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handoutMasterIdLst>
    <p:handoutMasterId r:id="rId58"/>
  </p:handoutMasterIdLst>
  <p:sldIdLst>
    <p:sldId id="276" r:id="rId2"/>
    <p:sldId id="417" r:id="rId3"/>
    <p:sldId id="353" r:id="rId4"/>
    <p:sldId id="354" r:id="rId5"/>
    <p:sldId id="355" r:id="rId6"/>
    <p:sldId id="356" r:id="rId7"/>
    <p:sldId id="357" r:id="rId8"/>
    <p:sldId id="333" r:id="rId9"/>
    <p:sldId id="334" r:id="rId10"/>
    <p:sldId id="335" r:id="rId11"/>
    <p:sldId id="344" r:id="rId12"/>
    <p:sldId id="358" r:id="rId13"/>
    <p:sldId id="359" r:id="rId14"/>
    <p:sldId id="360" r:id="rId15"/>
    <p:sldId id="361" r:id="rId16"/>
    <p:sldId id="365" r:id="rId17"/>
    <p:sldId id="366" r:id="rId18"/>
    <p:sldId id="367" r:id="rId19"/>
    <p:sldId id="368" r:id="rId20"/>
    <p:sldId id="370" r:id="rId21"/>
    <p:sldId id="371" r:id="rId22"/>
    <p:sldId id="372" r:id="rId23"/>
    <p:sldId id="373" r:id="rId24"/>
    <p:sldId id="374" r:id="rId25"/>
    <p:sldId id="375" r:id="rId26"/>
    <p:sldId id="377" r:id="rId27"/>
    <p:sldId id="378" r:id="rId28"/>
    <p:sldId id="379" r:id="rId29"/>
    <p:sldId id="380" r:id="rId30"/>
    <p:sldId id="381" r:id="rId31"/>
    <p:sldId id="382" r:id="rId32"/>
    <p:sldId id="383" r:id="rId33"/>
    <p:sldId id="384" r:id="rId34"/>
    <p:sldId id="385" r:id="rId35"/>
    <p:sldId id="389" r:id="rId36"/>
    <p:sldId id="390" r:id="rId37"/>
    <p:sldId id="391" r:id="rId38"/>
    <p:sldId id="392" r:id="rId39"/>
    <p:sldId id="393" r:id="rId40"/>
    <p:sldId id="394" r:id="rId41"/>
    <p:sldId id="395" r:id="rId42"/>
    <p:sldId id="396" r:id="rId43"/>
    <p:sldId id="397" r:id="rId44"/>
    <p:sldId id="399" r:id="rId45"/>
    <p:sldId id="400" r:id="rId46"/>
    <p:sldId id="401" r:id="rId47"/>
    <p:sldId id="402" r:id="rId48"/>
    <p:sldId id="403" r:id="rId49"/>
    <p:sldId id="404" r:id="rId50"/>
    <p:sldId id="405" r:id="rId51"/>
    <p:sldId id="406" r:id="rId52"/>
    <p:sldId id="413" r:id="rId53"/>
    <p:sldId id="414" r:id="rId54"/>
    <p:sldId id="415" r:id="rId55"/>
    <p:sldId id="416" r:id="rId56"/>
  </p:sldIdLst>
  <p:sldSz cx="9906000" cy="6858000" type="A4"/>
  <p:notesSz cx="7099300" cy="10234613"/>
  <p:defaultTextStyle>
    <a:defPPr>
      <a:defRPr lang="es-C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 Nicolás Cortés Gutierrez" initials="MNCG" lastIdx="1" clrIdx="0">
    <p:extLst>
      <p:ext uri="{19B8F6BF-5375-455C-9EA6-DF929625EA0E}">
        <p15:presenceInfo xmlns:p15="http://schemas.microsoft.com/office/powerpoint/2012/main" userId="Mario Nicolás Cortés Gutierr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2754"/>
    <a:srgbClr val="0A4D7A"/>
    <a:srgbClr val="094677"/>
    <a:srgbClr val="A50021"/>
    <a:srgbClr val="800000"/>
    <a:srgbClr val="996633"/>
    <a:srgbClr val="FF0066"/>
    <a:srgbClr val="09466D"/>
    <a:srgbClr val="E36B1A"/>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660"/>
  </p:normalViewPr>
  <p:slideViewPr>
    <p:cSldViewPr>
      <p:cViewPr varScale="1">
        <p:scale>
          <a:sx n="98" d="100"/>
          <a:sy n="98" d="100"/>
        </p:scale>
        <p:origin x="108" y="186"/>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2064"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spPr>
            <a:solidFill>
              <a:schemeClr val="accent3">
                <a:lumMod val="60000"/>
                <a:lumOff val="40000"/>
              </a:schemeClr>
            </a:solidFill>
          </c:spPr>
          <c:invertIfNegative val="0"/>
          <c:dPt>
            <c:idx val="0"/>
            <c:invertIfNegative val="0"/>
            <c:bubble3D val="0"/>
            <c:spPr>
              <a:solidFill>
                <a:srgbClr val="FFFF00"/>
              </a:solidFill>
            </c:spPr>
          </c:dPt>
          <c:dPt>
            <c:idx val="1"/>
            <c:invertIfNegative val="0"/>
            <c:bubble3D val="0"/>
            <c:spPr>
              <a:solidFill>
                <a:schemeClr val="accent6">
                  <a:lumMod val="60000"/>
                  <a:lumOff val="40000"/>
                </a:schemeClr>
              </a:solidFill>
            </c:spPr>
          </c:dPt>
          <c:dPt>
            <c:idx val="2"/>
            <c:invertIfNegative val="0"/>
            <c:bubble3D val="0"/>
            <c:spPr>
              <a:solidFill>
                <a:srgbClr val="00B0F0"/>
              </a:solidFill>
            </c:spPr>
          </c:dPt>
          <c:dPt>
            <c:idx val="3"/>
            <c:invertIfNegative val="0"/>
            <c:bubble3D val="0"/>
            <c:spPr>
              <a:solidFill>
                <a:srgbClr val="92D050"/>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[Libro1]Hoja1!$C$10:$C$13</c:f>
              <c:strCache>
                <c:ptCount val="4"/>
                <c:pt idx="0">
                  <c:v>Obras 2014</c:v>
                </c:pt>
                <c:pt idx="1">
                  <c:v>Obras 2015</c:v>
                </c:pt>
                <c:pt idx="2">
                  <c:v>Obras 2016</c:v>
                </c:pt>
                <c:pt idx="3">
                  <c:v>Operación 2014 - 2020</c:v>
                </c:pt>
              </c:strCache>
            </c:strRef>
          </c:cat>
          <c:val>
            <c:numRef>
              <c:f>[Libro1]Hoja1!$D$10:$D$13</c:f>
              <c:numCache>
                <c:formatCode>"$"#,##0_);[Red]\("$"#,##0\)</c:formatCode>
                <c:ptCount val="4"/>
                <c:pt idx="0">
                  <c:v>29179</c:v>
                </c:pt>
                <c:pt idx="1">
                  <c:v>127425</c:v>
                </c:pt>
                <c:pt idx="2">
                  <c:v>26171</c:v>
                </c:pt>
                <c:pt idx="3">
                  <c:v>40652</c:v>
                </c:pt>
              </c:numCache>
            </c:numRef>
          </c:val>
        </c:ser>
        <c:dLbls>
          <c:showLegendKey val="0"/>
          <c:showVal val="0"/>
          <c:showCatName val="0"/>
          <c:showSerName val="0"/>
          <c:showPercent val="0"/>
          <c:showBubbleSize val="0"/>
        </c:dLbls>
        <c:gapWidth val="150"/>
        <c:shape val="box"/>
        <c:axId val="253255616"/>
        <c:axId val="253256176"/>
        <c:axId val="0"/>
      </c:bar3DChart>
      <c:catAx>
        <c:axId val="253255616"/>
        <c:scaling>
          <c:orientation val="minMax"/>
        </c:scaling>
        <c:delete val="0"/>
        <c:axPos val="b"/>
        <c:numFmt formatCode="General" sourceLinked="0"/>
        <c:majorTickMark val="out"/>
        <c:minorTickMark val="none"/>
        <c:tickLblPos val="nextTo"/>
        <c:crossAx val="253256176"/>
        <c:crosses val="autoZero"/>
        <c:auto val="1"/>
        <c:lblAlgn val="ctr"/>
        <c:lblOffset val="100"/>
        <c:noMultiLvlLbl val="0"/>
      </c:catAx>
      <c:valAx>
        <c:axId val="253256176"/>
        <c:scaling>
          <c:orientation val="minMax"/>
        </c:scaling>
        <c:delete val="0"/>
        <c:axPos val="l"/>
        <c:majorGridlines/>
        <c:numFmt formatCode="&quot;$&quot;#,##0_);[Red]\(&quot;$&quot;#,##0\)" sourceLinked="1"/>
        <c:majorTickMark val="out"/>
        <c:minorTickMark val="none"/>
        <c:tickLblPos val="nextTo"/>
        <c:crossAx val="253255616"/>
        <c:crosses val="autoZero"/>
        <c:crossBetween val="between"/>
      </c:valAx>
    </c:plotArea>
    <c:legend>
      <c:legendPos val="r"/>
      <c:layout/>
      <c:overlay val="0"/>
    </c:legend>
    <c:plotVisOnly val="1"/>
    <c:dispBlanksAs val="gap"/>
    <c:showDLblsOverMax val="0"/>
  </c:chart>
  <c:spPr>
    <a:solidFill>
      <a:schemeClr val="accent2">
        <a:lumMod val="20000"/>
        <a:lumOff val="80000"/>
      </a:schemeClr>
    </a:solidFill>
    <a:ln w="28575">
      <a:solidFill>
        <a:srgbClr val="002060"/>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MX" sz="1400"/>
              <a:t>Inversiones programadas - Periodo 2014 - 2016</a:t>
            </a:r>
          </a:p>
        </c:rich>
      </c:tx>
      <c:layout/>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spPr>
            <a:solidFill>
              <a:schemeClr val="accent3">
                <a:lumMod val="60000"/>
                <a:lumOff val="40000"/>
              </a:schemeClr>
            </a:solidFill>
          </c:spPr>
          <c:invertIfNegative val="0"/>
          <c:dPt>
            <c:idx val="1"/>
            <c:invertIfNegative val="0"/>
            <c:bubble3D val="0"/>
            <c:spPr>
              <a:solidFill>
                <a:schemeClr val="accent6">
                  <a:lumMod val="60000"/>
                  <a:lumOff val="40000"/>
                </a:schemeClr>
              </a:solidFill>
            </c:spPr>
          </c:dPt>
          <c:dPt>
            <c:idx val="2"/>
            <c:invertIfNegative val="0"/>
            <c:bubble3D val="0"/>
            <c:spPr>
              <a:solidFill>
                <a:schemeClr val="accent4">
                  <a:lumMod val="40000"/>
                  <a:lumOff val="60000"/>
                </a:schemeClr>
              </a:solidFill>
            </c:spPr>
          </c:dPt>
          <c:dPt>
            <c:idx val="3"/>
            <c:invertIfNegative val="0"/>
            <c:bubble3D val="0"/>
            <c:spPr>
              <a:solidFill>
                <a:schemeClr val="bg2">
                  <a:lumMod val="75000"/>
                </a:schemeClr>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'[20140926_CODAD_Inversiones_Año_2013_2014_2015.xlsx]Hoja1'!$C$10:$C$13</c:f>
              <c:strCache>
                <c:ptCount val="3"/>
                <c:pt idx="0">
                  <c:v>Obras 2014</c:v>
                </c:pt>
                <c:pt idx="1">
                  <c:v>Obras 2015</c:v>
                </c:pt>
                <c:pt idx="2">
                  <c:v>Obras 2016</c:v>
                </c:pt>
              </c:strCache>
            </c:strRef>
          </c:cat>
          <c:val>
            <c:numRef>
              <c:f>'[20140926_CODAD_Inversiones_Año_2013_2014_2015.xlsx]Hoja1'!$D$10:$D$13</c:f>
              <c:numCache>
                <c:formatCode>"$"#,##0_);[Red]\("$"#,##0\)</c:formatCode>
                <c:ptCount val="4"/>
                <c:pt idx="0">
                  <c:v>0</c:v>
                </c:pt>
                <c:pt idx="1">
                  <c:v>141540</c:v>
                </c:pt>
                <c:pt idx="2">
                  <c:v>0</c:v>
                </c:pt>
              </c:numCache>
            </c:numRef>
          </c:val>
        </c:ser>
        <c:dLbls>
          <c:showLegendKey val="0"/>
          <c:showVal val="0"/>
          <c:showCatName val="0"/>
          <c:showSerName val="0"/>
          <c:showPercent val="0"/>
          <c:showBubbleSize val="0"/>
        </c:dLbls>
        <c:gapWidth val="150"/>
        <c:shape val="box"/>
        <c:axId val="231074416"/>
        <c:axId val="231074976"/>
        <c:axId val="0"/>
      </c:bar3DChart>
      <c:catAx>
        <c:axId val="231074416"/>
        <c:scaling>
          <c:orientation val="minMax"/>
        </c:scaling>
        <c:delete val="0"/>
        <c:axPos val="b"/>
        <c:numFmt formatCode="General" sourceLinked="0"/>
        <c:majorTickMark val="out"/>
        <c:minorTickMark val="none"/>
        <c:tickLblPos val="nextTo"/>
        <c:crossAx val="231074976"/>
        <c:crosses val="autoZero"/>
        <c:auto val="1"/>
        <c:lblAlgn val="ctr"/>
        <c:lblOffset val="100"/>
        <c:noMultiLvlLbl val="0"/>
      </c:catAx>
      <c:valAx>
        <c:axId val="231074976"/>
        <c:scaling>
          <c:orientation val="minMax"/>
        </c:scaling>
        <c:delete val="0"/>
        <c:axPos val="l"/>
        <c:majorGridlines/>
        <c:numFmt formatCode="&quot;$&quot;#,##0_);[Red]\(&quot;$&quot;#,##0\)" sourceLinked="1"/>
        <c:majorTickMark val="out"/>
        <c:minorTickMark val="none"/>
        <c:tickLblPos val="nextTo"/>
        <c:crossAx val="231074416"/>
        <c:crosses val="autoZero"/>
        <c:crossBetween val="between"/>
      </c:valAx>
    </c:plotArea>
    <c:legend>
      <c:legendPos val="r"/>
      <c:legendEntry>
        <c:idx val="3"/>
        <c:delete val="1"/>
      </c:legendEntry>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0" i="0" u="none" strike="noStrike" kern="1200" cap="all" spc="50" baseline="0">
                <a:solidFill>
                  <a:schemeClr val="tx1">
                    <a:lumMod val="65000"/>
                    <a:lumOff val="35000"/>
                  </a:schemeClr>
                </a:solidFill>
                <a:latin typeface="+mn-lt"/>
                <a:ea typeface="+mn-ea"/>
                <a:cs typeface="+mn-cs"/>
              </a:defRPr>
            </a:pPr>
            <a:r>
              <a:rPr lang="es-MX"/>
              <a:t>Inversiones Programadas - Periodo (2014 - 2016) - Por Terminal</a:t>
            </a:r>
          </a:p>
        </c:rich>
      </c:tx>
      <c:layout/>
      <c:overlay val="0"/>
      <c:spPr>
        <a:noFill/>
        <a:ln>
          <a:noFill/>
        </a:ln>
        <a:effectLst/>
      </c:spPr>
      <c:txPr>
        <a:bodyPr rot="0" spcFirstLastPara="1" vertOverflow="ellipsis" vert="horz" wrap="square" anchor="ctr" anchorCtr="1"/>
        <a:lstStyle/>
        <a:p>
          <a:pPr>
            <a:defRPr sz="1080" b="0"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stacked"/>
        <c:varyColors val="0"/>
        <c:ser>
          <c:idx val="0"/>
          <c:order val="0"/>
          <c:tx>
            <c:strRef>
              <c:f>Inversiones!$I$6</c:f>
              <c:strCache>
                <c:ptCount val="1"/>
                <c:pt idx="0">
                  <c:v>2014</c:v>
                </c:pt>
              </c:strCache>
            </c:strRef>
          </c:tx>
          <c:spPr>
            <a:solidFill>
              <a:schemeClr val="accent1">
                <a:alpha val="70000"/>
              </a:schemeClr>
            </a:solidFill>
            <a:ln>
              <a:noFill/>
            </a:ln>
            <a:effectLst/>
          </c:spPr>
          <c:invertIfNegative val="0"/>
          <c:dLbls>
            <c:dLbl>
              <c:idx val="1"/>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extLst>
                <c:ext xmlns:c15="http://schemas.microsoft.com/office/drawing/2012/chart" uri="{02D57815-91ED-43cb-92C2-25804820EDAC}">
                  <c15:fullRef>
                    <c15:sqref>Inversiones!$D$7:$D$24</c15:sqref>
                  </c15:fullRef>
                </c:ext>
              </c:extLst>
              <c:f>Inversiones!$D$19:$D$24</c:f>
              <c:strCache>
                <c:ptCount val="6"/>
                <c:pt idx="0">
                  <c:v>Alfonso Lopez Pumarejo</c:v>
                </c:pt>
                <c:pt idx="1">
                  <c:v>Simon Bolivar</c:v>
                </c:pt>
                <c:pt idx="2">
                  <c:v>Almirante Padilla</c:v>
                </c:pt>
                <c:pt idx="3">
                  <c:v>Palonegro</c:v>
                </c:pt>
                <c:pt idx="4">
                  <c:v>Camilo Daza</c:v>
                </c:pt>
                <c:pt idx="5">
                  <c:v>Yariguies</c:v>
                </c:pt>
              </c:strCache>
            </c:strRef>
          </c:cat>
          <c:val>
            <c:numRef>
              <c:extLst>
                <c:ext xmlns:c15="http://schemas.microsoft.com/office/drawing/2012/chart" uri="{02D57815-91ED-43cb-92C2-25804820EDAC}">
                  <c15:fullRef>
                    <c15:sqref>Inversiones!$I$7:$I$24</c15:sqref>
                  </c15:fullRef>
                </c:ext>
              </c:extLst>
              <c:f>Inversiones!$I$19:$I$24</c:f>
              <c:numCache>
                <c:formatCode>_-"$"* #,##0.00_-;\-"$"* #,##0.00_-;_-"$"* "-"??_-;_-@_-</c:formatCode>
                <c:ptCount val="6"/>
                <c:pt idx="0">
                  <c:v>22500</c:v>
                </c:pt>
                <c:pt idx="1">
                  <c:v>0</c:v>
                </c:pt>
                <c:pt idx="2">
                  <c:v>28557</c:v>
                </c:pt>
                <c:pt idx="3">
                  <c:v>2628</c:v>
                </c:pt>
                <c:pt idx="4">
                  <c:v>4207</c:v>
                </c:pt>
                <c:pt idx="5">
                  <c:v>16208</c:v>
                </c:pt>
              </c:numCache>
            </c:numRef>
          </c:val>
        </c:ser>
        <c:ser>
          <c:idx val="1"/>
          <c:order val="1"/>
          <c:tx>
            <c:strRef>
              <c:f>Inversiones!$J$6</c:f>
              <c:strCache>
                <c:ptCount val="1"/>
                <c:pt idx="0">
                  <c:v>2015</c:v>
                </c:pt>
              </c:strCache>
            </c:strRef>
          </c:tx>
          <c:spPr>
            <a:solidFill>
              <a:schemeClr val="accent2">
                <a:alpha val="70000"/>
              </a:schemeClr>
            </a:solidFill>
            <a:ln>
              <a:noFill/>
            </a:ln>
            <a:effectLst/>
          </c:spPr>
          <c:invertIfNegative val="0"/>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5"/>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extLst>
                <c:ext xmlns:c15="http://schemas.microsoft.com/office/drawing/2012/chart" uri="{02D57815-91ED-43cb-92C2-25804820EDAC}">
                  <c15:fullRef>
                    <c15:sqref>Inversiones!$D$7:$D$24</c15:sqref>
                  </c15:fullRef>
                </c:ext>
              </c:extLst>
              <c:f>Inversiones!$D$19:$D$24</c:f>
              <c:strCache>
                <c:ptCount val="6"/>
                <c:pt idx="0">
                  <c:v>Alfonso Lopez Pumarejo</c:v>
                </c:pt>
                <c:pt idx="1">
                  <c:v>Simon Bolivar</c:v>
                </c:pt>
                <c:pt idx="2">
                  <c:v>Almirante Padilla</c:v>
                </c:pt>
                <c:pt idx="3">
                  <c:v>Palonegro</c:v>
                </c:pt>
                <c:pt idx="4">
                  <c:v>Camilo Daza</c:v>
                </c:pt>
                <c:pt idx="5">
                  <c:v>Yariguies</c:v>
                </c:pt>
              </c:strCache>
            </c:strRef>
          </c:cat>
          <c:val>
            <c:numRef>
              <c:extLst>
                <c:ext xmlns:c15="http://schemas.microsoft.com/office/drawing/2012/chart" uri="{02D57815-91ED-43cb-92C2-25804820EDAC}">
                  <c15:fullRef>
                    <c15:sqref>Inversiones!$J$7:$J$24</c15:sqref>
                  </c15:fullRef>
                </c:ext>
              </c:extLst>
              <c:f>Inversiones!$J$19:$J$24</c:f>
              <c:numCache>
                <c:formatCode>_-"$"* #,##0.00_-;\-"$"* #,##0.00_-;_-"$"* "-"??_-;_-@_-</c:formatCode>
                <c:ptCount val="6"/>
                <c:pt idx="0">
                  <c:v>2500</c:v>
                </c:pt>
                <c:pt idx="1">
                  <c:v>62743.799999999996</c:v>
                </c:pt>
                <c:pt idx="2">
                  <c:v>0</c:v>
                </c:pt>
                <c:pt idx="3">
                  <c:v>0</c:v>
                </c:pt>
                <c:pt idx="4">
                  <c:v>2500</c:v>
                </c:pt>
                <c:pt idx="5">
                  <c:v>0</c:v>
                </c:pt>
              </c:numCache>
            </c:numRef>
          </c:val>
        </c:ser>
        <c:ser>
          <c:idx val="2"/>
          <c:order val="2"/>
          <c:tx>
            <c:strRef>
              <c:f>Inversiones!$K$6</c:f>
              <c:strCache>
                <c:ptCount val="1"/>
                <c:pt idx="0">
                  <c:v>2016</c:v>
                </c:pt>
              </c:strCache>
            </c:strRef>
          </c:tx>
          <c:spPr>
            <a:solidFill>
              <a:schemeClr val="accent3">
                <a:alpha val="70000"/>
              </a:schemeClr>
            </a:solidFill>
            <a:ln>
              <a:noFill/>
            </a:ln>
            <a:effectLst/>
          </c:spPr>
          <c:invertIfNegative val="0"/>
          <c:dLbls>
            <c:dLbl>
              <c:idx val="0"/>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extLst>
                <c:ext xmlns:c15="http://schemas.microsoft.com/office/drawing/2012/chart" uri="{02D57815-91ED-43cb-92C2-25804820EDAC}">
                  <c15:fullRef>
                    <c15:sqref>Inversiones!$D$7:$D$24</c15:sqref>
                  </c15:fullRef>
                </c:ext>
              </c:extLst>
              <c:f>Inversiones!$D$19:$D$24</c:f>
              <c:strCache>
                <c:ptCount val="6"/>
                <c:pt idx="0">
                  <c:v>Alfonso Lopez Pumarejo</c:v>
                </c:pt>
                <c:pt idx="1">
                  <c:v>Simon Bolivar</c:v>
                </c:pt>
                <c:pt idx="2">
                  <c:v>Almirante Padilla</c:v>
                </c:pt>
                <c:pt idx="3">
                  <c:v>Palonegro</c:v>
                </c:pt>
                <c:pt idx="4">
                  <c:v>Camilo Daza</c:v>
                </c:pt>
                <c:pt idx="5">
                  <c:v>Yariguies</c:v>
                </c:pt>
              </c:strCache>
            </c:strRef>
          </c:cat>
          <c:val>
            <c:numRef>
              <c:extLst>
                <c:ext xmlns:c15="http://schemas.microsoft.com/office/drawing/2012/chart" uri="{02D57815-91ED-43cb-92C2-25804820EDAC}">
                  <c15:fullRef>
                    <c15:sqref>Inversiones!$K$7:$K$24</c15:sqref>
                  </c15:fullRef>
                </c:ext>
              </c:extLst>
              <c:f>Inversiones!$K$19:$K$24</c:f>
              <c:numCache>
                <c:formatCode>_-"$"* #,##0.00_-;\-"$"* #,##0.00_-;_-"$"* "-"??_-;_-@_-</c:formatCode>
                <c:ptCount val="6"/>
                <c:pt idx="0">
                  <c:v>0</c:v>
                </c:pt>
                <c:pt idx="1">
                  <c:v>26890.2</c:v>
                </c:pt>
                <c:pt idx="2">
                  <c:v>0</c:v>
                </c:pt>
                <c:pt idx="3">
                  <c:v>0</c:v>
                </c:pt>
                <c:pt idx="4">
                  <c:v>0</c:v>
                </c:pt>
                <c:pt idx="5">
                  <c:v>0</c:v>
                </c:pt>
              </c:numCache>
            </c:numRef>
          </c:val>
        </c:ser>
        <c:dLbls>
          <c:showLegendKey val="0"/>
          <c:showVal val="0"/>
          <c:showCatName val="0"/>
          <c:showSerName val="0"/>
          <c:showPercent val="0"/>
          <c:showBubbleSize val="0"/>
        </c:dLbls>
        <c:gapWidth val="50"/>
        <c:overlap val="100"/>
        <c:axId val="265548176"/>
        <c:axId val="265548736"/>
        <c:extLst>
          <c:ext xmlns:c15="http://schemas.microsoft.com/office/drawing/2012/chart" uri="{02D57815-91ED-43cb-92C2-25804820EDAC}">
            <c15:filteredBarSeries>
              <c15:ser>
                <c:idx val="3"/>
                <c:order val="3"/>
                <c:tx>
                  <c:strRef>
                    <c:extLst>
                      <c:ext uri="{02D57815-91ED-43cb-92C2-25804820EDAC}">
                        <c15:formulaRef>
                          <c15:sqref>Inversiones!$L$6</c15:sqref>
                        </c15:formulaRef>
                      </c:ext>
                    </c:extLst>
                    <c:strCache>
                      <c:ptCount val="1"/>
                      <c:pt idx="0">
                        <c:v>2017</c:v>
                      </c:pt>
                    </c:strCache>
                  </c:strRef>
                </c:tx>
                <c:spPr>
                  <a:solidFill>
                    <a:schemeClr val="accent4">
                      <a:alpha val="70000"/>
                    </a:schemeClr>
                  </a:solidFill>
                  <a:ln>
                    <a:noFill/>
                  </a:ln>
                  <a:effectLst/>
                </c:spPr>
                <c:invertIfNegative val="0"/>
                <c:cat>
                  <c:strRef>
                    <c:extLst>
                      <c:ext uri="{02D57815-91ED-43cb-92C2-25804820EDAC}">
                        <c15:fullRef>
                          <c15:sqref>Inversiones!$D$7:$D$24</c15:sqref>
                        </c15:fullRef>
                        <c15:formulaRef>
                          <c15:sqref>Inversiones!$D$19:$D$24</c15:sqref>
                        </c15:formulaRef>
                      </c:ext>
                    </c:extLst>
                    <c:strCache>
                      <c:ptCount val="6"/>
                      <c:pt idx="0">
                        <c:v>Alfonso Lopez Pumarejo</c:v>
                      </c:pt>
                      <c:pt idx="1">
                        <c:v>Simon Bolivar</c:v>
                      </c:pt>
                      <c:pt idx="2">
                        <c:v>Almirante Padilla</c:v>
                      </c:pt>
                      <c:pt idx="3">
                        <c:v>Palonegro</c:v>
                      </c:pt>
                      <c:pt idx="4">
                        <c:v>Camilo Daza</c:v>
                      </c:pt>
                      <c:pt idx="5">
                        <c:v>Yariguies</c:v>
                      </c:pt>
                    </c:strCache>
                  </c:strRef>
                </c:cat>
                <c:val>
                  <c:numRef>
                    <c:extLst>
                      <c:ext uri="{02D57815-91ED-43cb-92C2-25804820EDAC}">
                        <c15:fullRef>
                          <c15:sqref>Inversiones!$L$7:$L$24</c15:sqref>
                        </c15:fullRef>
                        <c15:formulaRef>
                          <c15:sqref>Inversiones!$L$19:$L$24</c15:sqref>
                        </c15:formulaRef>
                      </c:ext>
                    </c:extLst>
                    <c:numCache>
                      <c:formatCode>_-"$"* #,##0.00_-;\-"$"* #,##0.00_-;_-"$"* "-"??_-;_-@_-</c:formatCode>
                      <c:ptCount val="6"/>
                      <c:pt idx="0">
                        <c:v>0</c:v>
                      </c:pt>
                      <c:pt idx="1">
                        <c:v>0</c:v>
                      </c:pt>
                      <c:pt idx="2">
                        <c:v>0</c:v>
                      </c:pt>
                      <c:pt idx="3">
                        <c:v>0</c:v>
                      </c:pt>
                      <c:pt idx="4">
                        <c:v>0</c:v>
                      </c:pt>
                      <c:pt idx="5">
                        <c:v>0</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Inversiones!$M$6</c15:sqref>
                        </c15:formulaRef>
                      </c:ext>
                    </c:extLst>
                    <c:strCache>
                      <c:ptCount val="1"/>
                      <c:pt idx="0">
                        <c:v>2018</c:v>
                      </c:pt>
                    </c:strCache>
                  </c:strRef>
                </c:tx>
                <c:spPr>
                  <a:solidFill>
                    <a:schemeClr val="accent5">
                      <a:alpha val="70000"/>
                    </a:schemeClr>
                  </a:solidFill>
                  <a:ln>
                    <a:noFill/>
                  </a:ln>
                  <a:effectLst/>
                </c:spPr>
                <c:invertIfNegative val="0"/>
                <c:cat>
                  <c:strRef>
                    <c:extLst>
                      <c:ext xmlns:c15="http://schemas.microsoft.com/office/drawing/2012/chart" uri="{02D57815-91ED-43cb-92C2-25804820EDAC}">
                        <c15:fullRef>
                          <c15:sqref>Inversiones!$D$7:$D$24</c15:sqref>
                        </c15:fullRef>
                        <c15:formulaRef>
                          <c15:sqref>Inversiones!$D$19:$D$24</c15:sqref>
                        </c15:formulaRef>
                      </c:ext>
                    </c:extLst>
                    <c:strCache>
                      <c:ptCount val="6"/>
                      <c:pt idx="0">
                        <c:v>Alfonso Lopez Pumarejo</c:v>
                      </c:pt>
                      <c:pt idx="1">
                        <c:v>Simon Bolivar</c:v>
                      </c:pt>
                      <c:pt idx="2">
                        <c:v>Almirante Padilla</c:v>
                      </c:pt>
                      <c:pt idx="3">
                        <c:v>Palonegro</c:v>
                      </c:pt>
                      <c:pt idx="4">
                        <c:v>Camilo Daza</c:v>
                      </c:pt>
                      <c:pt idx="5">
                        <c:v>Yariguies</c:v>
                      </c:pt>
                    </c:strCache>
                  </c:strRef>
                </c:cat>
                <c:val>
                  <c:numRef>
                    <c:extLst>
                      <c:ext xmlns:c15="http://schemas.microsoft.com/office/drawing/2012/chart" uri="{02D57815-91ED-43cb-92C2-25804820EDAC}">
                        <c15:fullRef>
                          <c15:sqref>Inversiones!$M$7:$M$24</c15:sqref>
                        </c15:fullRef>
                        <c15:formulaRef>
                          <c15:sqref>Inversiones!$M$19:$M$24</c15:sqref>
                        </c15:formulaRef>
                      </c:ext>
                    </c:extLst>
                    <c:numCache>
                      <c:formatCode>_-"$"* #,##0.00_-;\-"$"* #,##0.00_-;_-"$"* "-"??_-;_-@_-</c:formatCode>
                      <c:ptCount val="6"/>
                      <c:pt idx="0">
                        <c:v>0</c:v>
                      </c:pt>
                      <c:pt idx="1">
                        <c:v>0</c:v>
                      </c:pt>
                      <c:pt idx="2">
                        <c:v>0</c:v>
                      </c:pt>
                      <c:pt idx="3">
                        <c:v>0</c:v>
                      </c:pt>
                      <c:pt idx="4">
                        <c:v>0</c:v>
                      </c:pt>
                      <c:pt idx="5">
                        <c:v>0</c:v>
                      </c:pt>
                    </c:numCache>
                  </c:numRef>
                </c:val>
              </c15:ser>
            </c15:filteredBarSeries>
          </c:ext>
        </c:extLst>
      </c:barChart>
      <c:catAx>
        <c:axId val="26554817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65548736"/>
        <c:crosses val="autoZero"/>
        <c:auto val="1"/>
        <c:lblAlgn val="ctr"/>
        <c:lblOffset val="100"/>
        <c:noMultiLvlLbl val="0"/>
      </c:catAx>
      <c:valAx>
        <c:axId val="265548736"/>
        <c:scaling>
          <c:orientation val="minMax"/>
        </c:scaling>
        <c:delete val="1"/>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_-&quot;$&quot;* #,##0.00_-;\-&quot;$&quot;* #,##0.00_-;_-&quot;$&quot;* &quot;-&quot;??_-;_-@_-" sourceLinked="1"/>
        <c:majorTickMark val="none"/>
        <c:minorTickMark val="none"/>
        <c:tickLblPos val="nextTo"/>
        <c:crossAx val="26554817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showDLblsOverMax val="0"/>
  </c:chart>
  <c:spPr>
    <a:solidFill>
      <a:srgbClr val="B8CCE4">
        <a:alpha val="6000"/>
      </a:srgbClr>
    </a:solidFill>
    <a:ln>
      <a:solidFill>
        <a:srgbClr val="000000"/>
      </a:solidFill>
    </a:ln>
    <a:effectLst/>
  </c:spPr>
  <c:txPr>
    <a:bodyPr/>
    <a:lstStyle/>
    <a:p>
      <a:pPr>
        <a:defRPr sz="900" b="0"/>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cap="all" spc="50" baseline="0">
                <a:solidFill>
                  <a:schemeClr val="tx1">
                    <a:lumMod val="65000"/>
                    <a:lumOff val="35000"/>
                  </a:schemeClr>
                </a:solidFill>
                <a:latin typeface="+mn-lt"/>
                <a:ea typeface="+mn-ea"/>
                <a:cs typeface="+mn-cs"/>
              </a:defRPr>
            </a:pPr>
            <a:r>
              <a:rPr lang="es-MX" sz="1100" dirty="0"/>
              <a:t>Inversiones - Periodo (2013 - 2016</a:t>
            </a:r>
            <a:r>
              <a:rPr lang="es-MX" sz="1100" dirty="0" smtClean="0"/>
              <a:t>) - Contrato</a:t>
            </a:r>
            <a:endParaRPr lang="es-MX" sz="1100" dirty="0"/>
          </a:p>
        </c:rich>
      </c:tx>
      <c:layout/>
      <c:overlay val="0"/>
      <c:spPr>
        <a:noFill/>
        <a:ln>
          <a:noFill/>
        </a:ln>
        <a:effectLst/>
      </c:spPr>
      <c:txPr>
        <a:bodyPr rot="0" spcFirstLastPara="1" vertOverflow="ellipsis" vert="horz" wrap="square" anchor="ctr" anchorCtr="1"/>
        <a:lstStyle/>
        <a:p>
          <a:pPr>
            <a:defRPr sz="1100" b="1"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9.3665287718022378E-2"/>
          <c:y val="9.277083333333333E-2"/>
          <c:w val="0.84187076600152"/>
          <c:h val="0.86931610892388456"/>
        </c:manualLayout>
      </c:layout>
      <c:barChart>
        <c:barDir val="col"/>
        <c:grouping val="stacked"/>
        <c:varyColors val="0"/>
        <c:ser>
          <c:idx val="5"/>
          <c:order val="0"/>
          <c:tx>
            <c:strRef>
              <c:f>Inversiones!$H$27</c:f>
              <c:strCache>
                <c:ptCount val="1"/>
                <c:pt idx="0">
                  <c:v>2013</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Lit>
              <c:ptCount val="1"/>
              <c:pt idx="0">
                <c:v>NORORIENTE</c:v>
              </c:pt>
              <c:extLst>
                <c:ext xmlns:c15="http://schemas.microsoft.com/office/drawing/2012/chart" uri="{02D57815-91ED-43cb-92C2-25804820EDAC}">
                  <c15:autoCat val="1"/>
                </c:ext>
              </c:extLst>
            </c:strLit>
          </c:cat>
          <c:val>
            <c:numRef>
              <c:extLst>
                <c:ext xmlns:c15="http://schemas.microsoft.com/office/drawing/2012/chart" uri="{02D57815-91ED-43cb-92C2-25804820EDAC}">
                  <c15:fullRef>
                    <c15:sqref>Inversiones!$H$28:$H$34</c15:sqref>
                  </c15:fullRef>
                </c:ext>
              </c:extLst>
              <c:f>Inversiones!$H$34</c:f>
              <c:numCache>
                <c:formatCode>_-"$"* #,##0.00_-;\-"$"* #,##0.00_-;_-"$"* "-"??_-;_-@_-</c:formatCode>
                <c:ptCount val="1"/>
                <c:pt idx="0">
                  <c:v>69000</c:v>
                </c:pt>
              </c:numCache>
            </c:numRef>
          </c:val>
        </c:ser>
        <c:ser>
          <c:idx val="0"/>
          <c:order val="1"/>
          <c:tx>
            <c:strRef>
              <c:f>Inversiones!$I$6</c:f>
              <c:strCache>
                <c:ptCount val="1"/>
                <c:pt idx="0">
                  <c:v>2014</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extLst>
                <c:ext xmlns:c15="http://schemas.microsoft.com/office/drawing/2012/chart" uri="{02D57815-91ED-43cb-92C2-25804820EDAC}">
                  <c15:fullRef>
                    <c15:sqref>Inversiones!$F$28:$F$34</c15:sqref>
                  </c15:fullRef>
                </c:ext>
              </c:extLst>
              <c:f>Inversiones!$F$34</c:f>
              <c:strCache>
                <c:ptCount val="1"/>
                <c:pt idx="0">
                  <c:v>NORORIENTE</c:v>
                </c:pt>
              </c:strCache>
            </c:strRef>
          </c:cat>
          <c:val>
            <c:numRef>
              <c:extLst>
                <c:ext xmlns:c15="http://schemas.microsoft.com/office/drawing/2012/chart" uri="{02D57815-91ED-43cb-92C2-25804820EDAC}">
                  <c15:fullRef>
                    <c15:sqref>Inversiones!$I$28:$I$34</c15:sqref>
                  </c15:fullRef>
                </c:ext>
              </c:extLst>
              <c:f>Inversiones!$I$34</c:f>
              <c:numCache>
                <c:formatCode>_-"$"* #,##0.00_-;\-"$"* #,##0.00_-;_-"$"* "-"??_-;_-@_-</c:formatCode>
                <c:ptCount val="1"/>
                <c:pt idx="0">
                  <c:v>74100</c:v>
                </c:pt>
              </c:numCache>
            </c:numRef>
          </c:val>
        </c:ser>
        <c:ser>
          <c:idx val="1"/>
          <c:order val="2"/>
          <c:tx>
            <c:strRef>
              <c:f>Inversiones!$J$6</c:f>
              <c:strCache>
                <c:ptCount val="1"/>
                <c:pt idx="0">
                  <c:v>2015</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extLst>
                <c:ext xmlns:c15="http://schemas.microsoft.com/office/drawing/2012/chart" uri="{02D57815-91ED-43cb-92C2-25804820EDAC}">
                  <c15:fullRef>
                    <c15:sqref>Inversiones!$F$28:$F$34</c15:sqref>
                  </c15:fullRef>
                </c:ext>
              </c:extLst>
              <c:f>Inversiones!$F$34</c:f>
              <c:strCache>
                <c:ptCount val="1"/>
                <c:pt idx="0">
                  <c:v>NORORIENTE</c:v>
                </c:pt>
              </c:strCache>
            </c:strRef>
          </c:cat>
          <c:val>
            <c:numRef>
              <c:extLst>
                <c:ext xmlns:c15="http://schemas.microsoft.com/office/drawing/2012/chart" uri="{02D57815-91ED-43cb-92C2-25804820EDAC}">
                  <c15:fullRef>
                    <c15:sqref>Inversiones!$J$28:$J$34</c15:sqref>
                  </c15:fullRef>
                </c:ext>
              </c:extLst>
              <c:f>Inversiones!$J$34</c:f>
              <c:numCache>
                <c:formatCode>_-"$"* #,##0.00_-;\-"$"* #,##0.00_-;_-"$"* "-"??_-;_-@_-</c:formatCode>
                <c:ptCount val="1"/>
                <c:pt idx="0">
                  <c:v>67743.799999999988</c:v>
                </c:pt>
              </c:numCache>
            </c:numRef>
          </c:val>
        </c:ser>
        <c:ser>
          <c:idx val="2"/>
          <c:order val="3"/>
          <c:tx>
            <c:strRef>
              <c:f>Inversiones!$K$6</c:f>
              <c:strCache>
                <c:ptCount val="1"/>
                <c:pt idx="0">
                  <c:v>2016</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extLst>
                <c:ext xmlns:c15="http://schemas.microsoft.com/office/drawing/2012/chart" uri="{02D57815-91ED-43cb-92C2-25804820EDAC}">
                  <c15:fullRef>
                    <c15:sqref>Inversiones!$F$28:$F$34</c15:sqref>
                  </c15:fullRef>
                </c:ext>
              </c:extLst>
              <c:f>Inversiones!$F$34</c:f>
              <c:strCache>
                <c:ptCount val="1"/>
                <c:pt idx="0">
                  <c:v>NORORIENTE</c:v>
                </c:pt>
              </c:strCache>
            </c:strRef>
          </c:cat>
          <c:val>
            <c:numRef>
              <c:extLst>
                <c:ext xmlns:c15="http://schemas.microsoft.com/office/drawing/2012/chart" uri="{02D57815-91ED-43cb-92C2-25804820EDAC}">
                  <c15:fullRef>
                    <c15:sqref>Inversiones!$K$28:$K$34</c15:sqref>
                  </c15:fullRef>
                </c:ext>
              </c:extLst>
              <c:f>Inversiones!$K$34</c:f>
              <c:numCache>
                <c:formatCode>_-"$"* #,##0.00_-;\-"$"* #,##0.00_-;_-"$"* "-"??_-;_-@_-</c:formatCode>
                <c:ptCount val="1"/>
                <c:pt idx="0">
                  <c:v>26890.2</c:v>
                </c:pt>
              </c:numCache>
            </c:numRef>
          </c:val>
        </c:ser>
        <c:dLbls>
          <c:showLegendKey val="0"/>
          <c:showVal val="0"/>
          <c:showCatName val="0"/>
          <c:showSerName val="0"/>
          <c:showPercent val="0"/>
          <c:showBubbleSize val="0"/>
        </c:dLbls>
        <c:gapWidth val="50"/>
        <c:axId val="250993504"/>
        <c:axId val="250994064"/>
        <c:extLst>
          <c:ext xmlns:c15="http://schemas.microsoft.com/office/drawing/2012/chart" uri="{02D57815-91ED-43cb-92C2-25804820EDAC}">
            <c15:filteredBarSeries>
              <c15:ser>
                <c:idx val="3"/>
                <c:order val="4"/>
                <c:tx>
                  <c:strRef>
                    <c:extLst>
                      <c:ext uri="{02D57815-91ED-43cb-92C2-25804820EDAC}">
                        <c15:formulaRef>
                          <c15:sqref>Inversiones!$L$6</c15:sqref>
                        </c15:formulaRef>
                      </c:ext>
                    </c:extLst>
                    <c:strCache>
                      <c:ptCount val="1"/>
                      <c:pt idx="0">
                        <c:v>2017</c:v>
                      </c:pt>
                    </c:strCache>
                  </c:strRef>
                </c:tx>
                <c:spPr>
                  <a:solidFill>
                    <a:schemeClr val="accent4">
                      <a:alpha val="70000"/>
                    </a:schemeClr>
                  </a:solidFill>
                  <a:ln>
                    <a:noFill/>
                  </a:ln>
                  <a:effectLst/>
                </c:spPr>
                <c:invertIfNegative val="0"/>
                <c:cat>
                  <c:strRef>
                    <c:extLst>
                      <c:ext uri="{02D57815-91ED-43cb-92C2-25804820EDAC}">
                        <c15:fullRef>
                          <c15:sqref>Inversiones!$F$28:$F$34</c15:sqref>
                        </c15:fullRef>
                        <c15:formulaRef>
                          <c15:sqref>Inversiones!$F$34</c15:sqref>
                        </c15:formulaRef>
                      </c:ext>
                    </c:extLst>
                    <c:strCache>
                      <c:ptCount val="1"/>
                      <c:pt idx="0">
                        <c:v>NORORIENTE</c:v>
                      </c:pt>
                    </c:strCache>
                  </c:strRef>
                </c:cat>
                <c:val>
                  <c:numRef>
                    <c:extLst>
                      <c:ext uri="{02D57815-91ED-43cb-92C2-25804820EDAC}">
                        <c15:fullRef>
                          <c15:sqref>Inversiones!$L$28:$L$34</c15:sqref>
                        </c15:fullRef>
                        <c15:formulaRef>
                          <c15:sqref>Inversiones!$L$34</c15:sqref>
                        </c15:formulaRef>
                      </c:ext>
                    </c:extLst>
                    <c:numCache>
                      <c:formatCode>_-"$"* #,##0.00_-;\-"$"* #,##0.00_-;_-"$"* "-"??_-;_-@_-</c:formatCode>
                      <c:ptCount val="1"/>
                      <c:pt idx="0">
                        <c:v>0</c:v>
                      </c:pt>
                    </c:numCache>
                  </c:numRef>
                </c:val>
              </c15:ser>
            </c15:filteredBarSeries>
            <c15:filteredBarSeries>
              <c15:ser>
                <c:idx val="4"/>
                <c:order val="5"/>
                <c:tx>
                  <c:strRef>
                    <c:extLst xmlns:c15="http://schemas.microsoft.com/office/drawing/2012/chart">
                      <c:ext xmlns:c15="http://schemas.microsoft.com/office/drawing/2012/chart" uri="{02D57815-91ED-43cb-92C2-25804820EDAC}">
                        <c15:formulaRef>
                          <c15:sqref>Inversiones!$M$6</c15:sqref>
                        </c15:formulaRef>
                      </c:ext>
                    </c:extLst>
                    <c:strCache>
                      <c:ptCount val="1"/>
                      <c:pt idx="0">
                        <c:v>2018</c:v>
                      </c:pt>
                    </c:strCache>
                  </c:strRef>
                </c:tx>
                <c:spPr>
                  <a:solidFill>
                    <a:schemeClr val="accent5">
                      <a:alpha val="70000"/>
                    </a:schemeClr>
                  </a:solidFill>
                  <a:ln>
                    <a:noFill/>
                  </a:ln>
                  <a:effectLst/>
                </c:spPr>
                <c:invertIfNegative val="0"/>
                <c:cat>
                  <c:strRef>
                    <c:extLst>
                      <c:ext xmlns:c15="http://schemas.microsoft.com/office/drawing/2012/chart" uri="{02D57815-91ED-43cb-92C2-25804820EDAC}">
                        <c15:fullRef>
                          <c15:sqref>Inversiones!$F$28:$F$34</c15:sqref>
                        </c15:fullRef>
                        <c15:formulaRef>
                          <c15:sqref>Inversiones!$F$34</c15:sqref>
                        </c15:formulaRef>
                      </c:ext>
                    </c:extLst>
                    <c:strCache>
                      <c:ptCount val="1"/>
                      <c:pt idx="0">
                        <c:v>NORORIENTE</c:v>
                      </c:pt>
                    </c:strCache>
                  </c:strRef>
                </c:cat>
                <c:val>
                  <c:numRef>
                    <c:extLst>
                      <c:ext xmlns:c15="http://schemas.microsoft.com/office/drawing/2012/chart" uri="{02D57815-91ED-43cb-92C2-25804820EDAC}">
                        <c15:fullRef>
                          <c15:sqref>Inversiones!$M$28:$M$34</c15:sqref>
                        </c15:fullRef>
                        <c15:formulaRef>
                          <c15:sqref>Inversiones!$M$34</c15:sqref>
                        </c15:formulaRef>
                      </c:ext>
                    </c:extLst>
                    <c:numCache>
                      <c:formatCode>_-"$"* #,##0.00_-;\-"$"* #,##0.00_-;_-"$"* "-"??_-;_-@_-</c:formatCode>
                      <c:ptCount val="1"/>
                      <c:pt idx="0">
                        <c:v>0</c:v>
                      </c:pt>
                    </c:numCache>
                  </c:numRef>
                </c:val>
              </c15:ser>
            </c15:filteredBarSeries>
          </c:ext>
        </c:extLst>
      </c:barChart>
      <c:catAx>
        <c:axId val="250993504"/>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0994064"/>
        <c:crosses val="autoZero"/>
        <c:auto val="1"/>
        <c:lblAlgn val="ctr"/>
        <c:lblOffset val="100"/>
        <c:noMultiLvlLbl val="0"/>
      </c:catAx>
      <c:valAx>
        <c:axId val="250994064"/>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_-&quot;$&quot;* #,##0.00_-;\-&quot;$&quot;* #,##0.0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50993504"/>
        <c:crosses val="autoZero"/>
        <c:crossBetween val="between"/>
      </c:valAx>
      <c:spPr>
        <a:noFill/>
        <a:ln>
          <a:noFill/>
        </a:ln>
        <a:effectLst/>
      </c:spPr>
    </c:plotArea>
    <c:legend>
      <c:legendPos val="b"/>
      <c:layout>
        <c:manualLayout>
          <c:xMode val="edge"/>
          <c:yMode val="edge"/>
          <c:x val="0.45469232848443586"/>
          <c:y val="0.81276017060367456"/>
          <c:w val="0.47953859668729421"/>
          <c:h val="3.89411089238845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solidFill>
      <a:srgbClr val="92D050">
        <a:alpha val="16000"/>
      </a:srgbClr>
    </a:solidFill>
    <a:ln>
      <a:solidFill>
        <a:srgbClr val="000000"/>
      </a:solidFill>
    </a:ln>
    <a:effectLst/>
  </c:spPr>
  <c:txPr>
    <a:bodyPr/>
    <a:lstStyle/>
    <a:p>
      <a:pPr>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27FB1-DA29-4543-8A9C-4602535E0372}"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MX"/>
        </a:p>
      </dgm:t>
    </dgm:pt>
    <dgm:pt modelId="{86895A07-9486-4AB5-8996-B2D0E3A0C297}">
      <dgm:prSet phldrT="[Texto]" custT="1"/>
      <dgm:spPr/>
      <dgm:t>
        <a:bodyPr/>
        <a:lstStyle/>
        <a:p>
          <a:r>
            <a:rPr lang="es-MX" sz="1000" dirty="0" smtClean="0"/>
            <a:t>Construcción obras faltantes  actualmente suspendidas. </a:t>
          </a:r>
          <a:endParaRPr lang="es-MX" sz="1000" dirty="0"/>
        </a:p>
      </dgm:t>
    </dgm:pt>
    <dgm:pt modelId="{1F313475-F1C8-43E7-9195-5F9A5AB869FB}" type="parTrans" cxnId="{59565920-AC67-49D5-871F-C47AFD216807}">
      <dgm:prSet/>
      <dgm:spPr/>
      <dgm:t>
        <a:bodyPr/>
        <a:lstStyle/>
        <a:p>
          <a:endParaRPr lang="es-MX" sz="2400"/>
        </a:p>
      </dgm:t>
    </dgm:pt>
    <dgm:pt modelId="{8BB7E8E4-0D1B-45FE-94E2-FAD12638912F}" type="sibTrans" cxnId="{59565920-AC67-49D5-871F-C47AFD216807}">
      <dgm:prSet custT="1"/>
      <dgm:spPr/>
      <dgm:t>
        <a:bodyPr/>
        <a:lstStyle/>
        <a:p>
          <a:endParaRPr lang="es-MX" sz="2800"/>
        </a:p>
      </dgm:t>
    </dgm:pt>
    <dgm:pt modelId="{25C78587-D2A9-4EC5-BE9A-A9DA4DC51341}">
      <dgm:prSet phldrT="[Texto]" custT="1"/>
      <dgm:spPr/>
      <dgm:t>
        <a:bodyPr/>
        <a:lstStyle/>
        <a:p>
          <a:r>
            <a:rPr lang="es-MX" sz="1000" dirty="0" smtClean="0"/>
            <a:t>Construcción del cuartel de bomberos SEI</a:t>
          </a:r>
        </a:p>
      </dgm:t>
    </dgm:pt>
    <dgm:pt modelId="{E5BF859C-E327-4CA2-A618-A48F8647B974}" type="parTrans" cxnId="{2812C4AB-AE30-4E15-A574-D77682AD074E}">
      <dgm:prSet/>
      <dgm:spPr/>
      <dgm:t>
        <a:bodyPr/>
        <a:lstStyle/>
        <a:p>
          <a:endParaRPr lang="es-MX" sz="2400"/>
        </a:p>
      </dgm:t>
    </dgm:pt>
    <dgm:pt modelId="{39BEEC8E-588F-4E50-BCA2-369DE6D36B28}" type="sibTrans" cxnId="{2812C4AB-AE30-4E15-A574-D77682AD074E}">
      <dgm:prSet custT="1"/>
      <dgm:spPr/>
      <dgm:t>
        <a:bodyPr/>
        <a:lstStyle/>
        <a:p>
          <a:endParaRPr lang="es-MX" sz="2800"/>
        </a:p>
      </dgm:t>
    </dgm:pt>
    <dgm:pt modelId="{D8A19260-4A8F-495C-89B8-67D2C125EE51}">
      <dgm:prSet phldrT="[Texto]" custT="1"/>
      <dgm:spPr/>
      <dgm:t>
        <a:bodyPr/>
        <a:lstStyle/>
        <a:p>
          <a:r>
            <a:rPr lang="es-MX" sz="1000" dirty="0" smtClean="0"/>
            <a:t>Disminución de la tarifa internacional, sujeto a disponibilidad de los recursos, sujeto a Autorización AEROCIVIL</a:t>
          </a:r>
        </a:p>
      </dgm:t>
    </dgm:pt>
    <dgm:pt modelId="{03FDE7D8-AD01-4DC3-8927-143F5A247F32}" type="parTrans" cxnId="{779A721E-8CB8-4719-ACDC-E20364134FAF}">
      <dgm:prSet/>
      <dgm:spPr/>
      <dgm:t>
        <a:bodyPr/>
        <a:lstStyle/>
        <a:p>
          <a:endParaRPr lang="es-MX"/>
        </a:p>
      </dgm:t>
    </dgm:pt>
    <dgm:pt modelId="{4A59B58B-9936-47C5-872E-1714D57ADB90}" type="sibTrans" cxnId="{779A721E-8CB8-4719-ACDC-E20364134FAF}">
      <dgm:prSet/>
      <dgm:spPr/>
      <dgm:t>
        <a:bodyPr/>
        <a:lstStyle/>
        <a:p>
          <a:endParaRPr lang="es-MX"/>
        </a:p>
      </dgm:t>
    </dgm:pt>
    <dgm:pt modelId="{D8AEC57E-D4A7-49D5-8B01-D8FECAABB5F3}" type="pres">
      <dgm:prSet presAssocID="{B1C27FB1-DA29-4543-8A9C-4602535E0372}" presName="outerComposite" presStyleCnt="0">
        <dgm:presLayoutVars>
          <dgm:chMax val="5"/>
          <dgm:dir/>
          <dgm:resizeHandles val="exact"/>
        </dgm:presLayoutVars>
      </dgm:prSet>
      <dgm:spPr/>
      <dgm:t>
        <a:bodyPr/>
        <a:lstStyle/>
        <a:p>
          <a:endParaRPr lang="es-CO"/>
        </a:p>
      </dgm:t>
    </dgm:pt>
    <dgm:pt modelId="{C2FCE2DE-D44A-497C-8C10-F3CB88294BCB}" type="pres">
      <dgm:prSet presAssocID="{B1C27FB1-DA29-4543-8A9C-4602535E0372}" presName="dummyMaxCanvas" presStyleCnt="0">
        <dgm:presLayoutVars/>
      </dgm:prSet>
      <dgm:spPr/>
    </dgm:pt>
    <dgm:pt modelId="{84C3BC01-CC7C-4DC3-B78D-908F272E7DCC}" type="pres">
      <dgm:prSet presAssocID="{B1C27FB1-DA29-4543-8A9C-4602535E0372}" presName="ThreeNodes_1" presStyleLbl="node1" presStyleIdx="0" presStyleCnt="3">
        <dgm:presLayoutVars>
          <dgm:bulletEnabled val="1"/>
        </dgm:presLayoutVars>
      </dgm:prSet>
      <dgm:spPr/>
      <dgm:t>
        <a:bodyPr/>
        <a:lstStyle/>
        <a:p>
          <a:endParaRPr lang="es-CO"/>
        </a:p>
      </dgm:t>
    </dgm:pt>
    <dgm:pt modelId="{D76F767C-BEEB-42BE-931E-9CBBD26AE130}" type="pres">
      <dgm:prSet presAssocID="{B1C27FB1-DA29-4543-8A9C-4602535E0372}" presName="ThreeNodes_2" presStyleLbl="node1" presStyleIdx="1" presStyleCnt="3">
        <dgm:presLayoutVars>
          <dgm:bulletEnabled val="1"/>
        </dgm:presLayoutVars>
      </dgm:prSet>
      <dgm:spPr/>
      <dgm:t>
        <a:bodyPr/>
        <a:lstStyle/>
        <a:p>
          <a:endParaRPr lang="es-CO"/>
        </a:p>
      </dgm:t>
    </dgm:pt>
    <dgm:pt modelId="{665DB964-23B9-4D8B-B8F8-D238F9C3F1F3}" type="pres">
      <dgm:prSet presAssocID="{B1C27FB1-DA29-4543-8A9C-4602535E0372}" presName="ThreeNodes_3" presStyleLbl="node1" presStyleIdx="2" presStyleCnt="3">
        <dgm:presLayoutVars>
          <dgm:bulletEnabled val="1"/>
        </dgm:presLayoutVars>
      </dgm:prSet>
      <dgm:spPr/>
      <dgm:t>
        <a:bodyPr/>
        <a:lstStyle/>
        <a:p>
          <a:endParaRPr lang="es-CO"/>
        </a:p>
      </dgm:t>
    </dgm:pt>
    <dgm:pt modelId="{3FAF030E-F7DA-4214-A5FE-A1C261FF8C52}" type="pres">
      <dgm:prSet presAssocID="{B1C27FB1-DA29-4543-8A9C-4602535E0372}" presName="ThreeConn_1-2" presStyleLbl="fgAccFollowNode1" presStyleIdx="0" presStyleCnt="2">
        <dgm:presLayoutVars>
          <dgm:bulletEnabled val="1"/>
        </dgm:presLayoutVars>
      </dgm:prSet>
      <dgm:spPr/>
      <dgm:t>
        <a:bodyPr/>
        <a:lstStyle/>
        <a:p>
          <a:endParaRPr lang="es-CO"/>
        </a:p>
      </dgm:t>
    </dgm:pt>
    <dgm:pt modelId="{19B9E5AD-EC8D-4BBC-AC26-FB0CABCAA097}" type="pres">
      <dgm:prSet presAssocID="{B1C27FB1-DA29-4543-8A9C-4602535E0372}" presName="ThreeConn_2-3" presStyleLbl="fgAccFollowNode1" presStyleIdx="1" presStyleCnt="2">
        <dgm:presLayoutVars>
          <dgm:bulletEnabled val="1"/>
        </dgm:presLayoutVars>
      </dgm:prSet>
      <dgm:spPr/>
      <dgm:t>
        <a:bodyPr/>
        <a:lstStyle/>
        <a:p>
          <a:endParaRPr lang="es-CO"/>
        </a:p>
      </dgm:t>
    </dgm:pt>
    <dgm:pt modelId="{A1D40189-AC58-41C6-A9B9-CB4352CD275B}" type="pres">
      <dgm:prSet presAssocID="{B1C27FB1-DA29-4543-8A9C-4602535E0372}" presName="ThreeNodes_1_text" presStyleLbl="node1" presStyleIdx="2" presStyleCnt="3">
        <dgm:presLayoutVars>
          <dgm:bulletEnabled val="1"/>
        </dgm:presLayoutVars>
      </dgm:prSet>
      <dgm:spPr/>
      <dgm:t>
        <a:bodyPr/>
        <a:lstStyle/>
        <a:p>
          <a:endParaRPr lang="es-CO"/>
        </a:p>
      </dgm:t>
    </dgm:pt>
    <dgm:pt modelId="{B1A13FB2-2A30-4FA2-9162-6AE99D74A326}" type="pres">
      <dgm:prSet presAssocID="{B1C27FB1-DA29-4543-8A9C-4602535E0372}" presName="ThreeNodes_2_text" presStyleLbl="node1" presStyleIdx="2" presStyleCnt="3">
        <dgm:presLayoutVars>
          <dgm:bulletEnabled val="1"/>
        </dgm:presLayoutVars>
      </dgm:prSet>
      <dgm:spPr/>
      <dgm:t>
        <a:bodyPr/>
        <a:lstStyle/>
        <a:p>
          <a:endParaRPr lang="es-CO"/>
        </a:p>
      </dgm:t>
    </dgm:pt>
    <dgm:pt modelId="{E7298E7D-688C-4AA0-8489-382FAF564E75}" type="pres">
      <dgm:prSet presAssocID="{B1C27FB1-DA29-4543-8A9C-4602535E0372}" presName="ThreeNodes_3_text" presStyleLbl="node1" presStyleIdx="2" presStyleCnt="3">
        <dgm:presLayoutVars>
          <dgm:bulletEnabled val="1"/>
        </dgm:presLayoutVars>
      </dgm:prSet>
      <dgm:spPr/>
      <dgm:t>
        <a:bodyPr/>
        <a:lstStyle/>
        <a:p>
          <a:endParaRPr lang="es-CO"/>
        </a:p>
      </dgm:t>
    </dgm:pt>
  </dgm:ptLst>
  <dgm:cxnLst>
    <dgm:cxn modelId="{2B10B14B-E78C-4ABB-AD94-0491ED4926D9}" type="presOf" srcId="{D8A19260-4A8F-495C-89B8-67D2C125EE51}" destId="{665DB964-23B9-4D8B-B8F8-D238F9C3F1F3}" srcOrd="0" destOrd="0" presId="urn:microsoft.com/office/officeart/2005/8/layout/vProcess5"/>
    <dgm:cxn modelId="{59565920-AC67-49D5-871F-C47AFD216807}" srcId="{B1C27FB1-DA29-4543-8A9C-4602535E0372}" destId="{86895A07-9486-4AB5-8996-B2D0E3A0C297}" srcOrd="0" destOrd="0" parTransId="{1F313475-F1C8-43E7-9195-5F9A5AB869FB}" sibTransId="{8BB7E8E4-0D1B-45FE-94E2-FAD12638912F}"/>
    <dgm:cxn modelId="{2812C4AB-AE30-4E15-A574-D77682AD074E}" srcId="{B1C27FB1-DA29-4543-8A9C-4602535E0372}" destId="{25C78587-D2A9-4EC5-BE9A-A9DA4DC51341}" srcOrd="1" destOrd="0" parTransId="{E5BF859C-E327-4CA2-A618-A48F8647B974}" sibTransId="{39BEEC8E-588F-4E50-BCA2-369DE6D36B28}"/>
    <dgm:cxn modelId="{0A7C8146-B1F0-43BC-BE26-06EEE0F565F9}" type="presOf" srcId="{D8A19260-4A8F-495C-89B8-67D2C125EE51}" destId="{E7298E7D-688C-4AA0-8489-382FAF564E75}" srcOrd="1" destOrd="0" presId="urn:microsoft.com/office/officeart/2005/8/layout/vProcess5"/>
    <dgm:cxn modelId="{6707DCB1-E6B8-4452-860F-F88DF52384F1}" type="presOf" srcId="{86895A07-9486-4AB5-8996-B2D0E3A0C297}" destId="{84C3BC01-CC7C-4DC3-B78D-908F272E7DCC}" srcOrd="0" destOrd="0" presId="urn:microsoft.com/office/officeart/2005/8/layout/vProcess5"/>
    <dgm:cxn modelId="{779A721E-8CB8-4719-ACDC-E20364134FAF}" srcId="{B1C27FB1-DA29-4543-8A9C-4602535E0372}" destId="{D8A19260-4A8F-495C-89B8-67D2C125EE51}" srcOrd="2" destOrd="0" parTransId="{03FDE7D8-AD01-4DC3-8927-143F5A247F32}" sibTransId="{4A59B58B-9936-47C5-872E-1714D57ADB90}"/>
    <dgm:cxn modelId="{8C4585C5-817A-4FF2-9CA9-FFD23564682D}" type="presOf" srcId="{86895A07-9486-4AB5-8996-B2D0E3A0C297}" destId="{A1D40189-AC58-41C6-A9B9-CB4352CD275B}" srcOrd="1" destOrd="0" presId="urn:microsoft.com/office/officeart/2005/8/layout/vProcess5"/>
    <dgm:cxn modelId="{F6F2FA73-029F-4666-A8CA-91B78AD70A44}" type="presOf" srcId="{25C78587-D2A9-4EC5-BE9A-A9DA4DC51341}" destId="{B1A13FB2-2A30-4FA2-9162-6AE99D74A326}" srcOrd="1" destOrd="0" presId="urn:microsoft.com/office/officeart/2005/8/layout/vProcess5"/>
    <dgm:cxn modelId="{03C6C052-73BA-49A8-BE0F-7264CCDF4646}" type="presOf" srcId="{B1C27FB1-DA29-4543-8A9C-4602535E0372}" destId="{D8AEC57E-D4A7-49D5-8B01-D8FECAABB5F3}" srcOrd="0" destOrd="0" presId="urn:microsoft.com/office/officeart/2005/8/layout/vProcess5"/>
    <dgm:cxn modelId="{4A170041-E2B6-4A79-9FB6-05285819E5FE}" type="presOf" srcId="{39BEEC8E-588F-4E50-BCA2-369DE6D36B28}" destId="{19B9E5AD-EC8D-4BBC-AC26-FB0CABCAA097}" srcOrd="0" destOrd="0" presId="urn:microsoft.com/office/officeart/2005/8/layout/vProcess5"/>
    <dgm:cxn modelId="{A9F30B8B-A126-4D16-8D3D-9DACCBC189B5}" type="presOf" srcId="{8BB7E8E4-0D1B-45FE-94E2-FAD12638912F}" destId="{3FAF030E-F7DA-4214-A5FE-A1C261FF8C52}" srcOrd="0" destOrd="0" presId="urn:microsoft.com/office/officeart/2005/8/layout/vProcess5"/>
    <dgm:cxn modelId="{7F228976-EA7C-4F13-9700-814AE2A0D878}" type="presOf" srcId="{25C78587-D2A9-4EC5-BE9A-A9DA4DC51341}" destId="{D76F767C-BEEB-42BE-931E-9CBBD26AE130}" srcOrd="0" destOrd="0" presId="urn:microsoft.com/office/officeart/2005/8/layout/vProcess5"/>
    <dgm:cxn modelId="{1735CC72-D9D7-4644-BC98-5E0F3BA3F1C0}" type="presParOf" srcId="{D8AEC57E-D4A7-49D5-8B01-D8FECAABB5F3}" destId="{C2FCE2DE-D44A-497C-8C10-F3CB88294BCB}" srcOrd="0" destOrd="0" presId="urn:microsoft.com/office/officeart/2005/8/layout/vProcess5"/>
    <dgm:cxn modelId="{4538B753-80C3-45EE-8B72-B31F6047291F}" type="presParOf" srcId="{D8AEC57E-D4A7-49D5-8B01-D8FECAABB5F3}" destId="{84C3BC01-CC7C-4DC3-B78D-908F272E7DCC}" srcOrd="1" destOrd="0" presId="urn:microsoft.com/office/officeart/2005/8/layout/vProcess5"/>
    <dgm:cxn modelId="{BD683FE6-79F2-4AD8-AD95-CD6FE9D04E42}" type="presParOf" srcId="{D8AEC57E-D4A7-49D5-8B01-D8FECAABB5F3}" destId="{D76F767C-BEEB-42BE-931E-9CBBD26AE130}" srcOrd="2" destOrd="0" presId="urn:microsoft.com/office/officeart/2005/8/layout/vProcess5"/>
    <dgm:cxn modelId="{CC23953E-1F24-4C62-B13D-2E270A5B14E0}" type="presParOf" srcId="{D8AEC57E-D4A7-49D5-8B01-D8FECAABB5F3}" destId="{665DB964-23B9-4D8B-B8F8-D238F9C3F1F3}" srcOrd="3" destOrd="0" presId="urn:microsoft.com/office/officeart/2005/8/layout/vProcess5"/>
    <dgm:cxn modelId="{2339D4C8-E4DA-4CB2-BEE2-3A6984F1EA6A}" type="presParOf" srcId="{D8AEC57E-D4A7-49D5-8B01-D8FECAABB5F3}" destId="{3FAF030E-F7DA-4214-A5FE-A1C261FF8C52}" srcOrd="4" destOrd="0" presId="urn:microsoft.com/office/officeart/2005/8/layout/vProcess5"/>
    <dgm:cxn modelId="{0D066AA3-6658-42CE-910D-662D763A9F91}" type="presParOf" srcId="{D8AEC57E-D4A7-49D5-8B01-D8FECAABB5F3}" destId="{19B9E5AD-EC8D-4BBC-AC26-FB0CABCAA097}" srcOrd="5" destOrd="0" presId="urn:microsoft.com/office/officeart/2005/8/layout/vProcess5"/>
    <dgm:cxn modelId="{0EFA532B-ABFF-4178-9E73-9A459AF5C1AB}" type="presParOf" srcId="{D8AEC57E-D4A7-49D5-8B01-D8FECAABB5F3}" destId="{A1D40189-AC58-41C6-A9B9-CB4352CD275B}" srcOrd="6" destOrd="0" presId="urn:microsoft.com/office/officeart/2005/8/layout/vProcess5"/>
    <dgm:cxn modelId="{E7E17F53-5268-4918-A9AF-5C1CFE9FAC2E}" type="presParOf" srcId="{D8AEC57E-D4A7-49D5-8B01-D8FECAABB5F3}" destId="{B1A13FB2-2A30-4FA2-9162-6AE99D74A326}" srcOrd="7" destOrd="0" presId="urn:microsoft.com/office/officeart/2005/8/layout/vProcess5"/>
    <dgm:cxn modelId="{192489CF-8D7D-4E7B-A817-6A3FB92740EA}" type="presParOf" srcId="{D8AEC57E-D4A7-49D5-8B01-D8FECAABB5F3}" destId="{E7298E7D-688C-4AA0-8489-382FAF564E7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C27FB1-DA29-4543-8A9C-4602535E0372}"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s-MX"/>
        </a:p>
      </dgm:t>
    </dgm:pt>
    <dgm:pt modelId="{86895A07-9486-4AB5-8996-B2D0E3A0C297}">
      <dgm:prSet phldrT="[Texto]" custT="1"/>
      <dgm:spPr/>
      <dgm:t>
        <a:bodyPr/>
        <a:lstStyle/>
        <a:p>
          <a:r>
            <a:rPr lang="es-MX" sz="1000" dirty="0" smtClean="0"/>
            <a:t>Repavimentación plataforma principal. </a:t>
          </a:r>
          <a:endParaRPr lang="es-MX" sz="1000" dirty="0"/>
        </a:p>
      </dgm:t>
    </dgm:pt>
    <dgm:pt modelId="{1F313475-F1C8-43E7-9195-5F9A5AB869FB}" type="parTrans" cxnId="{59565920-AC67-49D5-871F-C47AFD216807}">
      <dgm:prSet/>
      <dgm:spPr/>
      <dgm:t>
        <a:bodyPr/>
        <a:lstStyle/>
        <a:p>
          <a:endParaRPr lang="es-MX" sz="2400"/>
        </a:p>
      </dgm:t>
    </dgm:pt>
    <dgm:pt modelId="{8BB7E8E4-0D1B-45FE-94E2-FAD12638912F}" type="sibTrans" cxnId="{59565920-AC67-49D5-871F-C47AFD216807}">
      <dgm:prSet custT="1"/>
      <dgm:spPr/>
      <dgm:t>
        <a:bodyPr/>
        <a:lstStyle/>
        <a:p>
          <a:endParaRPr lang="es-MX" sz="2800"/>
        </a:p>
      </dgm:t>
    </dgm:pt>
    <dgm:pt modelId="{25C78587-D2A9-4EC5-BE9A-A9DA4DC51341}">
      <dgm:prSet phldrT="[Texto]" custT="1"/>
      <dgm:spPr/>
      <dgm:t>
        <a:bodyPr/>
        <a:lstStyle/>
        <a:p>
          <a:r>
            <a:rPr lang="es-MX" sz="1000" dirty="0" smtClean="0"/>
            <a:t>construcción de vía perimetral de ingreso a ECO y Repavimentación plataforma ECO  </a:t>
          </a:r>
        </a:p>
      </dgm:t>
    </dgm:pt>
    <dgm:pt modelId="{E5BF859C-E327-4CA2-A618-A48F8647B974}" type="parTrans" cxnId="{2812C4AB-AE30-4E15-A574-D77682AD074E}">
      <dgm:prSet/>
      <dgm:spPr/>
      <dgm:t>
        <a:bodyPr/>
        <a:lstStyle/>
        <a:p>
          <a:endParaRPr lang="es-MX" sz="2400"/>
        </a:p>
      </dgm:t>
    </dgm:pt>
    <dgm:pt modelId="{39BEEC8E-588F-4E50-BCA2-369DE6D36B28}" type="sibTrans" cxnId="{2812C4AB-AE30-4E15-A574-D77682AD074E}">
      <dgm:prSet custT="1"/>
      <dgm:spPr/>
      <dgm:t>
        <a:bodyPr/>
        <a:lstStyle/>
        <a:p>
          <a:endParaRPr lang="es-MX" sz="2800"/>
        </a:p>
      </dgm:t>
    </dgm:pt>
    <dgm:pt modelId="{B98A5864-BC67-4421-B953-D6E45D35689D}">
      <dgm:prSet custT="1"/>
      <dgm:spPr/>
      <dgm:t>
        <a:bodyPr/>
        <a:lstStyle/>
        <a:p>
          <a:pPr algn="just"/>
          <a:r>
            <a:rPr lang="es-MX" sz="1000" dirty="0" smtClean="0"/>
            <a:t>Seguimiento a las actividades realizadas por parte de la Interventoría integral</a:t>
          </a:r>
          <a:endParaRPr lang="es-MX" sz="1000" dirty="0"/>
        </a:p>
      </dgm:t>
    </dgm:pt>
    <dgm:pt modelId="{49E3C879-AC24-442D-A346-D44F18335FDF}" type="parTrans" cxnId="{F7A3450C-91DA-4994-A09C-A41CE4AF6614}">
      <dgm:prSet/>
      <dgm:spPr/>
      <dgm:t>
        <a:bodyPr/>
        <a:lstStyle/>
        <a:p>
          <a:endParaRPr lang="es-MX" sz="2400"/>
        </a:p>
      </dgm:t>
    </dgm:pt>
    <dgm:pt modelId="{52BE8C92-2E09-4E24-82A8-5F6BE82807EB}" type="sibTrans" cxnId="{F7A3450C-91DA-4994-A09C-A41CE4AF6614}">
      <dgm:prSet/>
      <dgm:spPr/>
      <dgm:t>
        <a:bodyPr/>
        <a:lstStyle/>
        <a:p>
          <a:endParaRPr lang="es-MX" sz="2400"/>
        </a:p>
      </dgm:t>
    </dgm:pt>
    <dgm:pt modelId="{D195221E-8CFD-44A4-8278-05C2E7ED3F9B}">
      <dgm:prSet custT="1"/>
      <dgm:spPr/>
      <dgm:t>
        <a:bodyPr/>
        <a:lstStyle/>
        <a:p>
          <a:endParaRPr lang="es-CO"/>
        </a:p>
      </dgm:t>
    </dgm:pt>
    <dgm:pt modelId="{522EE258-ED02-4454-8C02-BCA3A6F4AD47}" type="parTrans" cxnId="{0B0BC162-CAB4-4E6C-B245-3657F6694F2B}">
      <dgm:prSet/>
      <dgm:spPr/>
      <dgm:t>
        <a:bodyPr/>
        <a:lstStyle/>
        <a:p>
          <a:endParaRPr lang="es-MX"/>
        </a:p>
      </dgm:t>
    </dgm:pt>
    <dgm:pt modelId="{EA7D180B-1A83-4092-87B5-E8A1B35672F9}" type="sibTrans" cxnId="{0B0BC162-CAB4-4E6C-B245-3657F6694F2B}">
      <dgm:prSet/>
      <dgm:spPr/>
      <dgm:t>
        <a:bodyPr/>
        <a:lstStyle/>
        <a:p>
          <a:endParaRPr lang="es-MX"/>
        </a:p>
      </dgm:t>
    </dgm:pt>
    <dgm:pt modelId="{5EF1C798-321A-435F-AF90-0CB752C0E814}">
      <dgm:prSet custT="1"/>
      <dgm:spPr/>
      <dgm:t>
        <a:bodyPr/>
        <a:lstStyle/>
        <a:p>
          <a:endParaRPr lang="es-CO"/>
        </a:p>
      </dgm:t>
    </dgm:pt>
    <dgm:pt modelId="{78E91C86-E1D7-4F14-BC20-955627DEFBBE}" type="parTrans" cxnId="{EFC0EA94-6E0B-4373-861F-28BADD2FE174}">
      <dgm:prSet/>
      <dgm:spPr/>
      <dgm:t>
        <a:bodyPr/>
        <a:lstStyle/>
        <a:p>
          <a:endParaRPr lang="es-MX"/>
        </a:p>
      </dgm:t>
    </dgm:pt>
    <dgm:pt modelId="{6EDF10B9-8D88-4C6F-ABEF-D2F62783DAE4}" type="sibTrans" cxnId="{EFC0EA94-6E0B-4373-861F-28BADD2FE174}">
      <dgm:prSet/>
      <dgm:spPr/>
      <dgm:t>
        <a:bodyPr/>
        <a:lstStyle/>
        <a:p>
          <a:endParaRPr lang="es-MX"/>
        </a:p>
      </dgm:t>
    </dgm:pt>
    <dgm:pt modelId="{E90C7C06-2FDF-403E-9CB3-4C6E99D0EE4A}">
      <dgm:prSet custT="1"/>
      <dgm:spPr/>
      <dgm:t>
        <a:bodyPr/>
        <a:lstStyle/>
        <a:p>
          <a:endParaRPr lang="es-MX" sz="1000" dirty="0"/>
        </a:p>
      </dgm:t>
    </dgm:pt>
    <dgm:pt modelId="{8E7D9C59-ADCE-465F-9263-FEB936B10FD4}" type="parTrans" cxnId="{22F6FE36-6DF8-4F88-9F4C-6A95D95E3BA6}">
      <dgm:prSet/>
      <dgm:spPr/>
      <dgm:t>
        <a:bodyPr/>
        <a:lstStyle/>
        <a:p>
          <a:endParaRPr lang="es-MX"/>
        </a:p>
      </dgm:t>
    </dgm:pt>
    <dgm:pt modelId="{FEEAE957-05E7-4AD6-914C-8B838E7D7181}" type="sibTrans" cxnId="{22F6FE36-6DF8-4F88-9F4C-6A95D95E3BA6}">
      <dgm:prSet/>
      <dgm:spPr/>
      <dgm:t>
        <a:bodyPr/>
        <a:lstStyle/>
        <a:p>
          <a:endParaRPr lang="es-MX"/>
        </a:p>
      </dgm:t>
    </dgm:pt>
    <dgm:pt modelId="{D8A19260-4A8F-495C-89B8-67D2C125EE51}">
      <dgm:prSet phldrT="[Texto]" custT="1"/>
      <dgm:spPr/>
      <dgm:t>
        <a:bodyPr/>
        <a:lstStyle/>
        <a:p>
          <a:r>
            <a:rPr lang="es-MX" sz="1000" dirty="0" smtClean="0"/>
            <a:t>construcción e inicio de operación del Edificio FBO</a:t>
          </a:r>
        </a:p>
      </dgm:t>
    </dgm:pt>
    <dgm:pt modelId="{03FDE7D8-AD01-4DC3-8927-143F5A247F32}" type="parTrans" cxnId="{779A721E-8CB8-4719-ACDC-E20364134FAF}">
      <dgm:prSet/>
      <dgm:spPr/>
      <dgm:t>
        <a:bodyPr/>
        <a:lstStyle/>
        <a:p>
          <a:endParaRPr lang="es-MX"/>
        </a:p>
      </dgm:t>
    </dgm:pt>
    <dgm:pt modelId="{4A59B58B-9936-47C5-872E-1714D57ADB90}" type="sibTrans" cxnId="{779A721E-8CB8-4719-ACDC-E20364134FAF}">
      <dgm:prSet/>
      <dgm:spPr/>
      <dgm:t>
        <a:bodyPr/>
        <a:lstStyle/>
        <a:p>
          <a:endParaRPr lang="es-MX"/>
        </a:p>
      </dgm:t>
    </dgm:pt>
    <dgm:pt modelId="{3759FD56-D887-4DED-8622-001DA3FFB9C2}">
      <dgm:prSet phldrT="[Texto]" custT="1"/>
      <dgm:spPr>
        <a:solidFill>
          <a:schemeClr val="bg1">
            <a:lumMod val="65000"/>
          </a:schemeClr>
        </a:solidFill>
      </dgm:spPr>
      <dgm:t>
        <a:bodyPr/>
        <a:lstStyle/>
        <a:p>
          <a:r>
            <a:rPr lang="es-MX" sz="1000" dirty="0" smtClean="0"/>
            <a:t>Solucionar tema ambiental y predial por Aerocivil para reiniciar  construcción RESA 01 Sur, barrera antiruido, franjas y cerramientos</a:t>
          </a:r>
        </a:p>
      </dgm:t>
    </dgm:pt>
    <dgm:pt modelId="{E4B0D54C-0AC9-43A9-B7AD-5005E2E5412E}" type="parTrans" cxnId="{072879A6-2922-494F-B08E-B8B41D2A7D50}">
      <dgm:prSet/>
      <dgm:spPr/>
      <dgm:t>
        <a:bodyPr/>
        <a:lstStyle/>
        <a:p>
          <a:endParaRPr lang="es-MX"/>
        </a:p>
      </dgm:t>
    </dgm:pt>
    <dgm:pt modelId="{F77037AE-AD22-40ED-9426-4F104A158FAC}" type="sibTrans" cxnId="{072879A6-2922-494F-B08E-B8B41D2A7D50}">
      <dgm:prSet/>
      <dgm:spPr/>
      <dgm:t>
        <a:bodyPr/>
        <a:lstStyle/>
        <a:p>
          <a:endParaRPr lang="es-MX"/>
        </a:p>
      </dgm:t>
    </dgm:pt>
    <dgm:pt modelId="{D8AEC57E-D4A7-49D5-8B01-D8FECAABB5F3}" type="pres">
      <dgm:prSet presAssocID="{B1C27FB1-DA29-4543-8A9C-4602535E0372}" presName="outerComposite" presStyleCnt="0">
        <dgm:presLayoutVars>
          <dgm:chMax val="5"/>
          <dgm:dir/>
          <dgm:resizeHandles val="exact"/>
        </dgm:presLayoutVars>
      </dgm:prSet>
      <dgm:spPr/>
      <dgm:t>
        <a:bodyPr/>
        <a:lstStyle/>
        <a:p>
          <a:endParaRPr lang="es-CO"/>
        </a:p>
      </dgm:t>
    </dgm:pt>
    <dgm:pt modelId="{C2FCE2DE-D44A-497C-8C10-F3CB88294BCB}" type="pres">
      <dgm:prSet presAssocID="{B1C27FB1-DA29-4543-8A9C-4602535E0372}" presName="dummyMaxCanvas" presStyleCnt="0">
        <dgm:presLayoutVars/>
      </dgm:prSet>
      <dgm:spPr/>
    </dgm:pt>
    <dgm:pt modelId="{32E236B6-32CD-4B9D-A1FF-D888D76A1A72}" type="pres">
      <dgm:prSet presAssocID="{B1C27FB1-DA29-4543-8A9C-4602535E0372}" presName="FiveNodes_1" presStyleLbl="node1" presStyleIdx="0" presStyleCnt="5">
        <dgm:presLayoutVars>
          <dgm:bulletEnabled val="1"/>
        </dgm:presLayoutVars>
      </dgm:prSet>
      <dgm:spPr/>
      <dgm:t>
        <a:bodyPr/>
        <a:lstStyle/>
        <a:p>
          <a:endParaRPr lang="es-CO"/>
        </a:p>
      </dgm:t>
    </dgm:pt>
    <dgm:pt modelId="{95A73A2E-E27E-44F2-895B-835C5C24085A}" type="pres">
      <dgm:prSet presAssocID="{B1C27FB1-DA29-4543-8A9C-4602535E0372}" presName="FiveNodes_2" presStyleLbl="node1" presStyleIdx="1" presStyleCnt="5">
        <dgm:presLayoutVars>
          <dgm:bulletEnabled val="1"/>
        </dgm:presLayoutVars>
      </dgm:prSet>
      <dgm:spPr/>
      <dgm:t>
        <a:bodyPr/>
        <a:lstStyle/>
        <a:p>
          <a:endParaRPr lang="es-MX"/>
        </a:p>
      </dgm:t>
    </dgm:pt>
    <dgm:pt modelId="{1E33D9DF-1E9B-4DA9-8D82-BF2E94B8B011}" type="pres">
      <dgm:prSet presAssocID="{B1C27FB1-DA29-4543-8A9C-4602535E0372}" presName="FiveNodes_3" presStyleLbl="node1" presStyleIdx="2" presStyleCnt="5">
        <dgm:presLayoutVars>
          <dgm:bulletEnabled val="1"/>
        </dgm:presLayoutVars>
      </dgm:prSet>
      <dgm:spPr/>
      <dgm:t>
        <a:bodyPr/>
        <a:lstStyle/>
        <a:p>
          <a:endParaRPr lang="es-MX"/>
        </a:p>
      </dgm:t>
    </dgm:pt>
    <dgm:pt modelId="{9B192FFF-69A8-45C7-AE56-9EC845D4653F}" type="pres">
      <dgm:prSet presAssocID="{B1C27FB1-DA29-4543-8A9C-4602535E0372}" presName="FiveNodes_4" presStyleLbl="node1" presStyleIdx="3" presStyleCnt="5" custScaleX="105548" custScaleY="138611">
        <dgm:presLayoutVars>
          <dgm:bulletEnabled val="1"/>
        </dgm:presLayoutVars>
      </dgm:prSet>
      <dgm:spPr/>
      <dgm:t>
        <a:bodyPr/>
        <a:lstStyle/>
        <a:p>
          <a:endParaRPr lang="es-MX"/>
        </a:p>
      </dgm:t>
    </dgm:pt>
    <dgm:pt modelId="{29B6E0DE-7DDB-47A9-9199-28E686FC103F}" type="pres">
      <dgm:prSet presAssocID="{B1C27FB1-DA29-4543-8A9C-4602535E0372}" presName="FiveNodes_5" presStyleLbl="node1" presStyleIdx="4" presStyleCnt="5">
        <dgm:presLayoutVars>
          <dgm:bulletEnabled val="1"/>
        </dgm:presLayoutVars>
      </dgm:prSet>
      <dgm:spPr/>
      <dgm:t>
        <a:bodyPr/>
        <a:lstStyle/>
        <a:p>
          <a:endParaRPr lang="es-CO"/>
        </a:p>
      </dgm:t>
    </dgm:pt>
    <dgm:pt modelId="{0DC934C9-A5A1-4B75-9289-D78D3C9D573C}" type="pres">
      <dgm:prSet presAssocID="{B1C27FB1-DA29-4543-8A9C-4602535E0372}" presName="FiveConn_1-2" presStyleLbl="fgAccFollowNode1" presStyleIdx="0" presStyleCnt="4">
        <dgm:presLayoutVars>
          <dgm:bulletEnabled val="1"/>
        </dgm:presLayoutVars>
      </dgm:prSet>
      <dgm:spPr/>
      <dgm:t>
        <a:bodyPr/>
        <a:lstStyle/>
        <a:p>
          <a:endParaRPr lang="es-CO"/>
        </a:p>
      </dgm:t>
    </dgm:pt>
    <dgm:pt modelId="{BEEBECDA-F110-4203-B1BE-F84EB2A2C365}" type="pres">
      <dgm:prSet presAssocID="{B1C27FB1-DA29-4543-8A9C-4602535E0372}" presName="FiveConn_2-3" presStyleLbl="fgAccFollowNode1" presStyleIdx="1" presStyleCnt="4">
        <dgm:presLayoutVars>
          <dgm:bulletEnabled val="1"/>
        </dgm:presLayoutVars>
      </dgm:prSet>
      <dgm:spPr/>
      <dgm:t>
        <a:bodyPr/>
        <a:lstStyle/>
        <a:p>
          <a:endParaRPr lang="es-CO"/>
        </a:p>
      </dgm:t>
    </dgm:pt>
    <dgm:pt modelId="{9A9303D6-F205-43BC-BAF0-6FCFDE026DB0}" type="pres">
      <dgm:prSet presAssocID="{B1C27FB1-DA29-4543-8A9C-4602535E0372}" presName="FiveConn_3-4" presStyleLbl="fgAccFollowNode1" presStyleIdx="2" presStyleCnt="4">
        <dgm:presLayoutVars>
          <dgm:bulletEnabled val="1"/>
        </dgm:presLayoutVars>
      </dgm:prSet>
      <dgm:spPr/>
      <dgm:t>
        <a:bodyPr/>
        <a:lstStyle/>
        <a:p>
          <a:endParaRPr lang="es-CO"/>
        </a:p>
      </dgm:t>
    </dgm:pt>
    <dgm:pt modelId="{8DFD609F-13C7-4CAB-B6D1-395C6333B26B}" type="pres">
      <dgm:prSet presAssocID="{B1C27FB1-DA29-4543-8A9C-4602535E0372}" presName="FiveConn_4-5" presStyleLbl="fgAccFollowNode1" presStyleIdx="3" presStyleCnt="4">
        <dgm:presLayoutVars>
          <dgm:bulletEnabled val="1"/>
        </dgm:presLayoutVars>
      </dgm:prSet>
      <dgm:spPr/>
      <dgm:t>
        <a:bodyPr/>
        <a:lstStyle/>
        <a:p>
          <a:endParaRPr lang="es-CO"/>
        </a:p>
      </dgm:t>
    </dgm:pt>
    <dgm:pt modelId="{6C4861F7-2220-4E57-854B-588FCAF416BD}" type="pres">
      <dgm:prSet presAssocID="{B1C27FB1-DA29-4543-8A9C-4602535E0372}" presName="FiveNodes_1_text" presStyleLbl="node1" presStyleIdx="4" presStyleCnt="5">
        <dgm:presLayoutVars>
          <dgm:bulletEnabled val="1"/>
        </dgm:presLayoutVars>
      </dgm:prSet>
      <dgm:spPr/>
      <dgm:t>
        <a:bodyPr/>
        <a:lstStyle/>
        <a:p>
          <a:endParaRPr lang="es-CO"/>
        </a:p>
      </dgm:t>
    </dgm:pt>
    <dgm:pt modelId="{E0CF90AC-59D0-48DE-9B62-1077D6CA9D58}" type="pres">
      <dgm:prSet presAssocID="{B1C27FB1-DA29-4543-8A9C-4602535E0372}" presName="FiveNodes_2_text" presStyleLbl="node1" presStyleIdx="4" presStyleCnt="5">
        <dgm:presLayoutVars>
          <dgm:bulletEnabled val="1"/>
        </dgm:presLayoutVars>
      </dgm:prSet>
      <dgm:spPr/>
      <dgm:t>
        <a:bodyPr/>
        <a:lstStyle/>
        <a:p>
          <a:endParaRPr lang="es-MX"/>
        </a:p>
      </dgm:t>
    </dgm:pt>
    <dgm:pt modelId="{02426B86-C146-44EF-A927-4E3D2B1F351C}" type="pres">
      <dgm:prSet presAssocID="{B1C27FB1-DA29-4543-8A9C-4602535E0372}" presName="FiveNodes_3_text" presStyleLbl="node1" presStyleIdx="4" presStyleCnt="5">
        <dgm:presLayoutVars>
          <dgm:bulletEnabled val="1"/>
        </dgm:presLayoutVars>
      </dgm:prSet>
      <dgm:spPr/>
      <dgm:t>
        <a:bodyPr/>
        <a:lstStyle/>
        <a:p>
          <a:endParaRPr lang="es-MX"/>
        </a:p>
      </dgm:t>
    </dgm:pt>
    <dgm:pt modelId="{451D6A92-A769-4CAE-BD1E-2434F93EF49C}" type="pres">
      <dgm:prSet presAssocID="{B1C27FB1-DA29-4543-8A9C-4602535E0372}" presName="FiveNodes_4_text" presStyleLbl="node1" presStyleIdx="4" presStyleCnt="5">
        <dgm:presLayoutVars>
          <dgm:bulletEnabled val="1"/>
        </dgm:presLayoutVars>
      </dgm:prSet>
      <dgm:spPr/>
      <dgm:t>
        <a:bodyPr/>
        <a:lstStyle/>
        <a:p>
          <a:endParaRPr lang="es-MX"/>
        </a:p>
      </dgm:t>
    </dgm:pt>
    <dgm:pt modelId="{572EA22E-0714-4084-B8A1-4BC8FB01DFDA}" type="pres">
      <dgm:prSet presAssocID="{B1C27FB1-DA29-4543-8A9C-4602535E0372}" presName="FiveNodes_5_text" presStyleLbl="node1" presStyleIdx="4" presStyleCnt="5">
        <dgm:presLayoutVars>
          <dgm:bulletEnabled val="1"/>
        </dgm:presLayoutVars>
      </dgm:prSet>
      <dgm:spPr/>
      <dgm:t>
        <a:bodyPr/>
        <a:lstStyle/>
        <a:p>
          <a:endParaRPr lang="es-CO"/>
        </a:p>
      </dgm:t>
    </dgm:pt>
  </dgm:ptLst>
  <dgm:cxnLst>
    <dgm:cxn modelId="{22F6FE36-6DF8-4F88-9F4C-6A95D95E3BA6}" srcId="{B1C27FB1-DA29-4543-8A9C-4602535E0372}" destId="{E90C7C06-2FDF-403E-9CB3-4C6E99D0EE4A}" srcOrd="7" destOrd="0" parTransId="{8E7D9C59-ADCE-465F-9263-FEB936B10FD4}" sibTransId="{FEEAE957-05E7-4AD6-914C-8B838E7D7181}"/>
    <dgm:cxn modelId="{59565920-AC67-49D5-871F-C47AFD216807}" srcId="{B1C27FB1-DA29-4543-8A9C-4602535E0372}" destId="{86895A07-9486-4AB5-8996-B2D0E3A0C297}" srcOrd="0" destOrd="0" parTransId="{1F313475-F1C8-43E7-9195-5F9A5AB869FB}" sibTransId="{8BB7E8E4-0D1B-45FE-94E2-FAD12638912F}"/>
    <dgm:cxn modelId="{2812C4AB-AE30-4E15-A574-D77682AD074E}" srcId="{B1C27FB1-DA29-4543-8A9C-4602535E0372}" destId="{25C78587-D2A9-4EC5-BE9A-A9DA4DC51341}" srcOrd="1" destOrd="0" parTransId="{E5BF859C-E327-4CA2-A618-A48F8647B974}" sibTransId="{39BEEC8E-588F-4E50-BCA2-369DE6D36B28}"/>
    <dgm:cxn modelId="{6BE76792-278F-4605-A1F8-C45A086AE08B}" type="presOf" srcId="{25C78587-D2A9-4EC5-BE9A-A9DA4DC51341}" destId="{E0CF90AC-59D0-48DE-9B62-1077D6CA9D58}" srcOrd="1" destOrd="0" presId="urn:microsoft.com/office/officeart/2005/8/layout/vProcess5"/>
    <dgm:cxn modelId="{54C93AD0-9EAB-439F-85CF-C4B1BA4CEB7E}" type="presOf" srcId="{D8A19260-4A8F-495C-89B8-67D2C125EE51}" destId="{1E33D9DF-1E9B-4DA9-8D82-BF2E94B8B011}" srcOrd="0" destOrd="0" presId="urn:microsoft.com/office/officeart/2005/8/layout/vProcess5"/>
    <dgm:cxn modelId="{F7A3450C-91DA-4994-A09C-A41CE4AF6614}" srcId="{B1C27FB1-DA29-4543-8A9C-4602535E0372}" destId="{B98A5864-BC67-4421-B953-D6E45D35689D}" srcOrd="4" destOrd="0" parTransId="{49E3C879-AC24-442D-A346-D44F18335FDF}" sibTransId="{52BE8C92-2E09-4E24-82A8-5F6BE82807EB}"/>
    <dgm:cxn modelId="{0B0BC162-CAB4-4E6C-B245-3657F6694F2B}" srcId="{B1C27FB1-DA29-4543-8A9C-4602535E0372}" destId="{D195221E-8CFD-44A4-8278-05C2E7ED3F9B}" srcOrd="5" destOrd="0" parTransId="{522EE258-ED02-4454-8C02-BCA3A6F4AD47}" sibTransId="{EA7D180B-1A83-4092-87B5-E8A1B35672F9}"/>
    <dgm:cxn modelId="{69EA4EA5-949F-424E-AF70-E0F0E6459668}" type="presOf" srcId="{86895A07-9486-4AB5-8996-B2D0E3A0C297}" destId="{32E236B6-32CD-4B9D-A1FF-D888D76A1A72}" srcOrd="0" destOrd="0" presId="urn:microsoft.com/office/officeart/2005/8/layout/vProcess5"/>
    <dgm:cxn modelId="{6E814E19-EA69-48FE-9E07-28CB5E31E3A0}" type="presOf" srcId="{F77037AE-AD22-40ED-9426-4F104A158FAC}" destId="{8DFD609F-13C7-4CAB-B6D1-395C6333B26B}" srcOrd="0" destOrd="0" presId="urn:microsoft.com/office/officeart/2005/8/layout/vProcess5"/>
    <dgm:cxn modelId="{779A721E-8CB8-4719-ACDC-E20364134FAF}" srcId="{B1C27FB1-DA29-4543-8A9C-4602535E0372}" destId="{D8A19260-4A8F-495C-89B8-67D2C125EE51}" srcOrd="2" destOrd="0" parTransId="{03FDE7D8-AD01-4DC3-8927-143F5A247F32}" sibTransId="{4A59B58B-9936-47C5-872E-1714D57ADB90}"/>
    <dgm:cxn modelId="{072879A6-2922-494F-B08E-B8B41D2A7D50}" srcId="{B1C27FB1-DA29-4543-8A9C-4602535E0372}" destId="{3759FD56-D887-4DED-8622-001DA3FFB9C2}" srcOrd="3" destOrd="0" parTransId="{E4B0D54C-0AC9-43A9-B7AD-5005E2E5412E}" sibTransId="{F77037AE-AD22-40ED-9426-4F104A158FAC}"/>
    <dgm:cxn modelId="{FB8240B6-EEA4-4BB4-959C-FBE8A91514AD}" type="presOf" srcId="{B1C27FB1-DA29-4543-8A9C-4602535E0372}" destId="{D8AEC57E-D4A7-49D5-8B01-D8FECAABB5F3}" srcOrd="0" destOrd="0" presId="urn:microsoft.com/office/officeart/2005/8/layout/vProcess5"/>
    <dgm:cxn modelId="{96FB2B34-7D31-4BB8-98D4-F8B5D80E7332}" type="presOf" srcId="{3759FD56-D887-4DED-8622-001DA3FFB9C2}" destId="{9B192FFF-69A8-45C7-AE56-9EC845D4653F}" srcOrd="0" destOrd="0" presId="urn:microsoft.com/office/officeart/2005/8/layout/vProcess5"/>
    <dgm:cxn modelId="{9E4191F8-41BA-4855-9A66-EA5C3F06BBB9}" type="presOf" srcId="{25C78587-D2A9-4EC5-BE9A-A9DA4DC51341}" destId="{95A73A2E-E27E-44F2-895B-835C5C24085A}" srcOrd="0" destOrd="0" presId="urn:microsoft.com/office/officeart/2005/8/layout/vProcess5"/>
    <dgm:cxn modelId="{52E05127-BB30-4A4E-B56A-D3CBD32439BD}" type="presOf" srcId="{B98A5864-BC67-4421-B953-D6E45D35689D}" destId="{29B6E0DE-7DDB-47A9-9199-28E686FC103F}" srcOrd="0" destOrd="0" presId="urn:microsoft.com/office/officeart/2005/8/layout/vProcess5"/>
    <dgm:cxn modelId="{B0D32065-6B8B-45D5-9F2A-3C2BD8AD443C}" type="presOf" srcId="{39BEEC8E-588F-4E50-BCA2-369DE6D36B28}" destId="{BEEBECDA-F110-4203-B1BE-F84EB2A2C365}" srcOrd="0" destOrd="0" presId="urn:microsoft.com/office/officeart/2005/8/layout/vProcess5"/>
    <dgm:cxn modelId="{86D5DDDD-3B5D-4C29-BE76-F9DF5FD8C337}" type="presOf" srcId="{86895A07-9486-4AB5-8996-B2D0E3A0C297}" destId="{6C4861F7-2220-4E57-854B-588FCAF416BD}" srcOrd="1" destOrd="0" presId="urn:microsoft.com/office/officeart/2005/8/layout/vProcess5"/>
    <dgm:cxn modelId="{E97E928C-D1E9-4568-9BDE-A2F5F145160F}" type="presOf" srcId="{3759FD56-D887-4DED-8622-001DA3FFB9C2}" destId="{451D6A92-A769-4CAE-BD1E-2434F93EF49C}" srcOrd="1" destOrd="0" presId="urn:microsoft.com/office/officeart/2005/8/layout/vProcess5"/>
    <dgm:cxn modelId="{26581095-BA70-42DF-8262-8FB882902E93}" type="presOf" srcId="{B98A5864-BC67-4421-B953-D6E45D35689D}" destId="{572EA22E-0714-4084-B8A1-4BC8FB01DFDA}" srcOrd="1" destOrd="0" presId="urn:microsoft.com/office/officeart/2005/8/layout/vProcess5"/>
    <dgm:cxn modelId="{4B0E53E7-C7AD-41BB-90D2-4458B7DD0796}" type="presOf" srcId="{D8A19260-4A8F-495C-89B8-67D2C125EE51}" destId="{02426B86-C146-44EF-A927-4E3D2B1F351C}" srcOrd="1" destOrd="0" presId="urn:microsoft.com/office/officeart/2005/8/layout/vProcess5"/>
    <dgm:cxn modelId="{8480E864-37DA-40E1-ADD7-6C7E0F083AC2}" type="presOf" srcId="{8BB7E8E4-0D1B-45FE-94E2-FAD12638912F}" destId="{0DC934C9-A5A1-4B75-9289-D78D3C9D573C}" srcOrd="0" destOrd="0" presId="urn:microsoft.com/office/officeart/2005/8/layout/vProcess5"/>
    <dgm:cxn modelId="{9D856DCF-5D21-462C-AC87-E81F238BE689}" type="presOf" srcId="{4A59B58B-9936-47C5-872E-1714D57ADB90}" destId="{9A9303D6-F205-43BC-BAF0-6FCFDE026DB0}" srcOrd="0" destOrd="0" presId="urn:microsoft.com/office/officeart/2005/8/layout/vProcess5"/>
    <dgm:cxn modelId="{EFC0EA94-6E0B-4373-861F-28BADD2FE174}" srcId="{B1C27FB1-DA29-4543-8A9C-4602535E0372}" destId="{5EF1C798-321A-435F-AF90-0CB752C0E814}" srcOrd="6" destOrd="0" parTransId="{78E91C86-E1D7-4F14-BC20-955627DEFBBE}" sibTransId="{6EDF10B9-8D88-4C6F-ABEF-D2F62783DAE4}"/>
    <dgm:cxn modelId="{80B78EE2-17DF-4373-8F44-BCCBE2481365}" type="presParOf" srcId="{D8AEC57E-D4A7-49D5-8B01-D8FECAABB5F3}" destId="{C2FCE2DE-D44A-497C-8C10-F3CB88294BCB}" srcOrd="0" destOrd="0" presId="urn:microsoft.com/office/officeart/2005/8/layout/vProcess5"/>
    <dgm:cxn modelId="{F7522994-146C-4B9C-B7AF-EA2B2A934676}" type="presParOf" srcId="{D8AEC57E-D4A7-49D5-8B01-D8FECAABB5F3}" destId="{32E236B6-32CD-4B9D-A1FF-D888D76A1A72}" srcOrd="1" destOrd="0" presId="urn:microsoft.com/office/officeart/2005/8/layout/vProcess5"/>
    <dgm:cxn modelId="{E6A9B058-3D93-4A3A-9E5F-EF5A118806B4}" type="presParOf" srcId="{D8AEC57E-D4A7-49D5-8B01-D8FECAABB5F3}" destId="{95A73A2E-E27E-44F2-895B-835C5C24085A}" srcOrd="2" destOrd="0" presId="urn:microsoft.com/office/officeart/2005/8/layout/vProcess5"/>
    <dgm:cxn modelId="{0DC74558-FB17-445F-82CE-EEA47D9DCB9F}" type="presParOf" srcId="{D8AEC57E-D4A7-49D5-8B01-D8FECAABB5F3}" destId="{1E33D9DF-1E9B-4DA9-8D82-BF2E94B8B011}" srcOrd="3" destOrd="0" presId="urn:microsoft.com/office/officeart/2005/8/layout/vProcess5"/>
    <dgm:cxn modelId="{A16229ED-8318-4D0E-8103-9B2192BB8A98}" type="presParOf" srcId="{D8AEC57E-D4A7-49D5-8B01-D8FECAABB5F3}" destId="{9B192FFF-69A8-45C7-AE56-9EC845D4653F}" srcOrd="4" destOrd="0" presId="urn:microsoft.com/office/officeart/2005/8/layout/vProcess5"/>
    <dgm:cxn modelId="{1D39FAD5-9D38-4175-B9BE-CA2A38B22688}" type="presParOf" srcId="{D8AEC57E-D4A7-49D5-8B01-D8FECAABB5F3}" destId="{29B6E0DE-7DDB-47A9-9199-28E686FC103F}" srcOrd="5" destOrd="0" presId="urn:microsoft.com/office/officeart/2005/8/layout/vProcess5"/>
    <dgm:cxn modelId="{C4E1ACF3-E575-488E-9AE0-1CB42D01310D}" type="presParOf" srcId="{D8AEC57E-D4A7-49D5-8B01-D8FECAABB5F3}" destId="{0DC934C9-A5A1-4B75-9289-D78D3C9D573C}" srcOrd="6" destOrd="0" presId="urn:microsoft.com/office/officeart/2005/8/layout/vProcess5"/>
    <dgm:cxn modelId="{A497915E-61D3-450A-8FD9-A4AB92E865CD}" type="presParOf" srcId="{D8AEC57E-D4A7-49D5-8B01-D8FECAABB5F3}" destId="{BEEBECDA-F110-4203-B1BE-F84EB2A2C365}" srcOrd="7" destOrd="0" presId="urn:microsoft.com/office/officeart/2005/8/layout/vProcess5"/>
    <dgm:cxn modelId="{DF6787D5-F9F9-4B1A-A11E-537835D8BDB0}" type="presParOf" srcId="{D8AEC57E-D4A7-49D5-8B01-D8FECAABB5F3}" destId="{9A9303D6-F205-43BC-BAF0-6FCFDE026DB0}" srcOrd="8" destOrd="0" presId="urn:microsoft.com/office/officeart/2005/8/layout/vProcess5"/>
    <dgm:cxn modelId="{DDA1EBE4-3468-4E50-AF43-1B9C3C6EF002}" type="presParOf" srcId="{D8AEC57E-D4A7-49D5-8B01-D8FECAABB5F3}" destId="{8DFD609F-13C7-4CAB-B6D1-395C6333B26B}" srcOrd="9" destOrd="0" presId="urn:microsoft.com/office/officeart/2005/8/layout/vProcess5"/>
    <dgm:cxn modelId="{F0D89B42-2B97-4465-BC91-A8408417D308}" type="presParOf" srcId="{D8AEC57E-D4A7-49D5-8B01-D8FECAABB5F3}" destId="{6C4861F7-2220-4E57-854B-588FCAF416BD}" srcOrd="10" destOrd="0" presId="urn:microsoft.com/office/officeart/2005/8/layout/vProcess5"/>
    <dgm:cxn modelId="{1EEF0A9A-6197-4A19-ACA2-7618C379F412}" type="presParOf" srcId="{D8AEC57E-D4A7-49D5-8B01-D8FECAABB5F3}" destId="{E0CF90AC-59D0-48DE-9B62-1077D6CA9D58}" srcOrd="11" destOrd="0" presId="urn:microsoft.com/office/officeart/2005/8/layout/vProcess5"/>
    <dgm:cxn modelId="{DA51D502-A240-49AB-8E72-7E7C6C9D7FAB}" type="presParOf" srcId="{D8AEC57E-D4A7-49D5-8B01-D8FECAABB5F3}" destId="{02426B86-C146-44EF-A927-4E3D2B1F351C}" srcOrd="12" destOrd="0" presId="urn:microsoft.com/office/officeart/2005/8/layout/vProcess5"/>
    <dgm:cxn modelId="{15F79DD3-C3BF-42F1-A6F7-B2B8659D1AD2}" type="presParOf" srcId="{D8AEC57E-D4A7-49D5-8B01-D8FECAABB5F3}" destId="{451D6A92-A769-4CAE-BD1E-2434F93EF49C}" srcOrd="13" destOrd="0" presId="urn:microsoft.com/office/officeart/2005/8/layout/vProcess5"/>
    <dgm:cxn modelId="{86D4C3F6-57B3-422C-9A90-D5E6CAF6F3D0}" type="presParOf" srcId="{D8AEC57E-D4A7-49D5-8B01-D8FECAABB5F3}" destId="{572EA22E-0714-4084-B8A1-4BC8FB01DFDA}" srcOrd="14"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3BC01-CC7C-4DC3-B78D-908F272E7DCC}">
      <dsp:nvSpPr>
        <dsp:cNvPr id="0" name=""/>
        <dsp:cNvSpPr/>
      </dsp:nvSpPr>
      <dsp:spPr>
        <a:xfrm>
          <a:off x="0" y="0"/>
          <a:ext cx="2738797" cy="6126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t>Construcción obras faltantes  actualmente suspendidas. </a:t>
          </a:r>
          <a:endParaRPr lang="es-MX" sz="1000" kern="1200" dirty="0"/>
        </a:p>
      </dsp:txBody>
      <dsp:txXfrm>
        <a:off x="17943" y="17943"/>
        <a:ext cx="2077737" cy="576729"/>
      </dsp:txXfrm>
    </dsp:sp>
    <dsp:sp modelId="{D76F767C-BEEB-42BE-931E-9CBBD26AE130}">
      <dsp:nvSpPr>
        <dsp:cNvPr id="0" name=""/>
        <dsp:cNvSpPr/>
      </dsp:nvSpPr>
      <dsp:spPr>
        <a:xfrm>
          <a:off x="241658" y="714718"/>
          <a:ext cx="2738797" cy="6126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t>Construcción del cuartel de bomberos SEI</a:t>
          </a:r>
        </a:p>
      </dsp:txBody>
      <dsp:txXfrm>
        <a:off x="259601" y="732661"/>
        <a:ext cx="2063052" cy="576729"/>
      </dsp:txXfrm>
    </dsp:sp>
    <dsp:sp modelId="{665DB964-23B9-4D8B-B8F8-D238F9C3F1F3}">
      <dsp:nvSpPr>
        <dsp:cNvPr id="0" name=""/>
        <dsp:cNvSpPr/>
      </dsp:nvSpPr>
      <dsp:spPr>
        <a:xfrm>
          <a:off x="483317" y="1429436"/>
          <a:ext cx="2738797" cy="61261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t>Disminución de la tarifa internacional, sujeto a disponibilidad de los recursos, sujeto a Autorización AEROCIVIL</a:t>
          </a:r>
        </a:p>
      </dsp:txBody>
      <dsp:txXfrm>
        <a:off x="501260" y="1447379"/>
        <a:ext cx="2063052" cy="576729"/>
      </dsp:txXfrm>
    </dsp:sp>
    <dsp:sp modelId="{3FAF030E-F7DA-4214-A5FE-A1C261FF8C52}">
      <dsp:nvSpPr>
        <dsp:cNvPr id="0" name=""/>
        <dsp:cNvSpPr/>
      </dsp:nvSpPr>
      <dsp:spPr>
        <a:xfrm>
          <a:off x="2340597" y="464566"/>
          <a:ext cx="398200" cy="39820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s-MX" sz="2800" kern="1200"/>
        </a:p>
      </dsp:txBody>
      <dsp:txXfrm>
        <a:off x="2430192" y="464566"/>
        <a:ext cx="219010" cy="299646"/>
      </dsp:txXfrm>
    </dsp:sp>
    <dsp:sp modelId="{19B9E5AD-EC8D-4BBC-AC26-FB0CABCAA097}">
      <dsp:nvSpPr>
        <dsp:cNvPr id="0" name=""/>
        <dsp:cNvSpPr/>
      </dsp:nvSpPr>
      <dsp:spPr>
        <a:xfrm>
          <a:off x="2582256" y="1175200"/>
          <a:ext cx="398200" cy="398200"/>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s-MX" sz="2800" kern="1200"/>
        </a:p>
      </dsp:txBody>
      <dsp:txXfrm>
        <a:off x="2671851" y="1175200"/>
        <a:ext cx="219010" cy="299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236B6-32CD-4B9D-A1FF-D888D76A1A72}">
      <dsp:nvSpPr>
        <dsp:cNvPr id="0" name=""/>
        <dsp:cNvSpPr/>
      </dsp:nvSpPr>
      <dsp:spPr>
        <a:xfrm>
          <a:off x="0" y="0"/>
          <a:ext cx="2994092" cy="4147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t>Repavimentación plataforma principal. </a:t>
          </a:r>
          <a:endParaRPr lang="es-MX" sz="1000" kern="1200" dirty="0"/>
        </a:p>
      </dsp:txBody>
      <dsp:txXfrm>
        <a:off x="12148" y="12148"/>
        <a:ext cx="2498000" cy="390470"/>
      </dsp:txXfrm>
    </dsp:sp>
    <dsp:sp modelId="{95A73A2E-E27E-44F2-895B-835C5C24085A}">
      <dsp:nvSpPr>
        <dsp:cNvPr id="0" name=""/>
        <dsp:cNvSpPr/>
      </dsp:nvSpPr>
      <dsp:spPr>
        <a:xfrm>
          <a:off x="223584" y="472372"/>
          <a:ext cx="2994092" cy="4147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t>construcción de vía perimetral de ingreso a ECO y Repavimentación plataforma ECO  </a:t>
          </a:r>
        </a:p>
      </dsp:txBody>
      <dsp:txXfrm>
        <a:off x="235732" y="484520"/>
        <a:ext cx="2476613" cy="390470"/>
      </dsp:txXfrm>
    </dsp:sp>
    <dsp:sp modelId="{1E33D9DF-1E9B-4DA9-8D82-BF2E94B8B011}">
      <dsp:nvSpPr>
        <dsp:cNvPr id="0" name=""/>
        <dsp:cNvSpPr/>
      </dsp:nvSpPr>
      <dsp:spPr>
        <a:xfrm>
          <a:off x="447169" y="944744"/>
          <a:ext cx="2994092" cy="4147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t>construcción e inicio de operación del Edificio FBO</a:t>
          </a:r>
        </a:p>
      </dsp:txBody>
      <dsp:txXfrm>
        <a:off x="459317" y="956892"/>
        <a:ext cx="2476613" cy="390470"/>
      </dsp:txXfrm>
    </dsp:sp>
    <dsp:sp modelId="{9B192FFF-69A8-45C7-AE56-9EC845D4653F}">
      <dsp:nvSpPr>
        <dsp:cNvPr id="0" name=""/>
        <dsp:cNvSpPr/>
      </dsp:nvSpPr>
      <dsp:spPr>
        <a:xfrm>
          <a:off x="587698" y="1337044"/>
          <a:ext cx="3160204" cy="574911"/>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s-MX" sz="1000" kern="1200" dirty="0" smtClean="0"/>
            <a:t>Solucionar tema ambiental y predial por Aerocivil para reiniciar  construcción RESA 01 Sur, barrera antiruido, franjas y cerramientos</a:t>
          </a:r>
        </a:p>
      </dsp:txBody>
      <dsp:txXfrm>
        <a:off x="604537" y="1353883"/>
        <a:ext cx="2605982" cy="541233"/>
      </dsp:txXfrm>
    </dsp:sp>
    <dsp:sp modelId="{29B6E0DE-7DDB-47A9-9199-28E686FC103F}">
      <dsp:nvSpPr>
        <dsp:cNvPr id="0" name=""/>
        <dsp:cNvSpPr/>
      </dsp:nvSpPr>
      <dsp:spPr>
        <a:xfrm>
          <a:off x="894339" y="1889489"/>
          <a:ext cx="2994092" cy="41476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just" defTabSz="444500">
            <a:lnSpc>
              <a:spcPct val="90000"/>
            </a:lnSpc>
            <a:spcBef>
              <a:spcPct val="0"/>
            </a:spcBef>
            <a:spcAft>
              <a:spcPct val="35000"/>
            </a:spcAft>
          </a:pPr>
          <a:r>
            <a:rPr lang="es-MX" sz="1000" kern="1200" dirty="0" smtClean="0"/>
            <a:t>Seguimiento a las actividades realizadas por parte de la Interventoría integral</a:t>
          </a:r>
          <a:endParaRPr lang="es-MX" sz="1000" kern="1200" dirty="0"/>
        </a:p>
      </dsp:txBody>
      <dsp:txXfrm>
        <a:off x="906487" y="1901637"/>
        <a:ext cx="2476613" cy="390470"/>
      </dsp:txXfrm>
    </dsp:sp>
    <dsp:sp modelId="{0DC934C9-A5A1-4B75-9289-D78D3C9D573C}">
      <dsp:nvSpPr>
        <dsp:cNvPr id="0" name=""/>
        <dsp:cNvSpPr/>
      </dsp:nvSpPr>
      <dsp:spPr>
        <a:xfrm>
          <a:off x="2724494" y="303009"/>
          <a:ext cx="269597" cy="269597"/>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s-MX" sz="2800" kern="1200"/>
        </a:p>
      </dsp:txBody>
      <dsp:txXfrm>
        <a:off x="2785153" y="303009"/>
        <a:ext cx="148279" cy="202872"/>
      </dsp:txXfrm>
    </dsp:sp>
    <dsp:sp modelId="{BEEBECDA-F110-4203-B1BE-F84EB2A2C365}">
      <dsp:nvSpPr>
        <dsp:cNvPr id="0" name=""/>
        <dsp:cNvSpPr/>
      </dsp:nvSpPr>
      <dsp:spPr>
        <a:xfrm>
          <a:off x="2948079" y="775382"/>
          <a:ext cx="269597" cy="269597"/>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s-MX" sz="2800" kern="1200"/>
        </a:p>
      </dsp:txBody>
      <dsp:txXfrm>
        <a:off x="3008738" y="775382"/>
        <a:ext cx="148279" cy="202872"/>
      </dsp:txXfrm>
    </dsp:sp>
    <dsp:sp modelId="{9A9303D6-F205-43BC-BAF0-6FCFDE026DB0}">
      <dsp:nvSpPr>
        <dsp:cNvPr id="0" name=""/>
        <dsp:cNvSpPr/>
      </dsp:nvSpPr>
      <dsp:spPr>
        <a:xfrm>
          <a:off x="3171664" y="1240841"/>
          <a:ext cx="269597" cy="269597"/>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MX" sz="1200" kern="1200"/>
        </a:p>
      </dsp:txBody>
      <dsp:txXfrm>
        <a:off x="3232323" y="1240841"/>
        <a:ext cx="148279" cy="202872"/>
      </dsp:txXfrm>
    </dsp:sp>
    <dsp:sp modelId="{8DFD609F-13C7-4CAB-B6D1-395C6333B26B}">
      <dsp:nvSpPr>
        <dsp:cNvPr id="0" name=""/>
        <dsp:cNvSpPr/>
      </dsp:nvSpPr>
      <dsp:spPr>
        <a:xfrm>
          <a:off x="3395249" y="1717822"/>
          <a:ext cx="269597" cy="269597"/>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MX" sz="1200" kern="1200"/>
        </a:p>
      </dsp:txBody>
      <dsp:txXfrm>
        <a:off x="3455908" y="1717822"/>
        <a:ext cx="148279" cy="2028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1"/>
            <a:ext cx="3076363" cy="511731"/>
          </a:xfrm>
          <a:prstGeom prst="rect">
            <a:avLst/>
          </a:prstGeom>
        </p:spPr>
        <p:txBody>
          <a:bodyPr vert="horz" lIns="99066" tIns="49533" rIns="99066" bIns="49533" rtlCol="0"/>
          <a:lstStyle>
            <a:lvl1pPr algn="l">
              <a:defRPr sz="1300">
                <a:latin typeface="Arial" charset="0"/>
                <a:cs typeface="Arial" charset="0"/>
              </a:defRPr>
            </a:lvl1pPr>
          </a:lstStyle>
          <a:p>
            <a:pPr>
              <a:defRPr/>
            </a:pPr>
            <a:endParaRPr lang="es-CO" dirty="0"/>
          </a:p>
        </p:txBody>
      </p:sp>
      <p:sp>
        <p:nvSpPr>
          <p:cNvPr id="3" name="2 Marcador de fecha"/>
          <p:cNvSpPr>
            <a:spLocks noGrp="1"/>
          </p:cNvSpPr>
          <p:nvPr>
            <p:ph type="dt" sz="quarter" idx="1"/>
          </p:nvPr>
        </p:nvSpPr>
        <p:spPr>
          <a:xfrm>
            <a:off x="4021294" y="1"/>
            <a:ext cx="3076363" cy="511731"/>
          </a:xfrm>
          <a:prstGeom prst="rect">
            <a:avLst/>
          </a:prstGeom>
        </p:spPr>
        <p:txBody>
          <a:bodyPr vert="horz" lIns="99066" tIns="49533" rIns="99066" bIns="49533" rtlCol="0"/>
          <a:lstStyle>
            <a:lvl1pPr algn="r">
              <a:defRPr sz="1300">
                <a:latin typeface="Arial" charset="0"/>
                <a:cs typeface="Arial" charset="0"/>
              </a:defRPr>
            </a:lvl1pPr>
          </a:lstStyle>
          <a:p>
            <a:pPr>
              <a:defRPr/>
            </a:pPr>
            <a:fld id="{274C3A2F-84CF-41A4-A882-29B94EC65656}" type="datetimeFigureOut">
              <a:rPr lang="es-CO"/>
              <a:pPr>
                <a:defRPr/>
              </a:pPr>
              <a:t>18/12/2014</a:t>
            </a:fld>
            <a:endParaRPr lang="es-CO" dirty="0"/>
          </a:p>
        </p:txBody>
      </p:sp>
      <p:sp>
        <p:nvSpPr>
          <p:cNvPr id="4" name="3 Marcador de pie de página"/>
          <p:cNvSpPr>
            <a:spLocks noGrp="1"/>
          </p:cNvSpPr>
          <p:nvPr>
            <p:ph type="ftr" sz="quarter" idx="2"/>
          </p:nvPr>
        </p:nvSpPr>
        <p:spPr>
          <a:xfrm>
            <a:off x="1" y="9721107"/>
            <a:ext cx="3076363" cy="511731"/>
          </a:xfrm>
          <a:prstGeom prst="rect">
            <a:avLst/>
          </a:prstGeom>
        </p:spPr>
        <p:txBody>
          <a:bodyPr vert="horz" lIns="99066" tIns="49533" rIns="99066" bIns="49533" rtlCol="0" anchor="b"/>
          <a:lstStyle>
            <a:lvl1pPr algn="l">
              <a:defRPr sz="1300">
                <a:latin typeface="Arial" charset="0"/>
                <a:cs typeface="Arial" charset="0"/>
              </a:defRPr>
            </a:lvl1pPr>
          </a:lstStyle>
          <a:p>
            <a:pPr>
              <a:defRPr/>
            </a:pPr>
            <a:endParaRPr lang="es-CO" dirty="0"/>
          </a:p>
        </p:txBody>
      </p:sp>
      <p:sp>
        <p:nvSpPr>
          <p:cNvPr id="5" name="4 Marcador de número de diapositiva"/>
          <p:cNvSpPr>
            <a:spLocks noGrp="1"/>
          </p:cNvSpPr>
          <p:nvPr>
            <p:ph type="sldNum" sz="quarter" idx="3"/>
          </p:nvPr>
        </p:nvSpPr>
        <p:spPr>
          <a:xfrm>
            <a:off x="4021294" y="9721107"/>
            <a:ext cx="3076363" cy="511731"/>
          </a:xfrm>
          <a:prstGeom prst="rect">
            <a:avLst/>
          </a:prstGeom>
        </p:spPr>
        <p:txBody>
          <a:bodyPr vert="horz" lIns="99066" tIns="49533" rIns="99066" bIns="49533" rtlCol="0" anchor="b"/>
          <a:lstStyle>
            <a:lvl1pPr algn="r">
              <a:defRPr sz="1300">
                <a:latin typeface="Arial" charset="0"/>
                <a:cs typeface="Arial" charset="0"/>
              </a:defRPr>
            </a:lvl1pPr>
          </a:lstStyle>
          <a:p>
            <a:pPr>
              <a:defRPr/>
            </a:pPr>
            <a:fld id="{D917C769-987F-44FC-8799-969FD1BF8408}" type="slidenum">
              <a:rPr lang="es-CO"/>
              <a:pPr>
                <a:defRPr/>
              </a:pPr>
              <a:t>‹Nº›</a:t>
            </a:fld>
            <a:endParaRPr lang="es-CO" dirty="0"/>
          </a:p>
        </p:txBody>
      </p:sp>
    </p:spTree>
    <p:extLst>
      <p:ext uri="{BB962C8B-B14F-4D97-AF65-F5344CB8AC3E}">
        <p14:creationId xmlns:p14="http://schemas.microsoft.com/office/powerpoint/2010/main" val="1004492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1"/>
            <a:ext cx="3076363" cy="511731"/>
          </a:xfrm>
          <a:prstGeom prst="rect">
            <a:avLst/>
          </a:prstGeom>
        </p:spPr>
        <p:txBody>
          <a:bodyPr vert="horz" lIns="99066" tIns="49533" rIns="99066" bIns="49533" rtlCol="0"/>
          <a:lstStyle>
            <a:lvl1pPr algn="l">
              <a:defRPr sz="1300">
                <a:latin typeface="Arial" charset="0"/>
                <a:cs typeface="Arial" charset="0"/>
              </a:defRPr>
            </a:lvl1pPr>
          </a:lstStyle>
          <a:p>
            <a:pPr>
              <a:defRPr/>
            </a:pPr>
            <a:endParaRPr lang="es-CO" dirty="0"/>
          </a:p>
        </p:txBody>
      </p:sp>
      <p:sp>
        <p:nvSpPr>
          <p:cNvPr id="3" name="2 Marcador de fecha"/>
          <p:cNvSpPr>
            <a:spLocks noGrp="1"/>
          </p:cNvSpPr>
          <p:nvPr>
            <p:ph type="dt" idx="1"/>
          </p:nvPr>
        </p:nvSpPr>
        <p:spPr>
          <a:xfrm>
            <a:off x="4021294" y="1"/>
            <a:ext cx="3076363" cy="511731"/>
          </a:xfrm>
          <a:prstGeom prst="rect">
            <a:avLst/>
          </a:prstGeom>
        </p:spPr>
        <p:txBody>
          <a:bodyPr vert="horz" lIns="99066" tIns="49533" rIns="99066" bIns="49533" rtlCol="0"/>
          <a:lstStyle>
            <a:lvl1pPr algn="r">
              <a:defRPr sz="1300">
                <a:latin typeface="Arial" charset="0"/>
                <a:cs typeface="Arial" charset="0"/>
              </a:defRPr>
            </a:lvl1pPr>
          </a:lstStyle>
          <a:p>
            <a:pPr>
              <a:defRPr/>
            </a:pPr>
            <a:fld id="{486E04C2-2937-4629-B9AF-2D8FE3CFA728}" type="datetimeFigureOut">
              <a:rPr lang="es-CO"/>
              <a:pPr>
                <a:defRPr/>
              </a:pPr>
              <a:t>18/12/2014</a:t>
            </a:fld>
            <a:endParaRPr lang="es-CO" dirty="0"/>
          </a:p>
        </p:txBody>
      </p:sp>
      <p:sp>
        <p:nvSpPr>
          <p:cNvPr id="4" name="3 Marcador de imagen de diapositiva"/>
          <p:cNvSpPr>
            <a:spLocks noGrp="1" noRot="1" noChangeAspect="1"/>
          </p:cNvSpPr>
          <p:nvPr>
            <p:ph type="sldImg" idx="2"/>
          </p:nvPr>
        </p:nvSpPr>
        <p:spPr>
          <a:xfrm>
            <a:off x="779463" y="768350"/>
            <a:ext cx="5540375" cy="3836988"/>
          </a:xfrm>
          <a:prstGeom prst="rect">
            <a:avLst/>
          </a:prstGeom>
          <a:noFill/>
          <a:ln w="12700">
            <a:solidFill>
              <a:prstClr val="black"/>
            </a:solidFill>
          </a:ln>
        </p:spPr>
        <p:txBody>
          <a:bodyPr vert="horz" lIns="99066" tIns="49533" rIns="99066" bIns="49533" rtlCol="0" anchor="ctr"/>
          <a:lstStyle/>
          <a:p>
            <a:pPr lvl="0"/>
            <a:endParaRPr lang="es-CO" noProof="0" dirty="0"/>
          </a:p>
        </p:txBody>
      </p:sp>
      <p:sp>
        <p:nvSpPr>
          <p:cNvPr id="5" name="4 Marcador de notas"/>
          <p:cNvSpPr>
            <a:spLocks noGrp="1"/>
          </p:cNvSpPr>
          <p:nvPr>
            <p:ph type="body" sz="quarter" idx="3"/>
          </p:nvPr>
        </p:nvSpPr>
        <p:spPr>
          <a:xfrm>
            <a:off x="709930" y="4861441"/>
            <a:ext cx="5679440" cy="4605576"/>
          </a:xfrm>
          <a:prstGeom prst="rect">
            <a:avLst/>
          </a:prstGeom>
        </p:spPr>
        <p:txBody>
          <a:bodyPr vert="horz" lIns="99066" tIns="49533" rIns="99066" bIns="49533"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a:p>
        </p:txBody>
      </p:sp>
      <p:sp>
        <p:nvSpPr>
          <p:cNvPr id="6" name="5 Marcador de pie de página"/>
          <p:cNvSpPr>
            <a:spLocks noGrp="1"/>
          </p:cNvSpPr>
          <p:nvPr>
            <p:ph type="ftr" sz="quarter" idx="4"/>
          </p:nvPr>
        </p:nvSpPr>
        <p:spPr>
          <a:xfrm>
            <a:off x="1" y="9721107"/>
            <a:ext cx="3076363" cy="511731"/>
          </a:xfrm>
          <a:prstGeom prst="rect">
            <a:avLst/>
          </a:prstGeom>
        </p:spPr>
        <p:txBody>
          <a:bodyPr vert="horz" lIns="99066" tIns="49533" rIns="99066" bIns="49533" rtlCol="0" anchor="b"/>
          <a:lstStyle>
            <a:lvl1pPr algn="l">
              <a:defRPr sz="1300">
                <a:latin typeface="Arial" charset="0"/>
                <a:cs typeface="Arial" charset="0"/>
              </a:defRPr>
            </a:lvl1pPr>
          </a:lstStyle>
          <a:p>
            <a:pPr>
              <a:defRPr/>
            </a:pPr>
            <a:endParaRPr lang="es-CO" dirty="0"/>
          </a:p>
        </p:txBody>
      </p:sp>
      <p:sp>
        <p:nvSpPr>
          <p:cNvPr id="7" name="6 Marcador de número de diapositiva"/>
          <p:cNvSpPr>
            <a:spLocks noGrp="1"/>
          </p:cNvSpPr>
          <p:nvPr>
            <p:ph type="sldNum" sz="quarter" idx="5"/>
          </p:nvPr>
        </p:nvSpPr>
        <p:spPr>
          <a:xfrm>
            <a:off x="4021294" y="9721107"/>
            <a:ext cx="3076363" cy="511731"/>
          </a:xfrm>
          <a:prstGeom prst="rect">
            <a:avLst/>
          </a:prstGeom>
        </p:spPr>
        <p:txBody>
          <a:bodyPr vert="horz" lIns="99066" tIns="49533" rIns="99066" bIns="49533" rtlCol="0" anchor="b"/>
          <a:lstStyle>
            <a:lvl1pPr algn="r">
              <a:defRPr sz="1300">
                <a:latin typeface="Arial" charset="0"/>
                <a:cs typeface="Arial" charset="0"/>
              </a:defRPr>
            </a:lvl1pPr>
          </a:lstStyle>
          <a:p>
            <a:pPr>
              <a:defRPr/>
            </a:pPr>
            <a:fld id="{A3C2F1E3-85BB-4AD3-AAD2-C10CC4743F15}" type="slidenum">
              <a:rPr lang="es-CO"/>
              <a:pPr>
                <a:defRPr/>
              </a:pPr>
              <a:t>‹Nº›</a:t>
            </a:fld>
            <a:endParaRPr lang="es-CO" dirty="0"/>
          </a:p>
        </p:txBody>
      </p:sp>
    </p:spTree>
    <p:extLst>
      <p:ext uri="{BB962C8B-B14F-4D97-AF65-F5344CB8AC3E}">
        <p14:creationId xmlns:p14="http://schemas.microsoft.com/office/powerpoint/2010/main" val="20689019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04A46B72-0D05-234C-978C-A4890BCFDDD3}" type="slidenum">
              <a:rPr lang="es-ES" smtClean="0"/>
              <a:t>2</a:t>
            </a:fld>
            <a:endParaRPr lang="es-ES"/>
          </a:p>
        </p:txBody>
      </p:sp>
    </p:spTree>
    <p:extLst>
      <p:ext uri="{BB962C8B-B14F-4D97-AF65-F5344CB8AC3E}">
        <p14:creationId xmlns:p14="http://schemas.microsoft.com/office/powerpoint/2010/main" val="637344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38</a:t>
            </a:fld>
            <a:endParaRPr lang="es-MX"/>
          </a:p>
        </p:txBody>
      </p:sp>
    </p:spTree>
    <p:extLst>
      <p:ext uri="{BB962C8B-B14F-4D97-AF65-F5344CB8AC3E}">
        <p14:creationId xmlns:p14="http://schemas.microsoft.com/office/powerpoint/2010/main" val="544850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39</a:t>
            </a:fld>
            <a:endParaRPr lang="es-MX"/>
          </a:p>
        </p:txBody>
      </p:sp>
    </p:spTree>
    <p:extLst>
      <p:ext uri="{BB962C8B-B14F-4D97-AF65-F5344CB8AC3E}">
        <p14:creationId xmlns:p14="http://schemas.microsoft.com/office/powerpoint/2010/main" val="3148908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A3C2F1E3-85BB-4AD3-AAD2-C10CC4743F15}" type="slidenum">
              <a:rPr lang="es-CO" smtClean="0"/>
              <a:pPr>
                <a:defRPr/>
              </a:pPr>
              <a:t>10</a:t>
            </a:fld>
            <a:endParaRPr lang="es-CO" dirty="0"/>
          </a:p>
        </p:txBody>
      </p:sp>
    </p:spTree>
    <p:extLst>
      <p:ext uri="{BB962C8B-B14F-4D97-AF65-F5344CB8AC3E}">
        <p14:creationId xmlns:p14="http://schemas.microsoft.com/office/powerpoint/2010/main" val="92234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13</a:t>
            </a:fld>
            <a:endParaRPr lang="es-MX"/>
          </a:p>
        </p:txBody>
      </p:sp>
    </p:spTree>
    <p:extLst>
      <p:ext uri="{BB962C8B-B14F-4D97-AF65-F5344CB8AC3E}">
        <p14:creationId xmlns:p14="http://schemas.microsoft.com/office/powerpoint/2010/main" val="170742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14</a:t>
            </a:fld>
            <a:endParaRPr lang="es-MX"/>
          </a:p>
        </p:txBody>
      </p:sp>
    </p:spTree>
    <p:extLst>
      <p:ext uri="{BB962C8B-B14F-4D97-AF65-F5344CB8AC3E}">
        <p14:creationId xmlns:p14="http://schemas.microsoft.com/office/powerpoint/2010/main" val="238193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18</a:t>
            </a:fld>
            <a:endParaRPr lang="es-MX"/>
          </a:p>
        </p:txBody>
      </p:sp>
    </p:spTree>
    <p:extLst>
      <p:ext uri="{BB962C8B-B14F-4D97-AF65-F5344CB8AC3E}">
        <p14:creationId xmlns:p14="http://schemas.microsoft.com/office/powerpoint/2010/main" val="421004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19</a:t>
            </a:fld>
            <a:endParaRPr lang="es-MX"/>
          </a:p>
        </p:txBody>
      </p:sp>
    </p:spTree>
    <p:extLst>
      <p:ext uri="{BB962C8B-B14F-4D97-AF65-F5344CB8AC3E}">
        <p14:creationId xmlns:p14="http://schemas.microsoft.com/office/powerpoint/2010/main" val="59022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25</a:t>
            </a:fld>
            <a:endParaRPr lang="es-MX"/>
          </a:p>
        </p:txBody>
      </p:sp>
    </p:spTree>
    <p:extLst>
      <p:ext uri="{BB962C8B-B14F-4D97-AF65-F5344CB8AC3E}">
        <p14:creationId xmlns:p14="http://schemas.microsoft.com/office/powerpoint/2010/main" val="370267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33</a:t>
            </a:fld>
            <a:endParaRPr lang="es-MX"/>
          </a:p>
        </p:txBody>
      </p:sp>
    </p:spTree>
    <p:extLst>
      <p:ext uri="{BB962C8B-B14F-4D97-AF65-F5344CB8AC3E}">
        <p14:creationId xmlns:p14="http://schemas.microsoft.com/office/powerpoint/2010/main" val="2895973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11213" y="1389063"/>
            <a:ext cx="5414962" cy="3749675"/>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1095159-46DA-4EE6-BE0F-B33941AD921F}" type="slidenum">
              <a:rPr lang="es-MX" smtClean="0"/>
              <a:t>34</a:t>
            </a:fld>
            <a:endParaRPr lang="es-MX"/>
          </a:p>
        </p:txBody>
      </p:sp>
    </p:spTree>
    <p:extLst>
      <p:ext uri="{BB962C8B-B14F-4D97-AF65-F5344CB8AC3E}">
        <p14:creationId xmlns:p14="http://schemas.microsoft.com/office/powerpoint/2010/main" val="1323155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9 Image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661025"/>
            <a:ext cx="9906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742950" y="2130426"/>
            <a:ext cx="84201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5" name="3 Marcador de fecha"/>
          <p:cNvSpPr>
            <a:spLocks noGrp="1"/>
          </p:cNvSpPr>
          <p:nvPr>
            <p:ph type="dt" sz="half" idx="10"/>
          </p:nvPr>
        </p:nvSpPr>
        <p:spPr/>
        <p:txBody>
          <a:bodyPr/>
          <a:lstStyle>
            <a:lvl1pPr>
              <a:defRPr/>
            </a:lvl1pPr>
          </a:lstStyle>
          <a:p>
            <a:pPr>
              <a:defRPr/>
            </a:pPr>
            <a:fld id="{48F80355-26A5-4923-A7FF-4852F58F83CA}" type="datetimeFigureOut">
              <a:rPr lang="es-CO"/>
              <a:pPr>
                <a:defRPr/>
              </a:pPr>
              <a:t>18/12/2014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dirty="0"/>
          </a:p>
        </p:txBody>
      </p:sp>
      <p:sp>
        <p:nvSpPr>
          <p:cNvPr id="7" name="5 Marcador de número de diapositiva"/>
          <p:cNvSpPr>
            <a:spLocks noGrp="1"/>
          </p:cNvSpPr>
          <p:nvPr>
            <p:ph type="sldNum" sz="quarter" idx="12"/>
          </p:nvPr>
        </p:nvSpPr>
        <p:spPr/>
        <p:txBody>
          <a:bodyPr/>
          <a:lstStyle>
            <a:lvl1pPr>
              <a:defRPr/>
            </a:lvl1pPr>
          </a:lstStyle>
          <a:p>
            <a:pPr>
              <a:defRPr/>
            </a:pPr>
            <a:fld id="{5EADCF29-C0DE-49D9-8F45-889FAB45E525}" type="slidenum">
              <a:rPr lang="es-CO"/>
              <a:pPr>
                <a:defRPr/>
              </a:pPr>
              <a:t>‹Nº›</a:t>
            </a:fld>
            <a:endParaRPr lang="es-CO" dirty="0"/>
          </a:p>
        </p:txBody>
      </p:sp>
    </p:spTree>
    <p:extLst>
      <p:ext uri="{BB962C8B-B14F-4D97-AF65-F5344CB8AC3E}">
        <p14:creationId xmlns:p14="http://schemas.microsoft.com/office/powerpoint/2010/main" val="369392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F9986677-3D09-45AE-A83A-B0678347935F}" type="datetimeFigureOut">
              <a:rPr lang="es-CO"/>
              <a:pPr>
                <a:defRPr/>
              </a:pPr>
              <a:t>18/12/2014</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49313907-615D-43EC-B056-925FD45450C5}" type="slidenum">
              <a:rPr lang="es-CO"/>
              <a:pPr>
                <a:defRPr/>
              </a:pPr>
              <a:t>‹Nº›</a:t>
            </a:fld>
            <a:endParaRPr lang="es-CO" dirty="0"/>
          </a:p>
        </p:txBody>
      </p:sp>
    </p:spTree>
    <p:extLst>
      <p:ext uri="{BB962C8B-B14F-4D97-AF65-F5344CB8AC3E}">
        <p14:creationId xmlns:p14="http://schemas.microsoft.com/office/powerpoint/2010/main" val="163449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780337" y="274639"/>
            <a:ext cx="2414588"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536575" y="274639"/>
            <a:ext cx="707866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2509FEC7-C8AB-4F3D-91C6-25182E146705}" type="datetimeFigureOut">
              <a:rPr lang="es-CO"/>
              <a:pPr>
                <a:defRPr/>
              </a:pPr>
              <a:t>18/12/2014</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DD77C104-C271-4922-9FC2-3341AD69F88B}" type="slidenum">
              <a:rPr lang="es-CO"/>
              <a:pPr>
                <a:defRPr/>
              </a:pPr>
              <a:t>‹Nº›</a:t>
            </a:fld>
            <a:endParaRPr lang="es-CO" dirty="0"/>
          </a:p>
        </p:txBody>
      </p:sp>
    </p:spTree>
    <p:extLst>
      <p:ext uri="{BB962C8B-B14F-4D97-AF65-F5344CB8AC3E}">
        <p14:creationId xmlns:p14="http://schemas.microsoft.com/office/powerpoint/2010/main" val="229301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4" name="3 Marcador de fecha"/>
          <p:cNvSpPr>
            <a:spLocks noGrp="1"/>
          </p:cNvSpPr>
          <p:nvPr>
            <p:ph type="dt" sz="half" idx="10"/>
          </p:nvPr>
        </p:nvSpPr>
        <p:spPr/>
        <p:txBody>
          <a:bodyPr/>
          <a:lstStyle>
            <a:lvl1pPr>
              <a:defRPr/>
            </a:lvl1pPr>
          </a:lstStyle>
          <a:p>
            <a:pPr>
              <a:defRPr/>
            </a:pPr>
            <a:fld id="{6F5E194F-A81C-4354-A4AA-BACC1ECB7CDB}" type="datetimeFigureOut">
              <a:rPr lang="es-CO">
                <a:solidFill>
                  <a:srgbClr val="244061">
                    <a:tint val="75000"/>
                  </a:srgbClr>
                </a:solidFill>
              </a:rPr>
              <a:pPr>
                <a:defRPr/>
              </a:pPr>
              <a:t>18/12/2014</a:t>
            </a:fld>
            <a:endParaRPr lang="es-CO">
              <a:solidFill>
                <a:srgbClr val="244061">
                  <a:tint val="75000"/>
                </a:srgb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CO">
              <a:solidFill>
                <a:srgbClr val="244061">
                  <a:tint val="75000"/>
                </a:srgb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2506E1E8-899A-4EC0-8EB7-308EA0A8D60E}" type="slidenum">
              <a:rPr lang="es-CO">
                <a:solidFill>
                  <a:srgbClr val="244061">
                    <a:tint val="75000"/>
                  </a:srgbClr>
                </a:solidFill>
              </a:rPr>
              <a:pPr>
                <a:defRPr/>
              </a:pPr>
              <a:t>‹Nº›</a:t>
            </a:fld>
            <a:endParaRPr lang="es-CO">
              <a:solidFill>
                <a:srgbClr val="244061">
                  <a:tint val="75000"/>
                </a:srgbClr>
              </a:solidFill>
            </a:endParaRPr>
          </a:p>
        </p:txBody>
      </p:sp>
      <p:sp>
        <p:nvSpPr>
          <p:cNvPr id="7" name="Rectángulo 5"/>
          <p:cNvSpPr>
            <a:spLocks noChangeArrowheads="1"/>
          </p:cNvSpPr>
          <p:nvPr userDrawn="1"/>
        </p:nvSpPr>
        <p:spPr bwMode="auto">
          <a:xfrm>
            <a:off x="3524655" y="982471"/>
            <a:ext cx="272832"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3600" b="1" spc="50" dirty="0">
                <a:ln w="11430"/>
                <a:solidFill>
                  <a:srgbClr val="E36B1A"/>
                </a:solidFill>
                <a:effectLst>
                  <a:reflection blurRad="6350" stA="55000" endA="300" endPos="45500" dir="5400000" sy="-100000" algn="bl" rotWithShape="0"/>
                </a:effectLst>
                <a:latin typeface="Impact"/>
                <a:ea typeface="Helvetica Neue Bold Condensed" charset="0"/>
                <a:cs typeface="Impact"/>
              </a:rPr>
              <a:t> </a:t>
            </a:r>
          </a:p>
        </p:txBody>
      </p:sp>
      <p:sp>
        <p:nvSpPr>
          <p:cNvPr id="8" name="Rectángulo 5"/>
          <p:cNvSpPr>
            <a:spLocks noChangeArrowheads="1"/>
          </p:cNvSpPr>
          <p:nvPr userDrawn="1"/>
        </p:nvSpPr>
        <p:spPr bwMode="auto">
          <a:xfrm>
            <a:off x="2072680" y="404784"/>
            <a:ext cx="282450"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defRPr/>
            </a:pPr>
            <a:r>
              <a:rPr lang="en-US" sz="4000" b="1" spc="50" dirty="0">
                <a:ln w="11430"/>
                <a:solidFill>
                  <a:srgbClr val="1F497D">
                    <a:lumMod val="75000"/>
                  </a:srgbClr>
                </a:solidFill>
                <a:latin typeface="Impact"/>
                <a:ea typeface="Helvetica Neue Bold Condensed" charset="0"/>
                <a:cs typeface="Impact"/>
              </a:rPr>
              <a:t> </a:t>
            </a:r>
          </a:p>
        </p:txBody>
      </p:sp>
    </p:spTree>
    <p:extLst>
      <p:ext uri="{BB962C8B-B14F-4D97-AF65-F5344CB8AC3E}">
        <p14:creationId xmlns:p14="http://schemas.microsoft.com/office/powerpoint/2010/main" val="258682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5"/>
          <p:cNvSpPr>
            <a:spLocks noChangeArrowheads="1"/>
          </p:cNvSpPr>
          <p:nvPr userDrawn="1"/>
        </p:nvSpPr>
        <p:spPr bwMode="auto">
          <a:xfrm>
            <a:off x="3524655" y="982469"/>
            <a:ext cx="272832" cy="646331"/>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E36B1A"/>
                </a:solidFill>
                <a:effectLst>
                  <a:reflection blurRad="6350" stA="55000" endA="300" endPos="45500" dir="5400000" sy="-100000" algn="bl" rotWithShape="0"/>
                </a:effectLst>
                <a:latin typeface="Impact"/>
                <a:ea typeface="Helvetica Neue Bold Condensed" charset="0"/>
                <a:cs typeface="Impact"/>
              </a:rPr>
              <a:t> </a:t>
            </a:r>
          </a:p>
        </p:txBody>
      </p:sp>
      <p:sp>
        <p:nvSpPr>
          <p:cNvPr id="5" name="Rectángulo 5"/>
          <p:cNvSpPr>
            <a:spLocks noChangeArrowheads="1"/>
          </p:cNvSpPr>
          <p:nvPr userDrawn="1"/>
        </p:nvSpPr>
        <p:spPr bwMode="auto">
          <a:xfrm>
            <a:off x="2072680" y="404784"/>
            <a:ext cx="282450" cy="707886"/>
          </a:xfrm>
          <a:prstGeom prst="rect">
            <a:avLst/>
          </a:prstGeom>
          <a:noFill/>
          <a:ln>
            <a:noFill/>
          </a:ln>
          <a:ex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000" b="1" spc="50" dirty="0">
                <a:ln w="11430"/>
                <a:solidFill>
                  <a:srgbClr val="1F497D">
                    <a:lumMod val="75000"/>
                  </a:srgbClr>
                </a:solidFill>
                <a:latin typeface="Impact"/>
                <a:ea typeface="Helvetica Neue Bold Condensed" charset="0"/>
                <a:cs typeface="Impact"/>
              </a:rPr>
              <a:t> </a:t>
            </a:r>
          </a:p>
        </p:txBody>
      </p:sp>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6" name="3 Marcador de fecha"/>
          <p:cNvSpPr>
            <a:spLocks noGrp="1"/>
          </p:cNvSpPr>
          <p:nvPr>
            <p:ph type="dt" sz="half" idx="10"/>
          </p:nvPr>
        </p:nvSpPr>
        <p:spPr/>
        <p:txBody>
          <a:bodyPr/>
          <a:lstStyle>
            <a:lvl1pPr>
              <a:defRPr/>
            </a:lvl1pPr>
          </a:lstStyle>
          <a:p>
            <a:pPr>
              <a:defRPr/>
            </a:pPr>
            <a:fld id="{3F5D2270-E326-45CC-A74C-B7529D1D1E01}" type="datetimeFigureOut">
              <a:rPr lang="es-CO"/>
              <a:pPr>
                <a:defRPr/>
              </a:pPr>
              <a:t>18/12/2014</a:t>
            </a:fld>
            <a:endParaRPr lang="es-CO" dirty="0"/>
          </a:p>
        </p:txBody>
      </p:sp>
      <p:sp>
        <p:nvSpPr>
          <p:cNvPr id="7" name="4 Marcador de pie de página"/>
          <p:cNvSpPr>
            <a:spLocks noGrp="1"/>
          </p:cNvSpPr>
          <p:nvPr>
            <p:ph type="ftr" sz="quarter" idx="11"/>
          </p:nvPr>
        </p:nvSpPr>
        <p:spPr/>
        <p:txBody>
          <a:bodyPr/>
          <a:lstStyle>
            <a:lvl1pPr>
              <a:defRPr/>
            </a:lvl1pPr>
          </a:lstStyle>
          <a:p>
            <a:pPr>
              <a:defRPr/>
            </a:pPr>
            <a:endParaRPr lang="es-CO" dirty="0"/>
          </a:p>
        </p:txBody>
      </p:sp>
      <p:sp>
        <p:nvSpPr>
          <p:cNvPr id="8" name="5 Marcador de número de diapositiva"/>
          <p:cNvSpPr>
            <a:spLocks noGrp="1"/>
          </p:cNvSpPr>
          <p:nvPr>
            <p:ph type="sldNum" sz="quarter" idx="12"/>
          </p:nvPr>
        </p:nvSpPr>
        <p:spPr/>
        <p:txBody>
          <a:bodyPr/>
          <a:lstStyle>
            <a:lvl1pPr>
              <a:defRPr/>
            </a:lvl1pPr>
          </a:lstStyle>
          <a:p>
            <a:pPr>
              <a:defRPr/>
            </a:pPr>
            <a:fld id="{539B55C2-788E-4091-A131-A16F25D81A9B}" type="slidenum">
              <a:rPr lang="es-CO"/>
              <a:pPr>
                <a:defRPr/>
              </a:pPr>
              <a:t>‹Nº›</a:t>
            </a:fld>
            <a:endParaRPr lang="es-CO" dirty="0"/>
          </a:p>
        </p:txBody>
      </p:sp>
    </p:spTree>
    <p:extLst>
      <p:ext uri="{BB962C8B-B14F-4D97-AF65-F5344CB8AC3E}">
        <p14:creationId xmlns:p14="http://schemas.microsoft.com/office/powerpoint/2010/main" val="179164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1"/>
            <a:ext cx="84201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B24DC81-7317-452B-9405-5541A6BB74A7}" type="datetimeFigureOut">
              <a:rPr lang="es-CO"/>
              <a:pPr>
                <a:defRPr/>
              </a:pPr>
              <a:t>18/12/2014</a:t>
            </a:fld>
            <a:endParaRPr lang="es-CO" dirty="0"/>
          </a:p>
        </p:txBody>
      </p:sp>
      <p:sp>
        <p:nvSpPr>
          <p:cNvPr id="5" name="4 Marcador de pie de página"/>
          <p:cNvSpPr>
            <a:spLocks noGrp="1"/>
          </p:cNvSpPr>
          <p:nvPr>
            <p:ph type="ftr" sz="quarter" idx="11"/>
          </p:nvPr>
        </p:nvSpPr>
        <p:spPr/>
        <p:txBody>
          <a:bodyPr/>
          <a:lstStyle>
            <a:lvl1pPr>
              <a:defRPr/>
            </a:lvl1pPr>
          </a:lstStyle>
          <a:p>
            <a:pPr>
              <a:defRPr/>
            </a:pPr>
            <a:endParaRPr lang="es-CO" dirty="0"/>
          </a:p>
        </p:txBody>
      </p:sp>
      <p:sp>
        <p:nvSpPr>
          <p:cNvPr id="6" name="5 Marcador de número de diapositiva"/>
          <p:cNvSpPr>
            <a:spLocks noGrp="1"/>
          </p:cNvSpPr>
          <p:nvPr>
            <p:ph type="sldNum" sz="quarter" idx="12"/>
          </p:nvPr>
        </p:nvSpPr>
        <p:spPr/>
        <p:txBody>
          <a:bodyPr/>
          <a:lstStyle>
            <a:lvl1pPr>
              <a:defRPr/>
            </a:lvl1pPr>
          </a:lstStyle>
          <a:p>
            <a:pPr>
              <a:defRPr/>
            </a:pPr>
            <a:fld id="{D7C96561-1D88-4C34-98FD-B7048EFBB73C}" type="slidenum">
              <a:rPr lang="es-CO"/>
              <a:pPr>
                <a:defRPr/>
              </a:pPr>
              <a:t>‹Nº›</a:t>
            </a:fld>
            <a:endParaRPr lang="es-CO" dirty="0"/>
          </a:p>
        </p:txBody>
      </p:sp>
    </p:spTree>
    <p:extLst>
      <p:ext uri="{BB962C8B-B14F-4D97-AF65-F5344CB8AC3E}">
        <p14:creationId xmlns:p14="http://schemas.microsoft.com/office/powerpoint/2010/main" val="251231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pPr>
              <a:defRPr/>
            </a:pPr>
            <a:fld id="{F59A81BC-47E4-4861-BE15-594C7865B601}" type="datetimeFigureOut">
              <a:rPr lang="es-CO"/>
              <a:pPr>
                <a:defRPr/>
              </a:pPr>
              <a:t>18/12/2014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dirty="0"/>
          </a:p>
        </p:txBody>
      </p:sp>
      <p:sp>
        <p:nvSpPr>
          <p:cNvPr id="7" name="5 Marcador de número de diapositiva"/>
          <p:cNvSpPr>
            <a:spLocks noGrp="1"/>
          </p:cNvSpPr>
          <p:nvPr>
            <p:ph type="sldNum" sz="quarter" idx="12"/>
          </p:nvPr>
        </p:nvSpPr>
        <p:spPr/>
        <p:txBody>
          <a:bodyPr/>
          <a:lstStyle>
            <a:lvl1pPr>
              <a:defRPr/>
            </a:lvl1pPr>
          </a:lstStyle>
          <a:p>
            <a:pPr>
              <a:defRPr/>
            </a:pPr>
            <a:fld id="{25F3173D-9669-4A0E-85E4-36AE27FF230A}" type="slidenum">
              <a:rPr lang="es-CO"/>
              <a:pPr>
                <a:defRPr/>
              </a:pPr>
              <a:t>‹Nº›</a:t>
            </a:fld>
            <a:endParaRPr lang="es-CO" dirty="0"/>
          </a:p>
        </p:txBody>
      </p:sp>
    </p:spTree>
    <p:extLst>
      <p:ext uri="{BB962C8B-B14F-4D97-AF65-F5344CB8AC3E}">
        <p14:creationId xmlns:p14="http://schemas.microsoft.com/office/powerpoint/2010/main" val="1045961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pPr>
              <a:defRPr/>
            </a:pPr>
            <a:fld id="{B509A72E-ABC7-4FCF-AF24-9C07DAE45820}" type="datetimeFigureOut">
              <a:rPr lang="es-CO"/>
              <a:pPr>
                <a:defRPr/>
              </a:pPr>
              <a:t>18/12/2014</a:t>
            </a:fld>
            <a:endParaRPr lang="es-CO" dirty="0"/>
          </a:p>
        </p:txBody>
      </p:sp>
      <p:sp>
        <p:nvSpPr>
          <p:cNvPr id="8" name="4 Marcador de pie de página"/>
          <p:cNvSpPr>
            <a:spLocks noGrp="1"/>
          </p:cNvSpPr>
          <p:nvPr>
            <p:ph type="ftr" sz="quarter" idx="11"/>
          </p:nvPr>
        </p:nvSpPr>
        <p:spPr/>
        <p:txBody>
          <a:bodyPr/>
          <a:lstStyle>
            <a:lvl1pPr>
              <a:defRPr/>
            </a:lvl1pPr>
          </a:lstStyle>
          <a:p>
            <a:pPr>
              <a:defRPr/>
            </a:pPr>
            <a:endParaRPr lang="es-CO" dirty="0"/>
          </a:p>
        </p:txBody>
      </p:sp>
      <p:sp>
        <p:nvSpPr>
          <p:cNvPr id="9" name="5 Marcador de número de diapositiva"/>
          <p:cNvSpPr>
            <a:spLocks noGrp="1"/>
          </p:cNvSpPr>
          <p:nvPr>
            <p:ph type="sldNum" sz="quarter" idx="12"/>
          </p:nvPr>
        </p:nvSpPr>
        <p:spPr/>
        <p:txBody>
          <a:bodyPr/>
          <a:lstStyle>
            <a:lvl1pPr>
              <a:defRPr/>
            </a:lvl1pPr>
          </a:lstStyle>
          <a:p>
            <a:pPr>
              <a:defRPr/>
            </a:pPr>
            <a:fld id="{9B58906C-CF78-44A0-9320-6C77DAF4A514}" type="slidenum">
              <a:rPr lang="es-CO"/>
              <a:pPr>
                <a:defRPr/>
              </a:pPr>
              <a:t>‹Nº›</a:t>
            </a:fld>
            <a:endParaRPr lang="es-CO" dirty="0"/>
          </a:p>
        </p:txBody>
      </p:sp>
    </p:spTree>
    <p:extLst>
      <p:ext uri="{BB962C8B-B14F-4D97-AF65-F5344CB8AC3E}">
        <p14:creationId xmlns:p14="http://schemas.microsoft.com/office/powerpoint/2010/main" val="12874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EA20CD5E-953A-4870-A99B-4DA9B7B30237}" type="datetimeFigureOut">
              <a:rPr lang="es-CO"/>
              <a:pPr>
                <a:defRPr/>
              </a:pPr>
              <a:t>18/12/2014</a:t>
            </a:fld>
            <a:endParaRPr lang="es-CO" dirty="0"/>
          </a:p>
        </p:txBody>
      </p:sp>
      <p:sp>
        <p:nvSpPr>
          <p:cNvPr id="4" name="4 Marcador de pie de página"/>
          <p:cNvSpPr>
            <a:spLocks noGrp="1"/>
          </p:cNvSpPr>
          <p:nvPr>
            <p:ph type="ftr" sz="quarter" idx="11"/>
          </p:nvPr>
        </p:nvSpPr>
        <p:spPr/>
        <p:txBody>
          <a:bodyPr/>
          <a:lstStyle>
            <a:lvl1pPr>
              <a:defRPr/>
            </a:lvl1pPr>
          </a:lstStyle>
          <a:p>
            <a:pPr>
              <a:defRPr/>
            </a:pPr>
            <a:endParaRPr lang="es-CO" dirty="0"/>
          </a:p>
        </p:txBody>
      </p:sp>
      <p:sp>
        <p:nvSpPr>
          <p:cNvPr id="5" name="5 Marcador de número de diapositiva"/>
          <p:cNvSpPr>
            <a:spLocks noGrp="1"/>
          </p:cNvSpPr>
          <p:nvPr>
            <p:ph type="sldNum" sz="quarter" idx="12"/>
          </p:nvPr>
        </p:nvSpPr>
        <p:spPr/>
        <p:txBody>
          <a:bodyPr/>
          <a:lstStyle>
            <a:lvl1pPr>
              <a:defRPr/>
            </a:lvl1pPr>
          </a:lstStyle>
          <a:p>
            <a:pPr>
              <a:defRPr/>
            </a:pPr>
            <a:fld id="{8A407B63-2748-423D-83A5-BB10F6308C9E}" type="slidenum">
              <a:rPr lang="es-CO"/>
              <a:pPr>
                <a:defRPr/>
              </a:pPr>
              <a:t>‹Nº›</a:t>
            </a:fld>
            <a:endParaRPr lang="es-CO" dirty="0"/>
          </a:p>
        </p:txBody>
      </p:sp>
    </p:spTree>
    <p:extLst>
      <p:ext uri="{BB962C8B-B14F-4D97-AF65-F5344CB8AC3E}">
        <p14:creationId xmlns:p14="http://schemas.microsoft.com/office/powerpoint/2010/main" val="2084272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C9AFB672-67BC-4FAC-8850-3219C01847CD}" type="datetimeFigureOut">
              <a:rPr lang="es-CO"/>
              <a:pPr>
                <a:defRPr/>
              </a:pPr>
              <a:t>18/12/2014</a:t>
            </a:fld>
            <a:endParaRPr lang="es-CO" dirty="0"/>
          </a:p>
        </p:txBody>
      </p:sp>
      <p:sp>
        <p:nvSpPr>
          <p:cNvPr id="3" name="4 Marcador de pie de página"/>
          <p:cNvSpPr>
            <a:spLocks noGrp="1"/>
          </p:cNvSpPr>
          <p:nvPr>
            <p:ph type="ftr" sz="quarter" idx="11"/>
          </p:nvPr>
        </p:nvSpPr>
        <p:spPr/>
        <p:txBody>
          <a:bodyPr/>
          <a:lstStyle>
            <a:lvl1pPr>
              <a:defRPr/>
            </a:lvl1pPr>
          </a:lstStyle>
          <a:p>
            <a:pPr>
              <a:defRPr/>
            </a:pPr>
            <a:endParaRPr lang="es-CO" dirty="0"/>
          </a:p>
        </p:txBody>
      </p:sp>
      <p:sp>
        <p:nvSpPr>
          <p:cNvPr id="4" name="5 Marcador de número de diapositiva"/>
          <p:cNvSpPr>
            <a:spLocks noGrp="1"/>
          </p:cNvSpPr>
          <p:nvPr>
            <p:ph type="sldNum" sz="quarter" idx="12"/>
          </p:nvPr>
        </p:nvSpPr>
        <p:spPr/>
        <p:txBody>
          <a:bodyPr/>
          <a:lstStyle>
            <a:lvl1pPr>
              <a:defRPr/>
            </a:lvl1pPr>
          </a:lstStyle>
          <a:p>
            <a:pPr>
              <a:defRPr/>
            </a:pPr>
            <a:fld id="{A101B299-7353-42A4-B5CE-E512678E874C}" type="slidenum">
              <a:rPr lang="es-CO"/>
              <a:pPr>
                <a:defRPr/>
              </a:pPr>
              <a:t>‹Nº›</a:t>
            </a:fld>
            <a:endParaRPr lang="es-CO" dirty="0"/>
          </a:p>
        </p:txBody>
      </p:sp>
    </p:spTree>
    <p:extLst>
      <p:ext uri="{BB962C8B-B14F-4D97-AF65-F5344CB8AC3E}">
        <p14:creationId xmlns:p14="http://schemas.microsoft.com/office/powerpoint/2010/main" val="5948009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3050"/>
            <a:ext cx="3259006"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8C8FA60-3E14-4470-B633-3EEF6DABC52F}" type="datetimeFigureOut">
              <a:rPr lang="es-CO"/>
              <a:pPr>
                <a:defRPr/>
              </a:pPr>
              <a:t>18/12/2014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dirty="0"/>
          </a:p>
        </p:txBody>
      </p:sp>
      <p:sp>
        <p:nvSpPr>
          <p:cNvPr id="7" name="5 Marcador de número de diapositiva"/>
          <p:cNvSpPr>
            <a:spLocks noGrp="1"/>
          </p:cNvSpPr>
          <p:nvPr>
            <p:ph type="sldNum" sz="quarter" idx="12"/>
          </p:nvPr>
        </p:nvSpPr>
        <p:spPr/>
        <p:txBody>
          <a:bodyPr/>
          <a:lstStyle>
            <a:lvl1pPr>
              <a:defRPr/>
            </a:lvl1pPr>
          </a:lstStyle>
          <a:p>
            <a:pPr>
              <a:defRPr/>
            </a:pPr>
            <a:fld id="{530E04B6-64A3-4D4F-901E-2433E906C437}" type="slidenum">
              <a:rPr lang="es-CO"/>
              <a:pPr>
                <a:defRPr/>
              </a:pPr>
              <a:t>‹Nº›</a:t>
            </a:fld>
            <a:endParaRPr lang="es-CO" dirty="0"/>
          </a:p>
        </p:txBody>
      </p:sp>
    </p:spTree>
    <p:extLst>
      <p:ext uri="{BB962C8B-B14F-4D97-AF65-F5344CB8AC3E}">
        <p14:creationId xmlns:p14="http://schemas.microsoft.com/office/powerpoint/2010/main" val="142378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smtClean="0"/>
              <a:t>Haga clic en el icono para agregar una imagen</a:t>
            </a:r>
            <a:endParaRPr lang="es-CO" noProof="0" dirty="0"/>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40C4B47-C5F1-441A-B1AC-72F85E5FA3A0}" type="datetimeFigureOut">
              <a:rPr lang="es-CO"/>
              <a:pPr>
                <a:defRPr/>
              </a:pPr>
              <a:t>18/12/2014</a:t>
            </a:fld>
            <a:endParaRPr lang="es-CO" dirty="0"/>
          </a:p>
        </p:txBody>
      </p:sp>
      <p:sp>
        <p:nvSpPr>
          <p:cNvPr id="6" name="4 Marcador de pie de página"/>
          <p:cNvSpPr>
            <a:spLocks noGrp="1"/>
          </p:cNvSpPr>
          <p:nvPr>
            <p:ph type="ftr" sz="quarter" idx="11"/>
          </p:nvPr>
        </p:nvSpPr>
        <p:spPr/>
        <p:txBody>
          <a:bodyPr/>
          <a:lstStyle>
            <a:lvl1pPr>
              <a:defRPr/>
            </a:lvl1pPr>
          </a:lstStyle>
          <a:p>
            <a:pPr>
              <a:defRPr/>
            </a:pPr>
            <a:endParaRPr lang="es-CO" dirty="0"/>
          </a:p>
        </p:txBody>
      </p:sp>
      <p:sp>
        <p:nvSpPr>
          <p:cNvPr id="7" name="5 Marcador de número de diapositiva"/>
          <p:cNvSpPr>
            <a:spLocks noGrp="1"/>
          </p:cNvSpPr>
          <p:nvPr>
            <p:ph type="sldNum" sz="quarter" idx="12"/>
          </p:nvPr>
        </p:nvSpPr>
        <p:spPr/>
        <p:txBody>
          <a:bodyPr/>
          <a:lstStyle>
            <a:lvl1pPr>
              <a:defRPr/>
            </a:lvl1pPr>
          </a:lstStyle>
          <a:p>
            <a:pPr>
              <a:defRPr/>
            </a:pPr>
            <a:fld id="{486FB9FE-C7BF-4A07-9104-9FB5F2F8D7F1}" type="slidenum">
              <a:rPr lang="es-CO"/>
              <a:pPr>
                <a:defRPr/>
              </a:pPr>
              <a:t>‹Nº›</a:t>
            </a:fld>
            <a:endParaRPr lang="es-CO" dirty="0"/>
          </a:p>
        </p:txBody>
      </p:sp>
    </p:spTree>
    <p:extLst>
      <p:ext uri="{BB962C8B-B14F-4D97-AF65-F5344CB8AC3E}">
        <p14:creationId xmlns:p14="http://schemas.microsoft.com/office/powerpoint/2010/main" val="223371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CO" smtClean="0"/>
          </a:p>
        </p:txBody>
      </p:sp>
      <p:pic>
        <p:nvPicPr>
          <p:cNvPr id="1027" name="7 Imagen"/>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021388"/>
            <a:ext cx="9906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2 Marcador de texto"/>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smtClean="0"/>
          </a:p>
        </p:txBody>
      </p:sp>
      <p:sp>
        <p:nvSpPr>
          <p:cNvPr id="4" name="3 Marcador de fecha"/>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7033866-6AF4-4A2D-ACAA-9F63535E8C2A}" type="datetimeFigureOut">
              <a:rPr lang="es-CO"/>
              <a:pPr>
                <a:defRPr/>
              </a:pPr>
              <a:t>18/12/2014</a:t>
            </a:fld>
            <a:endParaRPr lang="es-CO" dirty="0"/>
          </a:p>
        </p:txBody>
      </p:sp>
      <p:sp>
        <p:nvSpPr>
          <p:cNvPr id="5" name="4 Marcador de pie de página"/>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CO" dirty="0"/>
          </a:p>
        </p:txBody>
      </p:sp>
      <p:sp>
        <p:nvSpPr>
          <p:cNvPr id="6" name="5 Marcador de número de diapositiva"/>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DBDFA6C-B1FB-4021-845A-52808C171FEF}" type="slidenum">
              <a:rPr lang="es-CO"/>
              <a:pPr>
                <a:defRPr/>
              </a:pPr>
              <a:t>‹Nº›</a:t>
            </a:fld>
            <a:endParaRPr lang="es-CO" dirty="0"/>
          </a:p>
        </p:txBody>
      </p:sp>
      <p:pic>
        <p:nvPicPr>
          <p:cNvPr id="2" name="Imagen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8464" y="92076"/>
            <a:ext cx="1013043" cy="742603"/>
          </a:xfrm>
          <a:prstGeom prst="rect">
            <a:avLst/>
          </a:prstGeom>
        </p:spPr>
      </p:pic>
      <p:pic>
        <p:nvPicPr>
          <p:cNvPr id="3" name="Imagen 2"/>
          <p:cNvPicPr>
            <a:picLocks noChangeAspect="1"/>
          </p:cNvPicPr>
          <p:nvPr userDrawn="1"/>
        </p:nvPicPr>
        <p:blipFill rotWithShape="1">
          <a:blip r:embed="rId16" cstate="print">
            <a:extLst>
              <a:ext uri="{28A0092B-C50C-407E-A947-70E740481C1C}">
                <a14:useLocalDpi xmlns:a14="http://schemas.microsoft.com/office/drawing/2010/main" val="0"/>
              </a:ext>
            </a:extLst>
          </a:blip>
          <a:srcRect l="4564" t="22700" r="2941" b="22701"/>
          <a:stretch/>
        </p:blipFill>
        <p:spPr>
          <a:xfrm>
            <a:off x="8255000" y="44451"/>
            <a:ext cx="1420773" cy="648072"/>
          </a:xfrm>
          <a:prstGeom prst="rect">
            <a:avLst/>
          </a:prstGeom>
        </p:spPr>
      </p:pic>
    </p:spTree>
  </p:cSld>
  <p:clrMap bg1="lt1" tx1="dk1" bg2="lt2" tx2="dk2" accent1="accent1" accent2="accent2" accent3="accent3" accent4="accent4" accent5="accent5" accent6="accent6" hlink="hlink" folHlink="folHlink"/>
  <p:sldLayoutIdLst>
    <p:sldLayoutId id="2147484090" r:id="rId1"/>
    <p:sldLayoutId id="2147484091"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92" r:id="rId12"/>
  </p:sldLayoutIdLst>
  <p:timing>
    <p:tnLst>
      <p:par>
        <p:cTn id="1" dur="indefinite" restart="never" nodeType="tmRoot"/>
      </p:par>
    </p:tnLst>
  </p:timing>
  <p:txStyles>
    <p:titleStyle>
      <a:lvl1pPr algn="ctr" rtl="0" eaLnBrk="0" fontAlgn="base" hangingPunct="0">
        <a:spcBef>
          <a:spcPct val="0"/>
        </a:spcBef>
        <a:spcAft>
          <a:spcPct val="0"/>
        </a:spcAft>
        <a:defRPr sz="4000" b="1" kern="1200">
          <a:solidFill>
            <a:schemeClr val="tx1"/>
          </a:solidFill>
          <a:latin typeface="Impact" pitchFamily="34" charset="0"/>
          <a:ea typeface="+mj-ea"/>
          <a:cs typeface="+mj-cs"/>
        </a:defRPr>
      </a:lvl1pPr>
      <a:lvl2pPr algn="ctr" rtl="0" eaLnBrk="0" fontAlgn="base" hangingPunct="0">
        <a:spcBef>
          <a:spcPct val="0"/>
        </a:spcBef>
        <a:spcAft>
          <a:spcPct val="0"/>
        </a:spcAft>
        <a:defRPr sz="4000" b="1">
          <a:solidFill>
            <a:schemeClr val="tx1"/>
          </a:solidFill>
          <a:latin typeface="Impact" pitchFamily="34" charset="0"/>
        </a:defRPr>
      </a:lvl2pPr>
      <a:lvl3pPr algn="ctr" rtl="0" eaLnBrk="0" fontAlgn="base" hangingPunct="0">
        <a:spcBef>
          <a:spcPct val="0"/>
        </a:spcBef>
        <a:spcAft>
          <a:spcPct val="0"/>
        </a:spcAft>
        <a:defRPr sz="4000" b="1">
          <a:solidFill>
            <a:schemeClr val="tx1"/>
          </a:solidFill>
          <a:latin typeface="Impact" pitchFamily="34" charset="0"/>
        </a:defRPr>
      </a:lvl3pPr>
      <a:lvl4pPr algn="ctr" rtl="0" eaLnBrk="0" fontAlgn="base" hangingPunct="0">
        <a:spcBef>
          <a:spcPct val="0"/>
        </a:spcBef>
        <a:spcAft>
          <a:spcPct val="0"/>
        </a:spcAft>
        <a:defRPr sz="4000" b="1">
          <a:solidFill>
            <a:schemeClr val="tx1"/>
          </a:solidFill>
          <a:latin typeface="Impact" pitchFamily="34" charset="0"/>
        </a:defRPr>
      </a:lvl4pPr>
      <a:lvl5pPr algn="ctr" rtl="0" eaLnBrk="0" fontAlgn="base" hangingPunct="0">
        <a:spcBef>
          <a:spcPct val="0"/>
        </a:spcBef>
        <a:spcAft>
          <a:spcPct val="0"/>
        </a:spcAft>
        <a:defRPr sz="4000" b="1">
          <a:solidFill>
            <a:schemeClr val="tx1"/>
          </a:solidFill>
          <a:latin typeface="Impact"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1.xml"/><Relationship Id="rId5" Type="http://schemas.microsoft.com/office/2007/relationships/hdphoto" Target="../media/hdphoto3.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2.xml"/><Relationship Id="rId5" Type="http://schemas.microsoft.com/office/2007/relationships/hdphoto" Target="../media/hdphoto3.wdp"/><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p:cNvSpPr>
            <a:spLocks noGrp="1"/>
          </p:cNvSpPr>
          <p:nvPr>
            <p:ph type="ctrTitle"/>
          </p:nvPr>
        </p:nvSpPr>
        <p:spPr>
          <a:xfrm>
            <a:off x="742950" y="2130425"/>
            <a:ext cx="8420100" cy="1470025"/>
          </a:xfrm>
        </p:spPr>
        <p:txBody>
          <a:bodyPr/>
          <a:lstStyle/>
          <a:p>
            <a:pPr eaLnBrk="1" hangingPunct="1"/>
            <a:endParaRPr lang="es-ES" dirty="0" smtClean="0"/>
          </a:p>
        </p:txBody>
      </p:sp>
      <p:sp>
        <p:nvSpPr>
          <p:cNvPr id="3" name="2 Subtítulo"/>
          <p:cNvSpPr>
            <a:spLocks noGrp="1"/>
          </p:cNvSpPr>
          <p:nvPr>
            <p:ph type="subTitle" idx="1"/>
          </p:nvPr>
        </p:nvSpPr>
        <p:spPr/>
        <p:txBody>
          <a:bodyPr/>
          <a:lstStyle/>
          <a:p>
            <a:pPr eaLnBrk="1" hangingPunct="1">
              <a:defRPr/>
            </a:pPr>
            <a:endParaRPr lang="es-CO" dirty="0"/>
          </a:p>
        </p:txBody>
      </p:sp>
      <p:pic>
        <p:nvPicPr>
          <p:cNvPr id="4100" name="Picture 2" descr="D:\Manual de Identidad Corporativa\Manual JPG\MANUAL ANI FINAL PRIMERA PARTE-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373063"/>
            <a:ext cx="10023475" cy="723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0 CuadroTexto"/>
          <p:cNvSpPr txBox="1">
            <a:spLocks noChangeArrowheads="1"/>
          </p:cNvSpPr>
          <p:nvPr/>
        </p:nvSpPr>
        <p:spPr bwMode="auto">
          <a:xfrm flipH="1">
            <a:off x="1064568" y="764704"/>
            <a:ext cx="7438483" cy="461665"/>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marL="457200" marR="0" lvl="0" indent="-457200" algn="ctr" defTabSz="914400" eaLnBrk="1" fontAlgn="base" latinLnBrk="0" hangingPunct="1">
              <a:lnSpc>
                <a:spcPct val="100000"/>
              </a:lnSpc>
              <a:spcBef>
                <a:spcPts val="600"/>
              </a:spcBef>
              <a:spcAft>
                <a:spcPct val="0"/>
              </a:spcAft>
              <a:buClrTx/>
              <a:buSzTx/>
              <a:buFontTx/>
              <a:buNone/>
              <a:tabLst/>
              <a:defRPr/>
            </a:pPr>
            <a:r>
              <a:rPr lang="es-CO" sz="2400" kern="0" dirty="0" smtClean="0">
                <a:solidFill>
                  <a:prstClr val="white"/>
                </a:solidFill>
                <a:latin typeface="Calibri" panose="020F0502020204030204" pitchFamily="34" charset="0"/>
                <a:cs typeface="Arial" pitchFamily="34" charset="0"/>
              </a:rPr>
              <a:t>Nuevo Aeropuerto</a:t>
            </a:r>
            <a:endParaRPr kumimoji="0" lang="es-C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itchFamily="34" charset="0"/>
            </a:endParaRPr>
          </a:p>
        </p:txBody>
      </p:sp>
      <p:pic>
        <p:nvPicPr>
          <p:cNvPr id="13" name="Picture 1" descr="NEAA2"/>
          <p:cNvPicPr/>
          <p:nvPr/>
        </p:nvPicPr>
        <p:blipFill>
          <a:blip r:embed="rId3" cstate="email">
            <a:lum/>
            <a:extLst>
              <a:ext uri="{28A0092B-C50C-407E-A947-70E740481C1C}">
                <a14:useLocalDpi xmlns:a14="http://schemas.microsoft.com/office/drawing/2010/main"/>
              </a:ext>
            </a:extLst>
          </a:blip>
          <a:srcRect/>
          <a:stretch>
            <a:fillRect/>
          </a:stretch>
        </p:blipFill>
        <p:spPr bwMode="auto">
          <a:xfrm>
            <a:off x="344488" y="1484784"/>
            <a:ext cx="4067810"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6" descr="IMG_2159"/>
          <p:cNvPicPr/>
          <p:nvPr/>
        </p:nvPicPr>
        <p:blipFill>
          <a:blip r:embed="rId4" cstate="email">
            <a:lum/>
            <a:extLst>
              <a:ext uri="{28A0092B-C50C-407E-A947-70E740481C1C}">
                <a14:useLocalDpi xmlns:a14="http://schemas.microsoft.com/office/drawing/2010/main"/>
              </a:ext>
            </a:extLst>
          </a:blip>
          <a:srcRect/>
          <a:stretch>
            <a:fillRect/>
          </a:stretch>
        </p:blipFill>
        <p:spPr bwMode="auto">
          <a:xfrm>
            <a:off x="5529064" y="1507671"/>
            <a:ext cx="4067810" cy="2239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IMG_2212"/>
          <p:cNvPicPr/>
          <p:nvPr/>
        </p:nvPicPr>
        <p:blipFill>
          <a:blip r:embed="rId5" cstate="email">
            <a:lum/>
            <a:extLst>
              <a:ext uri="{28A0092B-C50C-407E-A947-70E740481C1C}">
                <a14:useLocalDpi xmlns:a14="http://schemas.microsoft.com/office/drawing/2010/main"/>
              </a:ext>
            </a:extLst>
          </a:blip>
          <a:srcRect/>
          <a:stretch>
            <a:fillRect/>
          </a:stretch>
        </p:blipFill>
        <p:spPr bwMode="auto">
          <a:xfrm>
            <a:off x="370179" y="3975447"/>
            <a:ext cx="3744416"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p:cNvPicPr/>
          <p:nvPr/>
        </p:nvPicPr>
        <p:blipFill>
          <a:blip r:embed="rId6" cstate="email">
            <a:lum/>
            <a:extLst>
              <a:ext uri="{28A0092B-C50C-407E-A947-70E740481C1C}">
                <a14:useLocalDpi xmlns:a14="http://schemas.microsoft.com/office/drawing/2010/main"/>
              </a:ext>
            </a:extLst>
          </a:blip>
          <a:srcRect/>
          <a:stretch>
            <a:fillRect/>
          </a:stretch>
        </p:blipFill>
        <p:spPr bwMode="auto">
          <a:xfrm>
            <a:off x="5241032" y="3975447"/>
            <a:ext cx="3528392" cy="2473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1467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0 CuadroTexto"/>
          <p:cNvSpPr txBox="1">
            <a:spLocks noChangeArrowheads="1"/>
          </p:cNvSpPr>
          <p:nvPr/>
        </p:nvSpPr>
        <p:spPr bwMode="auto">
          <a:xfrm flipH="1">
            <a:off x="1280592" y="260648"/>
            <a:ext cx="6696744" cy="461665"/>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lvl="0">
              <a:defRPr/>
            </a:pPr>
            <a:r>
              <a:rPr lang="es-CO" sz="2400" kern="0" dirty="0">
                <a:solidFill>
                  <a:prstClr val="white"/>
                </a:solidFill>
                <a:latin typeface="Calibri" panose="020F0502020204030204" pitchFamily="34" charset="0"/>
                <a:cs typeface="Arial" pitchFamily="34" charset="0"/>
              </a:rPr>
              <a:t>Nuevo Aeropuerto</a:t>
            </a:r>
            <a:endParaRPr lang="es-CO" sz="2400" kern="0" dirty="0">
              <a:solidFill>
                <a:prstClr val="white"/>
              </a:solidFill>
              <a:latin typeface="Calibri" panose="020F0502020204030204" pitchFamily="34" charset="0"/>
              <a:cs typeface="Arial" pitchFamily="34" charset="0"/>
            </a:endParaRPr>
          </a:p>
        </p:txBody>
      </p:sp>
      <p:pic>
        <p:nvPicPr>
          <p:cNvPr id="8" name="Imagen 7"/>
          <p:cNvPicPr/>
          <p:nvPr/>
        </p:nvPicPr>
        <p:blipFill>
          <a:blip r:embed="rId2" cstate="email">
            <a:lum/>
            <a:extLst>
              <a:ext uri="{28A0092B-C50C-407E-A947-70E740481C1C}">
                <a14:useLocalDpi xmlns:a14="http://schemas.microsoft.com/office/drawing/2010/main"/>
              </a:ext>
            </a:extLst>
          </a:blip>
          <a:srcRect l="973"/>
          <a:stretch>
            <a:fillRect/>
          </a:stretch>
        </p:blipFill>
        <p:spPr bwMode="auto">
          <a:xfrm>
            <a:off x="128464" y="1628800"/>
            <a:ext cx="5614794"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p:nvPr/>
        </p:nvPicPr>
        <p:blipFill>
          <a:blip r:embed="rId3" cstate="email">
            <a:lum/>
            <a:extLst>
              <a:ext uri="{28A0092B-C50C-407E-A947-70E740481C1C}">
                <a14:useLocalDpi xmlns:a14="http://schemas.microsoft.com/office/drawing/2010/main"/>
              </a:ext>
            </a:extLst>
          </a:blip>
          <a:srcRect/>
          <a:stretch>
            <a:fillRect/>
          </a:stretch>
        </p:blipFill>
        <p:spPr bwMode="auto">
          <a:xfrm>
            <a:off x="2216696" y="4149080"/>
            <a:ext cx="6048672" cy="2044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p:cNvPicPr/>
          <p:nvPr/>
        </p:nvPicPr>
        <p:blipFill>
          <a:blip r:embed="rId4" cstate="email">
            <a:lum/>
            <a:extLst>
              <a:ext uri="{28A0092B-C50C-407E-A947-70E740481C1C}">
                <a14:useLocalDpi xmlns:a14="http://schemas.microsoft.com/office/drawing/2010/main"/>
              </a:ext>
            </a:extLst>
          </a:blip>
          <a:srcRect b="52083"/>
          <a:stretch>
            <a:fillRect/>
          </a:stretch>
        </p:blipFill>
        <p:spPr bwMode="auto">
          <a:xfrm>
            <a:off x="6475550" y="1650447"/>
            <a:ext cx="3003571" cy="2044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9097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2 Imagen" descr="ICOCOLOR-02.png"/>
          <p:cNvPicPr>
            <a:picLocks noChangeAspect="1"/>
          </p:cNvPicPr>
          <p:nvPr/>
        </p:nvPicPr>
        <p:blipFill>
          <a:blip r:embed="rId2" cstate="print"/>
          <a:srcRect r="65521"/>
          <a:stretch>
            <a:fillRect/>
          </a:stretch>
        </p:blipFill>
        <p:spPr>
          <a:xfrm>
            <a:off x="7399317" y="1237829"/>
            <a:ext cx="2125683" cy="5138777"/>
          </a:xfrm>
          <a:prstGeom prst="rect">
            <a:avLst/>
          </a:prstGeom>
        </p:spPr>
      </p:pic>
      <p:pic>
        <p:nvPicPr>
          <p:cNvPr id="11" name="14 Imagen" descr="ICOCOLOR-09.png"/>
          <p:cNvPicPr>
            <a:picLocks noChangeAspect="1"/>
          </p:cNvPicPr>
          <p:nvPr/>
        </p:nvPicPr>
        <p:blipFill>
          <a:blip r:embed="rId3" cstate="print"/>
          <a:srcRect l="4944" r="52150"/>
          <a:stretch>
            <a:fillRect/>
          </a:stretch>
        </p:blipFill>
        <p:spPr>
          <a:xfrm>
            <a:off x="7719953" y="1237828"/>
            <a:ext cx="1805049" cy="5143500"/>
          </a:xfrm>
          <a:prstGeom prst="rect">
            <a:avLst/>
          </a:prstGeom>
        </p:spPr>
      </p:pic>
      <p:sp>
        <p:nvSpPr>
          <p:cNvPr id="12" name="CuadroTexto 1"/>
          <p:cNvSpPr txBox="1"/>
          <p:nvPr/>
        </p:nvSpPr>
        <p:spPr>
          <a:xfrm>
            <a:off x="683824" y="5746281"/>
            <a:ext cx="7018315" cy="284693"/>
          </a:xfrm>
          <a:prstGeom prst="rect">
            <a:avLst/>
          </a:prstGeom>
          <a:noFill/>
        </p:spPr>
        <p:txBody>
          <a:bodyPr wrap="square" lIns="68580" tIns="34290" rIns="68580" bIns="34290" rtlCol="0">
            <a:spAutoFit/>
          </a:bodyPr>
          <a:lstStyle/>
          <a:p>
            <a:pPr algn="ctr"/>
            <a:r>
              <a:rPr lang="es-CO" sz="1400" b="1" u="sng" spc="300" dirty="0">
                <a:solidFill>
                  <a:srgbClr val="E7E6E6">
                    <a:lumMod val="25000"/>
                  </a:srgbClr>
                </a:solidFill>
                <a:effectLst>
                  <a:outerShdw blurRad="38100" dist="38100" dir="2700000" algn="tl">
                    <a:srgbClr val="000000">
                      <a:alpha val="43137"/>
                    </a:srgbClr>
                  </a:outerShdw>
                </a:effectLst>
                <a:cs typeface="Arial" pitchFamily="34" charset="0"/>
              </a:rPr>
              <a:t>Gerencia de Proyectos Aeroportuarios</a:t>
            </a:r>
          </a:p>
        </p:txBody>
      </p:sp>
      <p:sp>
        <p:nvSpPr>
          <p:cNvPr id="7" name="Rectángulo 6"/>
          <p:cNvSpPr/>
          <p:nvPr/>
        </p:nvSpPr>
        <p:spPr>
          <a:xfrm>
            <a:off x="2360712" y="832766"/>
            <a:ext cx="4608512" cy="400110"/>
          </a:xfrm>
          <a:prstGeom prst="rect">
            <a:avLst/>
          </a:prstGeom>
        </p:spPr>
        <p:txBody>
          <a:bodyPr wrap="square">
            <a:spAutoFit/>
          </a:bodyPr>
          <a:lstStyle/>
          <a:p>
            <a:pPr algn="just"/>
            <a:r>
              <a:rPr lang="es-ES" sz="2000" b="1" i="1" u="sng" dirty="0">
                <a:latin typeface="+mj-lt"/>
                <a:ea typeface="Times New Roman" panose="02020603050405020304" pitchFamily="18" charset="0"/>
                <a:cs typeface="Arial" panose="020B0604020202020204" pitchFamily="34" charset="0"/>
              </a:rPr>
              <a:t>CONTRATO DE CONCESIÓN : AEROCALI</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1476545"/>
            <a:ext cx="7009409" cy="402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59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061112" y="511849"/>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28" name="Tabla 27"/>
          <p:cNvGraphicFramePr>
            <a:graphicFrameLocks noGrp="1"/>
          </p:cNvGraphicFramePr>
          <p:nvPr>
            <p:extLst/>
          </p:nvPr>
        </p:nvGraphicFramePr>
        <p:xfrm>
          <a:off x="5214950" y="3356992"/>
          <a:ext cx="3770498" cy="386716"/>
        </p:xfrm>
        <a:graphic>
          <a:graphicData uri="http://schemas.openxmlformats.org/drawingml/2006/table">
            <a:tbl>
              <a:tblPr firstRow="1" bandRow="1">
                <a:tableStyleId>{BC89EF96-8CEA-46FF-86C4-4CE0E7609802}</a:tableStyleId>
              </a:tblPr>
              <a:tblGrid>
                <a:gridCol w="1734429"/>
                <a:gridCol w="2036069"/>
              </a:tblGrid>
              <a:tr h="371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Valor Total Contrato de Concesión</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solidFill>
                      <a:schemeClr val="accent3">
                        <a:alpha val="40000"/>
                      </a:schemeClr>
                    </a:solidFill>
                  </a:tcPr>
                </a:tc>
                <a:tc>
                  <a:txBody>
                    <a:bodyPr/>
                    <a:lstStyle/>
                    <a:p>
                      <a:pPr algn="ctr" fontAlgn="ctr"/>
                      <a:r>
                        <a:rPr lang="es-CO" sz="1200" b="1" i="1" u="sng" strike="noStrike" dirty="0" smtClean="0">
                          <a:solidFill>
                            <a:srgbClr val="000000"/>
                          </a:solidFill>
                          <a:latin typeface="+mn-lt"/>
                          <a:cs typeface="Arial" panose="020B0604020202020204" pitchFamily="34" charset="0"/>
                        </a:rPr>
                        <a:t>Indeterminado</a:t>
                      </a:r>
                      <a:endParaRPr lang="es-CO" sz="1200" b="1" i="1" u="sng" strike="noStrike" dirty="0">
                        <a:solidFill>
                          <a:srgbClr val="000000"/>
                        </a:solidFill>
                        <a:latin typeface="+mn-lt"/>
                        <a:cs typeface="Arial" panose="020B0604020202020204" pitchFamily="34" charset="0"/>
                      </a:endParaRPr>
                    </a:p>
                  </a:txBody>
                  <a:tcPr marL="5358" marR="5358" marT="5358" marB="0" anchor="ctr">
                    <a:solidFill>
                      <a:schemeClr val="accent3">
                        <a:alpha val="40000"/>
                      </a:schemeClr>
                    </a:solidFill>
                  </a:tcPr>
                </a:tc>
              </a:tr>
            </a:tbl>
          </a:graphicData>
        </a:graphic>
      </p:graphicFrame>
      <p:graphicFrame>
        <p:nvGraphicFramePr>
          <p:cNvPr id="29" name="Tabla 28"/>
          <p:cNvGraphicFramePr>
            <a:graphicFrameLocks noGrp="1"/>
          </p:cNvGraphicFramePr>
          <p:nvPr>
            <p:extLst/>
          </p:nvPr>
        </p:nvGraphicFramePr>
        <p:xfrm>
          <a:off x="5241033" y="2276872"/>
          <a:ext cx="3738057" cy="1008112"/>
        </p:xfrm>
        <a:graphic>
          <a:graphicData uri="http://schemas.openxmlformats.org/drawingml/2006/table">
            <a:tbl>
              <a:tblPr firstRow="1" bandRow="1">
                <a:tableStyleId>{BC89EF96-8CEA-46FF-86C4-4CE0E7609802}</a:tableStyleId>
              </a:tblPr>
              <a:tblGrid>
                <a:gridCol w="1699826"/>
                <a:gridCol w="2038231"/>
              </a:tblGrid>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Interventoría de Obra: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MX" sz="1100" b="0" i="0" kern="1200" dirty="0" smtClean="0">
                          <a:solidFill>
                            <a:schemeClr val="tx1"/>
                          </a:solidFill>
                          <a:effectLst/>
                          <a:latin typeface="+mn-lt"/>
                          <a:ea typeface="+mn-ea"/>
                          <a:cs typeface="+mn-cs"/>
                        </a:rPr>
                        <a:t>Consorcio Interventoría Aeropuerto Palmira 2014</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Inicio</a:t>
                      </a:r>
                      <a:r>
                        <a:rPr lang="es-CO" sz="1100" u="none" strike="noStrike" kern="1200" baseline="0" dirty="0" smtClean="0">
                          <a:effectLst/>
                        </a:rPr>
                        <a:t>:</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25 de</a:t>
                      </a:r>
                      <a:r>
                        <a:rPr lang="es-CO" sz="1100" b="0" i="0" u="none" strike="noStrike" baseline="0" dirty="0" smtClean="0">
                          <a:solidFill>
                            <a:srgbClr val="000000"/>
                          </a:solidFill>
                          <a:latin typeface="+mn-lt"/>
                          <a:cs typeface="Arial" panose="020B0604020202020204" pitchFamily="34" charset="0"/>
                        </a:rPr>
                        <a:t> </a:t>
                      </a:r>
                      <a:r>
                        <a:rPr lang="es-CO" sz="1100" b="0" i="0" u="none" strike="noStrike" dirty="0" smtClean="0">
                          <a:solidFill>
                            <a:srgbClr val="000000"/>
                          </a:solidFill>
                          <a:latin typeface="+mn-lt"/>
                          <a:cs typeface="Arial" panose="020B0604020202020204" pitchFamily="34" charset="0"/>
                        </a:rPr>
                        <a:t>Septiembre de 2014</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Fin:</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24 de Mayo de 2017 </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293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Valor:</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$6.541.583.360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bl>
          </a:graphicData>
        </a:graphic>
      </p:graphicFrame>
      <p:graphicFrame>
        <p:nvGraphicFramePr>
          <p:cNvPr id="33" name="Tabla 32"/>
          <p:cNvGraphicFramePr>
            <a:graphicFrameLocks noGrp="1"/>
          </p:cNvGraphicFramePr>
          <p:nvPr>
            <p:extLst/>
          </p:nvPr>
        </p:nvGraphicFramePr>
        <p:xfrm>
          <a:off x="488505" y="4537691"/>
          <a:ext cx="3196829" cy="1760840"/>
        </p:xfrm>
        <a:graphic>
          <a:graphicData uri="http://schemas.openxmlformats.org/drawingml/2006/table">
            <a:tbl>
              <a:tblPr firstRow="1" bandRow="1">
                <a:tableStyleId>{E269D01E-BC32-4049-B463-5C60D7B0CCD2}</a:tableStyleId>
              </a:tblPr>
              <a:tblGrid>
                <a:gridCol w="2355371"/>
                <a:gridCol w="841458"/>
              </a:tblGrid>
              <a:tr h="440210">
                <a:tc>
                  <a:txBody>
                    <a:bodyPr/>
                    <a:lstStyle/>
                    <a:p>
                      <a:pPr marL="0" algn="l" defTabSz="914400" rtl="0" eaLnBrk="1" latinLnBrk="0" hangingPunct="1"/>
                      <a:r>
                        <a:rPr lang="es-CO" sz="1100" b="0" kern="1200" dirty="0" smtClean="0">
                          <a:solidFill>
                            <a:schemeClr val="bg1"/>
                          </a:solidFill>
                          <a:latin typeface="+mn-lt"/>
                          <a:ea typeface="+mn-ea"/>
                          <a:cs typeface="+mn-cs"/>
                        </a:rPr>
                        <a:t>Inversiones Obras</a:t>
                      </a:r>
                      <a:r>
                        <a:rPr lang="es-CO" sz="1100" b="0" kern="1200" baseline="0" dirty="0" smtClean="0">
                          <a:solidFill>
                            <a:schemeClr val="bg1"/>
                          </a:solidFill>
                          <a:latin typeface="+mn-lt"/>
                          <a:ea typeface="+mn-ea"/>
                          <a:cs typeface="+mn-cs"/>
                        </a:rPr>
                        <a:t> </a:t>
                      </a:r>
                      <a:r>
                        <a:rPr lang="es-CO" sz="1100" b="0" kern="1200" dirty="0" smtClean="0">
                          <a:solidFill>
                            <a:schemeClr val="bg1"/>
                          </a:solidFill>
                          <a:latin typeface="+mn-lt"/>
                          <a:ea typeface="+mn-ea"/>
                          <a:cs typeface="+mn-cs"/>
                        </a:rPr>
                        <a:t>2014</a:t>
                      </a:r>
                      <a:endParaRPr lang="es-CO" sz="1100" b="0" kern="1200" dirty="0">
                        <a:solidFill>
                          <a:schemeClr val="bg1"/>
                        </a:solidFill>
                        <a:latin typeface="+mn-lt"/>
                        <a:ea typeface="+mn-ea"/>
                        <a:cs typeface="Arial" panose="020B0604020202020204" pitchFamily="34" charset="0"/>
                      </a:endParaRPr>
                    </a:p>
                  </a:txBody>
                  <a:tcPr anchor="ctr"/>
                </a:tc>
                <a:tc>
                  <a:txBody>
                    <a:bodyPr/>
                    <a:lstStyle/>
                    <a:p>
                      <a:pPr algn="ctr" fontAlgn="b"/>
                      <a:r>
                        <a:rPr lang="es-MX" sz="1100" b="0" u="none" strike="noStrike" kern="1200" baseline="0" dirty="0" smtClean="0">
                          <a:solidFill>
                            <a:schemeClr val="bg1"/>
                          </a:solidFill>
                          <a:effectLst/>
                          <a:latin typeface="+mn-lt"/>
                          <a:ea typeface="+mn-ea"/>
                          <a:cs typeface="+mn-cs"/>
                        </a:rPr>
                        <a:t>$ 29,179</a:t>
                      </a:r>
                      <a:endParaRPr lang="es-MX" sz="1100" b="0" u="none" strike="noStrike" kern="1200" dirty="0">
                        <a:solidFill>
                          <a:schemeClr val="bg1"/>
                        </a:solidFill>
                        <a:effectLst/>
                        <a:latin typeface="+mn-lt"/>
                        <a:ea typeface="+mn-ea"/>
                        <a:cs typeface="+mn-cs"/>
                      </a:endParaRPr>
                    </a:p>
                  </a:txBody>
                  <a:tcPr marL="0" marR="0" marT="0" marB="0" anchor="ctr"/>
                </a:tc>
              </a:tr>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kern="1200" dirty="0" smtClean="0">
                          <a:solidFill>
                            <a:schemeClr val="bg1"/>
                          </a:solidFill>
                          <a:latin typeface="+mn-lt"/>
                        </a:rPr>
                        <a:t>Inversiones Obras 2015</a:t>
                      </a:r>
                      <a:endParaRPr lang="es-ES" sz="1100" b="0" kern="1200" dirty="0" smtClean="0">
                        <a:solidFill>
                          <a:schemeClr val="bg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kern="1200" baseline="0" dirty="0" smtClean="0">
                          <a:solidFill>
                            <a:schemeClr val="bg1"/>
                          </a:solidFill>
                          <a:latin typeface="+mn-lt"/>
                          <a:ea typeface="+mn-ea"/>
                          <a:cs typeface="Arial" panose="020B0604020202020204" pitchFamily="34" charset="0"/>
                        </a:rPr>
                        <a:t>$127,425</a:t>
                      </a:r>
                      <a:endParaRPr lang="es-CO" sz="1100" b="0" kern="1200" dirty="0">
                        <a:solidFill>
                          <a:schemeClr val="bg1"/>
                        </a:solidFill>
                        <a:latin typeface="+mn-lt"/>
                        <a:ea typeface="+mn-ea"/>
                        <a:cs typeface="Arial" panose="020B0604020202020204" pitchFamily="34" charset="0"/>
                      </a:endParaRPr>
                    </a:p>
                  </a:txBody>
                  <a:tcPr/>
                </a:tc>
              </a:tr>
              <a:tr h="440210">
                <a:tc>
                  <a:txBody>
                    <a:bodyPr/>
                    <a:lstStyle/>
                    <a:p>
                      <a:pPr marL="0" algn="l" defTabSz="914400" rtl="0" eaLnBrk="1" latinLnBrk="0" hangingPunct="1"/>
                      <a:r>
                        <a:rPr lang="es-CO" sz="1100" b="0" kern="1200" dirty="0" smtClean="0">
                          <a:solidFill>
                            <a:schemeClr val="bg1"/>
                          </a:solidFill>
                          <a:latin typeface="+mn-lt"/>
                          <a:ea typeface="+mn-ea"/>
                          <a:cs typeface="+mn-cs"/>
                        </a:rPr>
                        <a:t>Inversiones Obras 2016</a:t>
                      </a:r>
                      <a:endParaRPr lang="es-CO" sz="1100" b="0" kern="1200" dirty="0">
                        <a:solidFill>
                          <a:schemeClr val="bg1"/>
                        </a:solidFill>
                        <a:latin typeface="+mn-lt"/>
                        <a:ea typeface="+mn-ea"/>
                        <a:cs typeface="Arial" panose="020B0604020202020204" pitchFamily="34" charset="0"/>
                      </a:endParaRPr>
                    </a:p>
                  </a:txBody>
                  <a:tcPr anchor="ctr"/>
                </a:tc>
                <a:tc>
                  <a:txBody>
                    <a:bodyPr/>
                    <a:lstStyle/>
                    <a:p>
                      <a:pPr algn="ctr" fontAlgn="b"/>
                      <a:r>
                        <a:rPr lang="es-MX" sz="1100" b="0" u="none" strike="noStrike" kern="1200" baseline="0" dirty="0" smtClean="0">
                          <a:solidFill>
                            <a:schemeClr val="bg1"/>
                          </a:solidFill>
                          <a:effectLst/>
                          <a:latin typeface="+mn-lt"/>
                          <a:ea typeface="+mn-ea"/>
                          <a:cs typeface="+mn-cs"/>
                        </a:rPr>
                        <a:t>$26,171</a:t>
                      </a:r>
                      <a:endParaRPr lang="es-MX" sz="1100" b="0" u="none" strike="noStrike" kern="1200" dirty="0">
                        <a:solidFill>
                          <a:schemeClr val="bg1"/>
                        </a:solidFill>
                        <a:effectLst/>
                        <a:latin typeface="+mn-lt"/>
                        <a:ea typeface="+mn-ea"/>
                        <a:cs typeface="+mn-cs"/>
                      </a:endParaRPr>
                    </a:p>
                  </a:txBody>
                  <a:tcPr marL="0" marR="0" marT="0" marB="0" anchor="ctr"/>
                </a:tc>
              </a:tr>
              <a:tr h="440210">
                <a:tc>
                  <a:txBody>
                    <a:bodyPr/>
                    <a:lstStyle/>
                    <a:p>
                      <a:pPr marL="0" algn="l" defTabSz="914400" rtl="0" eaLnBrk="1" latinLnBrk="0" hangingPunct="1"/>
                      <a:r>
                        <a:rPr lang="es-CO" sz="1100" b="0" kern="1200" dirty="0" smtClean="0">
                          <a:solidFill>
                            <a:schemeClr val="bg1"/>
                          </a:solidFill>
                          <a:latin typeface="+mn-lt"/>
                          <a:ea typeface="+mn-ea"/>
                          <a:cs typeface="Arial" panose="020B0604020202020204" pitchFamily="34" charset="0"/>
                        </a:rPr>
                        <a:t>Inversiones Operación 2014 - 2020</a:t>
                      </a:r>
                      <a:endParaRPr lang="es-CO" sz="1100" b="0" kern="1200" dirty="0">
                        <a:solidFill>
                          <a:schemeClr val="bg1"/>
                        </a:solidFill>
                        <a:latin typeface="+mn-lt"/>
                        <a:ea typeface="+mn-ea"/>
                        <a:cs typeface="Arial" panose="020B0604020202020204" pitchFamily="34" charset="0"/>
                      </a:endParaRPr>
                    </a:p>
                  </a:txBody>
                  <a:tcPr anchor="ctr"/>
                </a:tc>
                <a:tc>
                  <a:txBody>
                    <a:bodyPr/>
                    <a:lstStyle/>
                    <a:p>
                      <a:pPr algn="ctr" fontAlgn="b"/>
                      <a:r>
                        <a:rPr lang="es-MX" sz="1100" b="0" u="none" strike="noStrike" kern="1200" dirty="0" smtClean="0">
                          <a:solidFill>
                            <a:schemeClr val="bg1"/>
                          </a:solidFill>
                          <a:effectLst/>
                          <a:latin typeface="+mn-lt"/>
                          <a:ea typeface="+mn-ea"/>
                          <a:cs typeface="+mn-cs"/>
                        </a:rPr>
                        <a:t>$40,349</a:t>
                      </a:r>
                      <a:endParaRPr lang="es-MX" sz="1100" b="0" u="none" strike="noStrike" kern="1200" dirty="0">
                        <a:solidFill>
                          <a:schemeClr val="bg1"/>
                        </a:solidFill>
                        <a:effectLst/>
                        <a:latin typeface="+mn-lt"/>
                        <a:ea typeface="+mn-ea"/>
                        <a:cs typeface="+mn-cs"/>
                      </a:endParaRPr>
                    </a:p>
                  </a:txBody>
                  <a:tcPr marL="0" marR="0" marT="0" marB="0" anchor="ctr"/>
                </a:tc>
              </a:tr>
            </a:tbl>
          </a:graphicData>
        </a:graphic>
      </p:graphicFrame>
      <p:sp>
        <p:nvSpPr>
          <p:cNvPr id="34" name="CuadroTexto 33"/>
          <p:cNvSpPr txBox="1"/>
          <p:nvPr/>
        </p:nvSpPr>
        <p:spPr>
          <a:xfrm>
            <a:off x="488505" y="4219180"/>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Inversión:</a:t>
            </a:r>
          </a:p>
        </p:txBody>
      </p:sp>
      <p:graphicFrame>
        <p:nvGraphicFramePr>
          <p:cNvPr id="35" name="Tabla 34"/>
          <p:cNvGraphicFramePr>
            <a:graphicFrameLocks noGrp="1"/>
          </p:cNvGraphicFramePr>
          <p:nvPr>
            <p:extLst/>
          </p:nvPr>
        </p:nvGraphicFramePr>
        <p:xfrm>
          <a:off x="7041233" y="4974648"/>
          <a:ext cx="2232247" cy="979258"/>
        </p:xfrm>
        <a:graphic>
          <a:graphicData uri="http://schemas.openxmlformats.org/drawingml/2006/table">
            <a:tbl>
              <a:tblPr firstRow="1" bandRow="1">
                <a:tableStyleId>{ED083AE6-46FA-4A59-8FB0-9F97EB10719F}</a:tableStyleId>
              </a:tblPr>
              <a:tblGrid>
                <a:gridCol w="1528535"/>
                <a:gridCol w="703712"/>
              </a:tblGrid>
              <a:tr h="97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bg1"/>
                          </a:solidFill>
                          <a:effectLst/>
                        </a:rPr>
                        <a:t>Avance General de las Obras (%)</a:t>
                      </a:r>
                      <a:endParaRPr lang="es-CO" sz="1200" b="0" u="none" strike="noStrike" kern="1200" dirty="0">
                        <a:solidFill>
                          <a:schemeClr val="bg1"/>
                        </a:solidFill>
                        <a:effectLst/>
                        <a:latin typeface="+mn-lt"/>
                        <a:ea typeface="+mn-ea"/>
                        <a:cs typeface="Arial" panose="020B0604020202020204" pitchFamily="34" charset="0"/>
                      </a:endParaRPr>
                    </a:p>
                  </a:txBody>
                  <a:tcPr marL="51435" marR="51435" marT="25718" marB="25718" anchor="ctr">
                    <a:solidFill>
                      <a:schemeClr val="tx1"/>
                    </a:solidFill>
                  </a:tcPr>
                </a:tc>
                <a:tc>
                  <a:txBody>
                    <a:bodyPr/>
                    <a:lstStyle/>
                    <a:p>
                      <a:pPr algn="ctr" fontAlgn="ctr"/>
                      <a:r>
                        <a:rPr lang="es-CO" sz="1200" b="0" i="0" u="none" strike="noStrike" dirty="0" smtClean="0">
                          <a:solidFill>
                            <a:schemeClr val="bg1"/>
                          </a:solidFill>
                          <a:latin typeface="+mn-lt"/>
                          <a:cs typeface="Arial" panose="020B0604020202020204" pitchFamily="34" charset="0"/>
                        </a:rPr>
                        <a:t>1%</a:t>
                      </a:r>
                      <a:endParaRPr lang="es-CO" sz="900" b="0" i="0" u="none" strike="noStrike" dirty="0">
                        <a:solidFill>
                          <a:schemeClr val="bg1"/>
                        </a:solidFill>
                        <a:latin typeface="+mn-lt"/>
                        <a:cs typeface="Arial" panose="020B0604020202020204" pitchFamily="34" charset="0"/>
                      </a:endParaRPr>
                    </a:p>
                  </a:txBody>
                  <a:tcPr marL="5358" marR="5358" marT="5358" marB="0" anchor="ctr">
                    <a:solidFill>
                      <a:schemeClr val="tx1"/>
                    </a:solidFill>
                  </a:tcPr>
                </a:tc>
              </a:tr>
            </a:tbl>
          </a:graphicData>
        </a:graphic>
      </p:graphicFrame>
      <p:sp>
        <p:nvSpPr>
          <p:cNvPr id="36" name="CuadroTexto 35"/>
          <p:cNvSpPr txBox="1"/>
          <p:nvPr/>
        </p:nvSpPr>
        <p:spPr>
          <a:xfrm>
            <a:off x="3915901" y="4285345"/>
            <a:ext cx="2416587" cy="507831"/>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Alcance de obras contempladas en el Otrosí N°1: </a:t>
            </a:r>
          </a:p>
        </p:txBody>
      </p:sp>
      <p:sp>
        <p:nvSpPr>
          <p:cNvPr id="37" name="CuadroTexto 36"/>
          <p:cNvSpPr txBox="1"/>
          <p:nvPr/>
        </p:nvSpPr>
        <p:spPr>
          <a:xfrm>
            <a:off x="3944888" y="4839343"/>
            <a:ext cx="288032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r>
              <a:rPr lang="es-MX" sz="1200" dirty="0">
                <a:solidFill>
                  <a:schemeClr val="tx1"/>
                </a:solidFill>
              </a:rPr>
              <a:t>Modernización del terminal de pasajeros existentes,</a:t>
            </a:r>
          </a:p>
          <a:p>
            <a:pPr lvl="0" algn="ctr"/>
            <a:r>
              <a:rPr lang="es-MX" sz="1200" dirty="0">
                <a:solidFill>
                  <a:schemeClr val="tx1"/>
                </a:solidFill>
              </a:rPr>
              <a:t>ampliación del terminal internacional y construcción de las obras requeridas para la certificación internacional del Aeropuerto. </a:t>
            </a:r>
          </a:p>
        </p:txBody>
      </p:sp>
      <p:graphicFrame>
        <p:nvGraphicFramePr>
          <p:cNvPr id="27" name="Tabla 26"/>
          <p:cNvGraphicFramePr>
            <a:graphicFrameLocks noGrp="1"/>
          </p:cNvGraphicFramePr>
          <p:nvPr>
            <p:extLst/>
          </p:nvPr>
        </p:nvGraphicFramePr>
        <p:xfrm>
          <a:off x="920552" y="2276873"/>
          <a:ext cx="3906434" cy="1357929"/>
        </p:xfrm>
        <a:graphic>
          <a:graphicData uri="http://schemas.openxmlformats.org/drawingml/2006/table">
            <a:tbl>
              <a:tblPr firstRow="1" bandRow="1">
                <a:tableStyleId>{BC89EF96-8CEA-46FF-86C4-4CE0E7609802}</a:tableStyleId>
              </a:tblPr>
              <a:tblGrid>
                <a:gridCol w="2160240"/>
                <a:gridCol w="1746194"/>
              </a:tblGrid>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solidFill>
                            <a:schemeClr val="tx1">
                              <a:lumMod val="75000"/>
                            </a:schemeClr>
                          </a:solidFill>
                          <a:effectLst/>
                          <a:latin typeface="+mn-lt"/>
                          <a:cs typeface="Arial" panose="020B0604020202020204" pitchFamily="34" charset="0"/>
                        </a:rPr>
                        <a:t>Contrato:</a:t>
                      </a:r>
                    </a:p>
                  </a:txBody>
                  <a:tcPr marL="51435" marR="51435" marT="25718" marB="25718" anchor="ctr"/>
                </a:tc>
                <a:tc>
                  <a:txBody>
                    <a:bodyPr/>
                    <a:lstStyle/>
                    <a:p>
                      <a:pPr lvl="1" algn="just" fontAlgn="ctr"/>
                      <a:r>
                        <a:rPr lang="es-MX" sz="1100" b="0" i="0" u="none" strike="noStrike" dirty="0" smtClean="0">
                          <a:solidFill>
                            <a:schemeClr val="tx1">
                              <a:lumMod val="75000"/>
                            </a:schemeClr>
                          </a:solidFill>
                          <a:latin typeface="+mn-lt"/>
                          <a:cs typeface="Arial" panose="020B0604020202020204" pitchFamily="34" charset="0"/>
                        </a:rPr>
                        <a:t>058-CON-2000</a:t>
                      </a:r>
                    </a:p>
                  </a:txBody>
                  <a:tcPr marL="5358" marR="5358" marT="5358" marB="0" anchor="ctr"/>
                </a:tc>
              </a:tr>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tx1">
                              <a:lumMod val="75000"/>
                            </a:schemeClr>
                          </a:solidFill>
                          <a:effectLst/>
                          <a:latin typeface="+mn-lt"/>
                          <a:cs typeface="+mn-cs"/>
                        </a:rPr>
                        <a:t>Concesionario:</a:t>
                      </a:r>
                      <a:endParaRPr lang="es-ES" sz="1100" b="1" u="none" strike="noStrike" dirty="0" smtClean="0">
                        <a:solidFill>
                          <a:schemeClr val="tx1">
                            <a:lumMod val="75000"/>
                          </a:schemeClr>
                        </a:solidFill>
                        <a:effectLst/>
                        <a:latin typeface="+mn-lt"/>
                        <a:cs typeface="Arial" panose="020B0604020202020204" pitchFamily="34" charset="0"/>
                      </a:endParaRPr>
                    </a:p>
                  </a:txBody>
                  <a:tcPr marL="51435" marR="51435" marT="25718" marB="25718" anchor="ctr"/>
                </a:tc>
                <a:tc>
                  <a:txBody>
                    <a:bodyPr/>
                    <a:lstStyle/>
                    <a:p>
                      <a:pPr lvl="1" algn="ctr" fontAlgn="ctr"/>
                      <a:r>
                        <a:rPr lang="es-MX" sz="1100" b="0" i="0" u="none" strike="noStrike" dirty="0" smtClean="0">
                          <a:solidFill>
                            <a:schemeClr val="tx1">
                              <a:lumMod val="75000"/>
                            </a:schemeClr>
                          </a:solidFill>
                          <a:latin typeface="+mn-lt"/>
                          <a:cs typeface="Arial" panose="020B0604020202020204" pitchFamily="34" charset="0"/>
                        </a:rPr>
                        <a:t>Aerocali</a:t>
                      </a:r>
                      <a:r>
                        <a:rPr lang="es-MX" sz="1100" b="0" i="0" u="none" strike="noStrike" baseline="0" dirty="0" smtClean="0">
                          <a:solidFill>
                            <a:schemeClr val="tx1">
                              <a:lumMod val="75000"/>
                            </a:schemeClr>
                          </a:solidFill>
                          <a:latin typeface="+mn-lt"/>
                          <a:cs typeface="Arial" panose="020B0604020202020204" pitchFamily="34" charset="0"/>
                        </a:rPr>
                        <a:t> </a:t>
                      </a:r>
                      <a:endParaRPr lang="es-MX" sz="1100" b="0" i="0" u="none" strike="noStrike" dirty="0" smtClean="0">
                        <a:solidFill>
                          <a:schemeClr val="tx1">
                            <a:lumMod val="75000"/>
                          </a:schemeClr>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tx1">
                              <a:lumMod val="75000"/>
                            </a:schemeClr>
                          </a:solidFill>
                          <a:effectLst/>
                          <a:latin typeface="+mn-lt"/>
                          <a:cs typeface="+mn-cs"/>
                        </a:rPr>
                        <a:t>Fecha</a:t>
                      </a:r>
                      <a:r>
                        <a:rPr lang="es-ES" sz="1100" b="0" u="none" strike="noStrike" baseline="0" dirty="0" smtClean="0">
                          <a:solidFill>
                            <a:schemeClr val="tx1">
                              <a:lumMod val="75000"/>
                            </a:schemeClr>
                          </a:solidFill>
                          <a:effectLst/>
                          <a:latin typeface="+mn-lt"/>
                          <a:cs typeface="+mn-cs"/>
                        </a:rPr>
                        <a:t> suscripción del contrato</a:t>
                      </a:r>
                      <a:endParaRPr lang="es-ES" sz="1100" b="1" u="none" strike="noStrike" dirty="0" smtClean="0">
                        <a:solidFill>
                          <a:schemeClr val="tx1">
                            <a:lumMod val="75000"/>
                          </a:schemeClr>
                        </a:solidFill>
                        <a:effectLst/>
                        <a:latin typeface="+mn-lt"/>
                        <a:cs typeface="Arial" panose="020B0604020202020204" pitchFamily="34" charset="0"/>
                      </a:endParaRPr>
                    </a:p>
                  </a:txBody>
                  <a:tcPr marL="51435" marR="51435" marT="25718" marB="2571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kern="1200" dirty="0" smtClean="0">
                          <a:solidFill>
                            <a:schemeClr val="tx1">
                              <a:lumMod val="75000"/>
                            </a:schemeClr>
                          </a:solidFill>
                          <a:latin typeface="+mn-lt"/>
                          <a:ea typeface="+mn-ea"/>
                          <a:cs typeface="Arial" panose="020B0604020202020204" pitchFamily="34" charset="0"/>
                        </a:rPr>
                        <a:t>               01/06/2000</a:t>
                      </a:r>
                      <a:endParaRPr lang="es-CO" sz="1100" b="0" kern="1200" dirty="0">
                        <a:solidFill>
                          <a:schemeClr val="tx1">
                            <a:lumMod val="75000"/>
                          </a:schemeClr>
                        </a:solidFill>
                        <a:latin typeface="+mn-lt"/>
                        <a:ea typeface="+mn-ea"/>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tx1">
                              <a:lumMod val="75000"/>
                            </a:schemeClr>
                          </a:solidFill>
                          <a:effectLst/>
                          <a:latin typeface="+mn-lt"/>
                          <a:cs typeface="Arial" panose="020B0604020202020204" pitchFamily="34" charset="0"/>
                        </a:rPr>
                        <a:t>Fecha</a:t>
                      </a:r>
                      <a:r>
                        <a:rPr lang="es-ES" sz="1100" b="0" u="none" strike="noStrike" baseline="0" dirty="0" smtClean="0">
                          <a:solidFill>
                            <a:schemeClr val="tx1">
                              <a:lumMod val="75000"/>
                            </a:schemeClr>
                          </a:solidFill>
                          <a:effectLst/>
                          <a:latin typeface="+mn-lt"/>
                          <a:cs typeface="Arial" panose="020B0604020202020204" pitchFamily="34" charset="0"/>
                        </a:rPr>
                        <a:t> inicio de Proyecto :</a:t>
                      </a:r>
                      <a:endParaRPr lang="es-ES" sz="1100" b="0" u="none" strike="noStrike" dirty="0" smtClean="0">
                        <a:solidFill>
                          <a:schemeClr val="tx1">
                            <a:lumMod val="75000"/>
                          </a:schemeClr>
                        </a:solidFill>
                        <a:effectLst/>
                        <a:latin typeface="+mn-lt"/>
                        <a:cs typeface="Arial" panose="020B0604020202020204" pitchFamily="34" charset="0"/>
                      </a:endParaRPr>
                    </a:p>
                  </a:txBody>
                  <a:tcPr marL="51435" marR="51435" marT="25718" marB="2571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kern="1200" dirty="0" smtClean="0">
                          <a:solidFill>
                            <a:schemeClr val="tx1">
                              <a:lumMod val="75000"/>
                            </a:schemeClr>
                          </a:solidFill>
                          <a:latin typeface="+mn-lt"/>
                          <a:ea typeface="+mn-ea"/>
                          <a:cs typeface="Arial" panose="020B0604020202020204" pitchFamily="34" charset="0"/>
                        </a:rPr>
                        <a:t>               01/09/2000</a:t>
                      </a:r>
                      <a:endParaRPr lang="es-CO" sz="1100" b="0" kern="1200" dirty="0">
                        <a:solidFill>
                          <a:schemeClr val="tx1">
                            <a:lumMod val="75000"/>
                          </a:schemeClr>
                        </a:solidFill>
                        <a:latin typeface="+mn-lt"/>
                        <a:ea typeface="+mn-ea"/>
                        <a:cs typeface="Arial" panose="020B0604020202020204" pitchFamily="34" charset="0"/>
                      </a:endParaRPr>
                    </a:p>
                  </a:txBody>
                  <a:tcPr marL="5358" marR="5358" marT="5358" marB="0" anchor="ctr"/>
                </a:tc>
              </a:tr>
              <a:tr h="268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solidFill>
                            <a:schemeClr val="tx1">
                              <a:lumMod val="75000"/>
                            </a:schemeClr>
                          </a:solidFill>
                          <a:effectLst/>
                          <a:latin typeface="+mn-lt"/>
                          <a:cs typeface="Arial" panose="020B0604020202020204" pitchFamily="34" charset="0"/>
                        </a:rPr>
                        <a:t>Plazo </a:t>
                      </a:r>
                    </a:p>
                  </a:txBody>
                  <a:tcPr marL="51435" marR="51435" marT="25718" marB="25718" anchor="ctr"/>
                </a:tc>
                <a:tc>
                  <a:txBody>
                    <a:bodyPr/>
                    <a:lstStyle/>
                    <a:p>
                      <a:pPr lvl="1" algn="ctr" fontAlgn="ctr"/>
                      <a:r>
                        <a:rPr lang="es-MX" sz="1100" b="0" i="0" u="none" strike="noStrike" dirty="0" smtClean="0">
                          <a:solidFill>
                            <a:schemeClr val="tx1">
                              <a:lumMod val="75000"/>
                            </a:schemeClr>
                          </a:solidFill>
                          <a:latin typeface="+mn-lt"/>
                          <a:cs typeface="Arial" panose="020B0604020202020204" pitchFamily="34" charset="0"/>
                        </a:rPr>
                        <a:t>20 años</a:t>
                      </a:r>
                    </a:p>
                  </a:txBody>
                  <a:tcPr marL="5358" marR="5358" marT="5358" marB="0" anchor="ctr"/>
                </a:tc>
              </a:tr>
            </a:tbl>
          </a:graphicData>
        </a:graphic>
      </p:graphicFrame>
      <p:sp>
        <p:nvSpPr>
          <p:cNvPr id="4" name="Rectángulo redondeado 3"/>
          <p:cNvSpPr/>
          <p:nvPr/>
        </p:nvSpPr>
        <p:spPr>
          <a:xfrm>
            <a:off x="848544" y="1799170"/>
            <a:ext cx="8136904"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Información General</a:t>
            </a:r>
            <a:endParaRPr lang="es-MX" u="sng" dirty="0"/>
          </a:p>
        </p:txBody>
      </p:sp>
      <p:sp>
        <p:nvSpPr>
          <p:cNvPr id="31" name="Rectángulo redondeado 30"/>
          <p:cNvSpPr/>
          <p:nvPr/>
        </p:nvSpPr>
        <p:spPr>
          <a:xfrm>
            <a:off x="1208585" y="3907285"/>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Técnicos</a:t>
            </a:r>
            <a:endParaRPr lang="es-MX" u="sng" dirty="0"/>
          </a:p>
        </p:txBody>
      </p:sp>
      <p:sp>
        <p:nvSpPr>
          <p:cNvPr id="15" name="Rectángulo 9"/>
          <p:cNvSpPr/>
          <p:nvPr/>
        </p:nvSpPr>
        <p:spPr>
          <a:xfrm>
            <a:off x="1784649" y="1117516"/>
            <a:ext cx="7669501"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r>
              <a:rPr lang="es-MX" sz="1200" dirty="0">
                <a:solidFill>
                  <a:schemeClr val="tx1"/>
                </a:solidFill>
              </a:rPr>
              <a:t>Contrato de Concesión para la Administración, Operación y Explotación Económica del Aeropuerto Alfonso Bonilla Aragón de Palmira, Valle del Cauca.</a:t>
            </a:r>
          </a:p>
        </p:txBody>
      </p:sp>
      <p:sp>
        <p:nvSpPr>
          <p:cNvPr id="20" name="CuadroTexto 19"/>
          <p:cNvSpPr txBox="1"/>
          <p:nvPr/>
        </p:nvSpPr>
        <p:spPr>
          <a:xfrm>
            <a:off x="7689304" y="4539260"/>
            <a:ext cx="792088"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Avance: </a:t>
            </a:r>
          </a:p>
        </p:txBody>
      </p:sp>
    </p:spTree>
    <p:extLst>
      <p:ext uri="{BB962C8B-B14F-4D97-AF65-F5344CB8AC3E}">
        <p14:creationId xmlns:p14="http://schemas.microsoft.com/office/powerpoint/2010/main" val="372304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296817" y="476673"/>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19" name="3 Tabla"/>
          <p:cNvGraphicFramePr>
            <a:graphicFrameLocks noGrp="1"/>
          </p:cNvGraphicFramePr>
          <p:nvPr>
            <p:extLst/>
          </p:nvPr>
        </p:nvGraphicFramePr>
        <p:xfrm>
          <a:off x="668524" y="1475122"/>
          <a:ext cx="3221248" cy="2070256"/>
        </p:xfrm>
        <a:graphic>
          <a:graphicData uri="http://schemas.openxmlformats.org/drawingml/2006/table">
            <a:tbl>
              <a:tblPr firstRow="1" bandRow="1">
                <a:tableStyleId>{74C1A8A3-306A-4EB7-A6B1-4F7E0EB9C5D6}</a:tableStyleId>
              </a:tblPr>
              <a:tblGrid>
                <a:gridCol w="2259479"/>
                <a:gridCol w="961769"/>
              </a:tblGrid>
              <a:tr h="265110">
                <a:tc gridSpan="2">
                  <a:txBody>
                    <a:bodyPr/>
                    <a:lstStyle/>
                    <a:p>
                      <a:pPr marL="0" algn="ctr" defTabSz="914400" rtl="0" eaLnBrk="1" latinLnBrk="0" hangingPunct="1"/>
                      <a:r>
                        <a:rPr lang="es-CO" sz="1100" kern="1200" dirty="0" smtClean="0">
                          <a:solidFill>
                            <a:srgbClr val="002060"/>
                          </a:solidFill>
                        </a:rPr>
                        <a:t>Composición Accionaria</a:t>
                      </a:r>
                      <a:endParaRPr lang="es-CO" sz="1100" b="0" kern="1200" dirty="0">
                        <a:solidFill>
                          <a:srgbClr val="002060"/>
                        </a:solidFill>
                        <a:latin typeface="Arial" panose="020B0604020202020204" pitchFamily="34" charset="0"/>
                        <a:ea typeface="+mn-ea"/>
                        <a:cs typeface="Arial" panose="020B0604020202020204" pitchFamily="34" charset="0"/>
                      </a:endParaRPr>
                    </a:p>
                  </a:txBody>
                  <a:tcPr/>
                </a:tc>
                <a:tc hMerge="1">
                  <a:txBody>
                    <a:bodyPr/>
                    <a:lstStyle/>
                    <a:p>
                      <a:pPr algn="ctr" fontAlgn="ctr"/>
                      <a:endParaRPr lang="es-CO" sz="12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5110">
                <a:tc>
                  <a:txBody>
                    <a:bodyPr/>
                    <a:lstStyle/>
                    <a:p>
                      <a:pPr marL="0" algn="l" defTabSz="914400" rtl="0" eaLnBrk="1" latinLnBrk="0" hangingPunct="1"/>
                      <a:r>
                        <a:rPr lang="es-ES" sz="1100" kern="1200" dirty="0" err="1" smtClean="0">
                          <a:solidFill>
                            <a:srgbClr val="002060"/>
                          </a:solidFill>
                        </a:rPr>
                        <a:t>Aena</a:t>
                      </a:r>
                      <a:r>
                        <a:rPr lang="es-ES" sz="1100" kern="1200" dirty="0" smtClean="0">
                          <a:solidFill>
                            <a:srgbClr val="002060"/>
                          </a:solidFill>
                        </a:rPr>
                        <a:t> Desarrollo Internacional</a:t>
                      </a:r>
                      <a:endParaRPr lang="es-CO" sz="1100" b="0"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fontAlgn="ctr"/>
                      <a:r>
                        <a:rPr lang="es-CO" sz="1100" u="none" strike="noStrike" dirty="0" smtClean="0">
                          <a:solidFill>
                            <a:srgbClr val="002060"/>
                          </a:solidFill>
                          <a:effectLst/>
                        </a:rPr>
                        <a:t>50,0000 %</a:t>
                      </a:r>
                      <a:endParaRPr lang="es-CO" sz="1100" b="0" i="0" u="none" strike="noStrike" dirty="0" smtClean="0">
                        <a:solidFill>
                          <a:srgbClr val="002060"/>
                        </a:solidFill>
                        <a:effectLst/>
                        <a:latin typeface="Arial" panose="020B0604020202020204" pitchFamily="34" charset="0"/>
                        <a:cs typeface="Arial" panose="020B0604020202020204" pitchFamily="34" charset="0"/>
                      </a:endParaRPr>
                    </a:p>
                  </a:txBody>
                  <a:tcPr marL="9525" marR="9525" marT="9525" marB="0" anchor="ctr"/>
                </a:tc>
              </a:tr>
              <a:tr h="436652">
                <a:tc>
                  <a:txBody>
                    <a:bodyPr/>
                    <a:lstStyle/>
                    <a:p>
                      <a:pPr marL="0" algn="l" defTabSz="914400" rtl="0" eaLnBrk="1" latinLnBrk="0" hangingPunct="1"/>
                      <a:r>
                        <a:rPr lang="es-CO" sz="1100" kern="1200" dirty="0" smtClean="0">
                          <a:solidFill>
                            <a:srgbClr val="002060"/>
                          </a:solidFill>
                        </a:rPr>
                        <a:t>Corporación Financiera Colombiana S.A.S.</a:t>
                      </a:r>
                      <a:r>
                        <a:rPr lang="es-CO" sz="1100" kern="1200" baseline="0" dirty="0" smtClean="0">
                          <a:solidFill>
                            <a:srgbClr val="002060"/>
                          </a:solidFill>
                        </a:rPr>
                        <a:t> </a:t>
                      </a:r>
                      <a:endParaRPr lang="es-CO" sz="1100" b="0" kern="1200" dirty="0">
                        <a:solidFill>
                          <a:srgbClr val="002060"/>
                        </a:solidFill>
                        <a:latin typeface="Arial" panose="020B0604020202020204" pitchFamily="34" charset="0"/>
                        <a:ea typeface="+mn-ea"/>
                        <a:cs typeface="Arial" panose="020B0604020202020204" pitchFamily="34" charset="0"/>
                      </a:endParaRPr>
                    </a:p>
                  </a:txBody>
                  <a:tcPr anchor="ctr"/>
                </a:tc>
                <a:tc>
                  <a:txBody>
                    <a:bodyPr/>
                    <a:lstStyle/>
                    <a:p>
                      <a:pPr algn="ctr" fontAlgn="b"/>
                      <a:r>
                        <a:rPr lang="es-MX" sz="1100" u="none" strike="noStrike" kern="1200" dirty="0" smtClean="0">
                          <a:solidFill>
                            <a:srgbClr val="002060"/>
                          </a:solidFill>
                          <a:effectLst/>
                        </a:rPr>
                        <a:t>49,9992 %</a:t>
                      </a:r>
                      <a:endParaRPr lang="es-MX" sz="1100" b="0" u="none" strike="noStrike" kern="1200" dirty="0">
                        <a:solidFill>
                          <a:srgbClr val="002060"/>
                        </a:solidFill>
                        <a:effectLst/>
                        <a:latin typeface="+mn-lt"/>
                        <a:ea typeface="+mn-ea"/>
                        <a:cs typeface="+mn-cs"/>
                      </a:endParaRPr>
                    </a:p>
                  </a:txBody>
                  <a:tcPr marL="0" marR="0" marT="0" marB="0" anchor="ctr"/>
                </a:tc>
              </a:tr>
              <a:tr h="265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EPIANDES S.A</a:t>
                      </a:r>
                      <a:endParaRPr lang="es-ES" sz="11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0,00263 %</a:t>
                      </a:r>
                      <a:endParaRPr lang="es-CO" sz="1100" b="0" kern="1200" dirty="0">
                        <a:solidFill>
                          <a:srgbClr val="002060"/>
                        </a:solidFill>
                        <a:latin typeface="+mj-lt"/>
                        <a:ea typeface="+mn-ea"/>
                        <a:cs typeface="Arial" panose="020B0604020202020204" pitchFamily="34" charset="0"/>
                      </a:endParaRPr>
                    </a:p>
                  </a:txBody>
                  <a:tcPr/>
                </a:tc>
              </a:tr>
              <a:tr h="265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kern="1200" dirty="0" smtClean="0">
                          <a:solidFill>
                            <a:srgbClr val="002060"/>
                          </a:solidFill>
                          <a:latin typeface="+mn-lt"/>
                          <a:ea typeface="+mn-ea"/>
                          <a:cs typeface="+mn-cs"/>
                        </a:rPr>
                        <a:t>CONCECOL</a:t>
                      </a:r>
                      <a:r>
                        <a:rPr lang="es-ES" sz="1100" b="0" kern="1200" baseline="0" dirty="0" smtClean="0">
                          <a:solidFill>
                            <a:srgbClr val="002060"/>
                          </a:solidFill>
                          <a:latin typeface="+mn-lt"/>
                          <a:ea typeface="+mn-ea"/>
                          <a:cs typeface="+mn-cs"/>
                        </a:rPr>
                        <a:t> S.A.S</a:t>
                      </a:r>
                      <a:endParaRPr lang="es-ES" sz="11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0,00263 %</a:t>
                      </a:r>
                      <a:endParaRPr lang="es-CO" sz="1100" b="0" kern="1200" dirty="0">
                        <a:solidFill>
                          <a:srgbClr val="002060"/>
                        </a:solidFill>
                        <a:latin typeface="+mn-lt"/>
                        <a:ea typeface="+mn-ea"/>
                        <a:cs typeface="Arial" panose="020B0604020202020204" pitchFamily="34" charset="0"/>
                      </a:endParaRPr>
                    </a:p>
                  </a:txBody>
                  <a:tcPr anchor="ctr"/>
                </a:tc>
              </a:tr>
              <a:tr h="286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VALORA S.A.S.</a:t>
                      </a:r>
                      <a:endParaRPr lang="es-ES" sz="11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0,00263 %</a:t>
                      </a:r>
                      <a:endParaRPr lang="es-CO" sz="1100" b="0" kern="1200" dirty="0">
                        <a:solidFill>
                          <a:srgbClr val="002060"/>
                        </a:solidFill>
                        <a:latin typeface="+mn-lt"/>
                        <a:ea typeface="+mn-ea"/>
                        <a:cs typeface="Arial" panose="020B0604020202020204" pitchFamily="34" charset="0"/>
                      </a:endParaRPr>
                    </a:p>
                  </a:txBody>
                  <a:tcPr/>
                </a:tc>
              </a:tr>
              <a:tr h="2865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TOTAL</a:t>
                      </a:r>
                      <a:endParaRPr lang="es-ES" sz="1100" b="0" kern="1200" dirty="0" smtClean="0">
                        <a:solidFill>
                          <a:srgbClr val="002060"/>
                        </a:solidFill>
                        <a:latin typeface="+mn-lt"/>
                        <a:ea typeface="+mn-ea"/>
                        <a:cs typeface="Arial" panose="020B0604020202020204" pitchFamily="34" charset="0"/>
                      </a:endParaRPr>
                    </a:p>
                  </a:txBody>
                  <a:tcPr/>
                </a:tc>
                <a:tc>
                  <a:txBody>
                    <a:bodyPr/>
                    <a:lstStyle/>
                    <a:p>
                      <a:pPr marL="0" algn="ctr" defTabSz="914400" rtl="0" eaLnBrk="1" latinLnBrk="0" hangingPunct="1"/>
                      <a:r>
                        <a:rPr lang="es-CO" sz="1100" kern="1200" dirty="0" smtClean="0">
                          <a:solidFill>
                            <a:srgbClr val="002060"/>
                          </a:solidFill>
                        </a:rPr>
                        <a:t>100,00 %</a:t>
                      </a:r>
                      <a:endParaRPr lang="es-CO" sz="1100" b="0" kern="1200" dirty="0">
                        <a:solidFill>
                          <a:srgbClr val="002060"/>
                        </a:solidFill>
                        <a:latin typeface="+mn-lt"/>
                        <a:ea typeface="+mn-ea"/>
                        <a:cs typeface="Arial" panose="020B0604020202020204" pitchFamily="34" charset="0"/>
                      </a:endParaRPr>
                    </a:p>
                  </a:txBody>
                  <a:tcPr/>
                </a:tc>
              </a:tr>
            </a:tbl>
          </a:graphicData>
        </a:graphic>
      </p:graphicFrame>
      <p:graphicFrame>
        <p:nvGraphicFramePr>
          <p:cNvPr id="70" name="Tabla 69"/>
          <p:cNvGraphicFramePr>
            <a:graphicFrameLocks noGrp="1"/>
          </p:cNvGraphicFramePr>
          <p:nvPr>
            <p:extLst/>
          </p:nvPr>
        </p:nvGraphicFramePr>
        <p:xfrm>
          <a:off x="5097017" y="1484784"/>
          <a:ext cx="3113235" cy="825962"/>
        </p:xfrm>
        <a:graphic>
          <a:graphicData uri="http://schemas.openxmlformats.org/drawingml/2006/table">
            <a:tbl>
              <a:tblPr firstRow="1" bandRow="1">
                <a:tableStyleId>{2A488322-F2BA-4B5B-9748-0D474271808F}</a:tableStyleId>
              </a:tblPr>
              <a:tblGrid>
                <a:gridCol w="1883100"/>
                <a:gridCol w="1230135"/>
              </a:tblGrid>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effectLst/>
                        </a:rPr>
                        <a:t>CONTRAPRESTACIÓN</a:t>
                      </a:r>
                      <a:endParaRPr lang="es-CO" sz="1200" b="0" u="none" strike="noStrike" kern="1200" dirty="0">
                        <a:solidFill>
                          <a:schemeClr val="bg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200" u="none" strike="noStrike" dirty="0" smtClean="0"/>
                        <a:t>41.01 %</a:t>
                      </a:r>
                      <a:endParaRPr lang="es-CO" sz="900" b="0" i="0" u="none" strike="noStrike" dirty="0">
                        <a:solidFill>
                          <a:schemeClr val="bg1"/>
                        </a:solidFill>
                        <a:latin typeface="+mn-lt"/>
                        <a:cs typeface="Arial" panose="020B0604020202020204" pitchFamily="34" charset="0"/>
                      </a:endParaRPr>
                    </a:p>
                  </a:txBody>
                  <a:tcPr marL="5358" marR="5358" marT="5358" marB="0" anchor="ctr"/>
                </a:tc>
              </a:tr>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b="0" u="none" strike="noStrike" kern="1200" dirty="0" smtClean="0">
                          <a:solidFill>
                            <a:schemeClr val="tx1">
                              <a:lumMod val="50000"/>
                            </a:schemeClr>
                          </a:solidFill>
                          <a:effectLst/>
                          <a:latin typeface="+mn-lt"/>
                          <a:ea typeface="+mn-ea"/>
                          <a:cs typeface="Arial" panose="020B0604020202020204" pitchFamily="34" charset="0"/>
                        </a:rPr>
                        <a:t>Contraprestación acumulada</a:t>
                      </a:r>
                      <a:endParaRPr lang="es-CO" sz="1100" b="0" u="none" strike="noStrike" kern="1200" dirty="0">
                        <a:solidFill>
                          <a:schemeClr val="tx1">
                            <a:lumMod val="50000"/>
                          </a:schemeClr>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chemeClr val="tx1">
                              <a:lumMod val="50000"/>
                            </a:schemeClr>
                          </a:solidFill>
                          <a:latin typeface="+mn-lt"/>
                          <a:cs typeface="Arial" panose="020B0604020202020204" pitchFamily="34" charset="0"/>
                        </a:rPr>
                        <a:t>$230.721.459</a:t>
                      </a:r>
                      <a:endParaRPr lang="es-CO" sz="1100" b="0" i="0" u="none" strike="noStrike" dirty="0">
                        <a:solidFill>
                          <a:schemeClr val="tx1">
                            <a:lumMod val="50000"/>
                          </a:schemeClr>
                        </a:solidFill>
                        <a:latin typeface="+mn-lt"/>
                        <a:cs typeface="Arial" panose="020B0604020202020204" pitchFamily="34" charset="0"/>
                      </a:endParaRPr>
                    </a:p>
                  </a:txBody>
                  <a:tcPr marL="5358" marR="5358" marT="5358" marB="0" anchor="ctr"/>
                </a:tc>
              </a:tr>
            </a:tbl>
          </a:graphicData>
        </a:graphic>
      </p:graphicFrame>
      <p:pic>
        <p:nvPicPr>
          <p:cNvPr id="9" name="Picture 2" descr="http://upload.wikimedia.org/wikipedia/commons/5/50/Regiones_naturales_de_Colombi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49" r="6639" b="36121"/>
          <a:stretch/>
        </p:blipFill>
        <p:spPr bwMode="auto">
          <a:xfrm>
            <a:off x="668524" y="3691114"/>
            <a:ext cx="3204356" cy="2392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0" name="166 Grupo"/>
          <p:cNvGrpSpPr/>
          <p:nvPr/>
        </p:nvGrpSpPr>
        <p:grpSpPr>
          <a:xfrm>
            <a:off x="1791276" y="5733256"/>
            <a:ext cx="216024" cy="179992"/>
            <a:chOff x="5580112" y="3513333"/>
            <a:chExt cx="288032" cy="252000"/>
          </a:xfrm>
        </p:grpSpPr>
        <p:sp>
          <p:nvSpPr>
            <p:cNvPr id="11"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169 CuadroTexto"/>
          <p:cNvSpPr txBox="1"/>
          <p:nvPr/>
        </p:nvSpPr>
        <p:spPr>
          <a:xfrm>
            <a:off x="1788312" y="5494084"/>
            <a:ext cx="634816" cy="230832"/>
          </a:xfrm>
          <a:prstGeom prst="rect">
            <a:avLst/>
          </a:prstGeom>
          <a:noFill/>
        </p:spPr>
        <p:txBody>
          <a:bodyPr wrap="square" rtlCol="0">
            <a:spAutoFit/>
          </a:bodyPr>
          <a:lstStyle/>
          <a:p>
            <a:r>
              <a:rPr lang="es-CO" sz="900" dirty="0">
                <a:solidFill>
                  <a:srgbClr val="000000"/>
                </a:solidFill>
                <a:latin typeface="Arial Black" pitchFamily="34" charset="0"/>
              </a:rPr>
              <a:t>CALI</a:t>
            </a:r>
          </a:p>
        </p:txBody>
      </p:sp>
      <p:graphicFrame>
        <p:nvGraphicFramePr>
          <p:cNvPr id="15" name="3 Tabla"/>
          <p:cNvGraphicFramePr>
            <a:graphicFrameLocks noGrp="1"/>
          </p:cNvGraphicFramePr>
          <p:nvPr>
            <p:extLst/>
          </p:nvPr>
        </p:nvGraphicFramePr>
        <p:xfrm>
          <a:off x="4160912" y="2420889"/>
          <a:ext cx="5040560" cy="894979"/>
        </p:xfrm>
        <a:graphic>
          <a:graphicData uri="http://schemas.openxmlformats.org/drawingml/2006/table">
            <a:tbl>
              <a:tblPr firstRow="1" bandRow="1">
                <a:tableStyleId>{BC89EF96-8CEA-46FF-86C4-4CE0E7609802}</a:tableStyleId>
              </a:tblPr>
              <a:tblGrid>
                <a:gridCol w="3435749"/>
                <a:gridCol w="1604811"/>
              </a:tblGrid>
              <a:tr h="315859">
                <a:tc>
                  <a:txBody>
                    <a:bodyPr/>
                    <a:lstStyle/>
                    <a:p>
                      <a:pPr marL="0" algn="l" defTabSz="914400" rtl="0" eaLnBrk="1" latinLnBrk="0" hangingPunct="1"/>
                      <a:r>
                        <a:rPr lang="es-CO" sz="1300" b="0" kern="1200" dirty="0" smtClean="0">
                          <a:solidFill>
                            <a:schemeClr val="tx1"/>
                          </a:solidFill>
                          <a:latin typeface="+mn-lt"/>
                          <a:ea typeface="+mn-ea"/>
                          <a:cs typeface="+mn-cs"/>
                        </a:rPr>
                        <a:t>OBRAS DE CERTIFICACION</a:t>
                      </a:r>
                      <a:endParaRPr lang="es-CO" sz="1300" b="0" kern="1200" dirty="0">
                        <a:solidFill>
                          <a:schemeClr val="dk1"/>
                        </a:solidFill>
                        <a:latin typeface="+mn-lt"/>
                        <a:ea typeface="+mn-ea"/>
                        <a:cs typeface="Arial" panose="020B0604020202020204" pitchFamily="34" charset="0"/>
                      </a:endParaRPr>
                    </a:p>
                  </a:txBody>
                  <a:tcPr anchor="ctr">
                    <a:solidFill>
                      <a:schemeClr val="tx2">
                        <a:lumMod val="20000"/>
                        <a:lumOff val="80000"/>
                      </a:schemeClr>
                    </a:solidFill>
                  </a:tcPr>
                </a:tc>
                <a:tc>
                  <a:txBody>
                    <a:bodyPr/>
                    <a:lstStyle/>
                    <a:p>
                      <a:pPr algn="ctr" fontAlgn="b"/>
                      <a:r>
                        <a:rPr lang="es-MX" sz="1300" b="0" u="none" strike="noStrike" kern="1200" baseline="0" dirty="0" smtClean="0">
                          <a:solidFill>
                            <a:schemeClr val="tx1"/>
                          </a:solidFill>
                          <a:effectLst/>
                          <a:latin typeface="+mn-lt"/>
                          <a:ea typeface="+mn-ea"/>
                          <a:cs typeface="+mn-cs"/>
                        </a:rPr>
                        <a:t>$ 51.309.403.074</a:t>
                      </a:r>
                      <a:endParaRPr lang="es-MX" sz="1300" b="0" u="none" strike="noStrike" kern="1200" dirty="0">
                        <a:solidFill>
                          <a:schemeClr val="tx1"/>
                        </a:solidFill>
                        <a:effectLst/>
                        <a:latin typeface="+mn-lt"/>
                        <a:ea typeface="+mn-ea"/>
                        <a:cs typeface="+mn-cs"/>
                      </a:endParaRPr>
                    </a:p>
                  </a:txBody>
                  <a:tcPr marL="0" marR="0" marT="0" marB="0" anchor="ctr">
                    <a:solidFill>
                      <a:schemeClr val="tx2">
                        <a:lumMod val="20000"/>
                        <a:lumOff val="80000"/>
                      </a:schemeClr>
                    </a:solidFill>
                  </a:tcP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300" b="0" kern="1200" dirty="0" smtClean="0">
                          <a:latin typeface="+mn-lt"/>
                        </a:rPr>
                        <a:t>OBRAS DE MODERNIZACION Y AMPLIACION</a:t>
                      </a:r>
                      <a:endParaRPr lang="es-ES" sz="1300" b="0" kern="1200" dirty="0" smtClean="0">
                        <a:solidFill>
                          <a:schemeClr val="dk1"/>
                        </a:solidFill>
                        <a:latin typeface="+mn-lt"/>
                        <a:ea typeface="+mn-ea"/>
                        <a:cs typeface="Arial" panose="020B0604020202020204" pitchFamily="34"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b="0" kern="1200" dirty="0" smtClean="0">
                          <a:solidFill>
                            <a:schemeClr val="dk1"/>
                          </a:solidFill>
                          <a:latin typeface="+mn-lt"/>
                          <a:ea typeface="+mn-ea"/>
                          <a:cs typeface="Arial" panose="020B0604020202020204" pitchFamily="34" charset="0"/>
                        </a:rPr>
                        <a:t>$ 70.242.507.122</a:t>
                      </a:r>
                      <a:endParaRPr lang="es-CO" sz="1300" b="0" kern="1200" dirty="0">
                        <a:solidFill>
                          <a:schemeClr val="dk1"/>
                        </a:solidFill>
                        <a:latin typeface="+mn-lt"/>
                        <a:ea typeface="+mn-ea"/>
                        <a:cs typeface="Arial" panose="020B0604020202020204" pitchFamily="34" charset="0"/>
                      </a:endParaRPr>
                    </a:p>
                  </a:txBody>
                  <a:tcPr>
                    <a:solidFill>
                      <a:schemeClr val="bg1"/>
                    </a:solidFill>
                  </a:tcP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300" b="0" kern="1200" dirty="0" smtClean="0">
                          <a:solidFill>
                            <a:schemeClr val="dk1"/>
                          </a:solidFill>
                          <a:latin typeface="+mn-lt"/>
                          <a:ea typeface="+mn-ea"/>
                          <a:cs typeface="Arial" panose="020B0604020202020204" pitchFamily="34" charset="0"/>
                        </a:rPr>
                        <a:t>INVERSION</a:t>
                      </a:r>
                      <a:r>
                        <a:rPr lang="es-ES" sz="1300" b="0" kern="1200" baseline="0" dirty="0" smtClean="0">
                          <a:solidFill>
                            <a:schemeClr val="dk1"/>
                          </a:solidFill>
                          <a:latin typeface="+mn-lt"/>
                          <a:ea typeface="+mn-ea"/>
                          <a:cs typeface="Arial" panose="020B0604020202020204" pitchFamily="34" charset="0"/>
                        </a:rPr>
                        <a:t> CONCESIONARIO</a:t>
                      </a:r>
                      <a:endParaRPr lang="es-ES" sz="1300" b="0" kern="1200" dirty="0" smtClean="0">
                        <a:solidFill>
                          <a:schemeClr val="dk1"/>
                        </a:solidFill>
                        <a:latin typeface="+mn-lt"/>
                        <a:ea typeface="+mn-ea"/>
                        <a:cs typeface="Arial" panose="020B0604020202020204" pitchFamily="34" charset="0"/>
                      </a:endParaRPr>
                    </a:p>
                  </a:txBody>
                  <a:tcP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b="0" kern="1200" dirty="0" smtClean="0">
                          <a:solidFill>
                            <a:schemeClr val="dk1"/>
                          </a:solidFill>
                          <a:latin typeface="+mn-lt"/>
                          <a:ea typeface="+mn-ea"/>
                          <a:cs typeface="Arial" panose="020B0604020202020204" pitchFamily="34" charset="0"/>
                        </a:rPr>
                        <a:t>$ 61.225.719.102</a:t>
                      </a:r>
                    </a:p>
                  </a:txBody>
                  <a:tcPr>
                    <a:solidFill>
                      <a:schemeClr val="tx2">
                        <a:lumMod val="20000"/>
                        <a:lumOff val="80000"/>
                      </a:schemeClr>
                    </a:solidFill>
                  </a:tcPr>
                </a:tc>
              </a:tr>
            </a:tbl>
          </a:graphicData>
        </a:graphic>
      </p:graphicFrame>
      <p:graphicFrame>
        <p:nvGraphicFramePr>
          <p:cNvPr id="16" name="1 Gráfico"/>
          <p:cNvGraphicFramePr>
            <a:graphicFrameLocks/>
          </p:cNvGraphicFramePr>
          <p:nvPr>
            <p:extLst/>
          </p:nvPr>
        </p:nvGraphicFramePr>
        <p:xfrm>
          <a:off x="4232920" y="3429000"/>
          <a:ext cx="5162550" cy="280035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504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381000" y="1377156"/>
          <a:ext cx="9144000" cy="3070756"/>
        </p:xfrm>
        <a:graphic>
          <a:graphicData uri="http://schemas.openxmlformats.org/drawingml/2006/table">
            <a:tbl>
              <a:tblPr firstRow="1" bandRow="1">
                <a:tableStyleId>{E269D01E-BC32-4049-B463-5C60D7B0CCD2}</a:tableStyleId>
              </a:tblPr>
              <a:tblGrid>
                <a:gridCol w="3048000"/>
                <a:gridCol w="3048000"/>
                <a:gridCol w="3048000"/>
              </a:tblGrid>
              <a:tr h="370840">
                <a:tc>
                  <a:txBody>
                    <a:bodyPr/>
                    <a:lstStyle/>
                    <a:p>
                      <a:pPr algn="ctr"/>
                      <a:r>
                        <a:rPr lang="es-MX" dirty="0" smtClean="0"/>
                        <a:t>Actual</a:t>
                      </a:r>
                    </a:p>
                  </a:txBody>
                  <a:tcPr/>
                </a:tc>
                <a:tc>
                  <a:txBody>
                    <a:bodyPr/>
                    <a:lstStyle/>
                    <a:p>
                      <a:pPr algn="ctr"/>
                      <a:r>
                        <a:rPr lang="es-MX" dirty="0" smtClean="0"/>
                        <a:t>Alcance Básico </a:t>
                      </a:r>
                      <a:endParaRPr lang="es-MX" dirty="0"/>
                    </a:p>
                  </a:txBody>
                  <a:tcPr/>
                </a:tc>
                <a:tc>
                  <a:txBody>
                    <a:bodyPr/>
                    <a:lstStyle/>
                    <a:p>
                      <a:pPr algn="ctr"/>
                      <a:r>
                        <a:rPr lang="es-MX" dirty="0" smtClean="0"/>
                        <a:t>Proyecto</a:t>
                      </a:r>
                      <a:endParaRPr lang="es-MX" dirty="0"/>
                    </a:p>
                  </a:txBody>
                  <a:tcPr/>
                </a:tc>
              </a:tr>
              <a:tr h="2329076">
                <a:tc>
                  <a:txBody>
                    <a:bodyPr/>
                    <a:lstStyle/>
                    <a:p>
                      <a:endParaRPr lang="es-MX" dirty="0"/>
                    </a:p>
                  </a:txBody>
                  <a:tcPr/>
                </a:tc>
                <a:tc>
                  <a:txBody>
                    <a:bodyPr/>
                    <a:lstStyle/>
                    <a:p>
                      <a:endParaRPr lang="es-MX" dirty="0"/>
                    </a:p>
                  </a:txBody>
                  <a:tcPr/>
                </a:tc>
                <a:tc>
                  <a:txBody>
                    <a:bodyPr/>
                    <a:lstStyle/>
                    <a:p>
                      <a:endParaRPr lang="es-MX" dirty="0"/>
                    </a:p>
                  </a:txBody>
                  <a:tcPr/>
                </a:tc>
              </a:tr>
              <a:tr h="370840">
                <a:tc>
                  <a:txBody>
                    <a:bodyPr/>
                    <a:lstStyle/>
                    <a:p>
                      <a:r>
                        <a:rPr lang="es-MX" sz="1600" b="0" dirty="0" smtClean="0">
                          <a:solidFill>
                            <a:schemeClr val="bg1"/>
                          </a:solidFill>
                        </a:rPr>
                        <a:t>Terminal Actual</a:t>
                      </a:r>
                      <a:endParaRPr lang="es-MX" sz="1600" b="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b="0" dirty="0" smtClean="0">
                          <a:solidFill>
                            <a:schemeClr val="bg1"/>
                          </a:solidFill>
                        </a:rPr>
                        <a:t>Ampliación</a:t>
                      </a:r>
                      <a:r>
                        <a:rPr lang="es-MX" sz="1600" b="0" baseline="0" dirty="0" smtClean="0">
                          <a:solidFill>
                            <a:schemeClr val="bg1"/>
                          </a:solidFill>
                        </a:rPr>
                        <a:t> Satélite Internacional</a:t>
                      </a:r>
                      <a:endParaRPr lang="es-MX" sz="1600" b="0" dirty="0" smtClean="0">
                        <a:solidFill>
                          <a:schemeClr val="bg1"/>
                        </a:solidFill>
                      </a:endParaRPr>
                    </a:p>
                  </a:txBody>
                  <a:tcPr/>
                </a:tc>
                <a:tc>
                  <a:txBody>
                    <a:bodyPr/>
                    <a:lstStyle/>
                    <a:p>
                      <a:r>
                        <a:rPr lang="es-MX" sz="1600" dirty="0" smtClean="0">
                          <a:solidFill>
                            <a:schemeClr val="bg1"/>
                          </a:solidFill>
                        </a:rPr>
                        <a:t>Nueva Terminal Internacional</a:t>
                      </a:r>
                      <a:endParaRPr lang="es-MX" sz="1600" dirty="0">
                        <a:solidFill>
                          <a:schemeClr val="bg1"/>
                        </a:solidFill>
                      </a:endParaRPr>
                    </a:p>
                  </a:txBody>
                  <a:tcPr/>
                </a:tc>
              </a:tr>
            </a:tbl>
          </a:graphicData>
        </a:graphic>
      </p:graphicFrame>
      <p:sp>
        <p:nvSpPr>
          <p:cNvPr id="7" name="Rectángulo redondeado 7"/>
          <p:cNvSpPr/>
          <p:nvPr/>
        </p:nvSpPr>
        <p:spPr>
          <a:xfrm>
            <a:off x="1890817" y="548681"/>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Alfonso Bonilla Aragón de Cali</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8" name="Tabla 7"/>
          <p:cNvGraphicFramePr>
            <a:graphicFrameLocks noGrp="1"/>
          </p:cNvGraphicFramePr>
          <p:nvPr>
            <p:extLst/>
          </p:nvPr>
        </p:nvGraphicFramePr>
        <p:xfrm>
          <a:off x="381000" y="4509121"/>
          <a:ext cx="4571612" cy="2174885"/>
        </p:xfrm>
        <a:graphic>
          <a:graphicData uri="http://schemas.openxmlformats.org/drawingml/2006/table">
            <a:tbl>
              <a:tblPr firstRow="1" bandRow="1">
                <a:tableStyleId>{10A1B5D5-9B99-4C35-A422-299274C87663}</a:tableStyleId>
              </a:tblPr>
              <a:tblGrid>
                <a:gridCol w="4571612"/>
              </a:tblGrid>
              <a:tr h="301514">
                <a:tc>
                  <a:txBody>
                    <a:bodyPr/>
                    <a:lstStyle/>
                    <a:p>
                      <a:pPr algn="ctr"/>
                      <a:r>
                        <a:rPr lang="es-MX" sz="1200" dirty="0" smtClean="0"/>
                        <a:t>Temas</a:t>
                      </a:r>
                      <a:r>
                        <a:rPr lang="es-MX" sz="1200" baseline="0" dirty="0" smtClean="0"/>
                        <a:t> de Gestión - Adelantadas</a:t>
                      </a:r>
                      <a:endParaRPr lang="es-MX" sz="1200" dirty="0"/>
                    </a:p>
                  </a:txBody>
                  <a:tcPr/>
                </a:tc>
              </a:tr>
              <a:tr h="527649">
                <a:tc>
                  <a:txBody>
                    <a:bodyPr/>
                    <a:lstStyle/>
                    <a:p>
                      <a:pPr marL="285750" indent="-285750" algn="just">
                        <a:buFont typeface="Wingdings" panose="05000000000000000000" pitchFamily="2" charset="2"/>
                        <a:buChar char="ü"/>
                      </a:pPr>
                      <a:r>
                        <a:rPr lang="es-MX" sz="1100" baseline="0" dirty="0" smtClean="0"/>
                        <a:t>10/09/14, Suscripción del Convenio Interadministrativo entre la ANI y la Aerocivil.</a:t>
                      </a:r>
                      <a:endParaRPr lang="es-MX" sz="1100" dirty="0"/>
                    </a:p>
                  </a:txBody>
                  <a:tcPr/>
                </a:tc>
              </a:tr>
              <a:tr h="452270">
                <a:tc>
                  <a:txBody>
                    <a:bodyPr/>
                    <a:lstStyle/>
                    <a:p>
                      <a:pPr marL="342900" indent="-342900">
                        <a:buFont typeface="Wingdings" panose="05000000000000000000" pitchFamily="2" charset="2"/>
                        <a:buChar char="ü"/>
                      </a:pPr>
                      <a:r>
                        <a:rPr lang="es-MX" sz="1100" dirty="0" smtClean="0"/>
                        <a:t>24/09/14</a:t>
                      </a:r>
                      <a:r>
                        <a:rPr lang="es-MX" sz="1100" baseline="0" dirty="0" smtClean="0"/>
                        <a:t>, Aprobación por parte de la ANLA del Plan de Manejo Ambiental </a:t>
                      </a:r>
                      <a:endParaRPr lang="es-MX" sz="1100" dirty="0"/>
                    </a:p>
                  </a:txBody>
                  <a:tcPr/>
                </a:tc>
              </a:tr>
              <a:tr h="446759">
                <a:tc>
                  <a:txBody>
                    <a:bodyPr/>
                    <a:lstStyle/>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100" kern="1200" baseline="0" dirty="0" smtClean="0">
                          <a:solidFill>
                            <a:schemeClr val="dk1"/>
                          </a:solidFill>
                          <a:latin typeface="+mn-lt"/>
                          <a:ea typeface="+mn-ea"/>
                          <a:cs typeface="+mn-cs"/>
                        </a:rPr>
                        <a:t>14/10/14, Constitución del Patrimonio Autónomo para la administración de los recursos de las obras. </a:t>
                      </a:r>
                    </a:p>
                  </a:txBody>
                  <a:tcPr/>
                </a:tc>
              </a:tr>
              <a:tr h="446693">
                <a:tc>
                  <a:txBody>
                    <a:bodyPr/>
                    <a:lstStyle/>
                    <a:p>
                      <a:pPr marL="285750" indent="-285750">
                        <a:buFont typeface="Wingdings" panose="05000000000000000000" pitchFamily="2" charset="2"/>
                        <a:buChar char="ü"/>
                      </a:pPr>
                      <a:r>
                        <a:rPr lang="es-MX" sz="1100" dirty="0" smtClean="0"/>
                        <a:t>28/10/14,</a:t>
                      </a:r>
                      <a:r>
                        <a:rPr lang="es-MX" sz="1100" baseline="0" dirty="0" smtClean="0"/>
                        <a:t> Suscripción Otrosí No. 2 al contrato de Concesión en donde se ajusta la forma de pago al Concesionario de las obras.</a:t>
                      </a:r>
                      <a:endParaRPr lang="es-MX" sz="1100" dirty="0"/>
                    </a:p>
                  </a:txBody>
                  <a:tcPr/>
                </a:tc>
              </a:tr>
            </a:tbl>
          </a:graphicData>
        </a:graphic>
      </p:graphicFrame>
      <p:graphicFrame>
        <p:nvGraphicFramePr>
          <p:cNvPr id="9" name="Tabla 8"/>
          <p:cNvGraphicFramePr>
            <a:graphicFrameLocks noGrp="1"/>
          </p:cNvGraphicFramePr>
          <p:nvPr>
            <p:extLst/>
          </p:nvPr>
        </p:nvGraphicFramePr>
        <p:xfrm>
          <a:off x="5077156" y="4653136"/>
          <a:ext cx="4427985" cy="1146800"/>
        </p:xfrm>
        <a:graphic>
          <a:graphicData uri="http://schemas.openxmlformats.org/drawingml/2006/table">
            <a:tbl>
              <a:tblPr firstRow="1" bandRow="1">
                <a:tableStyleId>{2A488322-F2BA-4B5B-9748-0D474271808F}</a:tableStyleId>
              </a:tblPr>
              <a:tblGrid>
                <a:gridCol w="4427985"/>
              </a:tblGrid>
              <a:tr h="360040">
                <a:tc>
                  <a:txBody>
                    <a:bodyPr/>
                    <a:lstStyle/>
                    <a:p>
                      <a:pPr algn="ctr"/>
                      <a:r>
                        <a:rPr lang="es-MX" sz="1200" dirty="0" smtClean="0"/>
                        <a:t>Programación General</a:t>
                      </a:r>
                      <a:r>
                        <a:rPr lang="es-MX" sz="1200" baseline="0" dirty="0" smtClean="0"/>
                        <a:t> – Principales Actividades</a:t>
                      </a:r>
                      <a:endParaRPr lang="es-MX" sz="1200" dirty="0"/>
                    </a:p>
                  </a:txBody>
                  <a:tcPr>
                    <a:solidFill>
                      <a:srgbClr val="00B050"/>
                    </a:solidFill>
                  </a:tcPr>
                </a:tc>
              </a:tr>
              <a:tr h="360040">
                <a:tc>
                  <a:txBody>
                    <a:bodyPr/>
                    <a:lstStyle/>
                    <a:p>
                      <a:pPr marL="285750" indent="-285750" algn="just">
                        <a:buFont typeface="Wingdings" panose="05000000000000000000" pitchFamily="2" charset="2"/>
                        <a:buChar char="ü"/>
                      </a:pPr>
                      <a:r>
                        <a:rPr lang="es-MX" sz="1100" baseline="0" dirty="0" smtClean="0"/>
                        <a:t>18/11/14, Aprobación pólizas de las obras. </a:t>
                      </a:r>
                      <a:endParaRPr lang="es-MX" sz="1100" dirty="0"/>
                    </a:p>
                  </a:txBody>
                  <a:tcPr/>
                </a:tc>
              </a:tr>
              <a:tr h="360040">
                <a:tc>
                  <a:txBody>
                    <a:bodyPr/>
                    <a:lstStyle/>
                    <a:p>
                      <a:pPr marL="285750" indent="-285750">
                        <a:buFont typeface="Wingdings" panose="05000000000000000000" pitchFamily="2" charset="2"/>
                        <a:buChar char="ü"/>
                      </a:pPr>
                      <a:r>
                        <a:rPr lang="es-MX" sz="1100" dirty="0" smtClean="0"/>
                        <a:t>30/08/16, Ejecución de las obras de Modernización, Expansión y de Certificación del Aeropuerto.</a:t>
                      </a:r>
                      <a:endParaRPr lang="es-MX" sz="1100" dirty="0"/>
                    </a:p>
                  </a:txBody>
                  <a:tcPr/>
                </a:tc>
              </a:tr>
            </a:tbl>
          </a:graphicData>
        </a:graphic>
      </p:graphicFrame>
      <p:pic>
        <p:nvPicPr>
          <p:cNvPr id="11" name="5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60" y="1916832"/>
            <a:ext cx="2808312" cy="1964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812" y="1896438"/>
            <a:ext cx="2810734" cy="1985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832" y="1908286"/>
            <a:ext cx="3024336" cy="1973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6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 Imagen" descr="ICOCOLOR-22.png"/>
          <p:cNvPicPr>
            <a:picLocks noChangeAspect="1"/>
          </p:cNvPicPr>
          <p:nvPr/>
        </p:nvPicPr>
        <p:blipFill>
          <a:blip r:embed="rId2" cstate="print"/>
          <a:srcRect r="46241"/>
          <a:stretch>
            <a:fillRect/>
          </a:stretch>
        </p:blipFill>
        <p:spPr>
          <a:xfrm>
            <a:off x="7277100" y="857250"/>
            <a:ext cx="2247900" cy="5143500"/>
          </a:xfrm>
          <a:prstGeom prst="rect">
            <a:avLst/>
          </a:prstGeom>
        </p:spPr>
      </p:pic>
      <p:pic>
        <p:nvPicPr>
          <p:cNvPr id="5" name="11 Imagen" descr="ICOCOLOR-22.png"/>
          <p:cNvPicPr>
            <a:picLocks noChangeAspect="1"/>
          </p:cNvPicPr>
          <p:nvPr/>
        </p:nvPicPr>
        <p:blipFill>
          <a:blip r:embed="rId2" cstate="print"/>
          <a:srcRect r="46241"/>
          <a:stretch>
            <a:fillRect/>
          </a:stretch>
        </p:blipFill>
        <p:spPr>
          <a:xfrm>
            <a:off x="7652498" y="857250"/>
            <a:ext cx="1872503" cy="5143500"/>
          </a:xfrm>
          <a:prstGeom prst="rect">
            <a:avLst/>
          </a:prstGeom>
        </p:spPr>
      </p:pic>
      <p:pic>
        <p:nvPicPr>
          <p:cNvPr id="11" name="14 Imagen" descr="ICOCOLOR-09.png"/>
          <p:cNvPicPr>
            <a:picLocks noChangeAspect="1"/>
          </p:cNvPicPr>
          <p:nvPr/>
        </p:nvPicPr>
        <p:blipFill>
          <a:blip r:embed="rId3" cstate="print"/>
          <a:srcRect l="4944" r="52150"/>
          <a:stretch>
            <a:fillRect/>
          </a:stretch>
        </p:blipFill>
        <p:spPr>
          <a:xfrm>
            <a:off x="7719953" y="857250"/>
            <a:ext cx="1805049" cy="5143500"/>
          </a:xfrm>
          <a:prstGeom prst="rect">
            <a:avLst/>
          </a:prstGeom>
        </p:spPr>
      </p:pic>
      <p:pic>
        <p:nvPicPr>
          <p:cNvPr id="8" name="Imagen 7"/>
          <p:cNvPicPr>
            <a:picLocks noChangeAspect="1"/>
          </p:cNvPicPr>
          <p:nvPr/>
        </p:nvPicPr>
        <p:blipFill>
          <a:blip r:embed="rId4"/>
          <a:stretch>
            <a:fillRect/>
          </a:stretch>
        </p:blipFill>
        <p:spPr>
          <a:xfrm>
            <a:off x="673627" y="2204864"/>
            <a:ext cx="8444605" cy="3528392"/>
          </a:xfrm>
          <a:prstGeom prst="rect">
            <a:avLst/>
          </a:prstGeom>
        </p:spPr>
      </p:pic>
      <p:sp>
        <p:nvSpPr>
          <p:cNvPr id="10" name="Rectángulo 9"/>
          <p:cNvSpPr/>
          <p:nvPr/>
        </p:nvSpPr>
        <p:spPr>
          <a:xfrm>
            <a:off x="2603669" y="1567545"/>
            <a:ext cx="5502212" cy="369332"/>
          </a:xfrm>
          <a:prstGeom prst="rect">
            <a:avLst/>
          </a:prstGeom>
        </p:spPr>
        <p:txBody>
          <a:bodyPr wrap="none">
            <a:spAutoFit/>
          </a:bodyPr>
          <a:lstStyle/>
          <a:p>
            <a:r>
              <a:rPr lang="es-MX" b="1" u="sng" dirty="0" smtClean="0"/>
              <a:t>CRONOGRAMA PARA LA EJECUCION DE OBRA</a:t>
            </a:r>
            <a:endParaRPr lang="es-MX" b="1" u="sng" dirty="0"/>
          </a:p>
        </p:txBody>
      </p:sp>
    </p:spTree>
    <p:extLst>
      <p:ext uri="{BB962C8B-B14F-4D97-AF65-F5344CB8AC3E}">
        <p14:creationId xmlns:p14="http://schemas.microsoft.com/office/powerpoint/2010/main" val="2061514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2 Imagen" descr="ICOCOLOR-02.png"/>
          <p:cNvPicPr>
            <a:picLocks noChangeAspect="1"/>
          </p:cNvPicPr>
          <p:nvPr/>
        </p:nvPicPr>
        <p:blipFill>
          <a:blip r:embed="rId2" cstate="print"/>
          <a:srcRect r="65521"/>
          <a:stretch>
            <a:fillRect/>
          </a:stretch>
        </p:blipFill>
        <p:spPr>
          <a:xfrm>
            <a:off x="7399317" y="1237829"/>
            <a:ext cx="2125683" cy="5138777"/>
          </a:xfrm>
          <a:prstGeom prst="rect">
            <a:avLst/>
          </a:prstGeom>
        </p:spPr>
      </p:pic>
      <p:pic>
        <p:nvPicPr>
          <p:cNvPr id="11" name="14 Imagen" descr="ICOCOLOR-09.png"/>
          <p:cNvPicPr>
            <a:picLocks noChangeAspect="1"/>
          </p:cNvPicPr>
          <p:nvPr/>
        </p:nvPicPr>
        <p:blipFill>
          <a:blip r:embed="rId3" cstate="print"/>
          <a:srcRect l="4944" r="52150"/>
          <a:stretch>
            <a:fillRect/>
          </a:stretch>
        </p:blipFill>
        <p:spPr>
          <a:xfrm>
            <a:off x="7719953" y="1237828"/>
            <a:ext cx="1805049" cy="5143500"/>
          </a:xfrm>
          <a:prstGeom prst="rect">
            <a:avLst/>
          </a:prstGeom>
        </p:spPr>
      </p:pic>
      <p:sp>
        <p:nvSpPr>
          <p:cNvPr id="7" name="Rectángulo 6"/>
          <p:cNvSpPr/>
          <p:nvPr/>
        </p:nvSpPr>
        <p:spPr>
          <a:xfrm>
            <a:off x="1992362" y="810565"/>
            <a:ext cx="5040560" cy="707886"/>
          </a:xfrm>
          <a:prstGeom prst="rect">
            <a:avLst/>
          </a:prstGeom>
        </p:spPr>
        <p:txBody>
          <a:bodyPr wrap="square">
            <a:spAutoFit/>
          </a:bodyPr>
          <a:lstStyle/>
          <a:p>
            <a:pPr algn="just"/>
            <a:r>
              <a:rPr lang="es-ES" sz="2000" i="1" u="sng" dirty="0">
                <a:latin typeface="BolsterBold" pitchFamily="2" charset="0"/>
                <a:ea typeface="Times New Roman" panose="02020603050405020304" pitchFamily="18" charset="0"/>
                <a:cs typeface="Arial" panose="020B0604020202020204" pitchFamily="34" charset="0"/>
              </a:rPr>
              <a:t>Contrato de Concesión 0186 de 1996 : Aeropuerto Cartagena </a:t>
            </a:r>
          </a:p>
        </p:txBody>
      </p:sp>
      <p:sp>
        <p:nvSpPr>
          <p:cNvPr id="8" name="Rectángulo redondeado 7"/>
          <p:cNvSpPr/>
          <p:nvPr/>
        </p:nvSpPr>
        <p:spPr>
          <a:xfrm>
            <a:off x="846068" y="1474614"/>
            <a:ext cx="5907132" cy="3898603"/>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t="-1000" b="-1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9" name="CuadroTexto 8"/>
          <p:cNvSpPr txBox="1"/>
          <p:nvPr/>
        </p:nvSpPr>
        <p:spPr>
          <a:xfrm>
            <a:off x="776536" y="5373216"/>
            <a:ext cx="5976664" cy="300082"/>
          </a:xfrm>
          <a:prstGeom prst="rect">
            <a:avLst/>
          </a:prstGeom>
          <a:noFill/>
        </p:spPr>
        <p:txBody>
          <a:bodyPr wrap="square" rtlCol="0">
            <a:spAutoFit/>
          </a:bodyPr>
          <a:lstStyle/>
          <a:p>
            <a:pPr algn="ctr"/>
            <a:r>
              <a:rPr lang="es-MX" sz="1350" b="1" dirty="0">
                <a:latin typeface="Candara" panose="020E0502030303020204" pitchFamily="34" charset="0"/>
                <a:cs typeface="Arial" panose="020B0604020202020204" pitchFamily="34" charset="0"/>
              </a:rPr>
              <a:t>Estado Actual edificio FBO – Plataforma ECO</a:t>
            </a:r>
          </a:p>
        </p:txBody>
      </p:sp>
    </p:spTree>
    <p:extLst>
      <p:ext uri="{BB962C8B-B14F-4D97-AF65-F5344CB8AC3E}">
        <p14:creationId xmlns:p14="http://schemas.microsoft.com/office/powerpoint/2010/main" val="1822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061112" y="332657"/>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28" name="Tabla 27"/>
          <p:cNvGraphicFramePr>
            <a:graphicFrameLocks noGrp="1"/>
          </p:cNvGraphicFramePr>
          <p:nvPr>
            <p:extLst/>
          </p:nvPr>
        </p:nvGraphicFramePr>
        <p:xfrm>
          <a:off x="5385049" y="3273550"/>
          <a:ext cx="3542015" cy="371475"/>
        </p:xfrm>
        <a:graphic>
          <a:graphicData uri="http://schemas.openxmlformats.org/drawingml/2006/table">
            <a:tbl>
              <a:tblPr firstRow="1" bandRow="1">
                <a:tableStyleId>{BC89EF96-8CEA-46FF-86C4-4CE0E7609802}</a:tableStyleId>
              </a:tblPr>
              <a:tblGrid>
                <a:gridCol w="2461895"/>
                <a:gridCol w="1080120"/>
              </a:tblGrid>
              <a:tr h="371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Valor Total del proyecto (millones 2009)</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solidFill>
                      <a:schemeClr val="accent3">
                        <a:alpha val="40000"/>
                      </a:schemeClr>
                    </a:solidFill>
                  </a:tcPr>
                </a:tc>
                <a:tc>
                  <a:txBody>
                    <a:bodyPr/>
                    <a:lstStyle/>
                    <a:p>
                      <a:pPr algn="ctr" fontAlgn="ctr"/>
                      <a:r>
                        <a:rPr lang="es-CO" sz="1200" b="1" i="1" u="sng" strike="noStrike" dirty="0" smtClean="0">
                          <a:solidFill>
                            <a:srgbClr val="000000"/>
                          </a:solidFill>
                          <a:latin typeface="+mn-lt"/>
                          <a:cs typeface="Arial" panose="020B0604020202020204" pitchFamily="34" charset="0"/>
                        </a:rPr>
                        <a:t>$103.000</a:t>
                      </a:r>
                      <a:endParaRPr lang="es-CO" sz="1200" b="1" i="1" u="sng" strike="noStrike" dirty="0">
                        <a:solidFill>
                          <a:srgbClr val="000000"/>
                        </a:solidFill>
                        <a:latin typeface="+mn-lt"/>
                        <a:cs typeface="Arial" panose="020B0604020202020204" pitchFamily="34" charset="0"/>
                      </a:endParaRPr>
                    </a:p>
                  </a:txBody>
                  <a:tcPr marL="5358" marR="5358" marT="5358" marB="0" anchor="ctr">
                    <a:solidFill>
                      <a:schemeClr val="accent3">
                        <a:alpha val="40000"/>
                      </a:schemeClr>
                    </a:solidFill>
                  </a:tcPr>
                </a:tc>
              </a:tr>
            </a:tbl>
          </a:graphicData>
        </a:graphic>
      </p:graphicFrame>
      <p:graphicFrame>
        <p:nvGraphicFramePr>
          <p:cNvPr id="33" name="Tabla 32"/>
          <p:cNvGraphicFramePr>
            <a:graphicFrameLocks noGrp="1"/>
          </p:cNvGraphicFramePr>
          <p:nvPr>
            <p:extLst/>
          </p:nvPr>
        </p:nvGraphicFramePr>
        <p:xfrm>
          <a:off x="388020" y="4574614"/>
          <a:ext cx="3196829" cy="1760840"/>
        </p:xfrm>
        <a:graphic>
          <a:graphicData uri="http://schemas.openxmlformats.org/drawingml/2006/table">
            <a:tbl>
              <a:tblPr firstRow="1" bandRow="1">
                <a:tableStyleId>{E269D01E-BC32-4049-B463-5C60D7B0CCD2}</a:tableStyleId>
              </a:tblPr>
              <a:tblGrid>
                <a:gridCol w="2355371"/>
                <a:gridCol w="841458"/>
              </a:tblGrid>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Valor </a:t>
                      </a:r>
                      <a:r>
                        <a:rPr lang="es-ES" sz="1100" u="none" strike="noStrike" dirty="0" err="1" smtClean="0">
                          <a:effectLst/>
                        </a:rPr>
                        <a:t>Aprox</a:t>
                      </a:r>
                      <a:r>
                        <a:rPr lang="es-ES" sz="1100" u="none" strike="noStrike" dirty="0" smtClean="0">
                          <a:effectLst/>
                        </a:rPr>
                        <a:t> adición</a:t>
                      </a:r>
                      <a:r>
                        <a:rPr lang="es-ES" sz="1100" u="none" strike="noStrike" baseline="0" dirty="0" smtClean="0">
                          <a:effectLst/>
                        </a:rPr>
                        <a:t> Otrosí No 4</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$103.000 </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Inversiones Realizadas a 2013 </a:t>
                      </a:r>
                      <a:r>
                        <a:rPr lang="es-ES" sz="1100" u="none" strike="noStrike" baseline="0" dirty="0" smtClean="0">
                          <a:effectLst/>
                        </a:rPr>
                        <a:t>(millones 2009)</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$45.000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Inversiones a corto plazo 2014-2015</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$40.000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r>
                        <a:rPr lang="es-MX" sz="1100" u="none" strike="noStrike" kern="1200" dirty="0" smtClean="0">
                          <a:effectLst/>
                        </a:rPr>
                        <a:t>Inversiones a mediano plazo a</a:t>
                      </a:r>
                      <a:r>
                        <a:rPr lang="es-MX" sz="1100" u="none" strike="noStrike" kern="1200" baseline="0" dirty="0" smtClean="0">
                          <a:effectLst/>
                        </a:rPr>
                        <a:t> partir del 2016</a:t>
                      </a:r>
                      <a:endParaRPr lang="es-MX" sz="11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r>
                        <a:rPr lang="es-CO" sz="1100" u="none" strike="noStrike" dirty="0" smtClean="0"/>
                        <a:t>$27.000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bl>
          </a:graphicData>
        </a:graphic>
      </p:graphicFrame>
      <p:sp>
        <p:nvSpPr>
          <p:cNvPr id="34" name="CuadroTexto 33"/>
          <p:cNvSpPr txBox="1"/>
          <p:nvPr/>
        </p:nvSpPr>
        <p:spPr>
          <a:xfrm>
            <a:off x="344489" y="4149080"/>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Inversión:</a:t>
            </a:r>
          </a:p>
        </p:txBody>
      </p:sp>
      <p:graphicFrame>
        <p:nvGraphicFramePr>
          <p:cNvPr id="35" name="Tabla 34"/>
          <p:cNvGraphicFramePr>
            <a:graphicFrameLocks noGrp="1"/>
          </p:cNvGraphicFramePr>
          <p:nvPr>
            <p:extLst/>
          </p:nvPr>
        </p:nvGraphicFramePr>
        <p:xfrm>
          <a:off x="5769100" y="6381329"/>
          <a:ext cx="3730943" cy="412981"/>
        </p:xfrm>
        <a:graphic>
          <a:graphicData uri="http://schemas.openxmlformats.org/drawingml/2006/table">
            <a:tbl>
              <a:tblPr firstRow="1" bandRow="1">
                <a:tableStyleId>{ED083AE6-46FA-4A59-8FB0-9F97EB10719F}</a:tableStyleId>
              </a:tblPr>
              <a:tblGrid>
                <a:gridCol w="1948214"/>
                <a:gridCol w="1782729"/>
              </a:tblGrid>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bg1"/>
                          </a:solidFill>
                          <a:effectLst/>
                        </a:rPr>
                        <a:t>Avance General Obras(%)</a:t>
                      </a:r>
                      <a:endParaRPr lang="es-CO" sz="1200" b="0" u="none" strike="noStrike" kern="1200" dirty="0">
                        <a:solidFill>
                          <a:schemeClr val="bg1"/>
                        </a:solidFill>
                        <a:effectLst/>
                        <a:latin typeface="+mn-lt"/>
                        <a:ea typeface="+mn-ea"/>
                        <a:cs typeface="Arial" panose="020B0604020202020204" pitchFamily="34" charset="0"/>
                      </a:endParaRPr>
                    </a:p>
                  </a:txBody>
                  <a:tcPr marL="51435" marR="51435" marT="25718" marB="25718" anchor="ctr">
                    <a:solidFill>
                      <a:schemeClr val="tx1"/>
                    </a:solidFill>
                  </a:tcPr>
                </a:tc>
                <a:tc>
                  <a:txBody>
                    <a:bodyPr/>
                    <a:lstStyle/>
                    <a:p>
                      <a:pPr algn="ctr" fontAlgn="ctr"/>
                      <a:r>
                        <a:rPr lang="es-CO" sz="900" b="0" i="0" u="none" strike="noStrike" dirty="0" smtClean="0">
                          <a:solidFill>
                            <a:schemeClr val="bg1"/>
                          </a:solidFill>
                          <a:latin typeface="+mn-lt"/>
                          <a:cs typeface="Arial" panose="020B0604020202020204" pitchFamily="34" charset="0"/>
                        </a:rPr>
                        <a:t>80,25 %</a:t>
                      </a:r>
                      <a:endParaRPr lang="es-CO" sz="900" b="0" i="0" u="none" strike="noStrike" dirty="0">
                        <a:solidFill>
                          <a:schemeClr val="bg1"/>
                        </a:solidFill>
                        <a:latin typeface="+mn-lt"/>
                        <a:cs typeface="Arial" panose="020B0604020202020204" pitchFamily="34" charset="0"/>
                      </a:endParaRPr>
                    </a:p>
                  </a:txBody>
                  <a:tcPr marL="5358" marR="5358" marT="5358" marB="0" anchor="ctr">
                    <a:solidFill>
                      <a:schemeClr val="tx1"/>
                    </a:solidFill>
                  </a:tcPr>
                </a:tc>
              </a:tr>
            </a:tbl>
          </a:graphicData>
        </a:graphic>
      </p:graphicFrame>
      <p:sp>
        <p:nvSpPr>
          <p:cNvPr id="36" name="CuadroTexto 35"/>
          <p:cNvSpPr txBox="1"/>
          <p:nvPr/>
        </p:nvSpPr>
        <p:spPr>
          <a:xfrm>
            <a:off x="3656857" y="4181175"/>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Alcance de obras: </a:t>
            </a:r>
          </a:p>
        </p:txBody>
      </p:sp>
      <p:sp>
        <p:nvSpPr>
          <p:cNvPr id="37" name="CuadroTexto 36"/>
          <p:cNvSpPr txBox="1"/>
          <p:nvPr/>
        </p:nvSpPr>
        <p:spPr>
          <a:xfrm>
            <a:off x="3656856" y="4437112"/>
            <a:ext cx="3312368"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sz="1200" b="1" dirty="0"/>
              <a:t>Por ejecutar:</a:t>
            </a:r>
            <a:r>
              <a:rPr lang="es-MX" sz="1200" dirty="0"/>
              <a:t> conformación de franjas de pista, cerramientos, barrera </a:t>
            </a:r>
            <a:r>
              <a:rPr lang="es-MX" sz="1200" dirty="0" err="1"/>
              <a:t>contraruido</a:t>
            </a:r>
            <a:r>
              <a:rPr lang="es-MX" sz="1200" dirty="0"/>
              <a:t>, Cuartel de bomberos SEI, adecuación terminal de Carga, Construcción de RESAS (áreas de seguridad), </a:t>
            </a:r>
            <a:r>
              <a:rPr lang="es-MX" sz="1200" b="1" dirty="0"/>
              <a:t>En ejecución: </a:t>
            </a:r>
            <a:r>
              <a:rPr lang="es-MX" sz="1200" dirty="0"/>
              <a:t>Repavimentación plataforma principal, construcción de vía perimetral de ingreso a ECO, Repavimentación plataforma ECO y construcción Edificio FBO  </a:t>
            </a:r>
            <a:r>
              <a:rPr lang="es-MX" sz="1200" b="1" dirty="0"/>
              <a:t>Finalizadas:</a:t>
            </a:r>
            <a:r>
              <a:rPr lang="es-MX" sz="1200" dirty="0"/>
              <a:t> Ampliación y remodelación Terminal de pasajeros, Repavimentación Pista,</a:t>
            </a:r>
          </a:p>
        </p:txBody>
      </p:sp>
      <p:sp>
        <p:nvSpPr>
          <p:cNvPr id="4" name="Rectángulo redondeado 3"/>
          <p:cNvSpPr/>
          <p:nvPr/>
        </p:nvSpPr>
        <p:spPr>
          <a:xfrm>
            <a:off x="1398396" y="1628800"/>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Información General</a:t>
            </a:r>
            <a:endParaRPr lang="es-MX" u="sng" dirty="0"/>
          </a:p>
        </p:txBody>
      </p:sp>
      <p:sp>
        <p:nvSpPr>
          <p:cNvPr id="31" name="Rectángulo redondeado 30"/>
          <p:cNvSpPr/>
          <p:nvPr/>
        </p:nvSpPr>
        <p:spPr>
          <a:xfrm>
            <a:off x="1398396" y="3933056"/>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Técnicos</a:t>
            </a:r>
            <a:endParaRPr lang="es-MX" u="sng" dirty="0"/>
          </a:p>
        </p:txBody>
      </p:sp>
      <p:sp>
        <p:nvSpPr>
          <p:cNvPr id="15" name="Rectángulo 9"/>
          <p:cNvSpPr/>
          <p:nvPr/>
        </p:nvSpPr>
        <p:spPr>
          <a:xfrm>
            <a:off x="1865814" y="1052737"/>
            <a:ext cx="7119635" cy="57708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ES" sz="1050" dirty="0">
                <a:solidFill>
                  <a:schemeClr val="tx1"/>
                </a:solidFill>
              </a:rPr>
              <a:t>La administración y explotación económica del Aeropuerto Rafael Núñez de Cartagena, incluye el manejo y mantenimiento directo del terminal, pista, rampa, instalaciones aeroportuarias, ayudas visuales de aproximación, zonas accesorias y las Obras del Plan de Modernización y Expansión.</a:t>
            </a:r>
            <a:endParaRPr lang="es-MX" sz="1050" dirty="0">
              <a:solidFill>
                <a:schemeClr val="tx1"/>
              </a:solidFill>
            </a:endParaRPr>
          </a:p>
        </p:txBody>
      </p:sp>
      <p:graphicFrame>
        <p:nvGraphicFramePr>
          <p:cNvPr id="19" name="Tabla 18"/>
          <p:cNvGraphicFramePr>
            <a:graphicFrameLocks noGrp="1"/>
          </p:cNvGraphicFramePr>
          <p:nvPr>
            <p:extLst/>
          </p:nvPr>
        </p:nvGraphicFramePr>
        <p:xfrm>
          <a:off x="7041233" y="4457888"/>
          <a:ext cx="2414673" cy="1733550"/>
        </p:xfrm>
        <a:graphic>
          <a:graphicData uri="http://schemas.openxmlformats.org/drawingml/2006/table">
            <a:tbl>
              <a:tblPr firstRow="1" bandRow="1">
                <a:tableStyleId>{2A488322-F2BA-4B5B-9748-0D474271808F}</a:tableStyleId>
              </a:tblPr>
              <a:tblGrid>
                <a:gridCol w="1385932"/>
                <a:gridCol w="1028741"/>
              </a:tblGrid>
              <a:tr h="419100">
                <a:tc>
                  <a:txBody>
                    <a:bodyPr/>
                    <a:lstStyle/>
                    <a:p>
                      <a:pPr algn="ctr" fontAlgn="ctr"/>
                      <a:r>
                        <a:rPr lang="es-MX" sz="1100" u="none" strike="noStrike" dirty="0">
                          <a:effectLst/>
                        </a:rPr>
                        <a:t>Aeropuerto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a:effectLst/>
                        </a:rPr>
                        <a:t>% avance en obras</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smtClean="0">
                          <a:effectLst/>
                        </a:rPr>
                        <a:t>Terminal de pasajeros</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100</a:t>
                      </a:r>
                      <a:r>
                        <a:rPr lang="es-MX" sz="1100" u="none" strike="noStrike" dirty="0">
                          <a:effectLst/>
                        </a:rPr>
                        <a:t>%</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b="0" i="0" u="none" strike="noStrike" dirty="0" smtClean="0">
                          <a:solidFill>
                            <a:schemeClr val="dk1"/>
                          </a:solidFill>
                          <a:effectLst/>
                          <a:latin typeface="+mn-lt"/>
                        </a:rPr>
                        <a:t>Repavim.</a:t>
                      </a:r>
                      <a:r>
                        <a:rPr lang="es-MX" sz="1100" b="0" i="0" u="none" strike="noStrike" baseline="0" dirty="0" smtClean="0">
                          <a:solidFill>
                            <a:schemeClr val="dk1"/>
                          </a:solidFill>
                          <a:effectLst/>
                          <a:latin typeface="+mn-lt"/>
                        </a:rPr>
                        <a:t> de pista</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100</a:t>
                      </a:r>
                      <a:r>
                        <a:rPr lang="es-MX" sz="1100" u="none" strike="noStrike" dirty="0">
                          <a:effectLst/>
                        </a:rPr>
                        <a:t>%</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b="0" i="0" u="none" strike="noStrike" kern="1200" baseline="0" dirty="0" smtClean="0">
                          <a:solidFill>
                            <a:schemeClr val="dk1"/>
                          </a:solidFill>
                          <a:effectLst/>
                          <a:latin typeface="+mn-lt"/>
                          <a:ea typeface="+mn-ea"/>
                          <a:cs typeface="+mn-cs"/>
                        </a:rPr>
                        <a:t>Repavim plataforma</a:t>
                      </a:r>
                      <a:endParaRPr lang="es-MX" sz="1100" b="0" i="0" u="none" strike="noStrike" kern="1200" baseline="0" dirty="0">
                        <a:solidFill>
                          <a:schemeClr val="dk1"/>
                        </a:solidFill>
                        <a:effectLst/>
                        <a:latin typeface="+mn-lt"/>
                        <a:ea typeface="+mn-ea"/>
                        <a:cs typeface="+mn-cs"/>
                      </a:endParaRPr>
                    </a:p>
                  </a:txBody>
                  <a:tcPr marL="9525" marR="9525" marT="9525" marB="0" anchor="ctr"/>
                </a:tc>
                <a:tc>
                  <a:txBody>
                    <a:bodyPr/>
                    <a:lstStyle/>
                    <a:p>
                      <a:pPr algn="ctr" fontAlgn="ctr"/>
                      <a:r>
                        <a:rPr lang="es-MX" sz="1100" u="none" strike="noStrike" dirty="0" smtClean="0">
                          <a:effectLst/>
                        </a:rPr>
                        <a:t>80%</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b="0" i="0" u="none" strike="noStrike" baseline="0" dirty="0" smtClean="0">
                          <a:solidFill>
                            <a:schemeClr val="dk1"/>
                          </a:solidFill>
                          <a:effectLst/>
                          <a:latin typeface="+mn-lt"/>
                        </a:rPr>
                        <a:t>Vía perimetral</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smtClean="0">
                          <a:solidFill>
                            <a:schemeClr val="dk1"/>
                          </a:solidFill>
                          <a:effectLst/>
                          <a:latin typeface="+mn-lt"/>
                        </a:rPr>
                        <a:t>45%</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b="0" i="0" u="none" strike="noStrike" dirty="0" smtClean="0">
                          <a:solidFill>
                            <a:schemeClr val="dk1"/>
                          </a:solidFill>
                          <a:effectLst/>
                          <a:latin typeface="+mn-lt"/>
                        </a:rPr>
                        <a:t>Edificio</a:t>
                      </a:r>
                      <a:r>
                        <a:rPr lang="es-MX" sz="1100" b="0" i="0" u="none" strike="noStrike" baseline="0" dirty="0" smtClean="0">
                          <a:solidFill>
                            <a:schemeClr val="dk1"/>
                          </a:solidFill>
                          <a:effectLst/>
                          <a:latin typeface="+mn-lt"/>
                        </a:rPr>
                        <a:t> FBO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90%</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smtClean="0">
                          <a:effectLst/>
                        </a:rPr>
                        <a:t>Plataforma ECO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100</a:t>
                      </a:r>
                      <a:r>
                        <a:rPr lang="es-MX" sz="1100" u="none" strike="noStrike" dirty="0">
                          <a:effectLst/>
                        </a:rPr>
                        <a:t>%</a:t>
                      </a:r>
                      <a:endParaRPr lang="es-MX"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20" name="CuadroTexto 19"/>
          <p:cNvSpPr txBox="1"/>
          <p:nvPr/>
        </p:nvSpPr>
        <p:spPr>
          <a:xfrm>
            <a:off x="7000910" y="4212542"/>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Avance: </a:t>
            </a:r>
          </a:p>
        </p:txBody>
      </p:sp>
      <p:graphicFrame>
        <p:nvGraphicFramePr>
          <p:cNvPr id="17" name="Tabla 16"/>
          <p:cNvGraphicFramePr>
            <a:graphicFrameLocks noGrp="1"/>
          </p:cNvGraphicFramePr>
          <p:nvPr>
            <p:extLst/>
          </p:nvPr>
        </p:nvGraphicFramePr>
        <p:xfrm>
          <a:off x="776537" y="1988841"/>
          <a:ext cx="4459799" cy="1866445"/>
        </p:xfrm>
        <a:graphic>
          <a:graphicData uri="http://schemas.openxmlformats.org/drawingml/2006/table">
            <a:tbl>
              <a:tblPr firstRow="1" bandRow="1">
                <a:tableStyleId>{BC89EF96-8CEA-46FF-86C4-4CE0E7609802}</a:tableStyleId>
              </a:tblPr>
              <a:tblGrid>
                <a:gridCol w="2589561"/>
                <a:gridCol w="1870238"/>
              </a:tblGrid>
              <a:tr h="271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Concesionario:</a:t>
                      </a:r>
                      <a:endParaRPr lang="es-ES" sz="1400" b="1" u="none" strike="noStrike" dirty="0" smtClean="0">
                        <a:effectLst/>
                        <a:latin typeface="+mn-lt"/>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Sociedad</a:t>
                      </a:r>
                      <a:r>
                        <a:rPr lang="es-CO" sz="1050" b="0" i="0" u="none" strike="noStrike" baseline="0" dirty="0" smtClean="0">
                          <a:solidFill>
                            <a:srgbClr val="000000"/>
                          </a:solidFill>
                          <a:latin typeface="+mn-lt"/>
                          <a:cs typeface="Arial" panose="020B0604020202020204" pitchFamily="34" charset="0"/>
                        </a:rPr>
                        <a:t> Aeroportuaria de la Costa </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2342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mn-cs"/>
                        </a:rPr>
                        <a:t>Fecha</a:t>
                      </a:r>
                      <a:r>
                        <a:rPr lang="es-ES" sz="1400" b="0" u="none" strike="noStrike" baseline="0" dirty="0" smtClean="0">
                          <a:effectLst/>
                          <a:latin typeface="+mn-lt"/>
                          <a:cs typeface="+mn-cs"/>
                        </a:rPr>
                        <a:t> suscripción del contrato</a:t>
                      </a:r>
                      <a:endParaRPr lang="es-ES" sz="1400" b="1" u="none" strike="noStrike" dirty="0" smtClean="0">
                        <a:effectLst/>
                        <a:latin typeface="+mn-lt"/>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09 de agosto </a:t>
                      </a:r>
                      <a:r>
                        <a:rPr lang="es-CO" sz="1050" b="0" i="0" u="none" strike="noStrike" baseline="0" dirty="0" smtClean="0">
                          <a:solidFill>
                            <a:srgbClr val="000000"/>
                          </a:solidFill>
                          <a:latin typeface="+mn-lt"/>
                          <a:cs typeface="Arial" panose="020B0604020202020204" pitchFamily="34" charset="0"/>
                        </a:rPr>
                        <a:t>de 1996</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2342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Fecha</a:t>
                      </a:r>
                      <a:r>
                        <a:rPr lang="es-ES" sz="1400" b="0" u="none" strike="noStrike" baseline="0" dirty="0" smtClean="0">
                          <a:effectLst/>
                          <a:latin typeface="+mn-lt"/>
                          <a:cs typeface="Arial" panose="020B0604020202020204" pitchFamily="34" charset="0"/>
                        </a:rPr>
                        <a:t> inicio contrato:</a:t>
                      </a:r>
                      <a:endParaRPr lang="es-ES" sz="1400" b="0" u="none" strike="noStrike" dirty="0" smtClean="0">
                        <a:effectLst/>
                        <a:latin typeface="+mn-lt"/>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26</a:t>
                      </a:r>
                      <a:r>
                        <a:rPr lang="es-CO" sz="1050" b="0" i="0" u="none" strike="noStrike" baseline="0" dirty="0" smtClean="0">
                          <a:solidFill>
                            <a:srgbClr val="000000"/>
                          </a:solidFill>
                          <a:latin typeface="+mn-lt"/>
                          <a:cs typeface="Arial" panose="020B0604020202020204" pitchFamily="34" charset="0"/>
                        </a:rPr>
                        <a:t> de septiembre de 1996</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4115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Fecha finalización contrato inicial:</a:t>
                      </a: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25 de septiembre de 2011</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2342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Prorroga </a:t>
                      </a: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9 años</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2342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b="0" u="none" strike="noStrike" dirty="0" smtClean="0">
                          <a:effectLst/>
                          <a:latin typeface="+mn-lt"/>
                          <a:cs typeface="Arial" panose="020B0604020202020204" pitchFamily="34" charset="0"/>
                        </a:rPr>
                        <a:t>Fecha fin de la</a:t>
                      </a:r>
                      <a:r>
                        <a:rPr lang="es-ES" sz="1400" b="0" u="none" strike="noStrike" baseline="0" dirty="0" smtClean="0">
                          <a:effectLst/>
                          <a:latin typeface="+mn-lt"/>
                          <a:cs typeface="Arial" panose="020B0604020202020204" pitchFamily="34" charset="0"/>
                        </a:rPr>
                        <a:t> concesión: </a:t>
                      </a:r>
                      <a:endParaRPr lang="es-ES" sz="1400" b="0" u="none" strike="noStrike" dirty="0" smtClean="0">
                        <a:effectLst/>
                        <a:latin typeface="+mn-lt"/>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25 de septiembre</a:t>
                      </a:r>
                      <a:r>
                        <a:rPr lang="es-CO" sz="1050" b="0" i="0" u="none" strike="noStrike" baseline="0" dirty="0" smtClean="0">
                          <a:solidFill>
                            <a:srgbClr val="000000"/>
                          </a:solidFill>
                          <a:latin typeface="+mn-lt"/>
                          <a:cs typeface="Arial" panose="020B0604020202020204" pitchFamily="34" charset="0"/>
                        </a:rPr>
                        <a:t> de 2020</a:t>
                      </a:r>
                      <a:endParaRPr lang="es-CO" sz="1050" b="0" i="0" u="none" strike="noStrike" dirty="0">
                        <a:solidFill>
                          <a:srgbClr val="000000"/>
                        </a:solidFill>
                        <a:latin typeface="+mn-lt"/>
                        <a:cs typeface="Arial" panose="020B0604020202020204" pitchFamily="34" charset="0"/>
                      </a:endParaRPr>
                    </a:p>
                  </a:txBody>
                  <a:tcPr marL="7144" marR="7144" marT="7144" marB="0" anchor="ctr"/>
                </a:tc>
              </a:tr>
            </a:tbl>
          </a:graphicData>
        </a:graphic>
      </p:graphicFrame>
      <p:graphicFrame>
        <p:nvGraphicFramePr>
          <p:cNvPr id="21" name="Tabla 20"/>
          <p:cNvGraphicFramePr>
            <a:graphicFrameLocks noGrp="1"/>
          </p:cNvGraphicFramePr>
          <p:nvPr>
            <p:extLst/>
          </p:nvPr>
        </p:nvGraphicFramePr>
        <p:xfrm>
          <a:off x="5385048" y="1988840"/>
          <a:ext cx="3744416" cy="1226774"/>
        </p:xfrm>
        <a:graphic>
          <a:graphicData uri="http://schemas.openxmlformats.org/drawingml/2006/table">
            <a:tbl>
              <a:tblPr firstRow="1" bandRow="1">
                <a:tableStyleId>{BC89EF96-8CEA-46FF-86C4-4CE0E7609802}</a:tableStyleId>
              </a:tblPr>
              <a:tblGrid>
                <a:gridCol w="2016224"/>
                <a:gridCol w="1728192"/>
              </a:tblGrid>
              <a:tr h="3421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kern="1200" dirty="0" smtClean="0">
                          <a:effectLst/>
                        </a:rPr>
                        <a:t>Interventor:</a:t>
                      </a:r>
                      <a:endParaRPr lang="es-CO" sz="14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Unión</a:t>
                      </a:r>
                      <a:r>
                        <a:rPr lang="es-CO" sz="1050" b="0" i="0" u="none" strike="noStrike" baseline="0" dirty="0" smtClean="0">
                          <a:solidFill>
                            <a:srgbClr val="000000"/>
                          </a:solidFill>
                          <a:latin typeface="+mn-lt"/>
                          <a:cs typeface="Arial" panose="020B0604020202020204" pitchFamily="34" charset="0"/>
                        </a:rPr>
                        <a:t> temporal Concesión Aeropuerto Cartagena</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2948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400" u="none" strike="noStrike" kern="1200" dirty="0" smtClean="0">
                          <a:effectLst/>
                        </a:rPr>
                        <a:t>Fecha Inicio</a:t>
                      </a:r>
                      <a:r>
                        <a:rPr lang="es-CO" sz="1400" u="none" strike="noStrike" kern="1200" baseline="0" dirty="0" smtClean="0">
                          <a:effectLst/>
                        </a:rPr>
                        <a:t> interventoría</a:t>
                      </a:r>
                      <a:endParaRPr lang="es-CO" sz="14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21 de enero 2014 </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2948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400" u="none" strike="noStrike" kern="1200" dirty="0" smtClean="0">
                          <a:effectLst/>
                        </a:rPr>
                        <a:t>Fecha Fin:</a:t>
                      </a:r>
                      <a:endParaRPr lang="es-CO" sz="14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21 de enero 2021</a:t>
                      </a:r>
                      <a:endParaRPr lang="es-CO" sz="1050" b="0" i="0" u="none" strike="noStrike" dirty="0">
                        <a:solidFill>
                          <a:srgbClr val="000000"/>
                        </a:solidFill>
                        <a:latin typeface="+mn-lt"/>
                        <a:cs typeface="Arial" panose="020B0604020202020204" pitchFamily="34" charset="0"/>
                      </a:endParaRPr>
                    </a:p>
                  </a:txBody>
                  <a:tcPr marL="7144" marR="7144" marT="7144" marB="0" anchor="ctr"/>
                </a:tc>
              </a:tr>
              <a:tr h="2948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400" u="none" strike="noStrike" kern="1200" dirty="0" smtClean="0">
                          <a:effectLst/>
                        </a:rPr>
                        <a:t>Valor Interventoría ($)</a:t>
                      </a:r>
                      <a:endParaRPr lang="es-CO" sz="14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p>
                      <a:pPr algn="ctr" fontAlgn="ctr"/>
                      <a:r>
                        <a:rPr lang="es-CO" sz="1050" b="0" i="0" u="none" strike="noStrike" dirty="0" smtClean="0">
                          <a:solidFill>
                            <a:srgbClr val="000000"/>
                          </a:solidFill>
                          <a:latin typeface="+mn-lt"/>
                          <a:cs typeface="Arial" panose="020B0604020202020204" pitchFamily="34" charset="0"/>
                        </a:rPr>
                        <a:t>11.168.046.856.oo </a:t>
                      </a:r>
                      <a:endParaRPr lang="es-CO" sz="1050" b="0" i="0" u="none" strike="noStrike" dirty="0">
                        <a:solidFill>
                          <a:srgbClr val="000000"/>
                        </a:solidFill>
                        <a:latin typeface="+mn-lt"/>
                        <a:cs typeface="Arial" panose="020B0604020202020204" pitchFamily="34" charset="0"/>
                      </a:endParaRPr>
                    </a:p>
                  </a:txBody>
                  <a:tcPr marL="7144" marR="7144" marT="7144" marB="0" anchor="ctr"/>
                </a:tc>
              </a:tr>
            </a:tbl>
          </a:graphicData>
        </a:graphic>
      </p:graphicFrame>
    </p:spTree>
    <p:extLst>
      <p:ext uri="{BB962C8B-B14F-4D97-AF65-F5344CB8AC3E}">
        <p14:creationId xmlns:p14="http://schemas.microsoft.com/office/powerpoint/2010/main" val="22664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368825" y="188641"/>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8" name="3 Tabla"/>
          <p:cNvGraphicFramePr>
            <a:graphicFrameLocks noGrp="1"/>
          </p:cNvGraphicFramePr>
          <p:nvPr>
            <p:extLst/>
          </p:nvPr>
        </p:nvGraphicFramePr>
        <p:xfrm>
          <a:off x="920553" y="1510119"/>
          <a:ext cx="4251113" cy="2480904"/>
        </p:xfrm>
        <a:graphic>
          <a:graphicData uri="http://schemas.openxmlformats.org/drawingml/2006/table">
            <a:tbl>
              <a:tblPr firstRow="1" bandRow="1">
                <a:tableStyleId>{BC89EF96-8CEA-46FF-86C4-4CE0E7609802}</a:tableStyleId>
              </a:tblPr>
              <a:tblGrid>
                <a:gridCol w="2961999"/>
                <a:gridCol w="1289114"/>
              </a:tblGrid>
              <a:tr h="315426">
                <a:tc>
                  <a:txBody>
                    <a:bodyPr/>
                    <a:lstStyle/>
                    <a:p>
                      <a:pPr marL="0" algn="l" defTabSz="914400" rtl="0" eaLnBrk="1" latinLnBrk="0" hangingPunct="1"/>
                      <a:r>
                        <a:rPr lang="es-CO" sz="1000" b="0" kern="1200" dirty="0" smtClean="0">
                          <a:solidFill>
                            <a:schemeClr val="dk1"/>
                          </a:solidFill>
                          <a:latin typeface="+mn-lt"/>
                          <a:ea typeface="+mn-ea"/>
                          <a:cs typeface="Arial" panose="020B0604020202020204" pitchFamily="34" charset="0"/>
                        </a:rPr>
                        <a:t>AENA Desarrollo</a:t>
                      </a:r>
                      <a:r>
                        <a:rPr lang="es-CO" sz="1000" b="0" kern="1200" baseline="0" dirty="0" smtClean="0">
                          <a:solidFill>
                            <a:schemeClr val="dk1"/>
                          </a:solidFill>
                          <a:latin typeface="+mn-lt"/>
                          <a:ea typeface="+mn-ea"/>
                          <a:cs typeface="Arial" panose="020B0604020202020204" pitchFamily="34" charset="0"/>
                        </a:rPr>
                        <a:t> Internacional S.A</a:t>
                      </a:r>
                      <a:endParaRPr lang="es-CO" sz="1000" b="0" kern="1200" dirty="0">
                        <a:solidFill>
                          <a:schemeClr val="dk1"/>
                        </a:solidFill>
                        <a:latin typeface="+mn-lt"/>
                        <a:ea typeface="+mn-ea"/>
                        <a:cs typeface="Arial" panose="020B0604020202020204" pitchFamily="34" charset="0"/>
                      </a:endParaRPr>
                    </a:p>
                  </a:txBody>
                  <a:tcPr/>
                </a:tc>
                <a:tc>
                  <a:txBody>
                    <a:bodyPr/>
                    <a:lstStyle/>
                    <a:p>
                      <a:pPr algn="ctr" fontAlgn="ctr"/>
                      <a:r>
                        <a:rPr lang="es-CO" sz="1000" b="0" i="0" u="none" strike="noStrike" dirty="0" smtClean="0">
                          <a:solidFill>
                            <a:srgbClr val="000000"/>
                          </a:solidFill>
                          <a:effectLst/>
                          <a:latin typeface="+mn-lt"/>
                          <a:cs typeface="Arial" panose="020B0604020202020204" pitchFamily="34" charset="0"/>
                        </a:rPr>
                        <a:t>37.89%</a:t>
                      </a:r>
                    </a:p>
                  </a:txBody>
                  <a:tcPr marL="9525" marR="9525" marT="9525" marB="0" anchor="ctr"/>
                </a:tc>
              </a:tr>
              <a:tr h="194109">
                <a:tc>
                  <a:txBody>
                    <a:bodyPr/>
                    <a:lstStyle/>
                    <a:p>
                      <a:pPr marL="0" algn="l" defTabSz="914400" rtl="0" eaLnBrk="1" latinLnBrk="0" hangingPunct="1"/>
                      <a:r>
                        <a:rPr lang="es-CO" sz="1000" b="0" kern="1200" dirty="0" smtClean="0">
                          <a:solidFill>
                            <a:schemeClr val="dk1"/>
                          </a:solidFill>
                          <a:latin typeface="+mn-lt"/>
                          <a:ea typeface="+mn-ea"/>
                          <a:cs typeface="Arial" panose="020B0604020202020204" pitchFamily="34" charset="0"/>
                        </a:rPr>
                        <a:t>CONCECOL LTDA </a:t>
                      </a:r>
                      <a:endParaRPr lang="es-CO" sz="1000" b="0" kern="1200" dirty="0">
                        <a:solidFill>
                          <a:schemeClr val="dk1"/>
                        </a:solidFill>
                        <a:latin typeface="+mn-lt"/>
                        <a:ea typeface="+mn-ea"/>
                        <a:cs typeface="Arial" panose="020B0604020202020204" pitchFamily="34" charset="0"/>
                      </a:endParaRPr>
                    </a:p>
                  </a:txBody>
                  <a:tcPr anchor="ctr"/>
                </a:tc>
                <a:tc>
                  <a:txBody>
                    <a:bodyPr/>
                    <a:lstStyle/>
                    <a:p>
                      <a:pPr algn="ctr" fontAlgn="b"/>
                      <a:r>
                        <a:rPr lang="es-MX" sz="1000" b="0" u="none" strike="noStrike" kern="1200" dirty="0" smtClean="0">
                          <a:solidFill>
                            <a:schemeClr val="tx1"/>
                          </a:solidFill>
                          <a:effectLst/>
                          <a:latin typeface="+mn-lt"/>
                          <a:ea typeface="+mn-ea"/>
                          <a:cs typeface="+mn-cs"/>
                        </a:rPr>
                        <a:t>11.55%</a:t>
                      </a:r>
                      <a:endParaRPr lang="es-MX" sz="1000" b="0" u="none" strike="noStrike" kern="1200" dirty="0">
                        <a:solidFill>
                          <a:schemeClr val="tx1"/>
                        </a:solidFill>
                        <a:effectLst/>
                        <a:latin typeface="+mn-lt"/>
                        <a:ea typeface="+mn-ea"/>
                        <a:cs typeface="+mn-cs"/>
                      </a:endParaRPr>
                    </a:p>
                  </a:txBody>
                  <a:tcPr marL="0" marR="0" marT="0" marB="0" anchor="ctr"/>
                </a:tc>
              </a:tr>
              <a:tr h="194109">
                <a:tc>
                  <a:txBody>
                    <a:bodyPr/>
                    <a:lstStyle/>
                    <a:p>
                      <a:pPr marL="0" algn="l" defTabSz="914400" rtl="0" eaLnBrk="1" latinLnBrk="0" hangingPunct="1"/>
                      <a:r>
                        <a:rPr lang="es-CO" sz="1000" b="0" kern="1200" dirty="0" smtClean="0">
                          <a:solidFill>
                            <a:schemeClr val="dk1"/>
                          </a:solidFill>
                          <a:latin typeface="+mn-lt"/>
                          <a:ea typeface="+mn-ea"/>
                          <a:cs typeface="Arial" panose="020B0604020202020204" pitchFamily="34" charset="0"/>
                        </a:rPr>
                        <a:t>Organización </a:t>
                      </a:r>
                      <a:r>
                        <a:rPr lang="es-CO" sz="1000" b="0" kern="1200" dirty="0" err="1" smtClean="0">
                          <a:solidFill>
                            <a:schemeClr val="dk1"/>
                          </a:solidFill>
                          <a:latin typeface="+mn-lt"/>
                          <a:ea typeface="+mn-ea"/>
                          <a:cs typeface="Arial" panose="020B0604020202020204" pitchFamily="34" charset="0"/>
                        </a:rPr>
                        <a:t>Terpel</a:t>
                      </a:r>
                      <a:r>
                        <a:rPr lang="es-CO" sz="1000" b="0" kern="1200" dirty="0" smtClean="0">
                          <a:solidFill>
                            <a:schemeClr val="dk1"/>
                          </a:solidFill>
                          <a:latin typeface="+mn-lt"/>
                          <a:ea typeface="+mn-ea"/>
                          <a:cs typeface="Arial" panose="020B0604020202020204" pitchFamily="34" charset="0"/>
                        </a:rPr>
                        <a:t> </a:t>
                      </a:r>
                      <a:r>
                        <a:rPr lang="es-CO" sz="1000" b="0" kern="1200" baseline="0" dirty="0" smtClean="0">
                          <a:solidFill>
                            <a:schemeClr val="dk1"/>
                          </a:solidFill>
                          <a:latin typeface="+mn-lt"/>
                          <a:ea typeface="+mn-ea"/>
                          <a:cs typeface="Arial" panose="020B0604020202020204" pitchFamily="34" charset="0"/>
                        </a:rPr>
                        <a:t>S.A</a:t>
                      </a:r>
                      <a:endParaRPr lang="es-CO" sz="1000" b="0" kern="1200" dirty="0">
                        <a:solidFill>
                          <a:schemeClr val="dk1"/>
                        </a:solidFill>
                        <a:latin typeface="+mn-lt"/>
                        <a:ea typeface="+mn-ea"/>
                        <a:cs typeface="Arial" panose="020B0604020202020204" pitchFamily="34" charset="0"/>
                      </a:endParaRPr>
                    </a:p>
                  </a:txBody>
                  <a:tcPr anchor="ctr"/>
                </a:tc>
                <a:tc>
                  <a:txBody>
                    <a:bodyPr/>
                    <a:lstStyle/>
                    <a:p>
                      <a:pPr algn="ctr" fontAlgn="b"/>
                      <a:r>
                        <a:rPr lang="es-MX" sz="1000" b="0" u="none" strike="noStrike" kern="1200" dirty="0" smtClean="0">
                          <a:solidFill>
                            <a:schemeClr val="tx1"/>
                          </a:solidFill>
                          <a:effectLst/>
                          <a:latin typeface="+mn-lt"/>
                          <a:ea typeface="+mn-ea"/>
                          <a:cs typeface="+mn-cs"/>
                        </a:rPr>
                        <a:t>10.06%</a:t>
                      </a:r>
                      <a:endParaRPr lang="es-MX" sz="1000" b="0" u="none" strike="noStrike" kern="1200" dirty="0">
                        <a:solidFill>
                          <a:schemeClr val="tx1"/>
                        </a:solidFill>
                        <a:effectLst/>
                        <a:latin typeface="+mn-lt"/>
                        <a:ea typeface="+mn-ea"/>
                        <a:cs typeface="+mn-cs"/>
                      </a:endParaRPr>
                    </a:p>
                  </a:txBody>
                  <a:tcPr marL="0" marR="0" marT="0" marB="0" anchor="ctr"/>
                </a:tc>
              </a:tr>
              <a:tr h="194109">
                <a:tc>
                  <a:txBody>
                    <a:bodyPr/>
                    <a:lstStyle/>
                    <a:p>
                      <a:pPr marL="0" algn="l" defTabSz="914400" rtl="0" eaLnBrk="1" latinLnBrk="0" hangingPunct="1"/>
                      <a:r>
                        <a:rPr lang="es-CO" sz="1000" b="0" kern="1200" dirty="0" smtClean="0">
                          <a:solidFill>
                            <a:schemeClr val="dk1"/>
                          </a:solidFill>
                          <a:latin typeface="+mn-lt"/>
                          <a:ea typeface="+mn-ea"/>
                          <a:cs typeface="Arial" panose="020B0604020202020204" pitchFamily="34" charset="0"/>
                        </a:rPr>
                        <a:t>Inversiones GECU SAS</a:t>
                      </a:r>
                      <a:endParaRPr lang="es-CO" sz="1000" b="0" kern="1200" dirty="0">
                        <a:solidFill>
                          <a:schemeClr val="dk1"/>
                        </a:solidFill>
                        <a:latin typeface="+mn-lt"/>
                        <a:ea typeface="+mn-ea"/>
                        <a:cs typeface="Arial" panose="020B0604020202020204" pitchFamily="34" charset="0"/>
                      </a:endParaRPr>
                    </a:p>
                  </a:txBody>
                  <a:tcPr anchor="ctr"/>
                </a:tc>
                <a:tc>
                  <a:txBody>
                    <a:bodyPr/>
                    <a:lstStyle/>
                    <a:p>
                      <a:pPr algn="ctr" fontAlgn="b"/>
                      <a:r>
                        <a:rPr lang="es-MX" sz="1000" b="0" u="none" strike="noStrike" kern="1200" dirty="0" smtClean="0">
                          <a:solidFill>
                            <a:schemeClr val="tx1"/>
                          </a:solidFill>
                          <a:effectLst/>
                          <a:latin typeface="+mn-lt"/>
                          <a:ea typeface="+mn-ea"/>
                          <a:cs typeface="+mn-cs"/>
                        </a:rPr>
                        <a:t>7.59%</a:t>
                      </a:r>
                      <a:endParaRPr lang="es-MX" sz="1000" b="0" u="none" strike="noStrike" kern="1200" dirty="0">
                        <a:solidFill>
                          <a:schemeClr val="tx1"/>
                        </a:solidFill>
                        <a:effectLst/>
                        <a:latin typeface="+mn-lt"/>
                        <a:ea typeface="+mn-ea"/>
                        <a:cs typeface="+mn-cs"/>
                      </a:endParaRPr>
                    </a:p>
                  </a:txBody>
                  <a:tcPr marL="0" marR="0" marT="0" marB="0" anchor="ctr"/>
                </a:tc>
              </a:tr>
              <a:tr h="31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Inversiones Sillar Segovia</a:t>
                      </a:r>
                      <a:r>
                        <a:rPr lang="es-ES" sz="1000" b="0" kern="1200" baseline="0" dirty="0" smtClean="0">
                          <a:solidFill>
                            <a:schemeClr val="dk1"/>
                          </a:solidFill>
                          <a:latin typeface="+mn-lt"/>
                          <a:ea typeface="+mn-ea"/>
                          <a:cs typeface="Arial" panose="020B0604020202020204" pitchFamily="34" charset="0"/>
                        </a:rPr>
                        <a:t> y CIA. S. EN C.</a:t>
                      </a:r>
                      <a:endParaRPr lang="es-ES" sz="1000" b="0"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5.81%</a:t>
                      </a:r>
                      <a:endParaRPr lang="es-CO" sz="1000" b="0" kern="1200" dirty="0">
                        <a:solidFill>
                          <a:schemeClr val="dk1"/>
                        </a:solidFill>
                        <a:latin typeface="+mn-lt"/>
                        <a:ea typeface="+mn-ea"/>
                        <a:cs typeface="Arial" panose="020B0604020202020204" pitchFamily="34" charset="0"/>
                      </a:endParaRPr>
                    </a:p>
                  </a:txBody>
                  <a:tcPr/>
                </a:tc>
              </a:tr>
              <a:tr h="31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Inversiones LEONOR AROCHA S.C.S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5.12%</a:t>
                      </a:r>
                      <a:endParaRPr lang="es-CO" sz="1000" b="0" kern="1200" dirty="0">
                        <a:solidFill>
                          <a:schemeClr val="dk1"/>
                        </a:solidFill>
                        <a:latin typeface="+mn-lt"/>
                        <a:ea typeface="+mn-ea"/>
                        <a:cs typeface="Arial" panose="020B0604020202020204" pitchFamily="34" charset="0"/>
                      </a:endParaRPr>
                    </a:p>
                  </a:txBody>
                  <a:tcPr/>
                </a:tc>
              </a:tr>
              <a:tr h="315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Inversiones Cabrales Segovia</a:t>
                      </a:r>
                      <a:r>
                        <a:rPr lang="es-ES" sz="1000" b="0" kern="1200" baseline="0" dirty="0" smtClean="0">
                          <a:solidFill>
                            <a:schemeClr val="dk1"/>
                          </a:solidFill>
                          <a:latin typeface="+mn-lt"/>
                          <a:ea typeface="+mn-ea"/>
                          <a:cs typeface="Arial" panose="020B0604020202020204" pitchFamily="34" charset="0"/>
                        </a:rPr>
                        <a:t> S.A.S.</a:t>
                      </a:r>
                      <a:endParaRPr lang="es-ES" sz="1000" b="0"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3.22%</a:t>
                      </a:r>
                    </a:p>
                  </a:txBody>
                  <a:tcPr/>
                </a:tc>
              </a:tr>
              <a:tr h="1941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Otros</a:t>
                      </a:r>
                    </a:p>
                  </a:txBody>
                  <a:tcPr>
                    <a:solidFill>
                      <a:schemeClr val="accent1">
                        <a:lumMod val="20000"/>
                        <a:lumOff val="80000"/>
                      </a:schemeClr>
                    </a:solidFill>
                  </a:tcPr>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18,76%</a:t>
                      </a:r>
                      <a:endParaRPr lang="es-CO" sz="1000" b="0" kern="1200" dirty="0">
                        <a:solidFill>
                          <a:schemeClr val="dk1"/>
                        </a:solidFill>
                        <a:latin typeface="+mn-lt"/>
                        <a:ea typeface="+mn-ea"/>
                        <a:cs typeface="Arial" panose="020B0604020202020204" pitchFamily="34" charset="0"/>
                      </a:endParaRPr>
                    </a:p>
                  </a:txBody>
                  <a:tcPr>
                    <a:solidFill>
                      <a:schemeClr val="accent1">
                        <a:lumMod val="20000"/>
                        <a:lumOff val="80000"/>
                      </a:schemeClr>
                    </a:solidFill>
                  </a:tcPr>
                </a:tc>
              </a:tr>
              <a:tr h="1941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TOTAL</a:t>
                      </a:r>
                    </a:p>
                  </a:txBody>
                  <a:tcPr>
                    <a:solidFill>
                      <a:schemeClr val="bg1"/>
                    </a:solidFill>
                  </a:tcPr>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100,00 %</a:t>
                      </a:r>
                      <a:endParaRPr lang="es-CO" sz="1000" b="0" kern="1200" dirty="0">
                        <a:solidFill>
                          <a:schemeClr val="dk1"/>
                        </a:solidFill>
                        <a:latin typeface="+mn-lt"/>
                        <a:ea typeface="+mn-ea"/>
                        <a:cs typeface="Arial" panose="020B0604020202020204" pitchFamily="34" charset="0"/>
                      </a:endParaRPr>
                    </a:p>
                  </a:txBody>
                  <a:tcPr>
                    <a:solidFill>
                      <a:schemeClr val="bg1"/>
                    </a:solidFill>
                  </a:tcPr>
                </a:tc>
              </a:tr>
            </a:tbl>
          </a:graphicData>
        </a:graphic>
      </p:graphicFrame>
      <p:sp>
        <p:nvSpPr>
          <p:cNvPr id="9" name="30 CuadroTexto"/>
          <p:cNvSpPr txBox="1">
            <a:spLocks noChangeArrowheads="1"/>
          </p:cNvSpPr>
          <p:nvPr/>
        </p:nvSpPr>
        <p:spPr bwMode="auto">
          <a:xfrm flipH="1">
            <a:off x="920554" y="1052737"/>
            <a:ext cx="4251113" cy="307777"/>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panose="020F0502020204030204" pitchFamily="34" charset="0"/>
                <a:cs typeface="Arial" pitchFamily="34" charset="0"/>
              </a:rPr>
              <a:t>COMPOSICIÓN ACCIONARIA</a:t>
            </a:r>
          </a:p>
        </p:txBody>
      </p:sp>
      <p:sp>
        <p:nvSpPr>
          <p:cNvPr id="10" name="CuadroTexto 9"/>
          <p:cNvSpPr txBox="1"/>
          <p:nvPr/>
        </p:nvSpPr>
        <p:spPr>
          <a:xfrm>
            <a:off x="1173088" y="4061972"/>
            <a:ext cx="323528" cy="2031325"/>
          </a:xfrm>
          <a:prstGeom prst="rect">
            <a:avLst/>
          </a:prstGeom>
          <a:noFill/>
        </p:spPr>
        <p:txBody>
          <a:bodyPr wrap="square" rtlCol="0">
            <a:spAutoFit/>
          </a:bodyPr>
          <a:lstStyle/>
          <a:p>
            <a:r>
              <a:rPr lang="es-MX" sz="1400" b="1" dirty="0">
                <a:latin typeface="Candara" panose="020E0502030303020204" pitchFamily="34" charset="0"/>
                <a:cs typeface="Arial" panose="020B0604020202020204" pitchFamily="34" charset="0"/>
              </a:rPr>
              <a:t>METAS 2014</a:t>
            </a:r>
            <a:endParaRPr lang="es-MX" b="1" dirty="0">
              <a:latin typeface="Candara" panose="020E0502030303020204" pitchFamily="34" charset="0"/>
              <a:cs typeface="Arial" panose="020B0604020202020204" pitchFamily="34" charset="0"/>
            </a:endParaRPr>
          </a:p>
        </p:txBody>
      </p:sp>
      <p:sp>
        <p:nvSpPr>
          <p:cNvPr id="11" name="CuadroTexto 10"/>
          <p:cNvSpPr txBox="1"/>
          <p:nvPr/>
        </p:nvSpPr>
        <p:spPr>
          <a:xfrm>
            <a:off x="5529064" y="4133980"/>
            <a:ext cx="288032" cy="2031325"/>
          </a:xfrm>
          <a:prstGeom prst="rect">
            <a:avLst/>
          </a:prstGeom>
          <a:noFill/>
        </p:spPr>
        <p:txBody>
          <a:bodyPr wrap="square" rtlCol="0">
            <a:spAutoFit/>
          </a:bodyPr>
          <a:lstStyle>
            <a:defPPr>
              <a:defRPr lang="es-CO"/>
            </a:defPPr>
            <a:lvl1pPr>
              <a:defRPr sz="1400" b="1">
                <a:latin typeface="Candara" panose="020E0502030303020204" pitchFamily="34" charset="0"/>
                <a:cs typeface="Arial" panose="020B0604020202020204" pitchFamily="34" charset="0"/>
              </a:defRPr>
            </a:lvl1pPr>
          </a:lstStyle>
          <a:p>
            <a:r>
              <a:rPr lang="es-MX" dirty="0"/>
              <a:t>METAS 2015</a:t>
            </a:r>
          </a:p>
        </p:txBody>
      </p:sp>
      <p:graphicFrame>
        <p:nvGraphicFramePr>
          <p:cNvPr id="12" name="Diagrama 11"/>
          <p:cNvGraphicFramePr/>
          <p:nvPr>
            <p:extLst/>
          </p:nvPr>
        </p:nvGraphicFramePr>
        <p:xfrm>
          <a:off x="5907350" y="4123252"/>
          <a:ext cx="3222115" cy="2042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a 12"/>
          <p:cNvGraphicFramePr/>
          <p:nvPr>
            <p:extLst/>
          </p:nvPr>
        </p:nvGraphicFramePr>
        <p:xfrm>
          <a:off x="1496616" y="4077072"/>
          <a:ext cx="3888432" cy="2304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Imagen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9064" y="1052736"/>
            <a:ext cx="3600400" cy="2700300"/>
          </a:xfrm>
          <a:prstGeom prst="rect">
            <a:avLst/>
          </a:prstGeom>
        </p:spPr>
      </p:pic>
      <p:sp>
        <p:nvSpPr>
          <p:cNvPr id="15" name="CuadroTexto 14"/>
          <p:cNvSpPr txBox="1"/>
          <p:nvPr/>
        </p:nvSpPr>
        <p:spPr>
          <a:xfrm>
            <a:off x="5529064" y="3793466"/>
            <a:ext cx="3600400" cy="300082"/>
          </a:xfrm>
          <a:prstGeom prst="rect">
            <a:avLst/>
          </a:prstGeom>
          <a:noFill/>
        </p:spPr>
        <p:txBody>
          <a:bodyPr wrap="square" rtlCol="0">
            <a:spAutoFit/>
          </a:bodyPr>
          <a:lstStyle/>
          <a:p>
            <a:pPr algn="ctr"/>
            <a:r>
              <a:rPr lang="es-MX" sz="1350" b="1" dirty="0">
                <a:latin typeface="Candara" panose="020E0502030303020204" pitchFamily="34" charset="0"/>
                <a:cs typeface="Arial" panose="020B0604020202020204" pitchFamily="34" charset="0"/>
              </a:rPr>
              <a:t>Estado Actual Terminal </a:t>
            </a:r>
          </a:p>
        </p:txBody>
      </p:sp>
    </p:spTree>
    <p:extLst>
      <p:ext uri="{BB962C8B-B14F-4D97-AF65-F5344CB8AC3E}">
        <p14:creationId xmlns:p14="http://schemas.microsoft.com/office/powerpoint/2010/main" val="2047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8 CuadroTexto">
            <a:hlinkClick r:id="" action="ppaction://noaction"/>
          </p:cNvPr>
          <p:cNvSpPr txBox="1"/>
          <p:nvPr/>
        </p:nvSpPr>
        <p:spPr>
          <a:xfrm>
            <a:off x="6199911" y="1511787"/>
            <a:ext cx="2785537" cy="307777"/>
          </a:xfrm>
          <a:prstGeom prst="rect">
            <a:avLst/>
          </a:prstGeom>
          <a:gradFill>
            <a:gsLst>
              <a:gs pos="0">
                <a:srgbClr val="C00000"/>
              </a:gs>
              <a:gs pos="68000">
                <a:srgbClr val="FFC000">
                  <a:shade val="67500"/>
                  <a:satMod val="115000"/>
                </a:srgbClr>
              </a:gs>
              <a:gs pos="100000">
                <a:srgbClr val="FFC000">
                  <a:shade val="100000"/>
                  <a:satMod val="115000"/>
                </a:srgbClr>
              </a:gs>
            </a:gsLst>
            <a:lin ang="5400000" scaled="1"/>
          </a:gradFill>
        </p:spPr>
        <p:txBody>
          <a:bodyPr wrap="square" rtlCol="0">
            <a:spAutoFit/>
          </a:bodyPr>
          <a:lstStyle/>
          <a:p>
            <a:r>
              <a:rPr lang="es-CO" sz="1400" b="1" u="sng" dirty="0">
                <a:solidFill>
                  <a:srgbClr val="000000"/>
                </a:solidFill>
                <a:latin typeface="Arial Black" pitchFamily="34" charset="0"/>
              </a:rPr>
              <a:t>Cartagena</a:t>
            </a:r>
          </a:p>
        </p:txBody>
      </p:sp>
      <p:sp>
        <p:nvSpPr>
          <p:cNvPr id="19" name="77 CuadroTexto">
            <a:hlinkClick r:id="" action="ppaction://noaction"/>
          </p:cNvPr>
          <p:cNvSpPr txBox="1"/>
          <p:nvPr/>
        </p:nvSpPr>
        <p:spPr>
          <a:xfrm>
            <a:off x="6199911" y="2132857"/>
            <a:ext cx="2785537" cy="307777"/>
          </a:xfrm>
          <a:prstGeom prst="rect">
            <a:avLst/>
          </a:prstGeom>
          <a:gradFill>
            <a:gsLst>
              <a:gs pos="0">
                <a:srgbClr val="00B050"/>
              </a:gs>
              <a:gs pos="68000">
                <a:srgbClr val="FFC000">
                  <a:shade val="67500"/>
                  <a:satMod val="115000"/>
                </a:srgbClr>
              </a:gs>
              <a:gs pos="100000">
                <a:srgbClr val="FFC000">
                  <a:shade val="100000"/>
                  <a:satMod val="115000"/>
                </a:srgbClr>
              </a:gs>
            </a:gsLst>
            <a:lin ang="5400000" scaled="1"/>
          </a:gradFill>
        </p:spPr>
        <p:txBody>
          <a:bodyPr wrap="square" rtlCol="0">
            <a:spAutoFit/>
          </a:bodyPr>
          <a:lstStyle/>
          <a:p>
            <a:r>
              <a:rPr lang="es-CO" sz="1400" b="1" u="sng" dirty="0">
                <a:solidFill>
                  <a:srgbClr val="000000"/>
                </a:solidFill>
                <a:latin typeface="Arial Black" pitchFamily="34" charset="0"/>
              </a:rPr>
              <a:t>San Andres y Providencia</a:t>
            </a:r>
          </a:p>
        </p:txBody>
      </p:sp>
      <p:sp>
        <p:nvSpPr>
          <p:cNvPr id="20" name="91 CuadroTexto">
            <a:hlinkClick r:id="" action="ppaction://noaction"/>
          </p:cNvPr>
          <p:cNvSpPr txBox="1"/>
          <p:nvPr/>
        </p:nvSpPr>
        <p:spPr>
          <a:xfrm>
            <a:off x="6199911" y="2735923"/>
            <a:ext cx="2785537" cy="307777"/>
          </a:xfrm>
          <a:prstGeom prst="rect">
            <a:avLst/>
          </a:prstGeom>
          <a:gradFill>
            <a:gsLst>
              <a:gs pos="0">
                <a:srgbClr val="7030A0"/>
              </a:gs>
              <a:gs pos="68000">
                <a:srgbClr val="FFC000">
                  <a:shade val="67500"/>
                  <a:satMod val="115000"/>
                </a:srgbClr>
              </a:gs>
              <a:gs pos="100000">
                <a:srgbClr val="FFC000">
                  <a:shade val="100000"/>
                  <a:satMod val="115000"/>
                </a:srgbClr>
              </a:gs>
            </a:gsLst>
            <a:lin ang="5400000" scaled="1"/>
          </a:gradFill>
        </p:spPr>
        <p:txBody>
          <a:bodyPr wrap="square" rtlCol="0">
            <a:spAutoFit/>
          </a:bodyPr>
          <a:lstStyle/>
          <a:p>
            <a:r>
              <a:rPr lang="es-CO" sz="1400" b="1" u="sng" dirty="0">
                <a:solidFill>
                  <a:srgbClr val="000000"/>
                </a:solidFill>
                <a:latin typeface="Arial Black" pitchFamily="34" charset="0"/>
              </a:rPr>
              <a:t>Cali</a:t>
            </a:r>
          </a:p>
        </p:txBody>
      </p:sp>
      <p:sp>
        <p:nvSpPr>
          <p:cNvPr id="21" name="104 CuadroTexto">
            <a:hlinkClick r:id="" action="ppaction://noaction"/>
          </p:cNvPr>
          <p:cNvSpPr txBox="1"/>
          <p:nvPr/>
        </p:nvSpPr>
        <p:spPr>
          <a:xfrm>
            <a:off x="6199910" y="3356993"/>
            <a:ext cx="2785537" cy="307777"/>
          </a:xfrm>
          <a:prstGeom prst="rect">
            <a:avLst/>
          </a:prstGeom>
          <a:gradFill>
            <a:gsLst>
              <a:gs pos="0">
                <a:schemeClr val="accent4">
                  <a:lumMod val="75000"/>
                </a:schemeClr>
              </a:gs>
              <a:gs pos="68000">
                <a:srgbClr val="FFC000">
                  <a:shade val="67500"/>
                  <a:satMod val="115000"/>
                </a:srgbClr>
              </a:gs>
              <a:gs pos="100000">
                <a:srgbClr val="FFC000">
                  <a:shade val="100000"/>
                  <a:satMod val="115000"/>
                </a:srgbClr>
              </a:gs>
            </a:gsLst>
            <a:lin ang="5400000" scaled="1"/>
          </a:gradFill>
        </p:spPr>
        <p:txBody>
          <a:bodyPr wrap="square" rtlCol="0">
            <a:spAutoFit/>
          </a:bodyPr>
          <a:lstStyle/>
          <a:p>
            <a:r>
              <a:rPr lang="es-CO" sz="1400" b="1" u="sng" dirty="0">
                <a:solidFill>
                  <a:srgbClr val="000000"/>
                </a:solidFill>
                <a:latin typeface="Arial Black" pitchFamily="34" charset="0"/>
              </a:rPr>
              <a:t>Centro Norte</a:t>
            </a:r>
          </a:p>
        </p:txBody>
      </p:sp>
      <p:sp>
        <p:nvSpPr>
          <p:cNvPr id="22" name="133 CuadroTexto">
            <a:hlinkClick r:id="" action="ppaction://noaction"/>
          </p:cNvPr>
          <p:cNvSpPr txBox="1"/>
          <p:nvPr/>
        </p:nvSpPr>
        <p:spPr>
          <a:xfrm>
            <a:off x="6199910" y="3960059"/>
            <a:ext cx="2785536" cy="307777"/>
          </a:xfrm>
          <a:prstGeom prst="rect">
            <a:avLst/>
          </a:prstGeom>
          <a:gradFill>
            <a:gsLst>
              <a:gs pos="0">
                <a:srgbClr val="0000FF"/>
              </a:gs>
              <a:gs pos="68000">
                <a:srgbClr val="FFC000">
                  <a:shade val="67500"/>
                  <a:satMod val="115000"/>
                </a:srgbClr>
              </a:gs>
              <a:gs pos="100000">
                <a:srgbClr val="FFC000">
                  <a:shade val="100000"/>
                  <a:satMod val="115000"/>
                </a:srgbClr>
              </a:gs>
            </a:gsLst>
            <a:lin ang="5400000" scaled="1"/>
          </a:gradFill>
        </p:spPr>
        <p:txBody>
          <a:bodyPr wrap="square" rtlCol="0">
            <a:spAutoFit/>
          </a:bodyPr>
          <a:lstStyle/>
          <a:p>
            <a:r>
              <a:rPr lang="es-CO" sz="1400" b="1" u="sng" dirty="0">
                <a:solidFill>
                  <a:srgbClr val="000000"/>
                </a:solidFill>
                <a:latin typeface="Arial Black" pitchFamily="34" charset="0"/>
              </a:rPr>
              <a:t>Nororiente</a:t>
            </a:r>
          </a:p>
        </p:txBody>
      </p:sp>
      <p:sp>
        <p:nvSpPr>
          <p:cNvPr id="26" name="163 CuadroTexto">
            <a:hlinkClick r:id="" action="ppaction://noaction"/>
          </p:cNvPr>
          <p:cNvSpPr txBox="1"/>
          <p:nvPr/>
        </p:nvSpPr>
        <p:spPr>
          <a:xfrm>
            <a:off x="6199910" y="4608131"/>
            <a:ext cx="2785536" cy="307777"/>
          </a:xfrm>
          <a:prstGeom prst="rect">
            <a:avLst/>
          </a:prstGeom>
          <a:gradFill>
            <a:gsLst>
              <a:gs pos="0">
                <a:srgbClr val="FF66FF"/>
              </a:gs>
              <a:gs pos="68000">
                <a:srgbClr val="FFC000">
                  <a:shade val="67500"/>
                  <a:satMod val="115000"/>
                </a:srgbClr>
              </a:gs>
              <a:gs pos="100000">
                <a:srgbClr val="FFC000">
                  <a:shade val="100000"/>
                  <a:satMod val="115000"/>
                </a:srgbClr>
              </a:gs>
            </a:gsLst>
            <a:lin ang="5400000" scaled="1"/>
          </a:gradFill>
        </p:spPr>
        <p:txBody>
          <a:bodyPr wrap="square" rtlCol="0">
            <a:spAutoFit/>
          </a:bodyPr>
          <a:lstStyle/>
          <a:p>
            <a:r>
              <a:rPr lang="es-CO" sz="1400" b="1" u="sng" dirty="0" err="1">
                <a:solidFill>
                  <a:srgbClr val="000000"/>
                </a:solidFill>
                <a:latin typeface="Arial Black" pitchFamily="34" charset="0"/>
              </a:rPr>
              <a:t>ElDorado</a:t>
            </a:r>
            <a:endParaRPr lang="es-CO" sz="1400" b="1" u="sng" dirty="0">
              <a:solidFill>
                <a:srgbClr val="000000"/>
              </a:solidFill>
              <a:latin typeface="Arial Black" pitchFamily="34" charset="0"/>
            </a:endParaRPr>
          </a:p>
        </p:txBody>
      </p:sp>
      <p:sp>
        <p:nvSpPr>
          <p:cNvPr id="30" name="173 CuadroTexto">
            <a:hlinkClick r:id="" action="ppaction://noaction"/>
          </p:cNvPr>
          <p:cNvSpPr txBox="1"/>
          <p:nvPr/>
        </p:nvSpPr>
        <p:spPr>
          <a:xfrm>
            <a:off x="6199910" y="5256203"/>
            <a:ext cx="2785536" cy="307777"/>
          </a:xfrm>
          <a:prstGeom prst="rect">
            <a:avLst/>
          </a:prstGeom>
          <a:gradFill>
            <a:gsLst>
              <a:gs pos="0">
                <a:srgbClr val="669900"/>
              </a:gs>
              <a:gs pos="68000">
                <a:srgbClr val="FFC000">
                  <a:shade val="67500"/>
                  <a:satMod val="115000"/>
                </a:srgbClr>
              </a:gs>
              <a:gs pos="100000">
                <a:srgbClr val="FFC000">
                  <a:shade val="100000"/>
                  <a:satMod val="115000"/>
                </a:srgbClr>
              </a:gs>
            </a:gsLst>
            <a:lin ang="5400000" scaled="1"/>
          </a:gradFill>
        </p:spPr>
        <p:txBody>
          <a:bodyPr wrap="square" rtlCol="0">
            <a:spAutoFit/>
          </a:bodyPr>
          <a:lstStyle/>
          <a:p>
            <a:r>
              <a:rPr lang="es-CO" sz="1400" b="1" u="sng" dirty="0">
                <a:solidFill>
                  <a:srgbClr val="000000"/>
                </a:solidFill>
                <a:latin typeface="Arial Black" pitchFamily="34" charset="0"/>
              </a:rPr>
              <a:t>Segunda Pista - </a:t>
            </a:r>
            <a:r>
              <a:rPr lang="es-CO" sz="1400" b="1" u="sng" dirty="0" err="1">
                <a:solidFill>
                  <a:srgbClr val="000000"/>
                </a:solidFill>
                <a:latin typeface="Arial Black" pitchFamily="34" charset="0"/>
              </a:rPr>
              <a:t>ElDorado</a:t>
            </a:r>
            <a:endParaRPr lang="es-CO" sz="1400" b="1" u="sng" dirty="0">
              <a:solidFill>
                <a:srgbClr val="000000"/>
              </a:solidFill>
              <a:latin typeface="Arial Black" pitchFamily="34" charset="0"/>
            </a:endParaRPr>
          </a:p>
        </p:txBody>
      </p:sp>
      <p:pic>
        <p:nvPicPr>
          <p:cNvPr id="1028" name="Picture 4" descr="https://encrypted-tbn2.gstatic.com/images?q=tbn:ANd9GcTTPHDkrJkSaUAVpSpnFHepXmYbniM0O3RSCsG6uXe-yAOoXr_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4205" y="5972243"/>
            <a:ext cx="336309" cy="336309"/>
          </a:xfrm>
          <a:prstGeom prst="rect">
            <a:avLst/>
          </a:prstGeom>
          <a:noFill/>
          <a:extLst>
            <a:ext uri="{909E8E84-426E-40DD-AFC4-6F175D3DCCD1}">
              <a14:hiddenFill xmlns:a14="http://schemas.microsoft.com/office/drawing/2010/main">
                <a:solidFill>
                  <a:srgbClr val="FFFFFF"/>
                </a:solidFill>
              </a14:hiddenFill>
            </a:ext>
          </a:extLst>
        </p:spPr>
      </p:pic>
      <p:pic>
        <p:nvPicPr>
          <p:cNvPr id="36" name="3 Imagen"/>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6505"/>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625942" y="1172130"/>
            <a:ext cx="4358231" cy="5685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7" name="7 Grupo"/>
          <p:cNvGrpSpPr/>
          <p:nvPr/>
        </p:nvGrpSpPr>
        <p:grpSpPr>
          <a:xfrm>
            <a:off x="1778156" y="1804130"/>
            <a:ext cx="247787" cy="208269"/>
            <a:chOff x="1349314" y="764704"/>
            <a:chExt cx="288032" cy="252000"/>
          </a:xfrm>
        </p:grpSpPr>
        <p:sp>
          <p:nvSpPr>
            <p:cNvPr id="127" name="4 Elipse"/>
            <p:cNvSpPr/>
            <p:nvPr/>
          </p:nvSpPr>
          <p:spPr>
            <a:xfrm>
              <a:off x="1366988" y="788058"/>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2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349314" y="764704"/>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73 CuadroTexto"/>
          <p:cNvSpPr txBox="1"/>
          <p:nvPr/>
        </p:nvSpPr>
        <p:spPr>
          <a:xfrm>
            <a:off x="1145477" y="1855262"/>
            <a:ext cx="1040742" cy="169277"/>
          </a:xfrm>
          <a:prstGeom prst="rect">
            <a:avLst/>
          </a:prstGeom>
          <a:noFill/>
        </p:spPr>
        <p:txBody>
          <a:bodyPr wrap="square" rtlCol="0">
            <a:spAutoFit/>
          </a:bodyPr>
          <a:lstStyle/>
          <a:p>
            <a:r>
              <a:rPr lang="es-CO" sz="500" dirty="0">
                <a:solidFill>
                  <a:srgbClr val="000000"/>
                </a:solidFill>
                <a:latin typeface="Arial Black" pitchFamily="34" charset="0"/>
              </a:rPr>
              <a:t>Cartagena</a:t>
            </a:r>
          </a:p>
        </p:txBody>
      </p:sp>
      <p:grpSp>
        <p:nvGrpSpPr>
          <p:cNvPr id="39" name="80 Grupo"/>
          <p:cNvGrpSpPr/>
          <p:nvPr/>
        </p:nvGrpSpPr>
        <p:grpSpPr>
          <a:xfrm>
            <a:off x="908049" y="1494891"/>
            <a:ext cx="247787" cy="208269"/>
            <a:chOff x="5580112" y="2339719"/>
            <a:chExt cx="288032" cy="252000"/>
          </a:xfrm>
        </p:grpSpPr>
        <p:sp>
          <p:nvSpPr>
            <p:cNvPr id="125" name="4 Elipse"/>
            <p:cNvSpPr/>
            <p:nvPr/>
          </p:nvSpPr>
          <p:spPr>
            <a:xfrm>
              <a:off x="5597786" y="236307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2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33971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0" name="83 Grupo"/>
          <p:cNvGrpSpPr/>
          <p:nvPr/>
        </p:nvGrpSpPr>
        <p:grpSpPr>
          <a:xfrm>
            <a:off x="1299658" y="1328034"/>
            <a:ext cx="247787" cy="208269"/>
            <a:chOff x="5580112" y="2339719"/>
            <a:chExt cx="288032" cy="252000"/>
          </a:xfrm>
        </p:grpSpPr>
        <p:sp>
          <p:nvSpPr>
            <p:cNvPr id="123" name="4 Elipse"/>
            <p:cNvSpPr/>
            <p:nvPr/>
          </p:nvSpPr>
          <p:spPr>
            <a:xfrm>
              <a:off x="5597786" y="236307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2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33971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 name="86 CuadroTexto"/>
          <p:cNvSpPr txBox="1"/>
          <p:nvPr/>
        </p:nvSpPr>
        <p:spPr>
          <a:xfrm>
            <a:off x="607275" y="1686090"/>
            <a:ext cx="1040742" cy="169277"/>
          </a:xfrm>
          <a:prstGeom prst="rect">
            <a:avLst/>
          </a:prstGeom>
          <a:noFill/>
        </p:spPr>
        <p:txBody>
          <a:bodyPr wrap="square" rtlCol="0">
            <a:spAutoFit/>
          </a:bodyPr>
          <a:lstStyle/>
          <a:p>
            <a:r>
              <a:rPr lang="es-CO" sz="500" dirty="0">
                <a:solidFill>
                  <a:srgbClr val="000000"/>
                </a:solidFill>
                <a:latin typeface="Arial Black" pitchFamily="34" charset="0"/>
              </a:rPr>
              <a:t>San Andres</a:t>
            </a:r>
          </a:p>
        </p:txBody>
      </p:sp>
      <p:sp>
        <p:nvSpPr>
          <p:cNvPr id="42" name="87 CuadroTexto"/>
          <p:cNvSpPr txBox="1"/>
          <p:nvPr/>
        </p:nvSpPr>
        <p:spPr>
          <a:xfrm>
            <a:off x="1267376" y="1149498"/>
            <a:ext cx="1040742" cy="169277"/>
          </a:xfrm>
          <a:prstGeom prst="rect">
            <a:avLst/>
          </a:prstGeom>
          <a:noFill/>
        </p:spPr>
        <p:txBody>
          <a:bodyPr wrap="square" rtlCol="0">
            <a:spAutoFit/>
          </a:bodyPr>
          <a:lstStyle/>
          <a:p>
            <a:r>
              <a:rPr lang="es-CO" sz="500" dirty="0">
                <a:solidFill>
                  <a:srgbClr val="000000"/>
                </a:solidFill>
                <a:latin typeface="Arial Black" pitchFamily="34" charset="0"/>
              </a:rPr>
              <a:t>Providencia</a:t>
            </a:r>
          </a:p>
        </p:txBody>
      </p:sp>
      <p:grpSp>
        <p:nvGrpSpPr>
          <p:cNvPr id="43" name="97 Grupo"/>
          <p:cNvGrpSpPr/>
          <p:nvPr/>
        </p:nvGrpSpPr>
        <p:grpSpPr>
          <a:xfrm>
            <a:off x="1329324" y="4154877"/>
            <a:ext cx="247787" cy="208269"/>
            <a:chOff x="5580112" y="2627751"/>
            <a:chExt cx="288032" cy="252000"/>
          </a:xfrm>
        </p:grpSpPr>
        <p:sp>
          <p:nvSpPr>
            <p:cNvPr id="121" name="4 Elipse"/>
            <p:cNvSpPr/>
            <p:nvPr/>
          </p:nvSpPr>
          <p:spPr>
            <a:xfrm>
              <a:off x="5597786" y="2651105"/>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2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627751"/>
              <a:ext cx="288032" cy="252000"/>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100 CuadroTexto"/>
          <p:cNvSpPr txBox="1"/>
          <p:nvPr/>
        </p:nvSpPr>
        <p:spPr>
          <a:xfrm>
            <a:off x="895695" y="4144398"/>
            <a:ext cx="426086" cy="169277"/>
          </a:xfrm>
          <a:prstGeom prst="rect">
            <a:avLst/>
          </a:prstGeom>
          <a:noFill/>
        </p:spPr>
        <p:txBody>
          <a:bodyPr wrap="square" rtlCol="0">
            <a:spAutoFit/>
          </a:bodyPr>
          <a:lstStyle>
            <a:defPPr>
              <a:defRPr lang="es-CO"/>
            </a:defPPr>
            <a:lvl1pPr>
              <a:defRPr sz="900">
                <a:solidFill>
                  <a:srgbClr val="000000"/>
                </a:solidFill>
                <a:latin typeface="Arial Black" pitchFamily="34" charset="0"/>
              </a:defRPr>
            </a:lvl1pPr>
          </a:lstStyle>
          <a:p>
            <a:r>
              <a:rPr lang="es-CO" sz="500" dirty="0"/>
              <a:t>Cali</a:t>
            </a:r>
          </a:p>
        </p:txBody>
      </p:sp>
      <p:grpSp>
        <p:nvGrpSpPr>
          <p:cNvPr id="45" name="106 Grupo"/>
          <p:cNvGrpSpPr/>
          <p:nvPr/>
        </p:nvGrpSpPr>
        <p:grpSpPr>
          <a:xfrm>
            <a:off x="1636706" y="2989653"/>
            <a:ext cx="247787" cy="208269"/>
            <a:chOff x="5580112" y="2937269"/>
            <a:chExt cx="288032" cy="252000"/>
          </a:xfrm>
        </p:grpSpPr>
        <p:sp>
          <p:nvSpPr>
            <p:cNvPr id="119" name="4 Elipse"/>
            <p:cNvSpPr/>
            <p:nvPr/>
          </p:nvSpPr>
          <p:spPr>
            <a:xfrm>
              <a:off x="5597786" y="296062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20"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93726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109 Grupo"/>
          <p:cNvGrpSpPr/>
          <p:nvPr/>
        </p:nvGrpSpPr>
        <p:grpSpPr>
          <a:xfrm>
            <a:off x="1701004" y="3228653"/>
            <a:ext cx="247787" cy="208269"/>
            <a:chOff x="5580112" y="2937269"/>
            <a:chExt cx="288032" cy="252000"/>
          </a:xfrm>
        </p:grpSpPr>
        <p:sp>
          <p:nvSpPr>
            <p:cNvPr id="117" name="4 Elipse"/>
            <p:cNvSpPr/>
            <p:nvPr/>
          </p:nvSpPr>
          <p:spPr>
            <a:xfrm>
              <a:off x="5597786" y="296062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1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93726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7" name="112 Grupo"/>
          <p:cNvGrpSpPr/>
          <p:nvPr/>
        </p:nvGrpSpPr>
        <p:grpSpPr>
          <a:xfrm>
            <a:off x="1329324" y="3399380"/>
            <a:ext cx="247787" cy="208269"/>
            <a:chOff x="5580112" y="2937269"/>
            <a:chExt cx="288032" cy="252000"/>
          </a:xfrm>
        </p:grpSpPr>
        <p:sp>
          <p:nvSpPr>
            <p:cNvPr id="115" name="4 Elipse"/>
            <p:cNvSpPr/>
            <p:nvPr/>
          </p:nvSpPr>
          <p:spPr>
            <a:xfrm>
              <a:off x="5597786" y="296062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1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93726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8" name="115 Grupo"/>
          <p:cNvGrpSpPr/>
          <p:nvPr/>
        </p:nvGrpSpPr>
        <p:grpSpPr>
          <a:xfrm>
            <a:off x="1657114" y="2362854"/>
            <a:ext cx="247787" cy="208269"/>
            <a:chOff x="5580112" y="2937269"/>
            <a:chExt cx="288032" cy="252000"/>
          </a:xfrm>
        </p:grpSpPr>
        <p:sp>
          <p:nvSpPr>
            <p:cNvPr id="113" name="4 Elipse"/>
            <p:cNvSpPr/>
            <p:nvPr/>
          </p:nvSpPr>
          <p:spPr>
            <a:xfrm>
              <a:off x="5597786" y="296062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1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93726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 name="118 Grupo"/>
          <p:cNvGrpSpPr/>
          <p:nvPr/>
        </p:nvGrpSpPr>
        <p:grpSpPr>
          <a:xfrm>
            <a:off x="1388919" y="2719649"/>
            <a:ext cx="247787" cy="208269"/>
            <a:chOff x="5580112" y="2937269"/>
            <a:chExt cx="288032" cy="252000"/>
          </a:xfrm>
        </p:grpSpPr>
        <p:sp>
          <p:nvSpPr>
            <p:cNvPr id="111" name="4 Elipse"/>
            <p:cNvSpPr/>
            <p:nvPr/>
          </p:nvSpPr>
          <p:spPr>
            <a:xfrm>
              <a:off x="5597786" y="296062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1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93726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0" name="121 Grupo"/>
          <p:cNvGrpSpPr/>
          <p:nvPr/>
        </p:nvGrpSpPr>
        <p:grpSpPr>
          <a:xfrm>
            <a:off x="1824898" y="2187171"/>
            <a:ext cx="247787" cy="208269"/>
            <a:chOff x="5580112" y="2937269"/>
            <a:chExt cx="288032" cy="252000"/>
          </a:xfrm>
        </p:grpSpPr>
        <p:sp>
          <p:nvSpPr>
            <p:cNvPr id="109" name="4 Elipse"/>
            <p:cNvSpPr/>
            <p:nvPr/>
          </p:nvSpPr>
          <p:spPr>
            <a:xfrm>
              <a:off x="5597786" y="296062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10"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93726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124 CuadroTexto"/>
          <p:cNvSpPr txBox="1"/>
          <p:nvPr/>
        </p:nvSpPr>
        <p:spPr>
          <a:xfrm>
            <a:off x="1341675" y="2102661"/>
            <a:ext cx="563224" cy="169277"/>
          </a:xfrm>
          <a:prstGeom prst="rect">
            <a:avLst/>
          </a:prstGeom>
          <a:noFill/>
        </p:spPr>
        <p:txBody>
          <a:bodyPr wrap="square" rtlCol="0">
            <a:spAutoFit/>
          </a:bodyPr>
          <a:lstStyle/>
          <a:p>
            <a:r>
              <a:rPr lang="es-CO" sz="500" dirty="0">
                <a:solidFill>
                  <a:srgbClr val="000000"/>
                </a:solidFill>
                <a:latin typeface="Arial Black" pitchFamily="34" charset="0"/>
              </a:rPr>
              <a:t>Corozal</a:t>
            </a:r>
          </a:p>
        </p:txBody>
      </p:sp>
      <p:sp>
        <p:nvSpPr>
          <p:cNvPr id="52" name="125 CuadroTexto"/>
          <p:cNvSpPr txBox="1"/>
          <p:nvPr/>
        </p:nvSpPr>
        <p:spPr>
          <a:xfrm>
            <a:off x="1081537" y="2372787"/>
            <a:ext cx="655871" cy="169277"/>
          </a:xfrm>
          <a:prstGeom prst="rect">
            <a:avLst/>
          </a:prstGeom>
          <a:noFill/>
        </p:spPr>
        <p:txBody>
          <a:bodyPr wrap="square" rtlCol="0">
            <a:spAutoFit/>
          </a:bodyPr>
          <a:lstStyle/>
          <a:p>
            <a:r>
              <a:rPr lang="es-CO" sz="500" dirty="0">
                <a:solidFill>
                  <a:srgbClr val="000000"/>
                </a:solidFill>
                <a:latin typeface="Arial Black" pitchFamily="34" charset="0"/>
              </a:rPr>
              <a:t>Montería</a:t>
            </a:r>
          </a:p>
        </p:txBody>
      </p:sp>
      <p:sp>
        <p:nvSpPr>
          <p:cNvPr id="53" name="126 CuadroTexto"/>
          <p:cNvSpPr txBox="1"/>
          <p:nvPr/>
        </p:nvSpPr>
        <p:spPr>
          <a:xfrm>
            <a:off x="1101004" y="2889807"/>
            <a:ext cx="616934" cy="169277"/>
          </a:xfrm>
          <a:prstGeom prst="rect">
            <a:avLst/>
          </a:prstGeom>
          <a:noFill/>
        </p:spPr>
        <p:txBody>
          <a:bodyPr wrap="square" rtlCol="0">
            <a:spAutoFit/>
          </a:bodyPr>
          <a:lstStyle/>
          <a:p>
            <a:r>
              <a:rPr lang="es-CO" sz="500" dirty="0" err="1">
                <a:solidFill>
                  <a:srgbClr val="000000"/>
                </a:solidFill>
                <a:latin typeface="Arial Black" pitchFamily="34" charset="0"/>
              </a:rPr>
              <a:t>Carepa</a:t>
            </a:r>
            <a:endParaRPr lang="es-CO" sz="500" dirty="0">
              <a:solidFill>
                <a:srgbClr val="000000"/>
              </a:solidFill>
              <a:latin typeface="Arial Black" pitchFamily="34" charset="0"/>
            </a:endParaRPr>
          </a:p>
        </p:txBody>
      </p:sp>
      <p:sp>
        <p:nvSpPr>
          <p:cNvPr id="54" name="127 CuadroTexto"/>
          <p:cNvSpPr txBox="1"/>
          <p:nvPr/>
        </p:nvSpPr>
        <p:spPr>
          <a:xfrm>
            <a:off x="783409" y="3481956"/>
            <a:ext cx="1040742" cy="169277"/>
          </a:xfrm>
          <a:prstGeom prst="rect">
            <a:avLst/>
          </a:prstGeom>
          <a:noFill/>
        </p:spPr>
        <p:txBody>
          <a:bodyPr wrap="square" rtlCol="0">
            <a:spAutoFit/>
          </a:bodyPr>
          <a:lstStyle/>
          <a:p>
            <a:r>
              <a:rPr lang="es-CO" sz="500" dirty="0">
                <a:solidFill>
                  <a:srgbClr val="000000"/>
                </a:solidFill>
                <a:latin typeface="Arial Black" pitchFamily="34" charset="0"/>
              </a:rPr>
              <a:t>Quibdó </a:t>
            </a:r>
          </a:p>
        </p:txBody>
      </p:sp>
      <p:sp>
        <p:nvSpPr>
          <p:cNvPr id="55" name="128 CuadroTexto"/>
          <p:cNvSpPr txBox="1"/>
          <p:nvPr/>
        </p:nvSpPr>
        <p:spPr>
          <a:xfrm>
            <a:off x="1824898" y="2948587"/>
            <a:ext cx="1040742" cy="169277"/>
          </a:xfrm>
          <a:prstGeom prst="rect">
            <a:avLst/>
          </a:prstGeom>
          <a:noFill/>
        </p:spPr>
        <p:txBody>
          <a:bodyPr wrap="square" rtlCol="0">
            <a:spAutoFit/>
          </a:bodyPr>
          <a:lstStyle/>
          <a:p>
            <a:r>
              <a:rPr lang="es-CO" sz="500" dirty="0">
                <a:solidFill>
                  <a:srgbClr val="000000"/>
                </a:solidFill>
                <a:latin typeface="Arial Black" pitchFamily="34" charset="0"/>
              </a:rPr>
              <a:t>Rionegro</a:t>
            </a:r>
          </a:p>
        </p:txBody>
      </p:sp>
      <p:sp>
        <p:nvSpPr>
          <p:cNvPr id="56" name="129 CuadroTexto"/>
          <p:cNvSpPr txBox="1"/>
          <p:nvPr/>
        </p:nvSpPr>
        <p:spPr>
          <a:xfrm>
            <a:off x="1899195" y="3305660"/>
            <a:ext cx="1040742" cy="169277"/>
          </a:xfrm>
          <a:prstGeom prst="rect">
            <a:avLst/>
          </a:prstGeom>
          <a:noFill/>
        </p:spPr>
        <p:txBody>
          <a:bodyPr wrap="square" rtlCol="0">
            <a:spAutoFit/>
          </a:bodyPr>
          <a:lstStyle/>
          <a:p>
            <a:r>
              <a:rPr lang="es-CO" sz="500" dirty="0">
                <a:solidFill>
                  <a:srgbClr val="000000"/>
                </a:solidFill>
                <a:latin typeface="Arial Black" pitchFamily="34" charset="0"/>
              </a:rPr>
              <a:t>Medellín</a:t>
            </a:r>
          </a:p>
        </p:txBody>
      </p:sp>
      <p:grpSp>
        <p:nvGrpSpPr>
          <p:cNvPr id="57" name="135 Grupo"/>
          <p:cNvGrpSpPr/>
          <p:nvPr/>
        </p:nvGrpSpPr>
        <p:grpSpPr>
          <a:xfrm>
            <a:off x="2230782" y="1542331"/>
            <a:ext cx="247787" cy="208269"/>
            <a:chOff x="5580112" y="3203815"/>
            <a:chExt cx="288032" cy="252000"/>
          </a:xfrm>
        </p:grpSpPr>
        <p:sp>
          <p:nvSpPr>
            <p:cNvPr id="107" name="4 Elipse"/>
            <p:cNvSpPr/>
            <p:nvPr/>
          </p:nvSpPr>
          <p:spPr>
            <a:xfrm>
              <a:off x="5597786" y="3227169"/>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0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203815"/>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8" name="138 Grupo"/>
          <p:cNvGrpSpPr/>
          <p:nvPr/>
        </p:nvGrpSpPr>
        <p:grpSpPr>
          <a:xfrm>
            <a:off x="2686874" y="1418434"/>
            <a:ext cx="247787" cy="208269"/>
            <a:chOff x="5580112" y="3203815"/>
            <a:chExt cx="288032" cy="252000"/>
          </a:xfrm>
        </p:grpSpPr>
        <p:sp>
          <p:nvSpPr>
            <p:cNvPr id="105" name="4 Elipse"/>
            <p:cNvSpPr/>
            <p:nvPr/>
          </p:nvSpPr>
          <p:spPr>
            <a:xfrm>
              <a:off x="5597786" y="3227169"/>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0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203815"/>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0" name="144 Grupo"/>
          <p:cNvGrpSpPr/>
          <p:nvPr/>
        </p:nvGrpSpPr>
        <p:grpSpPr>
          <a:xfrm>
            <a:off x="2815460" y="2643159"/>
            <a:ext cx="247787" cy="208269"/>
            <a:chOff x="5580112" y="3203815"/>
            <a:chExt cx="288032" cy="252000"/>
          </a:xfrm>
        </p:grpSpPr>
        <p:sp>
          <p:nvSpPr>
            <p:cNvPr id="101" name="4 Elipse"/>
            <p:cNvSpPr/>
            <p:nvPr/>
          </p:nvSpPr>
          <p:spPr>
            <a:xfrm>
              <a:off x="5597786" y="3227169"/>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0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203815"/>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1" name="147 Grupo"/>
          <p:cNvGrpSpPr/>
          <p:nvPr/>
        </p:nvGrpSpPr>
        <p:grpSpPr>
          <a:xfrm>
            <a:off x="2612342" y="2875346"/>
            <a:ext cx="247787" cy="208269"/>
            <a:chOff x="5580112" y="3203815"/>
            <a:chExt cx="288032" cy="252000"/>
          </a:xfrm>
        </p:grpSpPr>
        <p:sp>
          <p:nvSpPr>
            <p:cNvPr id="99" name="4 Elipse"/>
            <p:cNvSpPr/>
            <p:nvPr/>
          </p:nvSpPr>
          <p:spPr>
            <a:xfrm>
              <a:off x="5597786" y="3227169"/>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00"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203815"/>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150 Grupo"/>
          <p:cNvGrpSpPr/>
          <p:nvPr/>
        </p:nvGrpSpPr>
        <p:grpSpPr>
          <a:xfrm>
            <a:off x="2359831" y="3061341"/>
            <a:ext cx="247787" cy="208269"/>
            <a:chOff x="5580112" y="3203815"/>
            <a:chExt cx="288032" cy="252000"/>
          </a:xfrm>
        </p:grpSpPr>
        <p:sp>
          <p:nvSpPr>
            <p:cNvPr id="97" name="4 Elipse"/>
            <p:cNvSpPr/>
            <p:nvPr/>
          </p:nvSpPr>
          <p:spPr>
            <a:xfrm>
              <a:off x="5597786" y="3227169"/>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9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203815"/>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3" name="153 CuadroTexto"/>
          <p:cNvSpPr txBox="1"/>
          <p:nvPr/>
        </p:nvSpPr>
        <p:spPr>
          <a:xfrm>
            <a:off x="2435914" y="1256284"/>
            <a:ext cx="1040742" cy="169277"/>
          </a:xfrm>
          <a:prstGeom prst="rect">
            <a:avLst/>
          </a:prstGeom>
          <a:noFill/>
        </p:spPr>
        <p:txBody>
          <a:bodyPr wrap="square" rtlCol="0">
            <a:spAutoFit/>
          </a:bodyPr>
          <a:lstStyle/>
          <a:p>
            <a:r>
              <a:rPr lang="es-CO" sz="500" dirty="0">
                <a:solidFill>
                  <a:srgbClr val="000000"/>
                </a:solidFill>
                <a:latin typeface="Arial Black" pitchFamily="34" charset="0"/>
              </a:rPr>
              <a:t>Riohacha</a:t>
            </a:r>
          </a:p>
        </p:txBody>
      </p:sp>
      <p:sp>
        <p:nvSpPr>
          <p:cNvPr id="64" name="154 CuadroTexto"/>
          <p:cNvSpPr txBox="1"/>
          <p:nvPr/>
        </p:nvSpPr>
        <p:spPr>
          <a:xfrm>
            <a:off x="1899196" y="1387547"/>
            <a:ext cx="745429" cy="169277"/>
          </a:xfrm>
          <a:prstGeom prst="rect">
            <a:avLst/>
          </a:prstGeom>
          <a:noFill/>
        </p:spPr>
        <p:txBody>
          <a:bodyPr wrap="square" rtlCol="0">
            <a:spAutoFit/>
          </a:bodyPr>
          <a:lstStyle/>
          <a:p>
            <a:r>
              <a:rPr lang="es-CO" sz="500" dirty="0">
                <a:solidFill>
                  <a:srgbClr val="000000"/>
                </a:solidFill>
                <a:latin typeface="Arial Black" pitchFamily="34" charset="0"/>
              </a:rPr>
              <a:t>Santa Marta</a:t>
            </a:r>
          </a:p>
        </p:txBody>
      </p:sp>
      <p:sp>
        <p:nvSpPr>
          <p:cNvPr id="65" name="155 CuadroTexto"/>
          <p:cNvSpPr txBox="1"/>
          <p:nvPr/>
        </p:nvSpPr>
        <p:spPr>
          <a:xfrm>
            <a:off x="2754098" y="1804130"/>
            <a:ext cx="1040742" cy="169277"/>
          </a:xfrm>
          <a:prstGeom prst="rect">
            <a:avLst/>
          </a:prstGeom>
          <a:noFill/>
        </p:spPr>
        <p:txBody>
          <a:bodyPr wrap="square" rtlCol="0">
            <a:spAutoFit/>
          </a:bodyPr>
          <a:lstStyle/>
          <a:p>
            <a:r>
              <a:rPr lang="es-CO" sz="500" dirty="0">
                <a:solidFill>
                  <a:srgbClr val="000000"/>
                </a:solidFill>
                <a:latin typeface="Arial Black" pitchFamily="34" charset="0"/>
              </a:rPr>
              <a:t>Valledupar</a:t>
            </a:r>
          </a:p>
        </p:txBody>
      </p:sp>
      <p:sp>
        <p:nvSpPr>
          <p:cNvPr id="66" name="156 CuadroTexto"/>
          <p:cNvSpPr txBox="1"/>
          <p:nvPr/>
        </p:nvSpPr>
        <p:spPr>
          <a:xfrm>
            <a:off x="3001885" y="2643159"/>
            <a:ext cx="1040742" cy="169277"/>
          </a:xfrm>
          <a:prstGeom prst="rect">
            <a:avLst/>
          </a:prstGeom>
          <a:noFill/>
        </p:spPr>
        <p:txBody>
          <a:bodyPr wrap="square" rtlCol="0">
            <a:spAutoFit/>
          </a:bodyPr>
          <a:lstStyle/>
          <a:p>
            <a:r>
              <a:rPr lang="es-CO" sz="500" dirty="0">
                <a:solidFill>
                  <a:srgbClr val="000000"/>
                </a:solidFill>
                <a:latin typeface="Arial Black" pitchFamily="34" charset="0"/>
              </a:rPr>
              <a:t>Cúcuta</a:t>
            </a:r>
          </a:p>
        </p:txBody>
      </p:sp>
      <p:sp>
        <p:nvSpPr>
          <p:cNvPr id="67" name="157 CuadroTexto"/>
          <p:cNvSpPr txBox="1"/>
          <p:nvPr/>
        </p:nvSpPr>
        <p:spPr>
          <a:xfrm>
            <a:off x="2754098" y="2875724"/>
            <a:ext cx="1040742" cy="169277"/>
          </a:xfrm>
          <a:prstGeom prst="rect">
            <a:avLst/>
          </a:prstGeom>
          <a:noFill/>
        </p:spPr>
        <p:txBody>
          <a:bodyPr wrap="square" rtlCol="0">
            <a:spAutoFit/>
          </a:bodyPr>
          <a:lstStyle/>
          <a:p>
            <a:r>
              <a:rPr lang="es-CO" sz="500" dirty="0">
                <a:solidFill>
                  <a:srgbClr val="000000"/>
                </a:solidFill>
                <a:latin typeface="Arial Black" pitchFamily="34" charset="0"/>
              </a:rPr>
              <a:t>Bucaramanga</a:t>
            </a:r>
          </a:p>
        </p:txBody>
      </p:sp>
      <p:sp>
        <p:nvSpPr>
          <p:cNvPr id="68" name="159 CuadroTexto"/>
          <p:cNvSpPr txBox="1"/>
          <p:nvPr/>
        </p:nvSpPr>
        <p:spPr>
          <a:xfrm>
            <a:off x="2526839" y="3080642"/>
            <a:ext cx="1156460" cy="169277"/>
          </a:xfrm>
          <a:prstGeom prst="rect">
            <a:avLst/>
          </a:prstGeom>
          <a:noFill/>
        </p:spPr>
        <p:txBody>
          <a:bodyPr wrap="square" rtlCol="0">
            <a:spAutoFit/>
          </a:bodyPr>
          <a:lstStyle/>
          <a:p>
            <a:r>
              <a:rPr lang="es-CO" sz="500" dirty="0">
                <a:solidFill>
                  <a:srgbClr val="000000"/>
                </a:solidFill>
                <a:latin typeface="Arial Black" pitchFamily="34" charset="0"/>
              </a:rPr>
              <a:t>Barrancabermeja</a:t>
            </a:r>
          </a:p>
        </p:txBody>
      </p:sp>
      <p:grpSp>
        <p:nvGrpSpPr>
          <p:cNvPr id="69" name="166 Grupo"/>
          <p:cNvGrpSpPr/>
          <p:nvPr/>
        </p:nvGrpSpPr>
        <p:grpSpPr>
          <a:xfrm>
            <a:off x="2134632" y="3660281"/>
            <a:ext cx="247787" cy="208269"/>
            <a:chOff x="5580112" y="3513333"/>
            <a:chExt cx="288032" cy="252000"/>
          </a:xfrm>
        </p:grpSpPr>
        <p:sp>
          <p:nvSpPr>
            <p:cNvPr id="95"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9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0" name="169 CuadroTexto"/>
          <p:cNvSpPr txBox="1"/>
          <p:nvPr/>
        </p:nvSpPr>
        <p:spPr>
          <a:xfrm>
            <a:off x="2320472" y="3669028"/>
            <a:ext cx="1040742" cy="169277"/>
          </a:xfrm>
          <a:prstGeom prst="rect">
            <a:avLst/>
          </a:prstGeom>
          <a:noFill/>
        </p:spPr>
        <p:txBody>
          <a:bodyPr wrap="square" rtlCol="0">
            <a:spAutoFit/>
          </a:bodyPr>
          <a:lstStyle/>
          <a:p>
            <a:r>
              <a:rPr lang="es-CO" sz="500" dirty="0">
                <a:solidFill>
                  <a:srgbClr val="000000"/>
                </a:solidFill>
                <a:latin typeface="Arial Black" pitchFamily="34" charset="0"/>
              </a:rPr>
              <a:t>Bogotá</a:t>
            </a:r>
          </a:p>
        </p:txBody>
      </p:sp>
      <p:grpSp>
        <p:nvGrpSpPr>
          <p:cNvPr id="71" name="174 Grupo"/>
          <p:cNvGrpSpPr/>
          <p:nvPr/>
        </p:nvGrpSpPr>
        <p:grpSpPr>
          <a:xfrm>
            <a:off x="2134632" y="3857317"/>
            <a:ext cx="247787" cy="208269"/>
            <a:chOff x="5580112" y="3513333"/>
            <a:chExt cx="288032" cy="252000"/>
          </a:xfrm>
        </p:grpSpPr>
        <p:sp>
          <p:nvSpPr>
            <p:cNvPr id="93"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accent5">
                <a:lumMod val="5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9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AutoShape 7" descr="http://www.vernet.fr/site/FR/images/site/logo_avion.jpg"/>
          <p:cNvSpPr>
            <a:spLocks noChangeAspect="1" noChangeArrowheads="1"/>
          </p:cNvSpPr>
          <p:nvPr/>
        </p:nvSpPr>
        <p:spPr bwMode="auto">
          <a:xfrm>
            <a:off x="751210" y="1052737"/>
            <a:ext cx="262212" cy="2519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sz="1100"/>
          </a:p>
        </p:txBody>
      </p:sp>
      <p:sp>
        <p:nvSpPr>
          <p:cNvPr id="74" name="184 CuadroTexto"/>
          <p:cNvSpPr txBox="1"/>
          <p:nvPr/>
        </p:nvSpPr>
        <p:spPr>
          <a:xfrm>
            <a:off x="1527517" y="1506571"/>
            <a:ext cx="473621" cy="246221"/>
          </a:xfrm>
          <a:prstGeom prst="rect">
            <a:avLst/>
          </a:prstGeom>
          <a:noFill/>
        </p:spPr>
        <p:txBody>
          <a:bodyPr wrap="square" rtlCol="0">
            <a:spAutoFit/>
          </a:bodyPr>
          <a:lstStyle/>
          <a:p>
            <a:r>
              <a:rPr lang="es-CO" sz="500" dirty="0">
                <a:solidFill>
                  <a:srgbClr val="000000"/>
                </a:solidFill>
                <a:latin typeface="Arial Black" pitchFamily="34" charset="0"/>
              </a:rPr>
              <a:t>Barranquilla</a:t>
            </a:r>
          </a:p>
        </p:txBody>
      </p:sp>
      <p:sp>
        <p:nvSpPr>
          <p:cNvPr id="76" name="192 CuadroTexto"/>
          <p:cNvSpPr txBox="1"/>
          <p:nvPr/>
        </p:nvSpPr>
        <p:spPr>
          <a:xfrm>
            <a:off x="1081536" y="3845897"/>
            <a:ext cx="711824" cy="169277"/>
          </a:xfrm>
          <a:prstGeom prst="rect">
            <a:avLst/>
          </a:prstGeom>
          <a:noFill/>
        </p:spPr>
        <p:txBody>
          <a:bodyPr wrap="square" rtlCol="0">
            <a:spAutoFit/>
          </a:bodyPr>
          <a:lstStyle/>
          <a:p>
            <a:r>
              <a:rPr lang="es-CO" sz="500" dirty="0">
                <a:solidFill>
                  <a:srgbClr val="000000"/>
                </a:solidFill>
                <a:latin typeface="Arial Black" pitchFamily="34" charset="0"/>
              </a:rPr>
              <a:t>Armenia</a:t>
            </a:r>
          </a:p>
        </p:txBody>
      </p:sp>
      <p:sp>
        <p:nvSpPr>
          <p:cNvPr id="78" name="196 CuadroTexto"/>
          <p:cNvSpPr txBox="1"/>
          <p:nvPr/>
        </p:nvSpPr>
        <p:spPr>
          <a:xfrm>
            <a:off x="1486097" y="4301955"/>
            <a:ext cx="1040742" cy="169277"/>
          </a:xfrm>
          <a:prstGeom prst="rect">
            <a:avLst/>
          </a:prstGeom>
          <a:noFill/>
        </p:spPr>
        <p:txBody>
          <a:bodyPr wrap="square" rtlCol="0">
            <a:spAutoFit/>
          </a:bodyPr>
          <a:lstStyle/>
          <a:p>
            <a:r>
              <a:rPr lang="es-CO" sz="500" dirty="0">
                <a:solidFill>
                  <a:srgbClr val="000000"/>
                </a:solidFill>
                <a:latin typeface="Arial Black" pitchFamily="34" charset="0"/>
              </a:rPr>
              <a:t>Neiva</a:t>
            </a:r>
          </a:p>
        </p:txBody>
      </p:sp>
      <p:sp>
        <p:nvSpPr>
          <p:cNvPr id="80" name="200 CuadroTexto"/>
          <p:cNvSpPr txBox="1"/>
          <p:nvPr/>
        </p:nvSpPr>
        <p:spPr>
          <a:xfrm>
            <a:off x="784154" y="4588956"/>
            <a:ext cx="1040742" cy="169277"/>
          </a:xfrm>
          <a:prstGeom prst="rect">
            <a:avLst/>
          </a:prstGeom>
          <a:noFill/>
        </p:spPr>
        <p:txBody>
          <a:bodyPr wrap="square" rtlCol="0">
            <a:spAutoFit/>
          </a:bodyPr>
          <a:lstStyle/>
          <a:p>
            <a:r>
              <a:rPr lang="es-CO" sz="500" dirty="0">
                <a:solidFill>
                  <a:srgbClr val="000000"/>
                </a:solidFill>
                <a:latin typeface="Arial Black" pitchFamily="34" charset="0"/>
              </a:rPr>
              <a:t>Popayán</a:t>
            </a:r>
          </a:p>
        </p:txBody>
      </p:sp>
      <p:sp>
        <p:nvSpPr>
          <p:cNvPr id="82" name="204 CuadroTexto"/>
          <p:cNvSpPr txBox="1"/>
          <p:nvPr/>
        </p:nvSpPr>
        <p:spPr>
          <a:xfrm>
            <a:off x="1019591" y="3993836"/>
            <a:ext cx="506933" cy="169245"/>
          </a:xfrm>
          <a:prstGeom prst="rect">
            <a:avLst/>
          </a:prstGeom>
          <a:noFill/>
        </p:spPr>
        <p:txBody>
          <a:bodyPr wrap="square" rtlCol="0">
            <a:spAutoFit/>
          </a:bodyPr>
          <a:lstStyle/>
          <a:p>
            <a:r>
              <a:rPr lang="es-CO" sz="500" dirty="0">
                <a:solidFill>
                  <a:srgbClr val="000000"/>
                </a:solidFill>
                <a:latin typeface="Arial Black" pitchFamily="34" charset="0"/>
              </a:rPr>
              <a:t>Cartago</a:t>
            </a:r>
          </a:p>
        </p:txBody>
      </p:sp>
      <p:grpSp>
        <p:nvGrpSpPr>
          <p:cNvPr id="3" name="79 Grupo"/>
          <p:cNvGrpSpPr/>
          <p:nvPr/>
        </p:nvGrpSpPr>
        <p:grpSpPr>
          <a:xfrm>
            <a:off x="5885614" y="3943403"/>
            <a:ext cx="348826" cy="298439"/>
            <a:chOff x="5580112" y="3203815"/>
            <a:chExt cx="288032" cy="252000"/>
          </a:xfrm>
        </p:grpSpPr>
        <p:sp>
          <p:nvSpPr>
            <p:cNvPr id="4" name="4 Elipse"/>
            <p:cNvSpPr/>
            <p:nvPr/>
          </p:nvSpPr>
          <p:spPr>
            <a:xfrm>
              <a:off x="5597786" y="3227169"/>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2500">
                <a:solidFill>
                  <a:srgbClr val="000000"/>
                </a:solidFill>
              </a:endParaRPr>
            </a:p>
          </p:txBody>
        </p:sp>
        <p:pic>
          <p:nvPicPr>
            <p:cNvPr id="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203815"/>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72 Grupo"/>
          <p:cNvGrpSpPr/>
          <p:nvPr/>
        </p:nvGrpSpPr>
        <p:grpSpPr>
          <a:xfrm>
            <a:off x="5885614" y="3352662"/>
            <a:ext cx="348826" cy="298439"/>
            <a:chOff x="5580112" y="2937269"/>
            <a:chExt cx="288032" cy="252000"/>
          </a:xfrm>
        </p:grpSpPr>
        <p:sp>
          <p:nvSpPr>
            <p:cNvPr id="7" name="4 Elipse"/>
            <p:cNvSpPr/>
            <p:nvPr/>
          </p:nvSpPr>
          <p:spPr>
            <a:xfrm>
              <a:off x="5597786" y="296062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tx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2500">
                <a:solidFill>
                  <a:srgbClr val="000000"/>
                </a:solidFill>
              </a:endParaRPr>
            </a:p>
          </p:txBody>
        </p:sp>
        <p:pic>
          <p:nvPicPr>
            <p:cNvPr id="8"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93726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68 Grupo"/>
          <p:cNvGrpSpPr/>
          <p:nvPr/>
        </p:nvGrpSpPr>
        <p:grpSpPr>
          <a:xfrm>
            <a:off x="5885614" y="2731592"/>
            <a:ext cx="348826" cy="298439"/>
            <a:chOff x="5580112" y="2627751"/>
            <a:chExt cx="288032" cy="252000"/>
          </a:xfrm>
        </p:grpSpPr>
        <p:sp>
          <p:nvSpPr>
            <p:cNvPr id="10" name="4 Elipse"/>
            <p:cNvSpPr/>
            <p:nvPr/>
          </p:nvSpPr>
          <p:spPr>
            <a:xfrm>
              <a:off x="5597786" y="2651105"/>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2500">
                <a:solidFill>
                  <a:srgbClr val="000000"/>
                </a:solidFill>
              </a:endParaRPr>
            </a:p>
          </p:txBody>
        </p:sp>
        <p:pic>
          <p:nvPicPr>
            <p:cNvPr id="1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627751"/>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9 Grupo"/>
          <p:cNvGrpSpPr/>
          <p:nvPr/>
        </p:nvGrpSpPr>
        <p:grpSpPr>
          <a:xfrm>
            <a:off x="5885614" y="2121737"/>
            <a:ext cx="348826" cy="298439"/>
            <a:chOff x="5580112" y="2339719"/>
            <a:chExt cx="288032" cy="252000"/>
          </a:xfrm>
        </p:grpSpPr>
        <p:sp>
          <p:nvSpPr>
            <p:cNvPr id="13" name="4 Elipse"/>
            <p:cNvSpPr/>
            <p:nvPr/>
          </p:nvSpPr>
          <p:spPr>
            <a:xfrm>
              <a:off x="5597786" y="2363073"/>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FF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2500">
                <a:solidFill>
                  <a:srgbClr val="000000"/>
                </a:solidFill>
              </a:endParaRPr>
            </a:p>
          </p:txBody>
        </p:sp>
        <p:pic>
          <p:nvPicPr>
            <p:cNvPr id="14"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2339719"/>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69 Grupo"/>
          <p:cNvGrpSpPr/>
          <p:nvPr/>
        </p:nvGrpSpPr>
        <p:grpSpPr>
          <a:xfrm>
            <a:off x="5885614" y="1507456"/>
            <a:ext cx="348826" cy="298439"/>
            <a:chOff x="1349314" y="764704"/>
            <a:chExt cx="288032" cy="252000"/>
          </a:xfrm>
        </p:grpSpPr>
        <p:sp>
          <p:nvSpPr>
            <p:cNvPr id="16" name="4 Elipse"/>
            <p:cNvSpPr/>
            <p:nvPr/>
          </p:nvSpPr>
          <p:spPr>
            <a:xfrm>
              <a:off x="1366988" y="788058"/>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2500">
                <a:solidFill>
                  <a:srgbClr val="000000"/>
                </a:solidFill>
              </a:endParaRPr>
            </a:p>
          </p:txBody>
        </p:sp>
        <p:pic>
          <p:nvPicPr>
            <p:cNvPr id="1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349314" y="764704"/>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92 Grupo"/>
          <p:cNvGrpSpPr/>
          <p:nvPr/>
        </p:nvGrpSpPr>
        <p:grpSpPr>
          <a:xfrm>
            <a:off x="5885614" y="4627507"/>
            <a:ext cx="348826" cy="298439"/>
            <a:chOff x="5580112" y="3513333"/>
            <a:chExt cx="288032" cy="252000"/>
          </a:xfrm>
        </p:grpSpPr>
        <p:sp>
          <p:nvSpPr>
            <p:cNvPr id="24"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2500">
                <a:solidFill>
                  <a:srgbClr val="000000"/>
                </a:solidFill>
              </a:endParaRPr>
            </a:p>
          </p:txBody>
        </p:sp>
        <p:pic>
          <p:nvPicPr>
            <p:cNvPr id="2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170 Grupo"/>
          <p:cNvGrpSpPr/>
          <p:nvPr/>
        </p:nvGrpSpPr>
        <p:grpSpPr>
          <a:xfrm>
            <a:off x="5885614" y="5203571"/>
            <a:ext cx="348826" cy="298439"/>
            <a:chOff x="5580112" y="3513333"/>
            <a:chExt cx="288032" cy="252000"/>
          </a:xfrm>
        </p:grpSpPr>
        <p:sp>
          <p:nvSpPr>
            <p:cNvPr id="28"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chemeClr val="accent5">
                <a:lumMod val="5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2500">
                <a:solidFill>
                  <a:srgbClr val="000000"/>
                </a:solidFill>
              </a:endParaRPr>
            </a:p>
          </p:txBody>
        </p:sp>
        <p:pic>
          <p:nvPicPr>
            <p:cNvPr id="2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Elipse 1"/>
          <p:cNvSpPr/>
          <p:nvPr/>
        </p:nvSpPr>
        <p:spPr>
          <a:xfrm>
            <a:off x="607276" y="990230"/>
            <a:ext cx="1193361" cy="1087269"/>
          </a:xfrm>
          <a:prstGeom prst="ellipse">
            <a:avLst/>
          </a:prstGeom>
          <a:noFill/>
          <a:ln w="1905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cxnSp>
        <p:nvCxnSpPr>
          <p:cNvPr id="33" name="Conector recto de flecha 32"/>
          <p:cNvCxnSpPr>
            <a:stCxn id="2" idx="6"/>
          </p:cNvCxnSpPr>
          <p:nvPr/>
        </p:nvCxnSpPr>
        <p:spPr>
          <a:xfrm>
            <a:off x="1800637" y="1533864"/>
            <a:ext cx="4014387" cy="6553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1" name="Elipse 130"/>
          <p:cNvSpPr/>
          <p:nvPr/>
        </p:nvSpPr>
        <p:spPr>
          <a:xfrm>
            <a:off x="1137176" y="1782905"/>
            <a:ext cx="1092582" cy="266523"/>
          </a:xfrm>
          <a:prstGeom prst="ellipse">
            <a:avLst/>
          </a:prstGeom>
          <a:noFill/>
          <a:ln w="19050">
            <a:solidFill>
              <a:srgbClr val="FFFF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cxnSp>
        <p:nvCxnSpPr>
          <p:cNvPr id="1026" name="Conector recto de flecha 1025"/>
          <p:cNvCxnSpPr/>
          <p:nvPr/>
        </p:nvCxnSpPr>
        <p:spPr>
          <a:xfrm flipV="1">
            <a:off x="2245986" y="1684242"/>
            <a:ext cx="3469780" cy="23774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29" name="Elipse 1028"/>
          <p:cNvSpPr/>
          <p:nvPr/>
        </p:nvSpPr>
        <p:spPr>
          <a:xfrm>
            <a:off x="970451" y="3993164"/>
            <a:ext cx="619467" cy="449065"/>
          </a:xfrm>
          <a:prstGeom prst="ellipse">
            <a:avLst/>
          </a:prstGeom>
          <a:noFill/>
          <a:ln>
            <a:solidFill>
              <a:schemeClr val="tx2">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MX">
              <a:solidFill>
                <a:schemeClr val="dk1"/>
              </a:solidFill>
            </a:endParaRPr>
          </a:p>
        </p:txBody>
      </p:sp>
      <p:cxnSp>
        <p:nvCxnSpPr>
          <p:cNvPr id="1031" name="Conector recto de flecha 1030"/>
          <p:cNvCxnSpPr>
            <a:stCxn id="1029" idx="6"/>
          </p:cNvCxnSpPr>
          <p:nvPr/>
        </p:nvCxnSpPr>
        <p:spPr>
          <a:xfrm flipV="1">
            <a:off x="1589918" y="2924714"/>
            <a:ext cx="4233163" cy="1292983"/>
          </a:xfrm>
          <a:prstGeom prst="straightConnector1">
            <a:avLst/>
          </a:prstGeom>
          <a:ln>
            <a:solidFill>
              <a:schemeClr val="tx2">
                <a:lumMod val="75000"/>
              </a:schemeClr>
            </a:solidFill>
            <a:tailEnd type="triangle"/>
          </a:ln>
        </p:spPr>
        <p:style>
          <a:lnRef idx="2">
            <a:schemeClr val="accent5"/>
          </a:lnRef>
          <a:fillRef idx="1">
            <a:schemeClr val="lt1"/>
          </a:fillRef>
          <a:effectRef idx="0">
            <a:schemeClr val="accent5"/>
          </a:effectRef>
          <a:fontRef idx="minor">
            <a:schemeClr val="dk1"/>
          </a:fontRef>
        </p:style>
      </p:cxnSp>
      <p:sp>
        <p:nvSpPr>
          <p:cNvPr id="138" name="Elipse 137"/>
          <p:cNvSpPr/>
          <p:nvPr/>
        </p:nvSpPr>
        <p:spPr>
          <a:xfrm>
            <a:off x="883354" y="2055201"/>
            <a:ext cx="1466591" cy="1742370"/>
          </a:xfrm>
          <a:prstGeom prst="ellipse">
            <a:avLst/>
          </a:prstGeom>
          <a:noFill/>
          <a:ln w="19050">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cxnSp>
        <p:nvCxnSpPr>
          <p:cNvPr id="1033" name="Conector recto de flecha 1032"/>
          <p:cNvCxnSpPr>
            <a:stCxn id="138" idx="6"/>
          </p:cNvCxnSpPr>
          <p:nvPr/>
        </p:nvCxnSpPr>
        <p:spPr>
          <a:xfrm>
            <a:off x="2349945" y="2926387"/>
            <a:ext cx="3448485" cy="56025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3" name="Elipse 142"/>
          <p:cNvSpPr/>
          <p:nvPr/>
        </p:nvSpPr>
        <p:spPr>
          <a:xfrm>
            <a:off x="1950962" y="1107212"/>
            <a:ext cx="1161367" cy="1087269"/>
          </a:xfrm>
          <a:prstGeom prst="ellipse">
            <a:avLst/>
          </a:prstGeom>
          <a:noFill/>
          <a:ln w="19050">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144" name="Elipse 143"/>
          <p:cNvSpPr/>
          <p:nvPr/>
        </p:nvSpPr>
        <p:spPr>
          <a:xfrm>
            <a:off x="2334017" y="2462645"/>
            <a:ext cx="1161367" cy="1087269"/>
          </a:xfrm>
          <a:prstGeom prst="ellipse">
            <a:avLst/>
          </a:prstGeom>
          <a:noFill/>
          <a:ln w="19050">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cxnSp>
        <p:nvCxnSpPr>
          <p:cNvPr id="145" name="Conector recto de flecha 144"/>
          <p:cNvCxnSpPr/>
          <p:nvPr/>
        </p:nvCxnSpPr>
        <p:spPr>
          <a:xfrm>
            <a:off x="3121676" y="1675416"/>
            <a:ext cx="2750564" cy="23675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ector recto de flecha 147"/>
          <p:cNvCxnSpPr>
            <a:stCxn id="144" idx="6"/>
          </p:cNvCxnSpPr>
          <p:nvPr/>
        </p:nvCxnSpPr>
        <p:spPr>
          <a:xfrm>
            <a:off x="3495384" y="3006280"/>
            <a:ext cx="2373637" cy="1036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Elipse 150"/>
          <p:cNvSpPr/>
          <p:nvPr/>
        </p:nvSpPr>
        <p:spPr>
          <a:xfrm>
            <a:off x="2101402" y="3659317"/>
            <a:ext cx="781190" cy="247534"/>
          </a:xfrm>
          <a:prstGeom prst="ellipse">
            <a:avLst/>
          </a:prstGeom>
          <a:noFill/>
          <a:ln w="19050">
            <a:solidFill>
              <a:srgbClr val="7030A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cxnSp>
        <p:nvCxnSpPr>
          <p:cNvPr id="152" name="Conector recto de flecha 151"/>
          <p:cNvCxnSpPr>
            <a:stCxn id="151" idx="6"/>
          </p:cNvCxnSpPr>
          <p:nvPr/>
        </p:nvCxnSpPr>
        <p:spPr>
          <a:xfrm>
            <a:off x="2882593" y="3783085"/>
            <a:ext cx="2939707" cy="97634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5" name="Elipse 154"/>
          <p:cNvSpPr/>
          <p:nvPr/>
        </p:nvSpPr>
        <p:spPr>
          <a:xfrm>
            <a:off x="2073326" y="3669027"/>
            <a:ext cx="781190" cy="426320"/>
          </a:xfrm>
          <a:prstGeom prst="ellipse">
            <a:avLst/>
          </a:prstGeom>
          <a:noFill/>
          <a:ln w="19050">
            <a:solidFill>
              <a:schemeClr val="accent1">
                <a:lumMod val="5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cxnSp>
        <p:nvCxnSpPr>
          <p:cNvPr id="156" name="Conector recto de flecha 155"/>
          <p:cNvCxnSpPr>
            <a:stCxn id="155" idx="6"/>
          </p:cNvCxnSpPr>
          <p:nvPr/>
        </p:nvCxnSpPr>
        <p:spPr>
          <a:xfrm>
            <a:off x="2854517" y="3882188"/>
            <a:ext cx="2967783" cy="142597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8" name="141 Grupo"/>
          <p:cNvGrpSpPr/>
          <p:nvPr/>
        </p:nvGrpSpPr>
        <p:grpSpPr>
          <a:xfrm>
            <a:off x="2577191" y="1752736"/>
            <a:ext cx="247787" cy="208269"/>
            <a:chOff x="5580112" y="3203815"/>
            <a:chExt cx="288032" cy="252000"/>
          </a:xfrm>
        </p:grpSpPr>
        <p:sp>
          <p:nvSpPr>
            <p:cNvPr id="159" name="4 Elipse"/>
            <p:cNvSpPr/>
            <p:nvPr/>
          </p:nvSpPr>
          <p:spPr>
            <a:xfrm>
              <a:off x="5597786" y="3227169"/>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00000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sz="1100"/>
            </a:p>
          </p:txBody>
        </p:sp>
        <p:pic>
          <p:nvPicPr>
            <p:cNvPr id="160"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203815"/>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1" name="154 CuadroTexto"/>
          <p:cNvSpPr txBox="1"/>
          <p:nvPr/>
        </p:nvSpPr>
        <p:spPr>
          <a:xfrm>
            <a:off x="1899236" y="1386753"/>
            <a:ext cx="960893" cy="169277"/>
          </a:xfrm>
          <a:prstGeom prst="rect">
            <a:avLst/>
          </a:prstGeom>
          <a:noFill/>
        </p:spPr>
        <p:txBody>
          <a:bodyPr wrap="square" rtlCol="0">
            <a:spAutoFit/>
          </a:bodyPr>
          <a:lstStyle/>
          <a:p>
            <a:r>
              <a:rPr lang="es-CO" sz="500" dirty="0">
                <a:solidFill>
                  <a:srgbClr val="000000"/>
                </a:solidFill>
                <a:latin typeface="Arial Black" pitchFamily="34" charset="0"/>
              </a:rPr>
              <a:t>Santa Marta</a:t>
            </a:r>
          </a:p>
        </p:txBody>
      </p:sp>
      <p:sp>
        <p:nvSpPr>
          <p:cNvPr id="1043" name="CuadroTexto 1042"/>
          <p:cNvSpPr txBox="1"/>
          <p:nvPr/>
        </p:nvSpPr>
        <p:spPr>
          <a:xfrm>
            <a:off x="5076826" y="5741410"/>
            <a:ext cx="4305300" cy="46166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MX" sz="2400" dirty="0"/>
              <a:t>7 Contratos de concesión</a:t>
            </a:r>
          </a:p>
        </p:txBody>
      </p:sp>
      <p:sp>
        <p:nvSpPr>
          <p:cNvPr id="1044" name="Rectángulo 1043"/>
          <p:cNvSpPr/>
          <p:nvPr/>
        </p:nvSpPr>
        <p:spPr>
          <a:xfrm>
            <a:off x="5076826" y="6230810"/>
            <a:ext cx="43053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MX" sz="2400" b="1" dirty="0">
                <a:ln/>
                <a:solidFill>
                  <a:schemeClr val="tx1">
                    <a:lumMod val="50000"/>
                  </a:schemeClr>
                </a:solidFill>
                <a:effectLst>
                  <a:outerShdw blurRad="38100" dist="19050" dir="2700000" algn="tl" rotWithShape="0">
                    <a:schemeClr val="dk1">
                      <a:lumMod val="50000"/>
                      <a:alpha val="40000"/>
                    </a:schemeClr>
                  </a:outerShdw>
                </a:effectLst>
              </a:rPr>
              <a:t>17 Aeropuertos </a:t>
            </a:r>
          </a:p>
        </p:txBody>
      </p:sp>
      <p:sp>
        <p:nvSpPr>
          <p:cNvPr id="129" name="Título 1"/>
          <p:cNvSpPr txBox="1">
            <a:spLocks/>
          </p:cNvSpPr>
          <p:nvPr/>
        </p:nvSpPr>
        <p:spPr>
          <a:xfrm>
            <a:off x="332204" y="254289"/>
            <a:ext cx="9049923" cy="598198"/>
          </a:xfrm>
          <a:prstGeom prst="rect">
            <a:avLst/>
          </a:prstGeom>
        </p:spPr>
        <p:txBody>
          <a:bodyPr/>
          <a:lstStyle>
            <a:lvl1pPr algn="ctr" rtl="0" eaLnBrk="0" fontAlgn="base" hangingPunct="0">
              <a:spcBef>
                <a:spcPct val="0"/>
              </a:spcBef>
              <a:spcAft>
                <a:spcPct val="0"/>
              </a:spcAft>
              <a:defRPr sz="3000" b="1" kern="1200">
                <a:solidFill>
                  <a:schemeClr val="tx1"/>
                </a:solidFill>
                <a:latin typeface="Impact" pitchFamily="34" charset="0"/>
                <a:ea typeface="+mj-ea"/>
                <a:cs typeface="+mj-cs"/>
              </a:defRPr>
            </a:lvl1pPr>
            <a:lvl2pPr algn="ctr" rtl="0" eaLnBrk="0" fontAlgn="base" hangingPunct="0">
              <a:spcBef>
                <a:spcPct val="0"/>
              </a:spcBef>
              <a:spcAft>
                <a:spcPct val="0"/>
              </a:spcAft>
              <a:defRPr sz="3000" b="1">
                <a:solidFill>
                  <a:schemeClr val="tx1"/>
                </a:solidFill>
                <a:latin typeface="Impact" pitchFamily="34" charset="0"/>
              </a:defRPr>
            </a:lvl2pPr>
            <a:lvl3pPr algn="ctr" rtl="0" eaLnBrk="0" fontAlgn="base" hangingPunct="0">
              <a:spcBef>
                <a:spcPct val="0"/>
              </a:spcBef>
              <a:spcAft>
                <a:spcPct val="0"/>
              </a:spcAft>
              <a:defRPr sz="3000" b="1">
                <a:solidFill>
                  <a:schemeClr val="tx1"/>
                </a:solidFill>
                <a:latin typeface="Impact" pitchFamily="34" charset="0"/>
              </a:defRPr>
            </a:lvl3pPr>
            <a:lvl4pPr algn="ctr" rtl="0" eaLnBrk="0" fontAlgn="base" hangingPunct="0">
              <a:spcBef>
                <a:spcPct val="0"/>
              </a:spcBef>
              <a:spcAft>
                <a:spcPct val="0"/>
              </a:spcAft>
              <a:defRPr sz="3000" b="1">
                <a:solidFill>
                  <a:schemeClr val="tx1"/>
                </a:solidFill>
                <a:latin typeface="Impact" pitchFamily="34" charset="0"/>
              </a:defRPr>
            </a:lvl4pPr>
            <a:lvl5pPr algn="ctr" rtl="0" eaLnBrk="0" fontAlgn="base" hangingPunct="0">
              <a:spcBef>
                <a:spcPct val="0"/>
              </a:spcBef>
              <a:spcAft>
                <a:spcPct val="0"/>
              </a:spcAft>
              <a:defRPr sz="3000" b="1">
                <a:solidFill>
                  <a:schemeClr val="tx1"/>
                </a:solidFill>
                <a:latin typeface="Impact"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r>
              <a:rPr lang="es-CO" sz="2000" dirty="0">
                <a:cs typeface="Arial" panose="020B0604020202020204" pitchFamily="34" charset="0"/>
              </a:rPr>
              <a:t>AEROPUERTOS </a:t>
            </a:r>
            <a:r>
              <a:rPr lang="es-CO" sz="2000" dirty="0" smtClean="0">
                <a:cs typeface="Arial" panose="020B0604020202020204" pitchFamily="34" charset="0"/>
              </a:rPr>
              <a:t> </a:t>
            </a:r>
            <a:r>
              <a:rPr lang="es-CO" sz="2000" dirty="0" smtClean="0">
                <a:cs typeface="Arial" panose="020B0604020202020204" pitchFamily="34" charset="0"/>
              </a:rPr>
              <a:t>A CARGO DE LA </a:t>
            </a:r>
            <a:r>
              <a:rPr lang="es-CO" sz="2000" dirty="0" smtClean="0">
                <a:cs typeface="Arial" panose="020B0604020202020204" pitchFamily="34" charset="0"/>
              </a:rPr>
              <a:t> </a:t>
            </a:r>
            <a:r>
              <a:rPr lang="es-CO" sz="2000" dirty="0">
                <a:cs typeface="Arial" panose="020B0604020202020204" pitchFamily="34" charset="0"/>
              </a:rPr>
              <a:t>ANI</a:t>
            </a:r>
          </a:p>
        </p:txBody>
      </p:sp>
    </p:spTree>
    <p:extLst>
      <p:ext uri="{BB962C8B-B14F-4D97-AF65-F5344CB8AC3E}">
        <p14:creationId xmlns:p14="http://schemas.microsoft.com/office/powerpoint/2010/main" val="313326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anim calcmode="lin" valueType="num">
                                      <p:cBhvr additive="base">
                                        <p:cTn id="19" dur="500" fill="hold"/>
                                        <p:tgtEl>
                                          <p:spTgt spid="131"/>
                                        </p:tgtEl>
                                        <p:attrNameLst>
                                          <p:attrName>ppt_x</p:attrName>
                                        </p:attrNameLst>
                                      </p:cBhvr>
                                      <p:tavLst>
                                        <p:tav tm="0">
                                          <p:val>
                                            <p:strVal val="#ppt_x"/>
                                          </p:val>
                                        </p:tav>
                                        <p:tav tm="100000">
                                          <p:val>
                                            <p:strVal val="#ppt_x"/>
                                          </p:val>
                                        </p:tav>
                                      </p:tavLst>
                                    </p:anim>
                                    <p:anim calcmode="lin" valueType="num">
                                      <p:cBhvr additive="base">
                                        <p:cTn id="20" dur="500" fill="hold"/>
                                        <p:tgtEl>
                                          <p:spTgt spid="1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26"/>
                                        </p:tgtEl>
                                      </p:cBhvr>
                                    </p:animEffect>
                                    <p:set>
                                      <p:cBhvr>
                                        <p:cTn id="29" dur="1" fill="hold">
                                          <p:stCondLst>
                                            <p:cond delay="499"/>
                                          </p:stCondLst>
                                        </p:cTn>
                                        <p:tgtEl>
                                          <p:spTgt spid="102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31"/>
                                        </p:tgtEl>
                                      </p:cBhvr>
                                    </p:animEffect>
                                    <p:set>
                                      <p:cBhvr>
                                        <p:cTn id="32" dur="1" fill="hold">
                                          <p:stCondLst>
                                            <p:cond delay="499"/>
                                          </p:stCondLst>
                                        </p:cTn>
                                        <p:tgtEl>
                                          <p:spTgt spid="1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3"/>
                                        </p:tgtEl>
                                      </p:cBhvr>
                                    </p:animEffect>
                                    <p:set>
                                      <p:cBhvr>
                                        <p:cTn id="63" dur="1" fill="hold">
                                          <p:stCondLst>
                                            <p:cond delay="499"/>
                                          </p:stCondLst>
                                        </p:cTn>
                                        <p:tgtEl>
                                          <p:spTgt spid="3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
                                        </p:tgtEl>
                                      </p:cBhvr>
                                    </p:animEffect>
                                    <p:set>
                                      <p:cBhvr>
                                        <p:cTn id="66" dur="1" fill="hold">
                                          <p:stCondLst>
                                            <p:cond delay="499"/>
                                          </p:stCondLst>
                                        </p:cTn>
                                        <p:tgtEl>
                                          <p:spTgt spid="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anim calcmode="lin" valueType="num">
                                      <p:cBhvr>
                                        <p:cTn id="72" dur="1000" fill="hold"/>
                                        <p:tgtEl>
                                          <p:spTgt spid="43"/>
                                        </p:tgtEl>
                                        <p:attrNameLst>
                                          <p:attrName>ppt_x</p:attrName>
                                        </p:attrNameLst>
                                      </p:cBhvr>
                                      <p:tavLst>
                                        <p:tav tm="0">
                                          <p:val>
                                            <p:strVal val="#ppt_x"/>
                                          </p:val>
                                        </p:tav>
                                        <p:tav tm="100000">
                                          <p:val>
                                            <p:strVal val="#ppt_x"/>
                                          </p:val>
                                        </p:tav>
                                      </p:tavLst>
                                    </p:anim>
                                    <p:anim calcmode="lin" valueType="num">
                                      <p:cBhvr>
                                        <p:cTn id="73" dur="1000" fill="hold"/>
                                        <p:tgtEl>
                                          <p:spTgt spid="43"/>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029"/>
                                        </p:tgtEl>
                                        <p:attrNameLst>
                                          <p:attrName>style.visibility</p:attrName>
                                        </p:attrNameLst>
                                      </p:cBhvr>
                                      <p:to>
                                        <p:strVal val="visible"/>
                                      </p:to>
                                    </p:set>
                                    <p:animEffect transition="in" filter="fade">
                                      <p:cBhvr>
                                        <p:cTn id="76" dur="1000"/>
                                        <p:tgtEl>
                                          <p:spTgt spid="1029"/>
                                        </p:tgtEl>
                                      </p:cBhvr>
                                    </p:animEffect>
                                    <p:anim calcmode="lin" valueType="num">
                                      <p:cBhvr>
                                        <p:cTn id="77" dur="1000" fill="hold"/>
                                        <p:tgtEl>
                                          <p:spTgt spid="1029"/>
                                        </p:tgtEl>
                                        <p:attrNameLst>
                                          <p:attrName>ppt_x</p:attrName>
                                        </p:attrNameLst>
                                      </p:cBhvr>
                                      <p:tavLst>
                                        <p:tav tm="0">
                                          <p:val>
                                            <p:strVal val="#ppt_x"/>
                                          </p:val>
                                        </p:tav>
                                        <p:tav tm="100000">
                                          <p:val>
                                            <p:strVal val="#ppt_x"/>
                                          </p:val>
                                        </p:tav>
                                      </p:tavLst>
                                    </p:anim>
                                    <p:anim calcmode="lin" valueType="num">
                                      <p:cBhvr>
                                        <p:cTn id="78" dur="1000" fill="hold"/>
                                        <p:tgtEl>
                                          <p:spTgt spid="1029"/>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031"/>
                                        </p:tgtEl>
                                        <p:attrNameLst>
                                          <p:attrName>style.visibility</p:attrName>
                                        </p:attrNameLst>
                                      </p:cBhvr>
                                      <p:to>
                                        <p:strVal val="visible"/>
                                      </p:to>
                                    </p:set>
                                    <p:animEffect transition="in" filter="fade">
                                      <p:cBhvr>
                                        <p:cTn id="81" dur="1000"/>
                                        <p:tgtEl>
                                          <p:spTgt spid="1031"/>
                                        </p:tgtEl>
                                      </p:cBhvr>
                                    </p:animEffect>
                                    <p:anim calcmode="lin" valueType="num">
                                      <p:cBhvr>
                                        <p:cTn id="82" dur="1000" fill="hold"/>
                                        <p:tgtEl>
                                          <p:spTgt spid="1031"/>
                                        </p:tgtEl>
                                        <p:attrNameLst>
                                          <p:attrName>ppt_x</p:attrName>
                                        </p:attrNameLst>
                                      </p:cBhvr>
                                      <p:tavLst>
                                        <p:tav tm="0">
                                          <p:val>
                                            <p:strVal val="#ppt_x"/>
                                          </p:val>
                                        </p:tav>
                                        <p:tav tm="100000">
                                          <p:val>
                                            <p:strVal val="#ppt_x"/>
                                          </p:val>
                                        </p:tav>
                                      </p:tavLst>
                                    </p:anim>
                                    <p:anim calcmode="lin" valueType="num">
                                      <p:cBhvr>
                                        <p:cTn id="83" dur="1000" fill="hold"/>
                                        <p:tgtEl>
                                          <p:spTgt spid="103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1029"/>
                                        </p:tgtEl>
                                      </p:cBhvr>
                                    </p:animEffect>
                                    <p:set>
                                      <p:cBhvr>
                                        <p:cTn id="98" dur="1" fill="hold">
                                          <p:stCondLst>
                                            <p:cond delay="499"/>
                                          </p:stCondLst>
                                        </p:cTn>
                                        <p:tgtEl>
                                          <p:spTgt spid="102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031"/>
                                        </p:tgtEl>
                                      </p:cBhvr>
                                    </p:animEffect>
                                    <p:set>
                                      <p:cBhvr>
                                        <p:cTn id="101" dur="1" fill="hold">
                                          <p:stCondLst>
                                            <p:cond delay="499"/>
                                          </p:stCondLst>
                                        </p:cTn>
                                        <p:tgtEl>
                                          <p:spTgt spid="103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47"/>
                                        </p:tgtEl>
                                        <p:attrNameLst>
                                          <p:attrName>style.visibility</p:attrName>
                                        </p:attrNameLst>
                                      </p:cBhvr>
                                      <p:to>
                                        <p:strVal val="visible"/>
                                      </p:to>
                                    </p:set>
                                    <p:anim calcmode="lin" valueType="num">
                                      <p:cBhvr additive="base">
                                        <p:cTn id="106" dur="500" fill="hold"/>
                                        <p:tgtEl>
                                          <p:spTgt spid="47"/>
                                        </p:tgtEl>
                                        <p:attrNameLst>
                                          <p:attrName>ppt_x</p:attrName>
                                        </p:attrNameLst>
                                      </p:cBhvr>
                                      <p:tavLst>
                                        <p:tav tm="0">
                                          <p:val>
                                            <p:strVal val="#ppt_x"/>
                                          </p:val>
                                        </p:tav>
                                        <p:tav tm="100000">
                                          <p:val>
                                            <p:strVal val="#ppt_x"/>
                                          </p:val>
                                        </p:tav>
                                      </p:tavLst>
                                    </p:anim>
                                    <p:anim calcmode="lin" valueType="num">
                                      <p:cBhvr additive="base">
                                        <p:cTn id="107" dur="500" fill="hold"/>
                                        <p:tgtEl>
                                          <p:spTgt spid="47"/>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additive="base">
                                        <p:cTn id="110" dur="500" fill="hold"/>
                                        <p:tgtEl>
                                          <p:spTgt spid="46"/>
                                        </p:tgtEl>
                                        <p:attrNameLst>
                                          <p:attrName>ppt_x</p:attrName>
                                        </p:attrNameLst>
                                      </p:cBhvr>
                                      <p:tavLst>
                                        <p:tav tm="0">
                                          <p:val>
                                            <p:strVal val="#ppt_x"/>
                                          </p:val>
                                        </p:tav>
                                        <p:tav tm="100000">
                                          <p:val>
                                            <p:strVal val="#ppt_x"/>
                                          </p:val>
                                        </p:tav>
                                      </p:tavLst>
                                    </p:anim>
                                    <p:anim calcmode="lin" valueType="num">
                                      <p:cBhvr additive="base">
                                        <p:cTn id="111" dur="500" fill="hold"/>
                                        <p:tgtEl>
                                          <p:spTgt spid="46"/>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45"/>
                                        </p:tgtEl>
                                        <p:attrNameLst>
                                          <p:attrName>style.visibility</p:attrName>
                                        </p:attrNameLst>
                                      </p:cBhvr>
                                      <p:to>
                                        <p:strVal val="visible"/>
                                      </p:to>
                                    </p:set>
                                    <p:anim calcmode="lin" valueType="num">
                                      <p:cBhvr additive="base">
                                        <p:cTn id="114" dur="500" fill="hold"/>
                                        <p:tgtEl>
                                          <p:spTgt spid="45"/>
                                        </p:tgtEl>
                                        <p:attrNameLst>
                                          <p:attrName>ppt_x</p:attrName>
                                        </p:attrNameLst>
                                      </p:cBhvr>
                                      <p:tavLst>
                                        <p:tav tm="0">
                                          <p:val>
                                            <p:strVal val="#ppt_x"/>
                                          </p:val>
                                        </p:tav>
                                        <p:tav tm="100000">
                                          <p:val>
                                            <p:strVal val="#ppt_x"/>
                                          </p:val>
                                        </p:tav>
                                      </p:tavLst>
                                    </p:anim>
                                    <p:anim calcmode="lin" valueType="num">
                                      <p:cBhvr additive="base">
                                        <p:cTn id="115" dur="500" fill="hold"/>
                                        <p:tgtEl>
                                          <p:spTgt spid="45"/>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49"/>
                                        </p:tgtEl>
                                        <p:attrNameLst>
                                          <p:attrName>style.visibility</p:attrName>
                                        </p:attrNameLst>
                                      </p:cBhvr>
                                      <p:to>
                                        <p:strVal val="visible"/>
                                      </p:to>
                                    </p:set>
                                    <p:anim calcmode="lin" valueType="num">
                                      <p:cBhvr additive="base">
                                        <p:cTn id="118" dur="500" fill="hold"/>
                                        <p:tgtEl>
                                          <p:spTgt spid="49"/>
                                        </p:tgtEl>
                                        <p:attrNameLst>
                                          <p:attrName>ppt_x</p:attrName>
                                        </p:attrNameLst>
                                      </p:cBhvr>
                                      <p:tavLst>
                                        <p:tav tm="0">
                                          <p:val>
                                            <p:strVal val="#ppt_x"/>
                                          </p:val>
                                        </p:tav>
                                        <p:tav tm="100000">
                                          <p:val>
                                            <p:strVal val="#ppt_x"/>
                                          </p:val>
                                        </p:tav>
                                      </p:tavLst>
                                    </p:anim>
                                    <p:anim calcmode="lin" valueType="num">
                                      <p:cBhvr additive="base">
                                        <p:cTn id="119" dur="500" fill="hold"/>
                                        <p:tgtEl>
                                          <p:spTgt spid="49"/>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additive="base">
                                        <p:cTn id="122" dur="500" fill="hold"/>
                                        <p:tgtEl>
                                          <p:spTgt spid="48"/>
                                        </p:tgtEl>
                                        <p:attrNameLst>
                                          <p:attrName>ppt_x</p:attrName>
                                        </p:attrNameLst>
                                      </p:cBhvr>
                                      <p:tavLst>
                                        <p:tav tm="0">
                                          <p:val>
                                            <p:strVal val="#ppt_x"/>
                                          </p:val>
                                        </p:tav>
                                        <p:tav tm="100000">
                                          <p:val>
                                            <p:strVal val="#ppt_x"/>
                                          </p:val>
                                        </p:tav>
                                      </p:tavLst>
                                    </p:anim>
                                    <p:anim calcmode="lin" valueType="num">
                                      <p:cBhvr additive="base">
                                        <p:cTn id="123" dur="500" fill="hold"/>
                                        <p:tgtEl>
                                          <p:spTgt spid="48"/>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50"/>
                                        </p:tgtEl>
                                        <p:attrNameLst>
                                          <p:attrName>style.visibility</p:attrName>
                                        </p:attrNameLst>
                                      </p:cBhvr>
                                      <p:to>
                                        <p:strVal val="visible"/>
                                      </p:to>
                                    </p:set>
                                    <p:anim calcmode="lin" valueType="num">
                                      <p:cBhvr additive="base">
                                        <p:cTn id="126" dur="500" fill="hold"/>
                                        <p:tgtEl>
                                          <p:spTgt spid="50"/>
                                        </p:tgtEl>
                                        <p:attrNameLst>
                                          <p:attrName>ppt_x</p:attrName>
                                        </p:attrNameLst>
                                      </p:cBhvr>
                                      <p:tavLst>
                                        <p:tav tm="0">
                                          <p:val>
                                            <p:strVal val="#ppt_x"/>
                                          </p:val>
                                        </p:tav>
                                        <p:tav tm="100000">
                                          <p:val>
                                            <p:strVal val="#ppt_x"/>
                                          </p:val>
                                        </p:tav>
                                      </p:tavLst>
                                    </p:anim>
                                    <p:anim calcmode="lin" valueType="num">
                                      <p:cBhvr additive="base">
                                        <p:cTn id="127" dur="500" fill="hold"/>
                                        <p:tgtEl>
                                          <p:spTgt spid="50"/>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138"/>
                                        </p:tgtEl>
                                        <p:attrNameLst>
                                          <p:attrName>style.visibility</p:attrName>
                                        </p:attrNameLst>
                                      </p:cBhvr>
                                      <p:to>
                                        <p:strVal val="visible"/>
                                      </p:to>
                                    </p:set>
                                    <p:anim calcmode="lin" valueType="num">
                                      <p:cBhvr additive="base">
                                        <p:cTn id="130" dur="500" fill="hold"/>
                                        <p:tgtEl>
                                          <p:spTgt spid="138"/>
                                        </p:tgtEl>
                                        <p:attrNameLst>
                                          <p:attrName>ppt_x</p:attrName>
                                        </p:attrNameLst>
                                      </p:cBhvr>
                                      <p:tavLst>
                                        <p:tav tm="0">
                                          <p:val>
                                            <p:strVal val="#ppt_x"/>
                                          </p:val>
                                        </p:tav>
                                        <p:tav tm="100000">
                                          <p:val>
                                            <p:strVal val="#ppt_x"/>
                                          </p:val>
                                        </p:tav>
                                      </p:tavLst>
                                    </p:anim>
                                    <p:anim calcmode="lin" valueType="num">
                                      <p:cBhvr additive="base">
                                        <p:cTn id="131" dur="500" fill="hold"/>
                                        <p:tgtEl>
                                          <p:spTgt spid="138"/>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1033"/>
                                        </p:tgtEl>
                                        <p:attrNameLst>
                                          <p:attrName>style.visibility</p:attrName>
                                        </p:attrNameLst>
                                      </p:cBhvr>
                                      <p:to>
                                        <p:strVal val="visible"/>
                                      </p:to>
                                    </p:set>
                                    <p:anim calcmode="lin" valueType="num">
                                      <p:cBhvr additive="base">
                                        <p:cTn id="134" dur="500" fill="hold"/>
                                        <p:tgtEl>
                                          <p:spTgt spid="1033"/>
                                        </p:tgtEl>
                                        <p:attrNameLst>
                                          <p:attrName>ppt_x</p:attrName>
                                        </p:attrNameLst>
                                      </p:cBhvr>
                                      <p:tavLst>
                                        <p:tav tm="0">
                                          <p:val>
                                            <p:strVal val="#ppt_x"/>
                                          </p:val>
                                        </p:tav>
                                        <p:tav tm="100000">
                                          <p:val>
                                            <p:strVal val="#ppt_x"/>
                                          </p:val>
                                        </p:tav>
                                      </p:tavLst>
                                    </p:anim>
                                    <p:anim calcmode="lin" valueType="num">
                                      <p:cBhvr additive="base">
                                        <p:cTn id="135" dur="500" fill="hold"/>
                                        <p:tgtEl>
                                          <p:spTgt spid="103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6"/>
                                        </p:tgtEl>
                                        <p:attrNameLst>
                                          <p:attrName>style.visibility</p:attrName>
                                        </p:attrNameLst>
                                      </p:cBhvr>
                                      <p:to>
                                        <p:strVal val="visible"/>
                                      </p:to>
                                    </p:set>
                                    <p:anim calcmode="lin" valueType="num">
                                      <p:cBhvr additive="base">
                                        <p:cTn id="138" dur="500" fill="hold"/>
                                        <p:tgtEl>
                                          <p:spTgt spid="6"/>
                                        </p:tgtEl>
                                        <p:attrNameLst>
                                          <p:attrName>ppt_x</p:attrName>
                                        </p:attrNameLst>
                                      </p:cBhvr>
                                      <p:tavLst>
                                        <p:tav tm="0">
                                          <p:val>
                                            <p:strVal val="#ppt_x"/>
                                          </p:val>
                                        </p:tav>
                                        <p:tav tm="100000">
                                          <p:val>
                                            <p:strVal val="#ppt_x"/>
                                          </p:val>
                                        </p:tav>
                                      </p:tavLst>
                                    </p:anim>
                                    <p:anim calcmode="lin" valueType="num">
                                      <p:cBhvr additive="base">
                                        <p:cTn id="139" dur="500" fill="hold"/>
                                        <p:tgtEl>
                                          <p:spTgt spid="6"/>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21"/>
                                        </p:tgtEl>
                                        <p:attrNameLst>
                                          <p:attrName>style.visibility</p:attrName>
                                        </p:attrNameLst>
                                      </p:cBhvr>
                                      <p:to>
                                        <p:strVal val="visible"/>
                                      </p:to>
                                    </p:set>
                                    <p:anim calcmode="lin" valueType="num">
                                      <p:cBhvr additive="base">
                                        <p:cTn id="142" dur="500" fill="hold"/>
                                        <p:tgtEl>
                                          <p:spTgt spid="21"/>
                                        </p:tgtEl>
                                        <p:attrNameLst>
                                          <p:attrName>ppt_x</p:attrName>
                                        </p:attrNameLst>
                                      </p:cBhvr>
                                      <p:tavLst>
                                        <p:tav tm="0">
                                          <p:val>
                                            <p:strVal val="#ppt_x"/>
                                          </p:val>
                                        </p:tav>
                                        <p:tav tm="100000">
                                          <p:val>
                                            <p:strVal val="#ppt_x"/>
                                          </p:val>
                                        </p:tav>
                                      </p:tavLst>
                                    </p:anim>
                                    <p:anim calcmode="lin" valueType="num">
                                      <p:cBhvr additive="base">
                                        <p:cTn id="1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138"/>
                                        </p:tgtEl>
                                      </p:cBhvr>
                                    </p:animEffect>
                                    <p:set>
                                      <p:cBhvr>
                                        <p:cTn id="148" dur="1" fill="hold">
                                          <p:stCondLst>
                                            <p:cond delay="499"/>
                                          </p:stCondLst>
                                        </p:cTn>
                                        <p:tgtEl>
                                          <p:spTgt spid="138"/>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033"/>
                                        </p:tgtEl>
                                      </p:cBhvr>
                                    </p:animEffect>
                                    <p:set>
                                      <p:cBhvr>
                                        <p:cTn id="151" dur="1" fill="hold">
                                          <p:stCondLst>
                                            <p:cond delay="499"/>
                                          </p:stCondLst>
                                        </p:cTn>
                                        <p:tgtEl>
                                          <p:spTgt spid="1033"/>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nodeType="clickEffect">
                                  <p:stCondLst>
                                    <p:cond delay="0"/>
                                  </p:stCondLst>
                                  <p:childTnLst>
                                    <p:set>
                                      <p:cBhvr>
                                        <p:cTn id="155" dur="1" fill="hold">
                                          <p:stCondLst>
                                            <p:cond delay="0"/>
                                          </p:stCondLst>
                                        </p:cTn>
                                        <p:tgtEl>
                                          <p:spTgt spid="58"/>
                                        </p:tgtEl>
                                        <p:attrNameLst>
                                          <p:attrName>style.visibility</p:attrName>
                                        </p:attrNameLst>
                                      </p:cBhvr>
                                      <p:to>
                                        <p:strVal val="visible"/>
                                      </p:to>
                                    </p:set>
                                    <p:anim calcmode="lin" valueType="num">
                                      <p:cBhvr additive="base">
                                        <p:cTn id="156" dur="500" fill="hold"/>
                                        <p:tgtEl>
                                          <p:spTgt spid="58"/>
                                        </p:tgtEl>
                                        <p:attrNameLst>
                                          <p:attrName>ppt_x</p:attrName>
                                        </p:attrNameLst>
                                      </p:cBhvr>
                                      <p:tavLst>
                                        <p:tav tm="0">
                                          <p:val>
                                            <p:strVal val="#ppt_x"/>
                                          </p:val>
                                        </p:tav>
                                        <p:tav tm="100000">
                                          <p:val>
                                            <p:strVal val="#ppt_x"/>
                                          </p:val>
                                        </p:tav>
                                      </p:tavLst>
                                    </p:anim>
                                    <p:anim calcmode="lin" valueType="num">
                                      <p:cBhvr additive="base">
                                        <p:cTn id="157" dur="500" fill="hold"/>
                                        <p:tgtEl>
                                          <p:spTgt spid="58"/>
                                        </p:tgtEl>
                                        <p:attrNameLst>
                                          <p:attrName>ppt_y</p:attrName>
                                        </p:attrNameLst>
                                      </p:cBhvr>
                                      <p:tavLst>
                                        <p:tav tm="0">
                                          <p:val>
                                            <p:strVal val="1+#ppt_h/2"/>
                                          </p:val>
                                        </p:tav>
                                        <p:tav tm="100000">
                                          <p:val>
                                            <p:strVal val="#ppt_y"/>
                                          </p:val>
                                        </p:tav>
                                      </p:tavLst>
                                    </p:anim>
                                  </p:childTnLst>
                                </p:cTn>
                              </p:par>
                              <p:par>
                                <p:cTn id="158" presetID="2" presetClass="entr" presetSubtype="4" fill="hold" nodeType="withEffect">
                                  <p:stCondLst>
                                    <p:cond delay="0"/>
                                  </p:stCondLst>
                                  <p:childTnLst>
                                    <p:set>
                                      <p:cBhvr>
                                        <p:cTn id="159" dur="1" fill="hold">
                                          <p:stCondLst>
                                            <p:cond delay="0"/>
                                          </p:stCondLst>
                                        </p:cTn>
                                        <p:tgtEl>
                                          <p:spTgt spid="57"/>
                                        </p:tgtEl>
                                        <p:attrNameLst>
                                          <p:attrName>style.visibility</p:attrName>
                                        </p:attrNameLst>
                                      </p:cBhvr>
                                      <p:to>
                                        <p:strVal val="visible"/>
                                      </p:to>
                                    </p:set>
                                    <p:anim calcmode="lin" valueType="num">
                                      <p:cBhvr additive="base">
                                        <p:cTn id="160" dur="500" fill="hold"/>
                                        <p:tgtEl>
                                          <p:spTgt spid="57"/>
                                        </p:tgtEl>
                                        <p:attrNameLst>
                                          <p:attrName>ppt_x</p:attrName>
                                        </p:attrNameLst>
                                      </p:cBhvr>
                                      <p:tavLst>
                                        <p:tav tm="0">
                                          <p:val>
                                            <p:strVal val="#ppt_x"/>
                                          </p:val>
                                        </p:tav>
                                        <p:tav tm="100000">
                                          <p:val>
                                            <p:strVal val="#ppt_x"/>
                                          </p:val>
                                        </p:tav>
                                      </p:tavLst>
                                    </p:anim>
                                    <p:anim calcmode="lin" valueType="num">
                                      <p:cBhvr additive="base">
                                        <p:cTn id="161" dur="500" fill="hold"/>
                                        <p:tgtEl>
                                          <p:spTgt spid="57"/>
                                        </p:tgtEl>
                                        <p:attrNameLst>
                                          <p:attrName>ppt_y</p:attrName>
                                        </p:attrNameLst>
                                      </p:cBhvr>
                                      <p:tavLst>
                                        <p:tav tm="0">
                                          <p:val>
                                            <p:strVal val="1+#ppt_h/2"/>
                                          </p:val>
                                        </p:tav>
                                        <p:tav tm="100000">
                                          <p:val>
                                            <p:strVal val="#ppt_y"/>
                                          </p:val>
                                        </p:tav>
                                      </p:tavLst>
                                    </p:anim>
                                  </p:childTnLst>
                                </p:cTn>
                              </p:par>
                              <p:par>
                                <p:cTn id="162" presetID="2" presetClass="entr" presetSubtype="4" fill="hold" nodeType="withEffect">
                                  <p:stCondLst>
                                    <p:cond delay="0"/>
                                  </p:stCondLst>
                                  <p:childTnLst>
                                    <p:set>
                                      <p:cBhvr>
                                        <p:cTn id="163" dur="1" fill="hold">
                                          <p:stCondLst>
                                            <p:cond delay="0"/>
                                          </p:stCondLst>
                                        </p:cTn>
                                        <p:tgtEl>
                                          <p:spTgt spid="158"/>
                                        </p:tgtEl>
                                        <p:attrNameLst>
                                          <p:attrName>style.visibility</p:attrName>
                                        </p:attrNameLst>
                                      </p:cBhvr>
                                      <p:to>
                                        <p:strVal val="visible"/>
                                      </p:to>
                                    </p:set>
                                    <p:anim calcmode="lin" valueType="num">
                                      <p:cBhvr additive="base">
                                        <p:cTn id="164" dur="500" fill="hold"/>
                                        <p:tgtEl>
                                          <p:spTgt spid="158"/>
                                        </p:tgtEl>
                                        <p:attrNameLst>
                                          <p:attrName>ppt_x</p:attrName>
                                        </p:attrNameLst>
                                      </p:cBhvr>
                                      <p:tavLst>
                                        <p:tav tm="0">
                                          <p:val>
                                            <p:strVal val="#ppt_x"/>
                                          </p:val>
                                        </p:tav>
                                        <p:tav tm="100000">
                                          <p:val>
                                            <p:strVal val="#ppt_x"/>
                                          </p:val>
                                        </p:tav>
                                      </p:tavLst>
                                    </p:anim>
                                    <p:anim calcmode="lin" valueType="num">
                                      <p:cBhvr additive="base">
                                        <p:cTn id="165" dur="500" fill="hold"/>
                                        <p:tgtEl>
                                          <p:spTgt spid="158"/>
                                        </p:tgtEl>
                                        <p:attrNameLst>
                                          <p:attrName>ppt_y</p:attrName>
                                        </p:attrNameLst>
                                      </p:cBhvr>
                                      <p:tavLst>
                                        <p:tav tm="0">
                                          <p:val>
                                            <p:strVal val="1+#ppt_h/2"/>
                                          </p:val>
                                        </p:tav>
                                        <p:tav tm="100000">
                                          <p:val>
                                            <p:strVal val="#ppt_y"/>
                                          </p:val>
                                        </p:tav>
                                      </p:tavLst>
                                    </p:anim>
                                  </p:childTnLst>
                                </p:cTn>
                              </p:par>
                              <p:par>
                                <p:cTn id="166" presetID="2" presetClass="entr" presetSubtype="4" fill="hold" grpId="0" nodeType="withEffect">
                                  <p:stCondLst>
                                    <p:cond delay="0"/>
                                  </p:stCondLst>
                                  <p:childTnLst>
                                    <p:set>
                                      <p:cBhvr>
                                        <p:cTn id="167" dur="1" fill="hold">
                                          <p:stCondLst>
                                            <p:cond delay="0"/>
                                          </p:stCondLst>
                                        </p:cTn>
                                        <p:tgtEl>
                                          <p:spTgt spid="143"/>
                                        </p:tgtEl>
                                        <p:attrNameLst>
                                          <p:attrName>style.visibility</p:attrName>
                                        </p:attrNameLst>
                                      </p:cBhvr>
                                      <p:to>
                                        <p:strVal val="visible"/>
                                      </p:to>
                                    </p:set>
                                    <p:anim calcmode="lin" valueType="num">
                                      <p:cBhvr additive="base">
                                        <p:cTn id="168" dur="500" fill="hold"/>
                                        <p:tgtEl>
                                          <p:spTgt spid="143"/>
                                        </p:tgtEl>
                                        <p:attrNameLst>
                                          <p:attrName>ppt_x</p:attrName>
                                        </p:attrNameLst>
                                      </p:cBhvr>
                                      <p:tavLst>
                                        <p:tav tm="0">
                                          <p:val>
                                            <p:strVal val="#ppt_x"/>
                                          </p:val>
                                        </p:tav>
                                        <p:tav tm="100000">
                                          <p:val>
                                            <p:strVal val="#ppt_x"/>
                                          </p:val>
                                        </p:tav>
                                      </p:tavLst>
                                    </p:anim>
                                    <p:anim calcmode="lin" valueType="num">
                                      <p:cBhvr additive="base">
                                        <p:cTn id="169" dur="500" fill="hold"/>
                                        <p:tgtEl>
                                          <p:spTgt spid="143"/>
                                        </p:tgtEl>
                                        <p:attrNameLst>
                                          <p:attrName>ppt_y</p:attrName>
                                        </p:attrNameLst>
                                      </p:cBhvr>
                                      <p:tavLst>
                                        <p:tav tm="0">
                                          <p:val>
                                            <p:strVal val="1+#ppt_h/2"/>
                                          </p:val>
                                        </p:tav>
                                        <p:tav tm="100000">
                                          <p:val>
                                            <p:strVal val="#ppt_y"/>
                                          </p:val>
                                        </p:tav>
                                      </p:tavLst>
                                    </p:anim>
                                  </p:childTnLst>
                                </p:cTn>
                              </p:par>
                              <p:par>
                                <p:cTn id="170" presetID="2" presetClass="entr" presetSubtype="4" fill="hold" nodeType="withEffect">
                                  <p:stCondLst>
                                    <p:cond delay="0"/>
                                  </p:stCondLst>
                                  <p:childTnLst>
                                    <p:set>
                                      <p:cBhvr>
                                        <p:cTn id="171" dur="1" fill="hold">
                                          <p:stCondLst>
                                            <p:cond delay="0"/>
                                          </p:stCondLst>
                                        </p:cTn>
                                        <p:tgtEl>
                                          <p:spTgt spid="145"/>
                                        </p:tgtEl>
                                        <p:attrNameLst>
                                          <p:attrName>style.visibility</p:attrName>
                                        </p:attrNameLst>
                                      </p:cBhvr>
                                      <p:to>
                                        <p:strVal val="visible"/>
                                      </p:to>
                                    </p:set>
                                    <p:anim calcmode="lin" valueType="num">
                                      <p:cBhvr additive="base">
                                        <p:cTn id="172" dur="500" fill="hold"/>
                                        <p:tgtEl>
                                          <p:spTgt spid="145"/>
                                        </p:tgtEl>
                                        <p:attrNameLst>
                                          <p:attrName>ppt_x</p:attrName>
                                        </p:attrNameLst>
                                      </p:cBhvr>
                                      <p:tavLst>
                                        <p:tav tm="0">
                                          <p:val>
                                            <p:strVal val="#ppt_x"/>
                                          </p:val>
                                        </p:tav>
                                        <p:tav tm="100000">
                                          <p:val>
                                            <p:strVal val="#ppt_x"/>
                                          </p:val>
                                        </p:tav>
                                      </p:tavLst>
                                    </p:anim>
                                    <p:anim calcmode="lin" valueType="num">
                                      <p:cBhvr additive="base">
                                        <p:cTn id="173" dur="500" fill="hold"/>
                                        <p:tgtEl>
                                          <p:spTgt spid="145"/>
                                        </p:tgtEl>
                                        <p:attrNameLst>
                                          <p:attrName>ppt_y</p:attrName>
                                        </p:attrNameLst>
                                      </p:cBhvr>
                                      <p:tavLst>
                                        <p:tav tm="0">
                                          <p:val>
                                            <p:strVal val="1+#ppt_h/2"/>
                                          </p:val>
                                        </p:tav>
                                        <p:tav tm="100000">
                                          <p:val>
                                            <p:strVal val="#ppt_y"/>
                                          </p:val>
                                        </p:tav>
                                      </p:tavLst>
                                    </p:anim>
                                  </p:childTnLst>
                                </p:cTn>
                              </p:par>
                              <p:par>
                                <p:cTn id="174" presetID="2" presetClass="entr" presetSubtype="4" fill="hold" grpId="0" nodeType="withEffect">
                                  <p:stCondLst>
                                    <p:cond delay="0"/>
                                  </p:stCondLst>
                                  <p:childTnLst>
                                    <p:set>
                                      <p:cBhvr>
                                        <p:cTn id="175" dur="1" fill="hold">
                                          <p:stCondLst>
                                            <p:cond delay="0"/>
                                          </p:stCondLst>
                                        </p:cTn>
                                        <p:tgtEl>
                                          <p:spTgt spid="144"/>
                                        </p:tgtEl>
                                        <p:attrNameLst>
                                          <p:attrName>style.visibility</p:attrName>
                                        </p:attrNameLst>
                                      </p:cBhvr>
                                      <p:to>
                                        <p:strVal val="visible"/>
                                      </p:to>
                                    </p:set>
                                    <p:anim calcmode="lin" valueType="num">
                                      <p:cBhvr additive="base">
                                        <p:cTn id="176" dur="500" fill="hold"/>
                                        <p:tgtEl>
                                          <p:spTgt spid="144"/>
                                        </p:tgtEl>
                                        <p:attrNameLst>
                                          <p:attrName>ppt_x</p:attrName>
                                        </p:attrNameLst>
                                      </p:cBhvr>
                                      <p:tavLst>
                                        <p:tav tm="0">
                                          <p:val>
                                            <p:strVal val="#ppt_x"/>
                                          </p:val>
                                        </p:tav>
                                        <p:tav tm="100000">
                                          <p:val>
                                            <p:strVal val="#ppt_x"/>
                                          </p:val>
                                        </p:tav>
                                      </p:tavLst>
                                    </p:anim>
                                    <p:anim calcmode="lin" valueType="num">
                                      <p:cBhvr additive="base">
                                        <p:cTn id="177" dur="500" fill="hold"/>
                                        <p:tgtEl>
                                          <p:spTgt spid="144"/>
                                        </p:tgtEl>
                                        <p:attrNameLst>
                                          <p:attrName>ppt_y</p:attrName>
                                        </p:attrNameLst>
                                      </p:cBhvr>
                                      <p:tavLst>
                                        <p:tav tm="0">
                                          <p:val>
                                            <p:strVal val="1+#ppt_h/2"/>
                                          </p:val>
                                        </p:tav>
                                        <p:tav tm="100000">
                                          <p:val>
                                            <p:strVal val="#ppt_y"/>
                                          </p:val>
                                        </p:tav>
                                      </p:tavLst>
                                    </p:anim>
                                  </p:childTnLst>
                                </p:cTn>
                              </p:par>
                              <p:par>
                                <p:cTn id="178" presetID="2" presetClass="entr" presetSubtype="4" fill="hold" nodeType="withEffect">
                                  <p:stCondLst>
                                    <p:cond delay="0"/>
                                  </p:stCondLst>
                                  <p:childTnLst>
                                    <p:set>
                                      <p:cBhvr>
                                        <p:cTn id="179" dur="1" fill="hold">
                                          <p:stCondLst>
                                            <p:cond delay="0"/>
                                          </p:stCondLst>
                                        </p:cTn>
                                        <p:tgtEl>
                                          <p:spTgt spid="60"/>
                                        </p:tgtEl>
                                        <p:attrNameLst>
                                          <p:attrName>style.visibility</p:attrName>
                                        </p:attrNameLst>
                                      </p:cBhvr>
                                      <p:to>
                                        <p:strVal val="visible"/>
                                      </p:to>
                                    </p:set>
                                    <p:anim calcmode="lin" valueType="num">
                                      <p:cBhvr additive="base">
                                        <p:cTn id="180" dur="500" fill="hold"/>
                                        <p:tgtEl>
                                          <p:spTgt spid="60"/>
                                        </p:tgtEl>
                                        <p:attrNameLst>
                                          <p:attrName>ppt_x</p:attrName>
                                        </p:attrNameLst>
                                      </p:cBhvr>
                                      <p:tavLst>
                                        <p:tav tm="0">
                                          <p:val>
                                            <p:strVal val="#ppt_x"/>
                                          </p:val>
                                        </p:tav>
                                        <p:tav tm="100000">
                                          <p:val>
                                            <p:strVal val="#ppt_x"/>
                                          </p:val>
                                        </p:tav>
                                      </p:tavLst>
                                    </p:anim>
                                    <p:anim calcmode="lin" valueType="num">
                                      <p:cBhvr additive="base">
                                        <p:cTn id="181" dur="500" fill="hold"/>
                                        <p:tgtEl>
                                          <p:spTgt spid="60"/>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61"/>
                                        </p:tgtEl>
                                        <p:attrNameLst>
                                          <p:attrName>style.visibility</p:attrName>
                                        </p:attrNameLst>
                                      </p:cBhvr>
                                      <p:to>
                                        <p:strVal val="visible"/>
                                      </p:to>
                                    </p:set>
                                    <p:anim calcmode="lin" valueType="num">
                                      <p:cBhvr additive="base">
                                        <p:cTn id="184" dur="500" fill="hold"/>
                                        <p:tgtEl>
                                          <p:spTgt spid="61"/>
                                        </p:tgtEl>
                                        <p:attrNameLst>
                                          <p:attrName>ppt_x</p:attrName>
                                        </p:attrNameLst>
                                      </p:cBhvr>
                                      <p:tavLst>
                                        <p:tav tm="0">
                                          <p:val>
                                            <p:strVal val="#ppt_x"/>
                                          </p:val>
                                        </p:tav>
                                        <p:tav tm="100000">
                                          <p:val>
                                            <p:strVal val="#ppt_x"/>
                                          </p:val>
                                        </p:tav>
                                      </p:tavLst>
                                    </p:anim>
                                    <p:anim calcmode="lin" valueType="num">
                                      <p:cBhvr additive="base">
                                        <p:cTn id="185" dur="500" fill="hold"/>
                                        <p:tgtEl>
                                          <p:spTgt spid="61"/>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62"/>
                                        </p:tgtEl>
                                        <p:attrNameLst>
                                          <p:attrName>style.visibility</p:attrName>
                                        </p:attrNameLst>
                                      </p:cBhvr>
                                      <p:to>
                                        <p:strVal val="visible"/>
                                      </p:to>
                                    </p:set>
                                    <p:anim calcmode="lin" valueType="num">
                                      <p:cBhvr additive="base">
                                        <p:cTn id="188" dur="500" fill="hold"/>
                                        <p:tgtEl>
                                          <p:spTgt spid="62"/>
                                        </p:tgtEl>
                                        <p:attrNameLst>
                                          <p:attrName>ppt_x</p:attrName>
                                        </p:attrNameLst>
                                      </p:cBhvr>
                                      <p:tavLst>
                                        <p:tav tm="0">
                                          <p:val>
                                            <p:strVal val="#ppt_x"/>
                                          </p:val>
                                        </p:tav>
                                        <p:tav tm="100000">
                                          <p:val>
                                            <p:strVal val="#ppt_x"/>
                                          </p:val>
                                        </p:tav>
                                      </p:tavLst>
                                    </p:anim>
                                    <p:anim calcmode="lin" valueType="num">
                                      <p:cBhvr additive="base">
                                        <p:cTn id="189" dur="500" fill="hold"/>
                                        <p:tgtEl>
                                          <p:spTgt spid="62"/>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148"/>
                                        </p:tgtEl>
                                        <p:attrNameLst>
                                          <p:attrName>style.visibility</p:attrName>
                                        </p:attrNameLst>
                                      </p:cBhvr>
                                      <p:to>
                                        <p:strVal val="visible"/>
                                      </p:to>
                                    </p:set>
                                    <p:anim calcmode="lin" valueType="num">
                                      <p:cBhvr additive="base">
                                        <p:cTn id="192" dur="500" fill="hold"/>
                                        <p:tgtEl>
                                          <p:spTgt spid="148"/>
                                        </p:tgtEl>
                                        <p:attrNameLst>
                                          <p:attrName>ppt_x</p:attrName>
                                        </p:attrNameLst>
                                      </p:cBhvr>
                                      <p:tavLst>
                                        <p:tav tm="0">
                                          <p:val>
                                            <p:strVal val="#ppt_x"/>
                                          </p:val>
                                        </p:tav>
                                        <p:tav tm="100000">
                                          <p:val>
                                            <p:strVal val="#ppt_x"/>
                                          </p:val>
                                        </p:tav>
                                      </p:tavLst>
                                    </p:anim>
                                    <p:anim calcmode="lin" valueType="num">
                                      <p:cBhvr additive="base">
                                        <p:cTn id="193" dur="500" fill="hold"/>
                                        <p:tgtEl>
                                          <p:spTgt spid="148"/>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3"/>
                                        </p:tgtEl>
                                        <p:attrNameLst>
                                          <p:attrName>style.visibility</p:attrName>
                                        </p:attrNameLst>
                                      </p:cBhvr>
                                      <p:to>
                                        <p:strVal val="visible"/>
                                      </p:to>
                                    </p:set>
                                    <p:anim calcmode="lin" valueType="num">
                                      <p:cBhvr additive="base">
                                        <p:cTn id="196" dur="500" fill="hold"/>
                                        <p:tgtEl>
                                          <p:spTgt spid="3"/>
                                        </p:tgtEl>
                                        <p:attrNameLst>
                                          <p:attrName>ppt_x</p:attrName>
                                        </p:attrNameLst>
                                      </p:cBhvr>
                                      <p:tavLst>
                                        <p:tav tm="0">
                                          <p:val>
                                            <p:strVal val="#ppt_x"/>
                                          </p:val>
                                        </p:tav>
                                        <p:tav tm="100000">
                                          <p:val>
                                            <p:strVal val="#ppt_x"/>
                                          </p:val>
                                        </p:tav>
                                      </p:tavLst>
                                    </p:anim>
                                    <p:anim calcmode="lin" valueType="num">
                                      <p:cBhvr additive="base">
                                        <p:cTn id="197" dur="500" fill="hold"/>
                                        <p:tgtEl>
                                          <p:spTgt spid="3"/>
                                        </p:tgtEl>
                                        <p:attrNameLst>
                                          <p:attrName>ppt_y</p:attrName>
                                        </p:attrNameLst>
                                      </p:cBhvr>
                                      <p:tavLst>
                                        <p:tav tm="0">
                                          <p:val>
                                            <p:strVal val="1+#ppt_h/2"/>
                                          </p:val>
                                        </p:tav>
                                        <p:tav tm="100000">
                                          <p:val>
                                            <p:strVal val="#ppt_y"/>
                                          </p:val>
                                        </p:tav>
                                      </p:tavLst>
                                    </p:anim>
                                  </p:childTnLst>
                                </p:cTn>
                              </p:par>
                              <p:par>
                                <p:cTn id="198" presetID="2" presetClass="entr" presetSubtype="4" fill="hold" grpId="0" nodeType="withEffect">
                                  <p:stCondLst>
                                    <p:cond delay="0"/>
                                  </p:stCondLst>
                                  <p:childTnLst>
                                    <p:set>
                                      <p:cBhvr>
                                        <p:cTn id="199" dur="1" fill="hold">
                                          <p:stCondLst>
                                            <p:cond delay="0"/>
                                          </p:stCondLst>
                                        </p:cTn>
                                        <p:tgtEl>
                                          <p:spTgt spid="22"/>
                                        </p:tgtEl>
                                        <p:attrNameLst>
                                          <p:attrName>style.visibility</p:attrName>
                                        </p:attrNameLst>
                                      </p:cBhvr>
                                      <p:to>
                                        <p:strVal val="visible"/>
                                      </p:to>
                                    </p:set>
                                    <p:anim calcmode="lin" valueType="num">
                                      <p:cBhvr additive="base">
                                        <p:cTn id="200" dur="500" fill="hold"/>
                                        <p:tgtEl>
                                          <p:spTgt spid="22"/>
                                        </p:tgtEl>
                                        <p:attrNameLst>
                                          <p:attrName>ppt_x</p:attrName>
                                        </p:attrNameLst>
                                      </p:cBhvr>
                                      <p:tavLst>
                                        <p:tav tm="0">
                                          <p:val>
                                            <p:strVal val="#ppt_x"/>
                                          </p:val>
                                        </p:tav>
                                        <p:tav tm="100000">
                                          <p:val>
                                            <p:strVal val="#ppt_x"/>
                                          </p:val>
                                        </p:tav>
                                      </p:tavLst>
                                    </p:anim>
                                    <p:anim calcmode="lin" valueType="num">
                                      <p:cBhvr additive="base">
                                        <p:cTn id="2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10" presetClass="exit" presetSubtype="0" fill="hold" grpId="1" nodeType="clickEffect">
                                  <p:stCondLst>
                                    <p:cond delay="0"/>
                                  </p:stCondLst>
                                  <p:childTnLst>
                                    <p:animEffect transition="out" filter="fade">
                                      <p:cBhvr>
                                        <p:cTn id="205" dur="500"/>
                                        <p:tgtEl>
                                          <p:spTgt spid="143"/>
                                        </p:tgtEl>
                                      </p:cBhvr>
                                    </p:animEffect>
                                    <p:set>
                                      <p:cBhvr>
                                        <p:cTn id="206" dur="1" fill="hold">
                                          <p:stCondLst>
                                            <p:cond delay="499"/>
                                          </p:stCondLst>
                                        </p:cTn>
                                        <p:tgtEl>
                                          <p:spTgt spid="143"/>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145"/>
                                        </p:tgtEl>
                                      </p:cBhvr>
                                    </p:animEffect>
                                    <p:set>
                                      <p:cBhvr>
                                        <p:cTn id="209" dur="1" fill="hold">
                                          <p:stCondLst>
                                            <p:cond delay="499"/>
                                          </p:stCondLst>
                                        </p:cTn>
                                        <p:tgtEl>
                                          <p:spTgt spid="145"/>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144"/>
                                        </p:tgtEl>
                                      </p:cBhvr>
                                    </p:animEffect>
                                    <p:set>
                                      <p:cBhvr>
                                        <p:cTn id="212" dur="1" fill="hold">
                                          <p:stCondLst>
                                            <p:cond delay="499"/>
                                          </p:stCondLst>
                                        </p:cTn>
                                        <p:tgtEl>
                                          <p:spTgt spid="144"/>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148"/>
                                        </p:tgtEl>
                                      </p:cBhvr>
                                    </p:animEffect>
                                    <p:set>
                                      <p:cBhvr>
                                        <p:cTn id="215" dur="1" fill="hold">
                                          <p:stCondLst>
                                            <p:cond delay="499"/>
                                          </p:stCondLst>
                                        </p:cTn>
                                        <p:tgtEl>
                                          <p:spTgt spid="148"/>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grpId="0" nodeType="clickEffect">
                                  <p:stCondLst>
                                    <p:cond delay="0"/>
                                  </p:stCondLst>
                                  <p:childTnLst>
                                    <p:set>
                                      <p:cBhvr>
                                        <p:cTn id="219" dur="1" fill="hold">
                                          <p:stCondLst>
                                            <p:cond delay="0"/>
                                          </p:stCondLst>
                                        </p:cTn>
                                        <p:tgtEl>
                                          <p:spTgt spid="26"/>
                                        </p:tgtEl>
                                        <p:attrNameLst>
                                          <p:attrName>style.visibility</p:attrName>
                                        </p:attrNameLst>
                                      </p:cBhvr>
                                      <p:to>
                                        <p:strVal val="visible"/>
                                      </p:to>
                                    </p:set>
                                    <p:anim calcmode="lin" valueType="num">
                                      <p:cBhvr additive="base">
                                        <p:cTn id="220" dur="500" fill="hold"/>
                                        <p:tgtEl>
                                          <p:spTgt spid="26"/>
                                        </p:tgtEl>
                                        <p:attrNameLst>
                                          <p:attrName>ppt_x</p:attrName>
                                        </p:attrNameLst>
                                      </p:cBhvr>
                                      <p:tavLst>
                                        <p:tav tm="0">
                                          <p:val>
                                            <p:strVal val="#ppt_x"/>
                                          </p:val>
                                        </p:tav>
                                        <p:tav tm="100000">
                                          <p:val>
                                            <p:strVal val="#ppt_x"/>
                                          </p:val>
                                        </p:tav>
                                      </p:tavLst>
                                    </p:anim>
                                    <p:anim calcmode="lin" valueType="num">
                                      <p:cBhvr additive="base">
                                        <p:cTn id="221" dur="500" fill="hold"/>
                                        <p:tgtEl>
                                          <p:spTgt spid="26"/>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23"/>
                                        </p:tgtEl>
                                        <p:attrNameLst>
                                          <p:attrName>style.visibility</p:attrName>
                                        </p:attrNameLst>
                                      </p:cBhvr>
                                      <p:to>
                                        <p:strVal val="visible"/>
                                      </p:to>
                                    </p:set>
                                    <p:anim calcmode="lin" valueType="num">
                                      <p:cBhvr additive="base">
                                        <p:cTn id="224" dur="500" fill="hold"/>
                                        <p:tgtEl>
                                          <p:spTgt spid="23"/>
                                        </p:tgtEl>
                                        <p:attrNameLst>
                                          <p:attrName>ppt_x</p:attrName>
                                        </p:attrNameLst>
                                      </p:cBhvr>
                                      <p:tavLst>
                                        <p:tav tm="0">
                                          <p:val>
                                            <p:strVal val="#ppt_x"/>
                                          </p:val>
                                        </p:tav>
                                        <p:tav tm="100000">
                                          <p:val>
                                            <p:strVal val="#ppt_x"/>
                                          </p:val>
                                        </p:tav>
                                      </p:tavLst>
                                    </p:anim>
                                    <p:anim calcmode="lin" valueType="num">
                                      <p:cBhvr additive="base">
                                        <p:cTn id="225" dur="500" fill="hold"/>
                                        <p:tgtEl>
                                          <p:spTgt spid="23"/>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152"/>
                                        </p:tgtEl>
                                        <p:attrNameLst>
                                          <p:attrName>style.visibility</p:attrName>
                                        </p:attrNameLst>
                                      </p:cBhvr>
                                      <p:to>
                                        <p:strVal val="visible"/>
                                      </p:to>
                                    </p:set>
                                    <p:anim calcmode="lin" valueType="num">
                                      <p:cBhvr additive="base">
                                        <p:cTn id="228" dur="500" fill="hold"/>
                                        <p:tgtEl>
                                          <p:spTgt spid="152"/>
                                        </p:tgtEl>
                                        <p:attrNameLst>
                                          <p:attrName>ppt_x</p:attrName>
                                        </p:attrNameLst>
                                      </p:cBhvr>
                                      <p:tavLst>
                                        <p:tav tm="0">
                                          <p:val>
                                            <p:strVal val="#ppt_x"/>
                                          </p:val>
                                        </p:tav>
                                        <p:tav tm="100000">
                                          <p:val>
                                            <p:strVal val="#ppt_x"/>
                                          </p:val>
                                        </p:tav>
                                      </p:tavLst>
                                    </p:anim>
                                    <p:anim calcmode="lin" valueType="num">
                                      <p:cBhvr additive="base">
                                        <p:cTn id="229" dur="500" fill="hold"/>
                                        <p:tgtEl>
                                          <p:spTgt spid="152"/>
                                        </p:tgtEl>
                                        <p:attrNameLst>
                                          <p:attrName>ppt_y</p:attrName>
                                        </p:attrNameLst>
                                      </p:cBhvr>
                                      <p:tavLst>
                                        <p:tav tm="0">
                                          <p:val>
                                            <p:strVal val="1+#ppt_h/2"/>
                                          </p:val>
                                        </p:tav>
                                        <p:tav tm="100000">
                                          <p:val>
                                            <p:strVal val="#ppt_y"/>
                                          </p:val>
                                        </p:tav>
                                      </p:tavLst>
                                    </p:anim>
                                  </p:childTnLst>
                                </p:cTn>
                              </p:par>
                              <p:par>
                                <p:cTn id="230" presetID="2" presetClass="entr" presetSubtype="4" fill="hold" grpId="0" nodeType="withEffect">
                                  <p:stCondLst>
                                    <p:cond delay="0"/>
                                  </p:stCondLst>
                                  <p:childTnLst>
                                    <p:set>
                                      <p:cBhvr>
                                        <p:cTn id="231" dur="1" fill="hold">
                                          <p:stCondLst>
                                            <p:cond delay="0"/>
                                          </p:stCondLst>
                                        </p:cTn>
                                        <p:tgtEl>
                                          <p:spTgt spid="151"/>
                                        </p:tgtEl>
                                        <p:attrNameLst>
                                          <p:attrName>style.visibility</p:attrName>
                                        </p:attrNameLst>
                                      </p:cBhvr>
                                      <p:to>
                                        <p:strVal val="visible"/>
                                      </p:to>
                                    </p:set>
                                    <p:anim calcmode="lin" valueType="num">
                                      <p:cBhvr additive="base">
                                        <p:cTn id="232" dur="500" fill="hold"/>
                                        <p:tgtEl>
                                          <p:spTgt spid="151"/>
                                        </p:tgtEl>
                                        <p:attrNameLst>
                                          <p:attrName>ppt_x</p:attrName>
                                        </p:attrNameLst>
                                      </p:cBhvr>
                                      <p:tavLst>
                                        <p:tav tm="0">
                                          <p:val>
                                            <p:strVal val="#ppt_x"/>
                                          </p:val>
                                        </p:tav>
                                        <p:tav tm="100000">
                                          <p:val>
                                            <p:strVal val="#ppt_x"/>
                                          </p:val>
                                        </p:tav>
                                      </p:tavLst>
                                    </p:anim>
                                    <p:anim calcmode="lin" valueType="num">
                                      <p:cBhvr additive="base">
                                        <p:cTn id="233" dur="500" fill="hold"/>
                                        <p:tgtEl>
                                          <p:spTgt spid="151"/>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69"/>
                                        </p:tgtEl>
                                        <p:attrNameLst>
                                          <p:attrName>style.visibility</p:attrName>
                                        </p:attrNameLst>
                                      </p:cBhvr>
                                      <p:to>
                                        <p:strVal val="visible"/>
                                      </p:to>
                                    </p:set>
                                    <p:anim calcmode="lin" valueType="num">
                                      <p:cBhvr additive="base">
                                        <p:cTn id="236" dur="500" fill="hold"/>
                                        <p:tgtEl>
                                          <p:spTgt spid="69"/>
                                        </p:tgtEl>
                                        <p:attrNameLst>
                                          <p:attrName>ppt_x</p:attrName>
                                        </p:attrNameLst>
                                      </p:cBhvr>
                                      <p:tavLst>
                                        <p:tav tm="0">
                                          <p:val>
                                            <p:strVal val="#ppt_x"/>
                                          </p:val>
                                        </p:tav>
                                        <p:tav tm="100000">
                                          <p:val>
                                            <p:strVal val="#ppt_x"/>
                                          </p:val>
                                        </p:tav>
                                      </p:tavLst>
                                    </p:anim>
                                    <p:anim calcmode="lin" valueType="num">
                                      <p:cBhvr additive="base">
                                        <p:cTn id="237" dur="500" fill="hold"/>
                                        <p:tgtEl>
                                          <p:spTgt spid="69"/>
                                        </p:tgtEl>
                                        <p:attrNameLst>
                                          <p:attrName>ppt_y</p:attrName>
                                        </p:attrNameLst>
                                      </p:cBhvr>
                                      <p:tavLst>
                                        <p:tav tm="0">
                                          <p:val>
                                            <p:strVal val="1+#ppt_h/2"/>
                                          </p:val>
                                        </p:tav>
                                        <p:tav tm="100000">
                                          <p:val>
                                            <p:strVal val="#ppt_y"/>
                                          </p:val>
                                        </p:tav>
                                      </p:tavLst>
                                    </p:anim>
                                  </p:childTnLst>
                                </p:cTn>
                              </p:par>
                              <p:par>
                                <p:cTn id="238" presetID="10" presetClass="exit" presetSubtype="0" fill="hold" nodeType="withEffect">
                                  <p:stCondLst>
                                    <p:cond delay="0"/>
                                  </p:stCondLst>
                                  <p:childTnLst>
                                    <p:animEffect transition="out" filter="fade">
                                      <p:cBhvr>
                                        <p:cTn id="239" dur="500"/>
                                        <p:tgtEl>
                                          <p:spTgt spid="152"/>
                                        </p:tgtEl>
                                      </p:cBhvr>
                                    </p:animEffect>
                                    <p:set>
                                      <p:cBhvr>
                                        <p:cTn id="240" dur="1" fill="hold">
                                          <p:stCondLst>
                                            <p:cond delay="499"/>
                                          </p:stCondLst>
                                        </p:cTn>
                                        <p:tgtEl>
                                          <p:spTgt spid="152"/>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151"/>
                                        </p:tgtEl>
                                      </p:cBhvr>
                                    </p:animEffect>
                                    <p:set>
                                      <p:cBhvr>
                                        <p:cTn id="243" dur="1" fill="hold">
                                          <p:stCondLst>
                                            <p:cond delay="499"/>
                                          </p:stCondLst>
                                        </p:cTn>
                                        <p:tgtEl>
                                          <p:spTgt spid="151"/>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42" presetClass="entr" presetSubtype="0" fill="hold" grpId="0" nodeType="clickEffect">
                                  <p:stCondLst>
                                    <p:cond delay="0"/>
                                  </p:stCondLst>
                                  <p:childTnLst>
                                    <p:set>
                                      <p:cBhvr>
                                        <p:cTn id="247" dur="1" fill="hold">
                                          <p:stCondLst>
                                            <p:cond delay="0"/>
                                          </p:stCondLst>
                                        </p:cTn>
                                        <p:tgtEl>
                                          <p:spTgt spid="30"/>
                                        </p:tgtEl>
                                        <p:attrNameLst>
                                          <p:attrName>style.visibility</p:attrName>
                                        </p:attrNameLst>
                                      </p:cBhvr>
                                      <p:to>
                                        <p:strVal val="visible"/>
                                      </p:to>
                                    </p:set>
                                    <p:animEffect transition="in" filter="fade">
                                      <p:cBhvr>
                                        <p:cTn id="248" dur="1000"/>
                                        <p:tgtEl>
                                          <p:spTgt spid="30"/>
                                        </p:tgtEl>
                                      </p:cBhvr>
                                    </p:animEffect>
                                    <p:anim calcmode="lin" valueType="num">
                                      <p:cBhvr>
                                        <p:cTn id="249" dur="1000" fill="hold"/>
                                        <p:tgtEl>
                                          <p:spTgt spid="30"/>
                                        </p:tgtEl>
                                        <p:attrNameLst>
                                          <p:attrName>ppt_x</p:attrName>
                                        </p:attrNameLst>
                                      </p:cBhvr>
                                      <p:tavLst>
                                        <p:tav tm="0">
                                          <p:val>
                                            <p:strVal val="#ppt_x"/>
                                          </p:val>
                                        </p:tav>
                                        <p:tav tm="100000">
                                          <p:val>
                                            <p:strVal val="#ppt_x"/>
                                          </p:val>
                                        </p:tav>
                                      </p:tavLst>
                                    </p:anim>
                                    <p:anim calcmode="lin" valueType="num">
                                      <p:cBhvr>
                                        <p:cTn id="250" dur="1000" fill="hold"/>
                                        <p:tgtEl>
                                          <p:spTgt spid="30"/>
                                        </p:tgtEl>
                                        <p:attrNameLst>
                                          <p:attrName>ppt_y</p:attrName>
                                        </p:attrNameLst>
                                      </p:cBhvr>
                                      <p:tavLst>
                                        <p:tav tm="0">
                                          <p:val>
                                            <p:strVal val="#ppt_y+.1"/>
                                          </p:val>
                                        </p:tav>
                                        <p:tav tm="100000">
                                          <p:val>
                                            <p:strVal val="#ppt_y"/>
                                          </p:val>
                                        </p:tav>
                                      </p:tavLst>
                                    </p:anim>
                                  </p:childTnLst>
                                </p:cTn>
                              </p:par>
                              <p:par>
                                <p:cTn id="251" presetID="42" presetClass="entr" presetSubtype="0" fill="hold" nodeType="withEffect">
                                  <p:stCondLst>
                                    <p:cond delay="0"/>
                                  </p:stCondLst>
                                  <p:childTnLst>
                                    <p:set>
                                      <p:cBhvr>
                                        <p:cTn id="252" dur="1" fill="hold">
                                          <p:stCondLst>
                                            <p:cond delay="0"/>
                                          </p:stCondLst>
                                        </p:cTn>
                                        <p:tgtEl>
                                          <p:spTgt spid="27"/>
                                        </p:tgtEl>
                                        <p:attrNameLst>
                                          <p:attrName>style.visibility</p:attrName>
                                        </p:attrNameLst>
                                      </p:cBhvr>
                                      <p:to>
                                        <p:strVal val="visible"/>
                                      </p:to>
                                    </p:set>
                                    <p:animEffect transition="in" filter="fade">
                                      <p:cBhvr>
                                        <p:cTn id="253" dur="1000"/>
                                        <p:tgtEl>
                                          <p:spTgt spid="27"/>
                                        </p:tgtEl>
                                      </p:cBhvr>
                                    </p:animEffect>
                                    <p:anim calcmode="lin" valueType="num">
                                      <p:cBhvr>
                                        <p:cTn id="254" dur="1000" fill="hold"/>
                                        <p:tgtEl>
                                          <p:spTgt spid="27"/>
                                        </p:tgtEl>
                                        <p:attrNameLst>
                                          <p:attrName>ppt_x</p:attrName>
                                        </p:attrNameLst>
                                      </p:cBhvr>
                                      <p:tavLst>
                                        <p:tav tm="0">
                                          <p:val>
                                            <p:strVal val="#ppt_x"/>
                                          </p:val>
                                        </p:tav>
                                        <p:tav tm="100000">
                                          <p:val>
                                            <p:strVal val="#ppt_x"/>
                                          </p:val>
                                        </p:tav>
                                      </p:tavLst>
                                    </p:anim>
                                    <p:anim calcmode="lin" valueType="num">
                                      <p:cBhvr>
                                        <p:cTn id="255" dur="1000" fill="hold"/>
                                        <p:tgtEl>
                                          <p:spTgt spid="27"/>
                                        </p:tgtEl>
                                        <p:attrNameLst>
                                          <p:attrName>ppt_y</p:attrName>
                                        </p:attrNameLst>
                                      </p:cBhvr>
                                      <p:tavLst>
                                        <p:tav tm="0">
                                          <p:val>
                                            <p:strVal val="#ppt_y+.1"/>
                                          </p:val>
                                        </p:tav>
                                        <p:tav tm="100000">
                                          <p:val>
                                            <p:strVal val="#ppt_y"/>
                                          </p:val>
                                        </p:tav>
                                      </p:tavLst>
                                    </p:anim>
                                  </p:childTnLst>
                                </p:cTn>
                              </p:par>
                              <p:par>
                                <p:cTn id="256" presetID="42" presetClass="entr" presetSubtype="0" fill="hold" nodeType="withEffect">
                                  <p:stCondLst>
                                    <p:cond delay="0"/>
                                  </p:stCondLst>
                                  <p:childTnLst>
                                    <p:set>
                                      <p:cBhvr>
                                        <p:cTn id="257" dur="1" fill="hold">
                                          <p:stCondLst>
                                            <p:cond delay="0"/>
                                          </p:stCondLst>
                                        </p:cTn>
                                        <p:tgtEl>
                                          <p:spTgt spid="156"/>
                                        </p:tgtEl>
                                        <p:attrNameLst>
                                          <p:attrName>style.visibility</p:attrName>
                                        </p:attrNameLst>
                                      </p:cBhvr>
                                      <p:to>
                                        <p:strVal val="visible"/>
                                      </p:to>
                                    </p:set>
                                    <p:animEffect transition="in" filter="fade">
                                      <p:cBhvr>
                                        <p:cTn id="258" dur="1000"/>
                                        <p:tgtEl>
                                          <p:spTgt spid="156"/>
                                        </p:tgtEl>
                                      </p:cBhvr>
                                    </p:animEffect>
                                    <p:anim calcmode="lin" valueType="num">
                                      <p:cBhvr>
                                        <p:cTn id="259" dur="1000" fill="hold"/>
                                        <p:tgtEl>
                                          <p:spTgt spid="156"/>
                                        </p:tgtEl>
                                        <p:attrNameLst>
                                          <p:attrName>ppt_x</p:attrName>
                                        </p:attrNameLst>
                                      </p:cBhvr>
                                      <p:tavLst>
                                        <p:tav tm="0">
                                          <p:val>
                                            <p:strVal val="#ppt_x"/>
                                          </p:val>
                                        </p:tav>
                                        <p:tav tm="100000">
                                          <p:val>
                                            <p:strVal val="#ppt_x"/>
                                          </p:val>
                                        </p:tav>
                                      </p:tavLst>
                                    </p:anim>
                                    <p:anim calcmode="lin" valueType="num">
                                      <p:cBhvr>
                                        <p:cTn id="260" dur="1000" fill="hold"/>
                                        <p:tgtEl>
                                          <p:spTgt spid="156"/>
                                        </p:tgtEl>
                                        <p:attrNameLst>
                                          <p:attrName>ppt_y</p:attrName>
                                        </p:attrNameLst>
                                      </p:cBhvr>
                                      <p:tavLst>
                                        <p:tav tm="0">
                                          <p:val>
                                            <p:strVal val="#ppt_y+.1"/>
                                          </p:val>
                                        </p:tav>
                                        <p:tav tm="100000">
                                          <p:val>
                                            <p:strVal val="#ppt_y"/>
                                          </p:val>
                                        </p:tav>
                                      </p:tavLst>
                                    </p:anim>
                                  </p:childTnLst>
                                </p:cTn>
                              </p:par>
                              <p:par>
                                <p:cTn id="261" presetID="42" presetClass="entr" presetSubtype="0" fill="hold" grpId="0" nodeType="withEffect">
                                  <p:stCondLst>
                                    <p:cond delay="0"/>
                                  </p:stCondLst>
                                  <p:childTnLst>
                                    <p:set>
                                      <p:cBhvr>
                                        <p:cTn id="262" dur="1" fill="hold">
                                          <p:stCondLst>
                                            <p:cond delay="0"/>
                                          </p:stCondLst>
                                        </p:cTn>
                                        <p:tgtEl>
                                          <p:spTgt spid="155"/>
                                        </p:tgtEl>
                                        <p:attrNameLst>
                                          <p:attrName>style.visibility</p:attrName>
                                        </p:attrNameLst>
                                      </p:cBhvr>
                                      <p:to>
                                        <p:strVal val="visible"/>
                                      </p:to>
                                    </p:set>
                                    <p:animEffect transition="in" filter="fade">
                                      <p:cBhvr>
                                        <p:cTn id="263" dur="1000"/>
                                        <p:tgtEl>
                                          <p:spTgt spid="155"/>
                                        </p:tgtEl>
                                      </p:cBhvr>
                                    </p:animEffect>
                                    <p:anim calcmode="lin" valueType="num">
                                      <p:cBhvr>
                                        <p:cTn id="264" dur="1000" fill="hold"/>
                                        <p:tgtEl>
                                          <p:spTgt spid="155"/>
                                        </p:tgtEl>
                                        <p:attrNameLst>
                                          <p:attrName>ppt_x</p:attrName>
                                        </p:attrNameLst>
                                      </p:cBhvr>
                                      <p:tavLst>
                                        <p:tav tm="0">
                                          <p:val>
                                            <p:strVal val="#ppt_x"/>
                                          </p:val>
                                        </p:tav>
                                        <p:tav tm="100000">
                                          <p:val>
                                            <p:strVal val="#ppt_x"/>
                                          </p:val>
                                        </p:tav>
                                      </p:tavLst>
                                    </p:anim>
                                    <p:anim calcmode="lin" valueType="num">
                                      <p:cBhvr>
                                        <p:cTn id="265" dur="1000" fill="hold"/>
                                        <p:tgtEl>
                                          <p:spTgt spid="155"/>
                                        </p:tgtEl>
                                        <p:attrNameLst>
                                          <p:attrName>ppt_y</p:attrName>
                                        </p:attrNameLst>
                                      </p:cBhvr>
                                      <p:tavLst>
                                        <p:tav tm="0">
                                          <p:val>
                                            <p:strVal val="#ppt_y+.1"/>
                                          </p:val>
                                        </p:tav>
                                        <p:tav tm="100000">
                                          <p:val>
                                            <p:strVal val="#ppt_y"/>
                                          </p:val>
                                        </p:tav>
                                      </p:tavLst>
                                    </p:anim>
                                  </p:childTnLst>
                                </p:cTn>
                              </p:par>
                              <p:par>
                                <p:cTn id="266" presetID="42" presetClass="entr" presetSubtype="0" fill="hold" nodeType="withEffect">
                                  <p:stCondLst>
                                    <p:cond delay="0"/>
                                  </p:stCondLst>
                                  <p:childTnLst>
                                    <p:set>
                                      <p:cBhvr>
                                        <p:cTn id="267" dur="1" fill="hold">
                                          <p:stCondLst>
                                            <p:cond delay="0"/>
                                          </p:stCondLst>
                                        </p:cTn>
                                        <p:tgtEl>
                                          <p:spTgt spid="71"/>
                                        </p:tgtEl>
                                        <p:attrNameLst>
                                          <p:attrName>style.visibility</p:attrName>
                                        </p:attrNameLst>
                                      </p:cBhvr>
                                      <p:to>
                                        <p:strVal val="visible"/>
                                      </p:to>
                                    </p:set>
                                    <p:animEffect transition="in" filter="fade">
                                      <p:cBhvr>
                                        <p:cTn id="268" dur="1000"/>
                                        <p:tgtEl>
                                          <p:spTgt spid="71"/>
                                        </p:tgtEl>
                                      </p:cBhvr>
                                    </p:animEffect>
                                    <p:anim calcmode="lin" valueType="num">
                                      <p:cBhvr>
                                        <p:cTn id="269" dur="1000" fill="hold"/>
                                        <p:tgtEl>
                                          <p:spTgt spid="71"/>
                                        </p:tgtEl>
                                        <p:attrNameLst>
                                          <p:attrName>ppt_x</p:attrName>
                                        </p:attrNameLst>
                                      </p:cBhvr>
                                      <p:tavLst>
                                        <p:tav tm="0">
                                          <p:val>
                                            <p:strVal val="#ppt_x"/>
                                          </p:val>
                                        </p:tav>
                                        <p:tav tm="100000">
                                          <p:val>
                                            <p:strVal val="#ppt_x"/>
                                          </p:val>
                                        </p:tav>
                                      </p:tavLst>
                                    </p:anim>
                                    <p:anim calcmode="lin" valueType="num">
                                      <p:cBhvr>
                                        <p:cTn id="270"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500"/>
                                        <p:tgtEl>
                                          <p:spTgt spid="156"/>
                                        </p:tgtEl>
                                      </p:cBhvr>
                                    </p:animEffect>
                                    <p:set>
                                      <p:cBhvr>
                                        <p:cTn id="275" dur="1" fill="hold">
                                          <p:stCondLst>
                                            <p:cond delay="499"/>
                                          </p:stCondLst>
                                        </p:cTn>
                                        <p:tgtEl>
                                          <p:spTgt spid="156"/>
                                        </p:tgtEl>
                                        <p:attrNameLst>
                                          <p:attrName>style.visibility</p:attrName>
                                        </p:attrNameLst>
                                      </p:cBhvr>
                                      <p:to>
                                        <p:strVal val="hidden"/>
                                      </p:to>
                                    </p:set>
                                  </p:childTnLst>
                                </p:cTn>
                              </p:par>
                              <p:par>
                                <p:cTn id="276" presetID="10" presetClass="exit" presetSubtype="0" fill="hold" grpId="1" nodeType="withEffect">
                                  <p:stCondLst>
                                    <p:cond delay="0"/>
                                  </p:stCondLst>
                                  <p:childTnLst>
                                    <p:animEffect transition="out" filter="fade">
                                      <p:cBhvr>
                                        <p:cTn id="277" dur="500"/>
                                        <p:tgtEl>
                                          <p:spTgt spid="155"/>
                                        </p:tgtEl>
                                      </p:cBhvr>
                                    </p:animEffect>
                                    <p:set>
                                      <p:cBhvr>
                                        <p:cTn id="278" dur="1" fill="hold">
                                          <p:stCondLst>
                                            <p:cond delay="499"/>
                                          </p:stCondLst>
                                        </p:cTn>
                                        <p:tgtEl>
                                          <p:spTgt spid="155"/>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1043"/>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6" grpId="0" animBg="1"/>
      <p:bldP spid="30" grpId="0" animBg="1"/>
      <p:bldP spid="2" grpId="0" animBg="1"/>
      <p:bldP spid="2" grpId="1" animBg="1"/>
      <p:bldP spid="131" grpId="0" animBg="1"/>
      <p:bldP spid="131" grpId="1" animBg="1"/>
      <p:bldP spid="1029" grpId="0" animBg="1"/>
      <p:bldP spid="1029" grpId="1" animBg="1"/>
      <p:bldP spid="138" grpId="0" animBg="1"/>
      <p:bldP spid="138" grpId="1" animBg="1"/>
      <p:bldP spid="143" grpId="0" animBg="1"/>
      <p:bldP spid="143" grpId="1" animBg="1"/>
      <p:bldP spid="144" grpId="0" animBg="1"/>
      <p:bldP spid="144" grpId="1" animBg="1"/>
      <p:bldP spid="151" grpId="0" animBg="1"/>
      <p:bldP spid="151" grpId="1" animBg="1"/>
      <p:bldP spid="155" grpId="0" animBg="1"/>
      <p:bldP spid="155" grpId="1" animBg="1"/>
      <p:bldP spid="1043" grpId="0" animBg="1"/>
      <p:bldP spid="10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9"/>
          <p:cNvSpPr/>
          <p:nvPr/>
        </p:nvSpPr>
        <p:spPr>
          <a:xfrm>
            <a:off x="2634619" y="1006848"/>
            <a:ext cx="2472152" cy="359009"/>
          </a:xfrm>
          <a:prstGeom prst="rect">
            <a:avLst/>
          </a:prstGeom>
        </p:spPr>
        <p:txBody>
          <a:bodyPr wrap="none">
            <a:spAutoFit/>
          </a:bodyPr>
          <a:lstStyle/>
          <a:p>
            <a:pPr defTabSz="742931"/>
            <a:r>
              <a:rPr lang="es-CO" sz="1733" b="1" dirty="0">
                <a:solidFill>
                  <a:prstClr val="white"/>
                </a:solidFill>
                <a:latin typeface="Arial" panose="020B0604020202020204" pitchFamily="34" charset="0"/>
                <a:ea typeface="MS Mincho" panose="02020609040205080304" pitchFamily="49" charset="-128"/>
                <a:cs typeface="Arial" panose="020B0604020202020204" pitchFamily="34" charset="0"/>
              </a:rPr>
              <a:t>Estrategia Ferroviaria</a:t>
            </a:r>
          </a:p>
        </p:txBody>
      </p:sp>
      <p:sp>
        <p:nvSpPr>
          <p:cNvPr id="18" name="Rectángulo redondeado 7"/>
          <p:cNvSpPr/>
          <p:nvPr/>
        </p:nvSpPr>
        <p:spPr>
          <a:xfrm>
            <a:off x="791804" y="919789"/>
            <a:ext cx="3964819" cy="428767"/>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r>
              <a:rPr lang="es-CO" sz="1625" b="1" dirty="0">
                <a:solidFill>
                  <a:prstClr val="white"/>
                </a:solidFill>
                <a:latin typeface="Arial" panose="020B0604020202020204" pitchFamily="34" charset="0"/>
                <a:ea typeface="MS Mincho" panose="02020609040205080304" pitchFamily="49" charset="-128"/>
                <a:cs typeface="Arial" panose="020B0604020202020204" pitchFamily="34" charset="0"/>
              </a:rPr>
              <a:t>Avance de obras </a:t>
            </a:r>
            <a:endParaRPr lang="es-CO" sz="1625" dirty="0">
              <a:solidFill>
                <a:prstClr val="white"/>
              </a:solidFill>
            </a:endParaRPr>
          </a:p>
        </p:txBody>
      </p:sp>
      <p:sp>
        <p:nvSpPr>
          <p:cNvPr id="23" name="Marcador de número de diapositiva 1"/>
          <p:cNvSpPr>
            <a:spLocks noGrp="1"/>
          </p:cNvSpPr>
          <p:nvPr>
            <p:ph type="sldNum" sz="quarter" idx="12"/>
          </p:nvPr>
        </p:nvSpPr>
        <p:spPr>
          <a:xfrm>
            <a:off x="6996113" y="5807473"/>
            <a:ext cx="2228850" cy="296664"/>
          </a:xfrm>
        </p:spPr>
        <p:txBody>
          <a:bodyPr/>
          <a:lstStyle/>
          <a:p>
            <a:fld id="{7EC0FF92-5018-4BC3-83A4-0F12C9CE31BD}" type="slidenum">
              <a:rPr lang="es-ES" smtClean="0">
                <a:solidFill>
                  <a:prstClr val="black">
                    <a:tint val="75000"/>
                  </a:prstClr>
                </a:solidFill>
              </a:rPr>
              <a:pPr/>
              <a:t>20</a:t>
            </a:fld>
            <a:endParaRPr lang="es-ES">
              <a:solidFill>
                <a:prstClr val="black">
                  <a:tint val="75000"/>
                </a:prstClr>
              </a:solidFill>
            </a:endParaRPr>
          </a:p>
        </p:txBody>
      </p:sp>
      <p:graphicFrame>
        <p:nvGraphicFramePr>
          <p:cNvPr id="17" name="Tabla 16"/>
          <p:cNvGraphicFramePr>
            <a:graphicFrameLocks noGrp="1"/>
          </p:cNvGraphicFramePr>
          <p:nvPr>
            <p:extLst>
              <p:ext uri="{D42A27DB-BD31-4B8C-83A1-F6EECF244321}">
                <p14:modId xmlns:p14="http://schemas.microsoft.com/office/powerpoint/2010/main" val="389189561"/>
              </p:ext>
            </p:extLst>
          </p:nvPr>
        </p:nvGraphicFramePr>
        <p:xfrm>
          <a:off x="2072680" y="1627705"/>
          <a:ext cx="6498433" cy="4259312"/>
        </p:xfrm>
        <a:graphic>
          <a:graphicData uri="http://schemas.openxmlformats.org/drawingml/2006/table">
            <a:tbl>
              <a:tblPr>
                <a:tableStyleId>{68D230F3-CF80-4859-8CE7-A43EE81993B5}</a:tableStyleId>
              </a:tblPr>
              <a:tblGrid>
                <a:gridCol w="5422129"/>
                <a:gridCol w="1076304"/>
              </a:tblGrid>
              <a:tr h="329211">
                <a:tc>
                  <a:txBody>
                    <a:bodyPr/>
                    <a:lstStyle/>
                    <a:p>
                      <a:pPr algn="ctr" fontAlgn="ctr"/>
                      <a:r>
                        <a:rPr lang="es-CO" sz="1100" u="none" strike="noStrike" dirty="0">
                          <a:effectLst/>
                        </a:rPr>
                        <a:t>Actividad</a:t>
                      </a:r>
                      <a:endParaRPr lang="es-CO" sz="1100" b="1" i="0" u="none" strike="noStrike" dirty="0">
                        <a:solidFill>
                          <a:srgbClr val="000000"/>
                        </a:solidFill>
                        <a:effectLst/>
                        <a:latin typeface="Arial Narrow" panose="020B0606020202030204" pitchFamily="34" charset="0"/>
                      </a:endParaRPr>
                    </a:p>
                  </a:txBody>
                  <a:tcPr marL="4850" marR="4850" marT="4850" marB="0" anchor="ctr"/>
                </a:tc>
                <a:tc>
                  <a:txBody>
                    <a:bodyPr/>
                    <a:lstStyle/>
                    <a:p>
                      <a:pPr algn="ctr" fontAlgn="ctr"/>
                      <a:r>
                        <a:rPr lang="es-CO" sz="1100" u="none" strike="noStrike" dirty="0">
                          <a:effectLst/>
                        </a:rPr>
                        <a:t>% avance</a:t>
                      </a:r>
                      <a:endParaRPr lang="es-CO" sz="1100" b="1" i="0" u="none" strike="noStrike" dirty="0">
                        <a:solidFill>
                          <a:srgbClr val="000000"/>
                        </a:solidFill>
                        <a:effectLst/>
                        <a:latin typeface="Arial Narrow" panose="020B0606020202030204" pitchFamily="34" charset="0"/>
                      </a:endParaRPr>
                    </a:p>
                  </a:txBody>
                  <a:tcPr marL="4850" marR="4850" marT="4850" marB="0" anchor="ctr"/>
                </a:tc>
              </a:tr>
              <a:tr h="231529">
                <a:tc>
                  <a:txBody>
                    <a:bodyPr/>
                    <a:lstStyle/>
                    <a:p>
                      <a:pPr algn="l" fontAlgn="b"/>
                      <a:r>
                        <a:rPr lang="pt-BR" sz="1200" u="none" strike="noStrike" dirty="0">
                          <a:effectLst/>
                        </a:rPr>
                        <a:t>REPARACION PAVIMENTO PISTA CAB. 1-9</a:t>
                      </a:r>
                      <a:endParaRPr lang="pt-BR" sz="1200" b="1" i="0" u="none" strike="noStrike" dirty="0">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100%</a:t>
                      </a:r>
                      <a:endParaRPr lang="es-CO" sz="1100" b="0" i="0" u="none" strike="noStrike" dirty="0">
                        <a:effectLst/>
                        <a:latin typeface="Arial" panose="020B0604020202020204" pitchFamily="34" charset="0"/>
                      </a:endParaRPr>
                    </a:p>
                  </a:txBody>
                  <a:tcPr marL="4850" marR="4850" marT="4850" marB="0" anchor="b"/>
                </a:tc>
              </a:tr>
              <a:tr h="457166">
                <a:tc>
                  <a:txBody>
                    <a:bodyPr/>
                    <a:lstStyle/>
                    <a:p>
                      <a:pPr algn="l" fontAlgn="b"/>
                      <a:r>
                        <a:rPr lang="es-CO" sz="1200" u="none" strike="noStrike">
                          <a:effectLst/>
                        </a:rPr>
                        <a:t>OBRAS DEL EDIFICIO ACTUAL (AMPLIACION DEL TERMINAL DE PASAJEROS)</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100%</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REPARACION DE PLATAFORMA PRINCIPAL</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100%</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CONSTRUCCION DE AREAS DE SEGURIDAD</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Suspendida</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CONFORMACION DE LAS FRANJAS DE PISTA </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Suspendida</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CERRAMIENTO DE AREAS </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Suspendida</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OBRAS AMBIENTALES (BARRERA CONTRA RUIDO CON TRASLAPOS)</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Suspendida</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just" fontAlgn="ctr"/>
                      <a:r>
                        <a:rPr lang="es-CO" sz="1200" u="none" strike="noStrike">
                          <a:effectLst/>
                        </a:rPr>
                        <a:t>REPAVIMENTACION PISTA SEGUNDA ETAPA</a:t>
                      </a:r>
                      <a:endParaRPr lang="es-CO" sz="1200" b="1" i="0" u="none" strike="noStrike">
                        <a:effectLst/>
                        <a:latin typeface="Arial Narrow" panose="020B0606020202030204" pitchFamily="34" charset="0"/>
                      </a:endParaRPr>
                    </a:p>
                  </a:txBody>
                  <a:tcPr marL="4850" marR="4850" marT="4850" marB="0" anchor="ctr"/>
                </a:tc>
                <a:tc>
                  <a:txBody>
                    <a:bodyPr/>
                    <a:lstStyle/>
                    <a:p>
                      <a:pPr algn="ctr" fontAlgn="b"/>
                      <a:r>
                        <a:rPr lang="es-CO" sz="1100" u="none" strike="noStrike" dirty="0">
                          <a:effectLst/>
                        </a:rPr>
                        <a:t>100%</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just" fontAlgn="ctr"/>
                      <a:r>
                        <a:rPr lang="es-CO" sz="1200" u="none" strike="noStrike">
                          <a:effectLst/>
                        </a:rPr>
                        <a:t>REPAVIMENTACION PLATAFORMA Y CALLE DE RODAJE</a:t>
                      </a:r>
                      <a:endParaRPr lang="es-CO" sz="1200" b="1" i="0" u="none" strike="noStrike">
                        <a:effectLst/>
                        <a:latin typeface="Arial Narrow" panose="020B0606020202030204" pitchFamily="34" charset="0"/>
                      </a:endParaRPr>
                    </a:p>
                  </a:txBody>
                  <a:tcPr marL="4850" marR="4850" marT="4850" marB="0" anchor="ctr"/>
                </a:tc>
                <a:tc>
                  <a:txBody>
                    <a:bodyPr/>
                    <a:lstStyle/>
                    <a:p>
                      <a:pPr algn="ctr" fontAlgn="b"/>
                      <a:r>
                        <a:rPr lang="es-CO" sz="1100" u="none" strike="noStrike" dirty="0">
                          <a:effectLst/>
                        </a:rPr>
                        <a:t>61%</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CONSTRUCCION DE VIA  PERIMETRAL DE INGRESO A ECO </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50%</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INFRAESTRUCTURA ECO SERVICIOS</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79%</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CERRAMIENTO DE AREAS VIA PERIMETRAL</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53%</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CUARTEL DE BOMBEROS SEI</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0%</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READECUACION PLATAFORMA SUR</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0%</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REPOSICION DE ACTIVOS Y EQUIPAMENTO</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0%</a:t>
                      </a:r>
                      <a:endParaRPr lang="es-CO" sz="1100" b="0" i="0" u="none" strike="noStrike" dirty="0">
                        <a:effectLst/>
                        <a:latin typeface="Arial" panose="020B0604020202020204" pitchFamily="34" charset="0"/>
                      </a:endParaRPr>
                    </a:p>
                  </a:txBody>
                  <a:tcPr marL="4850" marR="4850" marT="4850" marB="0" anchor="b"/>
                </a:tc>
              </a:tr>
              <a:tr h="231529">
                <a:tc>
                  <a:txBody>
                    <a:bodyPr/>
                    <a:lstStyle/>
                    <a:p>
                      <a:pPr algn="l" fontAlgn="b"/>
                      <a:r>
                        <a:rPr lang="es-CO" sz="1200" u="none" strike="noStrike">
                          <a:effectLst/>
                        </a:rPr>
                        <a:t>MEDIDAS AMBIENTALES</a:t>
                      </a:r>
                      <a:endParaRPr lang="es-CO" sz="1200" b="1" i="0" u="none" strike="noStrike">
                        <a:effectLst/>
                        <a:latin typeface="Arial Narrow" panose="020B0606020202030204" pitchFamily="34" charset="0"/>
                      </a:endParaRPr>
                    </a:p>
                  </a:txBody>
                  <a:tcPr marL="4850" marR="4850" marT="4850" marB="0" anchor="b"/>
                </a:tc>
                <a:tc>
                  <a:txBody>
                    <a:bodyPr/>
                    <a:lstStyle/>
                    <a:p>
                      <a:pPr algn="ctr" fontAlgn="b"/>
                      <a:r>
                        <a:rPr lang="es-CO" sz="1100" u="none" strike="noStrike" dirty="0">
                          <a:effectLst/>
                        </a:rPr>
                        <a:t>48%</a:t>
                      </a:r>
                      <a:endParaRPr lang="es-CO" sz="1100" b="0" i="0" u="none" strike="noStrike" dirty="0">
                        <a:effectLst/>
                        <a:latin typeface="Arial" panose="020B0604020202020204" pitchFamily="34" charset="0"/>
                      </a:endParaRPr>
                    </a:p>
                  </a:txBody>
                  <a:tcPr marL="4850" marR="4850" marT="4850" marB="0" anchor="b"/>
                </a:tc>
              </a:tr>
            </a:tbl>
          </a:graphicData>
        </a:graphic>
      </p:graphicFrame>
    </p:spTree>
    <p:extLst>
      <p:ext uri="{BB962C8B-B14F-4D97-AF65-F5344CB8AC3E}">
        <p14:creationId xmlns:p14="http://schemas.microsoft.com/office/powerpoint/2010/main" val="246428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9"/>
          <p:cNvSpPr/>
          <p:nvPr/>
        </p:nvSpPr>
        <p:spPr>
          <a:xfrm>
            <a:off x="2634619" y="1006848"/>
            <a:ext cx="2472152" cy="359009"/>
          </a:xfrm>
          <a:prstGeom prst="rect">
            <a:avLst/>
          </a:prstGeom>
        </p:spPr>
        <p:txBody>
          <a:bodyPr wrap="none">
            <a:spAutoFit/>
          </a:bodyPr>
          <a:lstStyle/>
          <a:p>
            <a:pPr defTabSz="742931"/>
            <a:r>
              <a:rPr lang="es-CO" sz="1733" b="1" dirty="0">
                <a:solidFill>
                  <a:prstClr val="white"/>
                </a:solidFill>
                <a:latin typeface="Arial" panose="020B0604020202020204" pitchFamily="34" charset="0"/>
                <a:ea typeface="MS Mincho" panose="02020609040205080304" pitchFamily="49" charset="-128"/>
                <a:cs typeface="Arial" panose="020B0604020202020204" pitchFamily="34" charset="0"/>
              </a:rPr>
              <a:t>Estrategia Ferroviaria</a:t>
            </a:r>
          </a:p>
        </p:txBody>
      </p:sp>
      <p:sp>
        <p:nvSpPr>
          <p:cNvPr id="18" name="Rectángulo redondeado 7"/>
          <p:cNvSpPr/>
          <p:nvPr/>
        </p:nvSpPr>
        <p:spPr>
          <a:xfrm>
            <a:off x="791804" y="919789"/>
            <a:ext cx="3964819" cy="428767"/>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r>
              <a:rPr lang="es-CO" sz="1625" b="1" dirty="0">
                <a:solidFill>
                  <a:prstClr val="white"/>
                </a:solidFill>
                <a:latin typeface="Arial" panose="020B0604020202020204" pitchFamily="34" charset="0"/>
                <a:ea typeface="MS Mincho" panose="02020609040205080304" pitchFamily="49" charset="-128"/>
                <a:cs typeface="Arial" panose="020B0604020202020204" pitchFamily="34" charset="0"/>
              </a:rPr>
              <a:t>Obras en ejecución </a:t>
            </a:r>
            <a:endParaRPr lang="es-CO" sz="1625" dirty="0">
              <a:solidFill>
                <a:prstClr val="white"/>
              </a:solidFill>
            </a:endParaRPr>
          </a:p>
        </p:txBody>
      </p:sp>
      <p:sp>
        <p:nvSpPr>
          <p:cNvPr id="23" name="Marcador de número de diapositiva 1"/>
          <p:cNvSpPr>
            <a:spLocks noGrp="1"/>
          </p:cNvSpPr>
          <p:nvPr>
            <p:ph type="sldNum" sz="quarter" idx="12"/>
          </p:nvPr>
        </p:nvSpPr>
        <p:spPr>
          <a:xfrm>
            <a:off x="6996113" y="5807473"/>
            <a:ext cx="2228850" cy="296664"/>
          </a:xfrm>
        </p:spPr>
        <p:txBody>
          <a:bodyPr/>
          <a:lstStyle/>
          <a:p>
            <a:fld id="{7EC0FF92-5018-4BC3-83A4-0F12C9CE31BD}" type="slidenum">
              <a:rPr lang="es-ES" smtClean="0">
                <a:solidFill>
                  <a:prstClr val="black">
                    <a:tint val="75000"/>
                  </a:prstClr>
                </a:solidFill>
              </a:rPr>
              <a:pPr/>
              <a:t>21</a:t>
            </a:fld>
            <a:endParaRPr lang="es-ES">
              <a:solidFill>
                <a:prstClr val="black">
                  <a:tint val="75000"/>
                </a:prstClr>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771" y="1903120"/>
            <a:ext cx="2780307" cy="1886963"/>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b="18773"/>
          <a:stretch/>
        </p:blipFill>
        <p:spPr>
          <a:xfrm>
            <a:off x="714696" y="3950199"/>
            <a:ext cx="2780307" cy="1900777"/>
          </a:xfrm>
          <a:prstGeom prst="rect">
            <a:avLst/>
          </a:prstGeom>
        </p:spPr>
      </p:pic>
      <p:sp>
        <p:nvSpPr>
          <p:cNvPr id="6" name="Rectángulo 5"/>
          <p:cNvSpPr/>
          <p:nvPr/>
        </p:nvSpPr>
        <p:spPr>
          <a:xfrm>
            <a:off x="437656" y="1580832"/>
            <a:ext cx="8691808" cy="369332"/>
          </a:xfrm>
          <a:prstGeom prst="rect">
            <a:avLst/>
          </a:prstGeom>
        </p:spPr>
        <p:txBody>
          <a:bodyPr wrap="square">
            <a:spAutoFit/>
          </a:bodyPr>
          <a:lstStyle/>
          <a:p>
            <a:pPr algn="ctr"/>
            <a:r>
              <a:rPr lang="es-MX" b="1" dirty="0" smtClean="0">
                <a:latin typeface="Candara" panose="020E0502030303020204" pitchFamily="34" charset="0"/>
              </a:rPr>
              <a:t>Estado Plataforma ECO y Edificio FBO (en etapa de finalización y remates de obra) </a:t>
            </a:r>
            <a:endParaRPr lang="es-CO" dirty="0"/>
          </a:p>
        </p:txBody>
      </p:sp>
      <p:pic>
        <p:nvPicPr>
          <p:cNvPr id="5" name="Imagen 4"/>
          <p:cNvPicPr>
            <a:picLocks noChangeAspect="1"/>
          </p:cNvPicPr>
          <p:nvPr/>
        </p:nvPicPr>
        <p:blipFill rotWithShape="1">
          <a:blip r:embed="rId4"/>
          <a:srcRect l="20767" t="11047" r="18854" b="6382"/>
          <a:stretch/>
        </p:blipFill>
        <p:spPr>
          <a:xfrm>
            <a:off x="3618130" y="1917687"/>
            <a:ext cx="5151294" cy="3960585"/>
          </a:xfrm>
          <a:prstGeom prst="rect">
            <a:avLst/>
          </a:prstGeom>
        </p:spPr>
      </p:pic>
    </p:spTree>
    <p:extLst>
      <p:ext uri="{BB962C8B-B14F-4D97-AF65-F5344CB8AC3E}">
        <p14:creationId xmlns:p14="http://schemas.microsoft.com/office/powerpoint/2010/main" val="310513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9"/>
          <p:cNvSpPr/>
          <p:nvPr/>
        </p:nvSpPr>
        <p:spPr>
          <a:xfrm>
            <a:off x="2634619" y="1006848"/>
            <a:ext cx="2472152" cy="359009"/>
          </a:xfrm>
          <a:prstGeom prst="rect">
            <a:avLst/>
          </a:prstGeom>
        </p:spPr>
        <p:txBody>
          <a:bodyPr wrap="none">
            <a:spAutoFit/>
          </a:bodyPr>
          <a:lstStyle/>
          <a:p>
            <a:pPr defTabSz="742931"/>
            <a:r>
              <a:rPr lang="es-CO" sz="1733" b="1" dirty="0">
                <a:solidFill>
                  <a:prstClr val="white"/>
                </a:solidFill>
                <a:latin typeface="Arial" panose="020B0604020202020204" pitchFamily="34" charset="0"/>
                <a:ea typeface="MS Mincho" panose="02020609040205080304" pitchFamily="49" charset="-128"/>
                <a:cs typeface="Arial" panose="020B0604020202020204" pitchFamily="34" charset="0"/>
              </a:rPr>
              <a:t>Estrategia Ferroviaria</a:t>
            </a:r>
          </a:p>
        </p:txBody>
      </p:sp>
      <p:sp>
        <p:nvSpPr>
          <p:cNvPr id="18" name="Rectángulo redondeado 7"/>
          <p:cNvSpPr/>
          <p:nvPr/>
        </p:nvSpPr>
        <p:spPr>
          <a:xfrm>
            <a:off x="791804" y="919789"/>
            <a:ext cx="3964819" cy="428767"/>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r>
              <a:rPr lang="es-CO" sz="1625" b="1" dirty="0">
                <a:solidFill>
                  <a:prstClr val="white"/>
                </a:solidFill>
                <a:latin typeface="Arial" panose="020B0604020202020204" pitchFamily="34" charset="0"/>
                <a:ea typeface="MS Mincho" panose="02020609040205080304" pitchFamily="49" charset="-128"/>
                <a:cs typeface="Arial" panose="020B0604020202020204" pitchFamily="34" charset="0"/>
              </a:rPr>
              <a:t>Obras en ejecución </a:t>
            </a:r>
            <a:endParaRPr lang="es-CO" sz="1625" dirty="0">
              <a:solidFill>
                <a:prstClr val="white"/>
              </a:solidFill>
            </a:endParaRPr>
          </a:p>
        </p:txBody>
      </p:sp>
      <p:sp>
        <p:nvSpPr>
          <p:cNvPr id="23" name="Marcador de número de diapositiva 1"/>
          <p:cNvSpPr>
            <a:spLocks noGrp="1"/>
          </p:cNvSpPr>
          <p:nvPr>
            <p:ph type="sldNum" sz="quarter" idx="12"/>
          </p:nvPr>
        </p:nvSpPr>
        <p:spPr>
          <a:xfrm>
            <a:off x="6996113" y="5807473"/>
            <a:ext cx="2228850" cy="296664"/>
          </a:xfrm>
        </p:spPr>
        <p:txBody>
          <a:bodyPr/>
          <a:lstStyle/>
          <a:p>
            <a:fld id="{7EC0FF92-5018-4BC3-83A4-0F12C9CE31BD}" type="slidenum">
              <a:rPr lang="es-ES" smtClean="0">
                <a:solidFill>
                  <a:prstClr val="black">
                    <a:tint val="75000"/>
                  </a:prstClr>
                </a:solidFill>
              </a:rPr>
              <a:pPr/>
              <a:t>22</a:t>
            </a:fld>
            <a:endParaRPr lang="es-ES">
              <a:solidFill>
                <a:prstClr val="black">
                  <a:tint val="75000"/>
                </a:prstClr>
              </a:solidFill>
            </a:endParaRPr>
          </a:p>
        </p:txBody>
      </p:sp>
      <p:sp>
        <p:nvSpPr>
          <p:cNvPr id="6" name="Rectángulo 5"/>
          <p:cNvSpPr/>
          <p:nvPr/>
        </p:nvSpPr>
        <p:spPr>
          <a:xfrm>
            <a:off x="338527" y="1474088"/>
            <a:ext cx="7237470" cy="369332"/>
          </a:xfrm>
          <a:prstGeom prst="rect">
            <a:avLst/>
          </a:prstGeom>
        </p:spPr>
        <p:txBody>
          <a:bodyPr wrap="square">
            <a:spAutoFit/>
          </a:bodyPr>
          <a:lstStyle/>
          <a:p>
            <a:pPr algn="ctr"/>
            <a:r>
              <a:rPr lang="es-MX" b="1" dirty="0" smtClean="0">
                <a:latin typeface="Candara" panose="020E0502030303020204" pitchFamily="34" charset="0"/>
              </a:rPr>
              <a:t>Estado Plataforma Principal </a:t>
            </a:r>
            <a:r>
              <a:rPr lang="es-MX" b="1" dirty="0">
                <a:latin typeface="Candara" panose="020E0502030303020204" pitchFamily="34" charset="0"/>
              </a:rPr>
              <a:t>(en etapa de finalización y remates de obra) </a:t>
            </a:r>
            <a:endParaRPr lang="es-CO"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919" y="1867614"/>
            <a:ext cx="3051837" cy="199888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539" y="1876509"/>
            <a:ext cx="6336330" cy="4079797"/>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40" y="3969073"/>
            <a:ext cx="3082115" cy="1987233"/>
          </a:xfrm>
          <a:prstGeom prst="rect">
            <a:avLst/>
          </a:prstGeom>
        </p:spPr>
      </p:pic>
    </p:spTree>
    <p:extLst>
      <p:ext uri="{BB962C8B-B14F-4D97-AF65-F5344CB8AC3E}">
        <p14:creationId xmlns:p14="http://schemas.microsoft.com/office/powerpoint/2010/main" val="36332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9"/>
          <p:cNvSpPr/>
          <p:nvPr/>
        </p:nvSpPr>
        <p:spPr>
          <a:xfrm>
            <a:off x="2634619" y="1006848"/>
            <a:ext cx="2472152" cy="359009"/>
          </a:xfrm>
          <a:prstGeom prst="rect">
            <a:avLst/>
          </a:prstGeom>
        </p:spPr>
        <p:txBody>
          <a:bodyPr wrap="none">
            <a:spAutoFit/>
          </a:bodyPr>
          <a:lstStyle/>
          <a:p>
            <a:pPr defTabSz="742931"/>
            <a:r>
              <a:rPr lang="es-CO" sz="1733" b="1" dirty="0">
                <a:solidFill>
                  <a:prstClr val="white"/>
                </a:solidFill>
                <a:latin typeface="Arial" panose="020B0604020202020204" pitchFamily="34" charset="0"/>
                <a:ea typeface="MS Mincho" panose="02020609040205080304" pitchFamily="49" charset="-128"/>
                <a:cs typeface="Arial" panose="020B0604020202020204" pitchFamily="34" charset="0"/>
              </a:rPr>
              <a:t>Estrategia Ferroviaria</a:t>
            </a:r>
          </a:p>
        </p:txBody>
      </p:sp>
      <p:sp>
        <p:nvSpPr>
          <p:cNvPr id="18" name="Rectángulo redondeado 7"/>
          <p:cNvSpPr/>
          <p:nvPr/>
        </p:nvSpPr>
        <p:spPr>
          <a:xfrm>
            <a:off x="791804" y="919789"/>
            <a:ext cx="3964819" cy="428767"/>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31"/>
            <a:r>
              <a:rPr lang="es-CO" sz="1625" b="1" dirty="0">
                <a:solidFill>
                  <a:prstClr val="white"/>
                </a:solidFill>
                <a:latin typeface="Arial" panose="020B0604020202020204" pitchFamily="34" charset="0"/>
                <a:ea typeface="MS Mincho" panose="02020609040205080304" pitchFamily="49" charset="-128"/>
                <a:cs typeface="Arial" panose="020B0604020202020204" pitchFamily="34" charset="0"/>
              </a:rPr>
              <a:t>Obras en ejecución </a:t>
            </a:r>
            <a:endParaRPr lang="es-CO" sz="1625" dirty="0">
              <a:solidFill>
                <a:prstClr val="white"/>
              </a:solidFill>
            </a:endParaRPr>
          </a:p>
        </p:txBody>
      </p:sp>
      <p:sp>
        <p:nvSpPr>
          <p:cNvPr id="23" name="Marcador de número de diapositiva 1"/>
          <p:cNvSpPr>
            <a:spLocks noGrp="1"/>
          </p:cNvSpPr>
          <p:nvPr>
            <p:ph type="sldNum" sz="quarter" idx="12"/>
          </p:nvPr>
        </p:nvSpPr>
        <p:spPr>
          <a:xfrm>
            <a:off x="6996113" y="5807473"/>
            <a:ext cx="2228850" cy="296664"/>
          </a:xfrm>
        </p:spPr>
        <p:txBody>
          <a:bodyPr/>
          <a:lstStyle/>
          <a:p>
            <a:fld id="{7EC0FF92-5018-4BC3-83A4-0F12C9CE31BD}" type="slidenum">
              <a:rPr lang="es-ES" smtClean="0">
                <a:solidFill>
                  <a:prstClr val="black">
                    <a:tint val="75000"/>
                  </a:prstClr>
                </a:solidFill>
              </a:rPr>
              <a:pPr/>
              <a:t>23</a:t>
            </a:fld>
            <a:endParaRPr lang="es-ES">
              <a:solidFill>
                <a:prstClr val="black">
                  <a:tint val="75000"/>
                </a:prstClr>
              </a:solidFill>
            </a:endParaRPr>
          </a:p>
        </p:txBody>
      </p:sp>
      <p:sp>
        <p:nvSpPr>
          <p:cNvPr id="6" name="Rectángulo 5"/>
          <p:cNvSpPr/>
          <p:nvPr/>
        </p:nvSpPr>
        <p:spPr>
          <a:xfrm>
            <a:off x="296670" y="1735690"/>
            <a:ext cx="9552874" cy="369332"/>
          </a:xfrm>
          <a:prstGeom prst="rect">
            <a:avLst/>
          </a:prstGeom>
        </p:spPr>
        <p:txBody>
          <a:bodyPr wrap="square">
            <a:spAutoFit/>
          </a:bodyPr>
          <a:lstStyle/>
          <a:p>
            <a:pPr algn="ctr"/>
            <a:r>
              <a:rPr lang="es-MX" b="1" dirty="0" smtClean="0">
                <a:latin typeface="Candara" panose="020E0502030303020204" pitchFamily="34" charset="0"/>
              </a:rPr>
              <a:t>Estado vía perimetral costado oriental </a:t>
            </a:r>
            <a:r>
              <a:rPr lang="es-MX" b="1" dirty="0">
                <a:latin typeface="Candara" panose="020E0502030303020204" pitchFamily="34" charset="0"/>
              </a:rPr>
              <a:t>(en etapa de finalización y remates de obra)</a:t>
            </a:r>
            <a:r>
              <a:rPr lang="es-MX" b="1" dirty="0" smtClean="0">
                <a:latin typeface="Candara" panose="020E0502030303020204" pitchFamily="34" charset="0"/>
              </a:rPr>
              <a:t>  </a:t>
            </a:r>
            <a:endParaRPr lang="es-CO"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527" y="2198838"/>
            <a:ext cx="4076131" cy="310237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771" y="2121319"/>
            <a:ext cx="3662653" cy="4626907"/>
          </a:xfrm>
          <a:prstGeom prst="rect">
            <a:avLst/>
          </a:prstGeom>
        </p:spPr>
      </p:pic>
    </p:spTree>
    <p:extLst>
      <p:ext uri="{BB962C8B-B14F-4D97-AF65-F5344CB8AC3E}">
        <p14:creationId xmlns:p14="http://schemas.microsoft.com/office/powerpoint/2010/main" val="286514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2 Imagen" descr="ICOCOLOR-0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399317" y="1237829"/>
            <a:ext cx="2125683" cy="5138777"/>
          </a:xfrm>
          <a:prstGeom prst="rect">
            <a:avLst/>
          </a:prstGeom>
        </p:spPr>
      </p:pic>
      <p:pic>
        <p:nvPicPr>
          <p:cNvPr id="11" name="14 Imagen" descr="ICOCOLOR-09.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719953" y="1237828"/>
            <a:ext cx="1805049" cy="5143500"/>
          </a:xfrm>
          <a:prstGeom prst="rect">
            <a:avLst/>
          </a:prstGeom>
        </p:spPr>
      </p:pic>
      <p:sp>
        <p:nvSpPr>
          <p:cNvPr id="7" name="Rectángulo 6"/>
          <p:cNvSpPr/>
          <p:nvPr/>
        </p:nvSpPr>
        <p:spPr>
          <a:xfrm>
            <a:off x="920552" y="810565"/>
            <a:ext cx="6112370" cy="400110"/>
          </a:xfrm>
          <a:prstGeom prst="rect">
            <a:avLst/>
          </a:prstGeom>
        </p:spPr>
        <p:txBody>
          <a:bodyPr wrap="square">
            <a:spAutoFit/>
          </a:bodyPr>
          <a:lstStyle/>
          <a:p>
            <a:pPr algn="just"/>
            <a:r>
              <a:rPr lang="es-ES" sz="2000" i="1" u="sng" dirty="0">
                <a:latin typeface="BolsterBold" pitchFamily="2" charset="0"/>
                <a:ea typeface="Times New Roman" panose="02020603050405020304" pitchFamily="18" charset="0"/>
                <a:cs typeface="Arial" panose="020B0604020202020204" pitchFamily="34" charset="0"/>
              </a:rPr>
              <a:t>Contrato de Concesión : </a:t>
            </a:r>
            <a:r>
              <a:rPr lang="es-ES" sz="2000" i="1" u="sng" dirty="0" err="1">
                <a:latin typeface="BolsterBold" pitchFamily="2" charset="0"/>
                <a:ea typeface="Times New Roman" panose="02020603050405020304" pitchFamily="18" charset="0"/>
                <a:cs typeface="Arial" panose="020B0604020202020204" pitchFamily="34" charset="0"/>
              </a:rPr>
              <a:t>Centronorte</a:t>
            </a:r>
            <a:endParaRPr lang="es-ES" sz="2000" i="1" u="sng" dirty="0">
              <a:latin typeface="BolsterBold" pitchFamily="2" charset="0"/>
              <a:ea typeface="Times New Roman" panose="02020603050405020304" pitchFamily="18" charset="0"/>
              <a:cs typeface="Arial" panose="020B0604020202020204" pitchFamily="34" charset="0"/>
            </a:endParaRPr>
          </a:p>
        </p:txBody>
      </p:sp>
      <p:grpSp>
        <p:nvGrpSpPr>
          <p:cNvPr id="24" name="Grupo 23"/>
          <p:cNvGrpSpPr/>
          <p:nvPr/>
        </p:nvGrpSpPr>
        <p:grpSpPr>
          <a:xfrm>
            <a:off x="758278" y="1787202"/>
            <a:ext cx="6480720" cy="3384376"/>
            <a:chOff x="323528" y="1484784"/>
            <a:chExt cx="7091267" cy="3536437"/>
          </a:xfrm>
        </p:grpSpPr>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484784"/>
              <a:ext cx="2363755" cy="1772816"/>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7283" y="1484784"/>
              <a:ext cx="2363757" cy="1772816"/>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1040" y="1484784"/>
              <a:ext cx="2363755" cy="1772816"/>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3256856"/>
              <a:ext cx="2363755" cy="1764365"/>
            </a:xfrm>
            <a:prstGeom prst="rect">
              <a:avLst/>
            </a:prstGeom>
          </p:spPr>
        </p:pic>
        <p:pic>
          <p:nvPicPr>
            <p:cNvPr id="22" name="Imagen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3010" y="3256856"/>
              <a:ext cx="2358028" cy="1744688"/>
            </a:xfrm>
            <a:prstGeom prst="rect">
              <a:avLst/>
            </a:prstGeom>
          </p:spPr>
        </p:pic>
        <p:pic>
          <p:nvPicPr>
            <p:cNvPr id="23" name="Imagen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1039" y="3256856"/>
              <a:ext cx="2363756" cy="1744688"/>
            </a:xfrm>
            <a:prstGeom prst="rect">
              <a:avLst/>
            </a:prstGeom>
          </p:spPr>
        </p:pic>
      </p:grpSp>
      <p:sp>
        <p:nvSpPr>
          <p:cNvPr id="25" name="16 CuadroTexto"/>
          <p:cNvSpPr txBox="1"/>
          <p:nvPr/>
        </p:nvSpPr>
        <p:spPr>
          <a:xfrm>
            <a:off x="2918516" y="2852140"/>
            <a:ext cx="2160231" cy="461665"/>
          </a:xfrm>
          <a:prstGeom prst="rect">
            <a:avLst/>
          </a:prstGeom>
          <a:noFill/>
        </p:spPr>
        <p:txBody>
          <a:bodyPr wrap="square" rtlCol="0">
            <a:spAutoFit/>
          </a:bodyPr>
          <a:lstStyle/>
          <a:p>
            <a:r>
              <a:rPr lang="es-CO" sz="1200" b="1" dirty="0">
                <a:solidFill>
                  <a:srgbClr val="FFFF00"/>
                </a:solidFill>
                <a:effectLst>
                  <a:outerShdw blurRad="38100" dist="38100" dir="2700000" algn="tl">
                    <a:srgbClr val="000000">
                      <a:alpha val="43137"/>
                    </a:srgbClr>
                  </a:outerShdw>
                </a:effectLst>
                <a:latin typeface="Calibri" pitchFamily="34" charset="0"/>
              </a:rPr>
              <a:t>Aeropuerto Olaya Herrera Medellín</a:t>
            </a:r>
          </a:p>
        </p:txBody>
      </p:sp>
      <p:sp>
        <p:nvSpPr>
          <p:cNvPr id="26" name="1 CuadroTexto"/>
          <p:cNvSpPr txBox="1"/>
          <p:nvPr/>
        </p:nvSpPr>
        <p:spPr>
          <a:xfrm>
            <a:off x="2918513" y="4548016"/>
            <a:ext cx="2155004" cy="461665"/>
          </a:xfrm>
          <a:prstGeom prst="rect">
            <a:avLst/>
          </a:prstGeom>
          <a:noFill/>
        </p:spPr>
        <p:txBody>
          <a:bodyPr wrap="square" rtlCol="0">
            <a:spAutoFit/>
          </a:bodyPr>
          <a:lstStyle/>
          <a:p>
            <a:r>
              <a:rPr lang="es-CO" sz="1200" b="1" dirty="0">
                <a:solidFill>
                  <a:srgbClr val="FFFF00"/>
                </a:solidFill>
                <a:effectLst>
                  <a:outerShdw blurRad="38100" dist="38100" dir="2700000" algn="tl">
                    <a:srgbClr val="000000">
                      <a:alpha val="43137"/>
                    </a:srgbClr>
                  </a:outerShdw>
                </a:effectLst>
                <a:latin typeface="Calibri" pitchFamily="34" charset="0"/>
                <a:cs typeface="Calibri" pitchFamily="34" charset="0"/>
              </a:rPr>
              <a:t>Aeropuerto Antonio Roldán B.</a:t>
            </a:r>
          </a:p>
          <a:p>
            <a:r>
              <a:rPr lang="es-CO" sz="12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Carepa</a:t>
            </a:r>
          </a:p>
        </p:txBody>
      </p:sp>
      <p:sp>
        <p:nvSpPr>
          <p:cNvPr id="27" name="18 CuadroTexto"/>
          <p:cNvSpPr txBox="1"/>
          <p:nvPr/>
        </p:nvSpPr>
        <p:spPr>
          <a:xfrm>
            <a:off x="5078751" y="2852139"/>
            <a:ext cx="2160247" cy="461665"/>
          </a:xfrm>
          <a:prstGeom prst="rect">
            <a:avLst/>
          </a:prstGeom>
          <a:noFill/>
        </p:spPr>
        <p:txBody>
          <a:bodyPr wrap="square" rtlCol="0">
            <a:spAutoFit/>
          </a:bodyPr>
          <a:lstStyle/>
          <a:p>
            <a:r>
              <a:rPr lang="es-CO" sz="1200" b="1" dirty="0">
                <a:solidFill>
                  <a:srgbClr val="FFFF00"/>
                </a:solidFill>
                <a:effectLst>
                  <a:outerShdw blurRad="38100" dist="38100" dir="2700000" algn="tl">
                    <a:srgbClr val="000000">
                      <a:alpha val="43137"/>
                    </a:srgbClr>
                  </a:outerShdw>
                </a:effectLst>
                <a:latin typeface="Calibri" pitchFamily="34" charset="0"/>
              </a:rPr>
              <a:t>Aeropuerto Los Garzones</a:t>
            </a:r>
          </a:p>
          <a:p>
            <a:r>
              <a:rPr lang="es-CO" sz="1200" b="1" dirty="0">
                <a:solidFill>
                  <a:srgbClr val="FFFF00"/>
                </a:solidFill>
                <a:effectLst>
                  <a:outerShdw blurRad="38100" dist="38100" dir="2700000" algn="tl">
                    <a:srgbClr val="000000">
                      <a:alpha val="43137"/>
                    </a:srgbClr>
                  </a:outerShdw>
                </a:effectLst>
                <a:latin typeface="Calibri" pitchFamily="34" charset="0"/>
              </a:rPr>
              <a:t>Montería</a:t>
            </a:r>
          </a:p>
        </p:txBody>
      </p:sp>
      <p:sp>
        <p:nvSpPr>
          <p:cNvPr id="28" name="27 CuadroTexto"/>
          <p:cNvSpPr txBox="1"/>
          <p:nvPr/>
        </p:nvSpPr>
        <p:spPr>
          <a:xfrm>
            <a:off x="753044" y="4546999"/>
            <a:ext cx="2160230" cy="461665"/>
          </a:xfrm>
          <a:prstGeom prst="rect">
            <a:avLst/>
          </a:prstGeom>
          <a:noFill/>
        </p:spPr>
        <p:txBody>
          <a:bodyPr wrap="square" rtlCol="0">
            <a:spAutoFit/>
          </a:bodyPr>
          <a:lstStyle/>
          <a:p>
            <a:r>
              <a:rPr lang="es-CO" sz="1200" b="1" dirty="0">
                <a:latin typeface="Calibri" pitchFamily="34" charset="0"/>
                <a:cs typeface="Calibri" pitchFamily="34" charset="0"/>
              </a:rPr>
              <a:t>Aeropuerto el </a:t>
            </a:r>
            <a:r>
              <a:rPr lang="es-CO" sz="1200" b="1" dirty="0" err="1">
                <a:latin typeface="Calibri" pitchFamily="34" charset="0"/>
                <a:cs typeface="Calibri" pitchFamily="34" charset="0"/>
              </a:rPr>
              <a:t>Caraño</a:t>
            </a:r>
            <a:endParaRPr lang="es-CO" sz="1200" b="1" dirty="0">
              <a:latin typeface="Calibri" pitchFamily="34" charset="0"/>
              <a:cs typeface="Calibri" pitchFamily="34" charset="0"/>
            </a:endParaRPr>
          </a:p>
          <a:p>
            <a:r>
              <a:rPr lang="es-CO" sz="1200" b="1" dirty="0">
                <a:latin typeface="Calibri" pitchFamily="34" charset="0"/>
                <a:cs typeface="Calibri" pitchFamily="34" charset="0"/>
              </a:rPr>
              <a:t>Quibdó</a:t>
            </a:r>
          </a:p>
        </p:txBody>
      </p:sp>
      <p:sp>
        <p:nvSpPr>
          <p:cNvPr id="29" name="28 CuadroTexto"/>
          <p:cNvSpPr txBox="1"/>
          <p:nvPr/>
        </p:nvSpPr>
        <p:spPr>
          <a:xfrm>
            <a:off x="758279" y="2858499"/>
            <a:ext cx="2160235" cy="461665"/>
          </a:xfrm>
          <a:prstGeom prst="rect">
            <a:avLst/>
          </a:prstGeom>
          <a:noFill/>
        </p:spPr>
        <p:txBody>
          <a:bodyPr wrap="square" rtlCol="0">
            <a:spAutoFit/>
          </a:bodyPr>
          <a:lstStyle/>
          <a:p>
            <a:r>
              <a:rPr lang="es-CO" sz="1200" b="1" dirty="0">
                <a:solidFill>
                  <a:srgbClr val="FFFF00"/>
                </a:solidFill>
                <a:effectLst>
                  <a:outerShdw blurRad="38100" dist="38100" dir="2700000" algn="tl">
                    <a:srgbClr val="000000">
                      <a:alpha val="43137"/>
                    </a:srgbClr>
                  </a:outerShdw>
                </a:effectLst>
                <a:latin typeface="Calibri" pitchFamily="34" charset="0"/>
              </a:rPr>
              <a:t>Aeropuerto  José M. Córdova</a:t>
            </a:r>
          </a:p>
          <a:p>
            <a:r>
              <a:rPr lang="es-CO" sz="1200" b="1" dirty="0" err="1">
                <a:solidFill>
                  <a:srgbClr val="FFFF00"/>
                </a:solidFill>
                <a:effectLst>
                  <a:outerShdw blurRad="38100" dist="38100" dir="2700000" algn="tl">
                    <a:srgbClr val="000000">
                      <a:alpha val="43137"/>
                    </a:srgbClr>
                  </a:outerShdw>
                </a:effectLst>
                <a:latin typeface="Calibri" pitchFamily="34" charset="0"/>
              </a:rPr>
              <a:t>Rionegro</a:t>
            </a:r>
            <a:endParaRPr lang="es-CO" sz="1200" b="1" dirty="0">
              <a:solidFill>
                <a:srgbClr val="FFFF00"/>
              </a:solidFill>
              <a:effectLst>
                <a:outerShdw blurRad="38100" dist="38100" dir="2700000" algn="tl">
                  <a:srgbClr val="000000">
                    <a:alpha val="43137"/>
                  </a:srgbClr>
                </a:outerShdw>
              </a:effectLst>
              <a:latin typeface="Calibri" pitchFamily="34" charset="0"/>
            </a:endParaRPr>
          </a:p>
        </p:txBody>
      </p:sp>
      <p:sp>
        <p:nvSpPr>
          <p:cNvPr id="30" name="25 CuadroTexto"/>
          <p:cNvSpPr txBox="1"/>
          <p:nvPr/>
        </p:nvSpPr>
        <p:spPr>
          <a:xfrm>
            <a:off x="5078751" y="4546998"/>
            <a:ext cx="2160246" cy="461665"/>
          </a:xfrm>
          <a:prstGeom prst="rect">
            <a:avLst/>
          </a:prstGeom>
          <a:noFill/>
        </p:spPr>
        <p:txBody>
          <a:bodyPr wrap="square" rtlCol="0">
            <a:spAutoFit/>
          </a:bodyPr>
          <a:lstStyle/>
          <a:p>
            <a:r>
              <a:rPr lang="es-CO" sz="1200" b="1" dirty="0">
                <a:solidFill>
                  <a:srgbClr val="FFFF00"/>
                </a:solidFill>
                <a:effectLst>
                  <a:outerShdw blurRad="38100" dist="38100" dir="2700000" algn="tl">
                    <a:srgbClr val="000000">
                      <a:alpha val="43137"/>
                    </a:srgbClr>
                  </a:outerShdw>
                </a:effectLst>
                <a:latin typeface="Calibri" pitchFamily="34" charset="0"/>
              </a:rPr>
              <a:t>Aeropuerto Las Brujas</a:t>
            </a:r>
          </a:p>
          <a:p>
            <a:r>
              <a:rPr lang="es-CO" sz="1200" b="1" dirty="0">
                <a:solidFill>
                  <a:srgbClr val="FFFF00"/>
                </a:solidFill>
                <a:effectLst>
                  <a:outerShdw blurRad="38100" dist="38100" dir="2700000" algn="tl">
                    <a:srgbClr val="000000">
                      <a:alpha val="43137"/>
                    </a:srgbClr>
                  </a:outerShdw>
                </a:effectLst>
                <a:latin typeface="Calibri" pitchFamily="34" charset="0"/>
              </a:rPr>
              <a:t>Corozal</a:t>
            </a:r>
          </a:p>
        </p:txBody>
      </p:sp>
    </p:spTree>
    <p:extLst>
      <p:ext uri="{BB962C8B-B14F-4D97-AF65-F5344CB8AC3E}">
        <p14:creationId xmlns:p14="http://schemas.microsoft.com/office/powerpoint/2010/main" val="42796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061112" y="511849"/>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28" name="Tabla 27"/>
          <p:cNvGraphicFramePr>
            <a:graphicFrameLocks noGrp="1"/>
          </p:cNvGraphicFramePr>
          <p:nvPr>
            <p:extLst/>
          </p:nvPr>
        </p:nvGraphicFramePr>
        <p:xfrm>
          <a:off x="5169025" y="3345557"/>
          <a:ext cx="3896499" cy="386716"/>
        </p:xfrm>
        <a:graphic>
          <a:graphicData uri="http://schemas.openxmlformats.org/drawingml/2006/table">
            <a:tbl>
              <a:tblPr firstRow="1" bandRow="1">
                <a:tableStyleId>{BC89EF96-8CEA-46FF-86C4-4CE0E7609802}</a:tableStyleId>
              </a:tblPr>
              <a:tblGrid>
                <a:gridCol w="1986451"/>
                <a:gridCol w="1910048"/>
              </a:tblGrid>
              <a:tr h="371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Ingresos Regulados</a:t>
                      </a:r>
                      <a:r>
                        <a:rPr lang="es-ES" sz="1100" u="none" strike="noStrike" baseline="0" dirty="0" smtClean="0">
                          <a:effectLst/>
                        </a:rPr>
                        <a:t> Esperados (COP 2007)</a:t>
                      </a:r>
                      <a:endParaRPr lang="es-ES" sz="1100" b="1" u="none" strike="noStrike" dirty="0" smtClean="0">
                        <a:effectLst/>
                        <a:latin typeface="+mn-lt"/>
                        <a:cs typeface="Arial" panose="020B0604020202020204" pitchFamily="34" charset="0"/>
                      </a:endParaRPr>
                    </a:p>
                  </a:txBody>
                  <a:tcPr marL="51435" marR="51435" marT="25718" marB="25718" anchor="ctr">
                    <a:solidFill>
                      <a:schemeClr val="accent3">
                        <a:alpha val="40000"/>
                      </a:schemeClr>
                    </a:solidFill>
                  </a:tcP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s-CO" sz="1100" b="1" u="none" strike="noStrike" kern="1200" dirty="0" smtClean="0">
                          <a:solidFill>
                            <a:schemeClr val="tx1"/>
                          </a:solidFill>
                          <a:effectLst/>
                          <a:latin typeface="+mn-lt"/>
                          <a:ea typeface="+mn-ea"/>
                          <a:cs typeface="+mn-cs"/>
                        </a:rPr>
                        <a:t>$780.007.113.121</a:t>
                      </a:r>
                    </a:p>
                  </a:txBody>
                  <a:tcPr marL="5358" marR="5358" marT="5358" marB="0" anchor="ctr">
                    <a:solidFill>
                      <a:schemeClr val="accent3">
                        <a:alpha val="40000"/>
                      </a:schemeClr>
                    </a:solidFill>
                  </a:tcPr>
                </a:tc>
              </a:tr>
            </a:tbl>
          </a:graphicData>
        </a:graphic>
      </p:graphicFrame>
      <p:graphicFrame>
        <p:nvGraphicFramePr>
          <p:cNvPr id="29" name="Tabla 28"/>
          <p:cNvGraphicFramePr>
            <a:graphicFrameLocks noGrp="1"/>
          </p:cNvGraphicFramePr>
          <p:nvPr>
            <p:extLst/>
          </p:nvPr>
        </p:nvGraphicFramePr>
        <p:xfrm>
          <a:off x="5313041" y="2276872"/>
          <a:ext cx="3642083" cy="997866"/>
        </p:xfrm>
        <a:graphic>
          <a:graphicData uri="http://schemas.openxmlformats.org/drawingml/2006/table">
            <a:tbl>
              <a:tblPr firstRow="1" bandRow="1">
                <a:tableStyleId>{BC89EF96-8CEA-46FF-86C4-4CE0E7609802}</a:tableStyleId>
              </a:tblPr>
              <a:tblGrid>
                <a:gridCol w="1656184"/>
                <a:gridCol w="1985899"/>
              </a:tblGrid>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Interventor:</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Consorcio Interventor Aeropuertos 2014 </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Inicio</a:t>
                      </a:r>
                      <a:r>
                        <a:rPr lang="es-CO" sz="1100" u="none" strike="noStrike" kern="1200" baseline="0" dirty="0" smtClean="0">
                          <a:effectLst/>
                        </a:rPr>
                        <a:t>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27 de agosto de 2014</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Fin:</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27 de agosto de 2022</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Valor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20.800</a:t>
                      </a:r>
                      <a:r>
                        <a:rPr lang="es-CO" sz="1100" b="0" i="0" u="none" strike="noStrike" baseline="0" dirty="0" smtClean="0">
                          <a:solidFill>
                            <a:srgbClr val="000000"/>
                          </a:solidFill>
                          <a:latin typeface="+mn-lt"/>
                          <a:cs typeface="Arial" panose="020B0604020202020204" pitchFamily="34" charset="0"/>
                        </a:rPr>
                        <a:t> Millones de COP</a:t>
                      </a:r>
                      <a:endParaRPr lang="es-CO" sz="1100" b="0" i="0" u="none" strike="noStrike" dirty="0">
                        <a:solidFill>
                          <a:srgbClr val="000000"/>
                        </a:solidFill>
                        <a:latin typeface="+mn-lt"/>
                        <a:cs typeface="Arial" panose="020B0604020202020204" pitchFamily="34" charset="0"/>
                      </a:endParaRPr>
                    </a:p>
                  </a:txBody>
                  <a:tcPr marL="5358" marR="5358" marT="5358" marB="0" anchor="ctr"/>
                </a:tc>
              </a:tr>
            </a:tbl>
          </a:graphicData>
        </a:graphic>
      </p:graphicFrame>
      <p:graphicFrame>
        <p:nvGraphicFramePr>
          <p:cNvPr id="33" name="Tabla 32"/>
          <p:cNvGraphicFramePr>
            <a:graphicFrameLocks noGrp="1"/>
          </p:cNvGraphicFramePr>
          <p:nvPr>
            <p:extLst/>
          </p:nvPr>
        </p:nvGraphicFramePr>
        <p:xfrm>
          <a:off x="488505" y="4626631"/>
          <a:ext cx="2980805" cy="1211584"/>
        </p:xfrm>
        <a:graphic>
          <a:graphicData uri="http://schemas.openxmlformats.org/drawingml/2006/table">
            <a:tbl>
              <a:tblPr firstRow="1" bandRow="1">
                <a:tableStyleId>{E269D01E-BC32-4049-B463-5C60D7B0CCD2}</a:tableStyleId>
              </a:tblPr>
              <a:tblGrid>
                <a:gridCol w="1473936"/>
                <a:gridCol w="1506869"/>
              </a:tblGrid>
              <a:tr h="770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effectLst/>
                          <a:latin typeface="+mn-lt"/>
                          <a:cs typeface="Arial" panose="020B0604020202020204" pitchFamily="34" charset="0"/>
                        </a:rPr>
                        <a:t>INVERSIÓN</a:t>
                      </a:r>
                      <a:r>
                        <a:rPr lang="es-ES" sz="1100" b="1" u="none" strike="noStrike" baseline="0" dirty="0" smtClean="0">
                          <a:effectLst/>
                          <a:latin typeface="+mn-lt"/>
                          <a:cs typeface="Arial" panose="020B0604020202020204" pitchFamily="34" charset="0"/>
                        </a:rPr>
                        <a:t> TOTAL</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marL="0" marR="0" indent="0" algn="ctr" defTabSz="914377" rtl="0" eaLnBrk="1" fontAlgn="ctr" latinLnBrk="0" hangingPunct="1">
                        <a:lnSpc>
                          <a:spcPct val="100000"/>
                        </a:lnSpc>
                        <a:spcBef>
                          <a:spcPts val="0"/>
                        </a:spcBef>
                        <a:spcAft>
                          <a:spcPts val="0"/>
                        </a:spcAft>
                        <a:buClrTx/>
                        <a:buSzTx/>
                        <a:buFontTx/>
                        <a:buNone/>
                        <a:tabLst/>
                        <a:defRPr/>
                      </a:pPr>
                      <a:r>
                        <a:rPr lang="es-MX" sz="1100" b="1" u="none" strike="noStrike" kern="1200" dirty="0">
                          <a:solidFill>
                            <a:schemeClr val="lt1"/>
                          </a:solidFill>
                          <a:effectLst/>
                          <a:latin typeface="+mn-lt"/>
                          <a:ea typeface="+mn-ea"/>
                          <a:cs typeface="Arial" panose="020B0604020202020204" pitchFamily="34" charset="0"/>
                        </a:rPr>
                        <a:t> $  541,525,800,973 </a:t>
                      </a:r>
                    </a:p>
                  </a:txBody>
                  <a:tcPr marL="9525" marR="9525" marT="9525" marB="0" anchor="ct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Inversiones 2009-2013</a:t>
                      </a:r>
                    </a:p>
                  </a:txBody>
                  <a:tcPr marL="51435" marR="51435" marT="25718" marB="25718" anchor="ctr"/>
                </a:tc>
                <a:tc>
                  <a:txBody>
                    <a:bodyPr/>
                    <a:lstStyle/>
                    <a:p>
                      <a:pPr algn="ctr" fontAlgn="ctr"/>
                      <a:r>
                        <a:rPr lang="es-MX" sz="1100" b="0" u="none" strike="noStrike" kern="1200" dirty="0">
                          <a:solidFill>
                            <a:schemeClr val="lt1"/>
                          </a:solidFill>
                          <a:effectLst/>
                          <a:latin typeface="+mn-lt"/>
                          <a:ea typeface="+mn-ea"/>
                          <a:cs typeface="+mn-cs"/>
                        </a:rPr>
                        <a:t> $  308,945,546,642 </a:t>
                      </a:r>
                    </a:p>
                  </a:txBody>
                  <a:tcPr marL="9525" marR="9525" marT="9525" marB="0" anchor="ct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latin typeface="+mn-lt"/>
                        </a:rPr>
                        <a:t>Inversiones a corto plazo 2014-2015</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MX" sz="1100" b="0" i="0" u="none" strike="noStrike" dirty="0">
                          <a:solidFill>
                            <a:srgbClr val="000000"/>
                          </a:solidFill>
                          <a:effectLst/>
                          <a:latin typeface="Calibri" panose="020F0502020204030204" pitchFamily="34" charset="0"/>
                        </a:rPr>
                        <a:t> </a:t>
                      </a:r>
                      <a:r>
                        <a:rPr lang="es-MX" sz="1100" b="0" u="none" strike="noStrike" kern="1200" dirty="0">
                          <a:solidFill>
                            <a:schemeClr val="lt1"/>
                          </a:solidFill>
                          <a:effectLst/>
                          <a:latin typeface="+mn-lt"/>
                          <a:ea typeface="+mn-ea"/>
                          <a:cs typeface="Arial" panose="020B0604020202020204" pitchFamily="34" charset="0"/>
                        </a:rPr>
                        <a:t>$  158,747,095,308 </a:t>
                      </a:r>
                    </a:p>
                  </a:txBody>
                  <a:tcPr marL="9525" marR="9525" marT="9525" marB="0" anchor="ctr"/>
                </a:tc>
              </a:tr>
              <a:tr h="109640">
                <a:tc>
                  <a:txBody>
                    <a:bodyPr/>
                    <a:lstStyle/>
                    <a:p>
                      <a:r>
                        <a:rPr lang="es-MX" sz="1100" b="0" u="none" strike="noStrike" kern="1200" dirty="0" smtClean="0">
                          <a:solidFill>
                            <a:schemeClr val="lt1"/>
                          </a:solidFill>
                          <a:effectLst/>
                          <a:latin typeface="+mn-lt"/>
                          <a:ea typeface="+mn-ea"/>
                          <a:cs typeface="+mn-cs"/>
                        </a:rPr>
                        <a:t>Inversiones a mediano plazo a partir del 2016</a:t>
                      </a:r>
                      <a:endParaRPr lang="es-MX" sz="1100" b="0" u="none" strike="noStrike" kern="1200" dirty="0">
                        <a:solidFill>
                          <a:schemeClr val="lt1"/>
                        </a:solidFill>
                        <a:effectLst/>
                        <a:latin typeface="+mn-lt"/>
                        <a:ea typeface="+mn-ea"/>
                        <a:cs typeface="+mn-cs"/>
                      </a:endParaRPr>
                    </a:p>
                  </a:txBody>
                  <a:tcPr marL="51435" marR="51435" marT="25718" marB="25718" anchor="ctr"/>
                </a:tc>
                <a:tc>
                  <a:txBody>
                    <a:bodyPr/>
                    <a:lstStyle/>
                    <a:p>
                      <a:pPr algn="ctr" fontAlgn="ctr"/>
                      <a:r>
                        <a:rPr lang="es-MX" sz="1100" b="0" i="0" u="none" strike="noStrike" dirty="0">
                          <a:solidFill>
                            <a:srgbClr val="000000"/>
                          </a:solidFill>
                          <a:effectLst/>
                          <a:latin typeface="Calibri" panose="020F0502020204030204" pitchFamily="34" charset="0"/>
                        </a:rPr>
                        <a:t> </a:t>
                      </a:r>
                      <a:r>
                        <a:rPr lang="es-MX" sz="1100" b="0" u="none" strike="noStrike" kern="1200" dirty="0">
                          <a:solidFill>
                            <a:schemeClr val="lt1"/>
                          </a:solidFill>
                          <a:effectLst/>
                          <a:latin typeface="+mn-lt"/>
                          <a:ea typeface="+mn-ea"/>
                          <a:cs typeface="+mn-cs"/>
                        </a:rPr>
                        <a:t>$    73,833,159,022 </a:t>
                      </a:r>
                    </a:p>
                  </a:txBody>
                  <a:tcPr marL="9525" marR="9525" marT="9525" marB="0" anchor="ctr"/>
                </a:tc>
              </a:tr>
            </a:tbl>
          </a:graphicData>
        </a:graphic>
      </p:graphicFrame>
      <p:sp>
        <p:nvSpPr>
          <p:cNvPr id="34" name="CuadroTexto 33"/>
          <p:cNvSpPr txBox="1"/>
          <p:nvPr/>
        </p:nvSpPr>
        <p:spPr>
          <a:xfrm>
            <a:off x="381001" y="4315547"/>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Inversión:</a:t>
            </a:r>
          </a:p>
        </p:txBody>
      </p:sp>
      <p:graphicFrame>
        <p:nvGraphicFramePr>
          <p:cNvPr id="35" name="Tabla 34"/>
          <p:cNvGraphicFramePr>
            <a:graphicFrameLocks noGrp="1"/>
          </p:cNvGraphicFramePr>
          <p:nvPr>
            <p:extLst/>
          </p:nvPr>
        </p:nvGraphicFramePr>
        <p:xfrm>
          <a:off x="5769100" y="6445020"/>
          <a:ext cx="3730943" cy="412981"/>
        </p:xfrm>
        <a:graphic>
          <a:graphicData uri="http://schemas.openxmlformats.org/drawingml/2006/table">
            <a:tbl>
              <a:tblPr firstRow="1" bandRow="1">
                <a:tableStyleId>{ED083AE6-46FA-4A59-8FB0-9F97EB10719F}</a:tableStyleId>
              </a:tblPr>
              <a:tblGrid>
                <a:gridCol w="1948214"/>
                <a:gridCol w="1782729"/>
              </a:tblGrid>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bg1"/>
                          </a:solidFill>
                          <a:effectLst/>
                        </a:rPr>
                        <a:t>Avance General Obras(%)</a:t>
                      </a:r>
                      <a:endParaRPr lang="es-CO" sz="1200" b="0" u="none" strike="noStrike" kern="1200" dirty="0">
                        <a:solidFill>
                          <a:schemeClr val="bg1"/>
                        </a:solidFill>
                        <a:effectLst/>
                        <a:latin typeface="+mn-lt"/>
                        <a:ea typeface="+mn-ea"/>
                        <a:cs typeface="Arial" panose="020B0604020202020204" pitchFamily="34" charset="0"/>
                      </a:endParaRPr>
                    </a:p>
                  </a:txBody>
                  <a:tcPr marL="51435" marR="51435" marT="25718" marB="25718" anchor="ctr">
                    <a:solidFill>
                      <a:schemeClr val="tx1"/>
                    </a:solidFill>
                  </a:tcPr>
                </a:tc>
                <a:tc>
                  <a:txBody>
                    <a:bodyPr/>
                    <a:lstStyle/>
                    <a:p>
                      <a:pPr algn="ctr" fontAlgn="ctr"/>
                      <a:r>
                        <a:rPr lang="es-CO" sz="1200" b="0" i="0" u="none" strike="noStrike" dirty="0" smtClean="0">
                          <a:solidFill>
                            <a:schemeClr val="bg1"/>
                          </a:solidFill>
                          <a:latin typeface="+mn-lt"/>
                          <a:cs typeface="Arial" panose="020B0604020202020204" pitchFamily="34" charset="0"/>
                        </a:rPr>
                        <a:t>60,30 %</a:t>
                      </a:r>
                      <a:endParaRPr lang="es-CO" sz="900" b="0" i="0" u="none" strike="noStrike" dirty="0">
                        <a:solidFill>
                          <a:schemeClr val="bg1"/>
                        </a:solidFill>
                        <a:latin typeface="+mn-lt"/>
                        <a:cs typeface="Arial" panose="020B0604020202020204" pitchFamily="34" charset="0"/>
                      </a:endParaRPr>
                    </a:p>
                  </a:txBody>
                  <a:tcPr marL="5358" marR="5358" marT="5358" marB="0" anchor="ctr">
                    <a:solidFill>
                      <a:schemeClr val="tx1"/>
                    </a:solidFill>
                  </a:tcPr>
                </a:tc>
              </a:tr>
            </a:tbl>
          </a:graphicData>
        </a:graphic>
      </p:graphicFrame>
      <p:sp>
        <p:nvSpPr>
          <p:cNvPr id="36" name="CuadroTexto 35"/>
          <p:cNvSpPr txBox="1"/>
          <p:nvPr/>
        </p:nvSpPr>
        <p:spPr>
          <a:xfrm>
            <a:off x="3656857" y="4321687"/>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Alcance de obras: </a:t>
            </a:r>
          </a:p>
        </p:txBody>
      </p:sp>
      <p:sp>
        <p:nvSpPr>
          <p:cNvPr id="37" name="CuadroTexto 36"/>
          <p:cNvSpPr txBox="1"/>
          <p:nvPr/>
        </p:nvSpPr>
        <p:spPr>
          <a:xfrm>
            <a:off x="3728865" y="4627003"/>
            <a:ext cx="2880320"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CO" sz="1200" dirty="0"/>
              <a:t>El contrato fue suscrito para la Modernización y Operación de los Aeropuertos José María Córdova (Rionegro), Olaya Herrera (Medellín), Los Garzones (Montería), El Caraño (Quibdó), Antonio Roldán B. (Carepa) y Las Brujas (Corozal).</a:t>
            </a:r>
            <a:r>
              <a:rPr lang="es-MX" sz="1200" dirty="0"/>
              <a:t>  </a:t>
            </a:r>
          </a:p>
        </p:txBody>
      </p:sp>
      <p:graphicFrame>
        <p:nvGraphicFramePr>
          <p:cNvPr id="27" name="Tabla 26"/>
          <p:cNvGraphicFramePr>
            <a:graphicFrameLocks noGrp="1"/>
          </p:cNvGraphicFramePr>
          <p:nvPr>
            <p:extLst/>
          </p:nvPr>
        </p:nvGraphicFramePr>
        <p:xfrm>
          <a:off x="1352600" y="2276873"/>
          <a:ext cx="3474386" cy="1685589"/>
        </p:xfrm>
        <a:graphic>
          <a:graphicData uri="http://schemas.openxmlformats.org/drawingml/2006/table">
            <a:tbl>
              <a:tblPr firstRow="1" bandRow="1">
                <a:tableStyleId>{BC89EF96-8CEA-46FF-86C4-4CE0E7609802}</a:tableStyleId>
              </a:tblPr>
              <a:tblGrid>
                <a:gridCol w="1728192"/>
                <a:gridCol w="1746194"/>
              </a:tblGrid>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effectLst/>
                          <a:latin typeface="+mn-lt"/>
                          <a:cs typeface="Arial" panose="020B0604020202020204" pitchFamily="34" charset="0"/>
                        </a:rPr>
                        <a:t>Contrato:</a:t>
                      </a:r>
                    </a:p>
                  </a:txBody>
                  <a:tcPr marL="51435" marR="51435" marT="25718" marB="25718" anchor="ctr"/>
                </a:tc>
                <a:tc>
                  <a:txBody>
                    <a:bodyPr/>
                    <a:lstStyle/>
                    <a:p>
                      <a:pPr lvl="0" algn="ctr" fontAlgn="ctr"/>
                      <a:r>
                        <a:rPr lang="es-MX" sz="1100" b="0" i="0" u="none" strike="noStrike" dirty="0" smtClean="0">
                          <a:solidFill>
                            <a:srgbClr val="000000"/>
                          </a:solidFill>
                          <a:latin typeface="+mn-lt"/>
                          <a:cs typeface="Arial" panose="020B0604020202020204" pitchFamily="34" charset="0"/>
                        </a:rPr>
                        <a:t>8000011OK-2008</a:t>
                      </a:r>
                    </a:p>
                  </a:txBody>
                  <a:tcPr marL="5358" marR="5358" marT="5358" marB="0" anchor="ctr"/>
                </a:tc>
              </a:tr>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Concesionario: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marL="0" algn="ctr" defTabSz="914400" rtl="0" eaLnBrk="1" fontAlgn="ctr" latinLnBrk="0" hangingPunct="1"/>
                      <a:r>
                        <a:rPr lang="es-CO" sz="1050" b="0" u="none" strike="noStrike" kern="1200" dirty="0" smtClean="0">
                          <a:solidFill>
                            <a:schemeClr val="dk1"/>
                          </a:solidFill>
                          <a:effectLst/>
                          <a:latin typeface="+mn-lt"/>
                          <a:ea typeface="+mn-ea"/>
                          <a:cs typeface="+mn-cs"/>
                        </a:rPr>
                        <a:t>Sociedad Operadora de Aeropuertos</a:t>
                      </a:r>
                      <a:r>
                        <a:rPr lang="es-CO" sz="1050" b="0" u="none" strike="noStrike" kern="1200" baseline="0" dirty="0" smtClean="0">
                          <a:solidFill>
                            <a:schemeClr val="dk1"/>
                          </a:solidFill>
                          <a:effectLst/>
                          <a:latin typeface="+mn-lt"/>
                          <a:ea typeface="+mn-ea"/>
                          <a:cs typeface="+mn-cs"/>
                        </a:rPr>
                        <a:t> Centro Norte S.A.</a:t>
                      </a:r>
                    </a:p>
                    <a:p>
                      <a:pPr marL="0" algn="ctr" defTabSz="914400" rtl="0" eaLnBrk="1" fontAlgn="ctr" latinLnBrk="0" hangingPunct="1"/>
                      <a:r>
                        <a:rPr lang="es-CO" sz="1050" b="0" u="none" strike="noStrike" kern="1200" baseline="0" dirty="0" smtClean="0">
                          <a:solidFill>
                            <a:schemeClr val="dk1"/>
                          </a:solidFill>
                          <a:effectLst/>
                          <a:latin typeface="+mn-lt"/>
                          <a:ea typeface="+mn-ea"/>
                          <a:cs typeface="+mn-cs"/>
                        </a:rPr>
                        <a:t>OACN S.A. - AIRPLAN</a:t>
                      </a:r>
                      <a:endParaRPr lang="es-CO" sz="1050" b="0" u="none" strike="noStrike" kern="1200" dirty="0">
                        <a:solidFill>
                          <a:schemeClr val="dk1"/>
                        </a:solidFill>
                        <a:effectLst/>
                        <a:latin typeface="+mn-lt"/>
                        <a:ea typeface="+mn-ea"/>
                        <a:cs typeface="+mn-cs"/>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Fecha</a:t>
                      </a:r>
                      <a:r>
                        <a:rPr lang="es-ES" sz="1100" b="0" u="none" strike="noStrike" baseline="0" dirty="0" smtClean="0">
                          <a:effectLst/>
                          <a:latin typeface="+mn-lt"/>
                          <a:cs typeface="+mn-cs"/>
                        </a:rPr>
                        <a:t> suscripción del contrato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050" b="0" i="0" u="none" strike="noStrike" dirty="0" smtClean="0">
                          <a:solidFill>
                            <a:srgbClr val="000000"/>
                          </a:solidFill>
                          <a:latin typeface="+mn-lt"/>
                          <a:cs typeface="Arial" panose="020B0604020202020204" pitchFamily="34" charset="0"/>
                        </a:rPr>
                        <a:t>13</a:t>
                      </a:r>
                      <a:r>
                        <a:rPr lang="es-CO" sz="1050" b="0" i="0" u="none" strike="noStrike" baseline="0" dirty="0" smtClean="0">
                          <a:solidFill>
                            <a:srgbClr val="000000"/>
                          </a:solidFill>
                          <a:latin typeface="+mn-lt"/>
                          <a:cs typeface="Arial" panose="020B0604020202020204" pitchFamily="34" charset="0"/>
                        </a:rPr>
                        <a:t> de marzo de 2008</a:t>
                      </a:r>
                      <a:endParaRPr lang="es-CO" sz="105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Fecha</a:t>
                      </a:r>
                      <a:r>
                        <a:rPr lang="es-ES" sz="1100" b="0" u="none" strike="noStrike" baseline="0" dirty="0" smtClean="0">
                          <a:effectLst/>
                          <a:latin typeface="+mn-lt"/>
                          <a:cs typeface="Arial" panose="020B0604020202020204" pitchFamily="34" charset="0"/>
                        </a:rPr>
                        <a:t> inicio de Proyecto :</a:t>
                      </a:r>
                      <a:endParaRPr lang="es-ES" sz="1100" b="0"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050" b="0" i="0" u="none" strike="noStrike" dirty="0" smtClean="0">
                          <a:solidFill>
                            <a:srgbClr val="000000"/>
                          </a:solidFill>
                          <a:latin typeface="+mn-lt"/>
                          <a:cs typeface="Arial" panose="020B0604020202020204" pitchFamily="34" charset="0"/>
                        </a:rPr>
                        <a:t>15 de</a:t>
                      </a:r>
                      <a:r>
                        <a:rPr lang="es-CO" sz="1050" b="0" i="0" u="none" strike="noStrike" baseline="0" dirty="0" smtClean="0">
                          <a:solidFill>
                            <a:srgbClr val="000000"/>
                          </a:solidFill>
                          <a:latin typeface="+mn-lt"/>
                          <a:cs typeface="Arial" panose="020B0604020202020204" pitchFamily="34" charset="0"/>
                        </a:rPr>
                        <a:t> marzo</a:t>
                      </a:r>
                      <a:r>
                        <a:rPr lang="es-CO" sz="1050" b="0" i="0" u="none" strike="noStrike" dirty="0" smtClean="0">
                          <a:solidFill>
                            <a:srgbClr val="000000"/>
                          </a:solidFill>
                          <a:latin typeface="+mn-lt"/>
                          <a:cs typeface="Arial" panose="020B0604020202020204" pitchFamily="34" charset="0"/>
                        </a:rPr>
                        <a:t> 2008</a:t>
                      </a:r>
                      <a:endParaRPr lang="es-CO" sz="1050" b="0" i="0" u="none" strike="noStrike" dirty="0">
                        <a:solidFill>
                          <a:srgbClr val="000000"/>
                        </a:solidFill>
                        <a:latin typeface="+mn-lt"/>
                        <a:cs typeface="Arial" panose="020B0604020202020204" pitchFamily="34" charset="0"/>
                      </a:endParaRPr>
                    </a:p>
                  </a:txBody>
                  <a:tcPr marL="5358" marR="5358" marT="5358" marB="0" anchor="ctr"/>
                </a:tc>
              </a:tr>
              <a:tr h="268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Plazo Inicial </a:t>
                      </a:r>
                    </a:p>
                  </a:txBody>
                  <a:tcPr marL="51435" marR="51435" marT="25718" marB="25718" anchor="ctr"/>
                </a:tc>
                <a:tc>
                  <a:txBody>
                    <a:bodyPr/>
                    <a:lstStyle/>
                    <a:p>
                      <a:pPr algn="ctr" fontAlgn="ctr"/>
                      <a:r>
                        <a:rPr lang="es-CO" sz="1050" b="0" i="0" u="none" strike="noStrike" dirty="0" smtClean="0">
                          <a:solidFill>
                            <a:srgbClr val="000000"/>
                          </a:solidFill>
                          <a:latin typeface="+mn-lt"/>
                          <a:cs typeface="Arial" panose="020B0604020202020204" pitchFamily="34" charset="0"/>
                        </a:rPr>
                        <a:t>15-25 años</a:t>
                      </a:r>
                    </a:p>
                  </a:txBody>
                  <a:tcPr marL="5358" marR="5358" marT="5358" marB="0" anchor="ctr"/>
                </a:tc>
              </a:tr>
            </a:tbl>
          </a:graphicData>
        </a:graphic>
      </p:graphicFrame>
      <p:sp>
        <p:nvSpPr>
          <p:cNvPr id="4" name="Rectángulo redondeado 3"/>
          <p:cNvSpPr/>
          <p:nvPr/>
        </p:nvSpPr>
        <p:spPr>
          <a:xfrm>
            <a:off x="1398396" y="1826060"/>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Información General</a:t>
            </a:r>
            <a:endParaRPr lang="es-MX" u="sng" dirty="0"/>
          </a:p>
        </p:txBody>
      </p:sp>
      <p:sp>
        <p:nvSpPr>
          <p:cNvPr id="31" name="Rectángulo redondeado 30"/>
          <p:cNvSpPr/>
          <p:nvPr/>
        </p:nvSpPr>
        <p:spPr>
          <a:xfrm>
            <a:off x="1398396" y="4005064"/>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Técnicos</a:t>
            </a:r>
            <a:endParaRPr lang="es-MX" u="sng" dirty="0"/>
          </a:p>
        </p:txBody>
      </p:sp>
      <p:sp>
        <p:nvSpPr>
          <p:cNvPr id="15" name="Rectángulo 9"/>
          <p:cNvSpPr/>
          <p:nvPr/>
        </p:nvSpPr>
        <p:spPr>
          <a:xfrm>
            <a:off x="1865813" y="1095582"/>
            <a:ext cx="7659188" cy="57708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ES" sz="1050" dirty="0"/>
              <a:t>Concesión para la Administración, Operación, Explotación Comercial, Adecuación, Modernización y Mantenimiento de los Aeropuertos Olaya Herrera (Medellín), José María Córdova (Rionegro), El Caraño (Quibdó), Los Garzones (Montería), Antonio Roldán Betancourt (Carepa) y Las Brujas (Corozal).</a:t>
            </a:r>
            <a:endParaRPr lang="es-MX" sz="1050" dirty="0"/>
          </a:p>
        </p:txBody>
      </p:sp>
      <p:graphicFrame>
        <p:nvGraphicFramePr>
          <p:cNvPr id="19" name="Tabla 18"/>
          <p:cNvGraphicFramePr>
            <a:graphicFrameLocks noGrp="1"/>
          </p:cNvGraphicFramePr>
          <p:nvPr>
            <p:extLst/>
          </p:nvPr>
        </p:nvGraphicFramePr>
        <p:xfrm>
          <a:off x="6825209" y="4647778"/>
          <a:ext cx="2630697" cy="1733550"/>
        </p:xfrm>
        <a:graphic>
          <a:graphicData uri="http://schemas.openxmlformats.org/drawingml/2006/table">
            <a:tbl>
              <a:tblPr firstRow="1" bandRow="1">
                <a:tableStyleId>{2A488322-F2BA-4B5B-9748-0D474271808F}</a:tableStyleId>
              </a:tblPr>
              <a:tblGrid>
                <a:gridCol w="1509922"/>
                <a:gridCol w="1120775"/>
              </a:tblGrid>
              <a:tr h="419100">
                <a:tc>
                  <a:txBody>
                    <a:bodyPr/>
                    <a:lstStyle/>
                    <a:p>
                      <a:pPr algn="ctr" fontAlgn="ctr"/>
                      <a:r>
                        <a:rPr lang="es-MX" sz="1100" u="none" strike="noStrike" dirty="0">
                          <a:effectLst/>
                        </a:rPr>
                        <a:t>Aeropuerto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a:effectLst/>
                        </a:rPr>
                        <a:t>% avance en </a:t>
                      </a:r>
                      <a:r>
                        <a:rPr lang="es-MX" sz="1100" u="none" strike="noStrike" dirty="0" smtClean="0">
                          <a:effectLst/>
                        </a:rPr>
                        <a:t>obras obligatorias</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smtClean="0">
                          <a:effectLst/>
                        </a:rPr>
                        <a:t>José María Córdova</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smtClean="0">
                          <a:solidFill>
                            <a:srgbClr val="000000"/>
                          </a:solidFill>
                          <a:effectLst/>
                          <a:latin typeface="Calibri" panose="020F0502020204030204" pitchFamily="34" charset="0"/>
                        </a:rPr>
                        <a:t>54,96 %</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smtClean="0">
                          <a:effectLst/>
                        </a:rPr>
                        <a:t>Olaya Herrera</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smtClean="0">
                          <a:solidFill>
                            <a:srgbClr val="000000"/>
                          </a:solidFill>
                          <a:effectLst/>
                          <a:latin typeface="Calibri" panose="020F0502020204030204" pitchFamily="34" charset="0"/>
                        </a:rPr>
                        <a:t>76.04 %</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smtClean="0">
                          <a:effectLst/>
                        </a:rPr>
                        <a:t>Los Garzones</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smtClean="0">
                          <a:solidFill>
                            <a:srgbClr val="000000"/>
                          </a:solidFill>
                          <a:effectLst/>
                          <a:latin typeface="Calibri" panose="020F0502020204030204" pitchFamily="34" charset="0"/>
                        </a:rPr>
                        <a:t>59,17 %</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smtClean="0">
                          <a:effectLst/>
                        </a:rPr>
                        <a:t>El Caraño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smtClean="0">
                          <a:solidFill>
                            <a:srgbClr val="000000"/>
                          </a:solidFill>
                          <a:effectLst/>
                          <a:latin typeface="Calibri" panose="020F0502020204030204" pitchFamily="34" charset="0"/>
                        </a:rPr>
                        <a:t>80,65 %</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smtClean="0">
                          <a:effectLst/>
                        </a:rPr>
                        <a:t>Antonio Roldán B.</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smtClean="0">
                          <a:solidFill>
                            <a:srgbClr val="000000"/>
                          </a:solidFill>
                          <a:effectLst/>
                          <a:latin typeface="Calibri" panose="020F0502020204030204" pitchFamily="34" charset="0"/>
                        </a:rPr>
                        <a:t>68,06 %</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b="0" i="0" u="none" strike="noStrike" dirty="0" smtClean="0">
                          <a:solidFill>
                            <a:schemeClr val="dk1"/>
                          </a:solidFill>
                          <a:effectLst/>
                          <a:latin typeface="+mn-lt"/>
                        </a:rPr>
                        <a:t>Las</a:t>
                      </a:r>
                      <a:r>
                        <a:rPr lang="es-MX" sz="1100" b="0" i="0" u="none" strike="noStrike" baseline="0" dirty="0" smtClean="0">
                          <a:solidFill>
                            <a:schemeClr val="dk1"/>
                          </a:solidFill>
                          <a:effectLst/>
                          <a:latin typeface="+mn-lt"/>
                        </a:rPr>
                        <a:t> Brujas</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smtClean="0">
                          <a:solidFill>
                            <a:srgbClr val="000000"/>
                          </a:solidFill>
                          <a:effectLst/>
                          <a:latin typeface="Calibri" panose="020F0502020204030204" pitchFamily="34" charset="0"/>
                        </a:rPr>
                        <a:t>35,44 %</a:t>
                      </a:r>
                      <a:endParaRPr lang="es-MX"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20" name="CuadroTexto 19"/>
          <p:cNvSpPr txBox="1"/>
          <p:nvPr/>
        </p:nvSpPr>
        <p:spPr>
          <a:xfrm>
            <a:off x="6720945" y="4353054"/>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Avance de Inversión: </a:t>
            </a:r>
          </a:p>
        </p:txBody>
      </p:sp>
    </p:spTree>
    <p:extLst>
      <p:ext uri="{BB962C8B-B14F-4D97-AF65-F5344CB8AC3E}">
        <p14:creationId xmlns:p14="http://schemas.microsoft.com/office/powerpoint/2010/main" val="261431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381000" y="1377156"/>
          <a:ext cx="9144000" cy="2968104"/>
        </p:xfrm>
        <a:graphic>
          <a:graphicData uri="http://schemas.openxmlformats.org/drawingml/2006/table">
            <a:tbl>
              <a:tblPr firstRow="1" bandRow="1">
                <a:tableStyleId>{E269D01E-BC32-4049-B463-5C60D7B0CCD2}</a:tableStyleId>
              </a:tblPr>
              <a:tblGrid>
                <a:gridCol w="4572000"/>
                <a:gridCol w="4572000"/>
              </a:tblGrid>
              <a:tr h="370840">
                <a:tc>
                  <a:txBody>
                    <a:bodyPr/>
                    <a:lstStyle/>
                    <a:p>
                      <a:pPr algn="ctr"/>
                      <a:endParaRPr lang="es-MX" dirty="0" smtClean="0"/>
                    </a:p>
                  </a:txBody>
                  <a:tcPr/>
                </a:tc>
                <a:tc>
                  <a:txBody>
                    <a:bodyPr/>
                    <a:lstStyle/>
                    <a:p>
                      <a:pPr algn="ctr"/>
                      <a:endParaRPr lang="es-MX" dirty="0"/>
                    </a:p>
                  </a:txBody>
                  <a:tcPr/>
                </a:tc>
              </a:tr>
              <a:tr h="2597264">
                <a:tc>
                  <a:txBody>
                    <a:bodyPr/>
                    <a:lstStyle/>
                    <a:p>
                      <a:endParaRPr lang="es-MX" dirty="0"/>
                    </a:p>
                  </a:txBody>
                  <a:tcPr/>
                </a:tc>
                <a:tc>
                  <a:txBody>
                    <a:bodyPr/>
                    <a:lstStyle/>
                    <a:p>
                      <a:endParaRPr lang="es-MX" dirty="0"/>
                    </a:p>
                  </a:txBody>
                  <a:tcPr/>
                </a:tc>
              </a:tr>
            </a:tbl>
          </a:graphicData>
        </a:graphic>
      </p:graphicFrame>
      <p:sp>
        <p:nvSpPr>
          <p:cNvPr id="7" name="Rectángulo redondeado 7"/>
          <p:cNvSpPr/>
          <p:nvPr/>
        </p:nvSpPr>
        <p:spPr>
          <a:xfrm>
            <a:off x="1928665" y="513061"/>
            <a:ext cx="5922403"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José María Córdova – Rionegro</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8" name="Tabla 7"/>
          <p:cNvGraphicFramePr>
            <a:graphicFrameLocks noGrp="1"/>
          </p:cNvGraphicFramePr>
          <p:nvPr>
            <p:extLst/>
          </p:nvPr>
        </p:nvGraphicFramePr>
        <p:xfrm>
          <a:off x="381388" y="4797152"/>
          <a:ext cx="9036108" cy="1800200"/>
        </p:xfrm>
        <a:graphic>
          <a:graphicData uri="http://schemas.openxmlformats.org/drawingml/2006/table">
            <a:tbl>
              <a:tblPr firstRow="1" bandRow="1">
                <a:tableStyleId>{10A1B5D5-9B99-4C35-A422-299274C87663}</a:tableStyleId>
              </a:tblPr>
              <a:tblGrid>
                <a:gridCol w="9036108"/>
              </a:tblGrid>
              <a:tr h="418518">
                <a:tc>
                  <a:txBody>
                    <a:bodyPr/>
                    <a:lstStyle/>
                    <a:p>
                      <a:pPr algn="ctr"/>
                      <a:r>
                        <a:rPr lang="es-MX" sz="1100" dirty="0" smtClean="0"/>
                        <a:t>Temas</a:t>
                      </a:r>
                      <a:r>
                        <a:rPr lang="es-MX" sz="1100" baseline="0" dirty="0" smtClean="0"/>
                        <a:t> de Gestión</a:t>
                      </a:r>
                      <a:endParaRPr lang="es-MX" sz="1100" dirty="0"/>
                    </a:p>
                  </a:txBody>
                  <a:tcPr/>
                </a:tc>
              </a:tr>
              <a:tr h="481582">
                <a:tc>
                  <a:txBody>
                    <a:bodyPr/>
                    <a:lstStyle/>
                    <a:p>
                      <a:pPr marL="285750" indent="-285750" algn="just">
                        <a:buFont typeface="Wingdings" panose="05000000000000000000" pitchFamily="2" charset="2"/>
                        <a:buChar char="ü"/>
                      </a:pPr>
                      <a:r>
                        <a:rPr lang="es-MX" sz="1100" dirty="0" smtClean="0"/>
                        <a:t>El Concesionario presentó los diseños</a:t>
                      </a:r>
                      <a:r>
                        <a:rPr lang="es-MX" sz="1100" baseline="0" dirty="0" smtClean="0"/>
                        <a:t> para la ampliación del muelle nacional por activador de inversión. Diseños en revisión por la Interventoría</a:t>
                      </a:r>
                      <a:endParaRPr lang="es-MX" sz="1100" dirty="0"/>
                    </a:p>
                  </a:txBody>
                  <a:tcPr/>
                </a:tc>
              </a:tr>
              <a:tr h="481582">
                <a:tc>
                  <a:txBody>
                    <a:bodyPr/>
                    <a:lstStyle/>
                    <a:p>
                      <a:pPr marL="342900" indent="-342900">
                        <a:buFont typeface="Wingdings" panose="05000000000000000000" pitchFamily="2" charset="2"/>
                        <a:buChar char="ü"/>
                      </a:pPr>
                      <a:r>
                        <a:rPr lang="es-MX" sz="1100" dirty="0" smtClean="0"/>
                        <a:t>Se requiere</a:t>
                      </a:r>
                      <a:r>
                        <a:rPr lang="es-MX" sz="1100" baseline="0" dirty="0" smtClean="0"/>
                        <a:t> aprobación de precios unitarios.</a:t>
                      </a:r>
                      <a:endParaRPr lang="es-MX" sz="1100" dirty="0"/>
                    </a:p>
                  </a:txBody>
                  <a:tcPr/>
                </a:tc>
              </a:tr>
              <a:tr h="418518">
                <a:tc>
                  <a:txBody>
                    <a:bodyPr/>
                    <a:lstStyle/>
                    <a:p>
                      <a:pPr marL="285750" indent="-285750">
                        <a:buFont typeface="Wingdings" panose="05000000000000000000" pitchFamily="2" charset="2"/>
                        <a:buChar char="ü"/>
                      </a:pPr>
                      <a:r>
                        <a:rPr lang="es-MX" sz="1100" dirty="0" smtClean="0"/>
                        <a:t>Se está elaborando</a:t>
                      </a:r>
                      <a:r>
                        <a:rPr lang="es-MX" sz="1100" baseline="0" dirty="0" smtClean="0"/>
                        <a:t> el Estudio de conveniencia para suscripción de otrosí.</a:t>
                      </a:r>
                      <a:endParaRPr lang="es-MX" sz="1100" dirty="0"/>
                    </a:p>
                  </a:txBody>
                  <a:tcPr/>
                </a:tc>
              </a:tr>
            </a:tbl>
          </a:graphicData>
        </a:graphic>
      </p:graphicFrame>
      <p:pic>
        <p:nvPicPr>
          <p:cNvPr id="12" name="Imagen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41072" y="1844825"/>
            <a:ext cx="5472608" cy="2298495"/>
          </a:xfrm>
          <a:prstGeom prst="rect">
            <a:avLst/>
          </a:prstGeom>
        </p:spPr>
      </p:pic>
      <p:sp>
        <p:nvSpPr>
          <p:cNvPr id="13" name="Forma libre 12"/>
          <p:cNvSpPr/>
          <p:nvPr/>
        </p:nvSpPr>
        <p:spPr>
          <a:xfrm>
            <a:off x="6033120" y="2996953"/>
            <a:ext cx="432048" cy="576065"/>
          </a:xfrm>
          <a:custGeom>
            <a:avLst/>
            <a:gdLst>
              <a:gd name="connsiteX0" fmla="*/ 0 w 485775"/>
              <a:gd name="connsiteY0" fmla="*/ 222250 h 654050"/>
              <a:gd name="connsiteX1" fmla="*/ 0 w 485775"/>
              <a:gd name="connsiteY1" fmla="*/ 101600 h 654050"/>
              <a:gd name="connsiteX2" fmla="*/ 22225 w 485775"/>
              <a:gd name="connsiteY2" fmla="*/ 44450 h 654050"/>
              <a:gd name="connsiteX3" fmla="*/ 111125 w 485775"/>
              <a:gd name="connsiteY3" fmla="*/ 0 h 654050"/>
              <a:gd name="connsiteX4" fmla="*/ 187325 w 485775"/>
              <a:gd name="connsiteY4" fmla="*/ 69850 h 654050"/>
              <a:gd name="connsiteX5" fmla="*/ 485775 w 485775"/>
              <a:gd name="connsiteY5" fmla="*/ 384175 h 654050"/>
              <a:gd name="connsiteX6" fmla="*/ 479425 w 485775"/>
              <a:gd name="connsiteY6" fmla="*/ 587375 h 654050"/>
              <a:gd name="connsiteX7" fmla="*/ 355600 w 485775"/>
              <a:gd name="connsiteY7" fmla="*/ 654050 h 654050"/>
              <a:gd name="connsiteX8" fmla="*/ 0 w 485775"/>
              <a:gd name="connsiteY8" fmla="*/ 22225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5" h="654050">
                <a:moveTo>
                  <a:pt x="0" y="222250"/>
                </a:moveTo>
                <a:lnTo>
                  <a:pt x="0" y="101600"/>
                </a:lnTo>
                <a:lnTo>
                  <a:pt x="22225" y="44450"/>
                </a:lnTo>
                <a:lnTo>
                  <a:pt x="111125" y="0"/>
                </a:lnTo>
                <a:lnTo>
                  <a:pt x="187325" y="69850"/>
                </a:lnTo>
                <a:lnTo>
                  <a:pt x="485775" y="384175"/>
                </a:lnTo>
                <a:lnTo>
                  <a:pt x="479425" y="587375"/>
                </a:lnTo>
                <a:lnTo>
                  <a:pt x="355600" y="654050"/>
                </a:lnTo>
                <a:lnTo>
                  <a:pt x="0" y="222250"/>
                </a:lnTo>
                <a:close/>
              </a:path>
            </a:pathLst>
          </a:cu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graphicFrame>
        <p:nvGraphicFramePr>
          <p:cNvPr id="9" name="Tabla 8"/>
          <p:cNvGraphicFramePr>
            <a:graphicFrameLocks noGrp="1"/>
          </p:cNvGraphicFramePr>
          <p:nvPr>
            <p:extLst/>
          </p:nvPr>
        </p:nvGraphicFramePr>
        <p:xfrm>
          <a:off x="368237" y="4293096"/>
          <a:ext cx="9144000" cy="370840"/>
        </p:xfrm>
        <a:graphic>
          <a:graphicData uri="http://schemas.openxmlformats.org/drawingml/2006/table">
            <a:tbl>
              <a:tblPr firstRow="1" bandRow="1">
                <a:tableStyleId>{E269D01E-BC32-4049-B463-5C60D7B0CCD2}</a:tableStyleId>
              </a:tblPr>
              <a:tblGrid>
                <a:gridCol w="8761227"/>
                <a:gridCol w="382773"/>
              </a:tblGrid>
              <a:tr h="370840">
                <a:tc>
                  <a:txBody>
                    <a:bodyPr/>
                    <a:lstStyle/>
                    <a:p>
                      <a:r>
                        <a:rPr lang="es-MX" dirty="0" smtClean="0"/>
                        <a:t>Ampliación muelle nacional</a:t>
                      </a:r>
                      <a:endParaRPr lang="es-MX" b="0" dirty="0">
                        <a:solidFill>
                          <a:schemeClr val="tx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b="0" dirty="0" smtClean="0">
                        <a:solidFill>
                          <a:schemeClr val="tx1">
                            <a:lumMod val="50000"/>
                          </a:schemeClr>
                        </a:solidFill>
                      </a:endParaRPr>
                    </a:p>
                  </a:txBody>
                  <a:tcPr/>
                </a:tc>
              </a:tr>
            </a:tbl>
          </a:graphicData>
        </a:graphic>
      </p:graphicFrame>
    </p:spTree>
    <p:extLst>
      <p:ext uri="{BB962C8B-B14F-4D97-AF65-F5344CB8AC3E}">
        <p14:creationId xmlns:p14="http://schemas.microsoft.com/office/powerpoint/2010/main" val="102929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381000" y="1377156"/>
          <a:ext cx="9144000" cy="2968104"/>
        </p:xfrm>
        <a:graphic>
          <a:graphicData uri="http://schemas.openxmlformats.org/drawingml/2006/table">
            <a:tbl>
              <a:tblPr firstRow="1" bandRow="1">
                <a:tableStyleId>{E269D01E-BC32-4049-B463-5C60D7B0CCD2}</a:tableStyleId>
              </a:tblPr>
              <a:tblGrid>
                <a:gridCol w="4572000"/>
                <a:gridCol w="4572000"/>
              </a:tblGrid>
              <a:tr h="370840">
                <a:tc>
                  <a:txBody>
                    <a:bodyPr/>
                    <a:lstStyle/>
                    <a:p>
                      <a:pPr algn="ctr"/>
                      <a:r>
                        <a:rPr lang="es-MX" dirty="0" smtClean="0"/>
                        <a:t>Actual</a:t>
                      </a:r>
                    </a:p>
                  </a:txBody>
                  <a:tcPr/>
                </a:tc>
                <a:tc>
                  <a:txBody>
                    <a:bodyPr/>
                    <a:lstStyle/>
                    <a:p>
                      <a:pPr algn="ctr"/>
                      <a:r>
                        <a:rPr lang="es-MX" dirty="0" smtClean="0"/>
                        <a:t>Alcance Básico </a:t>
                      </a:r>
                      <a:endParaRPr lang="es-MX" dirty="0"/>
                    </a:p>
                  </a:txBody>
                  <a:tcPr/>
                </a:tc>
              </a:tr>
              <a:tr h="2597264">
                <a:tc>
                  <a:txBody>
                    <a:bodyPr/>
                    <a:lstStyle/>
                    <a:p>
                      <a:endParaRPr lang="es-MX" dirty="0"/>
                    </a:p>
                  </a:txBody>
                  <a:tcPr/>
                </a:tc>
                <a:tc>
                  <a:txBody>
                    <a:bodyPr/>
                    <a:lstStyle/>
                    <a:p>
                      <a:endParaRPr lang="es-MX" dirty="0"/>
                    </a:p>
                  </a:txBody>
                  <a:tcPr/>
                </a:tc>
              </a:tr>
            </a:tbl>
          </a:graphicData>
        </a:graphic>
      </p:graphicFrame>
      <p:sp>
        <p:nvSpPr>
          <p:cNvPr id="7" name="Rectángulo redondeado 7"/>
          <p:cNvSpPr/>
          <p:nvPr/>
        </p:nvSpPr>
        <p:spPr>
          <a:xfrm>
            <a:off x="1928665" y="513061"/>
            <a:ext cx="5922403"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Olaya Herrera – Medellín</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8" name="Tabla 7"/>
          <p:cNvGraphicFramePr>
            <a:graphicFrameLocks noGrp="1"/>
          </p:cNvGraphicFramePr>
          <p:nvPr>
            <p:extLst/>
          </p:nvPr>
        </p:nvGraphicFramePr>
        <p:xfrm>
          <a:off x="632520" y="4797152"/>
          <a:ext cx="8784976" cy="1800200"/>
        </p:xfrm>
        <a:graphic>
          <a:graphicData uri="http://schemas.openxmlformats.org/drawingml/2006/table">
            <a:tbl>
              <a:tblPr firstRow="1" bandRow="1">
                <a:tableStyleId>{10A1B5D5-9B99-4C35-A422-299274C87663}</a:tableStyleId>
              </a:tblPr>
              <a:tblGrid>
                <a:gridCol w="8784976"/>
              </a:tblGrid>
              <a:tr h="418518">
                <a:tc>
                  <a:txBody>
                    <a:bodyPr/>
                    <a:lstStyle/>
                    <a:p>
                      <a:pPr algn="ctr"/>
                      <a:r>
                        <a:rPr lang="es-MX" sz="1100" dirty="0" smtClean="0"/>
                        <a:t>Temas</a:t>
                      </a:r>
                      <a:r>
                        <a:rPr lang="es-MX" sz="1100" baseline="0" dirty="0" smtClean="0"/>
                        <a:t> de Gestión</a:t>
                      </a:r>
                      <a:endParaRPr lang="es-MX" sz="1100" dirty="0"/>
                    </a:p>
                  </a:txBody>
                  <a:tcPr/>
                </a:tc>
              </a:tr>
              <a:tr h="481582">
                <a:tc>
                  <a:txBody>
                    <a:bodyPr/>
                    <a:lstStyle/>
                    <a:p>
                      <a:pPr marL="285750" indent="-285750" algn="just">
                        <a:buFont typeface="Wingdings" panose="05000000000000000000" pitchFamily="2" charset="2"/>
                        <a:buChar char="ü"/>
                      </a:pPr>
                      <a:r>
                        <a:rPr lang="es-MX" sz="1100" baseline="0" dirty="0" smtClean="0"/>
                        <a:t>07/04/2014 – </a:t>
                      </a:r>
                      <a:r>
                        <a:rPr lang="es-MX" sz="1100" baseline="0" dirty="0" err="1" smtClean="0"/>
                        <a:t>Mincultura</a:t>
                      </a:r>
                      <a:r>
                        <a:rPr lang="es-MX" sz="1100" baseline="0" dirty="0" smtClean="0"/>
                        <a:t> expide resolución 0911 para el Plan de Modernización del Aeropuerto</a:t>
                      </a:r>
                      <a:endParaRPr lang="es-MX" sz="1100" dirty="0"/>
                    </a:p>
                  </a:txBody>
                  <a:tcPr/>
                </a:tc>
              </a:tr>
              <a:tr h="481582">
                <a:tc>
                  <a:txBody>
                    <a:bodyPr/>
                    <a:lstStyle/>
                    <a:p>
                      <a:pPr marL="342900" indent="-342900">
                        <a:buFont typeface="Wingdings" panose="05000000000000000000" pitchFamily="2" charset="2"/>
                        <a:buChar char="ü"/>
                      </a:pPr>
                      <a:r>
                        <a:rPr lang="es-MX" sz="1100" dirty="0" smtClean="0"/>
                        <a:t>26/09/2014 – </a:t>
                      </a:r>
                      <a:r>
                        <a:rPr lang="es-MX" sz="1100" dirty="0" err="1" smtClean="0"/>
                        <a:t>Mincultura</a:t>
                      </a:r>
                      <a:r>
                        <a:rPr lang="es-MX" sz="1100" dirty="0" smtClean="0"/>
                        <a:t> da luz</a:t>
                      </a:r>
                      <a:r>
                        <a:rPr lang="es-MX" sz="1100" baseline="0" dirty="0" smtClean="0"/>
                        <a:t> verde para ejecución de proyectos</a:t>
                      </a:r>
                      <a:endParaRPr lang="es-MX" sz="1100" dirty="0"/>
                    </a:p>
                  </a:txBody>
                  <a:tcPr/>
                </a:tc>
              </a:tr>
              <a:tr h="418518">
                <a:tc>
                  <a:txBody>
                    <a:bodyPr/>
                    <a:lstStyle/>
                    <a:p>
                      <a:pPr marL="285750" indent="-285750">
                        <a:buFont typeface="Wingdings" panose="05000000000000000000" pitchFamily="2" charset="2"/>
                        <a:buChar char="ü"/>
                      </a:pPr>
                      <a:r>
                        <a:rPr lang="es-MX" sz="1100" dirty="0" smtClean="0"/>
                        <a:t>Interventoría en revisión de diseños</a:t>
                      </a:r>
                      <a:endParaRPr lang="es-MX" sz="1100" dirty="0"/>
                    </a:p>
                  </a:txBody>
                  <a:tcPr/>
                </a:tc>
              </a:tr>
            </a:tbl>
          </a:graphicData>
        </a:graphic>
      </p:graphicFrame>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69024" y="1916833"/>
            <a:ext cx="3449762" cy="2268277"/>
          </a:xfrm>
          <a:prstGeom prst="rect">
            <a:avLst/>
          </a:prstGeom>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0633" y="1916832"/>
            <a:ext cx="1969571" cy="2232248"/>
          </a:xfrm>
          <a:prstGeom prst="rect">
            <a:avLst/>
          </a:prstGeom>
        </p:spPr>
      </p:pic>
      <p:graphicFrame>
        <p:nvGraphicFramePr>
          <p:cNvPr id="2" name="Tabla 1"/>
          <p:cNvGraphicFramePr>
            <a:graphicFrameLocks noGrp="1"/>
          </p:cNvGraphicFramePr>
          <p:nvPr>
            <p:extLst/>
          </p:nvPr>
        </p:nvGraphicFramePr>
        <p:xfrm>
          <a:off x="368237" y="4293096"/>
          <a:ext cx="9144000" cy="370840"/>
        </p:xfrm>
        <a:graphic>
          <a:graphicData uri="http://schemas.openxmlformats.org/drawingml/2006/table">
            <a:tbl>
              <a:tblPr firstRow="1" bandRow="1">
                <a:tableStyleId>{E269D01E-BC32-4049-B463-5C60D7B0CCD2}</a:tableStyleId>
              </a:tblPr>
              <a:tblGrid>
                <a:gridCol w="8761227"/>
                <a:gridCol w="382773"/>
              </a:tblGrid>
              <a:tr h="370840">
                <a:tc>
                  <a:txBody>
                    <a:bodyPr/>
                    <a:lstStyle/>
                    <a:p>
                      <a:r>
                        <a:rPr lang="es-MX" dirty="0" smtClean="0"/>
                        <a:t>Nueva torre de control, nueva</a:t>
                      </a:r>
                      <a:r>
                        <a:rPr lang="es-MX" baseline="0" dirty="0" smtClean="0"/>
                        <a:t> terminal VIP, nuevo parqueadero</a:t>
                      </a:r>
                      <a:endParaRPr lang="es-MX" b="0" dirty="0">
                        <a:solidFill>
                          <a:schemeClr val="tx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b="0" dirty="0" smtClean="0">
                        <a:solidFill>
                          <a:schemeClr val="tx1">
                            <a:lumMod val="50000"/>
                          </a:schemeClr>
                        </a:solidFill>
                      </a:endParaRPr>
                    </a:p>
                  </a:txBody>
                  <a:tcPr/>
                </a:tc>
              </a:tr>
            </a:tbl>
          </a:graphicData>
        </a:graphic>
      </p:graphicFrame>
    </p:spTree>
    <p:extLst>
      <p:ext uri="{BB962C8B-B14F-4D97-AF65-F5344CB8AC3E}">
        <p14:creationId xmlns:p14="http://schemas.microsoft.com/office/powerpoint/2010/main" val="253264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381000" y="1377156"/>
          <a:ext cx="9144000" cy="2968104"/>
        </p:xfrm>
        <a:graphic>
          <a:graphicData uri="http://schemas.openxmlformats.org/drawingml/2006/table">
            <a:tbl>
              <a:tblPr firstRow="1" bandRow="1">
                <a:tableStyleId>{E269D01E-BC32-4049-B463-5C60D7B0CCD2}</a:tableStyleId>
              </a:tblPr>
              <a:tblGrid>
                <a:gridCol w="4572000"/>
                <a:gridCol w="4572000"/>
              </a:tblGrid>
              <a:tr h="370840">
                <a:tc>
                  <a:txBody>
                    <a:bodyPr/>
                    <a:lstStyle/>
                    <a:p>
                      <a:pPr algn="ctr"/>
                      <a:endParaRPr lang="es-MX" dirty="0" smtClean="0"/>
                    </a:p>
                  </a:txBody>
                  <a:tcPr/>
                </a:tc>
                <a:tc>
                  <a:txBody>
                    <a:bodyPr/>
                    <a:lstStyle/>
                    <a:p>
                      <a:pPr algn="ctr"/>
                      <a:endParaRPr lang="es-MX" dirty="0"/>
                    </a:p>
                  </a:txBody>
                  <a:tcPr/>
                </a:tc>
              </a:tr>
              <a:tr h="2597264">
                <a:tc>
                  <a:txBody>
                    <a:bodyPr/>
                    <a:lstStyle/>
                    <a:p>
                      <a:endParaRPr lang="es-MX" dirty="0"/>
                    </a:p>
                  </a:txBody>
                  <a:tcPr/>
                </a:tc>
                <a:tc>
                  <a:txBody>
                    <a:bodyPr/>
                    <a:lstStyle/>
                    <a:p>
                      <a:endParaRPr lang="es-MX" dirty="0"/>
                    </a:p>
                  </a:txBody>
                  <a:tcPr/>
                </a:tc>
              </a:tr>
            </a:tbl>
          </a:graphicData>
        </a:graphic>
      </p:graphicFrame>
      <p:sp>
        <p:nvSpPr>
          <p:cNvPr id="7" name="Rectángulo redondeado 7"/>
          <p:cNvSpPr/>
          <p:nvPr/>
        </p:nvSpPr>
        <p:spPr>
          <a:xfrm>
            <a:off x="1928665" y="513061"/>
            <a:ext cx="5922403"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Los Garzones – Montería</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8" name="Tabla 7"/>
          <p:cNvGraphicFramePr>
            <a:graphicFrameLocks noGrp="1"/>
          </p:cNvGraphicFramePr>
          <p:nvPr>
            <p:extLst/>
          </p:nvPr>
        </p:nvGraphicFramePr>
        <p:xfrm>
          <a:off x="381388" y="4797152"/>
          <a:ext cx="9036108" cy="1808402"/>
        </p:xfrm>
        <a:graphic>
          <a:graphicData uri="http://schemas.openxmlformats.org/drawingml/2006/table">
            <a:tbl>
              <a:tblPr firstRow="1" bandRow="1">
                <a:tableStyleId>{10A1B5D5-9B99-4C35-A422-299274C87663}</a:tableStyleId>
              </a:tblPr>
              <a:tblGrid>
                <a:gridCol w="9036108"/>
              </a:tblGrid>
              <a:tr h="418518">
                <a:tc>
                  <a:txBody>
                    <a:bodyPr/>
                    <a:lstStyle/>
                    <a:p>
                      <a:pPr algn="ctr"/>
                      <a:r>
                        <a:rPr lang="es-MX" sz="1100" dirty="0" smtClean="0"/>
                        <a:t>Temas</a:t>
                      </a:r>
                      <a:r>
                        <a:rPr lang="es-MX" sz="1100" baseline="0" dirty="0" smtClean="0"/>
                        <a:t> de Gestión</a:t>
                      </a:r>
                      <a:endParaRPr lang="es-MX" sz="1100" dirty="0"/>
                    </a:p>
                  </a:txBody>
                  <a:tcPr/>
                </a:tc>
              </a:tr>
              <a:tr h="481582">
                <a:tc>
                  <a:txBody>
                    <a:bodyPr/>
                    <a:lstStyle/>
                    <a:p>
                      <a:pPr marL="285750" indent="-285750" algn="just">
                        <a:buFont typeface="Wingdings" panose="05000000000000000000" pitchFamily="2" charset="2"/>
                        <a:buChar char="ü"/>
                      </a:pPr>
                      <a:r>
                        <a:rPr lang="es-MX" sz="1100" dirty="0" smtClean="0"/>
                        <a:t>El concesionario</a:t>
                      </a:r>
                      <a:r>
                        <a:rPr lang="es-MX" sz="1100" baseline="0" dirty="0" smtClean="0"/>
                        <a:t> se encuentra adelantando toda la adquisición predial, para la instalación de los paneles de iluminación.</a:t>
                      </a:r>
                      <a:endParaRPr lang="es-MX" sz="1100" dirty="0"/>
                    </a:p>
                  </a:txBody>
                  <a:tcPr/>
                </a:tc>
              </a:tr>
              <a:tr h="481582">
                <a:tc>
                  <a:txBody>
                    <a:bodyPr/>
                    <a:lstStyle/>
                    <a:p>
                      <a:pPr marL="342900" indent="-342900">
                        <a:buFont typeface="Wingdings" panose="05000000000000000000" pitchFamily="2" charset="2"/>
                        <a:buChar char="ü"/>
                      </a:pPr>
                      <a:r>
                        <a:rPr lang="es-MX" sz="1100" dirty="0" smtClean="0"/>
                        <a:t>La</a:t>
                      </a:r>
                      <a:r>
                        <a:rPr lang="es-MX" sz="1100" baseline="0" dirty="0" smtClean="0"/>
                        <a:t> Aeronáutica Civil entregó observaciones a los diseños del Sistema de Aproximación y el Concesionario está ajustando lo pertinente.</a:t>
                      </a:r>
                      <a:endParaRPr lang="es-MX" sz="1100" dirty="0"/>
                    </a:p>
                  </a:txBody>
                  <a:tcPr/>
                </a:tc>
              </a:tr>
              <a:tr h="418518">
                <a:tc>
                  <a:txBody>
                    <a:bodyPr/>
                    <a:lstStyle/>
                    <a:p>
                      <a:pPr marL="285750" indent="-285750">
                        <a:buFont typeface="Wingdings" panose="05000000000000000000" pitchFamily="2" charset="2"/>
                        <a:buChar char="ü"/>
                      </a:pPr>
                      <a:r>
                        <a:rPr lang="es-MX" sz="1100" dirty="0" smtClean="0"/>
                        <a:t>El</a:t>
                      </a:r>
                      <a:r>
                        <a:rPr lang="es-MX" sz="1100" baseline="0" dirty="0" smtClean="0"/>
                        <a:t> Sistema ILS y su Subestación de energía han sido instalados, la Interventoría revisará el sistema instalado para su aprobación, conforme a las especificaciones establecidas en el Contrato de Concesión.</a:t>
                      </a:r>
                      <a:endParaRPr lang="es-MX" sz="1100" dirty="0"/>
                    </a:p>
                  </a:txBody>
                  <a:tcPr/>
                </a:tc>
              </a:tr>
            </a:tbl>
          </a:graphicData>
        </a:graphic>
      </p:graphicFrame>
      <p:graphicFrame>
        <p:nvGraphicFramePr>
          <p:cNvPr id="9" name="Tabla 8"/>
          <p:cNvGraphicFramePr>
            <a:graphicFrameLocks noGrp="1"/>
          </p:cNvGraphicFramePr>
          <p:nvPr>
            <p:extLst/>
          </p:nvPr>
        </p:nvGraphicFramePr>
        <p:xfrm>
          <a:off x="368237" y="4293096"/>
          <a:ext cx="9144000" cy="370840"/>
        </p:xfrm>
        <a:graphic>
          <a:graphicData uri="http://schemas.openxmlformats.org/drawingml/2006/table">
            <a:tbl>
              <a:tblPr firstRow="1" bandRow="1">
                <a:tableStyleId>{E269D01E-BC32-4049-B463-5C60D7B0CCD2}</a:tableStyleId>
              </a:tblPr>
              <a:tblGrid>
                <a:gridCol w="8761227"/>
                <a:gridCol w="382773"/>
              </a:tblGrid>
              <a:tr h="370840">
                <a:tc>
                  <a:txBody>
                    <a:bodyPr/>
                    <a:lstStyle/>
                    <a:p>
                      <a:r>
                        <a:rPr lang="es-MX" b="1" dirty="0" smtClean="0">
                          <a:solidFill>
                            <a:schemeClr val="lt1"/>
                          </a:solidFill>
                        </a:rPr>
                        <a:t>Sistema</a:t>
                      </a:r>
                      <a:r>
                        <a:rPr lang="es-MX" b="1" baseline="0" dirty="0" smtClean="0">
                          <a:solidFill>
                            <a:schemeClr val="lt1"/>
                          </a:solidFill>
                        </a:rPr>
                        <a:t> de Iluminación para Aproximación CAT 1 (900 M lineales de iluminación)</a:t>
                      </a:r>
                      <a:endParaRPr lang="es-MX" b="0" dirty="0">
                        <a:solidFill>
                          <a:schemeClr val="tx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b="0" dirty="0" smtClean="0">
                        <a:solidFill>
                          <a:schemeClr val="tx1">
                            <a:lumMod val="50000"/>
                          </a:schemeClr>
                        </a:solidFill>
                      </a:endParaRPr>
                    </a:p>
                  </a:txBody>
                  <a:tcPr/>
                </a:tc>
              </a:tr>
            </a:tbl>
          </a:graphicData>
        </a:graphic>
      </p:graphicFrame>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009" y="2060848"/>
            <a:ext cx="4391025" cy="1962150"/>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7377" y="2060848"/>
            <a:ext cx="4392488" cy="1962150"/>
          </a:xfrm>
          <a:prstGeom prst="rect">
            <a:avLst/>
          </a:prstGeom>
        </p:spPr>
      </p:pic>
    </p:spTree>
    <p:extLst>
      <p:ext uri="{BB962C8B-B14F-4D97-AF65-F5344CB8AC3E}">
        <p14:creationId xmlns:p14="http://schemas.microsoft.com/office/powerpoint/2010/main" val="292560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381000" y="1377156"/>
          <a:ext cx="9144000" cy="2968104"/>
        </p:xfrm>
        <a:graphic>
          <a:graphicData uri="http://schemas.openxmlformats.org/drawingml/2006/table">
            <a:tbl>
              <a:tblPr firstRow="1" bandRow="1">
                <a:tableStyleId>{E269D01E-BC32-4049-B463-5C60D7B0CCD2}</a:tableStyleId>
              </a:tblPr>
              <a:tblGrid>
                <a:gridCol w="4572000"/>
                <a:gridCol w="4572000"/>
              </a:tblGrid>
              <a:tr h="370840">
                <a:tc>
                  <a:txBody>
                    <a:bodyPr/>
                    <a:lstStyle/>
                    <a:p>
                      <a:pPr algn="ctr"/>
                      <a:endParaRPr lang="es-MX" dirty="0" smtClean="0"/>
                    </a:p>
                  </a:txBody>
                  <a:tcPr/>
                </a:tc>
                <a:tc>
                  <a:txBody>
                    <a:bodyPr/>
                    <a:lstStyle/>
                    <a:p>
                      <a:pPr algn="ctr"/>
                      <a:endParaRPr lang="es-MX" dirty="0"/>
                    </a:p>
                  </a:txBody>
                  <a:tcPr/>
                </a:tc>
              </a:tr>
              <a:tr h="2597264">
                <a:tc>
                  <a:txBody>
                    <a:bodyPr/>
                    <a:lstStyle/>
                    <a:p>
                      <a:endParaRPr lang="es-MX" dirty="0"/>
                    </a:p>
                  </a:txBody>
                  <a:tcPr/>
                </a:tc>
                <a:tc>
                  <a:txBody>
                    <a:bodyPr/>
                    <a:lstStyle/>
                    <a:p>
                      <a:endParaRPr lang="es-MX" dirty="0"/>
                    </a:p>
                  </a:txBody>
                  <a:tcPr/>
                </a:tc>
              </a:tr>
            </a:tbl>
          </a:graphicData>
        </a:graphic>
      </p:graphicFrame>
      <p:sp>
        <p:nvSpPr>
          <p:cNvPr id="7" name="Rectángulo redondeado 7"/>
          <p:cNvSpPr/>
          <p:nvPr/>
        </p:nvSpPr>
        <p:spPr>
          <a:xfrm>
            <a:off x="1928665" y="513061"/>
            <a:ext cx="5922403"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Las Brujas – Corozal</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8" name="Tabla 7"/>
          <p:cNvGraphicFramePr>
            <a:graphicFrameLocks noGrp="1"/>
          </p:cNvGraphicFramePr>
          <p:nvPr>
            <p:extLst/>
          </p:nvPr>
        </p:nvGraphicFramePr>
        <p:xfrm>
          <a:off x="381388" y="4797152"/>
          <a:ext cx="9036108" cy="1800200"/>
        </p:xfrm>
        <a:graphic>
          <a:graphicData uri="http://schemas.openxmlformats.org/drawingml/2006/table">
            <a:tbl>
              <a:tblPr firstRow="1" bandRow="1">
                <a:tableStyleId>{10A1B5D5-9B99-4C35-A422-299274C87663}</a:tableStyleId>
              </a:tblPr>
              <a:tblGrid>
                <a:gridCol w="9036108"/>
              </a:tblGrid>
              <a:tr h="418518">
                <a:tc>
                  <a:txBody>
                    <a:bodyPr/>
                    <a:lstStyle/>
                    <a:p>
                      <a:pPr algn="ctr"/>
                      <a:r>
                        <a:rPr lang="es-MX" sz="1100" dirty="0" smtClean="0"/>
                        <a:t>Temas</a:t>
                      </a:r>
                      <a:r>
                        <a:rPr lang="es-MX" sz="1100" baseline="0" dirty="0" smtClean="0"/>
                        <a:t> de Gestión</a:t>
                      </a:r>
                      <a:endParaRPr lang="es-MX" sz="1100" dirty="0"/>
                    </a:p>
                  </a:txBody>
                  <a:tcPr/>
                </a:tc>
              </a:tr>
              <a:tr h="481582">
                <a:tc>
                  <a:txBody>
                    <a:bodyPr/>
                    <a:lstStyle/>
                    <a:p>
                      <a:pPr marL="285750" indent="-285750" algn="just">
                        <a:buFont typeface="Wingdings" panose="05000000000000000000" pitchFamily="2" charset="2"/>
                        <a:buChar char="ü"/>
                      </a:pPr>
                      <a:r>
                        <a:rPr lang="es-MX" sz="1100" dirty="0" smtClean="0"/>
                        <a:t>En</a:t>
                      </a:r>
                      <a:r>
                        <a:rPr lang="es-MX" sz="1100" baseline="0" dirty="0" smtClean="0"/>
                        <a:t> proceso de avalúo la adquisición predial para la aprobación.</a:t>
                      </a:r>
                      <a:endParaRPr lang="es-MX" sz="1100" dirty="0"/>
                    </a:p>
                  </a:txBody>
                  <a:tcPr/>
                </a:tc>
              </a:tr>
              <a:tr h="481582">
                <a:tc>
                  <a:txBody>
                    <a:bodyPr/>
                    <a:lstStyle/>
                    <a:p>
                      <a:pPr marL="342900" indent="-342900">
                        <a:buFont typeface="Wingdings" panose="05000000000000000000" pitchFamily="2" charset="2"/>
                        <a:buChar char="ü"/>
                      </a:pPr>
                      <a:r>
                        <a:rPr lang="es-MX" sz="1100" dirty="0" smtClean="0"/>
                        <a:t>La Interventoría</a:t>
                      </a:r>
                      <a:r>
                        <a:rPr lang="es-MX" sz="1100" baseline="0" dirty="0" smtClean="0"/>
                        <a:t> ya aprobó los diseños de la ampliación de la pista de aterrizaje al Concesionario</a:t>
                      </a:r>
                      <a:endParaRPr lang="es-MX" sz="1100" dirty="0"/>
                    </a:p>
                  </a:txBody>
                  <a:tcPr/>
                </a:tc>
              </a:tr>
              <a:tr h="418518">
                <a:tc>
                  <a:txBody>
                    <a:bodyPr/>
                    <a:lstStyle/>
                    <a:p>
                      <a:pPr marL="285750" indent="-285750">
                        <a:buFont typeface="Wingdings" panose="05000000000000000000" pitchFamily="2" charset="2"/>
                        <a:buChar char="ü"/>
                      </a:pPr>
                      <a:endParaRPr lang="es-MX" sz="1100" dirty="0"/>
                    </a:p>
                  </a:txBody>
                  <a:tcPr/>
                </a:tc>
              </a:tr>
            </a:tbl>
          </a:graphicData>
        </a:graphic>
      </p:graphicFrame>
      <p:graphicFrame>
        <p:nvGraphicFramePr>
          <p:cNvPr id="9" name="Tabla 8"/>
          <p:cNvGraphicFramePr>
            <a:graphicFrameLocks noGrp="1"/>
          </p:cNvGraphicFramePr>
          <p:nvPr>
            <p:extLst/>
          </p:nvPr>
        </p:nvGraphicFramePr>
        <p:xfrm>
          <a:off x="368237" y="4293096"/>
          <a:ext cx="9144000" cy="370840"/>
        </p:xfrm>
        <a:graphic>
          <a:graphicData uri="http://schemas.openxmlformats.org/drawingml/2006/table">
            <a:tbl>
              <a:tblPr firstRow="1" bandRow="1">
                <a:tableStyleId>{E269D01E-BC32-4049-B463-5C60D7B0CCD2}</a:tableStyleId>
              </a:tblPr>
              <a:tblGrid>
                <a:gridCol w="8761227"/>
                <a:gridCol w="382773"/>
              </a:tblGrid>
              <a:tr h="370840">
                <a:tc>
                  <a:txBody>
                    <a:bodyPr/>
                    <a:lstStyle/>
                    <a:p>
                      <a:r>
                        <a:rPr lang="es-MX" dirty="0" smtClean="0"/>
                        <a:t>Ampliación Pista de Aterrizaje</a:t>
                      </a:r>
                      <a:endParaRPr lang="es-MX" b="0" dirty="0">
                        <a:solidFill>
                          <a:schemeClr val="tx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b="0" dirty="0" smtClean="0">
                        <a:solidFill>
                          <a:schemeClr val="tx1">
                            <a:lumMod val="50000"/>
                          </a:schemeClr>
                        </a:solidFill>
                      </a:endParaRPr>
                    </a:p>
                  </a:txBody>
                  <a:tcPr/>
                </a:tc>
              </a:tr>
            </a:tbl>
          </a:graphicData>
        </a:graphic>
      </p:graphicFrame>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21086" y="1054441"/>
            <a:ext cx="2381807" cy="390595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95463" y="1062087"/>
            <a:ext cx="2389459" cy="3898319"/>
          </a:xfrm>
          <a:prstGeom prst="rect">
            <a:avLst/>
          </a:prstGeom>
        </p:spPr>
      </p:pic>
    </p:spTree>
    <p:extLst>
      <p:ext uri="{BB962C8B-B14F-4D97-AF65-F5344CB8AC3E}">
        <p14:creationId xmlns:p14="http://schemas.microsoft.com/office/powerpoint/2010/main" val="183862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4518" t="11089" r="8515" b="22685"/>
          <a:stretch/>
        </p:blipFill>
        <p:spPr>
          <a:xfrm>
            <a:off x="443346" y="2204864"/>
            <a:ext cx="9004568" cy="2762567"/>
          </a:xfrm>
          <a:prstGeom prst="rect">
            <a:avLst/>
          </a:prstGeom>
        </p:spPr>
      </p:pic>
      <p:sp>
        <p:nvSpPr>
          <p:cNvPr id="4" name="30 CuadroTexto"/>
          <p:cNvSpPr txBox="1">
            <a:spLocks noChangeArrowheads="1"/>
          </p:cNvSpPr>
          <p:nvPr/>
        </p:nvSpPr>
        <p:spPr bwMode="auto">
          <a:xfrm flipH="1">
            <a:off x="1927965" y="1268760"/>
            <a:ext cx="6035330" cy="492443"/>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2600" dirty="0">
                <a:solidFill>
                  <a:prstClr val="white"/>
                </a:solidFill>
                <a:latin typeface="Calibri" panose="020F0502020204030204" pitchFamily="34" charset="0"/>
                <a:cs typeface="Arial" pitchFamily="34" charset="0"/>
              </a:rPr>
              <a:t>Aeropuerto Internacional El Dorado</a:t>
            </a:r>
          </a:p>
        </p:txBody>
      </p:sp>
    </p:spTree>
    <p:extLst>
      <p:ext uri="{BB962C8B-B14F-4D97-AF65-F5344CB8AC3E}">
        <p14:creationId xmlns:p14="http://schemas.microsoft.com/office/powerpoint/2010/main" val="1951310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7"/>
          <p:cNvSpPr/>
          <p:nvPr/>
        </p:nvSpPr>
        <p:spPr>
          <a:xfrm>
            <a:off x="1928665" y="513061"/>
            <a:ext cx="5922403"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Pistas – </a:t>
            </a:r>
            <a:r>
              <a:rPr lang="es-CO" b="1" dirty="0" err="1" smtClean="0">
                <a:solidFill>
                  <a:schemeClr val="bg1"/>
                </a:solidFill>
                <a:latin typeface="Arial" panose="020B0604020202020204" pitchFamily="34" charset="0"/>
                <a:ea typeface="MS Mincho" panose="02020609040205080304" pitchFamily="49" charset="-128"/>
                <a:cs typeface="Arial" panose="020B0604020202020204" pitchFamily="34" charset="0"/>
              </a:rPr>
              <a:t>Centronorte</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3" name="Tabla 2"/>
          <p:cNvGraphicFramePr>
            <a:graphicFrameLocks noGrp="1"/>
          </p:cNvGraphicFramePr>
          <p:nvPr>
            <p:extLst/>
          </p:nvPr>
        </p:nvGraphicFramePr>
        <p:xfrm>
          <a:off x="741040" y="1260290"/>
          <a:ext cx="8604448" cy="3752886"/>
        </p:xfrm>
        <a:graphic>
          <a:graphicData uri="http://schemas.openxmlformats.org/drawingml/2006/table">
            <a:tbl>
              <a:tblPr firstRow="1" bandRow="1">
                <a:tableStyleId>{E269D01E-BC32-4049-B463-5C60D7B0CCD2}</a:tableStyleId>
              </a:tblPr>
              <a:tblGrid>
                <a:gridCol w="4225436"/>
                <a:gridCol w="4379012"/>
              </a:tblGrid>
              <a:tr h="1265476">
                <a:tc>
                  <a:txBody>
                    <a:bodyPr/>
                    <a:lstStyle/>
                    <a:p>
                      <a:pPr algn="ctr"/>
                      <a:endParaRPr lang="es-MX" dirty="0" smtClean="0"/>
                    </a:p>
                  </a:txBody>
                  <a:tcPr/>
                </a:tc>
                <a:tc>
                  <a:txBody>
                    <a:bodyPr/>
                    <a:lstStyle/>
                    <a:p>
                      <a:pPr algn="ctr"/>
                      <a:endParaRPr lang="es-MX" dirty="0"/>
                    </a:p>
                  </a:txBody>
                  <a:tcPr/>
                </a:tc>
              </a:tr>
              <a:tr h="1282497">
                <a:tc>
                  <a:txBody>
                    <a:bodyPr/>
                    <a:lstStyle/>
                    <a:p>
                      <a:endParaRPr lang="es-MX" dirty="0"/>
                    </a:p>
                  </a:txBody>
                  <a:tcPr/>
                </a:tc>
                <a:tc>
                  <a:txBody>
                    <a:bodyPr/>
                    <a:lstStyle/>
                    <a:p>
                      <a:endParaRPr lang="es-MX" dirty="0"/>
                    </a:p>
                  </a:txBody>
                  <a:tcPr/>
                </a:tc>
              </a:tr>
              <a:tr h="1204913">
                <a:tc>
                  <a:txBody>
                    <a:bodyPr/>
                    <a:lstStyle/>
                    <a:p>
                      <a:endParaRPr lang="es-MX" dirty="0"/>
                    </a:p>
                  </a:txBody>
                  <a:tcPr/>
                </a:tc>
                <a:tc>
                  <a:txBody>
                    <a:bodyPr/>
                    <a:lstStyle/>
                    <a:p>
                      <a:endParaRPr lang="es-MX" dirty="0"/>
                    </a:p>
                  </a:txBody>
                  <a:tcPr/>
                </a:tc>
              </a:tr>
            </a:tbl>
          </a:graphicData>
        </a:graphic>
      </p:graphicFrame>
      <p:pic>
        <p:nvPicPr>
          <p:cNvPr id="11" name="Picture 2" descr="http://i223.photobucket.com/albums/dd308/miguelacho24/84178_127604765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25008" y="3877854"/>
            <a:ext cx="1653402" cy="113079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5879" y="2642632"/>
            <a:ext cx="1638661" cy="1149268"/>
          </a:xfrm>
          <a:prstGeom prst="rect">
            <a:avLst/>
          </a:prstGeom>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55878" y="3863908"/>
            <a:ext cx="1644682" cy="1149268"/>
          </a:xfrm>
          <a:prstGeom prst="rect">
            <a:avLst/>
          </a:prstGeom>
        </p:spPr>
      </p:pic>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42222" y="1360552"/>
            <a:ext cx="1638661" cy="1135204"/>
          </a:xfrm>
          <a:prstGeom prst="rect">
            <a:avLst/>
          </a:prstGeom>
        </p:spPr>
      </p:pic>
      <p:pic>
        <p:nvPicPr>
          <p:cNvPr id="15" name="Picture 4" descr="http://www.colombiaerospotters.com/uploads/2/0/1/0/20101925/7174150_or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026757" y="1336549"/>
            <a:ext cx="1654946" cy="114926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025008" y="2639773"/>
            <a:ext cx="1651422" cy="1135205"/>
          </a:xfrm>
          <a:prstGeom prst="rect">
            <a:avLst/>
          </a:prstGeom>
        </p:spPr>
      </p:pic>
      <p:sp>
        <p:nvSpPr>
          <p:cNvPr id="17" name="CuadroTexto 10"/>
          <p:cNvSpPr txBox="1"/>
          <p:nvPr/>
        </p:nvSpPr>
        <p:spPr>
          <a:xfrm>
            <a:off x="2559990" y="1684504"/>
            <a:ext cx="2221710"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rgbClr val="FFFF00"/>
                </a:solidFill>
              </a:rPr>
              <a:t>José M. Córdova – Rionegro</a:t>
            </a:r>
          </a:p>
          <a:p>
            <a:r>
              <a:rPr lang="es-CO" sz="1400" dirty="0">
                <a:solidFill>
                  <a:srgbClr val="FFFF00"/>
                </a:solidFill>
              </a:rPr>
              <a:t>Fecha Final: 31-ago-2016</a:t>
            </a:r>
          </a:p>
        </p:txBody>
      </p:sp>
      <p:sp>
        <p:nvSpPr>
          <p:cNvPr id="18" name="CuadroTexto 17"/>
          <p:cNvSpPr txBox="1"/>
          <p:nvPr/>
        </p:nvSpPr>
        <p:spPr>
          <a:xfrm>
            <a:off x="6772135" y="3014912"/>
            <a:ext cx="1944216"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rgbClr val="FFFF00"/>
                </a:solidFill>
              </a:rPr>
              <a:t>El Caraño – Quibdó</a:t>
            </a:r>
          </a:p>
          <a:p>
            <a:r>
              <a:rPr lang="es-CO" sz="1400" dirty="0">
                <a:solidFill>
                  <a:srgbClr val="FFFF00"/>
                </a:solidFill>
              </a:rPr>
              <a:t>Fecha Final: 30-jul-2015</a:t>
            </a:r>
          </a:p>
        </p:txBody>
      </p:sp>
      <p:sp>
        <p:nvSpPr>
          <p:cNvPr id="19" name="CuadroTexto 3"/>
          <p:cNvSpPr txBox="1"/>
          <p:nvPr/>
        </p:nvSpPr>
        <p:spPr>
          <a:xfrm>
            <a:off x="6772134" y="4126127"/>
            <a:ext cx="2213314"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rgbClr val="FFFF00"/>
                </a:solidFill>
              </a:rPr>
              <a:t>Las Brujas – Corozal</a:t>
            </a:r>
          </a:p>
          <a:p>
            <a:r>
              <a:rPr lang="es-CO" sz="1400" dirty="0">
                <a:solidFill>
                  <a:srgbClr val="FFFF00"/>
                </a:solidFill>
              </a:rPr>
              <a:t>Fecha Final: 30-jul-2015</a:t>
            </a:r>
          </a:p>
        </p:txBody>
      </p:sp>
      <p:sp>
        <p:nvSpPr>
          <p:cNvPr id="20" name="CuadroTexto 6"/>
          <p:cNvSpPr txBox="1"/>
          <p:nvPr/>
        </p:nvSpPr>
        <p:spPr>
          <a:xfrm>
            <a:off x="2503058" y="2955656"/>
            <a:ext cx="2809982"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rgbClr val="FFFF00"/>
                </a:solidFill>
              </a:rPr>
              <a:t>Los Garzones – Montería</a:t>
            </a:r>
          </a:p>
          <a:p>
            <a:r>
              <a:rPr lang="es-CO" sz="1400" dirty="0">
                <a:solidFill>
                  <a:srgbClr val="FFFF00"/>
                </a:solidFill>
              </a:rPr>
              <a:t>Fecha Final: 30-jul-2015</a:t>
            </a:r>
          </a:p>
        </p:txBody>
      </p:sp>
      <p:sp>
        <p:nvSpPr>
          <p:cNvPr id="21" name="CuadroTexto 8"/>
          <p:cNvSpPr txBox="1"/>
          <p:nvPr/>
        </p:nvSpPr>
        <p:spPr>
          <a:xfrm>
            <a:off x="2534908" y="4126127"/>
            <a:ext cx="2174785"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rgbClr val="FFFF00"/>
                </a:solidFill>
              </a:rPr>
              <a:t>Antonio Roldán B. – Carepa</a:t>
            </a:r>
          </a:p>
          <a:p>
            <a:r>
              <a:rPr lang="es-CO" sz="1400" dirty="0">
                <a:solidFill>
                  <a:srgbClr val="FFFF00"/>
                </a:solidFill>
              </a:rPr>
              <a:t>Fecha Final: 30-jul-2015</a:t>
            </a:r>
          </a:p>
        </p:txBody>
      </p:sp>
      <p:sp>
        <p:nvSpPr>
          <p:cNvPr id="22" name="CuadroTexto 12"/>
          <p:cNvSpPr txBox="1"/>
          <p:nvPr/>
        </p:nvSpPr>
        <p:spPr>
          <a:xfrm>
            <a:off x="6748438" y="1703668"/>
            <a:ext cx="2092994"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rgbClr val="FFFF00"/>
                </a:solidFill>
              </a:rPr>
              <a:t>Olaya Herrera – Medellín</a:t>
            </a:r>
          </a:p>
          <a:p>
            <a:r>
              <a:rPr lang="es-CO" sz="1400" dirty="0">
                <a:solidFill>
                  <a:srgbClr val="FFFF00"/>
                </a:solidFill>
              </a:rPr>
              <a:t>Fecha Final: 30-jul-2015</a:t>
            </a:r>
          </a:p>
        </p:txBody>
      </p:sp>
      <p:graphicFrame>
        <p:nvGraphicFramePr>
          <p:cNvPr id="23" name="Tabla 22"/>
          <p:cNvGraphicFramePr>
            <a:graphicFrameLocks noGrp="1"/>
          </p:cNvGraphicFramePr>
          <p:nvPr>
            <p:extLst/>
          </p:nvPr>
        </p:nvGraphicFramePr>
        <p:xfrm>
          <a:off x="416496" y="5013176"/>
          <a:ext cx="9036108" cy="1808402"/>
        </p:xfrm>
        <a:graphic>
          <a:graphicData uri="http://schemas.openxmlformats.org/drawingml/2006/table">
            <a:tbl>
              <a:tblPr firstRow="1" bandRow="1">
                <a:tableStyleId>{10A1B5D5-9B99-4C35-A422-299274C87663}</a:tableStyleId>
              </a:tblPr>
              <a:tblGrid>
                <a:gridCol w="9036108"/>
              </a:tblGrid>
              <a:tr h="418518">
                <a:tc>
                  <a:txBody>
                    <a:bodyPr/>
                    <a:lstStyle/>
                    <a:p>
                      <a:pPr algn="ctr"/>
                      <a:r>
                        <a:rPr lang="es-MX" sz="1100" dirty="0" smtClean="0"/>
                        <a:t>Temas</a:t>
                      </a:r>
                      <a:r>
                        <a:rPr lang="es-MX" sz="1100" baseline="0" dirty="0" smtClean="0"/>
                        <a:t> de Gestión</a:t>
                      </a:r>
                      <a:endParaRPr lang="es-MX" sz="1100" dirty="0"/>
                    </a:p>
                  </a:txBody>
                  <a:tcPr/>
                </a:tc>
              </a:tr>
              <a:tr h="48158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100" kern="1200" dirty="0" smtClean="0">
                          <a:solidFill>
                            <a:schemeClr val="dk1"/>
                          </a:solidFill>
                          <a:latin typeface="+mn-lt"/>
                          <a:ea typeface="+mn-ea"/>
                          <a:cs typeface="+mn-cs"/>
                        </a:rPr>
                        <a:t>La Fiduciaria reportó que al cierre de agosto de 2014, los Ingresos Regulados Esperados (IRE) han alcanzado el 47.40%, se encuentra en estructuración el otrosí que adiciona las obras.</a:t>
                      </a:r>
                    </a:p>
                  </a:txBody>
                  <a:tcPr/>
                </a:tc>
              </a:tr>
              <a:tr h="48158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100" kern="1200" dirty="0" smtClean="0">
                          <a:solidFill>
                            <a:schemeClr val="dk1"/>
                          </a:solidFill>
                          <a:latin typeface="+mn-lt"/>
                          <a:ea typeface="+mn-ea"/>
                          <a:cs typeface="+mn-cs"/>
                        </a:rPr>
                        <a:t>El concesionario entregará los precios unitarios comerciales de la obra, los cuales se revisarán por la Agencia para su remuneración.</a:t>
                      </a:r>
                      <a:r>
                        <a:rPr lang="es-MX" sz="1100" kern="1200" baseline="0" dirty="0" smtClean="0">
                          <a:solidFill>
                            <a:schemeClr val="dk1"/>
                          </a:solidFill>
                          <a:latin typeface="+mn-lt"/>
                          <a:ea typeface="+mn-ea"/>
                          <a:cs typeface="+mn-cs"/>
                        </a:rPr>
                        <a:t> </a:t>
                      </a:r>
                      <a:r>
                        <a:rPr lang="es-MX" sz="1100" kern="1200" dirty="0" smtClean="0">
                          <a:solidFill>
                            <a:schemeClr val="dk1"/>
                          </a:solidFill>
                          <a:latin typeface="+mn-lt"/>
                          <a:ea typeface="+mn-ea"/>
                          <a:cs typeface="+mn-cs"/>
                        </a:rPr>
                        <a:t>La remuneración se realiza mediante ajuste de los IRE, es decir, remuneración con más tiempo de concesión, como establece el Contrato.</a:t>
                      </a:r>
                    </a:p>
                  </a:txBody>
                  <a:tcPr/>
                </a:tc>
              </a:tr>
              <a:tr h="41851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100" dirty="0" smtClean="0"/>
                        <a:t>En reunión con Aerocivil y aerolíneas se acordaron espacios para horas nocturnas de trabajo en los </a:t>
                      </a:r>
                      <a:r>
                        <a:rPr lang="es-MX" sz="1100" b="1" dirty="0" smtClean="0"/>
                        <a:t>NOTAM</a:t>
                      </a:r>
                      <a:r>
                        <a:rPr lang="es-MX" sz="1100" dirty="0" smtClean="0"/>
                        <a:t> (Información para aviadores “</a:t>
                      </a:r>
                      <a:r>
                        <a:rPr lang="es-MX" sz="1100" i="1" dirty="0" err="1" smtClean="0"/>
                        <a:t>Notice</a:t>
                      </a:r>
                      <a:r>
                        <a:rPr lang="es-MX" sz="1100" i="1" dirty="0" smtClean="0"/>
                        <a:t> to </a:t>
                      </a:r>
                      <a:r>
                        <a:rPr lang="es-MX" sz="1100" i="1" dirty="0" err="1" smtClean="0"/>
                        <a:t>Airmen</a:t>
                      </a:r>
                      <a:r>
                        <a:rPr lang="es-MX" sz="1100" dirty="0" smtClean="0"/>
                        <a:t>”).</a:t>
                      </a:r>
                    </a:p>
                  </a:txBody>
                  <a:tcPr/>
                </a:tc>
              </a:tr>
            </a:tbl>
          </a:graphicData>
        </a:graphic>
      </p:graphicFrame>
    </p:spTree>
    <p:extLst>
      <p:ext uri="{BB962C8B-B14F-4D97-AF65-F5344CB8AC3E}">
        <p14:creationId xmlns:p14="http://schemas.microsoft.com/office/powerpoint/2010/main" val="5051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381000" y="-193144"/>
          <a:ext cx="9144000" cy="7288878"/>
        </p:xfrm>
        <a:graphic>
          <a:graphicData uri="http://schemas.openxmlformats.org/drawingml/2006/table">
            <a:tbl>
              <a:tblPr firstRow="1" bandRow="1">
                <a:tableStyleId>{E269D01E-BC32-4049-B463-5C60D7B0CCD2}</a:tableStyleId>
              </a:tblPr>
              <a:tblGrid>
                <a:gridCol w="672133"/>
                <a:gridCol w="1019547"/>
                <a:gridCol w="2736304"/>
                <a:gridCol w="4716016"/>
              </a:tblGrid>
              <a:tr h="549705">
                <a:tc>
                  <a:txBody>
                    <a:bodyPr/>
                    <a:lstStyle/>
                    <a:p>
                      <a:pPr algn="ctr"/>
                      <a:r>
                        <a:rPr lang="es-MX" sz="1200" dirty="0" smtClean="0"/>
                        <a:t>Ciudad</a:t>
                      </a:r>
                      <a:endParaRPr lang="es-MX" sz="1200" dirty="0">
                        <a:latin typeface="+mj-lt"/>
                      </a:endParaRPr>
                    </a:p>
                  </a:txBody>
                  <a:tcPr anchor="ctr"/>
                </a:tc>
                <a:tc>
                  <a:txBody>
                    <a:bodyPr/>
                    <a:lstStyle/>
                    <a:p>
                      <a:pPr algn="ctr"/>
                      <a:r>
                        <a:rPr lang="es-MX" sz="1200" dirty="0" smtClean="0"/>
                        <a:t>Aeropuerto</a:t>
                      </a:r>
                      <a:endParaRPr lang="es-MX" sz="1200" dirty="0">
                        <a:latin typeface="+mj-lt"/>
                      </a:endParaRPr>
                    </a:p>
                  </a:txBody>
                  <a:tcPr anchor="ctr"/>
                </a:tc>
                <a:tc>
                  <a:txBody>
                    <a:bodyPr/>
                    <a:lstStyle/>
                    <a:p>
                      <a:pPr algn="ctr"/>
                      <a:r>
                        <a:rPr lang="es-MX" sz="1200" dirty="0" smtClean="0">
                          <a:latin typeface="+mn-lt"/>
                        </a:rPr>
                        <a:t>Fotografía</a:t>
                      </a:r>
                      <a:endParaRPr lang="es-MX" sz="1200" dirty="0">
                        <a:latin typeface="+mj-lt"/>
                      </a:endParaRPr>
                    </a:p>
                  </a:txBody>
                  <a:tcPr anchor="ctr"/>
                </a:tc>
                <a:tc>
                  <a:txBody>
                    <a:bodyPr/>
                    <a:lstStyle/>
                    <a:p>
                      <a:pPr algn="ctr"/>
                      <a:r>
                        <a:rPr lang="es-MX" sz="1200" dirty="0" smtClean="0"/>
                        <a:t>Gestión</a:t>
                      </a:r>
                      <a:endParaRPr lang="es-MX" sz="1200" dirty="0">
                        <a:latin typeface="+mj-lt"/>
                      </a:endParaRPr>
                    </a:p>
                  </a:txBody>
                  <a:tcPr anchor="ctr"/>
                </a:tc>
              </a:tr>
              <a:tr h="1126234">
                <a:tc>
                  <a:txBody>
                    <a:bodyPr/>
                    <a:lstStyle/>
                    <a:p>
                      <a:pPr algn="ctr" fontAlgn="ctr"/>
                      <a:r>
                        <a:rPr lang="es-MX" sz="1200" u="none" strike="noStrike" dirty="0" smtClean="0">
                          <a:effectLst/>
                        </a:rPr>
                        <a:t>Rionegro</a:t>
                      </a:r>
                      <a:endParaRPr lang="es-MX" sz="1200" b="0" i="0" u="none" strike="noStrike" dirty="0">
                        <a:solidFill>
                          <a:srgbClr val="000000"/>
                        </a:solidFill>
                        <a:effectLst/>
                        <a:latin typeface="+mj-lt"/>
                      </a:endParaRPr>
                    </a:p>
                  </a:txBody>
                  <a:tcPr marL="0" marR="0" marT="0" marB="0" anchor="ctr"/>
                </a:tc>
                <a:tc>
                  <a:txBody>
                    <a:bodyPr/>
                    <a:lstStyle/>
                    <a:p>
                      <a:pPr algn="ctr" fontAlgn="ctr"/>
                      <a:r>
                        <a:rPr lang="es-MX" sz="1200" u="none" strike="noStrike" dirty="0" smtClean="0">
                          <a:effectLst/>
                        </a:rPr>
                        <a:t>José</a:t>
                      </a:r>
                      <a:r>
                        <a:rPr lang="es-MX" sz="1200" u="none" strike="noStrike" baseline="0" dirty="0" smtClean="0">
                          <a:effectLst/>
                        </a:rPr>
                        <a:t> María Córdova</a:t>
                      </a:r>
                      <a:endParaRPr lang="es-MX" sz="1200" b="0" i="0" u="none" strike="noStrike" dirty="0">
                        <a:solidFill>
                          <a:srgbClr val="000000"/>
                        </a:solidFill>
                        <a:effectLst/>
                        <a:latin typeface="+mj-lt"/>
                      </a:endParaRPr>
                    </a:p>
                  </a:txBody>
                  <a:tcPr marL="0" marR="0" marT="0" marB="0" anchor="ctr"/>
                </a:tc>
                <a:tc>
                  <a:txBody>
                    <a:bodyPr/>
                    <a:lstStyle/>
                    <a:p>
                      <a:pPr algn="ctr"/>
                      <a:endParaRPr lang="es-MX" sz="1100" dirty="0">
                        <a:latin typeface="+mj-lt"/>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Verificación de obras año 5.</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La Aerocivil actualizará el plan maestro para determinar la ubicación de la nueva terminal de carga.</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Aprobar diseños ampliación de terminal muelle nacional por activador.</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Repavimentación: Aprobación de diseños y Precios unitarios.</a:t>
                      </a:r>
                      <a:endParaRPr lang="es-MX" sz="1100" b="0" dirty="0">
                        <a:latin typeface="+mj-lt"/>
                      </a:endParaRPr>
                    </a:p>
                  </a:txBody>
                  <a:tcPr anchor="ctr"/>
                </a:tc>
              </a:tr>
              <a:tr h="1126234">
                <a:tc>
                  <a:txBody>
                    <a:bodyPr/>
                    <a:lstStyle/>
                    <a:p>
                      <a:pPr algn="ctr" fontAlgn="ctr"/>
                      <a:r>
                        <a:rPr lang="es-MX" sz="1200" u="none" strike="noStrike" dirty="0" smtClean="0">
                          <a:effectLst/>
                        </a:rPr>
                        <a:t>Medellín</a:t>
                      </a:r>
                      <a:endParaRPr lang="es-MX" sz="1200" b="0" i="0" u="none" strike="noStrike" dirty="0">
                        <a:solidFill>
                          <a:srgbClr val="000000"/>
                        </a:solidFill>
                        <a:effectLst/>
                        <a:latin typeface="+mj-lt"/>
                      </a:endParaRPr>
                    </a:p>
                  </a:txBody>
                  <a:tcPr marL="0" marR="0" marT="0" marB="0" anchor="ctr"/>
                </a:tc>
                <a:tc>
                  <a:txBody>
                    <a:bodyPr/>
                    <a:lstStyle/>
                    <a:p>
                      <a:pPr algn="ctr" fontAlgn="ctr"/>
                      <a:r>
                        <a:rPr lang="es-MX" sz="1200" u="none" strike="noStrike" dirty="0" smtClean="0">
                          <a:effectLst/>
                        </a:rPr>
                        <a:t>Olaya</a:t>
                      </a:r>
                    </a:p>
                    <a:p>
                      <a:pPr algn="ctr" fontAlgn="ctr"/>
                      <a:r>
                        <a:rPr lang="es-MX" sz="1200" u="none" strike="noStrike" dirty="0" smtClean="0">
                          <a:effectLst/>
                        </a:rPr>
                        <a:t>Herrera</a:t>
                      </a:r>
                      <a:endParaRPr lang="es-MX" sz="1200" b="0" i="0" u="none" strike="noStrike" dirty="0">
                        <a:solidFill>
                          <a:srgbClr val="000000"/>
                        </a:solidFill>
                        <a:effectLst/>
                        <a:latin typeface="+mj-lt"/>
                      </a:endParaRPr>
                    </a:p>
                  </a:txBody>
                  <a:tcPr marL="0" marR="0" marT="0" marB="0" anchor="ctr"/>
                </a:tc>
                <a:tc>
                  <a:txBody>
                    <a:bodyPr/>
                    <a:lstStyle/>
                    <a:p>
                      <a:pPr algn="ctr"/>
                      <a:endParaRPr lang="es-MX" sz="1100" dirty="0">
                        <a:latin typeface="+mj-lt"/>
                      </a:endParaRPr>
                    </a:p>
                  </a:txBody>
                  <a:tcPr anchor="ctr"/>
                </a:tc>
                <a:tc>
                  <a:txBody>
                    <a:bodyPr/>
                    <a:lstStyle/>
                    <a:p>
                      <a:pPr marL="171450" indent="-171450" algn="just">
                        <a:buFont typeface="Arial" panose="020B0604020202020204" pitchFamily="34" charset="0"/>
                        <a:buChar char="•"/>
                      </a:pPr>
                      <a:r>
                        <a:rPr lang="es-MX" sz="1100" b="0" dirty="0" smtClean="0">
                          <a:latin typeface="+mj-lt"/>
                        </a:rPr>
                        <a:t>Aprobación de diseños Torre de control, terminal VIP, parqueadero.</a:t>
                      </a:r>
                    </a:p>
                    <a:p>
                      <a:pPr marL="171450" indent="-171450" algn="just">
                        <a:buFont typeface="Arial" panose="020B0604020202020204" pitchFamily="34" charset="0"/>
                        <a:buChar char="•"/>
                      </a:pPr>
                      <a:r>
                        <a:rPr lang="es-MX" sz="1100" b="0" dirty="0" smtClean="0">
                          <a:latin typeface="+mj-lt"/>
                        </a:rPr>
                        <a:t>Repavimentación: Aprobación de diseños y Precios unitarios.</a:t>
                      </a:r>
                      <a:endParaRPr lang="es-MX" sz="1100" b="0" dirty="0">
                        <a:latin typeface="+mj-lt"/>
                      </a:endParaRPr>
                    </a:p>
                  </a:txBody>
                  <a:tcPr anchor="ctr"/>
                </a:tc>
              </a:tr>
              <a:tr h="1108003">
                <a:tc>
                  <a:txBody>
                    <a:bodyPr/>
                    <a:lstStyle/>
                    <a:p>
                      <a:pPr algn="ctr" fontAlgn="ctr"/>
                      <a:r>
                        <a:rPr lang="es-MX" sz="1200" u="none" strike="noStrike" dirty="0" smtClean="0">
                          <a:effectLst/>
                        </a:rPr>
                        <a:t>Montería</a:t>
                      </a:r>
                      <a:endParaRPr lang="es-MX" sz="1200" b="0" i="0" u="none" strike="noStrike" dirty="0">
                        <a:solidFill>
                          <a:srgbClr val="000000"/>
                        </a:solidFill>
                        <a:effectLst/>
                        <a:latin typeface="+mj-lt"/>
                      </a:endParaRPr>
                    </a:p>
                  </a:txBody>
                  <a:tcPr marL="0" marR="0" marT="0" marB="0" anchor="ctr"/>
                </a:tc>
                <a:tc>
                  <a:txBody>
                    <a:bodyPr/>
                    <a:lstStyle/>
                    <a:p>
                      <a:pPr algn="ctr" fontAlgn="ctr"/>
                      <a:r>
                        <a:rPr lang="es-MX" sz="1200" u="none" strike="noStrike" dirty="0" smtClean="0">
                          <a:effectLst/>
                        </a:rPr>
                        <a:t>Los Garzones</a:t>
                      </a:r>
                      <a:endParaRPr lang="es-MX" sz="1200" b="0" i="0" u="none" strike="noStrike" dirty="0">
                        <a:solidFill>
                          <a:srgbClr val="000000"/>
                        </a:solidFill>
                        <a:effectLst/>
                        <a:latin typeface="+mj-lt"/>
                      </a:endParaRPr>
                    </a:p>
                  </a:txBody>
                  <a:tcPr marL="0" marR="0" marT="0" marB="0" anchor="ctr"/>
                </a:tc>
                <a:tc>
                  <a:txBody>
                    <a:bodyPr/>
                    <a:lstStyle/>
                    <a:p>
                      <a:pPr algn="ctr"/>
                      <a:endParaRPr lang="es-MX" sz="1100" dirty="0">
                        <a:latin typeface="+mj-lt"/>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kern="1200" dirty="0" smtClean="0">
                          <a:solidFill>
                            <a:schemeClr val="lt1"/>
                          </a:solidFill>
                          <a:latin typeface="+mj-lt"/>
                          <a:ea typeface="+mn-ea"/>
                          <a:cs typeface="+mn-cs"/>
                        </a:rPr>
                        <a:t>Verificación de obras año 5.</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kern="1200" dirty="0" smtClean="0">
                          <a:solidFill>
                            <a:schemeClr val="lt1"/>
                          </a:solidFill>
                          <a:latin typeface="+mj-lt"/>
                          <a:ea typeface="+mn-ea"/>
                          <a:cs typeface="+mn-cs"/>
                        </a:rPr>
                        <a:t>Presentación y aprobación de diseños ampliación de terminal por activador de inversión.</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kern="1200" dirty="0" smtClean="0">
                          <a:solidFill>
                            <a:schemeClr val="lt1"/>
                          </a:solidFill>
                          <a:latin typeface="+mj-lt"/>
                          <a:ea typeface="+mn-ea"/>
                          <a:cs typeface="+mn-cs"/>
                        </a:rPr>
                        <a:t>Sistema de luces de aproximación: aprobación de diseños y predios.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kern="1200" dirty="0" smtClean="0">
                          <a:solidFill>
                            <a:schemeClr val="lt1"/>
                          </a:solidFill>
                          <a:latin typeface="+mj-lt"/>
                          <a:ea typeface="+mn-ea"/>
                          <a:cs typeface="+mn-cs"/>
                        </a:rPr>
                        <a:t>Repavimentación: Aprobación de diseños y Precios unitarios.</a:t>
                      </a:r>
                    </a:p>
                  </a:txBody>
                  <a:tcPr anchor="ctr"/>
                </a:tc>
              </a:tr>
              <a:tr h="1126234">
                <a:tc>
                  <a:txBody>
                    <a:bodyPr/>
                    <a:lstStyle/>
                    <a:p>
                      <a:pPr marL="0" algn="ctr" defTabSz="914400" rtl="0" eaLnBrk="1" fontAlgn="ctr" latinLnBrk="0" hangingPunct="1"/>
                      <a:r>
                        <a:rPr lang="es-MX" sz="1200" u="none" strike="noStrike" kern="1200" dirty="0" smtClean="0">
                          <a:solidFill>
                            <a:schemeClr val="lt1"/>
                          </a:solidFill>
                          <a:effectLst/>
                          <a:latin typeface="+mn-lt"/>
                          <a:ea typeface="+mn-ea"/>
                          <a:cs typeface="+mn-cs"/>
                        </a:rPr>
                        <a:t>Quibdó</a:t>
                      </a:r>
                      <a:endParaRPr lang="es-MX" sz="1200" u="none" strike="noStrike" kern="1200" dirty="0">
                        <a:solidFill>
                          <a:schemeClr val="lt1"/>
                        </a:solidFill>
                        <a:effectLst/>
                        <a:latin typeface="+mn-lt"/>
                        <a:ea typeface="+mn-ea"/>
                        <a:cs typeface="+mn-cs"/>
                      </a:endParaRPr>
                    </a:p>
                  </a:txBody>
                  <a:tcPr marL="0" marR="0" marT="0" marB="0" anchor="ctr"/>
                </a:tc>
                <a:tc>
                  <a:txBody>
                    <a:bodyPr/>
                    <a:lstStyle/>
                    <a:p>
                      <a:pPr marL="0" algn="ctr" defTabSz="914400" rtl="0" eaLnBrk="1" fontAlgn="ctr" latinLnBrk="0" hangingPunct="1"/>
                      <a:r>
                        <a:rPr lang="es-MX" sz="1200" u="none" strike="noStrike" kern="1200" dirty="0" smtClean="0">
                          <a:solidFill>
                            <a:schemeClr val="lt1"/>
                          </a:solidFill>
                          <a:effectLst/>
                          <a:latin typeface="+mn-lt"/>
                          <a:ea typeface="+mn-ea"/>
                          <a:cs typeface="+mn-cs"/>
                        </a:rPr>
                        <a:t>El Caraño</a:t>
                      </a:r>
                      <a:endParaRPr lang="es-MX" sz="1200" u="none" strike="noStrike" kern="1200" dirty="0">
                        <a:solidFill>
                          <a:schemeClr val="lt1"/>
                        </a:solidFill>
                        <a:effectLst/>
                        <a:latin typeface="+mn-lt"/>
                        <a:ea typeface="+mn-ea"/>
                        <a:cs typeface="+mn-cs"/>
                      </a:endParaRPr>
                    </a:p>
                  </a:txBody>
                  <a:tcPr marL="0" marR="0" marT="0" marB="0" anchor="ctr"/>
                </a:tc>
                <a:tc>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100" dirty="0">
                        <a:latin typeface="+mj-lt"/>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Verificación de obras año 5.</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Repavimentación: Aprobación de diseños y Precios unitarios.</a:t>
                      </a:r>
                      <a:endParaRPr lang="es-MX" sz="1100" b="0" dirty="0">
                        <a:latin typeface="+mj-lt"/>
                      </a:endParaRPr>
                    </a:p>
                  </a:txBody>
                  <a:tcPr anchor="ctr"/>
                </a:tc>
              </a:tr>
              <a:tr h="1126234">
                <a:tc>
                  <a:txBody>
                    <a:bodyPr/>
                    <a:lstStyle/>
                    <a:p>
                      <a:pPr algn="ctr" fontAlgn="ctr"/>
                      <a:r>
                        <a:rPr lang="es-MX" sz="1200" u="none" strike="noStrike" dirty="0" smtClean="0">
                          <a:effectLst/>
                        </a:rPr>
                        <a:t>Carepa</a:t>
                      </a:r>
                      <a:endParaRPr lang="es-MX" sz="1200" b="0" i="0" u="none" strike="noStrike" dirty="0">
                        <a:solidFill>
                          <a:srgbClr val="000000"/>
                        </a:solidFill>
                        <a:effectLst/>
                        <a:latin typeface="+mj-lt"/>
                      </a:endParaRPr>
                    </a:p>
                  </a:txBody>
                  <a:tcPr marL="0" marR="0" marT="0" marB="0" anchor="ctr"/>
                </a:tc>
                <a:tc>
                  <a:txBody>
                    <a:bodyPr/>
                    <a:lstStyle/>
                    <a:p>
                      <a:pPr algn="ctr" fontAlgn="ctr"/>
                      <a:r>
                        <a:rPr lang="es-MX" sz="1200" u="none" strike="noStrike" dirty="0" smtClean="0">
                          <a:effectLst/>
                        </a:rPr>
                        <a:t>Antonio Roldán Betancourt</a:t>
                      </a:r>
                      <a:endParaRPr lang="es-MX" sz="1200" b="0" i="0" u="none" strike="noStrike" dirty="0">
                        <a:solidFill>
                          <a:srgbClr val="000000"/>
                        </a:solidFill>
                        <a:effectLst/>
                        <a:latin typeface="+mj-lt"/>
                      </a:endParaRPr>
                    </a:p>
                  </a:txBody>
                  <a:tcPr marL="0" marR="0" marT="0" marB="0" anchor="ctr"/>
                </a:tc>
                <a:tc>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100" dirty="0">
                        <a:latin typeface="+mj-lt"/>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Verificación de obras año 5.</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Ejecutar recursos a favor de los concedentes por la obra de cuartel de bomberos que el Concesionario no tuvo que ejecutar.</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dirty="0" smtClean="0">
                          <a:latin typeface="+mj-lt"/>
                        </a:rPr>
                        <a:t>Repavimentación: Aprobación de diseños y Precios unitarios.</a:t>
                      </a:r>
                      <a:endParaRPr lang="es-MX" sz="1100" b="0" dirty="0">
                        <a:latin typeface="+mj-lt"/>
                      </a:endParaRPr>
                    </a:p>
                  </a:txBody>
                  <a:tcPr anchor="ctr"/>
                </a:tc>
              </a:tr>
              <a:tr h="1126234">
                <a:tc>
                  <a:txBody>
                    <a:bodyPr/>
                    <a:lstStyle/>
                    <a:p>
                      <a:pPr algn="ctr" fontAlgn="ctr"/>
                      <a:r>
                        <a:rPr lang="es-MX" sz="1200" u="none" strike="noStrike" dirty="0" smtClean="0">
                          <a:effectLst/>
                        </a:rPr>
                        <a:t>Corozal</a:t>
                      </a:r>
                      <a:endParaRPr lang="es-MX" sz="1200" b="0" i="0" u="none" strike="noStrike" dirty="0">
                        <a:solidFill>
                          <a:srgbClr val="000000"/>
                        </a:solidFill>
                        <a:effectLst/>
                        <a:latin typeface="+mj-lt"/>
                      </a:endParaRPr>
                    </a:p>
                  </a:txBody>
                  <a:tcPr marL="0" marR="0" marT="0" marB="0" anchor="ctr"/>
                </a:tc>
                <a:tc>
                  <a:txBody>
                    <a:bodyPr/>
                    <a:lstStyle/>
                    <a:p>
                      <a:pPr algn="ctr" fontAlgn="ctr"/>
                      <a:r>
                        <a:rPr lang="es-MX" sz="1200" u="none" strike="noStrike" dirty="0" smtClean="0">
                          <a:effectLst/>
                        </a:rPr>
                        <a:t>Las</a:t>
                      </a:r>
                      <a:r>
                        <a:rPr lang="es-MX" sz="1200" u="none" strike="noStrike" baseline="0" dirty="0" smtClean="0">
                          <a:effectLst/>
                        </a:rPr>
                        <a:t> </a:t>
                      </a:r>
                      <a:r>
                        <a:rPr lang="es-MX" sz="1200" u="none" strike="noStrike" dirty="0" smtClean="0">
                          <a:effectLst/>
                        </a:rPr>
                        <a:t>Brujas</a:t>
                      </a:r>
                      <a:endParaRPr lang="es-MX" sz="1200" b="0" i="0" u="none" strike="noStrike" dirty="0">
                        <a:solidFill>
                          <a:srgbClr val="000000"/>
                        </a:solidFill>
                        <a:effectLst/>
                        <a:latin typeface="+mj-lt"/>
                      </a:endParaRPr>
                    </a:p>
                  </a:txBody>
                  <a:tcPr marL="0" marR="0" marT="0" marB="0"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100" baseline="0" dirty="0" smtClean="0"/>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baseline="0" dirty="0" smtClean="0"/>
                        <a:t>Verificación de obras año 5.</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baseline="0" dirty="0" smtClean="0"/>
                        <a:t>Ampliación de pista: Aprobación predios y diseños.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0" baseline="0" dirty="0" smtClean="0"/>
                        <a:t>Repavimentación: Aprobación de diseños y Precios unitarios.</a:t>
                      </a:r>
                    </a:p>
                  </a:txBody>
                  <a:tcPr anchor="ctr"/>
                </a:tc>
              </a:tr>
            </a:tbl>
          </a:graphicData>
        </a:graphic>
      </p:graphicFrame>
      <p:pic>
        <p:nvPicPr>
          <p:cNvPr id="4098" name="Picture 2" descr="http://www.elcolombiano.com/BancoMedios/Imagenes/02-cielos-abiertos-620x250-1605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346" y="410472"/>
            <a:ext cx="2592287" cy="104527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45346" y="1519762"/>
            <a:ext cx="2592287" cy="1045142"/>
          </a:xfrm>
          <a:prstGeom prst="rect">
            <a:avLst/>
          </a:prstGeom>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45345" y="2636913"/>
            <a:ext cx="2592287" cy="1044995"/>
          </a:xfrm>
          <a:prstGeom prst="rect">
            <a:avLst/>
          </a:prstGeom>
        </p:spPr>
      </p:pic>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45343" y="4869161"/>
            <a:ext cx="2592287" cy="1049441"/>
          </a:xfrm>
          <a:prstGeom prst="rect">
            <a:avLst/>
          </a:prstGeom>
        </p:spPr>
      </p:pic>
      <p:pic>
        <p:nvPicPr>
          <p:cNvPr id="15" name="Imagen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45344" y="3747712"/>
            <a:ext cx="2592287" cy="1049441"/>
          </a:xfrm>
          <a:prstGeom prst="rect">
            <a:avLst/>
          </a:prstGeom>
        </p:spPr>
      </p:pic>
      <p:pic>
        <p:nvPicPr>
          <p:cNvPr id="16" name="Imagen 1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144689" y="6009878"/>
            <a:ext cx="2592941" cy="1019523"/>
          </a:xfrm>
          <a:prstGeom prst="rect">
            <a:avLst/>
          </a:prstGeom>
        </p:spPr>
      </p:pic>
    </p:spTree>
    <p:extLst>
      <p:ext uri="{BB962C8B-B14F-4D97-AF65-F5344CB8AC3E}">
        <p14:creationId xmlns:p14="http://schemas.microsoft.com/office/powerpoint/2010/main" val="770064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2 Imagen" descr="ICOCOLOR-02.png"/>
          <p:cNvPicPr>
            <a:picLocks noChangeAspect="1"/>
          </p:cNvPicPr>
          <p:nvPr/>
        </p:nvPicPr>
        <p:blipFill>
          <a:blip r:embed="rId2" cstate="print"/>
          <a:srcRect r="65521"/>
          <a:stretch>
            <a:fillRect/>
          </a:stretch>
        </p:blipFill>
        <p:spPr>
          <a:xfrm>
            <a:off x="7399317" y="1237829"/>
            <a:ext cx="2125683" cy="5138777"/>
          </a:xfrm>
          <a:prstGeom prst="rect">
            <a:avLst/>
          </a:prstGeom>
        </p:spPr>
      </p:pic>
      <p:pic>
        <p:nvPicPr>
          <p:cNvPr id="11" name="14 Imagen" descr="ICOCOLOR-09.png"/>
          <p:cNvPicPr>
            <a:picLocks noChangeAspect="1"/>
          </p:cNvPicPr>
          <p:nvPr/>
        </p:nvPicPr>
        <p:blipFill>
          <a:blip r:embed="rId3" cstate="print"/>
          <a:srcRect l="4944" r="52150"/>
          <a:stretch>
            <a:fillRect/>
          </a:stretch>
        </p:blipFill>
        <p:spPr>
          <a:xfrm>
            <a:off x="7719953" y="1237828"/>
            <a:ext cx="1805049" cy="5143500"/>
          </a:xfrm>
          <a:prstGeom prst="rect">
            <a:avLst/>
          </a:prstGeom>
        </p:spPr>
      </p:pic>
      <p:sp>
        <p:nvSpPr>
          <p:cNvPr id="7" name="Rectángulo 6"/>
          <p:cNvSpPr/>
          <p:nvPr/>
        </p:nvSpPr>
        <p:spPr>
          <a:xfrm>
            <a:off x="1992362" y="810565"/>
            <a:ext cx="5040560" cy="707886"/>
          </a:xfrm>
          <a:prstGeom prst="rect">
            <a:avLst/>
          </a:prstGeom>
        </p:spPr>
        <p:txBody>
          <a:bodyPr wrap="square">
            <a:spAutoFit/>
          </a:bodyPr>
          <a:lstStyle/>
          <a:p>
            <a:pPr algn="just"/>
            <a:r>
              <a:rPr lang="es-ES" sz="2000" i="1" u="sng" dirty="0">
                <a:latin typeface="BolsterBold" pitchFamily="2" charset="0"/>
                <a:ea typeface="Times New Roman" panose="02020603050405020304" pitchFamily="18" charset="0"/>
                <a:cs typeface="Arial" panose="020B0604020202020204" pitchFamily="34" charset="0"/>
              </a:rPr>
              <a:t>Contrato de Concesión : CODAD S.A.</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61" y="1512330"/>
            <a:ext cx="5427709" cy="385865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06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061112" y="511849"/>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28" name="Tabla 27"/>
          <p:cNvGraphicFramePr>
            <a:graphicFrameLocks noGrp="1"/>
          </p:cNvGraphicFramePr>
          <p:nvPr>
            <p:extLst/>
          </p:nvPr>
        </p:nvGraphicFramePr>
        <p:xfrm>
          <a:off x="5313041" y="3002554"/>
          <a:ext cx="3614023" cy="736878"/>
        </p:xfrm>
        <a:graphic>
          <a:graphicData uri="http://schemas.openxmlformats.org/drawingml/2006/table">
            <a:tbl>
              <a:tblPr firstRow="1" bandRow="1">
                <a:tableStyleId>{BC89EF96-8CEA-46FF-86C4-4CE0E7609802}</a:tableStyleId>
              </a:tblPr>
              <a:tblGrid>
                <a:gridCol w="2511945"/>
                <a:gridCol w="1102078"/>
              </a:tblGrid>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Valor Total del proyecto </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solidFill>
                      <a:schemeClr val="accent3">
                        <a:alpha val="40000"/>
                      </a:schemeClr>
                    </a:solidFill>
                  </a:tcPr>
                </a:tc>
                <a:tc>
                  <a:txBody>
                    <a:bodyPr/>
                    <a:lstStyle/>
                    <a:p>
                      <a:pPr algn="ctr" fontAlgn="ctr"/>
                      <a:r>
                        <a:rPr lang="es-CO" sz="1200" b="1" i="1" u="sng" strike="noStrike" dirty="0" smtClean="0">
                          <a:solidFill>
                            <a:srgbClr val="000000"/>
                          </a:solidFill>
                          <a:latin typeface="+mn-lt"/>
                          <a:cs typeface="Arial" panose="020B0604020202020204" pitchFamily="34" charset="0"/>
                        </a:rPr>
                        <a:t>US$100´338.479 (valor estimado contrato)</a:t>
                      </a:r>
                    </a:p>
                    <a:p>
                      <a:pPr algn="ctr" fontAlgn="ctr"/>
                      <a:endParaRPr lang="es-CO" sz="1200" b="1" i="1" u="sng" strike="noStrike" dirty="0">
                        <a:solidFill>
                          <a:srgbClr val="000000"/>
                        </a:solidFill>
                        <a:latin typeface="+mn-lt"/>
                        <a:cs typeface="Arial" panose="020B0604020202020204" pitchFamily="34" charset="0"/>
                      </a:endParaRPr>
                    </a:p>
                  </a:txBody>
                  <a:tcPr marL="5358" marR="5358" marT="5358" marB="0" anchor="ctr">
                    <a:solidFill>
                      <a:schemeClr val="accent3">
                        <a:alpha val="40000"/>
                      </a:schemeClr>
                    </a:solidFill>
                  </a:tcPr>
                </a:tc>
              </a:tr>
            </a:tbl>
          </a:graphicData>
        </a:graphic>
      </p:graphicFrame>
      <p:graphicFrame>
        <p:nvGraphicFramePr>
          <p:cNvPr id="29" name="Tabla 28"/>
          <p:cNvGraphicFramePr>
            <a:graphicFrameLocks noGrp="1"/>
          </p:cNvGraphicFramePr>
          <p:nvPr>
            <p:extLst/>
          </p:nvPr>
        </p:nvGraphicFramePr>
        <p:xfrm>
          <a:off x="5313041" y="2083248"/>
          <a:ext cx="3642083" cy="876304"/>
        </p:xfrm>
        <a:graphic>
          <a:graphicData uri="http://schemas.openxmlformats.org/drawingml/2006/table">
            <a:tbl>
              <a:tblPr firstRow="1" bandRow="1">
                <a:tableStyleId>{BC89EF96-8CEA-46FF-86C4-4CE0E7609802}</a:tableStyleId>
              </a:tblPr>
              <a:tblGrid>
                <a:gridCol w="1656184"/>
                <a:gridCol w="1985899"/>
              </a:tblGrid>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Interventor:</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CONSORCIO AEROPORTUARIO</a:t>
                      </a: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Inicio</a:t>
                      </a:r>
                      <a:r>
                        <a:rPr lang="es-CO" sz="1100" u="none" strike="noStrike" kern="1200" baseline="0" dirty="0" smtClean="0">
                          <a:effectLst/>
                        </a:rPr>
                        <a:t>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07/03/2012</a:t>
                      </a: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Fin:</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06/11/2015</a:t>
                      </a: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Valor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US$ 681.016,00 </a:t>
                      </a:r>
                      <a:endParaRPr lang="es-CO" sz="1100" b="0" i="0" u="none" strike="noStrike" dirty="0">
                        <a:solidFill>
                          <a:srgbClr val="000000"/>
                        </a:solidFill>
                        <a:latin typeface="+mn-lt"/>
                        <a:cs typeface="Arial" panose="020B0604020202020204" pitchFamily="34" charset="0"/>
                      </a:endParaRPr>
                    </a:p>
                  </a:txBody>
                  <a:tcPr marL="5358" marR="5358" marT="5358" marB="0" anchor="ctr"/>
                </a:tc>
              </a:tr>
            </a:tbl>
          </a:graphicData>
        </a:graphic>
      </p:graphicFrame>
      <p:graphicFrame>
        <p:nvGraphicFramePr>
          <p:cNvPr id="33" name="Tabla 32"/>
          <p:cNvGraphicFramePr>
            <a:graphicFrameLocks noGrp="1"/>
          </p:cNvGraphicFramePr>
          <p:nvPr>
            <p:extLst/>
          </p:nvPr>
        </p:nvGraphicFramePr>
        <p:xfrm>
          <a:off x="388020" y="4534248"/>
          <a:ext cx="3196829" cy="1760840"/>
        </p:xfrm>
        <a:graphic>
          <a:graphicData uri="http://schemas.openxmlformats.org/drawingml/2006/table">
            <a:tbl>
              <a:tblPr firstRow="1" bandRow="1">
                <a:tableStyleId>{E269D01E-BC32-4049-B463-5C60D7B0CCD2}</a:tableStyleId>
              </a:tblPr>
              <a:tblGrid>
                <a:gridCol w="2355371"/>
                <a:gridCol w="841458"/>
              </a:tblGrid>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Inversión total (millones</a:t>
                      </a:r>
                      <a:r>
                        <a:rPr lang="es-ES" sz="1100" u="none" strike="noStrike" baseline="0" dirty="0" smtClean="0">
                          <a:effectLst/>
                        </a:rPr>
                        <a:t> de Julio 2014)</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$498.640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Inversiones Realizadas a 2013 (millones</a:t>
                      </a:r>
                      <a:r>
                        <a:rPr lang="es-ES" sz="1100" u="none" strike="noStrike" baseline="0" dirty="0" smtClean="0">
                          <a:effectLst/>
                        </a:rPr>
                        <a:t> de Julio 2014</a:t>
                      </a:r>
                      <a:r>
                        <a:rPr lang="es-ES" sz="1100" u="none" strike="noStrike" dirty="0" smtClean="0">
                          <a:effectLst/>
                        </a:rPr>
                        <a:t>)</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$487.100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Inversiones a corto plazo 2014-2015</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$141.540*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r>
                        <a:rPr lang="es-MX" sz="1100" u="none" strike="noStrike" kern="1200" dirty="0" smtClean="0">
                          <a:effectLst/>
                        </a:rPr>
                        <a:t>Inversiones a mediano plazo a</a:t>
                      </a:r>
                      <a:r>
                        <a:rPr lang="es-MX" sz="1100" u="none" strike="noStrike" kern="1200" baseline="0" dirty="0" smtClean="0">
                          <a:effectLst/>
                        </a:rPr>
                        <a:t> partir del 2016</a:t>
                      </a:r>
                      <a:endParaRPr lang="es-MX" sz="11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r>
                        <a:rPr lang="es-CO" sz="1100" u="none" strike="noStrike" dirty="0" smtClean="0"/>
                        <a:t>$0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bl>
          </a:graphicData>
        </a:graphic>
      </p:graphicFrame>
      <p:sp>
        <p:nvSpPr>
          <p:cNvPr id="34" name="CuadroTexto 33"/>
          <p:cNvSpPr txBox="1"/>
          <p:nvPr/>
        </p:nvSpPr>
        <p:spPr>
          <a:xfrm>
            <a:off x="344489" y="4219180"/>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Inversión:</a:t>
            </a:r>
          </a:p>
        </p:txBody>
      </p:sp>
      <p:graphicFrame>
        <p:nvGraphicFramePr>
          <p:cNvPr id="35" name="Tabla 34"/>
          <p:cNvGraphicFramePr>
            <a:graphicFrameLocks noGrp="1"/>
          </p:cNvGraphicFramePr>
          <p:nvPr>
            <p:extLst/>
          </p:nvPr>
        </p:nvGraphicFramePr>
        <p:xfrm>
          <a:off x="5769100" y="6445020"/>
          <a:ext cx="3730943" cy="412981"/>
        </p:xfrm>
        <a:graphic>
          <a:graphicData uri="http://schemas.openxmlformats.org/drawingml/2006/table">
            <a:tbl>
              <a:tblPr firstRow="1" bandRow="1">
                <a:tableStyleId>{ED083AE6-46FA-4A59-8FB0-9F97EB10719F}</a:tableStyleId>
              </a:tblPr>
              <a:tblGrid>
                <a:gridCol w="1948214"/>
                <a:gridCol w="1782729"/>
              </a:tblGrid>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bg1"/>
                          </a:solidFill>
                          <a:effectLst/>
                        </a:rPr>
                        <a:t>Avance General Obras(%)</a:t>
                      </a:r>
                      <a:endParaRPr lang="es-CO" sz="1200" b="0" u="none" strike="noStrike" kern="1200" dirty="0">
                        <a:solidFill>
                          <a:schemeClr val="bg1"/>
                        </a:solidFill>
                        <a:effectLst/>
                        <a:latin typeface="+mn-lt"/>
                        <a:ea typeface="+mn-ea"/>
                        <a:cs typeface="Arial" panose="020B0604020202020204" pitchFamily="34" charset="0"/>
                      </a:endParaRPr>
                    </a:p>
                  </a:txBody>
                  <a:tcPr marL="51435" marR="51435" marT="25718" marB="25718" anchor="ctr">
                    <a:solidFill>
                      <a:schemeClr val="tx1"/>
                    </a:solidFill>
                  </a:tcPr>
                </a:tc>
                <a:tc>
                  <a:txBody>
                    <a:bodyPr/>
                    <a:lstStyle/>
                    <a:p>
                      <a:pPr algn="ctr" fontAlgn="ctr"/>
                      <a:r>
                        <a:rPr lang="es-CO" sz="1200" b="0" i="0" u="none" strike="noStrike" dirty="0" smtClean="0">
                          <a:solidFill>
                            <a:schemeClr val="bg1"/>
                          </a:solidFill>
                          <a:latin typeface="+mn-lt"/>
                          <a:cs typeface="Arial" panose="020B0604020202020204" pitchFamily="34" charset="0"/>
                        </a:rPr>
                        <a:t>100%</a:t>
                      </a:r>
                      <a:endParaRPr lang="es-CO" sz="900" b="0" i="0" u="none" strike="noStrike" dirty="0">
                        <a:solidFill>
                          <a:schemeClr val="bg1"/>
                        </a:solidFill>
                        <a:latin typeface="+mn-lt"/>
                        <a:cs typeface="Arial" panose="020B0604020202020204" pitchFamily="34" charset="0"/>
                      </a:endParaRPr>
                    </a:p>
                  </a:txBody>
                  <a:tcPr marL="5358" marR="5358" marT="5358" marB="0" anchor="ctr">
                    <a:solidFill>
                      <a:schemeClr val="tx1"/>
                    </a:solidFill>
                  </a:tcPr>
                </a:tc>
              </a:tr>
            </a:tbl>
          </a:graphicData>
        </a:graphic>
      </p:graphicFrame>
      <p:sp>
        <p:nvSpPr>
          <p:cNvPr id="36" name="CuadroTexto 35"/>
          <p:cNvSpPr txBox="1"/>
          <p:nvPr/>
        </p:nvSpPr>
        <p:spPr>
          <a:xfrm>
            <a:off x="3656857" y="4251275"/>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Alcance de obras: </a:t>
            </a:r>
          </a:p>
        </p:txBody>
      </p:sp>
      <p:sp>
        <p:nvSpPr>
          <p:cNvPr id="37" name="CuadroTexto 36"/>
          <p:cNvSpPr txBox="1"/>
          <p:nvPr/>
        </p:nvSpPr>
        <p:spPr>
          <a:xfrm>
            <a:off x="3728865" y="4554994"/>
            <a:ext cx="2880320"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sz="1200" dirty="0"/>
              <a:t>El contrato fue suscrito el día Julio 18 de 1995, para la construcción de la Segunda Pista del Aeropuerto Eldorado y Obras Complementarias, incluyendo el suministro, instalación y prueba de equipos y el Mantenimiento de la Segunda Pista, de las Obras Complementarias y de la Pista Existente.</a:t>
            </a:r>
          </a:p>
        </p:txBody>
      </p:sp>
      <p:graphicFrame>
        <p:nvGraphicFramePr>
          <p:cNvPr id="27" name="Tabla 26"/>
          <p:cNvGraphicFramePr>
            <a:graphicFrameLocks noGrp="1"/>
          </p:cNvGraphicFramePr>
          <p:nvPr>
            <p:extLst/>
          </p:nvPr>
        </p:nvGraphicFramePr>
        <p:xfrm>
          <a:off x="1352600" y="1939232"/>
          <a:ext cx="3474386" cy="1993824"/>
        </p:xfrm>
        <a:graphic>
          <a:graphicData uri="http://schemas.openxmlformats.org/drawingml/2006/table">
            <a:tbl>
              <a:tblPr firstRow="1" bandRow="1">
                <a:tableStyleId>{BC89EF96-8CEA-46FF-86C4-4CE0E7609802}</a:tableStyleId>
              </a:tblPr>
              <a:tblGrid>
                <a:gridCol w="1728192"/>
                <a:gridCol w="1746194"/>
              </a:tblGrid>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effectLst/>
                          <a:latin typeface="+mn-lt"/>
                          <a:cs typeface="Arial" panose="020B0604020202020204" pitchFamily="34" charset="0"/>
                        </a:rPr>
                        <a:t>Contrato</a:t>
                      </a:r>
                      <a:r>
                        <a:rPr lang="es-ES" sz="1100" b="1" u="none" strike="noStrike" baseline="0" dirty="0" smtClean="0">
                          <a:effectLst/>
                          <a:latin typeface="+mn-lt"/>
                          <a:cs typeface="Arial" panose="020B0604020202020204" pitchFamily="34" charset="0"/>
                        </a:rPr>
                        <a:t> No.: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0110-O.P. DE 1995</a:t>
                      </a:r>
                    </a:p>
                  </a:txBody>
                  <a:tcPr marL="5358" marR="5358" marT="5358" marB="0" anchor="ctr"/>
                </a:tc>
              </a:tr>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Concesionario: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marL="0" marR="0" lvl="1" indent="0" algn="ctr" defTabSz="914400" rtl="0" eaLnBrk="1" fontAlgn="auto" latinLnBrk="0" hangingPunct="1">
                        <a:lnSpc>
                          <a:spcPct val="100000"/>
                        </a:lnSpc>
                        <a:spcBef>
                          <a:spcPts val="0"/>
                        </a:spcBef>
                        <a:spcAft>
                          <a:spcPts val="0"/>
                        </a:spcAft>
                        <a:buClrTx/>
                        <a:buSzTx/>
                        <a:buFont typeface="Calibri" pitchFamily="34" charset="0"/>
                        <a:buNone/>
                        <a:tabLst/>
                        <a:defRPr/>
                      </a:pPr>
                      <a:r>
                        <a:rPr lang="es-CO" sz="1100" dirty="0" smtClean="0">
                          <a:solidFill>
                            <a:srgbClr val="000000"/>
                          </a:solidFill>
                        </a:rPr>
                        <a:t>Compañía de Desarrollo Aeropuerto Eldorado S.A. – CODAD S.A.</a:t>
                      </a: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Fecha</a:t>
                      </a:r>
                      <a:r>
                        <a:rPr lang="es-ES" sz="1100" b="0" u="none" strike="noStrike" baseline="0" dirty="0" smtClean="0">
                          <a:effectLst/>
                          <a:latin typeface="+mn-lt"/>
                          <a:cs typeface="+mn-cs"/>
                        </a:rPr>
                        <a:t> suscripción del contrato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CO" sz="1100" b="0" i="0" u="none" strike="noStrike" dirty="0" smtClean="0">
                          <a:solidFill>
                            <a:srgbClr val="000000"/>
                          </a:solidFill>
                          <a:latin typeface="+mn-lt"/>
                          <a:cs typeface="Arial" panose="020B0604020202020204" pitchFamily="34" charset="0"/>
                        </a:rPr>
                        <a:t>18/07/1995</a:t>
                      </a: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Fecha</a:t>
                      </a:r>
                      <a:r>
                        <a:rPr lang="es-ES" sz="1100" b="0" u="none" strike="noStrike" baseline="0" dirty="0" smtClean="0">
                          <a:effectLst/>
                          <a:latin typeface="+mn-lt"/>
                          <a:cs typeface="Arial" panose="020B0604020202020204" pitchFamily="34" charset="0"/>
                        </a:rPr>
                        <a:t> inicio de Proyecto :</a:t>
                      </a:r>
                      <a:endParaRPr lang="es-ES" sz="1100" b="0"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01/09/1995</a:t>
                      </a:r>
                    </a:p>
                  </a:txBody>
                  <a:tcPr marL="5358" marR="5358" marT="5358" marB="0" anchor="ctr"/>
                </a:tc>
              </a:tr>
              <a:tr h="268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Plazo de terminación concesión</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100" b="0"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20 años</a:t>
                      </a:r>
                    </a:p>
                  </a:txBody>
                  <a:tcPr marL="5358" marR="5358" marT="5358" marB="0" anchor="ctr"/>
                </a:tc>
              </a:tr>
            </a:tbl>
          </a:graphicData>
        </a:graphic>
      </p:graphicFrame>
      <p:sp>
        <p:nvSpPr>
          <p:cNvPr id="4" name="Rectángulo redondeado 3"/>
          <p:cNvSpPr/>
          <p:nvPr/>
        </p:nvSpPr>
        <p:spPr>
          <a:xfrm>
            <a:off x="1398396" y="1632436"/>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Información General</a:t>
            </a:r>
            <a:endParaRPr lang="es-MX" u="sng" dirty="0"/>
          </a:p>
        </p:txBody>
      </p:sp>
      <p:sp>
        <p:nvSpPr>
          <p:cNvPr id="31" name="Rectángulo redondeado 30"/>
          <p:cNvSpPr/>
          <p:nvPr/>
        </p:nvSpPr>
        <p:spPr>
          <a:xfrm>
            <a:off x="1398396" y="4005064"/>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Técnicos</a:t>
            </a:r>
            <a:endParaRPr lang="es-MX" u="sng" dirty="0"/>
          </a:p>
        </p:txBody>
      </p:sp>
      <p:sp>
        <p:nvSpPr>
          <p:cNvPr id="15" name="Rectángulo 9"/>
          <p:cNvSpPr/>
          <p:nvPr/>
        </p:nvSpPr>
        <p:spPr>
          <a:xfrm>
            <a:off x="1865813" y="1095581"/>
            <a:ext cx="7669501" cy="41549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MX" sz="1050" dirty="0"/>
              <a:t>Concesión para la Construcción de la Segunda Pista del Aeropuerto El Dorado y obras complementarias, incluyendo el suministro, instalación y prueba de equipos, y el mantenimiento de la Segunda Pista, de las obras complementarias y de la pista existente. </a:t>
            </a:r>
          </a:p>
        </p:txBody>
      </p:sp>
      <p:graphicFrame>
        <p:nvGraphicFramePr>
          <p:cNvPr id="19" name="Tabla 18"/>
          <p:cNvGraphicFramePr>
            <a:graphicFrameLocks noGrp="1"/>
          </p:cNvGraphicFramePr>
          <p:nvPr>
            <p:extLst/>
          </p:nvPr>
        </p:nvGraphicFramePr>
        <p:xfrm>
          <a:off x="6825209" y="4575770"/>
          <a:ext cx="2630697" cy="1733550"/>
        </p:xfrm>
        <a:graphic>
          <a:graphicData uri="http://schemas.openxmlformats.org/drawingml/2006/table">
            <a:tbl>
              <a:tblPr firstRow="1" bandRow="1">
                <a:tableStyleId>{2A488322-F2BA-4B5B-9748-0D474271808F}</a:tableStyleId>
              </a:tblPr>
              <a:tblGrid>
                <a:gridCol w="1509922"/>
                <a:gridCol w="1120775"/>
              </a:tblGrid>
              <a:tr h="419100">
                <a:tc>
                  <a:txBody>
                    <a:bodyPr/>
                    <a:lstStyle/>
                    <a:p>
                      <a:pPr algn="ctr" fontAlgn="ctr"/>
                      <a:r>
                        <a:rPr lang="es-MX" sz="1100" u="none" strike="noStrike" dirty="0">
                          <a:effectLst/>
                        </a:rPr>
                        <a:t>Aeropuerto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a:effectLst/>
                        </a:rPr>
                        <a:t>% avance en obras</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b="0" i="0" u="none" strike="noStrike" dirty="0" smtClean="0">
                          <a:solidFill>
                            <a:schemeClr val="dk1"/>
                          </a:solidFill>
                          <a:effectLst/>
                          <a:latin typeface="+mn-lt"/>
                        </a:rPr>
                        <a:t>El</a:t>
                      </a:r>
                      <a:r>
                        <a:rPr lang="es-MX" sz="1100" b="0" i="0" u="none" strike="noStrike" baseline="0" dirty="0" smtClean="0">
                          <a:solidFill>
                            <a:schemeClr val="dk1"/>
                          </a:solidFill>
                          <a:effectLst/>
                          <a:latin typeface="+mn-lt"/>
                        </a:rPr>
                        <a:t> Dorado - CODAD</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100</a:t>
                      </a:r>
                      <a:r>
                        <a:rPr lang="es-MX" sz="1100" u="none" strike="noStrike" dirty="0">
                          <a:effectLst/>
                        </a:rPr>
                        <a:t>%</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20" name="CuadroTexto 19"/>
          <p:cNvSpPr txBox="1"/>
          <p:nvPr/>
        </p:nvSpPr>
        <p:spPr>
          <a:xfrm>
            <a:off x="6720945" y="4282642"/>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Avance: </a:t>
            </a:r>
          </a:p>
        </p:txBody>
      </p:sp>
      <p:sp>
        <p:nvSpPr>
          <p:cNvPr id="16" name="CuadroTexto 15"/>
          <p:cNvSpPr txBox="1"/>
          <p:nvPr/>
        </p:nvSpPr>
        <p:spPr>
          <a:xfrm>
            <a:off x="331235" y="6268642"/>
            <a:ext cx="4390070" cy="369332"/>
          </a:xfrm>
          <a:prstGeom prst="rect">
            <a:avLst/>
          </a:prstGeom>
          <a:noFill/>
        </p:spPr>
        <p:txBody>
          <a:bodyPr wrap="square" rtlCol="0">
            <a:spAutoFit/>
          </a:bodyPr>
          <a:lstStyle/>
          <a:p>
            <a:pPr>
              <a:tabLst>
                <a:tab pos="174625" algn="l"/>
              </a:tabLst>
            </a:pPr>
            <a:r>
              <a:rPr lang="es-MX" sz="900" dirty="0"/>
              <a:t>**: Incluye construcción de nuevas calles de salida rápida aún no 	  contratadas y repavimentación (</a:t>
            </a:r>
            <a:r>
              <a:rPr lang="es-MX" sz="900" dirty="0" err="1"/>
              <a:t>sobrecarpeta</a:t>
            </a:r>
            <a:r>
              <a:rPr lang="es-MX" sz="900" dirty="0"/>
              <a:t>).</a:t>
            </a:r>
          </a:p>
        </p:txBody>
      </p:sp>
    </p:spTree>
    <p:extLst>
      <p:ext uri="{BB962C8B-B14F-4D97-AF65-F5344CB8AC3E}">
        <p14:creationId xmlns:p14="http://schemas.microsoft.com/office/powerpoint/2010/main" val="172792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368825" y="188641"/>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19" name="3 Tabla"/>
          <p:cNvGraphicFramePr>
            <a:graphicFrameLocks noGrp="1"/>
          </p:cNvGraphicFramePr>
          <p:nvPr>
            <p:extLst/>
          </p:nvPr>
        </p:nvGraphicFramePr>
        <p:xfrm>
          <a:off x="776536" y="1412777"/>
          <a:ext cx="2927472" cy="3828323"/>
        </p:xfrm>
        <a:graphic>
          <a:graphicData uri="http://schemas.openxmlformats.org/drawingml/2006/table">
            <a:tbl>
              <a:tblPr firstRow="1" bandRow="1">
                <a:tableStyleId>{74C1A8A3-306A-4EB7-A6B1-4F7E0EB9C5D6}</a:tableStyleId>
              </a:tblPr>
              <a:tblGrid>
                <a:gridCol w="1415304"/>
                <a:gridCol w="1512168"/>
              </a:tblGrid>
              <a:tr h="242521">
                <a:tc gridSpan="2">
                  <a:txBody>
                    <a:bodyPr/>
                    <a:lstStyle/>
                    <a:p>
                      <a:pPr marL="0" algn="ctr" defTabSz="914400" rtl="0" eaLnBrk="1" latinLnBrk="0" hangingPunct="1"/>
                      <a:r>
                        <a:rPr lang="es-CO" sz="1100" kern="1200" dirty="0" smtClean="0">
                          <a:solidFill>
                            <a:srgbClr val="002060"/>
                          </a:solidFill>
                        </a:rPr>
                        <a:t>Composición Accionaria</a:t>
                      </a:r>
                      <a:endParaRPr lang="es-CO" sz="1100" b="0" kern="1200" dirty="0">
                        <a:solidFill>
                          <a:srgbClr val="002060"/>
                        </a:solidFill>
                        <a:latin typeface="Arial" panose="020B0604020202020204" pitchFamily="34" charset="0"/>
                        <a:ea typeface="+mn-ea"/>
                        <a:cs typeface="Arial" panose="020B0604020202020204" pitchFamily="34" charset="0"/>
                      </a:endParaRPr>
                    </a:p>
                  </a:txBody>
                  <a:tcPr/>
                </a:tc>
                <a:tc hMerge="1">
                  <a:txBody>
                    <a:bodyPr/>
                    <a:lstStyle/>
                    <a:p>
                      <a:pPr algn="ctr" fontAlgn="ctr"/>
                      <a:endParaRPr lang="es-CO" sz="12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tc>
              </a:tr>
              <a:tr h="242521">
                <a:tc>
                  <a:txBody>
                    <a:bodyPr/>
                    <a:lstStyle/>
                    <a:p>
                      <a:pPr marL="0" algn="l" defTabSz="914400" rtl="0" eaLnBrk="1" latinLnBrk="0" hangingPunct="1"/>
                      <a:r>
                        <a:rPr lang="es-ES" sz="1100" kern="1200" dirty="0" smtClean="0">
                          <a:solidFill>
                            <a:srgbClr val="002060"/>
                          </a:solidFill>
                        </a:rPr>
                        <a:t>AERO HOLDINGS </a:t>
                      </a:r>
                    </a:p>
                  </a:txBody>
                  <a:tcPr/>
                </a:tc>
                <a:tc>
                  <a:txBody>
                    <a:bodyPr/>
                    <a:lstStyle/>
                    <a:p>
                      <a:pPr algn="ctr" fontAlgn="ctr"/>
                      <a:r>
                        <a:rPr lang="es-CO" sz="1100" u="none" strike="noStrike" dirty="0" smtClean="0">
                          <a:solidFill>
                            <a:srgbClr val="002060"/>
                          </a:solidFill>
                          <a:effectLst/>
                        </a:rPr>
                        <a:t>84,9999999448764 %</a:t>
                      </a:r>
                    </a:p>
                  </a:txBody>
                  <a:tcPr marL="9525" marR="9525" marT="9525" marB="0" anchor="ctr"/>
                </a:tc>
              </a:tr>
              <a:tr h="713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kern="1200" dirty="0" smtClean="0">
                          <a:solidFill>
                            <a:schemeClr val="dk1"/>
                          </a:solidFill>
                          <a:latin typeface="+mn-lt"/>
                          <a:ea typeface="+mn-ea"/>
                          <a:cs typeface="Arial" panose="020B0604020202020204" pitchFamily="34" charset="0"/>
                        </a:rPr>
                        <a:t>FONDO DE INFRAESTRUCTURA COLOMBIA ASHMORE I.F.C.P.</a:t>
                      </a:r>
                    </a:p>
                  </a:txBody>
                  <a:tcPr anchor="ctr"/>
                </a:tc>
                <a:tc>
                  <a:txBody>
                    <a:bodyPr/>
                    <a:lstStyle/>
                    <a:p>
                      <a:pPr algn="ctr" fontAlgn="b"/>
                      <a:r>
                        <a:rPr lang="es-MX" sz="1100" u="none" strike="noStrike" kern="1200" dirty="0" smtClean="0">
                          <a:solidFill>
                            <a:srgbClr val="002060"/>
                          </a:solidFill>
                          <a:effectLst/>
                        </a:rPr>
                        <a:t>0,0000000183745 %</a:t>
                      </a:r>
                    </a:p>
                  </a:txBody>
                  <a:tcPr marL="0" marR="0" marT="0" marB="0" anchor="ctr"/>
                </a:tc>
              </a:tr>
              <a:tr h="713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rgbClr val="002060"/>
                          </a:solidFill>
                        </a:rPr>
                        <a:t>ASHMORE MANAGEMENT COMPANY COLOMBIA S.A.S.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0,00000001837453 %</a:t>
                      </a:r>
                    </a:p>
                  </a:txBody>
                  <a:tcPr/>
                </a:tc>
              </a:tr>
              <a:tr h="129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R.M. HOLDINGS S.A.S.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0,00000001837453 %</a:t>
                      </a:r>
                    </a:p>
                  </a:txBody>
                  <a:tcPr anchor="ctr"/>
                </a:tc>
              </a:tr>
              <a:tr h="1027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ALIANZA FIDUCIARIA S.A. PATRIMONIO AUTONOMO FIDEICOMISO ACCIONES CODAD S.A.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15 %</a:t>
                      </a:r>
                    </a:p>
                  </a:txBody>
                  <a:tcPr/>
                </a:tc>
              </a:tr>
              <a:tr h="2621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TOTAL</a:t>
                      </a:r>
                      <a:endParaRPr lang="es-ES" sz="1100" b="0" kern="1200" dirty="0" smtClean="0">
                        <a:solidFill>
                          <a:srgbClr val="002060"/>
                        </a:solidFill>
                        <a:latin typeface="+mn-lt"/>
                        <a:ea typeface="+mn-ea"/>
                        <a:cs typeface="Arial" panose="020B0604020202020204" pitchFamily="34" charset="0"/>
                      </a:endParaRPr>
                    </a:p>
                  </a:txBody>
                  <a:tcPr/>
                </a:tc>
                <a:tc>
                  <a:txBody>
                    <a:bodyPr/>
                    <a:lstStyle/>
                    <a:p>
                      <a:pPr marL="0" algn="ctr" defTabSz="914400" rtl="0" eaLnBrk="1" latinLnBrk="0" hangingPunct="1"/>
                      <a:r>
                        <a:rPr lang="es-CO" sz="1100" kern="1200" dirty="0" smtClean="0">
                          <a:solidFill>
                            <a:srgbClr val="002060"/>
                          </a:solidFill>
                        </a:rPr>
                        <a:t>100,00 %</a:t>
                      </a:r>
                      <a:endParaRPr lang="es-CO" sz="1100" b="0" kern="1200" dirty="0">
                        <a:solidFill>
                          <a:srgbClr val="002060"/>
                        </a:solidFill>
                        <a:latin typeface="+mn-lt"/>
                        <a:ea typeface="+mn-ea"/>
                        <a:cs typeface="Arial" panose="020B0604020202020204" pitchFamily="34" charset="0"/>
                      </a:endParaRPr>
                    </a:p>
                  </a:txBody>
                  <a:tcPr/>
                </a:tc>
              </a:tr>
            </a:tbl>
          </a:graphicData>
        </a:graphic>
      </p:graphicFrame>
      <p:grpSp>
        <p:nvGrpSpPr>
          <p:cNvPr id="2" name="Grupo 1"/>
          <p:cNvGrpSpPr/>
          <p:nvPr/>
        </p:nvGrpSpPr>
        <p:grpSpPr>
          <a:xfrm>
            <a:off x="5635945" y="4581129"/>
            <a:ext cx="2785425" cy="2165873"/>
            <a:chOff x="490431" y="1423555"/>
            <a:chExt cx="4732734" cy="3595254"/>
          </a:xfrm>
        </p:grpSpPr>
        <p:pic>
          <p:nvPicPr>
            <p:cNvPr id="9" name="Picture 2" descr="http://upload.wikimedia.org/wikipedia/commons/5/50/Regiones_naturales_de_Colombi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49" r="6639" b="36121"/>
            <a:stretch/>
          </p:blipFill>
          <p:spPr bwMode="auto">
            <a:xfrm>
              <a:off x="490431" y="1423555"/>
              <a:ext cx="4732734" cy="3595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0" name="166 Grupo"/>
            <p:cNvGrpSpPr/>
            <p:nvPr/>
          </p:nvGrpSpPr>
          <p:grpSpPr>
            <a:xfrm>
              <a:off x="2801437" y="3717032"/>
              <a:ext cx="288032" cy="252000"/>
              <a:chOff x="5580112" y="3513333"/>
              <a:chExt cx="288032" cy="252000"/>
            </a:xfrm>
          </p:grpSpPr>
          <p:sp>
            <p:nvSpPr>
              <p:cNvPr id="11"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169 CuadroTexto"/>
            <p:cNvSpPr txBox="1"/>
            <p:nvPr/>
          </p:nvSpPr>
          <p:spPr>
            <a:xfrm>
              <a:off x="2969473" y="3941622"/>
              <a:ext cx="1191436" cy="383171"/>
            </a:xfrm>
            <a:prstGeom prst="rect">
              <a:avLst/>
            </a:prstGeom>
            <a:noFill/>
          </p:spPr>
          <p:txBody>
            <a:bodyPr wrap="square" rtlCol="0">
              <a:spAutoFit/>
            </a:bodyPr>
            <a:lstStyle/>
            <a:p>
              <a:r>
                <a:rPr lang="es-CO" sz="900" dirty="0">
                  <a:solidFill>
                    <a:srgbClr val="000000"/>
                  </a:solidFill>
                  <a:latin typeface="Arial Black" pitchFamily="34" charset="0"/>
                </a:rPr>
                <a:t>Bogotá</a:t>
              </a:r>
            </a:p>
          </p:txBody>
        </p:sp>
        <p:sp>
          <p:nvSpPr>
            <p:cNvPr id="14" name="Elipse 13"/>
            <p:cNvSpPr/>
            <p:nvPr/>
          </p:nvSpPr>
          <p:spPr>
            <a:xfrm>
              <a:off x="2526581" y="3437567"/>
              <a:ext cx="1125775" cy="1008112"/>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aphicFrame>
        <p:nvGraphicFramePr>
          <p:cNvPr id="20" name="1 Gráfico"/>
          <p:cNvGraphicFramePr>
            <a:graphicFrameLocks/>
          </p:cNvGraphicFramePr>
          <p:nvPr>
            <p:extLst/>
          </p:nvPr>
        </p:nvGraphicFramePr>
        <p:xfrm>
          <a:off x="3800872" y="1091961"/>
          <a:ext cx="5544616" cy="3187122"/>
        </p:xfrm>
        <a:graphic>
          <a:graphicData uri="http://schemas.openxmlformats.org/drawingml/2006/chart">
            <c:chart xmlns:c="http://schemas.openxmlformats.org/drawingml/2006/chart" xmlns:r="http://schemas.openxmlformats.org/officeDocument/2006/relationships" r:id="rId6"/>
          </a:graphicData>
        </a:graphic>
      </p:graphicFrame>
      <p:sp>
        <p:nvSpPr>
          <p:cNvPr id="21" name="CuadroTexto 20"/>
          <p:cNvSpPr txBox="1"/>
          <p:nvPr/>
        </p:nvSpPr>
        <p:spPr>
          <a:xfrm>
            <a:off x="4448944" y="4077072"/>
            <a:ext cx="4390070" cy="369332"/>
          </a:xfrm>
          <a:prstGeom prst="rect">
            <a:avLst/>
          </a:prstGeom>
          <a:noFill/>
        </p:spPr>
        <p:txBody>
          <a:bodyPr wrap="square" rtlCol="0">
            <a:spAutoFit/>
          </a:bodyPr>
          <a:lstStyle/>
          <a:p>
            <a:pPr>
              <a:tabLst>
                <a:tab pos="174625" algn="l"/>
              </a:tabLst>
            </a:pPr>
            <a:r>
              <a:rPr lang="es-MX" sz="900" dirty="0"/>
              <a:t>Construcción de nuevas calles de salida rápida aún no contratadas y repavimentación (</a:t>
            </a:r>
            <a:r>
              <a:rPr lang="es-MX" sz="900" dirty="0" err="1"/>
              <a:t>sobrecarpeta</a:t>
            </a:r>
            <a:r>
              <a:rPr lang="es-MX" sz="900" dirty="0"/>
              <a:t>).</a:t>
            </a:r>
          </a:p>
        </p:txBody>
      </p:sp>
    </p:spTree>
    <p:extLst>
      <p:ext uri="{BB962C8B-B14F-4D97-AF65-F5344CB8AC3E}">
        <p14:creationId xmlns:p14="http://schemas.microsoft.com/office/powerpoint/2010/main" val="194541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7"/>
          <p:cNvSpPr/>
          <p:nvPr/>
        </p:nvSpPr>
        <p:spPr>
          <a:xfrm>
            <a:off x="2018421" y="260649"/>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CODAD S.A.</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10" name="30 CuadroTexto"/>
          <p:cNvSpPr txBox="1">
            <a:spLocks noChangeArrowheads="1"/>
          </p:cNvSpPr>
          <p:nvPr/>
        </p:nvSpPr>
        <p:spPr bwMode="auto">
          <a:xfrm flipH="1">
            <a:off x="5429824" y="1906572"/>
            <a:ext cx="4095177"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eaLnBrk="0" hangingPunct="0">
              <a:defRPr/>
            </a:pPr>
            <a:r>
              <a:rPr lang="es-CO" sz="1200" kern="0" dirty="0">
                <a:solidFill>
                  <a:prstClr val="white"/>
                </a:solidFill>
                <a:latin typeface="Arial" pitchFamily="34" charset="0"/>
                <a:cs typeface="Arial" pitchFamily="34" charset="0"/>
              </a:rPr>
              <a:t>EN EJECUCIÓN</a:t>
            </a:r>
          </a:p>
        </p:txBody>
      </p:sp>
      <p:sp>
        <p:nvSpPr>
          <p:cNvPr id="11" name="9 Marcador de contenido"/>
          <p:cNvSpPr txBox="1">
            <a:spLocks/>
          </p:cNvSpPr>
          <p:nvPr/>
        </p:nvSpPr>
        <p:spPr bwMode="auto">
          <a:xfrm>
            <a:off x="5428705" y="1017141"/>
            <a:ext cx="4041775" cy="76790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eaLnBrk="1" fontAlgn="ctr" hangingPunct="1">
              <a:defRPr/>
            </a:pPr>
            <a:r>
              <a:rPr lang="es-MX" sz="1200" dirty="0">
                <a:solidFill>
                  <a:srgbClr val="244061"/>
                </a:solidFill>
                <a:latin typeface="Calibri"/>
              </a:rPr>
              <a:t>Obras de Mantenimiento</a:t>
            </a:r>
          </a:p>
          <a:p>
            <a:pPr eaLnBrk="1" fontAlgn="ctr" hangingPunct="1">
              <a:defRPr/>
            </a:pPr>
            <a:r>
              <a:rPr lang="es-MX" sz="1200" dirty="0">
                <a:solidFill>
                  <a:srgbClr val="244061"/>
                </a:solidFill>
                <a:latin typeface="Calibri"/>
              </a:rPr>
              <a:t>Estudios y diseños para calles de salida rápida (fase III)</a:t>
            </a:r>
          </a:p>
          <a:p>
            <a:pPr eaLnBrk="1" fontAlgn="ctr" hangingPunct="1">
              <a:defRPr/>
            </a:pPr>
            <a:r>
              <a:rPr lang="es-MX" sz="1200" dirty="0">
                <a:solidFill>
                  <a:srgbClr val="244061"/>
                </a:solidFill>
                <a:latin typeface="Calibri"/>
              </a:rPr>
              <a:t>Preparación para la construcción de calles de salida rápida</a:t>
            </a:r>
          </a:p>
          <a:p>
            <a:pPr marL="0" indent="0" algn="just">
              <a:buNone/>
              <a:defRPr/>
            </a:pPr>
            <a:endParaRPr lang="es-CO" sz="1200" dirty="0">
              <a:solidFill>
                <a:srgbClr val="244061"/>
              </a:solidFill>
              <a:latin typeface="Calibri"/>
            </a:endParaRPr>
          </a:p>
        </p:txBody>
      </p:sp>
      <p:sp>
        <p:nvSpPr>
          <p:cNvPr id="12" name="Rectángulo 11"/>
          <p:cNvSpPr/>
          <p:nvPr/>
        </p:nvSpPr>
        <p:spPr>
          <a:xfrm>
            <a:off x="5429824" y="2237922"/>
            <a:ext cx="4095177" cy="33245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257175" indent="-257175" fontAlgn="ctr">
              <a:spcBef>
                <a:spcPct val="20000"/>
              </a:spcBef>
              <a:buFont typeface="Arial" panose="020B0604020202020204" pitchFamily="34" charset="0"/>
              <a:buChar char="•"/>
              <a:defRPr/>
            </a:pPr>
            <a:r>
              <a:rPr lang="es-MX" sz="1200" kern="0" dirty="0">
                <a:solidFill>
                  <a:srgbClr val="244061"/>
                </a:solidFill>
              </a:rPr>
              <a:t>Labores de mantenimiento</a:t>
            </a:r>
          </a:p>
        </p:txBody>
      </p:sp>
      <p:sp>
        <p:nvSpPr>
          <p:cNvPr id="13" name="Rectángulo 12"/>
          <p:cNvSpPr/>
          <p:nvPr/>
        </p:nvSpPr>
        <p:spPr>
          <a:xfrm>
            <a:off x="5429824" y="3021093"/>
            <a:ext cx="4095177" cy="163781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257175" indent="-257175" algn="just" fontAlgn="ctr">
              <a:spcBef>
                <a:spcPct val="20000"/>
              </a:spcBef>
              <a:buFont typeface="Arial" panose="020B0604020202020204" pitchFamily="34" charset="0"/>
              <a:buChar char="•"/>
            </a:pPr>
            <a:r>
              <a:rPr lang="es-MX" sz="1200" kern="0" dirty="0">
                <a:solidFill>
                  <a:srgbClr val="244061"/>
                </a:solidFill>
              </a:rPr>
              <a:t>Otrosí – Estudios y Diseños para calles de salida rápida ( suscrito e</a:t>
            </a:r>
            <a:r>
              <a:rPr lang="es-CO" sz="1200" kern="0" dirty="0">
                <a:solidFill>
                  <a:srgbClr val="244061"/>
                </a:solidFill>
              </a:rPr>
              <a:t>l 12 de agosto de 2014).</a:t>
            </a:r>
          </a:p>
          <a:p>
            <a:pPr marL="257175" indent="-257175" algn="just" fontAlgn="ctr">
              <a:spcBef>
                <a:spcPct val="20000"/>
              </a:spcBef>
              <a:buFont typeface="Arial" panose="020B0604020202020204" pitchFamily="34" charset="0"/>
              <a:buChar char="•"/>
              <a:defRPr/>
            </a:pPr>
            <a:r>
              <a:rPr lang="es-MX" sz="1200" kern="0" dirty="0">
                <a:solidFill>
                  <a:srgbClr val="244061"/>
                </a:solidFill>
              </a:rPr>
              <a:t>Otrosí – Construcción de calles de salida rápida.</a:t>
            </a:r>
          </a:p>
          <a:p>
            <a:pPr marL="257175" indent="-257175" algn="just" fontAlgn="ctr">
              <a:spcBef>
                <a:spcPct val="20000"/>
              </a:spcBef>
              <a:buFont typeface="Arial" panose="020B0604020202020204" pitchFamily="34" charset="0"/>
              <a:buChar char="•"/>
              <a:defRPr/>
            </a:pPr>
            <a:r>
              <a:rPr lang="es-MX" sz="1200" kern="0" dirty="0">
                <a:solidFill>
                  <a:srgbClr val="244061"/>
                </a:solidFill>
              </a:rPr>
              <a:t>Comité de Coordinación Operativo para el Aeropuerto El Dorado (ANI-AEROCIVIL-CODAD-OPAIN-MT)</a:t>
            </a:r>
          </a:p>
          <a:p>
            <a:pPr marL="257175" indent="-257175" algn="just" fontAlgn="ctr">
              <a:spcBef>
                <a:spcPct val="20000"/>
              </a:spcBef>
              <a:buFont typeface="Arial" panose="020B0604020202020204" pitchFamily="34" charset="0"/>
              <a:buChar char="•"/>
              <a:defRPr/>
            </a:pPr>
            <a:r>
              <a:rPr lang="es-MX" sz="1200" kern="0" dirty="0">
                <a:solidFill>
                  <a:srgbClr val="244061"/>
                </a:solidFill>
              </a:rPr>
              <a:t>Contratación de “</a:t>
            </a:r>
            <a:r>
              <a:rPr lang="es-MX" sz="1200" kern="0" dirty="0" err="1">
                <a:solidFill>
                  <a:srgbClr val="244061"/>
                </a:solidFill>
              </a:rPr>
              <a:t>Program</a:t>
            </a:r>
            <a:r>
              <a:rPr lang="es-MX" sz="1200" kern="0" dirty="0">
                <a:solidFill>
                  <a:srgbClr val="244061"/>
                </a:solidFill>
              </a:rPr>
              <a:t> Manager” para planeación y coordinación de todas las obras por ejecutar en el Aeropuerto El Dorado.</a:t>
            </a:r>
          </a:p>
          <a:p>
            <a:pPr marL="257175" indent="-257175" algn="just" fontAlgn="ctr">
              <a:spcBef>
                <a:spcPct val="20000"/>
              </a:spcBef>
              <a:buFont typeface="Arial" panose="020B0604020202020204" pitchFamily="34" charset="0"/>
              <a:buChar char="•"/>
              <a:defRPr/>
            </a:pPr>
            <a:endParaRPr lang="es-MX" sz="1200" kern="0" dirty="0">
              <a:solidFill>
                <a:srgbClr val="244061"/>
              </a:solidFill>
            </a:endParaRPr>
          </a:p>
        </p:txBody>
      </p:sp>
      <p:sp>
        <p:nvSpPr>
          <p:cNvPr id="14" name="30 CuadroTexto"/>
          <p:cNvSpPr txBox="1">
            <a:spLocks noChangeArrowheads="1"/>
          </p:cNvSpPr>
          <p:nvPr/>
        </p:nvSpPr>
        <p:spPr bwMode="auto">
          <a:xfrm flipH="1">
            <a:off x="5428705" y="4782732"/>
            <a:ext cx="4095177"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eaLnBrk="0" hangingPunct="0">
              <a:defRPr/>
            </a:pPr>
            <a:r>
              <a:rPr lang="es-CO" sz="1200" kern="0" dirty="0">
                <a:solidFill>
                  <a:prstClr val="white"/>
                </a:solidFill>
                <a:latin typeface="Arial" pitchFamily="34" charset="0"/>
                <a:cs typeface="Arial" pitchFamily="34" charset="0"/>
              </a:rPr>
              <a:t>INVERSIÓN PROGRAMADA 2014</a:t>
            </a:r>
          </a:p>
        </p:txBody>
      </p:sp>
      <p:sp>
        <p:nvSpPr>
          <p:cNvPr id="15" name="Rectángulo 14"/>
          <p:cNvSpPr/>
          <p:nvPr/>
        </p:nvSpPr>
        <p:spPr>
          <a:xfrm>
            <a:off x="5429824" y="5090676"/>
            <a:ext cx="4095177" cy="3429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257175" indent="-257175" fontAlgn="ctr">
              <a:spcBef>
                <a:spcPct val="20000"/>
              </a:spcBef>
              <a:buFont typeface="Arial" panose="020B0604020202020204" pitchFamily="34" charset="0"/>
              <a:buChar char="•"/>
              <a:defRPr/>
            </a:pPr>
            <a:r>
              <a:rPr lang="es-MX" sz="1200" kern="0" dirty="0">
                <a:solidFill>
                  <a:srgbClr val="244061"/>
                </a:solidFill>
              </a:rPr>
              <a:t>Labores de mantenimiento</a:t>
            </a:r>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133" y="1386063"/>
            <a:ext cx="4528891" cy="3396669"/>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7" name="30 CuadroTexto"/>
          <p:cNvSpPr txBox="1">
            <a:spLocks noChangeArrowheads="1"/>
          </p:cNvSpPr>
          <p:nvPr/>
        </p:nvSpPr>
        <p:spPr bwMode="auto">
          <a:xfrm flipH="1">
            <a:off x="505750" y="5002121"/>
            <a:ext cx="4805916"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s-MX"/>
            </a:defPPr>
            <a:lvl1pPr marL="457200" indent="-457200" algn="ctr" eaLnBrk="0" fontAlgn="base" hangingPunct="0">
              <a:spcBef>
                <a:spcPts val="600"/>
              </a:spcBef>
              <a:spcAft>
                <a:spcPct val="0"/>
              </a:spcAft>
              <a:defRPr sz="900" b="1">
                <a:solidFill>
                  <a:prstClr val="white"/>
                </a:solidFill>
                <a:effectLst>
                  <a:outerShdw blurRad="38100" dist="38100" dir="2700000" algn="tl">
                    <a:srgbClr val="000000">
                      <a:alpha val="43137"/>
                    </a:srgbClr>
                  </a:outerShdw>
                </a:effectLst>
                <a:latin typeface="Arial"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200" kern="0" dirty="0"/>
              <a:t>PROBLEMATICAS</a:t>
            </a:r>
          </a:p>
        </p:txBody>
      </p:sp>
      <p:sp>
        <p:nvSpPr>
          <p:cNvPr id="18" name="9 Marcador de contenido"/>
          <p:cNvSpPr txBox="1">
            <a:spLocks/>
          </p:cNvSpPr>
          <p:nvPr/>
        </p:nvSpPr>
        <p:spPr bwMode="auto">
          <a:xfrm>
            <a:off x="505750" y="5386382"/>
            <a:ext cx="9019250" cy="1452792"/>
          </a:xfrm>
          <a:prstGeom prst="rect">
            <a:avLst/>
          </a:prstGeom>
          <a:solidFill>
            <a:sysClr val="window" lastClr="FFFFFF">
              <a:lumMod val="95000"/>
            </a:sysClr>
          </a:solidFill>
          <a:ln>
            <a:solidFill>
              <a:srgbClr val="000000"/>
            </a:solidFill>
          </a:ln>
          <a:extLst/>
        </p:spPr>
        <p:txBody>
          <a:bodyPr vert="horz" wrap="square" lIns="91440" tIns="45720" rIns="91440" bIns="45720" numCol="1" anchor="ctr"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eaLnBrk="1" fontAlgn="ctr" hangingPunct="1">
              <a:defRPr/>
            </a:pPr>
            <a:r>
              <a:rPr lang="es-MX" sz="1100" dirty="0">
                <a:solidFill>
                  <a:srgbClr val="244061"/>
                </a:solidFill>
                <a:latin typeface="Calibri"/>
              </a:rPr>
              <a:t>Adecuación faltante de cableado e iluminación (ayudas aeronáuticas) en la pista norte de responsabilidad de la </a:t>
            </a:r>
            <a:r>
              <a:rPr lang="es-MX" sz="1100" dirty="0" err="1">
                <a:solidFill>
                  <a:srgbClr val="244061"/>
                </a:solidFill>
                <a:latin typeface="Calibri"/>
              </a:rPr>
              <a:t>Aerocivil</a:t>
            </a:r>
            <a:r>
              <a:rPr lang="es-MX" sz="1100" dirty="0">
                <a:solidFill>
                  <a:srgbClr val="244061"/>
                </a:solidFill>
                <a:latin typeface="Calibri"/>
              </a:rPr>
              <a:t>.</a:t>
            </a:r>
          </a:p>
          <a:p>
            <a:pPr eaLnBrk="1" fontAlgn="ctr" hangingPunct="1">
              <a:defRPr/>
            </a:pPr>
            <a:r>
              <a:rPr lang="es-MX" sz="1100" dirty="0">
                <a:solidFill>
                  <a:srgbClr val="244061"/>
                </a:solidFill>
                <a:latin typeface="Calibri"/>
              </a:rPr>
              <a:t>Repavimentación pista sur (2012) no fue recibida por la </a:t>
            </a:r>
            <a:r>
              <a:rPr lang="es-MX" sz="1100" dirty="0" err="1">
                <a:solidFill>
                  <a:srgbClr val="244061"/>
                </a:solidFill>
                <a:latin typeface="Calibri"/>
              </a:rPr>
              <a:t>Aerocivil</a:t>
            </a:r>
            <a:r>
              <a:rPr lang="es-MX" sz="1100" dirty="0">
                <a:solidFill>
                  <a:srgbClr val="244061"/>
                </a:solidFill>
                <a:latin typeface="Calibri"/>
              </a:rPr>
              <a:t>.</a:t>
            </a:r>
          </a:p>
          <a:p>
            <a:pPr eaLnBrk="1" fontAlgn="ctr" hangingPunct="1">
              <a:defRPr/>
            </a:pPr>
            <a:r>
              <a:rPr lang="es-MX" sz="1100" dirty="0">
                <a:solidFill>
                  <a:srgbClr val="244061"/>
                </a:solidFill>
                <a:latin typeface="Calibri"/>
              </a:rPr>
              <a:t>Los límites de las dos (2) Concesiones que operan en los predios del Aeropuerto El Dorado (OPAIN S.A y CODAD S.A.) no son claros.</a:t>
            </a:r>
          </a:p>
          <a:p>
            <a:pPr eaLnBrk="1" fontAlgn="ctr" hangingPunct="1">
              <a:defRPr/>
            </a:pPr>
            <a:r>
              <a:rPr lang="es-MX" sz="1100" dirty="0">
                <a:solidFill>
                  <a:srgbClr val="244061"/>
                </a:solidFill>
                <a:latin typeface="Calibri"/>
              </a:rPr>
              <a:t>Cancelación reiterativa de NOTAM (Notice to Airmen) afectando la ejecución del Plan de Mantenimiento aprobado para CODAD S.A.</a:t>
            </a:r>
          </a:p>
          <a:p>
            <a:pPr eaLnBrk="1" fontAlgn="ctr" hangingPunct="1">
              <a:defRPr/>
            </a:pPr>
            <a:r>
              <a:rPr lang="es-MX" sz="1100" dirty="0">
                <a:solidFill>
                  <a:srgbClr val="244061"/>
                </a:solidFill>
                <a:latin typeface="Calibri"/>
              </a:rPr>
              <a:t>Necesidad de OPAIN y AEROCIVIL de adelantar obras en áreas cuyo mantenimiento se encuentra a cargo de CODAD S.A.</a:t>
            </a:r>
          </a:p>
          <a:p>
            <a:pPr eaLnBrk="1" fontAlgn="ctr" hangingPunct="1">
              <a:defRPr/>
            </a:pPr>
            <a:r>
              <a:rPr lang="es-MX" sz="1100" dirty="0">
                <a:solidFill>
                  <a:srgbClr val="244061"/>
                </a:solidFill>
                <a:latin typeface="Calibri"/>
              </a:rPr>
              <a:t>Congestión operativa en el lado aire del Aeropuerto El Dorado.</a:t>
            </a:r>
          </a:p>
        </p:txBody>
      </p:sp>
      <p:sp>
        <p:nvSpPr>
          <p:cNvPr id="19" name="30 CuadroTexto"/>
          <p:cNvSpPr txBox="1">
            <a:spLocks noChangeArrowheads="1"/>
          </p:cNvSpPr>
          <p:nvPr/>
        </p:nvSpPr>
        <p:spPr bwMode="auto">
          <a:xfrm flipH="1">
            <a:off x="5429824" y="700991"/>
            <a:ext cx="4095177"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s-MX"/>
            </a:defPPr>
            <a:lvl1pPr marL="457200" indent="-457200" algn="ctr" eaLnBrk="0" fontAlgn="base" hangingPunct="0">
              <a:spcBef>
                <a:spcPts val="600"/>
              </a:spcBef>
              <a:spcAft>
                <a:spcPct val="0"/>
              </a:spcAft>
              <a:defRPr sz="900" b="1">
                <a:solidFill>
                  <a:prstClr val="white"/>
                </a:solidFill>
                <a:effectLst>
                  <a:outerShdw blurRad="38100" dist="38100" dir="2700000" algn="tl">
                    <a:srgbClr val="000000">
                      <a:alpha val="43137"/>
                    </a:srgbClr>
                  </a:outerShdw>
                </a:effectLst>
                <a:latin typeface="Arial"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200" kern="0" dirty="0"/>
              <a:t>METAS 2014 - INFRAESTRUCTURA</a:t>
            </a:r>
          </a:p>
        </p:txBody>
      </p:sp>
      <p:sp>
        <p:nvSpPr>
          <p:cNvPr id="20" name="30 CuadroTexto"/>
          <p:cNvSpPr txBox="1">
            <a:spLocks noChangeArrowheads="1"/>
          </p:cNvSpPr>
          <p:nvPr/>
        </p:nvSpPr>
        <p:spPr bwMode="auto">
          <a:xfrm flipH="1">
            <a:off x="5430943" y="2684166"/>
            <a:ext cx="4095177"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eaLnBrk="0" hangingPunct="0">
              <a:defRPr/>
            </a:pPr>
            <a:r>
              <a:rPr lang="es-CO" sz="1200" kern="0" dirty="0">
                <a:solidFill>
                  <a:prstClr val="white"/>
                </a:solidFill>
                <a:latin typeface="Arial" pitchFamily="34" charset="0"/>
                <a:cs typeface="Arial" pitchFamily="34" charset="0"/>
              </a:rPr>
              <a:t>GESTION 2014 – ADMINISTRATIVA - PROGRAMADA</a:t>
            </a:r>
          </a:p>
        </p:txBody>
      </p:sp>
    </p:spTree>
    <p:extLst>
      <p:ext uri="{BB962C8B-B14F-4D97-AF65-F5344CB8AC3E}">
        <p14:creationId xmlns:p14="http://schemas.microsoft.com/office/powerpoint/2010/main" val="31919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7"/>
          <p:cNvSpPr/>
          <p:nvPr/>
        </p:nvSpPr>
        <p:spPr>
          <a:xfrm>
            <a:off x="2018421" y="260648"/>
            <a:ext cx="5832647" cy="825664"/>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MX"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Construcción </a:t>
            </a:r>
            <a:r>
              <a:rPr lang="es-MX" b="1" dirty="0">
                <a:solidFill>
                  <a:schemeClr val="bg1"/>
                </a:solidFill>
                <a:latin typeface="Arial" panose="020B0604020202020204" pitchFamily="34" charset="0"/>
                <a:ea typeface="MS Mincho" panose="02020609040205080304" pitchFamily="49" charset="-128"/>
                <a:cs typeface="Arial" panose="020B0604020202020204" pitchFamily="34" charset="0"/>
              </a:rPr>
              <a:t>calles de salida rápida y adecuación pista norte  – Aeropuerto El Dorado</a:t>
            </a:r>
          </a:p>
          <a:p>
            <a:pPr algn="ctr" defTabSz="685783"/>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pSp>
        <p:nvGrpSpPr>
          <p:cNvPr id="22" name="Grupo 21"/>
          <p:cNvGrpSpPr/>
          <p:nvPr/>
        </p:nvGrpSpPr>
        <p:grpSpPr>
          <a:xfrm>
            <a:off x="983675" y="1716723"/>
            <a:ext cx="7666199" cy="2314950"/>
            <a:chOff x="50655" y="2111084"/>
            <a:chExt cx="9819880" cy="3036111"/>
          </a:xfrm>
        </p:grpSpPr>
        <p:pic>
          <p:nvPicPr>
            <p:cNvPr id="23" name="Imagen 22"/>
            <p:cNvPicPr>
              <a:picLocks noChangeAspect="1"/>
            </p:cNvPicPr>
            <p:nvPr/>
          </p:nvPicPr>
          <p:blipFill rotWithShape="1">
            <a:blip r:embed="rId2"/>
            <a:srcRect l="3204" t="12626" r="4593" b="19611"/>
            <a:stretch/>
          </p:blipFill>
          <p:spPr>
            <a:xfrm>
              <a:off x="50655" y="2218961"/>
              <a:ext cx="9819880" cy="2907596"/>
            </a:xfrm>
            <a:prstGeom prst="rect">
              <a:avLst/>
            </a:prstGeom>
          </p:spPr>
        </p:pic>
        <p:sp>
          <p:nvSpPr>
            <p:cNvPr id="24" name="Forma libre 23"/>
            <p:cNvSpPr/>
            <p:nvPr/>
          </p:nvSpPr>
          <p:spPr>
            <a:xfrm>
              <a:off x="5660478" y="2312300"/>
              <a:ext cx="659756" cy="386952"/>
            </a:xfrm>
            <a:custGeom>
              <a:avLst/>
              <a:gdLst>
                <a:gd name="connsiteX0" fmla="*/ 327025 w 327025"/>
                <a:gd name="connsiteY0" fmla="*/ 473075 h 473075"/>
                <a:gd name="connsiteX1" fmla="*/ 244475 w 327025"/>
                <a:gd name="connsiteY1" fmla="*/ 473075 h 473075"/>
                <a:gd name="connsiteX2" fmla="*/ 0 w 327025"/>
                <a:gd name="connsiteY2" fmla="*/ 0 h 473075"/>
                <a:gd name="connsiteX3" fmla="*/ 146050 w 327025"/>
                <a:gd name="connsiteY3" fmla="*/ 3175 h 473075"/>
                <a:gd name="connsiteX4" fmla="*/ 327025 w 327025"/>
                <a:gd name="connsiteY4" fmla="*/ 473075 h 473075"/>
                <a:gd name="connsiteX0" fmla="*/ 314325 w 314325"/>
                <a:gd name="connsiteY0" fmla="*/ 469900 h 469900"/>
                <a:gd name="connsiteX1" fmla="*/ 231775 w 314325"/>
                <a:gd name="connsiteY1" fmla="*/ 469900 h 469900"/>
                <a:gd name="connsiteX2" fmla="*/ 0 w 314325"/>
                <a:gd name="connsiteY2" fmla="*/ 6350 h 469900"/>
                <a:gd name="connsiteX3" fmla="*/ 133350 w 314325"/>
                <a:gd name="connsiteY3" fmla="*/ 0 h 469900"/>
                <a:gd name="connsiteX4" fmla="*/ 314325 w 314325"/>
                <a:gd name="connsiteY4" fmla="*/ 469900 h 469900"/>
                <a:gd name="connsiteX0" fmla="*/ 333375 w 333375"/>
                <a:gd name="connsiteY0" fmla="*/ 479425 h 479425"/>
                <a:gd name="connsiteX1" fmla="*/ 250825 w 333375"/>
                <a:gd name="connsiteY1" fmla="*/ 479425 h 479425"/>
                <a:gd name="connsiteX2" fmla="*/ 0 w 333375"/>
                <a:gd name="connsiteY2" fmla="*/ 0 h 479425"/>
                <a:gd name="connsiteX3" fmla="*/ 152400 w 333375"/>
                <a:gd name="connsiteY3" fmla="*/ 9525 h 479425"/>
                <a:gd name="connsiteX4" fmla="*/ 333375 w 333375"/>
                <a:gd name="connsiteY4" fmla="*/ 479425 h 479425"/>
                <a:gd name="connsiteX0" fmla="*/ 339725 w 339725"/>
                <a:gd name="connsiteY0" fmla="*/ 469900 h 469900"/>
                <a:gd name="connsiteX1" fmla="*/ 257175 w 339725"/>
                <a:gd name="connsiteY1" fmla="*/ 469900 h 469900"/>
                <a:gd name="connsiteX2" fmla="*/ 0 w 339725"/>
                <a:gd name="connsiteY2" fmla="*/ 0 h 469900"/>
                <a:gd name="connsiteX3" fmla="*/ 158750 w 339725"/>
                <a:gd name="connsiteY3" fmla="*/ 0 h 469900"/>
                <a:gd name="connsiteX4" fmla="*/ 339725 w 339725"/>
                <a:gd name="connsiteY4" fmla="*/ 469900 h 469900"/>
                <a:gd name="connsiteX0" fmla="*/ 339725 w 339725"/>
                <a:gd name="connsiteY0" fmla="*/ 476250 h 476250"/>
                <a:gd name="connsiteX1" fmla="*/ 257175 w 339725"/>
                <a:gd name="connsiteY1" fmla="*/ 476250 h 476250"/>
                <a:gd name="connsiteX2" fmla="*/ 0 w 339725"/>
                <a:gd name="connsiteY2" fmla="*/ 6350 h 476250"/>
                <a:gd name="connsiteX3" fmla="*/ 92075 w 339725"/>
                <a:gd name="connsiteY3" fmla="*/ 0 h 476250"/>
                <a:gd name="connsiteX4" fmla="*/ 339725 w 339725"/>
                <a:gd name="connsiteY4" fmla="*/ 476250 h 476250"/>
                <a:gd name="connsiteX0" fmla="*/ 495300 w 495300"/>
                <a:gd name="connsiteY0" fmla="*/ 476250 h 476250"/>
                <a:gd name="connsiteX1" fmla="*/ 412750 w 495300"/>
                <a:gd name="connsiteY1" fmla="*/ 476250 h 476250"/>
                <a:gd name="connsiteX2" fmla="*/ 0 w 495300"/>
                <a:gd name="connsiteY2" fmla="*/ 0 h 476250"/>
                <a:gd name="connsiteX3" fmla="*/ 247650 w 495300"/>
                <a:gd name="connsiteY3" fmla="*/ 0 h 476250"/>
                <a:gd name="connsiteX4" fmla="*/ 495300 w 495300"/>
                <a:gd name="connsiteY4" fmla="*/ 476250 h 476250"/>
                <a:gd name="connsiteX0" fmla="*/ 495300 w 495300"/>
                <a:gd name="connsiteY0" fmla="*/ 476250 h 476250"/>
                <a:gd name="connsiteX1" fmla="*/ 412750 w 495300"/>
                <a:gd name="connsiteY1" fmla="*/ 476250 h 476250"/>
                <a:gd name="connsiteX2" fmla="*/ 0 w 495300"/>
                <a:gd name="connsiteY2" fmla="*/ 0 h 476250"/>
                <a:gd name="connsiteX3" fmla="*/ 95250 w 495300"/>
                <a:gd name="connsiteY3" fmla="*/ 0 h 476250"/>
                <a:gd name="connsiteX4" fmla="*/ 495300 w 495300"/>
                <a:gd name="connsiteY4" fmla="*/ 476250 h 476250"/>
                <a:gd name="connsiteX0" fmla="*/ 804862 w 804862"/>
                <a:gd name="connsiteY0" fmla="*/ 478631 h 478631"/>
                <a:gd name="connsiteX1" fmla="*/ 722312 w 804862"/>
                <a:gd name="connsiteY1" fmla="*/ 478631 h 478631"/>
                <a:gd name="connsiteX2" fmla="*/ 0 w 804862"/>
                <a:gd name="connsiteY2" fmla="*/ 0 h 478631"/>
                <a:gd name="connsiteX3" fmla="*/ 404812 w 804862"/>
                <a:gd name="connsiteY3" fmla="*/ 2381 h 478631"/>
                <a:gd name="connsiteX4" fmla="*/ 804862 w 804862"/>
                <a:gd name="connsiteY4" fmla="*/ 478631 h 478631"/>
                <a:gd name="connsiteX0" fmla="*/ 804862 w 804862"/>
                <a:gd name="connsiteY0" fmla="*/ 478631 h 478631"/>
                <a:gd name="connsiteX1" fmla="*/ 722312 w 804862"/>
                <a:gd name="connsiteY1" fmla="*/ 478631 h 478631"/>
                <a:gd name="connsiteX2" fmla="*/ 0 w 804862"/>
                <a:gd name="connsiteY2" fmla="*/ 0 h 478631"/>
                <a:gd name="connsiteX3" fmla="*/ 128587 w 804862"/>
                <a:gd name="connsiteY3" fmla="*/ 7143 h 478631"/>
                <a:gd name="connsiteX4" fmla="*/ 804862 w 804862"/>
                <a:gd name="connsiteY4" fmla="*/ 478631 h 478631"/>
                <a:gd name="connsiteX0" fmla="*/ 804862 w 804862"/>
                <a:gd name="connsiteY0" fmla="*/ 478631 h 478631"/>
                <a:gd name="connsiteX1" fmla="*/ 722312 w 804862"/>
                <a:gd name="connsiteY1" fmla="*/ 478631 h 478631"/>
                <a:gd name="connsiteX2" fmla="*/ 0 w 804862"/>
                <a:gd name="connsiteY2" fmla="*/ 0 h 478631"/>
                <a:gd name="connsiteX3" fmla="*/ 116681 w 804862"/>
                <a:gd name="connsiteY3" fmla="*/ 4762 h 478631"/>
                <a:gd name="connsiteX4" fmla="*/ 804862 w 804862"/>
                <a:gd name="connsiteY4" fmla="*/ 478631 h 478631"/>
                <a:gd name="connsiteX0" fmla="*/ 807244 w 807244"/>
                <a:gd name="connsiteY0" fmla="*/ 473869 h 473869"/>
                <a:gd name="connsiteX1" fmla="*/ 724694 w 807244"/>
                <a:gd name="connsiteY1" fmla="*/ 473869 h 473869"/>
                <a:gd name="connsiteX2" fmla="*/ 0 w 807244"/>
                <a:gd name="connsiteY2" fmla="*/ 2382 h 473869"/>
                <a:gd name="connsiteX3" fmla="*/ 119063 w 807244"/>
                <a:gd name="connsiteY3" fmla="*/ 0 h 473869"/>
                <a:gd name="connsiteX4" fmla="*/ 807244 w 807244"/>
                <a:gd name="connsiteY4" fmla="*/ 473869 h 473869"/>
                <a:gd name="connsiteX0" fmla="*/ 807244 w 807244"/>
                <a:gd name="connsiteY0" fmla="*/ 483393 h 483393"/>
                <a:gd name="connsiteX1" fmla="*/ 724694 w 807244"/>
                <a:gd name="connsiteY1" fmla="*/ 483393 h 483393"/>
                <a:gd name="connsiteX2" fmla="*/ 0 w 807244"/>
                <a:gd name="connsiteY2" fmla="*/ 0 h 483393"/>
                <a:gd name="connsiteX3" fmla="*/ 119063 w 807244"/>
                <a:gd name="connsiteY3" fmla="*/ 9524 h 483393"/>
                <a:gd name="connsiteX4" fmla="*/ 807244 w 807244"/>
                <a:gd name="connsiteY4" fmla="*/ 483393 h 483393"/>
                <a:gd name="connsiteX0" fmla="*/ 812007 w 812007"/>
                <a:gd name="connsiteY0" fmla="*/ 476249 h 476249"/>
                <a:gd name="connsiteX1" fmla="*/ 729457 w 812007"/>
                <a:gd name="connsiteY1" fmla="*/ 476249 h 476249"/>
                <a:gd name="connsiteX2" fmla="*/ 0 w 812007"/>
                <a:gd name="connsiteY2" fmla="*/ 0 h 476249"/>
                <a:gd name="connsiteX3" fmla="*/ 123826 w 812007"/>
                <a:gd name="connsiteY3" fmla="*/ 2380 h 476249"/>
                <a:gd name="connsiteX4" fmla="*/ 812007 w 812007"/>
                <a:gd name="connsiteY4" fmla="*/ 476249 h 476249"/>
                <a:gd name="connsiteX0" fmla="*/ 812007 w 812007"/>
                <a:gd name="connsiteY0" fmla="*/ 476249 h 476249"/>
                <a:gd name="connsiteX1" fmla="*/ 729457 w 812007"/>
                <a:gd name="connsiteY1" fmla="*/ 476249 h 476249"/>
                <a:gd name="connsiteX2" fmla="*/ 0 w 812007"/>
                <a:gd name="connsiteY2" fmla="*/ 0 h 476249"/>
                <a:gd name="connsiteX3" fmla="*/ 90489 w 812007"/>
                <a:gd name="connsiteY3" fmla="*/ 4762 h 476249"/>
                <a:gd name="connsiteX4" fmla="*/ 812007 w 812007"/>
                <a:gd name="connsiteY4" fmla="*/ 476249 h 476249"/>
                <a:gd name="connsiteX0" fmla="*/ 812007 w 812007"/>
                <a:gd name="connsiteY0" fmla="*/ 476249 h 476249"/>
                <a:gd name="connsiteX1" fmla="*/ 729457 w 812007"/>
                <a:gd name="connsiteY1" fmla="*/ 476249 h 476249"/>
                <a:gd name="connsiteX2" fmla="*/ 0 w 812007"/>
                <a:gd name="connsiteY2" fmla="*/ 0 h 476249"/>
                <a:gd name="connsiteX3" fmla="*/ 92870 w 812007"/>
                <a:gd name="connsiteY3" fmla="*/ 2380 h 476249"/>
                <a:gd name="connsiteX4" fmla="*/ 812007 w 812007"/>
                <a:gd name="connsiteY4" fmla="*/ 476249 h 47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07" h="476249">
                  <a:moveTo>
                    <a:pt x="812007" y="476249"/>
                  </a:moveTo>
                  <a:lnTo>
                    <a:pt x="729457" y="476249"/>
                  </a:lnTo>
                  <a:lnTo>
                    <a:pt x="0" y="0"/>
                  </a:lnTo>
                  <a:lnTo>
                    <a:pt x="92870" y="2380"/>
                  </a:lnTo>
                  <a:lnTo>
                    <a:pt x="812007" y="476249"/>
                  </a:lnTo>
                  <a:close/>
                </a:path>
              </a:pathLst>
            </a:custGeom>
            <a:solidFill>
              <a:srgbClr val="FFC000">
                <a:alpha val="50000"/>
              </a:srgbClr>
            </a:solid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1" dirty="0"/>
            </a:p>
          </p:txBody>
        </p:sp>
        <p:sp>
          <p:nvSpPr>
            <p:cNvPr id="25" name="Forma libre 24"/>
            <p:cNvSpPr/>
            <p:nvPr/>
          </p:nvSpPr>
          <p:spPr>
            <a:xfrm>
              <a:off x="4586685" y="4407005"/>
              <a:ext cx="869355" cy="415330"/>
            </a:xfrm>
            <a:custGeom>
              <a:avLst/>
              <a:gdLst>
                <a:gd name="connsiteX0" fmla="*/ 1108075 w 1108075"/>
                <a:gd name="connsiteY0" fmla="*/ 0 h 514350"/>
                <a:gd name="connsiteX1" fmla="*/ 914400 w 1108075"/>
                <a:gd name="connsiteY1" fmla="*/ 6350 h 514350"/>
                <a:gd name="connsiteX2" fmla="*/ 0 w 1108075"/>
                <a:gd name="connsiteY2" fmla="*/ 501650 h 514350"/>
                <a:gd name="connsiteX3" fmla="*/ 425450 w 1108075"/>
                <a:gd name="connsiteY3" fmla="*/ 514350 h 514350"/>
                <a:gd name="connsiteX4" fmla="*/ 1108075 w 1108075"/>
                <a:gd name="connsiteY4" fmla="*/ 0 h 514350"/>
                <a:gd name="connsiteX0" fmla="*/ 1108075 w 1108075"/>
                <a:gd name="connsiteY0" fmla="*/ 0 h 514350"/>
                <a:gd name="connsiteX1" fmla="*/ 914400 w 1108075"/>
                <a:gd name="connsiteY1" fmla="*/ 6350 h 514350"/>
                <a:gd name="connsiteX2" fmla="*/ 0 w 1108075"/>
                <a:gd name="connsiteY2" fmla="*/ 501650 h 514350"/>
                <a:gd name="connsiteX3" fmla="*/ 111125 w 1108075"/>
                <a:gd name="connsiteY3" fmla="*/ 514350 h 514350"/>
                <a:gd name="connsiteX4" fmla="*/ 1108075 w 1108075"/>
                <a:gd name="connsiteY4" fmla="*/ 0 h 514350"/>
                <a:gd name="connsiteX0" fmla="*/ 1031875 w 1031875"/>
                <a:gd name="connsiteY0" fmla="*/ 3175 h 508000"/>
                <a:gd name="connsiteX1" fmla="*/ 914400 w 1031875"/>
                <a:gd name="connsiteY1" fmla="*/ 0 h 508000"/>
                <a:gd name="connsiteX2" fmla="*/ 0 w 1031875"/>
                <a:gd name="connsiteY2" fmla="*/ 495300 h 508000"/>
                <a:gd name="connsiteX3" fmla="*/ 111125 w 1031875"/>
                <a:gd name="connsiteY3" fmla="*/ 508000 h 508000"/>
                <a:gd name="connsiteX4" fmla="*/ 1031875 w 1031875"/>
                <a:gd name="connsiteY4" fmla="*/ 3175 h 508000"/>
                <a:gd name="connsiteX0" fmla="*/ 1069975 w 1069975"/>
                <a:gd name="connsiteY0" fmla="*/ 3175 h 511175"/>
                <a:gd name="connsiteX1" fmla="*/ 952500 w 1069975"/>
                <a:gd name="connsiteY1" fmla="*/ 0 h 511175"/>
                <a:gd name="connsiteX2" fmla="*/ 0 w 1069975"/>
                <a:gd name="connsiteY2" fmla="*/ 511175 h 511175"/>
                <a:gd name="connsiteX3" fmla="*/ 149225 w 1069975"/>
                <a:gd name="connsiteY3" fmla="*/ 508000 h 511175"/>
                <a:gd name="connsiteX4" fmla="*/ 1069975 w 1069975"/>
                <a:gd name="connsiteY4" fmla="*/ 3175 h 5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75" h="511175">
                  <a:moveTo>
                    <a:pt x="1069975" y="3175"/>
                  </a:moveTo>
                  <a:lnTo>
                    <a:pt x="952500" y="0"/>
                  </a:lnTo>
                  <a:lnTo>
                    <a:pt x="0" y="511175"/>
                  </a:lnTo>
                  <a:lnTo>
                    <a:pt x="149225" y="508000"/>
                  </a:lnTo>
                  <a:lnTo>
                    <a:pt x="1069975" y="3175"/>
                  </a:lnTo>
                  <a:close/>
                </a:path>
              </a:pathLst>
            </a:custGeom>
            <a:solidFill>
              <a:srgbClr val="FFC000">
                <a:alpha val="50000"/>
              </a:srgbClr>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1" dirty="0"/>
            </a:p>
          </p:txBody>
        </p:sp>
        <p:sp>
          <p:nvSpPr>
            <p:cNvPr id="26" name="Forma libre 25"/>
            <p:cNvSpPr/>
            <p:nvPr/>
          </p:nvSpPr>
          <p:spPr>
            <a:xfrm>
              <a:off x="5866210" y="4407005"/>
              <a:ext cx="869355" cy="415330"/>
            </a:xfrm>
            <a:custGeom>
              <a:avLst/>
              <a:gdLst>
                <a:gd name="connsiteX0" fmla="*/ 1108075 w 1108075"/>
                <a:gd name="connsiteY0" fmla="*/ 0 h 514350"/>
                <a:gd name="connsiteX1" fmla="*/ 914400 w 1108075"/>
                <a:gd name="connsiteY1" fmla="*/ 6350 h 514350"/>
                <a:gd name="connsiteX2" fmla="*/ 0 w 1108075"/>
                <a:gd name="connsiteY2" fmla="*/ 501650 h 514350"/>
                <a:gd name="connsiteX3" fmla="*/ 425450 w 1108075"/>
                <a:gd name="connsiteY3" fmla="*/ 514350 h 514350"/>
                <a:gd name="connsiteX4" fmla="*/ 1108075 w 1108075"/>
                <a:gd name="connsiteY4" fmla="*/ 0 h 514350"/>
                <a:gd name="connsiteX0" fmla="*/ 1108075 w 1108075"/>
                <a:gd name="connsiteY0" fmla="*/ 0 h 514350"/>
                <a:gd name="connsiteX1" fmla="*/ 914400 w 1108075"/>
                <a:gd name="connsiteY1" fmla="*/ 6350 h 514350"/>
                <a:gd name="connsiteX2" fmla="*/ 0 w 1108075"/>
                <a:gd name="connsiteY2" fmla="*/ 501650 h 514350"/>
                <a:gd name="connsiteX3" fmla="*/ 111125 w 1108075"/>
                <a:gd name="connsiteY3" fmla="*/ 514350 h 514350"/>
                <a:gd name="connsiteX4" fmla="*/ 1108075 w 1108075"/>
                <a:gd name="connsiteY4" fmla="*/ 0 h 514350"/>
                <a:gd name="connsiteX0" fmla="*/ 1031875 w 1031875"/>
                <a:gd name="connsiteY0" fmla="*/ 3175 h 508000"/>
                <a:gd name="connsiteX1" fmla="*/ 914400 w 1031875"/>
                <a:gd name="connsiteY1" fmla="*/ 0 h 508000"/>
                <a:gd name="connsiteX2" fmla="*/ 0 w 1031875"/>
                <a:gd name="connsiteY2" fmla="*/ 495300 h 508000"/>
                <a:gd name="connsiteX3" fmla="*/ 111125 w 1031875"/>
                <a:gd name="connsiteY3" fmla="*/ 508000 h 508000"/>
                <a:gd name="connsiteX4" fmla="*/ 1031875 w 1031875"/>
                <a:gd name="connsiteY4" fmla="*/ 3175 h 508000"/>
                <a:gd name="connsiteX0" fmla="*/ 1069975 w 1069975"/>
                <a:gd name="connsiteY0" fmla="*/ 3175 h 511175"/>
                <a:gd name="connsiteX1" fmla="*/ 952500 w 1069975"/>
                <a:gd name="connsiteY1" fmla="*/ 0 h 511175"/>
                <a:gd name="connsiteX2" fmla="*/ 0 w 1069975"/>
                <a:gd name="connsiteY2" fmla="*/ 511175 h 511175"/>
                <a:gd name="connsiteX3" fmla="*/ 149225 w 1069975"/>
                <a:gd name="connsiteY3" fmla="*/ 508000 h 511175"/>
                <a:gd name="connsiteX4" fmla="*/ 1069975 w 1069975"/>
                <a:gd name="connsiteY4" fmla="*/ 3175 h 5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75" h="511175">
                  <a:moveTo>
                    <a:pt x="1069975" y="3175"/>
                  </a:moveTo>
                  <a:lnTo>
                    <a:pt x="952500" y="0"/>
                  </a:lnTo>
                  <a:lnTo>
                    <a:pt x="0" y="511175"/>
                  </a:lnTo>
                  <a:lnTo>
                    <a:pt x="149225" y="508000"/>
                  </a:lnTo>
                  <a:lnTo>
                    <a:pt x="1069975" y="3175"/>
                  </a:lnTo>
                  <a:close/>
                </a:path>
              </a:pathLst>
            </a:custGeom>
            <a:solidFill>
              <a:srgbClr val="FFC000">
                <a:alpha val="50000"/>
              </a:srgbClr>
            </a:solid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1" dirty="0"/>
            </a:p>
          </p:txBody>
        </p:sp>
        <p:sp>
          <p:nvSpPr>
            <p:cNvPr id="27" name="Forma libre 26"/>
            <p:cNvSpPr/>
            <p:nvPr/>
          </p:nvSpPr>
          <p:spPr>
            <a:xfrm>
              <a:off x="7392006" y="2316360"/>
              <a:ext cx="659756" cy="386952"/>
            </a:xfrm>
            <a:custGeom>
              <a:avLst/>
              <a:gdLst>
                <a:gd name="connsiteX0" fmla="*/ 327025 w 327025"/>
                <a:gd name="connsiteY0" fmla="*/ 473075 h 473075"/>
                <a:gd name="connsiteX1" fmla="*/ 244475 w 327025"/>
                <a:gd name="connsiteY1" fmla="*/ 473075 h 473075"/>
                <a:gd name="connsiteX2" fmla="*/ 0 w 327025"/>
                <a:gd name="connsiteY2" fmla="*/ 0 h 473075"/>
                <a:gd name="connsiteX3" fmla="*/ 146050 w 327025"/>
                <a:gd name="connsiteY3" fmla="*/ 3175 h 473075"/>
                <a:gd name="connsiteX4" fmla="*/ 327025 w 327025"/>
                <a:gd name="connsiteY4" fmla="*/ 473075 h 473075"/>
                <a:gd name="connsiteX0" fmla="*/ 314325 w 314325"/>
                <a:gd name="connsiteY0" fmla="*/ 469900 h 469900"/>
                <a:gd name="connsiteX1" fmla="*/ 231775 w 314325"/>
                <a:gd name="connsiteY1" fmla="*/ 469900 h 469900"/>
                <a:gd name="connsiteX2" fmla="*/ 0 w 314325"/>
                <a:gd name="connsiteY2" fmla="*/ 6350 h 469900"/>
                <a:gd name="connsiteX3" fmla="*/ 133350 w 314325"/>
                <a:gd name="connsiteY3" fmla="*/ 0 h 469900"/>
                <a:gd name="connsiteX4" fmla="*/ 314325 w 314325"/>
                <a:gd name="connsiteY4" fmla="*/ 469900 h 469900"/>
                <a:gd name="connsiteX0" fmla="*/ 333375 w 333375"/>
                <a:gd name="connsiteY0" fmla="*/ 479425 h 479425"/>
                <a:gd name="connsiteX1" fmla="*/ 250825 w 333375"/>
                <a:gd name="connsiteY1" fmla="*/ 479425 h 479425"/>
                <a:gd name="connsiteX2" fmla="*/ 0 w 333375"/>
                <a:gd name="connsiteY2" fmla="*/ 0 h 479425"/>
                <a:gd name="connsiteX3" fmla="*/ 152400 w 333375"/>
                <a:gd name="connsiteY3" fmla="*/ 9525 h 479425"/>
                <a:gd name="connsiteX4" fmla="*/ 333375 w 333375"/>
                <a:gd name="connsiteY4" fmla="*/ 479425 h 479425"/>
                <a:gd name="connsiteX0" fmla="*/ 339725 w 339725"/>
                <a:gd name="connsiteY0" fmla="*/ 469900 h 469900"/>
                <a:gd name="connsiteX1" fmla="*/ 257175 w 339725"/>
                <a:gd name="connsiteY1" fmla="*/ 469900 h 469900"/>
                <a:gd name="connsiteX2" fmla="*/ 0 w 339725"/>
                <a:gd name="connsiteY2" fmla="*/ 0 h 469900"/>
                <a:gd name="connsiteX3" fmla="*/ 158750 w 339725"/>
                <a:gd name="connsiteY3" fmla="*/ 0 h 469900"/>
                <a:gd name="connsiteX4" fmla="*/ 339725 w 339725"/>
                <a:gd name="connsiteY4" fmla="*/ 469900 h 469900"/>
                <a:gd name="connsiteX0" fmla="*/ 339725 w 339725"/>
                <a:gd name="connsiteY0" fmla="*/ 476250 h 476250"/>
                <a:gd name="connsiteX1" fmla="*/ 257175 w 339725"/>
                <a:gd name="connsiteY1" fmla="*/ 476250 h 476250"/>
                <a:gd name="connsiteX2" fmla="*/ 0 w 339725"/>
                <a:gd name="connsiteY2" fmla="*/ 6350 h 476250"/>
                <a:gd name="connsiteX3" fmla="*/ 92075 w 339725"/>
                <a:gd name="connsiteY3" fmla="*/ 0 h 476250"/>
                <a:gd name="connsiteX4" fmla="*/ 339725 w 339725"/>
                <a:gd name="connsiteY4" fmla="*/ 476250 h 476250"/>
                <a:gd name="connsiteX0" fmla="*/ 495300 w 495300"/>
                <a:gd name="connsiteY0" fmla="*/ 476250 h 476250"/>
                <a:gd name="connsiteX1" fmla="*/ 412750 w 495300"/>
                <a:gd name="connsiteY1" fmla="*/ 476250 h 476250"/>
                <a:gd name="connsiteX2" fmla="*/ 0 w 495300"/>
                <a:gd name="connsiteY2" fmla="*/ 0 h 476250"/>
                <a:gd name="connsiteX3" fmla="*/ 247650 w 495300"/>
                <a:gd name="connsiteY3" fmla="*/ 0 h 476250"/>
                <a:gd name="connsiteX4" fmla="*/ 495300 w 495300"/>
                <a:gd name="connsiteY4" fmla="*/ 476250 h 476250"/>
                <a:gd name="connsiteX0" fmla="*/ 495300 w 495300"/>
                <a:gd name="connsiteY0" fmla="*/ 476250 h 476250"/>
                <a:gd name="connsiteX1" fmla="*/ 412750 w 495300"/>
                <a:gd name="connsiteY1" fmla="*/ 476250 h 476250"/>
                <a:gd name="connsiteX2" fmla="*/ 0 w 495300"/>
                <a:gd name="connsiteY2" fmla="*/ 0 h 476250"/>
                <a:gd name="connsiteX3" fmla="*/ 95250 w 495300"/>
                <a:gd name="connsiteY3" fmla="*/ 0 h 476250"/>
                <a:gd name="connsiteX4" fmla="*/ 495300 w 495300"/>
                <a:gd name="connsiteY4" fmla="*/ 476250 h 476250"/>
                <a:gd name="connsiteX0" fmla="*/ 804862 w 804862"/>
                <a:gd name="connsiteY0" fmla="*/ 478631 h 478631"/>
                <a:gd name="connsiteX1" fmla="*/ 722312 w 804862"/>
                <a:gd name="connsiteY1" fmla="*/ 478631 h 478631"/>
                <a:gd name="connsiteX2" fmla="*/ 0 w 804862"/>
                <a:gd name="connsiteY2" fmla="*/ 0 h 478631"/>
                <a:gd name="connsiteX3" fmla="*/ 404812 w 804862"/>
                <a:gd name="connsiteY3" fmla="*/ 2381 h 478631"/>
                <a:gd name="connsiteX4" fmla="*/ 804862 w 804862"/>
                <a:gd name="connsiteY4" fmla="*/ 478631 h 478631"/>
                <a:gd name="connsiteX0" fmla="*/ 804862 w 804862"/>
                <a:gd name="connsiteY0" fmla="*/ 478631 h 478631"/>
                <a:gd name="connsiteX1" fmla="*/ 722312 w 804862"/>
                <a:gd name="connsiteY1" fmla="*/ 478631 h 478631"/>
                <a:gd name="connsiteX2" fmla="*/ 0 w 804862"/>
                <a:gd name="connsiteY2" fmla="*/ 0 h 478631"/>
                <a:gd name="connsiteX3" fmla="*/ 128587 w 804862"/>
                <a:gd name="connsiteY3" fmla="*/ 7143 h 478631"/>
                <a:gd name="connsiteX4" fmla="*/ 804862 w 804862"/>
                <a:gd name="connsiteY4" fmla="*/ 478631 h 478631"/>
                <a:gd name="connsiteX0" fmla="*/ 804862 w 804862"/>
                <a:gd name="connsiteY0" fmla="*/ 478631 h 478631"/>
                <a:gd name="connsiteX1" fmla="*/ 722312 w 804862"/>
                <a:gd name="connsiteY1" fmla="*/ 478631 h 478631"/>
                <a:gd name="connsiteX2" fmla="*/ 0 w 804862"/>
                <a:gd name="connsiteY2" fmla="*/ 0 h 478631"/>
                <a:gd name="connsiteX3" fmla="*/ 116681 w 804862"/>
                <a:gd name="connsiteY3" fmla="*/ 4762 h 478631"/>
                <a:gd name="connsiteX4" fmla="*/ 804862 w 804862"/>
                <a:gd name="connsiteY4" fmla="*/ 478631 h 478631"/>
                <a:gd name="connsiteX0" fmla="*/ 807244 w 807244"/>
                <a:gd name="connsiteY0" fmla="*/ 473869 h 473869"/>
                <a:gd name="connsiteX1" fmla="*/ 724694 w 807244"/>
                <a:gd name="connsiteY1" fmla="*/ 473869 h 473869"/>
                <a:gd name="connsiteX2" fmla="*/ 0 w 807244"/>
                <a:gd name="connsiteY2" fmla="*/ 2382 h 473869"/>
                <a:gd name="connsiteX3" fmla="*/ 119063 w 807244"/>
                <a:gd name="connsiteY3" fmla="*/ 0 h 473869"/>
                <a:gd name="connsiteX4" fmla="*/ 807244 w 807244"/>
                <a:gd name="connsiteY4" fmla="*/ 473869 h 473869"/>
                <a:gd name="connsiteX0" fmla="*/ 807244 w 807244"/>
                <a:gd name="connsiteY0" fmla="*/ 483393 h 483393"/>
                <a:gd name="connsiteX1" fmla="*/ 724694 w 807244"/>
                <a:gd name="connsiteY1" fmla="*/ 483393 h 483393"/>
                <a:gd name="connsiteX2" fmla="*/ 0 w 807244"/>
                <a:gd name="connsiteY2" fmla="*/ 0 h 483393"/>
                <a:gd name="connsiteX3" fmla="*/ 119063 w 807244"/>
                <a:gd name="connsiteY3" fmla="*/ 9524 h 483393"/>
                <a:gd name="connsiteX4" fmla="*/ 807244 w 807244"/>
                <a:gd name="connsiteY4" fmla="*/ 483393 h 483393"/>
                <a:gd name="connsiteX0" fmla="*/ 812007 w 812007"/>
                <a:gd name="connsiteY0" fmla="*/ 476249 h 476249"/>
                <a:gd name="connsiteX1" fmla="*/ 729457 w 812007"/>
                <a:gd name="connsiteY1" fmla="*/ 476249 h 476249"/>
                <a:gd name="connsiteX2" fmla="*/ 0 w 812007"/>
                <a:gd name="connsiteY2" fmla="*/ 0 h 476249"/>
                <a:gd name="connsiteX3" fmla="*/ 123826 w 812007"/>
                <a:gd name="connsiteY3" fmla="*/ 2380 h 476249"/>
                <a:gd name="connsiteX4" fmla="*/ 812007 w 812007"/>
                <a:gd name="connsiteY4" fmla="*/ 476249 h 476249"/>
                <a:gd name="connsiteX0" fmla="*/ 812007 w 812007"/>
                <a:gd name="connsiteY0" fmla="*/ 476249 h 476249"/>
                <a:gd name="connsiteX1" fmla="*/ 729457 w 812007"/>
                <a:gd name="connsiteY1" fmla="*/ 476249 h 476249"/>
                <a:gd name="connsiteX2" fmla="*/ 0 w 812007"/>
                <a:gd name="connsiteY2" fmla="*/ 0 h 476249"/>
                <a:gd name="connsiteX3" fmla="*/ 90489 w 812007"/>
                <a:gd name="connsiteY3" fmla="*/ 4762 h 476249"/>
                <a:gd name="connsiteX4" fmla="*/ 812007 w 812007"/>
                <a:gd name="connsiteY4" fmla="*/ 476249 h 476249"/>
                <a:gd name="connsiteX0" fmla="*/ 812007 w 812007"/>
                <a:gd name="connsiteY0" fmla="*/ 476249 h 476249"/>
                <a:gd name="connsiteX1" fmla="*/ 729457 w 812007"/>
                <a:gd name="connsiteY1" fmla="*/ 476249 h 476249"/>
                <a:gd name="connsiteX2" fmla="*/ 0 w 812007"/>
                <a:gd name="connsiteY2" fmla="*/ 0 h 476249"/>
                <a:gd name="connsiteX3" fmla="*/ 92870 w 812007"/>
                <a:gd name="connsiteY3" fmla="*/ 2380 h 476249"/>
                <a:gd name="connsiteX4" fmla="*/ 812007 w 812007"/>
                <a:gd name="connsiteY4" fmla="*/ 476249 h 47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07" h="476249">
                  <a:moveTo>
                    <a:pt x="812007" y="476249"/>
                  </a:moveTo>
                  <a:lnTo>
                    <a:pt x="729457" y="476249"/>
                  </a:lnTo>
                  <a:lnTo>
                    <a:pt x="0" y="0"/>
                  </a:lnTo>
                  <a:lnTo>
                    <a:pt x="92870" y="2380"/>
                  </a:lnTo>
                  <a:lnTo>
                    <a:pt x="812007" y="476249"/>
                  </a:lnTo>
                  <a:close/>
                </a:path>
              </a:pathLst>
            </a:custGeom>
            <a:solidFill>
              <a:srgbClr val="FFC000">
                <a:alpha val="50000"/>
              </a:srgbClr>
            </a:solid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1" dirty="0"/>
            </a:p>
          </p:txBody>
        </p:sp>
        <p:sp>
          <p:nvSpPr>
            <p:cNvPr id="28" name="Elipse 27"/>
            <p:cNvSpPr/>
            <p:nvPr/>
          </p:nvSpPr>
          <p:spPr>
            <a:xfrm>
              <a:off x="4364831" y="4092283"/>
              <a:ext cx="2610644" cy="105491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1" dirty="0"/>
            </a:p>
          </p:txBody>
        </p:sp>
        <p:sp>
          <p:nvSpPr>
            <p:cNvPr id="29" name="Elipse 28"/>
            <p:cNvSpPr/>
            <p:nvPr/>
          </p:nvSpPr>
          <p:spPr>
            <a:xfrm>
              <a:off x="5190331" y="2111084"/>
              <a:ext cx="3281363" cy="8667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1" dirty="0"/>
            </a:p>
          </p:txBody>
        </p:sp>
      </p:grpSp>
      <p:sp>
        <p:nvSpPr>
          <p:cNvPr id="30" name="CuadroTexto 29"/>
          <p:cNvSpPr txBox="1"/>
          <p:nvPr/>
        </p:nvSpPr>
        <p:spPr>
          <a:xfrm>
            <a:off x="1770280" y="1052736"/>
            <a:ext cx="6025793" cy="923330"/>
          </a:xfrm>
          <a:prstGeom prst="rect">
            <a:avLst/>
          </a:prstGeom>
          <a:noFill/>
        </p:spPr>
        <p:txBody>
          <a:bodyPr wrap="square" rtlCol="0">
            <a:spAutoFit/>
          </a:bodyPr>
          <a:lstStyle/>
          <a:p>
            <a:pPr algn="ctr"/>
            <a:r>
              <a:rPr lang="es-MX" b="1" dirty="0">
                <a:solidFill>
                  <a:schemeClr val="accent4"/>
                </a:solidFill>
                <a:latin typeface="Candara" panose="020E0502030303020204" pitchFamily="34" charset="0"/>
                <a:cs typeface="Arial" panose="020B0604020202020204" pitchFamily="34" charset="0"/>
              </a:rPr>
              <a:t>Localización preliminar de nuevas calles de salida rápida y trabajos de mejoramiento en pista norte</a:t>
            </a:r>
          </a:p>
          <a:p>
            <a:pPr algn="ctr"/>
            <a:endParaRPr lang="es-MX" b="1" dirty="0">
              <a:solidFill>
                <a:schemeClr val="accent4"/>
              </a:solidFill>
              <a:latin typeface="Candara" panose="020E0502030303020204" pitchFamily="34" charset="0"/>
              <a:cs typeface="Arial" panose="020B0604020202020204" pitchFamily="34" charset="0"/>
            </a:endParaRPr>
          </a:p>
        </p:txBody>
      </p:sp>
      <p:sp>
        <p:nvSpPr>
          <p:cNvPr id="13" name="Rectángulo redondeado 12"/>
          <p:cNvSpPr/>
          <p:nvPr/>
        </p:nvSpPr>
        <p:spPr>
          <a:xfrm>
            <a:off x="1191493" y="4127461"/>
            <a:ext cx="7751618" cy="2158167"/>
          </a:xfrm>
          <a:prstGeom prst="roundRect">
            <a:avLst/>
          </a:prstGeom>
          <a:solidFill>
            <a:schemeClr val="accent4">
              <a:lumMod val="20000"/>
              <a:lumOff val="80000"/>
            </a:schemeClr>
          </a:soli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just"/>
            <a:endParaRPr lang="es-CO" sz="1200" b="1" dirty="0"/>
          </a:p>
          <a:p>
            <a:pPr algn="just"/>
            <a:r>
              <a:rPr lang="es-CO" sz="1200" b="1" dirty="0"/>
              <a:t>Alcance:</a:t>
            </a:r>
          </a:p>
          <a:p>
            <a:pPr marL="214308" indent="-214308" algn="just">
              <a:buFont typeface="Arial" panose="020B0604020202020204" pitchFamily="34" charset="0"/>
              <a:buChar char="•"/>
            </a:pPr>
            <a:r>
              <a:rPr lang="es-CO" sz="1051" dirty="0"/>
              <a:t>Construir cuatro (4) calles de salida rápida en el Aeropuerto El Dorado, con el fin de reducir el tiempo de ocupación en pista de la aeronaves.</a:t>
            </a:r>
          </a:p>
          <a:p>
            <a:pPr marL="214308" indent="-214308" algn="just">
              <a:buFont typeface="Arial" panose="020B0604020202020204" pitchFamily="34" charset="0"/>
              <a:buChar char="•"/>
            </a:pPr>
            <a:r>
              <a:rPr lang="es-CO" sz="1051" dirty="0"/>
              <a:t>Corrección de pendientes de la pista norte y repavimentación.</a:t>
            </a:r>
          </a:p>
          <a:p>
            <a:pPr marL="214308" indent="-214308" algn="just">
              <a:buFont typeface="Arial" panose="020B0604020202020204" pitchFamily="34" charset="0"/>
              <a:buChar char="•"/>
            </a:pPr>
            <a:r>
              <a:rPr lang="es-CO" sz="1051" dirty="0"/>
              <a:t>Adquisición e instalación de luces de eje y de borde de la pista norte.</a:t>
            </a:r>
          </a:p>
          <a:p>
            <a:pPr marL="214308" indent="-214308" algn="just">
              <a:buFont typeface="Arial" panose="020B0604020202020204" pitchFamily="34" charset="0"/>
              <a:buChar char="•"/>
            </a:pPr>
            <a:r>
              <a:rPr lang="es-CO" sz="1051" dirty="0"/>
              <a:t>Adecuación márgenes de la pista norte</a:t>
            </a:r>
          </a:p>
          <a:p>
            <a:pPr marL="214308" indent="-214308" algn="just">
              <a:buFont typeface="Arial" panose="020B0604020202020204" pitchFamily="34" charset="0"/>
              <a:buChar char="•"/>
            </a:pPr>
            <a:r>
              <a:rPr lang="es-CO" sz="1051" dirty="0"/>
              <a:t>Instalación de sistema eléctrico que alimente todas las luces de la pista norte</a:t>
            </a:r>
          </a:p>
          <a:p>
            <a:pPr algn="just"/>
            <a:r>
              <a:rPr lang="es-CO" sz="1200" b="1" dirty="0"/>
              <a:t>Plazo:</a:t>
            </a:r>
            <a:endParaRPr lang="es-CO" sz="1051" dirty="0"/>
          </a:p>
          <a:p>
            <a:pPr marL="214308" indent="-214308" algn="just">
              <a:buFont typeface="Arial" panose="020B0604020202020204" pitchFamily="34" charset="0"/>
              <a:buChar char="•"/>
            </a:pPr>
            <a:r>
              <a:rPr lang="es-CO" sz="1051" dirty="0"/>
              <a:t>A construir en el año 2015.</a:t>
            </a:r>
          </a:p>
          <a:p>
            <a:pPr algn="just"/>
            <a:r>
              <a:rPr lang="es-CO" sz="1200" b="1" dirty="0"/>
              <a:t>Estado actual:</a:t>
            </a:r>
          </a:p>
          <a:p>
            <a:pPr marL="214308" indent="-214308" algn="just">
              <a:buFont typeface="Arial" panose="020B0604020202020204" pitchFamily="34" charset="0"/>
              <a:buChar char="•"/>
            </a:pPr>
            <a:r>
              <a:rPr lang="es-CO" sz="1051" dirty="0"/>
              <a:t>En fase de estudios y diseños, a la espera de concepto </a:t>
            </a:r>
            <a:r>
              <a:rPr lang="es-CO" sz="1051" dirty="0" err="1"/>
              <a:t>Aerocivil</a:t>
            </a:r>
            <a:r>
              <a:rPr lang="es-CO" sz="1051" dirty="0"/>
              <a:t> sobre ubicación definitiva; mesas de trabajo para elaboración de otrosí de construcción.</a:t>
            </a:r>
          </a:p>
          <a:p>
            <a:pPr marL="214308" indent="-214308" algn="just">
              <a:buFont typeface="Arial" panose="020B0604020202020204" pitchFamily="34" charset="0"/>
              <a:buChar char="•"/>
            </a:pPr>
            <a:endParaRPr lang="es-MX" sz="1351" dirty="0"/>
          </a:p>
        </p:txBody>
      </p:sp>
    </p:spTree>
    <p:extLst>
      <p:ext uri="{BB962C8B-B14F-4D97-AF65-F5344CB8AC3E}">
        <p14:creationId xmlns:p14="http://schemas.microsoft.com/office/powerpoint/2010/main" val="17574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2 Imagen" descr="ICOCOLOR-02.png"/>
          <p:cNvPicPr>
            <a:picLocks noChangeAspect="1"/>
          </p:cNvPicPr>
          <p:nvPr/>
        </p:nvPicPr>
        <p:blipFill>
          <a:blip r:embed="rId2" cstate="print"/>
          <a:srcRect r="65521"/>
          <a:stretch>
            <a:fillRect/>
          </a:stretch>
        </p:blipFill>
        <p:spPr>
          <a:xfrm>
            <a:off x="7399317" y="1237829"/>
            <a:ext cx="2125683" cy="5138777"/>
          </a:xfrm>
          <a:prstGeom prst="rect">
            <a:avLst/>
          </a:prstGeom>
        </p:spPr>
      </p:pic>
      <p:pic>
        <p:nvPicPr>
          <p:cNvPr id="11" name="14 Imagen" descr="ICOCOLOR-09.png"/>
          <p:cNvPicPr>
            <a:picLocks noChangeAspect="1"/>
          </p:cNvPicPr>
          <p:nvPr/>
        </p:nvPicPr>
        <p:blipFill>
          <a:blip r:embed="rId3" cstate="print"/>
          <a:srcRect l="4944" r="52150"/>
          <a:stretch>
            <a:fillRect/>
          </a:stretch>
        </p:blipFill>
        <p:spPr>
          <a:xfrm>
            <a:off x="7719953" y="1237828"/>
            <a:ext cx="1805049" cy="5143500"/>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641562"/>
            <a:ext cx="7022870" cy="3988990"/>
          </a:xfrm>
          <a:prstGeom prst="rect">
            <a:avLst/>
          </a:prstGeom>
        </p:spPr>
      </p:pic>
      <p:sp>
        <p:nvSpPr>
          <p:cNvPr id="7" name="Rectángulo 6"/>
          <p:cNvSpPr/>
          <p:nvPr/>
        </p:nvSpPr>
        <p:spPr>
          <a:xfrm>
            <a:off x="1992362" y="810565"/>
            <a:ext cx="5040560" cy="400110"/>
          </a:xfrm>
          <a:prstGeom prst="rect">
            <a:avLst/>
          </a:prstGeom>
        </p:spPr>
        <p:txBody>
          <a:bodyPr wrap="square">
            <a:spAutoFit/>
          </a:bodyPr>
          <a:lstStyle/>
          <a:p>
            <a:pPr algn="just"/>
            <a:r>
              <a:rPr lang="es-ES" sz="2000" i="1" u="sng" dirty="0">
                <a:latin typeface="BolsterBold" pitchFamily="2" charset="0"/>
                <a:ea typeface="Times New Roman" panose="02020603050405020304" pitchFamily="18" charset="0"/>
                <a:cs typeface="Arial" panose="020B0604020202020204" pitchFamily="34" charset="0"/>
              </a:rPr>
              <a:t>Contrato de Concesión : Nororiente</a:t>
            </a:r>
          </a:p>
        </p:txBody>
      </p:sp>
    </p:spTree>
    <p:extLst>
      <p:ext uri="{BB962C8B-B14F-4D97-AF65-F5344CB8AC3E}">
        <p14:creationId xmlns:p14="http://schemas.microsoft.com/office/powerpoint/2010/main" val="6619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061112" y="511849"/>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28" name="Tabla 27"/>
          <p:cNvGraphicFramePr>
            <a:graphicFrameLocks noGrp="1"/>
          </p:cNvGraphicFramePr>
          <p:nvPr>
            <p:extLst/>
          </p:nvPr>
        </p:nvGraphicFramePr>
        <p:xfrm>
          <a:off x="5385049" y="3284985"/>
          <a:ext cx="3542015" cy="371475"/>
        </p:xfrm>
        <a:graphic>
          <a:graphicData uri="http://schemas.openxmlformats.org/drawingml/2006/table">
            <a:tbl>
              <a:tblPr firstRow="1" bandRow="1">
                <a:tableStyleId>{BC89EF96-8CEA-46FF-86C4-4CE0E7609802}</a:tableStyleId>
              </a:tblPr>
              <a:tblGrid>
                <a:gridCol w="2461895"/>
                <a:gridCol w="1080120"/>
              </a:tblGrid>
              <a:tr h="3714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Valor Total del proyecto (millones 2014)</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solidFill>
                      <a:schemeClr val="accent3">
                        <a:alpha val="40000"/>
                      </a:schemeClr>
                    </a:solidFill>
                  </a:tcPr>
                </a:tc>
                <a:tc>
                  <a:txBody>
                    <a:bodyPr/>
                    <a:lstStyle/>
                    <a:p>
                      <a:pPr algn="ctr" fontAlgn="ctr"/>
                      <a:r>
                        <a:rPr lang="es-CO" sz="1200" b="1" i="1" u="sng" strike="noStrike" dirty="0" smtClean="0">
                          <a:solidFill>
                            <a:srgbClr val="000000"/>
                          </a:solidFill>
                          <a:latin typeface="+mn-lt"/>
                          <a:cs typeface="Arial" panose="020B0604020202020204" pitchFamily="34" charset="0"/>
                        </a:rPr>
                        <a:t>$275.000</a:t>
                      </a:r>
                      <a:endParaRPr lang="es-CO" sz="1200" b="1" i="1" u="sng" strike="noStrike" dirty="0">
                        <a:solidFill>
                          <a:srgbClr val="000000"/>
                        </a:solidFill>
                        <a:latin typeface="+mn-lt"/>
                        <a:cs typeface="Arial" panose="020B0604020202020204" pitchFamily="34" charset="0"/>
                      </a:endParaRPr>
                    </a:p>
                  </a:txBody>
                  <a:tcPr marL="5358" marR="5358" marT="5358" marB="0" anchor="ctr">
                    <a:solidFill>
                      <a:schemeClr val="accent3">
                        <a:alpha val="40000"/>
                      </a:schemeClr>
                    </a:solidFill>
                  </a:tcPr>
                </a:tc>
              </a:tr>
            </a:tbl>
          </a:graphicData>
        </a:graphic>
      </p:graphicFrame>
      <p:graphicFrame>
        <p:nvGraphicFramePr>
          <p:cNvPr id="29" name="Tabla 28"/>
          <p:cNvGraphicFramePr>
            <a:graphicFrameLocks noGrp="1"/>
          </p:cNvGraphicFramePr>
          <p:nvPr>
            <p:extLst/>
          </p:nvPr>
        </p:nvGraphicFramePr>
        <p:xfrm>
          <a:off x="5313041" y="2276872"/>
          <a:ext cx="3642083" cy="876304"/>
        </p:xfrm>
        <a:graphic>
          <a:graphicData uri="http://schemas.openxmlformats.org/drawingml/2006/table">
            <a:tbl>
              <a:tblPr firstRow="1" bandRow="1">
                <a:tableStyleId>{BC89EF96-8CEA-46FF-86C4-4CE0E7609802}</a:tableStyleId>
              </a:tblPr>
              <a:tblGrid>
                <a:gridCol w="1656184"/>
                <a:gridCol w="1985899"/>
              </a:tblGrid>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kern="1200" dirty="0" smtClean="0">
                          <a:effectLst/>
                        </a:rPr>
                        <a:t>Interventor:</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Consorcio Unido INXI</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Inicio</a:t>
                      </a:r>
                      <a:r>
                        <a:rPr lang="es-CO" sz="1100" u="none" strike="noStrike" kern="1200" baseline="0" dirty="0" smtClean="0">
                          <a:effectLst/>
                        </a:rPr>
                        <a:t>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19 de</a:t>
                      </a:r>
                      <a:r>
                        <a:rPr lang="es-CO" sz="1100" b="0" i="0" u="none" strike="noStrike" baseline="0" dirty="0" smtClean="0">
                          <a:solidFill>
                            <a:srgbClr val="000000"/>
                          </a:solidFill>
                          <a:latin typeface="+mn-lt"/>
                          <a:cs typeface="Arial" panose="020B0604020202020204" pitchFamily="34" charset="0"/>
                        </a:rPr>
                        <a:t> </a:t>
                      </a:r>
                      <a:r>
                        <a:rPr lang="es-CO" sz="1100" b="0" i="0" u="none" strike="noStrike" dirty="0" smtClean="0">
                          <a:solidFill>
                            <a:srgbClr val="000000"/>
                          </a:solidFill>
                          <a:latin typeface="+mn-lt"/>
                          <a:cs typeface="Arial" panose="020B0604020202020204" pitchFamily="34" charset="0"/>
                        </a:rPr>
                        <a:t>Septiembre de 2014</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Fecha Fin:</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18 de Febrero de 2016 </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Valor Interventoría</a:t>
                      </a:r>
                      <a:endParaRPr lang="es-CO" sz="1100" b="0" u="none" strike="noStrike" kern="1200" dirty="0">
                        <a:solidFill>
                          <a:schemeClr val="tx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rgbClr val="000000"/>
                          </a:solidFill>
                          <a:latin typeface="+mn-lt"/>
                          <a:cs typeface="Arial" panose="020B0604020202020204" pitchFamily="34" charset="0"/>
                        </a:rPr>
                        <a:t>$4.632</a:t>
                      </a:r>
                      <a:endParaRPr lang="es-CO" sz="1100" b="0" i="0" u="none" strike="noStrike" dirty="0">
                        <a:solidFill>
                          <a:srgbClr val="000000"/>
                        </a:solidFill>
                        <a:latin typeface="+mn-lt"/>
                        <a:cs typeface="Arial" panose="020B0604020202020204" pitchFamily="34" charset="0"/>
                      </a:endParaRPr>
                    </a:p>
                  </a:txBody>
                  <a:tcPr marL="5358" marR="5358" marT="5358" marB="0" anchor="ctr"/>
                </a:tc>
              </a:tr>
            </a:tbl>
          </a:graphicData>
        </a:graphic>
      </p:graphicFrame>
      <p:graphicFrame>
        <p:nvGraphicFramePr>
          <p:cNvPr id="33" name="Tabla 32"/>
          <p:cNvGraphicFramePr>
            <a:graphicFrameLocks noGrp="1"/>
          </p:cNvGraphicFramePr>
          <p:nvPr>
            <p:extLst/>
          </p:nvPr>
        </p:nvGraphicFramePr>
        <p:xfrm>
          <a:off x="388020" y="4534248"/>
          <a:ext cx="3196829" cy="1760840"/>
        </p:xfrm>
        <a:graphic>
          <a:graphicData uri="http://schemas.openxmlformats.org/drawingml/2006/table">
            <a:tbl>
              <a:tblPr firstRow="1" bandRow="1">
                <a:tableStyleId>{E269D01E-BC32-4049-B463-5C60D7B0CCD2}</a:tableStyleId>
              </a:tblPr>
              <a:tblGrid>
                <a:gridCol w="2355371"/>
                <a:gridCol w="841458"/>
              </a:tblGrid>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Valor del Contrato </a:t>
                      </a:r>
                      <a:r>
                        <a:rPr lang="es-ES" sz="1100" u="none" strike="noStrike" baseline="0" dirty="0" smtClean="0">
                          <a:effectLst/>
                        </a:rPr>
                        <a:t>(millones 2009)</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$119.187 </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Inversiones Realizadas a 2013 </a:t>
                      </a:r>
                      <a:r>
                        <a:rPr lang="es-ES" sz="1100" u="none" strike="noStrike" baseline="0" dirty="0" smtClean="0">
                          <a:effectLst/>
                        </a:rPr>
                        <a:t>(millones 2009)</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$106.000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u="none" strike="noStrike" dirty="0" smtClean="0">
                          <a:effectLst/>
                        </a:rPr>
                        <a:t>Inversiones a corto plazo 2014-2015</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algn="ctr" fontAlgn="ctr"/>
                      <a:r>
                        <a:rPr lang="es-CO" sz="1100" u="none" strike="noStrike" dirty="0" smtClean="0"/>
                        <a:t>$142.000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440210">
                <a:tc>
                  <a:txBody>
                    <a:bodyPr/>
                    <a:lstStyle/>
                    <a:p>
                      <a:r>
                        <a:rPr lang="es-MX" sz="1100" u="none" strike="noStrike" kern="1200" dirty="0" smtClean="0">
                          <a:effectLst/>
                        </a:rPr>
                        <a:t>Inversiones a mediano plazo a</a:t>
                      </a:r>
                      <a:r>
                        <a:rPr lang="es-MX" sz="1100" u="none" strike="noStrike" kern="1200" baseline="0" dirty="0" smtClean="0">
                          <a:effectLst/>
                        </a:rPr>
                        <a:t> partir del 2016</a:t>
                      </a:r>
                      <a:endParaRPr lang="es-MX" sz="1100" u="none" strike="noStrike" kern="1200" dirty="0">
                        <a:solidFill>
                          <a:schemeClr val="tx1"/>
                        </a:solidFill>
                        <a:effectLst/>
                        <a:latin typeface="+mn-lt"/>
                        <a:ea typeface="+mn-ea"/>
                        <a:cs typeface="+mn-cs"/>
                      </a:endParaRPr>
                    </a:p>
                  </a:txBody>
                  <a:tcPr marL="51435" marR="51435" marT="25718" marB="25718" anchor="ctr"/>
                </a:tc>
                <a:tc>
                  <a:txBody>
                    <a:bodyPr/>
                    <a:lstStyle/>
                    <a:p>
                      <a:pPr algn="ctr" fontAlgn="ctr"/>
                      <a:r>
                        <a:rPr lang="es-CO" sz="1100" u="none" strike="noStrike" dirty="0" smtClean="0"/>
                        <a:t>$27.000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bl>
          </a:graphicData>
        </a:graphic>
      </p:graphicFrame>
      <p:sp>
        <p:nvSpPr>
          <p:cNvPr id="34" name="CuadroTexto 33"/>
          <p:cNvSpPr txBox="1"/>
          <p:nvPr/>
        </p:nvSpPr>
        <p:spPr>
          <a:xfrm>
            <a:off x="344489" y="4219180"/>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Inversión:</a:t>
            </a:r>
          </a:p>
        </p:txBody>
      </p:sp>
      <p:graphicFrame>
        <p:nvGraphicFramePr>
          <p:cNvPr id="35" name="Tabla 34"/>
          <p:cNvGraphicFramePr>
            <a:graphicFrameLocks noGrp="1"/>
          </p:cNvGraphicFramePr>
          <p:nvPr>
            <p:extLst/>
          </p:nvPr>
        </p:nvGraphicFramePr>
        <p:xfrm>
          <a:off x="5769100" y="6445020"/>
          <a:ext cx="3730943" cy="412981"/>
        </p:xfrm>
        <a:graphic>
          <a:graphicData uri="http://schemas.openxmlformats.org/drawingml/2006/table">
            <a:tbl>
              <a:tblPr firstRow="1" bandRow="1">
                <a:tableStyleId>{ED083AE6-46FA-4A59-8FB0-9F97EB10719F}</a:tableStyleId>
              </a:tblPr>
              <a:tblGrid>
                <a:gridCol w="1948214"/>
                <a:gridCol w="1782729"/>
              </a:tblGrid>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solidFill>
                            <a:schemeClr val="bg1"/>
                          </a:solidFill>
                          <a:effectLst/>
                        </a:rPr>
                        <a:t>Avance General Obras(%)</a:t>
                      </a:r>
                      <a:endParaRPr lang="es-CO" sz="1200" b="0" u="none" strike="noStrike" kern="1200" dirty="0">
                        <a:solidFill>
                          <a:schemeClr val="bg1"/>
                        </a:solidFill>
                        <a:effectLst/>
                        <a:latin typeface="+mn-lt"/>
                        <a:ea typeface="+mn-ea"/>
                        <a:cs typeface="Arial" panose="020B0604020202020204" pitchFamily="34" charset="0"/>
                      </a:endParaRPr>
                    </a:p>
                  </a:txBody>
                  <a:tcPr marL="51435" marR="51435" marT="25718" marB="25718" anchor="ctr">
                    <a:solidFill>
                      <a:schemeClr val="tx1"/>
                    </a:solidFill>
                  </a:tcPr>
                </a:tc>
                <a:tc>
                  <a:txBody>
                    <a:bodyPr/>
                    <a:lstStyle/>
                    <a:p>
                      <a:pPr algn="ctr" fontAlgn="ctr"/>
                      <a:r>
                        <a:rPr lang="es-CO" sz="1200" b="0" i="0" u="none" strike="noStrike" dirty="0" smtClean="0">
                          <a:solidFill>
                            <a:schemeClr val="bg1"/>
                          </a:solidFill>
                          <a:latin typeface="+mn-lt"/>
                          <a:cs typeface="Arial" panose="020B0604020202020204" pitchFamily="34" charset="0"/>
                        </a:rPr>
                        <a:t>95% </a:t>
                      </a:r>
                      <a:r>
                        <a:rPr lang="es-CO" sz="1200" b="0" i="0" u="none" strike="noStrike" baseline="30000" dirty="0" smtClean="0">
                          <a:solidFill>
                            <a:schemeClr val="bg1"/>
                          </a:solidFill>
                          <a:latin typeface="+mn-lt"/>
                          <a:cs typeface="Arial" panose="020B0604020202020204" pitchFamily="34" charset="0"/>
                        </a:rPr>
                        <a:t>*</a:t>
                      </a:r>
                      <a:r>
                        <a:rPr lang="es-CO" sz="900" b="0" i="0" u="none" strike="noStrike" dirty="0" smtClean="0">
                          <a:solidFill>
                            <a:schemeClr val="bg1"/>
                          </a:solidFill>
                          <a:latin typeface="+mn-lt"/>
                          <a:cs typeface="Arial" panose="020B0604020202020204" pitchFamily="34" charset="0"/>
                        </a:rPr>
                        <a:t>Santa Marta Suspendido</a:t>
                      </a:r>
                      <a:endParaRPr lang="es-CO" sz="900" b="0" i="0" u="none" strike="noStrike" dirty="0">
                        <a:solidFill>
                          <a:schemeClr val="bg1"/>
                        </a:solidFill>
                        <a:latin typeface="+mn-lt"/>
                        <a:cs typeface="Arial" panose="020B0604020202020204" pitchFamily="34" charset="0"/>
                      </a:endParaRPr>
                    </a:p>
                  </a:txBody>
                  <a:tcPr marL="5358" marR="5358" marT="5358" marB="0" anchor="ctr">
                    <a:solidFill>
                      <a:schemeClr val="tx1"/>
                    </a:solidFill>
                  </a:tcPr>
                </a:tc>
              </a:tr>
            </a:tbl>
          </a:graphicData>
        </a:graphic>
      </p:graphicFrame>
      <p:sp>
        <p:nvSpPr>
          <p:cNvPr id="36" name="CuadroTexto 35"/>
          <p:cNvSpPr txBox="1"/>
          <p:nvPr/>
        </p:nvSpPr>
        <p:spPr>
          <a:xfrm>
            <a:off x="3656857" y="4251275"/>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Alcance de obras: </a:t>
            </a:r>
          </a:p>
        </p:txBody>
      </p:sp>
      <p:sp>
        <p:nvSpPr>
          <p:cNvPr id="37" name="CuadroTexto 36"/>
          <p:cNvSpPr txBox="1"/>
          <p:nvPr/>
        </p:nvSpPr>
        <p:spPr>
          <a:xfrm>
            <a:off x="3728865" y="4554994"/>
            <a:ext cx="2880320" cy="175432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MX" sz="1200" dirty="0"/>
              <a:t>Obras de Modernización terminales aeroportuarias de NORORIENTE - aeropuertos CAMILO DAZA de CÚCUTA, PALONEGRO de BUCARAMANGA, YARIGUIES de BARRANCABERMEJA, ALFONSO LÓPEZ de VALLEDUPAR, SIMÓN BOLÍVAR de SANTA MARTA y el ALMIRANTE PADILLA de RIOHACHA. (Terminal, Plataforma, parqueaderos).  </a:t>
            </a:r>
          </a:p>
        </p:txBody>
      </p:sp>
      <p:graphicFrame>
        <p:nvGraphicFramePr>
          <p:cNvPr id="27" name="Tabla 26"/>
          <p:cNvGraphicFramePr>
            <a:graphicFrameLocks noGrp="1"/>
          </p:cNvGraphicFramePr>
          <p:nvPr>
            <p:extLst/>
          </p:nvPr>
        </p:nvGraphicFramePr>
        <p:xfrm>
          <a:off x="1352600" y="2276873"/>
          <a:ext cx="3474386" cy="1540809"/>
        </p:xfrm>
        <a:graphic>
          <a:graphicData uri="http://schemas.openxmlformats.org/drawingml/2006/table">
            <a:tbl>
              <a:tblPr firstRow="1" bandRow="1">
                <a:tableStyleId>{BC89EF96-8CEA-46FF-86C4-4CE0E7609802}</a:tableStyleId>
              </a:tblPr>
              <a:tblGrid>
                <a:gridCol w="1728192"/>
                <a:gridCol w="1746194"/>
              </a:tblGrid>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1" u="none" strike="noStrike" dirty="0" smtClean="0">
                          <a:effectLst/>
                          <a:latin typeface="+mn-lt"/>
                          <a:cs typeface="Arial" panose="020B0604020202020204" pitchFamily="34" charset="0"/>
                        </a:rPr>
                        <a:t>Contrato:</a:t>
                      </a: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10000078 - OK</a:t>
                      </a:r>
                    </a:p>
                  </a:txBody>
                  <a:tcPr marL="5358" marR="5358" marT="5358" marB="0" anchor="ctr"/>
                </a:tc>
              </a:tr>
              <a:tr h="325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Concesionario: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Sociedad Aeropuertos de Oriente S.A.S</a:t>
                      </a: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mn-cs"/>
                        </a:rPr>
                        <a:t>Fecha</a:t>
                      </a:r>
                      <a:r>
                        <a:rPr lang="es-ES" sz="1100" b="0" u="none" strike="noStrike" baseline="0" dirty="0" smtClean="0">
                          <a:effectLst/>
                          <a:latin typeface="+mn-lt"/>
                          <a:cs typeface="+mn-cs"/>
                        </a:rPr>
                        <a:t> suscripción del contrato</a:t>
                      </a:r>
                      <a:endParaRPr lang="es-ES" sz="1100" b="1"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CO" sz="1100" b="0" i="0" u="none" strike="noStrike" dirty="0" smtClean="0">
                          <a:solidFill>
                            <a:srgbClr val="000000"/>
                          </a:solidFill>
                          <a:latin typeface="+mn-lt"/>
                          <a:cs typeface="Arial" panose="020B0604020202020204" pitchFamily="34" charset="0"/>
                        </a:rPr>
                        <a:t>6 de agosto de 2010</a:t>
                      </a:r>
                      <a:endParaRPr lang="es-CO" sz="1100" b="0" i="0" u="none" strike="noStrike" dirty="0">
                        <a:solidFill>
                          <a:srgbClr val="000000"/>
                        </a:solidFill>
                        <a:latin typeface="+mn-lt"/>
                        <a:cs typeface="Arial" panose="020B0604020202020204" pitchFamily="34" charset="0"/>
                      </a:endParaRPr>
                    </a:p>
                  </a:txBody>
                  <a:tcPr marL="5358" marR="5358" marT="5358" marB="0" anchor="ctr"/>
                </a:tc>
              </a:tr>
              <a:tr h="211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Fecha</a:t>
                      </a:r>
                      <a:r>
                        <a:rPr lang="es-ES" sz="1100" b="0" u="none" strike="noStrike" baseline="0" dirty="0" smtClean="0">
                          <a:effectLst/>
                          <a:latin typeface="+mn-lt"/>
                          <a:cs typeface="Arial" panose="020B0604020202020204" pitchFamily="34" charset="0"/>
                        </a:rPr>
                        <a:t> inicio de Proyecto :</a:t>
                      </a:r>
                      <a:endParaRPr lang="es-ES" sz="1100" b="0" u="none" strike="noStrike" dirty="0" smtClean="0">
                        <a:effectLst/>
                        <a:latin typeface="+mn-lt"/>
                        <a:cs typeface="Arial" panose="020B0604020202020204" pitchFamily="34" charset="0"/>
                      </a:endParaRP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15/10/2010</a:t>
                      </a:r>
                    </a:p>
                  </a:txBody>
                  <a:tcPr marL="5358" marR="5358" marT="5358" marB="0" anchor="ctr"/>
                </a:tc>
              </a:tr>
              <a:tr h="268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b="0" u="none" strike="noStrike" dirty="0" smtClean="0">
                          <a:effectLst/>
                          <a:latin typeface="+mn-lt"/>
                          <a:cs typeface="Arial" panose="020B0604020202020204" pitchFamily="34" charset="0"/>
                        </a:rPr>
                        <a:t>Plazo Inicial </a:t>
                      </a:r>
                    </a:p>
                  </a:txBody>
                  <a:tcPr marL="51435" marR="51435" marT="25718" marB="25718" anchor="ctr"/>
                </a:tc>
                <a:tc>
                  <a:txBody>
                    <a:bodyPr/>
                    <a:lstStyle/>
                    <a:p>
                      <a:pPr lvl="1" algn="just" fontAlgn="ctr"/>
                      <a:r>
                        <a:rPr lang="es-MX" sz="1100" b="0" i="0" u="none" strike="noStrike" dirty="0" smtClean="0">
                          <a:solidFill>
                            <a:srgbClr val="000000"/>
                          </a:solidFill>
                          <a:latin typeface="+mn-lt"/>
                          <a:cs typeface="Arial" panose="020B0604020202020204" pitchFamily="34" charset="0"/>
                        </a:rPr>
                        <a:t>15 – 25 años</a:t>
                      </a:r>
                    </a:p>
                  </a:txBody>
                  <a:tcPr marL="5358" marR="5358" marT="5358" marB="0" anchor="ctr"/>
                </a:tc>
              </a:tr>
            </a:tbl>
          </a:graphicData>
        </a:graphic>
      </p:graphicFrame>
      <p:sp>
        <p:nvSpPr>
          <p:cNvPr id="4" name="Rectángulo redondeado 3"/>
          <p:cNvSpPr/>
          <p:nvPr/>
        </p:nvSpPr>
        <p:spPr>
          <a:xfrm>
            <a:off x="1398396" y="1826060"/>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Información General</a:t>
            </a:r>
            <a:endParaRPr lang="es-MX" u="sng" dirty="0"/>
          </a:p>
        </p:txBody>
      </p:sp>
      <p:sp>
        <p:nvSpPr>
          <p:cNvPr id="31" name="Rectángulo redondeado 30"/>
          <p:cNvSpPr/>
          <p:nvPr/>
        </p:nvSpPr>
        <p:spPr>
          <a:xfrm>
            <a:off x="1398396" y="3912384"/>
            <a:ext cx="7587053" cy="3067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s-MX" u="sng" dirty="0" smtClean="0"/>
              <a:t>Técnicos</a:t>
            </a:r>
            <a:endParaRPr lang="es-MX" u="sng" dirty="0"/>
          </a:p>
        </p:txBody>
      </p:sp>
      <p:sp>
        <p:nvSpPr>
          <p:cNvPr id="15" name="Rectángulo 9"/>
          <p:cNvSpPr/>
          <p:nvPr/>
        </p:nvSpPr>
        <p:spPr>
          <a:xfrm>
            <a:off x="0" y="1095582"/>
            <a:ext cx="9906000" cy="41549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s-ES" sz="1050" dirty="0"/>
              <a:t>Administración, operación, explotación comercial, mantenimiento y modernización del área concesionada de los Aeropuertos Camilo Daza de Cúcuta, Palonegro de Bucaramanga, Yariguíes de Barrancabermeja, Alfonso López de Valledupar, Simón Bolívar de Santa Marta y Almirante Padilla de Riohacha.</a:t>
            </a:r>
            <a:endParaRPr lang="es-MX" sz="1050" dirty="0"/>
          </a:p>
        </p:txBody>
      </p:sp>
      <p:graphicFrame>
        <p:nvGraphicFramePr>
          <p:cNvPr id="19" name="Tabla 18"/>
          <p:cNvGraphicFramePr>
            <a:graphicFrameLocks noGrp="1"/>
          </p:cNvGraphicFramePr>
          <p:nvPr>
            <p:extLst/>
          </p:nvPr>
        </p:nvGraphicFramePr>
        <p:xfrm>
          <a:off x="6825209" y="4575770"/>
          <a:ext cx="2630697" cy="1733550"/>
        </p:xfrm>
        <a:graphic>
          <a:graphicData uri="http://schemas.openxmlformats.org/drawingml/2006/table">
            <a:tbl>
              <a:tblPr firstRow="1" bandRow="1">
                <a:tableStyleId>{2A488322-F2BA-4B5B-9748-0D474271808F}</a:tableStyleId>
              </a:tblPr>
              <a:tblGrid>
                <a:gridCol w="1509922"/>
                <a:gridCol w="1120775"/>
              </a:tblGrid>
              <a:tr h="419100">
                <a:tc>
                  <a:txBody>
                    <a:bodyPr/>
                    <a:lstStyle/>
                    <a:p>
                      <a:pPr algn="ctr" fontAlgn="ctr"/>
                      <a:r>
                        <a:rPr lang="es-MX" sz="1100" u="none" strike="noStrike" dirty="0">
                          <a:effectLst/>
                        </a:rPr>
                        <a:t>Aeropuerto</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a:effectLst/>
                        </a:rPr>
                        <a:t>% avance en obras</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a:effectLst/>
                        </a:rPr>
                        <a:t>Alfonso Lopez Pumarejo</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90</a:t>
                      </a:r>
                      <a:r>
                        <a:rPr lang="es-MX" sz="1100" u="none" strike="noStrike" dirty="0">
                          <a:effectLst/>
                        </a:rPr>
                        <a:t>%</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a:effectLst/>
                        </a:rPr>
                        <a:t>Almirante Padilla</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90</a:t>
                      </a:r>
                      <a:r>
                        <a:rPr lang="es-MX" sz="1100" u="none" strike="noStrike" dirty="0">
                          <a:effectLst/>
                        </a:rPr>
                        <a:t>%</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a:effectLst/>
                        </a:rPr>
                        <a:t>Palonegro</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a:effectLst/>
                        </a:rPr>
                        <a:t>98%</a:t>
                      </a:r>
                      <a:endParaRPr lang="es-MX" sz="1100" b="0" i="0" u="none" strike="noStrike">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a:effectLst/>
                        </a:rPr>
                        <a:t>Camilo Daza</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smtClean="0">
                          <a:effectLst/>
                        </a:rPr>
                        <a:t>98%</a:t>
                      </a:r>
                      <a:endParaRPr lang="es-MX" sz="1100" b="0" i="0" u="none" strike="noStrike" dirty="0">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a:effectLst/>
                        </a:rPr>
                        <a:t>Yariguies</a:t>
                      </a:r>
                      <a:endParaRPr lang="es-MX"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a:effectLst/>
                        </a:rPr>
                        <a:t>100%</a:t>
                      </a:r>
                      <a:endParaRPr lang="es-MX" sz="1100" b="0" i="0" u="none" strike="noStrike">
                        <a:solidFill>
                          <a:srgbClr val="000000"/>
                        </a:solidFill>
                        <a:effectLst/>
                        <a:latin typeface="Calibri" panose="020F0502020204030204" pitchFamily="34" charset="0"/>
                      </a:endParaRPr>
                    </a:p>
                  </a:txBody>
                  <a:tcPr marL="9525" marR="9525" marT="9525" marB="0" anchor="ctr"/>
                </a:tc>
              </a:tr>
              <a:tr h="219075">
                <a:tc>
                  <a:txBody>
                    <a:bodyPr/>
                    <a:lstStyle/>
                    <a:p>
                      <a:pPr algn="l" fontAlgn="ctr"/>
                      <a:r>
                        <a:rPr lang="es-MX" sz="1100" u="none" strike="noStrike" dirty="0">
                          <a:effectLst/>
                        </a:rPr>
                        <a:t>Simón </a:t>
                      </a:r>
                      <a:r>
                        <a:rPr lang="es-MX" sz="1100" u="none" strike="noStrike" dirty="0" smtClean="0">
                          <a:effectLst/>
                        </a:rPr>
                        <a:t>Bolívar</a:t>
                      </a:r>
                      <a:endParaRPr lang="es-MX"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u="none" strike="noStrike" dirty="0">
                          <a:effectLst/>
                        </a:rPr>
                        <a:t>0%</a:t>
                      </a:r>
                      <a:endParaRPr lang="es-MX"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20" name="CuadroTexto 19"/>
          <p:cNvSpPr txBox="1"/>
          <p:nvPr/>
        </p:nvSpPr>
        <p:spPr>
          <a:xfrm>
            <a:off x="6720945" y="4282642"/>
            <a:ext cx="2416587" cy="300082"/>
          </a:xfrm>
          <a:prstGeom prst="rect">
            <a:avLst/>
          </a:prstGeom>
          <a:noFill/>
        </p:spPr>
        <p:txBody>
          <a:bodyPr wrap="square" rtlCol="0">
            <a:spAutoFit/>
          </a:bodyPr>
          <a:lstStyle/>
          <a:p>
            <a:r>
              <a:rPr lang="es-MX" sz="1350" b="1" dirty="0">
                <a:latin typeface="Candara" panose="020E0502030303020204" pitchFamily="34" charset="0"/>
                <a:cs typeface="Arial" panose="020B0604020202020204" pitchFamily="34" charset="0"/>
              </a:rPr>
              <a:t>Avance: </a:t>
            </a:r>
          </a:p>
        </p:txBody>
      </p:sp>
    </p:spTree>
    <p:extLst>
      <p:ext uri="{BB962C8B-B14F-4D97-AF65-F5344CB8AC3E}">
        <p14:creationId xmlns:p14="http://schemas.microsoft.com/office/powerpoint/2010/main" val="1425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7"/>
          <p:cNvSpPr/>
          <p:nvPr/>
        </p:nvSpPr>
        <p:spPr>
          <a:xfrm>
            <a:off x="3368825" y="188641"/>
            <a:ext cx="3659833" cy="395785"/>
          </a:xfrm>
          <a:prstGeom prst="roundRect">
            <a:avLst>
              <a:gd name="adj" fmla="val 50000"/>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defTabSz="685783"/>
            <a:r>
              <a:rPr lang="es-CO" sz="1500" b="1" dirty="0">
                <a:solidFill>
                  <a:srgbClr val="002060"/>
                </a:solidFill>
                <a:latin typeface="Arial" panose="020B0604020202020204" pitchFamily="34" charset="0"/>
                <a:ea typeface="MS Mincho" panose="02020609040205080304" pitchFamily="49" charset="-128"/>
                <a:cs typeface="Arial" panose="020B0604020202020204" pitchFamily="34" charset="0"/>
              </a:rPr>
              <a:t>Descripción del Proyecto</a:t>
            </a:r>
            <a:endParaRPr lang="es-CO" sz="1500" dirty="0">
              <a:solidFill>
                <a:srgbClr val="002060"/>
              </a:solidFill>
            </a:endParaRPr>
          </a:p>
        </p:txBody>
      </p:sp>
      <p:graphicFrame>
        <p:nvGraphicFramePr>
          <p:cNvPr id="19" name="3 Tabla"/>
          <p:cNvGraphicFramePr>
            <a:graphicFrameLocks noGrp="1"/>
          </p:cNvGraphicFramePr>
          <p:nvPr>
            <p:extLst/>
          </p:nvPr>
        </p:nvGraphicFramePr>
        <p:xfrm>
          <a:off x="381000" y="1357450"/>
          <a:ext cx="2915816" cy="1855526"/>
        </p:xfrm>
        <a:graphic>
          <a:graphicData uri="http://schemas.openxmlformats.org/drawingml/2006/table">
            <a:tbl>
              <a:tblPr firstRow="1" bandRow="1">
                <a:tableStyleId>{74C1A8A3-306A-4EB7-A6B1-4F7E0EB9C5D6}</a:tableStyleId>
              </a:tblPr>
              <a:tblGrid>
                <a:gridCol w="2045240"/>
                <a:gridCol w="870576"/>
              </a:tblGrid>
              <a:tr h="0">
                <a:tc gridSpan="2">
                  <a:txBody>
                    <a:bodyPr/>
                    <a:lstStyle/>
                    <a:p>
                      <a:pPr marL="0" algn="ctr" defTabSz="914400" rtl="0" eaLnBrk="1" latinLnBrk="0" hangingPunct="1"/>
                      <a:r>
                        <a:rPr lang="es-CO" sz="1100" kern="1200" dirty="0" smtClean="0">
                          <a:solidFill>
                            <a:srgbClr val="002060"/>
                          </a:solidFill>
                        </a:rPr>
                        <a:t>Composición Accionaria</a:t>
                      </a:r>
                      <a:endParaRPr lang="es-CO" sz="1100" b="0" kern="1200" dirty="0">
                        <a:solidFill>
                          <a:srgbClr val="002060"/>
                        </a:solidFill>
                        <a:latin typeface="Arial" panose="020B0604020202020204" pitchFamily="34" charset="0"/>
                        <a:ea typeface="+mn-ea"/>
                        <a:cs typeface="Arial" panose="020B0604020202020204" pitchFamily="34" charset="0"/>
                      </a:endParaRPr>
                    </a:p>
                  </a:txBody>
                  <a:tcPr/>
                </a:tc>
                <a:tc hMerge="1">
                  <a:txBody>
                    <a:bodyPr/>
                    <a:lstStyle/>
                    <a:p>
                      <a:pPr algn="ctr" fontAlgn="ctr"/>
                      <a:endParaRPr lang="es-CO" sz="12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tc>
              </a:tr>
              <a:tr h="0">
                <a:tc>
                  <a:txBody>
                    <a:bodyPr/>
                    <a:lstStyle/>
                    <a:p>
                      <a:pPr marL="0" algn="l" defTabSz="914400" rtl="0" eaLnBrk="1" latinLnBrk="0" hangingPunct="1"/>
                      <a:r>
                        <a:rPr lang="es-ES" sz="1100" kern="1200" dirty="0" smtClean="0">
                          <a:solidFill>
                            <a:srgbClr val="002060"/>
                          </a:solidFill>
                        </a:rPr>
                        <a:t>Olímpica S.A.</a:t>
                      </a:r>
                      <a:endParaRPr lang="es-CO" sz="1100" b="0" kern="1200" dirty="0">
                        <a:solidFill>
                          <a:srgbClr val="002060"/>
                        </a:solidFill>
                        <a:latin typeface="Arial" panose="020B0604020202020204" pitchFamily="34" charset="0"/>
                        <a:ea typeface="+mn-ea"/>
                        <a:cs typeface="Arial" panose="020B0604020202020204" pitchFamily="34" charset="0"/>
                      </a:endParaRPr>
                    </a:p>
                  </a:txBody>
                  <a:tcPr/>
                </a:tc>
                <a:tc>
                  <a:txBody>
                    <a:bodyPr/>
                    <a:lstStyle/>
                    <a:p>
                      <a:pPr algn="ctr" fontAlgn="ctr"/>
                      <a:r>
                        <a:rPr lang="es-CO" sz="1100" u="none" strike="noStrike" dirty="0" smtClean="0">
                          <a:solidFill>
                            <a:srgbClr val="002060"/>
                          </a:solidFill>
                          <a:effectLst/>
                        </a:rPr>
                        <a:t>32,91 %</a:t>
                      </a:r>
                      <a:endParaRPr lang="es-CO" sz="1100" b="0" i="0" u="none" strike="noStrike" dirty="0" smtClean="0">
                        <a:solidFill>
                          <a:srgbClr val="002060"/>
                        </a:solidFill>
                        <a:effectLst/>
                        <a:latin typeface="Arial" panose="020B0604020202020204" pitchFamily="34" charset="0"/>
                        <a:cs typeface="Arial" panose="020B0604020202020204" pitchFamily="34" charset="0"/>
                      </a:endParaRPr>
                    </a:p>
                  </a:txBody>
                  <a:tcPr marL="9525" marR="9525" marT="9525" marB="0" anchor="ctr"/>
                </a:tc>
              </a:tr>
              <a:tr h="190006">
                <a:tc>
                  <a:txBody>
                    <a:bodyPr/>
                    <a:lstStyle/>
                    <a:p>
                      <a:pPr marL="0" algn="l" defTabSz="914400" rtl="0" eaLnBrk="1" latinLnBrk="0" hangingPunct="1"/>
                      <a:r>
                        <a:rPr lang="es-CO" sz="1100" kern="1200" dirty="0" smtClean="0">
                          <a:solidFill>
                            <a:srgbClr val="002060"/>
                          </a:solidFill>
                        </a:rPr>
                        <a:t>Incoequipos S.A.</a:t>
                      </a:r>
                      <a:endParaRPr lang="es-CO" sz="1100" b="0" kern="1200" dirty="0">
                        <a:solidFill>
                          <a:srgbClr val="002060"/>
                        </a:solidFill>
                        <a:latin typeface="Arial" panose="020B0604020202020204" pitchFamily="34" charset="0"/>
                        <a:ea typeface="+mn-ea"/>
                        <a:cs typeface="Arial" panose="020B0604020202020204" pitchFamily="34" charset="0"/>
                      </a:endParaRPr>
                    </a:p>
                  </a:txBody>
                  <a:tcPr anchor="ctr"/>
                </a:tc>
                <a:tc>
                  <a:txBody>
                    <a:bodyPr/>
                    <a:lstStyle/>
                    <a:p>
                      <a:pPr algn="ctr" fontAlgn="b"/>
                      <a:r>
                        <a:rPr lang="es-MX" sz="1100" u="none" strike="noStrike" kern="1200" dirty="0" smtClean="0">
                          <a:solidFill>
                            <a:srgbClr val="002060"/>
                          </a:solidFill>
                          <a:effectLst/>
                        </a:rPr>
                        <a:t>30,98 %</a:t>
                      </a:r>
                      <a:endParaRPr lang="es-MX" sz="1100" b="0" u="none" strike="noStrike" kern="1200" dirty="0">
                        <a:solidFill>
                          <a:srgbClr val="002060"/>
                        </a:solidFill>
                        <a:effectLst/>
                        <a:latin typeface="+mn-lt"/>
                        <a:ea typeface="+mn-ea"/>
                        <a:cs typeface="+mn-cs"/>
                      </a:endParaRPr>
                    </a:p>
                  </a:txBody>
                  <a:tcPr marL="0" marR="0" marT="0" marB="0" anchor="ctr"/>
                </a:tc>
              </a:tr>
              <a:tr h="162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Nexus</a:t>
                      </a:r>
                      <a:r>
                        <a:rPr lang="es-ES" sz="1100" kern="1200" baseline="0" dirty="0" smtClean="0">
                          <a:solidFill>
                            <a:srgbClr val="002060"/>
                          </a:solidFill>
                        </a:rPr>
                        <a:t> Infraestructura FCP</a:t>
                      </a:r>
                      <a:endParaRPr lang="es-ES" sz="11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30,17 %</a:t>
                      </a:r>
                      <a:endParaRPr lang="es-CO" sz="1100" b="0" kern="1200" dirty="0">
                        <a:solidFill>
                          <a:srgbClr val="002060"/>
                        </a:solidFill>
                        <a:latin typeface="+mj-lt"/>
                        <a:ea typeface="+mn-ea"/>
                        <a:cs typeface="Arial" panose="020B0604020202020204" pitchFamily="34" charset="0"/>
                      </a:endParaRPr>
                    </a:p>
                  </a:txBody>
                  <a:tcPr/>
                </a:tc>
              </a:tr>
              <a:tr h="253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Pedro Ramón Emiliani</a:t>
                      </a:r>
                      <a:endParaRPr lang="es-ES" sz="11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3,80 %</a:t>
                      </a:r>
                      <a:endParaRPr lang="es-CO" sz="1100" b="0" kern="1200" dirty="0">
                        <a:solidFill>
                          <a:srgbClr val="002060"/>
                        </a:solidFill>
                        <a:latin typeface="+mj-lt"/>
                        <a:ea typeface="+mn-ea"/>
                        <a:cs typeface="Arial" panose="020B0604020202020204" pitchFamily="34" charset="0"/>
                      </a:endParaRPr>
                    </a:p>
                  </a:txBody>
                  <a:tcPr anchor="ctr"/>
                </a:tc>
              </a:tr>
              <a:tr h="2800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Nexus Infraestructura</a:t>
                      </a:r>
                      <a:r>
                        <a:rPr lang="es-ES" sz="1100" kern="1200" baseline="0" dirty="0" smtClean="0">
                          <a:solidFill>
                            <a:srgbClr val="002060"/>
                          </a:solidFill>
                        </a:rPr>
                        <a:t> S.A.S</a:t>
                      </a:r>
                      <a:endParaRPr lang="es-ES" sz="1100" b="0" kern="1200" dirty="0" smtClean="0">
                        <a:solidFill>
                          <a:srgbClr val="002060"/>
                        </a:solidFill>
                        <a:latin typeface="Arial" panose="020B0604020202020204" pitchFamily="34" charset="0"/>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kern="1200" dirty="0" smtClean="0">
                          <a:solidFill>
                            <a:srgbClr val="002060"/>
                          </a:solidFill>
                        </a:rPr>
                        <a:t>2,74 %</a:t>
                      </a:r>
                      <a:endParaRPr lang="es-CO" sz="1100" b="0" kern="1200" dirty="0" smtClean="0">
                        <a:solidFill>
                          <a:srgbClr val="002060"/>
                        </a:solidFill>
                        <a:latin typeface="+mj-lt"/>
                        <a:ea typeface="+mn-ea"/>
                        <a:cs typeface="Arial" panose="020B0604020202020204" pitchFamily="34" charset="0"/>
                      </a:endParaRPr>
                    </a:p>
                  </a:txBody>
                  <a:tcPr/>
                </a:tc>
              </a:tr>
              <a:tr h="2800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100" kern="1200" dirty="0" smtClean="0">
                          <a:solidFill>
                            <a:srgbClr val="002060"/>
                          </a:solidFill>
                        </a:rPr>
                        <a:t>TOTAL</a:t>
                      </a:r>
                      <a:endParaRPr lang="es-ES" sz="1100" b="0" kern="1200" dirty="0" smtClean="0">
                        <a:solidFill>
                          <a:srgbClr val="002060"/>
                        </a:solidFill>
                        <a:latin typeface="+mn-lt"/>
                        <a:ea typeface="+mn-ea"/>
                        <a:cs typeface="Arial" panose="020B0604020202020204" pitchFamily="34" charset="0"/>
                      </a:endParaRPr>
                    </a:p>
                  </a:txBody>
                  <a:tcPr/>
                </a:tc>
                <a:tc>
                  <a:txBody>
                    <a:bodyPr/>
                    <a:lstStyle/>
                    <a:p>
                      <a:pPr marL="0" algn="ctr" defTabSz="914400" rtl="0" eaLnBrk="1" latinLnBrk="0" hangingPunct="1"/>
                      <a:r>
                        <a:rPr lang="es-CO" sz="1100" kern="1200" dirty="0" smtClean="0">
                          <a:solidFill>
                            <a:srgbClr val="002060"/>
                          </a:solidFill>
                        </a:rPr>
                        <a:t>100,00 %</a:t>
                      </a:r>
                      <a:endParaRPr lang="es-CO" sz="1100" b="0" kern="1200" dirty="0">
                        <a:solidFill>
                          <a:srgbClr val="002060"/>
                        </a:solidFill>
                        <a:latin typeface="+mn-lt"/>
                        <a:ea typeface="+mn-ea"/>
                        <a:cs typeface="Arial" panose="020B0604020202020204" pitchFamily="34" charset="0"/>
                      </a:endParaRPr>
                    </a:p>
                  </a:txBody>
                  <a:tcPr/>
                </a:tc>
              </a:tr>
            </a:tbl>
          </a:graphicData>
        </a:graphic>
      </p:graphicFrame>
      <p:graphicFrame>
        <p:nvGraphicFramePr>
          <p:cNvPr id="30" name="Gráfico 29"/>
          <p:cNvGraphicFramePr>
            <a:graphicFrameLocks noGrp="1"/>
          </p:cNvGraphicFramePr>
          <p:nvPr>
            <p:extLst/>
          </p:nvPr>
        </p:nvGraphicFramePr>
        <p:xfrm>
          <a:off x="3370649" y="1052736"/>
          <a:ext cx="6154352" cy="31920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Gráfico 31"/>
          <p:cNvGraphicFramePr>
            <a:graphicFrameLocks noGrp="1"/>
          </p:cNvGraphicFramePr>
          <p:nvPr>
            <p:extLst/>
          </p:nvPr>
        </p:nvGraphicFramePr>
        <p:xfrm>
          <a:off x="3368824" y="4293096"/>
          <a:ext cx="6156176" cy="2564904"/>
        </p:xfrm>
        <a:graphic>
          <a:graphicData uri="http://schemas.openxmlformats.org/drawingml/2006/chart">
            <c:chart xmlns:c="http://schemas.openxmlformats.org/drawingml/2006/chart" xmlns:r="http://schemas.openxmlformats.org/officeDocument/2006/relationships" r:id="rId4"/>
          </a:graphicData>
        </a:graphic>
      </p:graphicFrame>
      <p:pic>
        <p:nvPicPr>
          <p:cNvPr id="69" name="Imagen 68"/>
          <p:cNvPicPr>
            <a:picLocks noChangeAspect="1"/>
          </p:cNvPicPr>
          <p:nvPr/>
        </p:nvPicPr>
        <p:blipFill rotWithShape="1">
          <a:blip r:embed="rId5"/>
          <a:srcRect l="12757" t="19319" r="46608" b="26081"/>
          <a:stretch/>
        </p:blipFill>
        <p:spPr>
          <a:xfrm>
            <a:off x="381000" y="4491537"/>
            <a:ext cx="2915816" cy="2203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0" name="Tabla 69"/>
          <p:cNvGraphicFramePr>
            <a:graphicFrameLocks noGrp="1"/>
          </p:cNvGraphicFramePr>
          <p:nvPr>
            <p:extLst/>
          </p:nvPr>
        </p:nvGraphicFramePr>
        <p:xfrm>
          <a:off x="381001" y="3429000"/>
          <a:ext cx="2915816" cy="825962"/>
        </p:xfrm>
        <a:graphic>
          <a:graphicData uri="http://schemas.openxmlformats.org/drawingml/2006/table">
            <a:tbl>
              <a:tblPr firstRow="1" bandRow="1">
                <a:tableStyleId>{2A488322-F2BA-4B5B-9748-0D474271808F}</a:tableStyleId>
              </a:tblPr>
              <a:tblGrid>
                <a:gridCol w="1763687"/>
                <a:gridCol w="1152129"/>
              </a:tblGrid>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u="none" strike="noStrike" kern="1200" dirty="0" smtClean="0">
                          <a:effectLst/>
                        </a:rPr>
                        <a:t>CONTRAPRESTACIÓN</a:t>
                      </a:r>
                      <a:endParaRPr lang="es-CO" sz="1200" b="0" u="none" strike="noStrike" kern="1200" dirty="0">
                        <a:solidFill>
                          <a:schemeClr val="bg1"/>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200" u="none" strike="noStrike" dirty="0" smtClean="0"/>
                        <a:t>0 %</a:t>
                      </a:r>
                      <a:endParaRPr lang="es-CO" sz="900" b="0" i="0" u="none" strike="noStrike" dirty="0">
                        <a:solidFill>
                          <a:schemeClr val="bg1"/>
                        </a:solidFill>
                        <a:latin typeface="+mn-lt"/>
                        <a:cs typeface="Arial" panose="020B0604020202020204" pitchFamily="34" charset="0"/>
                      </a:endParaRPr>
                    </a:p>
                  </a:txBody>
                  <a:tcPr marL="5358" marR="5358" marT="5358" marB="0" anchor="ctr"/>
                </a:tc>
              </a:tr>
              <a:tr h="412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b="0" u="none" strike="noStrike" kern="1200" dirty="0" smtClean="0">
                          <a:solidFill>
                            <a:schemeClr val="tx1">
                              <a:lumMod val="50000"/>
                            </a:schemeClr>
                          </a:solidFill>
                          <a:effectLst/>
                          <a:latin typeface="+mn-lt"/>
                          <a:ea typeface="+mn-ea"/>
                          <a:cs typeface="Arial" panose="020B0604020202020204" pitchFamily="34" charset="0"/>
                        </a:rPr>
                        <a:t>Contraprestación acumulada</a:t>
                      </a:r>
                      <a:endParaRPr lang="es-CO" sz="1100" b="0" u="none" strike="noStrike" kern="1200" dirty="0">
                        <a:solidFill>
                          <a:schemeClr val="tx1">
                            <a:lumMod val="50000"/>
                          </a:schemeClr>
                        </a:solidFill>
                        <a:effectLst/>
                        <a:latin typeface="+mn-lt"/>
                        <a:ea typeface="+mn-ea"/>
                        <a:cs typeface="Arial" panose="020B0604020202020204" pitchFamily="34" charset="0"/>
                      </a:endParaRPr>
                    </a:p>
                  </a:txBody>
                  <a:tcPr marL="51435" marR="51435" marT="25718" marB="25718" anchor="ctr"/>
                </a:tc>
                <a:tc>
                  <a:txBody>
                    <a:bodyPr/>
                    <a:lstStyle/>
                    <a:p>
                      <a:pPr algn="ctr" fontAlgn="ctr"/>
                      <a:r>
                        <a:rPr lang="es-CO" sz="1100" b="0" i="0" u="none" strike="noStrike" dirty="0" smtClean="0">
                          <a:solidFill>
                            <a:schemeClr val="tx1">
                              <a:lumMod val="50000"/>
                            </a:schemeClr>
                          </a:solidFill>
                          <a:latin typeface="+mn-lt"/>
                          <a:cs typeface="Arial" panose="020B0604020202020204" pitchFamily="34" charset="0"/>
                        </a:rPr>
                        <a:t>$0</a:t>
                      </a:r>
                      <a:endParaRPr lang="es-CO" sz="1100" b="0" i="0" u="none" strike="noStrike" dirty="0">
                        <a:solidFill>
                          <a:schemeClr val="tx1">
                            <a:lumMod val="50000"/>
                          </a:schemeClr>
                        </a:solidFill>
                        <a:latin typeface="+mn-lt"/>
                        <a:cs typeface="Arial" panose="020B0604020202020204" pitchFamily="34" charset="0"/>
                      </a:endParaRPr>
                    </a:p>
                  </a:txBody>
                  <a:tcPr marL="5358" marR="5358" marT="5358" marB="0" anchor="ctr"/>
                </a:tc>
              </a:tr>
            </a:tbl>
          </a:graphicData>
        </a:graphic>
      </p:graphicFrame>
    </p:spTree>
    <p:extLst>
      <p:ext uri="{BB962C8B-B14F-4D97-AF65-F5344CB8AC3E}">
        <p14:creationId xmlns:p14="http://schemas.microsoft.com/office/powerpoint/2010/main" val="312187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30 CuadroTexto"/>
          <p:cNvSpPr txBox="1">
            <a:spLocks noChangeArrowheads="1"/>
          </p:cNvSpPr>
          <p:nvPr/>
        </p:nvSpPr>
        <p:spPr bwMode="auto">
          <a:xfrm flipH="1">
            <a:off x="839521" y="196705"/>
            <a:ext cx="3410684" cy="492443"/>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2600" dirty="0">
                <a:solidFill>
                  <a:prstClr val="white"/>
                </a:solidFill>
                <a:latin typeface="Calibri" panose="020F0502020204030204" pitchFamily="34" charset="0"/>
                <a:cs typeface="Arial" pitchFamily="34" charset="0"/>
              </a:rPr>
              <a:t>Concesión: OPAIN S.A.</a:t>
            </a:r>
          </a:p>
        </p:txBody>
      </p:sp>
      <p:pic>
        <p:nvPicPr>
          <p:cNvPr id="10" name="3 Image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21312" y="779318"/>
            <a:ext cx="4010170" cy="544581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grpSp>
        <p:nvGrpSpPr>
          <p:cNvPr id="11" name="166 Grupo"/>
          <p:cNvGrpSpPr/>
          <p:nvPr/>
        </p:nvGrpSpPr>
        <p:grpSpPr>
          <a:xfrm>
            <a:off x="1990574" y="3208027"/>
            <a:ext cx="288032" cy="252000"/>
            <a:chOff x="5580112" y="3513333"/>
            <a:chExt cx="288032" cy="252000"/>
          </a:xfrm>
        </p:grpSpPr>
        <p:sp>
          <p:nvSpPr>
            <p:cNvPr id="12" name="4 Elipse"/>
            <p:cNvSpPr/>
            <p:nvPr/>
          </p:nvSpPr>
          <p:spPr>
            <a:xfrm>
              <a:off x="5597786" y="3536687"/>
              <a:ext cx="259315" cy="201237"/>
            </a:xfrm>
            <a:custGeom>
              <a:avLst/>
              <a:gdLst>
                <a:gd name="connsiteX0" fmla="*/ 0 w 162018"/>
                <a:gd name="connsiteY0" fmla="*/ 72008 h 144016"/>
                <a:gd name="connsiteX1" fmla="*/ 81009 w 162018"/>
                <a:gd name="connsiteY1" fmla="*/ 0 h 144016"/>
                <a:gd name="connsiteX2" fmla="*/ 162018 w 162018"/>
                <a:gd name="connsiteY2" fmla="*/ 72008 h 144016"/>
                <a:gd name="connsiteX3" fmla="*/ 81009 w 162018"/>
                <a:gd name="connsiteY3" fmla="*/ 144016 h 144016"/>
                <a:gd name="connsiteX4" fmla="*/ 0 w 162018"/>
                <a:gd name="connsiteY4" fmla="*/ 72008 h 144016"/>
                <a:gd name="connsiteX0" fmla="*/ 54 w 162072"/>
                <a:gd name="connsiteY0" fmla="*/ 74967 h 146975"/>
                <a:gd name="connsiteX1" fmla="*/ 72185 w 162072"/>
                <a:gd name="connsiteY1" fmla="*/ 0 h 146975"/>
                <a:gd name="connsiteX2" fmla="*/ 162072 w 162072"/>
                <a:gd name="connsiteY2" fmla="*/ 74967 h 146975"/>
                <a:gd name="connsiteX3" fmla="*/ 81063 w 162072"/>
                <a:gd name="connsiteY3" fmla="*/ 146975 h 146975"/>
                <a:gd name="connsiteX4" fmla="*/ 54 w 162072"/>
                <a:gd name="connsiteY4" fmla="*/ 74967 h 14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72" h="146975">
                  <a:moveTo>
                    <a:pt x="54" y="74967"/>
                  </a:moveTo>
                  <a:cubicBezTo>
                    <a:pt x="-1426" y="50471"/>
                    <a:pt x="27445" y="0"/>
                    <a:pt x="72185" y="0"/>
                  </a:cubicBezTo>
                  <a:cubicBezTo>
                    <a:pt x="116925" y="0"/>
                    <a:pt x="162072" y="35198"/>
                    <a:pt x="162072" y="74967"/>
                  </a:cubicBezTo>
                  <a:cubicBezTo>
                    <a:pt x="162072" y="114736"/>
                    <a:pt x="125803" y="146975"/>
                    <a:pt x="81063" y="146975"/>
                  </a:cubicBezTo>
                  <a:cubicBezTo>
                    <a:pt x="36323" y="146975"/>
                    <a:pt x="1534" y="99463"/>
                    <a:pt x="54" y="74967"/>
                  </a:cubicBezTo>
                  <a:close/>
                </a:path>
              </a:pathLst>
            </a:cu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CO"/>
            </a:p>
          </p:txBody>
        </p:sp>
        <p:pic>
          <p:nvPicPr>
            <p:cNvPr id="1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0" b="96350" l="0" r="100000">
                          <a14:backgroundMark x1="88806" y1="8759" x2="88806" y2="8759"/>
                          <a14:backgroundMark x1="87313" y1="85401" x2="87313" y2="85401"/>
                          <a14:backgroundMark x1="10448" y1="90511" x2="10448" y2="90511"/>
                          <a14:backgroundMark x1="7463" y1="8759" x2="7463" y2="875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80112" y="3513333"/>
              <a:ext cx="288032" cy="252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Elipse 1"/>
          <p:cNvSpPr/>
          <p:nvPr/>
        </p:nvSpPr>
        <p:spPr>
          <a:xfrm>
            <a:off x="1630631" y="2828040"/>
            <a:ext cx="1007918" cy="1007918"/>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 name="Tabla 3"/>
          <p:cNvGraphicFramePr>
            <a:graphicFrameLocks noGrp="1"/>
          </p:cNvGraphicFramePr>
          <p:nvPr>
            <p:extLst/>
          </p:nvPr>
        </p:nvGraphicFramePr>
        <p:xfrm>
          <a:off x="5028411" y="4064604"/>
          <a:ext cx="4178300" cy="1924050"/>
        </p:xfrm>
        <a:graphic>
          <a:graphicData uri="http://schemas.openxmlformats.org/drawingml/2006/table">
            <a:tbl>
              <a:tblPr>
                <a:tableStyleId>{5C22544A-7EE6-4342-B048-85BDC9FD1C3A}</a:tableStyleId>
              </a:tblPr>
              <a:tblGrid>
                <a:gridCol w="3416879"/>
                <a:gridCol w="761421"/>
              </a:tblGrid>
              <a:tr h="190500">
                <a:tc>
                  <a:txBody>
                    <a:bodyPr/>
                    <a:lstStyle/>
                    <a:p>
                      <a:pPr algn="l" fontAlgn="b"/>
                      <a:r>
                        <a:rPr lang="es-CO" sz="1200" u="none" strike="noStrike" dirty="0">
                          <a:effectLst/>
                        </a:rPr>
                        <a:t>GRUPO </a:t>
                      </a:r>
                      <a:r>
                        <a:rPr lang="es-CO" sz="1200" u="none" strike="noStrike" dirty="0" err="1">
                          <a:effectLst/>
                        </a:rPr>
                        <a:t>ODINSA</a:t>
                      </a:r>
                      <a:r>
                        <a:rPr lang="es-CO" sz="1200" u="none" strike="noStrike" dirty="0">
                          <a:effectLst/>
                        </a:rPr>
                        <a:t> S.A </a:t>
                      </a:r>
                      <a:endParaRPr lang="es-C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31,66%</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s-CO" sz="1200" u="none" strike="noStrike" dirty="0" err="1">
                          <a:effectLst/>
                        </a:rPr>
                        <a:t>CSS</a:t>
                      </a:r>
                      <a:r>
                        <a:rPr lang="es-CO" sz="1200" u="none" strike="noStrike" dirty="0">
                          <a:effectLst/>
                        </a:rPr>
                        <a:t> CONSTRUCTORES S.A</a:t>
                      </a:r>
                      <a:endParaRPr lang="es-C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29,98%</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s-CO" sz="1200" u="none" strike="noStrike" dirty="0">
                          <a:effectLst/>
                        </a:rPr>
                        <a:t>CONSTRUCCIONES EL CÓNDOR S.A.</a:t>
                      </a:r>
                      <a:endParaRPr lang="es-C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15%</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s-CO" sz="1200" u="none" strike="noStrike">
                          <a:effectLst/>
                        </a:rPr>
                        <a:t>TERMOTECNICA COINDUSTRIAL S.A.</a:t>
                      </a:r>
                      <a:endParaRPr lang="es-C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10%</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s-CO" sz="1200" u="none" strike="noStrike">
                          <a:effectLst/>
                        </a:rPr>
                        <a:t>MARVAL S.A.</a:t>
                      </a:r>
                      <a:endParaRPr lang="es-C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10%</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s-CO" sz="1200" u="none" strike="noStrike">
                          <a:effectLst/>
                        </a:rPr>
                        <a:t>ARQUITECTURA Y CONCRETO S.A </a:t>
                      </a:r>
                      <a:endParaRPr lang="es-C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3,33%</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s-CO" sz="1200" u="none" strike="noStrike">
                          <a:effectLst/>
                        </a:rPr>
                        <a:t>LUIS HECTOR SOLARTE SOLARTE </a:t>
                      </a:r>
                      <a:endParaRPr lang="es-C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0,01%</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de-DE" sz="1200" u="none" strike="noStrike">
                          <a:effectLst/>
                        </a:rPr>
                        <a:t>FLUGHAFEN ZURICH AG UNIQUE ZURICH AIRPORT</a:t>
                      </a:r>
                      <a:endParaRPr lang="de-DE"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0,01%</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s-CO" sz="1200" u="none" strike="noStrike">
                          <a:effectLst/>
                        </a:rPr>
                        <a:t>CARLOS ALBERTO SOLARTE SOLARTE </a:t>
                      </a:r>
                      <a:endParaRPr lang="es-C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a:effectLst/>
                        </a:rPr>
                        <a:t>0,01%</a:t>
                      </a:r>
                      <a:endParaRPr lang="es-CO" sz="12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r" fontAlgn="b"/>
                      <a:r>
                        <a:rPr lang="es-CO" sz="1200" b="1" u="none" strike="noStrike" dirty="0">
                          <a:effectLst/>
                        </a:rPr>
                        <a:t>Total</a:t>
                      </a:r>
                      <a:endParaRPr lang="es-C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200" u="none" strike="noStrike" dirty="0">
                          <a:effectLst/>
                        </a:rPr>
                        <a:t>100%</a:t>
                      </a:r>
                      <a:endParaRPr lang="es-CO" sz="12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22" name="30 CuadroTexto"/>
          <p:cNvSpPr txBox="1">
            <a:spLocks noChangeArrowheads="1"/>
          </p:cNvSpPr>
          <p:nvPr/>
        </p:nvSpPr>
        <p:spPr bwMode="auto">
          <a:xfrm flipH="1">
            <a:off x="5028412" y="3682070"/>
            <a:ext cx="4235895" cy="307777"/>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panose="020F0502020204030204" pitchFamily="34" charset="0"/>
                <a:cs typeface="Arial" pitchFamily="34" charset="0"/>
              </a:rPr>
              <a:t>COMPOSICIÓN ACCIONARIA</a:t>
            </a:r>
          </a:p>
        </p:txBody>
      </p:sp>
      <p:graphicFrame>
        <p:nvGraphicFramePr>
          <p:cNvPr id="23" name="3 Tabla"/>
          <p:cNvGraphicFramePr>
            <a:graphicFrameLocks noGrp="1"/>
          </p:cNvGraphicFramePr>
          <p:nvPr>
            <p:extLst/>
          </p:nvPr>
        </p:nvGraphicFramePr>
        <p:xfrm>
          <a:off x="5068625" y="1142090"/>
          <a:ext cx="4143726" cy="2142019"/>
        </p:xfrm>
        <a:graphic>
          <a:graphicData uri="http://schemas.openxmlformats.org/drawingml/2006/table">
            <a:tbl>
              <a:tblPr/>
              <a:tblGrid>
                <a:gridCol w="1835650"/>
                <a:gridCol w="2308076"/>
              </a:tblGrid>
              <a:tr h="235329">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marL="0" algn="l" defTabSz="914400" rtl="0" eaLnBrk="1" fontAlgn="ctr" latinLnBrk="0" hangingPunct="1"/>
                      <a:r>
                        <a:rPr lang="es-CO" sz="1300" b="1" u="none" strike="noStrike" kern="1200" dirty="0" smtClean="0">
                          <a:solidFill>
                            <a:schemeClr val="tx1"/>
                          </a:solidFill>
                          <a:effectLst/>
                          <a:latin typeface="+mn-lt"/>
                          <a:ea typeface="+mn-ea"/>
                          <a:cs typeface="+mn-cs"/>
                        </a:rPr>
                        <a:t>Concesionario</a:t>
                      </a:r>
                      <a:r>
                        <a:rPr lang="es-CO" sz="1300" b="1" u="none" strike="noStrike" kern="1200" baseline="0" dirty="0" smtClean="0">
                          <a:solidFill>
                            <a:schemeClr val="tx1"/>
                          </a:solidFill>
                          <a:effectLst/>
                          <a:latin typeface="+mn-lt"/>
                          <a:ea typeface="+mn-ea"/>
                          <a:cs typeface="+mn-cs"/>
                        </a:rPr>
                        <a:t>: </a:t>
                      </a:r>
                      <a:endParaRPr lang="es-CO" sz="1300" b="1" u="none" strike="noStrike" kern="1200" dirty="0">
                        <a:solidFill>
                          <a:schemeClr val="tx1"/>
                        </a:solidFill>
                        <a:effectLst/>
                        <a:latin typeface="+mn-lt"/>
                        <a:ea typeface="+mn-ea"/>
                        <a:cs typeface="+mn-cs"/>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marL="0" algn="l" defTabSz="914400" rtl="0" eaLnBrk="1" fontAlgn="ctr" latinLnBrk="0" hangingPunct="1"/>
                      <a:r>
                        <a:rPr lang="es-CO" sz="1300" b="1" u="none" strike="noStrike" kern="1200" dirty="0" smtClean="0">
                          <a:solidFill>
                            <a:schemeClr val="tx1"/>
                          </a:solidFill>
                          <a:effectLst/>
                          <a:latin typeface="+mn-lt"/>
                          <a:ea typeface="+mn-ea"/>
                          <a:cs typeface="+mn-cs"/>
                        </a:rPr>
                        <a:t>OPAIN S.A</a:t>
                      </a:r>
                      <a:endParaRPr lang="es-CO" sz="1300" b="1" u="none" strike="noStrike" kern="1200" dirty="0">
                        <a:solidFill>
                          <a:schemeClr val="tx1"/>
                        </a:solidFill>
                        <a:effectLst/>
                        <a:latin typeface="+mn-lt"/>
                        <a:ea typeface="+mn-ea"/>
                        <a:cs typeface="+mn-cs"/>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35329">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1300" b="1" u="none" strike="noStrike" dirty="0">
                          <a:solidFill>
                            <a:schemeClr val="tx1"/>
                          </a:solidFill>
                          <a:effectLst/>
                        </a:rPr>
                        <a:t>Plazo inicial: </a:t>
                      </a:r>
                      <a:endParaRPr lang="es-CO" sz="1300" b="1"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1300" u="none" strike="noStrike" dirty="0" smtClean="0">
                          <a:solidFill>
                            <a:schemeClr val="tx1"/>
                          </a:solidFill>
                          <a:effectLst/>
                        </a:rPr>
                        <a:t>20 </a:t>
                      </a:r>
                      <a:r>
                        <a:rPr lang="es-CO" sz="1300" u="none" strike="noStrike" dirty="0">
                          <a:solidFill>
                            <a:schemeClr val="tx1"/>
                          </a:solidFill>
                          <a:effectLst/>
                        </a:rPr>
                        <a:t>años. </a:t>
                      </a:r>
                      <a:endParaRPr lang="es-CO" sz="1300" b="0"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35329">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1300" b="1" u="none" strike="noStrike" dirty="0">
                          <a:solidFill>
                            <a:schemeClr val="tx1"/>
                          </a:solidFill>
                          <a:effectLst/>
                        </a:rPr>
                        <a:t>Prorroga: </a:t>
                      </a:r>
                      <a:endParaRPr lang="es-CO" sz="1300" b="1"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1300" b="0" i="0" u="none" strike="noStrike" dirty="0" smtClean="0">
                          <a:solidFill>
                            <a:schemeClr val="tx1"/>
                          </a:solidFill>
                          <a:effectLst/>
                          <a:latin typeface="Calibri"/>
                        </a:rPr>
                        <a:t>0 años</a:t>
                      </a:r>
                      <a:endParaRPr lang="es-CO" sz="1300" b="0"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35329">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1300" b="1" i="0" u="none" strike="noStrike" dirty="0" smtClean="0">
                          <a:solidFill>
                            <a:schemeClr val="tx1"/>
                          </a:solidFill>
                          <a:effectLst/>
                          <a:latin typeface="Calibri"/>
                        </a:rPr>
                        <a:t>Contraprestación:</a:t>
                      </a:r>
                      <a:endParaRPr lang="es-CO" sz="1300" b="1"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1300" b="0" i="0" u="none" strike="noStrike" dirty="0" smtClean="0">
                          <a:solidFill>
                            <a:schemeClr val="tx1"/>
                          </a:solidFill>
                          <a:effectLst/>
                          <a:latin typeface="Calibri"/>
                        </a:rPr>
                        <a:t>46,16% ingresos brutos</a:t>
                      </a:r>
                      <a:endParaRPr lang="es-CO" sz="1300" b="0"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35329">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1300" b="1" u="none" strike="noStrike" dirty="0">
                          <a:solidFill>
                            <a:schemeClr val="tx1"/>
                          </a:solidFill>
                          <a:effectLst/>
                        </a:rPr>
                        <a:t>Fecha inicio: </a:t>
                      </a:r>
                      <a:endParaRPr lang="es-CO" sz="1300" b="1"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1300" u="none" strike="noStrike" dirty="0" smtClean="0">
                          <a:solidFill>
                            <a:schemeClr val="tx1"/>
                          </a:solidFill>
                          <a:effectLst/>
                        </a:rPr>
                        <a:t>19 </a:t>
                      </a:r>
                      <a:r>
                        <a:rPr lang="es-CO" sz="1300" u="none" strike="noStrike" dirty="0">
                          <a:solidFill>
                            <a:schemeClr val="tx1"/>
                          </a:solidFill>
                          <a:effectLst/>
                        </a:rPr>
                        <a:t>de </a:t>
                      </a:r>
                      <a:r>
                        <a:rPr lang="es-CO" sz="1300" u="none" strike="noStrike" dirty="0" smtClean="0">
                          <a:solidFill>
                            <a:schemeClr val="tx1"/>
                          </a:solidFill>
                          <a:effectLst/>
                        </a:rPr>
                        <a:t>Enero </a:t>
                      </a:r>
                      <a:r>
                        <a:rPr lang="es-CO" sz="1300" u="none" strike="noStrike" dirty="0">
                          <a:solidFill>
                            <a:schemeClr val="tx1"/>
                          </a:solidFill>
                          <a:effectLst/>
                        </a:rPr>
                        <a:t>de </a:t>
                      </a:r>
                      <a:r>
                        <a:rPr lang="es-CO" sz="1300" u="none" strike="noStrike" dirty="0" smtClean="0">
                          <a:solidFill>
                            <a:schemeClr val="tx1"/>
                          </a:solidFill>
                          <a:effectLst/>
                        </a:rPr>
                        <a:t>2007. </a:t>
                      </a:r>
                      <a:endParaRPr lang="es-CO" sz="1300" b="0"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35329">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1300" b="1" u="none" strike="noStrike" dirty="0">
                          <a:solidFill>
                            <a:schemeClr val="tx1"/>
                          </a:solidFill>
                          <a:effectLst/>
                        </a:rPr>
                        <a:t>Fecha </a:t>
                      </a:r>
                      <a:r>
                        <a:rPr lang="es-CO" sz="1300" b="1" u="none" strike="noStrike" dirty="0" smtClean="0">
                          <a:solidFill>
                            <a:schemeClr val="tx1"/>
                          </a:solidFill>
                          <a:effectLst/>
                        </a:rPr>
                        <a:t>finalización</a:t>
                      </a:r>
                      <a:endParaRPr lang="es-CO" sz="1300" b="1"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1300" u="none" strike="noStrike" dirty="0" smtClean="0">
                          <a:solidFill>
                            <a:schemeClr val="tx1"/>
                          </a:solidFill>
                          <a:effectLst/>
                        </a:rPr>
                        <a:t>19 </a:t>
                      </a:r>
                      <a:r>
                        <a:rPr lang="es-CO" sz="1300" u="none" strike="noStrike" dirty="0">
                          <a:solidFill>
                            <a:schemeClr val="tx1"/>
                          </a:solidFill>
                          <a:effectLst/>
                        </a:rPr>
                        <a:t>de </a:t>
                      </a:r>
                      <a:r>
                        <a:rPr lang="es-CO" sz="1300" u="none" strike="noStrike" dirty="0" smtClean="0">
                          <a:solidFill>
                            <a:schemeClr val="tx1"/>
                          </a:solidFill>
                          <a:effectLst/>
                        </a:rPr>
                        <a:t>Enero </a:t>
                      </a:r>
                      <a:r>
                        <a:rPr lang="es-CO" sz="1300" u="none" strike="noStrike" dirty="0">
                          <a:solidFill>
                            <a:schemeClr val="tx1"/>
                          </a:solidFill>
                          <a:effectLst/>
                        </a:rPr>
                        <a:t>de </a:t>
                      </a:r>
                      <a:r>
                        <a:rPr lang="es-CO" sz="1300" u="none" strike="noStrike" dirty="0" smtClean="0">
                          <a:solidFill>
                            <a:schemeClr val="tx1"/>
                          </a:solidFill>
                          <a:effectLst/>
                        </a:rPr>
                        <a:t>2027. </a:t>
                      </a:r>
                      <a:endParaRPr lang="es-CO" sz="1300" b="0"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74081">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1300" b="1" i="0" u="none" strike="noStrike" dirty="0" smtClean="0">
                          <a:solidFill>
                            <a:schemeClr val="tx1"/>
                          </a:solidFill>
                          <a:effectLst/>
                          <a:latin typeface="Calibri"/>
                        </a:rPr>
                        <a:t>Valor inicial</a:t>
                      </a:r>
                      <a:endParaRPr lang="es-CO" sz="1300" b="1"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marL="0" algn="l" defTabSz="914400" rtl="0" eaLnBrk="1" fontAlgn="ctr" latinLnBrk="0" hangingPunct="1"/>
                      <a:r>
                        <a:rPr lang="es-ES" sz="1300" u="none" strike="noStrike" kern="1200" dirty="0" smtClean="0">
                          <a:solidFill>
                            <a:schemeClr val="tx1"/>
                          </a:solidFill>
                          <a:effectLst/>
                          <a:latin typeface="+mn-lt"/>
                          <a:ea typeface="+mn-ea"/>
                          <a:cs typeface="+mn-cs"/>
                        </a:rPr>
                        <a:t>1’062.890’000.000 COP /2005.</a:t>
                      </a:r>
                      <a:endParaRPr lang="es-CO" sz="1300" u="none" strike="noStrike" kern="1200" dirty="0">
                        <a:solidFill>
                          <a:schemeClr val="tx1"/>
                        </a:solidFill>
                        <a:effectLst/>
                        <a:latin typeface="+mn-lt"/>
                        <a:ea typeface="+mn-ea"/>
                        <a:cs typeface="+mn-cs"/>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55964">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just" rtl="0" fontAlgn="ctr"/>
                      <a:r>
                        <a:rPr lang="es-CO" sz="1300" b="1" u="none" strike="noStrike" dirty="0">
                          <a:solidFill>
                            <a:schemeClr val="tx1"/>
                          </a:solidFill>
                          <a:effectLst/>
                        </a:rPr>
                        <a:t>Valor del Otrosí No. </a:t>
                      </a:r>
                      <a:r>
                        <a:rPr lang="es-CO" sz="1300" b="1" u="none" strike="noStrike" dirty="0" smtClean="0">
                          <a:solidFill>
                            <a:schemeClr val="tx1"/>
                          </a:solidFill>
                          <a:effectLst/>
                        </a:rPr>
                        <a:t>7: </a:t>
                      </a:r>
                      <a:endParaRPr lang="es-CO" sz="1300" b="1"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sz="1800" kern="1200">
                          <a:solidFill>
                            <a:schemeClr val="dk1"/>
                          </a:solidFill>
                          <a:latin typeface="Calibri"/>
                        </a:defRPr>
                      </a:lvl1pPr>
                      <a:lvl2pPr marL="457189" algn="l" defTabSz="914377" rtl="0" eaLnBrk="1" latinLnBrk="0" hangingPunct="1">
                        <a:defRPr sz="1800" kern="1200">
                          <a:solidFill>
                            <a:schemeClr val="dk1"/>
                          </a:solidFill>
                          <a:latin typeface="Calibri"/>
                        </a:defRPr>
                      </a:lvl2pPr>
                      <a:lvl3pPr marL="914377" algn="l" defTabSz="914377" rtl="0" eaLnBrk="1" latinLnBrk="0" hangingPunct="1">
                        <a:defRPr sz="1800" kern="1200">
                          <a:solidFill>
                            <a:schemeClr val="dk1"/>
                          </a:solidFill>
                          <a:latin typeface="Calibri"/>
                        </a:defRPr>
                      </a:lvl3pPr>
                      <a:lvl4pPr marL="1371566" algn="l" defTabSz="914377" rtl="0" eaLnBrk="1" latinLnBrk="0" hangingPunct="1">
                        <a:defRPr sz="1800" kern="1200">
                          <a:solidFill>
                            <a:schemeClr val="dk1"/>
                          </a:solidFill>
                          <a:latin typeface="Calibri"/>
                        </a:defRPr>
                      </a:lvl4pPr>
                      <a:lvl5pPr marL="1828754" algn="l" defTabSz="914377" rtl="0" eaLnBrk="1" latinLnBrk="0" hangingPunct="1">
                        <a:defRPr sz="1800" kern="1200">
                          <a:solidFill>
                            <a:schemeClr val="dk1"/>
                          </a:solidFill>
                          <a:latin typeface="Calibri"/>
                        </a:defRPr>
                      </a:lvl5pPr>
                      <a:lvl6pPr marL="2285943" algn="l" defTabSz="914377" rtl="0" eaLnBrk="1" latinLnBrk="0" hangingPunct="1">
                        <a:defRPr sz="1800" kern="1200">
                          <a:solidFill>
                            <a:schemeClr val="dk1"/>
                          </a:solidFill>
                          <a:latin typeface="Calibri"/>
                        </a:defRPr>
                      </a:lvl6pPr>
                      <a:lvl7pPr marL="2743131" algn="l" defTabSz="914377" rtl="0" eaLnBrk="1" latinLnBrk="0" hangingPunct="1">
                        <a:defRPr sz="1800" kern="1200">
                          <a:solidFill>
                            <a:schemeClr val="dk1"/>
                          </a:solidFill>
                          <a:latin typeface="Calibri"/>
                        </a:defRPr>
                      </a:lvl7pPr>
                      <a:lvl8pPr marL="3200320" algn="l" defTabSz="914377" rtl="0" eaLnBrk="1" latinLnBrk="0" hangingPunct="1">
                        <a:defRPr sz="1800" kern="1200">
                          <a:solidFill>
                            <a:schemeClr val="dk1"/>
                          </a:solidFill>
                          <a:latin typeface="Calibri"/>
                        </a:defRPr>
                      </a:lvl8pPr>
                      <a:lvl9pPr marL="3657509" algn="l" defTabSz="914377" rtl="0" eaLnBrk="1" latinLnBrk="0" hangingPunct="1">
                        <a:defRPr sz="1800" kern="1200">
                          <a:solidFill>
                            <a:schemeClr val="dk1"/>
                          </a:solidFill>
                          <a:latin typeface="Calibri"/>
                        </a:defRPr>
                      </a:lvl9pPr>
                    </a:lstStyle>
                    <a:p>
                      <a:pPr algn="l" fontAlgn="ctr"/>
                      <a:r>
                        <a:rPr lang="es-CO" sz="1300" b="0" i="0" u="none" strike="noStrike" dirty="0" smtClean="0">
                          <a:solidFill>
                            <a:schemeClr val="tx1"/>
                          </a:solidFill>
                          <a:effectLst/>
                          <a:latin typeface="+mn-lt"/>
                        </a:rPr>
                        <a:t>402.000</a:t>
                      </a:r>
                      <a:r>
                        <a:rPr lang="es-CO" sz="1300" b="0" i="0" u="none" strike="noStrike" baseline="0" dirty="0" smtClean="0">
                          <a:solidFill>
                            <a:schemeClr val="tx1"/>
                          </a:solidFill>
                          <a:effectLst/>
                          <a:latin typeface="+mn-lt"/>
                        </a:rPr>
                        <a:t> millones COP /2010.</a:t>
                      </a:r>
                      <a:endParaRPr lang="es-CO" sz="1300" b="0" i="0" u="none" strike="noStrike" dirty="0">
                        <a:solidFill>
                          <a:schemeClr val="tx1"/>
                        </a:solidFill>
                        <a:effectLst/>
                        <a:latin typeface="Calibri"/>
                      </a:endParaRPr>
                    </a:p>
                  </a:txBody>
                  <a:tcPr marL="8792" marR="8792" marT="8792"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bl>
          </a:graphicData>
        </a:graphic>
      </p:graphicFrame>
      <p:sp>
        <p:nvSpPr>
          <p:cNvPr id="24" name="30 CuadroTexto"/>
          <p:cNvSpPr txBox="1">
            <a:spLocks noChangeArrowheads="1"/>
          </p:cNvSpPr>
          <p:nvPr/>
        </p:nvSpPr>
        <p:spPr bwMode="auto">
          <a:xfrm flipH="1">
            <a:off x="5028412" y="779318"/>
            <a:ext cx="4235895" cy="307777"/>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panose="020F0502020204030204" pitchFamily="34" charset="0"/>
                <a:cs typeface="Arial" pitchFamily="34" charset="0"/>
              </a:rPr>
              <a:t>INFORMACIÓN GENERAL</a:t>
            </a:r>
          </a:p>
        </p:txBody>
      </p:sp>
    </p:spTree>
    <p:extLst>
      <p:ext uri="{BB962C8B-B14F-4D97-AF65-F5344CB8AC3E}">
        <p14:creationId xmlns:p14="http://schemas.microsoft.com/office/powerpoint/2010/main" val="22865315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7"/>
          <p:cNvSpPr/>
          <p:nvPr/>
        </p:nvSpPr>
        <p:spPr>
          <a:xfrm>
            <a:off x="2288705" y="620689"/>
            <a:ext cx="5184575"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 </a:t>
            </a:r>
            <a:r>
              <a:rPr lang="es-CO" b="1" dirty="0" err="1" smtClean="0">
                <a:solidFill>
                  <a:schemeClr val="bg1"/>
                </a:solidFill>
                <a:latin typeface="Arial" panose="020B0604020202020204" pitchFamily="34" charset="0"/>
                <a:ea typeface="MS Mincho" panose="02020609040205080304" pitchFamily="49" charset="-128"/>
                <a:cs typeface="Arial" panose="020B0604020202020204" pitchFamily="34" charset="0"/>
              </a:rPr>
              <a:t>Palonegro</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 (Bucaramanga)</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aphicFrame>
        <p:nvGraphicFramePr>
          <p:cNvPr id="14" name="Tabla 13"/>
          <p:cNvGraphicFramePr>
            <a:graphicFrameLocks noGrp="1"/>
          </p:cNvGraphicFramePr>
          <p:nvPr>
            <p:extLst/>
          </p:nvPr>
        </p:nvGraphicFramePr>
        <p:xfrm>
          <a:off x="488501" y="1171446"/>
          <a:ext cx="8856986" cy="5675190"/>
        </p:xfrm>
        <a:graphic>
          <a:graphicData uri="http://schemas.openxmlformats.org/drawingml/2006/table">
            <a:tbl>
              <a:tblPr firstRow="1" bandRow="1">
                <a:tableStyleId>{5C22544A-7EE6-4342-B048-85BDC9FD1C3A}</a:tableStyleId>
              </a:tblPr>
              <a:tblGrid>
                <a:gridCol w="4428493"/>
                <a:gridCol w="4428493"/>
              </a:tblGrid>
              <a:tr h="241555">
                <a:tc>
                  <a:txBody>
                    <a:bodyPr/>
                    <a:lstStyle/>
                    <a:p>
                      <a:pPr algn="ctr"/>
                      <a:r>
                        <a:rPr lang="es-MX" b="1" dirty="0" smtClean="0">
                          <a:solidFill>
                            <a:schemeClr val="tx1"/>
                          </a:solidFill>
                        </a:rPr>
                        <a:t>Antes</a:t>
                      </a:r>
                      <a:endParaRPr lang="es-MX" b="1" dirty="0">
                        <a:solidFill>
                          <a:schemeClr val="tx1"/>
                        </a:solidFill>
                      </a:endParaRPr>
                    </a:p>
                  </a:txBody>
                  <a:tcPr/>
                </a:tc>
                <a:tc>
                  <a:txBody>
                    <a:bodyPr/>
                    <a:lstStyle/>
                    <a:p>
                      <a:pPr algn="ctr"/>
                      <a:r>
                        <a:rPr lang="es-MX" b="1" dirty="0" smtClean="0">
                          <a:solidFill>
                            <a:schemeClr val="tx1"/>
                          </a:solidFill>
                        </a:rPr>
                        <a:t>Hoy</a:t>
                      </a:r>
                      <a:endParaRPr lang="es-MX" b="1" dirty="0">
                        <a:solidFill>
                          <a:schemeClr val="tx1"/>
                        </a:solidFill>
                      </a:endParaRPr>
                    </a:p>
                  </a:txBody>
                  <a:tcPr/>
                </a:tc>
              </a:tr>
              <a:tr h="2605402">
                <a:tc>
                  <a:txBody>
                    <a:bodyPr/>
                    <a:lstStyle/>
                    <a:p>
                      <a:endParaRPr lang="es-MX" dirty="0"/>
                    </a:p>
                  </a:txBody>
                  <a:tcPr/>
                </a:tc>
                <a:tc>
                  <a:txBody>
                    <a:bodyPr/>
                    <a:lstStyle/>
                    <a:p>
                      <a:endParaRPr lang="es-MX" dirty="0"/>
                    </a:p>
                  </a:txBody>
                  <a:tcPr/>
                </a:tc>
              </a:tr>
              <a:tr h="2704028">
                <a:tc>
                  <a:txBody>
                    <a:bodyPr/>
                    <a:lstStyle/>
                    <a:p>
                      <a:endParaRPr lang="es-MX" dirty="0"/>
                    </a:p>
                  </a:txBody>
                  <a:tcPr/>
                </a:tc>
                <a:tc>
                  <a:txBody>
                    <a:bodyPr/>
                    <a:lstStyle/>
                    <a:p>
                      <a:endParaRPr lang="es-MX" dirty="0"/>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544" y="1628800"/>
            <a:ext cx="36576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544" y="4221088"/>
            <a:ext cx="36576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628800"/>
            <a:ext cx="4331369"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412" y="4221089"/>
            <a:ext cx="4351957" cy="24499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439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7"/>
          <p:cNvSpPr/>
          <p:nvPr/>
        </p:nvSpPr>
        <p:spPr>
          <a:xfrm>
            <a:off x="1496617" y="1"/>
            <a:ext cx="6984775"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 </a:t>
            </a:r>
            <a:r>
              <a:rPr lang="es-CO" b="1" dirty="0" err="1" smtClean="0">
                <a:solidFill>
                  <a:schemeClr val="bg1"/>
                </a:solidFill>
                <a:latin typeface="Arial" panose="020B0604020202020204" pitchFamily="34" charset="0"/>
                <a:ea typeface="MS Mincho" panose="02020609040205080304" pitchFamily="49" charset="-128"/>
                <a:cs typeface="Arial" panose="020B0604020202020204" pitchFamily="34" charset="0"/>
              </a:rPr>
              <a:t>Palonegro</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 (Bucaramanga)</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sp>
        <p:nvSpPr>
          <p:cNvPr id="5" name="266 CuadroTexto"/>
          <p:cNvSpPr txBox="1"/>
          <p:nvPr/>
        </p:nvSpPr>
        <p:spPr>
          <a:xfrm>
            <a:off x="359443" y="2032679"/>
            <a:ext cx="5184576" cy="3493264"/>
          </a:xfrm>
          <a:prstGeom prst="rect">
            <a:avLst/>
          </a:prstGeom>
          <a:noFill/>
          <a:ln w="3175">
            <a:noFill/>
            <a:prstDash val="solid"/>
          </a:ln>
        </p:spPr>
        <p:txBody>
          <a:bodyPr wrap="square" rtlCol="0">
            <a:spAutoFit/>
          </a:bodyPr>
          <a:lstStyle/>
          <a:p>
            <a:r>
              <a:rPr lang="es-ES" sz="1600" u="sng" dirty="0">
                <a:effectLst>
                  <a:outerShdw blurRad="38100" dist="38100" dir="2700000" algn="tl">
                    <a:srgbClr val="000000">
                      <a:alpha val="43137"/>
                    </a:srgbClr>
                  </a:outerShdw>
                </a:effectLst>
              </a:rPr>
              <a:t>Principales Características de las obras por ejecutar a cargo de la AEROCIVIL:</a:t>
            </a:r>
          </a:p>
          <a:p>
            <a:endParaRPr lang="es-ES" sz="700" dirty="0"/>
          </a:p>
          <a:p>
            <a:pPr marL="285750" indent="-285750" algn="just">
              <a:buFont typeface="Arial" panose="020B0604020202020204" pitchFamily="34" charset="0"/>
              <a:buChar char="•"/>
            </a:pPr>
            <a:r>
              <a:rPr lang="es-MX" sz="1400" dirty="0"/>
              <a:t>Conformación, adecuación y ampliación de la plataforma de giro cabecera 35</a:t>
            </a:r>
          </a:p>
          <a:p>
            <a:pPr marL="285750" indent="-285750" algn="just">
              <a:buFont typeface="Arial" panose="020B0604020202020204" pitchFamily="34" charset="0"/>
              <a:buChar char="•"/>
            </a:pPr>
            <a:r>
              <a:rPr lang="es-MX" sz="1400" dirty="0"/>
              <a:t>Traslado de aviación general en donde se prevé construir zona de hangares, plataforma.</a:t>
            </a:r>
          </a:p>
          <a:p>
            <a:pPr marL="285750" indent="-285750" algn="just">
              <a:buFont typeface="Arial" panose="020B0604020202020204" pitchFamily="34" charset="0"/>
              <a:buChar char="•"/>
            </a:pPr>
            <a:r>
              <a:rPr lang="es-MX" sz="1400" dirty="0"/>
              <a:t> Ampliación de la plataforma comercial.</a:t>
            </a:r>
          </a:p>
          <a:p>
            <a:pPr marL="285750" indent="-285750" algn="just">
              <a:buFont typeface="Arial" panose="020B0604020202020204" pitchFamily="34" charset="0"/>
              <a:buChar char="•"/>
            </a:pPr>
            <a:r>
              <a:rPr lang="es-MX" sz="1400" dirty="0"/>
              <a:t> Traslado zona de combustibles.</a:t>
            </a:r>
          </a:p>
          <a:p>
            <a:pPr marL="285750" indent="-285750" algn="just">
              <a:buFont typeface="Arial" panose="020B0604020202020204" pitchFamily="34" charset="0"/>
              <a:buChar char="•"/>
            </a:pPr>
            <a:r>
              <a:rPr lang="es-MX" sz="1400" dirty="0"/>
              <a:t>  Construcción del edificio para el </a:t>
            </a:r>
            <a:r>
              <a:rPr lang="es-MX" sz="1400" dirty="0" err="1"/>
              <a:t>ais-com-met</a:t>
            </a:r>
            <a:r>
              <a:rPr lang="es-MX" sz="1400" dirty="0"/>
              <a:t>.</a:t>
            </a:r>
          </a:p>
          <a:p>
            <a:pPr marL="285750" indent="-285750" algn="just">
              <a:buFont typeface="Arial" panose="020B0604020202020204" pitchFamily="34" charset="0"/>
              <a:buChar char="•"/>
            </a:pPr>
            <a:r>
              <a:rPr lang="es-MX" sz="1400" dirty="0"/>
              <a:t> Traslado del cuartel de bomberos.</a:t>
            </a:r>
          </a:p>
          <a:p>
            <a:pPr marL="285750" indent="-285750" algn="just">
              <a:buFont typeface="Arial" panose="020B0604020202020204" pitchFamily="34" charset="0"/>
              <a:buChar char="•"/>
            </a:pPr>
            <a:r>
              <a:rPr lang="es-MX" sz="1400" dirty="0"/>
              <a:t> Modernización de la torre de Control.</a:t>
            </a:r>
          </a:p>
          <a:p>
            <a:pPr marL="285750" indent="-285750" algn="just">
              <a:buFont typeface="Arial" panose="020B0604020202020204" pitchFamily="34" charset="0"/>
              <a:buChar char="•"/>
            </a:pPr>
            <a:r>
              <a:rPr lang="es-MX" sz="1400" dirty="0"/>
              <a:t> Construcción de zona prueba de motores y calibración de brújulas.</a:t>
            </a:r>
          </a:p>
          <a:p>
            <a:pPr marL="285750" indent="-285750" algn="just">
              <a:buFont typeface="Arial" panose="020B0604020202020204" pitchFamily="34" charset="0"/>
              <a:buChar char="•"/>
            </a:pPr>
            <a:r>
              <a:rPr lang="es-MX" sz="1400" dirty="0"/>
              <a:t>Construcción muro de contención para la conformación de zona de seguridad.</a:t>
            </a:r>
          </a:p>
        </p:txBody>
      </p:sp>
      <p:graphicFrame>
        <p:nvGraphicFramePr>
          <p:cNvPr id="8" name="Tabla 7"/>
          <p:cNvGraphicFramePr>
            <a:graphicFrameLocks noGrp="1"/>
          </p:cNvGraphicFramePr>
          <p:nvPr>
            <p:extLst/>
          </p:nvPr>
        </p:nvGraphicFramePr>
        <p:xfrm>
          <a:off x="5492942" y="2924944"/>
          <a:ext cx="4032447" cy="2232248"/>
        </p:xfrm>
        <a:graphic>
          <a:graphicData uri="http://schemas.openxmlformats.org/drawingml/2006/table">
            <a:tbl>
              <a:tblPr firstRow="1" bandRow="1">
                <a:tableStyleId>{E269D01E-BC32-4049-B463-5C60D7B0CCD2}</a:tableStyleId>
              </a:tblPr>
              <a:tblGrid>
                <a:gridCol w="4032447"/>
              </a:tblGrid>
              <a:tr h="390985">
                <a:tc>
                  <a:txBody>
                    <a:bodyPr/>
                    <a:lstStyle/>
                    <a:p>
                      <a:pPr algn="ctr"/>
                      <a:r>
                        <a:rPr lang="es-MX" dirty="0" smtClean="0"/>
                        <a:t>Proyecto</a:t>
                      </a:r>
                      <a:endParaRPr lang="es-MX" dirty="0"/>
                    </a:p>
                  </a:txBody>
                  <a:tcPr/>
                </a:tc>
              </a:tr>
              <a:tr h="1841263">
                <a:tc>
                  <a:txBody>
                    <a:bodyPr/>
                    <a:lstStyle/>
                    <a:p>
                      <a:endParaRPr lang="es-MX" dirty="0"/>
                    </a:p>
                  </a:txBody>
                  <a:tcPr/>
                </a:tc>
              </a:tr>
            </a:tbl>
          </a:graphicData>
        </a:graphic>
      </p:graphicFrame>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8628" y="3356992"/>
            <a:ext cx="3830045"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Tabla 1"/>
          <p:cNvGraphicFramePr>
            <a:graphicFrameLocks noGrp="1"/>
          </p:cNvGraphicFramePr>
          <p:nvPr>
            <p:extLst/>
          </p:nvPr>
        </p:nvGraphicFramePr>
        <p:xfrm>
          <a:off x="402464" y="5229200"/>
          <a:ext cx="9125063" cy="1008994"/>
        </p:xfrm>
        <a:graphic>
          <a:graphicData uri="http://schemas.openxmlformats.org/drawingml/2006/table">
            <a:tbl>
              <a:tblPr firstRow="1" bandRow="1">
                <a:tableStyleId>{2A488322-F2BA-4B5B-9748-0D474271808F}</a:tableStyleId>
              </a:tblPr>
              <a:tblGrid>
                <a:gridCol w="9125063"/>
              </a:tblGrid>
              <a:tr h="304556">
                <a:tc>
                  <a:txBody>
                    <a:bodyPr/>
                    <a:lstStyle/>
                    <a:p>
                      <a:pPr algn="ctr"/>
                      <a:r>
                        <a:rPr lang="es-MX" sz="1600" dirty="0" smtClean="0"/>
                        <a:t>Gestión</a:t>
                      </a:r>
                      <a:endParaRPr lang="es-MX" sz="1600" dirty="0">
                        <a:solidFill>
                          <a:schemeClr val="tx1">
                            <a:lumMod val="50000"/>
                          </a:schemeClr>
                        </a:solidFill>
                      </a:endParaRPr>
                    </a:p>
                  </a:txBody>
                  <a:tcPr/>
                </a:tc>
              </a:tr>
              <a:tr h="336857">
                <a:tc>
                  <a:txBody>
                    <a:bodyPr/>
                    <a:lstStyle/>
                    <a:p>
                      <a:pPr marL="285750" indent="-285750">
                        <a:buFont typeface="Arial" panose="020B0604020202020204" pitchFamily="34" charset="0"/>
                        <a:buChar char="•"/>
                      </a:pPr>
                      <a:r>
                        <a:rPr lang="es-MX" sz="1400" dirty="0" smtClean="0"/>
                        <a:t>En estructuración proceso licitatorio para desarrollar obras</a:t>
                      </a:r>
                      <a:r>
                        <a:rPr lang="es-MX" sz="1400" baseline="0" dirty="0" smtClean="0"/>
                        <a:t> por $120.000 millones</a:t>
                      </a:r>
                      <a:r>
                        <a:rPr lang="es-MX" sz="1400" dirty="0" smtClean="0"/>
                        <a:t> -</a:t>
                      </a:r>
                      <a:r>
                        <a:rPr lang="es-MX" sz="1400" baseline="0" dirty="0" smtClean="0"/>
                        <a:t> </a:t>
                      </a:r>
                      <a:r>
                        <a:rPr lang="es-MX" sz="1400" dirty="0" smtClean="0"/>
                        <a:t>AEROCIVIL</a:t>
                      </a:r>
                      <a:endParaRPr lang="es-MX" sz="1400" dirty="0">
                        <a:solidFill>
                          <a:schemeClr val="tx1">
                            <a:lumMod val="50000"/>
                          </a:schemeClr>
                        </a:solidFill>
                      </a:endParaRPr>
                    </a:p>
                  </a:txBody>
                  <a:tcPr/>
                </a:tc>
              </a:tr>
              <a:tr h="336857">
                <a:tc>
                  <a:txBody>
                    <a:bodyPr/>
                    <a:lstStyle/>
                    <a:p>
                      <a:pPr marL="285750" indent="-285750">
                        <a:buFont typeface="Arial" panose="020B0604020202020204" pitchFamily="34" charset="0"/>
                        <a:buChar char="•"/>
                      </a:pPr>
                      <a:r>
                        <a:rPr lang="es-MX" sz="1400" dirty="0" smtClean="0"/>
                        <a:t>En ejecución</a:t>
                      </a:r>
                      <a:r>
                        <a:rPr lang="es-MX" sz="1400" baseline="0" dirty="0" smtClean="0"/>
                        <a:t> obras lado Aire por $22.000 millones</a:t>
                      </a:r>
                      <a:endParaRPr lang="es-MX" sz="1400" dirty="0">
                        <a:solidFill>
                          <a:schemeClr val="tx1">
                            <a:lumMod val="50000"/>
                          </a:schemeClr>
                        </a:solidFill>
                      </a:endParaRPr>
                    </a:p>
                  </a:txBody>
                  <a:tcPr/>
                </a:tc>
              </a:tr>
            </a:tbl>
          </a:graphicData>
        </a:graphic>
      </p:graphicFrame>
      <p:graphicFrame>
        <p:nvGraphicFramePr>
          <p:cNvPr id="12" name="Tabla 11"/>
          <p:cNvGraphicFramePr>
            <a:graphicFrameLocks noGrp="1"/>
          </p:cNvGraphicFramePr>
          <p:nvPr>
            <p:extLst/>
          </p:nvPr>
        </p:nvGraphicFramePr>
        <p:xfrm>
          <a:off x="5457056" y="2132856"/>
          <a:ext cx="4093096" cy="889000"/>
        </p:xfrm>
        <a:graphic>
          <a:graphicData uri="http://schemas.openxmlformats.org/drawingml/2006/table">
            <a:tbl>
              <a:tblPr firstRow="1" bandRow="1">
                <a:tableStyleId>{2A488322-F2BA-4B5B-9748-0D474271808F}</a:tableStyleId>
              </a:tblPr>
              <a:tblGrid>
                <a:gridCol w="4093096"/>
              </a:tblGrid>
              <a:tr h="370840">
                <a:tc>
                  <a:txBody>
                    <a:bodyPr/>
                    <a:lstStyle/>
                    <a:p>
                      <a:pPr algn="ctr"/>
                      <a:r>
                        <a:rPr lang="es-MX" sz="1600" dirty="0" smtClean="0"/>
                        <a:t>Costo Aproximado </a:t>
                      </a:r>
                      <a:endParaRPr lang="es-MX" sz="1600" dirty="0"/>
                    </a:p>
                  </a:txBody>
                  <a:tcPr/>
                </a:tc>
              </a:tr>
              <a:tr h="370840">
                <a:tc>
                  <a:txBody>
                    <a:bodyPr/>
                    <a:lstStyle/>
                    <a:p>
                      <a:pPr algn="ctr"/>
                      <a:r>
                        <a:rPr lang="es-MX" sz="1400" b="0" dirty="0" smtClean="0"/>
                        <a:t>$80.000 millones</a:t>
                      </a:r>
                      <a:r>
                        <a:rPr lang="es-MX" sz="1400" b="0" baseline="0" dirty="0" smtClean="0"/>
                        <a:t> – Lado Tierra</a:t>
                      </a:r>
                    </a:p>
                    <a:p>
                      <a:pPr algn="ctr"/>
                      <a:r>
                        <a:rPr lang="es-MX" sz="1400" b="0" baseline="0" dirty="0" smtClean="0"/>
                        <a:t>$40.000 millones – Lado Aire</a:t>
                      </a:r>
                      <a:endParaRPr lang="es-MX" sz="1400" b="0" dirty="0"/>
                    </a:p>
                  </a:txBody>
                  <a:tcPr/>
                </a:tc>
              </a:tr>
            </a:tbl>
          </a:graphicData>
        </a:graphic>
      </p:graphicFrame>
      <p:graphicFrame>
        <p:nvGraphicFramePr>
          <p:cNvPr id="10" name="Tabla 9"/>
          <p:cNvGraphicFramePr>
            <a:graphicFrameLocks noGrp="1"/>
          </p:cNvGraphicFramePr>
          <p:nvPr>
            <p:extLst/>
          </p:nvPr>
        </p:nvGraphicFramePr>
        <p:xfrm>
          <a:off x="381000" y="508235"/>
          <a:ext cx="6552728" cy="1552182"/>
        </p:xfrm>
        <a:graphic>
          <a:graphicData uri="http://schemas.openxmlformats.org/drawingml/2006/table">
            <a:tbl>
              <a:tblPr firstRow="1" bandRow="1">
                <a:tableStyleId>{00A15C55-8517-42AA-B614-E9B94910E393}</a:tableStyleId>
              </a:tblPr>
              <a:tblGrid>
                <a:gridCol w="2088232"/>
                <a:gridCol w="1368152"/>
                <a:gridCol w="1584176"/>
                <a:gridCol w="1512168"/>
              </a:tblGrid>
              <a:tr h="456051">
                <a:tc gridSpan="4">
                  <a:txBody>
                    <a:bodyPr/>
                    <a:lstStyle/>
                    <a:p>
                      <a:pPr algn="ctr"/>
                      <a:r>
                        <a:rPr lang="es-MX" dirty="0" smtClean="0"/>
                        <a:t>Lado Tierra</a:t>
                      </a:r>
                      <a:endParaRPr lang="es-MX" dirty="0"/>
                    </a:p>
                  </a:txBody>
                  <a:tcPr/>
                </a:tc>
                <a:tc hMerge="1">
                  <a:txBody>
                    <a:bodyPr/>
                    <a:lstStyle/>
                    <a:p>
                      <a:pPr algn="ctr"/>
                      <a:endParaRPr lang="es-MX" dirty="0"/>
                    </a:p>
                  </a:txBody>
                  <a:tcPr/>
                </a:tc>
                <a:tc hMerge="1">
                  <a:txBody>
                    <a:bodyPr/>
                    <a:lstStyle/>
                    <a:p>
                      <a:pPr algn="ctr"/>
                      <a:endParaRPr lang="es-MX" dirty="0"/>
                    </a:p>
                  </a:txBody>
                  <a:tcPr/>
                </a:tc>
                <a:tc hMerge="1">
                  <a:txBody>
                    <a:bodyPr/>
                    <a:lstStyle/>
                    <a:p>
                      <a:pPr algn="ctr"/>
                      <a:endParaRPr lang="es-MX" dirty="0"/>
                    </a:p>
                  </a:txBody>
                  <a:tcPr/>
                </a:tc>
              </a:tr>
              <a:tr h="456051">
                <a:tc>
                  <a:txBody>
                    <a:bodyPr/>
                    <a:lstStyle/>
                    <a:p>
                      <a:pPr algn="ctr"/>
                      <a:r>
                        <a:rPr lang="es-MX" dirty="0" smtClean="0"/>
                        <a:t>Espacio</a:t>
                      </a:r>
                      <a:endParaRPr lang="es-MX" dirty="0"/>
                    </a:p>
                  </a:txBody>
                  <a:tcPr/>
                </a:tc>
                <a:tc>
                  <a:txBody>
                    <a:bodyPr/>
                    <a:lstStyle/>
                    <a:p>
                      <a:pPr algn="ctr"/>
                      <a:r>
                        <a:rPr lang="es-MX" dirty="0" smtClean="0"/>
                        <a:t>Anterior </a:t>
                      </a:r>
                      <a:endParaRPr lang="es-MX" dirty="0"/>
                    </a:p>
                  </a:txBody>
                  <a:tcPr>
                    <a:solidFill>
                      <a:srgbClr val="FFFF00"/>
                    </a:solidFill>
                  </a:tcPr>
                </a:tc>
                <a:tc>
                  <a:txBody>
                    <a:bodyPr/>
                    <a:lstStyle/>
                    <a:p>
                      <a:pPr algn="ctr"/>
                      <a:r>
                        <a:rPr lang="es-MX" dirty="0" smtClean="0"/>
                        <a:t>Modernización</a:t>
                      </a:r>
                    </a:p>
                    <a:p>
                      <a:pPr algn="ctr"/>
                      <a:r>
                        <a:rPr lang="es-MX" dirty="0" smtClean="0"/>
                        <a:t>Ejecutada</a:t>
                      </a:r>
                      <a:endParaRPr lang="es-MX" dirty="0"/>
                    </a:p>
                  </a:txBody>
                  <a:tcPr/>
                </a:tc>
                <a:tc>
                  <a:txBody>
                    <a:bodyPr/>
                    <a:lstStyle/>
                    <a:p>
                      <a:pPr algn="ctr"/>
                      <a:r>
                        <a:rPr lang="es-MX" dirty="0" smtClean="0"/>
                        <a:t>Progresivo</a:t>
                      </a:r>
                    </a:p>
                    <a:p>
                      <a:pPr algn="ctr"/>
                      <a:r>
                        <a:rPr lang="es-MX" dirty="0" smtClean="0"/>
                        <a:t>Por ejecutar</a:t>
                      </a:r>
                      <a:endParaRPr lang="es-MX" dirty="0"/>
                    </a:p>
                  </a:txBody>
                  <a:tcPr>
                    <a:solidFill>
                      <a:srgbClr val="FF0000"/>
                    </a:solidFill>
                  </a:tcPr>
                </a:tc>
              </a:tr>
              <a:tr h="456051">
                <a:tc>
                  <a:txBody>
                    <a:bodyPr/>
                    <a:lstStyle/>
                    <a:p>
                      <a:r>
                        <a:rPr lang="es-MX" dirty="0" err="1" smtClean="0"/>
                        <a:t>Area</a:t>
                      </a:r>
                      <a:r>
                        <a:rPr lang="es-MX" dirty="0" smtClean="0"/>
                        <a:t> Total</a:t>
                      </a:r>
                      <a:r>
                        <a:rPr lang="es-MX" baseline="0" dirty="0" smtClean="0"/>
                        <a:t> (3) pisos</a:t>
                      </a:r>
                      <a:endParaRPr lang="es-MX" dirty="0"/>
                    </a:p>
                  </a:txBody>
                  <a:tcPr/>
                </a:tc>
                <a:tc>
                  <a:txBody>
                    <a:bodyPr/>
                    <a:lstStyle/>
                    <a:p>
                      <a:pPr algn="ctr"/>
                      <a:r>
                        <a:rPr lang="es-MX" dirty="0" smtClean="0"/>
                        <a:t>8.574 m2</a:t>
                      </a:r>
                      <a:endParaRPr lang="es-MX" dirty="0"/>
                    </a:p>
                  </a:txBody>
                  <a:tcPr>
                    <a:solidFill>
                      <a:srgbClr val="FFFF00"/>
                    </a:solidFill>
                  </a:tcPr>
                </a:tc>
                <a:tc>
                  <a:txBody>
                    <a:bodyPr/>
                    <a:lstStyle/>
                    <a:p>
                      <a:pPr algn="ctr"/>
                      <a:r>
                        <a:rPr lang="es-MX" dirty="0" smtClean="0"/>
                        <a:t>14.296 m2</a:t>
                      </a:r>
                      <a:endParaRPr lang="es-MX" dirty="0"/>
                    </a:p>
                  </a:txBody>
                  <a:tcPr/>
                </a:tc>
                <a:tc>
                  <a:txBody>
                    <a:bodyPr/>
                    <a:lstStyle/>
                    <a:p>
                      <a:pPr algn="ctr"/>
                      <a:r>
                        <a:rPr lang="es-MX" dirty="0" smtClean="0"/>
                        <a:t>21.041 m2</a:t>
                      </a:r>
                      <a:endParaRPr lang="es-MX" dirty="0"/>
                    </a:p>
                  </a:txBody>
                  <a:tcPr>
                    <a:solidFill>
                      <a:srgbClr val="FF0000"/>
                    </a:solidFill>
                  </a:tcPr>
                </a:tc>
              </a:tr>
            </a:tbl>
          </a:graphicData>
        </a:graphic>
      </p:graphicFrame>
      <p:sp>
        <p:nvSpPr>
          <p:cNvPr id="11" name="Rectángulo 10"/>
          <p:cNvSpPr/>
          <p:nvPr/>
        </p:nvSpPr>
        <p:spPr>
          <a:xfrm>
            <a:off x="7077235" y="1462870"/>
            <a:ext cx="2381437" cy="2862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Pasajeros 2013: </a:t>
            </a:r>
            <a:r>
              <a:rPr lang="es-MX" altLang="es-MX" sz="1400" b="1" i="1" u="sng" dirty="0">
                <a:solidFill>
                  <a:schemeClr val="tx1">
                    <a:lumMod val="50000"/>
                  </a:schemeClr>
                </a:solidFill>
              </a:rPr>
              <a:t>1.250.000</a:t>
            </a:r>
          </a:p>
        </p:txBody>
      </p:sp>
      <p:sp>
        <p:nvSpPr>
          <p:cNvPr id="13" name="Rectángulo 12"/>
          <p:cNvSpPr/>
          <p:nvPr/>
        </p:nvSpPr>
        <p:spPr>
          <a:xfrm>
            <a:off x="7077236" y="1099230"/>
            <a:ext cx="2381437" cy="286232"/>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Inversión </a:t>
            </a:r>
            <a:r>
              <a:rPr lang="es-MX" altLang="es-MX" sz="1400" b="1" dirty="0" err="1">
                <a:solidFill>
                  <a:schemeClr val="tx1">
                    <a:lumMod val="50000"/>
                  </a:schemeClr>
                </a:solidFill>
              </a:rPr>
              <a:t>Ejec</a:t>
            </a:r>
            <a:r>
              <a:rPr lang="es-MX" altLang="es-MX" sz="1400" b="1" dirty="0">
                <a:solidFill>
                  <a:schemeClr val="tx1">
                    <a:lumMod val="50000"/>
                  </a:schemeClr>
                </a:solidFill>
              </a:rPr>
              <a:t>: $42 mil </a:t>
            </a:r>
            <a:r>
              <a:rPr lang="es-MX" altLang="es-MX" sz="1400" b="1" dirty="0" err="1">
                <a:solidFill>
                  <a:schemeClr val="tx1">
                    <a:lumMod val="50000"/>
                  </a:schemeClr>
                </a:solidFill>
              </a:rPr>
              <a:t>mill</a:t>
            </a:r>
            <a:endParaRPr lang="es-MX" altLang="es-MX" sz="1400" b="1" i="1" u="sng" dirty="0">
              <a:solidFill>
                <a:schemeClr val="tx1">
                  <a:lumMod val="50000"/>
                </a:schemeClr>
              </a:solidFill>
            </a:endParaRPr>
          </a:p>
        </p:txBody>
      </p:sp>
      <p:sp>
        <p:nvSpPr>
          <p:cNvPr id="3" name="Elipse 2"/>
          <p:cNvSpPr/>
          <p:nvPr/>
        </p:nvSpPr>
        <p:spPr>
          <a:xfrm>
            <a:off x="3706638" y="813898"/>
            <a:ext cx="1872208" cy="1584176"/>
          </a:xfrm>
          <a:prstGeom prst="ellipse">
            <a:avLst/>
          </a:prstGeom>
          <a:noFill/>
          <a:ln>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25556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7"/>
          <p:cNvSpPr/>
          <p:nvPr/>
        </p:nvSpPr>
        <p:spPr>
          <a:xfrm>
            <a:off x="2144688" y="620689"/>
            <a:ext cx="5256584"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Obras Proyectadas - </a:t>
            </a:r>
            <a:r>
              <a:rPr lang="es-CO" b="1" dirty="0" err="1" smtClean="0">
                <a:solidFill>
                  <a:schemeClr val="bg1"/>
                </a:solidFill>
                <a:latin typeface="Arial" panose="020B0604020202020204" pitchFamily="34" charset="0"/>
                <a:ea typeface="MS Mincho" panose="02020609040205080304" pitchFamily="49" charset="-128"/>
                <a:cs typeface="Arial" panose="020B0604020202020204" pitchFamily="34" charset="0"/>
              </a:rPr>
              <a:t>Palonegro</a:t>
            </a:r>
            <a:endParaRPr lang="es-CO" b="1" dirty="0">
              <a:solidFill>
                <a:schemeClr val="bg1"/>
              </a:solidFill>
              <a:latin typeface="Arial" panose="020B0604020202020204" pitchFamily="34" charset="0"/>
              <a:ea typeface="MS Mincho" panose="02020609040205080304" pitchFamily="49" charset="-128"/>
              <a:cs typeface="Arial" panose="020B0604020202020204" pitchFamily="34" charset="0"/>
            </a:endParaRPr>
          </a:p>
        </p:txBody>
      </p:sp>
      <p:grpSp>
        <p:nvGrpSpPr>
          <p:cNvPr id="2" name="Grupo 1"/>
          <p:cNvGrpSpPr/>
          <p:nvPr/>
        </p:nvGrpSpPr>
        <p:grpSpPr>
          <a:xfrm>
            <a:off x="1784648" y="1139264"/>
            <a:ext cx="6300192" cy="2910425"/>
            <a:chOff x="0" y="977659"/>
            <a:chExt cx="9144000" cy="5880341"/>
          </a:xfrm>
        </p:grpSpPr>
        <p:pic>
          <p:nvPicPr>
            <p:cNvPr id="54" name="Picture 3" descr="C:\Users\13749227\AppData\Local\Temp\Rar$DIa0.765\20140612_11513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93812"/>
              <a:ext cx="9144000" cy="5764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5" name="1 Flecha abajo"/>
            <p:cNvSpPr/>
            <p:nvPr/>
          </p:nvSpPr>
          <p:spPr>
            <a:xfrm>
              <a:off x="1475656" y="1093812"/>
              <a:ext cx="504056" cy="22952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4 CuadroTexto"/>
            <p:cNvSpPr txBox="1"/>
            <p:nvPr/>
          </p:nvSpPr>
          <p:spPr>
            <a:xfrm>
              <a:off x="1727683" y="977659"/>
              <a:ext cx="5616624" cy="1212596"/>
            </a:xfrm>
            <a:prstGeom prst="rect">
              <a:avLst/>
            </a:prstGeom>
            <a:noFill/>
          </p:spPr>
          <p:txBody>
            <a:bodyPr wrap="square" rtlCol="0">
              <a:spAutoFit/>
            </a:bodyPr>
            <a:lstStyle/>
            <a:p>
              <a:r>
                <a:rPr lang="es-CO" sz="1100" b="1" dirty="0"/>
                <a:t>POSIBLE ZONA DE AVIACIÓN GENERAL EN DONDE SE PREVÉ CONSTRUIR ZONA DE HANGARES Y PLATAFORMA  Y EDIFICIO TERMINAL.</a:t>
              </a:r>
            </a:p>
          </p:txBody>
        </p:sp>
      </p:grpSp>
      <p:grpSp>
        <p:nvGrpSpPr>
          <p:cNvPr id="3" name="Grupo 2"/>
          <p:cNvGrpSpPr/>
          <p:nvPr/>
        </p:nvGrpSpPr>
        <p:grpSpPr>
          <a:xfrm>
            <a:off x="1784648" y="4177288"/>
            <a:ext cx="6300192" cy="2750682"/>
            <a:chOff x="0" y="1124744"/>
            <a:chExt cx="9144000" cy="5832648"/>
          </a:xfrm>
        </p:grpSpPr>
        <p:pic>
          <p:nvPicPr>
            <p:cNvPr id="57" name="Picture 2" descr="C:\Users\13749227\AppData\Local\Temp\Rar$DIa0.586\20140612_1151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4744"/>
              <a:ext cx="9144000" cy="583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8" name="3 Flecha abajo"/>
            <p:cNvSpPr/>
            <p:nvPr/>
          </p:nvSpPr>
          <p:spPr>
            <a:xfrm>
              <a:off x="5220072" y="1493784"/>
              <a:ext cx="504056" cy="6390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5 CuadroTexto"/>
            <p:cNvSpPr txBox="1"/>
            <p:nvPr/>
          </p:nvSpPr>
          <p:spPr>
            <a:xfrm>
              <a:off x="971600" y="4844512"/>
              <a:ext cx="1732612" cy="1631551"/>
            </a:xfrm>
            <a:prstGeom prst="rect">
              <a:avLst/>
            </a:prstGeom>
            <a:noFill/>
          </p:spPr>
          <p:txBody>
            <a:bodyPr wrap="square" rtlCol="0">
              <a:spAutoFit/>
            </a:bodyPr>
            <a:lstStyle/>
            <a:p>
              <a:pPr algn="ctr"/>
              <a:r>
                <a:rPr lang="es-CO" sz="1100" b="1" dirty="0">
                  <a:solidFill>
                    <a:schemeClr val="bg1"/>
                  </a:solidFill>
                </a:rPr>
                <a:t> TRASLADO ZONA DE COMBUSTIBLES.</a:t>
              </a:r>
            </a:p>
          </p:txBody>
        </p:sp>
        <p:sp>
          <p:nvSpPr>
            <p:cNvPr id="60" name="6 CuadroTexto"/>
            <p:cNvSpPr txBox="1"/>
            <p:nvPr/>
          </p:nvSpPr>
          <p:spPr>
            <a:xfrm>
              <a:off x="5682219" y="1236447"/>
              <a:ext cx="2727794" cy="1501028"/>
            </a:xfrm>
            <a:prstGeom prst="rect">
              <a:avLst/>
            </a:prstGeom>
            <a:noFill/>
          </p:spPr>
          <p:txBody>
            <a:bodyPr wrap="square" rtlCol="0">
              <a:spAutoFit/>
            </a:bodyPr>
            <a:lstStyle/>
            <a:p>
              <a:pPr algn="ctr"/>
              <a:r>
                <a:rPr lang="es-CO" sz="1000" b="1" dirty="0">
                  <a:solidFill>
                    <a:schemeClr val="bg1"/>
                  </a:solidFill>
                </a:rPr>
                <a:t>AMPLIACIÓN DE LA PLATAFORMA COMERCIAL.</a:t>
              </a:r>
            </a:p>
            <a:p>
              <a:pPr algn="ctr"/>
              <a:r>
                <a:rPr lang="es-CO" sz="1000" b="1" dirty="0">
                  <a:solidFill>
                    <a:schemeClr val="bg1"/>
                  </a:solidFill>
                </a:rPr>
                <a:t>.</a:t>
              </a:r>
            </a:p>
          </p:txBody>
        </p:sp>
      </p:grpSp>
      <p:sp>
        <p:nvSpPr>
          <p:cNvPr id="61" name="5 CuadroTexto"/>
          <p:cNvSpPr txBox="1"/>
          <p:nvPr/>
        </p:nvSpPr>
        <p:spPr>
          <a:xfrm>
            <a:off x="2801372" y="4789562"/>
            <a:ext cx="1777495" cy="600164"/>
          </a:xfrm>
          <a:prstGeom prst="rect">
            <a:avLst/>
          </a:prstGeom>
          <a:noFill/>
        </p:spPr>
        <p:txBody>
          <a:bodyPr wrap="square" rtlCol="0">
            <a:spAutoFit/>
          </a:bodyPr>
          <a:lstStyle/>
          <a:p>
            <a:pPr algn="r"/>
            <a:r>
              <a:rPr lang="es-CO" sz="1100" b="1" dirty="0">
                <a:solidFill>
                  <a:schemeClr val="bg1"/>
                </a:solidFill>
              </a:rPr>
              <a:t> CONSTRUCCIÓN DEL EDIFICIO PARA EL AIS-COM-MET.</a:t>
            </a:r>
          </a:p>
        </p:txBody>
      </p:sp>
      <p:sp>
        <p:nvSpPr>
          <p:cNvPr id="62" name="6 Flecha abajo"/>
          <p:cNvSpPr/>
          <p:nvPr/>
        </p:nvSpPr>
        <p:spPr>
          <a:xfrm rot="16353029">
            <a:off x="4683290" y="4794631"/>
            <a:ext cx="342211" cy="4343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a:p>
        </p:txBody>
      </p:sp>
      <p:sp>
        <p:nvSpPr>
          <p:cNvPr id="63" name="3 CuadroTexto"/>
          <p:cNvSpPr txBox="1"/>
          <p:nvPr/>
        </p:nvSpPr>
        <p:spPr>
          <a:xfrm>
            <a:off x="2288704" y="4450449"/>
            <a:ext cx="1742524" cy="600164"/>
          </a:xfrm>
          <a:prstGeom prst="rect">
            <a:avLst/>
          </a:prstGeom>
          <a:noFill/>
        </p:spPr>
        <p:txBody>
          <a:bodyPr wrap="square" rtlCol="0">
            <a:spAutoFit/>
          </a:bodyPr>
          <a:lstStyle/>
          <a:p>
            <a:pPr algn="r"/>
            <a:r>
              <a:rPr lang="es-CO" sz="1100" b="1" dirty="0">
                <a:solidFill>
                  <a:schemeClr val="bg1"/>
                </a:solidFill>
              </a:rPr>
              <a:t> TRASLADO DEL CUARTEL DE BOMBEROS.</a:t>
            </a:r>
          </a:p>
        </p:txBody>
      </p:sp>
      <p:sp>
        <p:nvSpPr>
          <p:cNvPr id="64" name="4 Flecha abajo"/>
          <p:cNvSpPr/>
          <p:nvPr/>
        </p:nvSpPr>
        <p:spPr>
          <a:xfrm rot="14261139">
            <a:off x="3725756" y="4692144"/>
            <a:ext cx="205684" cy="2976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6 CuadroTexto"/>
          <p:cNvSpPr txBox="1"/>
          <p:nvPr/>
        </p:nvSpPr>
        <p:spPr>
          <a:xfrm>
            <a:off x="2776395" y="4111133"/>
            <a:ext cx="2808312" cy="430887"/>
          </a:xfrm>
          <a:prstGeom prst="rect">
            <a:avLst/>
          </a:prstGeom>
          <a:noFill/>
        </p:spPr>
        <p:txBody>
          <a:bodyPr wrap="square" rtlCol="0">
            <a:spAutoFit/>
          </a:bodyPr>
          <a:lstStyle/>
          <a:p>
            <a:pPr algn="ctr"/>
            <a:r>
              <a:rPr lang="es-CO" sz="1100" b="1" dirty="0">
                <a:solidFill>
                  <a:srgbClr val="FF0000"/>
                </a:solidFill>
              </a:rPr>
              <a:t> MODERNIZACIÒN TORRE DE CONTROL</a:t>
            </a:r>
            <a:endParaRPr lang="es-CO" sz="1100" b="1" dirty="0">
              <a:solidFill>
                <a:schemeClr val="bg1"/>
              </a:solidFill>
            </a:endParaRPr>
          </a:p>
        </p:txBody>
      </p:sp>
      <p:sp>
        <p:nvSpPr>
          <p:cNvPr id="66" name="7 Flecha abajo"/>
          <p:cNvSpPr/>
          <p:nvPr/>
        </p:nvSpPr>
        <p:spPr>
          <a:xfrm>
            <a:off x="4979980" y="4311299"/>
            <a:ext cx="306081" cy="3214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7" name="4 Flecha abajo"/>
          <p:cNvSpPr/>
          <p:nvPr/>
        </p:nvSpPr>
        <p:spPr>
          <a:xfrm rot="14261139">
            <a:off x="3397345" y="5616233"/>
            <a:ext cx="205684" cy="2976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8" name="3 CuadroTexto"/>
          <p:cNvSpPr txBox="1"/>
          <p:nvPr/>
        </p:nvSpPr>
        <p:spPr>
          <a:xfrm>
            <a:off x="4009353" y="2332770"/>
            <a:ext cx="5616624" cy="261610"/>
          </a:xfrm>
          <a:prstGeom prst="rect">
            <a:avLst/>
          </a:prstGeom>
          <a:noFill/>
        </p:spPr>
        <p:txBody>
          <a:bodyPr wrap="square" rtlCol="0">
            <a:spAutoFit/>
          </a:bodyPr>
          <a:lstStyle/>
          <a:p>
            <a:pPr algn="ctr"/>
            <a:r>
              <a:rPr lang="es-CO" sz="1100" b="1" dirty="0">
                <a:solidFill>
                  <a:schemeClr val="bg1"/>
                </a:solidFill>
              </a:rPr>
              <a:t>CONFORMACIÓN DE ZONA DE SEGURIDAD</a:t>
            </a:r>
          </a:p>
        </p:txBody>
      </p:sp>
    </p:spTree>
    <p:extLst>
      <p:ext uri="{BB962C8B-B14F-4D97-AF65-F5344CB8AC3E}">
        <p14:creationId xmlns:p14="http://schemas.microsoft.com/office/powerpoint/2010/main" val="384376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b="17495"/>
          <a:stretch/>
        </p:blipFill>
        <p:spPr>
          <a:xfrm>
            <a:off x="381363" y="3284984"/>
            <a:ext cx="9144000"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descr="http://aerooriente.com.co/sites/default/files/cab_s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96" y="495234"/>
            <a:ext cx="9108504" cy="257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7617297" y="2420889"/>
            <a:ext cx="165618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sz="2400" dirty="0">
                <a:solidFill>
                  <a:schemeClr val="tx1">
                    <a:lumMod val="50000"/>
                  </a:schemeClr>
                </a:solidFill>
              </a:rPr>
              <a:t>HOY</a:t>
            </a:r>
          </a:p>
        </p:txBody>
      </p:sp>
      <p:sp>
        <p:nvSpPr>
          <p:cNvPr id="7" name="CuadroTexto 6"/>
          <p:cNvSpPr txBox="1"/>
          <p:nvPr/>
        </p:nvSpPr>
        <p:spPr>
          <a:xfrm>
            <a:off x="7617297" y="5990462"/>
            <a:ext cx="165618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MX" sz="2400" dirty="0">
                <a:solidFill>
                  <a:schemeClr val="tx1">
                    <a:lumMod val="50000"/>
                  </a:schemeClr>
                </a:solidFill>
              </a:rPr>
              <a:t>2016</a:t>
            </a:r>
          </a:p>
        </p:txBody>
      </p:sp>
      <p:sp>
        <p:nvSpPr>
          <p:cNvPr id="3" name="Rectángulo redondeado 7"/>
          <p:cNvSpPr/>
          <p:nvPr/>
        </p:nvSpPr>
        <p:spPr>
          <a:xfrm>
            <a:off x="507305" y="99450"/>
            <a:ext cx="8892117" cy="593247"/>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685783"/>
            <a:r>
              <a:rPr lang="es-CO" sz="2800" b="1" dirty="0">
                <a:solidFill>
                  <a:schemeClr val="tx1">
                    <a:lumMod val="50000"/>
                  </a:schemeClr>
                </a:solidFill>
                <a:latin typeface="Arial" panose="020B0604020202020204" pitchFamily="34" charset="0"/>
                <a:ea typeface="MS Mincho" panose="02020609040205080304" pitchFamily="49" charset="-128"/>
                <a:cs typeface="Arial" panose="020B0604020202020204" pitchFamily="34" charset="0"/>
              </a:rPr>
              <a:t>Proyecto: Simón Bolívar de Santa Marta</a:t>
            </a:r>
            <a:endParaRPr lang="es-CO" sz="2800" dirty="0">
              <a:solidFill>
                <a:schemeClr val="tx1">
                  <a:lumMod val="50000"/>
                </a:schemeClr>
              </a:solidFill>
            </a:endParaRPr>
          </a:p>
        </p:txBody>
      </p:sp>
      <p:sp>
        <p:nvSpPr>
          <p:cNvPr id="8" name="Rectángulo 7"/>
          <p:cNvSpPr/>
          <p:nvPr/>
        </p:nvSpPr>
        <p:spPr>
          <a:xfrm>
            <a:off x="423393" y="5990462"/>
            <a:ext cx="3491345" cy="480131"/>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Pasajeros 2013: </a:t>
            </a:r>
            <a:r>
              <a:rPr lang="es-MX" altLang="es-MX" sz="1400" b="1" i="1" u="sng" dirty="0">
                <a:solidFill>
                  <a:schemeClr val="tx1">
                    <a:lumMod val="50000"/>
                  </a:schemeClr>
                </a:solidFill>
              </a:rPr>
              <a:t>1.290.030</a:t>
            </a:r>
          </a:p>
          <a:p>
            <a:pPr algn="r">
              <a:lnSpc>
                <a:spcPct val="90000"/>
              </a:lnSpc>
              <a:buFontTx/>
              <a:buNone/>
            </a:pPr>
            <a:r>
              <a:rPr lang="es-MX" altLang="es-MX" sz="1400" b="1" dirty="0">
                <a:solidFill>
                  <a:srgbClr val="FFFF00"/>
                </a:solidFill>
              </a:rPr>
              <a:t>*</a:t>
            </a:r>
            <a:r>
              <a:rPr lang="es-MX" altLang="es-MX" sz="1400" b="1" dirty="0">
                <a:solidFill>
                  <a:schemeClr val="tx1">
                    <a:lumMod val="50000"/>
                  </a:schemeClr>
                </a:solidFill>
              </a:rPr>
              <a:t>Tasa de crecimiento (2013): 24.64%</a:t>
            </a:r>
          </a:p>
        </p:txBody>
      </p:sp>
    </p:spTree>
    <p:extLst>
      <p:ext uri="{BB962C8B-B14F-4D97-AF65-F5344CB8AC3E}">
        <p14:creationId xmlns:p14="http://schemas.microsoft.com/office/powerpoint/2010/main" val="162799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0311" t="13040" r="27320" b="10520"/>
          <a:stretch/>
        </p:blipFill>
        <p:spPr>
          <a:xfrm>
            <a:off x="632520" y="476672"/>
            <a:ext cx="8676456" cy="5981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25446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9366" t="12201" r="27320" b="20601"/>
          <a:stretch/>
        </p:blipFill>
        <p:spPr>
          <a:xfrm>
            <a:off x="1064568" y="1340768"/>
            <a:ext cx="7776864" cy="3064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8" name="Tabla 7"/>
          <p:cNvGraphicFramePr>
            <a:graphicFrameLocks noGrp="1"/>
          </p:cNvGraphicFramePr>
          <p:nvPr>
            <p:extLst>
              <p:ext uri="{D42A27DB-BD31-4B8C-83A1-F6EECF244321}">
                <p14:modId xmlns:p14="http://schemas.microsoft.com/office/powerpoint/2010/main" val="798222876"/>
              </p:ext>
            </p:extLst>
          </p:nvPr>
        </p:nvGraphicFramePr>
        <p:xfrm>
          <a:off x="1064568" y="4553744"/>
          <a:ext cx="7848872" cy="2187625"/>
        </p:xfrm>
        <a:graphic>
          <a:graphicData uri="http://schemas.openxmlformats.org/drawingml/2006/table">
            <a:tbl>
              <a:tblPr firstRow="1" bandRow="1">
                <a:tableStyleId>{2A488322-F2BA-4B5B-9748-0D474271808F}</a:tableStyleId>
              </a:tblPr>
              <a:tblGrid>
                <a:gridCol w="7848872"/>
              </a:tblGrid>
              <a:tr h="407448">
                <a:tc>
                  <a:txBody>
                    <a:bodyPr/>
                    <a:lstStyle/>
                    <a:p>
                      <a:pPr algn="ctr"/>
                      <a:r>
                        <a:rPr lang="es-MX" sz="1200" dirty="0" smtClean="0"/>
                        <a:t>Programación</a:t>
                      </a:r>
                      <a:endParaRPr lang="es-MX" sz="1200" dirty="0"/>
                    </a:p>
                  </a:txBody>
                  <a:tcPr>
                    <a:solidFill>
                      <a:srgbClr val="00B050"/>
                    </a:solidFill>
                  </a:tcPr>
                </a:tc>
              </a:tr>
              <a:tr h="468843">
                <a:tc>
                  <a:txBody>
                    <a:bodyPr/>
                    <a:lstStyle/>
                    <a:p>
                      <a:pPr marL="285750" indent="-285750" algn="just">
                        <a:buFont typeface="Wingdings" panose="05000000000000000000" pitchFamily="2" charset="2"/>
                        <a:buChar char="ü"/>
                      </a:pPr>
                      <a:r>
                        <a:rPr lang="es-MX" sz="1200" baseline="0" dirty="0" smtClean="0"/>
                        <a:t>03/10/14, Viabilidad técnica por parte de la AEROCIVIL</a:t>
                      </a:r>
                      <a:endParaRPr lang="es-MX" sz="1200" dirty="0"/>
                    </a:p>
                  </a:txBody>
                  <a:tcPr/>
                </a:tc>
              </a:tr>
              <a:tr h="435043">
                <a:tc>
                  <a:txBody>
                    <a:bodyPr/>
                    <a:lstStyle/>
                    <a:p>
                      <a:pPr marL="228600" marR="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200" baseline="0" dirty="0" smtClean="0"/>
                        <a:t>26/11/14, Aprobación de E&amp;D por parte de la Interventoría y ANI</a:t>
                      </a:r>
                      <a:endParaRPr lang="es-MX" sz="1200" dirty="0" smtClean="0"/>
                    </a:p>
                  </a:txBody>
                  <a:tcPr/>
                </a:tc>
              </a:tr>
              <a:tr h="468843">
                <a:tc>
                  <a:txBody>
                    <a:bodyPr/>
                    <a:lstStyle/>
                    <a:p>
                      <a:pPr marL="285750" indent="-285750">
                        <a:buFont typeface="Wingdings" panose="05000000000000000000" pitchFamily="2" charset="2"/>
                        <a:buChar char="ü"/>
                      </a:pPr>
                      <a:r>
                        <a:rPr lang="es-MX" sz="1200" dirty="0" smtClean="0"/>
                        <a:t>01/12/14, Suscripción</a:t>
                      </a:r>
                      <a:r>
                        <a:rPr lang="es-MX" sz="1200" baseline="0" dirty="0" smtClean="0"/>
                        <a:t> de Otrosí de Obra</a:t>
                      </a:r>
                      <a:endParaRPr lang="es-MX" sz="1200" dirty="0"/>
                    </a:p>
                  </a:txBody>
                  <a:tcPr/>
                </a:tc>
              </a:tr>
              <a:tr h="407448">
                <a:tc>
                  <a:txBody>
                    <a:bodyPr/>
                    <a:lstStyle/>
                    <a:p>
                      <a:pPr marL="285750" indent="-285750">
                        <a:buFont typeface="Wingdings" panose="05000000000000000000" pitchFamily="2" charset="2"/>
                        <a:buChar char="ü"/>
                      </a:pPr>
                      <a:r>
                        <a:rPr lang="es-MX" sz="1200" kern="1200" dirty="0" smtClean="0">
                          <a:solidFill>
                            <a:schemeClr val="dk1"/>
                          </a:solidFill>
                          <a:latin typeface="+mn-lt"/>
                          <a:ea typeface="+mn-ea"/>
                          <a:cs typeface="+mn-cs"/>
                        </a:rPr>
                        <a:t>01/02/2015, Inicio de Obra </a:t>
                      </a:r>
                      <a:endParaRPr lang="es-MX" sz="1200" kern="1200" dirty="0">
                        <a:solidFill>
                          <a:schemeClr val="dk1"/>
                        </a:solidFill>
                        <a:latin typeface="+mn-lt"/>
                        <a:ea typeface="+mn-ea"/>
                        <a:cs typeface="+mn-cs"/>
                      </a:endParaRPr>
                    </a:p>
                  </a:txBody>
                  <a:tcPr/>
                </a:tc>
              </a:tr>
            </a:tbl>
          </a:graphicData>
        </a:graphic>
      </p:graphicFrame>
      <p:sp>
        <p:nvSpPr>
          <p:cNvPr id="9" name="Rectángulo redondeado 7"/>
          <p:cNvSpPr/>
          <p:nvPr/>
        </p:nvSpPr>
        <p:spPr>
          <a:xfrm>
            <a:off x="2072680" y="764705"/>
            <a:ext cx="5530536"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smtClean="0">
                <a:solidFill>
                  <a:schemeClr val="bg1"/>
                </a:solidFill>
                <a:latin typeface="Arial" panose="020B0604020202020204" pitchFamily="34" charset="0"/>
                <a:ea typeface="MS Mincho" panose="02020609040205080304" pitchFamily="49" charset="-128"/>
                <a:cs typeface="Arial" panose="020B0604020202020204" pitchFamily="34" charset="0"/>
              </a:rPr>
              <a:t>Proyecto: Simón Bolívar de Santa Marta</a:t>
            </a:r>
            <a:endParaRPr lang="es-CO" dirty="0">
              <a:solidFill>
                <a:schemeClr val="bg1"/>
              </a:solidFill>
            </a:endParaRPr>
          </a:p>
        </p:txBody>
      </p:sp>
      <p:graphicFrame>
        <p:nvGraphicFramePr>
          <p:cNvPr id="10" name="Tabla 9"/>
          <p:cNvGraphicFramePr>
            <a:graphicFrameLocks noGrp="1"/>
          </p:cNvGraphicFramePr>
          <p:nvPr>
            <p:extLst>
              <p:ext uri="{D42A27DB-BD31-4B8C-83A1-F6EECF244321}">
                <p14:modId xmlns:p14="http://schemas.microsoft.com/office/powerpoint/2010/main" val="3000556252"/>
              </p:ext>
            </p:extLst>
          </p:nvPr>
        </p:nvGraphicFramePr>
        <p:xfrm>
          <a:off x="1424608" y="3429000"/>
          <a:ext cx="2376264" cy="741680"/>
        </p:xfrm>
        <a:graphic>
          <a:graphicData uri="http://schemas.openxmlformats.org/drawingml/2006/table">
            <a:tbl>
              <a:tblPr firstRow="1" bandRow="1">
                <a:tableStyleId>{2A488322-F2BA-4B5B-9748-0D474271808F}</a:tableStyleId>
              </a:tblPr>
              <a:tblGrid>
                <a:gridCol w="2376264"/>
              </a:tblGrid>
              <a:tr h="370840">
                <a:tc>
                  <a:txBody>
                    <a:bodyPr/>
                    <a:lstStyle/>
                    <a:p>
                      <a:pPr algn="ctr"/>
                      <a:r>
                        <a:rPr lang="es-MX" sz="1600" dirty="0" smtClean="0"/>
                        <a:t>Costo Aproximado</a:t>
                      </a:r>
                      <a:endParaRPr lang="es-MX" sz="1600" dirty="0"/>
                    </a:p>
                  </a:txBody>
                  <a:tcPr/>
                </a:tc>
              </a:tr>
              <a:tr h="370840">
                <a:tc>
                  <a:txBody>
                    <a:bodyPr/>
                    <a:lstStyle/>
                    <a:p>
                      <a:pPr algn="ctr"/>
                      <a:r>
                        <a:rPr lang="es-MX" sz="1400" dirty="0" smtClean="0"/>
                        <a:t>$109.000 millones</a:t>
                      </a:r>
                      <a:endParaRPr lang="es-MX" sz="1400" b="1" dirty="0"/>
                    </a:p>
                  </a:txBody>
                  <a:tcPr/>
                </a:tc>
              </a:tr>
            </a:tbl>
          </a:graphicData>
        </a:graphic>
      </p:graphicFrame>
    </p:spTree>
    <p:extLst>
      <p:ext uri="{BB962C8B-B14F-4D97-AF65-F5344CB8AC3E}">
        <p14:creationId xmlns:p14="http://schemas.microsoft.com/office/powerpoint/2010/main" val="41514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381000" y="1376184"/>
          <a:ext cx="9144000" cy="3487256"/>
        </p:xfrm>
        <a:graphic>
          <a:graphicData uri="http://schemas.openxmlformats.org/drawingml/2006/table">
            <a:tbl>
              <a:tblPr firstRow="1" bandRow="1">
                <a:tableStyleId>{E269D01E-BC32-4049-B463-5C60D7B0CCD2}</a:tableStyleId>
              </a:tblPr>
              <a:tblGrid>
                <a:gridCol w="3048000"/>
                <a:gridCol w="3048000"/>
                <a:gridCol w="3048000"/>
              </a:tblGrid>
              <a:tr h="370840">
                <a:tc gridSpan="2">
                  <a:txBody>
                    <a:bodyPr/>
                    <a:lstStyle/>
                    <a:p>
                      <a:pPr algn="ctr"/>
                      <a:r>
                        <a:rPr lang="es-MX" dirty="0" smtClean="0"/>
                        <a:t>Alcance Básico </a:t>
                      </a:r>
                      <a:endParaRPr lang="es-MX" dirty="0"/>
                    </a:p>
                  </a:txBody>
                  <a:tcPr/>
                </a:tc>
                <a:tc hMerge="1">
                  <a:txBody>
                    <a:bodyPr/>
                    <a:lstStyle/>
                    <a:p>
                      <a:pPr algn="ctr"/>
                      <a:endParaRPr lang="es-MX" dirty="0"/>
                    </a:p>
                  </a:txBody>
                  <a:tcPr/>
                </a:tc>
                <a:tc>
                  <a:txBody>
                    <a:bodyPr/>
                    <a:lstStyle/>
                    <a:p>
                      <a:pPr algn="ctr"/>
                      <a:r>
                        <a:rPr lang="es-MX" dirty="0" smtClean="0"/>
                        <a:t>Proyecto</a:t>
                      </a:r>
                      <a:endParaRPr lang="es-MX" dirty="0"/>
                    </a:p>
                  </a:txBody>
                  <a:tcPr/>
                </a:tc>
              </a:tr>
              <a:tr h="2293456">
                <a:tc>
                  <a:txBody>
                    <a:bodyPr/>
                    <a:lstStyle/>
                    <a:p>
                      <a:endParaRPr lang="es-MX" dirty="0"/>
                    </a:p>
                  </a:txBody>
                  <a:tcPr/>
                </a:tc>
                <a:tc>
                  <a:txBody>
                    <a:bodyPr/>
                    <a:lstStyle/>
                    <a:p>
                      <a:endParaRPr lang="es-MX" dirty="0"/>
                    </a:p>
                  </a:txBody>
                  <a:tcPr/>
                </a:tc>
                <a:tc>
                  <a:txBody>
                    <a:bodyPr/>
                    <a:lstStyle/>
                    <a:p>
                      <a:endParaRPr lang="es-MX" dirty="0"/>
                    </a:p>
                  </a:txBody>
                  <a:tcPr/>
                </a:tc>
              </a:tr>
              <a:tr h="370840">
                <a:tc>
                  <a:txBody>
                    <a:bodyPr/>
                    <a:lstStyle/>
                    <a:p>
                      <a:r>
                        <a:rPr lang="es-MX" sz="1600" dirty="0" smtClean="0"/>
                        <a:t>Obras de Modernización</a:t>
                      </a:r>
                      <a:endParaRPr lang="es-MX" sz="1600" b="0" dirty="0">
                        <a:solidFill>
                          <a:schemeClr val="tx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600" dirty="0" smtClean="0"/>
                        <a:t>No incluye</a:t>
                      </a:r>
                      <a:r>
                        <a:rPr lang="es-MX" sz="1600" baseline="0" dirty="0" smtClean="0"/>
                        <a:t> climatización</a:t>
                      </a:r>
                      <a:endParaRPr lang="es-MX" sz="1600" b="0" dirty="0" smtClean="0">
                        <a:solidFill>
                          <a:schemeClr val="tx1">
                            <a:lumMod val="50000"/>
                          </a:schemeClr>
                        </a:solidFill>
                      </a:endParaRPr>
                    </a:p>
                  </a:txBody>
                  <a:tcPr/>
                </a:tc>
                <a:tc>
                  <a:txBody>
                    <a:bodyPr/>
                    <a:lstStyle/>
                    <a:p>
                      <a:r>
                        <a:rPr lang="es-MX" sz="1600" dirty="0" smtClean="0"/>
                        <a:t>-Climatización Áreas</a:t>
                      </a:r>
                      <a:r>
                        <a:rPr lang="es-MX" sz="1600" baseline="0" dirty="0" smtClean="0"/>
                        <a:t> Comunes</a:t>
                      </a:r>
                    </a:p>
                    <a:p>
                      <a:pPr algn="just"/>
                      <a:r>
                        <a:rPr lang="es-ES" sz="1600" b="0" kern="1200" dirty="0" smtClean="0">
                          <a:solidFill>
                            <a:schemeClr val="lt1"/>
                          </a:solidFill>
                          <a:effectLst/>
                          <a:latin typeface="+mn-lt"/>
                          <a:ea typeface="+mn-ea"/>
                          <a:cs typeface="+mn-cs"/>
                        </a:rPr>
                        <a:t>- Ampliación de las salas de embarque y salas de equipajes</a:t>
                      </a:r>
                      <a:endParaRPr lang="es-MX" sz="1600" b="0" dirty="0"/>
                    </a:p>
                  </a:txBody>
                  <a:tcP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2840" y="2260090"/>
            <a:ext cx="2843808" cy="1600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04" y="2260090"/>
            <a:ext cx="2843808" cy="1600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7176" y="2260090"/>
            <a:ext cx="2880320" cy="1600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redondeado 7"/>
          <p:cNvSpPr/>
          <p:nvPr/>
        </p:nvSpPr>
        <p:spPr>
          <a:xfrm>
            <a:off x="1856657" y="512089"/>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Alfonso López de Valledupar</a:t>
            </a:r>
          </a:p>
        </p:txBody>
      </p:sp>
      <p:graphicFrame>
        <p:nvGraphicFramePr>
          <p:cNvPr id="8" name="Tabla 7"/>
          <p:cNvGraphicFramePr>
            <a:graphicFrameLocks noGrp="1"/>
          </p:cNvGraphicFramePr>
          <p:nvPr>
            <p:extLst/>
          </p:nvPr>
        </p:nvGraphicFramePr>
        <p:xfrm>
          <a:off x="381388" y="4930604"/>
          <a:ext cx="4571612" cy="1927154"/>
        </p:xfrm>
        <a:graphic>
          <a:graphicData uri="http://schemas.openxmlformats.org/drawingml/2006/table">
            <a:tbl>
              <a:tblPr firstRow="1" bandRow="1">
                <a:tableStyleId>{10A1B5D5-9B99-4C35-A422-299274C87663}</a:tableStyleId>
              </a:tblPr>
              <a:tblGrid>
                <a:gridCol w="4571612"/>
              </a:tblGrid>
              <a:tr h="435258">
                <a:tc>
                  <a:txBody>
                    <a:bodyPr/>
                    <a:lstStyle/>
                    <a:p>
                      <a:pPr algn="ctr"/>
                      <a:r>
                        <a:rPr lang="es-MX" sz="1100" dirty="0" smtClean="0"/>
                        <a:t>Temas</a:t>
                      </a:r>
                      <a:r>
                        <a:rPr lang="es-MX" sz="1100" baseline="0" dirty="0" smtClean="0"/>
                        <a:t> de Gestión - Adelantadas</a:t>
                      </a:r>
                      <a:endParaRPr lang="es-MX" sz="1100" dirty="0"/>
                    </a:p>
                  </a:txBody>
                  <a:tcPr/>
                </a:tc>
              </a:tr>
              <a:tr h="528319">
                <a:tc>
                  <a:txBody>
                    <a:bodyPr/>
                    <a:lstStyle/>
                    <a:p>
                      <a:pPr marL="285750" indent="-285750" algn="just">
                        <a:buFont typeface="Wingdings" panose="05000000000000000000" pitchFamily="2" charset="2"/>
                        <a:buChar char="ü"/>
                      </a:pPr>
                      <a:r>
                        <a:rPr lang="es-MX" sz="1100" baseline="0" dirty="0" smtClean="0"/>
                        <a:t>08/09/14, la Agencia suscribió el otrosí de E&amp;D para el nuevo terminal de SKSM y obras de Climatización SKCC- SKVP</a:t>
                      </a:r>
                      <a:endParaRPr lang="es-MX" sz="1100" dirty="0"/>
                    </a:p>
                  </a:txBody>
                  <a:tcPr/>
                </a:tc>
              </a:tr>
              <a:tr h="528319">
                <a:tc>
                  <a:txBody>
                    <a:bodyPr/>
                    <a:lstStyle/>
                    <a:p>
                      <a:pPr marL="342900" indent="-342900">
                        <a:buFont typeface="Wingdings" panose="05000000000000000000" pitchFamily="2" charset="2"/>
                        <a:buChar char="ü"/>
                      </a:pPr>
                      <a:r>
                        <a:rPr lang="es-MX" sz="1100" dirty="0" smtClean="0"/>
                        <a:t>16/09/14</a:t>
                      </a:r>
                      <a:r>
                        <a:rPr lang="es-MX" sz="1100" baseline="0" dirty="0" smtClean="0"/>
                        <a:t>, mesa de trabajo – exposición de Compromisos del Gobierno Nacional (AEROCIVIL – ANI)</a:t>
                      </a:r>
                      <a:endParaRPr lang="es-MX" sz="1100" dirty="0"/>
                    </a:p>
                  </a:txBody>
                  <a:tcPr/>
                </a:tc>
              </a:tr>
              <a:tr h="435258">
                <a:tc>
                  <a:txBody>
                    <a:bodyPr/>
                    <a:lstStyle/>
                    <a:p>
                      <a:pPr marL="285750" indent="-285750">
                        <a:buFont typeface="Wingdings" panose="05000000000000000000" pitchFamily="2" charset="2"/>
                        <a:buChar char="ü"/>
                      </a:pPr>
                      <a:r>
                        <a:rPr lang="es-MX" sz="1100" dirty="0" smtClean="0"/>
                        <a:t>17/09/14,</a:t>
                      </a:r>
                      <a:r>
                        <a:rPr lang="es-MX" sz="1100" baseline="0" dirty="0" smtClean="0"/>
                        <a:t> mesa de trabajo – Programación mesas de Trabajo</a:t>
                      </a:r>
                      <a:endParaRPr lang="es-MX" sz="1100" dirty="0"/>
                    </a:p>
                  </a:txBody>
                  <a:tcPr/>
                </a:tc>
              </a:tr>
            </a:tbl>
          </a:graphicData>
        </a:graphic>
      </p:graphicFrame>
      <p:graphicFrame>
        <p:nvGraphicFramePr>
          <p:cNvPr id="9" name="Tabla 8"/>
          <p:cNvGraphicFramePr>
            <a:graphicFrameLocks noGrp="1"/>
          </p:cNvGraphicFramePr>
          <p:nvPr>
            <p:extLst/>
          </p:nvPr>
        </p:nvGraphicFramePr>
        <p:xfrm>
          <a:off x="5097016" y="4941166"/>
          <a:ext cx="4427985" cy="1872210"/>
        </p:xfrm>
        <a:graphic>
          <a:graphicData uri="http://schemas.openxmlformats.org/drawingml/2006/table">
            <a:tbl>
              <a:tblPr firstRow="1" bandRow="1">
                <a:tableStyleId>{2A488322-F2BA-4B5B-9748-0D474271808F}</a:tableStyleId>
              </a:tblPr>
              <a:tblGrid>
                <a:gridCol w="4427985"/>
              </a:tblGrid>
              <a:tr h="374442">
                <a:tc>
                  <a:txBody>
                    <a:bodyPr/>
                    <a:lstStyle/>
                    <a:p>
                      <a:pPr algn="ctr"/>
                      <a:r>
                        <a:rPr lang="es-MX" sz="1100" dirty="0" smtClean="0"/>
                        <a:t>Programación General</a:t>
                      </a:r>
                      <a:r>
                        <a:rPr lang="es-MX" sz="1100" baseline="0" dirty="0" smtClean="0"/>
                        <a:t> – Principales Actividades</a:t>
                      </a:r>
                      <a:endParaRPr lang="es-MX" sz="1100" dirty="0"/>
                    </a:p>
                  </a:txBody>
                  <a:tcPr>
                    <a:solidFill>
                      <a:srgbClr val="00B050"/>
                    </a:solidFill>
                  </a:tcPr>
                </a:tc>
              </a:tr>
              <a:tr h="374442">
                <a:tc>
                  <a:txBody>
                    <a:bodyPr/>
                    <a:lstStyle/>
                    <a:p>
                      <a:pPr marL="285750" indent="-285750" algn="just">
                        <a:buFont typeface="Wingdings" panose="05000000000000000000" pitchFamily="2" charset="2"/>
                        <a:buChar char="ü"/>
                      </a:pPr>
                      <a:r>
                        <a:rPr lang="es-MX" sz="1100" baseline="0" dirty="0" smtClean="0"/>
                        <a:t>03/10/14, Viabilidad técnica por parte de la AEROCIVIL</a:t>
                      </a:r>
                      <a:endParaRPr lang="es-MX" sz="1100" dirty="0"/>
                    </a:p>
                  </a:txBody>
                  <a:tcPr/>
                </a:tc>
              </a:tr>
              <a:tr h="374442">
                <a:tc>
                  <a:txBody>
                    <a:bodyPr/>
                    <a:lstStyle/>
                    <a:p>
                      <a:pPr marL="228600" marR="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100" baseline="0" dirty="0" smtClean="0"/>
                        <a:t>31/10/14, Aprobación de E&amp;D por parte de la Interventoría y ANI</a:t>
                      </a:r>
                      <a:endParaRPr lang="es-MX" sz="1100" dirty="0" smtClean="0"/>
                    </a:p>
                  </a:txBody>
                  <a:tcPr/>
                </a:tc>
              </a:tr>
              <a:tr h="374442">
                <a:tc>
                  <a:txBody>
                    <a:bodyPr/>
                    <a:lstStyle/>
                    <a:p>
                      <a:pPr marL="285750" indent="-285750">
                        <a:buFont typeface="Wingdings" panose="05000000000000000000" pitchFamily="2" charset="2"/>
                        <a:buChar char="ü"/>
                      </a:pPr>
                      <a:r>
                        <a:rPr lang="es-MX" sz="1100" dirty="0" smtClean="0"/>
                        <a:t>01/12/14, Suscripción</a:t>
                      </a:r>
                      <a:r>
                        <a:rPr lang="es-MX" sz="1100" baseline="0" dirty="0" smtClean="0"/>
                        <a:t> de Otrosí de Obra</a:t>
                      </a:r>
                      <a:endParaRPr lang="es-MX" sz="1100" dirty="0"/>
                    </a:p>
                  </a:txBody>
                  <a:tcPr/>
                </a:tc>
              </a:tr>
              <a:tr h="374442">
                <a:tc>
                  <a:txBody>
                    <a:bodyPr/>
                    <a:lstStyle/>
                    <a:p>
                      <a:pPr marL="285750" indent="-285750">
                        <a:buFont typeface="Wingdings" panose="05000000000000000000" pitchFamily="2" charset="2"/>
                        <a:buChar char="ü"/>
                      </a:pPr>
                      <a:r>
                        <a:rPr lang="es-MX" sz="1100" kern="1200" dirty="0" smtClean="0">
                          <a:solidFill>
                            <a:schemeClr val="dk1"/>
                          </a:solidFill>
                          <a:latin typeface="+mn-lt"/>
                          <a:ea typeface="+mn-ea"/>
                          <a:cs typeface="+mn-cs"/>
                        </a:rPr>
                        <a:t>01/03/2015, Inicio de Obra </a:t>
                      </a:r>
                      <a:endParaRPr lang="es-MX" sz="1100" kern="1200" dirty="0">
                        <a:solidFill>
                          <a:schemeClr val="dk1"/>
                        </a:solidFill>
                        <a:latin typeface="+mn-lt"/>
                        <a:ea typeface="+mn-ea"/>
                        <a:cs typeface="+mn-cs"/>
                      </a:endParaRPr>
                    </a:p>
                  </a:txBody>
                  <a:tcPr/>
                </a:tc>
              </a:tr>
            </a:tbl>
          </a:graphicData>
        </a:graphic>
      </p:graphicFrame>
      <p:graphicFrame>
        <p:nvGraphicFramePr>
          <p:cNvPr id="10" name="Tabla 9"/>
          <p:cNvGraphicFramePr>
            <a:graphicFrameLocks noGrp="1"/>
          </p:cNvGraphicFramePr>
          <p:nvPr>
            <p:extLst/>
          </p:nvPr>
        </p:nvGraphicFramePr>
        <p:xfrm>
          <a:off x="1856656" y="941754"/>
          <a:ext cx="5832646" cy="304800"/>
        </p:xfrm>
        <a:graphic>
          <a:graphicData uri="http://schemas.openxmlformats.org/drawingml/2006/table">
            <a:tbl>
              <a:tblPr firstRow="1" bandRow="1">
                <a:tableStyleId>{2A488322-F2BA-4B5B-9748-0D474271808F}</a:tableStyleId>
              </a:tblPr>
              <a:tblGrid>
                <a:gridCol w="2916323"/>
                <a:gridCol w="2916323"/>
              </a:tblGrid>
              <a:tr h="242201">
                <a:tc>
                  <a:txBody>
                    <a:bodyPr/>
                    <a:lstStyle/>
                    <a:p>
                      <a:pPr algn="ctr"/>
                      <a:r>
                        <a:rPr lang="es-MX" sz="1400" b="1" dirty="0" smtClean="0"/>
                        <a:t>Inversión Climatización</a:t>
                      </a:r>
                      <a:r>
                        <a:rPr lang="es-MX" sz="1400" b="1" baseline="0" dirty="0" smtClean="0"/>
                        <a:t> </a:t>
                      </a:r>
                      <a:r>
                        <a:rPr lang="es-MX" sz="1400" b="1" dirty="0" smtClean="0"/>
                        <a:t>Aproximada</a:t>
                      </a:r>
                      <a:endParaRPr lang="es-MX" sz="1400" b="1" dirty="0"/>
                    </a:p>
                  </a:txBody>
                  <a:tcPr/>
                </a:tc>
                <a:tc>
                  <a:txBody>
                    <a:bodyPr/>
                    <a:lstStyle/>
                    <a:p>
                      <a:pPr algn="ctr"/>
                      <a:r>
                        <a:rPr lang="es-MX" sz="1400" dirty="0" smtClean="0"/>
                        <a:t>$4.000 millones</a:t>
                      </a:r>
                      <a:endParaRPr lang="es-MX" sz="1400" b="1" dirty="0"/>
                    </a:p>
                  </a:txBody>
                  <a:tcPr/>
                </a:tc>
              </a:tr>
            </a:tbl>
          </a:graphicData>
        </a:graphic>
      </p:graphicFrame>
      <p:graphicFrame>
        <p:nvGraphicFramePr>
          <p:cNvPr id="11" name="Tabla 10"/>
          <p:cNvGraphicFramePr>
            <a:graphicFrameLocks noGrp="1"/>
          </p:cNvGraphicFramePr>
          <p:nvPr>
            <p:extLst/>
          </p:nvPr>
        </p:nvGraphicFramePr>
        <p:xfrm>
          <a:off x="7328756" y="2280337"/>
          <a:ext cx="2088740" cy="243840"/>
        </p:xfrm>
        <a:graphic>
          <a:graphicData uri="http://schemas.openxmlformats.org/drawingml/2006/table">
            <a:tbl>
              <a:tblPr firstRow="1" bandRow="1">
                <a:tableStyleId>{2A488322-F2BA-4B5B-9748-0D474271808F}</a:tableStyleId>
              </a:tblPr>
              <a:tblGrid>
                <a:gridCol w="1044370"/>
                <a:gridCol w="1044370"/>
              </a:tblGrid>
              <a:tr h="242201">
                <a:tc>
                  <a:txBody>
                    <a:bodyPr/>
                    <a:lstStyle/>
                    <a:p>
                      <a:pPr algn="ctr"/>
                      <a:r>
                        <a:rPr lang="es-MX" sz="1000" b="1" dirty="0" smtClean="0"/>
                        <a:t>Plazo</a:t>
                      </a:r>
                      <a:endParaRPr lang="es-MX" sz="1000" b="1" dirty="0"/>
                    </a:p>
                  </a:txBody>
                  <a:tcPr>
                    <a:solidFill>
                      <a:schemeClr val="tx1">
                        <a:lumMod val="60000"/>
                        <a:lumOff val="40000"/>
                      </a:schemeClr>
                    </a:solidFill>
                  </a:tcPr>
                </a:tc>
                <a:tc>
                  <a:txBody>
                    <a:bodyPr/>
                    <a:lstStyle/>
                    <a:p>
                      <a:pPr algn="ctr"/>
                      <a:r>
                        <a:rPr lang="es-MX" sz="1000" b="1" baseline="0" dirty="0" smtClean="0"/>
                        <a:t>8 meses</a:t>
                      </a:r>
                      <a:endParaRPr lang="es-MX" sz="1000" b="1" dirty="0"/>
                    </a:p>
                  </a:txBody>
                  <a:tcPr>
                    <a:solidFill>
                      <a:schemeClr val="tx1">
                        <a:lumMod val="60000"/>
                        <a:lumOff val="40000"/>
                      </a:schemeClr>
                    </a:solidFill>
                  </a:tcPr>
                </a:tc>
              </a:tr>
            </a:tbl>
          </a:graphicData>
        </a:graphic>
      </p:graphicFrame>
      <p:sp>
        <p:nvSpPr>
          <p:cNvPr id="12" name="Rectángulo 11"/>
          <p:cNvSpPr/>
          <p:nvPr/>
        </p:nvSpPr>
        <p:spPr>
          <a:xfrm>
            <a:off x="436843" y="1844824"/>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2013: </a:t>
            </a:r>
            <a:r>
              <a:rPr lang="es-MX" sz="1200" b="1" i="1" u="sng" dirty="0">
                <a:solidFill>
                  <a:schemeClr val="tx1">
                    <a:lumMod val="50000"/>
                  </a:schemeClr>
                </a:solidFill>
              </a:rPr>
              <a:t>319,454 </a:t>
            </a:r>
          </a:p>
        </p:txBody>
      </p:sp>
      <p:sp>
        <p:nvSpPr>
          <p:cNvPr id="13" name="Rectángulo 12"/>
          <p:cNvSpPr/>
          <p:nvPr/>
        </p:nvSpPr>
        <p:spPr>
          <a:xfrm>
            <a:off x="4592960" y="1830974"/>
            <a:ext cx="4680520" cy="286232"/>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Inversión Ejecutada: $23 mil millones</a:t>
            </a:r>
            <a:endParaRPr lang="es-MX" altLang="es-MX" sz="1400" b="1" i="1" u="sng" dirty="0">
              <a:solidFill>
                <a:schemeClr val="tx1">
                  <a:lumMod val="50000"/>
                </a:schemeClr>
              </a:solidFill>
            </a:endParaRPr>
          </a:p>
        </p:txBody>
      </p:sp>
    </p:spTree>
    <p:extLst>
      <p:ext uri="{BB962C8B-B14F-4D97-AF65-F5344CB8AC3E}">
        <p14:creationId xmlns:p14="http://schemas.microsoft.com/office/powerpoint/2010/main" val="2370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7"/>
          <p:cNvSpPr/>
          <p:nvPr/>
        </p:nvSpPr>
        <p:spPr>
          <a:xfrm>
            <a:off x="1856657" y="260649"/>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Alfonso López de Valledupar</a:t>
            </a:r>
            <a:endParaRPr lang="es-CO" b="1" dirty="0">
              <a:solidFill>
                <a:schemeClr val="bg1"/>
              </a:solidFill>
              <a:latin typeface="Impact" pitchFamily="34" charset="0"/>
              <a:cs typeface="Arial" pitchFamily="34" charset="0"/>
            </a:endParaRPr>
          </a:p>
        </p:txBody>
      </p:sp>
      <p:graphicFrame>
        <p:nvGraphicFramePr>
          <p:cNvPr id="8" name="Tabla 7"/>
          <p:cNvGraphicFramePr>
            <a:graphicFrameLocks noGrp="1"/>
          </p:cNvGraphicFramePr>
          <p:nvPr>
            <p:extLst/>
          </p:nvPr>
        </p:nvGraphicFramePr>
        <p:xfrm>
          <a:off x="556213" y="1533866"/>
          <a:ext cx="8784976" cy="3335294"/>
        </p:xfrm>
        <a:graphic>
          <a:graphicData uri="http://schemas.openxmlformats.org/drawingml/2006/table">
            <a:tbl>
              <a:tblPr firstRow="1" bandRow="1">
                <a:tableStyleId>{5C22544A-7EE6-4342-B048-85BDC9FD1C3A}</a:tableStyleId>
              </a:tblPr>
              <a:tblGrid>
                <a:gridCol w="4392488"/>
                <a:gridCol w="4392488"/>
              </a:tblGrid>
              <a:tr h="447418">
                <a:tc>
                  <a:txBody>
                    <a:bodyPr/>
                    <a:lstStyle/>
                    <a:p>
                      <a:pPr algn="ctr"/>
                      <a:r>
                        <a:rPr lang="es-MX" b="1" dirty="0" smtClean="0">
                          <a:solidFill>
                            <a:schemeClr val="tx1"/>
                          </a:solidFill>
                        </a:rPr>
                        <a:t>Antes</a:t>
                      </a:r>
                      <a:endParaRPr lang="es-MX" b="1" dirty="0">
                        <a:solidFill>
                          <a:schemeClr val="tx1"/>
                        </a:solidFill>
                      </a:endParaRPr>
                    </a:p>
                  </a:txBody>
                  <a:tcPr/>
                </a:tc>
                <a:tc>
                  <a:txBody>
                    <a:bodyPr/>
                    <a:lstStyle/>
                    <a:p>
                      <a:pPr algn="ctr"/>
                      <a:r>
                        <a:rPr lang="es-MX" b="1" dirty="0" smtClean="0">
                          <a:solidFill>
                            <a:schemeClr val="tx1"/>
                          </a:solidFill>
                        </a:rPr>
                        <a:t>Hoy</a:t>
                      </a:r>
                      <a:endParaRPr lang="es-MX" b="1" dirty="0">
                        <a:solidFill>
                          <a:schemeClr val="tx1"/>
                        </a:solidFill>
                      </a:endParaRPr>
                    </a:p>
                  </a:txBody>
                  <a:tcPr/>
                </a:tc>
              </a:tr>
              <a:tr h="2887876">
                <a:tc>
                  <a:txBody>
                    <a:bodyPr/>
                    <a:lstStyle/>
                    <a:p>
                      <a:endParaRPr lang="es-MX" dirty="0"/>
                    </a:p>
                  </a:txBody>
                  <a:tcPr/>
                </a:tc>
                <a:tc>
                  <a:txBody>
                    <a:bodyPr/>
                    <a:lstStyle/>
                    <a:p>
                      <a:endParaRPr lang="es-MX" dirty="0"/>
                    </a:p>
                  </a:txBody>
                  <a:tcPr/>
                </a:tc>
              </a:tr>
            </a:tbl>
          </a:graphicData>
        </a:graphic>
      </p:graphicFrame>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584" y="2204865"/>
            <a:ext cx="3183250" cy="247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016" y="2204865"/>
            <a:ext cx="4104456" cy="247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319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381000" y="1377156"/>
          <a:ext cx="9144000" cy="3338944"/>
        </p:xfrm>
        <a:graphic>
          <a:graphicData uri="http://schemas.openxmlformats.org/drawingml/2006/table">
            <a:tbl>
              <a:tblPr firstRow="1" bandRow="1">
                <a:tableStyleId>{E269D01E-BC32-4049-B463-5C60D7B0CCD2}</a:tableStyleId>
              </a:tblPr>
              <a:tblGrid>
                <a:gridCol w="3048000"/>
                <a:gridCol w="3048000"/>
                <a:gridCol w="3048000"/>
              </a:tblGrid>
              <a:tr h="370840">
                <a:tc>
                  <a:txBody>
                    <a:bodyPr/>
                    <a:lstStyle/>
                    <a:p>
                      <a:pPr algn="ctr"/>
                      <a:r>
                        <a:rPr lang="es-MX" dirty="0" smtClean="0"/>
                        <a:t>Antes</a:t>
                      </a:r>
                    </a:p>
                  </a:txBody>
                  <a:tcPr/>
                </a:tc>
                <a:tc>
                  <a:txBody>
                    <a:bodyPr/>
                    <a:lstStyle/>
                    <a:p>
                      <a:pPr algn="ctr"/>
                      <a:r>
                        <a:rPr lang="es-MX" dirty="0" smtClean="0"/>
                        <a:t>Alcance Básico </a:t>
                      </a:r>
                      <a:endParaRPr lang="es-MX" dirty="0"/>
                    </a:p>
                  </a:txBody>
                  <a:tcPr/>
                </a:tc>
                <a:tc>
                  <a:txBody>
                    <a:bodyPr/>
                    <a:lstStyle/>
                    <a:p>
                      <a:pPr algn="ctr"/>
                      <a:r>
                        <a:rPr lang="es-MX" dirty="0" smtClean="0"/>
                        <a:t>Proyecto</a:t>
                      </a:r>
                      <a:endParaRPr lang="es-MX" dirty="0"/>
                    </a:p>
                  </a:txBody>
                  <a:tcPr/>
                </a:tc>
              </a:tr>
              <a:tr h="2597264">
                <a:tc>
                  <a:txBody>
                    <a:bodyPr/>
                    <a:lstStyle/>
                    <a:p>
                      <a:endParaRPr lang="es-MX" dirty="0"/>
                    </a:p>
                  </a:txBody>
                  <a:tcPr/>
                </a:tc>
                <a:tc>
                  <a:txBody>
                    <a:bodyPr/>
                    <a:lstStyle/>
                    <a:p>
                      <a:endParaRPr lang="es-MX" dirty="0"/>
                    </a:p>
                  </a:txBody>
                  <a:tcPr/>
                </a:tc>
                <a:tc>
                  <a:txBody>
                    <a:bodyPr/>
                    <a:lstStyle/>
                    <a:p>
                      <a:endParaRPr lang="es-MX" dirty="0"/>
                    </a:p>
                  </a:txBody>
                  <a:tcPr/>
                </a:tc>
              </a:tr>
              <a:tr h="370840">
                <a:tc>
                  <a:txBody>
                    <a:bodyPr/>
                    <a:lstStyle/>
                    <a:p>
                      <a:r>
                        <a:rPr lang="es-MX" dirty="0" smtClean="0"/>
                        <a:t>Obras de Modernización</a:t>
                      </a:r>
                      <a:endParaRPr lang="es-MX" b="0" dirty="0">
                        <a:solidFill>
                          <a:schemeClr val="tx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No incluye</a:t>
                      </a:r>
                      <a:r>
                        <a:rPr lang="es-MX" baseline="0" dirty="0" smtClean="0"/>
                        <a:t> climatización</a:t>
                      </a:r>
                      <a:endParaRPr lang="es-MX" b="0" dirty="0" smtClean="0">
                        <a:solidFill>
                          <a:schemeClr val="tx1">
                            <a:lumMod val="50000"/>
                          </a:schemeClr>
                        </a:solidFill>
                      </a:endParaRPr>
                    </a:p>
                  </a:txBody>
                  <a:tcPr/>
                </a:tc>
                <a:tc>
                  <a:txBody>
                    <a:bodyPr/>
                    <a:lstStyle/>
                    <a:p>
                      <a:r>
                        <a:rPr lang="es-MX" dirty="0" smtClean="0"/>
                        <a:t>Climatización Áreas</a:t>
                      </a:r>
                      <a:r>
                        <a:rPr lang="es-MX" baseline="0" dirty="0" smtClean="0"/>
                        <a:t> Comunes</a:t>
                      </a:r>
                      <a:endParaRPr lang="es-MX" dirty="0"/>
                    </a:p>
                  </a:txBody>
                  <a:tcPr/>
                </a:tc>
              </a:tr>
            </a:tbl>
          </a:graphicData>
        </a:graphic>
      </p:graphicFrame>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7176" y="1881213"/>
            <a:ext cx="2880320" cy="2176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redondeado 7"/>
          <p:cNvSpPr/>
          <p:nvPr/>
        </p:nvSpPr>
        <p:spPr>
          <a:xfrm>
            <a:off x="2018421" y="513061"/>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Camilo Daza de Cúcuta</a:t>
            </a:r>
          </a:p>
        </p:txBody>
      </p:sp>
      <p:graphicFrame>
        <p:nvGraphicFramePr>
          <p:cNvPr id="8" name="Tabla 7"/>
          <p:cNvGraphicFramePr>
            <a:graphicFrameLocks noGrp="1"/>
          </p:cNvGraphicFramePr>
          <p:nvPr>
            <p:extLst/>
          </p:nvPr>
        </p:nvGraphicFramePr>
        <p:xfrm>
          <a:off x="381388" y="4797152"/>
          <a:ext cx="4571612" cy="1800200"/>
        </p:xfrm>
        <a:graphic>
          <a:graphicData uri="http://schemas.openxmlformats.org/drawingml/2006/table">
            <a:tbl>
              <a:tblPr firstRow="1" bandRow="1">
                <a:tableStyleId>{10A1B5D5-9B99-4C35-A422-299274C87663}</a:tableStyleId>
              </a:tblPr>
              <a:tblGrid>
                <a:gridCol w="4571612"/>
              </a:tblGrid>
              <a:tr h="418518">
                <a:tc>
                  <a:txBody>
                    <a:bodyPr/>
                    <a:lstStyle/>
                    <a:p>
                      <a:pPr algn="ctr"/>
                      <a:r>
                        <a:rPr lang="es-MX" sz="1100" dirty="0" smtClean="0"/>
                        <a:t>Temas</a:t>
                      </a:r>
                      <a:r>
                        <a:rPr lang="es-MX" sz="1100" baseline="0" dirty="0" smtClean="0"/>
                        <a:t> de Gestión - Adelantadas</a:t>
                      </a:r>
                      <a:endParaRPr lang="es-MX" sz="1100" dirty="0"/>
                    </a:p>
                  </a:txBody>
                  <a:tcPr/>
                </a:tc>
              </a:tr>
              <a:tr h="481582">
                <a:tc>
                  <a:txBody>
                    <a:bodyPr/>
                    <a:lstStyle/>
                    <a:p>
                      <a:pPr marL="285750" indent="-285750" algn="just">
                        <a:buFont typeface="Wingdings" panose="05000000000000000000" pitchFamily="2" charset="2"/>
                        <a:buChar char="ü"/>
                      </a:pPr>
                      <a:r>
                        <a:rPr lang="es-MX" sz="1100" baseline="0" dirty="0" smtClean="0"/>
                        <a:t>08/09/14, la Agencia suscribió el otrosí de E&amp;D para el nuevo terminal de SKSM y obras de Climatización SKCC- SKVP</a:t>
                      </a:r>
                      <a:endParaRPr lang="es-MX" sz="1100" dirty="0"/>
                    </a:p>
                  </a:txBody>
                  <a:tcPr/>
                </a:tc>
              </a:tr>
              <a:tr h="481582">
                <a:tc>
                  <a:txBody>
                    <a:bodyPr/>
                    <a:lstStyle/>
                    <a:p>
                      <a:pPr marL="342900" indent="-342900">
                        <a:buFont typeface="Wingdings" panose="05000000000000000000" pitchFamily="2" charset="2"/>
                        <a:buChar char="ü"/>
                      </a:pPr>
                      <a:r>
                        <a:rPr lang="es-MX" sz="1100" dirty="0" smtClean="0"/>
                        <a:t>16/09/14</a:t>
                      </a:r>
                      <a:r>
                        <a:rPr lang="es-MX" sz="1100" baseline="0" dirty="0" smtClean="0"/>
                        <a:t>, mesa de trabajo – exposición de Compromisos del Gobierno Nacional (AEROCIVIL – ANI)</a:t>
                      </a:r>
                      <a:endParaRPr lang="es-MX" sz="1100" dirty="0"/>
                    </a:p>
                  </a:txBody>
                  <a:tcPr/>
                </a:tc>
              </a:tr>
              <a:tr h="418518">
                <a:tc>
                  <a:txBody>
                    <a:bodyPr/>
                    <a:lstStyle/>
                    <a:p>
                      <a:pPr marL="285750" indent="-285750">
                        <a:buFont typeface="Wingdings" panose="05000000000000000000" pitchFamily="2" charset="2"/>
                        <a:buChar char="ü"/>
                      </a:pPr>
                      <a:r>
                        <a:rPr lang="es-MX" sz="1100" dirty="0" smtClean="0"/>
                        <a:t>17/09/14,</a:t>
                      </a:r>
                      <a:r>
                        <a:rPr lang="es-MX" sz="1100" baseline="0" dirty="0" smtClean="0"/>
                        <a:t> mesa de trabajo – Programación mesas de Trabajo</a:t>
                      </a:r>
                      <a:endParaRPr lang="es-MX" sz="1100" dirty="0"/>
                    </a:p>
                  </a:txBody>
                  <a:tcPr/>
                </a:tc>
              </a:tr>
            </a:tbl>
          </a:graphicData>
        </a:graphic>
      </p:graphicFrame>
      <p:graphicFrame>
        <p:nvGraphicFramePr>
          <p:cNvPr id="9" name="Tabla 8"/>
          <p:cNvGraphicFramePr>
            <a:graphicFrameLocks noGrp="1"/>
          </p:cNvGraphicFramePr>
          <p:nvPr>
            <p:extLst/>
          </p:nvPr>
        </p:nvGraphicFramePr>
        <p:xfrm>
          <a:off x="5097016" y="4797152"/>
          <a:ext cx="4427985" cy="1800200"/>
        </p:xfrm>
        <a:graphic>
          <a:graphicData uri="http://schemas.openxmlformats.org/drawingml/2006/table">
            <a:tbl>
              <a:tblPr firstRow="1" bandRow="1">
                <a:tableStyleId>{2A488322-F2BA-4B5B-9748-0D474271808F}</a:tableStyleId>
              </a:tblPr>
              <a:tblGrid>
                <a:gridCol w="4427985"/>
              </a:tblGrid>
              <a:tr h="360040">
                <a:tc>
                  <a:txBody>
                    <a:bodyPr/>
                    <a:lstStyle/>
                    <a:p>
                      <a:pPr algn="ctr"/>
                      <a:r>
                        <a:rPr lang="es-MX" sz="1100" dirty="0" smtClean="0"/>
                        <a:t>Programación General</a:t>
                      </a:r>
                      <a:r>
                        <a:rPr lang="es-MX" sz="1100" baseline="0" dirty="0" smtClean="0"/>
                        <a:t> – Principales Actividades</a:t>
                      </a:r>
                      <a:endParaRPr lang="es-MX" sz="1100" dirty="0"/>
                    </a:p>
                  </a:txBody>
                  <a:tcPr>
                    <a:solidFill>
                      <a:srgbClr val="00B050"/>
                    </a:solidFill>
                  </a:tcPr>
                </a:tc>
              </a:tr>
              <a:tr h="360040">
                <a:tc>
                  <a:txBody>
                    <a:bodyPr/>
                    <a:lstStyle/>
                    <a:p>
                      <a:pPr marL="285750" indent="-285750" algn="just">
                        <a:buFont typeface="Wingdings" panose="05000000000000000000" pitchFamily="2" charset="2"/>
                        <a:buChar char="ü"/>
                      </a:pPr>
                      <a:r>
                        <a:rPr lang="es-MX" sz="1100" baseline="0" dirty="0" smtClean="0"/>
                        <a:t>03/10/14, Viabilidad técnica por parte de la AEROCIVIL</a:t>
                      </a:r>
                      <a:endParaRPr lang="es-MX" sz="1100" dirty="0"/>
                    </a:p>
                  </a:txBody>
                  <a:tcPr/>
                </a:tc>
              </a:tr>
              <a:tr h="360040">
                <a:tc>
                  <a:txBody>
                    <a:bodyPr/>
                    <a:lstStyle/>
                    <a:p>
                      <a:pPr marL="228600" marR="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100" baseline="0" dirty="0" smtClean="0"/>
                        <a:t>31/10/14, Aprobación de E&amp;D por parte de la Interventoría y ANI</a:t>
                      </a:r>
                      <a:endParaRPr lang="es-MX" sz="1100" dirty="0" smtClean="0"/>
                    </a:p>
                  </a:txBody>
                  <a:tcPr/>
                </a:tc>
              </a:tr>
              <a:tr h="360040">
                <a:tc>
                  <a:txBody>
                    <a:bodyPr/>
                    <a:lstStyle/>
                    <a:p>
                      <a:pPr marL="285750" indent="-285750">
                        <a:buFont typeface="Wingdings" panose="05000000000000000000" pitchFamily="2" charset="2"/>
                        <a:buChar char="ü"/>
                      </a:pPr>
                      <a:r>
                        <a:rPr lang="es-MX" sz="1100" dirty="0" smtClean="0"/>
                        <a:t>01/12/14, Suscripción</a:t>
                      </a:r>
                      <a:r>
                        <a:rPr lang="es-MX" sz="1100" baseline="0" dirty="0" smtClean="0"/>
                        <a:t> de Otrosí de Obra</a:t>
                      </a:r>
                      <a:endParaRPr lang="es-MX" sz="1100" dirty="0"/>
                    </a:p>
                  </a:txBody>
                  <a:tcPr/>
                </a:tc>
              </a:tr>
              <a:tr h="360040">
                <a:tc>
                  <a:txBody>
                    <a:bodyPr/>
                    <a:lstStyle/>
                    <a:p>
                      <a:pPr marL="285750" indent="-285750">
                        <a:buFont typeface="Wingdings" panose="05000000000000000000" pitchFamily="2" charset="2"/>
                        <a:buChar char="ü"/>
                      </a:pPr>
                      <a:r>
                        <a:rPr lang="es-MX" sz="1100" kern="1200" dirty="0" smtClean="0">
                          <a:solidFill>
                            <a:schemeClr val="dk1"/>
                          </a:solidFill>
                          <a:latin typeface="+mn-lt"/>
                          <a:ea typeface="+mn-ea"/>
                          <a:cs typeface="+mn-cs"/>
                        </a:rPr>
                        <a:t>01/04/2015, Inicio de Obra </a:t>
                      </a:r>
                      <a:endParaRPr lang="es-MX" sz="1100" kern="1200" dirty="0">
                        <a:solidFill>
                          <a:schemeClr val="dk1"/>
                        </a:solidFill>
                        <a:latin typeface="+mn-lt"/>
                        <a:ea typeface="+mn-ea"/>
                        <a:cs typeface="+mn-cs"/>
                      </a:endParaRPr>
                    </a:p>
                  </a:txBody>
                  <a:tcPr/>
                </a:tc>
              </a:tr>
            </a:tbl>
          </a:graphicData>
        </a:graphic>
      </p:graphicFrame>
      <p:graphicFrame>
        <p:nvGraphicFramePr>
          <p:cNvPr id="10" name="Tabla 9"/>
          <p:cNvGraphicFramePr>
            <a:graphicFrameLocks noGrp="1"/>
          </p:cNvGraphicFramePr>
          <p:nvPr>
            <p:extLst/>
          </p:nvPr>
        </p:nvGraphicFramePr>
        <p:xfrm>
          <a:off x="6753199" y="3719660"/>
          <a:ext cx="2700300" cy="251460"/>
        </p:xfrm>
        <a:graphic>
          <a:graphicData uri="http://schemas.openxmlformats.org/drawingml/2006/table">
            <a:tbl>
              <a:tblPr firstRow="1" bandRow="1">
                <a:tableStyleId>{2A488322-F2BA-4B5B-9748-0D474271808F}</a:tableStyleId>
              </a:tblPr>
              <a:tblGrid>
                <a:gridCol w="1350150"/>
                <a:gridCol w="1350150"/>
              </a:tblGrid>
              <a:tr h="242201">
                <a:tc>
                  <a:txBody>
                    <a:bodyPr/>
                    <a:lstStyle/>
                    <a:p>
                      <a:pPr algn="ctr"/>
                      <a:r>
                        <a:rPr lang="es-MX" sz="1050" b="1" dirty="0" smtClean="0"/>
                        <a:t>Plazo</a:t>
                      </a:r>
                      <a:endParaRPr lang="es-MX" sz="1050" b="1" dirty="0"/>
                    </a:p>
                  </a:txBody>
                  <a:tcPr>
                    <a:solidFill>
                      <a:schemeClr val="tx1">
                        <a:lumMod val="60000"/>
                        <a:lumOff val="40000"/>
                      </a:schemeClr>
                    </a:solidFill>
                  </a:tcPr>
                </a:tc>
                <a:tc>
                  <a:txBody>
                    <a:bodyPr/>
                    <a:lstStyle/>
                    <a:p>
                      <a:pPr algn="ctr"/>
                      <a:r>
                        <a:rPr lang="es-MX" sz="1050" b="1" baseline="0" dirty="0" smtClean="0"/>
                        <a:t>7 meses</a:t>
                      </a:r>
                      <a:endParaRPr lang="es-MX" sz="1050" b="1" dirty="0"/>
                    </a:p>
                  </a:txBody>
                  <a:tcPr>
                    <a:solidFill>
                      <a:schemeClr val="tx1">
                        <a:lumMod val="60000"/>
                        <a:lumOff val="40000"/>
                      </a:schemeClr>
                    </a:solidFill>
                  </a:tcPr>
                </a:tc>
              </a:tr>
            </a:tbl>
          </a:graphicData>
        </a:graphic>
      </p:graphicFrame>
      <p:graphicFrame>
        <p:nvGraphicFramePr>
          <p:cNvPr id="11" name="Tabla 10"/>
          <p:cNvGraphicFramePr>
            <a:graphicFrameLocks noGrp="1"/>
          </p:cNvGraphicFramePr>
          <p:nvPr>
            <p:extLst/>
          </p:nvPr>
        </p:nvGraphicFramePr>
        <p:xfrm>
          <a:off x="2018420" y="941754"/>
          <a:ext cx="5832646" cy="304800"/>
        </p:xfrm>
        <a:graphic>
          <a:graphicData uri="http://schemas.openxmlformats.org/drawingml/2006/table">
            <a:tbl>
              <a:tblPr firstRow="1" bandRow="1">
                <a:tableStyleId>{2A488322-F2BA-4B5B-9748-0D474271808F}</a:tableStyleId>
              </a:tblPr>
              <a:tblGrid>
                <a:gridCol w="2916323"/>
                <a:gridCol w="2916323"/>
              </a:tblGrid>
              <a:tr h="242201">
                <a:tc>
                  <a:txBody>
                    <a:bodyPr/>
                    <a:lstStyle/>
                    <a:p>
                      <a:pPr algn="ctr"/>
                      <a:r>
                        <a:rPr lang="es-MX" sz="1400" b="1" dirty="0" smtClean="0"/>
                        <a:t>Inversión Aproximada</a:t>
                      </a:r>
                      <a:endParaRPr lang="es-MX" sz="1400" b="1" dirty="0"/>
                    </a:p>
                  </a:txBody>
                  <a:tcPr/>
                </a:tc>
                <a:tc>
                  <a:txBody>
                    <a:bodyPr/>
                    <a:lstStyle/>
                    <a:p>
                      <a:pPr algn="ctr"/>
                      <a:r>
                        <a:rPr lang="es-MX" sz="1400" dirty="0" smtClean="0"/>
                        <a:t>$3.000 millones</a:t>
                      </a:r>
                      <a:endParaRPr lang="es-MX" sz="1400" b="1" dirty="0"/>
                    </a:p>
                  </a:txBody>
                  <a:tcPr/>
                </a:tc>
              </a:tr>
            </a:tbl>
          </a:graphicData>
        </a:graphic>
      </p:graphicFrame>
      <p:sp>
        <p:nvSpPr>
          <p:cNvPr id="13" name="Rectángulo 12"/>
          <p:cNvSpPr/>
          <p:nvPr/>
        </p:nvSpPr>
        <p:spPr>
          <a:xfrm>
            <a:off x="6589408" y="1894322"/>
            <a:ext cx="2828088" cy="258532"/>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Inversión Ejecutada: $28 mil millones</a:t>
            </a:r>
            <a:endParaRPr lang="es-MX" altLang="es-MX" sz="1200" b="1" i="1" u="sng" dirty="0">
              <a:solidFill>
                <a:schemeClr val="tx1">
                  <a:lumMod val="50000"/>
                </a:schemeClr>
              </a:solidFill>
            </a:endParaRP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354" y="1919064"/>
            <a:ext cx="2918958" cy="2121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ángulo 11"/>
          <p:cNvSpPr/>
          <p:nvPr/>
        </p:nvSpPr>
        <p:spPr>
          <a:xfrm>
            <a:off x="495001" y="1908404"/>
            <a:ext cx="2153744" cy="2862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Pasajeros 2013: </a:t>
            </a:r>
            <a:r>
              <a:rPr lang="es-MX" sz="1400" b="1" i="1" u="sng" dirty="0">
                <a:solidFill>
                  <a:schemeClr val="tx1">
                    <a:lumMod val="50000"/>
                  </a:schemeClr>
                </a:solidFill>
              </a:rPr>
              <a:t>695.000 </a:t>
            </a:r>
          </a:p>
        </p:txBody>
      </p:sp>
      <p:pic>
        <p:nvPicPr>
          <p:cNvPr id="15" name="Imagen 14"/>
          <p:cNvPicPr/>
          <p:nvPr/>
        </p:nvPicPr>
        <p:blipFill rotWithShape="1">
          <a:blip r:embed="rId4" cstate="print">
            <a:extLst>
              <a:ext uri="{28A0092B-C50C-407E-A947-70E740481C1C}">
                <a14:useLocalDpi xmlns:a14="http://schemas.microsoft.com/office/drawing/2010/main" val="0"/>
              </a:ext>
            </a:extLst>
          </a:blip>
          <a:srcRect l="9852" t="7251" r="10484" b="12991"/>
          <a:stretch/>
        </p:blipFill>
        <p:spPr bwMode="auto">
          <a:xfrm>
            <a:off x="3490700" y="1891551"/>
            <a:ext cx="2940320" cy="2155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style>
          <a:lnRef idx="2">
            <a:schemeClr val="accent1"/>
          </a:lnRef>
          <a:fillRef idx="1001">
            <a:schemeClr val="lt1"/>
          </a:fillRef>
          <a:effectRef idx="0">
            <a:schemeClr val="accent1"/>
          </a:effectRef>
          <a:fontRef idx="minor">
            <a:schemeClr val="dk1"/>
          </a:fontRef>
        </p:style>
      </p:pic>
    </p:spTree>
    <p:extLst>
      <p:ext uri="{BB962C8B-B14F-4D97-AF65-F5344CB8AC3E}">
        <p14:creationId xmlns:p14="http://schemas.microsoft.com/office/powerpoint/2010/main" val="255204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4 Tabla"/>
          <p:cNvGraphicFramePr>
            <a:graphicFrameLocks noGrp="1"/>
          </p:cNvGraphicFramePr>
          <p:nvPr>
            <p:extLst/>
          </p:nvPr>
        </p:nvGraphicFramePr>
        <p:xfrm>
          <a:off x="381000" y="5589240"/>
          <a:ext cx="5220072" cy="1158240"/>
        </p:xfrm>
        <a:graphic>
          <a:graphicData uri="http://schemas.openxmlformats.org/drawingml/2006/table">
            <a:tbl>
              <a:tblPr firstRow="1" bandRow="1">
                <a:tableStyleId>{16D9F66E-5EB9-4882-86FB-DCBF35E3C3E4}</a:tableStyleId>
              </a:tblPr>
              <a:tblGrid>
                <a:gridCol w="5220072"/>
              </a:tblGrid>
              <a:tr h="544181">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b="0" kern="1200" baseline="0" dirty="0" smtClean="0">
                          <a:solidFill>
                            <a:schemeClr val="dk1"/>
                          </a:solidFill>
                          <a:effectLst/>
                          <a:latin typeface="+mn-lt"/>
                          <a:ea typeface="+mn-ea"/>
                          <a:cs typeface="+mn-cs"/>
                        </a:rPr>
                        <a:t>Obras de modernización en ejecución (hito 2). (Terminal, Plataforma y parqueaderos)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b="0" kern="1200" baseline="0" dirty="0" smtClean="0">
                          <a:solidFill>
                            <a:schemeClr val="dk1"/>
                          </a:solidFill>
                          <a:effectLst/>
                          <a:latin typeface="+mn-lt"/>
                          <a:ea typeface="+mn-ea"/>
                          <a:cs typeface="+mn-cs"/>
                        </a:rPr>
                        <a:t>Posible incumplimiento del concesionario por la no finalización de las obras de modernización. Las obras para el aeropuerto debieron finalizar el 26 de junio de 2014. </a:t>
                      </a:r>
                      <a:endParaRPr lang="es-CO" sz="1400" b="0" kern="1200" baseline="0" dirty="0" smtClean="0">
                        <a:solidFill>
                          <a:schemeClr val="dk1"/>
                        </a:solidFill>
                        <a:effectLst/>
                        <a:latin typeface="+mn-lt"/>
                        <a:ea typeface="+mn-ea"/>
                        <a:cs typeface="+mn-cs"/>
                      </a:endParaRPr>
                    </a:p>
                  </a:txBody>
                  <a:tcPr/>
                </a:tc>
              </a:tr>
            </a:tbl>
          </a:graphicData>
        </a:graphic>
      </p:graphicFrame>
      <p:graphicFrame>
        <p:nvGraphicFramePr>
          <p:cNvPr id="15" name="4 Tabla"/>
          <p:cNvGraphicFramePr>
            <a:graphicFrameLocks noGrp="1"/>
          </p:cNvGraphicFramePr>
          <p:nvPr>
            <p:extLst/>
          </p:nvPr>
        </p:nvGraphicFramePr>
        <p:xfrm>
          <a:off x="381000" y="5085184"/>
          <a:ext cx="5220072" cy="394854"/>
        </p:xfrm>
        <a:graphic>
          <a:graphicData uri="http://schemas.openxmlformats.org/drawingml/2006/table">
            <a:tbl>
              <a:tblPr firstRow="1" bandRow="1">
                <a:tableStyleId>{16D9F66E-5EB9-4882-86FB-DCBF35E3C3E4}</a:tableStyleId>
              </a:tblPr>
              <a:tblGrid>
                <a:gridCol w="5220072"/>
              </a:tblGrid>
              <a:tr h="394854">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s-CO" sz="1600" u="sng" kern="1200" baseline="0" dirty="0" smtClean="0">
                          <a:solidFill>
                            <a:schemeClr val="dk1"/>
                          </a:solidFill>
                          <a:effectLst/>
                          <a:latin typeface="+mn-lt"/>
                          <a:ea typeface="+mn-ea"/>
                          <a:cs typeface="+mn-cs"/>
                        </a:rPr>
                        <a:t>TEMAS DE GESTIÓN</a:t>
                      </a:r>
                    </a:p>
                  </a:txBody>
                  <a:tcPr>
                    <a:solidFill>
                      <a:schemeClr val="tx2">
                        <a:lumMod val="40000"/>
                        <a:lumOff val="60000"/>
                      </a:schemeClr>
                    </a:solidFill>
                  </a:tcPr>
                </a:tc>
              </a:tr>
            </a:tbl>
          </a:graphicData>
        </a:graphic>
      </p:graphicFrame>
      <p:sp>
        <p:nvSpPr>
          <p:cNvPr id="9" name="Rectángulo redondeado 7"/>
          <p:cNvSpPr/>
          <p:nvPr/>
        </p:nvSpPr>
        <p:spPr>
          <a:xfrm>
            <a:off x="1891576" y="980729"/>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s-MX" dirty="0" smtClean="0">
                <a:solidFill>
                  <a:schemeClr val="bg1"/>
                </a:solidFill>
                <a:latin typeface="Impact" pitchFamily="34" charset="0"/>
                <a:cs typeface="Arial" pitchFamily="34" charset="0"/>
              </a:rPr>
              <a:t>Almirante Padilla - Riohacha</a:t>
            </a:r>
            <a:endParaRPr lang="es-CO" b="1" dirty="0">
              <a:solidFill>
                <a:schemeClr val="bg1"/>
              </a:solidFill>
              <a:latin typeface="Impact" pitchFamily="34" charset="0"/>
              <a:cs typeface="Arial" pitchFamily="34" charset="0"/>
            </a:endParaRPr>
          </a:p>
        </p:txBody>
      </p:sp>
      <p:sp>
        <p:nvSpPr>
          <p:cNvPr id="6" name="Rectángulo 5"/>
          <p:cNvSpPr/>
          <p:nvPr/>
        </p:nvSpPr>
        <p:spPr>
          <a:xfrm>
            <a:off x="436843" y="1426626"/>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2013: </a:t>
            </a:r>
            <a:r>
              <a:rPr lang="es-MX" sz="1200" b="1" i="1" u="sng" dirty="0">
                <a:solidFill>
                  <a:schemeClr val="tx1">
                    <a:lumMod val="50000"/>
                  </a:schemeClr>
                </a:solidFill>
              </a:rPr>
              <a:t>110.000 </a:t>
            </a:r>
          </a:p>
        </p:txBody>
      </p:sp>
      <p:sp>
        <p:nvSpPr>
          <p:cNvPr id="7" name="Rectángulo 6"/>
          <p:cNvSpPr/>
          <p:nvPr/>
        </p:nvSpPr>
        <p:spPr>
          <a:xfrm>
            <a:off x="4592960" y="1412776"/>
            <a:ext cx="4680520" cy="286232"/>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Inversión Ejecutada: $28 mil millones</a:t>
            </a:r>
            <a:endParaRPr lang="es-MX" altLang="es-MX" sz="1400" b="1" i="1" u="sng" dirty="0">
              <a:solidFill>
                <a:schemeClr val="tx1">
                  <a:lumMod val="50000"/>
                </a:schemeClr>
              </a:solidFill>
            </a:endParaRPr>
          </a:p>
        </p:txBody>
      </p:sp>
      <p:graphicFrame>
        <p:nvGraphicFramePr>
          <p:cNvPr id="8" name="Tabla 7"/>
          <p:cNvGraphicFramePr>
            <a:graphicFrameLocks noGrp="1"/>
          </p:cNvGraphicFramePr>
          <p:nvPr>
            <p:extLst/>
          </p:nvPr>
        </p:nvGraphicFramePr>
        <p:xfrm>
          <a:off x="505256" y="1844824"/>
          <a:ext cx="8784976" cy="3168352"/>
        </p:xfrm>
        <a:graphic>
          <a:graphicData uri="http://schemas.openxmlformats.org/drawingml/2006/table">
            <a:tbl>
              <a:tblPr firstRow="1" bandRow="1">
                <a:tableStyleId>{5C22544A-7EE6-4342-B048-85BDC9FD1C3A}</a:tableStyleId>
              </a:tblPr>
              <a:tblGrid>
                <a:gridCol w="4392488"/>
                <a:gridCol w="4392488"/>
              </a:tblGrid>
              <a:tr h="396044">
                <a:tc>
                  <a:txBody>
                    <a:bodyPr/>
                    <a:lstStyle/>
                    <a:p>
                      <a:pPr algn="ctr"/>
                      <a:r>
                        <a:rPr lang="es-MX" b="1" dirty="0" smtClean="0">
                          <a:solidFill>
                            <a:schemeClr val="tx1"/>
                          </a:solidFill>
                        </a:rPr>
                        <a:t>Antes</a:t>
                      </a:r>
                      <a:endParaRPr lang="es-MX" b="1" dirty="0">
                        <a:solidFill>
                          <a:schemeClr val="tx1"/>
                        </a:solidFill>
                      </a:endParaRPr>
                    </a:p>
                  </a:txBody>
                  <a:tcPr/>
                </a:tc>
                <a:tc>
                  <a:txBody>
                    <a:bodyPr/>
                    <a:lstStyle/>
                    <a:p>
                      <a:pPr algn="ctr"/>
                      <a:r>
                        <a:rPr lang="es-MX" b="1" dirty="0" smtClean="0">
                          <a:solidFill>
                            <a:schemeClr val="tx1"/>
                          </a:solidFill>
                        </a:rPr>
                        <a:t>Hoy</a:t>
                      </a:r>
                      <a:endParaRPr lang="es-MX" b="1" dirty="0">
                        <a:solidFill>
                          <a:schemeClr val="tx1"/>
                        </a:solidFill>
                      </a:endParaRPr>
                    </a:p>
                  </a:txBody>
                  <a:tcPr/>
                </a:tc>
              </a:tr>
              <a:tr h="2772308">
                <a:tc>
                  <a:txBody>
                    <a:bodyPr/>
                    <a:lstStyle/>
                    <a:p>
                      <a:endParaRPr lang="es-MX" dirty="0"/>
                    </a:p>
                  </a:txBody>
                  <a:tcPr/>
                </a:tc>
                <a:tc>
                  <a:txBody>
                    <a:bodyPr/>
                    <a:lstStyle/>
                    <a:p>
                      <a:endParaRPr lang="es-MX" dirty="0"/>
                    </a:p>
                  </a:txBody>
                  <a:tcPr/>
                </a:tc>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0290" y="5157193"/>
            <a:ext cx="3347864" cy="1572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0" name="4 Tabla"/>
          <p:cNvGraphicFramePr>
            <a:graphicFrameLocks noGrp="1"/>
          </p:cNvGraphicFramePr>
          <p:nvPr>
            <p:extLst/>
          </p:nvPr>
        </p:nvGraphicFramePr>
        <p:xfrm>
          <a:off x="6050291" y="5157192"/>
          <a:ext cx="1278974" cy="335280"/>
        </p:xfrm>
        <a:graphic>
          <a:graphicData uri="http://schemas.openxmlformats.org/drawingml/2006/table">
            <a:tbl>
              <a:tblPr firstRow="1" bandRow="1">
                <a:tableStyleId>{16D9F66E-5EB9-4882-86FB-DCBF35E3C3E4}</a:tableStyleId>
              </a:tblPr>
              <a:tblGrid>
                <a:gridCol w="1278974"/>
              </a:tblGrid>
              <a:tr h="288032">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s-CO" sz="1600" u="sng" kern="1200" baseline="0" dirty="0" smtClean="0">
                          <a:solidFill>
                            <a:schemeClr val="dk1"/>
                          </a:solidFill>
                          <a:effectLst/>
                          <a:latin typeface="+mn-lt"/>
                          <a:ea typeface="+mn-ea"/>
                          <a:cs typeface="+mn-cs"/>
                        </a:rPr>
                        <a:t>Proyecto</a:t>
                      </a:r>
                    </a:p>
                  </a:txBody>
                  <a:tcPr>
                    <a:solidFill>
                      <a:schemeClr val="bg1">
                        <a:lumMod val="95000"/>
                      </a:schemeClr>
                    </a:solidFill>
                  </a:tcPr>
                </a:tc>
              </a:tr>
            </a:tbl>
          </a:graphicData>
        </a:graphic>
      </p:graphicFrame>
      <p:pic>
        <p:nvPicPr>
          <p:cNvPr id="11" name="16 Imagen" descr="http://2.bp.blogspot.com/-5h-mhH1uDPs/UjZsjwGRaiI/AAAAAAAAARw/koKcClZJWJo/s1600/almirante.jpg"/>
          <p:cNvPicPr/>
          <p:nvPr/>
        </p:nvPicPr>
        <p:blipFill>
          <a:blip r:embed="rId3">
            <a:extLst>
              <a:ext uri="{28A0092B-C50C-407E-A947-70E740481C1C}">
                <a14:useLocalDpi xmlns:a14="http://schemas.microsoft.com/office/drawing/2010/main" val="0"/>
              </a:ext>
            </a:extLst>
          </a:blip>
          <a:srcRect/>
          <a:stretch>
            <a:fillRect/>
          </a:stretch>
        </p:blipFill>
        <p:spPr bwMode="auto">
          <a:xfrm>
            <a:off x="649370" y="2348880"/>
            <a:ext cx="4158529" cy="2665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1" y="2348881"/>
            <a:ext cx="4211355" cy="2665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88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a 18"/>
          <p:cNvGraphicFramePr>
            <a:graphicFrameLocks noGrp="1"/>
          </p:cNvGraphicFramePr>
          <p:nvPr>
            <p:extLst/>
          </p:nvPr>
        </p:nvGraphicFramePr>
        <p:xfrm>
          <a:off x="2969662" y="4416617"/>
          <a:ext cx="4384053" cy="1554480"/>
        </p:xfrm>
        <a:graphic>
          <a:graphicData uri="http://schemas.openxmlformats.org/drawingml/2006/table">
            <a:tbl>
              <a:tblPr firstRow="1" bandRow="1">
                <a:tableStyleId>{BC89EF96-8CEA-46FF-86C4-4CE0E7609802}</a:tableStyleId>
              </a:tblPr>
              <a:tblGrid>
                <a:gridCol w="2651842"/>
                <a:gridCol w="1732211"/>
              </a:tblGrid>
              <a:tr h="268461">
                <a:tc>
                  <a:txBody>
                    <a:bodyPr/>
                    <a:lstStyle>
                      <a:lvl1pPr marL="0" algn="l" defTabSz="914377" rtl="0" eaLnBrk="1" latinLnBrk="0" hangingPunct="1">
                        <a:defRPr sz="1800" b="1" kern="1200">
                          <a:solidFill>
                            <a:schemeClr val="tx1"/>
                          </a:solidFill>
                          <a:latin typeface="Calibri"/>
                        </a:defRPr>
                      </a:lvl1pPr>
                      <a:lvl2pPr marL="457189" algn="l" defTabSz="914377" rtl="0" eaLnBrk="1" latinLnBrk="0" hangingPunct="1">
                        <a:defRPr sz="1800" b="1" kern="1200">
                          <a:solidFill>
                            <a:schemeClr val="tx1"/>
                          </a:solidFill>
                          <a:latin typeface="Calibri"/>
                        </a:defRPr>
                      </a:lvl2pPr>
                      <a:lvl3pPr marL="914377" algn="l" defTabSz="914377" rtl="0" eaLnBrk="1" latinLnBrk="0" hangingPunct="1">
                        <a:defRPr sz="1800" b="1" kern="1200">
                          <a:solidFill>
                            <a:schemeClr val="tx1"/>
                          </a:solidFill>
                          <a:latin typeface="Calibri"/>
                        </a:defRPr>
                      </a:lvl3pPr>
                      <a:lvl4pPr marL="1371566" algn="l" defTabSz="914377" rtl="0" eaLnBrk="1" latinLnBrk="0" hangingPunct="1">
                        <a:defRPr sz="1800" b="1" kern="1200">
                          <a:solidFill>
                            <a:schemeClr val="tx1"/>
                          </a:solidFill>
                          <a:latin typeface="Calibri"/>
                        </a:defRPr>
                      </a:lvl4pPr>
                      <a:lvl5pPr marL="1828754" algn="l" defTabSz="914377" rtl="0" eaLnBrk="1" latinLnBrk="0" hangingPunct="1">
                        <a:defRPr sz="1800" b="1" kern="1200">
                          <a:solidFill>
                            <a:schemeClr val="tx1"/>
                          </a:solidFill>
                          <a:latin typeface="Calibri"/>
                        </a:defRPr>
                      </a:lvl5pPr>
                      <a:lvl6pPr marL="2285943" algn="l" defTabSz="914377" rtl="0" eaLnBrk="1" latinLnBrk="0" hangingPunct="1">
                        <a:defRPr sz="1800" b="1" kern="1200">
                          <a:solidFill>
                            <a:schemeClr val="tx1"/>
                          </a:solidFill>
                          <a:latin typeface="Calibri"/>
                        </a:defRPr>
                      </a:lvl6pPr>
                      <a:lvl7pPr marL="2743131" algn="l" defTabSz="914377" rtl="0" eaLnBrk="1" latinLnBrk="0" hangingPunct="1">
                        <a:defRPr sz="1800" b="1" kern="1200">
                          <a:solidFill>
                            <a:schemeClr val="tx1"/>
                          </a:solidFill>
                          <a:latin typeface="Calibri"/>
                        </a:defRPr>
                      </a:lvl7pPr>
                      <a:lvl8pPr marL="3200320" algn="l" defTabSz="914377" rtl="0" eaLnBrk="1" latinLnBrk="0" hangingPunct="1">
                        <a:defRPr sz="1800" b="1" kern="1200">
                          <a:solidFill>
                            <a:schemeClr val="tx1"/>
                          </a:solidFill>
                          <a:latin typeface="Calibri"/>
                        </a:defRPr>
                      </a:lvl8pPr>
                      <a:lvl9pPr marL="3657509" algn="l" defTabSz="914377" rtl="0" eaLnBrk="1" latinLnBrk="0" hangingPunct="1">
                        <a:defRPr sz="1800" b="1"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rPr>
                        <a:t>Inversión</a:t>
                      </a:r>
                      <a:r>
                        <a:rPr lang="es-ES" sz="1400" u="none" strike="noStrike" baseline="0" dirty="0" smtClean="0">
                          <a:effectLst/>
                        </a:rPr>
                        <a:t> total</a:t>
                      </a:r>
                      <a:endParaRPr lang="es-ES" sz="1400" b="1" u="none" strike="noStrike" dirty="0" smtClean="0">
                        <a:effectLst/>
                        <a:latin typeface="+mn-lt"/>
                        <a:cs typeface="Arial" panose="020B0604020202020204" pitchFamily="34" charset="0"/>
                      </a:endParaRPr>
                    </a:p>
                  </a:txBody>
                  <a:tcPr marL="68580" marR="68580" marT="34290" marB="34290" anchor="ctr"/>
                </a:tc>
                <a:tc>
                  <a:txBody>
                    <a:bodyPr/>
                    <a:lstStyle>
                      <a:lvl1pPr marL="0" algn="l" defTabSz="914377" rtl="0" eaLnBrk="1" latinLnBrk="0" hangingPunct="1">
                        <a:defRPr sz="1800" b="1" kern="1200">
                          <a:solidFill>
                            <a:schemeClr val="tx1"/>
                          </a:solidFill>
                          <a:latin typeface="Calibri"/>
                        </a:defRPr>
                      </a:lvl1pPr>
                      <a:lvl2pPr marL="457189" algn="l" defTabSz="914377" rtl="0" eaLnBrk="1" latinLnBrk="0" hangingPunct="1">
                        <a:defRPr sz="1800" b="1" kern="1200">
                          <a:solidFill>
                            <a:schemeClr val="tx1"/>
                          </a:solidFill>
                          <a:latin typeface="Calibri"/>
                        </a:defRPr>
                      </a:lvl2pPr>
                      <a:lvl3pPr marL="914377" algn="l" defTabSz="914377" rtl="0" eaLnBrk="1" latinLnBrk="0" hangingPunct="1">
                        <a:defRPr sz="1800" b="1" kern="1200">
                          <a:solidFill>
                            <a:schemeClr val="tx1"/>
                          </a:solidFill>
                          <a:latin typeface="Calibri"/>
                        </a:defRPr>
                      </a:lvl3pPr>
                      <a:lvl4pPr marL="1371566" algn="l" defTabSz="914377" rtl="0" eaLnBrk="1" latinLnBrk="0" hangingPunct="1">
                        <a:defRPr sz="1800" b="1" kern="1200">
                          <a:solidFill>
                            <a:schemeClr val="tx1"/>
                          </a:solidFill>
                          <a:latin typeface="Calibri"/>
                        </a:defRPr>
                      </a:lvl4pPr>
                      <a:lvl5pPr marL="1828754" algn="l" defTabSz="914377" rtl="0" eaLnBrk="1" latinLnBrk="0" hangingPunct="1">
                        <a:defRPr sz="1800" b="1" kern="1200">
                          <a:solidFill>
                            <a:schemeClr val="tx1"/>
                          </a:solidFill>
                          <a:latin typeface="Calibri"/>
                        </a:defRPr>
                      </a:lvl5pPr>
                      <a:lvl6pPr marL="2285943" algn="l" defTabSz="914377" rtl="0" eaLnBrk="1" latinLnBrk="0" hangingPunct="1">
                        <a:defRPr sz="1800" b="1" kern="1200">
                          <a:solidFill>
                            <a:schemeClr val="tx1"/>
                          </a:solidFill>
                          <a:latin typeface="Calibri"/>
                        </a:defRPr>
                      </a:lvl6pPr>
                      <a:lvl7pPr marL="2743131" algn="l" defTabSz="914377" rtl="0" eaLnBrk="1" latinLnBrk="0" hangingPunct="1">
                        <a:defRPr sz="1800" b="1" kern="1200">
                          <a:solidFill>
                            <a:schemeClr val="tx1"/>
                          </a:solidFill>
                          <a:latin typeface="Calibri"/>
                        </a:defRPr>
                      </a:lvl7pPr>
                      <a:lvl8pPr marL="3200320" algn="l" defTabSz="914377" rtl="0" eaLnBrk="1" latinLnBrk="0" hangingPunct="1">
                        <a:defRPr sz="1800" b="1" kern="1200">
                          <a:solidFill>
                            <a:schemeClr val="tx1"/>
                          </a:solidFill>
                          <a:latin typeface="Calibri"/>
                        </a:defRPr>
                      </a:lvl8pPr>
                      <a:lvl9pPr marL="3657509" algn="l" defTabSz="914377" rtl="0" eaLnBrk="1" latinLnBrk="0" hangingPunct="1">
                        <a:defRPr sz="1800" b="1" kern="1200">
                          <a:solidFill>
                            <a:schemeClr val="tx1"/>
                          </a:solidFill>
                          <a:latin typeface="Calibri"/>
                        </a:defRPr>
                      </a:lvl9pPr>
                    </a:lstStyle>
                    <a:p>
                      <a:pPr algn="ctr" fontAlgn="ctr"/>
                      <a:endParaRPr lang="es-CO" sz="900" b="0" i="0" u="none" strike="noStrike" dirty="0">
                        <a:solidFill>
                          <a:srgbClr val="000000"/>
                        </a:solidFill>
                        <a:latin typeface="+mn-lt"/>
                        <a:cs typeface="Arial" panose="020B0604020202020204" pitchFamily="34" charset="0"/>
                      </a:endParaRPr>
                    </a:p>
                  </a:txBody>
                  <a:tcPr marL="7144" marR="7144" marT="7144" marB="0" anchor="ctr"/>
                </a:tc>
              </a:tr>
              <a:tr h="268461">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rPr>
                        <a:t>Inversiones Realizadas a 2013</a:t>
                      </a:r>
                      <a:endParaRPr lang="es-ES" sz="1400" b="1" u="none" strike="noStrike" dirty="0" smtClean="0">
                        <a:effectLst/>
                        <a:latin typeface="+mn-lt"/>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algn="ctr" defTabSz="914377" rtl="0" eaLnBrk="1" fontAlgn="ctr" latinLnBrk="0" hangingPunct="1"/>
                      <a:r>
                        <a:rPr lang="es-MX" sz="1400" u="none" strike="noStrike" kern="1200" dirty="0" smtClean="0">
                          <a:effectLst/>
                        </a:rPr>
                        <a:t>1.457 Billones</a:t>
                      </a:r>
                      <a:endParaRPr lang="es-CO" sz="1400" u="none" strike="noStrike" kern="1200" dirty="0">
                        <a:solidFill>
                          <a:schemeClr val="tx1"/>
                        </a:solidFill>
                        <a:effectLst/>
                        <a:latin typeface="+mn-lt"/>
                        <a:ea typeface="+mn-ea"/>
                        <a:cs typeface="+mn-cs"/>
                      </a:endParaRPr>
                    </a:p>
                  </a:txBody>
                  <a:tcPr marL="7144" marR="7144" marT="7144" marB="0" anchor="ctr"/>
                </a:tc>
              </a:tr>
              <a:tr h="471621">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dirty="0" smtClean="0">
                          <a:effectLst/>
                        </a:rPr>
                        <a:t>Inversiones a corto plazo 2014-2015</a:t>
                      </a:r>
                      <a:endParaRPr lang="es-ES" sz="1400" b="1" u="none" strike="noStrike" dirty="0" smtClean="0">
                        <a:effectLst/>
                        <a:latin typeface="+mn-lt"/>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algn="ctr" fontAlgn="ctr"/>
                      <a:endParaRPr lang="es-MX" sz="900" u="none" strike="noStrike" dirty="0" smtClean="0"/>
                    </a:p>
                    <a:p>
                      <a:pPr algn="ctr" fontAlgn="ctr"/>
                      <a:r>
                        <a:rPr lang="es-MX" sz="1400" u="none" strike="noStrike" kern="1200" dirty="0" smtClean="0">
                          <a:effectLst/>
                        </a:rPr>
                        <a:t>434.500.000.000*</a:t>
                      </a:r>
                    </a:p>
                    <a:p>
                      <a:pPr algn="ctr" fontAlgn="ctr"/>
                      <a:endParaRPr lang="es-CO" sz="900" b="0" i="0" u="none" strike="noStrike" dirty="0">
                        <a:solidFill>
                          <a:srgbClr val="000000"/>
                        </a:solidFill>
                        <a:latin typeface="+mn-lt"/>
                        <a:cs typeface="Arial" panose="020B0604020202020204" pitchFamily="34" charset="0"/>
                      </a:endParaRPr>
                    </a:p>
                  </a:txBody>
                  <a:tcPr marL="7144" marR="7144" marT="7144" marB="0" anchor="ctr"/>
                </a:tc>
              </a:tr>
              <a:tr h="268461">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r>
                        <a:rPr lang="es-MX" sz="1400" u="none" strike="noStrike" kern="1200" dirty="0" smtClean="0">
                          <a:effectLst/>
                        </a:rPr>
                        <a:t>Inversiones a mediano plazo a</a:t>
                      </a:r>
                      <a:r>
                        <a:rPr lang="es-MX" sz="1400" u="none" strike="noStrike" kern="1200" baseline="0" dirty="0" smtClean="0">
                          <a:effectLst/>
                        </a:rPr>
                        <a:t> partir del 2016</a:t>
                      </a:r>
                      <a:endParaRPr lang="es-MX" sz="1400" u="none" strike="noStrike" kern="1200" dirty="0">
                        <a:solidFill>
                          <a:schemeClr val="tx1"/>
                        </a:solidFill>
                        <a:effectLst/>
                        <a:latin typeface="+mn-lt"/>
                        <a:ea typeface="+mn-ea"/>
                        <a:cs typeface="+mn-cs"/>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algn="ctr" defTabSz="914377" rtl="0" eaLnBrk="1" fontAlgn="ctr" latinLnBrk="0" hangingPunct="1"/>
                      <a:r>
                        <a:rPr lang="es-MX" sz="1400" u="none" strike="noStrike" kern="1200" dirty="0" smtClean="0">
                          <a:effectLst/>
                        </a:rPr>
                        <a:t>432.500.000.000</a:t>
                      </a:r>
                      <a:endParaRPr lang="es-CO" sz="1400" u="none" strike="noStrike" kern="1200" dirty="0">
                        <a:solidFill>
                          <a:schemeClr val="tx1"/>
                        </a:solidFill>
                        <a:effectLst/>
                        <a:latin typeface="+mn-lt"/>
                        <a:ea typeface="+mn-ea"/>
                        <a:cs typeface="+mn-cs"/>
                      </a:endParaRPr>
                    </a:p>
                  </a:txBody>
                  <a:tcPr marL="7144" marR="7144" marT="7144" marB="0" anchor="ctr"/>
                </a:tc>
              </a:tr>
            </a:tbl>
          </a:graphicData>
        </a:graphic>
      </p:graphicFrame>
      <p:sp>
        <p:nvSpPr>
          <p:cNvPr id="27" name="CuadroTexto 26"/>
          <p:cNvSpPr txBox="1"/>
          <p:nvPr/>
        </p:nvSpPr>
        <p:spPr>
          <a:xfrm>
            <a:off x="766791" y="6043386"/>
            <a:ext cx="3780965" cy="369332"/>
          </a:xfrm>
          <a:prstGeom prst="rect">
            <a:avLst/>
          </a:prstGeom>
          <a:noFill/>
        </p:spPr>
        <p:txBody>
          <a:bodyPr wrap="square" rtlCol="0">
            <a:spAutoFit/>
          </a:bodyPr>
          <a:lstStyle/>
          <a:p>
            <a:pPr marL="171450" indent="-171450" fontAlgn="auto">
              <a:spcBef>
                <a:spcPts val="0"/>
              </a:spcBef>
              <a:spcAft>
                <a:spcPts val="0"/>
              </a:spcAft>
              <a:buFont typeface="Arial" panose="020B0604020202020204" pitchFamily="34" charset="0"/>
              <a:buChar char="•"/>
              <a:defRPr/>
            </a:pPr>
            <a:r>
              <a:rPr lang="es-MX" sz="900" kern="0" dirty="0">
                <a:solidFill>
                  <a:prstClr val="black"/>
                </a:solidFill>
              </a:rPr>
              <a:t>Incluido únicamente el Capex de la propuesta de ampliación de la Terminal</a:t>
            </a:r>
          </a:p>
        </p:txBody>
      </p:sp>
      <p:sp>
        <p:nvSpPr>
          <p:cNvPr id="28" name="30 CuadroTexto"/>
          <p:cNvSpPr txBox="1">
            <a:spLocks noChangeArrowheads="1"/>
          </p:cNvSpPr>
          <p:nvPr/>
        </p:nvSpPr>
        <p:spPr bwMode="auto">
          <a:xfrm flipH="1">
            <a:off x="621312" y="47790"/>
            <a:ext cx="3410684" cy="492443"/>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2600" dirty="0">
                <a:solidFill>
                  <a:prstClr val="white"/>
                </a:solidFill>
                <a:latin typeface="Calibri" panose="020F0502020204030204" pitchFamily="34" charset="0"/>
                <a:cs typeface="Arial" pitchFamily="34" charset="0"/>
              </a:rPr>
              <a:t>Concesión: OPAIN S.A.</a:t>
            </a:r>
          </a:p>
        </p:txBody>
      </p:sp>
      <p:sp>
        <p:nvSpPr>
          <p:cNvPr id="30" name="CuadroTexto 29"/>
          <p:cNvSpPr txBox="1"/>
          <p:nvPr/>
        </p:nvSpPr>
        <p:spPr>
          <a:xfrm>
            <a:off x="2948879" y="4103329"/>
            <a:ext cx="3222116" cy="369332"/>
          </a:xfrm>
          <a:prstGeom prst="rect">
            <a:avLst/>
          </a:prstGeom>
          <a:noFill/>
        </p:spPr>
        <p:txBody>
          <a:bodyPr wrap="square" rtlCol="0">
            <a:spAutoFit/>
          </a:bodyPr>
          <a:lstStyle/>
          <a:p>
            <a:r>
              <a:rPr lang="es-MX" b="1" dirty="0" smtClean="0">
                <a:latin typeface="Candara" panose="020E0502030303020204" pitchFamily="34" charset="0"/>
                <a:cs typeface="Arial" panose="020B0604020202020204" pitchFamily="34" charset="0"/>
              </a:rPr>
              <a:t>Contractual: </a:t>
            </a:r>
            <a:endParaRPr lang="es-MX" b="1" dirty="0">
              <a:latin typeface="Candara" panose="020E0502030303020204" pitchFamily="34" charset="0"/>
              <a:cs typeface="Arial" panose="020B0604020202020204" pitchFamily="34" charset="0"/>
            </a:endParaRPr>
          </a:p>
        </p:txBody>
      </p:sp>
      <p:sp>
        <p:nvSpPr>
          <p:cNvPr id="31" name="30 CuadroTexto"/>
          <p:cNvSpPr txBox="1">
            <a:spLocks noChangeArrowheads="1"/>
          </p:cNvSpPr>
          <p:nvPr/>
        </p:nvSpPr>
        <p:spPr bwMode="auto">
          <a:xfrm flipH="1">
            <a:off x="1026561" y="3795553"/>
            <a:ext cx="3199074" cy="307777"/>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panose="020F0502020204030204" pitchFamily="34" charset="0"/>
                <a:cs typeface="Arial" pitchFamily="34" charset="0"/>
              </a:rPr>
              <a:t>INVERSIONES</a:t>
            </a:r>
          </a:p>
        </p:txBody>
      </p:sp>
      <p:pic>
        <p:nvPicPr>
          <p:cNvPr id="32" name="Picture 2" descr="C:\Users\yangel\Desktop\NIK_6918.jpg"/>
          <p:cNvPicPr>
            <a:picLocks noChangeAspect="1" noChangeArrowheads="1"/>
          </p:cNvPicPr>
          <p:nvPr/>
        </p:nvPicPr>
        <p:blipFill>
          <a:blip r:embed="rId2"/>
          <a:srcRect t="6638"/>
          <a:stretch>
            <a:fillRect/>
          </a:stretch>
        </p:blipFill>
        <p:spPr bwMode="auto">
          <a:xfrm>
            <a:off x="1998523" y="664828"/>
            <a:ext cx="5843151" cy="304413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1436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4 Tabla"/>
          <p:cNvGraphicFramePr>
            <a:graphicFrameLocks noGrp="1"/>
          </p:cNvGraphicFramePr>
          <p:nvPr>
            <p:extLst/>
          </p:nvPr>
        </p:nvGraphicFramePr>
        <p:xfrm>
          <a:off x="381000" y="5837148"/>
          <a:ext cx="9144000" cy="544181"/>
        </p:xfrm>
        <a:graphic>
          <a:graphicData uri="http://schemas.openxmlformats.org/drawingml/2006/table">
            <a:tbl>
              <a:tblPr firstRow="1" bandRow="1">
                <a:tableStyleId>{16D9F66E-5EB9-4882-86FB-DCBF35E3C3E4}</a:tableStyleId>
              </a:tblPr>
              <a:tblGrid>
                <a:gridCol w="9144000"/>
              </a:tblGrid>
              <a:tr h="544181">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MX" sz="1600" b="0" kern="1200" baseline="0" dirty="0" smtClean="0">
                          <a:solidFill>
                            <a:schemeClr val="dk1"/>
                          </a:solidFill>
                          <a:effectLst/>
                          <a:latin typeface="+mn-lt"/>
                          <a:ea typeface="+mn-ea"/>
                          <a:cs typeface="+mn-cs"/>
                        </a:rPr>
                        <a:t>Acta de verificación de las obras realizada por la AEROCIVIL (21 de julio de 2014) . Terminal en operación</a:t>
                      </a:r>
                    </a:p>
                  </a:txBody>
                  <a:tcPr/>
                </a:tc>
              </a:tr>
            </a:tbl>
          </a:graphicData>
        </a:graphic>
      </p:graphicFrame>
      <p:graphicFrame>
        <p:nvGraphicFramePr>
          <p:cNvPr id="18" name="4 Tabla"/>
          <p:cNvGraphicFramePr>
            <a:graphicFrameLocks noGrp="1"/>
          </p:cNvGraphicFramePr>
          <p:nvPr>
            <p:extLst/>
          </p:nvPr>
        </p:nvGraphicFramePr>
        <p:xfrm>
          <a:off x="381000" y="5392506"/>
          <a:ext cx="9144000" cy="335280"/>
        </p:xfrm>
        <a:graphic>
          <a:graphicData uri="http://schemas.openxmlformats.org/drawingml/2006/table">
            <a:tbl>
              <a:tblPr firstRow="1" bandRow="1">
                <a:tableStyleId>{16D9F66E-5EB9-4882-86FB-DCBF35E3C3E4}</a:tableStyleId>
              </a:tblPr>
              <a:tblGrid>
                <a:gridCol w="9144000"/>
              </a:tblGrid>
              <a:tr h="332509">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s-CO" sz="1600" u="sng" kern="1200" baseline="0" dirty="0" smtClean="0">
                          <a:solidFill>
                            <a:schemeClr val="dk1"/>
                          </a:solidFill>
                          <a:effectLst/>
                          <a:latin typeface="+mn-lt"/>
                          <a:ea typeface="+mn-ea"/>
                          <a:cs typeface="+mn-cs"/>
                        </a:rPr>
                        <a:t>TEMAS DE GESTIÓN</a:t>
                      </a:r>
                    </a:p>
                  </a:txBody>
                  <a:tcPr>
                    <a:solidFill>
                      <a:schemeClr val="tx2">
                        <a:lumMod val="40000"/>
                        <a:lumOff val="60000"/>
                      </a:schemeClr>
                    </a:solidFill>
                  </a:tcPr>
                </a:tc>
              </a:tr>
            </a:tbl>
          </a:graphicData>
        </a:graphic>
      </p:graphicFrame>
      <p:sp>
        <p:nvSpPr>
          <p:cNvPr id="9" name="Rectángulo redondeado 7"/>
          <p:cNvSpPr/>
          <p:nvPr/>
        </p:nvSpPr>
        <p:spPr>
          <a:xfrm>
            <a:off x="1932440" y="980729"/>
            <a:ext cx="5832647" cy="395785"/>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685783"/>
            <a:r>
              <a:rPr lang="es-CO" b="1" dirty="0">
                <a:solidFill>
                  <a:schemeClr val="bg1"/>
                </a:solidFill>
                <a:latin typeface="Arial" panose="020B0604020202020204" pitchFamily="34" charset="0"/>
                <a:ea typeface="MS Mincho" panose="02020609040205080304" pitchFamily="49" charset="-128"/>
                <a:cs typeface="Arial" panose="020B0604020202020204" pitchFamily="34" charset="0"/>
              </a:rPr>
              <a:t>Proyecto: </a:t>
            </a:r>
            <a:r>
              <a:rPr lang="en-US" dirty="0" err="1" smtClean="0">
                <a:solidFill>
                  <a:schemeClr val="bg1"/>
                </a:solidFill>
                <a:latin typeface="Impact" pitchFamily="34" charset="0"/>
                <a:cs typeface="Arial" pitchFamily="34" charset="0"/>
              </a:rPr>
              <a:t>Yariguíes</a:t>
            </a:r>
            <a:r>
              <a:rPr lang="en-US" dirty="0" smtClean="0">
                <a:solidFill>
                  <a:schemeClr val="bg1"/>
                </a:solidFill>
                <a:latin typeface="Impact" pitchFamily="34" charset="0"/>
                <a:cs typeface="Arial" pitchFamily="34" charset="0"/>
              </a:rPr>
              <a:t> - Barrancabermeja</a:t>
            </a:r>
            <a:endParaRPr lang="es-CO" b="1" dirty="0">
              <a:solidFill>
                <a:schemeClr val="bg1"/>
              </a:solidFill>
              <a:latin typeface="Impact" pitchFamily="34" charset="0"/>
              <a:cs typeface="Arial" pitchFamily="34" charset="0"/>
            </a:endParaRPr>
          </a:p>
        </p:txBody>
      </p:sp>
      <p:sp>
        <p:nvSpPr>
          <p:cNvPr id="6" name="Rectángulo 5"/>
          <p:cNvSpPr/>
          <p:nvPr/>
        </p:nvSpPr>
        <p:spPr>
          <a:xfrm>
            <a:off x="436843" y="1426626"/>
            <a:ext cx="4104456" cy="258532"/>
          </a:xfrm>
          <a:prstGeom prst="rect">
            <a:avLst/>
          </a:prstGeom>
          <a:solidFill>
            <a:srgbClr val="FFC000"/>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200" b="1" dirty="0">
                <a:solidFill>
                  <a:schemeClr val="tx1">
                    <a:lumMod val="50000"/>
                  </a:schemeClr>
                </a:solidFill>
              </a:rPr>
              <a:t>Pasajeros 2013: </a:t>
            </a:r>
            <a:r>
              <a:rPr lang="es-MX" sz="1200" b="1" i="1" u="sng" dirty="0">
                <a:solidFill>
                  <a:schemeClr val="tx1">
                    <a:lumMod val="50000"/>
                  </a:schemeClr>
                </a:solidFill>
              </a:rPr>
              <a:t>165.000 </a:t>
            </a:r>
          </a:p>
        </p:txBody>
      </p:sp>
      <p:sp>
        <p:nvSpPr>
          <p:cNvPr id="8" name="Rectángulo 7"/>
          <p:cNvSpPr/>
          <p:nvPr/>
        </p:nvSpPr>
        <p:spPr>
          <a:xfrm>
            <a:off x="4592960" y="1412776"/>
            <a:ext cx="4680520" cy="286232"/>
          </a:xfrm>
          <a:prstGeom prst="rect">
            <a:avLst/>
          </a:prstGeom>
          <a:solidFill>
            <a:schemeClr val="accent2">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algn="r">
              <a:lnSpc>
                <a:spcPct val="90000"/>
              </a:lnSpc>
              <a:buFontTx/>
              <a:buNone/>
            </a:pPr>
            <a:r>
              <a:rPr lang="es-MX" altLang="es-MX" sz="1400" b="1" dirty="0">
                <a:solidFill>
                  <a:schemeClr val="tx1">
                    <a:lumMod val="50000"/>
                  </a:schemeClr>
                </a:solidFill>
              </a:rPr>
              <a:t>Inversión Ejecutada: $12 mil millones</a:t>
            </a:r>
            <a:endParaRPr lang="es-MX" altLang="es-MX" sz="1400" b="1" i="1" u="sng" dirty="0">
              <a:solidFill>
                <a:schemeClr val="tx1">
                  <a:lumMod val="50000"/>
                </a:schemeClr>
              </a:solidFill>
            </a:endParaRPr>
          </a:p>
        </p:txBody>
      </p:sp>
      <p:graphicFrame>
        <p:nvGraphicFramePr>
          <p:cNvPr id="3" name="Tabla 2"/>
          <p:cNvGraphicFramePr>
            <a:graphicFrameLocks noGrp="1"/>
          </p:cNvGraphicFramePr>
          <p:nvPr>
            <p:extLst/>
          </p:nvPr>
        </p:nvGraphicFramePr>
        <p:xfrm>
          <a:off x="488504" y="2060848"/>
          <a:ext cx="8784976" cy="3168352"/>
        </p:xfrm>
        <a:graphic>
          <a:graphicData uri="http://schemas.openxmlformats.org/drawingml/2006/table">
            <a:tbl>
              <a:tblPr firstRow="1" bandRow="1">
                <a:tableStyleId>{5C22544A-7EE6-4342-B048-85BDC9FD1C3A}</a:tableStyleId>
              </a:tblPr>
              <a:tblGrid>
                <a:gridCol w="4392488"/>
                <a:gridCol w="4392488"/>
              </a:tblGrid>
              <a:tr h="396044">
                <a:tc>
                  <a:txBody>
                    <a:bodyPr/>
                    <a:lstStyle/>
                    <a:p>
                      <a:pPr algn="ctr"/>
                      <a:r>
                        <a:rPr lang="es-MX" b="1" dirty="0" smtClean="0">
                          <a:solidFill>
                            <a:schemeClr val="tx1"/>
                          </a:solidFill>
                        </a:rPr>
                        <a:t>Antes</a:t>
                      </a:r>
                      <a:endParaRPr lang="es-MX" b="1" dirty="0">
                        <a:solidFill>
                          <a:schemeClr val="tx1"/>
                        </a:solidFill>
                      </a:endParaRPr>
                    </a:p>
                  </a:txBody>
                  <a:tcPr/>
                </a:tc>
                <a:tc>
                  <a:txBody>
                    <a:bodyPr/>
                    <a:lstStyle/>
                    <a:p>
                      <a:pPr algn="ctr"/>
                      <a:r>
                        <a:rPr lang="es-MX" b="1" dirty="0" smtClean="0">
                          <a:solidFill>
                            <a:schemeClr val="tx1"/>
                          </a:solidFill>
                        </a:rPr>
                        <a:t>Hoy</a:t>
                      </a:r>
                      <a:endParaRPr lang="es-MX" b="1" dirty="0">
                        <a:solidFill>
                          <a:schemeClr val="tx1"/>
                        </a:solidFill>
                      </a:endParaRPr>
                    </a:p>
                  </a:txBody>
                  <a:tcPr/>
                </a:tc>
              </a:tr>
              <a:tr h="2772308">
                <a:tc>
                  <a:txBody>
                    <a:bodyPr/>
                    <a:lstStyle/>
                    <a:p>
                      <a:endParaRPr lang="es-MX" dirty="0"/>
                    </a:p>
                  </a:txBody>
                  <a:tcPr/>
                </a:tc>
                <a:tc>
                  <a:txBody>
                    <a:bodyPr/>
                    <a:lstStyle/>
                    <a:p>
                      <a:endParaRPr lang="es-MX" dirty="0"/>
                    </a:p>
                  </a:txBody>
                  <a:tcPr/>
                </a:tc>
              </a:tr>
            </a:tbl>
          </a:graphicData>
        </a:graphic>
      </p:graphicFrame>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025" y="2564904"/>
            <a:ext cx="3762163" cy="2597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9" y="2564905"/>
            <a:ext cx="4044501" cy="2601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862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392435" y="27460"/>
          <a:ext cx="9144000" cy="6857925"/>
        </p:xfrm>
        <a:graphic>
          <a:graphicData uri="http://schemas.openxmlformats.org/drawingml/2006/table">
            <a:tbl>
              <a:tblPr firstRow="1" bandRow="1">
                <a:tableStyleId>{E269D01E-BC32-4049-B463-5C60D7B0CCD2}</a:tableStyleId>
              </a:tblPr>
              <a:tblGrid>
                <a:gridCol w="1259632"/>
                <a:gridCol w="1656184"/>
                <a:gridCol w="3012901"/>
                <a:gridCol w="3215283"/>
              </a:tblGrid>
              <a:tr h="467360">
                <a:tc>
                  <a:txBody>
                    <a:bodyPr/>
                    <a:lstStyle/>
                    <a:p>
                      <a:pPr algn="ctr"/>
                      <a:r>
                        <a:rPr lang="es-MX" sz="1100" dirty="0" smtClean="0"/>
                        <a:t>Ciudad</a:t>
                      </a:r>
                      <a:endParaRPr lang="es-MX" sz="1100" dirty="0">
                        <a:latin typeface="+mj-lt"/>
                      </a:endParaRPr>
                    </a:p>
                  </a:txBody>
                  <a:tcPr anchor="ctr"/>
                </a:tc>
                <a:tc>
                  <a:txBody>
                    <a:bodyPr/>
                    <a:lstStyle/>
                    <a:p>
                      <a:pPr algn="ctr"/>
                      <a:r>
                        <a:rPr lang="es-MX" sz="1100" dirty="0" smtClean="0"/>
                        <a:t>Aeropuerto</a:t>
                      </a:r>
                      <a:endParaRPr lang="es-MX" sz="1100" dirty="0">
                        <a:latin typeface="+mj-lt"/>
                      </a:endParaRPr>
                    </a:p>
                  </a:txBody>
                  <a:tcPr anchor="ctr"/>
                </a:tc>
                <a:tc>
                  <a:txBody>
                    <a:bodyPr/>
                    <a:lstStyle/>
                    <a:p>
                      <a:pPr algn="ctr"/>
                      <a:r>
                        <a:rPr lang="es-MX" sz="1100" dirty="0" smtClean="0"/>
                        <a:t>Render</a:t>
                      </a:r>
                      <a:endParaRPr lang="es-MX" sz="1100" dirty="0">
                        <a:latin typeface="+mj-lt"/>
                      </a:endParaRPr>
                    </a:p>
                  </a:txBody>
                  <a:tcPr anchor="ctr"/>
                </a:tc>
                <a:tc>
                  <a:txBody>
                    <a:bodyPr/>
                    <a:lstStyle/>
                    <a:p>
                      <a:pPr algn="ctr"/>
                      <a:r>
                        <a:rPr lang="es-MX" sz="1100" dirty="0" smtClean="0"/>
                        <a:t>Gestión</a:t>
                      </a:r>
                      <a:endParaRPr lang="es-MX" sz="1100" dirty="0">
                        <a:latin typeface="+mj-lt"/>
                      </a:endParaRPr>
                    </a:p>
                  </a:txBody>
                  <a:tcPr anchor="ctr"/>
                </a:tc>
              </a:tr>
              <a:tr h="1350005">
                <a:tc>
                  <a:txBody>
                    <a:bodyPr/>
                    <a:lstStyle/>
                    <a:p>
                      <a:pPr algn="ctr" fontAlgn="ctr"/>
                      <a:r>
                        <a:rPr lang="es-MX" sz="1100" u="none" strike="noStrike" dirty="0">
                          <a:effectLst/>
                        </a:rPr>
                        <a:t>Valledupar</a:t>
                      </a:r>
                      <a:endParaRPr lang="es-MX" sz="1100" b="0" i="0" u="none" strike="noStrike" dirty="0">
                        <a:solidFill>
                          <a:srgbClr val="000000"/>
                        </a:solidFill>
                        <a:effectLst/>
                        <a:latin typeface="+mj-lt"/>
                      </a:endParaRPr>
                    </a:p>
                  </a:txBody>
                  <a:tcPr marL="0" marR="0" marT="0" marB="0" anchor="ctr"/>
                </a:tc>
                <a:tc>
                  <a:txBody>
                    <a:bodyPr/>
                    <a:lstStyle/>
                    <a:p>
                      <a:pPr algn="ctr" fontAlgn="ctr"/>
                      <a:r>
                        <a:rPr lang="es-MX" sz="1100" u="none" strike="noStrike" dirty="0">
                          <a:effectLst/>
                        </a:rPr>
                        <a:t>Alfonso Lopez Pumarejo</a:t>
                      </a:r>
                      <a:endParaRPr lang="es-MX" sz="1100" b="0" i="0" u="none" strike="noStrike" dirty="0">
                        <a:solidFill>
                          <a:srgbClr val="000000"/>
                        </a:solidFill>
                        <a:effectLst/>
                        <a:latin typeface="+mj-lt"/>
                      </a:endParaRPr>
                    </a:p>
                  </a:txBody>
                  <a:tcPr marL="0" marR="0" marT="0" marB="0" anchor="ctr"/>
                </a:tc>
                <a:tc>
                  <a:txBody>
                    <a:bodyPr/>
                    <a:lstStyle/>
                    <a:p>
                      <a:pPr algn="ctr"/>
                      <a:endParaRPr lang="es-MX" sz="1100" dirty="0">
                        <a:latin typeface="+mj-lt"/>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dirty="0" smtClean="0"/>
                        <a:t>08/09/14, la Agencia suscribió el otrosí de E&amp;D Obras de Climatización y asociadas al confort del pasajero en ampliación de la zona de embarque nacional  y zona de recibo de equipaje.</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100" baseline="0" dirty="0" smtClean="0"/>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dirty="0" smtClean="0"/>
                        <a:t>01/03/2015, se programa el inicio de las obras</a:t>
                      </a:r>
                      <a:endParaRPr lang="es-MX" sz="1100" dirty="0">
                        <a:latin typeface="+mj-lt"/>
                      </a:endParaRPr>
                    </a:p>
                  </a:txBody>
                  <a:tcPr anchor="ctr"/>
                </a:tc>
              </a:tr>
              <a:tr h="1368152">
                <a:tc>
                  <a:txBody>
                    <a:bodyPr/>
                    <a:lstStyle/>
                    <a:p>
                      <a:pPr algn="ctr" fontAlgn="ctr"/>
                      <a:r>
                        <a:rPr lang="es-MX" sz="1100" u="none" strike="noStrike" dirty="0">
                          <a:effectLst/>
                        </a:rPr>
                        <a:t>Riohacha</a:t>
                      </a:r>
                      <a:endParaRPr lang="es-MX" sz="1100" b="0" i="0" u="none" strike="noStrike" dirty="0">
                        <a:solidFill>
                          <a:srgbClr val="000000"/>
                        </a:solidFill>
                        <a:effectLst/>
                        <a:latin typeface="+mj-lt"/>
                      </a:endParaRPr>
                    </a:p>
                  </a:txBody>
                  <a:tcPr marL="0" marR="0" marT="0" marB="0" anchor="ctr"/>
                </a:tc>
                <a:tc>
                  <a:txBody>
                    <a:bodyPr/>
                    <a:lstStyle/>
                    <a:p>
                      <a:pPr algn="ctr" fontAlgn="ctr"/>
                      <a:r>
                        <a:rPr lang="es-MX" sz="1100" u="none" strike="noStrike">
                          <a:effectLst/>
                        </a:rPr>
                        <a:t>Almirante Padilla</a:t>
                      </a:r>
                      <a:endParaRPr lang="es-MX" sz="1100" b="0" i="0" u="none" strike="noStrike">
                        <a:solidFill>
                          <a:srgbClr val="000000"/>
                        </a:solidFill>
                        <a:effectLst/>
                        <a:latin typeface="+mj-lt"/>
                      </a:endParaRPr>
                    </a:p>
                  </a:txBody>
                  <a:tcPr marL="0" marR="0" marT="0" marB="0" anchor="ctr"/>
                </a:tc>
                <a:tc>
                  <a:txBody>
                    <a:bodyPr/>
                    <a:lstStyle/>
                    <a:p>
                      <a:pPr algn="ctr"/>
                      <a:endParaRPr lang="es-MX" sz="1100" dirty="0">
                        <a:latin typeface="+mj-lt"/>
                      </a:endParaRPr>
                    </a:p>
                  </a:txBody>
                  <a:tcPr anchor="ctr"/>
                </a:tc>
                <a:tc>
                  <a:txBody>
                    <a:bodyPr/>
                    <a:lstStyle/>
                    <a:p>
                      <a:pPr marL="171450" indent="-171450" algn="just">
                        <a:buFont typeface="Arial" panose="020B0604020202020204" pitchFamily="34" charset="0"/>
                        <a:buChar char="•"/>
                      </a:pPr>
                      <a:r>
                        <a:rPr lang="es-MX" sz="1100" dirty="0" smtClean="0"/>
                        <a:t>Pendiente</a:t>
                      </a:r>
                      <a:r>
                        <a:rPr lang="es-MX" sz="1100" baseline="0" dirty="0" smtClean="0"/>
                        <a:t> recibo y verificación de Obras Ejecutadas, Etapa Final de Obra</a:t>
                      </a:r>
                      <a:endParaRPr lang="es-MX" sz="1100" dirty="0">
                        <a:latin typeface="+mj-lt"/>
                      </a:endParaRPr>
                    </a:p>
                  </a:txBody>
                  <a:tcPr anchor="ctr"/>
                </a:tc>
              </a:tr>
              <a:tr h="1368152">
                <a:tc>
                  <a:txBody>
                    <a:bodyPr/>
                    <a:lstStyle/>
                    <a:p>
                      <a:pPr algn="ctr" fontAlgn="ctr"/>
                      <a:r>
                        <a:rPr lang="es-MX" sz="1100" u="none" strike="noStrike" dirty="0">
                          <a:effectLst/>
                        </a:rPr>
                        <a:t>Bucaramanga</a:t>
                      </a:r>
                      <a:endParaRPr lang="es-MX" sz="1100" b="0" i="0" u="none" strike="noStrike" dirty="0">
                        <a:solidFill>
                          <a:srgbClr val="000000"/>
                        </a:solidFill>
                        <a:effectLst/>
                        <a:latin typeface="+mj-lt"/>
                      </a:endParaRPr>
                    </a:p>
                  </a:txBody>
                  <a:tcPr marL="0" marR="0" marT="0" marB="0" anchor="ctr"/>
                </a:tc>
                <a:tc>
                  <a:txBody>
                    <a:bodyPr/>
                    <a:lstStyle/>
                    <a:p>
                      <a:pPr algn="ctr" fontAlgn="ctr"/>
                      <a:r>
                        <a:rPr lang="es-MX" sz="1100" u="none" strike="noStrike" dirty="0" err="1">
                          <a:effectLst/>
                        </a:rPr>
                        <a:t>Palonegro</a:t>
                      </a:r>
                      <a:endParaRPr lang="es-MX" sz="1100" b="0" i="0" u="none" strike="noStrike" dirty="0">
                        <a:solidFill>
                          <a:srgbClr val="000000"/>
                        </a:solidFill>
                        <a:effectLst/>
                        <a:latin typeface="+mj-lt"/>
                      </a:endParaRPr>
                    </a:p>
                  </a:txBody>
                  <a:tcPr marL="0" marR="0" marT="0" marB="0" anchor="ctr"/>
                </a:tc>
                <a:tc>
                  <a:txBody>
                    <a:bodyPr/>
                    <a:lstStyle/>
                    <a:p>
                      <a:pPr algn="ctr"/>
                      <a:endParaRPr lang="es-MX" sz="1100" dirty="0">
                        <a:latin typeface="+mj-lt"/>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kern="1200" dirty="0" smtClean="0"/>
                        <a:t>El concesionario presento estudios y diseños para obras de alcance progresivo para aprobación de la AEROCIVIL, entidad que estará a cargo de su ejecución de manera independiente del contrato de concesión. (reubicación de la estación de servicio de </a:t>
                      </a:r>
                      <a:r>
                        <a:rPr lang="es-MX" sz="1100" kern="1200" dirty="0" err="1" smtClean="0"/>
                        <a:t>Terpel</a:t>
                      </a:r>
                      <a:r>
                        <a:rPr lang="es-MX" sz="1100" kern="1200" dirty="0" smtClean="0"/>
                        <a:t>).</a:t>
                      </a:r>
                      <a:endParaRPr lang="es-MX" sz="1100" kern="1200" dirty="0" smtClean="0">
                        <a:solidFill>
                          <a:schemeClr val="dk1"/>
                        </a:solidFill>
                        <a:latin typeface="+mn-lt"/>
                        <a:ea typeface="+mn-ea"/>
                        <a:cs typeface="+mn-cs"/>
                      </a:endParaRPr>
                    </a:p>
                  </a:txBody>
                  <a:tcPr anchor="ctr"/>
                </a:tc>
              </a:tr>
              <a:tr h="1368152">
                <a:tc>
                  <a:txBody>
                    <a:bodyPr/>
                    <a:lstStyle/>
                    <a:p>
                      <a:pPr algn="ctr" fontAlgn="ctr"/>
                      <a:r>
                        <a:rPr lang="es-MX" sz="1100" u="none" strike="noStrike" dirty="0" err="1">
                          <a:effectLst/>
                        </a:rPr>
                        <a:t>Cucuta</a:t>
                      </a:r>
                      <a:endParaRPr lang="es-MX" sz="1100" b="0" i="0" u="none" strike="noStrike" dirty="0">
                        <a:solidFill>
                          <a:srgbClr val="000000"/>
                        </a:solidFill>
                        <a:effectLst/>
                        <a:latin typeface="+mj-lt"/>
                      </a:endParaRPr>
                    </a:p>
                  </a:txBody>
                  <a:tcPr marL="0" marR="0" marT="0" marB="0" anchor="ctr"/>
                </a:tc>
                <a:tc>
                  <a:txBody>
                    <a:bodyPr/>
                    <a:lstStyle/>
                    <a:p>
                      <a:pPr algn="ctr" fontAlgn="ctr"/>
                      <a:r>
                        <a:rPr lang="es-MX" sz="1100" u="none" strike="noStrike">
                          <a:effectLst/>
                        </a:rPr>
                        <a:t>Camilo Daza</a:t>
                      </a:r>
                      <a:endParaRPr lang="es-MX" sz="1100" b="0" i="0" u="none" strike="noStrike">
                        <a:solidFill>
                          <a:srgbClr val="000000"/>
                        </a:solidFill>
                        <a:effectLst/>
                        <a:latin typeface="+mj-lt"/>
                      </a:endParaRPr>
                    </a:p>
                  </a:txBody>
                  <a:tcPr marL="0" marR="0" marT="0" marB="0"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smtClean="0"/>
                        <a:t>08/09/14, la Agencia suscribió el otrosí de E&amp;D Obras de Climatización y asociadas al confort del pasajero en ampliación de la zona de embarque nacional  y zona de recibo de equipaje en el Aeropuerto Alfonso López de Valledupar.</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smtClean="0"/>
                        <a:t>01/03/2015, se programa el inicio de las obras</a:t>
                      </a:r>
                      <a:endParaRPr lang="es-MX" sz="1100" dirty="0">
                        <a:latin typeface="+mj-lt"/>
                      </a:endParaRP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dirty="0" smtClean="0"/>
                        <a:t>08/09/14, la Agencia suscribió el otrosí de E&amp;D Obras de Climatización y asociadas al confort .</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sz="1100" baseline="0" dirty="0" smtClean="0"/>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dirty="0" smtClean="0"/>
                        <a:t>01/04/2015, se programa el inicio de las obras</a:t>
                      </a:r>
                      <a:endParaRPr lang="es-MX" sz="1100" dirty="0">
                        <a:latin typeface="+mj-lt"/>
                      </a:endParaRPr>
                    </a:p>
                  </a:txBody>
                  <a:tcPr anchor="ctr"/>
                </a:tc>
              </a:tr>
              <a:tr h="936104">
                <a:tc>
                  <a:txBody>
                    <a:bodyPr/>
                    <a:lstStyle/>
                    <a:p>
                      <a:pPr algn="ctr" fontAlgn="ctr"/>
                      <a:r>
                        <a:rPr lang="es-MX" sz="1100" u="none" strike="noStrike" dirty="0">
                          <a:effectLst/>
                        </a:rPr>
                        <a:t>Barrancabermeja</a:t>
                      </a:r>
                      <a:endParaRPr lang="es-MX" sz="1100" b="0" i="0" u="none" strike="noStrike" dirty="0">
                        <a:solidFill>
                          <a:srgbClr val="000000"/>
                        </a:solidFill>
                        <a:effectLst/>
                        <a:latin typeface="+mj-lt"/>
                      </a:endParaRPr>
                    </a:p>
                  </a:txBody>
                  <a:tcPr marL="0" marR="0" marT="0" marB="0" anchor="ctr"/>
                </a:tc>
                <a:tc>
                  <a:txBody>
                    <a:bodyPr/>
                    <a:lstStyle/>
                    <a:p>
                      <a:pPr algn="ctr" fontAlgn="ctr"/>
                      <a:r>
                        <a:rPr lang="es-MX" sz="1100" u="none" strike="noStrike" dirty="0" err="1">
                          <a:effectLst/>
                        </a:rPr>
                        <a:t>Yariguies</a:t>
                      </a:r>
                      <a:endParaRPr lang="es-MX" sz="1100" b="0" i="0" u="none" strike="noStrike" dirty="0">
                        <a:solidFill>
                          <a:srgbClr val="000000"/>
                        </a:solidFill>
                        <a:effectLst/>
                        <a:latin typeface="+mj-lt"/>
                      </a:endParaRPr>
                    </a:p>
                  </a:txBody>
                  <a:tcPr marL="0" marR="0" marT="0" marB="0"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smtClean="0"/>
                        <a:t>08/09/14, la Agencia suscribió el otrosí de E&amp;D Obras de Climatización y asociadas al confort .</a:t>
                      </a:r>
                      <a:endParaRPr lang="es-MX" sz="1100" baseline="0" dirty="0" smtClean="0"/>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100" baseline="0" dirty="0" smtClean="0"/>
                        <a:t>Acta de verificación de las obras realizada por la AEROCIVIL. Terminal en operación</a:t>
                      </a:r>
                    </a:p>
                  </a:txBody>
                  <a:tcPr anchor="ctr"/>
                </a:tc>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824" y="476672"/>
            <a:ext cx="2880320" cy="1353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8825" y="1847959"/>
            <a:ext cx="2885653" cy="1355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824" y="3235160"/>
            <a:ext cx="2880320" cy="1345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4530" y="4615842"/>
            <a:ext cx="2874615" cy="1333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val="0"/>
              </a:ext>
            </a:extLst>
          </a:blip>
          <a:srcRect b="35806"/>
          <a:stretch/>
        </p:blipFill>
        <p:spPr>
          <a:xfrm>
            <a:off x="3368824" y="5955475"/>
            <a:ext cx="2880320" cy="857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60308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697" y="1196753"/>
            <a:ext cx="4509191" cy="2724303"/>
          </a:xfrm>
          <a:prstGeom prst="rect">
            <a:avLst/>
          </a:prstGeom>
        </p:spPr>
      </p:pic>
      <p:graphicFrame>
        <p:nvGraphicFramePr>
          <p:cNvPr id="8" name="Tabla 7"/>
          <p:cNvGraphicFramePr>
            <a:graphicFrameLocks noGrp="1"/>
          </p:cNvGraphicFramePr>
          <p:nvPr>
            <p:extLst/>
          </p:nvPr>
        </p:nvGraphicFramePr>
        <p:xfrm>
          <a:off x="2360712" y="4365104"/>
          <a:ext cx="5643714" cy="1520190"/>
        </p:xfrm>
        <a:graphic>
          <a:graphicData uri="http://schemas.openxmlformats.org/drawingml/2006/table">
            <a:tbl>
              <a:tblPr/>
              <a:tblGrid>
                <a:gridCol w="1061514"/>
                <a:gridCol w="4582200"/>
              </a:tblGrid>
              <a:tr h="190500">
                <a:tc>
                  <a:txBody>
                    <a:bodyPr/>
                    <a:lstStyle/>
                    <a:p>
                      <a:pPr algn="l" fontAlgn="b"/>
                      <a:r>
                        <a:rPr lang="es-MX" sz="1600" b="1"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l" fontAlgn="b"/>
                      <a:r>
                        <a:rPr lang="es-MX" sz="1600" b="1" i="0" u="none" strike="noStrike">
                          <a:solidFill>
                            <a:srgbClr val="000000"/>
                          </a:solidFill>
                          <a:effectLst/>
                          <a:latin typeface="Calibri" panose="020F0502020204030204" pitchFamily="34" charset="0"/>
                        </a:rPr>
                        <a:t>SAN ANDRÉS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r>
              <a:tr h="190500">
                <a:tc>
                  <a:txBody>
                    <a:bodyPr/>
                    <a:lstStyle/>
                    <a:p>
                      <a:pPr algn="l" fontAlgn="b"/>
                      <a:r>
                        <a:rPr lang="es-MX" sz="1600" b="1" i="0" u="none" strike="noStrike">
                          <a:solidFill>
                            <a:srgbClr val="000000"/>
                          </a:solidFill>
                          <a:effectLst/>
                          <a:latin typeface="Calibri" panose="020F0502020204030204" pitchFamily="34" charset="0"/>
                        </a:rPr>
                        <a:t>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s-MX" sz="1600" b="1" i="0" u="none" strike="noStrike">
                          <a:solidFill>
                            <a:srgbClr val="000000"/>
                          </a:solidFill>
                          <a:effectLst/>
                          <a:latin typeface="Calibri" panose="020F0502020204030204" pitchFamily="34" charset="0"/>
                        </a:rPr>
                        <a:t>Contractual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r>
              <a:tr h="190500">
                <a:tc>
                  <a:txBody>
                    <a:bodyPr/>
                    <a:lstStyle/>
                    <a:p>
                      <a:pPr algn="l" fontAlgn="b"/>
                      <a:r>
                        <a:rPr lang="es-MX" sz="1600" b="1" i="0" u="none" strike="noStrike">
                          <a:solidFill>
                            <a:srgbClr val="000000"/>
                          </a:solidFill>
                          <a:effectLst/>
                          <a:latin typeface="Calibri" panose="020F0502020204030204" pitchFamily="34" charset="0"/>
                        </a:rPr>
                        <a:t>26.1.1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MX" sz="1600" b="1" i="0" u="none" strike="noStrike">
                          <a:solidFill>
                            <a:srgbClr val="000000"/>
                          </a:solidFill>
                          <a:effectLst/>
                          <a:latin typeface="Calibri" panose="020F0502020204030204" pitchFamily="34" charset="0"/>
                        </a:rPr>
                        <a:t>Aeropuertos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90500">
                <a:tc>
                  <a:txBody>
                    <a:bodyPr/>
                    <a:lstStyle/>
                    <a:p>
                      <a:pPr algn="l" fontAlgn="b"/>
                      <a:r>
                        <a:rPr lang="es-MX" sz="1600" b="0" i="0" u="none" strike="noStrike">
                          <a:solidFill>
                            <a:srgbClr val="000000"/>
                          </a:solidFill>
                          <a:effectLst/>
                          <a:latin typeface="Calibri" panose="020F0502020204030204" pitchFamily="34" charset="0"/>
                        </a:rPr>
                        <a:t>26.1.1.1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600" b="0" i="0" u="none" strike="noStrike">
                          <a:solidFill>
                            <a:srgbClr val="000000"/>
                          </a:solidFill>
                          <a:effectLst/>
                          <a:latin typeface="Calibri" panose="020F0502020204030204" pitchFamily="34" charset="0"/>
                        </a:rPr>
                        <a:t>Gustavo Rojas Pinilla y El Embrujo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s-MX" sz="1600" b="1" i="0" u="none" strike="noStrike" dirty="0" smtClean="0">
                          <a:solidFill>
                            <a:srgbClr val="000000"/>
                          </a:solidFill>
                          <a:effectLst/>
                          <a:latin typeface="Calibri" panose="020F0502020204030204" pitchFamily="34" charset="0"/>
                        </a:rPr>
                        <a:t>26.1.4</a:t>
                      </a:r>
                      <a:endParaRPr lang="es-MX"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MX" sz="1600" b="1" i="0" u="none" strike="noStrike">
                          <a:solidFill>
                            <a:srgbClr val="000000"/>
                          </a:solidFill>
                          <a:effectLst/>
                          <a:latin typeface="Calibri" panose="020F0502020204030204" pitchFamily="34" charset="0"/>
                        </a:rPr>
                        <a:t>Portuario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190500">
                <a:tc>
                  <a:txBody>
                    <a:bodyPr/>
                    <a:lstStyle/>
                    <a:p>
                      <a:pPr algn="l" fontAlgn="b"/>
                      <a:r>
                        <a:rPr lang="es-MX" sz="1600" b="0" i="0" u="none" strike="noStrike" dirty="0">
                          <a:solidFill>
                            <a:srgbClr val="000000"/>
                          </a:solidFill>
                          <a:effectLst/>
                          <a:latin typeface="Calibri" panose="020F0502020204030204" pitchFamily="34" charset="0"/>
                        </a:rPr>
                        <a:t> </a:t>
                      </a:r>
                      <a:r>
                        <a:rPr lang="es-MX" sz="1600" b="0" i="0" u="none" strike="noStrike" dirty="0" smtClean="0">
                          <a:solidFill>
                            <a:srgbClr val="000000"/>
                          </a:solidFill>
                          <a:effectLst/>
                          <a:latin typeface="Calibri" panose="020F0502020204030204" pitchFamily="34" charset="0"/>
                        </a:rPr>
                        <a:t>26.1.4.1</a:t>
                      </a:r>
                      <a:endParaRPr lang="es-MX" sz="16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600" b="0" i="0" u="none" strike="noStrike" dirty="0">
                          <a:solidFill>
                            <a:srgbClr val="000000"/>
                          </a:solidFill>
                          <a:effectLst/>
                          <a:latin typeface="Calibri" panose="020F0502020204030204" pitchFamily="34" charset="0"/>
                        </a:rPr>
                        <a:t>Sociedad Portuaria  Arenal Zona Atlántica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Rectángulo 6"/>
          <p:cNvSpPr/>
          <p:nvPr/>
        </p:nvSpPr>
        <p:spPr>
          <a:xfrm>
            <a:off x="1352600" y="548680"/>
            <a:ext cx="6912768" cy="400110"/>
          </a:xfrm>
          <a:prstGeom prst="rect">
            <a:avLst/>
          </a:prstGeom>
        </p:spPr>
        <p:txBody>
          <a:bodyPr wrap="square">
            <a:spAutoFit/>
          </a:bodyPr>
          <a:lstStyle/>
          <a:p>
            <a:pPr algn="just"/>
            <a:r>
              <a:rPr lang="es-ES" sz="2000" i="1" u="sng" dirty="0">
                <a:latin typeface="BolsterBold" pitchFamily="2" charset="0"/>
                <a:ea typeface="Times New Roman" panose="02020603050405020304" pitchFamily="18" charset="0"/>
                <a:cs typeface="Arial" panose="020B0604020202020204" pitchFamily="34" charset="0"/>
              </a:rPr>
              <a:t>Contrato de Concesión : Nororiente</a:t>
            </a:r>
          </a:p>
        </p:txBody>
      </p:sp>
    </p:spTree>
    <p:extLst>
      <p:ext uri="{BB962C8B-B14F-4D97-AF65-F5344CB8AC3E}">
        <p14:creationId xmlns:p14="http://schemas.microsoft.com/office/powerpoint/2010/main" val="899282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381001" y="82010"/>
            <a:ext cx="8994929" cy="930732"/>
            <a:chOff x="1115618" y="65710"/>
            <a:chExt cx="4921753" cy="900565"/>
          </a:xfrm>
        </p:grpSpPr>
        <p:sp>
          <p:nvSpPr>
            <p:cNvPr id="3" name="Rectángulo 5"/>
            <p:cNvSpPr>
              <a:spLocks noChangeArrowheads="1"/>
            </p:cNvSpPr>
            <p:nvPr/>
          </p:nvSpPr>
          <p:spPr bwMode="auto">
            <a:xfrm>
              <a:off x="1195777" y="579133"/>
              <a:ext cx="4841594" cy="387142"/>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dirty="0">
                  <a:solidFill>
                    <a:prstClr val="black"/>
                  </a:solidFill>
                  <a:latin typeface="Impact" pitchFamily="34" charset="0"/>
                </a:rPr>
                <a:t>AEROPUERTOS “</a:t>
              </a:r>
              <a:r>
                <a:rPr lang="es-CO" sz="2000" b="1" dirty="0">
                  <a:solidFill>
                    <a:prstClr val="black"/>
                  </a:solidFill>
                  <a:latin typeface="Impact" pitchFamily="34" charset="0"/>
                </a:rPr>
                <a:t>GUSTAVO ROJAS PINILLA” - SAN ANDRES Y “EL EMBRUJO” DE PROVIDENCIA</a:t>
              </a:r>
            </a:p>
          </p:txBody>
        </p:sp>
        <p:sp>
          <p:nvSpPr>
            <p:cNvPr id="4" name="Rectángulo 5"/>
            <p:cNvSpPr>
              <a:spLocks noChangeArrowheads="1"/>
            </p:cNvSpPr>
            <p:nvPr/>
          </p:nvSpPr>
          <p:spPr bwMode="auto">
            <a:xfrm>
              <a:off x="1115618" y="65710"/>
              <a:ext cx="3600398" cy="584775"/>
            </a:xfrm>
            <a:prstGeom prst="rect">
              <a:avLst/>
            </a:prstGeom>
            <a:noFill/>
            <a:ln w="9525">
              <a:noFill/>
              <a:miter lim="800000"/>
              <a:headEnd/>
              <a:tailEnd/>
            </a:ln>
          </p:spPr>
          <p:txBody>
            <a:bodyPr wrap="square">
              <a:spAutoFit/>
            </a:bodyPr>
            <a:lstStyle/>
            <a:p>
              <a:pPr>
                <a:defRPr/>
              </a:pPr>
              <a:r>
                <a:rPr lang="es-ES" sz="3200" b="1" dirty="0">
                  <a:solidFill>
                    <a:srgbClr val="FFC000"/>
                  </a:solidFill>
                  <a:latin typeface="Impact" pitchFamily="34" charset="0"/>
                  <a:sym typeface="Helvetica Neue Bold Condensed" charset="0"/>
                </a:rPr>
                <a:t>CONCESIÓN</a:t>
              </a:r>
              <a:endParaRPr lang="es-ES" sz="28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gr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66" y="1052736"/>
            <a:ext cx="4320479" cy="3240360"/>
          </a:xfrm>
          <a:prstGeom prst="rect">
            <a:avLst/>
          </a:prstGeom>
        </p:spPr>
      </p:pic>
      <p:sp>
        <p:nvSpPr>
          <p:cNvPr id="8" name="30 CuadroTexto"/>
          <p:cNvSpPr txBox="1">
            <a:spLocks noChangeArrowheads="1"/>
          </p:cNvSpPr>
          <p:nvPr/>
        </p:nvSpPr>
        <p:spPr bwMode="auto">
          <a:xfrm flipH="1">
            <a:off x="5166384" y="980729"/>
            <a:ext cx="4251113" cy="312195"/>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panose="020F0502020204030204" pitchFamily="34" charset="0"/>
                <a:cs typeface="Arial" pitchFamily="34" charset="0"/>
              </a:rPr>
              <a:t>INFORMACIÓN GENERAL</a:t>
            </a:r>
          </a:p>
        </p:txBody>
      </p:sp>
      <p:graphicFrame>
        <p:nvGraphicFramePr>
          <p:cNvPr id="9" name="3 Tabla"/>
          <p:cNvGraphicFramePr>
            <a:graphicFrameLocks noGrp="1"/>
          </p:cNvGraphicFramePr>
          <p:nvPr>
            <p:extLst/>
          </p:nvPr>
        </p:nvGraphicFramePr>
        <p:xfrm>
          <a:off x="5177574" y="1345660"/>
          <a:ext cx="4239925" cy="2083340"/>
        </p:xfrm>
        <a:graphic>
          <a:graphicData uri="http://schemas.openxmlformats.org/drawingml/2006/table">
            <a:tbl>
              <a:tblPr firstRow="1" bandRow="1">
                <a:tableStyleId>{BC89EF96-8CEA-46FF-86C4-4CE0E7609802}</a:tableStyleId>
              </a:tblPr>
              <a:tblGrid>
                <a:gridCol w="2007675"/>
                <a:gridCol w="2232250"/>
              </a:tblGrid>
              <a:tr h="0">
                <a:tc>
                  <a:txBody>
                    <a:bodyPr/>
                    <a:lstStyle/>
                    <a:p>
                      <a:pPr marL="0" algn="l" defTabSz="914400" rtl="0" eaLnBrk="1" latinLnBrk="0" hangingPunct="1"/>
                      <a:r>
                        <a:rPr lang="es-ES" sz="1200" kern="1200" dirty="0" smtClean="0">
                          <a:latin typeface="+mn-lt"/>
                        </a:rPr>
                        <a:t>Contrato</a:t>
                      </a:r>
                      <a:endParaRPr lang="es-CO" sz="1200" b="1" kern="1200" dirty="0">
                        <a:solidFill>
                          <a:schemeClr val="dk1"/>
                        </a:solidFill>
                        <a:latin typeface="+mn-lt"/>
                        <a:ea typeface="+mn-ea"/>
                        <a:cs typeface="Arial" panose="020B0604020202020204" pitchFamily="34" charset="0"/>
                      </a:endParaRPr>
                    </a:p>
                  </a:txBody>
                  <a:tcPr/>
                </a:tc>
                <a:tc>
                  <a:txBody>
                    <a:bodyPr/>
                    <a:lstStyle/>
                    <a:p>
                      <a:pPr lvl="0" algn="ctr"/>
                      <a:r>
                        <a:rPr lang="es-MX" sz="1200" dirty="0" smtClean="0">
                          <a:latin typeface="+mn-lt"/>
                        </a:rPr>
                        <a:t>7000002-OK DE 2007</a:t>
                      </a:r>
                      <a:endParaRPr lang="es-MX" sz="1200" dirty="0">
                        <a:latin typeface="+mn-lt"/>
                      </a:endParaRPr>
                    </a:p>
                  </a:txBody>
                  <a:tcPr marL="9525" marR="9525" marT="9525" marB="0" anchor="ctr"/>
                </a:tc>
              </a:tr>
              <a:tr h="340237">
                <a:tc>
                  <a:txBody>
                    <a:bodyPr/>
                    <a:lstStyle/>
                    <a:p>
                      <a:pPr marL="0" algn="l" defTabSz="914400" rtl="0" eaLnBrk="1" latinLnBrk="0" hangingPunct="1"/>
                      <a:r>
                        <a:rPr lang="es-CO" sz="1200" kern="1200" dirty="0" smtClean="0">
                          <a:latin typeface="+mn-lt"/>
                        </a:rPr>
                        <a:t>Concesionario</a:t>
                      </a:r>
                      <a:endParaRPr lang="es-CO" sz="1200" b="1" kern="1200" dirty="0">
                        <a:solidFill>
                          <a:schemeClr val="dk1"/>
                        </a:solidFill>
                        <a:latin typeface="+mn-lt"/>
                        <a:ea typeface="+mn-ea"/>
                        <a:cs typeface="Arial" panose="020B0604020202020204" pitchFamily="34" charset="0"/>
                      </a:endParaRPr>
                    </a:p>
                  </a:txBody>
                  <a:tcPr anchor="ctr"/>
                </a:tc>
                <a:tc>
                  <a:txBody>
                    <a:bodyPr/>
                    <a:lstStyle/>
                    <a:p>
                      <a:pPr lvl="0" algn="ctr"/>
                      <a:r>
                        <a:rPr lang="es-MX" sz="1200" dirty="0" smtClean="0">
                          <a:latin typeface="+mn-lt"/>
                        </a:rPr>
                        <a:t>CASYP S.A </a:t>
                      </a:r>
                      <a:endParaRPr lang="es-MX" sz="1200" dirty="0">
                        <a:latin typeface="+mn-lt"/>
                      </a:endParaRPr>
                    </a:p>
                  </a:txBody>
                  <a:tcPr marL="0" marR="0" marT="0" marB="0" anchor="ctr"/>
                </a:tc>
              </a:tr>
              <a:tr h="1629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latin typeface="+mn-lt"/>
                        </a:rPr>
                        <a:t>Fecha de Suscripción</a:t>
                      </a:r>
                      <a:endParaRPr lang="es-ES" sz="1200" b="1"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10/01/2007</a:t>
                      </a:r>
                      <a:endParaRPr lang="es-CO" sz="1200" b="0" kern="1200" dirty="0">
                        <a:solidFill>
                          <a:schemeClr val="dk1"/>
                        </a:solidFill>
                        <a:latin typeface="+mn-lt"/>
                        <a:ea typeface="+mn-ea"/>
                        <a:cs typeface="Arial" panose="020B0604020202020204" pitchFamily="34" charset="0"/>
                      </a:endParaRPr>
                    </a:p>
                  </a:txBody>
                  <a:tcPr/>
                </a:tc>
              </a:tr>
              <a:tr h="253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latin typeface="+mn-lt"/>
                        </a:rPr>
                        <a:t>Fecha de Inicio de Ejecución</a:t>
                      </a:r>
                      <a:endParaRPr lang="es-ES" sz="1200" b="1"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14/02/2007</a:t>
                      </a:r>
                      <a:endParaRPr lang="es-CO" sz="1200" b="0" kern="1200" dirty="0">
                        <a:solidFill>
                          <a:schemeClr val="dk1"/>
                        </a:solidFill>
                        <a:latin typeface="+mn-lt"/>
                        <a:ea typeface="+mn-ea"/>
                        <a:cs typeface="Arial" panose="020B0604020202020204" pitchFamily="34" charset="0"/>
                      </a:endParaRPr>
                    </a:p>
                  </a:txBody>
                  <a:tcPr anchor="ctr"/>
                </a:tc>
              </a:tr>
              <a:tr h="2800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latin typeface="+mn-lt"/>
                        </a:rPr>
                        <a:t>Plazo Inicial </a:t>
                      </a:r>
                      <a:endParaRPr lang="es-ES" sz="1200" b="1"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dk1"/>
                          </a:solidFill>
                          <a:latin typeface="+mn-lt"/>
                          <a:ea typeface="+mn-ea"/>
                          <a:cs typeface="Arial" panose="020B0604020202020204" pitchFamily="34" charset="0"/>
                        </a:rPr>
                        <a:t>20 Años y 3 Meses</a:t>
                      </a:r>
                    </a:p>
                  </a:txBody>
                  <a:tcPr/>
                </a:tc>
              </a:tr>
              <a:tr h="2800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chemeClr val="dk1"/>
                          </a:solidFill>
                          <a:latin typeface="+mn-lt"/>
                          <a:ea typeface="+mn-ea"/>
                          <a:cs typeface="Arial" panose="020B0604020202020204" pitchFamily="34" charset="0"/>
                        </a:rPr>
                        <a:t>Terminación</a:t>
                      </a:r>
                      <a:r>
                        <a:rPr lang="es-ES" sz="1200" b="0" kern="1200" baseline="0" dirty="0" smtClean="0">
                          <a:solidFill>
                            <a:schemeClr val="dk1"/>
                          </a:solidFill>
                          <a:latin typeface="+mn-lt"/>
                          <a:ea typeface="+mn-ea"/>
                          <a:cs typeface="Arial" panose="020B0604020202020204" pitchFamily="34" charset="0"/>
                        </a:rPr>
                        <a:t> Anticipada del Contrato</a:t>
                      </a:r>
                      <a:endParaRPr lang="es-ES" sz="1200" b="0" kern="1200" dirty="0" smtClean="0">
                        <a:solidFill>
                          <a:schemeClr val="dk1"/>
                        </a:solidFill>
                        <a:latin typeface="+mn-lt"/>
                        <a:ea typeface="+mn-ea"/>
                        <a:cs typeface="Arial" panose="020B0604020202020204" pitchFamily="34" charset="0"/>
                      </a:endParaRPr>
                    </a:p>
                  </a:txBody>
                  <a:tcPr/>
                </a:tc>
                <a:tc>
                  <a:txBody>
                    <a:bodyPr/>
                    <a:lstStyle/>
                    <a:p>
                      <a:pPr marL="0" algn="just" defTabSz="914400" rtl="0" eaLnBrk="1" latinLnBrk="0" hangingPunct="1"/>
                      <a:r>
                        <a:rPr lang="es-CO" sz="1200" b="0" kern="1200" dirty="0" smtClean="0">
                          <a:solidFill>
                            <a:schemeClr val="dk1"/>
                          </a:solidFill>
                          <a:latin typeface="+mn-lt"/>
                          <a:ea typeface="+mn-ea"/>
                          <a:cs typeface="Arial" panose="020B0604020202020204" pitchFamily="34" charset="0"/>
                        </a:rPr>
                        <a:t>Resoluciones</a:t>
                      </a:r>
                      <a:r>
                        <a:rPr lang="es-CO" sz="1200" b="0" kern="1200" baseline="0" dirty="0" smtClean="0">
                          <a:solidFill>
                            <a:schemeClr val="dk1"/>
                          </a:solidFill>
                          <a:latin typeface="+mn-lt"/>
                          <a:ea typeface="+mn-ea"/>
                          <a:cs typeface="Arial" panose="020B0604020202020204" pitchFamily="34" charset="0"/>
                        </a:rPr>
                        <a:t> 833 del 20 de junio de 2014</a:t>
                      </a:r>
                      <a:r>
                        <a:rPr lang="es-CO" sz="1200" b="0" kern="1200" baseline="0" dirty="0">
                          <a:solidFill>
                            <a:schemeClr val="dk1"/>
                          </a:solidFill>
                          <a:latin typeface="+mn-lt"/>
                          <a:ea typeface="+mn-ea"/>
                          <a:cs typeface="Arial" panose="020B0604020202020204" pitchFamily="34" charset="0"/>
                        </a:rPr>
                        <a:t> </a:t>
                      </a:r>
                      <a:r>
                        <a:rPr lang="es-CO" sz="1200" b="0" kern="1200" baseline="0" dirty="0" smtClean="0">
                          <a:solidFill>
                            <a:schemeClr val="dk1"/>
                          </a:solidFill>
                          <a:latin typeface="+mn-lt"/>
                          <a:ea typeface="+mn-ea"/>
                          <a:cs typeface="Arial" panose="020B0604020202020204" pitchFamily="34" charset="0"/>
                        </a:rPr>
                        <a:t>y 1216 del 10 de septiembre de 2014</a:t>
                      </a:r>
                    </a:p>
                  </a:txBody>
                  <a:tcPr/>
                </a:tc>
              </a:tr>
            </a:tbl>
          </a:graphicData>
        </a:graphic>
      </p:graphicFrame>
      <p:sp>
        <p:nvSpPr>
          <p:cNvPr id="10" name="30 CuadroTexto"/>
          <p:cNvSpPr txBox="1">
            <a:spLocks noChangeArrowheads="1"/>
          </p:cNvSpPr>
          <p:nvPr/>
        </p:nvSpPr>
        <p:spPr bwMode="auto">
          <a:xfrm flipH="1">
            <a:off x="5166384" y="3469107"/>
            <a:ext cx="4251113" cy="307777"/>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panose="020F0502020204030204" pitchFamily="34" charset="0"/>
                <a:cs typeface="Arial" pitchFamily="34" charset="0"/>
              </a:rPr>
              <a:t>COMPOSICIÓN ACCIONARIA</a:t>
            </a:r>
          </a:p>
        </p:txBody>
      </p:sp>
      <p:graphicFrame>
        <p:nvGraphicFramePr>
          <p:cNvPr id="11" name="3 Tabla"/>
          <p:cNvGraphicFramePr>
            <a:graphicFrameLocks noGrp="1"/>
          </p:cNvGraphicFramePr>
          <p:nvPr>
            <p:extLst/>
          </p:nvPr>
        </p:nvGraphicFramePr>
        <p:xfrm>
          <a:off x="5166383" y="3842321"/>
          <a:ext cx="4251117" cy="2194560"/>
        </p:xfrm>
        <a:graphic>
          <a:graphicData uri="http://schemas.openxmlformats.org/drawingml/2006/table">
            <a:tbl>
              <a:tblPr firstRow="1" bandRow="1">
                <a:tableStyleId>{BC89EF96-8CEA-46FF-86C4-4CE0E7609802}</a:tableStyleId>
              </a:tblPr>
              <a:tblGrid>
                <a:gridCol w="2018866"/>
                <a:gridCol w="2232251"/>
              </a:tblGrid>
              <a:tr h="230012">
                <a:tc>
                  <a:txBody>
                    <a:bodyPr/>
                    <a:lstStyle/>
                    <a:p>
                      <a:pPr marL="0" algn="l" defTabSz="914400" rtl="0" eaLnBrk="1" latinLnBrk="0" hangingPunct="1"/>
                      <a:r>
                        <a:rPr lang="es-ES" sz="1000" b="0" kern="1200" dirty="0" err="1" smtClean="0">
                          <a:solidFill>
                            <a:schemeClr val="tx1"/>
                          </a:solidFill>
                          <a:latin typeface="+mn-lt"/>
                          <a:ea typeface="+mn-ea"/>
                          <a:cs typeface="+mn-cs"/>
                        </a:rPr>
                        <a:t>Edyco</a:t>
                      </a:r>
                      <a:r>
                        <a:rPr lang="es-ES" sz="1000" b="0" kern="1200" dirty="0" smtClean="0">
                          <a:solidFill>
                            <a:schemeClr val="tx1"/>
                          </a:solidFill>
                          <a:latin typeface="+mn-lt"/>
                          <a:ea typeface="+mn-ea"/>
                          <a:cs typeface="+mn-cs"/>
                        </a:rPr>
                        <a:t> S.A.S.</a:t>
                      </a:r>
                      <a:endParaRPr lang="es-CO" sz="1000" b="0" kern="1200" dirty="0">
                        <a:solidFill>
                          <a:schemeClr val="dk1"/>
                        </a:solidFill>
                        <a:latin typeface="+mn-lt"/>
                        <a:ea typeface="+mn-ea"/>
                        <a:cs typeface="Arial" panose="020B0604020202020204" pitchFamily="34" charset="0"/>
                      </a:endParaRPr>
                    </a:p>
                  </a:txBody>
                  <a:tcPr/>
                </a:tc>
                <a:tc>
                  <a:txBody>
                    <a:bodyPr/>
                    <a:lstStyle/>
                    <a:p>
                      <a:pPr algn="ctr" fontAlgn="ctr"/>
                      <a:r>
                        <a:rPr lang="es-CO" sz="1000" b="0" i="0" u="none" strike="noStrike" dirty="0" smtClean="0">
                          <a:solidFill>
                            <a:schemeClr val="tx1"/>
                          </a:solidFill>
                          <a:effectLst/>
                          <a:latin typeface="+mn-lt"/>
                          <a:cs typeface="+mn-cs"/>
                        </a:rPr>
                        <a:t>17,84%</a:t>
                      </a:r>
                      <a:endParaRPr lang="es-CO" sz="1000" b="0" i="0" u="none" strike="noStrike" dirty="0" smtClean="0">
                        <a:solidFill>
                          <a:srgbClr val="000000"/>
                        </a:solidFill>
                        <a:effectLst/>
                        <a:latin typeface="+mn-lt"/>
                        <a:cs typeface="Arial" panose="020B0604020202020204" pitchFamily="34" charset="0"/>
                      </a:endParaRPr>
                    </a:p>
                  </a:txBody>
                  <a:tcPr marL="9525" marR="9525" marT="9525" marB="0" anchor="ctr"/>
                </a:tc>
              </a:tr>
              <a:tr h="230012">
                <a:tc>
                  <a:txBody>
                    <a:bodyPr/>
                    <a:lstStyle/>
                    <a:p>
                      <a:pPr marL="0" algn="l" defTabSz="914400" rtl="0" eaLnBrk="1" latinLnBrk="0" hangingPunct="1"/>
                      <a:r>
                        <a:rPr lang="es-CO" sz="1000" b="0" kern="1200" dirty="0" smtClean="0">
                          <a:solidFill>
                            <a:schemeClr val="tx1"/>
                          </a:solidFill>
                          <a:latin typeface="+mn-lt"/>
                          <a:ea typeface="+mn-ea"/>
                          <a:cs typeface="+mn-cs"/>
                        </a:rPr>
                        <a:t>Vicon</a:t>
                      </a:r>
                      <a:r>
                        <a:rPr lang="es-CO" sz="1000" b="0" kern="1200" baseline="0" dirty="0" smtClean="0">
                          <a:solidFill>
                            <a:schemeClr val="tx1"/>
                          </a:solidFill>
                          <a:latin typeface="+mn-lt"/>
                          <a:ea typeface="+mn-ea"/>
                          <a:cs typeface="+mn-cs"/>
                        </a:rPr>
                        <a:t> S.A.</a:t>
                      </a:r>
                      <a:endParaRPr lang="es-CO" sz="1000" b="0" kern="1200" dirty="0">
                        <a:solidFill>
                          <a:schemeClr val="dk1"/>
                        </a:solidFill>
                        <a:latin typeface="+mn-lt"/>
                        <a:ea typeface="+mn-ea"/>
                        <a:cs typeface="Arial" panose="020B0604020202020204" pitchFamily="34" charset="0"/>
                      </a:endParaRPr>
                    </a:p>
                  </a:txBody>
                  <a:tcPr anchor="ctr"/>
                </a:tc>
                <a:tc>
                  <a:txBody>
                    <a:bodyPr/>
                    <a:lstStyle/>
                    <a:p>
                      <a:pPr algn="ctr" fontAlgn="b"/>
                      <a:r>
                        <a:rPr lang="es-MX" sz="1000" b="0" u="none" strike="noStrike" kern="1200" dirty="0" smtClean="0">
                          <a:solidFill>
                            <a:schemeClr val="tx1"/>
                          </a:solidFill>
                          <a:effectLst/>
                          <a:latin typeface="+mn-lt"/>
                          <a:ea typeface="+mn-ea"/>
                          <a:cs typeface="+mn-cs"/>
                        </a:rPr>
                        <a:t>17,84</a:t>
                      </a:r>
                      <a:r>
                        <a:rPr lang="es-MX" sz="1000" b="0" u="none" strike="noStrike" kern="1200" baseline="0" dirty="0" smtClean="0">
                          <a:solidFill>
                            <a:schemeClr val="tx1"/>
                          </a:solidFill>
                          <a:effectLst/>
                          <a:latin typeface="+mn-lt"/>
                          <a:ea typeface="+mn-ea"/>
                          <a:cs typeface="+mn-cs"/>
                        </a:rPr>
                        <a:t>%</a:t>
                      </a:r>
                      <a:endParaRPr lang="es-MX" sz="1000" b="0" u="none" strike="noStrike" kern="1200" dirty="0">
                        <a:solidFill>
                          <a:schemeClr val="tx1"/>
                        </a:solidFill>
                        <a:effectLst/>
                        <a:latin typeface="+mn-lt"/>
                        <a:ea typeface="+mn-ea"/>
                        <a:cs typeface="+mn-cs"/>
                      </a:endParaRPr>
                    </a:p>
                  </a:txBody>
                  <a:tcPr marL="0" marR="0" marT="0" marB="0" anchor="ct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latin typeface="+mn-lt"/>
                        </a:rPr>
                        <a:t>Coninsa y Ramón H S.A.</a:t>
                      </a:r>
                      <a:endParaRPr lang="es-ES" sz="1000" b="0"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17,84</a:t>
                      </a:r>
                      <a:r>
                        <a:rPr lang="es-CO" sz="1000" b="0" kern="1200" baseline="0" dirty="0" smtClean="0">
                          <a:solidFill>
                            <a:schemeClr val="dk1"/>
                          </a:solidFill>
                          <a:latin typeface="+mn-lt"/>
                          <a:ea typeface="+mn-ea"/>
                          <a:cs typeface="Arial" panose="020B0604020202020204" pitchFamily="34" charset="0"/>
                        </a:rPr>
                        <a:t>%</a:t>
                      </a:r>
                      <a:endParaRPr lang="es-CO" sz="1000" b="0" kern="1200" dirty="0">
                        <a:solidFill>
                          <a:schemeClr val="dk1"/>
                        </a:solidFill>
                        <a:latin typeface="+mn-lt"/>
                        <a:ea typeface="+mn-ea"/>
                        <a:cs typeface="Arial" panose="020B0604020202020204" pitchFamily="34" charset="0"/>
                      </a:endParaRPr>
                    </a:p>
                  </a:txBody>
                  <a:tcP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latin typeface="+mn-lt"/>
                        </a:rPr>
                        <a:t>A.I.A. S.A.</a:t>
                      </a:r>
                      <a:endParaRPr lang="es-ES" sz="1000" b="0"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17,84%</a:t>
                      </a:r>
                      <a:endParaRPr lang="es-CO" sz="1000" b="0" kern="1200" dirty="0">
                        <a:solidFill>
                          <a:schemeClr val="dk1"/>
                        </a:solidFill>
                        <a:latin typeface="+mn-lt"/>
                        <a:ea typeface="+mn-ea"/>
                        <a:cs typeface="Arial" panose="020B0604020202020204" pitchFamily="34" charset="0"/>
                      </a:endParaRPr>
                    </a:p>
                  </a:txBody>
                  <a:tcPr anchor="ct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Construcciones CF Ltda.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8,44%</a:t>
                      </a:r>
                    </a:p>
                  </a:txBody>
                  <a:tcP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Agencias Universales S.A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5,00%</a:t>
                      </a:r>
                    </a:p>
                  </a:txBody>
                  <a:tcP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err="1" smtClean="0">
                          <a:solidFill>
                            <a:schemeClr val="dk1"/>
                          </a:solidFill>
                          <a:latin typeface="+mn-lt"/>
                          <a:ea typeface="+mn-ea"/>
                          <a:cs typeface="Arial" panose="020B0604020202020204" pitchFamily="34" charset="0"/>
                        </a:rPr>
                        <a:t>Construtel</a:t>
                      </a:r>
                      <a:r>
                        <a:rPr lang="es-ES" sz="1000" b="0" kern="1200" baseline="0" dirty="0" smtClean="0">
                          <a:solidFill>
                            <a:schemeClr val="dk1"/>
                          </a:solidFill>
                          <a:latin typeface="+mn-lt"/>
                          <a:ea typeface="+mn-ea"/>
                          <a:cs typeface="Arial" panose="020B0604020202020204" pitchFamily="34" charset="0"/>
                        </a:rPr>
                        <a:t> Ltda.</a:t>
                      </a:r>
                      <a:endParaRPr lang="es-ES" sz="1000" b="0"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7,60%</a:t>
                      </a:r>
                    </a:p>
                  </a:txBody>
                  <a:tcP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Pedro</a:t>
                      </a:r>
                      <a:r>
                        <a:rPr lang="es-ES" sz="1000" b="0" kern="1200" baseline="0" dirty="0" smtClean="0">
                          <a:solidFill>
                            <a:schemeClr val="dk1"/>
                          </a:solidFill>
                          <a:latin typeface="+mn-lt"/>
                          <a:ea typeface="+mn-ea"/>
                          <a:cs typeface="Arial" panose="020B0604020202020204" pitchFamily="34" charset="0"/>
                        </a:rPr>
                        <a:t> Ramón Emiliani C</a:t>
                      </a:r>
                      <a:endParaRPr lang="es-ES" sz="1000" b="0" kern="1200" dirty="0" smtClean="0">
                        <a:solidFill>
                          <a:schemeClr val="dk1"/>
                        </a:solidFill>
                        <a:latin typeface="+mn-lt"/>
                        <a:ea typeface="+mn-ea"/>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kern="1200" dirty="0" smtClean="0">
                          <a:solidFill>
                            <a:schemeClr val="dk1"/>
                          </a:solidFill>
                          <a:latin typeface="+mn-lt"/>
                          <a:ea typeface="+mn-ea"/>
                          <a:cs typeface="Arial" panose="020B0604020202020204" pitchFamily="34" charset="0"/>
                        </a:rPr>
                        <a:t>7,60%</a:t>
                      </a:r>
                    </a:p>
                  </a:txBody>
                  <a:tcPr/>
                </a:tc>
              </a:tr>
              <a:tr h="23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b="0" kern="1200" dirty="0" smtClean="0">
                          <a:solidFill>
                            <a:schemeClr val="dk1"/>
                          </a:solidFill>
                          <a:latin typeface="+mn-lt"/>
                          <a:ea typeface="+mn-ea"/>
                          <a:cs typeface="Arial" panose="020B0604020202020204" pitchFamily="34" charset="0"/>
                        </a:rPr>
                        <a:t>TOTAL</a:t>
                      </a:r>
                    </a:p>
                  </a:txBody>
                  <a:tcPr>
                    <a:solidFill>
                      <a:schemeClr val="accent1">
                        <a:lumMod val="40000"/>
                        <a:lumOff val="60000"/>
                      </a:schemeClr>
                    </a:solidFill>
                  </a:tcPr>
                </a:tc>
                <a:tc>
                  <a:txBody>
                    <a:bodyPr/>
                    <a:lstStyle/>
                    <a:p>
                      <a:pPr marL="0" algn="ctr" defTabSz="914400" rtl="0" eaLnBrk="1" latinLnBrk="0" hangingPunct="1"/>
                      <a:r>
                        <a:rPr lang="es-CO" sz="1000" b="0" kern="1200" dirty="0" smtClean="0">
                          <a:solidFill>
                            <a:schemeClr val="dk1"/>
                          </a:solidFill>
                          <a:latin typeface="+mn-lt"/>
                          <a:ea typeface="+mn-ea"/>
                          <a:cs typeface="Arial" panose="020B0604020202020204" pitchFamily="34" charset="0"/>
                        </a:rPr>
                        <a:t>100,00 %</a:t>
                      </a:r>
                      <a:endParaRPr lang="es-CO" sz="1000" b="0" kern="1200" dirty="0">
                        <a:solidFill>
                          <a:schemeClr val="dk1"/>
                        </a:solidFill>
                        <a:latin typeface="+mn-lt"/>
                        <a:ea typeface="+mn-ea"/>
                        <a:cs typeface="Arial" panose="020B0604020202020204" pitchFamily="34" charset="0"/>
                      </a:endParaRPr>
                    </a:p>
                  </a:txBody>
                  <a:tcPr>
                    <a:solidFill>
                      <a:schemeClr val="accent1">
                        <a:lumMod val="40000"/>
                        <a:lumOff val="60000"/>
                      </a:schemeClr>
                    </a:solidFill>
                  </a:tcPr>
                </a:tc>
              </a:tr>
            </a:tbl>
          </a:graphicData>
        </a:graphic>
      </p:graphicFrame>
      <p:sp>
        <p:nvSpPr>
          <p:cNvPr id="15" name="30 CuadroTexto"/>
          <p:cNvSpPr txBox="1">
            <a:spLocks noChangeArrowheads="1"/>
          </p:cNvSpPr>
          <p:nvPr/>
        </p:nvSpPr>
        <p:spPr bwMode="auto">
          <a:xfrm flipH="1">
            <a:off x="721434" y="4365105"/>
            <a:ext cx="4258740" cy="307777"/>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Arial" pitchFamily="34" charset="0"/>
                <a:cs typeface="Arial" pitchFamily="34" charset="0"/>
              </a:rPr>
              <a:t>VALOR DEL CONTRATO</a:t>
            </a:r>
          </a:p>
        </p:txBody>
      </p:sp>
      <p:graphicFrame>
        <p:nvGraphicFramePr>
          <p:cNvPr id="16" name="5 Tabla"/>
          <p:cNvGraphicFramePr>
            <a:graphicFrameLocks noGrp="1"/>
          </p:cNvGraphicFramePr>
          <p:nvPr>
            <p:extLst/>
          </p:nvPr>
        </p:nvGraphicFramePr>
        <p:xfrm>
          <a:off x="721436" y="4808123"/>
          <a:ext cx="4258740" cy="304800"/>
        </p:xfrm>
        <a:graphic>
          <a:graphicData uri="http://schemas.openxmlformats.org/drawingml/2006/table">
            <a:tbl>
              <a:tblPr firstRow="1" bandRow="1">
                <a:tableStyleId>{E8B1032C-EA38-4F05-BA0D-38AFFFC7BED3}</a:tableStyleId>
              </a:tblPr>
              <a:tblGrid>
                <a:gridCol w="4258740"/>
              </a:tblGrid>
              <a:tr h="296559">
                <a:tc>
                  <a:txBody>
                    <a:bodyPr/>
                    <a:lstStyle/>
                    <a:p>
                      <a:pPr marL="0" algn="l" defTabSz="914400" rtl="0" eaLnBrk="1" latinLnBrk="0" hangingPunct="1"/>
                      <a:r>
                        <a:rPr lang="es-ES" sz="1400" b="1" u="none" strike="noStrike" kern="1200" dirty="0" smtClean="0">
                          <a:solidFill>
                            <a:schemeClr val="tx1"/>
                          </a:solidFill>
                          <a:effectLst/>
                          <a:latin typeface="+mn-lt"/>
                          <a:ea typeface="+mn-ea"/>
                          <a:cs typeface="+mn-cs"/>
                        </a:rPr>
                        <a:t>Indeterminado</a:t>
                      </a:r>
                      <a:endParaRPr lang="es-CO" sz="1400" b="1" u="none" strike="noStrike" kern="1200" dirty="0">
                        <a:solidFill>
                          <a:schemeClr val="tx1"/>
                        </a:solidFill>
                        <a:effectLst/>
                        <a:latin typeface="+mn-lt"/>
                        <a:ea typeface="+mn-ea"/>
                        <a:cs typeface="+mn-cs"/>
                      </a:endParaRPr>
                    </a:p>
                  </a:txBody>
                  <a:tcPr/>
                </a:tc>
              </a:tr>
            </a:tbl>
          </a:graphicData>
        </a:graphic>
      </p:graphicFrame>
      <p:graphicFrame>
        <p:nvGraphicFramePr>
          <p:cNvPr id="17" name="5 Tabla"/>
          <p:cNvGraphicFramePr>
            <a:graphicFrameLocks noGrp="1"/>
          </p:cNvGraphicFramePr>
          <p:nvPr>
            <p:extLst/>
          </p:nvPr>
        </p:nvGraphicFramePr>
        <p:xfrm>
          <a:off x="704528" y="5716488"/>
          <a:ext cx="4258740" cy="304800"/>
        </p:xfrm>
        <a:graphic>
          <a:graphicData uri="http://schemas.openxmlformats.org/drawingml/2006/table">
            <a:tbl>
              <a:tblPr firstRow="1" bandRow="1">
                <a:tableStyleId>{E8B1032C-EA38-4F05-BA0D-38AFFFC7BED3}</a:tableStyleId>
              </a:tblPr>
              <a:tblGrid>
                <a:gridCol w="3291999"/>
                <a:gridCol w="966741"/>
              </a:tblGrid>
              <a:tr h="296559">
                <a:tc>
                  <a:txBody>
                    <a:bodyPr/>
                    <a:lstStyle/>
                    <a:p>
                      <a:pPr marL="0" algn="l" defTabSz="914400" rtl="0" eaLnBrk="1" latinLnBrk="0" hangingPunct="1"/>
                      <a:r>
                        <a:rPr lang="es-ES" sz="1400" b="1" u="none" strike="noStrike" kern="1200" dirty="0" smtClean="0">
                          <a:solidFill>
                            <a:schemeClr val="tx1"/>
                          </a:solidFill>
                          <a:effectLst/>
                          <a:latin typeface="+mn-lt"/>
                          <a:ea typeface="+mn-ea"/>
                          <a:cs typeface="+mn-cs"/>
                        </a:rPr>
                        <a:t>Inversión realizada hasta Dic 2013</a:t>
                      </a:r>
                      <a:endParaRPr lang="es-CO" sz="1400" b="1" u="none" strike="noStrike" kern="1200" dirty="0">
                        <a:solidFill>
                          <a:schemeClr val="tx1"/>
                        </a:solidFill>
                        <a:effectLst/>
                        <a:latin typeface="+mn-lt"/>
                        <a:ea typeface="+mn-ea"/>
                        <a:cs typeface="+mn-cs"/>
                      </a:endParaRPr>
                    </a:p>
                  </a:txBody>
                  <a:tcPr/>
                </a:tc>
                <a:tc>
                  <a:txBody>
                    <a:bodyPr/>
                    <a:lstStyle/>
                    <a:p>
                      <a:pPr algn="r"/>
                      <a:r>
                        <a:rPr lang="es-CO" sz="1400" b="1" dirty="0" smtClean="0">
                          <a:latin typeface="+mn-lt"/>
                          <a:cs typeface="Arial" panose="020B0604020202020204" pitchFamily="34" charset="0"/>
                        </a:rPr>
                        <a:t>$ 12.890</a:t>
                      </a:r>
                      <a:endParaRPr lang="es-CO" sz="1400" b="1" dirty="0">
                        <a:latin typeface="+mn-lt"/>
                        <a:cs typeface="Arial" panose="020B0604020202020204" pitchFamily="34" charset="0"/>
                      </a:endParaRPr>
                    </a:p>
                  </a:txBody>
                  <a:tcPr anchor="ctr"/>
                </a:tc>
              </a:tr>
            </a:tbl>
          </a:graphicData>
        </a:graphic>
      </p:graphicFrame>
      <p:sp>
        <p:nvSpPr>
          <p:cNvPr id="20" name="30 CuadroTexto"/>
          <p:cNvSpPr txBox="1">
            <a:spLocks noChangeArrowheads="1"/>
          </p:cNvSpPr>
          <p:nvPr/>
        </p:nvSpPr>
        <p:spPr bwMode="auto">
          <a:xfrm flipH="1">
            <a:off x="694260" y="5281464"/>
            <a:ext cx="4258740" cy="307777"/>
          </a:xfrm>
          <a:prstGeom prst="rect">
            <a:avLst/>
          </a:prstGeom>
        </p:spPr>
        <p:style>
          <a:lnRef idx="3">
            <a:schemeClr val="lt1"/>
          </a:lnRef>
          <a:fillRef idx="1">
            <a:schemeClr val="accent6"/>
          </a:fillRef>
          <a:effectRef idx="1">
            <a:schemeClr val="accent6"/>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Arial" pitchFamily="34" charset="0"/>
                <a:cs typeface="Arial" pitchFamily="34" charset="0"/>
              </a:rPr>
              <a:t>INVERSIONES (millones) </a:t>
            </a:r>
          </a:p>
        </p:txBody>
      </p:sp>
    </p:spTree>
    <p:extLst>
      <p:ext uri="{BB962C8B-B14F-4D97-AF65-F5344CB8AC3E}">
        <p14:creationId xmlns:p14="http://schemas.microsoft.com/office/powerpoint/2010/main" val="31343146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0 CuadroTexto"/>
          <p:cNvSpPr txBox="1">
            <a:spLocks noChangeArrowheads="1"/>
          </p:cNvSpPr>
          <p:nvPr/>
        </p:nvSpPr>
        <p:spPr bwMode="auto">
          <a:xfrm flipH="1">
            <a:off x="527499" y="1101662"/>
            <a:ext cx="8673973" cy="307777"/>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Arial" pitchFamily="34" charset="0"/>
                <a:cs typeface="Arial" pitchFamily="34" charset="0"/>
              </a:rPr>
              <a:t>INVERSIONES REALIZADAS (millones)</a:t>
            </a:r>
          </a:p>
        </p:txBody>
      </p:sp>
      <p:sp>
        <p:nvSpPr>
          <p:cNvPr id="15" name="Rectángulo 5"/>
          <p:cNvSpPr>
            <a:spLocks noChangeArrowheads="1"/>
          </p:cNvSpPr>
          <p:nvPr/>
        </p:nvSpPr>
        <p:spPr bwMode="auto">
          <a:xfrm>
            <a:off x="381001" y="82010"/>
            <a:ext cx="6580039" cy="604362"/>
          </a:xfrm>
          <a:prstGeom prst="rect">
            <a:avLst/>
          </a:prstGeom>
          <a:noFill/>
          <a:ln w="9525">
            <a:noFill/>
            <a:miter lim="800000"/>
            <a:headEnd/>
            <a:tailEnd/>
          </a:ln>
        </p:spPr>
        <p:txBody>
          <a:bodyPr wrap="square">
            <a:spAutoFit/>
          </a:bodyPr>
          <a:lstStyle/>
          <a:p>
            <a:pPr>
              <a:defRPr/>
            </a:pPr>
            <a:r>
              <a:rPr lang="es-ES" sz="3200" b="1" dirty="0">
                <a:solidFill>
                  <a:srgbClr val="FFC000"/>
                </a:solidFill>
                <a:latin typeface="Impact" pitchFamily="34" charset="0"/>
                <a:sym typeface="Helvetica Neue Bold Condensed" charset="0"/>
              </a:rPr>
              <a:t>CONCESIÓN</a:t>
            </a:r>
            <a:endParaRPr lang="es-ES" sz="28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9" name="Rectángulo 5"/>
          <p:cNvSpPr>
            <a:spLocks noChangeArrowheads="1"/>
          </p:cNvSpPr>
          <p:nvPr/>
        </p:nvSpPr>
        <p:spPr bwMode="auto">
          <a:xfrm>
            <a:off x="527499" y="612632"/>
            <a:ext cx="8848431" cy="400110"/>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dirty="0">
                <a:solidFill>
                  <a:prstClr val="black"/>
                </a:solidFill>
                <a:latin typeface="Impact" pitchFamily="34" charset="0"/>
              </a:rPr>
              <a:t>AEROPUERTOS “</a:t>
            </a:r>
            <a:r>
              <a:rPr lang="es-CO" sz="2000" b="1" dirty="0">
                <a:solidFill>
                  <a:prstClr val="black"/>
                </a:solidFill>
                <a:latin typeface="Impact" pitchFamily="34" charset="0"/>
              </a:rPr>
              <a:t>GUSTAVO ROJAS PINILLA” - SAN ANDRES Y “EL EMBRUJO” DE PROVIDENCIA</a:t>
            </a:r>
          </a:p>
        </p:txBody>
      </p:sp>
      <p:graphicFrame>
        <p:nvGraphicFramePr>
          <p:cNvPr id="6" name="Tabla 5"/>
          <p:cNvGraphicFramePr>
            <a:graphicFrameLocks noGrp="1"/>
          </p:cNvGraphicFramePr>
          <p:nvPr>
            <p:extLst/>
          </p:nvPr>
        </p:nvGraphicFramePr>
        <p:xfrm>
          <a:off x="560513" y="1484784"/>
          <a:ext cx="8640961" cy="2351444"/>
        </p:xfrm>
        <a:graphic>
          <a:graphicData uri="http://schemas.openxmlformats.org/drawingml/2006/table">
            <a:tbl>
              <a:tblPr/>
              <a:tblGrid>
                <a:gridCol w="108350"/>
                <a:gridCol w="6489427"/>
                <a:gridCol w="92872"/>
                <a:gridCol w="1826482"/>
                <a:gridCol w="123830"/>
              </a:tblGrid>
              <a:tr h="289475">
                <a:tc>
                  <a:txBody>
                    <a:bodyPr/>
                    <a:lstStyle/>
                    <a:p>
                      <a:pPr algn="l" fontAlgn="ctr"/>
                      <a:endParaRPr lang="es-MX" sz="1000" b="0" i="0" u="none" strike="noStrike" dirty="0">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1" i="0" u="sng" strike="noStrike" dirty="0">
                          <a:solidFill>
                            <a:srgbClr val="000000"/>
                          </a:solidFill>
                          <a:effectLst/>
                          <a:latin typeface="Arial" panose="020B0604020202020204" pitchFamily="34" charset="0"/>
                        </a:rPr>
                        <a:t>AEROPUERTO SAN ANDRES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10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1000" b="1" i="0" u="sng" strike="noStrike" dirty="0">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280962">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dirty="0">
                          <a:solidFill>
                            <a:srgbClr val="000000"/>
                          </a:solidFill>
                          <a:effectLst/>
                          <a:latin typeface="Arial" panose="020B0604020202020204" pitchFamily="34" charset="0"/>
                        </a:rPr>
                        <a:t>Proyecto 1 : Diseño y construcción equipamiento y adecuaciones del Edificio Terminal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1" i="0" u="none" strike="noStrike" dirty="0">
                          <a:solidFill>
                            <a:srgbClr val="000000"/>
                          </a:solidFill>
                          <a:effectLst/>
                          <a:latin typeface="Arial" panose="020B0604020202020204" pitchFamily="34" charset="0"/>
                        </a:rPr>
                        <a:t> $ </a:t>
                      </a:r>
                      <a:r>
                        <a:rPr lang="es-MX" sz="1100" b="1" i="0" u="none" strike="noStrike" dirty="0" smtClean="0">
                          <a:solidFill>
                            <a:srgbClr val="000000"/>
                          </a:solidFill>
                          <a:effectLst/>
                          <a:latin typeface="Arial" panose="020B0604020202020204" pitchFamily="34" charset="0"/>
                        </a:rPr>
                        <a:t>                        8,635 </a:t>
                      </a:r>
                      <a:endParaRPr lang="es-MX" sz="1100" b="1"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280962">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a:solidFill>
                            <a:srgbClr val="000000"/>
                          </a:solidFill>
                          <a:effectLst/>
                          <a:latin typeface="Arial" panose="020B0604020202020204" pitchFamily="34" charset="0"/>
                        </a:rPr>
                        <a:t>Proyecto 6: Trabajos adicionales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1" i="0" u="none" strike="noStrike">
                          <a:solidFill>
                            <a:srgbClr val="000000"/>
                          </a:solidFill>
                          <a:effectLst/>
                          <a:latin typeface="Arial" panose="020B0604020202020204" pitchFamily="34" charset="0"/>
                        </a:rPr>
                        <a:t> $                            983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228721">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1" i="0" u="sng" strike="noStrike">
                          <a:solidFill>
                            <a:srgbClr val="000000"/>
                          </a:solidFill>
                          <a:effectLst/>
                          <a:latin typeface="Arial" panose="020B0604020202020204" pitchFamily="34" charset="0"/>
                        </a:rPr>
                        <a:t>AEROPUERTO PROVIDENCIA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s-MX" sz="11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306503">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dirty="0">
                          <a:solidFill>
                            <a:srgbClr val="000000"/>
                          </a:solidFill>
                          <a:effectLst/>
                          <a:latin typeface="Arial" panose="020B0604020202020204" pitchFamily="34" charset="0"/>
                        </a:rPr>
                        <a:t>Proyecto 1 : Diseño, construcción y equipamiento de las ampliaciones y adecuaciones del Edificio Terminal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1" i="0" u="none" strike="noStrike">
                          <a:solidFill>
                            <a:srgbClr val="000000"/>
                          </a:solidFill>
                          <a:effectLst/>
                          <a:latin typeface="Arial" panose="020B0604020202020204" pitchFamily="34" charset="0"/>
                        </a:rPr>
                        <a:t> $                         2,003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306503">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a:solidFill>
                            <a:srgbClr val="000000"/>
                          </a:solidFill>
                          <a:effectLst/>
                          <a:latin typeface="Arial" panose="020B0604020202020204" pitchFamily="34" charset="0"/>
                        </a:rPr>
                        <a:t>Proyecto 2: Trabajos Adicionales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1" i="0" u="none" strike="noStrike">
                          <a:solidFill>
                            <a:srgbClr val="000000"/>
                          </a:solidFill>
                          <a:effectLst/>
                          <a:latin typeface="Arial" panose="020B0604020202020204" pitchFamily="34" charset="0"/>
                        </a:rPr>
                        <a:t> $                            384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229878">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1" i="0" u="none" strike="noStrike" dirty="0">
                          <a:solidFill>
                            <a:srgbClr val="000000"/>
                          </a:solidFill>
                          <a:effectLst/>
                          <a:latin typeface="Arial" panose="020B0604020202020204" pitchFamily="34" charset="0"/>
                        </a:rPr>
                        <a:t>Honorarios Interventoría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100" b="1" i="0" u="none" strike="noStrike">
                          <a:solidFill>
                            <a:srgbClr val="000000"/>
                          </a:solidFill>
                          <a:effectLst/>
                          <a:latin typeface="Arial" panose="020B0604020202020204" pitchFamily="34" charset="0"/>
                        </a:rPr>
                        <a:t> $                            886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181535">
                <a:tc>
                  <a:txBody>
                    <a:bodyPr/>
                    <a:lstStyle/>
                    <a:p>
                      <a:pPr algn="l" fontAlgn="ctr"/>
                      <a:endParaRPr lang="es-MX" sz="1000" b="0" i="0" u="none" strike="noStrike" dirty="0">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s-MX" sz="11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246905">
                <a:tc>
                  <a:txBody>
                    <a:bodyPr/>
                    <a:lstStyle/>
                    <a:p>
                      <a:pPr algn="l" fontAlgn="ctr"/>
                      <a:endParaRPr lang="es-MX" sz="1000" b="0" i="0" u="none" strike="noStrike" dirty="0">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1" i="1" u="sng" strike="noStrike">
                          <a:solidFill>
                            <a:srgbClr val="000000"/>
                          </a:solidFill>
                          <a:effectLst/>
                          <a:latin typeface="Arial" panose="020B0604020202020204" pitchFamily="34" charset="0"/>
                        </a:rPr>
                        <a:t>INVERSIÓN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es-MX"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s-MX" sz="1100" b="1" i="0" u="none" strike="noStrike">
                          <a:solidFill>
                            <a:srgbClr val="000000"/>
                          </a:solidFill>
                          <a:effectLst/>
                          <a:latin typeface="Arial" panose="020B0604020202020204" pitchFamily="34" charset="0"/>
                        </a:rPr>
                        <a:t> $                       12,890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es-MX"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14" name="30 CuadroTexto"/>
          <p:cNvSpPr txBox="1">
            <a:spLocks noChangeArrowheads="1"/>
          </p:cNvSpPr>
          <p:nvPr/>
        </p:nvSpPr>
        <p:spPr bwMode="auto">
          <a:xfrm flipH="1">
            <a:off x="527500" y="3985320"/>
            <a:ext cx="8673973" cy="307777"/>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Arial" pitchFamily="34" charset="0"/>
                <a:cs typeface="Arial" pitchFamily="34" charset="0"/>
              </a:rPr>
              <a:t>ACTIVIDADES SIN EJECUTAR</a:t>
            </a:r>
          </a:p>
        </p:txBody>
      </p:sp>
      <p:graphicFrame>
        <p:nvGraphicFramePr>
          <p:cNvPr id="10" name="Tabla 9"/>
          <p:cNvGraphicFramePr>
            <a:graphicFrameLocks noGrp="1"/>
          </p:cNvGraphicFramePr>
          <p:nvPr>
            <p:extLst/>
          </p:nvPr>
        </p:nvGraphicFramePr>
        <p:xfrm>
          <a:off x="527499" y="4344120"/>
          <a:ext cx="8673973" cy="1893193"/>
        </p:xfrm>
        <a:graphic>
          <a:graphicData uri="http://schemas.openxmlformats.org/drawingml/2006/table">
            <a:tbl>
              <a:tblPr/>
              <a:tblGrid>
                <a:gridCol w="140470"/>
                <a:gridCol w="8413101"/>
                <a:gridCol w="120402"/>
              </a:tblGrid>
              <a:tr h="281086">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s-MX" sz="1000" b="1" i="0" u="sng" strike="noStrike">
                          <a:solidFill>
                            <a:srgbClr val="000000"/>
                          </a:solidFill>
                          <a:effectLst/>
                          <a:latin typeface="Arial" panose="020B0604020202020204" pitchFamily="34" charset="0"/>
                        </a:rPr>
                        <a:t>AEROPUERTO SAN ANDRES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355491">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a:solidFill>
                            <a:srgbClr val="000000"/>
                          </a:solidFill>
                          <a:effectLst/>
                          <a:latin typeface="Arial" panose="020B0604020202020204" pitchFamily="34" charset="0"/>
                        </a:rPr>
                        <a:t>Proyecto 2 : Diseño, adquisición de predios, equipamiento y construcción de la ampliación de la pista de aterrizaje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438162">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a:solidFill>
                            <a:srgbClr val="000000"/>
                          </a:solidFill>
                          <a:effectLst/>
                          <a:latin typeface="Arial" panose="020B0604020202020204" pitchFamily="34" charset="0"/>
                        </a:rPr>
                        <a:t>Proyecto 3: Construcción cuartel de bomberos instalaciones y equipamento de la nueva subestación electrica y construcción de la calle de conexión con la pista de aterrizaje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479498">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a:solidFill>
                            <a:srgbClr val="000000"/>
                          </a:solidFill>
                          <a:effectLst/>
                          <a:latin typeface="Arial" panose="020B0604020202020204" pitchFamily="34" charset="0"/>
                        </a:rPr>
                        <a:t>Proyecto 4: Diseño, adquisición de predios para contrucción de plataforma y calles de conexión para la zona de hagares y aviación general y ampliación de la plataforma de parqueo de aeronaves frente al edificio terminal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r h="338956">
                <a:tc>
                  <a:txBody>
                    <a:bodyPr/>
                    <a:lstStyle/>
                    <a:p>
                      <a:pPr algn="l" fontAlgn="ctr"/>
                      <a:endParaRPr lang="es-MX" sz="1000" b="0" i="0" u="none" strike="noStrike">
                        <a:solidFill>
                          <a:srgbClr val="000000"/>
                        </a:solidFill>
                        <a:effectLst/>
                        <a:latin typeface="Arial" panose="020B060402020202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just" fontAlgn="ctr"/>
                      <a:r>
                        <a:rPr lang="es-MX" sz="1000" b="1" i="0" u="none" strike="noStrike">
                          <a:solidFill>
                            <a:srgbClr val="000000"/>
                          </a:solidFill>
                          <a:effectLst/>
                          <a:latin typeface="Arial" panose="020B0604020202020204" pitchFamily="34" charset="0"/>
                        </a:rPr>
                        <a:t>Proyecto 5: Diseño y construcción de la ampliación del edificio terminal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ctr"/>
                      <a:endParaRPr lang="es-MX"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Tree>
    <p:extLst>
      <p:ext uri="{BB962C8B-B14F-4D97-AF65-F5344CB8AC3E}">
        <p14:creationId xmlns:p14="http://schemas.microsoft.com/office/powerpoint/2010/main" val="68462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0 CuadroTexto"/>
          <p:cNvSpPr txBox="1">
            <a:spLocks noChangeArrowheads="1"/>
          </p:cNvSpPr>
          <p:nvPr/>
        </p:nvSpPr>
        <p:spPr bwMode="auto">
          <a:xfrm flipH="1">
            <a:off x="3680610" y="1101662"/>
            <a:ext cx="5695319" cy="307777"/>
          </a:xfrm>
          <a:prstGeom prst="rect">
            <a:avLst/>
          </a:prstGeom>
        </p:spPr>
        <p:style>
          <a:lnRef idx="0">
            <a:schemeClr val="accent1"/>
          </a:lnRef>
          <a:fillRef idx="3">
            <a:schemeClr val="accent1"/>
          </a:fillRef>
          <a:effectRef idx="3">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Arial" pitchFamily="34" charset="0"/>
                <a:cs typeface="Arial" pitchFamily="34" charset="0"/>
              </a:rPr>
              <a:t>OBJETO DEL CONTRATO</a:t>
            </a:r>
          </a:p>
        </p:txBody>
      </p:sp>
      <p:graphicFrame>
        <p:nvGraphicFramePr>
          <p:cNvPr id="13" name="4 Tabla"/>
          <p:cNvGraphicFramePr>
            <a:graphicFrameLocks noGrp="1"/>
          </p:cNvGraphicFramePr>
          <p:nvPr>
            <p:extLst/>
          </p:nvPr>
        </p:nvGraphicFramePr>
        <p:xfrm>
          <a:off x="3680610" y="1502977"/>
          <a:ext cx="5695319" cy="944880"/>
        </p:xfrm>
        <a:graphic>
          <a:graphicData uri="http://schemas.openxmlformats.org/drawingml/2006/table">
            <a:tbl>
              <a:tblPr firstRow="1" bandRow="1">
                <a:tableStyleId>{5C22544A-7EE6-4342-B048-85BDC9FD1C3A}</a:tableStyleId>
              </a:tblPr>
              <a:tblGrid>
                <a:gridCol w="5695319"/>
              </a:tblGrid>
              <a:tr h="917911">
                <a:tc>
                  <a:txBody>
                    <a:bodyPr/>
                    <a:lstStyle/>
                    <a:p>
                      <a:pPr lvl="0" algn="just"/>
                      <a:r>
                        <a:rPr lang="es-MX" sz="1400" b="1" dirty="0" smtClean="0">
                          <a:solidFill>
                            <a:schemeClr val="tx1"/>
                          </a:solidFill>
                        </a:rPr>
                        <a:t>Contrato de Concesión para la Administración, Operación, Explotación Comercial, Inversión, Modernización y Mantenimiento del Aeropuerto Internacional “Gustavo Rojas Pinilla” de</a:t>
                      </a:r>
                      <a:r>
                        <a:rPr lang="es-MX" sz="1400" b="1" baseline="0" dirty="0" smtClean="0">
                          <a:solidFill>
                            <a:schemeClr val="tx1"/>
                          </a:solidFill>
                        </a:rPr>
                        <a:t> San Andrés y del Aeropuerto “El Embrujo” de Providencia</a:t>
                      </a:r>
                      <a:endParaRPr lang="es-MX" sz="1400" dirty="0">
                        <a:solidFill>
                          <a:schemeClr val="tx1"/>
                        </a:solidFill>
                      </a:endParaRPr>
                    </a:p>
                  </a:txBody>
                  <a:tcPr>
                    <a:solidFill>
                      <a:schemeClr val="tx2">
                        <a:lumMod val="20000"/>
                        <a:lumOff val="80000"/>
                      </a:schemeClr>
                    </a:solidFill>
                  </a:tcPr>
                </a:tc>
              </a:tr>
            </a:tbl>
          </a:graphicData>
        </a:graphic>
      </p:graphicFrame>
      <p:pic>
        <p:nvPicPr>
          <p:cNvPr id="1026" name="Picture 2" descr="http://www.aerocivil.gov.co/Aerodromos/CAeroportuarias/CASanandres/PublishingImages/asandr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04" y="1101661"/>
            <a:ext cx="3024336" cy="13407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5"/>
          <p:cNvSpPr>
            <a:spLocks noChangeArrowheads="1"/>
          </p:cNvSpPr>
          <p:nvPr/>
        </p:nvSpPr>
        <p:spPr bwMode="auto">
          <a:xfrm>
            <a:off x="381001" y="82010"/>
            <a:ext cx="6580039" cy="604362"/>
          </a:xfrm>
          <a:prstGeom prst="rect">
            <a:avLst/>
          </a:prstGeom>
          <a:noFill/>
          <a:ln w="9525">
            <a:noFill/>
            <a:miter lim="800000"/>
            <a:headEnd/>
            <a:tailEnd/>
          </a:ln>
        </p:spPr>
        <p:txBody>
          <a:bodyPr wrap="square">
            <a:spAutoFit/>
          </a:bodyPr>
          <a:lstStyle/>
          <a:p>
            <a:pPr>
              <a:defRPr/>
            </a:pPr>
            <a:r>
              <a:rPr lang="es-ES" sz="3200" b="1" dirty="0">
                <a:solidFill>
                  <a:srgbClr val="FFC000"/>
                </a:solidFill>
                <a:latin typeface="Impact" pitchFamily="34" charset="0"/>
                <a:sym typeface="Helvetica Neue Bold Condensed" charset="0"/>
              </a:rPr>
              <a:t>CONCESIÓN</a:t>
            </a:r>
            <a:endParaRPr lang="es-ES" sz="2800" b="1" dirty="0">
              <a:ln w="10541" cmpd="sng">
                <a:solidFill>
                  <a:srgbClr val="4F81BD">
                    <a:shade val="88000"/>
                    <a:satMod val="110000"/>
                  </a:srgbClr>
                </a:solidFill>
                <a:prstDash val="solid"/>
              </a:ln>
              <a:solidFill>
                <a:srgbClr val="1F497D"/>
              </a:solidFill>
              <a:latin typeface="Franklin Gothic Demi Cond" pitchFamily="34" charset="0"/>
              <a:sym typeface="Helvetica Neue Bold Condensed" charset="0"/>
            </a:endParaRPr>
          </a:p>
        </p:txBody>
      </p:sp>
      <p:sp>
        <p:nvSpPr>
          <p:cNvPr id="9" name="Rectángulo 5"/>
          <p:cNvSpPr>
            <a:spLocks noChangeArrowheads="1"/>
          </p:cNvSpPr>
          <p:nvPr/>
        </p:nvSpPr>
        <p:spPr bwMode="auto">
          <a:xfrm>
            <a:off x="527499" y="612632"/>
            <a:ext cx="8848431" cy="400110"/>
          </a:xfrm>
          <a:prstGeom prst="rect">
            <a:avLst/>
          </a:prstGeom>
          <a:noFill/>
          <a:ln>
            <a:noFill/>
          </a:ln>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dirty="0">
                <a:solidFill>
                  <a:prstClr val="black"/>
                </a:solidFill>
                <a:latin typeface="Impact" pitchFamily="34" charset="0"/>
              </a:rPr>
              <a:t>AEROPUERTOS “</a:t>
            </a:r>
            <a:r>
              <a:rPr lang="es-CO" sz="2000" b="1" dirty="0">
                <a:solidFill>
                  <a:prstClr val="black"/>
                </a:solidFill>
                <a:latin typeface="Impact" pitchFamily="34" charset="0"/>
              </a:rPr>
              <a:t>GUSTAVO ROJAS PINILLA” - SAN ANDRES Y “EL EMBRUJO” DE PROVIDENCIA</a:t>
            </a:r>
          </a:p>
        </p:txBody>
      </p:sp>
      <p:graphicFrame>
        <p:nvGraphicFramePr>
          <p:cNvPr id="8" name="7 Tabla"/>
          <p:cNvGraphicFramePr>
            <a:graphicFrameLocks noGrp="1"/>
          </p:cNvGraphicFramePr>
          <p:nvPr>
            <p:extLst/>
          </p:nvPr>
        </p:nvGraphicFramePr>
        <p:xfrm>
          <a:off x="485930" y="2442412"/>
          <a:ext cx="8889998" cy="3534175"/>
        </p:xfrm>
        <a:graphic>
          <a:graphicData uri="http://schemas.openxmlformats.org/drawingml/2006/table">
            <a:tbl>
              <a:tblPr firstRow="1" bandRow="1">
                <a:effectLst>
                  <a:outerShdw blurRad="50800" dist="50800" dir="5400000" algn="ctr" rotWithShape="0">
                    <a:schemeClr val="accent6">
                      <a:lumMod val="40000"/>
                      <a:lumOff val="60000"/>
                    </a:schemeClr>
                  </a:outerShdw>
                </a:effectLst>
                <a:tableStyleId>{93296810-A885-4BE3-A3E7-6D5BEEA58F35}</a:tableStyleId>
              </a:tblPr>
              <a:tblGrid>
                <a:gridCol w="8889998"/>
              </a:tblGrid>
              <a:tr h="258794">
                <a:tc>
                  <a:txBody>
                    <a:bodyPr/>
                    <a:lstStyle/>
                    <a:p>
                      <a:pPr algn="ctr"/>
                      <a:r>
                        <a:rPr lang="es-CO" sz="1200" dirty="0" smtClean="0"/>
                        <a:t>TEMAS</a:t>
                      </a:r>
                      <a:r>
                        <a:rPr lang="es-CO" sz="1200" baseline="0" dirty="0" smtClean="0"/>
                        <a:t> DE GESTIÓN</a:t>
                      </a:r>
                      <a:endParaRPr lang="es-CO" sz="1200" dirty="0"/>
                    </a:p>
                  </a:txBody>
                  <a:tcPr>
                    <a:cell3D prstMaterial="dkEdge">
                      <a:bevel/>
                      <a:lightRig rig="flood" dir="t"/>
                    </a:cell3D>
                  </a:tcPr>
                </a:tc>
              </a:tr>
              <a:tr h="604023">
                <a:tc>
                  <a:txBody>
                    <a:bodyPr/>
                    <a:lstStyle/>
                    <a:p>
                      <a:pPr marL="271463" marR="0" lvl="0" indent="-271463" algn="just" defTabSz="914400" rtl="0" eaLnBrk="1" fontAlgn="auto" latinLnBrk="0" hangingPunct="1">
                        <a:lnSpc>
                          <a:spcPct val="100000"/>
                        </a:lnSpc>
                        <a:spcBef>
                          <a:spcPts val="0"/>
                        </a:spcBef>
                        <a:spcAft>
                          <a:spcPts val="0"/>
                        </a:spcAft>
                        <a:buClrTx/>
                        <a:buSzTx/>
                        <a:buFontTx/>
                        <a:buAutoNum type="arabicPeriod"/>
                        <a:tabLst/>
                        <a:defRPr/>
                      </a:pPr>
                      <a:r>
                        <a:rPr lang="es-CO" sz="1400" kern="1200" dirty="0" smtClean="0">
                          <a:solidFill>
                            <a:schemeClr val="dk1"/>
                          </a:solidFill>
                          <a:effectLst/>
                          <a:latin typeface="+mn-lt"/>
                          <a:ea typeface="+mn-ea"/>
                          <a:cs typeface="+mn-cs"/>
                        </a:rPr>
                        <a:t>Consulta Previa</a:t>
                      </a:r>
                      <a:r>
                        <a:rPr lang="es-CO" sz="1400" kern="1200" baseline="0" dirty="0" smtClean="0">
                          <a:solidFill>
                            <a:schemeClr val="dk1"/>
                          </a:solidFill>
                          <a:effectLst/>
                          <a:latin typeface="+mn-lt"/>
                          <a:ea typeface="+mn-ea"/>
                          <a:cs typeface="+mn-cs"/>
                        </a:rPr>
                        <a:t>: La Dirección de Consulta Previa del Ministerio del Interior tiene previsto para el próximo viernes 2 de octubre de 2014 adelantar la reunión en la Etapa de Apertura</a:t>
                      </a:r>
                      <a:endParaRPr lang="es-CO" sz="1400" kern="1200" dirty="0" smtClean="0">
                        <a:solidFill>
                          <a:schemeClr val="dk1"/>
                        </a:solidFill>
                        <a:effectLst/>
                        <a:latin typeface="+mn-lt"/>
                        <a:ea typeface="+mn-ea"/>
                        <a:cs typeface="+mn-cs"/>
                      </a:endParaRPr>
                    </a:p>
                  </a:txBody>
                  <a:tcPr/>
                </a:tc>
              </a:tr>
              <a:tr h="891402">
                <a:tc>
                  <a:txBody>
                    <a:bodyPr/>
                    <a:lstStyle/>
                    <a:p>
                      <a:pPr marL="271463" marR="0" lvl="0" indent="-271463" algn="just" defTabSz="914400" rtl="0" eaLnBrk="1" fontAlgn="auto" latinLnBrk="0" hangingPunct="1">
                        <a:lnSpc>
                          <a:spcPct val="100000"/>
                        </a:lnSpc>
                        <a:spcBef>
                          <a:spcPts val="0"/>
                        </a:spcBef>
                        <a:spcAft>
                          <a:spcPts val="0"/>
                        </a:spcAft>
                        <a:buClrTx/>
                        <a:buSzTx/>
                        <a:buFont typeface="+mj-lt"/>
                        <a:buAutoNum type="arabicPeriod" startAt="2"/>
                        <a:tabLst/>
                        <a:defRPr/>
                      </a:pPr>
                      <a:r>
                        <a:rPr lang="es-CO" sz="1400" kern="1200" dirty="0" smtClean="0">
                          <a:solidFill>
                            <a:schemeClr val="dk1"/>
                          </a:solidFill>
                          <a:effectLst/>
                          <a:latin typeface="+mn-lt"/>
                          <a:ea typeface="+mn-ea"/>
                          <a:cs typeface="+mn-cs"/>
                        </a:rPr>
                        <a:t>Terminación Anticipada</a:t>
                      </a:r>
                      <a:r>
                        <a:rPr lang="es-CO" sz="1400" kern="1200" baseline="0" dirty="0" smtClean="0">
                          <a:solidFill>
                            <a:schemeClr val="dk1"/>
                          </a:solidFill>
                          <a:effectLst/>
                          <a:latin typeface="+mn-lt"/>
                          <a:ea typeface="+mn-ea"/>
                          <a:cs typeface="+mn-cs"/>
                        </a:rPr>
                        <a:t> del Contrato: La Agencia y </a:t>
                      </a:r>
                      <a:r>
                        <a:rPr lang="es-CO" sz="1400" kern="1200" baseline="0" dirty="0" err="1" smtClean="0">
                          <a:solidFill>
                            <a:schemeClr val="dk1"/>
                          </a:solidFill>
                          <a:effectLst/>
                          <a:latin typeface="+mn-lt"/>
                          <a:ea typeface="+mn-ea"/>
                          <a:cs typeface="+mn-cs"/>
                        </a:rPr>
                        <a:t>Aerocivil</a:t>
                      </a:r>
                      <a:r>
                        <a:rPr lang="es-CO" sz="1400" kern="1200" baseline="0" dirty="0" smtClean="0">
                          <a:solidFill>
                            <a:schemeClr val="dk1"/>
                          </a:solidFill>
                          <a:effectLst/>
                          <a:latin typeface="+mn-lt"/>
                          <a:ea typeface="+mn-ea"/>
                          <a:cs typeface="+mn-cs"/>
                        </a:rPr>
                        <a:t> con el acompañamiento del Ministerio de Transporte adelantarán una Visita de Supervisión conjunta para determinar el estado actual de las obras ejecutadas y un inventario general de los bienes que serán revertidos a la </a:t>
                      </a:r>
                      <a:r>
                        <a:rPr lang="es-CO" sz="1400" kern="1200" baseline="0" dirty="0" err="1" smtClean="0">
                          <a:solidFill>
                            <a:schemeClr val="dk1"/>
                          </a:solidFill>
                          <a:effectLst/>
                          <a:latin typeface="+mn-lt"/>
                          <a:ea typeface="+mn-ea"/>
                          <a:cs typeface="+mn-cs"/>
                        </a:rPr>
                        <a:t>Aerocivil</a:t>
                      </a:r>
                      <a:r>
                        <a:rPr lang="es-CO" sz="1400" kern="1200" baseline="0" dirty="0" smtClean="0">
                          <a:solidFill>
                            <a:schemeClr val="dk1"/>
                          </a:solidFill>
                          <a:effectLst/>
                          <a:latin typeface="+mn-lt"/>
                          <a:ea typeface="+mn-ea"/>
                          <a:cs typeface="+mn-cs"/>
                        </a:rPr>
                        <a:t>. Se tiene previsto adelantarla entre el 14 y 17 de octubre de 2014.</a:t>
                      </a:r>
                      <a:endParaRPr lang="es-CO" sz="1400" kern="1200" dirty="0" smtClean="0">
                        <a:solidFill>
                          <a:schemeClr val="dk1"/>
                        </a:solidFill>
                        <a:effectLst/>
                        <a:latin typeface="+mn-lt"/>
                        <a:ea typeface="+mn-ea"/>
                        <a:cs typeface="+mn-cs"/>
                      </a:endParaRPr>
                    </a:p>
                  </a:txBody>
                  <a:tcPr>
                    <a:solidFill>
                      <a:schemeClr val="accent1">
                        <a:lumMod val="20000"/>
                        <a:lumOff val="80000"/>
                      </a:schemeClr>
                    </a:solidFill>
                  </a:tcPr>
                </a:tc>
              </a:tr>
              <a:tr h="819550">
                <a:tc>
                  <a:txBody>
                    <a:bodyPr/>
                    <a:lstStyle/>
                    <a:p>
                      <a:pPr marL="271463" lvl="0" indent="-271463" algn="just">
                        <a:buFont typeface="+mj-lt"/>
                        <a:buAutoNum type="arabicPeriod" startAt="3"/>
                      </a:pPr>
                      <a:r>
                        <a:rPr lang="es-MX" sz="1400" kern="1200" dirty="0" smtClean="0">
                          <a:solidFill>
                            <a:schemeClr val="dk1"/>
                          </a:solidFill>
                          <a:effectLst/>
                          <a:latin typeface="+mn-lt"/>
                          <a:ea typeface="+mn-ea"/>
                          <a:cs typeface="+mn-cs"/>
                        </a:rPr>
                        <a:t>Estudio Aeronáutico: La </a:t>
                      </a:r>
                      <a:r>
                        <a:rPr lang="es-MX" sz="1400" kern="1200" dirty="0" err="1" smtClean="0">
                          <a:solidFill>
                            <a:schemeClr val="dk1"/>
                          </a:solidFill>
                          <a:effectLst/>
                          <a:latin typeface="+mn-lt"/>
                          <a:ea typeface="+mn-ea"/>
                          <a:cs typeface="+mn-cs"/>
                        </a:rPr>
                        <a:t>Aerocivil</a:t>
                      </a:r>
                      <a:r>
                        <a:rPr lang="es-MX" sz="1400" kern="1200" dirty="0" smtClean="0">
                          <a:solidFill>
                            <a:schemeClr val="dk1"/>
                          </a:solidFill>
                          <a:effectLst/>
                          <a:latin typeface="+mn-lt"/>
                          <a:ea typeface="+mn-ea"/>
                          <a:cs typeface="+mn-cs"/>
                        </a:rPr>
                        <a:t> adelanta</a:t>
                      </a:r>
                      <a:r>
                        <a:rPr lang="es-MX" sz="1400" kern="1200" baseline="0" dirty="0" smtClean="0">
                          <a:solidFill>
                            <a:schemeClr val="dk1"/>
                          </a:solidFill>
                          <a:effectLst/>
                          <a:latin typeface="+mn-lt"/>
                          <a:ea typeface="+mn-ea"/>
                          <a:cs typeface="+mn-cs"/>
                        </a:rPr>
                        <a:t> el proceso de contratación de un especialista de la OACI para determinar el alcance de las obras de modernización del aeropuerto de San Andrés que permitan su certificación. La duración del contrato es de 2 meses.</a:t>
                      </a:r>
                      <a:endParaRPr lang="es-ES" sz="1400" b="0" kern="1200" baseline="0" dirty="0" smtClean="0">
                        <a:solidFill>
                          <a:schemeClr val="dk1"/>
                        </a:solidFill>
                        <a:effectLst/>
                        <a:latin typeface="+mn-lt"/>
                        <a:ea typeface="+mn-ea"/>
                        <a:cs typeface="+mn-cs"/>
                      </a:endParaRPr>
                    </a:p>
                  </a:txBody>
                  <a:tcPr>
                    <a:solidFill>
                      <a:schemeClr val="accent6">
                        <a:tint val="40000"/>
                      </a:schemeClr>
                    </a:solidFill>
                  </a:tcPr>
                </a:tc>
              </a:tr>
              <a:tr h="891402">
                <a:tc>
                  <a:txBody>
                    <a:bodyPr/>
                    <a:lstStyle/>
                    <a:p>
                      <a:pPr marL="271463" marR="0" lvl="0" indent="-271463" algn="just" defTabSz="914400" rtl="0" eaLnBrk="1" fontAlgn="auto" latinLnBrk="0" hangingPunct="1">
                        <a:lnSpc>
                          <a:spcPct val="100000"/>
                        </a:lnSpc>
                        <a:spcBef>
                          <a:spcPts val="0"/>
                        </a:spcBef>
                        <a:spcAft>
                          <a:spcPts val="0"/>
                        </a:spcAft>
                        <a:buClrTx/>
                        <a:buSzTx/>
                        <a:buFont typeface="+mj-lt"/>
                        <a:buAutoNum type="arabicPeriod" startAt="4"/>
                        <a:tabLst/>
                        <a:defRPr/>
                      </a:pPr>
                      <a:r>
                        <a:rPr lang="es-ES" sz="1400" kern="1200" dirty="0" smtClean="0">
                          <a:solidFill>
                            <a:schemeClr val="dk1"/>
                          </a:solidFill>
                          <a:effectLst/>
                          <a:latin typeface="+mn-lt"/>
                          <a:ea typeface="+mn-ea"/>
                          <a:cs typeface="+mn-cs"/>
                        </a:rPr>
                        <a:t>Certificación del aeropuerto</a:t>
                      </a:r>
                      <a:r>
                        <a:rPr lang="es-ES" sz="1400" kern="1200" baseline="0" dirty="0" smtClean="0">
                          <a:solidFill>
                            <a:schemeClr val="dk1"/>
                          </a:solidFill>
                          <a:effectLst/>
                          <a:latin typeface="+mn-lt"/>
                          <a:ea typeface="+mn-ea"/>
                          <a:cs typeface="+mn-cs"/>
                        </a:rPr>
                        <a:t> de San Andrés: La </a:t>
                      </a:r>
                      <a:r>
                        <a:rPr lang="es-ES" sz="1400" kern="1200" baseline="0" dirty="0" err="1" smtClean="0">
                          <a:solidFill>
                            <a:schemeClr val="dk1"/>
                          </a:solidFill>
                          <a:effectLst/>
                          <a:latin typeface="+mn-lt"/>
                          <a:ea typeface="+mn-ea"/>
                          <a:cs typeface="+mn-cs"/>
                        </a:rPr>
                        <a:t>Aerocivil</a:t>
                      </a:r>
                      <a:r>
                        <a:rPr lang="es-ES" sz="1400" kern="1200" baseline="0" dirty="0" smtClean="0">
                          <a:solidFill>
                            <a:schemeClr val="dk1"/>
                          </a:solidFill>
                          <a:effectLst/>
                          <a:latin typeface="+mn-lt"/>
                          <a:ea typeface="+mn-ea"/>
                          <a:cs typeface="+mn-cs"/>
                        </a:rPr>
                        <a:t> tiene establecida como fecha máxima para la certificación de los aeródromos internacionales el 31 de diciembre de 2016. Por solicitud de la agencia la </a:t>
                      </a:r>
                      <a:r>
                        <a:rPr lang="es-ES" sz="1400" kern="1200" baseline="0" dirty="0" err="1" smtClean="0">
                          <a:solidFill>
                            <a:schemeClr val="dk1"/>
                          </a:solidFill>
                          <a:effectLst/>
                          <a:latin typeface="+mn-lt"/>
                          <a:ea typeface="+mn-ea"/>
                          <a:cs typeface="+mn-cs"/>
                        </a:rPr>
                        <a:t>Aerocivil</a:t>
                      </a:r>
                      <a:r>
                        <a:rPr lang="es-ES" sz="1400" kern="1200" baseline="0" dirty="0" smtClean="0">
                          <a:solidFill>
                            <a:schemeClr val="dk1"/>
                          </a:solidFill>
                          <a:effectLst/>
                          <a:latin typeface="+mn-lt"/>
                          <a:ea typeface="+mn-ea"/>
                          <a:cs typeface="+mn-cs"/>
                        </a:rPr>
                        <a:t> está estudiando dicha </a:t>
                      </a:r>
                      <a:r>
                        <a:rPr lang="es-ES" sz="1400" kern="1200" baseline="0" smtClean="0">
                          <a:solidFill>
                            <a:schemeClr val="dk1"/>
                          </a:solidFill>
                          <a:effectLst/>
                          <a:latin typeface="+mn-lt"/>
                          <a:ea typeface="+mn-ea"/>
                          <a:cs typeface="+mn-cs"/>
                        </a:rPr>
                        <a:t>normatividad.</a:t>
                      </a:r>
                      <a:endParaRPr lang="es-ES" sz="1400" kern="1200" baseline="0" dirty="0" smtClean="0">
                        <a:solidFill>
                          <a:schemeClr val="dk1"/>
                        </a:solidFill>
                        <a:effectLst/>
                        <a:latin typeface="+mn-lt"/>
                        <a:ea typeface="+mn-ea"/>
                        <a:cs typeface="+mn-cs"/>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230565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5026740" y="1120022"/>
          <a:ext cx="4070409" cy="2804182"/>
        </p:xfrm>
        <a:graphic>
          <a:graphicData uri="http://schemas.openxmlformats.org/drawingml/2006/table">
            <a:tbl>
              <a:tblPr firstRow="1" bandRow="1">
                <a:tableStyleId>{BC89EF96-8CEA-46FF-86C4-4CE0E7609802}</a:tableStyleId>
              </a:tblPr>
              <a:tblGrid>
                <a:gridCol w="2754835"/>
                <a:gridCol w="1315574"/>
              </a:tblGrid>
              <a:tr h="411502">
                <a:tc>
                  <a:txBody>
                    <a:bodyPr/>
                    <a:lstStyle>
                      <a:lvl1pPr marL="0" algn="l" defTabSz="914377" rtl="0" eaLnBrk="1" latinLnBrk="0" hangingPunct="1">
                        <a:defRPr sz="1800" b="1" kern="1200">
                          <a:solidFill>
                            <a:schemeClr val="tx1"/>
                          </a:solidFill>
                          <a:latin typeface="Calibri"/>
                        </a:defRPr>
                      </a:lvl1pPr>
                      <a:lvl2pPr marL="457189" algn="l" defTabSz="914377" rtl="0" eaLnBrk="1" latinLnBrk="0" hangingPunct="1">
                        <a:defRPr sz="1800" b="1" kern="1200">
                          <a:solidFill>
                            <a:schemeClr val="tx1"/>
                          </a:solidFill>
                          <a:latin typeface="Calibri"/>
                        </a:defRPr>
                      </a:lvl2pPr>
                      <a:lvl3pPr marL="914377" algn="l" defTabSz="914377" rtl="0" eaLnBrk="1" latinLnBrk="0" hangingPunct="1">
                        <a:defRPr sz="1800" b="1" kern="1200">
                          <a:solidFill>
                            <a:schemeClr val="tx1"/>
                          </a:solidFill>
                          <a:latin typeface="Calibri"/>
                        </a:defRPr>
                      </a:lvl3pPr>
                      <a:lvl4pPr marL="1371566" algn="l" defTabSz="914377" rtl="0" eaLnBrk="1" latinLnBrk="0" hangingPunct="1">
                        <a:defRPr sz="1800" b="1" kern="1200">
                          <a:solidFill>
                            <a:schemeClr val="tx1"/>
                          </a:solidFill>
                          <a:latin typeface="Calibri"/>
                        </a:defRPr>
                      </a:lvl4pPr>
                      <a:lvl5pPr marL="1828754" algn="l" defTabSz="914377" rtl="0" eaLnBrk="1" latinLnBrk="0" hangingPunct="1">
                        <a:defRPr sz="1800" b="1" kern="1200">
                          <a:solidFill>
                            <a:schemeClr val="tx1"/>
                          </a:solidFill>
                          <a:latin typeface="Calibri"/>
                        </a:defRPr>
                      </a:lvl5pPr>
                      <a:lvl6pPr marL="2285943" algn="l" defTabSz="914377" rtl="0" eaLnBrk="1" latinLnBrk="0" hangingPunct="1">
                        <a:defRPr sz="1800" b="1" kern="1200">
                          <a:solidFill>
                            <a:schemeClr val="tx1"/>
                          </a:solidFill>
                          <a:latin typeface="Calibri"/>
                        </a:defRPr>
                      </a:lvl6pPr>
                      <a:lvl7pPr marL="2743131" algn="l" defTabSz="914377" rtl="0" eaLnBrk="1" latinLnBrk="0" hangingPunct="1">
                        <a:defRPr sz="1800" b="1" kern="1200">
                          <a:solidFill>
                            <a:schemeClr val="tx1"/>
                          </a:solidFill>
                          <a:latin typeface="Calibri"/>
                        </a:defRPr>
                      </a:lvl7pPr>
                      <a:lvl8pPr marL="3200320" algn="l" defTabSz="914377" rtl="0" eaLnBrk="1" latinLnBrk="0" hangingPunct="1">
                        <a:defRPr sz="1800" b="1" kern="1200">
                          <a:solidFill>
                            <a:schemeClr val="tx1"/>
                          </a:solidFill>
                          <a:latin typeface="Calibri"/>
                        </a:defRPr>
                      </a:lvl8pPr>
                      <a:lvl9pPr marL="3657509" algn="l" defTabSz="914377" rtl="0" eaLnBrk="1" latinLnBrk="0" hangingPunct="1">
                        <a:defRPr sz="1800" b="1"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u="none" strike="noStrike" kern="1200" dirty="0" smtClean="0">
                          <a:effectLst/>
                        </a:rPr>
                        <a:t>Obras principales:</a:t>
                      </a:r>
                      <a:endParaRPr lang="es-CO" sz="14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b="1" kern="1200">
                          <a:solidFill>
                            <a:schemeClr val="tx1"/>
                          </a:solidFill>
                          <a:latin typeface="Calibri"/>
                        </a:defRPr>
                      </a:lvl1pPr>
                      <a:lvl2pPr marL="457189" algn="l" defTabSz="914377" rtl="0" eaLnBrk="1" latinLnBrk="0" hangingPunct="1">
                        <a:defRPr sz="1800" b="1" kern="1200">
                          <a:solidFill>
                            <a:schemeClr val="tx1"/>
                          </a:solidFill>
                          <a:latin typeface="Calibri"/>
                        </a:defRPr>
                      </a:lvl2pPr>
                      <a:lvl3pPr marL="914377" algn="l" defTabSz="914377" rtl="0" eaLnBrk="1" latinLnBrk="0" hangingPunct="1">
                        <a:defRPr sz="1800" b="1" kern="1200">
                          <a:solidFill>
                            <a:schemeClr val="tx1"/>
                          </a:solidFill>
                          <a:latin typeface="Calibri"/>
                        </a:defRPr>
                      </a:lvl3pPr>
                      <a:lvl4pPr marL="1371566" algn="l" defTabSz="914377" rtl="0" eaLnBrk="1" latinLnBrk="0" hangingPunct="1">
                        <a:defRPr sz="1800" b="1" kern="1200">
                          <a:solidFill>
                            <a:schemeClr val="tx1"/>
                          </a:solidFill>
                          <a:latin typeface="Calibri"/>
                        </a:defRPr>
                      </a:lvl4pPr>
                      <a:lvl5pPr marL="1828754" algn="l" defTabSz="914377" rtl="0" eaLnBrk="1" latinLnBrk="0" hangingPunct="1">
                        <a:defRPr sz="1800" b="1" kern="1200">
                          <a:solidFill>
                            <a:schemeClr val="tx1"/>
                          </a:solidFill>
                          <a:latin typeface="Calibri"/>
                        </a:defRPr>
                      </a:lvl5pPr>
                      <a:lvl6pPr marL="2285943" algn="l" defTabSz="914377" rtl="0" eaLnBrk="1" latinLnBrk="0" hangingPunct="1">
                        <a:defRPr sz="1800" b="1" kern="1200">
                          <a:solidFill>
                            <a:schemeClr val="tx1"/>
                          </a:solidFill>
                          <a:latin typeface="Calibri"/>
                        </a:defRPr>
                      </a:lvl6pPr>
                      <a:lvl7pPr marL="2743131" algn="l" defTabSz="914377" rtl="0" eaLnBrk="1" latinLnBrk="0" hangingPunct="1">
                        <a:defRPr sz="1800" b="1" kern="1200">
                          <a:solidFill>
                            <a:schemeClr val="tx1"/>
                          </a:solidFill>
                          <a:latin typeface="Calibri"/>
                        </a:defRPr>
                      </a:lvl7pPr>
                      <a:lvl8pPr marL="3200320" algn="l" defTabSz="914377" rtl="0" eaLnBrk="1" latinLnBrk="0" hangingPunct="1">
                        <a:defRPr sz="1800" b="1" kern="1200">
                          <a:solidFill>
                            <a:schemeClr val="tx1"/>
                          </a:solidFill>
                          <a:latin typeface="Calibri"/>
                        </a:defRPr>
                      </a:lvl8pPr>
                      <a:lvl9pPr marL="3657509" algn="l" defTabSz="914377" rtl="0" eaLnBrk="1" latinLnBrk="0" hangingPunct="1">
                        <a:defRPr sz="1800" b="1"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u="none" strike="noStrike" kern="1200" cap="none" spc="0" normalizeH="0" baseline="0" noProof="0" dirty="0" smtClean="0">
                          <a:ln>
                            <a:noFill/>
                          </a:ln>
                          <a:effectLst/>
                          <a:uLnTx/>
                          <a:uFillTx/>
                        </a:rPr>
                        <a:t>Avance General</a:t>
                      </a:r>
                      <a:endParaRPr kumimoji="0" lang="es-CO" sz="1400" b="0" i="0" u="none" strike="noStrike" kern="1200" cap="none" spc="0" normalizeH="0" baseline="0" noProof="0" dirty="0" smtClean="0">
                        <a:ln>
                          <a:noFill/>
                        </a:ln>
                        <a:solidFill>
                          <a:prstClr val="black"/>
                        </a:solidFill>
                        <a:effectLst/>
                        <a:uLnTx/>
                        <a:uFillTx/>
                        <a:latin typeface="+mn-lt"/>
                        <a:ea typeface="+mn-ea"/>
                        <a:cs typeface="Arial" panose="020B0604020202020204" pitchFamily="34" charset="0"/>
                      </a:endParaRPr>
                    </a:p>
                  </a:txBody>
                  <a:tcPr marL="7144" marR="7144" marT="7144" marB="0" anchor="ctr"/>
                </a:tc>
              </a:tr>
              <a:tr h="383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Construcción Terminal Internacional de Pasajeros</a:t>
                      </a:r>
                      <a:endParaRPr lang="es-CO" sz="11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100 %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r h="224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Construcción Terminal Nacional de Pasajeros</a:t>
                      </a:r>
                      <a:endParaRPr lang="es-CO" sz="11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100 %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r h="224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Construcción Fase I Nuevo Terminal de Carga</a:t>
                      </a:r>
                      <a:endParaRPr lang="es-CO" sz="1100" b="0" u="none" strike="noStrike" kern="1200" dirty="0" smtClean="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100 %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r h="224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Nuevo Terminal de Carga Fase II</a:t>
                      </a:r>
                      <a:endParaRPr lang="es-CO" sz="11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100 %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r h="383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Vías, Redes, Parqueaderos y Separación redes REAN/REAP/RTAN/RTAP (Requeridas para T1)</a:t>
                      </a:r>
                      <a:endParaRPr lang="es-CO" sz="11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100 %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r h="383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Vías, Redes, Parqueaderos y Separación redes REAN/REAP/RTAN/RTAP (Requeridas para T2)</a:t>
                      </a:r>
                      <a:endParaRPr lang="es-CO" sz="11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100 %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r h="224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Recinto Prueba de Motores</a:t>
                      </a:r>
                      <a:endParaRPr lang="es-CO" sz="11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100 %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r h="224045">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100" u="none" strike="noStrike" kern="1200" dirty="0" smtClean="0">
                          <a:effectLst/>
                        </a:rPr>
                        <a:t>Demolición Antiguo Aeropuerto</a:t>
                      </a:r>
                      <a:endParaRPr lang="es-CO" sz="1100" b="0" u="none" strike="noStrike" kern="1200" dirty="0">
                        <a:solidFill>
                          <a:schemeClr val="tx1"/>
                        </a:solidFill>
                        <a:effectLst/>
                        <a:latin typeface="+mn-lt"/>
                        <a:ea typeface="+mn-ea"/>
                        <a:cs typeface="Arial" panose="020B0604020202020204" pitchFamily="34" charset="0"/>
                      </a:endParaRPr>
                    </a:p>
                  </a:txBody>
                  <a:tcPr marL="68580" marR="68580" marT="34290" marB="34290" anchor="ctr"/>
                </a:tc>
                <a:tc>
                  <a:txBody>
                    <a:bodyPr/>
                    <a:lstStyle>
                      <a:lvl1pPr marL="0" algn="l" defTabSz="914377" rtl="0" eaLnBrk="1" latinLnBrk="0" hangingPunct="1">
                        <a:defRPr sz="1800" kern="1200">
                          <a:solidFill>
                            <a:schemeClr val="tx1"/>
                          </a:solidFill>
                          <a:latin typeface="Calibri"/>
                        </a:defRPr>
                      </a:lvl1pPr>
                      <a:lvl2pPr marL="457189" algn="l" defTabSz="914377" rtl="0" eaLnBrk="1" latinLnBrk="0" hangingPunct="1">
                        <a:defRPr sz="1800" kern="1200">
                          <a:solidFill>
                            <a:schemeClr val="tx1"/>
                          </a:solidFill>
                          <a:latin typeface="Calibri"/>
                        </a:defRPr>
                      </a:lvl2pPr>
                      <a:lvl3pPr marL="914377" algn="l" defTabSz="914377" rtl="0" eaLnBrk="1" latinLnBrk="0" hangingPunct="1">
                        <a:defRPr sz="1800" kern="1200">
                          <a:solidFill>
                            <a:schemeClr val="tx1"/>
                          </a:solidFill>
                          <a:latin typeface="Calibri"/>
                        </a:defRPr>
                      </a:lvl3pPr>
                      <a:lvl4pPr marL="1371566" algn="l" defTabSz="914377" rtl="0" eaLnBrk="1" latinLnBrk="0" hangingPunct="1">
                        <a:defRPr sz="1800" kern="1200">
                          <a:solidFill>
                            <a:schemeClr val="tx1"/>
                          </a:solidFill>
                          <a:latin typeface="Calibri"/>
                        </a:defRPr>
                      </a:lvl4pPr>
                      <a:lvl5pPr marL="1828754" algn="l" defTabSz="914377" rtl="0" eaLnBrk="1" latinLnBrk="0" hangingPunct="1">
                        <a:defRPr sz="1800" kern="1200">
                          <a:solidFill>
                            <a:schemeClr val="tx1"/>
                          </a:solidFill>
                          <a:latin typeface="Calibri"/>
                        </a:defRPr>
                      </a:lvl5pPr>
                      <a:lvl6pPr marL="2285943" algn="l" defTabSz="914377" rtl="0" eaLnBrk="1" latinLnBrk="0" hangingPunct="1">
                        <a:defRPr sz="1800" kern="1200">
                          <a:solidFill>
                            <a:schemeClr val="tx1"/>
                          </a:solidFill>
                          <a:latin typeface="Calibri"/>
                        </a:defRPr>
                      </a:lvl6pPr>
                      <a:lvl7pPr marL="2743131" algn="l" defTabSz="914377" rtl="0" eaLnBrk="1" latinLnBrk="0" hangingPunct="1">
                        <a:defRPr sz="1800" kern="1200">
                          <a:solidFill>
                            <a:schemeClr val="tx1"/>
                          </a:solidFill>
                          <a:latin typeface="Calibri"/>
                        </a:defRPr>
                      </a:lvl7pPr>
                      <a:lvl8pPr marL="3200320" algn="l" defTabSz="914377" rtl="0" eaLnBrk="1" latinLnBrk="0" hangingPunct="1">
                        <a:defRPr sz="1800" kern="1200">
                          <a:solidFill>
                            <a:schemeClr val="tx1"/>
                          </a:solidFill>
                          <a:latin typeface="Calibri"/>
                        </a:defRPr>
                      </a:lvl8pPr>
                      <a:lvl9pPr marL="3657509" algn="l" defTabSz="914377"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u="none" strike="noStrike" kern="1200" noProof="0" dirty="0" smtClean="0">
                          <a:effectLst/>
                        </a:rPr>
                        <a:t>50 %</a:t>
                      </a:r>
                      <a:endParaRPr lang="es-CO" sz="1100" b="0" u="none" strike="noStrike" kern="1200" noProof="0" dirty="0" smtClean="0">
                        <a:solidFill>
                          <a:schemeClr val="tx1"/>
                        </a:solidFill>
                        <a:effectLst/>
                        <a:latin typeface="+mn-lt"/>
                        <a:ea typeface="+mn-ea"/>
                        <a:cs typeface="Arial" panose="020B0604020202020204" pitchFamily="34" charset="0"/>
                      </a:endParaRPr>
                    </a:p>
                  </a:txBody>
                  <a:tcPr marL="7144" marR="7144" marT="7144" marB="0" anchor="ctr"/>
                </a:tc>
              </a:tr>
            </a:tbl>
          </a:graphicData>
        </a:graphic>
      </p:graphicFrame>
      <p:sp>
        <p:nvSpPr>
          <p:cNvPr id="3" name="30 CuadroTexto"/>
          <p:cNvSpPr txBox="1">
            <a:spLocks noChangeArrowheads="1"/>
          </p:cNvSpPr>
          <p:nvPr/>
        </p:nvSpPr>
        <p:spPr bwMode="auto">
          <a:xfrm flipH="1">
            <a:off x="984994" y="380008"/>
            <a:ext cx="3410684" cy="492443"/>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2600" dirty="0">
                <a:solidFill>
                  <a:prstClr val="white"/>
                </a:solidFill>
                <a:latin typeface="Calibri" panose="020F0502020204030204" pitchFamily="34" charset="0"/>
                <a:cs typeface="Arial" pitchFamily="34" charset="0"/>
              </a:rPr>
              <a:t>Concesión: OPAIN S.A.</a:t>
            </a:r>
          </a:p>
        </p:txBody>
      </p:sp>
      <p:sp>
        <p:nvSpPr>
          <p:cNvPr id="4" name="30 CuadroTexto"/>
          <p:cNvSpPr txBox="1">
            <a:spLocks noChangeArrowheads="1"/>
          </p:cNvSpPr>
          <p:nvPr/>
        </p:nvSpPr>
        <p:spPr bwMode="auto">
          <a:xfrm flipH="1">
            <a:off x="5735353" y="626230"/>
            <a:ext cx="3029402" cy="307777"/>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400" dirty="0">
                <a:solidFill>
                  <a:prstClr val="white"/>
                </a:solidFill>
                <a:latin typeface="Calibri" panose="020F0502020204030204" pitchFamily="34" charset="0"/>
                <a:cs typeface="Arial" pitchFamily="34" charset="0"/>
              </a:rPr>
              <a:t>ALCANCE DE OBRAS</a:t>
            </a:r>
          </a:p>
        </p:txBody>
      </p:sp>
      <p:pic>
        <p:nvPicPr>
          <p:cNvPr id="6" name="Imagen 5" descr="IMG_2768.JPG"/>
          <p:cNvPicPr>
            <a:picLocks noChangeAspect="1"/>
          </p:cNvPicPr>
          <p:nvPr/>
        </p:nvPicPr>
        <p:blipFill rotWithShape="1">
          <a:blip r:embed="rId2" cstate="print">
            <a:extLst>
              <a:ext uri="{28A0092B-C50C-407E-A947-70E740481C1C}">
                <a14:useLocalDpi xmlns:a14="http://schemas.microsoft.com/office/drawing/2010/main" val="0"/>
              </a:ext>
            </a:extLst>
          </a:blip>
          <a:srcRect t="1" b="5775"/>
          <a:stretch/>
        </p:blipFill>
        <p:spPr>
          <a:xfrm>
            <a:off x="579748" y="1132609"/>
            <a:ext cx="4397325" cy="247304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7" name="1 CuadroTexto"/>
          <p:cNvSpPr txBox="1">
            <a:spLocks noChangeArrowheads="1"/>
          </p:cNvSpPr>
          <p:nvPr/>
        </p:nvSpPr>
        <p:spPr bwMode="auto">
          <a:xfrm>
            <a:off x="579746" y="3278518"/>
            <a:ext cx="3452249" cy="292388"/>
          </a:xfrm>
          <a:prstGeom prst="rect">
            <a:avLst/>
          </a:prstGeom>
          <a:noFill/>
          <a:ln w="9525">
            <a:noFill/>
            <a:miter lim="800000"/>
            <a:headEnd/>
            <a:tailEnd/>
          </a:ln>
        </p:spPr>
        <p:txBody>
          <a:bodyPr wrap="square">
            <a:spAutoFit/>
          </a:bodyPr>
          <a:lstStyle/>
          <a:p>
            <a:r>
              <a:rPr lang="es-CO" sz="1300" b="1" dirty="0">
                <a:solidFill>
                  <a:schemeClr val="bg1"/>
                </a:solidFill>
                <a:effectLst>
                  <a:outerShdw blurRad="38100" dist="38100" dir="2700000" algn="tl">
                    <a:srgbClr val="000000">
                      <a:alpha val="43137"/>
                    </a:srgbClr>
                  </a:outerShdw>
                </a:effectLst>
                <a:latin typeface="Verdana" pitchFamily="34" charset="0"/>
              </a:rPr>
              <a:t>Fachada terminal El Dorado</a:t>
            </a:r>
          </a:p>
        </p:txBody>
      </p:sp>
      <p:pic>
        <p:nvPicPr>
          <p:cNvPr id="9" name="Picture 3" descr="P1010165.JPG"/>
          <p:cNvPicPr/>
          <p:nvPr/>
        </p:nvPicPr>
        <p:blipFill>
          <a:blip r:embed="rId3" cstate="print"/>
          <a:srcRect b="26617"/>
          <a:stretch>
            <a:fillRect/>
          </a:stretch>
        </p:blipFill>
        <p:spPr bwMode="auto">
          <a:xfrm>
            <a:off x="579748" y="3684488"/>
            <a:ext cx="4397325" cy="2456543"/>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0" name="1 CuadroTexto"/>
          <p:cNvSpPr txBox="1">
            <a:spLocks noChangeArrowheads="1"/>
          </p:cNvSpPr>
          <p:nvPr/>
        </p:nvSpPr>
        <p:spPr bwMode="auto">
          <a:xfrm>
            <a:off x="621313" y="5847652"/>
            <a:ext cx="3452249" cy="292388"/>
          </a:xfrm>
          <a:prstGeom prst="rect">
            <a:avLst/>
          </a:prstGeom>
          <a:noFill/>
          <a:ln w="9525">
            <a:noFill/>
            <a:miter lim="800000"/>
            <a:headEnd/>
            <a:tailEnd/>
          </a:ln>
        </p:spPr>
        <p:txBody>
          <a:bodyPr wrap="square">
            <a:spAutoFit/>
          </a:bodyPr>
          <a:lstStyle/>
          <a:p>
            <a:r>
              <a:rPr lang="es-CO" sz="1300" b="1" dirty="0">
                <a:solidFill>
                  <a:schemeClr val="bg1"/>
                </a:solidFill>
                <a:effectLst>
                  <a:outerShdw blurRad="38100" dist="38100" dir="2700000" algn="tl">
                    <a:srgbClr val="000000">
                      <a:alpha val="43137"/>
                    </a:srgbClr>
                  </a:outerShdw>
                </a:effectLst>
                <a:latin typeface="Verdana" pitchFamily="34" charset="0"/>
              </a:rPr>
              <a:t>Nuevo terminal de Carga Fase II</a:t>
            </a:r>
          </a:p>
        </p:txBody>
      </p:sp>
      <p:pic>
        <p:nvPicPr>
          <p:cNvPr id="11" name="Picture 14" descr="G:\fotos ultimas\190420114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666" y="3946566"/>
            <a:ext cx="4047483" cy="219347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1 CuadroTexto"/>
          <p:cNvSpPr txBox="1">
            <a:spLocks noChangeArrowheads="1"/>
          </p:cNvSpPr>
          <p:nvPr/>
        </p:nvSpPr>
        <p:spPr bwMode="auto">
          <a:xfrm>
            <a:off x="5428839" y="5847652"/>
            <a:ext cx="3452249" cy="292388"/>
          </a:xfrm>
          <a:prstGeom prst="rect">
            <a:avLst/>
          </a:prstGeom>
          <a:noFill/>
          <a:ln w="9525">
            <a:noFill/>
            <a:miter lim="800000"/>
            <a:headEnd/>
            <a:tailEnd/>
          </a:ln>
        </p:spPr>
        <p:txBody>
          <a:bodyPr wrap="square">
            <a:spAutoFit/>
          </a:bodyPr>
          <a:lstStyle/>
          <a:p>
            <a:r>
              <a:rPr lang="es-CO" sz="1300" b="1" dirty="0">
                <a:solidFill>
                  <a:schemeClr val="bg1"/>
                </a:solidFill>
                <a:effectLst>
                  <a:outerShdw blurRad="38100" dist="38100" dir="2700000" algn="tl">
                    <a:srgbClr val="000000">
                      <a:alpha val="43137"/>
                    </a:srgbClr>
                  </a:outerShdw>
                </a:effectLst>
                <a:latin typeface="Verdana" pitchFamily="34" charset="0"/>
              </a:rPr>
              <a:t>Recinto Prueba de Motores</a:t>
            </a:r>
          </a:p>
        </p:txBody>
      </p:sp>
    </p:spTree>
    <p:extLst>
      <p:ext uri="{BB962C8B-B14F-4D97-AF65-F5344CB8AC3E}">
        <p14:creationId xmlns:p14="http://schemas.microsoft.com/office/powerpoint/2010/main" val="3034742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9 Marcador de contenido"/>
          <p:cNvSpPr txBox="1">
            <a:spLocks/>
          </p:cNvSpPr>
          <p:nvPr/>
        </p:nvSpPr>
        <p:spPr bwMode="auto">
          <a:xfrm>
            <a:off x="4943790" y="544522"/>
            <a:ext cx="4509622" cy="10348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eaLnBrk="1" fontAlgn="ctr" hangingPunct="1">
              <a:defRPr/>
            </a:pPr>
            <a:r>
              <a:rPr lang="es-CO" sz="1200" dirty="0">
                <a:solidFill>
                  <a:srgbClr val="244061"/>
                </a:solidFill>
              </a:rPr>
              <a:t>Se logró el 31 de julio de 2014 suscribir con el Concesionario un Principio de Acuerdo Conciliatorio que permite la terminación de los subproyectos.</a:t>
            </a:r>
          </a:p>
          <a:p>
            <a:pPr lvl="0" eaLnBrk="1" fontAlgn="ctr" hangingPunct="1">
              <a:defRPr/>
            </a:pPr>
            <a:r>
              <a:rPr lang="es-CO" sz="1200" dirty="0">
                <a:solidFill>
                  <a:srgbClr val="244061"/>
                </a:solidFill>
              </a:rPr>
              <a:t>Iniciar algunos de los subproyectos contractuales que tienen dificultades.</a:t>
            </a:r>
          </a:p>
          <a:p>
            <a:pPr marL="0" indent="0" algn="just">
              <a:buNone/>
              <a:defRPr/>
            </a:pPr>
            <a:endParaRPr lang="es-CO" sz="1200" dirty="0">
              <a:solidFill>
                <a:srgbClr val="244061"/>
              </a:solidFill>
              <a:latin typeface="Calibri"/>
            </a:endParaRPr>
          </a:p>
        </p:txBody>
      </p:sp>
      <p:sp>
        <p:nvSpPr>
          <p:cNvPr id="17" name="Rectángulo 16"/>
          <p:cNvSpPr/>
          <p:nvPr/>
        </p:nvSpPr>
        <p:spPr>
          <a:xfrm>
            <a:off x="4943790" y="1942876"/>
            <a:ext cx="4509622" cy="1347654"/>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257175" indent="-257175" algn="just" fontAlgn="ctr">
              <a:spcBef>
                <a:spcPct val="20000"/>
              </a:spcBef>
              <a:buFont typeface="Arial" panose="020B0604020202020204" pitchFamily="34" charset="0"/>
              <a:buChar char="•"/>
            </a:pPr>
            <a:r>
              <a:rPr lang="es-CO" sz="1150" kern="0" dirty="0">
                <a:solidFill>
                  <a:srgbClr val="244061"/>
                </a:solidFill>
              </a:rPr>
              <a:t>Elaborar un eventual Otrosí 11 que plasme parcial o totalmente el preacuerdo.</a:t>
            </a:r>
          </a:p>
          <a:p>
            <a:pPr marL="257175" indent="-257175" algn="just" fontAlgn="ctr">
              <a:spcBef>
                <a:spcPct val="20000"/>
              </a:spcBef>
              <a:buFont typeface="Arial" panose="020B0604020202020204" pitchFamily="34" charset="0"/>
              <a:buChar char="•"/>
              <a:defRPr/>
            </a:pPr>
            <a:r>
              <a:rPr lang="es-MX" sz="1150" kern="0" dirty="0">
                <a:solidFill>
                  <a:srgbClr val="244061"/>
                </a:solidFill>
              </a:rPr>
              <a:t>Comité de Coordinación Operativo para el Aeropuerto El Dorado (ANI-AEROCIVIL-CODAD-OPAIN-MT)</a:t>
            </a:r>
          </a:p>
          <a:p>
            <a:pPr marL="257175" indent="-257175" algn="just" fontAlgn="ctr">
              <a:spcBef>
                <a:spcPct val="20000"/>
              </a:spcBef>
              <a:buFont typeface="Arial" panose="020B0604020202020204" pitchFamily="34" charset="0"/>
              <a:buChar char="•"/>
              <a:defRPr/>
            </a:pPr>
            <a:r>
              <a:rPr lang="es-MX" sz="1150" kern="0" dirty="0">
                <a:solidFill>
                  <a:srgbClr val="244061"/>
                </a:solidFill>
              </a:rPr>
              <a:t>Contratación de “Program Manager” para planeación y coordinación de todas las obras por ejecutar en el Aeropuerto El Dorado.</a:t>
            </a:r>
          </a:p>
        </p:txBody>
      </p:sp>
      <p:sp>
        <p:nvSpPr>
          <p:cNvPr id="18" name="30 CuadroTexto"/>
          <p:cNvSpPr txBox="1">
            <a:spLocks noChangeArrowheads="1"/>
          </p:cNvSpPr>
          <p:nvPr/>
        </p:nvSpPr>
        <p:spPr bwMode="auto">
          <a:xfrm flipH="1">
            <a:off x="4943788" y="3290531"/>
            <a:ext cx="4509624"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lvl="0" eaLnBrk="0" hangingPunct="0">
              <a:defRPr/>
            </a:pPr>
            <a:r>
              <a:rPr lang="es-CO" sz="1200" kern="0" dirty="0">
                <a:solidFill>
                  <a:prstClr val="white"/>
                </a:solidFill>
                <a:latin typeface="Arial" pitchFamily="34" charset="0"/>
                <a:cs typeface="Arial" pitchFamily="34" charset="0"/>
              </a:rPr>
              <a:t>METAS 2015 - INFRAESTRUCTURA</a:t>
            </a:r>
          </a:p>
        </p:txBody>
      </p:sp>
      <p:sp>
        <p:nvSpPr>
          <p:cNvPr id="19" name="Rectángulo 18"/>
          <p:cNvSpPr/>
          <p:nvPr/>
        </p:nvSpPr>
        <p:spPr>
          <a:xfrm>
            <a:off x="4943789" y="3607543"/>
            <a:ext cx="4510167" cy="119728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257175" indent="-257175" fontAlgn="ctr">
              <a:spcBef>
                <a:spcPct val="20000"/>
              </a:spcBef>
              <a:buFont typeface="Arial" panose="020B0604020202020204" pitchFamily="34" charset="0"/>
              <a:buChar char="•"/>
              <a:defRPr/>
            </a:pPr>
            <a:r>
              <a:rPr lang="es-CO" sz="1150" kern="0" dirty="0">
                <a:solidFill>
                  <a:srgbClr val="244061"/>
                </a:solidFill>
              </a:rPr>
              <a:t>Terminación de los subproyectos contractuales y entrega por parte de Avianca a Opain de los espacios de la zona de mantenimiento.</a:t>
            </a:r>
          </a:p>
          <a:p>
            <a:pPr marL="257175" indent="-257175" fontAlgn="ctr">
              <a:spcBef>
                <a:spcPct val="20000"/>
              </a:spcBef>
              <a:buFont typeface="Arial" panose="020B0604020202020204" pitchFamily="34" charset="0"/>
              <a:buChar char="•"/>
              <a:defRPr/>
            </a:pPr>
            <a:r>
              <a:rPr lang="es-CO" sz="1150" kern="0" dirty="0">
                <a:solidFill>
                  <a:srgbClr val="244061"/>
                </a:solidFill>
              </a:rPr>
              <a:t>Inicio obras de la propuesta de ampliación de la terminal en 53.000 m2 adicionales de terminal más 24.000 m2 adicionales de plataforma.</a:t>
            </a:r>
          </a:p>
          <a:p>
            <a:pPr marL="257175" indent="-257175" fontAlgn="ctr">
              <a:spcBef>
                <a:spcPct val="20000"/>
              </a:spcBef>
              <a:buFont typeface="Arial" panose="020B0604020202020204" pitchFamily="34" charset="0"/>
              <a:buChar char="•"/>
              <a:defRPr/>
            </a:pPr>
            <a:r>
              <a:rPr lang="es-CO" sz="1150" kern="0" dirty="0">
                <a:solidFill>
                  <a:srgbClr val="244061"/>
                </a:solidFill>
              </a:rPr>
              <a:t>Traslado de la operación completa de Avianca a la T1.</a:t>
            </a:r>
          </a:p>
          <a:p>
            <a:pPr marL="257175" indent="-257175" fontAlgn="ctr">
              <a:spcBef>
                <a:spcPct val="20000"/>
              </a:spcBef>
              <a:buFont typeface="Arial" panose="020B0604020202020204" pitchFamily="34" charset="0"/>
              <a:buChar char="•"/>
              <a:defRPr/>
            </a:pPr>
            <a:endParaRPr lang="es-CO" sz="1200" kern="0" dirty="0">
              <a:solidFill>
                <a:srgbClr val="244061"/>
              </a:solidFill>
            </a:endParaRPr>
          </a:p>
        </p:txBody>
      </p:sp>
      <p:sp>
        <p:nvSpPr>
          <p:cNvPr id="22" name="30 CuadroTexto"/>
          <p:cNvSpPr txBox="1">
            <a:spLocks noChangeArrowheads="1"/>
          </p:cNvSpPr>
          <p:nvPr/>
        </p:nvSpPr>
        <p:spPr bwMode="auto">
          <a:xfrm flipH="1">
            <a:off x="442518" y="4512595"/>
            <a:ext cx="4501272"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s-MX"/>
            </a:defPPr>
            <a:lvl1pPr marL="457200" indent="-457200" algn="ctr" eaLnBrk="0" fontAlgn="base" hangingPunct="0">
              <a:spcBef>
                <a:spcPts val="600"/>
              </a:spcBef>
              <a:spcAft>
                <a:spcPct val="0"/>
              </a:spcAft>
              <a:defRPr sz="900" b="1">
                <a:solidFill>
                  <a:prstClr val="white"/>
                </a:solidFill>
                <a:effectLst>
                  <a:outerShdw blurRad="38100" dist="38100" dir="2700000" algn="tl">
                    <a:srgbClr val="000000">
                      <a:alpha val="43137"/>
                    </a:srgbClr>
                  </a:outerShdw>
                </a:effectLst>
                <a:latin typeface="Arial"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200" kern="0" dirty="0"/>
              <a:t>PROBLEMATICAS</a:t>
            </a:r>
          </a:p>
        </p:txBody>
      </p:sp>
      <p:sp>
        <p:nvSpPr>
          <p:cNvPr id="23" name="9 Marcador de contenido"/>
          <p:cNvSpPr txBox="1">
            <a:spLocks/>
          </p:cNvSpPr>
          <p:nvPr/>
        </p:nvSpPr>
        <p:spPr bwMode="auto">
          <a:xfrm>
            <a:off x="434165" y="4800117"/>
            <a:ext cx="9019250" cy="2028804"/>
          </a:xfrm>
          <a:prstGeom prst="rect">
            <a:avLst/>
          </a:prstGeom>
          <a:solidFill>
            <a:sysClr val="window" lastClr="FFFFFF">
              <a:lumMod val="95000"/>
            </a:sysClr>
          </a:solidFill>
          <a:ln>
            <a:solidFill>
              <a:srgbClr val="000000"/>
            </a:solidFill>
          </a:ln>
          <a:extLst/>
        </p:spPr>
        <p:txBody>
          <a:bodyPr vert="horz" wrap="square" lIns="91440" tIns="45720" rIns="91440" bIns="45720" numCol="1" anchor="ctr"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just"/>
            <a:r>
              <a:rPr lang="es-MX" sz="1100" kern="0" dirty="0">
                <a:solidFill>
                  <a:srgbClr val="244061"/>
                </a:solidFill>
              </a:rPr>
              <a:t>Adecuación del cableado de la pista norte por parte de la AEROCIVIL. </a:t>
            </a:r>
          </a:p>
          <a:p>
            <a:pPr marL="285750" indent="-285750" algn="just"/>
            <a:r>
              <a:rPr lang="es-CO" sz="1100" kern="0" dirty="0">
                <a:solidFill>
                  <a:srgbClr val="244061"/>
                </a:solidFill>
              </a:rPr>
              <a:t>No se ha definido una eventual fecha para proceder con la demolición de la torre de control existente y del procesador central pues estos subproyectos están ligados a la terminación y puesta en funcionamiento de la nueva torre de control por parte de la AEROCIVIL. Esto </a:t>
            </a:r>
            <a:r>
              <a:rPr lang="es-MX" sz="1100" kern="0" dirty="0">
                <a:solidFill>
                  <a:srgbClr val="244061"/>
                </a:solidFill>
              </a:rPr>
              <a:t>conllevó a la no terminación de la construcción de la plataforma interior, instalación de seis (6) puentes de abordaje, terminación del jet ducto.</a:t>
            </a:r>
          </a:p>
          <a:p>
            <a:pPr marL="285750" indent="-285750" algn="just"/>
            <a:r>
              <a:rPr lang="es-MX" sz="1100" kern="0" dirty="0">
                <a:solidFill>
                  <a:srgbClr val="244061"/>
                </a:solidFill>
              </a:rPr>
              <a:t>Por la no instalación de seis puentes de abordaje, Avianca aduce que no puede trasladar el 100% de su operación del Terminal Puente Aéreo a la Nueva Terminal.</a:t>
            </a:r>
            <a:endParaRPr lang="es-CO" sz="1100" kern="0" dirty="0">
              <a:solidFill>
                <a:srgbClr val="244061"/>
              </a:solidFill>
            </a:endParaRPr>
          </a:p>
          <a:p>
            <a:pPr marL="285750" indent="-285750" algn="just"/>
            <a:r>
              <a:rPr lang="es-MX" sz="1100" kern="0" dirty="0">
                <a:solidFill>
                  <a:srgbClr val="244061"/>
                </a:solidFill>
              </a:rPr>
              <a:t>Impacto en el flujo del Capex y Opex del Delta del Otrosí No. 7 con ocasión de la no terminación de la nueva torre de control por parte de la Aerocivil.</a:t>
            </a:r>
          </a:p>
          <a:p>
            <a:pPr marL="285750" indent="-285750" algn="just"/>
            <a:r>
              <a:rPr lang="es-MX" sz="1100" kern="0" dirty="0">
                <a:solidFill>
                  <a:srgbClr val="244061"/>
                </a:solidFill>
              </a:rPr>
              <a:t>Tramite por parte de la AEROCIVIL ante la ANLA para que se permita la operación de la pista sur opere 24 horas sin restricción.</a:t>
            </a:r>
          </a:p>
          <a:p>
            <a:pPr marL="285750" indent="-285750" algn="just"/>
            <a:r>
              <a:rPr lang="es-MX" sz="1100" kern="0" dirty="0">
                <a:solidFill>
                  <a:srgbClr val="244061"/>
                </a:solidFill>
              </a:rPr>
              <a:t>Inicio de las obras de nivelación de franjas y resas una vez se obtenga el permiso de la ANLA.</a:t>
            </a:r>
          </a:p>
          <a:p>
            <a:pPr marL="285750" indent="-285750" algn="just"/>
            <a:r>
              <a:rPr lang="es-MX" sz="1100" kern="0" dirty="0">
                <a:solidFill>
                  <a:srgbClr val="244061"/>
                </a:solidFill>
              </a:rPr>
              <a:t>No se cuenta a la fecha con 6 posiciones remotas en la plataforma de la zona de hangares de Avianca por cuanto Opain a la fecha continua negociando con dicha aerolínea la salida de estos espacios.</a:t>
            </a:r>
          </a:p>
        </p:txBody>
      </p:sp>
      <p:sp>
        <p:nvSpPr>
          <p:cNvPr id="24" name="30 CuadroTexto"/>
          <p:cNvSpPr txBox="1">
            <a:spLocks noChangeArrowheads="1"/>
          </p:cNvSpPr>
          <p:nvPr/>
        </p:nvSpPr>
        <p:spPr bwMode="auto">
          <a:xfrm flipH="1">
            <a:off x="4943790" y="235625"/>
            <a:ext cx="4509622"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s-MX"/>
            </a:defPPr>
            <a:lvl1pPr marL="457200" indent="-457200" algn="ctr" eaLnBrk="0" fontAlgn="base" hangingPunct="0">
              <a:spcBef>
                <a:spcPts val="600"/>
              </a:spcBef>
              <a:spcAft>
                <a:spcPct val="0"/>
              </a:spcAft>
              <a:defRPr sz="900" b="1">
                <a:solidFill>
                  <a:prstClr val="white"/>
                </a:solidFill>
                <a:effectLst>
                  <a:outerShdw blurRad="38100" dist="38100" dir="2700000" algn="tl">
                    <a:srgbClr val="000000">
                      <a:alpha val="43137"/>
                    </a:srgbClr>
                  </a:outerShdw>
                </a:effectLst>
                <a:latin typeface="Arial" pitchFamily="34" charset="0"/>
                <a:cs typeface="Arial" pitchFamily="34"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1200" kern="0" dirty="0"/>
              <a:t>METAS 2014 - INFRAESTRUCTURA</a:t>
            </a:r>
          </a:p>
        </p:txBody>
      </p:sp>
      <p:sp>
        <p:nvSpPr>
          <p:cNvPr id="25" name="30 CuadroTexto"/>
          <p:cNvSpPr txBox="1">
            <a:spLocks noChangeArrowheads="1"/>
          </p:cNvSpPr>
          <p:nvPr/>
        </p:nvSpPr>
        <p:spPr bwMode="auto">
          <a:xfrm flipH="1">
            <a:off x="4943790" y="1628132"/>
            <a:ext cx="4509622" cy="276999"/>
          </a:xfrm>
          <a:prstGeom prst="rect">
            <a:avLst/>
          </a:prstGeom>
          <a:solidFill>
            <a:srgbClr val="36609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eaLnBrk="0" hangingPunct="0">
              <a:defRPr/>
            </a:pPr>
            <a:r>
              <a:rPr lang="es-CO" sz="1200" kern="0" dirty="0">
                <a:solidFill>
                  <a:prstClr val="white"/>
                </a:solidFill>
                <a:latin typeface="Arial" pitchFamily="34" charset="0"/>
                <a:cs typeface="Arial" pitchFamily="34" charset="0"/>
              </a:rPr>
              <a:t>GESTION 2014 – ADMINISTRATIVA - PROGRAMADA</a:t>
            </a:r>
          </a:p>
        </p:txBody>
      </p:sp>
      <p:sp>
        <p:nvSpPr>
          <p:cNvPr id="20" name="30 CuadroTexto"/>
          <p:cNvSpPr txBox="1">
            <a:spLocks noChangeArrowheads="1"/>
          </p:cNvSpPr>
          <p:nvPr/>
        </p:nvSpPr>
        <p:spPr bwMode="auto">
          <a:xfrm flipH="1">
            <a:off x="987811" y="264921"/>
            <a:ext cx="3410684" cy="492443"/>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a:defRPr/>
            </a:pPr>
            <a:r>
              <a:rPr lang="es-CO" sz="2600" dirty="0">
                <a:solidFill>
                  <a:prstClr val="white"/>
                </a:solidFill>
                <a:latin typeface="Calibri" panose="020F0502020204030204" pitchFamily="34" charset="0"/>
                <a:cs typeface="Arial" pitchFamily="34" charset="0"/>
              </a:rPr>
              <a:t>Concesión: OPAIN S.A.</a:t>
            </a:r>
          </a:p>
        </p:txBody>
      </p:sp>
      <p:pic>
        <p:nvPicPr>
          <p:cNvPr id="26" name="Picture 2" descr="D:\ºOpain\HISTORIAL IMAGENES\TU\FASE III\RENDERS\2010-agosto\c3-aerial-small copy.jpg"/>
          <p:cNvPicPr>
            <a:picLocks noChangeAspect="1" noChangeArrowheads="1"/>
          </p:cNvPicPr>
          <p:nvPr/>
        </p:nvPicPr>
        <p:blipFill>
          <a:blip r:embed="rId2"/>
          <a:srcRect/>
          <a:stretch>
            <a:fillRect/>
          </a:stretch>
        </p:blipFill>
        <p:spPr bwMode="auto">
          <a:xfrm>
            <a:off x="591882" y="954359"/>
            <a:ext cx="4202545" cy="347510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27" name="1 CuadroTexto"/>
          <p:cNvSpPr txBox="1">
            <a:spLocks noChangeArrowheads="1"/>
          </p:cNvSpPr>
          <p:nvPr/>
        </p:nvSpPr>
        <p:spPr bwMode="auto">
          <a:xfrm>
            <a:off x="591882" y="3957609"/>
            <a:ext cx="4106959" cy="492443"/>
          </a:xfrm>
          <a:prstGeom prst="rect">
            <a:avLst/>
          </a:prstGeom>
          <a:noFill/>
          <a:ln w="9525">
            <a:noFill/>
            <a:miter lim="800000"/>
            <a:headEnd/>
            <a:tailEnd/>
          </a:ln>
        </p:spPr>
        <p:txBody>
          <a:bodyPr wrap="square">
            <a:spAutoFit/>
          </a:bodyPr>
          <a:lstStyle/>
          <a:p>
            <a:r>
              <a:rPr lang="es-CO" sz="1300" b="1" dirty="0">
                <a:solidFill>
                  <a:schemeClr val="bg1"/>
                </a:solidFill>
                <a:effectLst>
                  <a:outerShdw blurRad="38100" dist="38100" dir="2700000" algn="tl">
                    <a:srgbClr val="000000">
                      <a:alpha val="43137"/>
                    </a:srgbClr>
                  </a:outerShdw>
                </a:effectLst>
                <a:latin typeface="Verdana" pitchFamily="34" charset="0"/>
              </a:rPr>
              <a:t>ALTERNATIVA  PROPUESTA DE TERMINAL UNIFICADO “DELTA”</a:t>
            </a:r>
          </a:p>
        </p:txBody>
      </p:sp>
    </p:spTree>
    <p:extLst>
      <p:ext uri="{BB962C8B-B14F-4D97-AF65-F5344CB8AC3E}">
        <p14:creationId xmlns:p14="http://schemas.microsoft.com/office/powerpoint/2010/main" val="2728039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a:blip>
          <a:stretch>
            <a:fillRect/>
          </a:stretch>
        </p:blipFill>
        <p:spPr>
          <a:xfrm>
            <a:off x="517799" y="1519360"/>
            <a:ext cx="8870401" cy="515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30 CuadroTexto"/>
          <p:cNvSpPr txBox="1">
            <a:spLocks noChangeArrowheads="1"/>
          </p:cNvSpPr>
          <p:nvPr/>
        </p:nvSpPr>
        <p:spPr bwMode="auto">
          <a:xfrm flipH="1">
            <a:off x="1136576" y="908720"/>
            <a:ext cx="7438483" cy="461665"/>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marL="457200" marR="0" lvl="0" indent="-457200" algn="ctr" defTabSz="914400" eaLnBrk="1" fontAlgn="base" latinLnBrk="0" hangingPunct="1">
              <a:lnSpc>
                <a:spcPct val="100000"/>
              </a:lnSpc>
              <a:spcBef>
                <a:spcPts val="600"/>
              </a:spcBef>
              <a:spcAft>
                <a:spcPct val="0"/>
              </a:spcAft>
              <a:buClrTx/>
              <a:buSzTx/>
              <a:buFontTx/>
              <a:buNone/>
              <a:tabLst/>
              <a:defRPr/>
            </a:pPr>
            <a:r>
              <a:rPr lang="es-CO" sz="2400" kern="0" dirty="0" smtClean="0">
                <a:solidFill>
                  <a:prstClr val="white"/>
                </a:solidFill>
                <a:latin typeface="Calibri" panose="020F0502020204030204" pitchFamily="34" charset="0"/>
                <a:cs typeface="Arial" pitchFamily="34" charset="0"/>
              </a:rPr>
              <a:t>Terminal Antiguo</a:t>
            </a:r>
            <a:endParaRPr kumimoji="0" lang="es-C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itchFamily="34" charset="0"/>
            </a:endParaRPr>
          </a:p>
        </p:txBody>
      </p:sp>
    </p:spTree>
    <p:extLst>
      <p:ext uri="{BB962C8B-B14F-4D97-AF65-F5344CB8AC3E}">
        <p14:creationId xmlns:p14="http://schemas.microsoft.com/office/powerpoint/2010/main" val="2675343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0 CuadroTexto"/>
          <p:cNvSpPr txBox="1">
            <a:spLocks noChangeArrowheads="1"/>
          </p:cNvSpPr>
          <p:nvPr/>
        </p:nvSpPr>
        <p:spPr bwMode="auto">
          <a:xfrm flipH="1">
            <a:off x="1136576" y="908720"/>
            <a:ext cx="7438483" cy="461665"/>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nchor="ctr">
            <a:spAutoFit/>
          </a:bodyPr>
          <a:lstStyle>
            <a:defPPr>
              <a:defRPr lang="en-US"/>
            </a:defPPr>
            <a:lvl1pPr marL="457200" indent="-457200" algn="ctr" fontAlgn="base">
              <a:spcBef>
                <a:spcPts val="600"/>
              </a:spcBef>
              <a:spcAft>
                <a:spcPct val="0"/>
              </a:spcAft>
              <a:defRPr b="1">
                <a:solidFill>
                  <a:schemeClr val="bg1"/>
                </a:solidFill>
                <a:effectLst>
                  <a:outerShdw blurRad="38100" dist="38100" dir="2700000" algn="tl">
                    <a:srgbClr val="000000">
                      <a:alpha val="43137"/>
                    </a:srgbClr>
                  </a:outerShdw>
                </a:effectLst>
                <a:latin typeface="Arial" charset="0"/>
                <a:cs typeface="Arial" charset="0"/>
              </a:defRPr>
            </a:lvl1pPr>
            <a:lvl2pPr marL="37931725" indent="-37474525" eaLnBrk="0" fontAlgn="base" hangingPunct="0">
              <a:spcBef>
                <a:spcPct val="0"/>
              </a:spcBef>
              <a:spcAft>
                <a:spcPct val="0"/>
              </a:spcAft>
              <a:defRPr sz="2400">
                <a:latin typeface="Arial" pitchFamily="34" charset="0"/>
                <a:cs typeface="Arial" pitchFamily="34" charset="0"/>
              </a:defRPr>
            </a:lvl2pPr>
            <a:lvl3pPr eaLnBrk="0" fontAlgn="base" hangingPunct="0">
              <a:spcBef>
                <a:spcPct val="0"/>
              </a:spcBef>
              <a:spcAft>
                <a:spcPct val="0"/>
              </a:spcAft>
              <a:defRPr sz="2400">
                <a:latin typeface="Arial" pitchFamily="34" charset="0"/>
                <a:cs typeface="Arial" pitchFamily="34" charset="0"/>
              </a:defRPr>
            </a:lvl3pPr>
            <a:lvl4pPr eaLnBrk="0" fontAlgn="base" hangingPunct="0">
              <a:spcBef>
                <a:spcPct val="0"/>
              </a:spcBef>
              <a:spcAft>
                <a:spcPct val="0"/>
              </a:spcAft>
              <a:defRPr sz="2400">
                <a:latin typeface="Arial" pitchFamily="34" charset="0"/>
                <a:cs typeface="Arial" pitchFamily="34" charset="0"/>
              </a:defRPr>
            </a:lvl4pPr>
            <a:lvl5pPr eaLnBrk="0" fontAlgn="base" hangingPunct="0">
              <a:spcBef>
                <a:spcPct val="0"/>
              </a:spcBef>
              <a:spcAft>
                <a:spcPct val="0"/>
              </a:spcAft>
              <a:defRPr sz="2400">
                <a:latin typeface="Arial" pitchFamily="34" charset="0"/>
                <a:cs typeface="Arial" pitchFamily="34" charset="0"/>
              </a:defRPr>
            </a:lvl5pPr>
            <a:lvl6pPr marL="457200" eaLnBrk="0" fontAlgn="base" hangingPunct="0">
              <a:spcBef>
                <a:spcPct val="0"/>
              </a:spcBef>
              <a:spcAft>
                <a:spcPct val="0"/>
              </a:spcAft>
              <a:defRPr sz="2400">
                <a:latin typeface="Arial" pitchFamily="34" charset="0"/>
                <a:cs typeface="Arial" pitchFamily="34" charset="0"/>
              </a:defRPr>
            </a:lvl6pPr>
            <a:lvl7pPr marL="914400" eaLnBrk="0" fontAlgn="base" hangingPunct="0">
              <a:spcBef>
                <a:spcPct val="0"/>
              </a:spcBef>
              <a:spcAft>
                <a:spcPct val="0"/>
              </a:spcAft>
              <a:defRPr sz="2400">
                <a:latin typeface="Arial" pitchFamily="34" charset="0"/>
                <a:cs typeface="Arial" pitchFamily="34" charset="0"/>
              </a:defRPr>
            </a:lvl7pPr>
            <a:lvl8pPr marL="1371600" eaLnBrk="0" fontAlgn="base" hangingPunct="0">
              <a:spcBef>
                <a:spcPct val="0"/>
              </a:spcBef>
              <a:spcAft>
                <a:spcPct val="0"/>
              </a:spcAft>
              <a:defRPr sz="2400">
                <a:latin typeface="Arial" pitchFamily="34" charset="0"/>
                <a:cs typeface="Arial" pitchFamily="34" charset="0"/>
              </a:defRPr>
            </a:lvl8pPr>
            <a:lvl9pPr marL="1828800" eaLnBrk="0" fontAlgn="base" hangingPunct="0">
              <a:spcBef>
                <a:spcPct val="0"/>
              </a:spcBef>
              <a:spcAft>
                <a:spcPct val="0"/>
              </a:spcAft>
              <a:defRPr sz="2400">
                <a:latin typeface="Arial" pitchFamily="34" charset="0"/>
                <a:cs typeface="Arial" pitchFamily="34" charset="0"/>
              </a:defRPr>
            </a:lvl9pPr>
          </a:lstStyle>
          <a:p>
            <a:pPr marL="457200" marR="0" lvl="0" indent="-457200" algn="ctr" defTabSz="914400" eaLnBrk="1" fontAlgn="base" latinLnBrk="0" hangingPunct="1">
              <a:lnSpc>
                <a:spcPct val="100000"/>
              </a:lnSpc>
              <a:spcBef>
                <a:spcPts val="600"/>
              </a:spcBef>
              <a:spcAft>
                <a:spcPct val="0"/>
              </a:spcAft>
              <a:buClrTx/>
              <a:buSzTx/>
              <a:buFontTx/>
              <a:buNone/>
              <a:tabLst/>
              <a:defRPr/>
            </a:pPr>
            <a:r>
              <a:rPr lang="es-CO" sz="2400" kern="0" dirty="0" smtClean="0">
                <a:solidFill>
                  <a:prstClr val="white"/>
                </a:solidFill>
                <a:latin typeface="Calibri" panose="020F0502020204030204" pitchFamily="34" charset="0"/>
                <a:cs typeface="Arial" pitchFamily="34" charset="0"/>
              </a:rPr>
              <a:t>Imágenes Aeropuerto El Dorado 2008</a:t>
            </a:r>
            <a:endParaRPr kumimoji="0" lang="es-CO"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itchFamily="34" charset="0"/>
            </a:endParaRPr>
          </a:p>
        </p:txBody>
      </p:sp>
      <p:pic>
        <p:nvPicPr>
          <p:cNvPr id="14" name="Picture 4" descr="DSC00766"/>
          <p:cNvPicPr>
            <a:picLocks noChangeAspect="1" noChangeArrowheads="1"/>
          </p:cNvPicPr>
          <p:nvPr/>
        </p:nvPicPr>
        <p:blipFill>
          <a:blip r:embed="rId2" cstate="email">
            <a:lum/>
            <a:extLst>
              <a:ext uri="{28A0092B-C50C-407E-A947-70E740481C1C}">
                <a14:useLocalDpi xmlns:a14="http://schemas.microsoft.com/office/drawing/2010/main"/>
              </a:ext>
            </a:extLst>
          </a:blip>
          <a:srcRect/>
          <a:stretch>
            <a:fillRect/>
          </a:stretch>
        </p:blipFill>
        <p:spPr bwMode="auto">
          <a:xfrm>
            <a:off x="246981" y="1560214"/>
            <a:ext cx="2617787" cy="2724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5" descr="DSC00761"/>
          <p:cNvPicPr>
            <a:picLocks noChangeAspect="1" noChangeArrowheads="1"/>
          </p:cNvPicPr>
          <p:nvPr/>
        </p:nvPicPr>
        <p:blipFill>
          <a:blip r:embed="rId3" cstate="email">
            <a:lum/>
            <a:extLst>
              <a:ext uri="{28A0092B-C50C-407E-A947-70E740481C1C}">
                <a14:useLocalDpi xmlns:a14="http://schemas.microsoft.com/office/drawing/2010/main"/>
              </a:ext>
            </a:extLst>
          </a:blip>
          <a:srcRect/>
          <a:stretch>
            <a:fillRect/>
          </a:stretch>
        </p:blipFill>
        <p:spPr bwMode="auto">
          <a:xfrm>
            <a:off x="3080792" y="1560214"/>
            <a:ext cx="2592388" cy="2738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6" descr="DSC00767"/>
          <p:cNvPicPr>
            <a:picLocks noChangeAspect="1" noChangeArrowheads="1"/>
          </p:cNvPicPr>
          <p:nvPr/>
        </p:nvPicPr>
        <p:blipFill>
          <a:blip r:embed="rId4" cstate="email">
            <a:lum/>
            <a:extLst>
              <a:ext uri="{28A0092B-C50C-407E-A947-70E740481C1C}">
                <a14:useLocalDpi xmlns:a14="http://schemas.microsoft.com/office/drawing/2010/main"/>
              </a:ext>
            </a:extLst>
          </a:blip>
          <a:srcRect/>
          <a:stretch>
            <a:fillRect/>
          </a:stretch>
        </p:blipFill>
        <p:spPr bwMode="auto">
          <a:xfrm>
            <a:off x="128464" y="4416127"/>
            <a:ext cx="2908300" cy="218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8" descr="DSC00751"/>
          <p:cNvPicPr>
            <a:picLocks noChangeAspect="1" noChangeArrowheads="1"/>
          </p:cNvPicPr>
          <p:nvPr/>
        </p:nvPicPr>
        <p:blipFill>
          <a:blip r:embed="rId5" cstate="email">
            <a:lum/>
            <a:extLst>
              <a:ext uri="{28A0092B-C50C-407E-A947-70E740481C1C}">
                <a14:useLocalDpi xmlns:a14="http://schemas.microsoft.com/office/drawing/2010/main"/>
              </a:ext>
            </a:extLst>
          </a:blip>
          <a:srcRect/>
          <a:stretch>
            <a:fillRect/>
          </a:stretch>
        </p:blipFill>
        <p:spPr bwMode="auto">
          <a:xfrm>
            <a:off x="3152800" y="4416127"/>
            <a:ext cx="3857625" cy="2170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rotWithShape="1">
          <a:blip r:embed="rId6" cstate="email">
            <a:lum/>
            <a:extLst>
              <a:ext uri="{28A0092B-C50C-407E-A947-70E740481C1C}">
                <a14:useLocalDpi xmlns:a14="http://schemas.microsoft.com/office/drawing/2010/main"/>
              </a:ext>
            </a:extLst>
          </a:blip>
          <a:srcRect r="1500"/>
          <a:stretch/>
        </p:blipFill>
        <p:spPr>
          <a:xfrm>
            <a:off x="5817096" y="1844824"/>
            <a:ext cx="3931590" cy="2188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2"/>
          <p:cNvPicPr>
            <a:picLocks noChangeAspect="1" noChangeArrowheads="1"/>
          </p:cNvPicPr>
          <p:nvPr/>
        </p:nvPicPr>
        <p:blipFill rotWithShape="1">
          <a:blip r:embed="rId7" cstate="email">
            <a:lum/>
            <a:extLst>
              <a:ext uri="{28A0092B-C50C-407E-A947-70E740481C1C}">
                <a14:useLocalDpi xmlns:a14="http://schemas.microsoft.com/office/drawing/2010/main"/>
              </a:ext>
            </a:extLst>
          </a:blip>
          <a:srcRect l="27220" r="3996" b="8457"/>
          <a:stretch/>
        </p:blipFill>
        <p:spPr bwMode="auto">
          <a:xfrm>
            <a:off x="7154505" y="4437112"/>
            <a:ext cx="2479015"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36505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ANI">
  <a:themeElements>
    <a:clrScheme name="Personalizado 5">
      <a:dk1>
        <a:srgbClr val="022B44"/>
      </a:dk1>
      <a:lt1>
        <a:sysClr val="window" lastClr="FFFFFF"/>
      </a:lt1>
      <a:dk2>
        <a:srgbClr val="FFFFFF"/>
      </a:dk2>
      <a:lt2>
        <a:srgbClr val="D8D8D8"/>
      </a:lt2>
      <a:accent1>
        <a:srgbClr val="B8CCE4"/>
      </a:accent1>
      <a:accent2>
        <a:srgbClr val="EFA674"/>
      </a:accent2>
      <a:accent3>
        <a:srgbClr val="366092"/>
      </a:accent3>
      <a:accent4>
        <a:srgbClr val="DB620F"/>
      </a:accent4>
      <a:accent5>
        <a:srgbClr val="FBD5B5"/>
      </a:accent5>
      <a:accent6>
        <a:srgbClr val="6D96C7"/>
      </a:accent6>
      <a:hlink>
        <a:srgbClr val="000000"/>
      </a:hlink>
      <a:folHlink>
        <a:srgbClr val="DB62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50000"/>
          </a:schemeClr>
        </a:solidFill>
      </a:spPr>
      <a:bodyPr rtlCol="0" anchor="ctr"/>
      <a:lstStyle>
        <a:defPPr algn="ctr">
          <a:defRPr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plantilla ANI</Template>
  <TotalTime>7670</TotalTime>
  <Words>5120</Words>
  <Application>Microsoft Office PowerPoint</Application>
  <PresentationFormat>A4 (210 x 297 mm)</PresentationFormat>
  <Paragraphs>907</Paragraphs>
  <Slides>55</Slides>
  <Notes>11</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55</vt:i4>
      </vt:variant>
    </vt:vector>
  </HeadingPairs>
  <TitlesOfParts>
    <vt:vector size="69" baseType="lpstr">
      <vt:lpstr>MS Mincho</vt:lpstr>
      <vt:lpstr>Arial</vt:lpstr>
      <vt:lpstr>Arial Black</vt:lpstr>
      <vt:lpstr>Arial Narrow</vt:lpstr>
      <vt:lpstr>BolsterBold</vt:lpstr>
      <vt:lpstr>Calibri</vt:lpstr>
      <vt:lpstr>Candara</vt:lpstr>
      <vt:lpstr>Franklin Gothic Demi Cond</vt:lpstr>
      <vt:lpstr>Helvetica Neue Bold Condensed</vt:lpstr>
      <vt:lpstr>Impact</vt:lpstr>
      <vt:lpstr>Times New Roman</vt:lpstr>
      <vt:lpstr>Verdana</vt:lpstr>
      <vt:lpstr>Wingdings</vt:lpstr>
      <vt:lpstr>plantilla ANI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nrojas</dc:creator>
  <cp:lastModifiedBy>Ricardo Aguilera Wilches</cp:lastModifiedBy>
  <cp:revision>280</cp:revision>
  <cp:lastPrinted>2014-11-14T22:23:43Z</cp:lastPrinted>
  <dcterms:created xsi:type="dcterms:W3CDTF">2012-11-16T19:55:35Z</dcterms:created>
  <dcterms:modified xsi:type="dcterms:W3CDTF">2014-12-18T21:13:54Z</dcterms:modified>
</cp:coreProperties>
</file>