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2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29.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0.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2.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8" r:id="rId2"/>
    <p:sldId id="257" r:id="rId3"/>
    <p:sldId id="285" r:id="rId4"/>
    <p:sldId id="262" r:id="rId5"/>
    <p:sldId id="263" r:id="rId6"/>
    <p:sldId id="284" r:id="rId7"/>
    <p:sldId id="297" r:id="rId8"/>
    <p:sldId id="298" r:id="rId9"/>
    <p:sldId id="299" r:id="rId10"/>
    <p:sldId id="287" r:id="rId11"/>
    <p:sldId id="288" r:id="rId12"/>
    <p:sldId id="289" r:id="rId13"/>
    <p:sldId id="291" r:id="rId14"/>
    <p:sldId id="292" r:id="rId15"/>
    <p:sldId id="293" r:id="rId16"/>
    <p:sldId id="294" r:id="rId17"/>
    <p:sldId id="295" r:id="rId18"/>
    <p:sldId id="296" r:id="rId19"/>
    <p:sldId id="313" r:id="rId20"/>
    <p:sldId id="314" r:id="rId21"/>
    <p:sldId id="315" r:id="rId22"/>
    <p:sldId id="316" r:id="rId23"/>
    <p:sldId id="317" r:id="rId24"/>
    <p:sldId id="301" r:id="rId25"/>
    <p:sldId id="302" r:id="rId26"/>
    <p:sldId id="300" r:id="rId27"/>
    <p:sldId id="303" r:id="rId28"/>
    <p:sldId id="304" r:id="rId29"/>
    <p:sldId id="306" r:id="rId30"/>
    <p:sldId id="305" r:id="rId31"/>
    <p:sldId id="307" r:id="rId32"/>
    <p:sldId id="308" r:id="rId33"/>
    <p:sldId id="309" r:id="rId34"/>
    <p:sldId id="310" r:id="rId35"/>
    <p:sldId id="311" r:id="rId36"/>
    <p:sldId id="312" r:id="rId37"/>
  </p:sldIdLst>
  <p:sldSz cx="9144000" cy="6858000" type="screen4x3"/>
  <p:notesSz cx="6858000" cy="9144000"/>
  <p:custDataLst>
    <p:tags r:id="rId39"/>
  </p:custData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3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FBD5B5"/>
    <a:srgbClr val="B8CCE4"/>
    <a:srgbClr val="68CCE4"/>
    <a:srgbClr val="B9CDE5"/>
    <a:srgbClr val="95B3D7"/>
    <a:srgbClr val="1BA3B1"/>
    <a:srgbClr val="1CB0A9"/>
    <a:srgbClr val="00CC99"/>
    <a:srgbClr val="244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0" autoAdjust="0"/>
    <p:restoredTop sz="94660"/>
  </p:normalViewPr>
  <p:slideViewPr>
    <p:cSldViewPr snapToGrid="0">
      <p:cViewPr varScale="1">
        <p:scale>
          <a:sx n="103" d="100"/>
          <a:sy n="103" d="100"/>
        </p:scale>
        <p:origin x="360" y="384"/>
      </p:cViewPr>
      <p:guideLst>
        <p:guide orient="horz" pos="2160"/>
        <p:guide pos="2880"/>
        <p:guide pos="13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ndara"/>
                <a:sym typeface="Candara"/>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ndara"/>
                <a:sym typeface="Candara"/>
              </a:defRPr>
            </a:lvl1pPr>
          </a:lstStyle>
          <a:p>
            <a:fld id="{C05DC3C3-82F0-4D9B-905B-D410E9D2B4EF}" type="datetimeFigureOut">
              <a:rPr lang="en-US" smtClean="0"/>
              <a:pPr/>
              <a:t>6/9/2016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ndara"/>
                <a:sym typeface="Candara"/>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ndara"/>
                <a:sym typeface="Candara"/>
              </a:defRPr>
            </a:lvl1pPr>
          </a:lstStyle>
          <a:p>
            <a:fld id="{922BCB6B-DDD0-410F-889F-FEC5002ABB12}" type="slidenum">
              <a:rPr lang="en-US" smtClean="0"/>
              <a:pPr/>
              <a:t>‹Nº›</a:t>
            </a:fld>
            <a:endParaRPr lang="en-US"/>
          </a:p>
        </p:txBody>
      </p:sp>
    </p:spTree>
    <p:extLst>
      <p:ext uri="{BB962C8B-B14F-4D97-AF65-F5344CB8AC3E}">
        <p14:creationId xmlns:p14="http://schemas.microsoft.com/office/powerpoint/2010/main" val="40910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ndara"/>
        <a:ea typeface="+mn-ea"/>
        <a:cs typeface="+mn-cs"/>
        <a:sym typeface="Candara"/>
      </a:defRPr>
    </a:lvl1pPr>
    <a:lvl2pPr marL="457200" algn="l" defTabSz="914400" rtl="0" eaLnBrk="1" latinLnBrk="0" hangingPunct="1">
      <a:defRPr sz="1200" kern="1200">
        <a:solidFill>
          <a:schemeClr val="tx1"/>
        </a:solidFill>
        <a:latin typeface="Candara"/>
        <a:ea typeface="+mn-ea"/>
        <a:cs typeface="+mn-cs"/>
        <a:sym typeface="Candara"/>
      </a:defRPr>
    </a:lvl2pPr>
    <a:lvl3pPr marL="914400" algn="l" defTabSz="914400" rtl="0" eaLnBrk="1" latinLnBrk="0" hangingPunct="1">
      <a:defRPr sz="1200" kern="1200">
        <a:solidFill>
          <a:schemeClr val="tx1"/>
        </a:solidFill>
        <a:latin typeface="Candara"/>
        <a:ea typeface="+mn-ea"/>
        <a:cs typeface="+mn-cs"/>
        <a:sym typeface="Candara"/>
      </a:defRPr>
    </a:lvl3pPr>
    <a:lvl4pPr marL="1371600" algn="l" defTabSz="914400" rtl="0" eaLnBrk="1" latinLnBrk="0" hangingPunct="1">
      <a:defRPr sz="1200" kern="1200">
        <a:solidFill>
          <a:schemeClr val="tx1"/>
        </a:solidFill>
        <a:latin typeface="Candara"/>
        <a:ea typeface="+mn-ea"/>
        <a:cs typeface="+mn-cs"/>
        <a:sym typeface="Candara"/>
      </a:defRPr>
    </a:lvl4pPr>
    <a:lvl5pPr marL="1828800" algn="l" defTabSz="914400" rtl="0" eaLnBrk="1" latinLnBrk="0" hangingPunct="1">
      <a:defRPr sz="1200" kern="1200">
        <a:solidFill>
          <a:schemeClr val="tx1"/>
        </a:solidFill>
        <a:latin typeface="Candara"/>
        <a:ea typeface="+mn-ea"/>
        <a:cs typeface="+mn-cs"/>
        <a:sym typeface="Candar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t>1</a:t>
            </a:fld>
            <a:endParaRPr lang="en-US"/>
          </a:p>
        </p:txBody>
      </p:sp>
    </p:spTree>
    <p:extLst>
      <p:ext uri="{BB962C8B-B14F-4D97-AF65-F5344CB8AC3E}">
        <p14:creationId xmlns:p14="http://schemas.microsoft.com/office/powerpoint/2010/main" val="343463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12</a:t>
            </a:fld>
            <a:endParaRPr lang="en-US"/>
          </a:p>
        </p:txBody>
      </p:sp>
    </p:spTree>
    <p:extLst>
      <p:ext uri="{BB962C8B-B14F-4D97-AF65-F5344CB8AC3E}">
        <p14:creationId xmlns:p14="http://schemas.microsoft.com/office/powerpoint/2010/main" val="68936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13</a:t>
            </a:fld>
            <a:endParaRPr lang="en-US"/>
          </a:p>
        </p:txBody>
      </p:sp>
    </p:spTree>
    <p:extLst>
      <p:ext uri="{BB962C8B-B14F-4D97-AF65-F5344CB8AC3E}">
        <p14:creationId xmlns:p14="http://schemas.microsoft.com/office/powerpoint/2010/main" val="2125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14</a:t>
            </a:fld>
            <a:endParaRPr lang="en-US"/>
          </a:p>
        </p:txBody>
      </p:sp>
    </p:spTree>
    <p:extLst>
      <p:ext uri="{BB962C8B-B14F-4D97-AF65-F5344CB8AC3E}">
        <p14:creationId xmlns:p14="http://schemas.microsoft.com/office/powerpoint/2010/main" val="3769730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15</a:t>
            </a:fld>
            <a:endParaRPr lang="en-US"/>
          </a:p>
        </p:txBody>
      </p:sp>
    </p:spTree>
    <p:extLst>
      <p:ext uri="{BB962C8B-B14F-4D97-AF65-F5344CB8AC3E}">
        <p14:creationId xmlns:p14="http://schemas.microsoft.com/office/powerpoint/2010/main" val="1924508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16</a:t>
            </a:fld>
            <a:endParaRPr lang="en-US"/>
          </a:p>
        </p:txBody>
      </p:sp>
    </p:spTree>
    <p:extLst>
      <p:ext uri="{BB962C8B-B14F-4D97-AF65-F5344CB8AC3E}">
        <p14:creationId xmlns:p14="http://schemas.microsoft.com/office/powerpoint/2010/main" val="169769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17</a:t>
            </a:fld>
            <a:endParaRPr lang="en-US"/>
          </a:p>
        </p:txBody>
      </p:sp>
    </p:spTree>
    <p:extLst>
      <p:ext uri="{BB962C8B-B14F-4D97-AF65-F5344CB8AC3E}">
        <p14:creationId xmlns:p14="http://schemas.microsoft.com/office/powerpoint/2010/main" val="3040382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18</a:t>
            </a:fld>
            <a:endParaRPr lang="en-US"/>
          </a:p>
        </p:txBody>
      </p:sp>
    </p:spTree>
    <p:extLst>
      <p:ext uri="{BB962C8B-B14F-4D97-AF65-F5344CB8AC3E}">
        <p14:creationId xmlns:p14="http://schemas.microsoft.com/office/powerpoint/2010/main" val="2574743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19</a:t>
            </a:fld>
            <a:endParaRPr lang="en-US"/>
          </a:p>
        </p:txBody>
      </p:sp>
    </p:spTree>
    <p:extLst>
      <p:ext uri="{BB962C8B-B14F-4D97-AF65-F5344CB8AC3E}">
        <p14:creationId xmlns:p14="http://schemas.microsoft.com/office/powerpoint/2010/main" val="113431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20</a:t>
            </a:fld>
            <a:endParaRPr lang="en-US"/>
          </a:p>
        </p:txBody>
      </p:sp>
    </p:spTree>
    <p:extLst>
      <p:ext uri="{BB962C8B-B14F-4D97-AF65-F5344CB8AC3E}">
        <p14:creationId xmlns:p14="http://schemas.microsoft.com/office/powerpoint/2010/main" val="182822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21</a:t>
            </a:fld>
            <a:endParaRPr lang="en-US"/>
          </a:p>
        </p:txBody>
      </p:sp>
    </p:spTree>
    <p:extLst>
      <p:ext uri="{BB962C8B-B14F-4D97-AF65-F5344CB8AC3E}">
        <p14:creationId xmlns:p14="http://schemas.microsoft.com/office/powerpoint/2010/main" val="157232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BCB6B-DDD0-410F-889F-FEC5002ABB12}" type="slidenum">
              <a:rPr lang="en-US" smtClean="0"/>
              <a:t>2</a:t>
            </a:fld>
            <a:endParaRPr lang="en-US"/>
          </a:p>
        </p:txBody>
      </p:sp>
    </p:spTree>
    <p:extLst>
      <p:ext uri="{BB962C8B-B14F-4D97-AF65-F5344CB8AC3E}">
        <p14:creationId xmlns:p14="http://schemas.microsoft.com/office/powerpoint/2010/main" val="920626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22</a:t>
            </a:fld>
            <a:endParaRPr lang="en-US"/>
          </a:p>
        </p:txBody>
      </p:sp>
    </p:spTree>
    <p:extLst>
      <p:ext uri="{BB962C8B-B14F-4D97-AF65-F5344CB8AC3E}">
        <p14:creationId xmlns:p14="http://schemas.microsoft.com/office/powerpoint/2010/main" val="3871179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23</a:t>
            </a:fld>
            <a:endParaRPr lang="en-US"/>
          </a:p>
        </p:txBody>
      </p:sp>
    </p:spTree>
    <p:extLst>
      <p:ext uri="{BB962C8B-B14F-4D97-AF65-F5344CB8AC3E}">
        <p14:creationId xmlns:p14="http://schemas.microsoft.com/office/powerpoint/2010/main" val="1160140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24</a:t>
            </a:fld>
            <a:endParaRPr lang="en-US"/>
          </a:p>
        </p:txBody>
      </p:sp>
    </p:spTree>
    <p:extLst>
      <p:ext uri="{BB962C8B-B14F-4D97-AF65-F5344CB8AC3E}">
        <p14:creationId xmlns:p14="http://schemas.microsoft.com/office/powerpoint/2010/main" val="13001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25</a:t>
            </a:fld>
            <a:endParaRPr lang="en-US"/>
          </a:p>
        </p:txBody>
      </p:sp>
    </p:spTree>
    <p:extLst>
      <p:ext uri="{BB962C8B-B14F-4D97-AF65-F5344CB8AC3E}">
        <p14:creationId xmlns:p14="http://schemas.microsoft.com/office/powerpoint/2010/main" val="311917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26</a:t>
            </a:fld>
            <a:endParaRPr lang="en-US"/>
          </a:p>
        </p:txBody>
      </p:sp>
    </p:spTree>
    <p:extLst>
      <p:ext uri="{BB962C8B-B14F-4D97-AF65-F5344CB8AC3E}">
        <p14:creationId xmlns:p14="http://schemas.microsoft.com/office/powerpoint/2010/main" val="2257951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27</a:t>
            </a:fld>
            <a:endParaRPr lang="en-US"/>
          </a:p>
        </p:txBody>
      </p:sp>
    </p:spTree>
    <p:extLst>
      <p:ext uri="{BB962C8B-B14F-4D97-AF65-F5344CB8AC3E}">
        <p14:creationId xmlns:p14="http://schemas.microsoft.com/office/powerpoint/2010/main" val="2212083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28</a:t>
            </a:fld>
            <a:endParaRPr lang="en-US"/>
          </a:p>
        </p:txBody>
      </p:sp>
    </p:spTree>
    <p:extLst>
      <p:ext uri="{BB962C8B-B14F-4D97-AF65-F5344CB8AC3E}">
        <p14:creationId xmlns:p14="http://schemas.microsoft.com/office/powerpoint/2010/main" val="2520532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29</a:t>
            </a:fld>
            <a:endParaRPr lang="en-US"/>
          </a:p>
        </p:txBody>
      </p:sp>
    </p:spTree>
    <p:extLst>
      <p:ext uri="{BB962C8B-B14F-4D97-AF65-F5344CB8AC3E}">
        <p14:creationId xmlns:p14="http://schemas.microsoft.com/office/powerpoint/2010/main" val="4065244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30</a:t>
            </a:fld>
            <a:endParaRPr lang="en-US"/>
          </a:p>
        </p:txBody>
      </p:sp>
    </p:spTree>
    <p:extLst>
      <p:ext uri="{BB962C8B-B14F-4D97-AF65-F5344CB8AC3E}">
        <p14:creationId xmlns:p14="http://schemas.microsoft.com/office/powerpoint/2010/main" val="3068905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31</a:t>
            </a:fld>
            <a:endParaRPr lang="en-US"/>
          </a:p>
        </p:txBody>
      </p:sp>
    </p:spTree>
    <p:extLst>
      <p:ext uri="{BB962C8B-B14F-4D97-AF65-F5344CB8AC3E}">
        <p14:creationId xmlns:p14="http://schemas.microsoft.com/office/powerpoint/2010/main" val="121428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4</a:t>
            </a:fld>
            <a:endParaRPr lang="en-US"/>
          </a:p>
        </p:txBody>
      </p:sp>
    </p:spTree>
    <p:extLst>
      <p:ext uri="{BB962C8B-B14F-4D97-AF65-F5344CB8AC3E}">
        <p14:creationId xmlns:p14="http://schemas.microsoft.com/office/powerpoint/2010/main" val="739075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32</a:t>
            </a:fld>
            <a:endParaRPr lang="en-US"/>
          </a:p>
        </p:txBody>
      </p:sp>
    </p:spTree>
    <p:extLst>
      <p:ext uri="{BB962C8B-B14F-4D97-AF65-F5344CB8AC3E}">
        <p14:creationId xmlns:p14="http://schemas.microsoft.com/office/powerpoint/2010/main" val="3330032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33</a:t>
            </a:fld>
            <a:endParaRPr lang="en-US"/>
          </a:p>
        </p:txBody>
      </p:sp>
    </p:spTree>
    <p:extLst>
      <p:ext uri="{BB962C8B-B14F-4D97-AF65-F5344CB8AC3E}">
        <p14:creationId xmlns:p14="http://schemas.microsoft.com/office/powerpoint/2010/main" val="1994959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34</a:t>
            </a:fld>
            <a:endParaRPr lang="en-US"/>
          </a:p>
        </p:txBody>
      </p:sp>
    </p:spTree>
    <p:extLst>
      <p:ext uri="{BB962C8B-B14F-4D97-AF65-F5344CB8AC3E}">
        <p14:creationId xmlns:p14="http://schemas.microsoft.com/office/powerpoint/2010/main" val="1349523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35</a:t>
            </a:fld>
            <a:endParaRPr lang="en-US"/>
          </a:p>
        </p:txBody>
      </p:sp>
    </p:spTree>
    <p:extLst>
      <p:ext uri="{BB962C8B-B14F-4D97-AF65-F5344CB8AC3E}">
        <p14:creationId xmlns:p14="http://schemas.microsoft.com/office/powerpoint/2010/main" val="3294790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36</a:t>
            </a:fld>
            <a:endParaRPr lang="en-US"/>
          </a:p>
        </p:txBody>
      </p:sp>
    </p:spTree>
    <p:extLst>
      <p:ext uri="{BB962C8B-B14F-4D97-AF65-F5344CB8AC3E}">
        <p14:creationId xmlns:p14="http://schemas.microsoft.com/office/powerpoint/2010/main" val="11679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5</a:t>
            </a:fld>
            <a:endParaRPr lang="en-US"/>
          </a:p>
        </p:txBody>
      </p:sp>
    </p:spTree>
    <p:extLst>
      <p:ext uri="{BB962C8B-B14F-4D97-AF65-F5344CB8AC3E}">
        <p14:creationId xmlns:p14="http://schemas.microsoft.com/office/powerpoint/2010/main" val="141739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7</a:t>
            </a:fld>
            <a:endParaRPr lang="en-US"/>
          </a:p>
        </p:txBody>
      </p:sp>
    </p:spTree>
    <p:extLst>
      <p:ext uri="{BB962C8B-B14F-4D97-AF65-F5344CB8AC3E}">
        <p14:creationId xmlns:p14="http://schemas.microsoft.com/office/powerpoint/2010/main" val="1147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8</a:t>
            </a:fld>
            <a:endParaRPr lang="en-US"/>
          </a:p>
        </p:txBody>
      </p:sp>
    </p:spTree>
    <p:extLst>
      <p:ext uri="{BB962C8B-B14F-4D97-AF65-F5344CB8AC3E}">
        <p14:creationId xmlns:p14="http://schemas.microsoft.com/office/powerpoint/2010/main" val="10095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22BCB6B-DDD0-410F-889F-FEC5002ABB12}" type="slidenum">
              <a:rPr lang="en-US" smtClean="0"/>
              <a:pPr/>
              <a:t>9</a:t>
            </a:fld>
            <a:endParaRPr lang="en-US"/>
          </a:p>
        </p:txBody>
      </p:sp>
    </p:spTree>
    <p:extLst>
      <p:ext uri="{BB962C8B-B14F-4D97-AF65-F5344CB8AC3E}">
        <p14:creationId xmlns:p14="http://schemas.microsoft.com/office/powerpoint/2010/main" val="281944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10</a:t>
            </a:fld>
            <a:endParaRPr lang="en-US"/>
          </a:p>
        </p:txBody>
      </p:sp>
    </p:spTree>
    <p:extLst>
      <p:ext uri="{BB962C8B-B14F-4D97-AF65-F5344CB8AC3E}">
        <p14:creationId xmlns:p14="http://schemas.microsoft.com/office/powerpoint/2010/main" val="196110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7E37AF-E2A8-4BB4-AD8D-5D2AB2EBD035}" type="slidenum">
              <a:rPr lang="en-US" smtClean="0"/>
              <a:pPr>
                <a:defRPr/>
              </a:pPr>
              <a:t>11</a:t>
            </a:fld>
            <a:endParaRPr lang="en-US"/>
          </a:p>
        </p:txBody>
      </p:sp>
    </p:spTree>
    <p:extLst>
      <p:ext uri="{BB962C8B-B14F-4D97-AF65-F5344CB8AC3E}">
        <p14:creationId xmlns:p14="http://schemas.microsoft.com/office/powerpoint/2010/main" val="39815250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slideMaster" Target="../slideMasters/slideMaster1.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4.png"/><Relationship Id="rId2" Type="http://schemas.openxmlformats.org/officeDocument/2006/relationships/tags" Target="../tags/tag10.xml"/><Relationship Id="rId16" Type="http://schemas.openxmlformats.org/officeDocument/2006/relationships/image" Target="../media/image2.jpeg"/><Relationship Id="rId1" Type="http://schemas.openxmlformats.org/officeDocument/2006/relationships/vmlDrawing" Target="../drawings/vmlDrawing2.v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image" Target="../media/image1.emf"/><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3.v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vmlDrawing" Target="../drawings/vmlDrawing4.v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1.emf"/><Relationship Id="rId4" Type="http://schemas.openxmlformats.org/officeDocument/2006/relationships/tags" Target="../tags/tag28.xml"/><Relationship Id="rId9"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3.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2.jpeg"/><Relationship Id="rId2" Type="http://schemas.openxmlformats.org/officeDocument/2006/relationships/tags" Target="../tags/tag35.xml"/><Relationship Id="rId1" Type="http://schemas.openxmlformats.org/officeDocument/2006/relationships/vmlDrawing" Target="../drawings/vmlDrawing6.vml"/><Relationship Id="rId6" Type="http://schemas.openxmlformats.org/officeDocument/2006/relationships/tags" Target="../tags/tag39.xml"/><Relationship Id="rId11" Type="http://schemas.openxmlformats.org/officeDocument/2006/relationships/image" Target="../media/image1.emf"/><Relationship Id="rId5" Type="http://schemas.openxmlformats.org/officeDocument/2006/relationships/tags" Target="../tags/tag38.xml"/><Relationship Id="rId10" Type="http://schemas.openxmlformats.org/officeDocument/2006/relationships/oleObject" Target="../embeddings/oleObject6.bin"/><Relationship Id="rId4" Type="http://schemas.openxmlformats.org/officeDocument/2006/relationships/tags" Target="../tags/tag3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3.xml"/><Relationship Id="rId7" Type="http://schemas.openxmlformats.org/officeDocument/2006/relationships/oleObject" Target="../embeddings/oleObject7.bin"/><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4.png"/><Relationship Id="rId2" Type="http://schemas.openxmlformats.org/officeDocument/2006/relationships/tags" Target="../tags/tag46.xml"/><Relationship Id="rId1" Type="http://schemas.openxmlformats.org/officeDocument/2006/relationships/vmlDrawing" Target="../drawings/vmlDrawing8.vml"/><Relationship Id="rId6" Type="http://schemas.openxmlformats.org/officeDocument/2006/relationships/tags" Target="../tags/tag50.xml"/><Relationship Id="rId11" Type="http://schemas.openxmlformats.org/officeDocument/2006/relationships/image" Target="../media/image2.jpeg"/><Relationship Id="rId5" Type="http://schemas.openxmlformats.org/officeDocument/2006/relationships/tags" Target="../tags/tag49.xml"/><Relationship Id="rId10" Type="http://schemas.openxmlformats.org/officeDocument/2006/relationships/image" Target="../media/image1.emf"/><Relationship Id="rId4" Type="http://schemas.openxmlformats.org/officeDocument/2006/relationships/tags" Target="../tags/tag48.xml"/><Relationship Id="rId9"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vmlDrawing" Target="../drawings/vmlDrawing9.v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image" Target="../media/image1.emf"/><Relationship Id="rId4" Type="http://schemas.openxmlformats.org/officeDocument/2006/relationships/tags" Target="../tags/tag54.xml"/><Relationship Id="rId9"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42564386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8" name="think-cell Slide" r:id="rId14" imgW="270" imgH="270" progId="TCLayout.ActiveDocument.1">
                  <p:embed/>
                </p:oleObj>
              </mc:Choice>
              <mc:Fallback>
                <p:oleObj name="think-cell Slide" r:id="rId14" imgW="270" imgH="270" progId="TCLayout.ActiveDocument.1">
                  <p:embed/>
                  <p:pic>
                    <p:nvPicPr>
                      <p:cNvPr id="11" name="Object 10" hidden="1"/>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15" name="Rectangle 14"/>
          <p:cNvSpPr/>
          <p:nvPr userDrawn="1">
            <p:custDataLst>
              <p:tags r:id="rId3"/>
            </p:custDataLst>
          </p:nvPr>
        </p:nvSpPr>
        <p:spPr>
          <a:xfrm>
            <a:off x="1" y="-9524"/>
            <a:ext cx="9144000" cy="3433762"/>
          </a:xfrm>
          <a:prstGeom prst="rect">
            <a:avLst/>
          </a:pr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custDataLst>
              <p:tags r:id="rId4"/>
            </p:custDataLst>
          </p:nvPr>
        </p:nvSpPr>
        <p:spPr>
          <a:xfrm>
            <a:off x="1838325" y="3383280"/>
            <a:ext cx="7305676" cy="47625"/>
          </a:xfrm>
          <a:prstGeom prst="rect">
            <a:avLst/>
          </a:prstGeom>
          <a:gradFill flip="none" rotWithShape="1">
            <a:gsLst>
              <a:gs pos="0">
                <a:schemeClr val="accent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
        <p:nvSpPr>
          <p:cNvPr id="2" name="1 Título"/>
          <p:cNvSpPr>
            <a:spLocks noGrp="1"/>
          </p:cNvSpPr>
          <p:nvPr>
            <p:ph type="ctrTitle"/>
            <p:custDataLst>
              <p:tags r:id="rId5"/>
            </p:custDataLst>
          </p:nvPr>
        </p:nvSpPr>
        <p:spPr>
          <a:xfrm>
            <a:off x="2313084" y="1690686"/>
            <a:ext cx="5833110" cy="1470025"/>
          </a:xfrm>
        </p:spPr>
        <p:txBody>
          <a:bodyPr/>
          <a:lstStyle>
            <a:lvl1pPr algn="l">
              <a:defRPr sz="3600"/>
            </a:lvl1pPr>
          </a:lstStyle>
          <a:p>
            <a:r>
              <a:rPr lang="es-ES"/>
              <a:t>Haga clic para modificar el estilo de título del patrón</a:t>
            </a:r>
            <a:endParaRPr lang="es-CO" dirty="0"/>
          </a:p>
        </p:txBody>
      </p:sp>
      <p:sp>
        <p:nvSpPr>
          <p:cNvPr id="3" name="2 Subtítulo"/>
          <p:cNvSpPr>
            <a:spLocks noGrp="1"/>
          </p:cNvSpPr>
          <p:nvPr>
            <p:ph type="subTitle" idx="1"/>
            <p:custDataLst>
              <p:tags r:id="rId6"/>
            </p:custDataLst>
          </p:nvPr>
        </p:nvSpPr>
        <p:spPr>
          <a:xfrm>
            <a:off x="2313084" y="3467100"/>
            <a:ext cx="5852160" cy="619125"/>
          </a:xfrm>
        </p:spPr>
        <p:txBody>
          <a:bodyPr lIns="0" tIns="0" rIns="0" bIns="0"/>
          <a:lstStyle>
            <a:lvl1pPr marL="0" indent="0" algn="l">
              <a:buNone/>
              <a:defRPr sz="1800" b="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dirty="0"/>
          </a:p>
        </p:txBody>
      </p:sp>
      <p:sp>
        <p:nvSpPr>
          <p:cNvPr id="20" name="Text Placeholder 19"/>
          <p:cNvSpPr>
            <a:spLocks noGrp="1"/>
          </p:cNvSpPr>
          <p:nvPr>
            <p:ph type="body" sz="quarter" idx="10" hasCustomPrompt="1"/>
            <p:custDataLst>
              <p:tags r:id="rId7"/>
            </p:custDataLst>
          </p:nvPr>
        </p:nvSpPr>
        <p:spPr>
          <a:xfrm>
            <a:off x="2313084" y="4248150"/>
            <a:ext cx="3219450" cy="361950"/>
          </a:xfrm>
        </p:spPr>
        <p:txBody>
          <a:bodyPr lIns="0" tIns="0" rIns="0" bIns="0" anchor="ctr"/>
          <a:lstStyle>
            <a:lvl1pPr marL="0" indent="0" algn="l">
              <a:buNone/>
              <a:defRPr sz="1400" b="0">
                <a:solidFill>
                  <a:schemeClr val="accent3"/>
                </a:solidFill>
              </a:defRPr>
            </a:lvl1pPr>
            <a:lvl5pPr>
              <a:defRPr/>
            </a:lvl5pPr>
          </a:lstStyle>
          <a:p>
            <a:pPr lvl="0"/>
            <a:r>
              <a:rPr lang="en-US" dirty="0"/>
              <a:t>Date</a:t>
            </a:r>
          </a:p>
        </p:txBody>
      </p:sp>
      <p:sp>
        <p:nvSpPr>
          <p:cNvPr id="6" name="Pentagon 5"/>
          <p:cNvSpPr/>
          <p:nvPr userDrawn="1">
            <p:custDataLst>
              <p:tags r:id="rId8"/>
            </p:custDataLst>
          </p:nvPr>
        </p:nvSpPr>
        <p:spPr>
          <a:xfrm>
            <a:off x="0" y="0"/>
            <a:ext cx="1989056" cy="4619624"/>
          </a:xfrm>
          <a:custGeom>
            <a:avLst/>
            <a:gdLst>
              <a:gd name="connsiteX0" fmla="*/ 0 w 2095500"/>
              <a:gd name="connsiteY0" fmla="*/ 0 h 6867525"/>
              <a:gd name="connsiteX1" fmla="*/ 1410691 w 2095500"/>
              <a:gd name="connsiteY1" fmla="*/ 0 h 6867525"/>
              <a:gd name="connsiteX2" fmla="*/ 2095500 w 2095500"/>
              <a:gd name="connsiteY2" fmla="*/ 3433763 h 6867525"/>
              <a:gd name="connsiteX3" fmla="*/ 1410691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036980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750733 w 2095500"/>
              <a:gd name="connsiteY3" fmla="*/ 6867525 h 6867525"/>
              <a:gd name="connsiteX4" fmla="*/ 0 w 2095500"/>
              <a:gd name="connsiteY4" fmla="*/ 6867525 h 6867525"/>
              <a:gd name="connsiteX5" fmla="*/ 0 w 2095500"/>
              <a:gd name="connsiteY5" fmla="*/ 0 h 6867525"/>
              <a:gd name="connsiteX0" fmla="*/ 0 w 2095500"/>
              <a:gd name="connsiteY0" fmla="*/ 0 h 6867525"/>
              <a:gd name="connsiteX1" fmla="*/ 1410691 w 2095500"/>
              <a:gd name="connsiteY1" fmla="*/ 0 h 6867525"/>
              <a:gd name="connsiteX2" fmla="*/ 2095500 w 2095500"/>
              <a:gd name="connsiteY2" fmla="*/ 3433763 h 6867525"/>
              <a:gd name="connsiteX3" fmla="*/ 1592248 w 2095500"/>
              <a:gd name="connsiteY3" fmla="*/ 4622800 h 6867525"/>
              <a:gd name="connsiteX4" fmla="*/ 750733 w 2095500"/>
              <a:gd name="connsiteY4" fmla="*/ 6867525 h 6867525"/>
              <a:gd name="connsiteX5" fmla="*/ 0 w 2095500"/>
              <a:gd name="connsiteY5" fmla="*/ 6867525 h 6867525"/>
              <a:gd name="connsiteX6" fmla="*/ 0 w 2095500"/>
              <a:gd name="connsiteY6"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58685 w 2103452"/>
              <a:gd name="connsiteY4" fmla="*/ 6867525 h 6867525"/>
              <a:gd name="connsiteX5" fmla="*/ 7952 w 2103452"/>
              <a:gd name="connsiteY5" fmla="*/ 6867525 h 6867525"/>
              <a:gd name="connsiteX6" fmla="*/ 0 w 2103452"/>
              <a:gd name="connsiteY6" fmla="*/ 4635500 h 6867525"/>
              <a:gd name="connsiteX7" fmla="*/ 7952 w 2103452"/>
              <a:gd name="connsiteY7" fmla="*/ 0 h 6867525"/>
              <a:gd name="connsiteX0" fmla="*/ 7952 w 2103452"/>
              <a:gd name="connsiteY0" fmla="*/ 0 h 6867525"/>
              <a:gd name="connsiteX1" fmla="*/ 1418643 w 2103452"/>
              <a:gd name="connsiteY1" fmla="*/ 0 h 6867525"/>
              <a:gd name="connsiteX2" fmla="*/ 2103452 w 2103452"/>
              <a:gd name="connsiteY2" fmla="*/ 3433763 h 6867525"/>
              <a:gd name="connsiteX3" fmla="*/ 1600200 w 2103452"/>
              <a:gd name="connsiteY3" fmla="*/ 4622800 h 6867525"/>
              <a:gd name="connsiteX4" fmla="*/ 7952 w 2103452"/>
              <a:gd name="connsiteY4" fmla="*/ 6867525 h 6867525"/>
              <a:gd name="connsiteX5" fmla="*/ 0 w 2103452"/>
              <a:gd name="connsiteY5" fmla="*/ 4635500 h 6867525"/>
              <a:gd name="connsiteX6" fmla="*/ 7952 w 2103452"/>
              <a:gd name="connsiteY6" fmla="*/ 0 h 6867525"/>
              <a:gd name="connsiteX0" fmla="*/ 7952 w 2103452"/>
              <a:gd name="connsiteY0" fmla="*/ 0 h 4635500"/>
              <a:gd name="connsiteX1" fmla="*/ 1418643 w 2103452"/>
              <a:gd name="connsiteY1" fmla="*/ 0 h 4635500"/>
              <a:gd name="connsiteX2" fmla="*/ 2103452 w 2103452"/>
              <a:gd name="connsiteY2" fmla="*/ 3433763 h 4635500"/>
              <a:gd name="connsiteX3" fmla="*/ 1600200 w 2103452"/>
              <a:gd name="connsiteY3" fmla="*/ 4622800 h 4635500"/>
              <a:gd name="connsiteX4" fmla="*/ 0 w 2103452"/>
              <a:gd name="connsiteY4" fmla="*/ 4635500 h 4635500"/>
              <a:gd name="connsiteX5" fmla="*/ 7952 w 2103452"/>
              <a:gd name="connsiteY5" fmla="*/ 0 h 46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452" h="4635500">
                <a:moveTo>
                  <a:pt x="7952" y="0"/>
                </a:moveTo>
                <a:lnTo>
                  <a:pt x="1418643" y="0"/>
                </a:lnTo>
                <a:lnTo>
                  <a:pt x="2103452" y="3433763"/>
                </a:lnTo>
                <a:lnTo>
                  <a:pt x="1600200" y="4622800"/>
                </a:lnTo>
                <a:lnTo>
                  <a:pt x="0" y="4635500"/>
                </a:lnTo>
                <a:cubicBezTo>
                  <a:pt x="2651" y="3090333"/>
                  <a:pt x="5301" y="1545167"/>
                  <a:pt x="7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custDataLst>
              <p:tags r:id="rId9"/>
            </p:custDataLst>
          </p:nvPr>
        </p:nvGrpSpPr>
        <p:grpSpPr>
          <a:xfrm>
            <a:off x="-1057274" y="-484331"/>
            <a:ext cx="3046330" cy="4954730"/>
            <a:chOff x="-1250950" y="-268289"/>
            <a:chExt cx="3263900" cy="5308600"/>
          </a:xfrm>
          <a:solidFill>
            <a:schemeClr val="accent3">
              <a:lumMod val="20000"/>
              <a:lumOff val="80000"/>
            </a:schemeClr>
          </a:solidFill>
        </p:grpSpPr>
        <p:sp>
          <p:nvSpPr>
            <p:cNvPr id="18"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19"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grpSp>
      <p:sp>
        <p:nvSpPr>
          <p:cNvPr id="16" name="Rectangle 15"/>
          <p:cNvSpPr/>
          <p:nvPr userDrawn="1">
            <p:custDataLst>
              <p:tags r:id="rId10"/>
            </p:custDataLst>
          </p:nvPr>
        </p:nvSpPr>
        <p:spPr>
          <a:xfrm>
            <a:off x="1" y="4619624"/>
            <a:ext cx="9144000" cy="22431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E719C35A-4CD6-4178-B0D0-8DA208F1799A" descr="E719C35A-4CD6-4178-B0D0-8DA208F1799A"/>
          <p:cNvPicPr>
            <a:picLocks noChangeAspect="1" noChangeArrowheads="1"/>
          </p:cNvPicPr>
          <p:nvPr userDrawn="1">
            <p:custDataLst>
              <p:tags r:id="rId11"/>
            </p:custDataLst>
          </p:nvPr>
        </p:nvPicPr>
        <p:blipFill rotWithShape="1">
          <a:blip r:embed="rId16" cstate="email">
            <a:clrChange>
              <a:clrFrom>
                <a:srgbClr val="FFFFFE"/>
              </a:clrFrom>
              <a:clrTo>
                <a:srgbClr val="FFFFFE">
                  <a:alpha val="0"/>
                </a:srgbClr>
              </a:clrTo>
            </a:clrChange>
          </a:blip>
          <a:srcRect l="16910" t="12070" r="20026" b="11812"/>
          <a:stretch/>
        </p:blipFill>
        <p:spPr bwMode="auto">
          <a:xfrm>
            <a:off x="5498248" y="5557688"/>
            <a:ext cx="1122645" cy="1046100"/>
          </a:xfrm>
          <a:prstGeom prst="rect">
            <a:avLst/>
          </a:prstGeom>
          <a:noFill/>
          <a:ln w="9525">
            <a:noFill/>
            <a:miter lim="800000"/>
            <a:headEnd/>
            <a:tailEnd/>
          </a:ln>
        </p:spPr>
      </p:pic>
      <p:pic>
        <p:nvPicPr>
          <p:cNvPr id="9" name="Picture 7" descr="http://www.mininterior.gov.co/sites/default/files/galeria-imagenes/2014-logo_web_eslogan.png"/>
          <p:cNvPicPr>
            <a:picLocks noChangeAspect="1" noChangeArrowheads="1"/>
          </p:cNvPicPr>
          <p:nvPr userDrawn="1">
            <p:custDataLst>
              <p:tags r:id="rId12"/>
            </p:custDataLst>
          </p:nvPr>
        </p:nvPicPr>
        <p:blipFill>
          <a:blip r:embed="rId17">
            <a:extLst>
              <a:ext uri="{28A0092B-C50C-407E-A947-70E740481C1C}">
                <a14:useLocalDpi xmlns:a14="http://schemas.microsoft.com/office/drawing/2010/main" val="0"/>
              </a:ext>
            </a:extLst>
          </a:blip>
          <a:srcRect/>
          <a:stretch>
            <a:fillRect/>
          </a:stretch>
        </p:blipFill>
        <p:spPr bwMode="auto">
          <a:xfrm>
            <a:off x="6887593" y="5666307"/>
            <a:ext cx="1733700" cy="8288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0" y="4617720"/>
            <a:ext cx="9144001" cy="47625"/>
          </a:xfrm>
          <a:prstGeom prst="rect">
            <a:avLst/>
          </a:prstGeom>
          <a:gradFill flip="none" rotWithShape="1">
            <a:gsLst>
              <a:gs pos="0">
                <a:schemeClr val="accent5"/>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Tree>
    <p:extLst>
      <p:ext uri="{BB962C8B-B14F-4D97-AF65-F5344CB8AC3E}">
        <p14:creationId xmlns:p14="http://schemas.microsoft.com/office/powerpoint/2010/main" val="281467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45907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2" name="think-cell Slide" r:id="rId8" imgW="270" imgH="270" progId="TCLayout.ActiveDocument.1">
                  <p:embed/>
                </p:oleObj>
              </mc:Choice>
              <mc:Fallback>
                <p:oleObj name="think-cell Slide" r:id="rId8" imgW="270" imgH="270" progId="TCLayout.ActiveDocument.1">
                  <p:embed/>
                  <p:pic>
                    <p:nvPicPr>
                      <p:cNvPr id="2" name="Object 1" hidden="1"/>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3" name="2 Marcador de contenido"/>
          <p:cNvSpPr>
            <a:spLocks noGrp="1"/>
          </p:cNvSpPr>
          <p:nvPr>
            <p:ph idx="1"/>
            <p:custDataLst>
              <p:tags r:id="rId3"/>
            </p:custDataLst>
          </p:nvPr>
        </p:nvSpPr>
        <p:spPr/>
        <p:txBody>
          <a:bodyPr/>
          <a:lstStyle>
            <a:lvl1pPr algn="just">
              <a:defRPr sz="1600" b="1"/>
            </a:lvl1pPr>
            <a:lvl2pPr algn="just">
              <a:defRPr sz="1600"/>
            </a:lvl2pPr>
            <a:lvl3pPr algn="just">
              <a:defRPr sz="1600"/>
            </a:lvl3pPr>
            <a:lvl4pPr algn="just">
              <a:defRPr sz="1600"/>
            </a:lvl4pPr>
            <a:lvl5pPr algn="just">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
        <p:nvSpPr>
          <p:cNvPr id="6" name="5 Marcador de número de diapositiva"/>
          <p:cNvSpPr>
            <a:spLocks noGrp="1"/>
          </p:cNvSpPr>
          <p:nvPr>
            <p:ph type="sldNum" sz="quarter" idx="12"/>
            <p:custDataLst>
              <p:tags r:id="rId4"/>
            </p:custDataLst>
          </p:nvPr>
        </p:nvSpPr>
        <p:spPr>
          <a:xfrm>
            <a:off x="8143900" y="6356351"/>
            <a:ext cx="542900" cy="365125"/>
          </a:xfrm>
        </p:spPr>
        <p:txBody>
          <a:bodyPr/>
          <a:lstStyle>
            <a:lvl1pPr>
              <a:defRPr/>
            </a:lvl1pPr>
          </a:lstStyle>
          <a:p>
            <a:pPr>
              <a:defRPr/>
            </a:pPr>
            <a:fld id="{2506E1E8-899A-4EC0-8EB7-308EA0A8D60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7" name="Rectángulo 5"/>
          <p:cNvSpPr>
            <a:spLocks noChangeArrowheads="1"/>
          </p:cNvSpPr>
          <p:nvPr userDrawn="1">
            <p:custDataLst>
              <p:tags r:id="rId5"/>
            </p:custDataLst>
          </p:nvPr>
        </p:nvSpPr>
        <p:spPr bwMode="auto">
          <a:xfrm>
            <a:off x="3253528" y="982470"/>
            <a:ext cx="290464"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3600" b="1" spc="50" dirty="0">
                <a:ln w="11430"/>
                <a:solidFill>
                  <a:srgbClr val="E36B1A"/>
                </a:solidFill>
                <a:effectLst>
                  <a:reflection blurRad="6350" stA="55000" endA="300" endPos="45500" dir="5400000" sy="-100000" algn="bl" rotWithShape="0"/>
                </a:effectLst>
                <a:latin typeface="Candara"/>
                <a:ea typeface="Helvetica Neue Bold Condensed" charset="0"/>
                <a:cs typeface="Impact"/>
                <a:sym typeface="Candara"/>
              </a:rPr>
              <a:t> </a:t>
            </a:r>
          </a:p>
        </p:txBody>
      </p:sp>
      <p:sp>
        <p:nvSpPr>
          <p:cNvPr id="8" name="Rectángulo 5"/>
          <p:cNvSpPr>
            <a:spLocks noChangeArrowheads="1"/>
          </p:cNvSpPr>
          <p:nvPr userDrawn="1">
            <p:custDataLst>
              <p:tags r:id="rId6"/>
            </p:custDataLst>
          </p:nvPr>
        </p:nvSpPr>
        <p:spPr bwMode="auto">
          <a:xfrm>
            <a:off x="1913243" y="404784"/>
            <a:ext cx="301686"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4000" b="1" spc="50" dirty="0">
                <a:ln w="11430"/>
                <a:solidFill>
                  <a:srgbClr val="1F497D">
                    <a:lumMod val="75000"/>
                  </a:srgbClr>
                </a:solidFill>
                <a:latin typeface="Candara"/>
                <a:ea typeface="Helvetica Neue Bold Condensed" charset="0"/>
                <a:cs typeface="Impact"/>
                <a:sym typeface="Candara"/>
              </a:rPr>
              <a:t> </a:t>
            </a:r>
          </a:p>
        </p:txBody>
      </p:sp>
    </p:spTree>
    <p:extLst>
      <p:ext uri="{BB962C8B-B14F-4D97-AF65-F5344CB8AC3E}">
        <p14:creationId xmlns:p14="http://schemas.microsoft.com/office/powerpoint/2010/main" val="4396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480631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6" name="think-cell Slide" r:id="rId9" imgW="270" imgH="270" progId="TCLayout.ActiveDocument.1">
                  <p:embed/>
                </p:oleObj>
              </mc:Choice>
              <mc:Fallback>
                <p:oleObj name="think-cell Slide" r:id="rId9" imgW="270" imgH="270" progId="TCLayout.ActiveDocument.1">
                  <p:embed/>
                  <p:pic>
                    <p:nvPicPr>
                      <p:cNvPr id="4" name="Object 3"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1 Título"/>
          <p:cNvSpPr>
            <a:spLocks noGrp="1"/>
          </p:cNvSpPr>
          <p:nvPr>
            <p:ph type="title"/>
            <p:custDataLst>
              <p:tags r:id="rId3"/>
            </p:custDataLst>
          </p:nvPr>
        </p:nvSpPr>
        <p:spPr>
          <a:xfrm>
            <a:off x="722313" y="4406902"/>
            <a:ext cx="7772400" cy="1362075"/>
          </a:xfrm>
        </p:spPr>
        <p:txBody>
          <a:bodyPr anchor="t"/>
          <a:lstStyle>
            <a:lvl1pPr algn="l">
              <a:defRPr sz="4000" b="1" cap="all"/>
            </a:lvl1pPr>
          </a:lstStyle>
          <a:p>
            <a:r>
              <a:rPr lang="es-ES"/>
              <a:t>Haga clic para modificar el estilo de título del patrón</a:t>
            </a:r>
            <a:endParaRPr lang="es-CO" dirty="0"/>
          </a:p>
        </p:txBody>
      </p:sp>
      <p:sp>
        <p:nvSpPr>
          <p:cNvPr id="3" name="2 Marcador de texto"/>
          <p:cNvSpPr>
            <a:spLocks noGrp="1"/>
          </p:cNvSpPr>
          <p:nvPr>
            <p:ph type="body" idx="1"/>
            <p:custDataLst>
              <p:tags r:id="rId4"/>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6" name="5 Marcador de número de diapositiva"/>
          <p:cNvSpPr>
            <a:spLocks noGrp="1"/>
          </p:cNvSpPr>
          <p:nvPr>
            <p:ph type="sldNum" sz="quarter" idx="12"/>
            <p:custDataLst>
              <p:tags r:id="rId5"/>
            </p:custDataLst>
          </p:nvPr>
        </p:nvSpPr>
        <p:spPr/>
        <p:txBody>
          <a:bodyPr/>
          <a:lstStyle>
            <a:lvl1pPr>
              <a:defRPr/>
            </a:lvl1pPr>
          </a:lstStyle>
          <a:p>
            <a:pPr>
              <a:defRPr/>
            </a:pPr>
            <a:fld id="{12D14B49-4D72-45FA-8B65-70D0AF839554}"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7" name="4 Marcador de pie de página"/>
          <p:cNvSpPr>
            <a:spLocks noGrp="1"/>
          </p:cNvSpPr>
          <p:nvPr>
            <p:ph type="ftr" sz="quarter" idx="11"/>
            <p:custDataLst>
              <p:tags r:id="rId6"/>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
        <p:nvSpPr>
          <p:cNvPr id="8" name="3 Marcador de fecha"/>
          <p:cNvSpPr>
            <a:spLocks noGrp="1"/>
          </p:cNvSpPr>
          <p:nvPr>
            <p:ph type="dt" sz="half" idx="10"/>
            <p:custDataLst>
              <p:tags r:id="rId7"/>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Tree>
    <p:extLst>
      <p:ext uri="{BB962C8B-B14F-4D97-AF65-F5344CB8AC3E}">
        <p14:creationId xmlns:p14="http://schemas.microsoft.com/office/powerpoint/2010/main" val="369052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6825418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0" name="think-cell Slide" r:id="rId6" imgW="270" imgH="270" progId="TCLayout.ActiveDocument.1">
                  <p:embed/>
                </p:oleObj>
              </mc:Choice>
              <mc:Fallback>
                <p:oleObj name="think-cell Slide" r:id="rId6" imgW="270" imgH="270" progId="TCLayout.ActiveDocument.1">
                  <p:embed/>
                  <p:pic>
                    <p:nvPicPr>
                      <p:cNvPr id="7" name="Object 6"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5 Marcador de número de diapositiva"/>
          <p:cNvSpPr>
            <a:spLocks noGrp="1"/>
          </p:cNvSpPr>
          <p:nvPr>
            <p:ph type="sldNum" sz="quarter" idx="12"/>
            <p:custDataLst>
              <p:tags r:id="rId3"/>
            </p:custDataLst>
          </p:nvPr>
        </p:nvSpPr>
        <p:spPr/>
        <p:txBody>
          <a:bodyPr/>
          <a:lstStyle>
            <a:lvl1pPr>
              <a:defRPr/>
            </a:lvl1pPr>
          </a:lstStyle>
          <a:p>
            <a:pPr>
              <a:defRPr/>
            </a:pPr>
            <a:fld id="{C2C0D9B7-3709-4AA7-BC15-71609CD14C4E}"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1" name="Title 10"/>
          <p:cNvSpPr>
            <a:spLocks noGrp="1"/>
          </p:cNvSpPr>
          <p:nvPr>
            <p:ph type="title"/>
            <p:custDataLst>
              <p:tags r:id="rId4"/>
            </p:custDataLst>
          </p:nvPr>
        </p:nvSpPr>
        <p:spPr/>
        <p:txBody>
          <a:bodyPr/>
          <a:lstStyle>
            <a:lvl1pPr>
              <a:defRPr>
                <a:solidFill>
                  <a:schemeClr val="tx2"/>
                </a:solidFill>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240588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ólo el títul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333094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4" name="think-cell Slide" r:id="rId10" imgW="270" imgH="270" progId="TCLayout.ActiveDocument.1">
                  <p:embed/>
                </p:oleObj>
              </mc:Choice>
              <mc:Fallback>
                <p:oleObj name="think-cell Slide" r:id="rId10" imgW="270" imgH="270" progId="TCLayout.ActiveDocument.1">
                  <p:embed/>
                  <p:pic>
                    <p:nvPicPr>
                      <p:cNvPr id="7" name="Object 6" hidden="1"/>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2" name="Rectangle 1"/>
          <p:cNvSpPr/>
          <p:nvPr userDrawn="1">
            <p:custDataLst>
              <p:tags r:id="rId3"/>
            </p:custDataLst>
          </p:nvPr>
        </p:nvSpPr>
        <p:spPr>
          <a:xfrm>
            <a:off x="477678" y="0"/>
            <a:ext cx="8666321" cy="1200149"/>
          </a:xfrm>
          <a:custGeom>
            <a:avLst/>
            <a:gdLst>
              <a:gd name="connsiteX0" fmla="*/ 0 w 8404860"/>
              <a:gd name="connsiteY0" fmla="*/ 0 h 1209674"/>
              <a:gd name="connsiteX1" fmla="*/ 8404860 w 8404860"/>
              <a:gd name="connsiteY1" fmla="*/ 0 h 1209674"/>
              <a:gd name="connsiteX2" fmla="*/ 8404860 w 8404860"/>
              <a:gd name="connsiteY2" fmla="*/ 1209674 h 1209674"/>
              <a:gd name="connsiteX3" fmla="*/ 0 w 8404860"/>
              <a:gd name="connsiteY3" fmla="*/ 1209674 h 1209674"/>
              <a:gd name="connsiteX4" fmla="*/ 0 w 8404860"/>
              <a:gd name="connsiteY4" fmla="*/ 0 h 1209674"/>
              <a:gd name="connsiteX0" fmla="*/ 0 w 8656320"/>
              <a:gd name="connsiteY0" fmla="*/ 0 h 1217294"/>
              <a:gd name="connsiteX1" fmla="*/ 8656320 w 8656320"/>
              <a:gd name="connsiteY1" fmla="*/ 7620 h 1217294"/>
              <a:gd name="connsiteX2" fmla="*/ 8656320 w 8656320"/>
              <a:gd name="connsiteY2" fmla="*/ 1217294 h 1217294"/>
              <a:gd name="connsiteX3" fmla="*/ 251460 w 8656320"/>
              <a:gd name="connsiteY3" fmla="*/ 1217294 h 1217294"/>
              <a:gd name="connsiteX4" fmla="*/ 0 w 8656320"/>
              <a:gd name="connsiteY4" fmla="*/ 0 h 1217294"/>
              <a:gd name="connsiteX0" fmla="*/ 0 w 8663940"/>
              <a:gd name="connsiteY0" fmla="*/ 15240 h 1209674"/>
              <a:gd name="connsiteX1" fmla="*/ 8663940 w 8663940"/>
              <a:gd name="connsiteY1" fmla="*/ 0 h 1209674"/>
              <a:gd name="connsiteX2" fmla="*/ 8663940 w 8663940"/>
              <a:gd name="connsiteY2" fmla="*/ 1209674 h 1209674"/>
              <a:gd name="connsiteX3" fmla="*/ 259080 w 8663940"/>
              <a:gd name="connsiteY3" fmla="*/ 1209674 h 1209674"/>
              <a:gd name="connsiteX4" fmla="*/ 0 w 8663940"/>
              <a:gd name="connsiteY4" fmla="*/ 15240 h 1209674"/>
              <a:gd name="connsiteX0" fmla="*/ 0 w 8656796"/>
              <a:gd name="connsiteY0" fmla="*/ 5715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5715 h 1209674"/>
              <a:gd name="connsiteX0" fmla="*/ 0 w 8656796"/>
              <a:gd name="connsiteY0" fmla="*/ 8096 h 1209674"/>
              <a:gd name="connsiteX1" fmla="*/ 8656796 w 8656796"/>
              <a:gd name="connsiteY1" fmla="*/ 0 h 1209674"/>
              <a:gd name="connsiteX2" fmla="*/ 8656796 w 8656796"/>
              <a:gd name="connsiteY2" fmla="*/ 1209674 h 1209674"/>
              <a:gd name="connsiteX3" fmla="*/ 251936 w 8656796"/>
              <a:gd name="connsiteY3" fmla="*/ 1209674 h 1209674"/>
              <a:gd name="connsiteX4" fmla="*/ 0 w 8656796"/>
              <a:gd name="connsiteY4" fmla="*/ 8096 h 1209674"/>
              <a:gd name="connsiteX0" fmla="*/ 0 w 8666321"/>
              <a:gd name="connsiteY0" fmla="*/ 0 h 1211103"/>
              <a:gd name="connsiteX1" fmla="*/ 8666321 w 8666321"/>
              <a:gd name="connsiteY1" fmla="*/ 1429 h 1211103"/>
              <a:gd name="connsiteX2" fmla="*/ 8666321 w 8666321"/>
              <a:gd name="connsiteY2" fmla="*/ 1211103 h 1211103"/>
              <a:gd name="connsiteX3" fmla="*/ 261461 w 8666321"/>
              <a:gd name="connsiteY3" fmla="*/ 1211103 h 1211103"/>
              <a:gd name="connsiteX4" fmla="*/ 0 w 8666321"/>
              <a:gd name="connsiteY4" fmla="*/ 0 h 121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321" h="1211103">
                <a:moveTo>
                  <a:pt x="0" y="0"/>
                </a:moveTo>
                <a:lnTo>
                  <a:pt x="8666321" y="1429"/>
                </a:lnTo>
                <a:lnTo>
                  <a:pt x="8666321" y="1211103"/>
                </a:lnTo>
                <a:lnTo>
                  <a:pt x="261461" y="1211103"/>
                </a:lnTo>
                <a:lnTo>
                  <a:pt x="0" y="0"/>
                </a:lnTo>
                <a:close/>
              </a:path>
            </a:pathLst>
          </a:cu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hasCustomPrompt="1"/>
            <p:custDataLst>
              <p:tags r:id="rId4"/>
            </p:custDataLst>
          </p:nvPr>
        </p:nvSpPr>
        <p:spPr>
          <a:xfrm>
            <a:off x="819150" y="433512"/>
            <a:ext cx="7318788" cy="748669"/>
          </a:xfrm>
        </p:spPr>
        <p:txBody>
          <a:bodyPr/>
          <a:lstStyle>
            <a:lvl1pPr>
              <a:defRPr sz="2400" b="1">
                <a:solidFill>
                  <a:schemeClr val="tx1"/>
                </a:solidFill>
              </a:defRPr>
            </a:lvl1pPr>
          </a:lstStyle>
          <a:p>
            <a:r>
              <a:rPr lang="en-US" dirty="0"/>
              <a:t>Click to edit master title style</a:t>
            </a:r>
          </a:p>
        </p:txBody>
      </p:sp>
      <p:grpSp>
        <p:nvGrpSpPr>
          <p:cNvPr id="22" name="Group 21"/>
          <p:cNvGrpSpPr/>
          <p:nvPr userDrawn="1">
            <p:custDataLst>
              <p:tags r:id="rId5"/>
            </p:custDataLst>
          </p:nvPr>
        </p:nvGrpSpPr>
        <p:grpSpPr>
          <a:xfrm>
            <a:off x="-352425" y="-398782"/>
            <a:ext cx="983076" cy="1598932"/>
            <a:chOff x="-1250950" y="-268289"/>
            <a:chExt cx="3263900" cy="5308600"/>
          </a:xfrm>
          <a:solidFill>
            <a:schemeClr val="accent3">
              <a:lumMod val="20000"/>
              <a:lumOff val="80000"/>
            </a:schemeClr>
          </a:solidFill>
        </p:grpSpPr>
        <p:sp>
          <p:nvSpPr>
            <p:cNvPr id="23" name="Freeform 27"/>
            <p:cNvSpPr>
              <a:spLocks noEditPoints="1"/>
            </p:cNvSpPr>
            <p:nvPr userDrawn="1"/>
          </p:nvSpPr>
          <p:spPr bwMode="auto">
            <a:xfrm>
              <a:off x="-784225" y="-268289"/>
              <a:ext cx="2327275" cy="3987800"/>
            </a:xfrm>
            <a:custGeom>
              <a:avLst/>
              <a:gdLst>
                <a:gd name="T0" fmla="*/ 0 w 1466"/>
                <a:gd name="T1" fmla="*/ 2506 h 2512"/>
                <a:gd name="T2" fmla="*/ 48 w 1466"/>
                <a:gd name="T3" fmla="*/ 2254 h 2512"/>
                <a:gd name="T4" fmla="*/ 300 w 1466"/>
                <a:gd name="T5" fmla="*/ 916 h 2512"/>
                <a:gd name="T6" fmla="*/ 428 w 1466"/>
                <a:gd name="T7" fmla="*/ 240 h 2512"/>
                <a:gd name="T8" fmla="*/ 436 w 1466"/>
                <a:gd name="T9" fmla="*/ 208 h 2512"/>
                <a:gd name="T10" fmla="*/ 454 w 1466"/>
                <a:gd name="T11" fmla="*/ 150 h 2512"/>
                <a:gd name="T12" fmla="*/ 480 w 1466"/>
                <a:gd name="T13" fmla="*/ 104 h 2512"/>
                <a:gd name="T14" fmla="*/ 514 w 1466"/>
                <a:gd name="T15" fmla="*/ 66 h 2512"/>
                <a:gd name="T16" fmla="*/ 554 w 1466"/>
                <a:gd name="T17" fmla="*/ 38 h 2512"/>
                <a:gd name="T18" fmla="*/ 602 w 1466"/>
                <a:gd name="T19" fmla="*/ 18 h 2512"/>
                <a:gd name="T20" fmla="*/ 662 w 1466"/>
                <a:gd name="T21" fmla="*/ 6 h 2512"/>
                <a:gd name="T22" fmla="*/ 730 w 1466"/>
                <a:gd name="T23" fmla="*/ 0 h 2512"/>
                <a:gd name="T24" fmla="*/ 768 w 1466"/>
                <a:gd name="T25" fmla="*/ 2 h 2512"/>
                <a:gd name="T26" fmla="*/ 826 w 1466"/>
                <a:gd name="T27" fmla="*/ 6 h 2512"/>
                <a:gd name="T28" fmla="*/ 876 w 1466"/>
                <a:gd name="T29" fmla="*/ 20 h 2512"/>
                <a:gd name="T30" fmla="*/ 922 w 1466"/>
                <a:gd name="T31" fmla="*/ 40 h 2512"/>
                <a:gd name="T32" fmla="*/ 958 w 1466"/>
                <a:gd name="T33" fmla="*/ 70 h 2512"/>
                <a:gd name="T34" fmla="*/ 990 w 1466"/>
                <a:gd name="T35" fmla="*/ 104 h 2512"/>
                <a:gd name="T36" fmla="*/ 1014 w 1466"/>
                <a:gd name="T37" fmla="*/ 148 h 2512"/>
                <a:gd name="T38" fmla="*/ 1034 w 1466"/>
                <a:gd name="T39" fmla="*/ 198 h 2512"/>
                <a:gd name="T40" fmla="*/ 1048 w 1466"/>
                <a:gd name="T41" fmla="*/ 256 h 2512"/>
                <a:gd name="T42" fmla="*/ 1162 w 1466"/>
                <a:gd name="T43" fmla="*/ 866 h 2512"/>
                <a:gd name="T44" fmla="*/ 1278 w 1466"/>
                <a:gd name="T45" fmla="*/ 1478 h 2512"/>
                <a:gd name="T46" fmla="*/ 1464 w 1466"/>
                <a:gd name="T47" fmla="*/ 2464 h 2512"/>
                <a:gd name="T48" fmla="*/ 1466 w 1466"/>
                <a:gd name="T49" fmla="*/ 2478 h 2512"/>
                <a:gd name="T50" fmla="*/ 1464 w 1466"/>
                <a:gd name="T51" fmla="*/ 2496 h 2512"/>
                <a:gd name="T52" fmla="*/ 1454 w 1466"/>
                <a:gd name="T53" fmla="*/ 2508 h 2512"/>
                <a:gd name="T54" fmla="*/ 1436 w 1466"/>
                <a:gd name="T55" fmla="*/ 2512 h 2512"/>
                <a:gd name="T56" fmla="*/ 1424 w 1466"/>
                <a:gd name="T57" fmla="*/ 2512 h 2512"/>
                <a:gd name="T58" fmla="*/ 40 w 1466"/>
                <a:gd name="T59" fmla="*/ 2512 h 2512"/>
                <a:gd name="T60" fmla="*/ 0 w 1466"/>
                <a:gd name="T61" fmla="*/ 2506 h 2512"/>
                <a:gd name="T62" fmla="*/ 738 w 1466"/>
                <a:gd name="T63" fmla="*/ 886 h 2512"/>
                <a:gd name="T64" fmla="*/ 720 w 1466"/>
                <a:gd name="T65" fmla="*/ 888 h 2512"/>
                <a:gd name="T66" fmla="*/ 538 w 1466"/>
                <a:gd name="T67" fmla="*/ 2064 h 2512"/>
                <a:gd name="T68" fmla="*/ 918 w 1466"/>
                <a:gd name="T69" fmla="*/ 2064 h 2512"/>
                <a:gd name="T70" fmla="*/ 738 w 1466"/>
                <a:gd name="T71" fmla="*/ 886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6" h="2512">
                  <a:moveTo>
                    <a:pt x="0" y="2506"/>
                  </a:moveTo>
                  <a:lnTo>
                    <a:pt x="0" y="2506"/>
                  </a:lnTo>
                  <a:lnTo>
                    <a:pt x="48" y="2254"/>
                  </a:lnTo>
                  <a:lnTo>
                    <a:pt x="48" y="2254"/>
                  </a:lnTo>
                  <a:lnTo>
                    <a:pt x="300" y="916"/>
                  </a:lnTo>
                  <a:lnTo>
                    <a:pt x="300" y="916"/>
                  </a:lnTo>
                  <a:lnTo>
                    <a:pt x="364" y="578"/>
                  </a:lnTo>
                  <a:lnTo>
                    <a:pt x="428" y="240"/>
                  </a:lnTo>
                  <a:lnTo>
                    <a:pt x="428" y="240"/>
                  </a:lnTo>
                  <a:lnTo>
                    <a:pt x="436" y="208"/>
                  </a:lnTo>
                  <a:lnTo>
                    <a:pt x="444" y="178"/>
                  </a:lnTo>
                  <a:lnTo>
                    <a:pt x="454" y="150"/>
                  </a:lnTo>
                  <a:lnTo>
                    <a:pt x="466" y="126"/>
                  </a:lnTo>
                  <a:lnTo>
                    <a:pt x="480" y="104"/>
                  </a:lnTo>
                  <a:lnTo>
                    <a:pt x="496" y="84"/>
                  </a:lnTo>
                  <a:lnTo>
                    <a:pt x="514" y="66"/>
                  </a:lnTo>
                  <a:lnTo>
                    <a:pt x="532" y="50"/>
                  </a:lnTo>
                  <a:lnTo>
                    <a:pt x="554" y="38"/>
                  </a:lnTo>
                  <a:lnTo>
                    <a:pt x="578" y="26"/>
                  </a:lnTo>
                  <a:lnTo>
                    <a:pt x="602" y="18"/>
                  </a:lnTo>
                  <a:lnTo>
                    <a:pt x="630" y="10"/>
                  </a:lnTo>
                  <a:lnTo>
                    <a:pt x="662" y="6"/>
                  </a:lnTo>
                  <a:lnTo>
                    <a:pt x="694" y="2"/>
                  </a:lnTo>
                  <a:lnTo>
                    <a:pt x="730" y="0"/>
                  </a:lnTo>
                  <a:lnTo>
                    <a:pt x="768" y="2"/>
                  </a:lnTo>
                  <a:lnTo>
                    <a:pt x="768" y="2"/>
                  </a:lnTo>
                  <a:lnTo>
                    <a:pt x="798" y="4"/>
                  </a:lnTo>
                  <a:lnTo>
                    <a:pt x="826" y="6"/>
                  </a:lnTo>
                  <a:lnTo>
                    <a:pt x="852" y="12"/>
                  </a:lnTo>
                  <a:lnTo>
                    <a:pt x="876" y="20"/>
                  </a:lnTo>
                  <a:lnTo>
                    <a:pt x="900" y="30"/>
                  </a:lnTo>
                  <a:lnTo>
                    <a:pt x="922" y="40"/>
                  </a:lnTo>
                  <a:lnTo>
                    <a:pt x="940" y="54"/>
                  </a:lnTo>
                  <a:lnTo>
                    <a:pt x="958" y="70"/>
                  </a:lnTo>
                  <a:lnTo>
                    <a:pt x="974" y="86"/>
                  </a:lnTo>
                  <a:lnTo>
                    <a:pt x="990" y="104"/>
                  </a:lnTo>
                  <a:lnTo>
                    <a:pt x="1002" y="126"/>
                  </a:lnTo>
                  <a:lnTo>
                    <a:pt x="1014" y="148"/>
                  </a:lnTo>
                  <a:lnTo>
                    <a:pt x="1026" y="172"/>
                  </a:lnTo>
                  <a:lnTo>
                    <a:pt x="1034" y="198"/>
                  </a:lnTo>
                  <a:lnTo>
                    <a:pt x="1042" y="226"/>
                  </a:lnTo>
                  <a:lnTo>
                    <a:pt x="1048" y="256"/>
                  </a:lnTo>
                  <a:lnTo>
                    <a:pt x="1048" y="256"/>
                  </a:lnTo>
                  <a:lnTo>
                    <a:pt x="1162" y="866"/>
                  </a:lnTo>
                  <a:lnTo>
                    <a:pt x="1278" y="1478"/>
                  </a:lnTo>
                  <a:lnTo>
                    <a:pt x="1278" y="1478"/>
                  </a:lnTo>
                  <a:lnTo>
                    <a:pt x="1370" y="1970"/>
                  </a:lnTo>
                  <a:lnTo>
                    <a:pt x="1464" y="2464"/>
                  </a:lnTo>
                  <a:lnTo>
                    <a:pt x="1464" y="2464"/>
                  </a:lnTo>
                  <a:lnTo>
                    <a:pt x="1466" y="2478"/>
                  </a:lnTo>
                  <a:lnTo>
                    <a:pt x="1466" y="2488"/>
                  </a:lnTo>
                  <a:lnTo>
                    <a:pt x="1464" y="2496"/>
                  </a:lnTo>
                  <a:lnTo>
                    <a:pt x="1460" y="2502"/>
                  </a:lnTo>
                  <a:lnTo>
                    <a:pt x="1454" y="2508"/>
                  </a:lnTo>
                  <a:lnTo>
                    <a:pt x="1446" y="2510"/>
                  </a:lnTo>
                  <a:lnTo>
                    <a:pt x="1436" y="2512"/>
                  </a:lnTo>
                  <a:lnTo>
                    <a:pt x="1424" y="2512"/>
                  </a:lnTo>
                  <a:lnTo>
                    <a:pt x="1424" y="2512"/>
                  </a:lnTo>
                  <a:lnTo>
                    <a:pt x="40" y="2512"/>
                  </a:lnTo>
                  <a:lnTo>
                    <a:pt x="40" y="2512"/>
                  </a:lnTo>
                  <a:lnTo>
                    <a:pt x="22" y="2510"/>
                  </a:lnTo>
                  <a:lnTo>
                    <a:pt x="0" y="2506"/>
                  </a:lnTo>
                  <a:lnTo>
                    <a:pt x="0" y="2506"/>
                  </a:lnTo>
                  <a:close/>
                  <a:moveTo>
                    <a:pt x="738" y="886"/>
                  </a:moveTo>
                  <a:lnTo>
                    <a:pt x="738" y="886"/>
                  </a:lnTo>
                  <a:lnTo>
                    <a:pt x="720" y="888"/>
                  </a:lnTo>
                  <a:lnTo>
                    <a:pt x="720" y="888"/>
                  </a:lnTo>
                  <a:lnTo>
                    <a:pt x="538" y="2064"/>
                  </a:lnTo>
                  <a:lnTo>
                    <a:pt x="538" y="2064"/>
                  </a:lnTo>
                  <a:lnTo>
                    <a:pt x="918" y="2064"/>
                  </a:lnTo>
                  <a:lnTo>
                    <a:pt x="918" y="2064"/>
                  </a:lnTo>
                  <a:lnTo>
                    <a:pt x="738" y="886"/>
                  </a:lnTo>
                  <a:lnTo>
                    <a:pt x="738" y="886"/>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4" name="Freeform 28"/>
            <p:cNvSpPr>
              <a:spLocks/>
            </p:cNvSpPr>
            <p:nvPr userDrawn="1"/>
          </p:nvSpPr>
          <p:spPr bwMode="auto">
            <a:xfrm>
              <a:off x="-1250950" y="4198936"/>
              <a:ext cx="3263900" cy="841375"/>
            </a:xfrm>
            <a:custGeom>
              <a:avLst/>
              <a:gdLst>
                <a:gd name="T0" fmla="*/ 1028 w 2056"/>
                <a:gd name="T1" fmla="*/ 528 h 530"/>
                <a:gd name="T2" fmla="*/ 62 w 2056"/>
                <a:gd name="T3" fmla="*/ 530 h 530"/>
                <a:gd name="T4" fmla="*/ 46 w 2056"/>
                <a:gd name="T5" fmla="*/ 530 h 530"/>
                <a:gd name="T6" fmla="*/ 20 w 2056"/>
                <a:gd name="T7" fmla="*/ 524 h 530"/>
                <a:gd name="T8" fmla="*/ 6 w 2056"/>
                <a:gd name="T9" fmla="*/ 510 h 530"/>
                <a:gd name="T10" fmla="*/ 0 w 2056"/>
                <a:gd name="T11" fmla="*/ 484 h 530"/>
                <a:gd name="T12" fmla="*/ 0 w 2056"/>
                <a:gd name="T13" fmla="*/ 468 h 530"/>
                <a:gd name="T14" fmla="*/ 2 w 2056"/>
                <a:gd name="T15" fmla="*/ 408 h 530"/>
                <a:gd name="T16" fmla="*/ 10 w 2056"/>
                <a:gd name="T17" fmla="*/ 382 h 530"/>
                <a:gd name="T18" fmla="*/ 20 w 2056"/>
                <a:gd name="T19" fmla="*/ 372 h 530"/>
                <a:gd name="T20" fmla="*/ 44 w 2056"/>
                <a:gd name="T21" fmla="*/ 364 h 530"/>
                <a:gd name="T22" fmla="*/ 104 w 2056"/>
                <a:gd name="T23" fmla="*/ 362 h 530"/>
                <a:gd name="T24" fmla="*/ 116 w 2056"/>
                <a:gd name="T25" fmla="*/ 360 h 530"/>
                <a:gd name="T26" fmla="*/ 134 w 2056"/>
                <a:gd name="T27" fmla="*/ 354 h 530"/>
                <a:gd name="T28" fmla="*/ 146 w 2056"/>
                <a:gd name="T29" fmla="*/ 342 h 530"/>
                <a:gd name="T30" fmla="*/ 156 w 2056"/>
                <a:gd name="T31" fmla="*/ 314 h 530"/>
                <a:gd name="T32" fmla="*/ 180 w 2056"/>
                <a:gd name="T33" fmla="*/ 182 h 530"/>
                <a:gd name="T34" fmla="*/ 204 w 2056"/>
                <a:gd name="T35" fmla="*/ 52 h 530"/>
                <a:gd name="T36" fmla="*/ 212 w 2056"/>
                <a:gd name="T37" fmla="*/ 28 h 530"/>
                <a:gd name="T38" fmla="*/ 222 w 2056"/>
                <a:gd name="T39" fmla="*/ 12 h 530"/>
                <a:gd name="T40" fmla="*/ 240 w 2056"/>
                <a:gd name="T41" fmla="*/ 4 h 530"/>
                <a:gd name="T42" fmla="*/ 264 w 2056"/>
                <a:gd name="T43" fmla="*/ 0 h 530"/>
                <a:gd name="T44" fmla="*/ 1030 w 2056"/>
                <a:gd name="T45" fmla="*/ 2 h 530"/>
                <a:gd name="T46" fmla="*/ 1794 w 2056"/>
                <a:gd name="T47" fmla="*/ 2 h 530"/>
                <a:gd name="T48" fmla="*/ 1818 w 2056"/>
                <a:gd name="T49" fmla="*/ 4 h 530"/>
                <a:gd name="T50" fmla="*/ 1834 w 2056"/>
                <a:gd name="T51" fmla="*/ 12 h 530"/>
                <a:gd name="T52" fmla="*/ 1846 w 2056"/>
                <a:gd name="T53" fmla="*/ 26 h 530"/>
                <a:gd name="T54" fmla="*/ 1852 w 2056"/>
                <a:gd name="T55" fmla="*/ 48 h 530"/>
                <a:gd name="T56" fmla="*/ 1876 w 2056"/>
                <a:gd name="T57" fmla="*/ 180 h 530"/>
                <a:gd name="T58" fmla="*/ 1900 w 2056"/>
                <a:gd name="T59" fmla="*/ 310 h 530"/>
                <a:gd name="T60" fmla="*/ 1908 w 2056"/>
                <a:gd name="T61" fmla="*/ 334 h 530"/>
                <a:gd name="T62" fmla="*/ 1918 w 2056"/>
                <a:gd name="T63" fmla="*/ 350 h 530"/>
                <a:gd name="T64" fmla="*/ 1936 w 2056"/>
                <a:gd name="T65" fmla="*/ 358 h 530"/>
                <a:gd name="T66" fmla="*/ 1962 w 2056"/>
                <a:gd name="T67" fmla="*/ 362 h 530"/>
                <a:gd name="T68" fmla="*/ 1992 w 2056"/>
                <a:gd name="T69" fmla="*/ 362 h 530"/>
                <a:gd name="T70" fmla="*/ 2034 w 2056"/>
                <a:gd name="T71" fmla="*/ 366 h 530"/>
                <a:gd name="T72" fmla="*/ 2044 w 2056"/>
                <a:gd name="T73" fmla="*/ 374 h 530"/>
                <a:gd name="T74" fmla="*/ 2052 w 2056"/>
                <a:gd name="T75" fmla="*/ 384 h 530"/>
                <a:gd name="T76" fmla="*/ 2056 w 2056"/>
                <a:gd name="T77" fmla="*/ 426 h 530"/>
                <a:gd name="T78" fmla="*/ 2056 w 2056"/>
                <a:gd name="T79" fmla="*/ 456 h 530"/>
                <a:gd name="T80" fmla="*/ 2054 w 2056"/>
                <a:gd name="T81" fmla="*/ 498 h 530"/>
                <a:gd name="T82" fmla="*/ 2048 w 2056"/>
                <a:gd name="T83" fmla="*/ 520 h 530"/>
                <a:gd name="T84" fmla="*/ 2026 w 2056"/>
                <a:gd name="T85" fmla="*/ 528 h 530"/>
                <a:gd name="T86" fmla="*/ 1986 w 2056"/>
                <a:gd name="T87" fmla="*/ 528 h 530"/>
                <a:gd name="T88" fmla="*/ 1028 w 2056"/>
                <a:gd name="T89" fmla="*/ 52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6" h="530">
                  <a:moveTo>
                    <a:pt x="1028" y="528"/>
                  </a:moveTo>
                  <a:lnTo>
                    <a:pt x="1028" y="528"/>
                  </a:lnTo>
                  <a:lnTo>
                    <a:pt x="546" y="528"/>
                  </a:lnTo>
                  <a:lnTo>
                    <a:pt x="62" y="530"/>
                  </a:lnTo>
                  <a:lnTo>
                    <a:pt x="62" y="530"/>
                  </a:lnTo>
                  <a:lnTo>
                    <a:pt x="46" y="530"/>
                  </a:lnTo>
                  <a:lnTo>
                    <a:pt x="32" y="528"/>
                  </a:lnTo>
                  <a:lnTo>
                    <a:pt x="20" y="524"/>
                  </a:lnTo>
                  <a:lnTo>
                    <a:pt x="12" y="518"/>
                  </a:lnTo>
                  <a:lnTo>
                    <a:pt x="6" y="510"/>
                  </a:lnTo>
                  <a:lnTo>
                    <a:pt x="2" y="498"/>
                  </a:lnTo>
                  <a:lnTo>
                    <a:pt x="0" y="484"/>
                  </a:lnTo>
                  <a:lnTo>
                    <a:pt x="0" y="468"/>
                  </a:lnTo>
                  <a:lnTo>
                    <a:pt x="0" y="468"/>
                  </a:lnTo>
                  <a:lnTo>
                    <a:pt x="0" y="434"/>
                  </a:lnTo>
                  <a:lnTo>
                    <a:pt x="2" y="408"/>
                  </a:lnTo>
                  <a:lnTo>
                    <a:pt x="6" y="388"/>
                  </a:lnTo>
                  <a:lnTo>
                    <a:pt x="10" y="382"/>
                  </a:lnTo>
                  <a:lnTo>
                    <a:pt x="14" y="376"/>
                  </a:lnTo>
                  <a:lnTo>
                    <a:pt x="20" y="372"/>
                  </a:lnTo>
                  <a:lnTo>
                    <a:pt x="26" y="368"/>
                  </a:lnTo>
                  <a:lnTo>
                    <a:pt x="44" y="364"/>
                  </a:lnTo>
                  <a:lnTo>
                    <a:pt x="70" y="362"/>
                  </a:lnTo>
                  <a:lnTo>
                    <a:pt x="104" y="362"/>
                  </a:lnTo>
                  <a:lnTo>
                    <a:pt x="104" y="362"/>
                  </a:lnTo>
                  <a:lnTo>
                    <a:pt x="116" y="360"/>
                  </a:lnTo>
                  <a:lnTo>
                    <a:pt x="126" y="358"/>
                  </a:lnTo>
                  <a:lnTo>
                    <a:pt x="134" y="354"/>
                  </a:lnTo>
                  <a:lnTo>
                    <a:pt x="142" y="348"/>
                  </a:lnTo>
                  <a:lnTo>
                    <a:pt x="146" y="342"/>
                  </a:lnTo>
                  <a:lnTo>
                    <a:pt x="150" y="334"/>
                  </a:lnTo>
                  <a:lnTo>
                    <a:pt x="156" y="314"/>
                  </a:lnTo>
                  <a:lnTo>
                    <a:pt x="156" y="314"/>
                  </a:lnTo>
                  <a:lnTo>
                    <a:pt x="180" y="182"/>
                  </a:lnTo>
                  <a:lnTo>
                    <a:pt x="204" y="52"/>
                  </a:lnTo>
                  <a:lnTo>
                    <a:pt x="204" y="52"/>
                  </a:lnTo>
                  <a:lnTo>
                    <a:pt x="208" y="40"/>
                  </a:lnTo>
                  <a:lnTo>
                    <a:pt x="212" y="28"/>
                  </a:lnTo>
                  <a:lnTo>
                    <a:pt x="216" y="20"/>
                  </a:lnTo>
                  <a:lnTo>
                    <a:pt x="222" y="12"/>
                  </a:lnTo>
                  <a:lnTo>
                    <a:pt x="230" y="8"/>
                  </a:lnTo>
                  <a:lnTo>
                    <a:pt x="240" y="4"/>
                  </a:lnTo>
                  <a:lnTo>
                    <a:pt x="250" y="2"/>
                  </a:lnTo>
                  <a:lnTo>
                    <a:pt x="264" y="0"/>
                  </a:lnTo>
                  <a:lnTo>
                    <a:pt x="264" y="0"/>
                  </a:lnTo>
                  <a:lnTo>
                    <a:pt x="1030" y="2"/>
                  </a:lnTo>
                  <a:lnTo>
                    <a:pt x="1794" y="2"/>
                  </a:lnTo>
                  <a:lnTo>
                    <a:pt x="1794" y="2"/>
                  </a:lnTo>
                  <a:lnTo>
                    <a:pt x="1808" y="2"/>
                  </a:lnTo>
                  <a:lnTo>
                    <a:pt x="1818" y="4"/>
                  </a:lnTo>
                  <a:lnTo>
                    <a:pt x="1828" y="6"/>
                  </a:lnTo>
                  <a:lnTo>
                    <a:pt x="1834" y="12"/>
                  </a:lnTo>
                  <a:lnTo>
                    <a:pt x="1840" y="18"/>
                  </a:lnTo>
                  <a:lnTo>
                    <a:pt x="1846" y="26"/>
                  </a:lnTo>
                  <a:lnTo>
                    <a:pt x="1850" y="36"/>
                  </a:lnTo>
                  <a:lnTo>
                    <a:pt x="1852" y="48"/>
                  </a:lnTo>
                  <a:lnTo>
                    <a:pt x="1852" y="48"/>
                  </a:lnTo>
                  <a:lnTo>
                    <a:pt x="1876" y="180"/>
                  </a:lnTo>
                  <a:lnTo>
                    <a:pt x="1900" y="310"/>
                  </a:lnTo>
                  <a:lnTo>
                    <a:pt x="1900" y="310"/>
                  </a:lnTo>
                  <a:lnTo>
                    <a:pt x="1904" y="322"/>
                  </a:lnTo>
                  <a:lnTo>
                    <a:pt x="1908" y="334"/>
                  </a:lnTo>
                  <a:lnTo>
                    <a:pt x="1912" y="342"/>
                  </a:lnTo>
                  <a:lnTo>
                    <a:pt x="1918" y="350"/>
                  </a:lnTo>
                  <a:lnTo>
                    <a:pt x="1926" y="356"/>
                  </a:lnTo>
                  <a:lnTo>
                    <a:pt x="1936" y="358"/>
                  </a:lnTo>
                  <a:lnTo>
                    <a:pt x="1948" y="362"/>
                  </a:lnTo>
                  <a:lnTo>
                    <a:pt x="1962" y="362"/>
                  </a:lnTo>
                  <a:lnTo>
                    <a:pt x="1962" y="362"/>
                  </a:lnTo>
                  <a:lnTo>
                    <a:pt x="1992" y="362"/>
                  </a:lnTo>
                  <a:lnTo>
                    <a:pt x="2016" y="362"/>
                  </a:lnTo>
                  <a:lnTo>
                    <a:pt x="2034" y="366"/>
                  </a:lnTo>
                  <a:lnTo>
                    <a:pt x="2040" y="370"/>
                  </a:lnTo>
                  <a:lnTo>
                    <a:pt x="2044" y="374"/>
                  </a:lnTo>
                  <a:lnTo>
                    <a:pt x="2048" y="378"/>
                  </a:lnTo>
                  <a:lnTo>
                    <a:pt x="2052" y="384"/>
                  </a:lnTo>
                  <a:lnTo>
                    <a:pt x="2054" y="402"/>
                  </a:lnTo>
                  <a:lnTo>
                    <a:pt x="2056" y="426"/>
                  </a:lnTo>
                  <a:lnTo>
                    <a:pt x="2056" y="456"/>
                  </a:lnTo>
                  <a:lnTo>
                    <a:pt x="2056" y="456"/>
                  </a:lnTo>
                  <a:lnTo>
                    <a:pt x="2056" y="480"/>
                  </a:lnTo>
                  <a:lnTo>
                    <a:pt x="2054" y="498"/>
                  </a:lnTo>
                  <a:lnTo>
                    <a:pt x="2052" y="512"/>
                  </a:lnTo>
                  <a:lnTo>
                    <a:pt x="2048" y="520"/>
                  </a:lnTo>
                  <a:lnTo>
                    <a:pt x="2038" y="526"/>
                  </a:lnTo>
                  <a:lnTo>
                    <a:pt x="2026" y="528"/>
                  </a:lnTo>
                  <a:lnTo>
                    <a:pt x="2010" y="528"/>
                  </a:lnTo>
                  <a:lnTo>
                    <a:pt x="1986" y="528"/>
                  </a:lnTo>
                  <a:lnTo>
                    <a:pt x="1986" y="528"/>
                  </a:lnTo>
                  <a:lnTo>
                    <a:pt x="1028" y="528"/>
                  </a:lnTo>
                  <a:lnTo>
                    <a:pt x="1028" y="528"/>
                  </a:lnTo>
                  <a:close/>
                </a:path>
              </a:pathLst>
            </a:custGeom>
            <a:solidFill>
              <a:srgbClr val="E4EBF4"/>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grpSp>
      <p:pic>
        <p:nvPicPr>
          <p:cNvPr id="12" name="E719C35A-4CD6-4178-B0D0-8DA208F1799A" descr="E719C35A-4CD6-4178-B0D0-8DA208F1799A"/>
          <p:cNvPicPr>
            <a:picLocks noChangeAspect="1" noChangeArrowheads="1"/>
          </p:cNvPicPr>
          <p:nvPr userDrawn="1">
            <p:custDataLst>
              <p:tags r:id="rId6"/>
            </p:custDataLst>
          </p:nvPr>
        </p:nvPicPr>
        <p:blipFill rotWithShape="1">
          <a:blip r:embed="rId12" cstate="email">
            <a:clrChange>
              <a:clrFrom>
                <a:srgbClr val="FFFFFE"/>
              </a:clrFrom>
              <a:clrTo>
                <a:srgbClr val="FFFFFE">
                  <a:alpha val="0"/>
                </a:srgbClr>
              </a:clrTo>
            </a:clrChange>
          </a:blip>
          <a:srcRect l="16910" t="12070" r="20026" b="11812"/>
          <a:stretch/>
        </p:blipFill>
        <p:spPr bwMode="auto">
          <a:xfrm>
            <a:off x="7181853" y="6198201"/>
            <a:ext cx="684423" cy="637757"/>
          </a:xfrm>
          <a:prstGeom prst="rect">
            <a:avLst/>
          </a:prstGeom>
          <a:noFill/>
          <a:ln w="9525">
            <a:noFill/>
            <a:miter lim="800000"/>
            <a:headEnd/>
            <a:tailEnd/>
          </a:ln>
        </p:spPr>
      </p:pic>
      <p:pic>
        <p:nvPicPr>
          <p:cNvPr id="13" name="Picture 7" descr="http://www.mininterior.gov.co/sites/default/files/galeria-imagenes/2014-logo_web_eslogan.png"/>
          <p:cNvPicPr>
            <a:picLocks noChangeAspect="1" noChangeArrowheads="1"/>
          </p:cNvPicPr>
          <p:nvPr userDrawn="1">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993738" y="6305273"/>
            <a:ext cx="973145" cy="4652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custDataLst>
              <p:tags r:id="rId8"/>
            </p:custDataLst>
          </p:nvPr>
        </p:nvSpPr>
        <p:spPr>
          <a:xfrm rot="10800000" flipH="1" flipV="1">
            <a:off x="-1" y="6724298"/>
            <a:ext cx="7038975"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a:sym typeface="Candara"/>
            </a:endParaRPr>
          </a:p>
        </p:txBody>
      </p:sp>
    </p:spTree>
    <p:extLst>
      <p:ext uri="{BB962C8B-B14F-4D97-AF65-F5344CB8AC3E}">
        <p14:creationId xmlns:p14="http://schemas.microsoft.com/office/powerpoint/2010/main" val="98089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20472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8"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3" name="4 Marcador de pie de página"/>
          <p:cNvSpPr>
            <a:spLocks noGrp="1"/>
          </p:cNvSpPr>
          <p:nvPr>
            <p:ph type="ftr" sz="quarter" idx="11"/>
            <p:custDataLst>
              <p:tags r:id="rId3"/>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5" name="3 Marcador de fecha"/>
          <p:cNvSpPr>
            <a:spLocks noGrp="1"/>
          </p:cNvSpPr>
          <p:nvPr>
            <p:ph type="dt" sz="half" idx="10"/>
            <p:custDataLst>
              <p:tags r:id="rId5"/>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Tree>
    <p:extLst>
      <p:ext uri="{BB962C8B-B14F-4D97-AF65-F5344CB8AC3E}">
        <p14:creationId xmlns:p14="http://schemas.microsoft.com/office/powerpoint/2010/main" val="181299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En blanc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472275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02"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0" y="0"/>
            <a:ext cx="2106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 Marcador de número de diapositiva"/>
          <p:cNvSpPr>
            <a:spLocks noGrp="1"/>
          </p:cNvSpPr>
          <p:nvPr>
            <p:ph type="sldNum" sz="quarter" idx="12"/>
            <p:custDataLst>
              <p:tags r:id="rId4"/>
            </p:custDataLst>
          </p:nvPr>
        </p:nvSpPr>
        <p:spPr/>
        <p:txBody>
          <a:bodyPr/>
          <a:lstStyle>
            <a:lvl1pPr>
              <a:defRPr/>
            </a:lvl1pPr>
          </a:lstStyle>
          <a:p>
            <a:pPr>
              <a:defRPr/>
            </a:pPr>
            <a:fld id="{25E201F2-EFDD-4C4F-8749-0371D46E11D1}" type="slidenum">
              <a:rPr lang="es-CO" smtClean="0">
                <a:solidFill>
                  <a:srgbClr val="244061">
                    <a:tint val="75000"/>
                  </a:srgbClr>
                </a:solidFill>
              </a:rPr>
              <a:pPr>
                <a:defRPr/>
              </a:pPr>
              <a:t>‹Nº›</a:t>
            </a:fld>
            <a:endParaRPr lang="es-CO" dirty="0">
              <a:solidFill>
                <a:srgbClr val="244061">
                  <a:tint val="75000"/>
                </a:srgbClr>
              </a:solidFill>
            </a:endParaRPr>
          </a:p>
        </p:txBody>
      </p:sp>
      <p:sp>
        <p:nvSpPr>
          <p:cNvPr id="10" name="1 Título"/>
          <p:cNvSpPr>
            <a:spLocks noGrp="1"/>
          </p:cNvSpPr>
          <p:nvPr>
            <p:ph type="title" hasCustomPrompt="1"/>
            <p:custDataLst>
              <p:tags r:id="rId5"/>
            </p:custDataLst>
          </p:nvPr>
        </p:nvSpPr>
        <p:spPr>
          <a:xfrm>
            <a:off x="2374900" y="3683000"/>
            <a:ext cx="5956300" cy="1016000"/>
          </a:xfrm>
        </p:spPr>
        <p:txBody>
          <a:bodyPr anchor="t"/>
          <a:lstStyle>
            <a:lvl1pPr algn="l">
              <a:defRPr sz="3200" b="1" cap="none" baseline="0">
                <a:solidFill>
                  <a:schemeClr val="tx1"/>
                </a:solidFill>
              </a:defRPr>
            </a:lvl1pPr>
          </a:lstStyle>
          <a:p>
            <a:r>
              <a:rPr lang="es-ES" dirty="0"/>
              <a:t>Haga clic para modificar el estilo de título del patrón</a:t>
            </a:r>
            <a:endParaRPr lang="es-CO" dirty="0"/>
          </a:p>
        </p:txBody>
      </p:sp>
      <p:pic>
        <p:nvPicPr>
          <p:cNvPr id="11" name="E719C35A-4CD6-4178-B0D0-8DA208F1799A" descr="E719C35A-4CD6-4178-B0D0-8DA208F1799A"/>
          <p:cNvPicPr>
            <a:picLocks noChangeAspect="1" noChangeArrowheads="1"/>
          </p:cNvPicPr>
          <p:nvPr userDrawn="1">
            <p:custDataLst>
              <p:tags r:id="rId6"/>
            </p:custDataLst>
          </p:nvPr>
        </p:nvPicPr>
        <p:blipFill rotWithShape="1">
          <a:blip r:embed="rId11" cstate="email">
            <a:clrChange>
              <a:clrFrom>
                <a:srgbClr val="FFFFFE"/>
              </a:clrFrom>
              <a:clrTo>
                <a:srgbClr val="FFFFFE">
                  <a:alpha val="0"/>
                </a:srgbClr>
              </a:clrTo>
            </a:clrChange>
          </a:blip>
          <a:srcRect l="16910" t="12070" r="20026" b="11812"/>
          <a:stretch/>
        </p:blipFill>
        <p:spPr bwMode="auto">
          <a:xfrm>
            <a:off x="5358548" y="5811900"/>
            <a:ext cx="1122645" cy="1046100"/>
          </a:xfrm>
          <a:prstGeom prst="rect">
            <a:avLst/>
          </a:prstGeom>
          <a:noFill/>
          <a:ln w="9525">
            <a:noFill/>
            <a:miter lim="800000"/>
            <a:headEnd/>
            <a:tailEnd/>
          </a:ln>
        </p:spPr>
      </p:pic>
      <p:pic>
        <p:nvPicPr>
          <p:cNvPr id="12" name="Picture 7" descr="http://www.mininterior.gov.co/sites/default/files/galeria-imagenes/2014-logo_web_eslogan.png"/>
          <p:cNvPicPr>
            <a:picLocks noChangeAspect="1" noChangeArrowheads="1"/>
          </p:cNvPicPr>
          <p:nvPr userDrawn="1">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6747893" y="5920519"/>
            <a:ext cx="1733700" cy="8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5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663441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6" name="think-cell Slide" r:id="rId9" imgW="270" imgH="270" progId="TCLayout.ActiveDocument.1">
                  <p:embed/>
                </p:oleObj>
              </mc:Choice>
              <mc:Fallback>
                <p:oleObj name="think-cell Slide" r:id="rId9" imgW="270" imgH="270" progId="TCLayout.ActiveDocument.1">
                  <p:embed/>
                  <p:pic>
                    <p:nvPicPr>
                      <p:cNvPr id="4" name="Object 3"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lvl1pPr>
              <a:defRPr/>
            </a:lvl1pPr>
          </a:lstStyle>
          <a:p>
            <a:r>
              <a:rPr lang="es-ES"/>
              <a:t>Haga clic para modificar el estilo de título del patrón</a:t>
            </a:r>
            <a:endParaRPr lang="en-US"/>
          </a:p>
        </p:txBody>
      </p:sp>
      <p:sp>
        <p:nvSpPr>
          <p:cNvPr id="3" name="Content Placeholder 2"/>
          <p:cNvSpPr>
            <a:spLocks noGrp="1"/>
          </p:cNvSpPr>
          <p:nvPr>
            <p:ph idx="1"/>
            <p:custDataLst>
              <p:tags r:id="rId4"/>
            </p:custDataLst>
          </p:nvPr>
        </p:nvSpPr>
        <p:spPr>
          <a:xfrm>
            <a:off x="1256305" y="1250343"/>
            <a:ext cx="7529885" cy="512660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12"/>
            <p:custDataLst>
              <p:tags r:id="rId5"/>
            </p:custDataLst>
          </p:nvPr>
        </p:nvSpPr>
        <p:spPr/>
        <p:txBody>
          <a:bodyPr/>
          <a:lstStyle>
            <a:lvl1pPr>
              <a:defRPr/>
            </a:lvl1pPr>
          </a:lstStyle>
          <a:p>
            <a:fld id="{8E18E1EC-63BD-4A12-BF8A-3B41A5EE0EAA}" type="slidenum">
              <a:rPr lang="es-CO" smtClean="0">
                <a:solidFill>
                  <a:srgbClr val="244061">
                    <a:tint val="75000"/>
                  </a:srgbClr>
                </a:solidFill>
              </a:rPr>
              <a:pPr/>
              <a:t>‹Nº›</a:t>
            </a:fld>
            <a:endParaRPr lang="es-CO" dirty="0">
              <a:solidFill>
                <a:srgbClr val="244061">
                  <a:tint val="75000"/>
                </a:srgbClr>
              </a:solidFill>
            </a:endParaRPr>
          </a:p>
        </p:txBody>
      </p:sp>
      <p:sp>
        <p:nvSpPr>
          <p:cNvPr id="7" name="3 Marcador de fecha"/>
          <p:cNvSpPr>
            <a:spLocks noGrp="1"/>
          </p:cNvSpPr>
          <p:nvPr>
            <p:ph type="dt" sz="half" idx="10"/>
            <p:custDataLst>
              <p:tags r:id="rId6"/>
            </p:custDataLst>
          </p:nvPr>
        </p:nvSpPr>
        <p:spPr>
          <a:xfrm>
            <a:off x="1256305" y="6356351"/>
            <a:ext cx="2133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
        <p:nvSpPr>
          <p:cNvPr id="8" name="4 Marcador de pie de página"/>
          <p:cNvSpPr>
            <a:spLocks noGrp="1"/>
          </p:cNvSpPr>
          <p:nvPr>
            <p:ph type="ftr" sz="quarter" idx="11"/>
            <p:custDataLst>
              <p:tags r:id="rId7"/>
            </p:custDataLst>
          </p:nvPr>
        </p:nvSpPr>
        <p:spPr>
          <a:xfrm>
            <a:off x="3959087" y="6356351"/>
            <a:ext cx="2895600" cy="365125"/>
          </a:xfrm>
          <a:prstGeom prst="rect">
            <a:avLst/>
          </a:prstGeom>
        </p:spPr>
        <p:txBody>
          <a:bodyPr anchor="ctr"/>
          <a:lstStyle>
            <a:lvl1pPr>
              <a:defRPr sz="1100">
                <a:latin typeface="Candara"/>
                <a:sym typeface="Candara"/>
              </a:defRPr>
            </a:lvl1pPr>
          </a:lstStyle>
          <a:p>
            <a:pPr>
              <a:defRPr/>
            </a:pPr>
            <a:endParaRPr lang="es-CO" dirty="0">
              <a:solidFill>
                <a:srgbClr val="244061">
                  <a:tint val="75000"/>
                </a:srgbClr>
              </a:solidFill>
            </a:endParaRPr>
          </a:p>
        </p:txBody>
      </p:sp>
    </p:spTree>
    <p:extLst>
      <p:ext uri="{BB962C8B-B14F-4D97-AF65-F5344CB8AC3E}">
        <p14:creationId xmlns:p14="http://schemas.microsoft.com/office/powerpoint/2010/main" val="253660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4.xml"/><Relationship Id="rId18" Type="http://schemas.openxmlformats.org/officeDocument/2006/relationships/tags" Target="../tags/tag9.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tags" Target="../tags/tag3.xml"/><Relationship Id="rId17" Type="http://schemas.openxmlformats.org/officeDocument/2006/relationships/tags" Target="../tags/tag8.xml"/><Relationship Id="rId2" Type="http://schemas.openxmlformats.org/officeDocument/2006/relationships/slideLayout" Target="../slideLayouts/slideLayout2.xml"/><Relationship Id="rId16" Type="http://schemas.openxmlformats.org/officeDocument/2006/relationships/tags" Target="../tags/tag7.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tags" Target="../tags/tag6.xml"/><Relationship Id="rId10" Type="http://schemas.openxmlformats.org/officeDocument/2006/relationships/vmlDrawing" Target="../drawings/vmlDrawing1.v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5.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1"/>
            </p:custDataLst>
            <p:extLst>
              <p:ext uri="{D42A27DB-BD31-4B8C-83A1-F6EECF244321}">
                <p14:modId xmlns:p14="http://schemas.microsoft.com/office/powerpoint/2010/main" val="32261536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4" name="think-cell Slide" r:id="rId19" imgW="270" imgH="270" progId="TCLayout.ActiveDocument.1">
                  <p:embed/>
                </p:oleObj>
              </mc:Choice>
              <mc:Fallback>
                <p:oleObj name="think-cell Slide" r:id="rId19" imgW="270" imgH="270" progId="TCLayout.ActiveDocument.1">
                  <p:embed/>
                  <p:pic>
                    <p:nvPicPr>
                      <p:cNvPr id="3" name="Object 2" hidden="1"/>
                      <p:cNvPicPr/>
                      <p:nvPr/>
                    </p:nvPicPr>
                    <p:blipFill>
                      <a:blip r:embed="rId20"/>
                      <a:stretch>
                        <a:fillRect/>
                      </a:stretch>
                    </p:blipFill>
                    <p:spPr>
                      <a:xfrm>
                        <a:off x="1588" y="1588"/>
                        <a:ext cx="1587" cy="1587"/>
                      </a:xfrm>
                      <a:prstGeom prst="rect">
                        <a:avLst/>
                      </a:prstGeom>
                    </p:spPr>
                  </p:pic>
                </p:oleObj>
              </mc:Fallback>
            </mc:AlternateContent>
          </a:graphicData>
        </a:graphic>
      </p:graphicFrame>
      <p:sp>
        <p:nvSpPr>
          <p:cNvPr id="1027" name="2 Marcador de texto"/>
          <p:cNvSpPr>
            <a:spLocks noGrp="1"/>
          </p:cNvSpPr>
          <p:nvPr>
            <p:ph type="body" idx="1"/>
            <p:custDataLst>
              <p:tags r:id="rId12"/>
            </p:custDataLst>
          </p:nvPr>
        </p:nvSpPr>
        <p:spPr bwMode="auto">
          <a:xfrm>
            <a:off x="286246" y="1250344"/>
            <a:ext cx="8579458" cy="4969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5 Marcador de número de diapositiva"/>
          <p:cNvSpPr>
            <a:spLocks noGrp="1"/>
          </p:cNvSpPr>
          <p:nvPr>
            <p:ph type="sldNum" sz="quarter" idx="4"/>
            <p:custDataLst>
              <p:tags r:id="rId13"/>
            </p:custDataLst>
          </p:nvPr>
        </p:nvSpPr>
        <p:spPr>
          <a:xfrm>
            <a:off x="8674100" y="6451341"/>
            <a:ext cx="432598" cy="365125"/>
          </a:xfrm>
          <a:prstGeom prst="rect">
            <a:avLst/>
          </a:prstGeom>
        </p:spPr>
        <p:txBody>
          <a:bodyPr vert="horz" lIns="91440" tIns="45720" rIns="91440" bIns="45720" rtlCol="0" anchor="ctr"/>
          <a:lstStyle>
            <a:lvl1pPr algn="ctr" fontAlgn="auto">
              <a:spcBef>
                <a:spcPts val="0"/>
              </a:spcBef>
              <a:spcAft>
                <a:spcPts val="0"/>
              </a:spcAft>
              <a:defRPr sz="1100" smtClean="0">
                <a:solidFill>
                  <a:schemeClr val="tx1">
                    <a:tint val="75000"/>
                  </a:schemeClr>
                </a:solidFill>
                <a:latin typeface="Candara"/>
                <a:cs typeface="+mn-cs"/>
                <a:sym typeface="Candara"/>
              </a:defRPr>
            </a:lvl1pPr>
          </a:lstStyle>
          <a:p>
            <a:pPr>
              <a:defRPr/>
            </a:pPr>
            <a:fld id="{CC308BA6-CE2B-4543-82B0-7E6DCE132E0F}" type="slidenum">
              <a:rPr lang="es-CO" smtClean="0">
                <a:solidFill>
                  <a:srgbClr val="244061">
                    <a:tint val="75000"/>
                  </a:srgbClr>
                </a:solidFill>
              </a:rPr>
              <a:pPr>
                <a:defRPr/>
              </a:pPr>
              <a:t>‹Nº›</a:t>
            </a:fld>
            <a:endParaRPr lang="es-CO" dirty="0">
              <a:solidFill>
                <a:srgbClr val="244061">
                  <a:tint val="75000"/>
                </a:srgbClr>
              </a:solidFill>
            </a:endParaRPr>
          </a:p>
        </p:txBody>
      </p:sp>
      <p:pic>
        <p:nvPicPr>
          <p:cNvPr id="1031" name="E719C35A-4CD6-4178-B0D0-8DA208F1799A" descr="E719C35A-4CD6-4178-B0D0-8DA208F1799A"/>
          <p:cNvPicPr>
            <a:picLocks noChangeAspect="1" noChangeArrowheads="1"/>
          </p:cNvPicPr>
          <p:nvPr>
            <p:custDataLst>
              <p:tags r:id="rId14"/>
            </p:custDataLst>
          </p:nvPr>
        </p:nvPicPr>
        <p:blipFill rotWithShape="1">
          <a:blip r:embed="rId21" cstate="email">
            <a:clrChange>
              <a:clrFrom>
                <a:srgbClr val="FFFFFE"/>
              </a:clrFrom>
              <a:clrTo>
                <a:srgbClr val="FFFFFE">
                  <a:alpha val="0"/>
                </a:srgbClr>
              </a:clrTo>
            </a:clrChange>
          </a:blip>
          <a:srcRect l="16910" t="12070" r="20026" b="11812"/>
          <a:stretch/>
        </p:blipFill>
        <p:spPr bwMode="auto">
          <a:xfrm>
            <a:off x="6877050" y="6288821"/>
            <a:ext cx="618324" cy="576165"/>
          </a:xfrm>
          <a:prstGeom prst="rect">
            <a:avLst/>
          </a:prstGeom>
          <a:noFill/>
          <a:ln w="9525">
            <a:noFill/>
            <a:miter lim="800000"/>
            <a:headEnd/>
            <a:tailEnd/>
          </a:ln>
        </p:spPr>
      </p:pic>
      <p:pic>
        <p:nvPicPr>
          <p:cNvPr id="10" name="Picture 7" descr="http://www.mininterior.gov.co/sites/default/files/galeria-imagenes/2014-logo_web_eslogan.png"/>
          <p:cNvPicPr>
            <a:picLocks noChangeAspect="1" noChangeArrowheads="1"/>
          </p:cNvPicPr>
          <p:nvPr userDrawn="1">
            <p:custDataLst>
              <p:tags r:id="rId15"/>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7603324" y="6363329"/>
            <a:ext cx="973145" cy="465248"/>
          </a:xfrm>
          <a:prstGeom prst="rect">
            <a:avLst/>
          </a:prstGeom>
          <a:noFill/>
          <a:extLst>
            <a:ext uri="{909E8E84-426E-40DD-AFC4-6F175D3DCCD1}">
              <a14:hiddenFill xmlns:a14="http://schemas.microsoft.com/office/drawing/2010/main">
                <a:solidFill>
                  <a:srgbClr val="FFFFFF"/>
                </a:solidFill>
              </a14:hiddenFill>
            </a:ext>
          </a:extLst>
        </p:spPr>
      </p:pic>
      <p:sp>
        <p:nvSpPr>
          <p:cNvPr id="1026" name="1 Marcador de título"/>
          <p:cNvSpPr>
            <a:spLocks noGrp="1"/>
          </p:cNvSpPr>
          <p:nvPr>
            <p:ph type="title"/>
            <p:custDataLst>
              <p:tags r:id="rId16"/>
            </p:custDataLst>
          </p:nvPr>
        </p:nvSpPr>
        <p:spPr bwMode="auto">
          <a:xfrm>
            <a:off x="286246" y="262340"/>
            <a:ext cx="8595361" cy="74866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s-ES" dirty="0"/>
              <a:t>Haga clic para modificar el estilo de título del patrón</a:t>
            </a:r>
            <a:endParaRPr lang="es-CO" dirty="0"/>
          </a:p>
        </p:txBody>
      </p:sp>
      <p:sp>
        <p:nvSpPr>
          <p:cNvPr id="19" name="Rectangle 18"/>
          <p:cNvSpPr/>
          <p:nvPr userDrawn="1">
            <p:custDataLst>
              <p:tags r:id="rId17"/>
            </p:custDataLst>
          </p:nvPr>
        </p:nvSpPr>
        <p:spPr>
          <a:xfrm rot="10800000" flipH="1" flipV="1">
            <a:off x="285252" y="1059059"/>
            <a:ext cx="8589667" cy="45721"/>
          </a:xfrm>
          <a:prstGeom prst="rect">
            <a:avLst/>
          </a:prstGeom>
          <a:gradFill flip="none" rotWithShape="1">
            <a:gsLst>
              <a:gs pos="0">
                <a:schemeClr val="bg2">
                  <a:lumMod val="90000"/>
                  <a:alpha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a:sym typeface="Candara"/>
            </a:endParaRPr>
          </a:p>
        </p:txBody>
      </p:sp>
      <p:sp>
        <p:nvSpPr>
          <p:cNvPr id="12" name="Rectangle 11"/>
          <p:cNvSpPr/>
          <p:nvPr userDrawn="1">
            <p:custDataLst>
              <p:tags r:id="rId18"/>
            </p:custDataLst>
          </p:nvPr>
        </p:nvSpPr>
        <p:spPr>
          <a:xfrm rot="10800000" flipH="1" flipV="1">
            <a:off x="-1" y="6724298"/>
            <a:ext cx="6717507" cy="141244"/>
          </a:xfrm>
          <a:prstGeom prst="rect">
            <a:avLst/>
          </a:prstGeom>
          <a:gradFill flip="none" rotWithShape="1">
            <a:gsLst>
              <a:gs pos="0">
                <a:schemeClr val="bg1"/>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a:sym typeface="Candara"/>
            </a:endParaRPr>
          </a:p>
        </p:txBody>
      </p:sp>
    </p:spTree>
    <p:extLst>
      <p:ext uri="{BB962C8B-B14F-4D97-AF65-F5344CB8AC3E}">
        <p14:creationId xmlns:p14="http://schemas.microsoft.com/office/powerpoint/2010/main" val="781156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73" r:id="rId5"/>
    <p:sldLayoutId id="2147483667" r:id="rId6"/>
    <p:sldLayoutId id="2147483674" r:id="rId7"/>
    <p:sldLayoutId id="2147483672" r:id="rId8"/>
  </p:sldLayoutIdLst>
  <p:hf hdr="0" ftr="0" dt="0"/>
  <p:txStyles>
    <p:titleStyle>
      <a:lvl1pPr algn="l" rtl="0" eaLnBrk="1" fontAlgn="base" hangingPunct="1">
        <a:spcBef>
          <a:spcPct val="0"/>
        </a:spcBef>
        <a:spcAft>
          <a:spcPct val="0"/>
        </a:spcAft>
        <a:defRPr sz="2400" b="1" kern="1200">
          <a:solidFill>
            <a:schemeClr val="accent4"/>
          </a:solidFill>
          <a:latin typeface="Candara"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emf"/><Relationship Id="rId2" Type="http://schemas.openxmlformats.org/officeDocument/2006/relationships/tags" Target="../tags/tag58.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8.emf"/><Relationship Id="rId2" Type="http://schemas.openxmlformats.org/officeDocument/2006/relationships/tags" Target="../tags/tag69.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8.emf"/><Relationship Id="rId2" Type="http://schemas.openxmlformats.org/officeDocument/2006/relationships/tags" Target="../tags/tag71.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8.emf"/><Relationship Id="rId2" Type="http://schemas.openxmlformats.org/officeDocument/2006/relationships/tags" Target="../tags/tag73.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8.emf"/><Relationship Id="rId2" Type="http://schemas.openxmlformats.org/officeDocument/2006/relationships/tags" Target="../tags/tag75.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8.emf"/><Relationship Id="rId2" Type="http://schemas.openxmlformats.org/officeDocument/2006/relationships/tags" Target="../tags/tag77.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8.emf"/><Relationship Id="rId2" Type="http://schemas.openxmlformats.org/officeDocument/2006/relationships/tags" Target="../tags/tag79.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82.xml"/><Relationship Id="rId7" Type="http://schemas.openxmlformats.org/officeDocument/2006/relationships/image" Target="../media/image8.emf"/><Relationship Id="rId2" Type="http://schemas.openxmlformats.org/officeDocument/2006/relationships/tags" Target="../tags/tag81.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84.xml"/><Relationship Id="rId7" Type="http://schemas.openxmlformats.org/officeDocument/2006/relationships/image" Target="../media/image8.emf"/><Relationship Id="rId2" Type="http://schemas.openxmlformats.org/officeDocument/2006/relationships/tags" Target="../tags/tag83.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8.emf"/><Relationship Id="rId2" Type="http://schemas.openxmlformats.org/officeDocument/2006/relationships/tags" Target="../tags/tag85.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jpeg"/><Relationship Id="rId2" Type="http://schemas.openxmlformats.org/officeDocument/2006/relationships/tags" Target="../tags/tag60.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8.emf"/><Relationship Id="rId2" Type="http://schemas.openxmlformats.org/officeDocument/2006/relationships/tags" Target="../tags/tag87.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image" Target="../media/image8.emf"/><Relationship Id="rId2" Type="http://schemas.openxmlformats.org/officeDocument/2006/relationships/tags" Target="../tags/tag89.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8.emf"/><Relationship Id="rId2" Type="http://schemas.openxmlformats.org/officeDocument/2006/relationships/tags" Target="../tags/tag91.xml"/><Relationship Id="rId1" Type="http://schemas.openxmlformats.org/officeDocument/2006/relationships/vmlDrawing" Target="../drawings/vmlDrawing27.vml"/><Relationship Id="rId6" Type="http://schemas.openxmlformats.org/officeDocument/2006/relationships/oleObject" Target="../embeddings/oleObject27.bin"/><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4.xml"/><Relationship Id="rId7" Type="http://schemas.openxmlformats.org/officeDocument/2006/relationships/image" Target="../media/image8.emf"/><Relationship Id="rId2" Type="http://schemas.openxmlformats.org/officeDocument/2006/relationships/tags" Target="../tags/tag93.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notesSlide" Target="../notesSlides/notesSlide21.xml"/><Relationship Id="rId4" Type="http://schemas.openxmlformats.org/officeDocument/2006/relationships/slideLayout" Target="../slideLayouts/slideLayout4.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8.emf"/><Relationship Id="rId2" Type="http://schemas.openxmlformats.org/officeDocument/2006/relationships/tags" Target="../tags/tag95.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8.emf"/><Relationship Id="rId2" Type="http://schemas.openxmlformats.org/officeDocument/2006/relationships/tags" Target="../tags/tag97.xml"/><Relationship Id="rId1" Type="http://schemas.openxmlformats.org/officeDocument/2006/relationships/vmlDrawing" Target="../drawings/vmlDrawing30.vml"/><Relationship Id="rId6" Type="http://schemas.openxmlformats.org/officeDocument/2006/relationships/oleObject" Target="../embeddings/oleObject30.bin"/><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8.emf"/><Relationship Id="rId2" Type="http://schemas.openxmlformats.org/officeDocument/2006/relationships/tags" Target="../tags/tag99.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102.xml"/><Relationship Id="rId7" Type="http://schemas.openxmlformats.org/officeDocument/2006/relationships/image" Target="../media/image8.emf"/><Relationship Id="rId2" Type="http://schemas.openxmlformats.org/officeDocument/2006/relationships/tags" Target="../tags/tag101.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notesSlide" Target="../notesSlides/notesSlide29.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104.xml"/><Relationship Id="rId7" Type="http://schemas.openxmlformats.org/officeDocument/2006/relationships/image" Target="../media/image8.emf"/><Relationship Id="rId2" Type="http://schemas.openxmlformats.org/officeDocument/2006/relationships/tags" Target="../tags/tag103.xml"/><Relationship Id="rId1" Type="http://schemas.openxmlformats.org/officeDocument/2006/relationships/vmlDrawing" Target="../drawings/vmlDrawing33.vml"/><Relationship Id="rId6" Type="http://schemas.openxmlformats.org/officeDocument/2006/relationships/oleObject" Target="../embeddings/oleObject33.bin"/><Relationship Id="rId5" Type="http://schemas.openxmlformats.org/officeDocument/2006/relationships/notesSlide" Target="../notesSlides/notesSlide30.xml"/><Relationship Id="rId4"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06.xml"/><Relationship Id="rId7" Type="http://schemas.openxmlformats.org/officeDocument/2006/relationships/image" Target="../media/image8.emf"/><Relationship Id="rId2" Type="http://schemas.openxmlformats.org/officeDocument/2006/relationships/tags" Target="../tags/tag105.xml"/><Relationship Id="rId1" Type="http://schemas.openxmlformats.org/officeDocument/2006/relationships/vmlDrawing" Target="../drawings/vmlDrawing34.vml"/><Relationship Id="rId6" Type="http://schemas.openxmlformats.org/officeDocument/2006/relationships/oleObject" Target="../embeddings/oleObject34.bin"/><Relationship Id="rId5" Type="http://schemas.openxmlformats.org/officeDocument/2006/relationships/notesSlide" Target="../notesSlides/notesSlide31.xml"/><Relationship Id="rId4" Type="http://schemas.openxmlformats.org/officeDocument/2006/relationships/slideLayout" Target="../slideLayouts/slideLayout4.xml"/><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108.xml"/><Relationship Id="rId7" Type="http://schemas.openxmlformats.org/officeDocument/2006/relationships/image" Target="../media/image8.emf"/><Relationship Id="rId2" Type="http://schemas.openxmlformats.org/officeDocument/2006/relationships/tags" Target="../tags/tag107.xml"/><Relationship Id="rId1" Type="http://schemas.openxmlformats.org/officeDocument/2006/relationships/vmlDrawing" Target="../drawings/vmlDrawing35.vml"/><Relationship Id="rId6" Type="http://schemas.openxmlformats.org/officeDocument/2006/relationships/oleObject" Target="../embeddings/oleObject35.bin"/><Relationship Id="rId5" Type="http://schemas.openxmlformats.org/officeDocument/2006/relationships/notesSlide" Target="../notesSlides/notesSlide32.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10.xml"/><Relationship Id="rId7" Type="http://schemas.openxmlformats.org/officeDocument/2006/relationships/image" Target="../media/image8.emf"/><Relationship Id="rId2" Type="http://schemas.openxmlformats.org/officeDocument/2006/relationships/tags" Target="../tags/tag109.xml"/><Relationship Id="rId1" Type="http://schemas.openxmlformats.org/officeDocument/2006/relationships/vmlDrawing" Target="../drawings/vmlDrawing36.vml"/><Relationship Id="rId6" Type="http://schemas.openxmlformats.org/officeDocument/2006/relationships/oleObject" Target="../embeddings/oleObject36.bin"/><Relationship Id="rId5" Type="http://schemas.openxmlformats.org/officeDocument/2006/relationships/notesSlide" Target="../notesSlides/notesSlide33.xml"/><Relationship Id="rId10" Type="http://schemas.openxmlformats.org/officeDocument/2006/relationships/image" Target="../media/image36.jpeg"/><Relationship Id="rId4" Type="http://schemas.openxmlformats.org/officeDocument/2006/relationships/slideLayout" Target="../slideLayouts/slideLayout4.xml"/><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12.xml"/><Relationship Id="rId7" Type="http://schemas.openxmlformats.org/officeDocument/2006/relationships/image" Target="../media/image8.emf"/><Relationship Id="rId2" Type="http://schemas.openxmlformats.org/officeDocument/2006/relationships/tags" Target="../tags/tag111.xml"/><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8.emf"/><Relationship Id="rId2" Type="http://schemas.openxmlformats.org/officeDocument/2006/relationships/tags" Target="../tags/tag61.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8.emf"/><Relationship Id="rId2" Type="http://schemas.openxmlformats.org/officeDocument/2006/relationships/tags" Target="../tags/tag63.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8.emf"/><Relationship Id="rId2" Type="http://schemas.openxmlformats.org/officeDocument/2006/relationships/tags" Target="../tags/tag65.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8.emf"/><Relationship Id="rId2" Type="http://schemas.openxmlformats.org/officeDocument/2006/relationships/tags" Target="../tags/tag67.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Object 127" hidden="1"/>
          <p:cNvGraphicFramePr>
            <a:graphicFrameLocks noChangeAspect="1"/>
          </p:cNvGraphicFramePr>
          <p:nvPr>
            <p:custDataLst>
              <p:tags r:id="rId2"/>
            </p:custDataLst>
            <p:extLst>
              <p:ext uri="{D42A27DB-BD31-4B8C-83A1-F6EECF244321}">
                <p14:modId xmlns:p14="http://schemas.microsoft.com/office/powerpoint/2010/main" val="3169286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4" name="think-cell Slide" r:id="rId6" imgW="270" imgH="270" progId="TCLayout.ActiveDocument.1">
                  <p:embed/>
                </p:oleObj>
              </mc:Choice>
              <mc:Fallback>
                <p:oleObj name="think-cell Slide" r:id="rId6" imgW="270" imgH="270" progId="TCLayout.ActiveDocument.1">
                  <p:embed/>
                  <p:pic>
                    <p:nvPicPr>
                      <p:cNvPr id="128" name="Object 127"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9" name="Title 38"/>
          <p:cNvSpPr>
            <a:spLocks noGrp="1"/>
          </p:cNvSpPr>
          <p:nvPr>
            <p:ph type="ctrTitle"/>
          </p:nvPr>
        </p:nvSpPr>
        <p:spPr>
          <a:xfrm>
            <a:off x="2313084" y="1690686"/>
            <a:ext cx="5833110" cy="1470025"/>
          </a:xfrm>
        </p:spPr>
        <p:txBody>
          <a:bodyPr/>
          <a:lstStyle/>
          <a:p>
            <a:r>
              <a:rPr lang="en-US" dirty="0" err="1">
                <a:solidFill>
                  <a:schemeClr val="tx2"/>
                </a:solidFill>
              </a:rPr>
              <a:t>Avances</a:t>
            </a:r>
            <a:r>
              <a:rPr lang="en-US" dirty="0">
                <a:solidFill>
                  <a:schemeClr val="tx2"/>
                </a:solidFill>
              </a:rPr>
              <a:t> </a:t>
            </a:r>
            <a:r>
              <a:rPr lang="en-US" dirty="0" err="1">
                <a:solidFill>
                  <a:schemeClr val="tx2"/>
                </a:solidFill>
              </a:rPr>
              <a:t>Modo</a:t>
            </a:r>
            <a:r>
              <a:rPr lang="en-US" dirty="0">
                <a:solidFill>
                  <a:schemeClr val="tx2"/>
                </a:solidFill>
              </a:rPr>
              <a:t> </a:t>
            </a:r>
            <a:r>
              <a:rPr lang="en-US" dirty="0" err="1">
                <a:solidFill>
                  <a:schemeClr val="tx2"/>
                </a:solidFill>
              </a:rPr>
              <a:t>Aeroportuario</a:t>
            </a:r>
            <a:endParaRPr lang="en-US" dirty="0">
              <a:solidFill>
                <a:schemeClr val="tx2"/>
              </a:solidFill>
            </a:endParaRPr>
          </a:p>
        </p:txBody>
      </p:sp>
      <p:sp>
        <p:nvSpPr>
          <p:cNvPr id="132" name="Text Placeholder 131"/>
          <p:cNvSpPr>
            <a:spLocks noGrp="1"/>
          </p:cNvSpPr>
          <p:nvPr>
            <p:ph type="body" sz="quarter" idx="10"/>
            <p:custDataLst>
              <p:tags r:id="rId3"/>
            </p:custDataLst>
          </p:nvPr>
        </p:nvSpPr>
        <p:spPr>
          <a:xfrm>
            <a:off x="2313084" y="4248150"/>
            <a:ext cx="3219450" cy="361950"/>
          </a:xfrm>
        </p:spPr>
        <p:txBody>
          <a:bodyPr/>
          <a:lstStyle/>
          <a:p>
            <a:r>
              <a:rPr lang="es-ES" dirty="0"/>
              <a:t>Junio 2016</a:t>
            </a:r>
            <a:endParaRPr lang="en-US" dirty="0"/>
          </a:p>
        </p:txBody>
      </p:sp>
    </p:spTree>
    <p:extLst>
      <p:ext uri="{BB962C8B-B14F-4D97-AF65-F5344CB8AC3E}">
        <p14:creationId xmlns:p14="http://schemas.microsoft.com/office/powerpoint/2010/main" val="3982850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CODAD S.A. –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10</a:t>
            </a:fld>
            <a:endParaRPr lang="es-CO" dirty="0">
              <a:solidFill>
                <a:srgbClr val="244061">
                  <a:tint val="75000"/>
                </a:srgbClr>
              </a:solidFill>
            </a:endParaRPr>
          </a:p>
        </p:txBody>
      </p:sp>
      <p:sp>
        <p:nvSpPr>
          <p:cNvPr id="3" name="Rectángulo 2"/>
          <p:cNvSpPr/>
          <p:nvPr/>
        </p:nvSpPr>
        <p:spPr>
          <a:xfrm>
            <a:off x="11926" y="1254351"/>
            <a:ext cx="9144000" cy="5361724"/>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ES" sz="1600" dirty="0">
                <a:solidFill>
                  <a:schemeClr val="accent1">
                    <a:lumMod val="10000"/>
                  </a:schemeClr>
                </a:solidFill>
                <a:latin typeface="Calibri" charset="0"/>
                <a:ea typeface="Times New Roman" panose="02020603050405020304" pitchFamily="18" charset="0"/>
                <a:cs typeface="Times New Roman" panose="02020603050405020304" pitchFamily="18" charset="0"/>
              </a:rPr>
              <a:t>Que mediante Otrosí No 04 al Contrato de Concesión No 0110- OP de 1995 (“Otrosí No. 04”) suscrito entre la ANI y CODAD el 6  de julio de 2015, se acordó por parte de CODAD realizar las siguientes actividades:</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a:t>
            </a:r>
            <a:endParaRPr lang="es-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mj-lt"/>
              <a:buAutoNum type="arabicPeriod"/>
            </a:pPr>
            <a:r>
              <a:rPr lang="es-ES" sz="1600" dirty="0">
                <a:solidFill>
                  <a:schemeClr val="accent1">
                    <a:lumMod val="10000"/>
                  </a:schemeClr>
                </a:solidFill>
                <a:latin typeface="Calibri" charset="0"/>
                <a:ea typeface="Times New Roman" panose="02020603050405020304" pitchFamily="18" charset="0"/>
                <a:cs typeface="Times New Roman" panose="02020603050405020304" pitchFamily="18" charset="0"/>
              </a:rPr>
              <a:t>Adaptación de la calle de rodaje “D” actual para convertirla en una salida para aviación ligera (número de clave OACI2) en la pista 13L.</a:t>
            </a:r>
          </a:p>
          <a:p>
            <a:pPr marL="800100" lvl="1" indent="-342900" algn="just">
              <a:lnSpc>
                <a:spcPct val="107000"/>
              </a:lnSpc>
              <a:buFont typeface="+mj-lt"/>
              <a:buAutoNum type="arabicPeriod"/>
            </a:pPr>
            <a:r>
              <a:rPr lang="es-ES" sz="1600" dirty="0">
                <a:solidFill>
                  <a:schemeClr val="accent1">
                    <a:lumMod val="10000"/>
                  </a:schemeClr>
                </a:solidFill>
                <a:latin typeface="Calibri" charset="0"/>
                <a:ea typeface="Times New Roman" panose="02020603050405020304" pitchFamily="18" charset="0"/>
                <a:cs typeface="Times New Roman" panose="02020603050405020304" pitchFamily="18" charset="0"/>
              </a:rPr>
              <a:t>Construcción de una nueva calle de salida rápida a 1.950 m del umbral, con conexión directa a plataformas por medio de las calles de rodaje enlaces “B” e “I”, éste último con un tramo de enlace entre las calles de rodaje “A” y “F” en la pista 13L.</a:t>
            </a:r>
          </a:p>
          <a:p>
            <a:pPr marL="800100" lvl="1" indent="-342900" algn="just">
              <a:lnSpc>
                <a:spcPct val="107000"/>
              </a:lnSpc>
              <a:buFont typeface="+mj-lt"/>
              <a:buAutoNum type="arabicPeriod"/>
            </a:pPr>
            <a:r>
              <a:rPr lang="es-ES" sz="1600" dirty="0">
                <a:solidFill>
                  <a:schemeClr val="accent1">
                    <a:lumMod val="10000"/>
                  </a:schemeClr>
                </a:solidFill>
                <a:latin typeface="Calibri" charset="0"/>
                <a:ea typeface="Times New Roman" panose="02020603050405020304" pitchFamily="18" charset="0"/>
                <a:cs typeface="Times New Roman" panose="02020603050405020304" pitchFamily="18" charset="0"/>
              </a:rPr>
              <a:t>Adaptación de la calle de rodaje “D” actual para cumplimiento de normativa OACI para calles de salida rápida clave ¾ en el enlace con “R” en la pista 13R.</a:t>
            </a:r>
          </a:p>
          <a:p>
            <a:pPr marL="800100" lvl="1" indent="-342900" algn="just">
              <a:lnSpc>
                <a:spcPct val="107000"/>
              </a:lnSpc>
              <a:buFont typeface="+mj-lt"/>
              <a:buAutoNum type="arabicPeriod"/>
            </a:pPr>
            <a:r>
              <a:rPr lang="es-ES" sz="1600" dirty="0">
                <a:solidFill>
                  <a:schemeClr val="accent1">
                    <a:lumMod val="10000"/>
                  </a:schemeClr>
                </a:solidFill>
                <a:latin typeface="Calibri" charset="0"/>
                <a:ea typeface="Times New Roman" panose="02020603050405020304" pitchFamily="18" charset="0"/>
                <a:cs typeface="Times New Roman" panose="02020603050405020304" pitchFamily="18" charset="0"/>
              </a:rPr>
              <a:t>Construcción de una calle de rodaje paralela a la calle de rodaje “M” (“M2”) para unir la calle de rodaje “S” con la nueva “M2” en construcción en la zona de prueba de motores, asociada a la pista 13R, incluyendo el deprimido, las vías de acceso y demás conexiones para garantizar la funcionalidad de la Calle de Rodaje “M2”.</a:t>
            </a:r>
          </a:p>
          <a:p>
            <a:pPr marL="800100" lvl="1" indent="-342900" algn="just">
              <a:lnSpc>
                <a:spcPct val="107000"/>
              </a:lnSpc>
              <a:buFont typeface="+mj-lt"/>
              <a:buAutoNum type="arabicPeriod"/>
            </a:pPr>
            <a:r>
              <a:rPr lang="es-ES" sz="1600" dirty="0">
                <a:solidFill>
                  <a:schemeClr val="accent1">
                    <a:lumMod val="10000"/>
                  </a:schemeClr>
                </a:solidFill>
                <a:effectLst/>
                <a:latin typeface="Calibri" charset="0"/>
                <a:ea typeface="Calibri" panose="020F0502020204030204" pitchFamily="34" charset="0"/>
                <a:cs typeface="Times New Roman" panose="02020603050405020304" pitchFamily="18" charset="0"/>
              </a:rPr>
              <a:t>Adecuación en tramos específicos de ciertas calles de rodaje existentes (“A”, “B”, “C” “F” y “J”) para el cumplimiento de los requerimientos establecidos en el RAC 14 para clave E   </a:t>
            </a:r>
          </a:p>
          <a:p>
            <a:pPr lvl="1" algn="just">
              <a:lnSpc>
                <a:spcPct val="107000"/>
              </a:lnSpc>
            </a:pPr>
            <a:r>
              <a:rPr lang="es-ES" sz="1600" dirty="0">
                <a:solidFill>
                  <a:schemeClr val="accent1">
                    <a:lumMod val="10000"/>
                  </a:schemeClr>
                </a:solidFill>
                <a:effectLst/>
                <a:latin typeface="Calibri" charset="0"/>
                <a:ea typeface="Calibri" panose="020F0502020204030204" pitchFamily="34" charset="0"/>
                <a:cs typeface="Times New Roman" panose="02020603050405020304" pitchFamily="18" charset="0"/>
              </a:rPr>
              <a:t> </a:t>
            </a:r>
            <a:endParaRPr lang="es-MX" sz="1600" dirty="0">
              <a:solidFill>
                <a:schemeClr val="accent1">
                  <a:lumMod val="10000"/>
                </a:schemeClr>
              </a:solidFill>
              <a:effectLst/>
              <a:latin typeface="Calibri"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construcción con fecha 14 de Agosto de 2015. </a:t>
            </a:r>
          </a:p>
          <a:p>
            <a:pPr marL="342900" lvl="0" indent="-342900" algn="just">
              <a:lnSpc>
                <a:spcPct val="107000"/>
              </a:lnSpc>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Inversiones Ejecutadas: Para el 2015 se ejecutaron obras por $9,600 millones</a:t>
            </a:r>
          </a:p>
        </p:txBody>
      </p:sp>
    </p:spTree>
    <p:extLst>
      <p:ext uri="{BB962C8B-B14F-4D97-AF65-F5344CB8AC3E}">
        <p14:creationId xmlns:p14="http://schemas.microsoft.com/office/powerpoint/2010/main" val="355340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0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CODAD S.A. – Vigencia 2016</a:t>
            </a:r>
            <a:endParaRPr lang="es-ES" dirty="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11</a:t>
            </a:fld>
            <a:endParaRPr lang="es-CO" dirty="0">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nchor="t">
            <a:spAutoFit/>
          </a:bodyPr>
          <a:lstStyle/>
          <a:p>
            <a:endParaRPr lang="es-CO" dirty="0"/>
          </a:p>
        </p:txBody>
      </p:sp>
      <p:sp>
        <p:nvSpPr>
          <p:cNvPr id="7" name="Rectángulo 6"/>
          <p:cNvSpPr/>
          <p:nvPr/>
        </p:nvSpPr>
        <p:spPr>
          <a:xfrm>
            <a:off x="13076" y="1286656"/>
            <a:ext cx="9144000" cy="344069"/>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proyectos a 30 de abril de 2016 son: </a:t>
            </a:r>
          </a:p>
        </p:txBody>
      </p:sp>
      <p:graphicFrame>
        <p:nvGraphicFramePr>
          <p:cNvPr id="3" name="Tabla 2"/>
          <p:cNvGraphicFramePr/>
          <p:nvPr>
            <p:extLst>
              <p:ext uri="{D42A27DB-BD31-4B8C-83A1-F6EECF244321}">
                <p14:modId xmlns:p14="http://schemas.microsoft.com/office/powerpoint/2010/main" val="778231662"/>
              </p:ext>
            </p:extLst>
          </p:nvPr>
        </p:nvGraphicFramePr>
        <p:xfrm>
          <a:off x="903542" y="1829683"/>
          <a:ext cx="7479792" cy="4198758"/>
        </p:xfrm>
        <a:graphic>
          <a:graphicData uri="http://schemas.openxmlformats.org/drawingml/2006/table">
            <a:tbl>
              <a:tblPr firstRow="1" bandRow="1">
                <a:tableStyleId>{5C22544A-7EE6-4342-B048-85BDC9FD1C3A}</a:tableStyleId>
              </a:tblPr>
              <a:tblGrid>
                <a:gridCol w="2317417">
                  <a:extLst>
                    <a:ext uri="{9D8B030D-6E8A-4147-A177-3AD203B41FA5}">
                      <a16:colId xmlns="" xmlns:a16="http://schemas.microsoft.com/office/drawing/2014/main" val="1948642039"/>
                    </a:ext>
                  </a:extLst>
                </a:gridCol>
                <a:gridCol w="1488422">
                  <a:extLst>
                    <a:ext uri="{9D8B030D-6E8A-4147-A177-3AD203B41FA5}">
                      <a16:colId xmlns="" xmlns:a16="http://schemas.microsoft.com/office/drawing/2014/main" val="2726185149"/>
                    </a:ext>
                  </a:extLst>
                </a:gridCol>
                <a:gridCol w="1771033">
                  <a:extLst>
                    <a:ext uri="{9D8B030D-6E8A-4147-A177-3AD203B41FA5}">
                      <a16:colId xmlns="" xmlns:a16="http://schemas.microsoft.com/office/drawing/2014/main" val="2563637441"/>
                    </a:ext>
                  </a:extLst>
                </a:gridCol>
                <a:gridCol w="1902920">
                  <a:extLst>
                    <a:ext uri="{9D8B030D-6E8A-4147-A177-3AD203B41FA5}">
                      <a16:colId xmlns="" xmlns:a16="http://schemas.microsoft.com/office/drawing/2014/main" val="3171550742"/>
                    </a:ext>
                  </a:extLst>
                </a:gridCol>
              </a:tblGrid>
              <a:tr h="641701">
                <a:tc>
                  <a:txBody>
                    <a:bodyPr/>
                    <a:lstStyle/>
                    <a:p>
                      <a:pPr marL="0" algn="ctr" rtl="0" eaLnBrk="1" latinLnBrk="0" hangingPunct="1">
                        <a:spcBef>
                          <a:spcPts val="0"/>
                        </a:spcBef>
                        <a:spcAft>
                          <a:spcPts val="0"/>
                        </a:spcAft>
                      </a:pPr>
                      <a:r>
                        <a:rPr lang="es-CO" sz="1200" kern="1200" dirty="0">
                          <a:effectLst/>
                        </a:rPr>
                        <a:t>SUBPROYECTO</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AVANCE</a:t>
                      </a:r>
                      <a:r>
                        <a:rPr lang="es-CO" sz="1200" kern="1200" baseline="0" dirty="0">
                          <a:effectLst/>
                        </a:rPr>
                        <a:t> OBRA EJECUTADA</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AVANCE CONTRACTUAL</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FECHA TERMINACION CONTRACTUAL</a:t>
                      </a:r>
                      <a:endParaRPr lang="es-ES" sz="1800" dirty="0">
                        <a:effectLst/>
                      </a:endParaRPr>
                    </a:p>
                  </a:txBody>
                  <a:tcPr marL="0" marR="0" marT="0" marB="0" anchor="ctr"/>
                </a:tc>
                <a:extLst>
                  <a:ext uri="{0D108BD9-81ED-4DB2-BD59-A6C34878D82A}">
                    <a16:rowId xmlns="" xmlns:a16="http://schemas.microsoft.com/office/drawing/2014/main" val="2742042161"/>
                  </a:ext>
                </a:extLst>
              </a:tr>
              <a:tr h="641701">
                <a:tc>
                  <a:txBody>
                    <a:bodyPr/>
                    <a:lstStyle/>
                    <a:p>
                      <a:pPr marL="0" algn="ctr" rtl="0" eaLnBrk="1" latinLnBrk="0" hangingPunct="1">
                        <a:spcBef>
                          <a:spcPts val="0"/>
                        </a:spcBef>
                        <a:spcAft>
                          <a:spcPts val="0"/>
                        </a:spcAft>
                      </a:pPr>
                      <a:r>
                        <a:rPr lang="es-CO" sz="1200" kern="1200" dirty="0">
                          <a:effectLst/>
                        </a:rPr>
                        <a:t>MIKE 2</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18%</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60%</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NOV 15 / 16</a:t>
                      </a:r>
                      <a:endParaRPr lang="es-ES" sz="1800" dirty="0">
                        <a:effectLst/>
                      </a:endParaRPr>
                    </a:p>
                  </a:txBody>
                  <a:tcPr marL="0" marR="0" marT="0" marB="0" anchor="ctr"/>
                </a:tc>
                <a:extLst>
                  <a:ext uri="{0D108BD9-81ED-4DB2-BD59-A6C34878D82A}">
                    <a16:rowId xmlns="" xmlns:a16="http://schemas.microsoft.com/office/drawing/2014/main" val="650271754"/>
                  </a:ext>
                </a:extLst>
              </a:tr>
              <a:tr h="641701">
                <a:tc>
                  <a:txBody>
                    <a:bodyPr/>
                    <a:lstStyle/>
                    <a:p>
                      <a:pPr marL="0" algn="ctr" rtl="0" eaLnBrk="1" latinLnBrk="0" hangingPunct="1">
                        <a:spcBef>
                          <a:spcPts val="0"/>
                        </a:spcBef>
                        <a:spcAft>
                          <a:spcPts val="0"/>
                        </a:spcAft>
                      </a:pPr>
                      <a:r>
                        <a:rPr lang="es-CO" sz="1200" kern="1200" dirty="0">
                          <a:effectLst/>
                        </a:rPr>
                        <a:t>NUEVA</a:t>
                      </a:r>
                      <a:r>
                        <a:rPr lang="es-CO" sz="1200" kern="1200" baseline="0" dirty="0">
                          <a:effectLst/>
                        </a:rPr>
                        <a:t> SALIDA RAPIDA</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67%</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61%</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OCT 30/16</a:t>
                      </a:r>
                      <a:endParaRPr lang="es-ES" sz="1800" dirty="0">
                        <a:effectLst/>
                      </a:endParaRPr>
                    </a:p>
                  </a:txBody>
                  <a:tcPr marL="0" marR="0" marT="0" marB="0" anchor="ctr"/>
                </a:tc>
                <a:extLst>
                  <a:ext uri="{0D108BD9-81ED-4DB2-BD59-A6C34878D82A}">
                    <a16:rowId xmlns="" xmlns:a16="http://schemas.microsoft.com/office/drawing/2014/main" val="4122144282"/>
                  </a:ext>
                </a:extLst>
              </a:tr>
              <a:tr h="815977">
                <a:tc>
                  <a:txBody>
                    <a:bodyPr/>
                    <a:lstStyle/>
                    <a:p>
                      <a:pPr marL="0" algn="ctr" rtl="0" eaLnBrk="1" latinLnBrk="0" hangingPunct="1">
                        <a:spcBef>
                          <a:spcPts val="0"/>
                        </a:spcBef>
                        <a:spcAft>
                          <a:spcPts val="0"/>
                        </a:spcAft>
                      </a:pPr>
                      <a:r>
                        <a:rPr lang="es-CO" sz="1200" kern="1200" dirty="0">
                          <a:effectLst/>
                        </a:rPr>
                        <a:t>ADECUACION CALLES RODAJE</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53%</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43%</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MAR</a:t>
                      </a:r>
                      <a:r>
                        <a:rPr lang="es-CO" sz="1200" kern="1200" baseline="0" dirty="0">
                          <a:effectLst/>
                        </a:rPr>
                        <a:t> 30</a:t>
                      </a:r>
                      <a:r>
                        <a:rPr lang="es-CO" sz="1200" kern="1200" dirty="0">
                          <a:effectLst/>
                        </a:rPr>
                        <a:t>/16</a:t>
                      </a:r>
                      <a:endParaRPr lang="es-ES" sz="1800" dirty="0">
                        <a:effectLst/>
                      </a:endParaRPr>
                    </a:p>
                  </a:txBody>
                  <a:tcPr marL="0" marR="0" marT="0" marB="0" anchor="ctr"/>
                </a:tc>
                <a:extLst>
                  <a:ext uri="{0D108BD9-81ED-4DB2-BD59-A6C34878D82A}">
                    <a16:rowId xmlns="" xmlns:a16="http://schemas.microsoft.com/office/drawing/2014/main" val="2925390753"/>
                  </a:ext>
                </a:extLst>
              </a:tr>
              <a:tr h="815977">
                <a:tc>
                  <a:txBody>
                    <a:bodyPr/>
                    <a:lstStyle/>
                    <a:p>
                      <a:pPr marL="0" algn="ctr" rtl="0" eaLnBrk="1" latinLnBrk="0" hangingPunct="1">
                        <a:spcBef>
                          <a:spcPts val="0"/>
                        </a:spcBef>
                        <a:spcAft>
                          <a:spcPts val="0"/>
                        </a:spcAft>
                      </a:pPr>
                      <a:r>
                        <a:rPr lang="es-CO" sz="1200" kern="1200" dirty="0">
                          <a:effectLst/>
                        </a:rPr>
                        <a:t>ADECUACION SALIDAS</a:t>
                      </a:r>
                      <a:r>
                        <a:rPr lang="es-CO" sz="1200" kern="1200" baseline="0" dirty="0">
                          <a:effectLst/>
                        </a:rPr>
                        <a:t> RAPIDAS</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46%</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76%</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JUL 15/16</a:t>
                      </a:r>
                      <a:endParaRPr lang="es-ES" sz="1800" dirty="0">
                        <a:effectLst/>
                      </a:endParaRPr>
                    </a:p>
                  </a:txBody>
                  <a:tcPr marL="0" marR="0" marT="0" marB="0" anchor="ctr"/>
                </a:tc>
                <a:extLst>
                  <a:ext uri="{0D108BD9-81ED-4DB2-BD59-A6C34878D82A}">
                    <a16:rowId xmlns="" xmlns:a16="http://schemas.microsoft.com/office/drawing/2014/main" val="3624911209"/>
                  </a:ext>
                </a:extLst>
              </a:tr>
              <a:tr h="641701">
                <a:tc>
                  <a:txBody>
                    <a:bodyPr/>
                    <a:lstStyle/>
                    <a:p>
                      <a:pPr marL="0" algn="ctr" rtl="0" eaLnBrk="1" latinLnBrk="0" hangingPunct="1">
                        <a:spcBef>
                          <a:spcPts val="0"/>
                        </a:spcBef>
                        <a:spcAft>
                          <a:spcPts val="0"/>
                        </a:spcAft>
                      </a:pPr>
                      <a:r>
                        <a:rPr lang="es-CO" sz="1200" kern="1200" dirty="0">
                          <a:effectLst/>
                        </a:rPr>
                        <a:t>SALIDA PISTA</a:t>
                      </a:r>
                      <a:r>
                        <a:rPr lang="es-CO" sz="1200" kern="1200" baseline="0" dirty="0">
                          <a:effectLst/>
                        </a:rPr>
                        <a:t> SUR</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0%</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0%</a:t>
                      </a:r>
                      <a:endParaRPr lang="es-ES" sz="1800" dirty="0">
                        <a:effectLst/>
                      </a:endParaRPr>
                    </a:p>
                  </a:txBody>
                  <a:tcPr marL="0" marR="0" marT="0" marB="0" anchor="ctr"/>
                </a:tc>
                <a:tc>
                  <a:txBody>
                    <a:bodyPr/>
                    <a:lstStyle/>
                    <a:p>
                      <a:pPr marL="0" algn="ctr" rtl="0" eaLnBrk="1" latinLnBrk="0" hangingPunct="1">
                        <a:spcBef>
                          <a:spcPts val="0"/>
                        </a:spcBef>
                        <a:spcAft>
                          <a:spcPts val="0"/>
                        </a:spcAft>
                      </a:pPr>
                      <a:r>
                        <a:rPr lang="es-CO" sz="1200" kern="1200" dirty="0">
                          <a:effectLst/>
                        </a:rPr>
                        <a:t>ABR 30/17</a:t>
                      </a:r>
                      <a:endParaRPr lang="es-ES" sz="1800" dirty="0">
                        <a:effectLst/>
                      </a:endParaRPr>
                    </a:p>
                  </a:txBody>
                  <a:tcPr marL="0" marR="0" marT="0" marB="0" anchor="ctr"/>
                </a:tc>
                <a:extLst>
                  <a:ext uri="{0D108BD9-81ED-4DB2-BD59-A6C34878D82A}">
                    <a16:rowId xmlns="" xmlns:a16="http://schemas.microsoft.com/office/drawing/2014/main" val="2749380980"/>
                  </a:ext>
                </a:extLst>
              </a:tr>
            </a:tbl>
          </a:graphicData>
        </a:graphic>
      </p:graphicFrame>
    </p:spTree>
    <p:extLst>
      <p:ext uri="{BB962C8B-B14F-4D97-AF65-F5344CB8AC3E}">
        <p14:creationId xmlns:p14="http://schemas.microsoft.com/office/powerpoint/2010/main" val="208732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12</a:t>
            </a:fld>
            <a:endParaRPr lang="es-CO" dirty="0">
              <a:solidFill>
                <a:srgbClr val="244061">
                  <a:tint val="75000"/>
                </a:srgbClr>
              </a:solidFill>
            </a:endParaRPr>
          </a:p>
        </p:txBody>
      </p:sp>
      <p:sp>
        <p:nvSpPr>
          <p:cNvPr id="6" name="CuadroTexto 5"/>
          <p:cNvSpPr txBox="1"/>
          <p:nvPr/>
        </p:nvSpPr>
        <p:spPr>
          <a:xfrm>
            <a:off x="128588" y="3282950"/>
            <a:ext cx="3248988" cy="3293209"/>
          </a:xfrm>
          <a:prstGeom prst="rect">
            <a:avLst/>
          </a:prstGeom>
          <a:noFill/>
        </p:spPr>
        <p:txBody>
          <a:bodyPr wrap="square" rtlCol="0" anchor="t">
            <a:spAutoFit/>
          </a:bodyPr>
          <a:lstStyle/>
          <a:p>
            <a:pPr algn="ctr"/>
            <a:r>
              <a:rPr lang="es-CO" sz="1600" b="1" dirty="0">
                <a:solidFill>
                  <a:schemeClr val="accent1">
                    <a:lumMod val="10000"/>
                  </a:schemeClr>
                </a:solidFill>
                <a:latin typeface="Candara" panose="020E0502030303020204" pitchFamily="34" charset="0"/>
              </a:rPr>
              <a:t>Proyecto </a:t>
            </a:r>
            <a:r>
              <a:rPr lang="es-CO" sz="1600" b="1" dirty="0" err="1">
                <a:solidFill>
                  <a:schemeClr val="accent1">
                    <a:lumMod val="10000"/>
                  </a:schemeClr>
                </a:solidFill>
                <a:latin typeface="Candara" panose="020E0502030303020204" pitchFamily="34" charset="0"/>
              </a:rPr>
              <a:t>Otrosi</a:t>
            </a:r>
            <a:r>
              <a:rPr lang="es-CO" sz="1600" b="1" dirty="0">
                <a:solidFill>
                  <a:schemeClr val="accent1">
                    <a:lumMod val="10000"/>
                  </a:schemeClr>
                </a:solidFill>
                <a:latin typeface="Candara" panose="020E0502030303020204" pitchFamily="34" charset="0"/>
              </a:rPr>
              <a:t> No. 04:</a:t>
            </a:r>
          </a:p>
          <a:p>
            <a:pPr algn="ctr"/>
            <a:endParaRPr lang="es-CO" sz="1600" b="1" dirty="0">
              <a:solidFill>
                <a:schemeClr val="accent1">
                  <a:lumMod val="10000"/>
                </a:schemeClr>
              </a:solidFill>
              <a:latin typeface="Candara" panose="020E0502030303020204" pitchFamily="34" charset="0"/>
            </a:endParaRPr>
          </a:p>
          <a:p>
            <a:pPr marL="285750" indent="-285750">
              <a:buFont typeface="Arial" panose="020B0604020202020204" pitchFamily="34" charset="0"/>
              <a:buChar char="•"/>
            </a:pPr>
            <a:r>
              <a:rPr lang="es-CO" sz="1600" b="1" dirty="0" err="1">
                <a:solidFill>
                  <a:schemeClr val="accent1">
                    <a:lumMod val="10000"/>
                  </a:schemeClr>
                </a:solidFill>
                <a:latin typeface="Candara" panose="020E0502030303020204" pitchFamily="34" charset="0"/>
              </a:rPr>
              <a:t>Ampliacion</a:t>
            </a:r>
            <a:r>
              <a:rPr lang="es-CO" sz="1600" b="1" dirty="0">
                <a:solidFill>
                  <a:schemeClr val="accent1">
                    <a:lumMod val="10000"/>
                  </a:schemeClr>
                </a:solidFill>
                <a:latin typeface="Candara" panose="020E0502030303020204" pitchFamily="34" charset="0"/>
              </a:rPr>
              <a:t> Calles de Rodaje</a:t>
            </a:r>
          </a:p>
          <a:p>
            <a:pPr marL="285750" indent="-285750">
              <a:buFont typeface="Arial" panose="020B0604020202020204" pitchFamily="34" charset="0"/>
              <a:buChar char="•"/>
            </a:pPr>
            <a:r>
              <a:rPr lang="es-CO" sz="1600" b="1" dirty="0">
                <a:solidFill>
                  <a:schemeClr val="accent1">
                    <a:lumMod val="10000"/>
                  </a:schemeClr>
                </a:solidFill>
                <a:latin typeface="Candara" panose="020E0502030303020204" pitchFamily="34" charset="0"/>
              </a:rPr>
              <a:t>Ampliación Salidas </a:t>
            </a:r>
            <a:r>
              <a:rPr lang="es-CO" sz="1600" b="1" dirty="0" err="1">
                <a:solidFill>
                  <a:schemeClr val="accent1">
                    <a:lumMod val="10000"/>
                  </a:schemeClr>
                </a:solidFill>
                <a:latin typeface="Candara" panose="020E0502030303020204" pitchFamily="34" charset="0"/>
              </a:rPr>
              <a:t>rapidas</a:t>
            </a:r>
            <a:endParaRPr lang="es-CO" sz="1600" b="1" dirty="0">
              <a:solidFill>
                <a:schemeClr val="accent1">
                  <a:lumMod val="10000"/>
                </a:schemeClr>
              </a:solidFill>
              <a:latin typeface="Candara" panose="020E0502030303020204" pitchFamily="34" charset="0"/>
            </a:endParaRPr>
          </a:p>
          <a:p>
            <a:pPr marL="285750" indent="-285750">
              <a:buFont typeface="Arial" panose="020B0604020202020204" pitchFamily="34" charset="0"/>
              <a:buChar char="•"/>
            </a:pPr>
            <a:r>
              <a:rPr lang="es-CO" sz="1600" b="1" dirty="0" err="1">
                <a:solidFill>
                  <a:schemeClr val="accent1">
                    <a:lumMod val="10000"/>
                  </a:schemeClr>
                </a:solidFill>
                <a:latin typeface="Candara" panose="020E0502030303020204" pitchFamily="34" charset="0"/>
              </a:rPr>
              <a:t>Construccion</a:t>
            </a:r>
            <a:r>
              <a:rPr lang="es-CO" sz="1600" b="1" dirty="0">
                <a:solidFill>
                  <a:schemeClr val="accent1">
                    <a:lumMod val="10000"/>
                  </a:schemeClr>
                </a:solidFill>
                <a:latin typeface="Candara" panose="020E0502030303020204" pitchFamily="34" charset="0"/>
              </a:rPr>
              <a:t> Calle Mike 2 </a:t>
            </a:r>
          </a:p>
          <a:p>
            <a:pPr marL="285750" indent="-285750">
              <a:buFont typeface="Arial" panose="020B0604020202020204" pitchFamily="34" charset="0"/>
              <a:buChar char="•"/>
            </a:pPr>
            <a:r>
              <a:rPr lang="es-CO" sz="1600" b="1" dirty="0">
                <a:solidFill>
                  <a:schemeClr val="accent1">
                    <a:lumMod val="10000"/>
                  </a:schemeClr>
                </a:solidFill>
                <a:latin typeface="Candara" panose="020E0502030303020204" pitchFamily="34" charset="0"/>
              </a:rPr>
              <a:t>Construcción Nueva salida rápida </a:t>
            </a:r>
          </a:p>
          <a:p>
            <a:pPr marL="285750" indent="-285750">
              <a:buFont typeface="Arial" panose="020B0604020202020204" pitchFamily="34" charset="0"/>
              <a:buChar char="•"/>
            </a:pPr>
            <a:r>
              <a:rPr lang="es-CO" sz="1600" b="1" dirty="0">
                <a:solidFill>
                  <a:schemeClr val="accent1">
                    <a:lumMod val="10000"/>
                  </a:schemeClr>
                </a:solidFill>
                <a:latin typeface="Candara" panose="020E0502030303020204" pitchFamily="34" charset="0"/>
              </a:rPr>
              <a:t>Ampliación calle de rodaje Delta Pista Sur</a:t>
            </a:r>
          </a:p>
          <a:p>
            <a:endParaRPr lang="es-CO" sz="1600" b="1" dirty="0">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Avance: 36</a:t>
            </a:r>
            <a:r>
              <a:rPr lang="es-CO" sz="1600" dirty="0">
                <a:solidFill>
                  <a:schemeClr val="accent1">
                    <a:lumMod val="10000"/>
                  </a:schemeClr>
                </a:solidFill>
                <a:latin typeface="Candara" panose="020E0502030303020204" pitchFamily="34" charset="0"/>
              </a:rPr>
              <a:t>%</a:t>
            </a:r>
          </a:p>
          <a:p>
            <a:endParaRPr lang="es-CO" sz="1600" b="1" dirty="0">
              <a:solidFill>
                <a:schemeClr val="accent1">
                  <a:lumMod val="10000"/>
                </a:schemeClr>
              </a:solidFill>
              <a:latin typeface="Candara" panose="020E0502030303020204" pitchFamily="34" charset="0"/>
            </a:endParaRPr>
          </a:p>
          <a:p>
            <a:endParaRPr lang="es-CO" sz="1600" b="1" dirty="0">
              <a:solidFill>
                <a:schemeClr val="accent1">
                  <a:lumMod val="10000"/>
                </a:schemeClr>
              </a:solidFill>
              <a:latin typeface="Candara" panose="020E0502030303020204" pitchFamily="34" charset="0"/>
            </a:endParaRPr>
          </a:p>
        </p:txBody>
      </p:sp>
      <p:sp>
        <p:nvSpPr>
          <p:cNvPr id="14" name="CuadroTexto 13"/>
          <p:cNvSpPr txBox="1"/>
          <p:nvPr/>
        </p:nvSpPr>
        <p:spPr>
          <a:xfrm>
            <a:off x="3161900" y="3283527"/>
            <a:ext cx="3078949" cy="2308324"/>
          </a:xfrm>
          <a:prstGeom prst="rect">
            <a:avLst/>
          </a:prstGeom>
          <a:noFill/>
        </p:spPr>
        <p:txBody>
          <a:bodyPr wrap="square" rtlCol="0" anchor="t">
            <a:spAutoFit/>
          </a:bodyPr>
          <a:lstStyle/>
          <a:p>
            <a:pPr algn="ctr"/>
            <a:r>
              <a:rPr lang="es-CO" sz="1600" b="1" dirty="0">
                <a:solidFill>
                  <a:schemeClr val="accent1">
                    <a:lumMod val="10000"/>
                  </a:schemeClr>
                </a:solidFill>
                <a:latin typeface="Candara" panose="020E0502030303020204" pitchFamily="34" charset="0"/>
              </a:rPr>
              <a:t>Repavimentación Pista Norte y calles de rodaje asociadas.</a:t>
            </a:r>
            <a:endParaRPr lang="es-ES" sz="1600" b="1" dirty="0">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 </a:t>
            </a:r>
            <a:endParaRPr lang="es-ES" sz="1600" b="1" dirty="0">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Inicio: 12 Noviembre de 2015</a:t>
            </a:r>
          </a:p>
          <a:p>
            <a:pPr algn="ctr"/>
            <a:endParaRPr lang="es-CO" sz="1600" b="1" dirty="0">
              <a:solidFill>
                <a:schemeClr val="accent1">
                  <a:lumMod val="10000"/>
                </a:schemeClr>
              </a:solidFill>
              <a:latin typeface="Candara" panose="020E0502030303020204" pitchFamily="34" charset="0"/>
            </a:endParaRPr>
          </a:p>
          <a:p>
            <a:pPr algn="ctr"/>
            <a:r>
              <a:rPr lang="es-CO" sz="1600" b="1" dirty="0" err="1">
                <a:solidFill>
                  <a:schemeClr val="accent1">
                    <a:lumMod val="10000"/>
                  </a:schemeClr>
                </a:solidFill>
                <a:latin typeface="Candara" panose="020E0502030303020204" pitchFamily="34" charset="0"/>
              </a:rPr>
              <a:t>Area</a:t>
            </a:r>
            <a:r>
              <a:rPr lang="es-CO" sz="1600" b="1" dirty="0">
                <a:solidFill>
                  <a:schemeClr val="accent1">
                    <a:lumMod val="10000"/>
                  </a:schemeClr>
                </a:solidFill>
                <a:latin typeface="Candara" panose="020E0502030303020204" pitchFamily="34" charset="0"/>
              </a:rPr>
              <a:t>: 550.000m2 </a:t>
            </a:r>
            <a:r>
              <a:rPr lang="es-CO" sz="1600" b="1" dirty="0" err="1">
                <a:solidFill>
                  <a:schemeClr val="accent1">
                    <a:lumMod val="10000"/>
                  </a:schemeClr>
                </a:solidFill>
                <a:latin typeface="Candara" panose="020E0502030303020204" pitchFamily="34" charset="0"/>
              </a:rPr>
              <a:t>aprox</a:t>
            </a:r>
            <a:endParaRPr lang="es-CO" sz="1600" b="1" dirty="0">
              <a:solidFill>
                <a:schemeClr val="accent1">
                  <a:lumMod val="10000"/>
                </a:schemeClr>
              </a:solidFill>
              <a:latin typeface="Candara" panose="020E0502030303020204" pitchFamily="34" charset="0"/>
            </a:endParaRPr>
          </a:p>
          <a:p>
            <a:pPr algn="ctr"/>
            <a:endParaRPr lang="es-CO" sz="1600" b="1" dirty="0">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Avance: 22%</a:t>
            </a:r>
          </a:p>
          <a:p>
            <a:pPr algn="r"/>
            <a:endParaRPr lang="es-CO" sz="1600" dirty="0">
              <a:solidFill>
                <a:schemeClr val="accent1">
                  <a:lumMod val="10000"/>
                </a:schemeClr>
              </a:solidFill>
              <a:latin typeface="Candara" panose="020E0502030303020204" pitchFamily="34" charset="0"/>
            </a:endParaRPr>
          </a:p>
        </p:txBody>
      </p:sp>
      <p:sp>
        <p:nvSpPr>
          <p:cNvPr id="15" name="CuadroTexto 14"/>
          <p:cNvSpPr txBox="1"/>
          <p:nvPr/>
        </p:nvSpPr>
        <p:spPr>
          <a:xfrm>
            <a:off x="6166858" y="3282950"/>
            <a:ext cx="2606626" cy="2801938"/>
          </a:xfrm>
          <a:prstGeom prst="rect">
            <a:avLst/>
          </a:prstGeom>
          <a:noFill/>
        </p:spPr>
        <p:txBody>
          <a:bodyPr wrap="square" rtlCol="0" anchor="t">
            <a:spAutoFit/>
          </a:bodyPr>
          <a:lstStyle/>
          <a:p>
            <a:pPr algn="ctr"/>
            <a:r>
              <a:rPr lang="es-CO" sz="1600" b="1" dirty="0">
                <a:solidFill>
                  <a:schemeClr val="accent1">
                    <a:lumMod val="10000"/>
                  </a:schemeClr>
                </a:solidFill>
                <a:latin typeface="Candara" panose="020E0502030303020204" pitchFamily="34" charset="0"/>
              </a:rPr>
              <a:t>Mantenimiento al lado Aire del aeropuerto:</a:t>
            </a:r>
            <a:endParaRPr lang="es-ES" sz="1600" b="1" dirty="0">
              <a:solidFill>
                <a:schemeClr val="accent1">
                  <a:lumMod val="10000"/>
                </a:schemeClr>
              </a:solidFill>
              <a:latin typeface="Candara" panose="020E0502030303020204" pitchFamily="34" charset="0"/>
            </a:endParaRPr>
          </a:p>
          <a:p>
            <a:pPr algn="ctr"/>
            <a:endParaRPr lang="es-CO" sz="1600" b="1" dirty="0">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Cerramientos perimetrales.</a:t>
            </a:r>
          </a:p>
          <a:p>
            <a:pPr algn="ctr"/>
            <a:r>
              <a:rPr lang="es-CO" sz="1600" b="1" dirty="0">
                <a:solidFill>
                  <a:schemeClr val="accent1">
                    <a:lumMod val="10000"/>
                  </a:schemeClr>
                </a:solidFill>
                <a:latin typeface="Candara" panose="020E0502030303020204" pitchFamily="34" charset="0"/>
              </a:rPr>
              <a:t>Canales de Aguas Lluvias</a:t>
            </a:r>
          </a:p>
          <a:p>
            <a:pPr algn="ctr"/>
            <a:r>
              <a:rPr lang="es-CO" sz="1600" b="1" dirty="0">
                <a:solidFill>
                  <a:schemeClr val="accent1">
                    <a:lumMod val="10000"/>
                  </a:schemeClr>
                </a:solidFill>
                <a:latin typeface="Candara" panose="020E0502030303020204" pitchFamily="34" charset="0"/>
              </a:rPr>
              <a:t>Zonas verdes </a:t>
            </a:r>
          </a:p>
          <a:p>
            <a:pPr algn="ctr"/>
            <a:r>
              <a:rPr lang="es-CO" sz="1600" b="1" dirty="0">
                <a:solidFill>
                  <a:schemeClr val="accent1">
                    <a:lumMod val="10000"/>
                  </a:schemeClr>
                </a:solidFill>
                <a:latin typeface="Candara" panose="020E0502030303020204" pitchFamily="34" charset="0"/>
              </a:rPr>
              <a:t>Pistas y calles de rodaje </a:t>
            </a:r>
          </a:p>
          <a:p>
            <a:pPr algn="ctr"/>
            <a:endParaRPr lang="es-CO" sz="1600" b="1" dirty="0">
              <a:solidFill>
                <a:schemeClr val="accent1">
                  <a:lumMod val="10000"/>
                </a:schemeClr>
              </a:solidFill>
              <a:latin typeface="Candara" panose="020E0502030303020204" pitchFamily="34" charset="0"/>
            </a:endParaRPr>
          </a:p>
          <a:p>
            <a:pPr algn="ctr"/>
            <a:r>
              <a:rPr lang="es-CO" sz="1600" b="1" dirty="0">
                <a:solidFill>
                  <a:schemeClr val="accent1">
                    <a:lumMod val="10000"/>
                  </a:schemeClr>
                </a:solidFill>
                <a:latin typeface="Candara" panose="020E0502030303020204" pitchFamily="34" charset="0"/>
              </a:rPr>
              <a:t>Avance: 37%</a:t>
            </a:r>
          </a:p>
          <a:p>
            <a:pPr algn="r"/>
            <a:endParaRPr lang="es-CO" sz="1600" dirty="0">
              <a:solidFill>
                <a:schemeClr val="accent1">
                  <a:lumMod val="10000"/>
                </a:schemeClr>
              </a:solidFill>
              <a:latin typeface="Candara" panose="020E0502030303020204" pitchFamily="34" charset="0"/>
            </a:endParaRPr>
          </a:p>
          <a:p>
            <a:endParaRPr lang="es-CO" sz="1600" dirty="0">
              <a:solidFill>
                <a:schemeClr val="accent1">
                  <a:lumMod val="10000"/>
                </a:schemeClr>
              </a:solidFill>
              <a:latin typeface="Candara" panose="020E0502030303020204" pitchFamily="34" charset="0"/>
            </a:endParaRPr>
          </a:p>
        </p:txBody>
      </p:sp>
      <p:sp>
        <p:nvSpPr>
          <p:cNvPr id="8" name="CuadroTexto 7"/>
          <p:cNvSpPr txBox="1"/>
          <p:nvPr/>
        </p:nvSpPr>
        <p:spPr>
          <a:xfrm>
            <a:off x="-928458" y="305197"/>
            <a:ext cx="11280378" cy="523875"/>
          </a:xfrm>
          <a:prstGeom prst="rect">
            <a:avLst/>
          </a:prstGeom>
        </p:spPr>
        <p:txBody>
          <a:bodyPr rtlCol="0">
            <a:spAutoFit/>
          </a:bodyPr>
          <a:lstStyle/>
          <a:p>
            <a:pPr algn="ctr"/>
            <a:r>
              <a:rPr lang="es-ES" sz="2800" dirty="0">
                <a:latin typeface="Bookman Old Style"/>
              </a:rPr>
              <a:t>PROYECTOS DE LA CONCESION CODAD S.A. </a:t>
            </a:r>
          </a:p>
        </p:txBody>
      </p:sp>
      <p:pic>
        <p:nvPicPr>
          <p:cNvPr id="3" name="Imagen 2" descr="SALIDA DELTA-Imprimación Margen oriental.JPG"/>
          <p:cNvPicPr>
            <a:picLocks noChangeAspect="1"/>
          </p:cNvPicPr>
          <p:nvPr/>
        </p:nvPicPr>
        <p:blipFill>
          <a:blip r:embed="rId3"/>
          <a:stretch>
            <a:fillRect/>
          </a:stretch>
        </p:blipFill>
        <p:spPr>
          <a:xfrm>
            <a:off x="326498" y="1267422"/>
            <a:ext cx="2466902" cy="1851350"/>
          </a:xfrm>
          <a:prstGeom prst="rect">
            <a:avLst/>
          </a:prstGeom>
        </p:spPr>
      </p:pic>
      <p:pic>
        <p:nvPicPr>
          <p:cNvPr id="4" name="Imagen 3" descr="REPAVIMENTACION CALLE BRAVO.JPG"/>
          <p:cNvPicPr>
            <a:picLocks noChangeAspect="1"/>
          </p:cNvPicPr>
          <p:nvPr/>
        </p:nvPicPr>
        <p:blipFill>
          <a:blip r:embed="rId4"/>
          <a:stretch>
            <a:fillRect/>
          </a:stretch>
        </p:blipFill>
        <p:spPr>
          <a:xfrm>
            <a:off x="3399127" y="1267422"/>
            <a:ext cx="2427431" cy="1820464"/>
          </a:xfrm>
          <a:prstGeom prst="rect">
            <a:avLst/>
          </a:prstGeom>
        </p:spPr>
      </p:pic>
      <p:pic>
        <p:nvPicPr>
          <p:cNvPr id="5" name="Imagen 4" descr="CANALES-Mantenimiento zonas verdes.JPG"/>
          <p:cNvPicPr>
            <a:picLocks noChangeAspect="1"/>
          </p:cNvPicPr>
          <p:nvPr/>
        </p:nvPicPr>
        <p:blipFill>
          <a:blip r:embed="rId5"/>
          <a:stretch>
            <a:fillRect/>
          </a:stretch>
        </p:blipFill>
        <p:spPr>
          <a:xfrm>
            <a:off x="6235700" y="1266825"/>
            <a:ext cx="2435725" cy="1823379"/>
          </a:xfrm>
          <a:prstGeom prst="rect">
            <a:avLst/>
          </a:prstGeom>
        </p:spPr>
      </p:pic>
    </p:spTree>
    <p:extLst>
      <p:ext uri="{BB962C8B-B14F-4D97-AF65-F5344CB8AC3E}">
        <p14:creationId xmlns:p14="http://schemas.microsoft.com/office/powerpoint/2010/main" val="1348739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5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13</a:t>
            </a:fld>
            <a:endParaRPr lang="es-CO" dirty="0">
              <a:solidFill>
                <a:srgbClr val="244061">
                  <a:tint val="75000"/>
                </a:srgbClr>
              </a:solidFill>
            </a:endParaRPr>
          </a:p>
        </p:txBody>
      </p:sp>
      <p:sp>
        <p:nvSpPr>
          <p:cNvPr id="3" name="Rectángulo 2"/>
          <p:cNvSpPr/>
          <p:nvPr/>
        </p:nvSpPr>
        <p:spPr>
          <a:xfrm>
            <a:off x="11926" y="1254351"/>
            <a:ext cx="9144000" cy="5625194"/>
          </a:xfrm>
          <a:prstGeom prst="rect">
            <a:avLst/>
          </a:prstGeom>
        </p:spPr>
        <p:txBody>
          <a:bodyPr wrap="square" anchor="t">
            <a:spAutoFit/>
          </a:bodyPr>
          <a:lstStyle/>
          <a:p>
            <a:pPr lvl="0" algn="just">
              <a:lnSpc>
                <a:spcPct val="107000"/>
              </a:lnSpc>
              <a:spcAft>
                <a:spcPts val="0"/>
              </a:spcAft>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Suscripción de los siguientes otrosíes al contrato de concesión: </a:t>
            </a: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11 del 5 de junio de 2015 para la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Desafectación de parte del área concesionada de OPAIN S.A. para entregar a la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Aerocivil</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quien suscribirá un contrato de arrendamiento de esa área con AVIANCA S.A.</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a:t>
            </a:r>
          </a:p>
          <a:p>
            <a:pPr algn="just">
              <a:lnSpc>
                <a:spcPct val="107000"/>
              </a:lnSpc>
            </a:pPr>
            <a:endParaRPr lang="es-CO" sz="1600" dirty="0">
              <a:solidFill>
                <a:schemeClr val="accent1">
                  <a:lumMod val="10000"/>
                </a:schemeClr>
              </a:solidFill>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12 del 5 de junio de 2015 para entre otras cosas ampliar hasta el 31 de enero de 2017, la Etapa de Modernización y Expansión del Contrato de Concesión.</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13 del 3 de julio de 2015 para la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Aplicación del sistema FAST TRACK para la presentación y aprobación de estudios y diseños de detalle</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en relación con los diseños de detalle de las obras voluntarias que deberá presentar OPAIN, descritos en el Acta de Acuerdo del 21 de enero de 2015.</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a:t>
            </a:r>
            <a:r>
              <a:rPr lang="es-ES" sz="1600" dirty="0">
                <a:solidFill>
                  <a:schemeClr val="accent1">
                    <a:lumMod val="10000"/>
                  </a:schemeClr>
                </a:solidFill>
                <a:effectLst/>
                <a:latin typeface="Candara" charset="0"/>
                <a:ea typeface="Calibri" panose="020F0502020204030204" pitchFamily="34" charset="0"/>
                <a:cs typeface="Times New Roman" panose="02020603050405020304" pitchFamily="18" charset="0"/>
              </a:rPr>
              <a:t>No. 14 del 7 de julio de 2015 para </a:t>
            </a:r>
            <a:r>
              <a:rPr lang="es-MX" sz="1600" dirty="0">
                <a:solidFill>
                  <a:schemeClr val="accent1">
                    <a:lumMod val="10000"/>
                  </a:schemeClr>
                </a:solidFill>
                <a:effectLst/>
                <a:latin typeface="Candara" charset="0"/>
                <a:ea typeface="Calibri" panose="020F0502020204030204" pitchFamily="34" charset="0"/>
                <a:cs typeface="Times New Roman" panose="02020603050405020304" pitchFamily="18" charset="0"/>
              </a:rPr>
              <a:t>“</a:t>
            </a:r>
            <a:r>
              <a:rPr lang="es-ES" sz="1600" dirty="0">
                <a:solidFill>
                  <a:schemeClr val="accent1">
                    <a:lumMod val="10000"/>
                  </a:schemeClr>
                </a:solidFill>
                <a:effectLst/>
                <a:latin typeface="Candara" charset="0"/>
                <a:ea typeface="Calibri" panose="020F0502020204030204" pitchFamily="34" charset="0"/>
                <a:cs typeface="Times New Roman" panose="02020603050405020304" pitchFamily="18" charset="0"/>
              </a:rPr>
              <a:t>Modificar las condiciones de verificación, aprobación y pago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subproyectos</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del hito 8 contenidas en el Acuerdo Noveno del Otrosí 7 - Modificar el Acuerdo Décimo, Literal f del Otrosí 7 al Contrato de Concesión</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algn="just">
              <a:lnSpc>
                <a:spcPct val="107000"/>
              </a:lnSpc>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15 del 14 de agosto de 2015 para la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Desafectación de 2002,18 mt2 del área concesionada de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Opain</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para permitir el desarrollo de la nueva calle de rodaje Mike 2 entre las calles de rodaje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Uniform</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y Sierra”.</a:t>
            </a:r>
          </a:p>
          <a:p>
            <a:pPr marL="342900" indent="-342900" algn="just">
              <a:lnSpc>
                <a:spcPct val="107000"/>
              </a:lnSpc>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384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14</a:t>
            </a:fld>
            <a:endParaRPr lang="es-CO" dirty="0">
              <a:solidFill>
                <a:srgbClr val="244061">
                  <a:tint val="75000"/>
                </a:srgbClr>
              </a:solidFill>
            </a:endParaRPr>
          </a:p>
        </p:txBody>
      </p:sp>
      <p:sp>
        <p:nvSpPr>
          <p:cNvPr id="3" name="Rectángulo 2"/>
          <p:cNvSpPr/>
          <p:nvPr/>
        </p:nvSpPr>
        <p:spPr>
          <a:xfrm>
            <a:off x="11926" y="1254351"/>
            <a:ext cx="9144000" cy="4834785"/>
          </a:xfrm>
          <a:prstGeom prst="rect">
            <a:avLst/>
          </a:prstGeom>
        </p:spPr>
        <p:txBody>
          <a:bodyPr wrap="square" anchor="t">
            <a:spAutoFit/>
          </a:bodyPr>
          <a:lstStyle/>
          <a:p>
            <a:pPr lvl="0" algn="just">
              <a:lnSpc>
                <a:spcPct val="107000"/>
              </a:lnSpc>
              <a:spcAft>
                <a:spcPts val="0"/>
              </a:spcAft>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Suscripción de los siguientes otrosíes al contrato de concesión: </a:t>
            </a: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16 del 17 septiembre de 2015, que tiene como alcance la presentación y entrega por parte de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Opain</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de los estudios y diseños conceptuales y en Fase 2 asociados con las Obras Complementarias de la Etapa 1 de la ampliación del Aeropuerto El Dorado.</a:t>
            </a: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17 del 30 de diciembre de 2015, para la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Creación de una nueva subcuenta transitoria denominada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RECURSOS CONVENIO 005</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exclusivamente para depositar los recursos de la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Aerocivil</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destinados al pago del concesionario por el cumplimiento de las obligaciones contractuales previstas en el otrosí </a:t>
            </a:r>
            <a:r>
              <a:rPr lang="es-ES" sz="1600" dirty="0">
                <a:solidFill>
                  <a:schemeClr val="accent1">
                    <a:lumMod val="10000"/>
                  </a:schemeClr>
                </a:solidFill>
                <a:effectLst/>
                <a:latin typeface="Candara" charset="0"/>
                <a:ea typeface="Calibri" panose="020F0502020204030204" pitchFamily="34" charset="0"/>
                <a:cs typeface="Times New Roman" panose="02020603050405020304" pitchFamily="18" charset="0"/>
              </a:rPr>
              <a:t>No.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7 del contrato de concesión</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Inicio de la ejecución de las obras voluntarias correspondiente a la ampliación del Muelle Nacional (Sur) de 31.000 m² y Muelle Internacional (Norte) de 17.000 m², adicionales a los 170.000 m² existentes.</a:t>
            </a: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Datos 2015:</a:t>
            </a: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p:txBody>
      </p:sp>
      <p:graphicFrame>
        <p:nvGraphicFramePr>
          <p:cNvPr id="4" name="Tabla 3"/>
          <p:cNvGraphicFramePr/>
          <p:nvPr>
            <p:extLst>
              <p:ext uri="{D42A27DB-BD31-4B8C-83A1-F6EECF244321}">
                <p14:modId xmlns:p14="http://schemas.microsoft.com/office/powerpoint/2010/main" val="4107972467"/>
              </p:ext>
            </p:extLst>
          </p:nvPr>
        </p:nvGraphicFramePr>
        <p:xfrm>
          <a:off x="1749725" y="4888954"/>
          <a:ext cx="6747301" cy="1288567"/>
        </p:xfrm>
        <a:graphic>
          <a:graphicData uri="http://schemas.openxmlformats.org/drawingml/2006/table">
            <a:tbl>
              <a:tblPr firstRow="1" bandRow="1">
                <a:tableStyleId>{7DF18680-E054-41AD-8BC1-D1AEF772440D}</a:tableStyleId>
              </a:tblPr>
              <a:tblGrid>
                <a:gridCol w="1688120">
                  <a:extLst>
                    <a:ext uri="{9D8B030D-6E8A-4147-A177-3AD203B41FA5}">
                      <a16:colId xmlns="" xmlns:a16="http://schemas.microsoft.com/office/drawing/2014/main" val="308060636"/>
                    </a:ext>
                  </a:extLst>
                </a:gridCol>
                <a:gridCol w="1688120">
                  <a:extLst>
                    <a:ext uri="{9D8B030D-6E8A-4147-A177-3AD203B41FA5}">
                      <a16:colId xmlns="" xmlns:a16="http://schemas.microsoft.com/office/drawing/2014/main" val="35869645"/>
                    </a:ext>
                  </a:extLst>
                </a:gridCol>
                <a:gridCol w="1938847">
                  <a:extLst>
                    <a:ext uri="{9D8B030D-6E8A-4147-A177-3AD203B41FA5}">
                      <a16:colId xmlns="" xmlns:a16="http://schemas.microsoft.com/office/drawing/2014/main" val="1535349237"/>
                    </a:ext>
                  </a:extLst>
                </a:gridCol>
                <a:gridCol w="1432214">
                  <a:extLst>
                    <a:ext uri="{9D8B030D-6E8A-4147-A177-3AD203B41FA5}">
                      <a16:colId xmlns="" xmlns:a16="http://schemas.microsoft.com/office/drawing/2014/main" val="3582166057"/>
                    </a:ext>
                  </a:extLst>
                </a:gridCol>
              </a:tblGrid>
              <a:tr h="343687">
                <a:tc>
                  <a:txBody>
                    <a:bodyPr/>
                    <a:lstStyle/>
                    <a:p>
                      <a:pPr algn="ctr"/>
                      <a:r>
                        <a:rPr lang="es-ES" sz="1600" dirty="0">
                          <a:latin typeface="Calibri" charset="0"/>
                        </a:rPr>
                        <a:t>Datos* 2015</a:t>
                      </a:r>
                      <a:endParaRPr lang="es-ES" sz="1600" dirty="0">
                        <a:solidFill>
                          <a:srgbClr val="FFFFFF"/>
                        </a:solidFill>
                        <a:latin typeface="Calibri" charset="0"/>
                      </a:endParaRPr>
                    </a:p>
                  </a:txBody>
                  <a:tcPr/>
                </a:tc>
                <a:tc>
                  <a:txBody>
                    <a:bodyPr/>
                    <a:lstStyle/>
                    <a:p>
                      <a:pPr algn="ctr"/>
                      <a:r>
                        <a:rPr lang="es-ES" sz="1600" dirty="0">
                          <a:latin typeface="Calibri" charset="0"/>
                        </a:rPr>
                        <a:t>Nacional</a:t>
                      </a:r>
                      <a:endParaRPr lang="es-ES" sz="1600" dirty="0">
                        <a:solidFill>
                          <a:srgbClr val="FFFFFF"/>
                        </a:solidFill>
                        <a:latin typeface="Calibri" charset="0"/>
                      </a:endParaRPr>
                    </a:p>
                  </a:txBody>
                  <a:tcPr/>
                </a:tc>
                <a:tc>
                  <a:txBody>
                    <a:bodyPr/>
                    <a:lstStyle/>
                    <a:p>
                      <a:pPr algn="ctr"/>
                      <a:r>
                        <a:rPr lang="es-ES" sz="1600" dirty="0">
                          <a:latin typeface="Calibri" charset="0"/>
                        </a:rPr>
                        <a:t>Internacional</a:t>
                      </a:r>
                      <a:endParaRPr lang="es-ES" sz="1600" dirty="0">
                        <a:solidFill>
                          <a:srgbClr val="FFFFFF"/>
                        </a:solidFill>
                        <a:latin typeface="Calibri" charset="0"/>
                      </a:endParaRPr>
                    </a:p>
                  </a:txBody>
                  <a:tcPr/>
                </a:tc>
                <a:tc>
                  <a:txBody>
                    <a:bodyPr/>
                    <a:lstStyle/>
                    <a:p>
                      <a:pPr algn="ctr"/>
                      <a:r>
                        <a:rPr lang="es-ES" sz="1600" dirty="0">
                          <a:latin typeface="Calibri" charset="0"/>
                        </a:rPr>
                        <a:t>Total</a:t>
                      </a:r>
                      <a:endParaRPr lang="es-ES" sz="1600" dirty="0">
                        <a:solidFill>
                          <a:srgbClr val="FFFFFF"/>
                        </a:solidFill>
                        <a:latin typeface="Calibri" charset="0"/>
                      </a:endParaRPr>
                    </a:p>
                  </a:txBody>
                  <a:tcPr/>
                </a:tc>
                <a:extLst>
                  <a:ext uri="{0D108BD9-81ED-4DB2-BD59-A6C34878D82A}">
                    <a16:rowId xmlns="" xmlns:a16="http://schemas.microsoft.com/office/drawing/2014/main" val="2948014155"/>
                  </a:ext>
                </a:extLst>
              </a:tr>
              <a:tr h="563063">
                <a:tc>
                  <a:txBody>
                    <a:bodyPr/>
                    <a:lstStyle/>
                    <a:p>
                      <a:r>
                        <a:rPr lang="es-ES" sz="1600" dirty="0">
                          <a:latin typeface="Calibri" charset="0"/>
                        </a:rPr>
                        <a:t>Carga y correo (toneladas)</a:t>
                      </a:r>
                    </a:p>
                  </a:txBody>
                  <a:tcPr/>
                </a:tc>
                <a:tc>
                  <a:txBody>
                    <a:bodyPr/>
                    <a:lstStyle/>
                    <a:p>
                      <a:pPr algn="ctr"/>
                      <a:r>
                        <a:rPr lang="es-ES" sz="1600" dirty="0">
                          <a:latin typeface="Calibri" charset="0"/>
                        </a:rPr>
                        <a:t>148.453</a:t>
                      </a:r>
                    </a:p>
                  </a:txBody>
                  <a:tcPr/>
                </a:tc>
                <a:tc>
                  <a:txBody>
                    <a:bodyPr/>
                    <a:lstStyle/>
                    <a:p>
                      <a:pPr algn="ctr"/>
                      <a:r>
                        <a:rPr lang="es-ES" sz="1600" dirty="0">
                          <a:latin typeface="Calibri" charset="0"/>
                        </a:rPr>
                        <a:t>521.768</a:t>
                      </a:r>
                    </a:p>
                    <a:p>
                      <a:endParaRPr lang="es-ES" dirty="0"/>
                    </a:p>
                  </a:txBody>
                  <a:tcPr/>
                </a:tc>
                <a:tc>
                  <a:txBody>
                    <a:bodyPr/>
                    <a:lstStyle/>
                    <a:p>
                      <a:pPr algn="ctr"/>
                      <a:r>
                        <a:rPr lang="es-ES" sz="1600" dirty="0">
                          <a:latin typeface="Calibri" charset="0"/>
                        </a:rPr>
                        <a:t>670.222</a:t>
                      </a:r>
                    </a:p>
                    <a:p>
                      <a:endParaRPr lang="es-ES" dirty="0"/>
                    </a:p>
                  </a:txBody>
                  <a:tcPr/>
                </a:tc>
                <a:extLst>
                  <a:ext uri="{0D108BD9-81ED-4DB2-BD59-A6C34878D82A}">
                    <a16:rowId xmlns="" xmlns:a16="http://schemas.microsoft.com/office/drawing/2014/main" val="1286946516"/>
                  </a:ext>
                </a:extLst>
              </a:tr>
              <a:tr h="321750">
                <a:tc>
                  <a:txBody>
                    <a:bodyPr/>
                    <a:lstStyle/>
                    <a:p>
                      <a:r>
                        <a:rPr lang="es-ES" sz="1600" dirty="0">
                          <a:latin typeface="Calibri" charset="0"/>
                        </a:rPr>
                        <a:t>Pasajeros</a:t>
                      </a:r>
                    </a:p>
                  </a:txBody>
                  <a:tcPr/>
                </a:tc>
                <a:tc>
                  <a:txBody>
                    <a:bodyPr/>
                    <a:lstStyle/>
                    <a:p>
                      <a:pPr algn="ctr"/>
                      <a:r>
                        <a:rPr lang="es-ES" sz="1600" dirty="0">
                          <a:latin typeface="Calibri" charset="0"/>
                        </a:rPr>
                        <a:t>22.327.328</a:t>
                      </a:r>
                    </a:p>
                  </a:txBody>
                  <a:tcPr/>
                </a:tc>
                <a:tc>
                  <a:txBody>
                    <a:bodyPr/>
                    <a:lstStyle/>
                    <a:p>
                      <a:pPr algn="ctr"/>
                      <a:r>
                        <a:rPr lang="es-ES" sz="1600" dirty="0">
                          <a:latin typeface="Calibri" charset="0"/>
                        </a:rPr>
                        <a:t>10.054.699</a:t>
                      </a:r>
                    </a:p>
                  </a:txBody>
                  <a:tcPr/>
                </a:tc>
                <a:tc>
                  <a:txBody>
                    <a:bodyPr/>
                    <a:lstStyle/>
                    <a:p>
                      <a:pPr algn="ctr"/>
                      <a:r>
                        <a:rPr lang="es-ES" sz="1600" dirty="0">
                          <a:latin typeface="Calibri" charset="0"/>
                        </a:rPr>
                        <a:t>32.382.027</a:t>
                      </a:r>
                    </a:p>
                  </a:txBody>
                  <a:tcPr/>
                </a:tc>
                <a:extLst>
                  <a:ext uri="{0D108BD9-81ED-4DB2-BD59-A6C34878D82A}">
                    <a16:rowId xmlns="" xmlns:a16="http://schemas.microsoft.com/office/drawing/2014/main" val="3313177585"/>
                  </a:ext>
                </a:extLst>
              </a:tr>
            </a:tbl>
          </a:graphicData>
        </a:graphic>
      </p:graphicFrame>
      <p:sp>
        <p:nvSpPr>
          <p:cNvPr id="6" name="CuadroTexto 5"/>
          <p:cNvSpPr txBox="1"/>
          <p:nvPr/>
        </p:nvSpPr>
        <p:spPr>
          <a:xfrm>
            <a:off x="1660525" y="6253163"/>
            <a:ext cx="2658485" cy="461665"/>
          </a:xfrm>
          <a:prstGeom prst="rect">
            <a:avLst/>
          </a:prstGeom>
        </p:spPr>
        <p:txBody>
          <a:bodyPr rtlCol="0">
            <a:spAutoFit/>
          </a:bodyPr>
          <a:lstStyle/>
          <a:p>
            <a:pPr algn="ctr"/>
            <a:r>
              <a:rPr lang="es-ES" sz="1200" dirty="0">
                <a:latin typeface="Calibri" charset="0"/>
              </a:rPr>
              <a:t>*Estadísticas Aeronáutica Civil</a:t>
            </a:r>
          </a:p>
          <a:p>
            <a:pPr algn="ctr"/>
            <a:endParaRPr lang="es-ES" sz="1200" dirty="0"/>
          </a:p>
        </p:txBody>
      </p:sp>
    </p:spTree>
    <p:extLst>
      <p:ext uri="{BB962C8B-B14F-4D97-AF65-F5344CB8AC3E}">
        <p14:creationId xmlns:p14="http://schemas.microsoft.com/office/powerpoint/2010/main" val="2730268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4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15</a:t>
            </a:fld>
            <a:endParaRPr lang="es-CO" dirty="0">
              <a:solidFill>
                <a:srgbClr val="244061">
                  <a:tint val="75000"/>
                </a:srgbClr>
              </a:solidFill>
            </a:endParaRPr>
          </a:p>
        </p:txBody>
      </p:sp>
      <p:sp>
        <p:nvSpPr>
          <p:cNvPr id="3" name="Rectángulo 2"/>
          <p:cNvSpPr/>
          <p:nvPr/>
        </p:nvSpPr>
        <p:spPr>
          <a:xfrm>
            <a:off x="11926" y="1254351"/>
            <a:ext cx="9144000" cy="4571316"/>
          </a:xfrm>
          <a:prstGeom prst="rect">
            <a:avLst/>
          </a:prstGeom>
        </p:spPr>
        <p:txBody>
          <a:bodyPr wrap="square" anchor="t">
            <a:spAutoFit/>
          </a:bodyPr>
          <a:lstStyle/>
          <a:p>
            <a:pPr lvl="0" algn="just">
              <a:lnSpc>
                <a:spcPct val="107000"/>
              </a:lnSpc>
              <a:spcAft>
                <a:spcPts val="0"/>
              </a:spcAft>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Suscripción de los siguientes otrosíes al contrato de concesión: </a:t>
            </a: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18 del 28 de enero de 2016 para la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Desafectación de 21.482,39 mt2 del área concesionada de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Opain</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para continuar con el desarrollo de la nueva calle de rodaje Mike 2 entre las calles de rodaje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Uniform</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y Sierra”.</a:t>
            </a: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Otrosí No. 19 del 13 de mayo de 2016 para la 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Desafectación de 18.424,34 mt2 del área concesionada de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Opain</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para continuar con el desarrollo de la nueva calle de rodaje Mike 2 entre las calles de rodaje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Uniform</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y Sierra”.</a:t>
            </a: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Aprobación Estructura tarifaria en pesos y en dólares para el año 2016, a ser aplicadas en el Aeropuerto El Dorado.</a:t>
            </a: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Avance obras:</a:t>
            </a: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p:txBody>
      </p:sp>
      <p:graphicFrame>
        <p:nvGraphicFramePr>
          <p:cNvPr id="4" name="Tabla 3"/>
          <p:cNvGraphicFramePr/>
          <p:nvPr>
            <p:extLst>
              <p:ext uri="{D42A27DB-BD31-4B8C-83A1-F6EECF244321}">
                <p14:modId xmlns:p14="http://schemas.microsoft.com/office/powerpoint/2010/main" val="628676673"/>
              </p:ext>
            </p:extLst>
          </p:nvPr>
        </p:nvGraphicFramePr>
        <p:xfrm>
          <a:off x="1749725" y="4552365"/>
          <a:ext cx="7194177" cy="2256304"/>
        </p:xfrm>
        <a:graphic>
          <a:graphicData uri="http://schemas.openxmlformats.org/drawingml/2006/table">
            <a:tbl>
              <a:tblPr firstRow="1" bandRow="1">
                <a:tableStyleId>{7DF18680-E054-41AD-8BC1-D1AEF772440D}</a:tableStyleId>
              </a:tblPr>
              <a:tblGrid>
                <a:gridCol w="1933015">
                  <a:extLst>
                    <a:ext uri="{9D8B030D-6E8A-4147-A177-3AD203B41FA5}">
                      <a16:colId xmlns="" xmlns:a16="http://schemas.microsoft.com/office/drawing/2014/main" val="308060636"/>
                    </a:ext>
                  </a:extLst>
                </a:gridCol>
                <a:gridCol w="1571625">
                  <a:extLst>
                    <a:ext uri="{9D8B030D-6E8A-4147-A177-3AD203B41FA5}">
                      <a16:colId xmlns="" xmlns:a16="http://schemas.microsoft.com/office/drawing/2014/main" val="35869645"/>
                    </a:ext>
                  </a:extLst>
                </a:gridCol>
                <a:gridCol w="1176618">
                  <a:extLst>
                    <a:ext uri="{9D8B030D-6E8A-4147-A177-3AD203B41FA5}">
                      <a16:colId xmlns="" xmlns:a16="http://schemas.microsoft.com/office/drawing/2014/main" val="1535349237"/>
                    </a:ext>
                  </a:extLst>
                </a:gridCol>
                <a:gridCol w="1479176">
                  <a:extLst>
                    <a:ext uri="{9D8B030D-6E8A-4147-A177-3AD203B41FA5}">
                      <a16:colId xmlns="" xmlns:a16="http://schemas.microsoft.com/office/drawing/2014/main" val="3582166057"/>
                    </a:ext>
                  </a:extLst>
                </a:gridCol>
                <a:gridCol w="1033743">
                  <a:extLst>
                    <a:ext uri="{9D8B030D-6E8A-4147-A177-3AD203B41FA5}">
                      <a16:colId xmlns="" xmlns:a16="http://schemas.microsoft.com/office/drawing/2014/main" val="1284140159"/>
                    </a:ext>
                  </a:extLst>
                </a:gridCol>
              </a:tblGrid>
              <a:tr h="579904">
                <a:tc>
                  <a:txBody>
                    <a:bodyPr/>
                    <a:lstStyle/>
                    <a:p>
                      <a:pPr algn="ctr"/>
                      <a:r>
                        <a:rPr lang="es-ES" sz="1400" dirty="0">
                          <a:latin typeface="Calibri" charset="0"/>
                        </a:rPr>
                        <a:t>Objeto</a:t>
                      </a:r>
                      <a:endParaRPr lang="es-ES" sz="1400" dirty="0">
                        <a:solidFill>
                          <a:srgbClr val="FFFFFF"/>
                        </a:solidFill>
                        <a:latin typeface="Calibri" charset="0"/>
                      </a:endParaRPr>
                    </a:p>
                  </a:txBody>
                  <a:tcPr/>
                </a:tc>
                <a:tc>
                  <a:txBody>
                    <a:bodyPr/>
                    <a:lstStyle/>
                    <a:p>
                      <a:pPr algn="ctr"/>
                      <a:r>
                        <a:rPr lang="es-ES" sz="1400" dirty="0">
                          <a:latin typeface="Calibri" charset="0"/>
                        </a:rPr>
                        <a:t>Inversión millones</a:t>
                      </a:r>
                      <a:endParaRPr lang="es-ES" sz="1400" dirty="0">
                        <a:solidFill>
                          <a:srgbClr val="FFFFFF"/>
                        </a:solidFill>
                        <a:latin typeface="Calibri" charset="0"/>
                      </a:endParaRPr>
                    </a:p>
                  </a:txBody>
                  <a:tcPr/>
                </a:tc>
                <a:tc>
                  <a:txBody>
                    <a:bodyPr/>
                    <a:lstStyle/>
                    <a:p>
                      <a:pPr algn="ctr"/>
                      <a:r>
                        <a:rPr lang="es-ES" sz="1400" dirty="0">
                          <a:latin typeface="Calibri" charset="0"/>
                        </a:rPr>
                        <a:t>Inicio</a:t>
                      </a:r>
                      <a:endParaRPr lang="es-ES" sz="1400" dirty="0">
                        <a:solidFill>
                          <a:srgbClr val="FFFFFF"/>
                        </a:solidFill>
                        <a:latin typeface="Calibri" charset="0"/>
                      </a:endParaRPr>
                    </a:p>
                  </a:txBody>
                  <a:tcPr/>
                </a:tc>
                <a:tc>
                  <a:txBody>
                    <a:bodyPr/>
                    <a:lstStyle/>
                    <a:p>
                      <a:pPr algn="ctr"/>
                      <a:r>
                        <a:rPr lang="es-ES" sz="1400" dirty="0">
                          <a:latin typeface="Calibri" charset="0"/>
                        </a:rPr>
                        <a:t>Terminación estimada</a:t>
                      </a:r>
                      <a:endParaRPr lang="es-ES" sz="1400" dirty="0">
                        <a:solidFill>
                          <a:srgbClr val="FFFFFF"/>
                        </a:solidFill>
                        <a:latin typeface="Calibri" charset="0"/>
                      </a:endParaRPr>
                    </a:p>
                  </a:txBody>
                  <a:tcPr/>
                </a:tc>
                <a:tc>
                  <a:txBody>
                    <a:bodyPr/>
                    <a:lstStyle/>
                    <a:p>
                      <a:pPr algn="ctr"/>
                      <a:r>
                        <a:rPr lang="es-ES" sz="1400" dirty="0">
                          <a:solidFill>
                            <a:srgbClr val="FFFFFF"/>
                          </a:solidFill>
                          <a:latin typeface="Calibri" charset="0"/>
                        </a:rPr>
                        <a:t>% Ejecutado</a:t>
                      </a:r>
                    </a:p>
                  </a:txBody>
                  <a:tcPr/>
                </a:tc>
                <a:extLst>
                  <a:ext uri="{0D108BD9-81ED-4DB2-BD59-A6C34878D82A}">
                    <a16:rowId xmlns="" xmlns:a16="http://schemas.microsoft.com/office/drawing/2014/main" val="2948014155"/>
                  </a:ext>
                </a:extLst>
              </a:tr>
              <a:tr h="563063">
                <a:tc>
                  <a:txBody>
                    <a:bodyPr/>
                    <a:lstStyle/>
                    <a:p>
                      <a:r>
                        <a:rPr lang="es-ES" sz="1400" dirty="0">
                          <a:latin typeface="Calibri" charset="0"/>
                        </a:rPr>
                        <a:t>Nivelación franjas Pista Norte</a:t>
                      </a:r>
                    </a:p>
                  </a:txBody>
                  <a:tcPr/>
                </a:tc>
                <a:tc>
                  <a:txBody>
                    <a:bodyPr/>
                    <a:lstStyle/>
                    <a:p>
                      <a:pPr algn="ctr"/>
                      <a:r>
                        <a:rPr lang="es-ES" sz="1400" dirty="0">
                          <a:latin typeface="Calibri" charset="0"/>
                        </a:rPr>
                        <a:t>64.890</a:t>
                      </a:r>
                    </a:p>
                  </a:txBody>
                  <a:tcPr/>
                </a:tc>
                <a:tc>
                  <a:txBody>
                    <a:bodyPr/>
                    <a:lstStyle/>
                    <a:p>
                      <a:pPr algn="ctr"/>
                      <a:r>
                        <a:rPr lang="es-ES" sz="1400" dirty="0">
                          <a:latin typeface="Calibri" charset="0"/>
                        </a:rPr>
                        <a:t>23/02/2015</a:t>
                      </a:r>
                    </a:p>
                  </a:txBody>
                  <a:tcPr/>
                </a:tc>
                <a:tc>
                  <a:txBody>
                    <a:bodyPr/>
                    <a:lstStyle/>
                    <a:p>
                      <a:pPr algn="ctr"/>
                      <a:r>
                        <a:rPr lang="es-ES" sz="1400" dirty="0">
                          <a:latin typeface="Calibri" charset="0"/>
                        </a:rPr>
                        <a:t>31/01/2017</a:t>
                      </a:r>
                    </a:p>
                    <a:p>
                      <a:endParaRPr lang="es-ES" dirty="0"/>
                    </a:p>
                  </a:txBody>
                  <a:tcPr/>
                </a:tc>
                <a:tc>
                  <a:txBody>
                    <a:bodyPr/>
                    <a:lstStyle/>
                    <a:p>
                      <a:pPr algn="ctr"/>
                      <a:r>
                        <a:rPr lang="es-ES" sz="1400" dirty="0">
                          <a:latin typeface="Calibri" charset="0"/>
                        </a:rPr>
                        <a:t>39.25%</a:t>
                      </a:r>
                    </a:p>
                    <a:p>
                      <a:endParaRPr lang="es-ES" dirty="0"/>
                    </a:p>
                  </a:txBody>
                  <a:tcPr/>
                </a:tc>
                <a:extLst>
                  <a:ext uri="{0D108BD9-81ED-4DB2-BD59-A6C34878D82A}">
                    <a16:rowId xmlns="" xmlns:a16="http://schemas.microsoft.com/office/drawing/2014/main" val="1286946516"/>
                  </a:ext>
                </a:extLst>
              </a:tr>
              <a:tr h="321750">
                <a:tc>
                  <a:txBody>
                    <a:bodyPr/>
                    <a:lstStyle/>
                    <a:p>
                      <a:r>
                        <a:rPr lang="es-ES" sz="1400" dirty="0">
                          <a:latin typeface="Calibri" charset="0"/>
                        </a:rPr>
                        <a:t>Obras voluntarias Muelle Norte</a:t>
                      </a:r>
                    </a:p>
                  </a:txBody>
                  <a:tcPr/>
                </a:tc>
                <a:tc>
                  <a:txBody>
                    <a:bodyPr/>
                    <a:lstStyle/>
                    <a:p>
                      <a:pPr algn="ctr"/>
                      <a:r>
                        <a:rPr lang="es-ES" sz="1400" dirty="0">
                          <a:latin typeface="Calibri" charset="0"/>
                        </a:rPr>
                        <a:t>425.000 (Precios </a:t>
                      </a:r>
                      <a:r>
                        <a:rPr lang="es-ES" sz="1400" dirty="0" err="1">
                          <a:latin typeface="Calibri" charset="0"/>
                        </a:rPr>
                        <a:t>Opain</a:t>
                      </a:r>
                      <a:r>
                        <a:rPr lang="es-ES" sz="1400" dirty="0">
                          <a:latin typeface="Calibri" charset="0"/>
                        </a:rPr>
                        <a:t>)</a:t>
                      </a:r>
                    </a:p>
                  </a:txBody>
                  <a:tcPr/>
                </a:tc>
                <a:tc>
                  <a:txBody>
                    <a:bodyPr/>
                    <a:lstStyle/>
                    <a:p>
                      <a:pPr algn="ctr"/>
                      <a:r>
                        <a:rPr lang="es-ES" sz="1400" dirty="0">
                          <a:latin typeface="Calibri" charset="0"/>
                        </a:rPr>
                        <a:t>06/06/2015</a:t>
                      </a:r>
                    </a:p>
                    <a:p>
                      <a:pPr algn="ctr"/>
                      <a:endParaRPr lang="es-ES" sz="1600" dirty="0">
                        <a:latin typeface="Calibri" charset="0"/>
                      </a:endParaRPr>
                    </a:p>
                  </a:txBody>
                  <a:tcPr/>
                </a:tc>
                <a:tc>
                  <a:txBody>
                    <a:bodyPr/>
                    <a:lstStyle/>
                    <a:p>
                      <a:pPr algn="ctr"/>
                      <a:r>
                        <a:rPr lang="es-ES" sz="1400" dirty="0">
                          <a:latin typeface="Calibri" charset="0"/>
                        </a:rPr>
                        <a:t>30/01/2017</a:t>
                      </a:r>
                    </a:p>
                    <a:p>
                      <a:pPr algn="ctr"/>
                      <a:endParaRPr lang="es-ES" sz="1600" dirty="0">
                        <a:latin typeface="Calibri" charset="0"/>
                      </a:endParaRPr>
                    </a:p>
                  </a:txBody>
                  <a:tcPr/>
                </a:tc>
                <a:tc>
                  <a:txBody>
                    <a:bodyPr/>
                    <a:lstStyle/>
                    <a:p>
                      <a:pPr algn="ctr"/>
                      <a:r>
                        <a:rPr lang="es-ES" sz="1400" dirty="0">
                          <a:latin typeface="Calibri" charset="0"/>
                        </a:rPr>
                        <a:t>36.39%</a:t>
                      </a:r>
                    </a:p>
                    <a:p>
                      <a:pPr algn="ctr"/>
                      <a:endParaRPr lang="es-ES" sz="1600" dirty="0">
                        <a:latin typeface="Calibri" charset="0"/>
                      </a:endParaRPr>
                    </a:p>
                  </a:txBody>
                  <a:tcPr/>
                </a:tc>
                <a:extLst>
                  <a:ext uri="{0D108BD9-81ED-4DB2-BD59-A6C34878D82A}">
                    <a16:rowId xmlns="" xmlns:a16="http://schemas.microsoft.com/office/drawing/2014/main" val="3313177585"/>
                  </a:ext>
                </a:extLst>
              </a:tr>
              <a:tr h="321750">
                <a:tc>
                  <a:txBody>
                    <a:bodyPr/>
                    <a:lstStyle/>
                    <a:p>
                      <a:r>
                        <a:rPr lang="es-ES" sz="1400" dirty="0">
                          <a:latin typeface="Calibri" charset="0"/>
                        </a:rPr>
                        <a:t>Obras voluntarias Muelle Sur</a:t>
                      </a:r>
                    </a:p>
                  </a:txBody>
                  <a:tcPr/>
                </a:tc>
                <a:tc>
                  <a:txBody>
                    <a:bodyPr/>
                    <a:lstStyle/>
                    <a:p>
                      <a:pPr algn="ctr"/>
                      <a:endParaRPr lang="es-ES" sz="1600" dirty="0">
                        <a:latin typeface="Calibri" charset="0"/>
                      </a:endParaRPr>
                    </a:p>
                  </a:txBody>
                  <a:tcPr/>
                </a:tc>
                <a:tc>
                  <a:txBody>
                    <a:bodyPr/>
                    <a:lstStyle/>
                    <a:p>
                      <a:pPr algn="ctr"/>
                      <a:r>
                        <a:rPr lang="es-ES" sz="1400" dirty="0">
                          <a:latin typeface="Calibri" charset="0"/>
                        </a:rPr>
                        <a:t>06/06/2015</a:t>
                      </a:r>
                    </a:p>
                    <a:p>
                      <a:pPr algn="ctr"/>
                      <a:endParaRPr lang="es-ES" sz="1600" dirty="0">
                        <a:latin typeface="Calibri" charset="0"/>
                      </a:endParaRPr>
                    </a:p>
                  </a:txBody>
                  <a:tcPr/>
                </a:tc>
                <a:tc>
                  <a:txBody>
                    <a:bodyPr/>
                    <a:lstStyle/>
                    <a:p>
                      <a:pPr algn="ctr"/>
                      <a:r>
                        <a:rPr lang="es-ES" sz="1400" dirty="0">
                          <a:latin typeface="Calibri" charset="0"/>
                        </a:rPr>
                        <a:t>30/01/2017</a:t>
                      </a:r>
                    </a:p>
                    <a:p>
                      <a:pPr algn="ctr"/>
                      <a:endParaRPr lang="es-ES" sz="1600" dirty="0">
                        <a:latin typeface="Calibri" charset="0"/>
                      </a:endParaRPr>
                    </a:p>
                  </a:txBody>
                  <a:tcPr/>
                </a:tc>
                <a:tc>
                  <a:txBody>
                    <a:bodyPr/>
                    <a:lstStyle/>
                    <a:p>
                      <a:pPr algn="ctr"/>
                      <a:r>
                        <a:rPr lang="es-ES" sz="1400" dirty="0">
                          <a:latin typeface="Calibri" charset="0"/>
                        </a:rPr>
                        <a:t>20.93%</a:t>
                      </a:r>
                    </a:p>
                    <a:p>
                      <a:pPr algn="ctr"/>
                      <a:endParaRPr lang="es-ES" sz="1600" dirty="0">
                        <a:latin typeface="Calibri" charset="0"/>
                      </a:endParaRPr>
                    </a:p>
                  </a:txBody>
                  <a:tcPr/>
                </a:tc>
                <a:extLst>
                  <a:ext uri="{0D108BD9-81ED-4DB2-BD59-A6C34878D82A}">
                    <a16:rowId xmlns="" xmlns:a16="http://schemas.microsoft.com/office/drawing/2014/main" val="1514927858"/>
                  </a:ext>
                </a:extLst>
              </a:tr>
            </a:tbl>
          </a:graphicData>
        </a:graphic>
      </p:graphicFrame>
    </p:spTree>
    <p:extLst>
      <p:ext uri="{BB962C8B-B14F-4D97-AF65-F5344CB8AC3E}">
        <p14:creationId xmlns:p14="http://schemas.microsoft.com/office/powerpoint/2010/main" val="281157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9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16</a:t>
            </a:fld>
            <a:endParaRPr lang="es-CO" dirty="0">
              <a:solidFill>
                <a:srgbClr val="244061">
                  <a:tint val="75000"/>
                </a:srgbClr>
              </a:solidFill>
            </a:endParaRPr>
          </a:p>
        </p:txBody>
      </p:sp>
      <p:sp>
        <p:nvSpPr>
          <p:cNvPr id="3" name="Rectángulo 2"/>
          <p:cNvSpPr/>
          <p:nvPr/>
        </p:nvSpPr>
        <p:spPr>
          <a:xfrm>
            <a:off x="0" y="1077858"/>
            <a:ext cx="9144000" cy="5888663"/>
          </a:xfrm>
          <a:prstGeom prst="rect">
            <a:avLst/>
          </a:prstGeom>
        </p:spPr>
        <p:txBody>
          <a:bodyPr wrap="square" anchor="t">
            <a:spAutoFit/>
          </a:bodyPr>
          <a:lstStyle/>
          <a:p>
            <a:pPr lvl="0" algn="just">
              <a:lnSpc>
                <a:spcPct val="107000"/>
              </a:lnSpc>
              <a:spcAft>
                <a:spcPts val="0"/>
              </a:spcAft>
            </a:pPr>
            <a:r>
              <a:rPr lang="es-MX" sz="1600" dirty="0">
                <a:solidFill>
                  <a:schemeClr val="accent1">
                    <a:lumMod val="10000"/>
                  </a:schemeClr>
                </a:solidFill>
                <a:latin typeface="Symbol" charset="0"/>
                <a:ea typeface="Times New Roman" panose="02020603050405020304" pitchFamily="18" charset="0"/>
                <a:cs typeface="Times New Roman" panose="02020603050405020304" pitchFamily="18" charset="0"/>
                <a:sym typeface="Symbol" charset="0"/>
              </a:rPr>
              <a:t>·</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Pendientes o retos: </a:t>
            </a:r>
          </a:p>
          <a:p>
            <a:pPr algn="just">
              <a:lnSpc>
                <a:spcPct val="107000"/>
              </a:lnSpc>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Avance obras contractuales: Nivelación de franjas y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resas</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en la Pista Norte, expansión bahías de espera Pista Norte, Superficie de protección por chorro de turbina en cabecera Pista Norte, demolición de la antigua torre de control, plataforma central terminal de pasajeros T1+T2 adosada, plataforma Puente Aéreo y la instalación de 6 puentes de abordaje.</a:t>
            </a:r>
          </a:p>
          <a:p>
            <a:pPr algn="just">
              <a:lnSpc>
                <a:spcPct val="107000"/>
              </a:lnSpc>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algn="just">
              <a:lnSpc>
                <a:spcPct val="107000"/>
              </a:lnSpc>
            </a:pPr>
            <a:r>
              <a:rPr lang="es-MX" sz="1600" dirty="0">
                <a:solidFill>
                  <a:schemeClr val="accent1">
                    <a:lumMod val="10000"/>
                  </a:schemeClr>
                </a:solidFill>
                <a:latin typeface="Candara" charset="0"/>
                <a:ea typeface="Calibri" panose="020F0502020204030204" pitchFamily="34" charset="0"/>
                <a:cs typeface="Times New Roman" panose="02020603050405020304" pitchFamily="18" charset="0"/>
              </a:rPr>
              <a:t>-</a:t>
            </a:r>
            <a:r>
              <a:rPr lang="es-ES" sz="1600" dirty="0">
                <a:solidFill>
                  <a:schemeClr val="accent1">
                    <a:lumMod val="10000"/>
                  </a:schemeClr>
                </a:solidFill>
                <a:latin typeface="Candara" charset="0"/>
                <a:ea typeface="Calibri" panose="020F0502020204030204" pitchFamily="34" charset="0"/>
                <a:cs typeface="Times New Roman" panose="02020603050405020304" pitchFamily="18" charset="0"/>
              </a:rPr>
              <a:t>Terminación de las obras voluntarias: Muelles norte y sur.</a:t>
            </a:r>
          </a:p>
          <a:p>
            <a:pPr algn="just">
              <a:lnSpc>
                <a:spcPct val="107000"/>
              </a:lnSpc>
            </a:pPr>
            <a:endParaRPr lang="es-MX" sz="1600" dirty="0">
              <a:solidFill>
                <a:schemeClr val="accent1">
                  <a:lumMod val="10000"/>
                </a:schemeClr>
              </a:solidFill>
              <a:latin typeface="Candara" charset="0"/>
              <a:ea typeface="Calibri" panose="020F0502020204030204" pitchFamily="34" charset="0"/>
              <a:cs typeface="Times New Roman" panose="02020603050405020304" pitchFamily="18" charset="0"/>
            </a:endParaRPr>
          </a:p>
          <a:p>
            <a:pPr algn="just">
              <a:lnSpc>
                <a:spcPct val="107000"/>
              </a:lnSpc>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Inicio de las obras complementarias etapa I:  plataforma norte 14.200 m², plataforma sur 20.500 m², instalación de 2 puentes de abordaje dobles y 2 sencillos, ajuste posición red de combustibles y afectaciones.</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algn="just">
              <a:lnSpc>
                <a:spcPct val="107000"/>
              </a:lnSpc>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Suscripción otrosí estudios y diseños etapa 2 y 3 complementarias: viabilidad para la presentación y entrega por parte de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Opain</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de los estudios y diseños asociados con </a:t>
            </a:r>
            <a:r>
              <a:rPr lang="es-ES" sz="1600" dirty="0">
                <a:solidFill>
                  <a:schemeClr val="accent1">
                    <a:lumMod val="10000"/>
                  </a:schemeClr>
                </a:solidFill>
                <a:effectLst/>
                <a:latin typeface="Candara" charset="0"/>
                <a:ea typeface="Calibri" panose="020F0502020204030204" pitchFamily="34" charset="0"/>
                <a:cs typeface="Times New Roman" panose="02020603050405020304" pitchFamily="18" charset="0"/>
              </a:rPr>
              <a:t>las Obras Complementarias de la Etapa 2 y 3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de la ampliación del Aeropuerto El Dorado, que permita la ejecución de:</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lvl="0" algn="just">
              <a:lnSpc>
                <a:spcPct val="107000"/>
              </a:lnSpc>
            </a:pPr>
            <a:r>
              <a:rPr lang="es-MX" sz="1600" dirty="0">
                <a:solidFill>
                  <a:schemeClr val="accent1">
                    <a:lumMod val="10000"/>
                  </a:schemeClr>
                </a:solidFill>
                <a:latin typeface="Wingdings"/>
                <a:ea typeface="Times New Roman" panose="02020603050405020304" pitchFamily="18" charset="0"/>
                <a:cs typeface="Times New Roman" panose="02020603050405020304" pitchFamily="18" charset="0"/>
                <a:sym typeface="Wingdings"/>
              </a:rPr>
              <a:t>  Ø </a:t>
            </a:r>
            <a:r>
              <a:rPr lang="es-MX"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Etapa</a:t>
            </a:r>
            <a:r>
              <a:rPr lang="es-ES"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2: Muelle internacional 14.000 m², plataforma internacional 18.900 m², 2 puentes de abordaje dobles, 3 puente de abordaje sencillos (iniciando su operación con la construcción de plataforma en la etapa 3), ajuste posición red de combustibles.</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lvl="0" algn="just">
              <a:lnSpc>
                <a:spcPct val="107000"/>
              </a:lnSpc>
            </a:pPr>
            <a:r>
              <a:rPr lang="es-MX" sz="1600" dirty="0">
                <a:solidFill>
                  <a:schemeClr val="accent1">
                    <a:lumMod val="10000"/>
                  </a:schemeClr>
                </a:solidFill>
                <a:latin typeface="Wingdings"/>
                <a:ea typeface="Times New Roman" panose="02020603050405020304" pitchFamily="18" charset="0"/>
                <a:cs typeface="Times New Roman" panose="02020603050405020304" pitchFamily="18" charset="0"/>
                <a:sym typeface="Wingdings"/>
              </a:rPr>
              <a:t>  Ø </a:t>
            </a:r>
            <a:r>
              <a:rPr lang="es-MX"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Etapa</a:t>
            </a:r>
            <a:r>
              <a:rPr lang="es-ES" sz="1600" dirty="0">
                <a:solidFill>
                  <a:schemeClr val="accent1">
                    <a:lumMod val="10000"/>
                  </a:schemeClr>
                </a:solidFill>
                <a:latin typeface="Candara"/>
                <a:ea typeface="Times New Roman" panose="02020603050405020304" pitchFamily="18" charset="0"/>
                <a:cs typeface="Times New Roman" panose="02020603050405020304" pitchFamily="18" charset="0"/>
                <a:sym typeface="Wingdings" charset="0"/>
              </a:rPr>
              <a:t>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3: Plataforma internacional 30.200 m², ajuste posición red de combustibles, afectaciones</a:t>
            </a: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buFont typeface="Arial" panose="020B0604020202020204" pitchFamily="34" charset="0"/>
              <a:buChar char="•"/>
            </a:pPr>
            <a:endPar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392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4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OPAIN</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17</a:t>
            </a:fld>
            <a:endParaRPr lang="es-CO" dirty="0">
              <a:solidFill>
                <a:srgbClr val="244061">
                  <a:tint val="75000"/>
                </a:srgbClr>
              </a:solidFill>
            </a:endParaRPr>
          </a:p>
        </p:txBody>
      </p:sp>
      <p:pic>
        <p:nvPicPr>
          <p:cNvPr id="4" name="Imagen 3"/>
          <p:cNvPicPr>
            <a:picLocks noChangeAspect="1"/>
          </p:cNvPicPr>
          <p:nvPr/>
        </p:nvPicPr>
        <p:blipFill>
          <a:blip r:embed="rId8"/>
          <a:stretch>
            <a:fillRect/>
          </a:stretch>
        </p:blipFill>
        <p:spPr>
          <a:xfrm>
            <a:off x="176213" y="1700029"/>
            <a:ext cx="8833642" cy="4366091"/>
          </a:xfrm>
          <a:prstGeom prst="rect">
            <a:avLst/>
          </a:prstGeom>
        </p:spPr>
      </p:pic>
    </p:spTree>
    <p:extLst>
      <p:ext uri="{BB962C8B-B14F-4D97-AF65-F5344CB8AC3E}">
        <p14:creationId xmlns:p14="http://schemas.microsoft.com/office/powerpoint/2010/main" val="945940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9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Ampliación Aeropuerto El Dorado</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18</a:t>
            </a:fld>
            <a:endParaRPr lang="es-CO" dirty="0">
              <a:solidFill>
                <a:srgbClr val="244061">
                  <a:tint val="75000"/>
                </a:srgbClr>
              </a:solidFill>
            </a:endParaRPr>
          </a:p>
        </p:txBody>
      </p:sp>
      <p:pic>
        <p:nvPicPr>
          <p:cNvPr id="3" name="Imagen 2"/>
          <p:cNvPicPr>
            <a:picLocks noChangeAspect="1"/>
          </p:cNvPicPr>
          <p:nvPr/>
        </p:nvPicPr>
        <p:blipFill>
          <a:blip r:embed="rId8"/>
          <a:stretch>
            <a:fillRect/>
          </a:stretch>
        </p:blipFill>
        <p:spPr>
          <a:xfrm>
            <a:off x="149225" y="1471987"/>
            <a:ext cx="8957379" cy="4309128"/>
          </a:xfrm>
          <a:prstGeom prst="rect">
            <a:avLst/>
          </a:prstGeom>
        </p:spPr>
      </p:pic>
    </p:spTree>
    <p:extLst>
      <p:ext uri="{BB962C8B-B14F-4D97-AF65-F5344CB8AC3E}">
        <p14:creationId xmlns:p14="http://schemas.microsoft.com/office/powerpoint/2010/main" val="421229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35"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Vigencia </a:t>
            </a:r>
            <a:r>
              <a:rPr lang="es-ES"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2015</a:t>
            </a:r>
            <a:endPar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19</a:t>
            </a:fld>
            <a:endParaRPr lang="es-CO" dirty="0">
              <a:solidFill>
                <a:srgbClr val="244061">
                  <a:tint val="75000"/>
                </a:srgbClr>
              </a:solidFill>
            </a:endParaRPr>
          </a:p>
        </p:txBody>
      </p:sp>
      <p:sp>
        <p:nvSpPr>
          <p:cNvPr id="3" name="Rectángulo 2"/>
          <p:cNvSpPr/>
          <p:nvPr/>
        </p:nvSpPr>
        <p:spPr>
          <a:xfrm>
            <a:off x="286246" y="1254351"/>
            <a:ext cx="8595361" cy="4571316"/>
          </a:xfrm>
          <a:prstGeom prst="rect">
            <a:avLst/>
          </a:prstGeom>
        </p:spPr>
        <p:txBody>
          <a:bodyPr wrap="square">
            <a:spAutoFit/>
          </a:bodyPr>
          <a:lstStyle/>
          <a:p>
            <a:pPr lvl="0" algn="just">
              <a:lnSpc>
                <a:spcPct val="107000"/>
              </a:lnSpc>
              <a:spcAft>
                <a:spcPts val="0"/>
              </a:spcAft>
            </a:pPr>
            <a:r>
              <a:rPr lang="es-MX" sz="1600" dirty="0" smtClean="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Pliegos de condiciones para contratación: </a:t>
            </a: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estructuran los pre-pliegos para la contratación del </a:t>
            </a:r>
            <a:r>
              <a:rPr lang="es-CO"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Program</a:t>
            </a: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Manager.</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publican los pre-pliegos para la contratación del </a:t>
            </a:r>
            <a:r>
              <a:rPr lang="es-CO"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Program</a:t>
            </a: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Manager. (07 de julio de 2015)</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responden las 99 preguntas de los interesados al proyecto de pliegos de condiciones. (22 de julio de 2015)</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publican pliegos de condiciones definitivos. (24 de julio de 2015)</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Realización de audiencia de aclaración de pliegos. (04 de agosto de 2015)</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Realización de audiencia de cierre del proceso de contratación No. VJ-VGC-CM-014-2015. (09 de septiembre de 2015)</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Evaluación técnicas de las diez (10) propuestas recibidas.</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Aclaraciones dentro de la evaluación técnica de las diez (10) propuestas recibidas.</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Realización de audiencia de adjudicación. (15 de octubre de 2015)</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Firma del contrato de consultoría No. 485 de 2015. (21 de octubre de 2015)</a:t>
            </a:r>
          </a:p>
          <a:p>
            <a:pPr marL="285750" lvl="0" indent="-285750" algn="just">
              <a:lnSpc>
                <a:spcPct val="107000"/>
              </a:lnSpc>
              <a:spcAft>
                <a:spcPts val="0"/>
              </a:spcAft>
              <a:buFont typeface="Arial" panose="020B0604020202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Firma de acta de inicio. (30 de noviembre de 2015)</a:t>
            </a:r>
          </a:p>
          <a:p>
            <a:pPr marL="285750" lvl="0" indent="-285750" algn="just">
              <a:lnSpc>
                <a:spcPct val="107000"/>
              </a:lnSpc>
              <a:spcAft>
                <a:spcPts val="0"/>
              </a:spcAft>
              <a:buFont typeface="Arial" panose="020B0604020202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53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ext uri="{D42A27DB-BD31-4B8C-83A1-F6EECF244321}">
                <p14:modId xmlns:p14="http://schemas.microsoft.com/office/powerpoint/2010/main" val="24837712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22"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Slide Number Placeholder 12"/>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a:t>
            </a:fld>
            <a:endParaRPr lang="es-CO" dirty="0">
              <a:solidFill>
                <a:srgbClr val="244061">
                  <a:tint val="75000"/>
                </a:srgbClr>
              </a:solidFill>
            </a:endParaRPr>
          </a:p>
        </p:txBody>
      </p:sp>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200" y="1192184"/>
            <a:ext cx="5109710" cy="4104456"/>
          </a:xfrm>
          <a:prstGeom prst="rect">
            <a:avLst/>
          </a:prstGeom>
        </p:spPr>
      </p:pic>
    </p:spTree>
    <p:extLst>
      <p:ext uri="{BB962C8B-B14F-4D97-AF65-F5344CB8AC3E}">
        <p14:creationId xmlns:p14="http://schemas.microsoft.com/office/powerpoint/2010/main" val="2312241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59"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20</a:t>
            </a:fld>
            <a:endParaRPr lang="es-CO" dirty="0">
              <a:solidFill>
                <a:srgbClr val="244061">
                  <a:tint val="75000"/>
                </a:srgbClr>
              </a:solidFill>
            </a:endParaRPr>
          </a:p>
        </p:txBody>
      </p:sp>
      <p:sp>
        <p:nvSpPr>
          <p:cNvPr id="3" name="Rectángulo 2"/>
          <p:cNvSpPr/>
          <p:nvPr/>
        </p:nvSpPr>
        <p:spPr>
          <a:xfrm>
            <a:off x="286246" y="1254351"/>
            <a:ext cx="8595361" cy="4307846"/>
          </a:xfrm>
          <a:prstGeom prst="rect">
            <a:avLst/>
          </a:prstGeom>
        </p:spPr>
        <p:txBody>
          <a:bodyPr wrap="square">
            <a:spAutoFit/>
          </a:bodyPr>
          <a:lstStyle/>
          <a:p>
            <a:pPr lvl="0" algn="just">
              <a:lnSpc>
                <a:spcPct val="107000"/>
              </a:lnSpc>
              <a:spcAft>
                <a:spcPts val="0"/>
              </a:spcAft>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Etapa Pre Operativa: </a:t>
            </a: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Informe de Diagnóstico</a:t>
            </a:r>
          </a:p>
          <a:p>
            <a:pPr marL="285750" lvl="0" indent="-285750" algn="just">
              <a:lnSpc>
                <a:spcPct val="107000"/>
              </a:lnSpc>
              <a:spcAft>
                <a:spcPts val="0"/>
              </a:spcAft>
              <a:buFont typeface="Arial" panose="020B0604020202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Verificar en sitio y articular el diagnóstico del estado actual del Aeropuerto El Dorado de acuerdo a los diferentes contratos que afecten al Contrato de Concesión 6000169-OK de septiembre de 2006.</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a:t>
            </a:r>
          </a:p>
          <a:p>
            <a:pPr marL="800100" lvl="1" indent="-342900" algn="just">
              <a:lnSpc>
                <a:spcPct val="107000"/>
              </a:lnSpc>
              <a:buFont typeface="Candara" panose="020E0502030303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Recopilar la información suministrada por las interventorías y supervisores con respecto al estado actual de los diseños de las obras ejecutadas y por ejecutarse, así como de las obras contratadas en el Aeropuerto Internacional El Dorado, de todos los contratistas presentes en el mismo.</a:t>
            </a: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Realizar y articular el diagnóstico técnico, operativo, legal, de riesgo, ambiental, financiero, social y predial de las obras de los contratos que puedan afectar al Contrato de Concesión 6000169-OK de septiembre de 2006.</a:t>
            </a: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74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783"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Program Manager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21</a:t>
            </a:fld>
            <a:endParaRPr lang="es-CO" dirty="0">
              <a:solidFill>
                <a:srgbClr val="244061">
                  <a:tint val="75000"/>
                </a:srgbClr>
              </a:solidFill>
            </a:endParaRPr>
          </a:p>
        </p:txBody>
      </p:sp>
      <p:sp>
        <p:nvSpPr>
          <p:cNvPr id="3" name="Rectángulo 2"/>
          <p:cNvSpPr/>
          <p:nvPr/>
        </p:nvSpPr>
        <p:spPr>
          <a:xfrm>
            <a:off x="286246" y="1254351"/>
            <a:ext cx="8595361" cy="5888663"/>
          </a:xfrm>
          <a:prstGeom prst="rect">
            <a:avLst/>
          </a:prstGeom>
        </p:spPr>
        <p:txBody>
          <a:bodyPr wrap="square">
            <a:spAutoFit/>
          </a:bodyPr>
          <a:lstStyle/>
          <a:p>
            <a:pPr lvl="0" algn="just">
              <a:lnSpc>
                <a:spcPct val="107000"/>
              </a:lnSpc>
              <a:spcAft>
                <a:spcPts val="0"/>
              </a:spcAft>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Ejecución Etapa Planificación: </a:t>
            </a: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Cronograma Maestro</a:t>
            </a:r>
          </a:p>
          <a:p>
            <a:pPr marL="342900" lvl="0" indent="-342900" algn="just">
              <a:lnSpc>
                <a:spcPct val="107000"/>
              </a:lnSpc>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Elaborar y planificar el cronograma maestro, mostrando duración, responsabilidades, precedencias, dependencias, costos y progreso, donde se involucren todas las actividades a coordinar teniendo en cuenta la relación de dependencia del programa y sus restricciones contractuales. Dicho cronograma esta elaborado en una plataforma digital que permita su visualización (Project Online). </a:t>
            </a:r>
          </a:p>
          <a:p>
            <a:pPr marL="342900" indent="-342900" algn="just">
              <a:lnSpc>
                <a:spcPct val="107000"/>
              </a:lnSpc>
              <a:buFont typeface="Symbol" panose="05050102010706020507" pitchFamily="18" charset="2"/>
              <a:buChar char=""/>
            </a:pPr>
            <a:endParaRPr lang="es-MX" sz="1600" dirty="0">
              <a:solidFill>
                <a:srgbClr val="D9D9D9">
                  <a:lumMod val="10000"/>
                </a:srgb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Plan de gerencia</a:t>
            </a:r>
          </a:p>
          <a:p>
            <a:pPr marL="800100" lvl="1" indent="-342900" algn="just">
              <a:lnSpc>
                <a:spcPct val="107000"/>
              </a:lnSpc>
              <a:buFont typeface="Candara" panose="020E0502030303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Preparar y recomendar una estrategia de diseño y construcción de las actividades que mejor aborden los requerimientos del aeropuerto en su conjunto.</a:t>
            </a: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Identificar todos los componentes críticos del programa a coordinar y su impacto en el programa de adecuación de la infraestructura (plan de choque) del aeropuerto.</a:t>
            </a: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Evaluar con el Contratante y el personal del programa a coordinar las necesidades inherentes a la logística aplicable para la ejecución de los contratos que puedan incidir en la ejecución del contrato de concesión No. 6000169OK de 2006.</a:t>
            </a:r>
            <a:endParaRPr lang="es-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27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07"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Program</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Manager – Vigencia 2016</a:t>
            </a:r>
            <a:endParaRPr lang="es-ES_tradnl" dirty="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22</a:t>
            </a:fld>
            <a:endParaRPr lang="es-CO" dirty="0">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dirty="0"/>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dirty="0"/>
              <a:t>Presentar un resumen de los logros obtenidos en el periodo enero – abril</a:t>
            </a:r>
          </a:p>
          <a:p>
            <a:endParaRPr lang="es-CO" dirty="0"/>
          </a:p>
          <a:p>
            <a:r>
              <a:rPr lang="es-CO" dirty="0"/>
              <a:t>Inversiones</a:t>
            </a:r>
          </a:p>
          <a:p>
            <a:r>
              <a:rPr lang="es-CO" dirty="0"/>
              <a:t>Avances en obras</a:t>
            </a:r>
          </a:p>
          <a:p>
            <a:r>
              <a:rPr lang="es-CO" dirty="0"/>
              <a:t>Proyectado en la vigencia</a:t>
            </a:r>
          </a:p>
        </p:txBody>
      </p:sp>
      <p:sp>
        <p:nvSpPr>
          <p:cNvPr id="7" name="Rectángulo 6"/>
          <p:cNvSpPr/>
          <p:nvPr/>
        </p:nvSpPr>
        <p:spPr>
          <a:xfrm>
            <a:off x="11926" y="1786718"/>
            <a:ext cx="9144000" cy="344069"/>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proyectos a 30 de abril de 2016 son: </a:t>
            </a:r>
          </a:p>
        </p:txBody>
      </p:sp>
      <p:graphicFrame>
        <p:nvGraphicFramePr>
          <p:cNvPr id="8" name="Tabla 7"/>
          <p:cNvGraphicFramePr>
            <a:graphicFrameLocks noGrp="1"/>
          </p:cNvGraphicFramePr>
          <p:nvPr>
            <p:extLst/>
          </p:nvPr>
        </p:nvGraphicFramePr>
        <p:xfrm>
          <a:off x="870527" y="2345587"/>
          <a:ext cx="7638473" cy="3413760"/>
        </p:xfrm>
        <a:graphic>
          <a:graphicData uri="http://schemas.openxmlformats.org/drawingml/2006/table">
            <a:tbl>
              <a:tblPr>
                <a:tableStyleId>{ED083AE6-46FA-4A59-8FB0-9F97EB10719F}</a:tableStyleId>
              </a:tblPr>
              <a:tblGrid>
                <a:gridCol w="1236518">
                  <a:extLst>
                    <a:ext uri="{9D8B030D-6E8A-4147-A177-3AD203B41FA5}">
                      <a16:colId xmlns="" xmlns:a16="http://schemas.microsoft.com/office/drawing/2014/main" val="20000"/>
                    </a:ext>
                  </a:extLst>
                </a:gridCol>
                <a:gridCol w="3539375">
                  <a:extLst>
                    <a:ext uri="{9D8B030D-6E8A-4147-A177-3AD203B41FA5}">
                      <a16:colId xmlns="" xmlns:a16="http://schemas.microsoft.com/office/drawing/2014/main" val="20002"/>
                    </a:ext>
                  </a:extLst>
                </a:gridCol>
                <a:gridCol w="881380">
                  <a:extLst>
                    <a:ext uri="{9D8B030D-6E8A-4147-A177-3AD203B41FA5}">
                      <a16:colId xmlns="" xmlns:a16="http://schemas.microsoft.com/office/drawing/2014/main" val="20004"/>
                    </a:ext>
                  </a:extLst>
                </a:gridCol>
                <a:gridCol w="876300">
                  <a:extLst>
                    <a:ext uri="{9D8B030D-6E8A-4147-A177-3AD203B41FA5}">
                      <a16:colId xmlns="" xmlns:a16="http://schemas.microsoft.com/office/drawing/2014/main" val="20005"/>
                    </a:ext>
                  </a:extLst>
                </a:gridCol>
                <a:gridCol w="1104900">
                  <a:extLst>
                    <a:ext uri="{9D8B030D-6E8A-4147-A177-3AD203B41FA5}">
                      <a16:colId xmlns="" xmlns:a16="http://schemas.microsoft.com/office/drawing/2014/main" val="20007"/>
                    </a:ext>
                  </a:extLst>
                </a:gridCol>
              </a:tblGrid>
              <a:tr h="483500">
                <a:tc>
                  <a:txBody>
                    <a:bodyPr/>
                    <a:lstStyle/>
                    <a:p>
                      <a:pPr algn="ctr" fontAlgn="ctr"/>
                      <a:r>
                        <a:rPr lang="es-ES" sz="1000" b="1" u="none" strike="noStrike" dirty="0">
                          <a:solidFill>
                            <a:srgbClr val="212121"/>
                          </a:solidFill>
                          <a:effectLst/>
                        </a:rPr>
                        <a:t>ACTIVIDAD</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OBJETO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Inicio - Proyecto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Terminación - Proyecto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Porcentaje de </a:t>
                      </a:r>
                    </a:p>
                    <a:p>
                      <a:pPr algn="ctr" fontAlgn="ctr"/>
                      <a:r>
                        <a:rPr lang="es-ES" sz="1000" b="1" u="none" strike="noStrike" dirty="0">
                          <a:solidFill>
                            <a:srgbClr val="212121"/>
                          </a:solidFill>
                          <a:effectLst/>
                        </a:rPr>
                        <a:t>Ejecución Aprox.</a:t>
                      </a:r>
                      <a:r>
                        <a:rPr lang="es-ES" sz="1000" u="none" strike="noStrike" dirty="0">
                          <a:effectLst/>
                        </a:rPr>
                        <a:t/>
                      </a:r>
                      <a:br>
                        <a:rPr lang="es-ES" sz="1000" u="none" strike="noStrike" dirty="0">
                          <a:effectLst/>
                        </a:rPr>
                      </a:br>
                      <a:r>
                        <a:rPr lang="es-ES" sz="1000" b="1" u="none" strike="noStrike" dirty="0">
                          <a:solidFill>
                            <a:srgbClr val="212121"/>
                          </a:solidFill>
                          <a:effectLst/>
                        </a:rPr>
                        <a:t>(avance de obra)</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 xmlns:a16="http://schemas.microsoft.com/office/drawing/2014/main" val="10000"/>
                  </a:ext>
                </a:extLst>
              </a:tr>
              <a:tr h="656778">
                <a:tc>
                  <a:txBody>
                    <a:bodyPr/>
                    <a:lstStyle/>
                    <a:p>
                      <a:pPr algn="ctr" fontAlgn="ctr"/>
                      <a:r>
                        <a:rPr lang="es-ES" sz="1000" b="1" u="none" strike="noStrike" dirty="0">
                          <a:solidFill>
                            <a:srgbClr val="212121"/>
                          </a:solidFill>
                          <a:effectLst/>
                        </a:rPr>
                        <a:t>Informe</a:t>
                      </a:r>
                      <a:r>
                        <a:rPr lang="es-ES" sz="1000" b="1" u="none" strike="noStrike" baseline="0" dirty="0">
                          <a:solidFill>
                            <a:srgbClr val="212121"/>
                          </a:solidFill>
                          <a:effectLst/>
                        </a:rPr>
                        <a:t> de Diagnóstico</a:t>
                      </a:r>
                      <a:endParaRPr lang="es-ES" sz="1000" b="1" i="0" u="none" strike="noStrike" dirty="0">
                        <a:solidFill>
                          <a:srgbClr val="212121"/>
                        </a:solidFill>
                        <a:effectLst/>
                        <a:latin typeface="Calibri" panose="020F0502020204030204" pitchFamily="34" charset="0"/>
                      </a:endParaRPr>
                    </a:p>
                  </a:txBody>
                  <a:tcPr anchor="ctr"/>
                </a:tc>
                <a:tc>
                  <a:txBody>
                    <a:bodyPr/>
                    <a:lstStyle/>
                    <a:p>
                      <a:pPr algn="just" fontAlgn="ctr"/>
                      <a:r>
                        <a:rPr lang="es-CO" sz="1000" b="1" u="none" strike="noStrike" dirty="0">
                          <a:solidFill>
                            <a:srgbClr val="212121"/>
                          </a:solidFill>
                          <a:effectLst/>
                        </a:rPr>
                        <a:t>Realizar y articular el diagnóstico técnico, operativo, legal, de riesgo, ambiental, financiero, social y predial de las obras de los contratos que puedan afectar al Contrato de Concesión 6000169-OK de septiembre de 2006.</a:t>
                      </a:r>
                    </a:p>
                  </a:txBody>
                  <a:tcPr anchor="ctr"/>
                </a:tc>
                <a:tc>
                  <a:txBody>
                    <a:bodyPr/>
                    <a:lstStyle/>
                    <a:p>
                      <a:pPr algn="ctr" fontAlgn="ctr"/>
                      <a:r>
                        <a:rPr lang="es-ES" sz="1000" b="1" u="none" strike="noStrike" dirty="0">
                          <a:solidFill>
                            <a:srgbClr val="212121"/>
                          </a:solidFill>
                          <a:effectLst/>
                        </a:rPr>
                        <a:t>01/12/2015</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22/04/2016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100%</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 xmlns:a16="http://schemas.microsoft.com/office/drawing/2014/main" val="10002"/>
                  </a:ext>
                </a:extLst>
              </a:tr>
              <a:tr h="784751">
                <a:tc>
                  <a:txBody>
                    <a:bodyPr/>
                    <a:lstStyle/>
                    <a:p>
                      <a:pPr algn="ctr" fontAlgn="ctr"/>
                      <a:r>
                        <a:rPr lang="es-ES" sz="1000" b="1" u="none" strike="noStrike" dirty="0">
                          <a:solidFill>
                            <a:srgbClr val="212121"/>
                          </a:solidFill>
                          <a:effectLst/>
                        </a:rPr>
                        <a:t>Cronograma Maestro</a:t>
                      </a:r>
                      <a:endParaRPr lang="es-ES" sz="1000" b="1" i="0" u="none" strike="noStrike" dirty="0">
                        <a:solidFill>
                          <a:srgbClr val="212121"/>
                        </a:solidFill>
                        <a:effectLst/>
                        <a:latin typeface="Calibri" panose="020F0502020204030204" pitchFamily="34" charset="0"/>
                      </a:endParaRPr>
                    </a:p>
                  </a:txBody>
                  <a:tcPr anchor="ctr"/>
                </a:tc>
                <a:tc>
                  <a:txBody>
                    <a:bodyPr/>
                    <a:lstStyle/>
                    <a:p>
                      <a:pPr algn="just" fontAlgn="ctr"/>
                      <a:r>
                        <a:rPr lang="es-ES" sz="1000" b="1" u="none" strike="noStrike" dirty="0">
                          <a:solidFill>
                            <a:srgbClr val="212121"/>
                          </a:solidFill>
                          <a:effectLst/>
                        </a:rPr>
                        <a:t>Elaboración de cronograma en Project Online</a:t>
                      </a:r>
                      <a:r>
                        <a:rPr lang="es-ES" sz="1000" b="1" u="none" strike="noStrike" baseline="0" dirty="0">
                          <a:solidFill>
                            <a:srgbClr val="212121"/>
                          </a:solidFill>
                          <a:effectLst/>
                        </a:rPr>
                        <a:t> </a:t>
                      </a:r>
                      <a:r>
                        <a:rPr lang="es-CO" sz="1000" b="1" u="none" strike="noStrike" baseline="0" dirty="0">
                          <a:solidFill>
                            <a:srgbClr val="212121"/>
                          </a:solidFill>
                          <a:effectLst/>
                        </a:rPr>
                        <a:t>involucrando todas las actividades a coordinar teniendo en cuenta la relación de dependencia del programa y sus restricciones contractuales. </a:t>
                      </a:r>
                    </a:p>
                    <a:p>
                      <a:pPr algn="just" fontAlgn="ctr"/>
                      <a:r>
                        <a:rPr lang="es-CO" sz="1000" b="1" i="0" u="none" strike="noStrike" dirty="0">
                          <a:solidFill>
                            <a:srgbClr val="212121"/>
                          </a:solidFill>
                          <a:effectLst/>
                          <a:latin typeface="Calibri" panose="020F0502020204030204" pitchFamily="34" charset="0"/>
                        </a:rPr>
                        <a:t>Identificar las rutas críticas del programa a coordinar y del cronograma maestro.</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01/02/2016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31/05/2016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i="0" u="none" strike="noStrike" dirty="0">
                          <a:solidFill>
                            <a:srgbClr val="212121"/>
                          </a:solidFill>
                          <a:effectLst/>
                          <a:latin typeface="+mn-lt"/>
                        </a:rPr>
                        <a:t>80%</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 xmlns:a16="http://schemas.microsoft.com/office/drawing/2014/main" val="10003"/>
                  </a:ext>
                </a:extLst>
              </a:tr>
              <a:tr h="1253884">
                <a:tc>
                  <a:txBody>
                    <a:bodyPr/>
                    <a:lstStyle/>
                    <a:p>
                      <a:pPr algn="ctr" fontAlgn="ctr"/>
                      <a:r>
                        <a:rPr lang="es-ES" sz="1000" b="1" i="0" u="none" strike="noStrike" dirty="0">
                          <a:solidFill>
                            <a:srgbClr val="212121"/>
                          </a:solidFill>
                          <a:effectLst/>
                          <a:latin typeface="+mn-lt"/>
                        </a:rPr>
                        <a:t>Plan</a:t>
                      </a:r>
                      <a:r>
                        <a:rPr lang="es-ES" sz="1000" b="1" i="0" u="none" strike="noStrike" baseline="0" dirty="0">
                          <a:solidFill>
                            <a:srgbClr val="212121"/>
                          </a:solidFill>
                          <a:effectLst/>
                          <a:latin typeface="+mn-lt"/>
                        </a:rPr>
                        <a:t> de Gerencia</a:t>
                      </a:r>
                      <a:endParaRPr lang="es-ES" sz="1000" b="1" i="0" u="none" strike="noStrike" dirty="0">
                        <a:solidFill>
                          <a:srgbClr val="212121"/>
                        </a:solidFill>
                        <a:effectLst/>
                        <a:latin typeface="Calibri" panose="020F0502020204030204" pitchFamily="34" charset="0"/>
                      </a:endParaRPr>
                    </a:p>
                  </a:txBody>
                  <a:tcPr anchor="ctr"/>
                </a:tc>
                <a:tc>
                  <a:txBody>
                    <a:bodyPr/>
                    <a:lstStyle/>
                    <a:p>
                      <a:pPr algn="just" fontAlgn="ctr"/>
                      <a:r>
                        <a:rPr lang="es-CO" sz="1000" b="1" i="0" u="none" strike="noStrike" dirty="0">
                          <a:solidFill>
                            <a:srgbClr val="212121"/>
                          </a:solidFill>
                          <a:effectLst/>
                          <a:latin typeface="Calibri" panose="020F0502020204030204" pitchFamily="34" charset="0"/>
                        </a:rPr>
                        <a:t>Elaborar un informe para proporcionar una asesoría integral en los campos de la planificación, gestión y el liderazgo necesario, para entregar el proyecto de acuerdo con el calendario acordado y dentro de un presupuesto aprobado.</a:t>
                      </a:r>
                    </a:p>
                    <a:p>
                      <a:pPr marL="171450" indent="-171450" algn="just" fontAlgn="ctr">
                        <a:buFont typeface="Arial" panose="020B0604020202020204" pitchFamily="34" charset="0"/>
                        <a:buChar char="•"/>
                      </a:pPr>
                      <a:r>
                        <a:rPr lang="es-CO" sz="1000" b="1" i="0" u="none" strike="noStrike" dirty="0">
                          <a:solidFill>
                            <a:srgbClr val="212121"/>
                          </a:solidFill>
                          <a:effectLst/>
                          <a:latin typeface="Calibri" panose="020F0502020204030204" pitchFamily="34" charset="0"/>
                        </a:rPr>
                        <a:t>Seguimiento de las obras previstas dentro del presupuesto y el tiempo</a:t>
                      </a:r>
                    </a:p>
                    <a:p>
                      <a:pPr marL="171450" indent="-171450" algn="just" fontAlgn="ctr">
                        <a:buFont typeface="Arial" panose="020B0604020202020204" pitchFamily="34" charset="0"/>
                        <a:buChar char="•"/>
                      </a:pPr>
                      <a:r>
                        <a:rPr lang="es-CO" sz="1000" b="1" i="0" u="none" strike="noStrike" dirty="0">
                          <a:solidFill>
                            <a:srgbClr val="212121"/>
                          </a:solidFill>
                          <a:effectLst/>
                          <a:latin typeface="Calibri" panose="020F0502020204030204" pitchFamily="34" charset="0"/>
                        </a:rPr>
                        <a:t>Seguimiento del avance de las obras, con el apoyo técnico y de los aspectos financieros, jurídicos y técnicos- operativos.</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01/02/2016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dirty="0">
                          <a:solidFill>
                            <a:srgbClr val="212121"/>
                          </a:solidFill>
                          <a:effectLst/>
                        </a:rPr>
                        <a:t>31/05/2016</a:t>
                      </a:r>
                      <a:endParaRPr lang="es-ES" sz="1000" b="1" i="0" u="none" strike="noStrike" dirty="0">
                        <a:solidFill>
                          <a:srgbClr val="212121"/>
                        </a:solidFill>
                        <a:effectLst/>
                        <a:latin typeface="Calibri" panose="020F0502020204030204" pitchFamily="34" charset="0"/>
                      </a:endParaRPr>
                    </a:p>
                  </a:txBody>
                  <a:tcPr anchor="ctr"/>
                </a:tc>
                <a:tc>
                  <a:txBody>
                    <a:bodyPr/>
                    <a:lstStyle/>
                    <a:p>
                      <a:pPr algn="ctr" fontAlgn="ctr"/>
                      <a:r>
                        <a:rPr lang="es-ES" sz="1000" b="1" u="none" strike="noStrike">
                          <a:solidFill>
                            <a:srgbClr val="212121"/>
                          </a:solidFill>
                          <a:effectLst/>
                        </a:rPr>
                        <a:t>60%</a:t>
                      </a:r>
                      <a:endParaRPr lang="es-ES" sz="1000" b="1" i="0" u="none" strike="noStrike" dirty="0">
                        <a:solidFill>
                          <a:srgbClr val="212121"/>
                        </a:solidFill>
                        <a:effectLst/>
                        <a:latin typeface="Calibri" panose="020F0502020204030204" pitchFamily="34" charset="0"/>
                      </a:endParaRPr>
                    </a:p>
                  </a:txBody>
                  <a:tcPr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106114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31"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Program</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Manager – Vigencia 2016</a:t>
            </a:r>
            <a:endParaRPr lang="es-ES_tradnl" dirty="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23</a:t>
            </a:fld>
            <a:endParaRPr lang="es-CO" dirty="0">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dirty="0"/>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dirty="0"/>
              <a:t>Presentar un resumen de los logros obtenidos en el periodo enero – abril</a:t>
            </a:r>
          </a:p>
          <a:p>
            <a:endParaRPr lang="es-CO" dirty="0"/>
          </a:p>
          <a:p>
            <a:r>
              <a:rPr lang="es-CO" dirty="0"/>
              <a:t>Inversiones</a:t>
            </a:r>
          </a:p>
          <a:p>
            <a:r>
              <a:rPr lang="es-CO" dirty="0"/>
              <a:t>Avances en obras</a:t>
            </a:r>
          </a:p>
          <a:p>
            <a:r>
              <a:rPr lang="es-CO" dirty="0"/>
              <a:t>Proyectado en la vigencia</a:t>
            </a:r>
          </a:p>
        </p:txBody>
      </p:sp>
      <p:pic>
        <p:nvPicPr>
          <p:cNvPr id="5" name="Imagen 4"/>
          <p:cNvPicPr>
            <a:picLocks noChangeAspect="1"/>
          </p:cNvPicPr>
          <p:nvPr/>
        </p:nvPicPr>
        <p:blipFill>
          <a:blip r:embed="rId8"/>
          <a:stretch>
            <a:fillRect/>
          </a:stretch>
        </p:blipFill>
        <p:spPr>
          <a:xfrm>
            <a:off x="286246" y="1476877"/>
            <a:ext cx="8487508" cy="3423295"/>
          </a:xfrm>
          <a:prstGeom prst="rect">
            <a:avLst/>
          </a:prstGeom>
        </p:spPr>
      </p:pic>
      <p:pic>
        <p:nvPicPr>
          <p:cNvPr id="6" name="Imagen 5"/>
          <p:cNvPicPr>
            <a:picLocks noChangeAspect="1"/>
          </p:cNvPicPr>
          <p:nvPr/>
        </p:nvPicPr>
        <p:blipFill rotWithShape="1">
          <a:blip r:embed="rId9"/>
          <a:srcRect r="3044"/>
          <a:stretch/>
        </p:blipFill>
        <p:spPr>
          <a:xfrm>
            <a:off x="6190813" y="2923756"/>
            <a:ext cx="2545225" cy="3386905"/>
          </a:xfrm>
          <a:prstGeom prst="rect">
            <a:avLst/>
          </a:prstGeom>
        </p:spPr>
      </p:pic>
      <p:sp>
        <p:nvSpPr>
          <p:cNvPr id="9" name="CuadroTexto 8"/>
          <p:cNvSpPr txBox="1"/>
          <p:nvPr/>
        </p:nvSpPr>
        <p:spPr>
          <a:xfrm>
            <a:off x="286246" y="1181686"/>
            <a:ext cx="6803871" cy="344069"/>
          </a:xfrm>
          <a:prstGeom prst="rect">
            <a:avLst/>
          </a:prstGeom>
          <a:noFill/>
        </p:spPr>
        <p:txBody>
          <a:bodyPr wrap="square" rtlCol="0">
            <a:spAutoFit/>
          </a:bodyPr>
          <a:lstStyle/>
          <a:p>
            <a:pPr algn="just">
              <a:lnSpc>
                <a:spcPct val="107000"/>
              </a:lnSpc>
            </a:pP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Identificación de proyectos a coordinar por parte del </a:t>
            </a:r>
            <a:r>
              <a:rPr lang="es-CO"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Program</a:t>
            </a:r>
            <a:r>
              <a:rPr lang="es-CO"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Manager</a:t>
            </a:r>
            <a:endParaRPr lang="en-U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603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24</a:t>
            </a:fld>
            <a:endParaRPr lang="es-CO" dirty="0">
              <a:solidFill>
                <a:srgbClr val="244061">
                  <a:tint val="75000"/>
                </a:srgbClr>
              </a:solidFill>
            </a:endParaRPr>
          </a:p>
        </p:txBody>
      </p:sp>
      <p:sp>
        <p:nvSpPr>
          <p:cNvPr id="5" name="CuadroTexto 4"/>
          <p:cNvSpPr txBox="1"/>
          <p:nvPr/>
        </p:nvSpPr>
        <p:spPr>
          <a:xfrm>
            <a:off x="291067" y="188032"/>
            <a:ext cx="8613775" cy="830997"/>
          </a:xfrm>
          <a:prstGeom prst="rect">
            <a:avLst/>
          </a:prstGeom>
        </p:spPr>
        <p:txBody>
          <a:bodyPr rtlCol="0" anchor="t">
            <a:spAutoFit/>
          </a:bodyPr>
          <a:lstStyle/>
          <a:p>
            <a:r>
              <a:rPr lang="es-ES" sz="2400" b="1" dirty="0">
                <a:solidFill>
                  <a:srgbClr val="424242"/>
                </a:solidFill>
                <a:latin typeface="Candara" charset="0"/>
              </a:rPr>
              <a:t>Avances Modo Aeroportuario – GRUPO AEROPORTUARIO DEL CARIBE  - Vigencia 2015</a:t>
            </a:r>
            <a:endParaRPr lang="es-ES" sz="2400" dirty="0">
              <a:latin typeface="Candara" charset="0"/>
            </a:endParaRPr>
          </a:p>
        </p:txBody>
      </p:sp>
      <p:sp>
        <p:nvSpPr>
          <p:cNvPr id="4" name="CuadroTexto 3"/>
          <p:cNvSpPr txBox="1"/>
          <p:nvPr/>
        </p:nvSpPr>
        <p:spPr>
          <a:xfrm>
            <a:off x="318664" y="1114425"/>
            <a:ext cx="8560224" cy="1814513"/>
          </a:xfrm>
          <a:prstGeom prst="rect">
            <a:avLst/>
          </a:prstGeom>
        </p:spPr>
        <p:txBody>
          <a:bodyPr rtlCol="0">
            <a:spAutoFit/>
          </a:bodyPr>
          <a:lstStyle/>
          <a:p>
            <a:pPr marL="285750" indent="-285750" algn="just">
              <a:buFont typeface="Arial" panose="020B0604020202020204" pitchFamily="34" charset="0"/>
              <a:buChar char="•"/>
            </a:pPr>
            <a:r>
              <a:rPr lang="es-ES" sz="1400" dirty="0">
                <a:latin typeface="Candara"/>
              </a:rPr>
              <a:t>El Acta de inicio se firmó el 14 de Mayo de 2015 y comenzó la etapa de actividades previas, cuya duración es de 10 meses y tienen como propósito  ejecutar todos los actos preparatorios para la ejecución de las obligaciones derivadas del Contrato, entre las cuales se destacan: actualización de inventario, puesta a disposición de la información, empalme de funciones, actualización de contratos y procesos judiciales, entrega de los bienes del Aeropuerto, cesión de los contratos, cesión de los derechos litigiosos, presentación de los Planes Operativo, de Mantenimiento, de Seguridad, de Contingencia, Ambiental, de Compensaciones socioeconómicas, de adquisición de predios y de Intervenciones y los respectivos Manuales.</a:t>
            </a:r>
          </a:p>
        </p:txBody>
      </p:sp>
      <p:sp>
        <p:nvSpPr>
          <p:cNvPr id="6" name="CuadroTexto 5"/>
          <p:cNvSpPr txBox="1"/>
          <p:nvPr/>
        </p:nvSpPr>
        <p:spPr>
          <a:xfrm>
            <a:off x="266223" y="2925763"/>
            <a:ext cx="8587265" cy="738187"/>
          </a:xfrm>
          <a:prstGeom prst="rect">
            <a:avLst/>
          </a:prstGeom>
        </p:spPr>
        <p:txBody>
          <a:bodyPr rtlCol="0">
            <a:spAutoFit/>
          </a:bodyPr>
          <a:lstStyle/>
          <a:p>
            <a:pPr marL="285750" indent="-285750" algn="just">
              <a:buFont typeface="Arial" panose="020B0604020202020204" pitchFamily="34" charset="0"/>
              <a:buChar char="•"/>
            </a:pPr>
            <a:r>
              <a:rPr lang="es-ES" sz="1400" dirty="0">
                <a:latin typeface="Candara"/>
              </a:rPr>
              <a:t>El día 19 de Junio, fecha de Entrega de la Infraestructura al Concesionario, se comenzó la etapa de administración, operación, explotación comercial y mantenimiento, de acuerdo con las condiciones del Contrato.</a:t>
            </a:r>
          </a:p>
        </p:txBody>
      </p:sp>
      <p:sp>
        <p:nvSpPr>
          <p:cNvPr id="7" name="CuadroTexto 6"/>
          <p:cNvSpPr txBox="1"/>
          <p:nvPr/>
        </p:nvSpPr>
        <p:spPr>
          <a:xfrm>
            <a:off x="277429" y="3708400"/>
            <a:ext cx="8534784" cy="739775"/>
          </a:xfrm>
          <a:prstGeom prst="rect">
            <a:avLst/>
          </a:prstGeom>
        </p:spPr>
        <p:txBody>
          <a:bodyPr rtlCol="0">
            <a:spAutoFit/>
          </a:bodyPr>
          <a:lstStyle/>
          <a:p>
            <a:pPr marL="285750" indent="-285750" algn="just">
              <a:buFont typeface="Arial" panose="020B0604020202020204" pitchFamily="34" charset="0"/>
              <a:buChar char="•"/>
            </a:pPr>
            <a:r>
              <a:rPr lang="es-ES" sz="1400" dirty="0"/>
              <a:t>El 2 de Octubre la Agencia emite el Otro Si No 1 al Contrato de Concesión, cuyo objeto es modificar la periodicidad en la medición de los indicadores y el cálculo de la retribución mensual, con el fin de hacer el corte a meses calendario.</a:t>
            </a:r>
          </a:p>
        </p:txBody>
      </p:sp>
      <p:sp>
        <p:nvSpPr>
          <p:cNvPr id="8" name="CuadroTexto 7"/>
          <p:cNvSpPr txBox="1"/>
          <p:nvPr/>
        </p:nvSpPr>
        <p:spPr>
          <a:xfrm>
            <a:off x="285486" y="4451350"/>
            <a:ext cx="8442589" cy="523875"/>
          </a:xfrm>
          <a:prstGeom prst="rect">
            <a:avLst/>
          </a:prstGeom>
        </p:spPr>
        <p:txBody>
          <a:bodyPr rtlCol="0">
            <a:spAutoFit/>
          </a:bodyPr>
          <a:lstStyle/>
          <a:p>
            <a:pPr marL="285750" indent="-285750">
              <a:buFont typeface="Arial" panose="020B0604020202020204" pitchFamily="34" charset="0"/>
              <a:buChar char="•"/>
            </a:pPr>
            <a:r>
              <a:rPr lang="es-ES" sz="1400" dirty="0"/>
              <a:t>El día 24 de Septiembre la Agencia emite concepto de conformidad de la obtención del cierre financiero para el proyecto de concesión del Aeropuerto de Barranquilla.</a:t>
            </a:r>
          </a:p>
        </p:txBody>
      </p:sp>
      <p:sp>
        <p:nvSpPr>
          <p:cNvPr id="10" name="CuadroTexto 9"/>
          <p:cNvSpPr txBox="1"/>
          <p:nvPr/>
        </p:nvSpPr>
        <p:spPr>
          <a:xfrm>
            <a:off x="280854" y="4973638"/>
            <a:ext cx="8415471" cy="584200"/>
          </a:xfrm>
          <a:prstGeom prst="rect">
            <a:avLst/>
          </a:prstGeom>
        </p:spPr>
        <p:txBody>
          <a:bodyPr rtlCol="0">
            <a:spAutoFit/>
          </a:bodyPr>
          <a:lstStyle/>
          <a:p>
            <a:pPr marL="285750" indent="-285750" algn="just">
              <a:buFont typeface="Arial" panose="020B0604020202020204" pitchFamily="34" charset="0"/>
              <a:buChar char="•"/>
            </a:pPr>
            <a:r>
              <a:rPr lang="es-ES" sz="1400" dirty="0"/>
              <a:t>Se hizo la potenciación del sistema de climatización, logrando que la temperatura ambiente de las zonas comunes (públicas y restringidas) oscile entre 21 y 23 grados centígrados. </a:t>
            </a:r>
            <a:r>
              <a:rPr lang="es-ES" sz="1400" b="1" dirty="0"/>
              <a:t> </a:t>
            </a:r>
            <a:r>
              <a:rPr lang="es-ES" b="1" dirty="0"/>
              <a:t> </a:t>
            </a:r>
          </a:p>
        </p:txBody>
      </p:sp>
      <p:sp>
        <p:nvSpPr>
          <p:cNvPr id="11" name="CuadroTexto 10"/>
          <p:cNvSpPr txBox="1"/>
          <p:nvPr/>
        </p:nvSpPr>
        <p:spPr>
          <a:xfrm>
            <a:off x="253523" y="5546725"/>
            <a:ext cx="8599965" cy="738188"/>
          </a:xfrm>
          <a:prstGeom prst="rect">
            <a:avLst/>
          </a:prstGeom>
        </p:spPr>
        <p:txBody>
          <a:bodyPr rtlCol="0">
            <a:spAutoFit/>
          </a:bodyPr>
          <a:lstStyle/>
          <a:p>
            <a:pPr marL="285750" indent="-285750">
              <a:buFont typeface="Arial" panose="020B0604020202020204" pitchFamily="34" charset="0"/>
              <a:buChar char="•"/>
            </a:pPr>
            <a:r>
              <a:rPr lang="es-ES" sz="1400" dirty="0"/>
              <a:t>El Concesionario obtuvo la aprobación de la cesión total del Plan de Manejo Ambiental en el mes de Octubre por parte de la Autoridad de Licencias Ambientales – ANLA, siendo el Grupo Aeroportuario del Caribe S.A.S. el responsable de la implementación del Plan a partir de dicha fecha.</a:t>
            </a:r>
          </a:p>
        </p:txBody>
      </p:sp>
    </p:spTree>
    <p:extLst>
      <p:ext uri="{BB962C8B-B14F-4D97-AF65-F5344CB8AC3E}">
        <p14:creationId xmlns:p14="http://schemas.microsoft.com/office/powerpoint/2010/main" val="3928532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25</a:t>
            </a:fld>
            <a:endParaRPr lang="es-CO" dirty="0">
              <a:solidFill>
                <a:srgbClr val="244061">
                  <a:tint val="75000"/>
                </a:srgbClr>
              </a:solidFill>
            </a:endParaRPr>
          </a:p>
        </p:txBody>
      </p:sp>
      <p:sp>
        <p:nvSpPr>
          <p:cNvPr id="3" name="Título 2"/>
          <p:cNvSpPr>
            <a:spLocks noGrp="1"/>
          </p:cNvSpPr>
          <p:nvPr>
            <p:ph type="title"/>
          </p:nvPr>
        </p:nvSpPr>
        <p:spPr/>
        <p:txBody>
          <a:bodyPr/>
          <a:lstStyle/>
          <a:p>
            <a:r>
              <a:rPr lang="es-ES" dirty="0">
                <a:solidFill>
                  <a:srgbClr val="424242"/>
                </a:solidFill>
                <a:latin typeface="Candara" charset="0"/>
              </a:rPr>
              <a:t>Avances Modo Aeroportuario – GRUPO AEROPORTUARIO DEL CARIBE  - Vigencia 2016</a:t>
            </a:r>
          </a:p>
        </p:txBody>
      </p:sp>
      <p:sp>
        <p:nvSpPr>
          <p:cNvPr id="4" name="CuadroTexto 3"/>
          <p:cNvSpPr txBox="1"/>
          <p:nvPr/>
        </p:nvSpPr>
        <p:spPr>
          <a:xfrm>
            <a:off x="285750" y="1154113"/>
            <a:ext cx="8313738" cy="3231654"/>
          </a:xfrm>
          <a:prstGeom prst="rect">
            <a:avLst/>
          </a:prstGeom>
        </p:spPr>
        <p:txBody>
          <a:bodyPr wrap="square" rtlCol="0" anchor="t">
            <a:spAutoFit/>
          </a:bodyPr>
          <a:lstStyle/>
          <a:p>
            <a:pPr marL="285750" indent="-285750" algn="just">
              <a:buFont typeface="Arial" panose="020B0604020202020204" pitchFamily="34" charset="0"/>
              <a:buChar char="•"/>
            </a:pPr>
            <a:r>
              <a:rPr lang="es-ES" sz="1400" dirty="0">
                <a:solidFill>
                  <a:srgbClr val="386295"/>
                </a:solidFill>
                <a:latin typeface="Candara"/>
                <a:sym typeface="Wingdings" charset="0"/>
              </a:rPr>
              <a:t>Aprobación del Plan Maestro por parte de la Autoridad Aeronáutica</a:t>
            </a:r>
          </a:p>
          <a:p>
            <a:pPr marL="285750" indent="-285750" algn="just">
              <a:buFont typeface="Arial" panose="020B0604020202020204" pitchFamily="34" charset="0"/>
              <a:buChar char="•"/>
            </a:pPr>
            <a:endParaRPr lang="es-ES" b="1" dirty="0">
              <a:solidFill>
                <a:srgbClr val="244061"/>
              </a:solidFill>
              <a:latin typeface="Arial"/>
              <a:sym typeface="Wingdings" charset="0"/>
            </a:endParaRPr>
          </a:p>
          <a:p>
            <a:pPr marL="285750" indent="-285750" algn="just">
              <a:buFont typeface="Arial" panose="020B0604020202020204" pitchFamily="34" charset="0"/>
              <a:buChar char="•"/>
            </a:pPr>
            <a:r>
              <a:rPr lang="es-ES" sz="1400" dirty="0">
                <a:solidFill>
                  <a:srgbClr val="386295"/>
                </a:solidFill>
                <a:latin typeface="Candara"/>
                <a:sym typeface="Wingdings" charset="0"/>
              </a:rPr>
              <a:t>Terminación de Actividades previas y comienzo de las obras de la Intervención 1, en lado aire y lado tierra, entre las cuales se encuentran:</a:t>
            </a:r>
          </a:p>
          <a:p>
            <a:pPr marL="285750" indent="-285750" algn="just">
              <a:buFont typeface="Arial" panose="020B0604020202020204" pitchFamily="34" charset="0"/>
              <a:buChar char="•"/>
            </a:pPr>
            <a:r>
              <a:rPr lang="es-ES" sz="1400" dirty="0">
                <a:solidFill>
                  <a:srgbClr val="386295"/>
                </a:solidFill>
                <a:latin typeface="Candara"/>
                <a:sym typeface="Wingdings" charset="0"/>
              </a:rPr>
              <a:t> Repavimentación de la pista.</a:t>
            </a:r>
          </a:p>
          <a:p>
            <a:pPr marL="285750" indent="-285750" algn="just">
              <a:buFont typeface="Arial" panose="020B0604020202020204" pitchFamily="34" charset="0"/>
              <a:buChar char="•"/>
            </a:pPr>
            <a:r>
              <a:rPr lang="es-ES" sz="1400" dirty="0">
                <a:solidFill>
                  <a:srgbClr val="386295"/>
                </a:solidFill>
                <a:latin typeface="Candara"/>
                <a:sym typeface="Wingdings"/>
              </a:rPr>
              <a:t>Certificación </a:t>
            </a:r>
            <a:r>
              <a:rPr lang="es-ES" sz="1400" dirty="0">
                <a:solidFill>
                  <a:srgbClr val="386295"/>
                </a:solidFill>
                <a:latin typeface="Candara"/>
                <a:sym typeface="Wingdings" charset="0"/>
              </a:rPr>
              <a:t>del Aeródromo.</a:t>
            </a:r>
          </a:p>
          <a:p>
            <a:pPr marL="285750" indent="-285750" algn="just">
              <a:buFont typeface="Arial" panose="020B0604020202020204" pitchFamily="34" charset="0"/>
              <a:buChar char="•"/>
            </a:pPr>
            <a:r>
              <a:rPr lang="es-ES" sz="1400" dirty="0">
                <a:solidFill>
                  <a:srgbClr val="386295"/>
                </a:solidFill>
                <a:latin typeface="Candara"/>
                <a:sym typeface="Wingdings" charset="0"/>
              </a:rPr>
              <a:t>Inicio </a:t>
            </a:r>
            <a:r>
              <a:rPr lang="es-ES" sz="1400" dirty="0">
                <a:solidFill>
                  <a:srgbClr val="386295"/>
                </a:solidFill>
                <a:latin typeface="Candara"/>
              </a:rPr>
              <a:t>de las obras de Modernización en la terminal. </a:t>
            </a:r>
          </a:p>
          <a:p>
            <a:pPr algn="just"/>
            <a:r>
              <a:rPr lang="es-ES" sz="1400" dirty="0">
                <a:solidFill>
                  <a:srgbClr val="386295"/>
                </a:solidFill>
                <a:latin typeface="Candara"/>
              </a:rPr>
              <a:t> </a:t>
            </a:r>
          </a:p>
          <a:p>
            <a:pPr marL="285750" indent="-285750" algn="just">
              <a:buFont typeface="Arial" panose="020B0604020202020204" pitchFamily="34" charset="0"/>
              <a:buChar char="•"/>
            </a:pPr>
            <a:r>
              <a:rPr lang="es-ES" sz="1400" dirty="0">
                <a:solidFill>
                  <a:srgbClr val="386295"/>
                </a:solidFill>
                <a:latin typeface="Candara"/>
              </a:rPr>
              <a:t>Gestión y adquisición de predios lado aire</a:t>
            </a:r>
          </a:p>
          <a:p>
            <a:pPr algn="just"/>
            <a:r>
              <a:rPr lang="es-ES" sz="1400" dirty="0">
                <a:solidFill>
                  <a:srgbClr val="386295"/>
                </a:solidFill>
                <a:latin typeface="Candara"/>
              </a:rPr>
              <a:t> </a:t>
            </a:r>
          </a:p>
          <a:p>
            <a:pPr marL="285750" indent="-285750" algn="just">
              <a:buFont typeface="Arial" panose="020B0604020202020204" pitchFamily="34" charset="0"/>
              <a:buChar char="•"/>
            </a:pPr>
            <a:r>
              <a:rPr lang="es-ES" sz="1400" dirty="0">
                <a:solidFill>
                  <a:srgbClr val="386295"/>
                </a:solidFill>
                <a:latin typeface="Candara"/>
              </a:rPr>
              <a:t>En espera de la aprobación de la actualización del Plan de Manejo Ambiental por parte de la Autoridad de Licencias Ambientales ANLA.</a:t>
            </a:r>
          </a:p>
          <a:p>
            <a:pPr algn="just"/>
            <a:r>
              <a:rPr lang="es-ES" sz="1400" b="1" dirty="0">
                <a:latin typeface="Candara"/>
              </a:rPr>
              <a:t>                                                                                       Obras - Intervención 1</a:t>
            </a:r>
          </a:p>
          <a:p>
            <a:pPr algn="ctr"/>
            <a:endParaRPr lang="es-ES" dirty="0"/>
          </a:p>
        </p:txBody>
      </p:sp>
      <p:pic>
        <p:nvPicPr>
          <p:cNvPr id="6" name="Imagen 5"/>
          <p:cNvPicPr>
            <a:picLocks noChangeAspect="1"/>
          </p:cNvPicPr>
          <p:nvPr/>
        </p:nvPicPr>
        <p:blipFill>
          <a:blip r:embed="rId3"/>
          <a:srcRect l="73" t="-42" r="-73" b="42"/>
          <a:stretch>
            <a:fillRect/>
          </a:stretch>
        </p:blipFill>
        <p:spPr>
          <a:xfrm>
            <a:off x="485401" y="4055589"/>
            <a:ext cx="8125709" cy="2361134"/>
          </a:xfrm>
          <a:prstGeom prst="rect">
            <a:avLst/>
          </a:prstGeom>
        </p:spPr>
      </p:pic>
    </p:spTree>
    <p:extLst>
      <p:ext uri="{BB962C8B-B14F-4D97-AF65-F5344CB8AC3E}">
        <p14:creationId xmlns:p14="http://schemas.microsoft.com/office/powerpoint/2010/main" val="3339223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26</a:t>
            </a:fld>
            <a:endParaRPr lang="es-CO" dirty="0">
              <a:solidFill>
                <a:srgbClr val="244061">
                  <a:tint val="75000"/>
                </a:srgbClr>
              </a:solidFill>
            </a:endParaRPr>
          </a:p>
        </p:txBody>
      </p:sp>
      <p:sp>
        <p:nvSpPr>
          <p:cNvPr id="3" name="Título 2"/>
          <p:cNvSpPr>
            <a:spLocks noGrp="1"/>
          </p:cNvSpPr>
          <p:nvPr>
            <p:ph type="title"/>
          </p:nvPr>
        </p:nvSpPr>
        <p:spPr/>
        <p:txBody>
          <a:bodyPr/>
          <a:lstStyle/>
          <a:p>
            <a:r>
              <a:rPr lang="es-ES" dirty="0">
                <a:solidFill>
                  <a:srgbClr val="424242"/>
                </a:solidFill>
                <a:latin typeface="Candara" charset="0"/>
              </a:rPr>
              <a:t>Avances Modo Aeroportuario – GRUPO AEROPORTUARIO DEL CARIBE  - Vigencia 2016 – 2018 - Intervención 1</a:t>
            </a:r>
          </a:p>
        </p:txBody>
      </p:sp>
      <p:pic>
        <p:nvPicPr>
          <p:cNvPr id="4" name="Imagen 3"/>
          <p:cNvPicPr>
            <a:picLocks noChangeAspect="1"/>
          </p:cNvPicPr>
          <p:nvPr/>
        </p:nvPicPr>
        <p:blipFill>
          <a:blip r:embed="rId3"/>
          <a:stretch>
            <a:fillRect/>
          </a:stretch>
        </p:blipFill>
        <p:spPr>
          <a:xfrm>
            <a:off x="285750" y="1279525"/>
            <a:ext cx="2710753" cy="1693863"/>
          </a:xfrm>
          <a:prstGeom prst="rect">
            <a:avLst/>
          </a:prstGeom>
        </p:spPr>
      </p:pic>
      <p:pic>
        <p:nvPicPr>
          <p:cNvPr id="6" name="Imagen 5"/>
          <p:cNvPicPr>
            <a:picLocks noChangeAspect="1"/>
          </p:cNvPicPr>
          <p:nvPr/>
        </p:nvPicPr>
        <p:blipFill>
          <a:blip r:embed="rId4"/>
          <a:stretch>
            <a:fillRect/>
          </a:stretch>
        </p:blipFill>
        <p:spPr>
          <a:xfrm>
            <a:off x="6072188" y="1233488"/>
            <a:ext cx="2672355" cy="1727200"/>
          </a:xfrm>
          <a:prstGeom prst="rect">
            <a:avLst/>
          </a:prstGeom>
        </p:spPr>
      </p:pic>
      <p:sp>
        <p:nvSpPr>
          <p:cNvPr id="7" name="CuadroTexto 6"/>
          <p:cNvSpPr txBox="1"/>
          <p:nvPr/>
        </p:nvSpPr>
        <p:spPr>
          <a:xfrm>
            <a:off x="285750" y="3112507"/>
            <a:ext cx="4194974" cy="4801314"/>
          </a:xfrm>
          <a:prstGeom prst="rect">
            <a:avLst/>
          </a:prstGeom>
        </p:spPr>
        <p:txBody>
          <a:bodyPr wrap="square" rtlCol="0" anchor="t">
            <a:spAutoFit/>
          </a:bodyPr>
          <a:lstStyle/>
          <a:p>
            <a:pPr marL="285750" indent="-285750">
              <a:buFont typeface="Arial" panose="020B0604020202020204" pitchFamily="34" charset="0"/>
              <a:buChar char="•"/>
            </a:pPr>
            <a:r>
              <a:rPr lang="es-ES" dirty="0">
                <a:solidFill>
                  <a:srgbClr val="386295"/>
                </a:solidFill>
                <a:latin typeface="Calibri" charset="0"/>
              </a:rPr>
              <a:t>Adecuación del edificio terminal de pasajeros en arquitectura, instalaciones y aspectos normativos.</a:t>
            </a:r>
          </a:p>
          <a:p>
            <a:pPr marL="285750" indent="-285750">
              <a:buFont typeface="Arial" panose="020B0604020202020204" pitchFamily="34" charset="0"/>
              <a:buChar char="•"/>
            </a:pPr>
            <a:r>
              <a:rPr lang="es-ES" dirty="0">
                <a:solidFill>
                  <a:srgbClr val="386295"/>
                </a:solidFill>
                <a:latin typeface="Calibri" charset="0"/>
              </a:rPr>
              <a:t>Remodelación e Integración arquitectónica de fachadas e impermeabilización de cubiertas del edificio terminal.</a:t>
            </a:r>
          </a:p>
          <a:p>
            <a:pPr marL="285750" indent="-285750">
              <a:buFont typeface="Arial" panose="020B0604020202020204" pitchFamily="34" charset="0"/>
              <a:buChar char="•"/>
            </a:pPr>
            <a:r>
              <a:rPr lang="es-ES" dirty="0">
                <a:solidFill>
                  <a:srgbClr val="386295"/>
                </a:solidFill>
                <a:latin typeface="Calibri" charset="0"/>
              </a:rPr>
              <a:t>Mejora y ampliación de los locales comerciales del Edificio Terminal.</a:t>
            </a:r>
          </a:p>
          <a:p>
            <a:pPr marL="285750" indent="-285750">
              <a:buFont typeface="Arial" panose="020B0604020202020204" pitchFamily="34" charset="0"/>
              <a:buChar char="•"/>
            </a:pPr>
            <a:r>
              <a:rPr lang="es-ES" dirty="0">
                <a:solidFill>
                  <a:srgbClr val="386295"/>
                </a:solidFill>
                <a:latin typeface="Calibri" charset="0"/>
              </a:rPr>
              <a:t>Repavimentación de la pista de vuelo.</a:t>
            </a:r>
          </a:p>
          <a:p>
            <a:pPr marL="285750" indent="-285750">
              <a:buFont typeface="Arial" panose="020B0604020202020204" pitchFamily="34" charset="0"/>
              <a:buChar char="•"/>
            </a:pPr>
            <a:r>
              <a:rPr lang="es-ES" dirty="0">
                <a:solidFill>
                  <a:srgbClr val="386295"/>
                </a:solidFill>
                <a:latin typeface="Calibri" charset="0"/>
              </a:rPr>
              <a:t>Nivelación de franja de pista, de calles de rodaje, aproximación cabecera 05 y eliminación de obstáculos.</a:t>
            </a:r>
          </a:p>
          <a:p>
            <a:pPr marL="285750" indent="-285750">
              <a:buFont typeface="Arial" panose="020B0604020202020204" pitchFamily="34" charset="0"/>
              <a:buChar char="•"/>
            </a:pPr>
            <a:endParaRPr lang="es-ES" dirty="0">
              <a:solidFill>
                <a:srgbClr val="000000"/>
              </a:solidFill>
              <a:latin typeface="Calibri" charset="0"/>
            </a:endParaRP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pPr marL="285750" indent="-285750" algn="ctr">
              <a:buFont typeface="Arial" panose="020B0604020202020204" pitchFamily="34" charset="0"/>
              <a:buChar char="•"/>
            </a:pPr>
            <a:endParaRPr lang="es-ES" dirty="0"/>
          </a:p>
        </p:txBody>
      </p:sp>
      <p:sp>
        <p:nvSpPr>
          <p:cNvPr id="9" name="CuadroTexto 8"/>
          <p:cNvSpPr txBox="1"/>
          <p:nvPr/>
        </p:nvSpPr>
        <p:spPr>
          <a:xfrm>
            <a:off x="4702175" y="3112507"/>
            <a:ext cx="4222110" cy="4247317"/>
          </a:xfrm>
          <a:prstGeom prst="rect">
            <a:avLst/>
          </a:prstGeom>
        </p:spPr>
        <p:txBody>
          <a:bodyPr wrap="square" rtlCol="0" anchor="t">
            <a:spAutoFit/>
          </a:bodyPr>
          <a:lstStyle/>
          <a:p>
            <a:pPr marL="285750" indent="-285750">
              <a:buFont typeface="Arial" panose="020B0604020202020204" pitchFamily="34" charset="0"/>
              <a:buChar char="•"/>
            </a:pPr>
            <a:r>
              <a:rPr lang="es-ES" dirty="0">
                <a:solidFill>
                  <a:srgbClr val="386295"/>
                </a:solidFill>
                <a:latin typeface="Calibri" charset="0"/>
              </a:rPr>
              <a:t>Adquisición de áreas fase I para urbanización y accesos Av. General y MRO.</a:t>
            </a:r>
          </a:p>
          <a:p>
            <a:pPr marL="285750" indent="-285750">
              <a:buFont typeface="Arial" panose="020B0604020202020204" pitchFamily="34" charset="0"/>
              <a:buChar char="•"/>
            </a:pPr>
            <a:r>
              <a:rPr lang="es-ES" dirty="0">
                <a:solidFill>
                  <a:srgbClr val="386295"/>
                </a:solidFill>
                <a:latin typeface="Calibri" charset="0"/>
              </a:rPr>
              <a:t>Adecuación y Construcción de nuevos parqueaderos vehiculares.</a:t>
            </a:r>
          </a:p>
          <a:p>
            <a:pPr marL="285750" indent="-285750">
              <a:buFont typeface="Arial" panose="020B0604020202020204" pitchFamily="34" charset="0"/>
              <a:buChar char="•"/>
            </a:pPr>
            <a:r>
              <a:rPr lang="es-ES" dirty="0">
                <a:solidFill>
                  <a:srgbClr val="386295"/>
                </a:solidFill>
                <a:latin typeface="Calibri" charset="0"/>
              </a:rPr>
              <a:t>Nueva Terminal de Carga, demolición de edificios asociados, y nueva urbanización.</a:t>
            </a:r>
          </a:p>
          <a:p>
            <a:pPr marL="285750" indent="-285750">
              <a:buFont typeface="Arial" panose="020B0604020202020204" pitchFamily="34" charset="0"/>
              <a:buChar char="•"/>
            </a:pPr>
            <a:r>
              <a:rPr lang="es-ES" dirty="0">
                <a:solidFill>
                  <a:srgbClr val="386295"/>
                </a:solidFill>
                <a:latin typeface="Calibri" charset="0"/>
              </a:rPr>
              <a:t>Ampliación del edificio terminal de pasajeros nivel llegadas y recogida de equipajes.</a:t>
            </a:r>
          </a:p>
          <a:p>
            <a:pPr marL="285750" indent="-285750">
              <a:buFont typeface="Arial" panose="020B0604020202020204" pitchFamily="34" charset="0"/>
              <a:buChar char="•"/>
            </a:pPr>
            <a:endParaRPr lang="es-ES" dirty="0">
              <a:solidFill>
                <a:srgbClr val="000000"/>
              </a:solidFill>
              <a:latin typeface="Calibri" charset="0"/>
            </a:endParaRP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pPr marL="285750" indent="-285750" algn="ctr">
              <a:buFont typeface="Arial" panose="020B0604020202020204" pitchFamily="34" charset="0"/>
              <a:buChar char="•"/>
            </a:pPr>
            <a:endParaRPr lang="es-ES" dirty="0"/>
          </a:p>
        </p:txBody>
      </p:sp>
      <p:pic>
        <p:nvPicPr>
          <p:cNvPr id="8" name="Imagen 7"/>
          <p:cNvPicPr>
            <a:picLocks noChangeAspect="1"/>
          </p:cNvPicPr>
          <p:nvPr/>
        </p:nvPicPr>
        <p:blipFill>
          <a:blip r:embed="rId5"/>
          <a:stretch>
            <a:fillRect/>
          </a:stretch>
        </p:blipFill>
        <p:spPr>
          <a:xfrm>
            <a:off x="3133725" y="1273175"/>
            <a:ext cx="2824607" cy="1654175"/>
          </a:xfrm>
          <a:prstGeom prst="rect">
            <a:avLst/>
          </a:prstGeom>
        </p:spPr>
      </p:pic>
    </p:spTree>
    <p:extLst>
      <p:ext uri="{BB962C8B-B14F-4D97-AF65-F5344CB8AC3E}">
        <p14:creationId xmlns:p14="http://schemas.microsoft.com/office/powerpoint/2010/main" val="1005586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8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a:xfrm>
            <a:off x="286246" y="89812"/>
            <a:ext cx="8595361" cy="748669"/>
          </a:xfrm>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SACSA – Aeropuerto Cartagena-vigencia 2015 </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27</a:t>
            </a:fld>
            <a:endParaRPr lang="es-CO" dirty="0">
              <a:solidFill>
                <a:srgbClr val="244061">
                  <a:tint val="75000"/>
                </a:srgbClr>
              </a:solidFill>
            </a:endParaRPr>
          </a:p>
        </p:txBody>
      </p:sp>
      <p:sp>
        <p:nvSpPr>
          <p:cNvPr id="3" name="Rectángulo 2"/>
          <p:cNvSpPr/>
          <p:nvPr/>
        </p:nvSpPr>
        <p:spPr>
          <a:xfrm>
            <a:off x="11926" y="1254351"/>
            <a:ext cx="9144000" cy="5361724"/>
          </a:xfrm>
          <a:prstGeom prst="rect">
            <a:avLst/>
          </a:prstGeom>
        </p:spPr>
        <p:txBody>
          <a:bodyPr wrap="square" anchor="t">
            <a:spAutoFit/>
          </a:bodyPr>
          <a:lstStyle/>
          <a:p>
            <a:pPr marL="285750" indent="-285750" algn="just">
              <a:lnSpc>
                <a:spcPct val="107000"/>
              </a:lnSpc>
              <a:buFont typeface="Arial" panose="020B0604020202020204" pitchFamily="34" charset="0"/>
              <a:buChar char="•"/>
            </a:pPr>
            <a:r>
              <a:rPr lang="es-ES" sz="1600" dirty="0">
                <a:solidFill>
                  <a:srgbClr val="244061"/>
                </a:solidFill>
                <a:latin typeface="Candara" charset="0"/>
                <a:ea typeface="Times New Roman" panose="02020603050405020304" pitchFamily="18" charset="0"/>
                <a:cs typeface="Times New Roman" panose="02020603050405020304" pitchFamily="18" charset="0"/>
              </a:rPr>
              <a:t>Reinicio de las obras de ampliación de franjas, levantando la suspensión suscrita por la AEROCIVIL antes de la subrogación del contrato a la Agencia por inconvenientes ambientales. Legalizándose mediante otrosí No. 09 de 30 de abril de 2015.</a:t>
            </a:r>
          </a:p>
          <a:p>
            <a:pPr marL="285750" indent="-285750" algn="just">
              <a:lnSpc>
                <a:spcPct val="107000"/>
              </a:lnSpc>
              <a:buFont typeface="Arial" panose="020B0604020202020204" pitchFamily="34" charset="0"/>
              <a:buChar char="•"/>
            </a:pPr>
            <a:r>
              <a:rPr lang="es-ES" sz="1600" dirty="0">
                <a:solidFill>
                  <a:srgbClr val="244061"/>
                </a:solidFill>
                <a:latin typeface="Candara" charset="0"/>
                <a:ea typeface="Times New Roman" panose="02020603050405020304" pitchFamily="18" charset="0"/>
                <a:cs typeface="Times New Roman" panose="02020603050405020304" pitchFamily="18" charset="0"/>
              </a:rPr>
              <a:t>Aprobación por parte de la AEROCIVIL (Grupo SEI y Desarrollo Aeroportuario) e inclusión en el nuevo plan maestro del aeropuerto de la nueva localización para la construcción del edificio SEI, evitando nueva suspensión por la no entrega de predios por parte de AEROCIVIL. Lo Anterior se legalizó mediante otrosí No. 10 de 11 de septiembre de 2015.</a:t>
            </a:r>
            <a:endParaRPr lang="es" sz="1600" dirty="0">
              <a:solidFill>
                <a:srgbClr val="244061"/>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rgbClr val="244061"/>
                </a:solidFill>
                <a:latin typeface="Candara" charset="0"/>
                <a:ea typeface="Times New Roman" panose="02020603050405020304" pitchFamily="18" charset="0"/>
                <a:cs typeface="Times New Roman" panose="02020603050405020304" pitchFamily="18" charset="0"/>
              </a:rPr>
              <a:t>Modernización de las bodegas handling y centro de acopio (obra voluntaria), teniendo en cuenta que la bodegas antiguas se demolieron para la construcción del SEI en este sitio. Lo Anterior se legalizó mediante otrosí No. 10 de 11 de spetiembre de 2015</a:t>
            </a:r>
            <a:endParaRPr lang="es" sz="1600" dirty="0">
              <a:solidFill>
                <a:srgbClr val="244061"/>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ES" sz="1600" dirty="0">
                <a:solidFill>
                  <a:srgbClr val="244061"/>
                </a:solidFill>
                <a:latin typeface="Candara" charset="0"/>
                <a:ea typeface="Times New Roman" panose="02020603050405020304" pitchFamily="18" charset="0"/>
                <a:cs typeface="Times New Roman" panose="02020603050405020304" pitchFamily="18" charset="0"/>
              </a:rPr>
              <a:t>Verificación por parte de la interventoría del nivel de servicio C IATA e indicadores de desempeño, de acuerdo a lo señalado en el contrato de concesión. </a:t>
            </a:r>
            <a:endParaRPr lang="es" sz="1600" dirty="0">
              <a:solidFill>
                <a:srgbClr val="244061"/>
              </a:solidFill>
              <a:latin typeface="Candara" charset="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r>
              <a:rPr lang="es-ES" sz="1600" dirty="0">
                <a:solidFill>
                  <a:srgbClr val="244061"/>
                </a:solidFill>
                <a:latin typeface="Candara" charset="0"/>
                <a:ea typeface="Times New Roman" panose="02020603050405020304" pitchFamily="18" charset="0"/>
                <a:cs typeface="Times New Roman" panose="02020603050405020304" pitchFamily="18" charset="0"/>
              </a:rPr>
              <a:t>suscripción de las actas de verificación de las siguientes obras de modernización y expansión en el aeropuerto Rafael Núñez de Cartagena: repavimentación plataforma y calle de rodaje, construcción vía perimetral Fase I (costado oriental), infraestructura ECO servicios (plataforma ECO y edificio FBO).</a:t>
            </a:r>
          </a:p>
          <a:p>
            <a:pPr marL="285750" lvl="0" indent="-285750" algn="just">
              <a:lnSpc>
                <a:spcPct val="107000"/>
              </a:lnSpc>
              <a:spcAft>
                <a:spcPts val="0"/>
              </a:spcAft>
              <a:buFont typeface="Arial" panose="020B0604020202020204" pitchFamily="34" charset="0"/>
              <a:buChar char="•"/>
            </a:pPr>
            <a:r>
              <a:rPr lang="es-ES" sz="1600" dirty="0">
                <a:solidFill>
                  <a:srgbClr val="244061"/>
                </a:solidFill>
                <a:latin typeface="Candara" charset="0"/>
                <a:ea typeface="Times New Roman" panose="02020603050405020304" pitchFamily="18" charset="0"/>
                <a:cs typeface="Times New Roman" panose="02020603050405020304" pitchFamily="18" charset="0"/>
              </a:rPr>
              <a:t>Ejecución y finalización de las siguientes obras voluntarias: construcción zona VIP y ampliación muelle internacional, construcción y adecuación de las nuevas bodegas para los operadores </a:t>
            </a:r>
            <a:r>
              <a:rPr lang="es-ES" sz="1600" dirty="0" err="1">
                <a:solidFill>
                  <a:srgbClr val="244061"/>
                </a:solidFill>
                <a:latin typeface="Candara" charset="0"/>
                <a:ea typeface="Times New Roman" panose="02020603050405020304" pitchFamily="18" charset="0"/>
                <a:cs typeface="Times New Roman" panose="02020603050405020304" pitchFamily="18" charset="0"/>
              </a:rPr>
              <a:t>handling</a:t>
            </a:r>
            <a:r>
              <a:rPr lang="es-ES" sz="1600" dirty="0">
                <a:solidFill>
                  <a:srgbClr val="244061"/>
                </a:solidFill>
                <a:latin typeface="Candara" charset="0"/>
                <a:ea typeface="Times New Roman" panose="02020603050405020304" pitchFamily="18" charset="0"/>
                <a:cs typeface="Times New Roman" panose="02020603050405020304" pitchFamily="18" charset="0"/>
              </a:rPr>
              <a:t> y </a:t>
            </a:r>
            <a:r>
              <a:rPr lang="es-ES" sz="1600" dirty="0" err="1">
                <a:solidFill>
                  <a:srgbClr val="244061"/>
                </a:solidFill>
                <a:latin typeface="Candara" charset="0"/>
                <a:ea typeface="Times New Roman" panose="02020603050405020304" pitchFamily="18" charset="0"/>
                <a:cs typeface="Times New Roman" panose="02020603050405020304" pitchFamily="18" charset="0"/>
              </a:rPr>
              <a:t>centrop</a:t>
            </a:r>
            <a:r>
              <a:rPr lang="es-ES" sz="1600" dirty="0">
                <a:solidFill>
                  <a:srgbClr val="244061"/>
                </a:solidFill>
                <a:latin typeface="Candara" charset="0"/>
                <a:ea typeface="Times New Roman" panose="02020603050405020304" pitchFamily="18" charset="0"/>
                <a:cs typeface="Times New Roman" panose="02020603050405020304" pitchFamily="18" charset="0"/>
              </a:rPr>
              <a:t> de acopio, remodelación oficinas tercer piso SACSA y </a:t>
            </a:r>
            <a:r>
              <a:rPr lang="es-ES" sz="1600" dirty="0" err="1">
                <a:solidFill>
                  <a:srgbClr val="244061"/>
                </a:solidFill>
                <a:latin typeface="Candara" charset="0"/>
                <a:ea typeface="Times New Roman" panose="02020603050405020304" pitchFamily="18" charset="0"/>
                <a:cs typeface="Times New Roman" panose="02020603050405020304" pitchFamily="18" charset="0"/>
              </a:rPr>
              <a:t>adeducación</a:t>
            </a:r>
            <a:r>
              <a:rPr lang="es-ES" sz="1600" dirty="0">
                <a:solidFill>
                  <a:srgbClr val="244061"/>
                </a:solidFill>
                <a:latin typeface="Candara" charset="0"/>
                <a:ea typeface="Times New Roman" panose="02020603050405020304" pitchFamily="18" charset="0"/>
                <a:cs typeface="Times New Roman" panose="02020603050405020304" pitchFamily="18" charset="0"/>
              </a:rPr>
              <a:t> en el área de inspección DIAN. </a:t>
            </a:r>
            <a:endParaRPr lang="es" sz="1600" dirty="0">
              <a:solidFill>
                <a:srgbClr val="244061"/>
              </a:solidFill>
              <a:latin typeface="Candara"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056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3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ndara" charset="0"/>
              </a:rPr>
              <a:t>Avances Modo Aeroportuario – SACSA – Aeropuerto Cartagena-vigencia 2016 </a:t>
            </a:r>
            <a:endParaRPr lang="es-ES" dirty="0">
              <a:latin typeface="Candara" charset="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28</a:t>
            </a:fld>
            <a:endParaRPr lang="es-CO" dirty="0">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dirty="0"/>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dirty="0"/>
              <a:t>Presentar un resumen de los logros obtenidos en el periodo enero – abril</a:t>
            </a:r>
          </a:p>
          <a:p>
            <a:endParaRPr lang="es-CO" dirty="0"/>
          </a:p>
          <a:p>
            <a:r>
              <a:rPr lang="es-CO" dirty="0"/>
              <a:t>Inversiones</a:t>
            </a:r>
          </a:p>
          <a:p>
            <a:r>
              <a:rPr lang="es-CO" dirty="0"/>
              <a:t>Avances en obras</a:t>
            </a:r>
          </a:p>
          <a:p>
            <a:r>
              <a:rPr lang="es-CO" dirty="0"/>
              <a:t>Proyectado en la vigencia</a:t>
            </a:r>
          </a:p>
        </p:txBody>
      </p:sp>
      <p:sp>
        <p:nvSpPr>
          <p:cNvPr id="7" name="Rectángulo 6"/>
          <p:cNvSpPr/>
          <p:nvPr/>
        </p:nvSpPr>
        <p:spPr>
          <a:xfrm>
            <a:off x="98702" y="1122817"/>
            <a:ext cx="9144000" cy="1146211"/>
          </a:xfrm>
          <a:prstGeom prst="rect">
            <a:avLst/>
          </a:prstGeom>
        </p:spPr>
        <p:txBody>
          <a:bodyPr wrap="square" anchor="t">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finalizaron las obras de nuevo Edificio SEI y ampliación de franjas (incluyendo cerramiento)</a:t>
            </a:r>
          </a:p>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suscribió la modificación del objeto de la obra, </a:t>
            </a:r>
            <a:r>
              <a:rPr lang="es-MX"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readeucación</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de plataforma sur,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se realizará el  reforzamiento estructural del actual edificio de bomberos  a la NSR-10 y su correspondiente remodelación y adecuación.</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obras al 23 de mayo de 2016 es el siguiente </a:t>
            </a:r>
            <a:endParaRPr lang="es-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483300900"/>
              </p:ext>
            </p:extLst>
          </p:nvPr>
        </p:nvGraphicFramePr>
        <p:xfrm>
          <a:off x="605316" y="2286010"/>
          <a:ext cx="7595754" cy="2880821"/>
        </p:xfrm>
        <a:graphic>
          <a:graphicData uri="http://schemas.openxmlformats.org/drawingml/2006/table">
            <a:tbl>
              <a:tblPr>
                <a:tableStyleId>{ED083AE6-46FA-4A59-8FB0-9F97EB10719F}</a:tableStyleId>
              </a:tblPr>
              <a:tblGrid>
                <a:gridCol w="1236518">
                  <a:extLst>
                    <a:ext uri="{9D8B030D-6E8A-4147-A177-3AD203B41FA5}">
                      <a16:colId xmlns="" xmlns:a16="http://schemas.microsoft.com/office/drawing/2014/main" val="20000"/>
                    </a:ext>
                  </a:extLst>
                </a:gridCol>
                <a:gridCol w="2109354">
                  <a:extLst>
                    <a:ext uri="{9D8B030D-6E8A-4147-A177-3AD203B41FA5}">
                      <a16:colId xmlns="" xmlns:a16="http://schemas.microsoft.com/office/drawing/2014/main" val="20002"/>
                    </a:ext>
                  </a:extLst>
                </a:gridCol>
                <a:gridCol w="1049482">
                  <a:extLst>
                    <a:ext uri="{9D8B030D-6E8A-4147-A177-3AD203B41FA5}">
                      <a16:colId xmlns="" xmlns:a16="http://schemas.microsoft.com/office/drawing/2014/main" val="20003"/>
                    </a:ext>
                  </a:extLst>
                </a:gridCol>
                <a:gridCol w="885536">
                  <a:extLst>
                    <a:ext uri="{9D8B030D-6E8A-4147-A177-3AD203B41FA5}">
                      <a16:colId xmlns="" xmlns:a16="http://schemas.microsoft.com/office/drawing/2014/main" val="20004"/>
                    </a:ext>
                  </a:extLst>
                </a:gridCol>
                <a:gridCol w="953655">
                  <a:extLst>
                    <a:ext uri="{9D8B030D-6E8A-4147-A177-3AD203B41FA5}">
                      <a16:colId xmlns="" xmlns:a16="http://schemas.microsoft.com/office/drawing/2014/main" val="20005"/>
                    </a:ext>
                  </a:extLst>
                </a:gridCol>
                <a:gridCol w="1361209">
                  <a:extLst>
                    <a:ext uri="{9D8B030D-6E8A-4147-A177-3AD203B41FA5}">
                      <a16:colId xmlns="" xmlns:a16="http://schemas.microsoft.com/office/drawing/2014/main" val="20007"/>
                    </a:ext>
                  </a:extLst>
                </a:gridCol>
              </a:tblGrid>
              <a:tr h="424081">
                <a:tc>
                  <a:txBody>
                    <a:bodyPr/>
                    <a:lstStyle/>
                    <a:p>
                      <a:pPr algn="ctr" fontAlgn="ctr"/>
                      <a:r>
                        <a:rPr lang="es-ES" sz="900" b="1" i="0" u="none" strike="noStrike" dirty="0">
                          <a:solidFill>
                            <a:srgbClr val="212121"/>
                          </a:solidFill>
                          <a:effectLst/>
                          <a:latin typeface="Calibri" panose="020F0502020204030204" pitchFamily="34" charset="0"/>
                        </a:rPr>
                        <a:t>OBRA</a:t>
                      </a:r>
                    </a:p>
                  </a:txBody>
                  <a:tcPr marL="2510" marR="2510" marT="2510" marB="0" anchor="ctr"/>
                </a:tc>
                <a:tc>
                  <a:txBody>
                    <a:bodyPr/>
                    <a:lstStyle/>
                    <a:p>
                      <a:pPr algn="ctr" fontAlgn="ctr"/>
                      <a:r>
                        <a:rPr lang="es-ES" sz="900" b="1" u="none" strike="noStrike" dirty="0">
                          <a:solidFill>
                            <a:srgbClr val="212121"/>
                          </a:solidFill>
                          <a:effectLst/>
                        </a:rPr>
                        <a:t>ALCANCE DE LA OBRA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INVERSIÓN</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Inicio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Terminación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Porcentaje de Ejecución </a:t>
                      </a:r>
                      <a:r>
                        <a:rPr lang="es-ES" sz="900" b="1" u="none" strike="noStrike" dirty="0" err="1">
                          <a:solidFill>
                            <a:srgbClr val="212121"/>
                          </a:solidFill>
                          <a:effectLst/>
                        </a:rPr>
                        <a:t>Aprox</a:t>
                      </a:r>
                      <a:r>
                        <a:rPr lang="es-ES" sz="900" u="none" strike="noStrike" dirty="0">
                          <a:effectLst/>
                        </a:rPr>
                        <a:t/>
                      </a:r>
                      <a:br>
                        <a:rPr lang="es-ES" sz="900" u="none" strike="noStrike" dirty="0">
                          <a:effectLst/>
                        </a:rPr>
                      </a:br>
                      <a:r>
                        <a:rPr lang="es-ES" sz="900" b="1" u="none" strike="noStrike" dirty="0">
                          <a:solidFill>
                            <a:srgbClr val="212121"/>
                          </a:solidFill>
                          <a:effectLst/>
                        </a:rPr>
                        <a:t>(avance de obra)</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0"/>
                  </a:ext>
                </a:extLst>
              </a:tr>
              <a:tr h="576064">
                <a:tc>
                  <a:txBody>
                    <a:bodyPr/>
                    <a:lstStyle/>
                    <a:p>
                      <a:pPr algn="ctr" fontAlgn="ctr"/>
                      <a:r>
                        <a:rPr lang="es-MX" sz="900" b="1" i="0" u="none" strike="noStrike" dirty="0">
                          <a:solidFill>
                            <a:srgbClr val="000000"/>
                          </a:solidFill>
                          <a:effectLst/>
                          <a:latin typeface="Calibri" charset="0"/>
                        </a:rPr>
                        <a:t>Ampliación franjas de pista (incluye cerramiento)</a:t>
                      </a:r>
                      <a:endParaRPr lang="es-ES" sz="900" b="1" i="0" u="none" strike="noStrike" dirty="0">
                        <a:solidFill>
                          <a:srgbClr val="000000"/>
                        </a:solidFill>
                        <a:effectLst/>
                        <a:latin typeface="Calibri" charset="0"/>
                      </a:endParaRPr>
                    </a:p>
                  </a:txBody>
                  <a:tcPr marL="2510" marR="2510" marT="2510" marB="0" anchor="ctr"/>
                </a:tc>
                <a:tc>
                  <a:txBody>
                    <a:bodyPr/>
                    <a:lstStyle/>
                    <a:p>
                      <a:pPr algn="l" fontAlgn="ctr"/>
                      <a:r>
                        <a:rPr lang="es-MX" sz="900" b="1" i="0" u="none" strike="noStrike" dirty="0">
                          <a:solidFill>
                            <a:srgbClr val="000000"/>
                          </a:solidFill>
                          <a:effectLst/>
                          <a:latin typeface="Calibri" charset="0"/>
                        </a:rPr>
                        <a:t>Ampliación de la franja de seguridad a lo largo el caño Juan Angola (1143 ml) y construcción nuevo cerramiento.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dirty="0">
                          <a:solidFill>
                            <a:srgbClr val="212121"/>
                          </a:solidFill>
                          <a:effectLst/>
                        </a:rPr>
                        <a:t>$         2.088 M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424242"/>
                          </a:solidFill>
                          <a:effectLst/>
                          <a:latin typeface="Calibri" charset="0"/>
                        </a:rPr>
                        <a:t>30/04/2015 </a:t>
                      </a:r>
                    </a:p>
                  </a:txBody>
                  <a:tcPr marL="2510" marR="2510" marT="2510" marB="0" anchor="ctr"/>
                </a:tc>
                <a:tc>
                  <a:txBody>
                    <a:bodyPr/>
                    <a:lstStyle/>
                    <a:p>
                      <a:pPr algn="ctr" fontAlgn="ctr"/>
                      <a:r>
                        <a:rPr lang="es-ES" sz="900" b="1" u="none" strike="noStrike" dirty="0">
                          <a:solidFill>
                            <a:srgbClr val="424242"/>
                          </a:solidFill>
                          <a:effectLst/>
                          <a:latin typeface="Calibri" charset="0"/>
                        </a:rPr>
                        <a:t>26/04/2016</a:t>
                      </a:r>
                      <a:endParaRPr lang="es-ES" sz="900" b="1" i="0" u="none" strike="noStrike" dirty="0">
                        <a:solidFill>
                          <a:srgbClr val="424242"/>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100%</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2"/>
                  </a:ext>
                </a:extLst>
              </a:tr>
              <a:tr h="504056">
                <a:tc>
                  <a:txBody>
                    <a:bodyPr/>
                    <a:lstStyle/>
                    <a:p>
                      <a:pPr algn="ctr" fontAlgn="ctr"/>
                      <a:r>
                        <a:rPr lang="es-MX" sz="900" i="0" u="none" strike="noStrike" dirty="0">
                          <a:solidFill>
                            <a:srgbClr val="000000"/>
                          </a:solidFill>
                          <a:effectLst/>
                          <a:latin typeface="Calibri" charset="0"/>
                        </a:rPr>
                        <a:t>Construcción edificio SEI</a:t>
                      </a:r>
                      <a:r>
                        <a:rPr lang="es-ES" sz="900" i="0" u="none" strike="noStrike" dirty="0">
                          <a:solidFill>
                            <a:srgbClr val="386295"/>
                          </a:solidFill>
                          <a:effectLst/>
                          <a:latin typeface="Calibri" charset="0"/>
                        </a:rPr>
                        <a:t> </a:t>
                      </a:r>
                    </a:p>
                    <a:p>
                      <a:pPr algn="ctr" fontAlgn="ctr"/>
                      <a:endParaRPr lang="es-ES" sz="900" i="0" u="none" strike="noStrike" dirty="0">
                        <a:solidFill>
                          <a:srgbClr val="000000"/>
                        </a:solidFill>
                        <a:effectLst/>
                        <a:latin typeface="Calibri" charset="0"/>
                      </a:endParaRPr>
                    </a:p>
                    <a:p>
                      <a:pPr algn="l" fontAlgn="ct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MX" sz="900" b="1" i="0" u="none" strike="noStrike" dirty="0">
                          <a:solidFill>
                            <a:srgbClr val="000000"/>
                          </a:solidFill>
                          <a:effectLst/>
                          <a:latin typeface="Calibri" charset="0"/>
                        </a:rPr>
                        <a:t>Construcción cuarte del bomberos con áreas y espacios necesarios para el cumplimiento de la normativa (1030 m2)</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dirty="0">
                          <a:solidFill>
                            <a:srgbClr val="212121"/>
                          </a:solidFill>
                          <a:effectLst/>
                        </a:rPr>
                        <a:t>$       3.302 M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424242"/>
                          </a:solidFill>
                          <a:effectLst/>
                          <a:latin typeface="Calibri" charset="0"/>
                        </a:rPr>
                        <a:t>15/07/2015</a:t>
                      </a:r>
                    </a:p>
                  </a:txBody>
                  <a:tcPr marL="2510" marR="2510" marT="2510" marB="0" anchor="ctr"/>
                </a:tc>
                <a:tc>
                  <a:txBody>
                    <a:bodyPr/>
                    <a:lstStyle/>
                    <a:p>
                      <a:pPr algn="ctr" fontAlgn="ctr"/>
                      <a:r>
                        <a:rPr lang="es-ES" sz="900" b="1" u="none" strike="noStrike" dirty="0">
                          <a:solidFill>
                            <a:srgbClr val="424242"/>
                          </a:solidFill>
                          <a:effectLst/>
                          <a:latin typeface="Calibri" charset="0"/>
                        </a:rPr>
                        <a:t> 26/04/2016</a:t>
                      </a:r>
                      <a:endParaRPr lang="es-ES" sz="900" b="1" i="0" u="none" strike="noStrike" dirty="0">
                        <a:solidFill>
                          <a:srgbClr val="424242"/>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212121"/>
                          </a:solidFill>
                          <a:effectLst/>
                          <a:latin typeface="+mn-lt"/>
                        </a:rPr>
                        <a:t>100%</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3"/>
                  </a:ext>
                </a:extLst>
              </a:tr>
              <a:tr h="532169">
                <a:tc>
                  <a:txBody>
                    <a:bodyPr/>
                    <a:lstStyle/>
                    <a:p>
                      <a:pPr algn="l" fontAlgn="ctr"/>
                      <a:r>
                        <a:rPr lang="es-ES" sz="900" b="1" i="0" u="none" strike="noStrike" dirty="0">
                          <a:solidFill>
                            <a:srgbClr val="424242"/>
                          </a:solidFill>
                          <a:effectLst/>
                          <a:latin typeface="Calibri" charset="0"/>
                        </a:rPr>
                        <a:t>Readecuación plataforma sur</a:t>
                      </a:r>
                    </a:p>
                  </a:txBody>
                  <a:tcPr marL="2510" marR="2510" marT="2510" marB="0" anchor="ctr"/>
                </a:tc>
                <a:tc>
                  <a:txBody>
                    <a:bodyPr/>
                    <a:lstStyle/>
                    <a:p>
                      <a:pPr algn="l" fontAlgn="ctr"/>
                      <a:r>
                        <a:rPr lang="es-ES" sz="900" b="1" i="0" u="none" strike="noStrike" dirty="0">
                          <a:solidFill>
                            <a:srgbClr val="424242"/>
                          </a:solidFill>
                          <a:effectLst/>
                          <a:latin typeface="Calibri" charset="0"/>
                        </a:rPr>
                        <a:t>Aprovechamiento del actual edificio de bomberos como taller de mantenimiento, mediante reforzamiento estructural a la NSR-10 y su correspondiente remodelación y adecuación. </a:t>
                      </a: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dirty="0">
                          <a:solidFill>
                            <a:srgbClr val="212121"/>
                          </a:solidFill>
                          <a:effectLst/>
                        </a:rPr>
                        <a:t>$        408 M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424242"/>
                          </a:solidFill>
                          <a:effectLst/>
                          <a:latin typeface="Calibri" charset="0"/>
                        </a:rPr>
                        <a:t>26/04/2016 </a:t>
                      </a:r>
                    </a:p>
                  </a:txBody>
                  <a:tcPr marL="2510" marR="2510" marT="2510" marB="0" anchor="ctr"/>
                </a:tc>
                <a:tc>
                  <a:txBody>
                    <a:bodyPr/>
                    <a:lstStyle/>
                    <a:p>
                      <a:pPr algn="ctr" fontAlgn="ctr"/>
                      <a:r>
                        <a:rPr lang="es-ES" sz="900" b="1" u="none" strike="noStrike" dirty="0">
                          <a:solidFill>
                            <a:srgbClr val="212121"/>
                          </a:solidFill>
                          <a:effectLst/>
                          <a:latin typeface="Calibri" charset="0"/>
                        </a:rPr>
                        <a:t>26/07/2016</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35%</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5"/>
                  </a:ext>
                </a:extLst>
              </a:tr>
              <a:tr h="532169">
                <a:tc>
                  <a:txBody>
                    <a:bodyPr/>
                    <a:lstStyle/>
                    <a:p>
                      <a:pPr algn="l" fontAlgn="ctr"/>
                      <a:r>
                        <a:rPr lang="es-MX" sz="900" i="0" u="none" strike="noStrike" dirty="0">
                          <a:solidFill>
                            <a:srgbClr val="000000"/>
                          </a:solidFill>
                          <a:effectLst/>
                          <a:latin typeface="Calibri" charset="0"/>
                        </a:rPr>
                        <a:t>Cerramientos lotes costado sur</a:t>
                      </a:r>
                      <a:endParaRPr lang="es-ES" sz="900"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 sz="900" b="1" i="0" u="none" strike="noStrike" dirty="0">
                          <a:solidFill>
                            <a:srgbClr val="000000"/>
                          </a:solidFill>
                          <a:effectLst/>
                          <a:latin typeface="Calibri" charset="0"/>
                        </a:rPr>
                        <a:t>285,85 ml de cerramiento en el sitio de los lotes adquiridos por la </a:t>
                      </a:r>
                      <a:r>
                        <a:rPr lang="es" sz="900" b="1" i="0" u="none" strike="noStrike" dirty="0" err="1">
                          <a:solidFill>
                            <a:srgbClr val="000000"/>
                          </a:solidFill>
                          <a:effectLst/>
                          <a:latin typeface="Calibri" charset="0"/>
                        </a:rPr>
                        <a:t>Aerocivil</a:t>
                      </a:r>
                      <a:r>
                        <a:rPr lang="es" sz="900" b="1" i="0" u="none" strike="noStrike" dirty="0">
                          <a:solidFill>
                            <a:srgbClr val="000000"/>
                          </a:solidFill>
                          <a:effectLst/>
                          <a:latin typeface="Calibri" charset="0"/>
                        </a:rPr>
                        <a:t> a la familia </a:t>
                      </a:r>
                      <a:r>
                        <a:rPr lang="es" sz="900" b="1" i="0" u="none" strike="noStrike" dirty="0" err="1">
                          <a:solidFill>
                            <a:srgbClr val="000000"/>
                          </a:solidFill>
                          <a:effectLst/>
                          <a:latin typeface="Calibri" charset="0"/>
                        </a:rPr>
                        <a:t>Saladen</a:t>
                      </a:r>
                      <a:r>
                        <a:rPr lang="es" sz="900" b="1" i="0" u="none" strike="noStrike" dirty="0">
                          <a:solidFill>
                            <a:srgbClr val="000000"/>
                          </a:solidFill>
                          <a:effectLst/>
                          <a:latin typeface="Calibri" charset="0"/>
                        </a:rPr>
                        <a:t>. Presenta atraso por inconvenientes que se presentan con invasor del predio. </a:t>
                      </a:r>
                      <a:r>
                        <a:rPr lang="es-ES" sz="900" b="1" i="0" u="none" strike="noStrike" dirty="0">
                          <a:solidFill>
                            <a:srgbClr val="212121"/>
                          </a:solidFill>
                          <a:effectLst/>
                          <a:latin typeface="Calibri" panose="020F0502020204030204" pitchFamily="34" charset="0"/>
                        </a:rPr>
                        <a:t> </a:t>
                      </a:r>
                    </a:p>
                  </a:txBody>
                  <a:tcPr marL="2510" marR="2510" marT="2510" marB="0" anchor="ctr"/>
                </a:tc>
                <a:tc>
                  <a:txBody>
                    <a:bodyPr/>
                    <a:lstStyle/>
                    <a:p>
                      <a:pPr algn="ctr" fontAlgn="ctr"/>
                      <a:r>
                        <a:rPr lang="es-ES" sz="900" b="1" i="0" u="none" strike="noStrike" dirty="0">
                          <a:solidFill>
                            <a:srgbClr val="212121"/>
                          </a:solidFill>
                          <a:effectLst/>
                          <a:latin typeface="Calibri" panose="020F0502020204030204" pitchFamily="34" charset="0"/>
                        </a:rPr>
                        <a:t>$ 168 M</a:t>
                      </a:r>
                    </a:p>
                  </a:txBody>
                  <a:tcPr marL="2510" marR="2510" marT="2510" marB="0" anchor="ctr"/>
                </a:tc>
                <a:tc>
                  <a:txBody>
                    <a:bodyPr/>
                    <a:lstStyle/>
                    <a:p>
                      <a:pPr algn="ctr" fontAlgn="ctr"/>
                      <a:r>
                        <a:rPr lang="es-ES" sz="900" b="1" i="0" u="none" strike="noStrike" dirty="0">
                          <a:solidFill>
                            <a:srgbClr val="424242"/>
                          </a:solidFill>
                          <a:effectLst/>
                          <a:latin typeface="Calibri" charset="0"/>
                        </a:rPr>
                        <a:t>18/01/2016 </a:t>
                      </a:r>
                    </a:p>
                  </a:txBody>
                  <a:tcPr marL="2510" marR="2510" marT="2510" marB="0" anchor="ctr"/>
                </a:tc>
                <a:tc>
                  <a:txBody>
                    <a:bodyPr/>
                    <a:lstStyle/>
                    <a:p>
                      <a:pPr algn="ctr" fontAlgn="ctr"/>
                      <a:r>
                        <a:rPr lang="es-ES" sz="900" b="1" i="0" u="none" strike="noStrike" dirty="0">
                          <a:solidFill>
                            <a:srgbClr val="212121"/>
                          </a:solidFill>
                          <a:effectLst/>
                          <a:latin typeface="Calibri" charset="0"/>
                        </a:rPr>
                        <a:t>31/03/2016</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212121"/>
                          </a:solidFill>
                          <a:effectLst/>
                          <a:latin typeface="Calibri" panose="020F0502020204030204" pitchFamily="34" charset="0"/>
                        </a:rPr>
                        <a:t>10%</a:t>
                      </a:r>
                    </a:p>
                  </a:txBody>
                  <a:tcPr marL="2510" marR="2510" marT="2510" marB="0" anchor="ctr"/>
                </a:tc>
                <a:extLst>
                  <a:ext uri="{0D108BD9-81ED-4DB2-BD59-A6C34878D82A}">
                    <a16:rowId xmlns="" xmlns:a16="http://schemas.microsoft.com/office/drawing/2014/main" val="1489750261"/>
                  </a:ext>
                </a:extLst>
              </a:tr>
            </a:tbl>
          </a:graphicData>
        </a:graphic>
      </p:graphicFrame>
      <p:sp>
        <p:nvSpPr>
          <p:cNvPr id="3" name="CuadroTexto 2"/>
          <p:cNvSpPr txBox="1"/>
          <p:nvPr/>
        </p:nvSpPr>
        <p:spPr>
          <a:xfrm rot="-60000">
            <a:off x="4864108" y="2031246"/>
            <a:ext cx="2743200" cy="369332"/>
          </a:xfrm>
          <a:prstGeom prst="rect">
            <a:avLst/>
          </a:prstGeom>
        </p:spPr>
        <p:txBody>
          <a:bodyPr rtlCol="0">
            <a:spAutoFit/>
          </a:bodyPr>
          <a:lstStyle/>
          <a:p>
            <a:endParaRPr lang="es-ES" dirty="0"/>
          </a:p>
        </p:txBody>
      </p:sp>
    </p:spTree>
    <p:extLst>
      <p:ext uri="{BB962C8B-B14F-4D97-AF65-F5344CB8AC3E}">
        <p14:creationId xmlns:p14="http://schemas.microsoft.com/office/powerpoint/2010/main" val="1772228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29</a:t>
            </a:fld>
            <a:endParaRPr lang="es-CO" dirty="0">
              <a:solidFill>
                <a:srgbClr val="244061">
                  <a:tint val="75000"/>
                </a:srgbClr>
              </a:solidFill>
            </a:endParaRPr>
          </a:p>
        </p:txBody>
      </p:sp>
      <p:sp>
        <p:nvSpPr>
          <p:cNvPr id="6" name="CuadroTexto 5"/>
          <p:cNvSpPr txBox="1"/>
          <p:nvPr/>
        </p:nvSpPr>
        <p:spPr>
          <a:xfrm>
            <a:off x="128021" y="3283527"/>
            <a:ext cx="3078949" cy="1815882"/>
          </a:xfrm>
          <a:prstGeom prst="rect">
            <a:avLst/>
          </a:prstGeom>
          <a:noFill/>
        </p:spPr>
        <p:txBody>
          <a:bodyPr wrap="square" rtlCol="0" anchor="t">
            <a:spAutoFit/>
          </a:bodyPr>
          <a:lstStyle/>
          <a:p>
            <a:pPr algn="r"/>
            <a:r>
              <a:rPr lang="es-CO" sz="1600" b="1" dirty="0">
                <a:solidFill>
                  <a:schemeClr val="accent1">
                    <a:lumMod val="10000"/>
                  </a:schemeClr>
                </a:solidFill>
                <a:latin typeface="Candara" panose="020E0502030303020204" pitchFamily="34" charset="0"/>
              </a:rPr>
              <a:t>Construcción Nuevo Edificio SEI</a:t>
            </a:r>
            <a:endParaRPr lang="es-ES" sz="1600" b="1" dirty="0">
              <a:solidFill>
                <a:schemeClr val="accent1">
                  <a:lumMod val="10000"/>
                </a:schemeClr>
              </a:solidFill>
              <a:latin typeface="Candara" panose="020E0502030303020204" pitchFamily="34" charset="0"/>
            </a:endParaRPr>
          </a:p>
          <a:p>
            <a:pPr algn="r"/>
            <a:r>
              <a:rPr lang="es-CO" sz="1600" b="1" dirty="0">
                <a:solidFill>
                  <a:schemeClr val="accent1">
                    <a:lumMod val="10000"/>
                  </a:schemeClr>
                </a:solidFill>
                <a:latin typeface="Candara" panose="020E0502030303020204" pitchFamily="34" charset="0"/>
              </a:rPr>
              <a:t>Aeropuerto Rafael Núñez </a:t>
            </a:r>
          </a:p>
          <a:p>
            <a:pPr algn="r"/>
            <a:r>
              <a:rPr lang="es-CO" sz="1600" b="1" dirty="0">
                <a:solidFill>
                  <a:schemeClr val="accent1">
                    <a:lumMod val="10000"/>
                  </a:schemeClr>
                </a:solidFill>
                <a:latin typeface="Candara" panose="020E0502030303020204" pitchFamily="34" charset="0"/>
              </a:rPr>
              <a:t>$3,302 millones</a:t>
            </a:r>
          </a:p>
          <a:p>
            <a:pPr algn="r"/>
            <a:r>
              <a:rPr lang="es-CO" sz="1600" b="1" dirty="0">
                <a:solidFill>
                  <a:schemeClr val="accent1">
                    <a:lumMod val="10000"/>
                  </a:schemeClr>
                </a:solidFill>
                <a:latin typeface="Candara" panose="020E0502030303020204" pitchFamily="34" charset="0"/>
              </a:rPr>
              <a:t>Área: 1,030 m2</a:t>
            </a:r>
          </a:p>
          <a:p>
            <a:pPr algn="r"/>
            <a:r>
              <a:rPr lang="es-CO" sz="1600" b="1" dirty="0">
                <a:solidFill>
                  <a:schemeClr val="accent1">
                    <a:lumMod val="10000"/>
                  </a:schemeClr>
                </a:solidFill>
                <a:latin typeface="Candara" panose="020E0502030303020204" pitchFamily="34" charset="0"/>
              </a:rPr>
              <a:t>Avance: 100</a:t>
            </a:r>
            <a:r>
              <a:rPr lang="es-CO" sz="1600" dirty="0">
                <a:solidFill>
                  <a:schemeClr val="accent1">
                    <a:lumMod val="10000"/>
                  </a:schemeClr>
                </a:solidFill>
                <a:latin typeface="Candara" panose="020E0502030303020204" pitchFamily="34" charset="0"/>
              </a:rPr>
              <a:t>%</a:t>
            </a:r>
          </a:p>
          <a:p>
            <a:pPr algn="r"/>
            <a:endParaRPr lang="es-CO" sz="1600" b="1" dirty="0">
              <a:solidFill>
                <a:schemeClr val="accent1">
                  <a:lumMod val="10000"/>
                </a:schemeClr>
              </a:solidFill>
              <a:latin typeface="Candara" panose="020E0502030303020204" pitchFamily="34" charset="0"/>
            </a:endParaRPr>
          </a:p>
          <a:p>
            <a:pPr algn="r"/>
            <a:endParaRPr lang="es-CO" sz="1600" b="1" dirty="0">
              <a:solidFill>
                <a:schemeClr val="accent1">
                  <a:lumMod val="10000"/>
                </a:schemeClr>
              </a:solidFill>
              <a:latin typeface="Candara" panose="020E0502030303020204" pitchFamily="34" charset="0"/>
            </a:endParaRPr>
          </a:p>
        </p:txBody>
      </p:sp>
      <p:sp>
        <p:nvSpPr>
          <p:cNvPr id="14" name="CuadroTexto 13"/>
          <p:cNvSpPr txBox="1"/>
          <p:nvPr/>
        </p:nvSpPr>
        <p:spPr>
          <a:xfrm>
            <a:off x="3034412" y="3282950"/>
            <a:ext cx="3334638" cy="2308324"/>
          </a:xfrm>
          <a:prstGeom prst="rect">
            <a:avLst/>
          </a:prstGeom>
          <a:noFill/>
        </p:spPr>
        <p:txBody>
          <a:bodyPr wrap="square" rtlCol="0" anchor="t">
            <a:spAutoFit/>
          </a:bodyPr>
          <a:lstStyle/>
          <a:p>
            <a:pPr algn="r"/>
            <a:r>
              <a:rPr lang="es-CO" sz="1600" b="1" dirty="0">
                <a:solidFill>
                  <a:schemeClr val="accent1">
                    <a:lumMod val="10000"/>
                  </a:schemeClr>
                </a:solidFill>
                <a:latin typeface="Candara" panose="020E0502030303020204" pitchFamily="34" charset="0"/>
              </a:rPr>
              <a:t> Franja de pista y cerramiento </a:t>
            </a:r>
            <a:r>
              <a:rPr lang="es-CO" sz="1600" b="1" dirty="0">
                <a:solidFill>
                  <a:schemeClr val="accent1">
                    <a:lumMod val="10000"/>
                  </a:schemeClr>
                </a:solidFill>
                <a:latin typeface="Candara" charset="0"/>
              </a:rPr>
              <a:t>Aeropuerto Rafael Núñez</a:t>
            </a:r>
            <a:endParaRPr lang="es-ES" sz="1600" b="1" dirty="0">
              <a:solidFill>
                <a:schemeClr val="accent1">
                  <a:lumMod val="10000"/>
                </a:schemeClr>
              </a:solidFill>
              <a:latin typeface="Candara" charset="0"/>
            </a:endParaRPr>
          </a:p>
          <a:p>
            <a:pPr algn="r"/>
            <a:r>
              <a:rPr lang="es-CO" sz="1600" b="1" dirty="0">
                <a:solidFill>
                  <a:schemeClr val="accent1">
                    <a:lumMod val="10000"/>
                  </a:schemeClr>
                </a:solidFill>
                <a:latin typeface="Candara" panose="020E0502030303020204" pitchFamily="34" charset="0"/>
              </a:rPr>
              <a:t>$2,088 millones</a:t>
            </a:r>
          </a:p>
          <a:p>
            <a:pPr algn="r"/>
            <a:r>
              <a:rPr lang="es-CO" sz="1600" b="1" dirty="0">
                <a:solidFill>
                  <a:schemeClr val="accent1">
                    <a:lumMod val="10000"/>
                  </a:schemeClr>
                </a:solidFill>
                <a:latin typeface="Candara" panose="020E0502030303020204" pitchFamily="34" charset="0"/>
              </a:rPr>
              <a:t>Área: 1,143 ml </a:t>
            </a:r>
          </a:p>
          <a:p>
            <a:pPr algn="r"/>
            <a:r>
              <a:rPr lang="es-CO" sz="1600" b="1" dirty="0">
                <a:solidFill>
                  <a:schemeClr val="accent1">
                    <a:lumMod val="10000"/>
                  </a:schemeClr>
                </a:solidFill>
                <a:latin typeface="Candara" panose="020E0502030303020204" pitchFamily="34" charset="0"/>
              </a:rPr>
              <a:t>Avance: 100</a:t>
            </a:r>
            <a:r>
              <a:rPr lang="es-CO" sz="1600" dirty="0">
                <a:solidFill>
                  <a:schemeClr val="accent1">
                    <a:lumMod val="10000"/>
                  </a:schemeClr>
                </a:solidFill>
                <a:latin typeface="Candara" panose="020E0502030303020204" pitchFamily="34" charset="0"/>
              </a:rPr>
              <a:t>%</a:t>
            </a:r>
          </a:p>
          <a:p>
            <a:pPr algn="r"/>
            <a:endParaRPr lang="es-CO" sz="1600" dirty="0">
              <a:solidFill>
                <a:schemeClr val="accent1">
                  <a:lumMod val="10000"/>
                </a:schemeClr>
              </a:solidFill>
              <a:latin typeface="Candara" panose="020E0502030303020204" pitchFamily="34" charset="0"/>
            </a:endParaRPr>
          </a:p>
          <a:p>
            <a:pPr algn="r"/>
            <a:r>
              <a:rPr lang="es-CO" sz="1600" b="1" dirty="0">
                <a:solidFill>
                  <a:schemeClr val="accent1">
                    <a:lumMod val="10000"/>
                  </a:schemeClr>
                </a:solidFill>
                <a:latin typeface="Candara" panose="020E0502030303020204" pitchFamily="34" charset="0"/>
              </a:rPr>
              <a:t>3,969,768 pasajeros – 2015</a:t>
            </a:r>
          </a:p>
          <a:p>
            <a:pPr algn="r"/>
            <a:r>
              <a:rPr lang="es-CO" sz="1600" b="1" dirty="0">
                <a:solidFill>
                  <a:schemeClr val="accent1">
                    <a:lumMod val="10000"/>
                  </a:schemeClr>
                </a:solidFill>
                <a:latin typeface="Candara" panose="020E0502030303020204" pitchFamily="34" charset="0"/>
              </a:rPr>
              <a:t>14.80% de crecimiento</a:t>
            </a:r>
          </a:p>
          <a:p>
            <a:pPr algn="r"/>
            <a:endParaRPr lang="es-CO" sz="1600" dirty="0">
              <a:solidFill>
                <a:schemeClr val="accent1">
                  <a:lumMod val="10000"/>
                </a:schemeClr>
              </a:solidFill>
              <a:latin typeface="Candara" panose="020E0502030303020204" pitchFamily="34" charset="0"/>
            </a:endParaRPr>
          </a:p>
        </p:txBody>
      </p:sp>
      <p:sp>
        <p:nvSpPr>
          <p:cNvPr id="15" name="CuadroTexto 14"/>
          <p:cNvSpPr txBox="1"/>
          <p:nvPr/>
        </p:nvSpPr>
        <p:spPr>
          <a:xfrm>
            <a:off x="6027749" y="3283527"/>
            <a:ext cx="3078949" cy="1569660"/>
          </a:xfrm>
          <a:prstGeom prst="rect">
            <a:avLst/>
          </a:prstGeom>
          <a:noFill/>
        </p:spPr>
        <p:txBody>
          <a:bodyPr wrap="square" rtlCol="0" anchor="t">
            <a:spAutoFit/>
          </a:bodyPr>
          <a:lstStyle/>
          <a:p>
            <a:pPr algn="r"/>
            <a:r>
              <a:rPr lang="es-CO" sz="1600" b="1" dirty="0">
                <a:solidFill>
                  <a:schemeClr val="accent1">
                    <a:lumMod val="10000"/>
                  </a:schemeClr>
                </a:solidFill>
                <a:latin typeface="Candara" panose="020E0502030303020204" pitchFamily="34" charset="0"/>
              </a:rPr>
              <a:t>Readecuación plataforma Sur </a:t>
            </a:r>
            <a:endParaRPr lang="es-ES" sz="1600" b="1" dirty="0">
              <a:solidFill>
                <a:schemeClr val="accent1">
                  <a:lumMod val="10000"/>
                </a:schemeClr>
              </a:solidFill>
              <a:latin typeface="Candara" panose="020E0502030303020204" pitchFamily="34" charset="0"/>
            </a:endParaRPr>
          </a:p>
          <a:p>
            <a:pPr algn="r"/>
            <a:r>
              <a:rPr lang="es-CO" sz="1600" b="1" dirty="0">
                <a:solidFill>
                  <a:schemeClr val="accent1">
                    <a:lumMod val="10000"/>
                  </a:schemeClr>
                </a:solidFill>
                <a:latin typeface="Candara" panose="020E0502030303020204" pitchFamily="34" charset="0"/>
              </a:rPr>
              <a:t>$408 millones</a:t>
            </a:r>
          </a:p>
          <a:p>
            <a:pPr algn="r"/>
            <a:r>
              <a:rPr lang="es-CO" sz="1600" b="1" dirty="0">
                <a:solidFill>
                  <a:schemeClr val="accent1">
                    <a:lumMod val="10000"/>
                  </a:schemeClr>
                </a:solidFill>
                <a:latin typeface="Candara" panose="020E0502030303020204" pitchFamily="34" charset="0"/>
              </a:rPr>
              <a:t>Área: 920 m2 adicionales</a:t>
            </a:r>
          </a:p>
          <a:p>
            <a:pPr algn="r"/>
            <a:r>
              <a:rPr lang="es-CO" sz="1600" b="1" dirty="0">
                <a:solidFill>
                  <a:schemeClr val="accent1">
                    <a:lumMod val="10000"/>
                  </a:schemeClr>
                </a:solidFill>
                <a:latin typeface="Candara" panose="020E0502030303020204" pitchFamily="34" charset="0"/>
              </a:rPr>
              <a:t>Avance: 35</a:t>
            </a:r>
            <a:r>
              <a:rPr lang="es-CO" sz="1600" dirty="0">
                <a:solidFill>
                  <a:schemeClr val="accent1">
                    <a:lumMod val="10000"/>
                  </a:schemeClr>
                </a:solidFill>
                <a:latin typeface="Candara" panose="020E0502030303020204" pitchFamily="34" charset="0"/>
              </a:rPr>
              <a:t>%</a:t>
            </a:r>
          </a:p>
          <a:p>
            <a:pPr algn="r"/>
            <a:endParaRPr lang="es-CO" sz="1600" b="1" dirty="0">
              <a:solidFill>
                <a:schemeClr val="accent1">
                  <a:lumMod val="10000"/>
                </a:schemeClr>
              </a:solidFill>
              <a:latin typeface="Candara" panose="020E0502030303020204" pitchFamily="34" charset="0"/>
            </a:endParaRPr>
          </a:p>
          <a:p>
            <a:pPr algn="r"/>
            <a:endParaRPr lang="es-CO" sz="1600" b="1" dirty="0">
              <a:solidFill>
                <a:schemeClr val="accent1">
                  <a:lumMod val="10000"/>
                </a:schemeClr>
              </a:solidFill>
              <a:latin typeface="Candara" panose="020E0502030303020204" pitchFamily="34" charset="0"/>
            </a:endParaRPr>
          </a:p>
        </p:txBody>
      </p:sp>
      <p:pic>
        <p:nvPicPr>
          <p:cNvPr id="3" name="Imagen 2"/>
          <p:cNvPicPr>
            <a:picLocks noChangeAspect="1"/>
          </p:cNvPicPr>
          <p:nvPr/>
        </p:nvPicPr>
        <p:blipFill>
          <a:blip r:embed="rId3"/>
          <a:stretch>
            <a:fillRect/>
          </a:stretch>
        </p:blipFill>
        <p:spPr>
          <a:xfrm>
            <a:off x="364614" y="1231717"/>
            <a:ext cx="2602524" cy="1800657"/>
          </a:xfrm>
          <a:prstGeom prst="rect">
            <a:avLst/>
          </a:prstGeom>
        </p:spPr>
      </p:pic>
      <p:pic>
        <p:nvPicPr>
          <p:cNvPr id="4" name="Imagen 3"/>
          <p:cNvPicPr>
            <a:picLocks noChangeAspect="1"/>
          </p:cNvPicPr>
          <p:nvPr/>
        </p:nvPicPr>
        <p:blipFill>
          <a:blip r:embed="rId4"/>
          <a:stretch>
            <a:fillRect/>
          </a:stretch>
        </p:blipFill>
        <p:spPr>
          <a:xfrm>
            <a:off x="6372225" y="1231900"/>
            <a:ext cx="2515310" cy="1808163"/>
          </a:xfrm>
          <a:prstGeom prst="rect">
            <a:avLst/>
          </a:prstGeom>
        </p:spPr>
      </p:pic>
      <p:pic>
        <p:nvPicPr>
          <p:cNvPr id="7" name="Imagen 6"/>
          <p:cNvPicPr>
            <a:picLocks noChangeAspect="1"/>
          </p:cNvPicPr>
          <p:nvPr/>
        </p:nvPicPr>
        <p:blipFill>
          <a:blip r:embed="rId5"/>
          <a:stretch>
            <a:fillRect/>
          </a:stretch>
        </p:blipFill>
        <p:spPr>
          <a:xfrm>
            <a:off x="3290888" y="1231900"/>
            <a:ext cx="2589223" cy="1768475"/>
          </a:xfrm>
          <a:prstGeom prst="rect">
            <a:avLst/>
          </a:prstGeom>
        </p:spPr>
      </p:pic>
    </p:spTree>
    <p:extLst>
      <p:ext uri="{BB962C8B-B14F-4D97-AF65-F5344CB8AC3E}">
        <p14:creationId xmlns:p14="http://schemas.microsoft.com/office/powerpoint/2010/main" val="128632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a:t>
            </a:fld>
            <a:endParaRPr lang="es-CO" dirty="0">
              <a:solidFill>
                <a:srgbClr val="244061">
                  <a:tint val="75000"/>
                </a:srgbClr>
              </a:solidFill>
            </a:endParaRPr>
          </a:p>
        </p:txBody>
      </p:sp>
      <p:pic>
        <p:nvPicPr>
          <p:cNvPr id="4" name="Imagen 3" descr="DSC_5544 - copia.tif"/>
          <p:cNvPicPr>
            <a:picLocks noChangeAspect="1"/>
          </p:cNvPicPr>
          <p:nvPr/>
        </p:nvPicPr>
        <p:blipFill>
          <a:blip r:embed="rId2"/>
          <a:stretch>
            <a:fillRect/>
          </a:stretch>
        </p:blipFill>
        <p:spPr>
          <a:xfrm>
            <a:off x="-706176" y="-2608"/>
            <a:ext cx="10218342" cy="6804651"/>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8940" b="10909"/>
          <a:stretch/>
        </p:blipFill>
        <p:spPr>
          <a:xfrm>
            <a:off x="2914650" y="11815"/>
            <a:ext cx="6207272" cy="6789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ángulo redondeado 5"/>
          <p:cNvSpPr/>
          <p:nvPr/>
        </p:nvSpPr>
        <p:spPr>
          <a:xfrm>
            <a:off x="391594" y="6257808"/>
            <a:ext cx="2229987" cy="48343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r>
              <a:rPr lang="es-CO" sz="1200" dirty="0"/>
              <a:t>(1) contrato de consultoría</a:t>
            </a:r>
          </a:p>
          <a:p>
            <a:r>
              <a:rPr lang="es-CO" sz="1200" dirty="0"/>
              <a:t>(1) contrato en liquidación</a:t>
            </a:r>
            <a:endParaRPr lang="es-ES" sz="1200" dirty="0"/>
          </a:p>
        </p:txBody>
      </p:sp>
    </p:spTree>
    <p:extLst>
      <p:ext uri="{BB962C8B-B14F-4D97-AF65-F5344CB8AC3E}">
        <p14:creationId xmlns:p14="http://schemas.microsoft.com/office/powerpoint/2010/main" val="2046156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2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30</a:t>
            </a:fld>
            <a:endParaRPr lang="es-CO" dirty="0">
              <a:solidFill>
                <a:srgbClr val="244061">
                  <a:tint val="75000"/>
                </a:srgbClr>
              </a:solidFill>
            </a:endParaRPr>
          </a:p>
        </p:txBody>
      </p:sp>
      <p:sp>
        <p:nvSpPr>
          <p:cNvPr id="3" name="Rectángulo 2"/>
          <p:cNvSpPr/>
          <p:nvPr/>
        </p:nvSpPr>
        <p:spPr>
          <a:xfrm>
            <a:off x="11926" y="1254351"/>
            <a:ext cx="9144000" cy="6942542"/>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las obras de repavimentación de los seis aeropuertos de la Concesión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Centronorte</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Rionegro</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Medellín,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Carepa</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Corozal, Montería y Quibdó)</a:t>
            </a:r>
            <a:endPar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ampliación de la terminal de pasajeros e instalación de un sistema de luces de aproximación ILS, en el Aeropuerto Los Garzones de la ciudad de Montería.</a:t>
            </a: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ampliación del terminal de pasajeros, construcción del terminal de servicios aeroportuarios, ampliación de pista y plataforma en el aeropuerto el </a:t>
            </a:r>
            <a:r>
              <a:rPr lang="es-MX"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Caraño</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de la ciudad de Quibdó  - Choco.</a:t>
            </a:r>
            <a:endParaRPr lang="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ampliación de la terminal nacional e internacional de pasajeros, ampliación de plataforma internacional, obra módulos de conexión, construcción del taller de mantenimiento de Avianca y construcción de un hangar de aviación ejecutiva en el Aeropuerto José María Córdova de </a:t>
            </a:r>
            <a:r>
              <a:rPr lang="es-MX"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Rionegro</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 Antioquia.</a:t>
            </a:r>
            <a:endParaRPr lang="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construcción de una nueva torre de control, terminal de aviación ejecutiva, edificio parqueadero y portería hangares en el aeropuerto Olaya Herrera de la Ciudad de Medellín  - Antioquia.  </a:t>
            </a: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ampliación de pista y climatización de la terminal de pasajeros en el aeropuerto Las Brujas de Corozal</a:t>
            </a:r>
            <a:endParaRPr lang="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Inversiones ejecutadas: para el 2015 se ejecutaron obras por $ 273.693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millones de pesos.</a:t>
            </a:r>
            <a:r>
              <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a:t>
            </a:r>
          </a:p>
          <a:p>
            <a:pPr marL="285750" indent="-285750" algn="just">
              <a:lnSpc>
                <a:spcPct val="107000"/>
              </a:lnSpc>
              <a:buFont typeface="Arial" panose="020B0604020202020204" pitchFamily="34" charset="0"/>
              <a:buChar char="•"/>
            </a:pPr>
            <a:r>
              <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Terminación de las obras de repavimentación en los aeropuertos de Medellín, </a:t>
            </a:r>
            <a:r>
              <a:rPr lang="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Rionegro</a:t>
            </a:r>
            <a:r>
              <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Montería y    Corozal.</a:t>
            </a:r>
          </a:p>
          <a:p>
            <a:pPr lvl="0" algn="just">
              <a:lnSpc>
                <a:spcPct val="107000"/>
              </a:lnSpc>
              <a:spcAft>
                <a:spcPts val="0"/>
              </a:spcAft>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a:t>
            </a:r>
            <a:endParaRPr lang="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Candara" panose="020E0502030303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Candara" panose="020E0502030303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07000"/>
              </a:lnSpc>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1406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47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31</a:t>
            </a:fld>
            <a:endParaRPr lang="es-CO" dirty="0">
              <a:solidFill>
                <a:srgbClr val="244061">
                  <a:tint val="75000"/>
                </a:srgbClr>
              </a:solidFill>
            </a:endParaRPr>
          </a:p>
        </p:txBody>
      </p:sp>
      <p:sp>
        <p:nvSpPr>
          <p:cNvPr id="3" name="Rectángulo 2"/>
          <p:cNvSpPr/>
          <p:nvPr/>
        </p:nvSpPr>
        <p:spPr>
          <a:xfrm>
            <a:off x="0" y="1134455"/>
            <a:ext cx="8686800" cy="1146211"/>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El avance de los proyectos a 30 de abril de 2016 son:</a:t>
            </a:r>
            <a:endPar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CO"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4" name="Imagen 3" descr="avance de obras.jpg"/>
          <p:cNvPicPr>
            <a:picLocks noChangeAspect="1"/>
          </p:cNvPicPr>
          <p:nvPr/>
        </p:nvPicPr>
        <p:blipFill>
          <a:blip r:embed="rId8"/>
          <a:srcRect l="24781" t="3420" r="24059" b="41583"/>
          <a:stretch>
            <a:fillRect/>
          </a:stretch>
        </p:blipFill>
        <p:spPr>
          <a:xfrm>
            <a:off x="531681" y="1417638"/>
            <a:ext cx="7940754" cy="4797425"/>
          </a:xfrm>
          <a:prstGeom prst="rect">
            <a:avLst/>
          </a:prstGeom>
        </p:spPr>
      </p:pic>
    </p:spTree>
    <p:extLst>
      <p:ext uri="{BB962C8B-B14F-4D97-AF65-F5344CB8AC3E}">
        <p14:creationId xmlns:p14="http://schemas.microsoft.com/office/powerpoint/2010/main" val="3100935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2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32</a:t>
            </a:fld>
            <a:endParaRPr lang="es-CO" dirty="0">
              <a:solidFill>
                <a:srgbClr val="244061">
                  <a:tint val="75000"/>
                </a:srgbClr>
              </a:solidFill>
            </a:endParaRPr>
          </a:p>
        </p:txBody>
      </p:sp>
      <p:sp>
        <p:nvSpPr>
          <p:cNvPr id="3" name="Rectángulo 2"/>
          <p:cNvSpPr/>
          <p:nvPr/>
        </p:nvSpPr>
        <p:spPr>
          <a:xfrm>
            <a:off x="0" y="1134455"/>
            <a:ext cx="8686800" cy="1146211"/>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El avance de los proyectos a 30 de abril de 2016 son:</a:t>
            </a:r>
            <a:endPar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CO"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4" name="Imagen 3" descr="avance de obras.jpg"/>
          <p:cNvPicPr>
            <a:picLocks noChangeAspect="1"/>
          </p:cNvPicPr>
          <p:nvPr/>
        </p:nvPicPr>
        <p:blipFill>
          <a:blip r:embed="rId8"/>
          <a:srcRect l="24781" t="58238" r="24059" b="-216"/>
          <a:stretch>
            <a:fillRect/>
          </a:stretch>
        </p:blipFill>
        <p:spPr>
          <a:xfrm>
            <a:off x="234884" y="1455738"/>
            <a:ext cx="8567839" cy="3948768"/>
          </a:xfrm>
          <a:prstGeom prst="rect">
            <a:avLst/>
          </a:prstGeom>
        </p:spPr>
      </p:pic>
      <p:sp>
        <p:nvSpPr>
          <p:cNvPr id="7" name="Rectángulo 6"/>
          <p:cNvSpPr/>
          <p:nvPr/>
        </p:nvSpPr>
        <p:spPr>
          <a:xfrm>
            <a:off x="82343" y="5323750"/>
            <a:ext cx="8686800" cy="1397947"/>
          </a:xfrm>
          <a:prstGeom prst="rect">
            <a:avLst/>
          </a:prstGeom>
        </p:spPr>
        <p:txBody>
          <a:bodyPr wrap="square" anchor="t">
            <a:spAutoFit/>
          </a:bodyPr>
          <a:lstStyle/>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Inicio de las obras de construcción del nuevo terminal de carga del aeropuerto José María Córdova de </a:t>
            </a:r>
            <a:r>
              <a:rPr lang="es-MX"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Rionegro</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t>
            </a:r>
            <a:endPar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CO"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Arial" panose="020B0604020202020204" pitchFamily="34" charset="0"/>
              <a:buChar char="•"/>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3497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70"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33</a:t>
            </a:fld>
            <a:endParaRPr lang="es-CO" dirty="0">
              <a:solidFill>
                <a:srgbClr val="244061">
                  <a:tint val="75000"/>
                </a:srgbClr>
              </a:solidFill>
            </a:endParaRPr>
          </a:p>
        </p:txBody>
      </p:sp>
      <p:sp>
        <p:nvSpPr>
          <p:cNvPr id="3" name="Rectángulo 2"/>
          <p:cNvSpPr/>
          <p:nvPr/>
        </p:nvSpPr>
        <p:spPr>
          <a:xfrm>
            <a:off x="262449" y="1390117"/>
            <a:ext cx="4142142" cy="1146211"/>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Ampliación terminal de pasajeros Aeropuerto Internacional José María Córdova</a:t>
            </a:r>
            <a:endParaRPr lang="es-ES"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8"/>
          <a:stretch>
            <a:fillRect/>
          </a:stretch>
        </p:blipFill>
        <p:spPr>
          <a:xfrm>
            <a:off x="262449" y="2535238"/>
            <a:ext cx="3829127" cy="2491475"/>
          </a:xfrm>
          <a:prstGeom prst="rect">
            <a:avLst/>
          </a:prstGeom>
        </p:spPr>
      </p:pic>
      <p:pic>
        <p:nvPicPr>
          <p:cNvPr id="6" name="Imagen 5"/>
          <p:cNvPicPr>
            <a:picLocks noChangeAspect="1"/>
          </p:cNvPicPr>
          <p:nvPr/>
        </p:nvPicPr>
        <p:blipFill>
          <a:blip r:embed="rId9"/>
          <a:stretch>
            <a:fillRect/>
          </a:stretch>
        </p:blipFill>
        <p:spPr>
          <a:xfrm>
            <a:off x="4133241" y="2535238"/>
            <a:ext cx="4899547" cy="2470150"/>
          </a:xfrm>
          <a:prstGeom prst="rect">
            <a:avLst/>
          </a:prstGeom>
        </p:spPr>
      </p:pic>
      <p:sp>
        <p:nvSpPr>
          <p:cNvPr id="11" name="Rectángulo 10"/>
          <p:cNvSpPr/>
          <p:nvPr/>
        </p:nvSpPr>
        <p:spPr>
          <a:xfrm>
            <a:off x="4133241" y="1390117"/>
            <a:ext cx="4142142" cy="1146211"/>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Construcción nuevo terminal de carga Aeropuerto Internacional José María Córdova</a:t>
            </a:r>
            <a:endParaRPr lang="es-ES"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0561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18"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34</a:t>
            </a:fld>
            <a:endParaRPr lang="es-CO" dirty="0">
              <a:solidFill>
                <a:srgbClr val="244061">
                  <a:tint val="75000"/>
                </a:srgbClr>
              </a:solidFill>
            </a:endParaRPr>
          </a:p>
        </p:txBody>
      </p:sp>
      <p:sp>
        <p:nvSpPr>
          <p:cNvPr id="3" name="Rectángulo 2"/>
          <p:cNvSpPr/>
          <p:nvPr/>
        </p:nvSpPr>
        <p:spPr>
          <a:xfrm>
            <a:off x="787035" y="1463637"/>
            <a:ext cx="6604445" cy="882742"/>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Nueva Torre de Control y Nuevo Terminal VIP, aeropuerto Olaya Herrera de la ciudad de Medellín</a:t>
            </a:r>
            <a:endParaRPr lang="es-ES"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8"/>
          <a:stretch>
            <a:fillRect/>
          </a:stretch>
        </p:blipFill>
        <p:spPr>
          <a:xfrm>
            <a:off x="862013" y="2100264"/>
            <a:ext cx="7137414" cy="4017961"/>
          </a:xfrm>
          <a:prstGeom prst="rect">
            <a:avLst/>
          </a:prstGeom>
        </p:spPr>
      </p:pic>
    </p:spTree>
    <p:extLst>
      <p:ext uri="{BB962C8B-B14F-4D97-AF65-F5344CB8AC3E}">
        <p14:creationId xmlns:p14="http://schemas.microsoft.com/office/powerpoint/2010/main" val="104235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666"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35</a:t>
            </a:fld>
            <a:endParaRPr lang="es-CO" dirty="0">
              <a:solidFill>
                <a:srgbClr val="244061">
                  <a:tint val="75000"/>
                </a:srgbClr>
              </a:solidFill>
            </a:endParaRPr>
          </a:p>
        </p:txBody>
      </p:sp>
      <p:sp>
        <p:nvSpPr>
          <p:cNvPr id="3" name="Rectángulo 2"/>
          <p:cNvSpPr/>
          <p:nvPr/>
        </p:nvSpPr>
        <p:spPr>
          <a:xfrm>
            <a:off x="343107" y="1122198"/>
            <a:ext cx="7048293" cy="882650"/>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Ampliación del terminal de pasajeros en el Aeropuerto Los Garzones de la ciudad de Montería.</a:t>
            </a:r>
            <a:endParaRPr lang="es-ES"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8"/>
          <a:stretch>
            <a:fillRect/>
          </a:stretch>
        </p:blipFill>
        <p:spPr>
          <a:xfrm>
            <a:off x="151223" y="1660433"/>
            <a:ext cx="4235927" cy="2431222"/>
          </a:xfrm>
          <a:prstGeom prst="rect">
            <a:avLst/>
          </a:prstGeom>
        </p:spPr>
      </p:pic>
      <p:pic>
        <p:nvPicPr>
          <p:cNvPr id="5" name="Imagen 4"/>
          <p:cNvPicPr>
            <a:picLocks noChangeAspect="1"/>
          </p:cNvPicPr>
          <p:nvPr/>
        </p:nvPicPr>
        <p:blipFill>
          <a:blip r:embed="rId9"/>
          <a:stretch>
            <a:fillRect/>
          </a:stretch>
        </p:blipFill>
        <p:spPr>
          <a:xfrm>
            <a:off x="4542038" y="1660433"/>
            <a:ext cx="4268950" cy="2447925"/>
          </a:xfrm>
          <a:prstGeom prst="rect">
            <a:avLst/>
          </a:prstGeom>
        </p:spPr>
      </p:pic>
      <p:pic>
        <p:nvPicPr>
          <p:cNvPr id="6" name="Imagen 5" descr="ils.jpg"/>
          <p:cNvPicPr>
            <a:picLocks noChangeAspect="1"/>
          </p:cNvPicPr>
          <p:nvPr/>
        </p:nvPicPr>
        <p:blipFill>
          <a:blip r:embed="rId10"/>
          <a:stretch>
            <a:fillRect/>
          </a:stretch>
        </p:blipFill>
        <p:spPr>
          <a:xfrm>
            <a:off x="2881549" y="4107686"/>
            <a:ext cx="3397358" cy="2472056"/>
          </a:xfrm>
          <a:prstGeom prst="rect">
            <a:avLst/>
          </a:prstGeom>
        </p:spPr>
      </p:pic>
      <p:sp>
        <p:nvSpPr>
          <p:cNvPr id="7" name="CuadroTexto 6"/>
          <p:cNvSpPr txBox="1"/>
          <p:nvPr/>
        </p:nvSpPr>
        <p:spPr>
          <a:xfrm>
            <a:off x="343107" y="4811983"/>
            <a:ext cx="2743200" cy="646331"/>
          </a:xfrm>
          <a:prstGeom prst="rect">
            <a:avLst/>
          </a:prstGeom>
        </p:spPr>
        <p:txBody>
          <a:bodyPr rtlCol="0">
            <a:spAutoFit/>
          </a:bodyPr>
          <a:lstStyle/>
          <a:p>
            <a:pPr marL="285750" indent="-285750">
              <a:buFont typeface="Arial" panose="020B0604020202020204" pitchFamily="34" charset="0"/>
              <a:buChar char="•"/>
            </a:pPr>
            <a:r>
              <a:rPr lang="es-ES" dirty="0">
                <a:solidFill>
                  <a:srgbClr val="151515"/>
                </a:solidFill>
              </a:rPr>
              <a:t>Instalación sistema de luces de aproximación</a:t>
            </a:r>
          </a:p>
        </p:txBody>
      </p:sp>
    </p:spTree>
    <p:extLst>
      <p:ext uri="{BB962C8B-B14F-4D97-AF65-F5344CB8AC3E}">
        <p14:creationId xmlns:p14="http://schemas.microsoft.com/office/powerpoint/2010/main" val="4120407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1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vert="horz" wrap="square" lIns="0" tIns="0" rIns="0" bIns="0" numCol="1" anchor="ctr" anchorCtr="0" compatLnSpc="1">
            <a:prstTxWarp prst="textNoShape">
              <a:avLst/>
            </a:prstTxWarp>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t>
            </a:r>
            <a:r>
              <a:rPr lang="es-ES"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Centronorte</a:t>
            </a:r>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 Vigencia 2016</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36</a:t>
            </a:fld>
            <a:endParaRPr lang="es-CO" dirty="0">
              <a:solidFill>
                <a:srgbClr val="244061">
                  <a:tint val="75000"/>
                </a:srgbClr>
              </a:solidFill>
            </a:endParaRPr>
          </a:p>
        </p:txBody>
      </p:sp>
      <p:sp>
        <p:nvSpPr>
          <p:cNvPr id="3" name="Rectángulo 2"/>
          <p:cNvSpPr/>
          <p:nvPr/>
        </p:nvSpPr>
        <p:spPr>
          <a:xfrm>
            <a:off x="330413" y="1235075"/>
            <a:ext cx="7048293" cy="882650"/>
          </a:xfrm>
          <a:prstGeom prst="rect">
            <a:avLst/>
          </a:prstGeom>
        </p:spPr>
        <p:txBody>
          <a:bodyPr wrap="square" anchor="t">
            <a:spAutoFit/>
          </a:bodyPr>
          <a:lstStyle/>
          <a:p>
            <a:pPr marL="285750" indent="-285750">
              <a:lnSpc>
                <a:spcPct val="107000"/>
              </a:lnSpc>
              <a:buFont typeface="Arial" panose="020B0604020202020204" pitchFamily="34" charset="0"/>
              <a:buChar char="•"/>
            </a:pPr>
            <a:r>
              <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Ampliación del terminal de pasajeros y Nuevo Centro de Servicios en el Aeropuerto El </a:t>
            </a:r>
            <a:r>
              <a:rPr lang="es-MX" sz="1600" dirty="0" err="1">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Caraño</a:t>
            </a:r>
            <a:r>
              <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rPr>
              <a:t> de la ciudad de Quibdó.</a:t>
            </a:r>
            <a:endParaRPr lang="es-ES"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a:blip r:embed="rId8"/>
          <a:stretch>
            <a:fillRect/>
          </a:stretch>
        </p:blipFill>
        <p:spPr>
          <a:xfrm>
            <a:off x="1916403" y="1908175"/>
            <a:ext cx="5195597" cy="4467225"/>
          </a:xfrm>
          <a:prstGeom prst="rect">
            <a:avLst/>
          </a:prstGeom>
        </p:spPr>
      </p:pic>
    </p:spTree>
    <p:extLst>
      <p:ext uri="{BB962C8B-B14F-4D97-AF65-F5344CB8AC3E}">
        <p14:creationId xmlns:p14="http://schemas.microsoft.com/office/powerpoint/2010/main" val="204716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9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Aerocali–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4</a:t>
            </a:fld>
            <a:endParaRPr lang="es-CO" dirty="0">
              <a:solidFill>
                <a:srgbClr val="244061">
                  <a:tint val="75000"/>
                </a:srgbClr>
              </a:solidFill>
            </a:endParaRPr>
          </a:p>
        </p:txBody>
      </p:sp>
      <p:sp>
        <p:nvSpPr>
          <p:cNvPr id="3" name="Rectángulo 2"/>
          <p:cNvSpPr/>
          <p:nvPr/>
        </p:nvSpPr>
        <p:spPr>
          <a:xfrm>
            <a:off x="11926" y="1254351"/>
            <a:ext cx="9144000" cy="6152133"/>
          </a:xfrm>
          <a:prstGeom prst="rect">
            <a:avLst/>
          </a:prstGeom>
        </p:spPr>
        <p:txBody>
          <a:bodyPr wrap="square" anchor="t">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30 de mayo de 2015 se entrega a la Aeronáutica Civil el nuevo cuartel de bomberos.</a:t>
            </a:r>
            <a:endParaRPr lang="es-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s-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Suscripción del otrosí No. 3 al Contrato de Concesión 058-CON-2000 el día 5 de junio de 2015, el cual tiene como objeto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modificar las condiciones establecidas en el Contrato de Concesión No. 058-CON-2000, en el sentido del proceso de selección de la firma Asesora, firma de mercadeo y firma auditora se permita la participación abierta de cualquier empresa para </a:t>
            </a:r>
            <a:r>
              <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garantizar la pluralidad de oferentes, los principios de igualdad, transparencia y moralidad </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en el proceso de selección.</a:t>
            </a:r>
          </a:p>
          <a:p>
            <a:pPr marL="342900" lvl="0" indent="-342900" algn="just">
              <a:lnSpc>
                <a:spcPct val="107000"/>
              </a:lnSpc>
              <a:spcAft>
                <a:spcPts val="0"/>
              </a:spcAft>
              <a:buFont typeface="Symbol" panose="05050102010706020507" pitchFamily="18" charset="2"/>
              <a:buChar char=""/>
            </a:pPr>
            <a:endPar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las obras de expansión del Aeropuerto Alfonso Bonilla Aragón, las cuales contemplan la modernización del terminal actual, construcción de la nueva terminal, urbanismos, vías de accesos y plataforma. </a:t>
            </a:r>
          </a:p>
          <a:p>
            <a:pPr marL="342900" lvl="0" indent="-342900" algn="just">
              <a:lnSpc>
                <a:spcPct val="107000"/>
              </a:lnSpc>
              <a:spcAft>
                <a:spcPts val="0"/>
              </a:spcAft>
              <a:buFont typeface="Symbol" panose="05050102010706020507" pitchFamily="18" charset="2"/>
              <a:buChar char=""/>
            </a:pPr>
            <a:endParaRPr lang="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Inversiones ejecutadas: para el 2015 se ejecutaron obras por $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31.340 millones.</a:t>
            </a:r>
            <a:endPar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Se adelantó el proceso para la contratación de la interventoría operativa (Firma </a:t>
            </a:r>
            <a:r>
              <a:rPr lang="es-MX"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Asesora</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el cual fue adjudicado el día 30 de diciembre de 2015 al consorcio </a:t>
            </a:r>
            <a:r>
              <a:rPr lang="es-ES" sz="1600" dirty="0" err="1">
                <a:solidFill>
                  <a:schemeClr val="accent1">
                    <a:lumMod val="10000"/>
                  </a:schemeClr>
                </a:solidFill>
                <a:latin typeface="Candara" charset="0"/>
                <a:ea typeface="Times New Roman" panose="02020603050405020304" pitchFamily="18" charset="0"/>
                <a:cs typeface="Times New Roman" panose="02020603050405020304" pitchFamily="18" charset="0"/>
              </a:rPr>
              <a:t>Intercol</a:t>
            </a:r>
            <a:r>
              <a:rPr lang="es-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SP.</a:t>
            </a:r>
          </a:p>
          <a:p>
            <a:pPr lvl="0" algn="just">
              <a:lnSpc>
                <a:spcPct val="107000"/>
              </a:lnSpc>
              <a:spcAft>
                <a:spcPts val="0"/>
              </a:spcAft>
            </a:pPr>
            <a:r>
              <a:rPr lang="es" sz="1600" dirty="0">
                <a:solidFill>
                  <a:schemeClr val="accent1">
                    <a:lumMod val="10000"/>
                  </a:schemeClr>
                </a:solidFill>
                <a:latin typeface="Candara" charset="0"/>
                <a:ea typeface="Times New Roman" panose="02020603050405020304" pitchFamily="18" charset="0"/>
                <a:cs typeface="Times New Roman" panose="02020603050405020304" pitchFamily="18" charset="0"/>
              </a:rPr>
              <a:t> </a:t>
            </a:r>
          </a:p>
          <a:p>
            <a:pPr lvl="0" algn="just">
              <a:lnSpc>
                <a:spcPct val="107000"/>
              </a:lnSpc>
              <a:spcAft>
                <a:spcPts val="0"/>
              </a:spcAft>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a:t>
            </a:r>
            <a:endParaRPr lang="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Candara" panose="020E0502030303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Candara" panose="020E0502030303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07000"/>
              </a:lnSpc>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478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4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Aerocali– Vigencia 2016</a:t>
            </a:r>
            <a:endParaRPr lang="es-ES" dirty="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5</a:t>
            </a:fld>
            <a:endParaRPr lang="es-CO" dirty="0">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dirty="0"/>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dirty="0"/>
              <a:t>Presentar un resumen de los logros obtenidos en el periodo enero – abril</a:t>
            </a:r>
          </a:p>
          <a:p>
            <a:endParaRPr lang="es-CO" dirty="0"/>
          </a:p>
          <a:p>
            <a:r>
              <a:rPr lang="es-CO" dirty="0"/>
              <a:t>Inversiones</a:t>
            </a:r>
          </a:p>
          <a:p>
            <a:r>
              <a:rPr lang="es-CO" dirty="0"/>
              <a:t>Avances en obras</a:t>
            </a:r>
          </a:p>
          <a:p>
            <a:r>
              <a:rPr lang="es-CO" dirty="0"/>
              <a:t>Proyectado en la vigencia</a:t>
            </a:r>
          </a:p>
        </p:txBody>
      </p:sp>
      <p:sp>
        <p:nvSpPr>
          <p:cNvPr id="7" name="Rectángulo 6"/>
          <p:cNvSpPr/>
          <p:nvPr/>
        </p:nvSpPr>
        <p:spPr>
          <a:xfrm>
            <a:off x="98702" y="1122817"/>
            <a:ext cx="9144000" cy="1673150"/>
          </a:xfrm>
          <a:prstGeom prst="rect">
            <a:avLst/>
          </a:prstGeom>
        </p:spPr>
        <p:txBody>
          <a:bodyPr wrap="square" anchor="t">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firma acta de inicio de la interventoría operativa el día 18 de febrero de 2016. </a:t>
            </a:r>
          </a:p>
          <a:p>
            <a:pPr marL="342900" lvl="0" indent="-342900" algn="just">
              <a:lnSpc>
                <a:spcPct val="107000"/>
              </a:lnSpc>
              <a:spcAft>
                <a:spcPts val="0"/>
              </a:spcAft>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firma acta de inicio de las obras de certificación el día 14 de abril de 2016 y las cuales tienen una duración de ejecución de 18 meses. </a:t>
            </a:r>
          </a:p>
          <a:p>
            <a:pPr marL="342900" lvl="0" indent="-342900" algn="just">
              <a:lnSpc>
                <a:spcPct val="107000"/>
              </a:lnSpc>
              <a:spcAft>
                <a:spcPts val="0"/>
              </a:spcAft>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obras al 20 de mayo de 2016 son: </a:t>
            </a:r>
            <a:endParaRPr lang="es-ES"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50091893"/>
              </p:ext>
            </p:extLst>
          </p:nvPr>
        </p:nvGraphicFramePr>
        <p:xfrm>
          <a:off x="661994" y="2833894"/>
          <a:ext cx="7595754" cy="3731894"/>
        </p:xfrm>
        <a:graphic>
          <a:graphicData uri="http://schemas.openxmlformats.org/drawingml/2006/table">
            <a:tbl>
              <a:tblPr>
                <a:tableStyleId>{ED083AE6-46FA-4A59-8FB0-9F97EB10719F}</a:tableStyleId>
              </a:tblPr>
              <a:tblGrid>
                <a:gridCol w="1236518">
                  <a:extLst>
                    <a:ext uri="{9D8B030D-6E8A-4147-A177-3AD203B41FA5}">
                      <a16:colId xmlns="" xmlns:a16="http://schemas.microsoft.com/office/drawing/2014/main" val="20000"/>
                    </a:ext>
                  </a:extLst>
                </a:gridCol>
                <a:gridCol w="2109354">
                  <a:extLst>
                    <a:ext uri="{9D8B030D-6E8A-4147-A177-3AD203B41FA5}">
                      <a16:colId xmlns="" xmlns:a16="http://schemas.microsoft.com/office/drawing/2014/main" val="20002"/>
                    </a:ext>
                  </a:extLst>
                </a:gridCol>
                <a:gridCol w="1049482">
                  <a:extLst>
                    <a:ext uri="{9D8B030D-6E8A-4147-A177-3AD203B41FA5}">
                      <a16:colId xmlns="" xmlns:a16="http://schemas.microsoft.com/office/drawing/2014/main" val="20003"/>
                    </a:ext>
                  </a:extLst>
                </a:gridCol>
                <a:gridCol w="885536">
                  <a:extLst>
                    <a:ext uri="{9D8B030D-6E8A-4147-A177-3AD203B41FA5}">
                      <a16:colId xmlns="" xmlns:a16="http://schemas.microsoft.com/office/drawing/2014/main" val="20004"/>
                    </a:ext>
                  </a:extLst>
                </a:gridCol>
                <a:gridCol w="953655">
                  <a:extLst>
                    <a:ext uri="{9D8B030D-6E8A-4147-A177-3AD203B41FA5}">
                      <a16:colId xmlns="" xmlns:a16="http://schemas.microsoft.com/office/drawing/2014/main" val="20005"/>
                    </a:ext>
                  </a:extLst>
                </a:gridCol>
                <a:gridCol w="1361209">
                  <a:extLst>
                    <a:ext uri="{9D8B030D-6E8A-4147-A177-3AD203B41FA5}">
                      <a16:colId xmlns="" xmlns:a16="http://schemas.microsoft.com/office/drawing/2014/main" val="20007"/>
                    </a:ext>
                  </a:extLst>
                </a:gridCol>
              </a:tblGrid>
              <a:tr h="424081">
                <a:tc>
                  <a:txBody>
                    <a:bodyPr/>
                    <a:lstStyle/>
                    <a:p>
                      <a:pPr algn="ctr" fontAlgn="ctr"/>
                      <a:r>
                        <a:rPr lang="es-ES" sz="900" b="1" i="0" u="none" strike="noStrike" dirty="0">
                          <a:solidFill>
                            <a:srgbClr val="212121"/>
                          </a:solidFill>
                          <a:effectLst/>
                          <a:latin typeface="Calibri" panose="020F0502020204030204" pitchFamily="34" charset="0"/>
                        </a:rPr>
                        <a:t>OBRA</a:t>
                      </a:r>
                    </a:p>
                  </a:txBody>
                  <a:tcPr marL="2510" marR="2510" marT="2510" marB="0" anchor="ctr"/>
                </a:tc>
                <a:tc>
                  <a:txBody>
                    <a:bodyPr/>
                    <a:lstStyle/>
                    <a:p>
                      <a:pPr algn="ctr" fontAlgn="ctr"/>
                      <a:r>
                        <a:rPr lang="es-ES" sz="900" b="1" u="none" strike="noStrike" dirty="0">
                          <a:solidFill>
                            <a:srgbClr val="212121"/>
                          </a:solidFill>
                          <a:effectLst/>
                        </a:rPr>
                        <a:t>ALCANCE DE LA OBRA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INVERSIÓN</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Inicio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Terminación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Porcentaje de Ejecución </a:t>
                      </a:r>
                      <a:r>
                        <a:rPr lang="es-ES" sz="900" b="1" u="none" strike="noStrike" dirty="0" err="1">
                          <a:solidFill>
                            <a:srgbClr val="212121"/>
                          </a:solidFill>
                          <a:effectLst/>
                        </a:rPr>
                        <a:t>Aprox</a:t>
                      </a:r>
                      <a:r>
                        <a:rPr lang="es-ES" sz="900" u="none" strike="noStrike" dirty="0">
                          <a:effectLst/>
                        </a:rPr>
                        <a:t/>
                      </a:r>
                      <a:br>
                        <a:rPr lang="es-ES" sz="900" u="none" strike="noStrike" dirty="0">
                          <a:effectLst/>
                        </a:rPr>
                      </a:br>
                      <a:r>
                        <a:rPr lang="es-ES" sz="900" b="1" u="none" strike="noStrike" dirty="0">
                          <a:solidFill>
                            <a:srgbClr val="212121"/>
                          </a:solidFill>
                          <a:effectLst/>
                        </a:rPr>
                        <a:t>(avance de obra)</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0"/>
                  </a:ext>
                </a:extLst>
              </a:tr>
              <a:tr h="576064">
                <a:tc>
                  <a:txBody>
                    <a:bodyPr/>
                    <a:lstStyle/>
                    <a:p>
                      <a:pPr algn="l" fontAlgn="ctr"/>
                      <a:r>
                        <a:rPr lang="es-ES" sz="900" b="1" i="0" u="none" strike="noStrike" dirty="0">
                          <a:solidFill>
                            <a:srgbClr val="212121"/>
                          </a:solidFill>
                          <a:effectLst/>
                          <a:latin typeface="Calibri" panose="020F0502020204030204" pitchFamily="34" charset="0"/>
                        </a:rPr>
                        <a:t>Nueva terminal Internacional</a:t>
                      </a:r>
                    </a:p>
                  </a:txBody>
                  <a:tcPr marL="2510" marR="2510" marT="2510" marB="0" anchor="ctr"/>
                </a:tc>
                <a:tc>
                  <a:txBody>
                    <a:bodyPr/>
                    <a:lstStyle/>
                    <a:p>
                      <a:pPr algn="l" fontAlgn="ctr"/>
                      <a:r>
                        <a:rPr lang="es-ES" sz="900" b="1" i="0" u="none" strike="noStrike" dirty="0">
                          <a:solidFill>
                            <a:srgbClr val="212121"/>
                          </a:solidFill>
                          <a:effectLst/>
                          <a:latin typeface="Calibri" panose="020F0502020204030204" pitchFamily="34" charset="0"/>
                        </a:rPr>
                        <a:t>- Actuaciones previas.</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Cimentación y estructura.</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Componentes de arquitectura.</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Cubierta y fachada</a:t>
                      </a: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dirty="0">
                          <a:solidFill>
                            <a:srgbClr val="212121"/>
                          </a:solidFill>
                          <a:effectLst/>
                        </a:rPr>
                        <a:t>$         70.789 M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23/07/2015</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15/08/2016</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43%</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2"/>
                  </a:ext>
                </a:extLst>
              </a:tr>
              <a:tr h="504056">
                <a:tc>
                  <a:txBody>
                    <a:bodyPr/>
                    <a:lstStyle/>
                    <a:p>
                      <a:pPr algn="l" fontAlgn="ctr"/>
                      <a:r>
                        <a:rPr lang="es-ES" sz="900" b="1" u="none" strike="noStrike" dirty="0">
                          <a:solidFill>
                            <a:srgbClr val="212121"/>
                          </a:solidFill>
                          <a:effectLst/>
                        </a:rPr>
                        <a:t>Urbanismo y Accesos</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i="0" u="none" strike="noStrike" dirty="0">
                          <a:solidFill>
                            <a:srgbClr val="212121"/>
                          </a:solidFill>
                          <a:effectLst/>
                          <a:latin typeface="Calibri" panose="020F0502020204030204" pitchFamily="34" charset="0"/>
                        </a:rPr>
                        <a:t>- Viaducto.</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Movimiento de tierras y nivelación.</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Alumbrado exterior.</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Subestación eléctrica. </a:t>
                      </a: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dirty="0">
                          <a:solidFill>
                            <a:srgbClr val="212121"/>
                          </a:solidFill>
                          <a:effectLst/>
                        </a:rPr>
                        <a:t>$       12.361 M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03/07/2015</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latin typeface="Calibri" charset="0"/>
                        </a:rPr>
                        <a:t>15/08/2016</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212121"/>
                          </a:solidFill>
                          <a:effectLst/>
                          <a:latin typeface="+mn-lt"/>
                        </a:rPr>
                        <a:t>47%</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3"/>
                  </a:ext>
                </a:extLst>
              </a:tr>
              <a:tr h="532169">
                <a:tc>
                  <a:txBody>
                    <a:bodyPr/>
                    <a:lstStyle/>
                    <a:p>
                      <a:pPr algn="l" fontAlgn="ctr"/>
                      <a:r>
                        <a:rPr lang="es-ES" sz="900" b="1" u="none" strike="noStrike" dirty="0">
                          <a:solidFill>
                            <a:srgbClr val="212121"/>
                          </a:solidFill>
                          <a:effectLst/>
                        </a:rPr>
                        <a:t>Plataforma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i="0" u="none" strike="noStrike" dirty="0">
                          <a:solidFill>
                            <a:srgbClr val="212121"/>
                          </a:solidFill>
                          <a:effectLst/>
                          <a:latin typeface="Calibri" panose="020F0502020204030204" pitchFamily="34" charset="0"/>
                        </a:rPr>
                        <a:t>- Estructura.</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Ayudas visuales. </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Iluminación de plataforma. </a:t>
                      </a: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dirty="0">
                          <a:solidFill>
                            <a:srgbClr val="212121"/>
                          </a:solidFill>
                          <a:effectLst/>
                        </a:rPr>
                        <a:t>$         31.384 M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latin typeface="Calibri" charset="0"/>
                        </a:rPr>
                        <a:t>03/07/2015</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latin typeface="Calibri" charset="0"/>
                        </a:rPr>
                        <a:t>15/08/2016</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42%</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5"/>
                  </a:ext>
                </a:extLst>
              </a:tr>
              <a:tr h="532169">
                <a:tc>
                  <a:txBody>
                    <a:bodyPr/>
                    <a:lstStyle/>
                    <a:p>
                      <a:pPr algn="l" fontAlgn="ctr"/>
                      <a:r>
                        <a:rPr lang="es-ES" sz="900" b="1" i="0" u="none" strike="noStrike" dirty="0">
                          <a:solidFill>
                            <a:srgbClr val="212121"/>
                          </a:solidFill>
                          <a:effectLst/>
                          <a:latin typeface="Calibri" panose="020F0502020204030204" pitchFamily="34" charset="0"/>
                        </a:rPr>
                        <a:t>Modernización Terminal Actual</a:t>
                      </a:r>
                    </a:p>
                  </a:txBody>
                  <a:tcPr marL="2510" marR="2510" marT="2510" marB="0" anchor="ctr"/>
                </a:tc>
                <a:tc>
                  <a:txBody>
                    <a:bodyPr/>
                    <a:lstStyle/>
                    <a:p>
                      <a:pPr algn="l" fontAlgn="ctr"/>
                      <a:r>
                        <a:rPr lang="es-ES" sz="900" b="1" i="0" u="none" strike="noStrike" dirty="0">
                          <a:solidFill>
                            <a:srgbClr val="212121"/>
                          </a:solidFill>
                          <a:effectLst/>
                          <a:latin typeface="Calibri" panose="020F0502020204030204" pitchFamily="34" charset="0"/>
                        </a:rPr>
                        <a:t>- Separación de flujos muelle nacional.</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Ampliación de la sala de reclamo de equipaje nacional y regional. </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Tratamiento pasajeros nacionales en el actual dique internacional.</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Cambio del uso de la sala de reclamo de equipaje internacional a nacional.</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Ampliación del dique nacional.</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Cambio del hall de llegadas internacional a nacional.</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Traslado sanidad.</a:t>
                      </a:r>
                      <a:br>
                        <a:rPr lang="es-ES" sz="900" b="1" i="0" u="none" strike="noStrike" dirty="0">
                          <a:solidFill>
                            <a:srgbClr val="212121"/>
                          </a:solidFill>
                          <a:effectLst/>
                          <a:latin typeface="Calibri" panose="020F0502020204030204" pitchFamily="34" charset="0"/>
                        </a:rPr>
                      </a:br>
                      <a:r>
                        <a:rPr lang="es-ES" sz="900" b="1" i="0" u="none" strike="noStrike" dirty="0">
                          <a:solidFill>
                            <a:srgbClr val="212121"/>
                          </a:solidFill>
                          <a:effectLst/>
                          <a:latin typeface="Calibri" panose="020F0502020204030204" pitchFamily="34" charset="0"/>
                        </a:rPr>
                        <a:t>- Pasarelas de abordaje. </a:t>
                      </a:r>
                    </a:p>
                  </a:txBody>
                  <a:tcPr marL="2510" marR="2510" marT="2510" marB="0" anchor="ctr"/>
                </a:tc>
                <a:tc>
                  <a:txBody>
                    <a:bodyPr/>
                    <a:lstStyle/>
                    <a:p>
                      <a:pPr algn="ctr" fontAlgn="ctr"/>
                      <a:r>
                        <a:rPr lang="es-ES" sz="900" b="1" i="0" u="none" strike="noStrike" dirty="0">
                          <a:solidFill>
                            <a:srgbClr val="212121"/>
                          </a:solidFill>
                          <a:effectLst/>
                          <a:latin typeface="Calibri" panose="020F0502020204030204" pitchFamily="34" charset="0"/>
                        </a:rPr>
                        <a:t>$ 16.820 M</a:t>
                      </a:r>
                    </a:p>
                  </a:txBody>
                  <a:tcPr marL="2510" marR="2510" marT="2510" marB="0" anchor="ctr"/>
                </a:tc>
                <a:tc>
                  <a:txBody>
                    <a:bodyPr/>
                    <a:lstStyle/>
                    <a:p>
                      <a:pPr algn="ctr" fontAlgn="ctr"/>
                      <a:r>
                        <a:rPr lang="es-ES" sz="900" b="1" i="0" u="none" strike="noStrike" dirty="0">
                          <a:solidFill>
                            <a:srgbClr val="212121"/>
                          </a:solidFill>
                          <a:effectLst/>
                          <a:latin typeface="Calibri" charset="0"/>
                        </a:rPr>
                        <a:t>24/11/2014</a:t>
                      </a:r>
                      <a:r>
                        <a:rPr lang="es-ES" sz="900" i="0" u="none" strike="noStrike" dirty="0">
                          <a:solidFill>
                            <a:srgbClr val="386295"/>
                          </a:solidFill>
                          <a:effectLst/>
                          <a:latin typeface="Calibri" charset="0"/>
                        </a:rPr>
                        <a:t> </a:t>
                      </a:r>
                    </a:p>
                    <a:p>
                      <a:pPr algn="ctr" fontAlgn="ct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212121"/>
                          </a:solidFill>
                          <a:effectLst/>
                          <a:latin typeface="Calibri" charset="0"/>
                        </a:rPr>
                        <a:t>15/08/2016</a:t>
                      </a:r>
                      <a:r>
                        <a:rPr lang="es-ES" sz="900" i="0" u="none" strike="noStrike" dirty="0">
                          <a:solidFill>
                            <a:srgbClr val="386295"/>
                          </a:solidFill>
                          <a:effectLst/>
                          <a:latin typeface="Calibri" charset="0"/>
                        </a:rPr>
                        <a:t> </a:t>
                      </a:r>
                    </a:p>
                    <a:p>
                      <a:pPr algn="ctr" fontAlgn="ct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212121"/>
                          </a:solidFill>
                          <a:effectLst/>
                          <a:latin typeface="Calibri" panose="020F0502020204030204" pitchFamily="34" charset="0"/>
                        </a:rPr>
                        <a:t>64%</a:t>
                      </a:r>
                    </a:p>
                  </a:txBody>
                  <a:tcPr marL="2510" marR="2510" marT="2510" marB="0" anchor="ctr"/>
                </a:tc>
                <a:extLst>
                  <a:ext uri="{0D108BD9-81ED-4DB2-BD59-A6C34878D82A}">
                    <a16:rowId xmlns="" xmlns:a16="http://schemas.microsoft.com/office/drawing/2014/main" val="1489750261"/>
                  </a:ext>
                </a:extLst>
              </a:tr>
            </a:tbl>
          </a:graphicData>
        </a:graphic>
      </p:graphicFrame>
    </p:spTree>
    <p:extLst>
      <p:ext uri="{BB962C8B-B14F-4D97-AF65-F5344CB8AC3E}">
        <p14:creationId xmlns:p14="http://schemas.microsoft.com/office/powerpoint/2010/main" val="403907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6</a:t>
            </a:fld>
            <a:endParaRPr lang="es-CO" dirty="0">
              <a:solidFill>
                <a:srgbClr val="244061">
                  <a:tint val="75000"/>
                </a:srgbClr>
              </a:solidFill>
            </a:endParaRPr>
          </a:p>
        </p:txBody>
      </p:sp>
      <p:pic>
        <p:nvPicPr>
          <p:cNvPr id="3" name="Imagen 2"/>
          <p:cNvPicPr>
            <a:picLocks noChangeAspect="1"/>
          </p:cNvPicPr>
          <p:nvPr/>
        </p:nvPicPr>
        <p:blipFill>
          <a:blip r:embed="rId2"/>
          <a:stretch>
            <a:fillRect/>
          </a:stretch>
        </p:blipFill>
        <p:spPr>
          <a:xfrm>
            <a:off x="252413" y="1603375"/>
            <a:ext cx="2980553" cy="1504950"/>
          </a:xfrm>
          <a:prstGeom prst="rect">
            <a:avLst/>
          </a:prstGeom>
        </p:spPr>
      </p:pic>
      <p:pic>
        <p:nvPicPr>
          <p:cNvPr id="4" name="Imagen 3"/>
          <p:cNvPicPr>
            <a:picLocks noChangeAspect="1"/>
          </p:cNvPicPr>
          <p:nvPr/>
        </p:nvPicPr>
        <p:blipFill>
          <a:blip r:embed="rId3"/>
          <a:stretch>
            <a:fillRect/>
          </a:stretch>
        </p:blipFill>
        <p:spPr>
          <a:xfrm>
            <a:off x="3327400" y="1603375"/>
            <a:ext cx="3002919" cy="1476375"/>
          </a:xfrm>
          <a:prstGeom prst="rect">
            <a:avLst/>
          </a:prstGeom>
        </p:spPr>
      </p:pic>
      <p:pic>
        <p:nvPicPr>
          <p:cNvPr id="7" name="Imagen 6"/>
          <p:cNvPicPr>
            <a:picLocks noChangeAspect="1"/>
          </p:cNvPicPr>
          <p:nvPr/>
        </p:nvPicPr>
        <p:blipFill>
          <a:blip r:embed="rId4"/>
          <a:stretch>
            <a:fillRect/>
          </a:stretch>
        </p:blipFill>
        <p:spPr>
          <a:xfrm>
            <a:off x="6430044" y="1603375"/>
            <a:ext cx="2524125" cy="1495425"/>
          </a:xfrm>
          <a:prstGeom prst="rect">
            <a:avLst/>
          </a:prstGeom>
        </p:spPr>
      </p:pic>
      <p:pic>
        <p:nvPicPr>
          <p:cNvPr id="8" name="Imagen 7"/>
          <p:cNvPicPr>
            <a:picLocks noChangeAspect="1"/>
          </p:cNvPicPr>
          <p:nvPr/>
        </p:nvPicPr>
        <p:blipFill>
          <a:blip r:embed="rId5"/>
          <a:stretch>
            <a:fillRect/>
          </a:stretch>
        </p:blipFill>
        <p:spPr>
          <a:xfrm>
            <a:off x="377825" y="3214688"/>
            <a:ext cx="4320028" cy="3177419"/>
          </a:xfrm>
          <a:prstGeom prst="rect">
            <a:avLst/>
          </a:prstGeom>
        </p:spPr>
      </p:pic>
      <p:graphicFrame>
        <p:nvGraphicFramePr>
          <p:cNvPr id="9" name="Tabla 8"/>
          <p:cNvGraphicFramePr/>
          <p:nvPr>
            <p:extLst>
              <p:ext uri="{D42A27DB-BD31-4B8C-83A1-F6EECF244321}">
                <p14:modId xmlns:p14="http://schemas.microsoft.com/office/powerpoint/2010/main" val="2004727479"/>
              </p:ext>
            </p:extLst>
          </p:nvPr>
        </p:nvGraphicFramePr>
        <p:xfrm>
          <a:off x="4920858" y="3225582"/>
          <a:ext cx="4001391" cy="2657896"/>
        </p:xfrm>
        <a:graphic>
          <a:graphicData uri="http://schemas.openxmlformats.org/drawingml/2006/table">
            <a:tbl>
              <a:tblPr firstRow="1" bandRow="1">
                <a:tableStyleId>{5C22544A-7EE6-4342-B048-85BDC9FD1C3A}</a:tableStyleId>
              </a:tblPr>
              <a:tblGrid>
                <a:gridCol w="1333797">
                  <a:extLst>
                    <a:ext uri="{9D8B030D-6E8A-4147-A177-3AD203B41FA5}">
                      <a16:colId xmlns="" xmlns:a16="http://schemas.microsoft.com/office/drawing/2014/main" val="77024422"/>
                    </a:ext>
                  </a:extLst>
                </a:gridCol>
                <a:gridCol w="1333797">
                  <a:extLst>
                    <a:ext uri="{9D8B030D-6E8A-4147-A177-3AD203B41FA5}">
                      <a16:colId xmlns="" xmlns:a16="http://schemas.microsoft.com/office/drawing/2014/main" val="2521803572"/>
                    </a:ext>
                  </a:extLst>
                </a:gridCol>
                <a:gridCol w="1333797">
                  <a:extLst>
                    <a:ext uri="{9D8B030D-6E8A-4147-A177-3AD203B41FA5}">
                      <a16:colId xmlns="" xmlns:a16="http://schemas.microsoft.com/office/drawing/2014/main" val="2853190771"/>
                    </a:ext>
                  </a:extLst>
                </a:gridCol>
              </a:tblGrid>
              <a:tr h="556583">
                <a:tc>
                  <a:txBody>
                    <a:bodyPr/>
                    <a:lstStyle/>
                    <a:p>
                      <a:r>
                        <a:rPr lang="es-ES" dirty="0">
                          <a:effectLst/>
                        </a:rPr>
                        <a:t/>
                      </a:r>
                      <a:br>
                        <a:rPr lang="es-ES" dirty="0">
                          <a:effectLst/>
                        </a:rPr>
                      </a:b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1100" kern="1200" dirty="0">
                          <a:effectLst/>
                        </a:rPr>
                        <a:t>Ahora</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1100" kern="1200" dirty="0">
                          <a:effectLst/>
                        </a:rPr>
                        <a:t>Después</a:t>
                      </a:r>
                      <a:endParaRPr lang="es-ES" dirty="0">
                        <a:effectLst/>
                      </a:endParaRPr>
                    </a:p>
                  </a:txBody>
                  <a:tcPr marL="0" marR="0" marT="0" marB="0" anchor="ctr"/>
                </a:tc>
                <a:extLst>
                  <a:ext uri="{0D108BD9-81ED-4DB2-BD59-A6C34878D82A}">
                    <a16:rowId xmlns="" xmlns:a16="http://schemas.microsoft.com/office/drawing/2014/main" val="2251596304"/>
                  </a:ext>
                </a:extLst>
              </a:tr>
              <a:tr h="371056">
                <a:tc>
                  <a:txBody>
                    <a:bodyPr/>
                    <a:lstStyle/>
                    <a:p>
                      <a:pPr marL="0" algn="l" rtl="0" eaLnBrk="1" latinLnBrk="0" hangingPunct="1">
                        <a:spcBef>
                          <a:spcPts val="0"/>
                        </a:spcBef>
                        <a:spcAft>
                          <a:spcPts val="0"/>
                        </a:spcAft>
                      </a:pPr>
                      <a:r>
                        <a:rPr lang="es-CO" sz="900" kern="1200" dirty="0">
                          <a:effectLst/>
                        </a:rPr>
                        <a:t>Bandas de Equipaje</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4</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8</a:t>
                      </a:r>
                      <a:endParaRPr lang="es-ES" dirty="0">
                        <a:effectLst/>
                      </a:endParaRPr>
                    </a:p>
                  </a:txBody>
                  <a:tcPr marL="0" marR="0" marT="0" marB="0" anchor="ctr"/>
                </a:tc>
                <a:extLst>
                  <a:ext uri="{0D108BD9-81ED-4DB2-BD59-A6C34878D82A}">
                    <a16:rowId xmlns="" xmlns:a16="http://schemas.microsoft.com/office/drawing/2014/main" val="3972912678"/>
                  </a:ext>
                </a:extLst>
              </a:tr>
              <a:tr h="632977">
                <a:tc>
                  <a:txBody>
                    <a:bodyPr/>
                    <a:lstStyle/>
                    <a:p>
                      <a:pPr marL="0" algn="l" rtl="0" eaLnBrk="1" latinLnBrk="0" hangingPunct="1">
                        <a:spcBef>
                          <a:spcPts val="0"/>
                        </a:spcBef>
                        <a:spcAft>
                          <a:spcPts val="0"/>
                        </a:spcAft>
                      </a:pPr>
                      <a:r>
                        <a:rPr lang="es-CO" sz="900" kern="1200" dirty="0">
                          <a:effectLst/>
                        </a:rPr>
                        <a:t>Bandas </a:t>
                      </a:r>
                      <a:r>
                        <a:rPr lang="es-CO" sz="900" kern="1200" dirty="0" err="1">
                          <a:effectLst/>
                        </a:rPr>
                        <a:t>descensoras</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4</a:t>
                      </a: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6</a:t>
                      </a:r>
                      <a:endParaRPr lang="es-ES" dirty="0">
                        <a:effectLst/>
                      </a:endParaRPr>
                    </a:p>
                  </a:txBody>
                  <a:tcPr marL="0" marR="0" marT="0" marB="0" anchor="ctr"/>
                </a:tc>
                <a:extLst>
                  <a:ext uri="{0D108BD9-81ED-4DB2-BD59-A6C34878D82A}">
                    <a16:rowId xmlns="" xmlns:a16="http://schemas.microsoft.com/office/drawing/2014/main" val="1311462527"/>
                  </a:ext>
                </a:extLst>
              </a:tr>
              <a:tr h="545670">
                <a:tc>
                  <a:txBody>
                    <a:bodyPr/>
                    <a:lstStyle/>
                    <a:p>
                      <a:pPr marL="0" algn="l" rtl="0" eaLnBrk="1" latinLnBrk="0" hangingPunct="1">
                        <a:spcBef>
                          <a:spcPts val="0"/>
                        </a:spcBef>
                        <a:spcAft>
                          <a:spcPts val="0"/>
                        </a:spcAft>
                      </a:pPr>
                      <a:r>
                        <a:rPr lang="es-CO" sz="900" kern="1200" dirty="0">
                          <a:effectLst/>
                        </a:rPr>
                        <a:t>Viales</a:t>
                      </a:r>
                      <a:endParaRPr lang="es-ES" dirty="0">
                        <a:effectLst/>
                      </a:endParaRPr>
                    </a:p>
                  </a:txBody>
                  <a:tcPr marL="0" marR="0" marT="0" marB="0" anchor="ctr"/>
                </a:tc>
                <a:tc>
                  <a:txBody>
                    <a:bodyPr/>
                    <a:lstStyle/>
                    <a:p>
                      <a:r>
                        <a:rPr lang="es-ES" dirty="0">
                          <a:effectLst/>
                        </a:rPr>
                        <a:t/>
                      </a:r>
                      <a:br>
                        <a:rPr lang="es-ES" dirty="0">
                          <a:effectLst/>
                        </a:rPr>
                      </a:b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+ 3.000 m2</a:t>
                      </a:r>
                      <a:endParaRPr lang="es-ES" dirty="0">
                        <a:effectLst/>
                      </a:endParaRPr>
                    </a:p>
                  </a:txBody>
                  <a:tcPr marL="0" marR="0" marT="0" marB="0" anchor="ctr"/>
                </a:tc>
                <a:extLst>
                  <a:ext uri="{0D108BD9-81ED-4DB2-BD59-A6C34878D82A}">
                    <a16:rowId xmlns="" xmlns:a16="http://schemas.microsoft.com/office/drawing/2014/main" val="1143813286"/>
                  </a:ext>
                </a:extLst>
              </a:tr>
              <a:tr h="545670">
                <a:tc>
                  <a:txBody>
                    <a:bodyPr/>
                    <a:lstStyle/>
                    <a:p>
                      <a:pPr marL="0" algn="l" rtl="0" eaLnBrk="1" latinLnBrk="0" hangingPunct="1">
                        <a:spcBef>
                          <a:spcPts val="0"/>
                        </a:spcBef>
                        <a:spcAft>
                          <a:spcPts val="0"/>
                        </a:spcAft>
                      </a:pPr>
                      <a:r>
                        <a:rPr lang="es-CO" sz="900" kern="1200" dirty="0">
                          <a:effectLst/>
                        </a:rPr>
                        <a:t>Urbanismo</a:t>
                      </a:r>
                      <a:endParaRPr lang="es-ES" dirty="0">
                        <a:effectLst/>
                      </a:endParaRPr>
                    </a:p>
                  </a:txBody>
                  <a:tcPr marL="0" marR="0" marT="0" marB="0" anchor="ctr"/>
                </a:tc>
                <a:tc>
                  <a:txBody>
                    <a:bodyPr/>
                    <a:lstStyle/>
                    <a:p>
                      <a:r>
                        <a:rPr lang="es-ES" dirty="0">
                          <a:effectLst/>
                        </a:rPr>
                        <a:t/>
                      </a:r>
                      <a:br>
                        <a:rPr lang="es-ES" dirty="0">
                          <a:effectLst/>
                        </a:rPr>
                      </a:br>
                      <a:endParaRPr lang="es-ES" dirty="0">
                        <a:effectLst/>
                      </a:endParaRPr>
                    </a:p>
                  </a:txBody>
                  <a:tcPr marL="0" marR="0" marT="0" marB="0" anchor="ctr"/>
                </a:tc>
                <a:tc>
                  <a:txBody>
                    <a:bodyPr/>
                    <a:lstStyle/>
                    <a:p>
                      <a:pPr marL="0" algn="l" rtl="0" eaLnBrk="1" latinLnBrk="0" hangingPunct="1">
                        <a:spcBef>
                          <a:spcPts val="0"/>
                        </a:spcBef>
                        <a:spcAft>
                          <a:spcPts val="0"/>
                        </a:spcAft>
                      </a:pPr>
                      <a:r>
                        <a:rPr lang="es-CO" sz="900" kern="1200" dirty="0">
                          <a:effectLst/>
                        </a:rPr>
                        <a:t>+ 10.000 m2</a:t>
                      </a:r>
                      <a:endParaRPr lang="es-ES" dirty="0">
                        <a:effectLst/>
                      </a:endParaRPr>
                    </a:p>
                  </a:txBody>
                  <a:tcPr marL="0" marR="0" marT="0" marB="0" anchor="ctr"/>
                </a:tc>
                <a:extLst>
                  <a:ext uri="{0D108BD9-81ED-4DB2-BD59-A6C34878D82A}">
                    <a16:rowId xmlns="" xmlns:a16="http://schemas.microsoft.com/office/drawing/2014/main" val="4213003021"/>
                  </a:ext>
                </a:extLst>
              </a:tr>
            </a:tbl>
          </a:graphicData>
        </a:graphic>
      </p:graphicFrame>
    </p:spTree>
    <p:extLst>
      <p:ext uri="{BB962C8B-B14F-4D97-AF65-F5344CB8AC3E}">
        <p14:creationId xmlns:p14="http://schemas.microsoft.com/office/powerpoint/2010/main" val="104384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14"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Nororiente – Vigencia 2015</a:t>
            </a: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7</a:t>
            </a:fld>
            <a:endParaRPr lang="es-CO" dirty="0">
              <a:solidFill>
                <a:srgbClr val="244061">
                  <a:tint val="75000"/>
                </a:srgbClr>
              </a:solidFill>
            </a:endParaRPr>
          </a:p>
        </p:txBody>
      </p:sp>
      <p:sp>
        <p:nvSpPr>
          <p:cNvPr id="3" name="Rectángulo 2"/>
          <p:cNvSpPr/>
          <p:nvPr/>
        </p:nvSpPr>
        <p:spPr>
          <a:xfrm>
            <a:off x="11926" y="1254351"/>
            <a:ext cx="9144000" cy="5625194"/>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Suscripción del otrosíes al contrato de concesión para: </a:t>
            </a:r>
          </a:p>
          <a:p>
            <a:pPr lvl="0" algn="just">
              <a:lnSpc>
                <a:spcPct val="107000"/>
              </a:lnSpc>
              <a:spcAft>
                <a:spcPts val="0"/>
              </a:spcAft>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Desarrollar las obras de climatización y obras asociadas al confort para los pasajeros que hacen uso de las terminales de los Aeropuertos Almirante Padilla de Riohacha y </a:t>
            </a:r>
            <a:r>
              <a:rPr lang="es-MX"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Yariguies</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de Barrancabermeja. </a:t>
            </a:r>
          </a:p>
          <a:p>
            <a:pPr marL="742950" lvl="1" indent="-285750" algn="just">
              <a:lnSpc>
                <a:spcPct val="107000"/>
              </a:lnSpc>
              <a:buFont typeface="Candara" panose="020E0502030303020204" pitchFamily="34" charset="0"/>
              <a:buChar char="⁻"/>
            </a:pPr>
            <a:endParaRPr lang="es-CO" sz="1600" dirty="0">
              <a:solidFill>
                <a:schemeClr val="accent1">
                  <a:lumMod val="10000"/>
                </a:schemeClr>
              </a:solidFill>
              <a:latin typeface="Candara" panose="020E0502030303020204" pitchFamily="34" charset="0"/>
              <a:ea typeface="Calibri" panose="020F0502020204030204" pitchFamily="34"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Desarrollar “Obras de Alcance Progresivo” descritas en el contrato de Concesión No. 10000078 – OK de 2010 y relacionadas con el edificio terminal del Aeropuerto </a:t>
            </a:r>
            <a:r>
              <a:rPr lang="es-MX"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Palonegro</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de Bucaramanga.</a:t>
            </a:r>
          </a:p>
          <a:p>
            <a:pPr marL="742950" lvl="1" indent="-285750" algn="just">
              <a:lnSpc>
                <a:spcPct val="107000"/>
              </a:lnSpc>
              <a:buFont typeface="Candara" panose="020E0502030303020204" pitchFamily="34" charset="0"/>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800100" lvl="1" indent="-342900" algn="just">
              <a:lnSpc>
                <a:spcPct val="107000"/>
              </a:lnSpc>
              <a:buFont typeface="Candara" panose="020E0502030303020204" pitchFamily="34" charset="0"/>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Desarrollar obras para la “Adecuación y expansión física y operativa” del Aeropuerto Camilo Daza de Cúcuta, no incluidas en el alcance básico de las obras de modernización.</a:t>
            </a:r>
          </a:p>
          <a:p>
            <a:pPr marL="800100" lvl="1" indent="-342900" algn="just">
              <a:lnSpc>
                <a:spcPct val="107000"/>
              </a:lnSpc>
              <a:buFont typeface="Candara" panose="020E0502030303020204" pitchFamily="34" charset="0"/>
              <a:buChar char="⁻"/>
            </a:pPr>
            <a:endParaRPr lang="es-MX"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Inicio de la construcción del nueve terminal Simón </a:t>
            </a:r>
            <a:r>
              <a:rPr lang="es-MX" sz="1600" dirty="0" err="1">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Bolivar</a:t>
            </a: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 de Santa Marta, alcanzo un avance del 25%. </a:t>
            </a:r>
          </a:p>
          <a:p>
            <a:pPr marL="342900" lvl="0" indent="-342900" algn="just">
              <a:lnSpc>
                <a:spcPct val="107000"/>
              </a:lnSpc>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Se entregaron dos obras al servicio: Obras de Climatización y ampliación en el aeropuerto de Alfonso López de Valledupar y obras de climatización en el aeropuerto Almirante Padilla de Riohacha.</a:t>
            </a:r>
          </a:p>
          <a:p>
            <a:pPr marL="342900" indent="-342900" algn="just">
              <a:lnSpc>
                <a:spcPct val="107000"/>
              </a:lnSpc>
              <a:buFont typeface="Symbol" panose="05050102010706020507" pitchFamily="18" charset="2"/>
              <a:buChar char=""/>
            </a:pPr>
            <a:endPar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Inversiones Ejecutadas: Para el 2015 se ejecutaron obras por $37,000 millones</a:t>
            </a:r>
          </a:p>
          <a:p>
            <a:pPr marL="800100" lvl="1" indent="-342900" algn="just">
              <a:lnSpc>
                <a:spcPct val="107000"/>
              </a:lnSpc>
              <a:buFont typeface="Candara" panose="020E0502030303020204" pitchFamily="34" charset="0"/>
              <a:buChar char="⁻"/>
            </a:pPr>
            <a:endParaRPr lang="es-CO" sz="1600" dirty="0">
              <a:solidFill>
                <a:schemeClr val="accent1">
                  <a:lumMod val="1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245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62" name="think-cell Slide" r:id="rId6" imgW="360" imgH="360" progId="TCLayout.ActiveDocument.1">
                  <p:embed/>
                </p:oleObj>
              </mc:Choice>
              <mc:Fallback>
                <p:oleObj name="think-cell Slide" r:id="rId6" imgW="360" imgH="360" progId="TCLayout.ActiveDocument.1">
                  <p:embed/>
                  <p:pic>
                    <p:nvPicPr>
                      <p:cNvPr id="22530"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8"/>
          <p:cNvSpPr>
            <a:spLocks noGrp="1"/>
          </p:cNvSpPr>
          <p:nvPr>
            <p:ph type="title"/>
            <p:custDataLst>
              <p:tags r:id="rId3"/>
            </p:custDataLst>
          </p:nvPr>
        </p:nvSpPr>
        <p:spPr/>
        <p:txBody>
          <a:bodyPr/>
          <a:lstStyle/>
          <a:p>
            <a:r>
              <a:rPr lang="es-E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Avances Modo Aeroportuario – Nororiente – Vigencia 2016</a:t>
            </a:r>
            <a:endParaRPr lang="es-ES_tradnl" dirty="0">
              <a:sym typeface="Museo Sans 500"/>
            </a:endParaRPr>
          </a:p>
        </p:txBody>
      </p:sp>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8</a:t>
            </a:fld>
            <a:endParaRPr lang="es-CO" dirty="0">
              <a:solidFill>
                <a:srgbClr val="244061">
                  <a:tint val="75000"/>
                </a:srgbClr>
              </a:solidFill>
            </a:endParaRPr>
          </a:p>
        </p:txBody>
      </p:sp>
      <p:sp>
        <p:nvSpPr>
          <p:cNvPr id="16" name="CuadroTexto 15"/>
          <p:cNvSpPr txBox="1"/>
          <p:nvPr/>
        </p:nvSpPr>
        <p:spPr>
          <a:xfrm>
            <a:off x="9734616" y="1589421"/>
            <a:ext cx="3168352" cy="369332"/>
          </a:xfrm>
          <a:prstGeom prst="rect">
            <a:avLst/>
          </a:prstGeom>
          <a:noFill/>
        </p:spPr>
        <p:txBody>
          <a:bodyPr wrap="square" rtlCol="0">
            <a:spAutoFit/>
          </a:bodyPr>
          <a:lstStyle/>
          <a:p>
            <a:r>
              <a:rPr lang="es-CO" dirty="0"/>
              <a:t>Vigencia 2016</a:t>
            </a:r>
          </a:p>
        </p:txBody>
      </p:sp>
      <p:sp>
        <p:nvSpPr>
          <p:cNvPr id="18" name="CuadroTexto 17"/>
          <p:cNvSpPr txBox="1"/>
          <p:nvPr/>
        </p:nvSpPr>
        <p:spPr>
          <a:xfrm>
            <a:off x="9832504" y="2891393"/>
            <a:ext cx="4032448" cy="1754326"/>
          </a:xfrm>
          <a:prstGeom prst="rect">
            <a:avLst/>
          </a:prstGeom>
          <a:noFill/>
        </p:spPr>
        <p:txBody>
          <a:bodyPr wrap="square" rtlCol="0">
            <a:spAutoFit/>
          </a:bodyPr>
          <a:lstStyle/>
          <a:p>
            <a:r>
              <a:rPr lang="es-CO" dirty="0"/>
              <a:t>Presentar un resumen de los logros obtenidos en el periodo enero – abril</a:t>
            </a:r>
          </a:p>
          <a:p>
            <a:endParaRPr lang="es-CO" dirty="0"/>
          </a:p>
          <a:p>
            <a:r>
              <a:rPr lang="es-CO" dirty="0"/>
              <a:t>Inversiones</a:t>
            </a:r>
          </a:p>
          <a:p>
            <a:r>
              <a:rPr lang="es-CO" dirty="0"/>
              <a:t>Avances en obras</a:t>
            </a:r>
          </a:p>
          <a:p>
            <a:r>
              <a:rPr lang="es-CO" dirty="0"/>
              <a:t>Proyectado en la vigencia</a:t>
            </a:r>
          </a:p>
        </p:txBody>
      </p:sp>
      <p:sp>
        <p:nvSpPr>
          <p:cNvPr id="7" name="Rectángulo 6"/>
          <p:cNvSpPr/>
          <p:nvPr/>
        </p:nvSpPr>
        <p:spPr>
          <a:xfrm>
            <a:off x="11926" y="1786718"/>
            <a:ext cx="9144000" cy="344069"/>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El avance de los proyectos a 30 de abril de 2016 son: </a:t>
            </a:r>
          </a:p>
        </p:txBody>
      </p:sp>
      <p:graphicFrame>
        <p:nvGraphicFramePr>
          <p:cNvPr id="8" name="Tabla 7"/>
          <p:cNvGraphicFramePr>
            <a:graphicFrameLocks noGrp="1"/>
          </p:cNvGraphicFramePr>
          <p:nvPr>
            <p:extLst/>
          </p:nvPr>
        </p:nvGraphicFramePr>
        <p:xfrm>
          <a:off x="184727" y="2345587"/>
          <a:ext cx="8489373" cy="2036370"/>
        </p:xfrm>
        <a:graphic>
          <a:graphicData uri="http://schemas.openxmlformats.org/drawingml/2006/table">
            <a:tbl>
              <a:tblPr>
                <a:tableStyleId>{ED083AE6-46FA-4A59-8FB0-9F97EB10719F}</a:tableStyleId>
              </a:tblPr>
              <a:tblGrid>
                <a:gridCol w="1236518">
                  <a:extLst>
                    <a:ext uri="{9D8B030D-6E8A-4147-A177-3AD203B41FA5}">
                      <a16:colId xmlns="" xmlns:a16="http://schemas.microsoft.com/office/drawing/2014/main" val="20000"/>
                    </a:ext>
                  </a:extLst>
                </a:gridCol>
                <a:gridCol w="893619">
                  <a:extLst>
                    <a:ext uri="{9D8B030D-6E8A-4147-A177-3AD203B41FA5}">
                      <a16:colId xmlns="" xmlns:a16="http://schemas.microsoft.com/office/drawing/2014/main" val="20001"/>
                    </a:ext>
                  </a:extLst>
                </a:gridCol>
                <a:gridCol w="2109354">
                  <a:extLst>
                    <a:ext uri="{9D8B030D-6E8A-4147-A177-3AD203B41FA5}">
                      <a16:colId xmlns="" xmlns:a16="http://schemas.microsoft.com/office/drawing/2014/main" val="20002"/>
                    </a:ext>
                  </a:extLst>
                </a:gridCol>
                <a:gridCol w="1049482">
                  <a:extLst>
                    <a:ext uri="{9D8B030D-6E8A-4147-A177-3AD203B41FA5}">
                      <a16:colId xmlns="" xmlns:a16="http://schemas.microsoft.com/office/drawing/2014/main" val="20003"/>
                    </a:ext>
                  </a:extLst>
                </a:gridCol>
                <a:gridCol w="885536">
                  <a:extLst>
                    <a:ext uri="{9D8B030D-6E8A-4147-A177-3AD203B41FA5}">
                      <a16:colId xmlns="" xmlns:a16="http://schemas.microsoft.com/office/drawing/2014/main" val="20004"/>
                    </a:ext>
                  </a:extLst>
                </a:gridCol>
                <a:gridCol w="953655">
                  <a:extLst>
                    <a:ext uri="{9D8B030D-6E8A-4147-A177-3AD203B41FA5}">
                      <a16:colId xmlns="" xmlns:a16="http://schemas.microsoft.com/office/drawing/2014/main" val="20005"/>
                    </a:ext>
                  </a:extLst>
                </a:gridCol>
                <a:gridCol w="1361209">
                  <a:extLst>
                    <a:ext uri="{9D8B030D-6E8A-4147-A177-3AD203B41FA5}">
                      <a16:colId xmlns="" xmlns:a16="http://schemas.microsoft.com/office/drawing/2014/main" val="20007"/>
                    </a:ext>
                  </a:extLst>
                </a:gridCol>
              </a:tblGrid>
              <a:tr h="424081">
                <a:tc>
                  <a:txBody>
                    <a:bodyPr/>
                    <a:lstStyle/>
                    <a:p>
                      <a:pPr algn="ctr" fontAlgn="ctr"/>
                      <a:r>
                        <a:rPr lang="es-ES" sz="900" b="1" u="none" strike="noStrike" dirty="0">
                          <a:solidFill>
                            <a:srgbClr val="212121"/>
                          </a:solidFill>
                          <a:effectLst/>
                        </a:rPr>
                        <a:t>AEROPUERTO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CIUDAD</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OBJETO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INVERSIÓN</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Inicio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Terminación - Proyecto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Porcentaje de Ejecución </a:t>
                      </a:r>
                      <a:r>
                        <a:rPr lang="es-ES" sz="900" b="1" u="none" strike="noStrike" dirty="0" err="1">
                          <a:solidFill>
                            <a:srgbClr val="212121"/>
                          </a:solidFill>
                          <a:effectLst/>
                        </a:rPr>
                        <a:t>Aprox</a:t>
                      </a:r>
                      <a:r>
                        <a:rPr lang="es-ES" sz="900" u="none" strike="noStrike" dirty="0">
                          <a:effectLst/>
                        </a:rPr>
                        <a:t/>
                      </a:r>
                      <a:br>
                        <a:rPr lang="es-ES" sz="900" u="none" strike="noStrike" dirty="0">
                          <a:effectLst/>
                        </a:rPr>
                      </a:br>
                      <a:r>
                        <a:rPr lang="es-ES" sz="900" b="1" u="none" strike="noStrike" dirty="0">
                          <a:solidFill>
                            <a:srgbClr val="212121"/>
                          </a:solidFill>
                          <a:effectLst/>
                        </a:rPr>
                        <a:t>(avance de obra)</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0"/>
                  </a:ext>
                </a:extLst>
              </a:tr>
              <a:tr h="576064">
                <a:tc>
                  <a:txBody>
                    <a:bodyPr/>
                    <a:lstStyle/>
                    <a:p>
                      <a:pPr algn="l" fontAlgn="ctr"/>
                      <a:r>
                        <a:rPr lang="es-ES" sz="900" b="1" u="none" strike="noStrike" dirty="0" err="1">
                          <a:solidFill>
                            <a:srgbClr val="212121"/>
                          </a:solidFill>
                          <a:effectLst/>
                        </a:rPr>
                        <a:t>Simon</a:t>
                      </a:r>
                      <a:r>
                        <a:rPr lang="es-ES" sz="900" b="1" u="none" strike="noStrike" dirty="0">
                          <a:solidFill>
                            <a:srgbClr val="212121"/>
                          </a:solidFill>
                          <a:effectLst/>
                        </a:rPr>
                        <a:t> </a:t>
                      </a:r>
                      <a:r>
                        <a:rPr lang="es-ES" sz="900" b="1" u="none" strike="noStrike" dirty="0" err="1">
                          <a:solidFill>
                            <a:srgbClr val="212121"/>
                          </a:solidFill>
                          <a:effectLst/>
                        </a:rPr>
                        <a:t>Bolivar</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u="none" strike="noStrike" dirty="0">
                          <a:solidFill>
                            <a:srgbClr val="212121"/>
                          </a:solidFill>
                          <a:effectLst/>
                        </a:rPr>
                        <a:t>Santa Marta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u="none" strike="noStrike" dirty="0">
                          <a:solidFill>
                            <a:srgbClr val="212121"/>
                          </a:solidFill>
                          <a:effectLst/>
                        </a:rPr>
                        <a:t>Construcción del Nuevo Terminal</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a:solidFill>
                            <a:srgbClr val="212121"/>
                          </a:solidFill>
                          <a:effectLst/>
                        </a:rPr>
                        <a:t>$              109.500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a:solidFill>
                            <a:srgbClr val="212121"/>
                          </a:solidFill>
                          <a:effectLst/>
                        </a:rPr>
                        <a:t>02/02/2015</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a:solidFill>
                            <a:srgbClr val="212121"/>
                          </a:solidFill>
                          <a:effectLst/>
                        </a:rPr>
                        <a:t>01/02/2018</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35%</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2"/>
                  </a:ext>
                </a:extLst>
              </a:tr>
              <a:tr h="504056">
                <a:tc>
                  <a:txBody>
                    <a:bodyPr/>
                    <a:lstStyle/>
                    <a:p>
                      <a:pPr algn="l" fontAlgn="ctr"/>
                      <a:r>
                        <a:rPr lang="es-ES" sz="900" b="1" u="none" strike="noStrike">
                          <a:solidFill>
                            <a:srgbClr val="212121"/>
                          </a:solidFill>
                          <a:effectLst/>
                        </a:rPr>
                        <a:t>Palonegro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u="none" strike="noStrike">
                          <a:solidFill>
                            <a:srgbClr val="212121"/>
                          </a:solidFill>
                          <a:effectLst/>
                        </a:rPr>
                        <a:t>Bucaramanga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u="none" strike="noStrike" dirty="0">
                          <a:solidFill>
                            <a:srgbClr val="212121"/>
                          </a:solidFill>
                          <a:effectLst/>
                        </a:rPr>
                        <a:t>Obras de Ampliación de Terminal</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a:solidFill>
                            <a:srgbClr val="212121"/>
                          </a:solidFill>
                          <a:effectLst/>
                        </a:rPr>
                        <a:t>$                23.290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17/11/2015</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16/11/2017</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i="0" u="none" strike="noStrike" dirty="0">
                          <a:solidFill>
                            <a:srgbClr val="212121"/>
                          </a:solidFill>
                          <a:effectLst/>
                          <a:latin typeface="+mn-lt"/>
                        </a:rPr>
                        <a:t>6%</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3"/>
                  </a:ext>
                </a:extLst>
              </a:tr>
              <a:tr h="532169">
                <a:tc>
                  <a:txBody>
                    <a:bodyPr/>
                    <a:lstStyle/>
                    <a:p>
                      <a:pPr algn="l" fontAlgn="ctr"/>
                      <a:r>
                        <a:rPr lang="es-ES" sz="900" b="1" u="none" strike="noStrike" dirty="0">
                          <a:solidFill>
                            <a:srgbClr val="212121"/>
                          </a:solidFill>
                          <a:effectLst/>
                        </a:rPr>
                        <a:t>Camilo Daza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u="none" strike="noStrike">
                          <a:solidFill>
                            <a:srgbClr val="212121"/>
                          </a:solidFill>
                          <a:effectLst/>
                        </a:rPr>
                        <a:t>Cucuta</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l" fontAlgn="ctr"/>
                      <a:r>
                        <a:rPr lang="es-ES" sz="900" b="1" u="none" strike="noStrike">
                          <a:solidFill>
                            <a:srgbClr val="212121"/>
                          </a:solidFill>
                          <a:effectLst/>
                        </a:rPr>
                        <a:t>Adecuación y expansión física y operativa del Aeropuerto</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1000" b="1" u="none" strike="noStrike">
                          <a:solidFill>
                            <a:srgbClr val="212121"/>
                          </a:solidFill>
                          <a:effectLst/>
                        </a:rPr>
                        <a:t> </a:t>
                      </a:r>
                      <a:r>
                        <a:rPr lang="es-ES" sz="900" b="1" u="none" strike="noStrike">
                          <a:solidFill>
                            <a:srgbClr val="212121"/>
                          </a:solidFill>
                          <a:effectLst/>
                        </a:rPr>
                        <a:t>$                33.868 </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17/01/2016</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16/07/2018</a:t>
                      </a:r>
                      <a:endParaRPr lang="es-ES" sz="900" b="1" i="0" u="none" strike="noStrike" dirty="0">
                        <a:solidFill>
                          <a:srgbClr val="212121"/>
                        </a:solidFill>
                        <a:effectLst/>
                        <a:latin typeface="Calibri" panose="020F0502020204030204" pitchFamily="34" charset="0"/>
                      </a:endParaRPr>
                    </a:p>
                  </a:txBody>
                  <a:tcPr marL="2510" marR="2510" marT="2510" marB="0" anchor="ctr"/>
                </a:tc>
                <a:tc>
                  <a:txBody>
                    <a:bodyPr/>
                    <a:lstStyle/>
                    <a:p>
                      <a:pPr algn="ctr" fontAlgn="ctr"/>
                      <a:r>
                        <a:rPr lang="es-ES" sz="900" b="1" u="none" strike="noStrike" dirty="0">
                          <a:solidFill>
                            <a:srgbClr val="212121"/>
                          </a:solidFill>
                          <a:effectLst/>
                        </a:rPr>
                        <a:t>3%</a:t>
                      </a:r>
                      <a:endParaRPr lang="es-ES" sz="900" b="1" i="0" u="none" strike="noStrike" dirty="0">
                        <a:solidFill>
                          <a:srgbClr val="212121"/>
                        </a:solidFill>
                        <a:effectLst/>
                        <a:latin typeface="Calibri" panose="020F0502020204030204" pitchFamily="34" charset="0"/>
                      </a:endParaRPr>
                    </a:p>
                  </a:txBody>
                  <a:tcPr marL="2510" marR="2510" marT="2510" marB="0" anchor="ctr"/>
                </a:tc>
                <a:extLst>
                  <a:ext uri="{0D108BD9-81ED-4DB2-BD59-A6C34878D82A}">
                    <a16:rowId xmlns="" xmlns:a16="http://schemas.microsoft.com/office/drawing/2014/main" val="10005"/>
                  </a:ext>
                </a:extLst>
              </a:tr>
            </a:tbl>
          </a:graphicData>
        </a:graphic>
      </p:graphicFrame>
      <p:sp>
        <p:nvSpPr>
          <p:cNvPr id="9" name="Rectángulo 8"/>
          <p:cNvSpPr/>
          <p:nvPr/>
        </p:nvSpPr>
        <p:spPr>
          <a:xfrm>
            <a:off x="109302" y="4645719"/>
            <a:ext cx="9144000" cy="344069"/>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r>
              <a:rPr lang="es-MX" sz="1600" dirty="0">
                <a:solidFill>
                  <a:schemeClr val="accent1">
                    <a:lumMod val="10000"/>
                  </a:schemeClr>
                </a:solidFill>
                <a:latin typeface="Candara" panose="020E0502030303020204" pitchFamily="34" charset="0"/>
                <a:ea typeface="Times New Roman" panose="02020603050405020304" pitchFamily="18" charset="0"/>
                <a:cs typeface="Times New Roman" panose="02020603050405020304" pitchFamily="18" charset="0"/>
              </a:rPr>
              <a:t>Terminación de la Torre de Control del Aeropuerto Simón Bolívar de Santa Marta</a:t>
            </a:r>
          </a:p>
        </p:txBody>
      </p:sp>
    </p:spTree>
    <p:extLst>
      <p:ext uri="{BB962C8B-B14F-4D97-AF65-F5344CB8AC3E}">
        <p14:creationId xmlns:p14="http://schemas.microsoft.com/office/powerpoint/2010/main" val="4265797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C0D9B7-3709-4AA7-BC15-71609CD14C4E}" type="slidenum">
              <a:rPr lang="es-CO" smtClean="0">
                <a:solidFill>
                  <a:srgbClr val="244061">
                    <a:tint val="75000"/>
                  </a:srgbClr>
                </a:solidFill>
              </a:rPr>
              <a:pPr>
                <a:defRPr/>
              </a:pPr>
              <a:t>9</a:t>
            </a:fld>
            <a:endParaRPr lang="es-CO" dirty="0">
              <a:solidFill>
                <a:srgbClr val="244061">
                  <a:tint val="75000"/>
                </a:srgbClr>
              </a:solidFill>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21" y="1602765"/>
            <a:ext cx="3078949" cy="1440000"/>
          </a:xfrm>
          <a:prstGeom prst="rect">
            <a:avLst/>
          </a:prstGeom>
          <a:solidFill>
            <a:schemeClr val="bg1"/>
          </a:solidFill>
          <a:ln>
            <a:solidFill>
              <a:schemeClr val="bg1">
                <a:lumMod val="85000"/>
              </a:schemeClr>
            </a:solidFill>
          </a:ln>
        </p:spPr>
      </p:pic>
      <p:pic>
        <p:nvPicPr>
          <p:cNvPr id="12" name="Imagen 11"/>
          <p:cNvPicPr>
            <a:picLocks noChangeAspect="1"/>
          </p:cNvPicPr>
          <p:nvPr/>
        </p:nvPicPr>
        <p:blipFill rotWithShape="1">
          <a:blip r:embed="rId4"/>
          <a:srcRect l="906" t="5748" r="5354" b="12191"/>
          <a:stretch/>
        </p:blipFill>
        <p:spPr>
          <a:xfrm>
            <a:off x="3351783" y="1602765"/>
            <a:ext cx="2924326" cy="1440000"/>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0923" y="1602765"/>
            <a:ext cx="2685776" cy="1440000"/>
          </a:xfrm>
          <a:prstGeom prst="rect">
            <a:avLst/>
          </a:prstGeom>
        </p:spPr>
      </p:pic>
      <p:sp>
        <p:nvSpPr>
          <p:cNvPr id="6" name="CuadroTexto 5"/>
          <p:cNvSpPr txBox="1"/>
          <p:nvPr/>
        </p:nvSpPr>
        <p:spPr>
          <a:xfrm>
            <a:off x="128021" y="3283527"/>
            <a:ext cx="3078949" cy="2800767"/>
          </a:xfrm>
          <a:prstGeom prst="rect">
            <a:avLst/>
          </a:prstGeom>
          <a:noFill/>
        </p:spPr>
        <p:txBody>
          <a:bodyPr wrap="square" rtlCol="0">
            <a:spAutoFit/>
          </a:bodyPr>
          <a:lstStyle/>
          <a:p>
            <a:pPr algn="r"/>
            <a:r>
              <a:rPr lang="es-CO" sz="1600" b="1" dirty="0">
                <a:solidFill>
                  <a:schemeClr val="accent1">
                    <a:lumMod val="10000"/>
                  </a:schemeClr>
                </a:solidFill>
                <a:latin typeface="Candara" panose="020E0502030303020204" pitchFamily="34" charset="0"/>
              </a:rPr>
              <a:t>Construcción Terminal Aéreo</a:t>
            </a:r>
          </a:p>
          <a:p>
            <a:pPr algn="r"/>
            <a:r>
              <a:rPr lang="es-CO" sz="1600" b="1" dirty="0">
                <a:solidFill>
                  <a:schemeClr val="accent1">
                    <a:lumMod val="10000"/>
                  </a:schemeClr>
                </a:solidFill>
                <a:latin typeface="Candara" panose="020E0502030303020204" pitchFamily="34" charset="0"/>
              </a:rPr>
              <a:t>Simón Bolívar de Santa Marta</a:t>
            </a:r>
          </a:p>
          <a:p>
            <a:pPr algn="r"/>
            <a:r>
              <a:rPr lang="es-CO" sz="1600" b="1" dirty="0">
                <a:solidFill>
                  <a:schemeClr val="accent1">
                    <a:lumMod val="10000"/>
                  </a:schemeClr>
                </a:solidFill>
                <a:latin typeface="Candara" panose="020E0502030303020204" pitchFamily="34" charset="0"/>
              </a:rPr>
              <a:t>$109,500 millones</a:t>
            </a:r>
          </a:p>
          <a:p>
            <a:pPr algn="r"/>
            <a:r>
              <a:rPr lang="es-CO" sz="1600" b="1" dirty="0">
                <a:solidFill>
                  <a:schemeClr val="accent1">
                    <a:lumMod val="10000"/>
                  </a:schemeClr>
                </a:solidFill>
                <a:latin typeface="Candara" panose="020E0502030303020204" pitchFamily="34" charset="0"/>
              </a:rPr>
              <a:t>Área: 15,226 m2</a:t>
            </a:r>
          </a:p>
          <a:p>
            <a:pPr algn="r"/>
            <a:r>
              <a:rPr lang="es-CO" sz="1600" b="1" dirty="0">
                <a:solidFill>
                  <a:schemeClr val="accent1">
                    <a:lumMod val="10000"/>
                  </a:schemeClr>
                </a:solidFill>
                <a:latin typeface="Candara" panose="020E0502030303020204" pitchFamily="34" charset="0"/>
              </a:rPr>
              <a:t>Avance: 35</a:t>
            </a:r>
            <a:r>
              <a:rPr lang="es-CO" sz="1600" dirty="0">
                <a:solidFill>
                  <a:schemeClr val="accent1">
                    <a:lumMod val="10000"/>
                  </a:schemeClr>
                </a:solidFill>
                <a:latin typeface="Candara" panose="020E0502030303020204" pitchFamily="34" charset="0"/>
              </a:rPr>
              <a:t>%</a:t>
            </a:r>
          </a:p>
          <a:p>
            <a:pPr algn="r"/>
            <a:endParaRPr lang="es-CO" sz="1600" b="1" dirty="0">
              <a:solidFill>
                <a:schemeClr val="accent1">
                  <a:lumMod val="10000"/>
                </a:schemeClr>
              </a:solidFill>
              <a:latin typeface="Candara" panose="020E0502030303020204" pitchFamily="34" charset="0"/>
            </a:endParaRPr>
          </a:p>
          <a:p>
            <a:pPr algn="r"/>
            <a:endParaRPr lang="es-CO" sz="1600" b="1" dirty="0">
              <a:solidFill>
                <a:schemeClr val="accent1">
                  <a:lumMod val="10000"/>
                </a:schemeClr>
              </a:solidFill>
              <a:latin typeface="Candara" panose="020E0502030303020204" pitchFamily="34" charset="0"/>
            </a:endParaRPr>
          </a:p>
          <a:p>
            <a:pPr algn="r"/>
            <a:r>
              <a:rPr lang="es-CO" sz="1600" b="1" dirty="0">
                <a:solidFill>
                  <a:schemeClr val="accent1">
                    <a:lumMod val="10000"/>
                  </a:schemeClr>
                </a:solidFill>
                <a:latin typeface="Candara" panose="020E0502030303020204" pitchFamily="34" charset="0"/>
              </a:rPr>
              <a:t>1,489,991 pasajeros – 2015</a:t>
            </a:r>
          </a:p>
          <a:p>
            <a:pPr algn="r"/>
            <a:r>
              <a:rPr lang="es-CO" sz="1600" b="1" dirty="0">
                <a:solidFill>
                  <a:schemeClr val="accent1">
                    <a:lumMod val="10000"/>
                  </a:schemeClr>
                </a:solidFill>
                <a:latin typeface="Candara" panose="020E0502030303020204" pitchFamily="34" charset="0"/>
              </a:rPr>
              <a:t>21% de crecimiento</a:t>
            </a:r>
          </a:p>
          <a:p>
            <a:pPr algn="r"/>
            <a:endParaRPr lang="es-CO" sz="1600" dirty="0">
              <a:solidFill>
                <a:schemeClr val="accent1">
                  <a:lumMod val="10000"/>
                </a:schemeClr>
              </a:solidFill>
              <a:latin typeface="Candara" panose="020E0502030303020204" pitchFamily="34" charset="0"/>
            </a:endParaRPr>
          </a:p>
          <a:p>
            <a:endParaRPr lang="es-CO" sz="1600" dirty="0">
              <a:solidFill>
                <a:schemeClr val="accent1">
                  <a:lumMod val="10000"/>
                </a:schemeClr>
              </a:solidFill>
              <a:latin typeface="Candara" panose="020E0502030303020204" pitchFamily="34" charset="0"/>
            </a:endParaRPr>
          </a:p>
        </p:txBody>
      </p:sp>
      <p:sp>
        <p:nvSpPr>
          <p:cNvPr id="14" name="CuadroTexto 13"/>
          <p:cNvSpPr txBox="1"/>
          <p:nvPr/>
        </p:nvSpPr>
        <p:spPr>
          <a:xfrm>
            <a:off x="3161900" y="3283527"/>
            <a:ext cx="3078949" cy="2554545"/>
          </a:xfrm>
          <a:prstGeom prst="rect">
            <a:avLst/>
          </a:prstGeom>
          <a:noFill/>
        </p:spPr>
        <p:txBody>
          <a:bodyPr wrap="square" rtlCol="0">
            <a:spAutoFit/>
          </a:bodyPr>
          <a:lstStyle/>
          <a:p>
            <a:pPr algn="r"/>
            <a:r>
              <a:rPr lang="es-CO" sz="1600" b="1" dirty="0">
                <a:solidFill>
                  <a:schemeClr val="accent1">
                    <a:lumMod val="10000"/>
                  </a:schemeClr>
                </a:solidFill>
                <a:latin typeface="Candara" panose="020E0502030303020204" pitchFamily="34" charset="0"/>
              </a:rPr>
              <a:t>Ampliación Terminal Aéreo</a:t>
            </a:r>
          </a:p>
          <a:p>
            <a:pPr algn="r"/>
            <a:r>
              <a:rPr lang="es-CO" sz="1600" b="1" dirty="0">
                <a:solidFill>
                  <a:schemeClr val="accent1">
                    <a:lumMod val="10000"/>
                  </a:schemeClr>
                </a:solidFill>
                <a:latin typeface="Candara" panose="020E0502030303020204" pitchFamily="34" charset="0"/>
              </a:rPr>
              <a:t>Camilo Daza de Cúcuta</a:t>
            </a:r>
          </a:p>
          <a:p>
            <a:pPr algn="r"/>
            <a:r>
              <a:rPr lang="es-CO" sz="1600" b="1" dirty="0">
                <a:solidFill>
                  <a:schemeClr val="accent1">
                    <a:lumMod val="10000"/>
                  </a:schemeClr>
                </a:solidFill>
                <a:latin typeface="Candara" panose="020E0502030303020204" pitchFamily="34" charset="0"/>
              </a:rPr>
              <a:t>$33,868 millones</a:t>
            </a:r>
          </a:p>
          <a:p>
            <a:pPr algn="r"/>
            <a:r>
              <a:rPr lang="es-CO" sz="1600" b="1" dirty="0">
                <a:solidFill>
                  <a:schemeClr val="accent1">
                    <a:lumMod val="10000"/>
                  </a:schemeClr>
                </a:solidFill>
                <a:latin typeface="Candara" panose="020E0502030303020204" pitchFamily="34" charset="0"/>
              </a:rPr>
              <a:t>Área: 3,965 m2 adicionales</a:t>
            </a:r>
          </a:p>
          <a:p>
            <a:pPr algn="r"/>
            <a:r>
              <a:rPr lang="es-CO" sz="1600" b="1" dirty="0">
                <a:solidFill>
                  <a:schemeClr val="accent1">
                    <a:lumMod val="10000"/>
                  </a:schemeClr>
                </a:solidFill>
                <a:latin typeface="Candara" panose="020E0502030303020204" pitchFamily="34" charset="0"/>
              </a:rPr>
              <a:t>Avance: 3</a:t>
            </a:r>
            <a:r>
              <a:rPr lang="es-CO" sz="1600" dirty="0">
                <a:solidFill>
                  <a:schemeClr val="accent1">
                    <a:lumMod val="10000"/>
                  </a:schemeClr>
                </a:solidFill>
                <a:latin typeface="Candara" panose="020E0502030303020204" pitchFamily="34" charset="0"/>
              </a:rPr>
              <a:t>%</a:t>
            </a:r>
          </a:p>
          <a:p>
            <a:endParaRPr lang="es-CO" sz="1600" dirty="0">
              <a:solidFill>
                <a:schemeClr val="accent1">
                  <a:lumMod val="10000"/>
                </a:schemeClr>
              </a:solidFill>
              <a:latin typeface="Candara" panose="020E0502030303020204" pitchFamily="34" charset="0"/>
            </a:endParaRPr>
          </a:p>
          <a:p>
            <a:pPr algn="r"/>
            <a:endParaRPr lang="es-CO" sz="1600" b="1" dirty="0">
              <a:solidFill>
                <a:schemeClr val="accent1">
                  <a:lumMod val="10000"/>
                </a:schemeClr>
              </a:solidFill>
              <a:latin typeface="Candara" panose="020E0502030303020204" pitchFamily="34" charset="0"/>
            </a:endParaRPr>
          </a:p>
          <a:p>
            <a:pPr algn="r"/>
            <a:r>
              <a:rPr lang="es-CO" sz="1600" b="1" dirty="0">
                <a:solidFill>
                  <a:schemeClr val="accent1">
                    <a:lumMod val="10000"/>
                  </a:schemeClr>
                </a:solidFill>
                <a:latin typeface="Candara" panose="020E0502030303020204" pitchFamily="34" charset="0"/>
              </a:rPr>
              <a:t>1,188,709 pasajeros – 2015</a:t>
            </a:r>
          </a:p>
          <a:p>
            <a:pPr algn="r"/>
            <a:r>
              <a:rPr lang="es-CO" sz="1600" b="1" dirty="0">
                <a:solidFill>
                  <a:schemeClr val="accent1">
                    <a:lumMod val="10000"/>
                  </a:schemeClr>
                </a:solidFill>
                <a:latin typeface="Candara" panose="020E0502030303020204" pitchFamily="34" charset="0"/>
              </a:rPr>
              <a:t>17% de crecimiento</a:t>
            </a:r>
          </a:p>
          <a:p>
            <a:pPr algn="r"/>
            <a:endParaRPr lang="es-CO" sz="1600" dirty="0">
              <a:solidFill>
                <a:schemeClr val="accent1">
                  <a:lumMod val="10000"/>
                </a:schemeClr>
              </a:solidFill>
              <a:latin typeface="Candara" panose="020E0502030303020204" pitchFamily="34" charset="0"/>
            </a:endParaRPr>
          </a:p>
        </p:txBody>
      </p:sp>
      <p:sp>
        <p:nvSpPr>
          <p:cNvPr id="15" name="CuadroTexto 14"/>
          <p:cNvSpPr txBox="1"/>
          <p:nvPr/>
        </p:nvSpPr>
        <p:spPr>
          <a:xfrm>
            <a:off x="6027749" y="3283527"/>
            <a:ext cx="3078949" cy="2800767"/>
          </a:xfrm>
          <a:prstGeom prst="rect">
            <a:avLst/>
          </a:prstGeom>
          <a:noFill/>
        </p:spPr>
        <p:txBody>
          <a:bodyPr wrap="square" rtlCol="0">
            <a:spAutoFit/>
          </a:bodyPr>
          <a:lstStyle/>
          <a:p>
            <a:pPr algn="r"/>
            <a:r>
              <a:rPr lang="es-CO" sz="1600" b="1" dirty="0">
                <a:solidFill>
                  <a:schemeClr val="accent1">
                    <a:lumMod val="10000"/>
                  </a:schemeClr>
                </a:solidFill>
                <a:latin typeface="Candara" panose="020E0502030303020204" pitchFamily="34" charset="0"/>
              </a:rPr>
              <a:t>Ampliación Terminal Aéreo</a:t>
            </a:r>
          </a:p>
          <a:p>
            <a:pPr algn="r"/>
            <a:r>
              <a:rPr lang="es-CO" sz="1600" b="1" dirty="0" err="1">
                <a:solidFill>
                  <a:schemeClr val="accent1">
                    <a:lumMod val="10000"/>
                  </a:schemeClr>
                </a:solidFill>
                <a:latin typeface="Candara" panose="020E0502030303020204" pitchFamily="34" charset="0"/>
              </a:rPr>
              <a:t>Palonegro</a:t>
            </a:r>
            <a:r>
              <a:rPr lang="es-CO" sz="1600" b="1" dirty="0">
                <a:solidFill>
                  <a:schemeClr val="accent1">
                    <a:lumMod val="10000"/>
                  </a:schemeClr>
                </a:solidFill>
                <a:latin typeface="Candara" panose="020E0502030303020204" pitchFamily="34" charset="0"/>
              </a:rPr>
              <a:t> de Bucaramanga</a:t>
            </a:r>
          </a:p>
          <a:p>
            <a:pPr algn="r"/>
            <a:r>
              <a:rPr lang="es-CO" sz="1600" b="1" dirty="0">
                <a:solidFill>
                  <a:schemeClr val="accent1">
                    <a:lumMod val="10000"/>
                  </a:schemeClr>
                </a:solidFill>
                <a:latin typeface="Candara" panose="020E0502030303020204" pitchFamily="34" charset="0"/>
              </a:rPr>
              <a:t>$23,290 millones</a:t>
            </a:r>
          </a:p>
          <a:p>
            <a:pPr algn="r"/>
            <a:r>
              <a:rPr lang="es-CO" sz="1600" b="1" dirty="0">
                <a:solidFill>
                  <a:schemeClr val="accent1">
                    <a:lumMod val="10000"/>
                  </a:schemeClr>
                </a:solidFill>
                <a:latin typeface="Candara" panose="020E0502030303020204" pitchFamily="34" charset="0"/>
              </a:rPr>
              <a:t>Área: 3,377 m2 adicionales</a:t>
            </a:r>
          </a:p>
          <a:p>
            <a:pPr algn="r"/>
            <a:r>
              <a:rPr lang="es-CO" sz="1600" b="1" dirty="0">
                <a:solidFill>
                  <a:schemeClr val="accent1">
                    <a:lumMod val="10000"/>
                  </a:schemeClr>
                </a:solidFill>
                <a:latin typeface="Candara" panose="020E0502030303020204" pitchFamily="34" charset="0"/>
              </a:rPr>
              <a:t>Avance: 3</a:t>
            </a:r>
            <a:r>
              <a:rPr lang="es-CO" sz="1600" dirty="0">
                <a:solidFill>
                  <a:schemeClr val="accent1">
                    <a:lumMod val="10000"/>
                  </a:schemeClr>
                </a:solidFill>
                <a:latin typeface="Candara" panose="020E0502030303020204" pitchFamily="34" charset="0"/>
              </a:rPr>
              <a:t>%</a:t>
            </a:r>
          </a:p>
          <a:p>
            <a:pPr algn="r"/>
            <a:endParaRPr lang="es-CO" sz="1600" b="1" dirty="0">
              <a:solidFill>
                <a:schemeClr val="accent1">
                  <a:lumMod val="10000"/>
                </a:schemeClr>
              </a:solidFill>
              <a:latin typeface="Candara" panose="020E0502030303020204" pitchFamily="34" charset="0"/>
            </a:endParaRPr>
          </a:p>
          <a:p>
            <a:pPr algn="r"/>
            <a:endParaRPr lang="es-CO" sz="1600" b="1" dirty="0">
              <a:solidFill>
                <a:schemeClr val="accent1">
                  <a:lumMod val="10000"/>
                </a:schemeClr>
              </a:solidFill>
              <a:latin typeface="Candara" panose="020E0502030303020204" pitchFamily="34" charset="0"/>
            </a:endParaRPr>
          </a:p>
          <a:p>
            <a:pPr algn="r"/>
            <a:r>
              <a:rPr lang="es-CO" sz="1600" b="1" dirty="0">
                <a:solidFill>
                  <a:schemeClr val="accent1">
                    <a:lumMod val="10000"/>
                  </a:schemeClr>
                </a:solidFill>
                <a:latin typeface="Candara" panose="020E0502030303020204" pitchFamily="34" charset="0"/>
              </a:rPr>
              <a:t>1,865,3874 pasajeros – 2015</a:t>
            </a:r>
          </a:p>
          <a:p>
            <a:pPr algn="r"/>
            <a:r>
              <a:rPr lang="es-CO" sz="1600" b="1" dirty="0">
                <a:solidFill>
                  <a:schemeClr val="accent1">
                    <a:lumMod val="10000"/>
                  </a:schemeClr>
                </a:solidFill>
                <a:latin typeface="Candara" panose="020E0502030303020204" pitchFamily="34" charset="0"/>
              </a:rPr>
              <a:t>8% de crecimiento</a:t>
            </a:r>
          </a:p>
          <a:p>
            <a:pPr algn="r"/>
            <a:endParaRPr lang="es-CO" sz="1600" b="1" dirty="0">
              <a:solidFill>
                <a:schemeClr val="accent1">
                  <a:lumMod val="10000"/>
                </a:schemeClr>
              </a:solidFill>
              <a:latin typeface="Candara" panose="020E0502030303020204" pitchFamily="34" charset="0"/>
            </a:endParaRPr>
          </a:p>
          <a:p>
            <a:endParaRPr lang="es-CO" sz="1600" dirty="0">
              <a:solidFill>
                <a:schemeClr val="accent1">
                  <a:lumMod val="10000"/>
                </a:schemeClr>
              </a:solidFill>
              <a:latin typeface="Candara" panose="020E0502030303020204" pitchFamily="34" charset="0"/>
            </a:endParaRPr>
          </a:p>
        </p:txBody>
      </p:sp>
    </p:spTree>
    <p:extLst>
      <p:ext uri="{BB962C8B-B14F-4D97-AF65-F5344CB8AC3E}">
        <p14:creationId xmlns:p14="http://schemas.microsoft.com/office/powerpoint/2010/main" val="3291539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17839&quot;&gt;&lt;version val=&quot;21183&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7&quot;&gt;&lt;elem m_fUsage=&quot;2.69891059609000020000E+000&quot;&gt;&lt;m_ppcolschidx val=&quot;0&quot;/&gt;&lt;m_rgb r=&quot;95&quot; g=&quot;b3&quot; b=&quot;d7&quot;/&gt;&lt;/elem&gt;&lt;elem m_fUsage=&quot;2.27611758283289990000E+000&quot;&gt;&lt;m_ppcolschidx val=&quot;0&quot;/&gt;&lt;m_rgb r=&quot;7f&quot; g=&quot;7f&quot; b=&quot;7f&quot;/&gt;&lt;/elem&gt;&lt;elem m_fUsage=&quot;1.94753203454961050000E+000&quot;&gt;&lt;m_ppcolschidx val=&quot;0&quot;/&gt;&lt;m_rgb r=&quot;bf&quot; g=&quot;bf&quot; b=&quot;bf&quot;/&gt;&lt;/elem&gt;&lt;elem m_fUsage=&quot;1.21361826373501590000E+000&quot;&gt;&lt;m_ppcolschidx val=&quot;0&quot;/&gt;&lt;m_rgb r=&quot;36&quot; g=&quot;60&quot; b=&quot;92&quot;/&gt;&lt;/elem&gt;&lt;elem m_fUsage=&quot;1.02635124360039480000E+000&quot;&gt;&lt;m_ppcolschidx val=&quot;0&quot;/&gt;&lt;m_rgb r=&quot;d9&quot; g=&quot;d9&quot; b=&quot;d9&quot;/&gt;&lt;/elem&gt;&lt;elem m_fUsage=&quot;2.88210765068180720000E-001&quot;&gt;&lt;m_ppcolschidx val=&quot;0&quot;/&gt;&lt;m_rgb r=&quot;24&quot; g=&quot;40&quot; b=&quot;61&quot;/&gt;&lt;/elem&gt;&lt;elem m_fUsage=&quot;2.05891132094649100000E-001&quot;&gt;&lt;m_ppcolschidx val=&quot;0&quot;/&gt;&lt;m_rgb r=&quot;a6&quot; g=&quot;a6&quot; b=&quot;a6&quot;/&gt;&lt;/elem&gt;&lt;/m_vecMRU&gt;&lt;/m_mruColor&gt;&lt;m_mapectfillschemeMRU/&gt;&lt;m_eweekdayFirstOfWeek val=&quot;1&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CDefaultPrec&gt;&lt;/root&gt;"/>
  <p:tag name="THINKCELLUNDODONOTDELETE" val="13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of1lz785029W5QenBo_G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DIUfAvxx5U6KroDGBWqzm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NOB37tIvZEGT8CuoODbv2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6w1R.JuqvUKq1ooSY0XBD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90IG4Op1KUyZVFRdStyc2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auloeukbkC27FQiS1qUE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Ybwo9AthUuE.91gUlFBk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WYaRyqNEkGOukg5uv1cO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_P9fboXu0.IO8lChEu5o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Lo1VcRmXEKFaIQRadjj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BgdyCmJ5EGj5KRqCCnA3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LR6CLhMO0SjKRPu_O0hu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x2jScBLiuk6KLo0sLxdCt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RVFNPLT8Ua98uLBCIL4c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ktlhI8h2Ei_kK1d0trQK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6HqzUZ2V4kSkUAGQ0Il2u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AAAsFFX1kuGGmmOOH7Og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J9O9Fm9zFUmjHR0rPyEQo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04EyAmG.vU.tyllajF_Oe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vJNeayY3Gk.49_resxvD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NN5AWZ92ky9MEV0q8zww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xtJt2Wj10eKpMgU4_al4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W7e6TteMBEKF3tXkGjWvw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vHQrVme_EeqJHHqOdgxD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fkRbDQmWr02pGTxAMGr5y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a9EjtYRLEq.Sa1_uMAwu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qIG8OQMxAU2fzgqyNFJw2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2.8X9YeG6k.xnXVSAiJH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9BheZNjg022f.xW_Zqxv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SJSnmfNNVEqJPNl7AW2hV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VYwZ1M7eG0.jNdzCVSD8O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dFCPDM1Nm0.ULHT78o0iA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MQ5l6lrWhUSfZ7CJUHmAr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5llhCPHSx0unBsk906R7b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HaQl5OiYLE29QVV.CfTU9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84OrOpCUU6qxIVX3yhLE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16YG7AWgUWRMd25FpTc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FfuEWCH0E29iZh5ToItr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njxhAqMzkC79VmyB5OJ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daBqouLVE.2phnNOznu8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QxFVzBCeky9IUK7A2vvj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HfVvfoa9ukC0mhKYK_KKa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1iER7Pke4km7WoiXl.KKE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lantilla ANI">
  <a:themeElements>
    <a:clrScheme name="ANI2">
      <a:dk1>
        <a:srgbClr val="386295"/>
      </a:dk1>
      <a:lt1>
        <a:sysClr val="window" lastClr="FFFFFF"/>
      </a:lt1>
      <a:dk2>
        <a:srgbClr val="244061"/>
      </a:dk2>
      <a:lt2>
        <a:srgbClr val="B8CCE4"/>
      </a:lt2>
      <a:accent1>
        <a:srgbClr val="D9D9D9"/>
      </a:accent1>
      <a:accent2>
        <a:srgbClr val="A6A6A6"/>
      </a:accent2>
      <a:accent3>
        <a:srgbClr val="7F7F7F"/>
      </a:accent3>
      <a:accent4>
        <a:srgbClr val="424242"/>
      </a:accent4>
      <a:accent5>
        <a:srgbClr val="E36C09"/>
      </a:accent5>
      <a:accent6>
        <a:srgbClr val="366092"/>
      </a:accent6>
      <a:hlink>
        <a:srgbClr val="244061"/>
      </a:hlink>
      <a:folHlink>
        <a:srgbClr val="1C31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ANI PPT</Template>
  <TotalTime>271</TotalTime>
  <Words>4214</Words>
  <Application>Microsoft Office PowerPoint</Application>
  <PresentationFormat>Presentación en pantalla (4:3)</PresentationFormat>
  <Paragraphs>567</Paragraphs>
  <Slides>36</Slides>
  <Notes>34</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48" baseType="lpstr">
      <vt:lpstr>Arial</vt:lpstr>
      <vt:lpstr>Bookman Old Style</vt:lpstr>
      <vt:lpstr>Calibri</vt:lpstr>
      <vt:lpstr>Candara</vt:lpstr>
      <vt:lpstr>Helvetica Neue Bold Condensed</vt:lpstr>
      <vt:lpstr>Impact</vt:lpstr>
      <vt:lpstr>Museo Sans 500</vt:lpstr>
      <vt:lpstr>Symbol</vt:lpstr>
      <vt:lpstr>Times New Roman</vt:lpstr>
      <vt:lpstr>Wingdings</vt:lpstr>
      <vt:lpstr>plantilla ANI</vt:lpstr>
      <vt:lpstr>think-cell Slide</vt:lpstr>
      <vt:lpstr>Avances Modo Aeroportuario</vt:lpstr>
      <vt:lpstr>Presentación de PowerPoint</vt:lpstr>
      <vt:lpstr>Presentación de PowerPoint</vt:lpstr>
      <vt:lpstr>Avances Modo Aeroportuario – Aerocali– Vigencia 2015</vt:lpstr>
      <vt:lpstr>Avances Modo Aeroportuario – Aerocali– Vigencia 2016</vt:lpstr>
      <vt:lpstr>Presentación de PowerPoint</vt:lpstr>
      <vt:lpstr>Avances Modo Aeroportuario – Nororiente – Vigencia 2015</vt:lpstr>
      <vt:lpstr>Avances Modo Aeroportuario – Nororiente – Vigencia 2016</vt:lpstr>
      <vt:lpstr>Presentación de PowerPoint</vt:lpstr>
      <vt:lpstr>Avances Modo Aeroportuario – CODAD S.A. – Vigencia 2015</vt:lpstr>
      <vt:lpstr>Avances Modo Aeroportuario – CODAD S.A. – Vigencia 2016</vt:lpstr>
      <vt:lpstr>Presentación de PowerPoint</vt:lpstr>
      <vt:lpstr>Avances Modo Aeroportuario – OPAIN– Vigencia 2015</vt:lpstr>
      <vt:lpstr>Avances Modo Aeroportuario – OPAIN– Vigencia 2015</vt:lpstr>
      <vt:lpstr>Avances Modo Aeroportuario – OPAIN– Vigencia 2016</vt:lpstr>
      <vt:lpstr>Avances Modo Aeroportuario – OPAIN– Vigencia 2016</vt:lpstr>
      <vt:lpstr>Avances Modo Aeroportuario – OPAIN</vt:lpstr>
      <vt:lpstr>Ampliación Aeropuerto El Dorado</vt:lpstr>
      <vt:lpstr>Avances Modo Aeroportuario – Program Manager – Vigencia 2015</vt:lpstr>
      <vt:lpstr>Avances Modo Aeroportuario – Program Manager – Vigencia 2016</vt:lpstr>
      <vt:lpstr>Avances Modo Aeroportuario – Program Manager – Vigencia 2016</vt:lpstr>
      <vt:lpstr>Avances Modo Aeroportuario – Program Manager – Vigencia 2016</vt:lpstr>
      <vt:lpstr>Avances Modo Aeroportuario – Program Manager – Vigencia 2016</vt:lpstr>
      <vt:lpstr>Presentación de PowerPoint</vt:lpstr>
      <vt:lpstr>Avances Modo Aeroportuario – GRUPO AEROPORTUARIO DEL CARIBE  - Vigencia 2016</vt:lpstr>
      <vt:lpstr>Avances Modo Aeroportuario – GRUPO AEROPORTUARIO DEL CARIBE  - Vigencia 2016 – 2018 - Intervención 1</vt:lpstr>
      <vt:lpstr>Avances Modo Aeroportuario – SACSA – Aeropuerto Cartagena-vigencia 2015 </vt:lpstr>
      <vt:lpstr>Avances Modo Aeroportuario – SACSA – Aeropuerto Cartagena-vigencia 2016 </vt:lpstr>
      <vt:lpstr>Presentación de PowerPoint</vt:lpstr>
      <vt:lpstr>Avances Modo Aeroportuario – Centronorte – Vigencia 2015</vt:lpstr>
      <vt:lpstr>Avances Modo Aeroportuario – Centronorte – Vigencia 2016</vt:lpstr>
      <vt:lpstr>Avances Modo Aeroportuario – Centronorte – Vigencia 2016</vt:lpstr>
      <vt:lpstr>Avances Modo Aeroportuario – Centronorte – Vigencia 2016</vt:lpstr>
      <vt:lpstr>Avances Modo Aeroportuario – Centronorte – Vigencia 2016</vt:lpstr>
      <vt:lpstr>Avances Modo Aeroportuario – Centronorte – Vigencia 2016</vt:lpstr>
      <vt:lpstr>Avances Modo Aeroportuario – Centronorte – Vigencia 2016</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del documento</dc:title>
  <dc:creator>Leonardo Garcia Duarte</dc:creator>
  <cp:lastModifiedBy>Ricardo Aguilera Wilches</cp:lastModifiedBy>
  <cp:revision>39</cp:revision>
  <dcterms:created xsi:type="dcterms:W3CDTF">2015-06-23T21:46:26Z</dcterms:created>
  <dcterms:modified xsi:type="dcterms:W3CDTF">2016-06-09T19:26:51Z</dcterms:modified>
</cp:coreProperties>
</file>