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39"/>
  </p:notesMasterIdLst>
  <p:sldIdLst>
    <p:sldId id="256" r:id="rId3"/>
    <p:sldId id="260" r:id="rId4"/>
    <p:sldId id="257" r:id="rId5"/>
    <p:sldId id="369" r:id="rId6"/>
    <p:sldId id="370" r:id="rId7"/>
    <p:sldId id="400" r:id="rId8"/>
    <p:sldId id="371" r:id="rId9"/>
    <p:sldId id="373" r:id="rId10"/>
    <p:sldId id="374" r:id="rId11"/>
    <p:sldId id="335" r:id="rId12"/>
    <p:sldId id="375" r:id="rId13"/>
    <p:sldId id="376" r:id="rId14"/>
    <p:sldId id="377" r:id="rId15"/>
    <p:sldId id="378" r:id="rId16"/>
    <p:sldId id="379" r:id="rId17"/>
    <p:sldId id="380" r:id="rId18"/>
    <p:sldId id="382" r:id="rId19"/>
    <p:sldId id="383" r:id="rId20"/>
    <p:sldId id="384" r:id="rId21"/>
    <p:sldId id="381" r:id="rId22"/>
    <p:sldId id="385" r:id="rId23"/>
    <p:sldId id="386" r:id="rId24"/>
    <p:sldId id="387" r:id="rId25"/>
    <p:sldId id="388" r:id="rId26"/>
    <p:sldId id="389" r:id="rId27"/>
    <p:sldId id="390" r:id="rId28"/>
    <p:sldId id="391" r:id="rId29"/>
    <p:sldId id="392" r:id="rId30"/>
    <p:sldId id="394" r:id="rId31"/>
    <p:sldId id="393" r:id="rId32"/>
    <p:sldId id="395" r:id="rId33"/>
    <p:sldId id="396" r:id="rId34"/>
    <p:sldId id="397" r:id="rId35"/>
    <p:sldId id="401" r:id="rId36"/>
    <p:sldId id="398" r:id="rId37"/>
    <p:sldId id="39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C6707"/>
    <a:srgbClr val="D9D9D9"/>
    <a:srgbClr val="F2F2F2"/>
    <a:srgbClr val="023F78"/>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02"/>
    <p:restoredTop sz="94687"/>
  </p:normalViewPr>
  <p:slideViewPr>
    <p:cSldViewPr snapToGrid="0" snapToObjects="1">
      <p:cViewPr varScale="1">
        <p:scale>
          <a:sx n="111" d="100"/>
          <a:sy n="111" d="100"/>
        </p:scale>
        <p:origin x="27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Gr&#225;fico%20e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nionline-my.sharepoint.com/personal/egarciaherreros_ani_gov_co/Documents/EGHBsep2017/Inversion/2019-2022/Propues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solidFill>
                <a:latin typeface="Arial" panose="020B0604020202020204" pitchFamily="34" charset="0"/>
                <a:ea typeface="+mn-ea"/>
                <a:cs typeface="Arial" panose="020B0604020202020204" pitchFamily="34" charset="0"/>
              </a:defRPr>
            </a:pPr>
            <a:r>
              <a:rPr lang="en-US"/>
              <a:t>Crecimiento Pasajeros 2010 - 2017 </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solidFill>
              <a:latin typeface="Arial" panose="020B0604020202020204" pitchFamily="34" charset="0"/>
              <a:ea typeface="+mn-ea"/>
              <a:cs typeface="Arial" panose="020B0604020202020204" pitchFamily="34" charset="0"/>
            </a:defRPr>
          </a:pPr>
          <a:endParaRPr lang="es-CO"/>
        </a:p>
      </c:txPr>
    </c:title>
    <c:autoTitleDeleted val="0"/>
    <c:plotArea>
      <c:layout/>
      <c:barChart>
        <c:barDir val="col"/>
        <c:grouping val="stacked"/>
        <c:varyColors val="0"/>
        <c:ser>
          <c:idx val="0"/>
          <c:order val="0"/>
          <c:tx>
            <c:strRef>
              <c:f>'[Gráfico en Microsoft PowerPoint]PAX2010-2016'!$E$33</c:f>
              <c:strCache>
                <c:ptCount val="1"/>
                <c:pt idx="0">
                  <c:v>Nacional</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'[Gráfico en Microsoft PowerPoint]PAX2010-2016'!$F$29:$M$29</c:f>
              <c:numCache>
                <c:formatCode>General</c:formatCode>
                <c:ptCount val="8"/>
                <c:pt idx="0">
                  <c:v>2010</c:v>
                </c:pt>
                <c:pt idx="1">
                  <c:v>2011</c:v>
                </c:pt>
                <c:pt idx="2">
                  <c:v>2012</c:v>
                </c:pt>
                <c:pt idx="3">
                  <c:v>2013</c:v>
                </c:pt>
                <c:pt idx="4">
                  <c:v>2014</c:v>
                </c:pt>
                <c:pt idx="5">
                  <c:v>2015</c:v>
                </c:pt>
                <c:pt idx="6">
                  <c:v>2016</c:v>
                </c:pt>
                <c:pt idx="7">
                  <c:v>2017</c:v>
                </c:pt>
              </c:numCache>
            </c:numRef>
          </c:cat>
          <c:val>
            <c:numRef>
              <c:f>'[Gráfico en Microsoft PowerPoint]PAX2010-2016'!$F$30:$M$30</c:f>
              <c:numCache>
                <c:formatCode>0.00</c:formatCode>
                <c:ptCount val="8"/>
                <c:pt idx="0">
                  <c:v>28.324649000000001</c:v>
                </c:pt>
                <c:pt idx="1">
                  <c:v>29.004709999999999</c:v>
                </c:pt>
                <c:pt idx="2">
                  <c:v>33.412644</c:v>
                </c:pt>
                <c:pt idx="3">
                  <c:v>38.354725999999999</c:v>
                </c:pt>
                <c:pt idx="4">
                  <c:v>41.616377849999999</c:v>
                </c:pt>
                <c:pt idx="5">
                  <c:v>44.650697999999998</c:v>
                </c:pt>
                <c:pt idx="6">
                  <c:v>46.683458999999999</c:v>
                </c:pt>
                <c:pt idx="7">
                  <c:v>44.912216999999998</c:v>
                </c:pt>
              </c:numCache>
            </c:numRef>
          </c:val>
          <c:extLst>
            <c:ext xmlns:c16="http://schemas.microsoft.com/office/drawing/2014/chart" uri="{C3380CC4-5D6E-409C-BE32-E72D297353CC}">
              <c16:uniqueId val="{00000000-314E-40AE-9CB2-FBB9F505EC6A}"/>
            </c:ext>
          </c:extLst>
        </c:ser>
        <c:ser>
          <c:idx val="1"/>
          <c:order val="1"/>
          <c:tx>
            <c:strRef>
              <c:f>'[Gráfico en Microsoft PowerPoint]PAX2010-2016'!$E$34</c:f>
              <c:strCache>
                <c:ptCount val="1"/>
                <c:pt idx="0">
                  <c:v>Internaional</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'[Gráfico en Microsoft PowerPoint]PAX2010-2016'!$F$29:$M$29</c:f>
              <c:numCache>
                <c:formatCode>General</c:formatCode>
                <c:ptCount val="8"/>
                <c:pt idx="0">
                  <c:v>2010</c:v>
                </c:pt>
                <c:pt idx="1">
                  <c:v>2011</c:v>
                </c:pt>
                <c:pt idx="2">
                  <c:v>2012</c:v>
                </c:pt>
                <c:pt idx="3">
                  <c:v>2013</c:v>
                </c:pt>
                <c:pt idx="4">
                  <c:v>2014</c:v>
                </c:pt>
                <c:pt idx="5">
                  <c:v>2015</c:v>
                </c:pt>
                <c:pt idx="6">
                  <c:v>2016</c:v>
                </c:pt>
                <c:pt idx="7">
                  <c:v>2017</c:v>
                </c:pt>
              </c:numCache>
            </c:numRef>
          </c:cat>
          <c:val>
            <c:numRef>
              <c:f>'[Gráfico en Microsoft PowerPoint]PAX2010-2016'!$F$31:$M$31</c:f>
              <c:numCache>
                <c:formatCode>0.00</c:formatCode>
                <c:ptCount val="8"/>
                <c:pt idx="0">
                  <c:v>6.7479170000000002</c:v>
                </c:pt>
                <c:pt idx="1">
                  <c:v>7.52454</c:v>
                </c:pt>
                <c:pt idx="2">
                  <c:v>8.5266730000000006</c:v>
                </c:pt>
                <c:pt idx="3">
                  <c:v>9.740399</c:v>
                </c:pt>
                <c:pt idx="4">
                  <c:v>12.174303</c:v>
                </c:pt>
                <c:pt idx="5">
                  <c:v>11.772997</c:v>
                </c:pt>
                <c:pt idx="6">
                  <c:v>12.726139999999999</c:v>
                </c:pt>
                <c:pt idx="7">
                  <c:v>14.130789999999999</c:v>
                </c:pt>
              </c:numCache>
            </c:numRef>
          </c:val>
          <c:extLst>
            <c:ext xmlns:c16="http://schemas.microsoft.com/office/drawing/2014/chart" uri="{C3380CC4-5D6E-409C-BE32-E72D297353CC}">
              <c16:uniqueId val="{00000001-314E-40AE-9CB2-FBB9F505EC6A}"/>
            </c:ext>
          </c:extLst>
        </c:ser>
        <c:dLbls>
          <c:dLblPos val="ctr"/>
          <c:showLegendKey val="0"/>
          <c:showVal val="1"/>
          <c:showCatName val="0"/>
          <c:showSerName val="0"/>
          <c:showPercent val="0"/>
          <c:showBubbleSize val="0"/>
        </c:dLbls>
        <c:gapWidth val="150"/>
        <c:overlap val="100"/>
        <c:axId val="1858442799"/>
        <c:axId val="2020291439"/>
      </c:barChart>
      <c:catAx>
        <c:axId val="185844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crossAx val="2020291439"/>
        <c:crosses val="autoZero"/>
        <c:auto val="1"/>
        <c:lblAlgn val="ctr"/>
        <c:lblOffset val="100"/>
        <c:noMultiLvlLbl val="0"/>
      </c:catAx>
      <c:valAx>
        <c:axId val="202029143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crossAx val="185844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solidFill>
      <a:schemeClr val="lt1"/>
    </a:solidFill>
    <a:ln w="12700" cap="flat" cmpd="sng" algn="ctr">
      <a:solidFill>
        <a:schemeClr val="accent2"/>
      </a:solidFill>
      <a:prstDash val="solid"/>
      <a:miter lim="800000"/>
    </a:ln>
    <a:effectLst/>
  </c:spPr>
  <c:txPr>
    <a:bodyPr/>
    <a:lstStyle/>
    <a:p>
      <a:pPr>
        <a:defRPr>
          <a:solidFill>
            <a:schemeClr val="dk1"/>
          </a:solidFill>
          <a:latin typeface="Arial" panose="020B0604020202020204" pitchFamily="34" charset="0"/>
          <a:ea typeface="+mn-ea"/>
          <a:cs typeface="Arial" panose="020B060402020202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carga!$B$313</c:f>
              <c:strCache>
                <c:ptCount val="1"/>
                <c:pt idx="0">
                  <c:v>BOGOTA - ELDORADO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[1]Hoja1!$E$24:$Q$24</c:f>
              <c:numCache>
                <c:formatCode>General</c:formatCode>
                <c:ptCount val="7"/>
                <c:pt idx="0">
                  <c:v>0</c:v>
                </c:pt>
                <c:pt idx="1">
                  <c:v>0</c:v>
                </c:pt>
                <c:pt idx="2">
                  <c:v>0</c:v>
                </c:pt>
                <c:pt idx="3">
                  <c:v>0</c:v>
                </c:pt>
                <c:pt idx="4">
                  <c:v>0</c:v>
                </c:pt>
                <c:pt idx="5">
                  <c:v>0</c:v>
                </c:pt>
                <c:pt idx="6">
                  <c:v>0</c:v>
                </c:pt>
              </c:numCache>
            </c:numRef>
          </c:cat>
          <c:val>
            <c:numRef>
              <c:f>carga!$C$313:$P$313</c:f>
              <c:numCache>
                <c:formatCode>#,##0</c:formatCode>
                <c:ptCount val="8"/>
                <c:pt idx="0">
                  <c:v>593946</c:v>
                </c:pt>
                <c:pt idx="1">
                  <c:v>618063</c:v>
                </c:pt>
                <c:pt idx="2">
                  <c:v>637153</c:v>
                </c:pt>
                <c:pt idx="3">
                  <c:v>622145</c:v>
                </c:pt>
                <c:pt idx="4">
                  <c:v>640535</c:v>
                </c:pt>
                <c:pt idx="5">
                  <c:v>639518</c:v>
                </c:pt>
                <c:pt idx="6">
                  <c:v>655117</c:v>
                </c:pt>
                <c:pt idx="7">
                  <c:v>699525.63699999999</c:v>
                </c:pt>
              </c:numCache>
            </c:numRef>
          </c:val>
          <c:extLst>
            <c:ext xmlns:c16="http://schemas.microsoft.com/office/drawing/2014/chart" uri="{C3380CC4-5D6E-409C-BE32-E72D297353CC}">
              <c16:uniqueId val="{00000000-2E05-4E50-A813-A6EB9654AC33}"/>
            </c:ext>
          </c:extLst>
        </c:ser>
        <c:dLbls>
          <c:showLegendKey val="0"/>
          <c:showVal val="0"/>
          <c:showCatName val="0"/>
          <c:showSerName val="0"/>
          <c:showPercent val="0"/>
          <c:showBubbleSize val="0"/>
        </c:dLbls>
        <c:gapWidth val="150"/>
        <c:axId val="1116354432"/>
        <c:axId val="1213108320"/>
      </c:barChart>
      <c:lineChart>
        <c:grouping val="standard"/>
        <c:varyColors val="0"/>
        <c:ser>
          <c:idx val="0"/>
          <c:order val="1"/>
          <c:tx>
            <c:strRef>
              <c:f>carga!$B$315</c:f>
              <c:strCache>
                <c:ptCount val="1"/>
                <c:pt idx="0">
                  <c:v>CRECIMIENTO</c:v>
                </c:pt>
              </c:strCache>
            </c:strRef>
          </c:tx>
          <c:spPr>
            <a:ln w="19050" cap="rnd" cmpd="sng" algn="ctr">
              <a:solidFill>
                <a:schemeClr val="accent1"/>
              </a:solidFill>
              <a:prstDash val="solid"/>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Lit>
              <c:ptCount val="8"/>
              <c:pt idx="0">
                <c:v>700%</c:v>
              </c:pt>
              <c:pt idx="1">
                <c:v>800%</c:v>
              </c:pt>
              <c:pt idx="2">
                <c:v>900%</c:v>
              </c:pt>
              <c:pt idx="3">
                <c:v>1000%</c:v>
              </c:pt>
              <c:pt idx="4">
                <c:v>1100%</c:v>
              </c:pt>
              <c:pt idx="5">
                <c:v>1200%</c:v>
              </c:pt>
              <c:pt idx="6">
                <c:v>1300%</c:v>
              </c:pt>
              <c:pt idx="7">
                <c:v>1400%</c:v>
              </c:pt>
              <c:extLst>
                <c:ext xmlns:c15="http://schemas.microsoft.com/office/drawing/2012/chart" uri="{02D57815-91ED-43cb-92C2-25804820EDAC}">
                  <c15:autoCat val="1"/>
                </c:ext>
              </c:extLst>
            </c:strLit>
          </c:cat>
          <c:val>
            <c:numRef>
              <c:f>carga!$C$315:$P$315</c:f>
              <c:numCache>
                <c:formatCode>0%</c:formatCode>
                <c:ptCount val="8"/>
                <c:pt idx="0">
                  <c:v>0.2024366740088106</c:v>
                </c:pt>
                <c:pt idx="1">
                  <c:v>4.0604701437504387E-2</c:v>
                </c:pt>
                <c:pt idx="2">
                  <c:v>3.0886818981236575E-2</c:v>
                </c:pt>
                <c:pt idx="3">
                  <c:v>-2.3554781975443917E-2</c:v>
                </c:pt>
                <c:pt idx="4">
                  <c:v>2.9559025629073643E-2</c:v>
                </c:pt>
                <c:pt idx="5">
                  <c:v>-1.5877352525622834E-3</c:v>
                </c:pt>
                <c:pt idx="6">
                  <c:v>2.4391807580083746E-2</c:v>
                </c:pt>
                <c:pt idx="7">
                  <c:v>6.7787337223732536E-2</c:v>
                </c:pt>
              </c:numCache>
            </c:numRef>
          </c:val>
          <c:smooth val="0"/>
          <c:extLst>
            <c:ext xmlns:c16="http://schemas.microsoft.com/office/drawing/2014/chart" uri="{C3380CC4-5D6E-409C-BE32-E72D297353CC}">
              <c16:uniqueId val="{00000001-2E05-4E50-A813-A6EB9654AC33}"/>
            </c:ext>
          </c:extLst>
        </c:ser>
        <c:dLbls>
          <c:showLegendKey val="0"/>
          <c:showVal val="0"/>
          <c:showCatName val="0"/>
          <c:showSerName val="0"/>
          <c:showPercent val="0"/>
          <c:showBubbleSize val="0"/>
        </c:dLbls>
        <c:marker val="1"/>
        <c:smooth val="0"/>
        <c:axId val="1978557103"/>
        <c:axId val="257436735"/>
      </c:lineChart>
      <c:catAx>
        <c:axId val="111635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213108320"/>
        <c:crosses val="autoZero"/>
        <c:auto val="1"/>
        <c:lblAlgn val="ctr"/>
        <c:lblOffset val="100"/>
        <c:noMultiLvlLbl val="0"/>
      </c:catAx>
      <c:valAx>
        <c:axId val="1213108320"/>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16354432"/>
        <c:crosses val="autoZero"/>
        <c:crossBetween val="between"/>
      </c:valAx>
      <c:valAx>
        <c:axId val="257436735"/>
        <c:scaling>
          <c:orientation val="minMax"/>
        </c:scaling>
        <c:delete val="0"/>
        <c:axPos val="r"/>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CO"/>
          </a:p>
        </c:txPr>
        <c:crossAx val="1978557103"/>
        <c:crosses val="max"/>
        <c:crossBetween val="between"/>
      </c:valAx>
      <c:catAx>
        <c:axId val="1978557103"/>
        <c:scaling>
          <c:orientation val="minMax"/>
        </c:scaling>
        <c:delete val="1"/>
        <c:axPos val="b"/>
        <c:numFmt formatCode="General" sourceLinked="1"/>
        <c:majorTickMark val="out"/>
        <c:minorTickMark val="none"/>
        <c:tickLblPos val="nextTo"/>
        <c:crossAx val="2574367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6350" cap="flat" cmpd="sng" algn="ctr">
      <a:noFill/>
      <a:prstDash val="solid"/>
      <a:miter lim="800000"/>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dk1"/>
                </a:solidFill>
                <a:latin typeface="Arial" panose="020B0604020202020204" pitchFamily="34" charset="0"/>
                <a:ea typeface="+mn-ea"/>
                <a:cs typeface="Arial" panose="020B0604020202020204" pitchFamily="34" charset="0"/>
              </a:defRPr>
            </a:pPr>
            <a:r>
              <a:rPr lang="es-CO"/>
              <a:t>Historico - Inversiones</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dk1"/>
              </a:solidFill>
              <a:latin typeface="Arial" panose="020B0604020202020204" pitchFamily="34" charset="0"/>
              <a:ea typeface="+mn-ea"/>
              <a:cs typeface="Arial" panose="020B0604020202020204" pitchFamily="34" charset="0"/>
            </a:defRPr>
          </a:pPr>
          <a:endParaRPr lang="es-CO"/>
        </a:p>
      </c:txPr>
    </c:title>
    <c:autoTitleDeleted val="0"/>
    <c:plotArea>
      <c:layout/>
      <c:barChart>
        <c:barDir val="col"/>
        <c:grouping val="clustered"/>
        <c:varyColors val="0"/>
        <c:ser>
          <c:idx val="1"/>
          <c:order val="1"/>
          <c:tx>
            <c:strRef>
              <c:f>Info!$D$32</c:f>
              <c:strCache>
                <c:ptCount val="1"/>
                <c:pt idx="0">
                  <c:v>Ejecutado</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1"/>
              <c:layout>
                <c:manualLayout>
                  <c:x val="7.9722820701367478E-3"/>
                  <c:y val="-6.1165387725947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58-460A-841F-791B7D731430}"/>
                </c:ext>
              </c:extLst>
            </c:dLbl>
            <c:dLbl>
              <c:idx val="2"/>
              <c:layout>
                <c:manualLayout>
                  <c:x val="-5.8462726481264356E-17"/>
                  <c:y val="-4.2345268425656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58-460A-841F-791B7D731430}"/>
                </c:ext>
              </c:extLst>
            </c:dLbl>
            <c:dLbl>
              <c:idx val="4"/>
              <c:layout>
                <c:manualLayout>
                  <c:x val="4.9927816520734455E-2"/>
                  <c:y val="7.76111111111111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00-41A9-A297-9D5687A753F4}"/>
                </c:ext>
              </c:extLst>
            </c:dLbl>
            <c:dLbl>
              <c:idx val="5"/>
              <c:layout>
                <c:manualLayout>
                  <c:x val="5.2132153644883487E-2"/>
                  <c:y val="5.9972222222222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58-460A-841F-791B7D731430}"/>
                </c:ext>
              </c:extLst>
            </c:dLbl>
            <c:numFmt formatCode="_(&quot;$&quot;* #,##0_);_(&quot;$&quot;* \(#,##0\);_(&quot;$&quot;* &quot;-&quot;_);_(@_)" sourceLinked="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Info!$E$30:$J$30</c:f>
              <c:strCache>
                <c:ptCount val="6"/>
                <c:pt idx="0">
                  <c:v>2013 acum</c:v>
                </c:pt>
                <c:pt idx="1">
                  <c:v>2014</c:v>
                </c:pt>
                <c:pt idx="2">
                  <c:v>2015</c:v>
                </c:pt>
                <c:pt idx="3">
                  <c:v>2016</c:v>
                </c:pt>
                <c:pt idx="4">
                  <c:v>2017</c:v>
                </c:pt>
                <c:pt idx="5">
                  <c:v>2018</c:v>
                </c:pt>
              </c:strCache>
            </c:strRef>
          </c:cat>
          <c:val>
            <c:numRef>
              <c:f>Info!$E$32:$J$32</c:f>
              <c:numCache>
                <c:formatCode>_("$"* #,##0.00_);_("$"* \(#,##0.00\);_("$"* "-"??_);_(@_)</c:formatCode>
                <c:ptCount val="6"/>
                <c:pt idx="0">
                  <c:v>2039911.454716</c:v>
                </c:pt>
                <c:pt idx="1">
                  <c:v>95637.56</c:v>
                </c:pt>
                <c:pt idx="2">
                  <c:v>454589.66436538892</c:v>
                </c:pt>
                <c:pt idx="3">
                  <c:v>890318.81400444452</c:v>
                </c:pt>
                <c:pt idx="4">
                  <c:v>504362</c:v>
                </c:pt>
                <c:pt idx="5">
                  <c:v>427000</c:v>
                </c:pt>
              </c:numCache>
            </c:numRef>
          </c:val>
          <c:extLst>
            <c:ext xmlns:c16="http://schemas.microsoft.com/office/drawing/2014/chart" uri="{C3380CC4-5D6E-409C-BE32-E72D297353CC}">
              <c16:uniqueId val="{00000003-1058-460A-841F-791B7D731430}"/>
            </c:ext>
          </c:extLst>
        </c:ser>
        <c:dLbls>
          <c:showLegendKey val="0"/>
          <c:showVal val="0"/>
          <c:showCatName val="0"/>
          <c:showSerName val="0"/>
          <c:showPercent val="0"/>
          <c:showBubbleSize val="0"/>
        </c:dLbls>
        <c:gapWidth val="247"/>
        <c:axId val="1602929728"/>
        <c:axId val="1627418016"/>
      </c:barChart>
      <c:lineChart>
        <c:grouping val="stacked"/>
        <c:varyColors val="0"/>
        <c:ser>
          <c:idx val="0"/>
          <c:order val="0"/>
          <c:tx>
            <c:strRef>
              <c:f>Info!$D$31</c:f>
              <c:strCache>
                <c:ptCount val="1"/>
                <c:pt idx="0">
                  <c:v>Programado</c:v>
                </c:pt>
              </c:strCache>
            </c:strRef>
          </c:tx>
          <c:spPr>
            <a:ln w="28575" cap="rnd">
              <a:solidFill>
                <a:schemeClr val="accent1"/>
              </a:solidFill>
              <a:round/>
            </a:ln>
            <a:effectLst/>
          </c:spPr>
          <c:marker>
            <c:symbol val="circle"/>
            <c:size val="6"/>
            <c:spPr>
              <a:solidFill>
                <a:schemeClr val="accent1"/>
              </a:solidFill>
              <a:ln>
                <a:noFill/>
              </a:ln>
              <a:effectLst/>
            </c:spPr>
          </c:marker>
          <c:dLbls>
            <c:dLbl>
              <c:idx val="0"/>
              <c:layout>
                <c:manualLayout>
                  <c:x val="2.3696685412133902E-2"/>
                  <c:y val="2.7777777777777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58-460A-841F-791B7D731430}"/>
                </c:ext>
              </c:extLst>
            </c:dLbl>
            <c:dLbl>
              <c:idx val="1"/>
              <c:layout>
                <c:manualLayout>
                  <c:x val="2.8436022494560589E-2"/>
                  <c:y val="-8.4875562720133283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58-460A-841F-791B7D731430}"/>
                </c:ext>
              </c:extLst>
            </c:dLbl>
            <c:dLbl>
              <c:idx val="2"/>
              <c:layout>
                <c:manualLayout>
                  <c:x val="2.369668541213393E-2"/>
                  <c:y val="-4.6296296296296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058-460A-841F-791B7D731430}"/>
                </c:ext>
              </c:extLst>
            </c:dLbl>
            <c:dLbl>
              <c:idx val="3"/>
              <c:layout>
                <c:manualLayout>
                  <c:x val="2.211690638465828E-2"/>
                  <c:y val="-2.7777777777777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58-460A-841F-791B7D731430}"/>
                </c:ext>
              </c:extLst>
            </c:dLbl>
            <c:dLbl>
              <c:idx val="4"/>
              <c:layout>
                <c:manualLayout>
                  <c:x val="1.4218011247280324E-2"/>
                  <c:y val="-2.7777777777777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058-460A-841F-791B7D731430}"/>
                </c:ext>
              </c:extLst>
            </c:dLbl>
            <c:dLbl>
              <c:idx val="5"/>
              <c:layout>
                <c:manualLayout>
                  <c:x val="0"/>
                  <c:y val="-7.0575447376093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058-460A-841F-791B7D731430}"/>
                </c:ext>
              </c:extLst>
            </c:dLbl>
            <c:numFmt formatCode="_(&quot;$&quot;* #,##0_);_(&quot;$&quot;* \(#,##0\);_(&quot;$&quot;* &quot;-&quot;_);_(@_)" sourceLinked="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Info!$E$30:$J$30</c:f>
              <c:strCache>
                <c:ptCount val="6"/>
                <c:pt idx="0">
                  <c:v>2013 acum</c:v>
                </c:pt>
                <c:pt idx="1">
                  <c:v>2014</c:v>
                </c:pt>
                <c:pt idx="2">
                  <c:v>2015</c:v>
                </c:pt>
                <c:pt idx="3">
                  <c:v>2016</c:v>
                </c:pt>
                <c:pt idx="4">
                  <c:v>2017</c:v>
                </c:pt>
                <c:pt idx="5">
                  <c:v>2018</c:v>
                </c:pt>
              </c:strCache>
            </c:strRef>
          </c:cat>
          <c:val>
            <c:numRef>
              <c:f>Info!$E$31:$J$31</c:f>
              <c:numCache>
                <c:formatCode>_("$"* #,##0.00_);_("$"* \(#,##0.00\);_("$"* "-"??_);_(@_)</c:formatCode>
                <c:ptCount val="6"/>
                <c:pt idx="0">
                  <c:v>2039911.454716</c:v>
                </c:pt>
                <c:pt idx="1">
                  <c:v>100000</c:v>
                </c:pt>
                <c:pt idx="2">
                  <c:v>450000</c:v>
                </c:pt>
                <c:pt idx="3">
                  <c:v>500000</c:v>
                </c:pt>
                <c:pt idx="4">
                  <c:v>500000</c:v>
                </c:pt>
                <c:pt idx="5">
                  <c:v>554732</c:v>
                </c:pt>
              </c:numCache>
            </c:numRef>
          </c:val>
          <c:smooth val="0"/>
          <c:extLst>
            <c:ext xmlns:c16="http://schemas.microsoft.com/office/drawing/2014/chart" uri="{C3380CC4-5D6E-409C-BE32-E72D297353CC}">
              <c16:uniqueId val="{0000000A-1058-460A-841F-791B7D731430}"/>
            </c:ext>
          </c:extLst>
        </c:ser>
        <c:dLbls>
          <c:showLegendKey val="0"/>
          <c:showVal val="0"/>
          <c:showCatName val="0"/>
          <c:showSerName val="0"/>
          <c:showPercent val="0"/>
          <c:showBubbleSize val="0"/>
        </c:dLbls>
        <c:marker val="1"/>
        <c:smooth val="0"/>
        <c:axId val="1602929728"/>
        <c:axId val="1627418016"/>
      </c:lineChart>
      <c:valAx>
        <c:axId val="1627418016"/>
        <c:scaling>
          <c:orientation val="minMax"/>
        </c:scaling>
        <c:delete val="0"/>
        <c:axPos val="l"/>
        <c:majorGridlines>
          <c:spPr>
            <a:ln>
              <a:solidFill>
                <a:schemeClr val="tx1">
                  <a:lumMod val="15000"/>
                  <a:lumOff val="85000"/>
                </a:schemeClr>
              </a:solidFill>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crossAx val="1602929728"/>
        <c:crosses val="autoZero"/>
        <c:crossBetween val="between"/>
      </c:valAx>
      <c:catAx>
        <c:axId val="160292972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crossAx val="16274180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solidFill>
      <a:schemeClr val="lt1"/>
    </a:solidFill>
    <a:ln w="12700" cap="flat" cmpd="sng" algn="ctr">
      <a:solidFill>
        <a:schemeClr val="accent2"/>
      </a:solidFill>
      <a:prstDash val="solid"/>
      <a:miter lim="800000"/>
    </a:ln>
    <a:effectLst/>
  </c:spPr>
  <c:txPr>
    <a:bodyPr/>
    <a:lstStyle/>
    <a:p>
      <a:pPr>
        <a:defRPr>
          <a:solidFill>
            <a:schemeClr val="dk1"/>
          </a:solidFill>
          <a:latin typeface="Arial" panose="020B0604020202020204" pitchFamily="34" charset="0"/>
          <a:ea typeface="+mn-ea"/>
          <a:cs typeface="Arial" panose="020B06040202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carga!$B$313</c:f>
              <c:strCache>
                <c:ptCount val="1"/>
                <c:pt idx="0">
                  <c:v>BOGOTA - ELDORADO</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[1]Hoja1!$E$24:$Q$24</c:f>
              <c:numCache>
                <c:formatCode>General</c:formatCode>
                <c:ptCount val="7"/>
                <c:pt idx="0">
                  <c:v>0</c:v>
                </c:pt>
                <c:pt idx="1">
                  <c:v>0</c:v>
                </c:pt>
                <c:pt idx="2">
                  <c:v>0</c:v>
                </c:pt>
                <c:pt idx="3">
                  <c:v>0</c:v>
                </c:pt>
                <c:pt idx="4">
                  <c:v>0</c:v>
                </c:pt>
                <c:pt idx="5">
                  <c:v>0</c:v>
                </c:pt>
                <c:pt idx="6">
                  <c:v>0</c:v>
                </c:pt>
              </c:numCache>
            </c:numRef>
          </c:cat>
          <c:val>
            <c:numRef>
              <c:f>carga!$C$313:$P$313</c:f>
              <c:numCache>
                <c:formatCode>#,##0</c:formatCode>
                <c:ptCount val="8"/>
                <c:pt idx="0">
                  <c:v>593946</c:v>
                </c:pt>
                <c:pt idx="1">
                  <c:v>618063</c:v>
                </c:pt>
                <c:pt idx="2">
                  <c:v>637153</c:v>
                </c:pt>
                <c:pt idx="3">
                  <c:v>622145</c:v>
                </c:pt>
                <c:pt idx="4">
                  <c:v>640535</c:v>
                </c:pt>
                <c:pt idx="5">
                  <c:v>639518</c:v>
                </c:pt>
                <c:pt idx="6">
                  <c:v>655117</c:v>
                </c:pt>
                <c:pt idx="7">
                  <c:v>699525.63699999999</c:v>
                </c:pt>
              </c:numCache>
            </c:numRef>
          </c:val>
          <c:extLst>
            <c:ext xmlns:c16="http://schemas.microsoft.com/office/drawing/2014/chart" uri="{C3380CC4-5D6E-409C-BE32-E72D297353CC}">
              <c16:uniqueId val="{00000000-4D04-4FB5-959A-E01AA7C9AF31}"/>
            </c:ext>
          </c:extLst>
        </c:ser>
        <c:dLbls>
          <c:showLegendKey val="0"/>
          <c:showVal val="0"/>
          <c:showCatName val="0"/>
          <c:showSerName val="0"/>
          <c:showPercent val="0"/>
          <c:showBubbleSize val="0"/>
        </c:dLbls>
        <c:gapWidth val="150"/>
        <c:axId val="1116354432"/>
        <c:axId val="1213108320"/>
      </c:barChart>
      <c:lineChart>
        <c:grouping val="standard"/>
        <c:varyColors val="0"/>
        <c:ser>
          <c:idx val="0"/>
          <c:order val="1"/>
          <c:tx>
            <c:strRef>
              <c:f>carga!$B$315</c:f>
              <c:strCache>
                <c:ptCount val="1"/>
                <c:pt idx="0">
                  <c:v>CRECIMIENTO</c:v>
                </c:pt>
              </c:strCache>
            </c:strRef>
          </c:tx>
          <c:spPr>
            <a:ln w="158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Lit>
              <c:ptCount val="8"/>
              <c:pt idx="0">
                <c:v>700%</c:v>
              </c:pt>
              <c:pt idx="1">
                <c:v>800%</c:v>
              </c:pt>
              <c:pt idx="2">
                <c:v>900%</c:v>
              </c:pt>
              <c:pt idx="3">
                <c:v>1000%</c:v>
              </c:pt>
              <c:pt idx="4">
                <c:v>1100%</c:v>
              </c:pt>
              <c:pt idx="5">
                <c:v>1200%</c:v>
              </c:pt>
              <c:pt idx="6">
                <c:v>1300%</c:v>
              </c:pt>
              <c:pt idx="7">
                <c:v>1400%</c:v>
              </c:pt>
              <c:extLst>
                <c:ext xmlns:c15="http://schemas.microsoft.com/office/drawing/2012/chart" uri="{02D57815-91ED-43cb-92C2-25804820EDAC}">
                  <c15:autoCat val="1"/>
                </c:ext>
              </c:extLst>
            </c:strLit>
          </c:cat>
          <c:val>
            <c:numRef>
              <c:f>carga!$C$315:$P$315</c:f>
              <c:numCache>
                <c:formatCode>0%</c:formatCode>
                <c:ptCount val="8"/>
                <c:pt idx="0">
                  <c:v>0.2024366740088106</c:v>
                </c:pt>
                <c:pt idx="1">
                  <c:v>4.0604701437504387E-2</c:v>
                </c:pt>
                <c:pt idx="2">
                  <c:v>3.0886818981236575E-2</c:v>
                </c:pt>
                <c:pt idx="3">
                  <c:v>-2.3554781975443917E-2</c:v>
                </c:pt>
                <c:pt idx="4">
                  <c:v>2.9559025629073643E-2</c:v>
                </c:pt>
                <c:pt idx="5">
                  <c:v>-1.5877352525622834E-3</c:v>
                </c:pt>
                <c:pt idx="6">
                  <c:v>2.4391807580083746E-2</c:v>
                </c:pt>
                <c:pt idx="7">
                  <c:v>6.7787337223732536E-2</c:v>
                </c:pt>
              </c:numCache>
            </c:numRef>
          </c:val>
          <c:smooth val="0"/>
          <c:extLst>
            <c:ext xmlns:c16="http://schemas.microsoft.com/office/drawing/2014/chart" uri="{C3380CC4-5D6E-409C-BE32-E72D297353CC}">
              <c16:uniqueId val="{00000001-4D04-4FB5-959A-E01AA7C9AF31}"/>
            </c:ext>
          </c:extLst>
        </c:ser>
        <c:dLbls>
          <c:showLegendKey val="0"/>
          <c:showVal val="0"/>
          <c:showCatName val="0"/>
          <c:showSerName val="0"/>
          <c:showPercent val="0"/>
          <c:showBubbleSize val="0"/>
        </c:dLbls>
        <c:marker val="1"/>
        <c:smooth val="0"/>
        <c:axId val="1978557103"/>
        <c:axId val="257436735"/>
      </c:lineChart>
      <c:catAx>
        <c:axId val="111635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CO"/>
          </a:p>
        </c:txPr>
        <c:crossAx val="1213108320"/>
        <c:crosses val="autoZero"/>
        <c:auto val="1"/>
        <c:lblAlgn val="ctr"/>
        <c:lblOffset val="100"/>
        <c:noMultiLvlLbl val="0"/>
      </c:catAx>
      <c:valAx>
        <c:axId val="1213108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CO"/>
          </a:p>
        </c:txPr>
        <c:crossAx val="1116354432"/>
        <c:crosses val="autoZero"/>
        <c:crossBetween val="between"/>
      </c:valAx>
      <c:valAx>
        <c:axId val="257436735"/>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CO"/>
          </a:p>
        </c:txPr>
        <c:crossAx val="1978557103"/>
        <c:crosses val="max"/>
        <c:crossBetween val="between"/>
      </c:valAx>
      <c:catAx>
        <c:axId val="1978557103"/>
        <c:scaling>
          <c:orientation val="minMax"/>
        </c:scaling>
        <c:delete val="1"/>
        <c:axPos val="b"/>
        <c:numFmt formatCode="General" sourceLinked="1"/>
        <c:majorTickMark val="none"/>
        <c:minorTickMark val="none"/>
        <c:tickLblPos val="nextTo"/>
        <c:crossAx val="2574367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CO"/>
        </a:p>
      </c:txPr>
    </c:legend>
    <c:plotVisOnly val="1"/>
    <c:dispBlanksAs val="gap"/>
    <c:showDLblsOverMax val="0"/>
  </c:chart>
  <c:spPr>
    <a:solidFill>
      <a:schemeClr val="lt1"/>
    </a:solidFill>
    <a:ln w="12700" cap="flat" cmpd="sng" algn="ctr">
      <a:solidFill>
        <a:schemeClr val="accent2"/>
      </a:solidFill>
      <a:prstDash val="solid"/>
      <a:miter lim="800000"/>
    </a:ln>
    <a:effectLst/>
  </c:spPr>
  <c:txPr>
    <a:bodyPr/>
    <a:lstStyle/>
    <a:p>
      <a:pPr>
        <a:defRPr>
          <a:solidFill>
            <a:schemeClr val="dk1"/>
          </a:solidFill>
          <a:latin typeface="+mn-lt"/>
          <a:ea typeface="+mn-ea"/>
          <a:cs typeface="+mn-cs"/>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Inversiones Cuatrenio 2019 - 2022</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barChart>
        <c:barDir val="col"/>
        <c:grouping val="stacked"/>
        <c:varyColors val="0"/>
        <c:ser>
          <c:idx val="0"/>
          <c:order val="0"/>
          <c:tx>
            <c:strRef>
              <c:f>'Total (2)'!$E$6</c:f>
              <c:strCache>
                <c:ptCount val="1"/>
                <c:pt idx="0">
                  <c:v>2019</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'Total (2)'!$D$6:$D$26</c:f>
              <c:strCache>
                <c:ptCount val="20"/>
                <c:pt idx="0">
                  <c:v>Bogotá</c:v>
                </c:pt>
                <c:pt idx="1">
                  <c:v>Cartagena</c:v>
                </c:pt>
                <c:pt idx="2">
                  <c:v>Cali</c:v>
                </c:pt>
                <c:pt idx="3">
                  <c:v>Rionegro</c:v>
                </c:pt>
                <c:pt idx="4">
                  <c:v>Medellin</c:v>
                </c:pt>
                <c:pt idx="5">
                  <c:v>Carepa</c:v>
                </c:pt>
                <c:pt idx="6">
                  <c:v>Monteria</c:v>
                </c:pt>
                <c:pt idx="7">
                  <c:v>Corozal</c:v>
                </c:pt>
                <c:pt idx="8">
                  <c:v>Quibdo</c:v>
                </c:pt>
                <c:pt idx="9">
                  <c:v>Valledupar</c:v>
                </c:pt>
                <c:pt idx="10">
                  <c:v>Santa Marta</c:v>
                </c:pt>
                <c:pt idx="11">
                  <c:v>Riohacha</c:v>
                </c:pt>
                <c:pt idx="12">
                  <c:v>Bucaramanga</c:v>
                </c:pt>
                <c:pt idx="13">
                  <c:v>Cucuta</c:v>
                </c:pt>
                <c:pt idx="14">
                  <c:v>Barrancabermeja</c:v>
                </c:pt>
                <c:pt idx="15">
                  <c:v>Barranquilla</c:v>
                </c:pt>
                <c:pt idx="16">
                  <c:v>Cartagena APP IP</c:v>
                </c:pt>
                <c:pt idx="17">
                  <c:v>San Andres AP IP</c:v>
                </c:pt>
                <c:pt idx="18">
                  <c:v>Bogotá IP</c:v>
                </c:pt>
                <c:pt idx="19">
                  <c:v>Cali, Armenia, Neiva e Ibague APP IP</c:v>
                </c:pt>
              </c:strCache>
            </c:strRef>
          </c:cat>
          <c:val>
            <c:numRef>
              <c:f>'Total (2)'!$E$6:$E$26</c:f>
              <c:numCache>
                <c:formatCode>_("$"* #,##0.00_);_("$"* \(#,##0.00\);_("$"* "-"??_);_(@_)</c:formatCode>
                <c:ptCount val="20"/>
                <c:pt idx="0">
                  <c:v>28833.333333333332</c:v>
                </c:pt>
                <c:pt idx="1">
                  <c:v>23423</c:v>
                </c:pt>
                <c:pt idx="2">
                  <c:v>26000</c:v>
                </c:pt>
                <c:pt idx="3">
                  <c:v>178000</c:v>
                </c:pt>
                <c:pt idx="4">
                  <c:v>16000</c:v>
                </c:pt>
                <c:pt idx="5">
                  <c:v>7500</c:v>
                </c:pt>
                <c:pt idx="6">
                  <c:v>13600</c:v>
                </c:pt>
                <c:pt idx="7">
                  <c:v>9800</c:v>
                </c:pt>
                <c:pt idx="8">
                  <c:v>15100</c:v>
                </c:pt>
                <c:pt idx="9">
                  <c:v>4000</c:v>
                </c:pt>
                <c:pt idx="10">
                  <c:v>14000</c:v>
                </c:pt>
                <c:pt idx="11">
                  <c:v>4000</c:v>
                </c:pt>
                <c:pt idx="12">
                  <c:v>15500</c:v>
                </c:pt>
                <c:pt idx="13">
                  <c:v>12500</c:v>
                </c:pt>
                <c:pt idx="14">
                  <c:v>2100</c:v>
                </c:pt>
                <c:pt idx="15">
                  <c:v>94023</c:v>
                </c:pt>
                <c:pt idx="16">
                  <c:v>3424</c:v>
                </c:pt>
                <c:pt idx="17">
                  <c:v>30088</c:v>
                </c:pt>
                <c:pt idx="18">
                  <c:v>0</c:v>
                </c:pt>
                <c:pt idx="19">
                  <c:v>4987</c:v>
                </c:pt>
              </c:numCache>
            </c:numRef>
          </c:val>
          <c:extLst>
            <c:ext xmlns:c16="http://schemas.microsoft.com/office/drawing/2014/chart" uri="{C3380CC4-5D6E-409C-BE32-E72D297353CC}">
              <c16:uniqueId val="{00000000-5AE4-4B04-B356-C67470301E58}"/>
            </c:ext>
          </c:extLst>
        </c:ser>
        <c:ser>
          <c:idx val="1"/>
          <c:order val="1"/>
          <c:tx>
            <c:strRef>
              <c:f>'Total (2)'!$F$6</c:f>
              <c:strCache>
                <c:ptCount val="1"/>
                <c:pt idx="0">
                  <c:v>2020</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'Total (2)'!$D$6:$D$26</c:f>
              <c:strCache>
                <c:ptCount val="20"/>
                <c:pt idx="0">
                  <c:v>Bogotá</c:v>
                </c:pt>
                <c:pt idx="1">
                  <c:v>Cartagena</c:v>
                </c:pt>
                <c:pt idx="2">
                  <c:v>Cali</c:v>
                </c:pt>
                <c:pt idx="3">
                  <c:v>Rionegro</c:v>
                </c:pt>
                <c:pt idx="4">
                  <c:v>Medellin</c:v>
                </c:pt>
                <c:pt idx="5">
                  <c:v>Carepa</c:v>
                </c:pt>
                <c:pt idx="6">
                  <c:v>Monteria</c:v>
                </c:pt>
                <c:pt idx="7">
                  <c:v>Corozal</c:v>
                </c:pt>
                <c:pt idx="8">
                  <c:v>Quibdo</c:v>
                </c:pt>
                <c:pt idx="9">
                  <c:v>Valledupar</c:v>
                </c:pt>
                <c:pt idx="10">
                  <c:v>Santa Marta</c:v>
                </c:pt>
                <c:pt idx="11">
                  <c:v>Riohacha</c:v>
                </c:pt>
                <c:pt idx="12">
                  <c:v>Bucaramanga</c:v>
                </c:pt>
                <c:pt idx="13">
                  <c:v>Cucuta</c:v>
                </c:pt>
                <c:pt idx="14">
                  <c:v>Barrancabermeja</c:v>
                </c:pt>
                <c:pt idx="15">
                  <c:v>Barranquilla</c:v>
                </c:pt>
                <c:pt idx="16">
                  <c:v>Cartagena APP IP</c:v>
                </c:pt>
                <c:pt idx="17">
                  <c:v>San Andres AP IP</c:v>
                </c:pt>
                <c:pt idx="18">
                  <c:v>Bogotá IP</c:v>
                </c:pt>
                <c:pt idx="19">
                  <c:v>Cali, Armenia, Neiva e Ibague APP IP</c:v>
                </c:pt>
              </c:strCache>
            </c:strRef>
          </c:cat>
          <c:val>
            <c:numRef>
              <c:f>'Total (2)'!$F$6:$F$26</c:f>
              <c:numCache>
                <c:formatCode>_("$"* #,##0.00_);_("$"* \(#,##0.00\);_("$"* "-"??_);_(@_)</c:formatCode>
                <c:ptCount val="20"/>
                <c:pt idx="0">
                  <c:v>82500</c:v>
                </c:pt>
                <c:pt idx="1">
                  <c:v>47940</c:v>
                </c:pt>
                <c:pt idx="2">
                  <c:v>19000</c:v>
                </c:pt>
                <c:pt idx="3">
                  <c:v>138000</c:v>
                </c:pt>
                <c:pt idx="4">
                  <c:v>16000</c:v>
                </c:pt>
                <c:pt idx="5">
                  <c:v>7500</c:v>
                </c:pt>
                <c:pt idx="6">
                  <c:v>13600</c:v>
                </c:pt>
                <c:pt idx="7">
                  <c:v>9800</c:v>
                </c:pt>
                <c:pt idx="8">
                  <c:v>15100</c:v>
                </c:pt>
                <c:pt idx="9">
                  <c:v>4000</c:v>
                </c:pt>
                <c:pt idx="10">
                  <c:v>14000</c:v>
                </c:pt>
                <c:pt idx="11">
                  <c:v>4000</c:v>
                </c:pt>
                <c:pt idx="12">
                  <c:v>13000</c:v>
                </c:pt>
                <c:pt idx="13">
                  <c:v>12000</c:v>
                </c:pt>
                <c:pt idx="14">
                  <c:v>2000</c:v>
                </c:pt>
                <c:pt idx="15">
                  <c:v>19446</c:v>
                </c:pt>
                <c:pt idx="16">
                  <c:v>101639</c:v>
                </c:pt>
                <c:pt idx="17">
                  <c:v>53800</c:v>
                </c:pt>
                <c:pt idx="18">
                  <c:v>166570</c:v>
                </c:pt>
                <c:pt idx="19">
                  <c:v>59250</c:v>
                </c:pt>
              </c:numCache>
            </c:numRef>
          </c:val>
          <c:extLst>
            <c:ext xmlns:c16="http://schemas.microsoft.com/office/drawing/2014/chart" uri="{C3380CC4-5D6E-409C-BE32-E72D297353CC}">
              <c16:uniqueId val="{00000001-5AE4-4B04-B356-C67470301E58}"/>
            </c:ext>
          </c:extLst>
        </c:ser>
        <c:ser>
          <c:idx val="2"/>
          <c:order val="2"/>
          <c:tx>
            <c:strRef>
              <c:f>'Total (2)'!$G$6</c:f>
              <c:strCache>
                <c:ptCount val="1"/>
                <c:pt idx="0">
                  <c:v>2021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'Total (2)'!$D$6:$D$26</c:f>
              <c:strCache>
                <c:ptCount val="20"/>
                <c:pt idx="0">
                  <c:v>Bogotá</c:v>
                </c:pt>
                <c:pt idx="1">
                  <c:v>Cartagena</c:v>
                </c:pt>
                <c:pt idx="2">
                  <c:v>Cali</c:v>
                </c:pt>
                <c:pt idx="3">
                  <c:v>Rionegro</c:v>
                </c:pt>
                <c:pt idx="4">
                  <c:v>Medellin</c:v>
                </c:pt>
                <c:pt idx="5">
                  <c:v>Carepa</c:v>
                </c:pt>
                <c:pt idx="6">
                  <c:v>Monteria</c:v>
                </c:pt>
                <c:pt idx="7">
                  <c:v>Corozal</c:v>
                </c:pt>
                <c:pt idx="8">
                  <c:v>Quibdo</c:v>
                </c:pt>
                <c:pt idx="9">
                  <c:v>Valledupar</c:v>
                </c:pt>
                <c:pt idx="10">
                  <c:v>Santa Marta</c:v>
                </c:pt>
                <c:pt idx="11">
                  <c:v>Riohacha</c:v>
                </c:pt>
                <c:pt idx="12">
                  <c:v>Bucaramanga</c:v>
                </c:pt>
                <c:pt idx="13">
                  <c:v>Cucuta</c:v>
                </c:pt>
                <c:pt idx="14">
                  <c:v>Barrancabermeja</c:v>
                </c:pt>
                <c:pt idx="15">
                  <c:v>Barranquilla</c:v>
                </c:pt>
                <c:pt idx="16">
                  <c:v>Cartagena APP IP</c:v>
                </c:pt>
                <c:pt idx="17">
                  <c:v>San Andres AP IP</c:v>
                </c:pt>
                <c:pt idx="18">
                  <c:v>Bogotá IP</c:v>
                </c:pt>
                <c:pt idx="19">
                  <c:v>Cali, Armenia, Neiva e Ibague APP IP</c:v>
                </c:pt>
              </c:strCache>
            </c:strRef>
          </c:cat>
          <c:val>
            <c:numRef>
              <c:f>'Total (2)'!$G$6:$G$26</c:f>
              <c:numCache>
                <c:formatCode>_("$"* #,##0.00_);_("$"* \(#,##0.00\);_("$"* "-"??_);_(@_)</c:formatCode>
                <c:ptCount val="20"/>
                <c:pt idx="0">
                  <c:v>72666.666666666672</c:v>
                </c:pt>
                <c:pt idx="1">
                  <c:v>0</c:v>
                </c:pt>
                <c:pt idx="2">
                  <c:v>0</c:v>
                </c:pt>
                <c:pt idx="3">
                  <c:v>138000</c:v>
                </c:pt>
                <c:pt idx="4">
                  <c:v>16000</c:v>
                </c:pt>
                <c:pt idx="5">
                  <c:v>7500</c:v>
                </c:pt>
                <c:pt idx="6">
                  <c:v>13600</c:v>
                </c:pt>
                <c:pt idx="7">
                  <c:v>9800</c:v>
                </c:pt>
                <c:pt idx="8">
                  <c:v>15100</c:v>
                </c:pt>
                <c:pt idx="9">
                  <c:v>4000</c:v>
                </c:pt>
                <c:pt idx="10">
                  <c:v>14000</c:v>
                </c:pt>
                <c:pt idx="11">
                  <c:v>4000</c:v>
                </c:pt>
                <c:pt idx="12">
                  <c:v>13000</c:v>
                </c:pt>
                <c:pt idx="13">
                  <c:v>12000</c:v>
                </c:pt>
                <c:pt idx="14">
                  <c:v>2000</c:v>
                </c:pt>
                <c:pt idx="15">
                  <c:v>19839</c:v>
                </c:pt>
                <c:pt idx="16">
                  <c:v>235700</c:v>
                </c:pt>
                <c:pt idx="17">
                  <c:v>141218</c:v>
                </c:pt>
                <c:pt idx="18">
                  <c:v>333502</c:v>
                </c:pt>
                <c:pt idx="19">
                  <c:v>332735</c:v>
                </c:pt>
              </c:numCache>
            </c:numRef>
          </c:val>
          <c:extLst>
            <c:ext xmlns:c16="http://schemas.microsoft.com/office/drawing/2014/chart" uri="{C3380CC4-5D6E-409C-BE32-E72D297353CC}">
              <c16:uniqueId val="{00000002-5AE4-4B04-B356-C67470301E58}"/>
            </c:ext>
          </c:extLst>
        </c:ser>
        <c:ser>
          <c:idx val="3"/>
          <c:order val="3"/>
          <c:tx>
            <c:strRef>
              <c:f>'Total (2)'!$H$6</c:f>
              <c:strCache>
                <c:ptCount val="1"/>
                <c:pt idx="0">
                  <c:v>2022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'Total (2)'!$D$6:$D$26</c:f>
              <c:strCache>
                <c:ptCount val="20"/>
                <c:pt idx="0">
                  <c:v>Bogotá</c:v>
                </c:pt>
                <c:pt idx="1">
                  <c:v>Cartagena</c:v>
                </c:pt>
                <c:pt idx="2">
                  <c:v>Cali</c:v>
                </c:pt>
                <c:pt idx="3">
                  <c:v>Rionegro</c:v>
                </c:pt>
                <c:pt idx="4">
                  <c:v>Medellin</c:v>
                </c:pt>
                <c:pt idx="5">
                  <c:v>Carepa</c:v>
                </c:pt>
                <c:pt idx="6">
                  <c:v>Monteria</c:v>
                </c:pt>
                <c:pt idx="7">
                  <c:v>Corozal</c:v>
                </c:pt>
                <c:pt idx="8">
                  <c:v>Quibdo</c:v>
                </c:pt>
                <c:pt idx="9">
                  <c:v>Valledupar</c:v>
                </c:pt>
                <c:pt idx="10">
                  <c:v>Santa Marta</c:v>
                </c:pt>
                <c:pt idx="11">
                  <c:v>Riohacha</c:v>
                </c:pt>
                <c:pt idx="12">
                  <c:v>Bucaramanga</c:v>
                </c:pt>
                <c:pt idx="13">
                  <c:v>Cucuta</c:v>
                </c:pt>
                <c:pt idx="14">
                  <c:v>Barrancabermeja</c:v>
                </c:pt>
                <c:pt idx="15">
                  <c:v>Barranquilla</c:v>
                </c:pt>
                <c:pt idx="16">
                  <c:v>Cartagena APP IP</c:v>
                </c:pt>
                <c:pt idx="17">
                  <c:v>San Andres AP IP</c:v>
                </c:pt>
                <c:pt idx="18">
                  <c:v>Bogotá IP</c:v>
                </c:pt>
                <c:pt idx="19">
                  <c:v>Cali, Armenia, Neiva e Ibague APP IP</c:v>
                </c:pt>
              </c:strCache>
            </c:strRef>
          </c:cat>
          <c:val>
            <c:numRef>
              <c:f>'Total (2)'!$H$6:$H$26</c:f>
              <c:numCache>
                <c:formatCode>_("$"* #,##0.00_);_("$"* \(#,##0.00\);_("$"* "-"??_);_(@_)</c:formatCode>
                <c:ptCount val="20"/>
                <c:pt idx="0">
                  <c:v>110000</c:v>
                </c:pt>
                <c:pt idx="1">
                  <c:v>0</c:v>
                </c:pt>
                <c:pt idx="2">
                  <c:v>0</c:v>
                </c:pt>
                <c:pt idx="3">
                  <c:v>138000</c:v>
                </c:pt>
                <c:pt idx="4">
                  <c:v>16000</c:v>
                </c:pt>
                <c:pt idx="5">
                  <c:v>7500</c:v>
                </c:pt>
                <c:pt idx="6">
                  <c:v>13600</c:v>
                </c:pt>
                <c:pt idx="7">
                  <c:v>9800</c:v>
                </c:pt>
                <c:pt idx="8">
                  <c:v>15100</c:v>
                </c:pt>
                <c:pt idx="9">
                  <c:v>4000</c:v>
                </c:pt>
                <c:pt idx="10">
                  <c:v>14000</c:v>
                </c:pt>
                <c:pt idx="11">
                  <c:v>4000</c:v>
                </c:pt>
                <c:pt idx="12">
                  <c:v>13000</c:v>
                </c:pt>
                <c:pt idx="13">
                  <c:v>12000</c:v>
                </c:pt>
                <c:pt idx="14">
                  <c:v>2000</c:v>
                </c:pt>
                <c:pt idx="15">
                  <c:v>17935</c:v>
                </c:pt>
                <c:pt idx="16">
                  <c:v>171112</c:v>
                </c:pt>
                <c:pt idx="17">
                  <c:v>110632</c:v>
                </c:pt>
                <c:pt idx="18">
                  <c:v>338588</c:v>
                </c:pt>
                <c:pt idx="19">
                  <c:v>216761</c:v>
                </c:pt>
              </c:numCache>
            </c:numRef>
          </c:val>
          <c:extLst>
            <c:ext xmlns:c16="http://schemas.microsoft.com/office/drawing/2014/chart" uri="{C3380CC4-5D6E-409C-BE32-E72D297353CC}">
              <c16:uniqueId val="{00000003-5AE4-4B04-B356-C67470301E58}"/>
            </c:ext>
          </c:extLst>
        </c:ser>
        <c:dLbls>
          <c:showLegendKey val="0"/>
          <c:showVal val="0"/>
          <c:showCatName val="0"/>
          <c:showSerName val="0"/>
          <c:showPercent val="0"/>
          <c:showBubbleSize val="0"/>
        </c:dLbls>
        <c:gapWidth val="150"/>
        <c:overlap val="100"/>
        <c:axId val="960129936"/>
        <c:axId val="802101808"/>
      </c:barChart>
      <c:catAx>
        <c:axId val="9601299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1050" b="0" i="0" u="none" strike="noStrike" kern="1200" baseline="0">
                <a:solidFill>
                  <a:schemeClr val="lt1">
                    <a:lumMod val="85000"/>
                  </a:schemeClr>
                </a:solidFill>
                <a:latin typeface="+mn-lt"/>
                <a:ea typeface="+mn-ea"/>
                <a:cs typeface="+mn-cs"/>
              </a:defRPr>
            </a:pPr>
            <a:endParaRPr lang="es-CO"/>
          </a:p>
        </c:txPr>
        <c:crossAx val="802101808"/>
        <c:crosses val="autoZero"/>
        <c:auto val="1"/>
        <c:lblAlgn val="ctr"/>
        <c:lblOffset val="100"/>
        <c:noMultiLvlLbl val="0"/>
      </c:catAx>
      <c:valAx>
        <c:axId val="802101808"/>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960129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89DAB7-8E8F-4F05-91C5-B801FDE0ACFA}"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ES"/>
        </a:p>
      </dgm:t>
    </dgm:pt>
    <dgm:pt modelId="{3E7C79BF-424D-4177-B94E-382367113110}">
      <dgm:prSet phldrT="[Texto]" custT="1"/>
      <dgm:spPr>
        <a:ln>
          <a:solidFill>
            <a:srgbClr val="023F78"/>
          </a:solidFill>
        </a:ln>
      </dgm:spPr>
      <dgm:t>
        <a:bodyPr/>
        <a:lstStyle/>
        <a:p>
          <a:pPr marL="0" lvl="0" indent="0" algn="ctr" defTabSz="622300">
            <a:lnSpc>
              <a:spcPct val="90000"/>
            </a:lnSpc>
            <a:spcBef>
              <a:spcPct val="0"/>
            </a:spcBef>
            <a:spcAft>
              <a:spcPct val="35000"/>
            </a:spcAft>
            <a:buNone/>
          </a:pPr>
          <a:r>
            <a:rPr lang="es-ES" sz="1100" b="0" i="0" kern="1200" dirty="0">
              <a:solidFill>
                <a:schemeClr val="tx1"/>
              </a:solidFill>
              <a:latin typeface="Arial" panose="020B0604020202020204" pitchFamily="34" charset="0"/>
              <a:ea typeface="+mn-ea"/>
              <a:cs typeface="Arial" panose="020B0604020202020204" pitchFamily="34" charset="0"/>
            </a:rPr>
            <a:t>Cerca de </a:t>
          </a:r>
          <a:r>
            <a:rPr lang="es-ES" sz="1100" b="1" i="0" kern="1200" dirty="0">
              <a:solidFill>
                <a:srgbClr val="EC6707"/>
              </a:solidFill>
              <a:latin typeface="Arial" panose="020B0604020202020204" pitchFamily="34" charset="0"/>
              <a:ea typeface="+mn-ea"/>
              <a:cs typeface="Arial" panose="020B0604020202020204" pitchFamily="34" charset="0"/>
            </a:rPr>
            <a:t>24.000</a:t>
          </a:r>
          <a:r>
            <a:rPr lang="es-ES" sz="1100" b="0" i="0" kern="1200" dirty="0">
              <a:solidFill>
                <a:schemeClr val="tx1"/>
              </a:solidFill>
              <a:latin typeface="Arial" panose="020B0604020202020204" pitchFamily="34" charset="0"/>
              <a:ea typeface="+mn-ea"/>
              <a:cs typeface="Arial" panose="020B0604020202020204" pitchFamily="34" charset="0"/>
            </a:rPr>
            <a:t> m</a:t>
          </a:r>
          <a:r>
            <a:rPr lang="es-CO" sz="1100" b="0" i="0" kern="1200" dirty="0">
              <a:solidFill>
                <a:schemeClr val="tx1"/>
              </a:solidFill>
              <a:latin typeface="Arial" panose="020B0604020202020204" pitchFamily="34" charset="0"/>
              <a:ea typeface="+mn-ea"/>
              <a:cs typeface="Arial" panose="020B0604020202020204" pitchFamily="34" charset="0"/>
            </a:rPr>
            <a:t>² de áreas comerciales</a:t>
          </a:r>
          <a:endParaRPr lang="es-ES" sz="1100" b="0" i="0" kern="1200" dirty="0">
            <a:solidFill>
              <a:schemeClr val="tx1"/>
            </a:solidFill>
            <a:latin typeface="Arial" panose="020B0604020202020204" pitchFamily="34" charset="0"/>
            <a:ea typeface="+mn-ea"/>
            <a:cs typeface="Arial" panose="020B0604020202020204" pitchFamily="34" charset="0"/>
          </a:endParaRPr>
        </a:p>
      </dgm:t>
    </dgm:pt>
    <dgm:pt modelId="{BE26F131-5DBE-4F9D-B893-570F87CDCA87}" type="parTrans" cxnId="{1FC8DC79-0893-41C1-9195-018B1428DFEE}">
      <dgm:prSet/>
      <dgm:spPr/>
      <dgm:t>
        <a:bodyPr/>
        <a:lstStyle/>
        <a:p>
          <a:endParaRPr lang="es-ES"/>
        </a:p>
      </dgm:t>
    </dgm:pt>
    <dgm:pt modelId="{4B349AC7-EDA8-4A5D-9671-5C460787CA30}" type="sibTrans" cxnId="{1FC8DC79-0893-41C1-9195-018B1428DFEE}">
      <dgm:prSet/>
      <dgm:spPr/>
      <dgm:t>
        <a:bodyPr/>
        <a:lstStyle/>
        <a:p>
          <a:endParaRPr lang="es-ES"/>
        </a:p>
      </dgm:t>
    </dgm:pt>
    <dgm:pt modelId="{4C4BB852-A86F-41CE-8DA6-9BDDA0D8F197}">
      <dgm:prSet phldrT="[Texto]" custT="1"/>
      <dgm:spPr>
        <a:ln>
          <a:solidFill>
            <a:srgbClr val="023F78"/>
          </a:solidFill>
        </a:ln>
      </dgm:spPr>
      <dgm:t>
        <a:bodyPr/>
        <a:lstStyle/>
        <a:p>
          <a:r>
            <a:rPr lang="es-ES" sz="1100" b="1" i="0" kern="1200" dirty="0">
              <a:solidFill>
                <a:srgbClr val="EC6707"/>
              </a:solidFill>
              <a:latin typeface="Arial" panose="020B0604020202020204" pitchFamily="34" charset="0"/>
              <a:ea typeface="+mn-ea"/>
              <a:cs typeface="Arial" panose="020B0604020202020204" pitchFamily="34" charset="0"/>
            </a:rPr>
            <a:t>1.669</a:t>
          </a:r>
          <a:r>
            <a:rPr lang="es-ES" sz="1100" b="1" i="0" kern="1200" dirty="0">
              <a:solidFill>
                <a:srgbClr val="002060"/>
              </a:solidFill>
              <a:latin typeface="Arial" panose="020B0604020202020204" pitchFamily="34" charset="0"/>
              <a:ea typeface="+mn-ea"/>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cupos para parqueaderos</a:t>
          </a:r>
        </a:p>
      </dgm:t>
    </dgm:pt>
    <dgm:pt modelId="{12012C59-7A22-46FC-AC3D-CFEC205D43CD}" type="parTrans" cxnId="{A07A1983-BB23-47E5-A187-E5A5D565C8CE}">
      <dgm:prSet/>
      <dgm:spPr/>
      <dgm:t>
        <a:bodyPr/>
        <a:lstStyle/>
        <a:p>
          <a:endParaRPr lang="es-ES"/>
        </a:p>
      </dgm:t>
    </dgm:pt>
    <dgm:pt modelId="{89831F0A-BDCA-4647-936E-B65D53C4782F}" type="sibTrans" cxnId="{A07A1983-BB23-47E5-A187-E5A5D565C8CE}">
      <dgm:prSet/>
      <dgm:spPr/>
      <dgm:t>
        <a:bodyPr/>
        <a:lstStyle/>
        <a:p>
          <a:endParaRPr lang="es-ES"/>
        </a:p>
      </dgm:t>
    </dgm:pt>
    <dgm:pt modelId="{45EA5CAB-37C3-4B5F-BB09-57565E39A746}">
      <dgm:prSet phldrT="[Texto]"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Procesa cerca del </a:t>
          </a:r>
          <a:r>
            <a:rPr lang="es-ES" sz="1100" b="1" i="0" dirty="0">
              <a:solidFill>
                <a:srgbClr val="EC6707"/>
              </a:solidFill>
              <a:latin typeface="Arial" panose="020B0604020202020204" pitchFamily="34" charset="0"/>
              <a:cs typeface="Arial" panose="020B0604020202020204" pitchFamily="34" charset="0"/>
            </a:rPr>
            <a:t>70%</a:t>
          </a:r>
          <a:r>
            <a:rPr lang="es-ES" sz="1100" b="0" i="0" dirty="0">
              <a:solidFill>
                <a:schemeClr val="tx1"/>
              </a:solidFill>
              <a:latin typeface="Arial" panose="020B0604020202020204" pitchFamily="34" charset="0"/>
              <a:cs typeface="Arial" panose="020B0604020202020204" pitchFamily="34" charset="0"/>
            </a:rPr>
            <a:t> de la carga aérea de todo el país con más de </a:t>
          </a:r>
          <a:r>
            <a:rPr lang="es-ES" sz="1100" b="1" i="0" dirty="0">
              <a:solidFill>
                <a:srgbClr val="EC6707"/>
              </a:solidFill>
              <a:latin typeface="Arial" panose="020B0604020202020204" pitchFamily="34" charset="0"/>
              <a:cs typeface="Arial" panose="020B0604020202020204" pitchFamily="34" charset="0"/>
            </a:rPr>
            <a:t>670.000</a:t>
          </a:r>
          <a:r>
            <a:rPr lang="es-ES" sz="1100" b="0" i="0" dirty="0">
              <a:solidFill>
                <a:srgbClr val="00B050"/>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TM </a:t>
          </a:r>
        </a:p>
      </dgm:t>
    </dgm:pt>
    <dgm:pt modelId="{F6B21F01-E871-4730-B2EC-1B2163C7DA61}" type="parTrans" cxnId="{2904EEFE-8784-4819-ADDF-5FEAC3619344}">
      <dgm:prSet/>
      <dgm:spPr/>
      <dgm:t>
        <a:bodyPr/>
        <a:lstStyle/>
        <a:p>
          <a:endParaRPr lang="es-ES"/>
        </a:p>
      </dgm:t>
    </dgm:pt>
    <dgm:pt modelId="{E0BFC8C5-1D16-4BF5-8F06-0A68A997622A}" type="sibTrans" cxnId="{2904EEFE-8784-4819-ADDF-5FEAC3619344}">
      <dgm:prSet/>
      <dgm:spPr/>
      <dgm:t>
        <a:bodyPr/>
        <a:lstStyle/>
        <a:p>
          <a:endParaRPr lang="es-ES"/>
        </a:p>
      </dgm:t>
    </dgm:pt>
    <dgm:pt modelId="{7998AE51-D412-4784-BBDC-F9DF3004CF61}">
      <dgm:prSet phldrT="[Texto]" custT="1"/>
      <dgm:spPr>
        <a:ln>
          <a:solidFill>
            <a:srgbClr val="023F78"/>
          </a:solidFill>
        </a:ln>
      </dgm:spPr>
      <dgm:t>
        <a:bodyPr/>
        <a:lstStyle/>
        <a:p>
          <a:r>
            <a:rPr lang="es-ES" sz="1100" b="1" i="0" dirty="0">
              <a:solidFill>
                <a:srgbClr val="EC6707"/>
              </a:solidFill>
              <a:latin typeface="Arial" panose="020B0604020202020204" pitchFamily="34" charset="0"/>
              <a:cs typeface="Arial" panose="020B0604020202020204" pitchFamily="34" charset="0"/>
            </a:rPr>
            <a:t>47</a:t>
          </a:r>
          <a:r>
            <a:rPr lang="es-ES" sz="1100" b="0" i="0" dirty="0">
              <a:solidFill>
                <a:schemeClr val="tx1"/>
              </a:solidFill>
              <a:latin typeface="Arial" panose="020B0604020202020204" pitchFamily="34" charset="0"/>
              <a:cs typeface="Arial" panose="020B0604020202020204" pitchFamily="34" charset="0"/>
            </a:rPr>
            <a:t> destinos nacionales y</a:t>
          </a:r>
          <a:r>
            <a:rPr lang="es-ES" sz="1100" b="0" i="0" dirty="0">
              <a:solidFill>
                <a:srgbClr val="EC6707"/>
              </a:solidFill>
              <a:latin typeface="Arial" panose="020B0604020202020204" pitchFamily="34" charset="0"/>
              <a:cs typeface="Arial" panose="020B0604020202020204" pitchFamily="34" charset="0"/>
            </a:rPr>
            <a:t> </a:t>
          </a:r>
          <a:r>
            <a:rPr lang="es-ES" sz="1100" b="1" i="0" dirty="0">
              <a:solidFill>
                <a:srgbClr val="EC6707"/>
              </a:solidFill>
              <a:latin typeface="Arial" panose="020B0604020202020204" pitchFamily="34" charset="0"/>
              <a:cs typeface="Arial" panose="020B0604020202020204" pitchFamily="34" charset="0"/>
            </a:rPr>
            <a:t>49</a:t>
          </a:r>
          <a:r>
            <a:rPr lang="es-ES" sz="1100" b="0" i="0" dirty="0">
              <a:solidFill>
                <a:srgbClr val="EC6707"/>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destinos internacionales</a:t>
          </a:r>
        </a:p>
      </dgm:t>
    </dgm:pt>
    <dgm:pt modelId="{69828F3A-84E3-446C-A187-822AAA6365B0}" type="parTrans" cxnId="{D7FCDD51-9462-477B-86CE-D3B07B9573A3}">
      <dgm:prSet/>
      <dgm:spPr/>
      <dgm:t>
        <a:bodyPr/>
        <a:lstStyle/>
        <a:p>
          <a:endParaRPr lang="es-ES"/>
        </a:p>
      </dgm:t>
    </dgm:pt>
    <dgm:pt modelId="{2B691859-FD40-4F0D-9E3F-4F84E4E95940}" type="sibTrans" cxnId="{D7FCDD51-9462-477B-86CE-D3B07B9573A3}">
      <dgm:prSet/>
      <dgm:spPr/>
      <dgm:t>
        <a:bodyPr/>
        <a:lstStyle/>
        <a:p>
          <a:endParaRPr lang="es-ES"/>
        </a:p>
      </dgm:t>
    </dgm:pt>
    <dgm:pt modelId="{C697B460-EA36-4C96-8C8B-D9E4B3A6253B}">
      <dgm:prSet custT="1"/>
      <dgm:spPr>
        <a:ln>
          <a:solidFill>
            <a:srgbClr val="023F78"/>
          </a:solidFill>
        </a:ln>
      </dgm:spPr>
      <dgm:t>
        <a:bodyPr/>
        <a:lstStyle/>
        <a:p>
          <a:r>
            <a:rPr lang="es-ES" sz="1100" b="1" i="0" kern="1200" dirty="0">
              <a:solidFill>
                <a:srgbClr val="EC6707"/>
              </a:solidFill>
              <a:latin typeface="Arial" panose="020B0604020202020204" pitchFamily="34" charset="0"/>
              <a:ea typeface="+mn-ea"/>
              <a:cs typeface="Arial" panose="020B0604020202020204" pitchFamily="34" charset="0"/>
            </a:rPr>
            <a:t>1.069</a:t>
          </a:r>
          <a:r>
            <a:rPr lang="es-ES" sz="1100" b="1" i="0" kern="1200" dirty="0">
              <a:solidFill>
                <a:srgbClr val="00B050"/>
              </a:solidFill>
              <a:latin typeface="Arial" panose="020B0604020202020204" pitchFamily="34" charset="0"/>
              <a:ea typeface="+mn-ea"/>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cámaras de seguridad</a:t>
          </a:r>
        </a:p>
      </dgm:t>
    </dgm:pt>
    <dgm:pt modelId="{9A0B1BC5-AD05-4266-B552-3DC4C28C600A}" type="parTrans" cxnId="{F4E47195-C0B5-4D89-97C2-A8F4045A8C10}">
      <dgm:prSet/>
      <dgm:spPr/>
      <dgm:t>
        <a:bodyPr/>
        <a:lstStyle/>
        <a:p>
          <a:endParaRPr lang="es-ES"/>
        </a:p>
      </dgm:t>
    </dgm:pt>
    <dgm:pt modelId="{D3A2DD4D-4D66-48F2-8EA2-C81853839DFE}" type="sibTrans" cxnId="{F4E47195-C0B5-4D89-97C2-A8F4045A8C10}">
      <dgm:prSet/>
      <dgm:spPr/>
      <dgm:t>
        <a:bodyPr/>
        <a:lstStyle/>
        <a:p>
          <a:endParaRPr lang="es-ES"/>
        </a:p>
      </dgm:t>
    </dgm:pt>
    <dgm:pt modelId="{CC771709-B778-4DDB-87DB-577582D7E8A6}">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Más de </a:t>
          </a:r>
          <a:r>
            <a:rPr lang="es-ES" sz="1100" b="1" i="0" dirty="0">
              <a:solidFill>
                <a:srgbClr val="EC6707"/>
              </a:solidFill>
              <a:latin typeface="Arial" panose="020B0604020202020204" pitchFamily="34" charset="0"/>
              <a:cs typeface="Arial" panose="020B0604020202020204" pitchFamily="34" charset="0"/>
            </a:rPr>
            <a:t>30</a:t>
          </a:r>
          <a:r>
            <a:rPr lang="es-ES" sz="1100" b="0" i="0" dirty="0">
              <a:solidFill>
                <a:srgbClr val="EC6707"/>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marcas comerciales</a:t>
          </a:r>
        </a:p>
      </dgm:t>
    </dgm:pt>
    <dgm:pt modelId="{A671039C-9BFB-4F13-B37A-EDC2861BF987}" type="parTrans" cxnId="{0983B889-1AC8-4568-BC6C-A8BDA710C9AC}">
      <dgm:prSet/>
      <dgm:spPr/>
      <dgm:t>
        <a:bodyPr/>
        <a:lstStyle/>
        <a:p>
          <a:endParaRPr lang="es-ES"/>
        </a:p>
      </dgm:t>
    </dgm:pt>
    <dgm:pt modelId="{E1905322-F147-41F7-ADAA-FE0BED8D6651}" type="sibTrans" cxnId="{0983B889-1AC8-4568-BC6C-A8BDA710C9AC}">
      <dgm:prSet/>
      <dgm:spPr/>
      <dgm:t>
        <a:bodyPr/>
        <a:lstStyle/>
        <a:p>
          <a:endParaRPr lang="es-ES"/>
        </a:p>
      </dgm:t>
    </dgm:pt>
    <dgm:pt modelId="{BAF7C8D3-6482-4942-8920-99B8067501EE}">
      <dgm:prSet custT="1"/>
      <dgm:spPr>
        <a:ln>
          <a:solidFill>
            <a:srgbClr val="023F78"/>
          </a:solidFill>
        </a:ln>
      </dgm:spPr>
      <dgm:t>
        <a:bodyPr/>
        <a:lstStyle/>
        <a:p>
          <a:r>
            <a:rPr lang="es-ES" sz="1100" b="1" i="0" dirty="0">
              <a:solidFill>
                <a:srgbClr val="002060"/>
              </a:solidFill>
              <a:latin typeface="Arial" panose="020B0604020202020204" pitchFamily="34" charset="0"/>
              <a:cs typeface="Arial" panose="020B0604020202020204" pitchFamily="34" charset="0"/>
            </a:rPr>
            <a:t>6</a:t>
          </a:r>
          <a:r>
            <a:rPr lang="es-ES" sz="1100" b="0" i="0" dirty="0">
              <a:solidFill>
                <a:schemeClr val="tx1"/>
              </a:solidFill>
              <a:latin typeface="Arial" panose="020B0604020202020204" pitchFamily="34" charset="0"/>
              <a:cs typeface="Arial" panose="020B0604020202020204" pitchFamily="34" charset="0"/>
            </a:rPr>
            <a:t> salas VIP</a:t>
          </a:r>
        </a:p>
      </dgm:t>
    </dgm:pt>
    <dgm:pt modelId="{54507142-EA12-4E42-8D7E-6557012388C5}" type="parTrans" cxnId="{AD56903D-CA7B-4863-90BD-D3F9CAEB6CC8}">
      <dgm:prSet/>
      <dgm:spPr/>
      <dgm:t>
        <a:bodyPr/>
        <a:lstStyle/>
        <a:p>
          <a:endParaRPr lang="es-ES"/>
        </a:p>
      </dgm:t>
    </dgm:pt>
    <dgm:pt modelId="{7920CC43-97A0-422F-B5AB-C681E7265470}" type="sibTrans" cxnId="{AD56903D-CA7B-4863-90BD-D3F9CAEB6CC8}">
      <dgm:prSet/>
      <dgm:spPr/>
      <dgm:t>
        <a:bodyPr/>
        <a:lstStyle/>
        <a:p>
          <a:endParaRPr lang="es-ES"/>
        </a:p>
      </dgm:t>
    </dgm:pt>
    <dgm:pt modelId="{2E1D20E6-1EF8-49F8-A8E8-308CC317F5C5}">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Reconocido como </a:t>
          </a:r>
          <a:r>
            <a:rPr lang="es-ES" sz="1100" b="0" i="0" dirty="0">
              <a:solidFill>
                <a:srgbClr val="EC6707"/>
              </a:solidFill>
              <a:latin typeface="Arial" panose="020B0604020202020204" pitchFamily="34" charset="0"/>
              <a:cs typeface="Arial" panose="020B0604020202020204" pitchFamily="34" charset="0"/>
            </a:rPr>
            <a:t>el </a:t>
          </a:r>
          <a:r>
            <a:rPr lang="es-ES" sz="1100" b="1" i="0" dirty="0">
              <a:solidFill>
                <a:srgbClr val="EC6707"/>
              </a:solidFill>
              <a:latin typeface="Arial" panose="020B0604020202020204" pitchFamily="34" charset="0"/>
              <a:cs typeface="Arial" panose="020B0604020202020204" pitchFamily="34" charset="0"/>
            </a:rPr>
            <a:t>mejor aeropuerto de Suramérica </a:t>
          </a:r>
          <a:r>
            <a:rPr lang="es-ES" sz="1100" b="0" i="0" dirty="0">
              <a:solidFill>
                <a:schemeClr val="tx1"/>
              </a:solidFill>
              <a:latin typeface="Arial" panose="020B0604020202020204" pitchFamily="34" charset="0"/>
              <a:cs typeface="Arial" panose="020B0604020202020204" pitchFamily="34" charset="0"/>
            </a:rPr>
            <a:t>en 2016 y 2017, según Skytrax</a:t>
          </a:r>
        </a:p>
      </dgm:t>
    </dgm:pt>
    <dgm:pt modelId="{4459E81A-4AB3-4B0A-8A6C-8B52CCB330F8}" type="parTrans" cxnId="{A17A6E05-BF65-4098-BD6E-97B18D1A94D1}">
      <dgm:prSet/>
      <dgm:spPr/>
      <dgm:t>
        <a:bodyPr/>
        <a:lstStyle/>
        <a:p>
          <a:endParaRPr lang="es-ES"/>
        </a:p>
      </dgm:t>
    </dgm:pt>
    <dgm:pt modelId="{FCB7DBD2-8F14-4A96-86A4-EF3C2209FA72}" type="sibTrans" cxnId="{A17A6E05-BF65-4098-BD6E-97B18D1A94D1}">
      <dgm:prSet/>
      <dgm:spPr/>
      <dgm:t>
        <a:bodyPr/>
        <a:lstStyle/>
        <a:p>
          <a:endParaRPr lang="es-ES"/>
        </a:p>
      </dgm:t>
    </dgm:pt>
    <dgm:pt modelId="{925E9BCB-9DB0-4B00-8C35-5A2B6AC3A367}">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Cerda de </a:t>
          </a:r>
          <a:r>
            <a:rPr lang="es-ES" sz="1100" b="1" i="0" dirty="0">
              <a:solidFill>
                <a:srgbClr val="EC6707"/>
              </a:solidFill>
              <a:latin typeface="Arial" panose="020B0604020202020204" pitchFamily="34" charset="0"/>
              <a:cs typeface="Arial" panose="020B0604020202020204" pitchFamily="34" charset="0"/>
            </a:rPr>
            <a:t>25.000</a:t>
          </a:r>
          <a:r>
            <a:rPr lang="es-ES" sz="1100" b="0" i="0" dirty="0">
              <a:solidFill>
                <a:schemeClr val="tx1"/>
              </a:solidFill>
              <a:latin typeface="Arial" panose="020B0604020202020204" pitchFamily="34" charset="0"/>
              <a:cs typeface="Arial" panose="020B0604020202020204" pitchFamily="34" charset="0"/>
            </a:rPr>
            <a:t> personas conforman la comunidad aeroportuaria</a:t>
          </a:r>
        </a:p>
      </dgm:t>
    </dgm:pt>
    <dgm:pt modelId="{8EF4E6FD-DE28-468F-96A3-A9C6926513A2}" type="parTrans" cxnId="{7F95098B-A07C-415D-AA1E-EA48A279E882}">
      <dgm:prSet/>
      <dgm:spPr/>
      <dgm:t>
        <a:bodyPr/>
        <a:lstStyle/>
        <a:p>
          <a:endParaRPr lang="es-ES"/>
        </a:p>
      </dgm:t>
    </dgm:pt>
    <dgm:pt modelId="{E9829DAD-8764-4819-9F08-CB511B868BDF}" type="sibTrans" cxnId="{7F95098B-A07C-415D-AA1E-EA48A279E882}">
      <dgm:prSet/>
      <dgm:spPr/>
      <dgm:t>
        <a:bodyPr/>
        <a:lstStyle/>
        <a:p>
          <a:endParaRPr lang="es-ES"/>
        </a:p>
      </dgm:t>
    </dgm:pt>
    <dgm:pt modelId="{4B211663-948D-409D-B41D-756611193C49}">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Alrededor de </a:t>
          </a:r>
          <a:r>
            <a:rPr lang="es-ES" sz="1100" b="1" i="0" dirty="0">
              <a:solidFill>
                <a:srgbClr val="EC6707"/>
              </a:solidFill>
              <a:latin typeface="Arial" panose="020B0604020202020204" pitchFamily="34" charset="0"/>
              <a:cs typeface="Arial" panose="020B0604020202020204" pitchFamily="34" charset="0"/>
            </a:rPr>
            <a:t>100.000</a:t>
          </a:r>
          <a:r>
            <a:rPr lang="es-ES" sz="1100" b="0" i="0" dirty="0">
              <a:solidFill>
                <a:schemeClr val="tx1"/>
              </a:solidFill>
              <a:latin typeface="Arial" panose="020B0604020202020204" pitchFamily="34" charset="0"/>
              <a:cs typeface="Arial" panose="020B0604020202020204" pitchFamily="34" charset="0"/>
            </a:rPr>
            <a:t> pasajeros por día transitan por el aeropuerto</a:t>
          </a:r>
        </a:p>
      </dgm:t>
    </dgm:pt>
    <dgm:pt modelId="{95D1F81C-D41D-4D57-8A0F-441D34412F35}" type="parTrans" cxnId="{EAF7A0F6-3242-4669-896D-00FC4C04DDE4}">
      <dgm:prSet/>
      <dgm:spPr/>
      <dgm:t>
        <a:bodyPr/>
        <a:lstStyle/>
        <a:p>
          <a:endParaRPr lang="es-ES"/>
        </a:p>
      </dgm:t>
    </dgm:pt>
    <dgm:pt modelId="{76FA3F76-5571-49EF-95A7-05828A657349}" type="sibTrans" cxnId="{EAF7A0F6-3242-4669-896D-00FC4C04DDE4}">
      <dgm:prSet/>
      <dgm:spPr/>
      <dgm:t>
        <a:bodyPr/>
        <a:lstStyle/>
        <a:p>
          <a:endParaRPr lang="es-ES"/>
        </a:p>
      </dgm:t>
    </dgm:pt>
    <dgm:pt modelId="{D2F57823-009A-440B-8A14-A30630BC3935}">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Cerca de </a:t>
          </a:r>
          <a:r>
            <a:rPr lang="es-ES" sz="1100" b="1" i="0" dirty="0">
              <a:solidFill>
                <a:srgbClr val="EC6707"/>
              </a:solidFill>
              <a:latin typeface="Arial" panose="020B0604020202020204" pitchFamily="34" charset="0"/>
              <a:cs typeface="Arial" panose="020B0604020202020204" pitchFamily="34" charset="0"/>
            </a:rPr>
            <a:t>800</a:t>
          </a:r>
          <a:r>
            <a:rPr lang="es-ES" sz="1100" b="1" i="0" dirty="0">
              <a:solidFill>
                <a:srgbClr val="00B050"/>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operaciones realizadas por día</a:t>
          </a:r>
        </a:p>
      </dgm:t>
    </dgm:pt>
    <dgm:pt modelId="{DCD72B74-09DB-4157-B48B-A065DEEEF8DD}" type="parTrans" cxnId="{482858D1-1730-4E95-9B82-D0D5C68ACF6B}">
      <dgm:prSet/>
      <dgm:spPr/>
      <dgm:t>
        <a:bodyPr/>
        <a:lstStyle/>
        <a:p>
          <a:endParaRPr lang="es-ES"/>
        </a:p>
      </dgm:t>
    </dgm:pt>
    <dgm:pt modelId="{5F1B175F-0E75-467C-AB46-CF2C9A50CE11}" type="sibTrans" cxnId="{482858D1-1730-4E95-9B82-D0D5C68ACF6B}">
      <dgm:prSet/>
      <dgm:spPr/>
      <dgm:t>
        <a:bodyPr/>
        <a:lstStyle/>
        <a:p>
          <a:endParaRPr lang="es-ES"/>
        </a:p>
      </dgm:t>
    </dgm:pt>
    <dgm:pt modelId="{3B931489-3E87-4900-8FF4-EFA5D49CA458}">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Capacidad para </a:t>
          </a:r>
          <a:r>
            <a:rPr lang="es-ES" sz="1100" b="1" i="0" dirty="0">
              <a:solidFill>
                <a:srgbClr val="023F78"/>
              </a:solidFill>
              <a:latin typeface="Arial" panose="020B0604020202020204" pitchFamily="34" charset="0"/>
              <a:cs typeface="Arial" panose="020B0604020202020204" pitchFamily="34" charset="0"/>
            </a:rPr>
            <a:t>40</a:t>
          </a:r>
          <a:r>
            <a:rPr lang="es-ES" sz="1100" b="0" i="0" dirty="0">
              <a:solidFill>
                <a:schemeClr val="tx1"/>
              </a:solidFill>
              <a:latin typeface="Arial" panose="020B0604020202020204" pitchFamily="34" charset="0"/>
              <a:cs typeface="Arial" panose="020B0604020202020204" pitchFamily="34" charset="0"/>
            </a:rPr>
            <a:t> millones de pasajeros</a:t>
          </a:r>
        </a:p>
      </dgm:t>
    </dgm:pt>
    <dgm:pt modelId="{7234EFD7-F7D4-4022-889B-A4C037FF5D40}" type="parTrans" cxnId="{B5767A61-E935-44AA-ACE9-E3CC7A11A6C3}">
      <dgm:prSet/>
      <dgm:spPr/>
      <dgm:t>
        <a:bodyPr/>
        <a:lstStyle/>
        <a:p>
          <a:endParaRPr lang="es-ES"/>
        </a:p>
      </dgm:t>
    </dgm:pt>
    <dgm:pt modelId="{05D150CE-55BE-462F-8A4D-6BE0770BE3B2}" type="sibTrans" cxnId="{B5767A61-E935-44AA-ACE9-E3CC7A11A6C3}">
      <dgm:prSet/>
      <dgm:spPr/>
      <dgm:t>
        <a:bodyPr/>
        <a:lstStyle/>
        <a:p>
          <a:endParaRPr lang="es-ES"/>
        </a:p>
      </dgm:t>
    </dgm:pt>
    <dgm:pt modelId="{0C9D8A1B-8E9B-4F71-A39B-D2DF60886147}">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Capacidad para movilizar </a:t>
          </a:r>
          <a:r>
            <a:rPr lang="es-ES" sz="1100" b="1" i="0" dirty="0">
              <a:solidFill>
                <a:srgbClr val="EC6707"/>
              </a:solidFill>
              <a:latin typeface="Arial" panose="020B0604020202020204" pitchFamily="34" charset="0"/>
              <a:cs typeface="Arial" panose="020B0604020202020204" pitchFamily="34" charset="0"/>
            </a:rPr>
            <a:t>7.200</a:t>
          </a:r>
          <a:r>
            <a:rPr lang="es-ES" sz="1100" b="0" i="0" dirty="0">
              <a:solidFill>
                <a:schemeClr val="tx1"/>
              </a:solidFill>
              <a:latin typeface="Arial" panose="020B0604020202020204" pitchFamily="34" charset="0"/>
              <a:cs typeface="Arial" panose="020B0604020202020204" pitchFamily="34" charset="0"/>
            </a:rPr>
            <a:t>  maletas por hora</a:t>
          </a:r>
        </a:p>
      </dgm:t>
    </dgm:pt>
    <dgm:pt modelId="{AF834C61-BCED-4652-8DB4-75279CF94202}" type="parTrans" cxnId="{8A351E47-33EA-450F-B76F-0B5F27C978B2}">
      <dgm:prSet/>
      <dgm:spPr/>
      <dgm:t>
        <a:bodyPr/>
        <a:lstStyle/>
        <a:p>
          <a:endParaRPr lang="es-ES"/>
        </a:p>
      </dgm:t>
    </dgm:pt>
    <dgm:pt modelId="{917A3BC6-4AA9-4DBE-937E-FB26B198171D}" type="sibTrans" cxnId="{8A351E47-33EA-450F-B76F-0B5F27C978B2}">
      <dgm:prSet/>
      <dgm:spPr/>
      <dgm:t>
        <a:bodyPr/>
        <a:lstStyle/>
        <a:p>
          <a:endParaRPr lang="es-ES"/>
        </a:p>
      </dgm:t>
    </dgm:pt>
    <dgm:pt modelId="{7B10C7AF-EAAE-4BB3-A12F-F680F6C7BA70}">
      <dgm:prSet custT="1"/>
      <dgm:spPr>
        <a:ln>
          <a:solidFill>
            <a:srgbClr val="023F78"/>
          </a:solidFill>
        </a:ln>
      </dgm:spPr>
      <dgm:t>
        <a:bodyPr/>
        <a:lstStyle/>
        <a:p>
          <a:r>
            <a:rPr lang="es-ES" sz="1100" b="1" i="0" dirty="0">
              <a:solidFill>
                <a:srgbClr val="EC6707"/>
              </a:solidFill>
              <a:latin typeface="Arial" panose="020B0604020202020204" pitchFamily="34" charset="0"/>
              <a:cs typeface="Arial" panose="020B0604020202020204" pitchFamily="34" charset="0"/>
            </a:rPr>
            <a:t>90</a:t>
          </a:r>
          <a:r>
            <a:rPr lang="es-ES" sz="1100" b="0" i="0" dirty="0">
              <a:solidFill>
                <a:schemeClr val="tx1"/>
              </a:solidFill>
              <a:latin typeface="Arial" panose="020B0604020202020204" pitchFamily="34" charset="0"/>
              <a:cs typeface="Arial" panose="020B0604020202020204" pitchFamily="34" charset="0"/>
            </a:rPr>
            <a:t> posiciones de parqueo para aviones de pasajeros</a:t>
          </a:r>
        </a:p>
      </dgm:t>
    </dgm:pt>
    <dgm:pt modelId="{C792933F-B696-406C-8568-E0DCEE49138A}" type="parTrans" cxnId="{40176345-BE6C-4790-B4F5-6B3FAF61C230}">
      <dgm:prSet/>
      <dgm:spPr/>
      <dgm:t>
        <a:bodyPr/>
        <a:lstStyle/>
        <a:p>
          <a:endParaRPr lang="es-ES"/>
        </a:p>
      </dgm:t>
    </dgm:pt>
    <dgm:pt modelId="{9E01F132-036E-400F-9754-311C81FA3433}" type="sibTrans" cxnId="{40176345-BE6C-4790-B4F5-6B3FAF61C230}">
      <dgm:prSet/>
      <dgm:spPr/>
      <dgm:t>
        <a:bodyPr/>
        <a:lstStyle/>
        <a:p>
          <a:endParaRPr lang="es-ES"/>
        </a:p>
      </dgm:t>
    </dgm:pt>
    <dgm:pt modelId="{C14F7138-156C-4729-A718-DB568DC3B1D9}">
      <dgm:prSet custT="1"/>
      <dgm:spPr>
        <a:ln>
          <a:solidFill>
            <a:srgbClr val="023F78"/>
          </a:solidFill>
        </a:ln>
      </dgm:spPr>
      <dgm:t>
        <a:bodyPr/>
        <a:lstStyle/>
        <a:p>
          <a:r>
            <a:rPr lang="es-ES" sz="1100" b="1" i="0" dirty="0">
              <a:solidFill>
                <a:srgbClr val="EC6707"/>
              </a:solidFill>
              <a:latin typeface="Arial" panose="020B0604020202020204" pitchFamily="34" charset="0"/>
              <a:cs typeface="Arial" panose="020B0604020202020204" pitchFamily="34" charset="0"/>
            </a:rPr>
            <a:t>152</a:t>
          </a:r>
          <a:r>
            <a:rPr lang="es-ES" sz="1100" b="0" i="0" dirty="0">
              <a:solidFill>
                <a:schemeClr val="tx1"/>
              </a:solidFill>
              <a:latin typeface="Arial" panose="020B0604020202020204" pitchFamily="34" charset="0"/>
              <a:cs typeface="Arial" panose="020B0604020202020204" pitchFamily="34" charset="0"/>
            </a:rPr>
            <a:t> mostradores de check-in</a:t>
          </a:r>
        </a:p>
        <a:p>
          <a:r>
            <a:rPr lang="es-ES" sz="1100" b="1" i="0" dirty="0">
              <a:solidFill>
                <a:srgbClr val="EC6707"/>
              </a:solidFill>
              <a:latin typeface="Arial" panose="020B0604020202020204" pitchFamily="34" charset="0"/>
              <a:cs typeface="Arial" panose="020B0604020202020204" pitchFamily="34" charset="0"/>
            </a:rPr>
            <a:t>50</a:t>
          </a:r>
          <a:r>
            <a:rPr lang="es-ES" sz="1100" b="0" i="0" dirty="0">
              <a:solidFill>
                <a:srgbClr val="00B050"/>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módulos de auto check-in</a:t>
          </a:r>
        </a:p>
      </dgm:t>
    </dgm:pt>
    <dgm:pt modelId="{FD2181B5-EF6A-4CF9-AD0E-922E0F81AFB8}" type="parTrans" cxnId="{5308A542-7467-44FF-AD56-EA15F137725A}">
      <dgm:prSet/>
      <dgm:spPr/>
      <dgm:t>
        <a:bodyPr/>
        <a:lstStyle/>
        <a:p>
          <a:endParaRPr lang="es-ES"/>
        </a:p>
      </dgm:t>
    </dgm:pt>
    <dgm:pt modelId="{BA15A229-8081-4B5C-90C7-1A321426C4A4}" type="sibTrans" cxnId="{5308A542-7467-44FF-AD56-EA15F137725A}">
      <dgm:prSet/>
      <dgm:spPr/>
      <dgm:t>
        <a:bodyPr/>
        <a:lstStyle/>
        <a:p>
          <a:endParaRPr lang="es-ES"/>
        </a:p>
      </dgm:t>
    </dgm:pt>
    <dgm:pt modelId="{5AD87597-49F9-461D-91F6-8BDC4073C020}">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Primer aeropuerto de Colombia acreditado en </a:t>
          </a:r>
          <a:r>
            <a:rPr lang="es-ES" sz="1100" b="1" i="0" dirty="0">
              <a:solidFill>
                <a:srgbClr val="EC6707"/>
              </a:solidFill>
              <a:latin typeface="Arial" panose="020B0604020202020204" pitchFamily="34" charset="0"/>
              <a:cs typeface="Arial" panose="020B0604020202020204" pitchFamily="34" charset="0"/>
            </a:rPr>
            <a:t>2017</a:t>
          </a:r>
          <a:r>
            <a:rPr lang="es-ES" sz="1100" b="0" i="0" dirty="0">
              <a:solidFill>
                <a:schemeClr val="tx1"/>
              </a:solidFill>
              <a:latin typeface="Arial" panose="020B0604020202020204" pitchFamily="34" charset="0"/>
              <a:cs typeface="Arial" panose="020B0604020202020204" pitchFamily="34" charset="0"/>
            </a:rPr>
            <a:t> con la huella de carbono Nivel Mapping</a:t>
          </a:r>
        </a:p>
      </dgm:t>
    </dgm:pt>
    <dgm:pt modelId="{2EF34933-6D85-49E1-AA64-F4F8AA579E2C}" type="parTrans" cxnId="{B7B0006F-2BAD-46FF-9ADB-5F60F138C77D}">
      <dgm:prSet/>
      <dgm:spPr/>
      <dgm:t>
        <a:bodyPr/>
        <a:lstStyle/>
        <a:p>
          <a:endParaRPr lang="es-ES"/>
        </a:p>
      </dgm:t>
    </dgm:pt>
    <dgm:pt modelId="{FB2CC551-97BC-479B-9F09-A45CC336F8F1}" type="sibTrans" cxnId="{B7B0006F-2BAD-46FF-9ADB-5F60F138C77D}">
      <dgm:prSet/>
      <dgm:spPr/>
      <dgm:t>
        <a:bodyPr/>
        <a:lstStyle/>
        <a:p>
          <a:endParaRPr lang="es-ES"/>
        </a:p>
      </dgm:t>
    </dgm:pt>
    <dgm:pt modelId="{0CCB4B36-F6A6-4409-AEB9-353720E0642A}">
      <dgm:prSet custT="1"/>
      <dgm:spPr>
        <a:ln>
          <a:solidFill>
            <a:srgbClr val="023F78"/>
          </a:solidFill>
        </a:ln>
      </dgm:spPr>
      <dgm:t>
        <a:bodyPr/>
        <a:lstStyle/>
        <a:p>
          <a:r>
            <a:rPr lang="es-ES" sz="1100" b="0" i="0" dirty="0">
              <a:solidFill>
                <a:schemeClr val="tx1"/>
              </a:solidFill>
              <a:latin typeface="Arial" panose="020B0604020202020204" pitchFamily="34" charset="0"/>
              <a:cs typeface="Arial" panose="020B0604020202020204" pitchFamily="34" charset="0"/>
            </a:rPr>
            <a:t>Más del </a:t>
          </a:r>
          <a:r>
            <a:rPr lang="es-ES" sz="1100" b="1" i="0" dirty="0">
              <a:solidFill>
                <a:srgbClr val="EC6707"/>
              </a:solidFill>
              <a:latin typeface="Arial" panose="020B0604020202020204" pitchFamily="34" charset="0"/>
              <a:cs typeface="Arial" panose="020B0604020202020204" pitchFamily="34" charset="0"/>
            </a:rPr>
            <a:t>50%</a:t>
          </a:r>
          <a:r>
            <a:rPr lang="es-ES" sz="1100" b="0" i="0" dirty="0">
              <a:solidFill>
                <a:srgbClr val="EC6707"/>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de los residuos del aeropuerto son aprovechados</a:t>
          </a:r>
        </a:p>
      </dgm:t>
    </dgm:pt>
    <dgm:pt modelId="{5835F3E6-56FE-49CF-91F0-7B1322E3A417}" type="parTrans" cxnId="{4BB1D0D1-52CB-4284-98EE-EF73F2573BF1}">
      <dgm:prSet/>
      <dgm:spPr/>
      <dgm:t>
        <a:bodyPr/>
        <a:lstStyle/>
        <a:p>
          <a:endParaRPr lang="es-ES"/>
        </a:p>
      </dgm:t>
    </dgm:pt>
    <dgm:pt modelId="{099C0932-B2E3-4B16-9612-BAA7F3814C97}" type="sibTrans" cxnId="{4BB1D0D1-52CB-4284-98EE-EF73F2573BF1}">
      <dgm:prSet/>
      <dgm:spPr/>
      <dgm:t>
        <a:bodyPr/>
        <a:lstStyle/>
        <a:p>
          <a:endParaRPr lang="es-ES"/>
        </a:p>
      </dgm:t>
    </dgm:pt>
    <dgm:pt modelId="{2EFFEEA2-E11B-4258-A9F9-83268E52461A}">
      <dgm:prSet custT="1"/>
      <dgm:spPr>
        <a:ln>
          <a:solidFill>
            <a:srgbClr val="023F78"/>
          </a:solidFill>
        </a:ln>
      </dgm:spPr>
      <dgm:t>
        <a:bodyPr/>
        <a:lstStyle/>
        <a:p>
          <a:r>
            <a:rPr lang="es-CO" sz="1100" b="0" i="0" dirty="0">
              <a:solidFill>
                <a:schemeClr val="tx1"/>
              </a:solidFill>
              <a:latin typeface="Arial" panose="020B0604020202020204" pitchFamily="34" charset="0"/>
              <a:cs typeface="Arial" panose="020B0604020202020204" pitchFamily="34" charset="0"/>
            </a:rPr>
            <a:t>Con la ampliación de la terminal se completan </a:t>
          </a:r>
          <a:r>
            <a:rPr lang="es-CO" sz="1100" b="1" i="0" dirty="0">
              <a:solidFill>
                <a:srgbClr val="EC6707"/>
              </a:solidFill>
              <a:latin typeface="Arial" panose="020B0604020202020204" pitchFamily="34" charset="0"/>
              <a:cs typeface="Arial" panose="020B0604020202020204" pitchFamily="34" charset="0"/>
            </a:rPr>
            <a:t>223.700 m</a:t>
          </a:r>
          <a:r>
            <a:rPr lang="es-CO" sz="1100" b="1" i="0" dirty="0">
              <a:solidFill>
                <a:srgbClr val="EC6707"/>
              </a:solidFill>
              <a:latin typeface="Arial" panose="020B0604020202020204" pitchFamily="34" charset="0"/>
              <a:ea typeface="+mn-ea"/>
              <a:cs typeface="Arial" panose="020B0604020202020204" pitchFamily="34" charset="0"/>
            </a:rPr>
            <a:t>²</a:t>
          </a:r>
          <a:r>
            <a:rPr lang="es-CO" sz="1100" b="0" i="0" dirty="0">
              <a:solidFill>
                <a:srgbClr val="00B050"/>
              </a:solidFill>
              <a:latin typeface="Arial" panose="020B0604020202020204" pitchFamily="34" charset="0"/>
              <a:cs typeface="Arial" panose="020B0604020202020204" pitchFamily="34" charset="0"/>
            </a:rPr>
            <a:t> </a:t>
          </a:r>
          <a:r>
            <a:rPr lang="es-CO" sz="1100" b="0" i="0" dirty="0">
              <a:solidFill>
                <a:schemeClr val="tx1"/>
              </a:solidFill>
              <a:latin typeface="Arial" panose="020B0604020202020204" pitchFamily="34" charset="0"/>
              <a:cs typeface="Arial" panose="020B0604020202020204" pitchFamily="34" charset="0"/>
            </a:rPr>
            <a:t>equivalentes a cerca de 35 canchas de futbol</a:t>
          </a:r>
        </a:p>
      </dgm:t>
    </dgm:pt>
    <dgm:pt modelId="{CFC2CFFB-2ADE-4BB0-B008-78A1C41661F5}" type="parTrans" cxnId="{ED23ACE1-AD88-4F4A-B8CA-B418FE1EDCA0}">
      <dgm:prSet/>
      <dgm:spPr/>
      <dgm:t>
        <a:bodyPr/>
        <a:lstStyle/>
        <a:p>
          <a:endParaRPr lang="es-ES"/>
        </a:p>
      </dgm:t>
    </dgm:pt>
    <dgm:pt modelId="{47977BBD-E831-4CF0-BAE5-9E02A0F6540A}" type="sibTrans" cxnId="{ED23ACE1-AD88-4F4A-B8CA-B418FE1EDCA0}">
      <dgm:prSet/>
      <dgm:spPr/>
      <dgm:t>
        <a:bodyPr/>
        <a:lstStyle/>
        <a:p>
          <a:endParaRPr lang="es-ES"/>
        </a:p>
      </dgm:t>
    </dgm:pt>
    <dgm:pt modelId="{A45A3F84-73FC-45DB-A3A6-8DCEED2B3CB5}">
      <dgm:prSet custT="1"/>
      <dgm:spPr>
        <a:ln>
          <a:solidFill>
            <a:srgbClr val="023F78"/>
          </a:solidFill>
        </a:ln>
      </dgm:spPr>
      <dgm:t>
        <a:bodyPr/>
        <a:lstStyle/>
        <a:p>
          <a:r>
            <a:rPr lang="es-CO" sz="1100" b="0" i="0" dirty="0">
              <a:solidFill>
                <a:schemeClr val="tx1"/>
              </a:solidFill>
              <a:latin typeface="Arial" panose="020B0604020202020204" pitchFamily="34" charset="0"/>
              <a:cs typeface="Arial" panose="020B0604020202020204" pitchFamily="34" charset="0"/>
            </a:rPr>
            <a:t>Más de </a:t>
          </a:r>
          <a:r>
            <a:rPr lang="es-CO" sz="1100" b="1" i="0" dirty="0">
              <a:solidFill>
                <a:srgbClr val="EC6707"/>
              </a:solidFill>
              <a:latin typeface="Arial" panose="020B0604020202020204" pitchFamily="34" charset="0"/>
              <a:cs typeface="Arial" panose="020B0604020202020204" pitchFamily="34" charset="0"/>
            </a:rPr>
            <a:t>25.000</a:t>
          </a:r>
          <a:r>
            <a:rPr lang="es-CO" sz="1100" b="0" i="0" dirty="0">
              <a:solidFill>
                <a:srgbClr val="EC6707"/>
              </a:solidFill>
              <a:latin typeface="Arial" panose="020B0604020202020204" pitchFamily="34" charset="0"/>
              <a:cs typeface="Arial" panose="020B0604020202020204" pitchFamily="34" charset="0"/>
            </a:rPr>
            <a:t> m³ </a:t>
          </a:r>
          <a:r>
            <a:rPr lang="es-CO" sz="1100" b="0" i="0" dirty="0">
              <a:solidFill>
                <a:schemeClr val="tx1"/>
              </a:solidFill>
              <a:latin typeface="Arial" panose="020B0604020202020204" pitchFamily="34" charset="0"/>
              <a:cs typeface="Arial" panose="020B0604020202020204" pitchFamily="34" charset="0"/>
            </a:rPr>
            <a:t>de aguas lluvias tratadas al año </a:t>
          </a:r>
        </a:p>
      </dgm:t>
    </dgm:pt>
    <dgm:pt modelId="{B994B816-514E-4ABC-860B-336C359524CD}" type="parTrans" cxnId="{7549C5DB-042E-4F22-92AA-D1178501364B}">
      <dgm:prSet/>
      <dgm:spPr/>
      <dgm:t>
        <a:bodyPr/>
        <a:lstStyle/>
        <a:p>
          <a:endParaRPr lang="es-ES"/>
        </a:p>
      </dgm:t>
    </dgm:pt>
    <dgm:pt modelId="{9AF017C6-4791-4C8D-AE72-4EDFFB7C1940}" type="sibTrans" cxnId="{7549C5DB-042E-4F22-92AA-D1178501364B}">
      <dgm:prSet/>
      <dgm:spPr/>
      <dgm:t>
        <a:bodyPr/>
        <a:lstStyle/>
        <a:p>
          <a:endParaRPr lang="es-ES"/>
        </a:p>
      </dgm:t>
    </dgm:pt>
    <dgm:pt modelId="{885157DE-84ED-4457-A7E3-A9D8E15A8970}">
      <dgm:prSet phldrT="[Texto]" custT="1"/>
      <dgm:spPr>
        <a:ln>
          <a:solidFill>
            <a:srgbClr val="023F78"/>
          </a:solidFill>
        </a:ln>
      </dgm:spPr>
      <dgm:t>
        <a:bodyPr/>
        <a:lstStyle/>
        <a:p>
          <a:r>
            <a:rPr lang="es-ES" sz="1100" kern="1200" dirty="0">
              <a:latin typeface="Arial" panose="020B0604020202020204" pitchFamily="34" charset="0"/>
              <a:cs typeface="Arial" panose="020B0604020202020204" pitchFamily="34" charset="0"/>
            </a:rPr>
            <a:t>El Dorado promueve </a:t>
          </a:r>
          <a:r>
            <a:rPr lang="es-ES" sz="1100" kern="1200" dirty="0">
              <a:solidFill>
                <a:srgbClr val="EC6707"/>
              </a:solidFill>
              <a:latin typeface="Arial" panose="020B0604020202020204" pitchFamily="34" charset="0"/>
              <a:cs typeface="Arial" panose="020B0604020202020204" pitchFamily="34" charset="0"/>
            </a:rPr>
            <a:t>l</a:t>
          </a:r>
          <a:r>
            <a:rPr lang="es-ES" sz="1100" b="1" i="0" kern="1200" dirty="0">
              <a:solidFill>
                <a:srgbClr val="EC6707"/>
              </a:solidFill>
              <a:latin typeface="Arial" panose="020B0604020202020204" pitchFamily="34" charset="0"/>
              <a:ea typeface="+mn-ea"/>
              <a:cs typeface="Arial" panose="020B0604020202020204" pitchFamily="34" charset="0"/>
            </a:rPr>
            <a:t>a conectividad del país</a:t>
          </a:r>
          <a:r>
            <a:rPr lang="es-ES" sz="1100" kern="1200" dirty="0">
              <a:solidFill>
                <a:srgbClr val="EC6707"/>
              </a:solidFill>
              <a:latin typeface="Arial" panose="020B0604020202020204" pitchFamily="34" charset="0"/>
              <a:cs typeface="Arial" panose="020B0604020202020204" pitchFamily="34" charset="0"/>
            </a:rPr>
            <a:t> </a:t>
          </a:r>
          <a:r>
            <a:rPr lang="es-ES" sz="1100" kern="1200" dirty="0">
              <a:latin typeface="Arial" panose="020B0604020202020204" pitchFamily="34" charset="0"/>
              <a:cs typeface="Arial" panose="020B0604020202020204" pitchFamily="34" charset="0"/>
            </a:rPr>
            <a:t>y es el tercer aeropuerto de mayor tráfico de pasajeros de Latinoamérica. </a:t>
          </a:r>
          <a:endParaRPr lang="es-ES" sz="1100" b="0" i="0" kern="1200" dirty="0">
            <a:solidFill>
              <a:schemeClr val="tx1"/>
            </a:solidFill>
            <a:latin typeface="Arial" panose="020B0604020202020204" pitchFamily="34" charset="0"/>
            <a:cs typeface="Arial" panose="020B0604020202020204" pitchFamily="34" charset="0"/>
          </a:endParaRPr>
        </a:p>
      </dgm:t>
    </dgm:pt>
    <dgm:pt modelId="{7F9F44B3-C226-4215-AFFD-A1616D51193B}" type="sibTrans" cxnId="{CE94A111-9E0E-46B6-81D7-16390493A55A}">
      <dgm:prSet/>
      <dgm:spPr/>
      <dgm:t>
        <a:bodyPr/>
        <a:lstStyle/>
        <a:p>
          <a:endParaRPr lang="es-ES"/>
        </a:p>
      </dgm:t>
    </dgm:pt>
    <dgm:pt modelId="{74A8AB94-C867-4FA6-AF7E-4B95C6002EB1}" type="parTrans" cxnId="{CE94A111-9E0E-46B6-81D7-16390493A55A}">
      <dgm:prSet/>
      <dgm:spPr/>
      <dgm:t>
        <a:bodyPr/>
        <a:lstStyle/>
        <a:p>
          <a:endParaRPr lang="es-ES"/>
        </a:p>
      </dgm:t>
    </dgm:pt>
    <dgm:pt modelId="{A4CC1D87-A3F7-4EFC-8F5A-34F881F8825C}">
      <dgm:prSet phldrT="[Texto]" custT="1"/>
      <dgm:spPr>
        <a:ln>
          <a:solidFill>
            <a:srgbClr val="023F78"/>
          </a:solidFill>
        </a:ln>
      </dgm:spPr>
      <dgm:t>
        <a:bodyPr/>
        <a:lstStyle/>
        <a:p>
          <a:pPr>
            <a:buFont typeface="+mj-lt"/>
            <a:buAutoNum type="arabicPeriod"/>
          </a:pPr>
          <a:r>
            <a:rPr lang="es-ES" sz="1100" kern="1200" dirty="0">
              <a:latin typeface="Arial" panose="020B0604020202020204" pitchFamily="34" charset="0"/>
              <a:cs typeface="Arial" panose="020B0604020202020204" pitchFamily="34" charset="0"/>
            </a:rPr>
            <a:t>Es el </a:t>
          </a:r>
          <a:r>
            <a:rPr lang="es-ES" sz="1100" b="1" i="0" kern="1200" dirty="0">
              <a:solidFill>
                <a:srgbClr val="EC6707"/>
              </a:solidFill>
              <a:latin typeface="Arial" panose="020B0604020202020204" pitchFamily="34" charset="0"/>
              <a:ea typeface="+mn-ea"/>
              <a:cs typeface="Arial" panose="020B0604020202020204" pitchFamily="34" charset="0"/>
            </a:rPr>
            <a:t>primer aeropuerto </a:t>
          </a:r>
          <a:r>
            <a:rPr lang="es-ES" sz="1100" kern="1200" dirty="0">
              <a:latin typeface="Arial" panose="020B0604020202020204" pitchFamily="34" charset="0"/>
              <a:cs typeface="Arial" panose="020B0604020202020204" pitchFamily="34" charset="0"/>
            </a:rPr>
            <a:t>en volumen de carga en Latinoamérica.</a:t>
          </a:r>
          <a:endParaRPr lang="es-ES" sz="1100" b="0" i="0" kern="1200" dirty="0">
            <a:solidFill>
              <a:schemeClr val="tx1"/>
            </a:solidFill>
            <a:latin typeface="Arial" panose="020B0604020202020204" pitchFamily="34" charset="0"/>
            <a:cs typeface="Arial" panose="020B0604020202020204" pitchFamily="34" charset="0"/>
          </a:endParaRPr>
        </a:p>
      </dgm:t>
    </dgm:pt>
    <dgm:pt modelId="{95D395A5-D51D-4297-AF39-84BC01C4AD09}" type="parTrans" cxnId="{1E4A025C-5BEB-4E62-AEC1-AC419297E6B3}">
      <dgm:prSet/>
      <dgm:spPr/>
      <dgm:t>
        <a:bodyPr/>
        <a:lstStyle/>
        <a:p>
          <a:endParaRPr lang="es-ES"/>
        </a:p>
      </dgm:t>
    </dgm:pt>
    <dgm:pt modelId="{8298EEF9-820F-436A-94B4-57187EF86D4E}" type="sibTrans" cxnId="{1E4A025C-5BEB-4E62-AEC1-AC419297E6B3}">
      <dgm:prSet/>
      <dgm:spPr/>
      <dgm:t>
        <a:bodyPr/>
        <a:lstStyle/>
        <a:p>
          <a:endParaRPr lang="es-ES"/>
        </a:p>
      </dgm:t>
    </dgm:pt>
    <dgm:pt modelId="{0ECCED39-4858-4DE7-93C2-0BD44EA7EE69}">
      <dgm:prSet phldrT="[Texto]" custT="1"/>
      <dgm:spPr>
        <a:ln>
          <a:solidFill>
            <a:srgbClr val="023F78"/>
          </a:solidFill>
        </a:ln>
      </dgm:spPr>
      <dgm:t>
        <a:bodyPr/>
        <a:lstStyle/>
        <a:p>
          <a:pPr>
            <a:buFont typeface="+mj-lt"/>
            <a:buAutoNum type="arabicPeriod"/>
          </a:pPr>
          <a:r>
            <a:rPr lang="es-ES" sz="1100" kern="1200" dirty="0">
              <a:latin typeface="Arial" panose="020B0604020202020204" pitchFamily="34" charset="0"/>
              <a:cs typeface="Arial" panose="020B0604020202020204" pitchFamily="34" charset="0"/>
            </a:rPr>
            <a:t>El </a:t>
          </a:r>
          <a:r>
            <a:rPr lang="es-ES" sz="1100" b="1" i="0" kern="1200" dirty="0">
              <a:solidFill>
                <a:srgbClr val="EC6707"/>
              </a:solidFill>
              <a:latin typeface="Arial" panose="020B0604020202020204" pitchFamily="34" charset="0"/>
              <a:ea typeface="+mn-ea"/>
              <a:cs typeface="Arial" panose="020B0604020202020204" pitchFamily="34" charset="0"/>
            </a:rPr>
            <a:t>Dorado sigue ampliándose </a:t>
          </a:r>
          <a:r>
            <a:rPr lang="es-ES" sz="1100" kern="1200" dirty="0">
              <a:latin typeface="Arial" panose="020B0604020202020204" pitchFamily="34" charset="0"/>
              <a:cs typeface="Arial" panose="020B0604020202020204" pitchFamily="34" charset="0"/>
            </a:rPr>
            <a:t>para satisfacer la creciente demanda</a:t>
          </a:r>
          <a:endParaRPr lang="es-ES" sz="1100" b="0" i="0" kern="1200" dirty="0">
            <a:solidFill>
              <a:schemeClr val="tx1"/>
            </a:solidFill>
            <a:latin typeface="Arial" panose="020B0604020202020204" pitchFamily="34" charset="0"/>
            <a:cs typeface="Arial" panose="020B0604020202020204" pitchFamily="34" charset="0"/>
          </a:endParaRPr>
        </a:p>
      </dgm:t>
    </dgm:pt>
    <dgm:pt modelId="{8EF2E437-8A9E-4372-B149-F8DB29F0E68E}" type="parTrans" cxnId="{7C32977D-ECA7-41D9-955F-3711D3E04664}">
      <dgm:prSet/>
      <dgm:spPr/>
      <dgm:t>
        <a:bodyPr/>
        <a:lstStyle/>
        <a:p>
          <a:endParaRPr lang="es-ES"/>
        </a:p>
      </dgm:t>
    </dgm:pt>
    <dgm:pt modelId="{58C0EB03-D133-4063-81A6-667571C3F8E8}" type="sibTrans" cxnId="{7C32977D-ECA7-41D9-955F-3711D3E04664}">
      <dgm:prSet/>
      <dgm:spPr/>
      <dgm:t>
        <a:bodyPr/>
        <a:lstStyle/>
        <a:p>
          <a:endParaRPr lang="es-ES"/>
        </a:p>
      </dgm:t>
    </dgm:pt>
    <dgm:pt modelId="{86579624-3CB7-4B0A-9765-39EFF775F9D0}">
      <dgm:prSet phldrT="[Texto]" custT="1"/>
      <dgm:spPr>
        <a:ln>
          <a:solidFill>
            <a:srgbClr val="023F78"/>
          </a:solidFill>
        </a:ln>
      </dgm:spPr>
      <dgm:t>
        <a:bodyPr/>
        <a:lstStyle/>
        <a:p>
          <a:pPr>
            <a:buFont typeface="+mj-lt"/>
            <a:buAutoNum type="arabicPeriod"/>
          </a:pPr>
          <a:r>
            <a:rPr lang="es-ES" sz="1100" b="0" i="0" dirty="0">
              <a:solidFill>
                <a:schemeClr val="tx1"/>
              </a:solidFill>
              <a:latin typeface="Arial" panose="020B0604020202020204" pitchFamily="34" charset="0"/>
              <a:cs typeface="Arial" panose="020B0604020202020204" pitchFamily="34" charset="0"/>
            </a:rPr>
            <a:t>Más de </a:t>
          </a:r>
          <a:r>
            <a:rPr lang="es-ES" sz="1100" b="1" i="0" dirty="0">
              <a:solidFill>
                <a:srgbClr val="EC6707"/>
              </a:solidFill>
              <a:latin typeface="Arial" panose="020B0604020202020204" pitchFamily="34" charset="0"/>
              <a:cs typeface="Arial" panose="020B0604020202020204" pitchFamily="34" charset="0"/>
            </a:rPr>
            <a:t>50</a:t>
          </a:r>
          <a:r>
            <a:rPr lang="es-ES" sz="1100" b="0" i="0" dirty="0">
              <a:solidFill>
                <a:srgbClr val="00B050"/>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ascensores y</a:t>
          </a:r>
          <a:r>
            <a:rPr lang="es-ES" sz="1100" b="0" i="0" dirty="0">
              <a:solidFill>
                <a:srgbClr val="EC6707"/>
              </a:solidFill>
              <a:latin typeface="Arial" panose="020B0604020202020204" pitchFamily="34" charset="0"/>
              <a:cs typeface="Arial" panose="020B0604020202020204" pitchFamily="34" charset="0"/>
            </a:rPr>
            <a:t> </a:t>
          </a:r>
          <a:r>
            <a:rPr lang="es-ES" sz="1100" b="1" i="0" dirty="0">
              <a:solidFill>
                <a:srgbClr val="023F78"/>
              </a:solidFill>
              <a:latin typeface="Arial" panose="020B0604020202020204" pitchFamily="34" charset="0"/>
              <a:cs typeface="Arial" panose="020B0604020202020204" pitchFamily="34" charset="0"/>
            </a:rPr>
            <a:t>20</a:t>
          </a:r>
          <a:r>
            <a:rPr lang="es-ES" sz="1100" b="0" i="0" dirty="0">
              <a:solidFill>
                <a:srgbClr val="023F78"/>
              </a:solidFill>
              <a:latin typeface="Arial" panose="020B0604020202020204" pitchFamily="34" charset="0"/>
              <a:cs typeface="Arial" panose="020B0604020202020204" pitchFamily="34" charset="0"/>
            </a:rPr>
            <a:t> </a:t>
          </a:r>
          <a:r>
            <a:rPr lang="es-ES" sz="1100" b="0" i="0" dirty="0">
              <a:solidFill>
                <a:schemeClr val="tx1"/>
              </a:solidFill>
              <a:latin typeface="Arial" panose="020B0604020202020204" pitchFamily="34" charset="0"/>
              <a:cs typeface="Arial" panose="020B0604020202020204" pitchFamily="34" charset="0"/>
            </a:rPr>
            <a:t>escaleras eléctricas</a:t>
          </a:r>
        </a:p>
      </dgm:t>
    </dgm:pt>
    <dgm:pt modelId="{DCAE63B0-E33D-42F8-BCB0-F565508FB52C}" type="parTrans" cxnId="{DFB5C235-BD1A-418C-B29A-D9E48CBFF064}">
      <dgm:prSet/>
      <dgm:spPr/>
      <dgm:t>
        <a:bodyPr/>
        <a:lstStyle/>
        <a:p>
          <a:endParaRPr lang="es-ES"/>
        </a:p>
      </dgm:t>
    </dgm:pt>
    <dgm:pt modelId="{3C48A7A1-F34B-4351-A239-E9AED24A464A}" type="sibTrans" cxnId="{DFB5C235-BD1A-418C-B29A-D9E48CBFF064}">
      <dgm:prSet/>
      <dgm:spPr/>
      <dgm:t>
        <a:bodyPr/>
        <a:lstStyle/>
        <a:p>
          <a:endParaRPr lang="es-ES"/>
        </a:p>
      </dgm:t>
    </dgm:pt>
    <dgm:pt modelId="{50DCB38E-A481-47D2-9CBF-FC7ACFED6ED7}">
      <dgm:prSet custT="1"/>
      <dgm:spPr>
        <a:ln>
          <a:solidFill>
            <a:srgbClr val="023F78"/>
          </a:solidFill>
        </a:ln>
      </dgm:spPr>
      <dgm:t>
        <a:bodyPr/>
        <a:lstStyle/>
        <a:p>
          <a:pPr>
            <a:buNone/>
          </a:pPr>
          <a:r>
            <a:rPr lang="es-CO" sz="1100" kern="1200" dirty="0">
              <a:latin typeface="Arial" panose="020B0604020202020204" pitchFamily="34" charset="0"/>
              <a:cs typeface="Arial" panose="020B0604020202020204" pitchFamily="34" charset="0"/>
            </a:rPr>
            <a:t>En cuanto a movilidad, el Aeropuerto está integrado con el </a:t>
          </a:r>
          <a:r>
            <a:rPr lang="es-CO" sz="1100" b="1" i="0" kern="1200" dirty="0">
              <a:solidFill>
                <a:srgbClr val="EC6707"/>
              </a:solidFill>
              <a:latin typeface="Arial" panose="020B0604020202020204" pitchFamily="34" charset="0"/>
              <a:ea typeface="+mn-ea"/>
              <a:cs typeface="Arial" panose="020B0604020202020204" pitchFamily="34" charset="0"/>
            </a:rPr>
            <a:t>Portal de Transmilenio</a:t>
          </a:r>
          <a:r>
            <a:rPr lang="es-CO" sz="1100" kern="1200" dirty="0">
              <a:solidFill>
                <a:srgbClr val="EC6707"/>
              </a:solidFill>
              <a:latin typeface="Arial" panose="020B0604020202020204" pitchFamily="34" charset="0"/>
              <a:cs typeface="Arial" panose="020B0604020202020204" pitchFamily="34" charset="0"/>
            </a:rPr>
            <a:t> </a:t>
          </a:r>
          <a:r>
            <a:rPr lang="es-CO" sz="1100" kern="1200" dirty="0">
              <a:latin typeface="Arial" panose="020B0604020202020204" pitchFamily="34" charset="0"/>
              <a:cs typeface="Arial" panose="020B0604020202020204" pitchFamily="34" charset="0"/>
            </a:rPr>
            <a:t>a través de buses híbridos y el SITP</a:t>
          </a:r>
          <a:endParaRPr lang="es-ES" sz="1100" b="0" i="0" kern="1200" dirty="0">
            <a:solidFill>
              <a:schemeClr val="tx1"/>
            </a:solidFill>
            <a:latin typeface="Arial" panose="020B0604020202020204" pitchFamily="34" charset="0"/>
            <a:cs typeface="Arial" panose="020B0604020202020204" pitchFamily="34" charset="0"/>
          </a:endParaRPr>
        </a:p>
      </dgm:t>
    </dgm:pt>
    <dgm:pt modelId="{056C6935-F71F-4AF1-A3C2-3660CFF4F5EB}" type="parTrans" cxnId="{3E86A2BE-A5A7-49AD-81B8-E3C2DC12DEEB}">
      <dgm:prSet/>
      <dgm:spPr/>
      <dgm:t>
        <a:bodyPr/>
        <a:lstStyle/>
        <a:p>
          <a:endParaRPr lang="es-ES"/>
        </a:p>
      </dgm:t>
    </dgm:pt>
    <dgm:pt modelId="{7E98E5C6-57E1-4A84-9D34-84DEF2996946}" type="sibTrans" cxnId="{3E86A2BE-A5A7-49AD-81B8-E3C2DC12DEEB}">
      <dgm:prSet/>
      <dgm:spPr/>
      <dgm:t>
        <a:bodyPr/>
        <a:lstStyle/>
        <a:p>
          <a:endParaRPr lang="es-ES"/>
        </a:p>
      </dgm:t>
    </dgm:pt>
    <dgm:pt modelId="{444D3BC9-EA86-47B6-8A95-1D68D42666C4}" type="pres">
      <dgm:prSet presAssocID="{4589DAB7-8E8F-4F05-91C5-B801FDE0ACFA}" presName="diagram" presStyleCnt="0">
        <dgm:presLayoutVars>
          <dgm:dir/>
          <dgm:resizeHandles val="exact"/>
        </dgm:presLayoutVars>
      </dgm:prSet>
      <dgm:spPr/>
    </dgm:pt>
    <dgm:pt modelId="{C4F376B0-63C4-4FA3-BD9F-056D593A23EA}" type="pres">
      <dgm:prSet presAssocID="{885157DE-84ED-4457-A7E3-A9D8E15A8970}" presName="node" presStyleLbl="node1" presStyleIdx="0" presStyleCnt="24">
        <dgm:presLayoutVars>
          <dgm:bulletEnabled val="1"/>
        </dgm:presLayoutVars>
      </dgm:prSet>
      <dgm:spPr/>
    </dgm:pt>
    <dgm:pt modelId="{FC6AA0CB-1A5F-46F9-952D-FD7ADC1D08B0}" type="pres">
      <dgm:prSet presAssocID="{7F9F44B3-C226-4215-AFFD-A1616D51193B}" presName="sibTrans" presStyleCnt="0"/>
      <dgm:spPr/>
    </dgm:pt>
    <dgm:pt modelId="{FB2F73B8-08C6-4F95-B262-4401935275E6}" type="pres">
      <dgm:prSet presAssocID="{A4CC1D87-A3F7-4EFC-8F5A-34F881F8825C}" presName="node" presStyleLbl="node1" presStyleIdx="1" presStyleCnt="24">
        <dgm:presLayoutVars>
          <dgm:bulletEnabled val="1"/>
        </dgm:presLayoutVars>
      </dgm:prSet>
      <dgm:spPr/>
    </dgm:pt>
    <dgm:pt modelId="{832EE985-51EF-4195-A44B-CACCFC796473}" type="pres">
      <dgm:prSet presAssocID="{8298EEF9-820F-436A-94B4-57187EF86D4E}" presName="sibTrans" presStyleCnt="0"/>
      <dgm:spPr/>
    </dgm:pt>
    <dgm:pt modelId="{CD86BA4F-3BC7-4E94-9468-5D2D6065ABA5}" type="pres">
      <dgm:prSet presAssocID="{0ECCED39-4858-4DE7-93C2-0BD44EA7EE69}" presName="node" presStyleLbl="node1" presStyleIdx="2" presStyleCnt="24">
        <dgm:presLayoutVars>
          <dgm:bulletEnabled val="1"/>
        </dgm:presLayoutVars>
      </dgm:prSet>
      <dgm:spPr/>
    </dgm:pt>
    <dgm:pt modelId="{E1A8A1CD-2C1D-4A4E-9857-9CC6B91D83E8}" type="pres">
      <dgm:prSet presAssocID="{58C0EB03-D133-4063-81A6-667571C3F8E8}" presName="sibTrans" presStyleCnt="0"/>
      <dgm:spPr/>
    </dgm:pt>
    <dgm:pt modelId="{8BDFADD2-93DD-42FB-9386-7AA41FF15D5D}" type="pres">
      <dgm:prSet presAssocID="{86579624-3CB7-4B0A-9765-39EFF775F9D0}" presName="node" presStyleLbl="node1" presStyleIdx="3" presStyleCnt="24">
        <dgm:presLayoutVars>
          <dgm:bulletEnabled val="1"/>
        </dgm:presLayoutVars>
      </dgm:prSet>
      <dgm:spPr/>
    </dgm:pt>
    <dgm:pt modelId="{0D69E5E3-ECF9-4D07-9A91-C39A8EAB40E0}" type="pres">
      <dgm:prSet presAssocID="{3C48A7A1-F34B-4351-A239-E9AED24A464A}" presName="sibTrans" presStyleCnt="0"/>
      <dgm:spPr/>
    </dgm:pt>
    <dgm:pt modelId="{E15202A7-0FFB-48A4-B1B9-C7C619F9EE58}" type="pres">
      <dgm:prSet presAssocID="{3E7C79BF-424D-4177-B94E-382367113110}" presName="node" presStyleLbl="node1" presStyleIdx="4" presStyleCnt="24">
        <dgm:presLayoutVars>
          <dgm:bulletEnabled val="1"/>
        </dgm:presLayoutVars>
      </dgm:prSet>
      <dgm:spPr/>
    </dgm:pt>
    <dgm:pt modelId="{359AB694-1D62-4C51-AF1E-FFC726B6A1CD}" type="pres">
      <dgm:prSet presAssocID="{4B349AC7-EDA8-4A5D-9671-5C460787CA30}" presName="sibTrans" presStyleCnt="0"/>
      <dgm:spPr/>
    </dgm:pt>
    <dgm:pt modelId="{5FCFEE51-A636-4C8E-B67E-E4C099D584E1}" type="pres">
      <dgm:prSet presAssocID="{4C4BB852-A86F-41CE-8DA6-9BDDA0D8F197}" presName="node" presStyleLbl="node1" presStyleIdx="5" presStyleCnt="24">
        <dgm:presLayoutVars>
          <dgm:bulletEnabled val="1"/>
        </dgm:presLayoutVars>
      </dgm:prSet>
      <dgm:spPr/>
    </dgm:pt>
    <dgm:pt modelId="{91D18B64-0E10-43CA-B517-0BDB4A0CD08F}" type="pres">
      <dgm:prSet presAssocID="{89831F0A-BDCA-4647-936E-B65D53C4782F}" presName="sibTrans" presStyleCnt="0"/>
      <dgm:spPr/>
    </dgm:pt>
    <dgm:pt modelId="{7B8AF3C3-93DD-4EC0-AFEA-FA59AC7EEBC1}" type="pres">
      <dgm:prSet presAssocID="{C697B460-EA36-4C96-8C8B-D9E4B3A6253B}" presName="node" presStyleLbl="node1" presStyleIdx="6" presStyleCnt="24" custLinFactNeighborX="6">
        <dgm:presLayoutVars>
          <dgm:bulletEnabled val="1"/>
        </dgm:presLayoutVars>
      </dgm:prSet>
      <dgm:spPr/>
    </dgm:pt>
    <dgm:pt modelId="{D53D3891-62C4-4AAE-8641-CBA28502BB99}" type="pres">
      <dgm:prSet presAssocID="{D3A2DD4D-4D66-48F2-8EA2-C81853839DFE}" presName="sibTrans" presStyleCnt="0"/>
      <dgm:spPr/>
    </dgm:pt>
    <dgm:pt modelId="{2FF5AD7A-48BA-4FF4-8CA3-A452226BCF4D}" type="pres">
      <dgm:prSet presAssocID="{CC771709-B778-4DDB-87DB-577582D7E8A6}" presName="node" presStyleLbl="node1" presStyleIdx="7" presStyleCnt="24">
        <dgm:presLayoutVars>
          <dgm:bulletEnabled val="1"/>
        </dgm:presLayoutVars>
      </dgm:prSet>
      <dgm:spPr/>
    </dgm:pt>
    <dgm:pt modelId="{D4350D1F-FF27-47E3-B900-0F3986D9827F}" type="pres">
      <dgm:prSet presAssocID="{E1905322-F147-41F7-ADAA-FE0BED8D6651}" presName="sibTrans" presStyleCnt="0"/>
      <dgm:spPr/>
    </dgm:pt>
    <dgm:pt modelId="{BB171AD4-6731-4BE6-88B5-7CE25B6DDB76}" type="pres">
      <dgm:prSet presAssocID="{BAF7C8D3-6482-4942-8920-99B8067501EE}" presName="node" presStyleLbl="node1" presStyleIdx="8" presStyleCnt="24">
        <dgm:presLayoutVars>
          <dgm:bulletEnabled val="1"/>
        </dgm:presLayoutVars>
      </dgm:prSet>
      <dgm:spPr/>
    </dgm:pt>
    <dgm:pt modelId="{5694F108-ABEA-4CF2-8235-C356E3C24E74}" type="pres">
      <dgm:prSet presAssocID="{7920CC43-97A0-422F-B5AB-C681E7265470}" presName="sibTrans" presStyleCnt="0"/>
      <dgm:spPr/>
    </dgm:pt>
    <dgm:pt modelId="{FB9389D7-EE8B-447F-9AF8-97EB04FDC2D2}" type="pres">
      <dgm:prSet presAssocID="{2E1D20E6-1EF8-49F8-A8E8-308CC317F5C5}" presName="node" presStyleLbl="node1" presStyleIdx="9" presStyleCnt="24" custLinFactNeighborX="882">
        <dgm:presLayoutVars>
          <dgm:bulletEnabled val="1"/>
        </dgm:presLayoutVars>
      </dgm:prSet>
      <dgm:spPr/>
    </dgm:pt>
    <dgm:pt modelId="{A91B6F84-1548-4FF2-9E9B-30664B4C0151}" type="pres">
      <dgm:prSet presAssocID="{FCB7DBD2-8F14-4A96-86A4-EF3C2209FA72}" presName="sibTrans" presStyleCnt="0"/>
      <dgm:spPr/>
    </dgm:pt>
    <dgm:pt modelId="{6846EDDB-BB29-44C2-B258-AEA45D973E95}" type="pres">
      <dgm:prSet presAssocID="{2EFFEEA2-E11B-4258-A9F9-83268E52461A}" presName="node" presStyleLbl="node1" presStyleIdx="10" presStyleCnt="24">
        <dgm:presLayoutVars>
          <dgm:bulletEnabled val="1"/>
        </dgm:presLayoutVars>
      </dgm:prSet>
      <dgm:spPr/>
    </dgm:pt>
    <dgm:pt modelId="{EC844B8B-1664-4428-AB99-78C0AE551234}" type="pres">
      <dgm:prSet presAssocID="{47977BBD-E831-4CF0-BAE5-9E02A0F6540A}" presName="sibTrans" presStyleCnt="0"/>
      <dgm:spPr/>
    </dgm:pt>
    <dgm:pt modelId="{610A5EB5-D8F2-4BE7-92F6-99E2BC998BE5}" type="pres">
      <dgm:prSet presAssocID="{925E9BCB-9DB0-4B00-8C35-5A2B6AC3A367}" presName="node" presStyleLbl="node1" presStyleIdx="11" presStyleCnt="24">
        <dgm:presLayoutVars>
          <dgm:bulletEnabled val="1"/>
        </dgm:presLayoutVars>
      </dgm:prSet>
      <dgm:spPr/>
    </dgm:pt>
    <dgm:pt modelId="{0D65769A-D6A7-43D4-88BF-D012B0DD30D1}" type="pres">
      <dgm:prSet presAssocID="{E9829DAD-8764-4819-9F08-CB511B868BDF}" presName="sibTrans" presStyleCnt="0"/>
      <dgm:spPr/>
    </dgm:pt>
    <dgm:pt modelId="{22A53257-D718-48BC-ABF9-D283FFD16C18}" type="pres">
      <dgm:prSet presAssocID="{4B211663-948D-409D-B41D-756611193C49}" presName="node" presStyleLbl="node1" presStyleIdx="12" presStyleCnt="24">
        <dgm:presLayoutVars>
          <dgm:bulletEnabled val="1"/>
        </dgm:presLayoutVars>
      </dgm:prSet>
      <dgm:spPr/>
    </dgm:pt>
    <dgm:pt modelId="{34662272-AAD7-4729-A8C8-731F5835E90C}" type="pres">
      <dgm:prSet presAssocID="{76FA3F76-5571-49EF-95A7-05828A657349}" presName="sibTrans" presStyleCnt="0"/>
      <dgm:spPr/>
    </dgm:pt>
    <dgm:pt modelId="{E10F1998-4158-4D17-8168-67DC43B0CFF5}" type="pres">
      <dgm:prSet presAssocID="{D2F57823-009A-440B-8A14-A30630BC3935}" presName="node" presStyleLbl="node1" presStyleIdx="13" presStyleCnt="24">
        <dgm:presLayoutVars>
          <dgm:bulletEnabled val="1"/>
        </dgm:presLayoutVars>
      </dgm:prSet>
      <dgm:spPr/>
    </dgm:pt>
    <dgm:pt modelId="{8B00C5CB-B04D-4B72-8B44-8D8E1834B6BA}" type="pres">
      <dgm:prSet presAssocID="{5F1B175F-0E75-467C-AB46-CF2C9A50CE11}" presName="sibTrans" presStyleCnt="0"/>
      <dgm:spPr/>
    </dgm:pt>
    <dgm:pt modelId="{216F6CCC-0815-49A0-BFD4-8EEC6D674AD3}" type="pres">
      <dgm:prSet presAssocID="{3B931489-3E87-4900-8FF4-EFA5D49CA458}" presName="node" presStyleLbl="node1" presStyleIdx="14" presStyleCnt="24" custLinFactNeighborX="882">
        <dgm:presLayoutVars>
          <dgm:bulletEnabled val="1"/>
        </dgm:presLayoutVars>
      </dgm:prSet>
      <dgm:spPr/>
    </dgm:pt>
    <dgm:pt modelId="{DB2665F5-012F-4429-9B72-0D208C8D74F2}" type="pres">
      <dgm:prSet presAssocID="{05D150CE-55BE-462F-8A4D-6BE0770BE3B2}" presName="sibTrans" presStyleCnt="0"/>
      <dgm:spPr/>
    </dgm:pt>
    <dgm:pt modelId="{AC0FD241-8A6C-49A3-8E38-68C7026120D5}" type="pres">
      <dgm:prSet presAssocID="{0C9D8A1B-8E9B-4F71-A39B-D2DF60886147}" presName="node" presStyleLbl="node1" presStyleIdx="15" presStyleCnt="24">
        <dgm:presLayoutVars>
          <dgm:bulletEnabled val="1"/>
        </dgm:presLayoutVars>
      </dgm:prSet>
      <dgm:spPr/>
    </dgm:pt>
    <dgm:pt modelId="{E67C6980-BCB0-4965-8888-C0C993C52EE8}" type="pres">
      <dgm:prSet presAssocID="{917A3BC6-4AA9-4DBE-937E-FB26B198171D}" presName="sibTrans" presStyleCnt="0"/>
      <dgm:spPr/>
    </dgm:pt>
    <dgm:pt modelId="{5D277B86-7CD7-4BDC-98A5-E6362B915726}" type="pres">
      <dgm:prSet presAssocID="{45EA5CAB-37C3-4B5F-BB09-57565E39A746}" presName="node" presStyleLbl="node1" presStyleIdx="16" presStyleCnt="24">
        <dgm:presLayoutVars>
          <dgm:bulletEnabled val="1"/>
        </dgm:presLayoutVars>
      </dgm:prSet>
      <dgm:spPr/>
    </dgm:pt>
    <dgm:pt modelId="{E4E595DE-969E-49B5-939B-084C8D6072DA}" type="pres">
      <dgm:prSet presAssocID="{E0BFC8C5-1D16-4BF5-8F06-0A68A997622A}" presName="sibTrans" presStyleCnt="0"/>
      <dgm:spPr/>
    </dgm:pt>
    <dgm:pt modelId="{DADB6BFA-EC7B-4393-87A0-067A06C62F08}" type="pres">
      <dgm:prSet presAssocID="{7998AE51-D412-4784-BBDC-F9DF3004CF61}" presName="node" presStyleLbl="node1" presStyleIdx="17" presStyleCnt="24" custScaleX="99949" custLinFactNeighborX="-723">
        <dgm:presLayoutVars>
          <dgm:bulletEnabled val="1"/>
        </dgm:presLayoutVars>
      </dgm:prSet>
      <dgm:spPr/>
    </dgm:pt>
    <dgm:pt modelId="{A1BED55C-B074-49BD-AF6D-DF547EA69787}" type="pres">
      <dgm:prSet presAssocID="{2B691859-FD40-4F0D-9E3F-4F84E4E95940}" presName="sibTrans" presStyleCnt="0"/>
      <dgm:spPr/>
    </dgm:pt>
    <dgm:pt modelId="{511A4676-80B1-4AA2-BD05-6CA0F0CCCA74}" type="pres">
      <dgm:prSet presAssocID="{7B10C7AF-EAAE-4BB3-A12F-F680F6C7BA70}" presName="node" presStyleLbl="node1" presStyleIdx="18" presStyleCnt="24" custLinFactNeighborX="882">
        <dgm:presLayoutVars>
          <dgm:bulletEnabled val="1"/>
        </dgm:presLayoutVars>
      </dgm:prSet>
      <dgm:spPr/>
    </dgm:pt>
    <dgm:pt modelId="{682167F4-2856-499A-9FC9-5D5761EEF366}" type="pres">
      <dgm:prSet presAssocID="{9E01F132-036E-400F-9754-311C81FA3433}" presName="sibTrans" presStyleCnt="0"/>
      <dgm:spPr/>
    </dgm:pt>
    <dgm:pt modelId="{FA999616-F66E-4393-86B8-72B75FD26D1C}" type="pres">
      <dgm:prSet presAssocID="{C14F7138-156C-4729-A718-DB568DC3B1D9}" presName="node" presStyleLbl="node1" presStyleIdx="19" presStyleCnt="24" custLinFactNeighborX="1764">
        <dgm:presLayoutVars>
          <dgm:bulletEnabled val="1"/>
        </dgm:presLayoutVars>
      </dgm:prSet>
      <dgm:spPr/>
    </dgm:pt>
    <dgm:pt modelId="{5EECF2DA-A5BC-4CE5-BA4A-463899E52FAD}" type="pres">
      <dgm:prSet presAssocID="{BA15A229-8081-4B5C-90C7-1A321426C4A4}" presName="sibTrans" presStyleCnt="0"/>
      <dgm:spPr/>
    </dgm:pt>
    <dgm:pt modelId="{6D594F60-9D0D-4D35-A06C-1C81385161DD}" type="pres">
      <dgm:prSet presAssocID="{5AD87597-49F9-461D-91F6-8BDC4073C020}" presName="node" presStyleLbl="node1" presStyleIdx="20" presStyleCnt="24">
        <dgm:presLayoutVars>
          <dgm:bulletEnabled val="1"/>
        </dgm:presLayoutVars>
      </dgm:prSet>
      <dgm:spPr/>
    </dgm:pt>
    <dgm:pt modelId="{5F68B319-2E39-4E5A-ADF2-17B367B636C1}" type="pres">
      <dgm:prSet presAssocID="{FB2CC551-97BC-479B-9F09-A45CC336F8F1}" presName="sibTrans" presStyleCnt="0"/>
      <dgm:spPr/>
    </dgm:pt>
    <dgm:pt modelId="{9335E88F-1B27-4BFF-A2B3-80D9A568AD23}" type="pres">
      <dgm:prSet presAssocID="{A45A3F84-73FC-45DB-A3A6-8DCEED2B3CB5}" presName="node" presStyleLbl="node1" presStyleIdx="21" presStyleCnt="24">
        <dgm:presLayoutVars>
          <dgm:bulletEnabled val="1"/>
        </dgm:presLayoutVars>
      </dgm:prSet>
      <dgm:spPr/>
    </dgm:pt>
    <dgm:pt modelId="{73288431-B317-478F-B3AD-6DA66414174C}" type="pres">
      <dgm:prSet presAssocID="{9AF017C6-4791-4C8D-AE72-4EDFFB7C1940}" presName="sibTrans" presStyleCnt="0"/>
      <dgm:spPr/>
    </dgm:pt>
    <dgm:pt modelId="{2BCC254A-A339-4AEA-8FC3-3F73650652A5}" type="pres">
      <dgm:prSet presAssocID="{0CCB4B36-F6A6-4409-AEB9-353720E0642A}" presName="node" presStyleLbl="node1" presStyleIdx="22" presStyleCnt="24">
        <dgm:presLayoutVars>
          <dgm:bulletEnabled val="1"/>
        </dgm:presLayoutVars>
      </dgm:prSet>
      <dgm:spPr/>
    </dgm:pt>
    <dgm:pt modelId="{B04DEDFD-45D7-49C8-BE30-6F6EFF0525FF}" type="pres">
      <dgm:prSet presAssocID="{099C0932-B2E3-4B16-9612-BAA7F3814C97}" presName="sibTrans" presStyleCnt="0"/>
      <dgm:spPr/>
    </dgm:pt>
    <dgm:pt modelId="{555C8119-DDC3-42DD-A71E-3984293ECCAB}" type="pres">
      <dgm:prSet presAssocID="{50DCB38E-A481-47D2-9CBF-FC7ACFED6ED7}" presName="node" presStyleLbl="node1" presStyleIdx="23" presStyleCnt="24">
        <dgm:presLayoutVars>
          <dgm:bulletEnabled val="1"/>
        </dgm:presLayoutVars>
      </dgm:prSet>
      <dgm:spPr/>
    </dgm:pt>
  </dgm:ptLst>
  <dgm:cxnLst>
    <dgm:cxn modelId="{55B2D301-6211-41FA-B469-AECA442DF194}" type="presOf" srcId="{4589DAB7-8E8F-4F05-91C5-B801FDE0ACFA}" destId="{444D3BC9-EA86-47B6-8A95-1D68D42666C4}" srcOrd="0" destOrd="0" presId="urn:microsoft.com/office/officeart/2005/8/layout/default"/>
    <dgm:cxn modelId="{A17A6E05-BF65-4098-BD6E-97B18D1A94D1}" srcId="{4589DAB7-8E8F-4F05-91C5-B801FDE0ACFA}" destId="{2E1D20E6-1EF8-49F8-A8E8-308CC317F5C5}" srcOrd="9" destOrd="0" parTransId="{4459E81A-4AB3-4B0A-8A6C-8B52CCB330F8}" sibTransId="{FCB7DBD2-8F14-4A96-86A4-EF3C2209FA72}"/>
    <dgm:cxn modelId="{99BDA00A-3494-4626-96E5-B039D63C53A3}" type="presOf" srcId="{3E7C79BF-424D-4177-B94E-382367113110}" destId="{E15202A7-0FFB-48A4-B1B9-C7C619F9EE58}" srcOrd="0" destOrd="0" presId="urn:microsoft.com/office/officeart/2005/8/layout/default"/>
    <dgm:cxn modelId="{CE94A111-9E0E-46B6-81D7-16390493A55A}" srcId="{4589DAB7-8E8F-4F05-91C5-B801FDE0ACFA}" destId="{885157DE-84ED-4457-A7E3-A9D8E15A8970}" srcOrd="0" destOrd="0" parTransId="{74A8AB94-C867-4FA6-AF7E-4B95C6002EB1}" sibTransId="{7F9F44B3-C226-4215-AFFD-A1616D51193B}"/>
    <dgm:cxn modelId="{E7DEC72C-3722-4574-BB4A-5B3570299465}" type="presOf" srcId="{CC771709-B778-4DDB-87DB-577582D7E8A6}" destId="{2FF5AD7A-48BA-4FF4-8CA3-A452226BCF4D}" srcOrd="0" destOrd="0" presId="urn:microsoft.com/office/officeart/2005/8/layout/default"/>
    <dgm:cxn modelId="{725DFD2C-F9DA-49D9-BCDA-C2CB14BE928F}" type="presOf" srcId="{3B931489-3E87-4900-8FF4-EFA5D49CA458}" destId="{216F6CCC-0815-49A0-BFD4-8EEC6D674AD3}" srcOrd="0" destOrd="0" presId="urn:microsoft.com/office/officeart/2005/8/layout/default"/>
    <dgm:cxn modelId="{3018AC34-8F87-4D07-BF2C-439C038DA9B0}" type="presOf" srcId="{D2F57823-009A-440B-8A14-A30630BC3935}" destId="{E10F1998-4158-4D17-8168-67DC43B0CFF5}" srcOrd="0" destOrd="0" presId="urn:microsoft.com/office/officeart/2005/8/layout/default"/>
    <dgm:cxn modelId="{DFB5C235-BD1A-418C-B29A-D9E48CBFF064}" srcId="{4589DAB7-8E8F-4F05-91C5-B801FDE0ACFA}" destId="{86579624-3CB7-4B0A-9765-39EFF775F9D0}" srcOrd="3" destOrd="0" parTransId="{DCAE63B0-E33D-42F8-BCB0-F565508FB52C}" sibTransId="{3C48A7A1-F34B-4351-A239-E9AED24A464A}"/>
    <dgm:cxn modelId="{015F8A3B-52D8-4C56-9C31-9C2A225BE3B1}" type="presOf" srcId="{C697B460-EA36-4C96-8C8B-D9E4B3A6253B}" destId="{7B8AF3C3-93DD-4EC0-AFEA-FA59AC7EEBC1}" srcOrd="0" destOrd="0" presId="urn:microsoft.com/office/officeart/2005/8/layout/default"/>
    <dgm:cxn modelId="{86F10B3D-462B-4A32-A21E-BC9A6440313E}" type="presOf" srcId="{50DCB38E-A481-47D2-9CBF-FC7ACFED6ED7}" destId="{555C8119-DDC3-42DD-A71E-3984293ECCAB}" srcOrd="0" destOrd="0" presId="urn:microsoft.com/office/officeart/2005/8/layout/default"/>
    <dgm:cxn modelId="{AD56903D-CA7B-4863-90BD-D3F9CAEB6CC8}" srcId="{4589DAB7-8E8F-4F05-91C5-B801FDE0ACFA}" destId="{BAF7C8D3-6482-4942-8920-99B8067501EE}" srcOrd="8" destOrd="0" parTransId="{54507142-EA12-4E42-8D7E-6557012388C5}" sibTransId="{7920CC43-97A0-422F-B5AB-C681E7265470}"/>
    <dgm:cxn modelId="{1E4A025C-5BEB-4E62-AEC1-AC419297E6B3}" srcId="{4589DAB7-8E8F-4F05-91C5-B801FDE0ACFA}" destId="{A4CC1D87-A3F7-4EFC-8F5A-34F881F8825C}" srcOrd="1" destOrd="0" parTransId="{95D395A5-D51D-4297-AF39-84BC01C4AD09}" sibTransId="{8298EEF9-820F-436A-94B4-57187EF86D4E}"/>
    <dgm:cxn modelId="{A7C9155D-1F0F-46B9-A3AC-FD5CDA76F762}" type="presOf" srcId="{45EA5CAB-37C3-4B5F-BB09-57565E39A746}" destId="{5D277B86-7CD7-4BDC-98A5-E6362B915726}" srcOrd="0" destOrd="0" presId="urn:microsoft.com/office/officeart/2005/8/layout/default"/>
    <dgm:cxn modelId="{222B7261-6AEB-4657-98D8-7CC85B0348C4}" type="presOf" srcId="{925E9BCB-9DB0-4B00-8C35-5A2B6AC3A367}" destId="{610A5EB5-D8F2-4BE7-92F6-99E2BC998BE5}" srcOrd="0" destOrd="0" presId="urn:microsoft.com/office/officeart/2005/8/layout/default"/>
    <dgm:cxn modelId="{B5767A61-E935-44AA-ACE9-E3CC7A11A6C3}" srcId="{4589DAB7-8E8F-4F05-91C5-B801FDE0ACFA}" destId="{3B931489-3E87-4900-8FF4-EFA5D49CA458}" srcOrd="14" destOrd="0" parTransId="{7234EFD7-F7D4-4022-889B-A4C037FF5D40}" sibTransId="{05D150CE-55BE-462F-8A4D-6BE0770BE3B2}"/>
    <dgm:cxn modelId="{5308A542-7467-44FF-AD56-EA15F137725A}" srcId="{4589DAB7-8E8F-4F05-91C5-B801FDE0ACFA}" destId="{C14F7138-156C-4729-A718-DB568DC3B1D9}" srcOrd="19" destOrd="0" parTransId="{FD2181B5-EF6A-4CF9-AD0E-922E0F81AFB8}" sibTransId="{BA15A229-8081-4B5C-90C7-1A321426C4A4}"/>
    <dgm:cxn modelId="{40176345-BE6C-4790-B4F5-6B3FAF61C230}" srcId="{4589DAB7-8E8F-4F05-91C5-B801FDE0ACFA}" destId="{7B10C7AF-EAAE-4BB3-A12F-F680F6C7BA70}" srcOrd="18" destOrd="0" parTransId="{C792933F-B696-406C-8568-E0DCEE49138A}" sibTransId="{9E01F132-036E-400F-9754-311C81FA3433}"/>
    <dgm:cxn modelId="{8A351E47-33EA-450F-B76F-0B5F27C978B2}" srcId="{4589DAB7-8E8F-4F05-91C5-B801FDE0ACFA}" destId="{0C9D8A1B-8E9B-4F71-A39B-D2DF60886147}" srcOrd="15" destOrd="0" parTransId="{AF834C61-BCED-4652-8DB4-75279CF94202}" sibTransId="{917A3BC6-4AA9-4DBE-937E-FB26B198171D}"/>
    <dgm:cxn modelId="{7AA0DE4B-85AF-4BB9-AE66-276BD1D7FF26}" type="presOf" srcId="{A45A3F84-73FC-45DB-A3A6-8DCEED2B3CB5}" destId="{9335E88F-1B27-4BFF-A2B3-80D9A568AD23}" srcOrd="0" destOrd="0" presId="urn:microsoft.com/office/officeart/2005/8/layout/default"/>
    <dgm:cxn modelId="{E6F3886E-282E-4F3D-9883-FE958EA29843}" type="presOf" srcId="{7B10C7AF-EAAE-4BB3-A12F-F680F6C7BA70}" destId="{511A4676-80B1-4AA2-BD05-6CA0F0CCCA74}" srcOrd="0" destOrd="0" presId="urn:microsoft.com/office/officeart/2005/8/layout/default"/>
    <dgm:cxn modelId="{B7B0006F-2BAD-46FF-9ADB-5F60F138C77D}" srcId="{4589DAB7-8E8F-4F05-91C5-B801FDE0ACFA}" destId="{5AD87597-49F9-461D-91F6-8BDC4073C020}" srcOrd="20" destOrd="0" parTransId="{2EF34933-6D85-49E1-AA64-F4F8AA579E2C}" sibTransId="{FB2CC551-97BC-479B-9F09-A45CC336F8F1}"/>
    <dgm:cxn modelId="{D7FCDD51-9462-477B-86CE-D3B07B9573A3}" srcId="{4589DAB7-8E8F-4F05-91C5-B801FDE0ACFA}" destId="{7998AE51-D412-4784-BBDC-F9DF3004CF61}" srcOrd="17" destOrd="0" parTransId="{69828F3A-84E3-446C-A187-822AAA6365B0}" sibTransId="{2B691859-FD40-4F0D-9E3F-4F84E4E95940}"/>
    <dgm:cxn modelId="{BF87C974-F103-41F7-9B82-BB4A38229F76}" type="presOf" srcId="{0CCB4B36-F6A6-4409-AEB9-353720E0642A}" destId="{2BCC254A-A339-4AEA-8FC3-3F73650652A5}" srcOrd="0" destOrd="0" presId="urn:microsoft.com/office/officeart/2005/8/layout/default"/>
    <dgm:cxn modelId="{1FC8DC79-0893-41C1-9195-018B1428DFEE}" srcId="{4589DAB7-8E8F-4F05-91C5-B801FDE0ACFA}" destId="{3E7C79BF-424D-4177-B94E-382367113110}" srcOrd="4" destOrd="0" parTransId="{BE26F131-5DBE-4F9D-B893-570F87CDCA87}" sibTransId="{4B349AC7-EDA8-4A5D-9671-5C460787CA30}"/>
    <dgm:cxn modelId="{7C32977D-ECA7-41D9-955F-3711D3E04664}" srcId="{4589DAB7-8E8F-4F05-91C5-B801FDE0ACFA}" destId="{0ECCED39-4858-4DE7-93C2-0BD44EA7EE69}" srcOrd="2" destOrd="0" parTransId="{8EF2E437-8A9E-4372-B149-F8DB29F0E68E}" sibTransId="{58C0EB03-D133-4063-81A6-667571C3F8E8}"/>
    <dgm:cxn modelId="{803FA97E-EAB8-49E9-B9FB-2E4648D875C6}" type="presOf" srcId="{4B211663-948D-409D-B41D-756611193C49}" destId="{22A53257-D718-48BC-ABF9-D283FFD16C18}" srcOrd="0" destOrd="0" presId="urn:microsoft.com/office/officeart/2005/8/layout/default"/>
    <dgm:cxn modelId="{8F21DC7E-4625-46B6-A039-D6030522A4C8}" type="presOf" srcId="{7998AE51-D412-4784-BBDC-F9DF3004CF61}" destId="{DADB6BFA-EC7B-4393-87A0-067A06C62F08}" srcOrd="0" destOrd="0" presId="urn:microsoft.com/office/officeart/2005/8/layout/default"/>
    <dgm:cxn modelId="{A07A1983-BB23-47E5-A187-E5A5D565C8CE}" srcId="{4589DAB7-8E8F-4F05-91C5-B801FDE0ACFA}" destId="{4C4BB852-A86F-41CE-8DA6-9BDDA0D8F197}" srcOrd="5" destOrd="0" parTransId="{12012C59-7A22-46FC-AC3D-CFEC205D43CD}" sibTransId="{89831F0A-BDCA-4647-936E-B65D53C4782F}"/>
    <dgm:cxn modelId="{0983B889-1AC8-4568-BC6C-A8BDA710C9AC}" srcId="{4589DAB7-8E8F-4F05-91C5-B801FDE0ACFA}" destId="{CC771709-B778-4DDB-87DB-577582D7E8A6}" srcOrd="7" destOrd="0" parTransId="{A671039C-9BFB-4F13-B37A-EDC2861BF987}" sibTransId="{E1905322-F147-41F7-ADAA-FE0BED8D6651}"/>
    <dgm:cxn modelId="{7F95098B-A07C-415D-AA1E-EA48A279E882}" srcId="{4589DAB7-8E8F-4F05-91C5-B801FDE0ACFA}" destId="{925E9BCB-9DB0-4B00-8C35-5A2B6AC3A367}" srcOrd="11" destOrd="0" parTransId="{8EF4E6FD-DE28-468F-96A3-A9C6926513A2}" sibTransId="{E9829DAD-8764-4819-9F08-CB511B868BDF}"/>
    <dgm:cxn modelId="{8961EF94-628A-4068-86EB-A85FD2724760}" type="presOf" srcId="{86579624-3CB7-4B0A-9765-39EFF775F9D0}" destId="{8BDFADD2-93DD-42FB-9386-7AA41FF15D5D}" srcOrd="0" destOrd="0" presId="urn:microsoft.com/office/officeart/2005/8/layout/default"/>
    <dgm:cxn modelId="{F4E47195-C0B5-4D89-97C2-A8F4045A8C10}" srcId="{4589DAB7-8E8F-4F05-91C5-B801FDE0ACFA}" destId="{C697B460-EA36-4C96-8C8B-D9E4B3A6253B}" srcOrd="6" destOrd="0" parTransId="{9A0B1BC5-AD05-4266-B552-3DC4C28C600A}" sibTransId="{D3A2DD4D-4D66-48F2-8EA2-C81853839DFE}"/>
    <dgm:cxn modelId="{CE0965A1-6EDA-4D34-84CB-EBB415D73E3E}" type="presOf" srcId="{BAF7C8D3-6482-4942-8920-99B8067501EE}" destId="{BB171AD4-6731-4BE6-88B5-7CE25B6DDB76}" srcOrd="0" destOrd="0" presId="urn:microsoft.com/office/officeart/2005/8/layout/default"/>
    <dgm:cxn modelId="{7FF25AB8-3C1C-490B-8AE9-7BBA5EBA51A4}" type="presOf" srcId="{A4CC1D87-A3F7-4EFC-8F5A-34F881F8825C}" destId="{FB2F73B8-08C6-4F95-B262-4401935275E6}" srcOrd="0" destOrd="0" presId="urn:microsoft.com/office/officeart/2005/8/layout/default"/>
    <dgm:cxn modelId="{934421BA-330F-4970-B8D4-D3B8A569093F}" type="presOf" srcId="{0C9D8A1B-8E9B-4F71-A39B-D2DF60886147}" destId="{AC0FD241-8A6C-49A3-8E38-68C7026120D5}" srcOrd="0" destOrd="0" presId="urn:microsoft.com/office/officeart/2005/8/layout/default"/>
    <dgm:cxn modelId="{D94223BE-841A-4CA7-8B6F-EBC6182B27AB}" type="presOf" srcId="{0ECCED39-4858-4DE7-93C2-0BD44EA7EE69}" destId="{CD86BA4F-3BC7-4E94-9468-5D2D6065ABA5}" srcOrd="0" destOrd="0" presId="urn:microsoft.com/office/officeart/2005/8/layout/default"/>
    <dgm:cxn modelId="{3E86A2BE-A5A7-49AD-81B8-E3C2DC12DEEB}" srcId="{4589DAB7-8E8F-4F05-91C5-B801FDE0ACFA}" destId="{50DCB38E-A481-47D2-9CBF-FC7ACFED6ED7}" srcOrd="23" destOrd="0" parTransId="{056C6935-F71F-4AF1-A3C2-3660CFF4F5EB}" sibTransId="{7E98E5C6-57E1-4A84-9D34-84DEF2996946}"/>
    <dgm:cxn modelId="{482858D1-1730-4E95-9B82-D0D5C68ACF6B}" srcId="{4589DAB7-8E8F-4F05-91C5-B801FDE0ACFA}" destId="{D2F57823-009A-440B-8A14-A30630BC3935}" srcOrd="13" destOrd="0" parTransId="{DCD72B74-09DB-4157-B48B-A065DEEEF8DD}" sibTransId="{5F1B175F-0E75-467C-AB46-CF2C9A50CE11}"/>
    <dgm:cxn modelId="{4BB1D0D1-52CB-4284-98EE-EF73F2573BF1}" srcId="{4589DAB7-8E8F-4F05-91C5-B801FDE0ACFA}" destId="{0CCB4B36-F6A6-4409-AEB9-353720E0642A}" srcOrd="22" destOrd="0" parTransId="{5835F3E6-56FE-49CF-91F0-7B1322E3A417}" sibTransId="{099C0932-B2E3-4B16-9612-BAA7F3814C97}"/>
    <dgm:cxn modelId="{0EE8B0D4-1A48-461A-9423-EE00EFD49BF7}" type="presOf" srcId="{885157DE-84ED-4457-A7E3-A9D8E15A8970}" destId="{C4F376B0-63C4-4FA3-BD9F-056D593A23EA}" srcOrd="0" destOrd="0" presId="urn:microsoft.com/office/officeart/2005/8/layout/default"/>
    <dgm:cxn modelId="{890578D8-FDBF-4E1E-AF8B-FF58C7F94F26}" type="presOf" srcId="{2E1D20E6-1EF8-49F8-A8E8-308CC317F5C5}" destId="{FB9389D7-EE8B-447F-9AF8-97EB04FDC2D2}" srcOrd="0" destOrd="0" presId="urn:microsoft.com/office/officeart/2005/8/layout/default"/>
    <dgm:cxn modelId="{6CA96BDB-FD70-4B48-BCD0-1FD151CFC1A6}" type="presOf" srcId="{2EFFEEA2-E11B-4258-A9F9-83268E52461A}" destId="{6846EDDB-BB29-44C2-B258-AEA45D973E95}" srcOrd="0" destOrd="0" presId="urn:microsoft.com/office/officeart/2005/8/layout/default"/>
    <dgm:cxn modelId="{7549C5DB-042E-4F22-92AA-D1178501364B}" srcId="{4589DAB7-8E8F-4F05-91C5-B801FDE0ACFA}" destId="{A45A3F84-73FC-45DB-A3A6-8DCEED2B3CB5}" srcOrd="21" destOrd="0" parTransId="{B994B816-514E-4ABC-860B-336C359524CD}" sibTransId="{9AF017C6-4791-4C8D-AE72-4EDFFB7C1940}"/>
    <dgm:cxn modelId="{ED23ACE1-AD88-4F4A-B8CA-B418FE1EDCA0}" srcId="{4589DAB7-8E8F-4F05-91C5-B801FDE0ACFA}" destId="{2EFFEEA2-E11B-4258-A9F9-83268E52461A}" srcOrd="10" destOrd="0" parTransId="{CFC2CFFB-2ADE-4BB0-B008-78A1C41661F5}" sibTransId="{47977BBD-E831-4CF0-BAE5-9E02A0F6540A}"/>
    <dgm:cxn modelId="{FB0EEFF1-5D46-49F1-9602-3A86A05E2684}" type="presOf" srcId="{5AD87597-49F9-461D-91F6-8BDC4073C020}" destId="{6D594F60-9D0D-4D35-A06C-1C81385161DD}" srcOrd="0" destOrd="0" presId="urn:microsoft.com/office/officeart/2005/8/layout/default"/>
    <dgm:cxn modelId="{180FDDF5-71FF-4C9D-A658-9C5B7B93E463}" type="presOf" srcId="{C14F7138-156C-4729-A718-DB568DC3B1D9}" destId="{FA999616-F66E-4393-86B8-72B75FD26D1C}" srcOrd="0" destOrd="0" presId="urn:microsoft.com/office/officeart/2005/8/layout/default"/>
    <dgm:cxn modelId="{EAF7A0F6-3242-4669-896D-00FC4C04DDE4}" srcId="{4589DAB7-8E8F-4F05-91C5-B801FDE0ACFA}" destId="{4B211663-948D-409D-B41D-756611193C49}" srcOrd="12" destOrd="0" parTransId="{95D1F81C-D41D-4D57-8A0F-441D34412F35}" sibTransId="{76FA3F76-5571-49EF-95A7-05828A657349}"/>
    <dgm:cxn modelId="{34B5D1FB-097A-44F4-BE68-6B550A80C12B}" type="presOf" srcId="{4C4BB852-A86F-41CE-8DA6-9BDDA0D8F197}" destId="{5FCFEE51-A636-4C8E-B67E-E4C099D584E1}" srcOrd="0" destOrd="0" presId="urn:microsoft.com/office/officeart/2005/8/layout/default"/>
    <dgm:cxn modelId="{2904EEFE-8784-4819-ADDF-5FEAC3619344}" srcId="{4589DAB7-8E8F-4F05-91C5-B801FDE0ACFA}" destId="{45EA5CAB-37C3-4B5F-BB09-57565E39A746}" srcOrd="16" destOrd="0" parTransId="{F6B21F01-E871-4730-B2EC-1B2163C7DA61}" sibTransId="{E0BFC8C5-1D16-4BF5-8F06-0A68A997622A}"/>
    <dgm:cxn modelId="{54A3FDEA-B975-446B-AFA3-039EF87AFF64}" type="presParOf" srcId="{444D3BC9-EA86-47B6-8A95-1D68D42666C4}" destId="{C4F376B0-63C4-4FA3-BD9F-056D593A23EA}" srcOrd="0" destOrd="0" presId="urn:microsoft.com/office/officeart/2005/8/layout/default"/>
    <dgm:cxn modelId="{DE586F68-982D-4C16-BA0B-8F63919205E5}" type="presParOf" srcId="{444D3BC9-EA86-47B6-8A95-1D68D42666C4}" destId="{FC6AA0CB-1A5F-46F9-952D-FD7ADC1D08B0}" srcOrd="1" destOrd="0" presId="urn:microsoft.com/office/officeart/2005/8/layout/default"/>
    <dgm:cxn modelId="{FAA0A290-129D-42CF-B1EF-4924F0915D0C}" type="presParOf" srcId="{444D3BC9-EA86-47B6-8A95-1D68D42666C4}" destId="{FB2F73B8-08C6-4F95-B262-4401935275E6}" srcOrd="2" destOrd="0" presId="urn:microsoft.com/office/officeart/2005/8/layout/default"/>
    <dgm:cxn modelId="{9620083A-EC74-423B-BE16-57D4529FE0C2}" type="presParOf" srcId="{444D3BC9-EA86-47B6-8A95-1D68D42666C4}" destId="{832EE985-51EF-4195-A44B-CACCFC796473}" srcOrd="3" destOrd="0" presId="urn:microsoft.com/office/officeart/2005/8/layout/default"/>
    <dgm:cxn modelId="{FD9E5380-33CB-4E38-9691-FF5993D341EF}" type="presParOf" srcId="{444D3BC9-EA86-47B6-8A95-1D68D42666C4}" destId="{CD86BA4F-3BC7-4E94-9468-5D2D6065ABA5}" srcOrd="4" destOrd="0" presId="urn:microsoft.com/office/officeart/2005/8/layout/default"/>
    <dgm:cxn modelId="{8823A2CB-D4A1-4C01-940D-EA400BA50E4E}" type="presParOf" srcId="{444D3BC9-EA86-47B6-8A95-1D68D42666C4}" destId="{E1A8A1CD-2C1D-4A4E-9857-9CC6B91D83E8}" srcOrd="5" destOrd="0" presId="urn:microsoft.com/office/officeart/2005/8/layout/default"/>
    <dgm:cxn modelId="{20D64B27-3387-42E9-BE00-1219B2DC85EB}" type="presParOf" srcId="{444D3BC9-EA86-47B6-8A95-1D68D42666C4}" destId="{8BDFADD2-93DD-42FB-9386-7AA41FF15D5D}" srcOrd="6" destOrd="0" presId="urn:microsoft.com/office/officeart/2005/8/layout/default"/>
    <dgm:cxn modelId="{2AE12F37-F329-42A9-AEFC-9A0C0000C27B}" type="presParOf" srcId="{444D3BC9-EA86-47B6-8A95-1D68D42666C4}" destId="{0D69E5E3-ECF9-4D07-9A91-C39A8EAB40E0}" srcOrd="7" destOrd="0" presId="urn:microsoft.com/office/officeart/2005/8/layout/default"/>
    <dgm:cxn modelId="{F41621D7-4C37-4607-BBC9-6F03EC7FB2AD}" type="presParOf" srcId="{444D3BC9-EA86-47B6-8A95-1D68D42666C4}" destId="{E15202A7-0FFB-48A4-B1B9-C7C619F9EE58}" srcOrd="8" destOrd="0" presId="urn:microsoft.com/office/officeart/2005/8/layout/default"/>
    <dgm:cxn modelId="{054DCAC1-0727-432B-BC6D-0F66A03843D1}" type="presParOf" srcId="{444D3BC9-EA86-47B6-8A95-1D68D42666C4}" destId="{359AB694-1D62-4C51-AF1E-FFC726B6A1CD}" srcOrd="9" destOrd="0" presId="urn:microsoft.com/office/officeart/2005/8/layout/default"/>
    <dgm:cxn modelId="{676098A4-A673-4BA7-8056-323873C9551A}" type="presParOf" srcId="{444D3BC9-EA86-47B6-8A95-1D68D42666C4}" destId="{5FCFEE51-A636-4C8E-B67E-E4C099D584E1}" srcOrd="10" destOrd="0" presId="urn:microsoft.com/office/officeart/2005/8/layout/default"/>
    <dgm:cxn modelId="{E653D33C-2C3D-4ACA-A407-66A0F5CA97A3}" type="presParOf" srcId="{444D3BC9-EA86-47B6-8A95-1D68D42666C4}" destId="{91D18B64-0E10-43CA-B517-0BDB4A0CD08F}" srcOrd="11" destOrd="0" presId="urn:microsoft.com/office/officeart/2005/8/layout/default"/>
    <dgm:cxn modelId="{D8F12AA4-7AE6-4CF0-A333-402C6EB61B1C}" type="presParOf" srcId="{444D3BC9-EA86-47B6-8A95-1D68D42666C4}" destId="{7B8AF3C3-93DD-4EC0-AFEA-FA59AC7EEBC1}" srcOrd="12" destOrd="0" presId="urn:microsoft.com/office/officeart/2005/8/layout/default"/>
    <dgm:cxn modelId="{7EF75CA8-62E2-417C-AB1C-300B7DA02C16}" type="presParOf" srcId="{444D3BC9-EA86-47B6-8A95-1D68D42666C4}" destId="{D53D3891-62C4-4AAE-8641-CBA28502BB99}" srcOrd="13" destOrd="0" presId="urn:microsoft.com/office/officeart/2005/8/layout/default"/>
    <dgm:cxn modelId="{6046AB2A-0108-4E91-9762-5957CB33C26B}" type="presParOf" srcId="{444D3BC9-EA86-47B6-8A95-1D68D42666C4}" destId="{2FF5AD7A-48BA-4FF4-8CA3-A452226BCF4D}" srcOrd="14" destOrd="0" presId="urn:microsoft.com/office/officeart/2005/8/layout/default"/>
    <dgm:cxn modelId="{B4AADBFB-324F-4370-9F7F-9E4EBB4F9AF0}" type="presParOf" srcId="{444D3BC9-EA86-47B6-8A95-1D68D42666C4}" destId="{D4350D1F-FF27-47E3-B900-0F3986D9827F}" srcOrd="15" destOrd="0" presId="urn:microsoft.com/office/officeart/2005/8/layout/default"/>
    <dgm:cxn modelId="{8C0A16CB-4F5B-4374-933F-02B05FC99E96}" type="presParOf" srcId="{444D3BC9-EA86-47B6-8A95-1D68D42666C4}" destId="{BB171AD4-6731-4BE6-88B5-7CE25B6DDB76}" srcOrd="16" destOrd="0" presId="urn:microsoft.com/office/officeart/2005/8/layout/default"/>
    <dgm:cxn modelId="{6617C041-3629-4631-900F-03A7D2F85945}" type="presParOf" srcId="{444D3BC9-EA86-47B6-8A95-1D68D42666C4}" destId="{5694F108-ABEA-4CF2-8235-C356E3C24E74}" srcOrd="17" destOrd="0" presId="urn:microsoft.com/office/officeart/2005/8/layout/default"/>
    <dgm:cxn modelId="{92DCD1EA-C484-44B3-9DF5-66018D78FAA2}" type="presParOf" srcId="{444D3BC9-EA86-47B6-8A95-1D68D42666C4}" destId="{FB9389D7-EE8B-447F-9AF8-97EB04FDC2D2}" srcOrd="18" destOrd="0" presId="urn:microsoft.com/office/officeart/2005/8/layout/default"/>
    <dgm:cxn modelId="{762E1825-31D6-4A8F-8EA0-E8818A1C558B}" type="presParOf" srcId="{444D3BC9-EA86-47B6-8A95-1D68D42666C4}" destId="{A91B6F84-1548-4FF2-9E9B-30664B4C0151}" srcOrd="19" destOrd="0" presId="urn:microsoft.com/office/officeart/2005/8/layout/default"/>
    <dgm:cxn modelId="{39787070-37B4-4D2E-A11B-8704789E0753}" type="presParOf" srcId="{444D3BC9-EA86-47B6-8A95-1D68D42666C4}" destId="{6846EDDB-BB29-44C2-B258-AEA45D973E95}" srcOrd="20" destOrd="0" presId="urn:microsoft.com/office/officeart/2005/8/layout/default"/>
    <dgm:cxn modelId="{67D4F426-B3F5-4C81-BD82-76F04844FAF1}" type="presParOf" srcId="{444D3BC9-EA86-47B6-8A95-1D68D42666C4}" destId="{EC844B8B-1664-4428-AB99-78C0AE551234}" srcOrd="21" destOrd="0" presId="urn:microsoft.com/office/officeart/2005/8/layout/default"/>
    <dgm:cxn modelId="{08425DB3-134F-4C9A-81AC-58868D6CD802}" type="presParOf" srcId="{444D3BC9-EA86-47B6-8A95-1D68D42666C4}" destId="{610A5EB5-D8F2-4BE7-92F6-99E2BC998BE5}" srcOrd="22" destOrd="0" presId="urn:microsoft.com/office/officeart/2005/8/layout/default"/>
    <dgm:cxn modelId="{F413C22C-A6AB-42A4-9FEE-3EF3198BFF23}" type="presParOf" srcId="{444D3BC9-EA86-47B6-8A95-1D68D42666C4}" destId="{0D65769A-D6A7-43D4-88BF-D012B0DD30D1}" srcOrd="23" destOrd="0" presId="urn:microsoft.com/office/officeart/2005/8/layout/default"/>
    <dgm:cxn modelId="{7DF93F1C-ABBD-4E25-8D24-0AB737617C12}" type="presParOf" srcId="{444D3BC9-EA86-47B6-8A95-1D68D42666C4}" destId="{22A53257-D718-48BC-ABF9-D283FFD16C18}" srcOrd="24" destOrd="0" presId="urn:microsoft.com/office/officeart/2005/8/layout/default"/>
    <dgm:cxn modelId="{9329E39A-5629-49AB-91D4-0B962E5C4DBE}" type="presParOf" srcId="{444D3BC9-EA86-47B6-8A95-1D68D42666C4}" destId="{34662272-AAD7-4729-A8C8-731F5835E90C}" srcOrd="25" destOrd="0" presId="urn:microsoft.com/office/officeart/2005/8/layout/default"/>
    <dgm:cxn modelId="{2011D722-8DBB-4B14-BCDC-E965BC96ABB4}" type="presParOf" srcId="{444D3BC9-EA86-47B6-8A95-1D68D42666C4}" destId="{E10F1998-4158-4D17-8168-67DC43B0CFF5}" srcOrd="26" destOrd="0" presId="urn:microsoft.com/office/officeart/2005/8/layout/default"/>
    <dgm:cxn modelId="{5CCE7AE5-EF4B-4D06-835F-16C504D65DC8}" type="presParOf" srcId="{444D3BC9-EA86-47B6-8A95-1D68D42666C4}" destId="{8B00C5CB-B04D-4B72-8B44-8D8E1834B6BA}" srcOrd="27" destOrd="0" presId="urn:microsoft.com/office/officeart/2005/8/layout/default"/>
    <dgm:cxn modelId="{D18ADB1A-BCE8-483C-A8EA-D9F6F7CB3A72}" type="presParOf" srcId="{444D3BC9-EA86-47B6-8A95-1D68D42666C4}" destId="{216F6CCC-0815-49A0-BFD4-8EEC6D674AD3}" srcOrd="28" destOrd="0" presId="urn:microsoft.com/office/officeart/2005/8/layout/default"/>
    <dgm:cxn modelId="{094D7CF2-23DA-4C97-B1B1-552AB8065050}" type="presParOf" srcId="{444D3BC9-EA86-47B6-8A95-1D68D42666C4}" destId="{DB2665F5-012F-4429-9B72-0D208C8D74F2}" srcOrd="29" destOrd="0" presId="urn:microsoft.com/office/officeart/2005/8/layout/default"/>
    <dgm:cxn modelId="{7A3DA9CA-2650-4DD1-8B2F-8C0360305CA8}" type="presParOf" srcId="{444D3BC9-EA86-47B6-8A95-1D68D42666C4}" destId="{AC0FD241-8A6C-49A3-8E38-68C7026120D5}" srcOrd="30" destOrd="0" presId="urn:microsoft.com/office/officeart/2005/8/layout/default"/>
    <dgm:cxn modelId="{F0955A80-769F-4E67-BA3A-C69AAB91A7F0}" type="presParOf" srcId="{444D3BC9-EA86-47B6-8A95-1D68D42666C4}" destId="{E67C6980-BCB0-4965-8888-C0C993C52EE8}" srcOrd="31" destOrd="0" presId="urn:microsoft.com/office/officeart/2005/8/layout/default"/>
    <dgm:cxn modelId="{E0EFA06D-D615-4C46-8395-B083B1844956}" type="presParOf" srcId="{444D3BC9-EA86-47B6-8A95-1D68D42666C4}" destId="{5D277B86-7CD7-4BDC-98A5-E6362B915726}" srcOrd="32" destOrd="0" presId="urn:microsoft.com/office/officeart/2005/8/layout/default"/>
    <dgm:cxn modelId="{E192921D-E5DC-41D7-991D-2D97AEDB5A12}" type="presParOf" srcId="{444D3BC9-EA86-47B6-8A95-1D68D42666C4}" destId="{E4E595DE-969E-49B5-939B-084C8D6072DA}" srcOrd="33" destOrd="0" presId="urn:microsoft.com/office/officeart/2005/8/layout/default"/>
    <dgm:cxn modelId="{2DAE8F77-F632-4A4C-B311-0F244FB1A1BD}" type="presParOf" srcId="{444D3BC9-EA86-47B6-8A95-1D68D42666C4}" destId="{DADB6BFA-EC7B-4393-87A0-067A06C62F08}" srcOrd="34" destOrd="0" presId="urn:microsoft.com/office/officeart/2005/8/layout/default"/>
    <dgm:cxn modelId="{2AE35110-0886-4A0E-BD94-0212734B6EB8}" type="presParOf" srcId="{444D3BC9-EA86-47B6-8A95-1D68D42666C4}" destId="{A1BED55C-B074-49BD-AF6D-DF547EA69787}" srcOrd="35" destOrd="0" presId="urn:microsoft.com/office/officeart/2005/8/layout/default"/>
    <dgm:cxn modelId="{4C875A49-C0E7-4865-BC42-B1050BC4C44F}" type="presParOf" srcId="{444D3BC9-EA86-47B6-8A95-1D68D42666C4}" destId="{511A4676-80B1-4AA2-BD05-6CA0F0CCCA74}" srcOrd="36" destOrd="0" presId="urn:microsoft.com/office/officeart/2005/8/layout/default"/>
    <dgm:cxn modelId="{C4FFE648-873F-4D9A-97F3-5C62792E0B65}" type="presParOf" srcId="{444D3BC9-EA86-47B6-8A95-1D68D42666C4}" destId="{682167F4-2856-499A-9FC9-5D5761EEF366}" srcOrd="37" destOrd="0" presId="urn:microsoft.com/office/officeart/2005/8/layout/default"/>
    <dgm:cxn modelId="{A1D5DA21-4FC4-4FE8-A289-45664F16127D}" type="presParOf" srcId="{444D3BC9-EA86-47B6-8A95-1D68D42666C4}" destId="{FA999616-F66E-4393-86B8-72B75FD26D1C}" srcOrd="38" destOrd="0" presId="urn:microsoft.com/office/officeart/2005/8/layout/default"/>
    <dgm:cxn modelId="{9FBB6889-53C2-4ED9-ABBC-833FCB489B50}" type="presParOf" srcId="{444D3BC9-EA86-47B6-8A95-1D68D42666C4}" destId="{5EECF2DA-A5BC-4CE5-BA4A-463899E52FAD}" srcOrd="39" destOrd="0" presId="urn:microsoft.com/office/officeart/2005/8/layout/default"/>
    <dgm:cxn modelId="{733F9B44-42D4-4ACB-8872-29F829199E47}" type="presParOf" srcId="{444D3BC9-EA86-47B6-8A95-1D68D42666C4}" destId="{6D594F60-9D0D-4D35-A06C-1C81385161DD}" srcOrd="40" destOrd="0" presId="urn:microsoft.com/office/officeart/2005/8/layout/default"/>
    <dgm:cxn modelId="{47F89E28-E838-48C0-BCC9-F6DB2422BF82}" type="presParOf" srcId="{444D3BC9-EA86-47B6-8A95-1D68D42666C4}" destId="{5F68B319-2E39-4E5A-ADF2-17B367B636C1}" srcOrd="41" destOrd="0" presId="urn:microsoft.com/office/officeart/2005/8/layout/default"/>
    <dgm:cxn modelId="{3DDD4FBF-2E3F-4DB3-9AD9-D85FBB4E1295}" type="presParOf" srcId="{444D3BC9-EA86-47B6-8A95-1D68D42666C4}" destId="{9335E88F-1B27-4BFF-A2B3-80D9A568AD23}" srcOrd="42" destOrd="0" presId="urn:microsoft.com/office/officeart/2005/8/layout/default"/>
    <dgm:cxn modelId="{304CF1F7-AA60-4A4A-9CC6-B55A3F099815}" type="presParOf" srcId="{444D3BC9-EA86-47B6-8A95-1D68D42666C4}" destId="{73288431-B317-478F-B3AD-6DA66414174C}" srcOrd="43" destOrd="0" presId="urn:microsoft.com/office/officeart/2005/8/layout/default"/>
    <dgm:cxn modelId="{1E7942E3-0D04-41BE-9CC7-B5067AC4F619}" type="presParOf" srcId="{444D3BC9-EA86-47B6-8A95-1D68D42666C4}" destId="{2BCC254A-A339-4AEA-8FC3-3F73650652A5}" srcOrd="44" destOrd="0" presId="urn:microsoft.com/office/officeart/2005/8/layout/default"/>
    <dgm:cxn modelId="{3694C85F-D9C0-4C3B-8DD3-FA6ADDF0E9CD}" type="presParOf" srcId="{444D3BC9-EA86-47B6-8A95-1D68D42666C4}" destId="{B04DEDFD-45D7-49C8-BE30-6F6EFF0525FF}" srcOrd="45" destOrd="0" presId="urn:microsoft.com/office/officeart/2005/8/layout/default"/>
    <dgm:cxn modelId="{B5AED92F-3D4D-4D33-8F15-F5A846767D02}" type="presParOf" srcId="{444D3BC9-EA86-47B6-8A95-1D68D42666C4}" destId="{555C8119-DDC3-42DD-A71E-3984293ECCAB}" srcOrd="4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376B0-63C4-4FA3-BD9F-056D593A23EA}">
      <dsp:nvSpPr>
        <dsp:cNvPr id="0" name=""/>
        <dsp:cNvSpPr/>
      </dsp:nvSpPr>
      <dsp:spPr>
        <a:xfrm>
          <a:off x="1488" y="288059"/>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El Dorado promueve </a:t>
          </a:r>
          <a:r>
            <a:rPr lang="es-ES" sz="1100" kern="1200" dirty="0">
              <a:solidFill>
                <a:srgbClr val="EC6707"/>
              </a:solidFill>
              <a:latin typeface="Arial" panose="020B0604020202020204" pitchFamily="34" charset="0"/>
              <a:cs typeface="Arial" panose="020B0604020202020204" pitchFamily="34" charset="0"/>
            </a:rPr>
            <a:t>l</a:t>
          </a:r>
          <a:r>
            <a:rPr lang="es-ES" sz="1100" b="1" i="0" kern="1200" dirty="0">
              <a:solidFill>
                <a:srgbClr val="EC6707"/>
              </a:solidFill>
              <a:latin typeface="Arial" panose="020B0604020202020204" pitchFamily="34" charset="0"/>
              <a:ea typeface="+mn-ea"/>
              <a:cs typeface="Arial" panose="020B0604020202020204" pitchFamily="34" charset="0"/>
            </a:rPr>
            <a:t>a conectividad del país</a:t>
          </a:r>
          <a:r>
            <a:rPr lang="es-ES" sz="1100" kern="1200" dirty="0">
              <a:solidFill>
                <a:srgbClr val="EC6707"/>
              </a:solidFill>
              <a:latin typeface="Arial" panose="020B0604020202020204" pitchFamily="34" charset="0"/>
              <a:cs typeface="Arial" panose="020B0604020202020204" pitchFamily="34" charset="0"/>
            </a:rPr>
            <a:t> </a:t>
          </a:r>
          <a:r>
            <a:rPr lang="es-ES" sz="1100" kern="1200" dirty="0">
              <a:latin typeface="Arial" panose="020B0604020202020204" pitchFamily="34" charset="0"/>
              <a:cs typeface="Arial" panose="020B0604020202020204" pitchFamily="34" charset="0"/>
            </a:rPr>
            <a:t>y es el tercer aeropuerto de mayor tráfico de pasajeros de Latinoamérica. </a:t>
          </a:r>
          <a:endParaRPr lang="es-ES" sz="1100" b="0" i="0" kern="1200" dirty="0">
            <a:solidFill>
              <a:schemeClr val="tx1"/>
            </a:solidFill>
            <a:latin typeface="Arial" panose="020B0604020202020204" pitchFamily="34" charset="0"/>
            <a:cs typeface="Arial" panose="020B0604020202020204" pitchFamily="34" charset="0"/>
          </a:endParaRPr>
        </a:p>
      </dsp:txBody>
      <dsp:txXfrm>
        <a:off x="1488" y="288059"/>
        <a:ext cx="1875234" cy="1125140"/>
      </dsp:txXfrm>
    </dsp:sp>
    <dsp:sp modelId="{FB2F73B8-08C6-4F95-B262-4401935275E6}">
      <dsp:nvSpPr>
        <dsp:cNvPr id="0" name=""/>
        <dsp:cNvSpPr/>
      </dsp:nvSpPr>
      <dsp:spPr>
        <a:xfrm>
          <a:off x="2064245" y="288059"/>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mj-lt"/>
            <a:buNone/>
          </a:pPr>
          <a:r>
            <a:rPr lang="es-ES" sz="1100" kern="1200" dirty="0">
              <a:latin typeface="Arial" panose="020B0604020202020204" pitchFamily="34" charset="0"/>
              <a:cs typeface="Arial" panose="020B0604020202020204" pitchFamily="34" charset="0"/>
            </a:rPr>
            <a:t>Es el </a:t>
          </a:r>
          <a:r>
            <a:rPr lang="es-ES" sz="1100" b="1" i="0" kern="1200" dirty="0">
              <a:solidFill>
                <a:srgbClr val="EC6707"/>
              </a:solidFill>
              <a:latin typeface="Arial" panose="020B0604020202020204" pitchFamily="34" charset="0"/>
              <a:ea typeface="+mn-ea"/>
              <a:cs typeface="Arial" panose="020B0604020202020204" pitchFamily="34" charset="0"/>
            </a:rPr>
            <a:t>primer aeropuerto </a:t>
          </a:r>
          <a:r>
            <a:rPr lang="es-ES" sz="1100" kern="1200" dirty="0">
              <a:latin typeface="Arial" panose="020B0604020202020204" pitchFamily="34" charset="0"/>
              <a:cs typeface="Arial" panose="020B0604020202020204" pitchFamily="34" charset="0"/>
            </a:rPr>
            <a:t>en volumen de carga en Latinoamérica.</a:t>
          </a:r>
          <a:endParaRPr lang="es-ES" sz="1100" b="0" i="0" kern="1200" dirty="0">
            <a:solidFill>
              <a:schemeClr val="tx1"/>
            </a:solidFill>
            <a:latin typeface="Arial" panose="020B0604020202020204" pitchFamily="34" charset="0"/>
            <a:cs typeface="Arial" panose="020B0604020202020204" pitchFamily="34" charset="0"/>
          </a:endParaRPr>
        </a:p>
      </dsp:txBody>
      <dsp:txXfrm>
        <a:off x="2064245" y="288059"/>
        <a:ext cx="1875234" cy="1125140"/>
      </dsp:txXfrm>
    </dsp:sp>
    <dsp:sp modelId="{CD86BA4F-3BC7-4E94-9468-5D2D6065ABA5}">
      <dsp:nvSpPr>
        <dsp:cNvPr id="0" name=""/>
        <dsp:cNvSpPr/>
      </dsp:nvSpPr>
      <dsp:spPr>
        <a:xfrm>
          <a:off x="4127003" y="288059"/>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mj-lt"/>
            <a:buNone/>
          </a:pPr>
          <a:r>
            <a:rPr lang="es-ES" sz="1100" kern="1200" dirty="0">
              <a:latin typeface="Arial" panose="020B0604020202020204" pitchFamily="34" charset="0"/>
              <a:cs typeface="Arial" panose="020B0604020202020204" pitchFamily="34" charset="0"/>
            </a:rPr>
            <a:t>El </a:t>
          </a:r>
          <a:r>
            <a:rPr lang="es-ES" sz="1100" b="1" i="0" kern="1200" dirty="0">
              <a:solidFill>
                <a:srgbClr val="EC6707"/>
              </a:solidFill>
              <a:latin typeface="Arial" panose="020B0604020202020204" pitchFamily="34" charset="0"/>
              <a:ea typeface="+mn-ea"/>
              <a:cs typeface="Arial" panose="020B0604020202020204" pitchFamily="34" charset="0"/>
            </a:rPr>
            <a:t>Dorado sigue ampliándose </a:t>
          </a:r>
          <a:r>
            <a:rPr lang="es-ES" sz="1100" kern="1200" dirty="0">
              <a:latin typeface="Arial" panose="020B0604020202020204" pitchFamily="34" charset="0"/>
              <a:cs typeface="Arial" panose="020B0604020202020204" pitchFamily="34" charset="0"/>
            </a:rPr>
            <a:t>para satisfacer la creciente demanda</a:t>
          </a:r>
          <a:endParaRPr lang="es-ES" sz="1100" b="0" i="0" kern="1200" dirty="0">
            <a:solidFill>
              <a:schemeClr val="tx1"/>
            </a:solidFill>
            <a:latin typeface="Arial" panose="020B0604020202020204" pitchFamily="34" charset="0"/>
            <a:cs typeface="Arial" panose="020B0604020202020204" pitchFamily="34" charset="0"/>
          </a:endParaRPr>
        </a:p>
      </dsp:txBody>
      <dsp:txXfrm>
        <a:off x="4127003" y="288059"/>
        <a:ext cx="1875234" cy="1125140"/>
      </dsp:txXfrm>
    </dsp:sp>
    <dsp:sp modelId="{8BDFADD2-93DD-42FB-9386-7AA41FF15D5D}">
      <dsp:nvSpPr>
        <dsp:cNvPr id="0" name=""/>
        <dsp:cNvSpPr/>
      </dsp:nvSpPr>
      <dsp:spPr>
        <a:xfrm>
          <a:off x="6189761" y="288059"/>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mj-lt"/>
            <a:buNone/>
          </a:pPr>
          <a:r>
            <a:rPr lang="es-ES" sz="1100" b="0" i="0" kern="1200" dirty="0">
              <a:solidFill>
                <a:schemeClr val="tx1"/>
              </a:solidFill>
              <a:latin typeface="Arial" panose="020B0604020202020204" pitchFamily="34" charset="0"/>
              <a:cs typeface="Arial" panose="020B0604020202020204" pitchFamily="34" charset="0"/>
            </a:rPr>
            <a:t>Más de </a:t>
          </a:r>
          <a:r>
            <a:rPr lang="es-ES" sz="1100" b="1" i="0" kern="1200" dirty="0">
              <a:solidFill>
                <a:srgbClr val="EC6707"/>
              </a:solidFill>
              <a:latin typeface="Arial" panose="020B0604020202020204" pitchFamily="34" charset="0"/>
              <a:cs typeface="Arial" panose="020B0604020202020204" pitchFamily="34" charset="0"/>
            </a:rPr>
            <a:t>50</a:t>
          </a:r>
          <a:r>
            <a:rPr lang="es-ES" sz="1100" b="0" i="0" kern="1200" dirty="0">
              <a:solidFill>
                <a:srgbClr val="00B050"/>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ascensores y</a:t>
          </a:r>
          <a:r>
            <a:rPr lang="es-ES" sz="1100" b="0" i="0" kern="1200" dirty="0">
              <a:solidFill>
                <a:srgbClr val="EC6707"/>
              </a:solidFill>
              <a:latin typeface="Arial" panose="020B0604020202020204" pitchFamily="34" charset="0"/>
              <a:cs typeface="Arial" panose="020B0604020202020204" pitchFamily="34" charset="0"/>
            </a:rPr>
            <a:t> </a:t>
          </a:r>
          <a:r>
            <a:rPr lang="es-ES" sz="1100" b="1" i="0" kern="1200" dirty="0">
              <a:solidFill>
                <a:srgbClr val="023F78"/>
              </a:solidFill>
              <a:latin typeface="Arial" panose="020B0604020202020204" pitchFamily="34" charset="0"/>
              <a:cs typeface="Arial" panose="020B0604020202020204" pitchFamily="34" charset="0"/>
            </a:rPr>
            <a:t>20</a:t>
          </a:r>
          <a:r>
            <a:rPr lang="es-ES" sz="1100" b="0" i="0" kern="1200" dirty="0">
              <a:solidFill>
                <a:srgbClr val="023F78"/>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escaleras eléctricas</a:t>
          </a:r>
        </a:p>
      </dsp:txBody>
      <dsp:txXfrm>
        <a:off x="6189761" y="288059"/>
        <a:ext cx="1875234" cy="1125140"/>
      </dsp:txXfrm>
    </dsp:sp>
    <dsp:sp modelId="{E15202A7-0FFB-48A4-B1B9-C7C619F9EE58}">
      <dsp:nvSpPr>
        <dsp:cNvPr id="0" name=""/>
        <dsp:cNvSpPr/>
      </dsp:nvSpPr>
      <dsp:spPr>
        <a:xfrm>
          <a:off x="8252518" y="288059"/>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622300">
            <a:lnSpc>
              <a:spcPct val="90000"/>
            </a:lnSpc>
            <a:spcBef>
              <a:spcPct val="0"/>
            </a:spcBef>
            <a:spcAft>
              <a:spcPct val="35000"/>
            </a:spcAft>
            <a:buNone/>
          </a:pPr>
          <a:r>
            <a:rPr lang="es-ES" sz="1100" b="0" i="0" kern="1200" dirty="0">
              <a:solidFill>
                <a:schemeClr val="tx1"/>
              </a:solidFill>
              <a:latin typeface="Arial" panose="020B0604020202020204" pitchFamily="34" charset="0"/>
              <a:ea typeface="+mn-ea"/>
              <a:cs typeface="Arial" panose="020B0604020202020204" pitchFamily="34" charset="0"/>
            </a:rPr>
            <a:t>Cerca de </a:t>
          </a:r>
          <a:r>
            <a:rPr lang="es-ES" sz="1100" b="1" i="0" kern="1200" dirty="0">
              <a:solidFill>
                <a:srgbClr val="EC6707"/>
              </a:solidFill>
              <a:latin typeface="Arial" panose="020B0604020202020204" pitchFamily="34" charset="0"/>
              <a:ea typeface="+mn-ea"/>
              <a:cs typeface="Arial" panose="020B0604020202020204" pitchFamily="34" charset="0"/>
            </a:rPr>
            <a:t>24.000</a:t>
          </a:r>
          <a:r>
            <a:rPr lang="es-ES" sz="1100" b="0" i="0" kern="1200" dirty="0">
              <a:solidFill>
                <a:schemeClr val="tx1"/>
              </a:solidFill>
              <a:latin typeface="Arial" panose="020B0604020202020204" pitchFamily="34" charset="0"/>
              <a:ea typeface="+mn-ea"/>
              <a:cs typeface="Arial" panose="020B0604020202020204" pitchFamily="34" charset="0"/>
            </a:rPr>
            <a:t> m</a:t>
          </a:r>
          <a:r>
            <a:rPr lang="es-CO" sz="1100" b="0" i="0" kern="1200" dirty="0">
              <a:solidFill>
                <a:schemeClr val="tx1"/>
              </a:solidFill>
              <a:latin typeface="Arial" panose="020B0604020202020204" pitchFamily="34" charset="0"/>
              <a:ea typeface="+mn-ea"/>
              <a:cs typeface="Arial" panose="020B0604020202020204" pitchFamily="34" charset="0"/>
            </a:rPr>
            <a:t>² de áreas comerciales</a:t>
          </a:r>
          <a:endParaRPr lang="es-ES" sz="1100" b="0" i="0" kern="1200" dirty="0">
            <a:solidFill>
              <a:schemeClr val="tx1"/>
            </a:solidFill>
            <a:latin typeface="Arial" panose="020B0604020202020204" pitchFamily="34" charset="0"/>
            <a:ea typeface="+mn-ea"/>
            <a:cs typeface="Arial" panose="020B0604020202020204" pitchFamily="34" charset="0"/>
          </a:endParaRPr>
        </a:p>
      </dsp:txBody>
      <dsp:txXfrm>
        <a:off x="8252518" y="288059"/>
        <a:ext cx="1875234" cy="1125140"/>
      </dsp:txXfrm>
    </dsp:sp>
    <dsp:sp modelId="{5FCFEE51-A636-4C8E-B67E-E4C099D584E1}">
      <dsp:nvSpPr>
        <dsp:cNvPr id="0" name=""/>
        <dsp:cNvSpPr/>
      </dsp:nvSpPr>
      <dsp:spPr>
        <a:xfrm>
          <a:off x="10315276" y="288059"/>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i="0" kern="1200" dirty="0">
              <a:solidFill>
                <a:srgbClr val="EC6707"/>
              </a:solidFill>
              <a:latin typeface="Arial" panose="020B0604020202020204" pitchFamily="34" charset="0"/>
              <a:ea typeface="+mn-ea"/>
              <a:cs typeface="Arial" panose="020B0604020202020204" pitchFamily="34" charset="0"/>
            </a:rPr>
            <a:t>1.669</a:t>
          </a:r>
          <a:r>
            <a:rPr lang="es-ES" sz="1100" b="1" i="0" kern="1200" dirty="0">
              <a:solidFill>
                <a:srgbClr val="002060"/>
              </a:solidFill>
              <a:latin typeface="Arial" panose="020B0604020202020204" pitchFamily="34" charset="0"/>
              <a:ea typeface="+mn-ea"/>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cupos para parqueaderos</a:t>
          </a:r>
        </a:p>
      </dsp:txBody>
      <dsp:txXfrm>
        <a:off x="10315276" y="288059"/>
        <a:ext cx="1875234" cy="1125140"/>
      </dsp:txXfrm>
    </dsp:sp>
    <dsp:sp modelId="{7B8AF3C3-93DD-4EC0-AFEA-FA59AC7EEBC1}">
      <dsp:nvSpPr>
        <dsp:cNvPr id="0" name=""/>
        <dsp:cNvSpPr/>
      </dsp:nvSpPr>
      <dsp:spPr>
        <a:xfrm>
          <a:off x="1600" y="1600723"/>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i="0" kern="1200" dirty="0">
              <a:solidFill>
                <a:srgbClr val="EC6707"/>
              </a:solidFill>
              <a:latin typeface="Arial" panose="020B0604020202020204" pitchFamily="34" charset="0"/>
              <a:ea typeface="+mn-ea"/>
              <a:cs typeface="Arial" panose="020B0604020202020204" pitchFamily="34" charset="0"/>
            </a:rPr>
            <a:t>1.069</a:t>
          </a:r>
          <a:r>
            <a:rPr lang="es-ES" sz="1100" b="1" i="0" kern="1200" dirty="0">
              <a:solidFill>
                <a:srgbClr val="00B050"/>
              </a:solidFill>
              <a:latin typeface="Arial" panose="020B0604020202020204" pitchFamily="34" charset="0"/>
              <a:ea typeface="+mn-ea"/>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cámaras de seguridad</a:t>
          </a:r>
        </a:p>
      </dsp:txBody>
      <dsp:txXfrm>
        <a:off x="1600" y="1600723"/>
        <a:ext cx="1875234" cy="1125140"/>
      </dsp:txXfrm>
    </dsp:sp>
    <dsp:sp modelId="{2FF5AD7A-48BA-4FF4-8CA3-A452226BCF4D}">
      <dsp:nvSpPr>
        <dsp:cNvPr id="0" name=""/>
        <dsp:cNvSpPr/>
      </dsp:nvSpPr>
      <dsp:spPr>
        <a:xfrm>
          <a:off x="2064245" y="1600723"/>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Más de </a:t>
          </a:r>
          <a:r>
            <a:rPr lang="es-ES" sz="1100" b="1" i="0" kern="1200" dirty="0">
              <a:solidFill>
                <a:srgbClr val="EC6707"/>
              </a:solidFill>
              <a:latin typeface="Arial" panose="020B0604020202020204" pitchFamily="34" charset="0"/>
              <a:cs typeface="Arial" panose="020B0604020202020204" pitchFamily="34" charset="0"/>
            </a:rPr>
            <a:t>30</a:t>
          </a:r>
          <a:r>
            <a:rPr lang="es-ES" sz="1100" b="0" i="0" kern="1200" dirty="0">
              <a:solidFill>
                <a:srgbClr val="EC6707"/>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marcas comerciales</a:t>
          </a:r>
        </a:p>
      </dsp:txBody>
      <dsp:txXfrm>
        <a:off x="2064245" y="1600723"/>
        <a:ext cx="1875234" cy="1125140"/>
      </dsp:txXfrm>
    </dsp:sp>
    <dsp:sp modelId="{BB171AD4-6731-4BE6-88B5-7CE25B6DDB76}">
      <dsp:nvSpPr>
        <dsp:cNvPr id="0" name=""/>
        <dsp:cNvSpPr/>
      </dsp:nvSpPr>
      <dsp:spPr>
        <a:xfrm>
          <a:off x="4127003" y="1600723"/>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i="0" kern="1200" dirty="0">
              <a:solidFill>
                <a:srgbClr val="002060"/>
              </a:solidFill>
              <a:latin typeface="Arial" panose="020B0604020202020204" pitchFamily="34" charset="0"/>
              <a:cs typeface="Arial" panose="020B0604020202020204" pitchFamily="34" charset="0"/>
            </a:rPr>
            <a:t>6</a:t>
          </a:r>
          <a:r>
            <a:rPr lang="es-ES" sz="1100" b="0" i="0" kern="1200" dirty="0">
              <a:solidFill>
                <a:schemeClr val="tx1"/>
              </a:solidFill>
              <a:latin typeface="Arial" panose="020B0604020202020204" pitchFamily="34" charset="0"/>
              <a:cs typeface="Arial" panose="020B0604020202020204" pitchFamily="34" charset="0"/>
            </a:rPr>
            <a:t> salas VIP</a:t>
          </a:r>
        </a:p>
      </dsp:txBody>
      <dsp:txXfrm>
        <a:off x="4127003" y="1600723"/>
        <a:ext cx="1875234" cy="1125140"/>
      </dsp:txXfrm>
    </dsp:sp>
    <dsp:sp modelId="{FB9389D7-EE8B-447F-9AF8-97EB04FDC2D2}">
      <dsp:nvSpPr>
        <dsp:cNvPr id="0" name=""/>
        <dsp:cNvSpPr/>
      </dsp:nvSpPr>
      <dsp:spPr>
        <a:xfrm>
          <a:off x="6206300" y="1600723"/>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Reconocido como </a:t>
          </a:r>
          <a:r>
            <a:rPr lang="es-ES" sz="1100" b="0" i="0" kern="1200" dirty="0">
              <a:solidFill>
                <a:srgbClr val="EC6707"/>
              </a:solidFill>
              <a:latin typeface="Arial" panose="020B0604020202020204" pitchFamily="34" charset="0"/>
              <a:cs typeface="Arial" panose="020B0604020202020204" pitchFamily="34" charset="0"/>
            </a:rPr>
            <a:t>el </a:t>
          </a:r>
          <a:r>
            <a:rPr lang="es-ES" sz="1100" b="1" i="0" kern="1200" dirty="0">
              <a:solidFill>
                <a:srgbClr val="EC6707"/>
              </a:solidFill>
              <a:latin typeface="Arial" panose="020B0604020202020204" pitchFamily="34" charset="0"/>
              <a:cs typeface="Arial" panose="020B0604020202020204" pitchFamily="34" charset="0"/>
            </a:rPr>
            <a:t>mejor aeropuerto de Suramérica </a:t>
          </a:r>
          <a:r>
            <a:rPr lang="es-ES" sz="1100" b="0" i="0" kern="1200" dirty="0">
              <a:solidFill>
                <a:schemeClr val="tx1"/>
              </a:solidFill>
              <a:latin typeface="Arial" panose="020B0604020202020204" pitchFamily="34" charset="0"/>
              <a:cs typeface="Arial" panose="020B0604020202020204" pitchFamily="34" charset="0"/>
            </a:rPr>
            <a:t>en 2016 y 2017, según Skytrax</a:t>
          </a:r>
        </a:p>
      </dsp:txBody>
      <dsp:txXfrm>
        <a:off x="6206300" y="1600723"/>
        <a:ext cx="1875234" cy="1125140"/>
      </dsp:txXfrm>
    </dsp:sp>
    <dsp:sp modelId="{6846EDDB-BB29-44C2-B258-AEA45D973E95}">
      <dsp:nvSpPr>
        <dsp:cNvPr id="0" name=""/>
        <dsp:cNvSpPr/>
      </dsp:nvSpPr>
      <dsp:spPr>
        <a:xfrm>
          <a:off x="8252518" y="1600723"/>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0" i="0" kern="1200" dirty="0">
              <a:solidFill>
                <a:schemeClr val="tx1"/>
              </a:solidFill>
              <a:latin typeface="Arial" panose="020B0604020202020204" pitchFamily="34" charset="0"/>
              <a:cs typeface="Arial" panose="020B0604020202020204" pitchFamily="34" charset="0"/>
            </a:rPr>
            <a:t>Con la ampliación de la terminal se completan </a:t>
          </a:r>
          <a:r>
            <a:rPr lang="es-CO" sz="1100" b="1" i="0" kern="1200" dirty="0">
              <a:solidFill>
                <a:srgbClr val="EC6707"/>
              </a:solidFill>
              <a:latin typeface="Arial" panose="020B0604020202020204" pitchFamily="34" charset="0"/>
              <a:cs typeface="Arial" panose="020B0604020202020204" pitchFamily="34" charset="0"/>
            </a:rPr>
            <a:t>223.700 m</a:t>
          </a:r>
          <a:r>
            <a:rPr lang="es-CO" sz="1100" b="1" i="0" kern="1200" dirty="0">
              <a:solidFill>
                <a:srgbClr val="EC6707"/>
              </a:solidFill>
              <a:latin typeface="Arial" panose="020B0604020202020204" pitchFamily="34" charset="0"/>
              <a:ea typeface="+mn-ea"/>
              <a:cs typeface="Arial" panose="020B0604020202020204" pitchFamily="34" charset="0"/>
            </a:rPr>
            <a:t>²</a:t>
          </a:r>
          <a:r>
            <a:rPr lang="es-CO" sz="1100" b="0" i="0" kern="1200" dirty="0">
              <a:solidFill>
                <a:srgbClr val="00B050"/>
              </a:solidFill>
              <a:latin typeface="Arial" panose="020B0604020202020204" pitchFamily="34" charset="0"/>
              <a:cs typeface="Arial" panose="020B0604020202020204" pitchFamily="34" charset="0"/>
            </a:rPr>
            <a:t> </a:t>
          </a:r>
          <a:r>
            <a:rPr lang="es-CO" sz="1100" b="0" i="0" kern="1200" dirty="0">
              <a:solidFill>
                <a:schemeClr val="tx1"/>
              </a:solidFill>
              <a:latin typeface="Arial" panose="020B0604020202020204" pitchFamily="34" charset="0"/>
              <a:cs typeface="Arial" panose="020B0604020202020204" pitchFamily="34" charset="0"/>
            </a:rPr>
            <a:t>equivalentes a cerca de 35 canchas de futbol</a:t>
          </a:r>
        </a:p>
      </dsp:txBody>
      <dsp:txXfrm>
        <a:off x="8252518" y="1600723"/>
        <a:ext cx="1875234" cy="1125140"/>
      </dsp:txXfrm>
    </dsp:sp>
    <dsp:sp modelId="{610A5EB5-D8F2-4BE7-92F6-99E2BC998BE5}">
      <dsp:nvSpPr>
        <dsp:cNvPr id="0" name=""/>
        <dsp:cNvSpPr/>
      </dsp:nvSpPr>
      <dsp:spPr>
        <a:xfrm>
          <a:off x="10315276" y="1600723"/>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Cerda de </a:t>
          </a:r>
          <a:r>
            <a:rPr lang="es-ES" sz="1100" b="1" i="0" kern="1200" dirty="0">
              <a:solidFill>
                <a:srgbClr val="EC6707"/>
              </a:solidFill>
              <a:latin typeface="Arial" panose="020B0604020202020204" pitchFamily="34" charset="0"/>
              <a:cs typeface="Arial" panose="020B0604020202020204" pitchFamily="34" charset="0"/>
            </a:rPr>
            <a:t>25.000</a:t>
          </a:r>
          <a:r>
            <a:rPr lang="es-ES" sz="1100" b="0" i="0" kern="1200" dirty="0">
              <a:solidFill>
                <a:schemeClr val="tx1"/>
              </a:solidFill>
              <a:latin typeface="Arial" panose="020B0604020202020204" pitchFamily="34" charset="0"/>
              <a:cs typeface="Arial" panose="020B0604020202020204" pitchFamily="34" charset="0"/>
            </a:rPr>
            <a:t> personas conforman la comunidad aeroportuaria</a:t>
          </a:r>
        </a:p>
      </dsp:txBody>
      <dsp:txXfrm>
        <a:off x="10315276" y="1600723"/>
        <a:ext cx="1875234" cy="1125140"/>
      </dsp:txXfrm>
    </dsp:sp>
    <dsp:sp modelId="{22A53257-D718-48BC-ABF9-D283FFD16C18}">
      <dsp:nvSpPr>
        <dsp:cNvPr id="0" name=""/>
        <dsp:cNvSpPr/>
      </dsp:nvSpPr>
      <dsp:spPr>
        <a:xfrm>
          <a:off x="1966" y="2913387"/>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Alrededor de </a:t>
          </a:r>
          <a:r>
            <a:rPr lang="es-ES" sz="1100" b="1" i="0" kern="1200" dirty="0">
              <a:solidFill>
                <a:srgbClr val="EC6707"/>
              </a:solidFill>
              <a:latin typeface="Arial" panose="020B0604020202020204" pitchFamily="34" charset="0"/>
              <a:cs typeface="Arial" panose="020B0604020202020204" pitchFamily="34" charset="0"/>
            </a:rPr>
            <a:t>100.000</a:t>
          </a:r>
          <a:r>
            <a:rPr lang="es-ES" sz="1100" b="0" i="0" kern="1200" dirty="0">
              <a:solidFill>
                <a:schemeClr val="tx1"/>
              </a:solidFill>
              <a:latin typeface="Arial" panose="020B0604020202020204" pitchFamily="34" charset="0"/>
              <a:cs typeface="Arial" panose="020B0604020202020204" pitchFamily="34" charset="0"/>
            </a:rPr>
            <a:t> pasajeros por día transitan por el aeropuerto</a:t>
          </a:r>
        </a:p>
      </dsp:txBody>
      <dsp:txXfrm>
        <a:off x="1966" y="2913387"/>
        <a:ext cx="1875234" cy="1125140"/>
      </dsp:txXfrm>
    </dsp:sp>
    <dsp:sp modelId="{E10F1998-4158-4D17-8168-67DC43B0CFF5}">
      <dsp:nvSpPr>
        <dsp:cNvPr id="0" name=""/>
        <dsp:cNvSpPr/>
      </dsp:nvSpPr>
      <dsp:spPr>
        <a:xfrm>
          <a:off x="2064724" y="2913387"/>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Cerca de </a:t>
          </a:r>
          <a:r>
            <a:rPr lang="es-ES" sz="1100" b="1" i="0" kern="1200" dirty="0">
              <a:solidFill>
                <a:srgbClr val="EC6707"/>
              </a:solidFill>
              <a:latin typeface="Arial" panose="020B0604020202020204" pitchFamily="34" charset="0"/>
              <a:cs typeface="Arial" panose="020B0604020202020204" pitchFamily="34" charset="0"/>
            </a:rPr>
            <a:t>800</a:t>
          </a:r>
          <a:r>
            <a:rPr lang="es-ES" sz="1100" b="1" i="0" kern="1200" dirty="0">
              <a:solidFill>
                <a:srgbClr val="00B050"/>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operaciones realizadas por día</a:t>
          </a:r>
        </a:p>
      </dsp:txBody>
      <dsp:txXfrm>
        <a:off x="2064724" y="2913387"/>
        <a:ext cx="1875234" cy="1125140"/>
      </dsp:txXfrm>
    </dsp:sp>
    <dsp:sp modelId="{216F6CCC-0815-49A0-BFD4-8EEC6D674AD3}">
      <dsp:nvSpPr>
        <dsp:cNvPr id="0" name=""/>
        <dsp:cNvSpPr/>
      </dsp:nvSpPr>
      <dsp:spPr>
        <a:xfrm>
          <a:off x="4144021" y="2913387"/>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Capacidad para </a:t>
          </a:r>
          <a:r>
            <a:rPr lang="es-ES" sz="1100" b="1" i="0" kern="1200" dirty="0">
              <a:solidFill>
                <a:srgbClr val="023F78"/>
              </a:solidFill>
              <a:latin typeface="Arial" panose="020B0604020202020204" pitchFamily="34" charset="0"/>
              <a:cs typeface="Arial" panose="020B0604020202020204" pitchFamily="34" charset="0"/>
            </a:rPr>
            <a:t>40</a:t>
          </a:r>
          <a:r>
            <a:rPr lang="es-ES" sz="1100" b="0" i="0" kern="1200" dirty="0">
              <a:solidFill>
                <a:schemeClr val="tx1"/>
              </a:solidFill>
              <a:latin typeface="Arial" panose="020B0604020202020204" pitchFamily="34" charset="0"/>
              <a:cs typeface="Arial" panose="020B0604020202020204" pitchFamily="34" charset="0"/>
            </a:rPr>
            <a:t> millones de pasajeros</a:t>
          </a:r>
        </a:p>
      </dsp:txBody>
      <dsp:txXfrm>
        <a:off x="4144021" y="2913387"/>
        <a:ext cx="1875234" cy="1125140"/>
      </dsp:txXfrm>
    </dsp:sp>
    <dsp:sp modelId="{AC0FD241-8A6C-49A3-8E38-68C7026120D5}">
      <dsp:nvSpPr>
        <dsp:cNvPr id="0" name=""/>
        <dsp:cNvSpPr/>
      </dsp:nvSpPr>
      <dsp:spPr>
        <a:xfrm>
          <a:off x="6190239" y="2913387"/>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Capacidad para movilizar </a:t>
          </a:r>
          <a:r>
            <a:rPr lang="es-ES" sz="1100" b="1" i="0" kern="1200" dirty="0">
              <a:solidFill>
                <a:srgbClr val="EC6707"/>
              </a:solidFill>
              <a:latin typeface="Arial" panose="020B0604020202020204" pitchFamily="34" charset="0"/>
              <a:cs typeface="Arial" panose="020B0604020202020204" pitchFamily="34" charset="0"/>
            </a:rPr>
            <a:t>7.200</a:t>
          </a:r>
          <a:r>
            <a:rPr lang="es-ES" sz="1100" b="0" i="0" kern="1200" dirty="0">
              <a:solidFill>
                <a:schemeClr val="tx1"/>
              </a:solidFill>
              <a:latin typeface="Arial" panose="020B0604020202020204" pitchFamily="34" charset="0"/>
              <a:cs typeface="Arial" panose="020B0604020202020204" pitchFamily="34" charset="0"/>
            </a:rPr>
            <a:t>  maletas por hora</a:t>
          </a:r>
        </a:p>
      </dsp:txBody>
      <dsp:txXfrm>
        <a:off x="6190239" y="2913387"/>
        <a:ext cx="1875234" cy="1125140"/>
      </dsp:txXfrm>
    </dsp:sp>
    <dsp:sp modelId="{5D277B86-7CD7-4BDC-98A5-E6362B915726}">
      <dsp:nvSpPr>
        <dsp:cNvPr id="0" name=""/>
        <dsp:cNvSpPr/>
      </dsp:nvSpPr>
      <dsp:spPr>
        <a:xfrm>
          <a:off x="8252997" y="2913387"/>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Procesa cerca del </a:t>
          </a:r>
          <a:r>
            <a:rPr lang="es-ES" sz="1100" b="1" i="0" kern="1200" dirty="0">
              <a:solidFill>
                <a:srgbClr val="EC6707"/>
              </a:solidFill>
              <a:latin typeface="Arial" panose="020B0604020202020204" pitchFamily="34" charset="0"/>
              <a:cs typeface="Arial" panose="020B0604020202020204" pitchFamily="34" charset="0"/>
            </a:rPr>
            <a:t>70%</a:t>
          </a:r>
          <a:r>
            <a:rPr lang="es-ES" sz="1100" b="0" i="0" kern="1200" dirty="0">
              <a:solidFill>
                <a:schemeClr val="tx1"/>
              </a:solidFill>
              <a:latin typeface="Arial" panose="020B0604020202020204" pitchFamily="34" charset="0"/>
              <a:cs typeface="Arial" panose="020B0604020202020204" pitchFamily="34" charset="0"/>
            </a:rPr>
            <a:t> de la carga aérea de todo el país con más de </a:t>
          </a:r>
          <a:r>
            <a:rPr lang="es-ES" sz="1100" b="1" i="0" kern="1200" dirty="0">
              <a:solidFill>
                <a:srgbClr val="EC6707"/>
              </a:solidFill>
              <a:latin typeface="Arial" panose="020B0604020202020204" pitchFamily="34" charset="0"/>
              <a:cs typeface="Arial" panose="020B0604020202020204" pitchFamily="34" charset="0"/>
            </a:rPr>
            <a:t>670.000</a:t>
          </a:r>
          <a:r>
            <a:rPr lang="es-ES" sz="1100" b="0" i="0" kern="1200" dirty="0">
              <a:solidFill>
                <a:srgbClr val="00B050"/>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TM </a:t>
          </a:r>
        </a:p>
      </dsp:txBody>
      <dsp:txXfrm>
        <a:off x="8252997" y="2913387"/>
        <a:ext cx="1875234" cy="1125140"/>
      </dsp:txXfrm>
    </dsp:sp>
    <dsp:sp modelId="{DADB6BFA-EC7B-4393-87A0-067A06C62F08}">
      <dsp:nvSpPr>
        <dsp:cNvPr id="0" name=""/>
        <dsp:cNvSpPr/>
      </dsp:nvSpPr>
      <dsp:spPr>
        <a:xfrm>
          <a:off x="10302196" y="2913387"/>
          <a:ext cx="1874277"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i="0" kern="1200" dirty="0">
              <a:solidFill>
                <a:srgbClr val="EC6707"/>
              </a:solidFill>
              <a:latin typeface="Arial" panose="020B0604020202020204" pitchFamily="34" charset="0"/>
              <a:cs typeface="Arial" panose="020B0604020202020204" pitchFamily="34" charset="0"/>
            </a:rPr>
            <a:t>47</a:t>
          </a:r>
          <a:r>
            <a:rPr lang="es-ES" sz="1100" b="0" i="0" kern="1200" dirty="0">
              <a:solidFill>
                <a:schemeClr val="tx1"/>
              </a:solidFill>
              <a:latin typeface="Arial" panose="020B0604020202020204" pitchFamily="34" charset="0"/>
              <a:cs typeface="Arial" panose="020B0604020202020204" pitchFamily="34" charset="0"/>
            </a:rPr>
            <a:t> destinos nacionales y</a:t>
          </a:r>
          <a:r>
            <a:rPr lang="es-ES" sz="1100" b="0" i="0" kern="1200" dirty="0">
              <a:solidFill>
                <a:srgbClr val="EC6707"/>
              </a:solidFill>
              <a:latin typeface="Arial" panose="020B0604020202020204" pitchFamily="34" charset="0"/>
              <a:cs typeface="Arial" panose="020B0604020202020204" pitchFamily="34" charset="0"/>
            </a:rPr>
            <a:t> </a:t>
          </a:r>
          <a:r>
            <a:rPr lang="es-ES" sz="1100" b="1" i="0" kern="1200" dirty="0">
              <a:solidFill>
                <a:srgbClr val="EC6707"/>
              </a:solidFill>
              <a:latin typeface="Arial" panose="020B0604020202020204" pitchFamily="34" charset="0"/>
              <a:cs typeface="Arial" panose="020B0604020202020204" pitchFamily="34" charset="0"/>
            </a:rPr>
            <a:t>49</a:t>
          </a:r>
          <a:r>
            <a:rPr lang="es-ES" sz="1100" b="0" i="0" kern="1200" dirty="0">
              <a:solidFill>
                <a:srgbClr val="EC6707"/>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destinos internacionales</a:t>
          </a:r>
        </a:p>
      </dsp:txBody>
      <dsp:txXfrm>
        <a:off x="10302196" y="2913387"/>
        <a:ext cx="1874277" cy="1125140"/>
      </dsp:txXfrm>
    </dsp:sp>
    <dsp:sp modelId="{511A4676-80B1-4AA2-BD05-6CA0F0CCCA74}">
      <dsp:nvSpPr>
        <dsp:cNvPr id="0" name=""/>
        <dsp:cNvSpPr/>
      </dsp:nvSpPr>
      <dsp:spPr>
        <a:xfrm>
          <a:off x="18027" y="4226051"/>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i="0" kern="1200" dirty="0">
              <a:solidFill>
                <a:srgbClr val="EC6707"/>
              </a:solidFill>
              <a:latin typeface="Arial" panose="020B0604020202020204" pitchFamily="34" charset="0"/>
              <a:cs typeface="Arial" panose="020B0604020202020204" pitchFamily="34" charset="0"/>
            </a:rPr>
            <a:t>90</a:t>
          </a:r>
          <a:r>
            <a:rPr lang="es-ES" sz="1100" b="0" i="0" kern="1200" dirty="0">
              <a:solidFill>
                <a:schemeClr val="tx1"/>
              </a:solidFill>
              <a:latin typeface="Arial" panose="020B0604020202020204" pitchFamily="34" charset="0"/>
              <a:cs typeface="Arial" panose="020B0604020202020204" pitchFamily="34" charset="0"/>
            </a:rPr>
            <a:t> posiciones de parqueo para aviones de pasajeros</a:t>
          </a:r>
        </a:p>
      </dsp:txBody>
      <dsp:txXfrm>
        <a:off x="18027" y="4226051"/>
        <a:ext cx="1875234" cy="1125140"/>
      </dsp:txXfrm>
    </dsp:sp>
    <dsp:sp modelId="{FA999616-F66E-4393-86B8-72B75FD26D1C}">
      <dsp:nvSpPr>
        <dsp:cNvPr id="0" name=""/>
        <dsp:cNvSpPr/>
      </dsp:nvSpPr>
      <dsp:spPr>
        <a:xfrm>
          <a:off x="2097325" y="4226051"/>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i="0" kern="1200" dirty="0">
              <a:solidFill>
                <a:srgbClr val="EC6707"/>
              </a:solidFill>
              <a:latin typeface="Arial" panose="020B0604020202020204" pitchFamily="34" charset="0"/>
              <a:cs typeface="Arial" panose="020B0604020202020204" pitchFamily="34" charset="0"/>
            </a:rPr>
            <a:t>152</a:t>
          </a:r>
          <a:r>
            <a:rPr lang="es-ES" sz="1100" b="0" i="0" kern="1200" dirty="0">
              <a:solidFill>
                <a:schemeClr val="tx1"/>
              </a:solidFill>
              <a:latin typeface="Arial" panose="020B0604020202020204" pitchFamily="34" charset="0"/>
              <a:cs typeface="Arial" panose="020B0604020202020204" pitchFamily="34" charset="0"/>
            </a:rPr>
            <a:t> mostradores de check-in</a:t>
          </a:r>
        </a:p>
        <a:p>
          <a:pPr marL="0" lvl="0" indent="0" algn="ctr" defTabSz="488950">
            <a:lnSpc>
              <a:spcPct val="90000"/>
            </a:lnSpc>
            <a:spcBef>
              <a:spcPct val="0"/>
            </a:spcBef>
            <a:spcAft>
              <a:spcPct val="35000"/>
            </a:spcAft>
            <a:buNone/>
          </a:pPr>
          <a:r>
            <a:rPr lang="es-ES" sz="1100" b="1" i="0" kern="1200" dirty="0">
              <a:solidFill>
                <a:srgbClr val="EC6707"/>
              </a:solidFill>
              <a:latin typeface="Arial" panose="020B0604020202020204" pitchFamily="34" charset="0"/>
              <a:cs typeface="Arial" panose="020B0604020202020204" pitchFamily="34" charset="0"/>
            </a:rPr>
            <a:t>50</a:t>
          </a:r>
          <a:r>
            <a:rPr lang="es-ES" sz="1100" b="0" i="0" kern="1200" dirty="0">
              <a:solidFill>
                <a:srgbClr val="00B050"/>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módulos de auto check-in</a:t>
          </a:r>
        </a:p>
      </dsp:txBody>
      <dsp:txXfrm>
        <a:off x="2097325" y="4226051"/>
        <a:ext cx="1875234" cy="1125140"/>
      </dsp:txXfrm>
    </dsp:sp>
    <dsp:sp modelId="{6D594F60-9D0D-4D35-A06C-1C81385161DD}">
      <dsp:nvSpPr>
        <dsp:cNvPr id="0" name=""/>
        <dsp:cNvSpPr/>
      </dsp:nvSpPr>
      <dsp:spPr>
        <a:xfrm>
          <a:off x="4127003" y="4226051"/>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Primer aeropuerto de Colombia acreditado en </a:t>
          </a:r>
          <a:r>
            <a:rPr lang="es-ES" sz="1100" b="1" i="0" kern="1200" dirty="0">
              <a:solidFill>
                <a:srgbClr val="EC6707"/>
              </a:solidFill>
              <a:latin typeface="Arial" panose="020B0604020202020204" pitchFamily="34" charset="0"/>
              <a:cs typeface="Arial" panose="020B0604020202020204" pitchFamily="34" charset="0"/>
            </a:rPr>
            <a:t>2017</a:t>
          </a:r>
          <a:r>
            <a:rPr lang="es-ES" sz="1100" b="0" i="0" kern="1200" dirty="0">
              <a:solidFill>
                <a:schemeClr val="tx1"/>
              </a:solidFill>
              <a:latin typeface="Arial" panose="020B0604020202020204" pitchFamily="34" charset="0"/>
              <a:cs typeface="Arial" panose="020B0604020202020204" pitchFamily="34" charset="0"/>
            </a:rPr>
            <a:t> con la huella de carbono Nivel Mapping</a:t>
          </a:r>
        </a:p>
      </dsp:txBody>
      <dsp:txXfrm>
        <a:off x="4127003" y="4226051"/>
        <a:ext cx="1875234" cy="1125140"/>
      </dsp:txXfrm>
    </dsp:sp>
    <dsp:sp modelId="{9335E88F-1B27-4BFF-A2B3-80D9A568AD23}">
      <dsp:nvSpPr>
        <dsp:cNvPr id="0" name=""/>
        <dsp:cNvSpPr/>
      </dsp:nvSpPr>
      <dsp:spPr>
        <a:xfrm>
          <a:off x="6189761" y="4226051"/>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0" i="0" kern="1200" dirty="0">
              <a:solidFill>
                <a:schemeClr val="tx1"/>
              </a:solidFill>
              <a:latin typeface="Arial" panose="020B0604020202020204" pitchFamily="34" charset="0"/>
              <a:cs typeface="Arial" panose="020B0604020202020204" pitchFamily="34" charset="0"/>
            </a:rPr>
            <a:t>Más de </a:t>
          </a:r>
          <a:r>
            <a:rPr lang="es-CO" sz="1100" b="1" i="0" kern="1200" dirty="0">
              <a:solidFill>
                <a:srgbClr val="EC6707"/>
              </a:solidFill>
              <a:latin typeface="Arial" panose="020B0604020202020204" pitchFamily="34" charset="0"/>
              <a:cs typeface="Arial" panose="020B0604020202020204" pitchFamily="34" charset="0"/>
            </a:rPr>
            <a:t>25.000</a:t>
          </a:r>
          <a:r>
            <a:rPr lang="es-CO" sz="1100" b="0" i="0" kern="1200" dirty="0">
              <a:solidFill>
                <a:srgbClr val="EC6707"/>
              </a:solidFill>
              <a:latin typeface="Arial" panose="020B0604020202020204" pitchFamily="34" charset="0"/>
              <a:cs typeface="Arial" panose="020B0604020202020204" pitchFamily="34" charset="0"/>
            </a:rPr>
            <a:t> m³ </a:t>
          </a:r>
          <a:r>
            <a:rPr lang="es-CO" sz="1100" b="0" i="0" kern="1200" dirty="0">
              <a:solidFill>
                <a:schemeClr val="tx1"/>
              </a:solidFill>
              <a:latin typeface="Arial" panose="020B0604020202020204" pitchFamily="34" charset="0"/>
              <a:cs typeface="Arial" panose="020B0604020202020204" pitchFamily="34" charset="0"/>
            </a:rPr>
            <a:t>de aguas lluvias tratadas al año </a:t>
          </a:r>
        </a:p>
      </dsp:txBody>
      <dsp:txXfrm>
        <a:off x="6189761" y="4226051"/>
        <a:ext cx="1875234" cy="1125140"/>
      </dsp:txXfrm>
    </dsp:sp>
    <dsp:sp modelId="{2BCC254A-A339-4AEA-8FC3-3F73650652A5}">
      <dsp:nvSpPr>
        <dsp:cNvPr id="0" name=""/>
        <dsp:cNvSpPr/>
      </dsp:nvSpPr>
      <dsp:spPr>
        <a:xfrm>
          <a:off x="8252518" y="4226051"/>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solidFill>
                <a:schemeClr val="tx1"/>
              </a:solidFill>
              <a:latin typeface="Arial" panose="020B0604020202020204" pitchFamily="34" charset="0"/>
              <a:cs typeface="Arial" panose="020B0604020202020204" pitchFamily="34" charset="0"/>
            </a:rPr>
            <a:t>Más del </a:t>
          </a:r>
          <a:r>
            <a:rPr lang="es-ES" sz="1100" b="1" i="0" kern="1200" dirty="0">
              <a:solidFill>
                <a:srgbClr val="EC6707"/>
              </a:solidFill>
              <a:latin typeface="Arial" panose="020B0604020202020204" pitchFamily="34" charset="0"/>
              <a:cs typeface="Arial" panose="020B0604020202020204" pitchFamily="34" charset="0"/>
            </a:rPr>
            <a:t>50%</a:t>
          </a:r>
          <a:r>
            <a:rPr lang="es-ES" sz="1100" b="0" i="0" kern="1200" dirty="0">
              <a:solidFill>
                <a:srgbClr val="EC6707"/>
              </a:solidFill>
              <a:latin typeface="Arial" panose="020B0604020202020204" pitchFamily="34" charset="0"/>
              <a:cs typeface="Arial" panose="020B0604020202020204" pitchFamily="34" charset="0"/>
            </a:rPr>
            <a:t> </a:t>
          </a:r>
          <a:r>
            <a:rPr lang="es-ES" sz="1100" b="0" i="0" kern="1200" dirty="0">
              <a:solidFill>
                <a:schemeClr val="tx1"/>
              </a:solidFill>
              <a:latin typeface="Arial" panose="020B0604020202020204" pitchFamily="34" charset="0"/>
              <a:cs typeface="Arial" panose="020B0604020202020204" pitchFamily="34" charset="0"/>
            </a:rPr>
            <a:t>de los residuos del aeropuerto son aprovechados</a:t>
          </a:r>
        </a:p>
      </dsp:txBody>
      <dsp:txXfrm>
        <a:off x="8252518" y="4226051"/>
        <a:ext cx="1875234" cy="1125140"/>
      </dsp:txXfrm>
    </dsp:sp>
    <dsp:sp modelId="{555C8119-DDC3-42DD-A71E-3984293ECCAB}">
      <dsp:nvSpPr>
        <dsp:cNvPr id="0" name=""/>
        <dsp:cNvSpPr/>
      </dsp:nvSpPr>
      <dsp:spPr>
        <a:xfrm>
          <a:off x="10315276" y="4226051"/>
          <a:ext cx="1875234" cy="1125140"/>
        </a:xfrm>
        <a:prstGeom prst="rect">
          <a:avLst/>
        </a:prstGeom>
        <a:solidFill>
          <a:schemeClr val="lt1">
            <a:hueOff val="0"/>
            <a:satOff val="0"/>
            <a:lumOff val="0"/>
            <a:alphaOff val="0"/>
          </a:schemeClr>
        </a:solidFill>
        <a:ln w="12700" cap="flat" cmpd="sng" algn="ctr">
          <a:solidFill>
            <a:srgbClr val="023F7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En cuanto a movilidad, el Aeropuerto está integrado con el </a:t>
          </a:r>
          <a:r>
            <a:rPr lang="es-CO" sz="1100" b="1" i="0" kern="1200" dirty="0">
              <a:solidFill>
                <a:srgbClr val="EC6707"/>
              </a:solidFill>
              <a:latin typeface="Arial" panose="020B0604020202020204" pitchFamily="34" charset="0"/>
              <a:ea typeface="+mn-ea"/>
              <a:cs typeface="Arial" panose="020B0604020202020204" pitchFamily="34" charset="0"/>
            </a:rPr>
            <a:t>Portal de Transmilenio</a:t>
          </a:r>
          <a:r>
            <a:rPr lang="es-CO" sz="1100" kern="1200" dirty="0">
              <a:solidFill>
                <a:srgbClr val="EC6707"/>
              </a:solidFill>
              <a:latin typeface="Arial" panose="020B0604020202020204" pitchFamily="34" charset="0"/>
              <a:cs typeface="Arial" panose="020B0604020202020204" pitchFamily="34" charset="0"/>
            </a:rPr>
            <a:t> </a:t>
          </a:r>
          <a:r>
            <a:rPr lang="es-CO" sz="1100" kern="1200" dirty="0">
              <a:latin typeface="Arial" panose="020B0604020202020204" pitchFamily="34" charset="0"/>
              <a:cs typeface="Arial" panose="020B0604020202020204" pitchFamily="34" charset="0"/>
            </a:rPr>
            <a:t>a través de buses híbridos y el SITP</a:t>
          </a:r>
          <a:endParaRPr lang="es-ES" sz="1100" b="0" i="0" kern="1200" dirty="0">
            <a:solidFill>
              <a:schemeClr val="tx1"/>
            </a:solidFill>
            <a:latin typeface="Arial" panose="020B0604020202020204" pitchFamily="34" charset="0"/>
            <a:cs typeface="Arial" panose="020B0604020202020204" pitchFamily="34" charset="0"/>
          </a:endParaRPr>
        </a:p>
      </dsp:txBody>
      <dsp:txXfrm>
        <a:off x="10315276" y="4226051"/>
        <a:ext cx="1875234" cy="11251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1F16B-8F6E-4BBB-885C-17566EAC59AE}" type="datetimeFigureOut">
              <a:rPr lang="es-CO" smtClean="0"/>
              <a:t>8/11/2018</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593A2-949C-422E-BD2E-7F9025AAD462}" type="slidenum">
              <a:rPr lang="es-CO" smtClean="0"/>
              <a:t>‹Nº›</a:t>
            </a:fld>
            <a:endParaRPr lang="es-CO"/>
          </a:p>
        </p:txBody>
      </p:sp>
    </p:spTree>
    <p:extLst>
      <p:ext uri="{BB962C8B-B14F-4D97-AF65-F5344CB8AC3E}">
        <p14:creationId xmlns:p14="http://schemas.microsoft.com/office/powerpoint/2010/main" val="13657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3FF37BC5-0749-4BCB-A339-40A7882ED32D}" type="datetime1">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334141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B7C9CE29-AC78-4852-A77D-749501E829CC}" type="datetime1">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388390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B4B5DD4D-9E2C-40D0-A071-1FB6FEF97B1D}" type="datetime1">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1384727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700678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2211669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3215365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228853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1766045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3235709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425169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256502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84E4A23A-E8A7-4CAD-B8AE-BFEDB6A73B31}" type="datetime1">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481326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2263398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1693315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A7761141-5606-9649-914F-880FE1C19CD7}" type="datetimeFigureOut">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122597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0659F82E-9BD9-4695-8B60-D7F331F99A7B}" type="datetime1">
              <a:rPr lang="es-ES_tradnl" smtClean="0"/>
              <a:t>08/11/2018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109750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A1613A72-E04C-403E-AF8A-E44C7288F518}" type="datetime1">
              <a:rPr lang="es-ES_tradnl" smtClean="0"/>
              <a:t>08/11/2018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324180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EF147259-356E-4C60-AF83-B2EA731CFFF7}" type="datetime1">
              <a:rPr lang="es-ES_tradnl" smtClean="0"/>
              <a:t>08/11/2018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66095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7B4C005F-95D9-4DFB-9724-C7D6D2EE9E36}" type="datetime1">
              <a:rPr lang="es-ES_tradnl" smtClean="0"/>
              <a:t>08/11/2018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149122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189487A-08D6-4F1E-B09C-E819C1C294AA}" type="datetime1">
              <a:rPr lang="es-ES_tradnl" smtClean="0"/>
              <a:t>08/11/2018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402114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40EA5CD5-B556-41C4-BDCF-1CDC80C2B366}" type="datetime1">
              <a:rPr lang="es-ES_tradnl" smtClean="0"/>
              <a:t>08/11/2018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219179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9050086-B1F4-41B1-ACD5-C68CE8DC1881}" type="datetime1">
              <a:rPr lang="es-ES_tradnl" smtClean="0"/>
              <a:t>08/11/2018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397883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ACF49-2A30-4DB1-BF2E-D28FA5B675FA}" type="datetime1">
              <a:rPr lang="es-ES_tradnl" smtClean="0"/>
              <a:t>08/11/2018</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42127109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61141-5606-9649-914F-880FE1C19CD7}" type="datetimeFigureOut">
              <a:rPr lang="es-ES_tradnl" smtClean="0"/>
              <a:t>08/11/2018</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2B764-2A9E-9547-B25F-E2262D8FA7BB}" type="slidenum">
              <a:rPr lang="es-ES_tradnl" smtClean="0"/>
              <a:t>‹Nº›</a:t>
            </a:fld>
            <a:endParaRPr lang="es-ES_tradnl"/>
          </a:p>
        </p:txBody>
      </p:sp>
    </p:spTree>
    <p:extLst>
      <p:ext uri="{BB962C8B-B14F-4D97-AF65-F5344CB8AC3E}">
        <p14:creationId xmlns:p14="http://schemas.microsoft.com/office/powerpoint/2010/main" val="3847049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0" y="0"/>
            <a:ext cx="12192000" cy="96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367" y="5753114"/>
            <a:ext cx="5123266" cy="460790"/>
          </a:xfrm>
          <a:prstGeom prst="rect">
            <a:avLst/>
          </a:prstGeom>
        </p:spPr>
      </p:pic>
      <p:pic>
        <p:nvPicPr>
          <p:cNvPr id="6" name="Imagen 5" descr="FRANJA-GRI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2869834"/>
            <a:ext cx="5372100" cy="452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uadroTexto 7"/>
          <p:cNvSpPr txBox="1"/>
          <p:nvPr/>
        </p:nvSpPr>
        <p:spPr>
          <a:xfrm>
            <a:off x="2758132" y="2413337"/>
            <a:ext cx="6675736" cy="1938992"/>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 typeface="+mj-lt"/>
              <a:buNone/>
              <a:tabLst/>
              <a:defRPr/>
            </a:pPr>
            <a:r>
              <a:rPr kumimoji="0" lang="es-CO" sz="6000" b="1" i="0" u="none" strike="noStrike" kern="1200" cap="none" spc="0" normalizeH="0" baseline="0" noProof="0" dirty="0">
                <a:ln>
                  <a:noFill/>
                </a:ln>
                <a:solidFill>
                  <a:srgbClr val="033F78"/>
                </a:solidFill>
                <a:effectLst/>
                <a:uLnTx/>
                <a:uFillTx/>
                <a:latin typeface="Arial" charset="0"/>
                <a:ea typeface="Arial" charset="0"/>
                <a:cs typeface="Arial" charset="0"/>
              </a:rPr>
              <a:t>Modo Aeroportuario</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64"/>
            <a:ext cx="2683042" cy="1623282"/>
          </a:xfrm>
          <a:prstGeom prst="rect">
            <a:avLst/>
          </a:prstGeom>
        </p:spPr>
      </p:pic>
    </p:spTree>
    <p:extLst>
      <p:ext uri="{BB962C8B-B14F-4D97-AF65-F5344CB8AC3E}">
        <p14:creationId xmlns:p14="http://schemas.microsoft.com/office/powerpoint/2010/main" val="1170514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B2AB01-4854-450B-8490-3A1C42FB721B}"/>
              </a:ext>
            </a:extLst>
          </p:cNvPr>
          <p:cNvSpPr txBox="1"/>
          <p:nvPr/>
        </p:nvSpPr>
        <p:spPr>
          <a:xfrm>
            <a:off x="1798982" y="6188422"/>
            <a:ext cx="3980475" cy="276999"/>
          </a:xfrm>
          <a:prstGeom prst="rect">
            <a:avLst/>
          </a:prstGeom>
          <a:noFill/>
        </p:spPr>
        <p:txBody>
          <a:bodyPr wrap="square" rtlCol="0">
            <a:spAutoFit/>
          </a:bodyPr>
          <a:lstStyle/>
          <a:p>
            <a:r>
              <a:rPr lang="es-ES" sz="1200" dirty="0"/>
              <a:t>Toneladas por año</a:t>
            </a:r>
          </a:p>
        </p:txBody>
      </p:sp>
      <p:sp>
        <p:nvSpPr>
          <p:cNvPr id="7" name="Título 1">
            <a:extLst>
              <a:ext uri="{FF2B5EF4-FFF2-40B4-BE49-F238E27FC236}">
                <a16:creationId xmlns:a16="http://schemas.microsoft.com/office/drawing/2014/main" id="{A431D8E6-A3C5-4F03-B409-434303B0B1E3}"/>
              </a:ext>
            </a:extLst>
          </p:cNvPr>
          <p:cNvSpPr txBox="1">
            <a:spLocks/>
          </p:cNvSpPr>
          <p:nvPr/>
        </p:nvSpPr>
        <p:spPr>
          <a:xfrm>
            <a:off x="354995" y="249099"/>
            <a:ext cx="7035655" cy="789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s-ES" sz="2800" b="1" dirty="0">
                <a:solidFill>
                  <a:srgbClr val="082E65"/>
                </a:solidFill>
                <a:latin typeface="Arial" panose="020B0604020202020204" pitchFamily="34" charset="0"/>
                <a:ea typeface="Arial Black" charset="0"/>
                <a:cs typeface="Arial" panose="020B0604020202020204" pitchFamily="34" charset="0"/>
              </a:rPr>
              <a:t>Evolución carga</a:t>
            </a:r>
          </a:p>
          <a:p>
            <a:pPr>
              <a:lnSpc>
                <a:spcPct val="80000"/>
              </a:lnSpc>
            </a:pPr>
            <a:r>
              <a:rPr lang="es-ES" sz="2800" b="1" dirty="0">
                <a:solidFill>
                  <a:schemeClr val="accent2"/>
                </a:solidFill>
                <a:latin typeface="Arial" panose="020B0604020202020204" pitchFamily="34" charset="0"/>
                <a:ea typeface="Arial Black" charset="0"/>
                <a:cs typeface="Arial" panose="020B0604020202020204" pitchFamily="34" charset="0"/>
              </a:rPr>
              <a:t>2010-2017</a:t>
            </a:r>
            <a:r>
              <a:rPr lang="es-ES" sz="2800" b="1" dirty="0">
                <a:solidFill>
                  <a:srgbClr val="082E65"/>
                </a:solidFill>
                <a:latin typeface="Arial" panose="020B0604020202020204" pitchFamily="34" charset="0"/>
                <a:ea typeface="Arial Black" charset="0"/>
                <a:cs typeface="Arial" panose="020B0604020202020204" pitchFamily="34" charset="0"/>
              </a:rPr>
              <a:t> (aeropuerto El Dorado)</a:t>
            </a:r>
          </a:p>
        </p:txBody>
      </p:sp>
      <p:sp>
        <p:nvSpPr>
          <p:cNvPr id="8" name="Marcador de número de diapositiva 11">
            <a:extLst>
              <a:ext uri="{FF2B5EF4-FFF2-40B4-BE49-F238E27FC236}">
                <a16:creationId xmlns:a16="http://schemas.microsoft.com/office/drawing/2014/main" id="{4DA9F7FB-7B99-4A46-A35F-99DE7F1A201A}"/>
              </a:ext>
            </a:extLst>
          </p:cNvPr>
          <p:cNvSpPr>
            <a:spLocks noGrp="1"/>
          </p:cNvSpPr>
          <p:nvPr>
            <p:ph type="sldNum" sz="quarter" idx="12"/>
          </p:nvPr>
        </p:nvSpPr>
        <p:spPr>
          <a:xfrm>
            <a:off x="8425295" y="6489991"/>
            <a:ext cx="2057400" cy="365125"/>
          </a:xfrm>
        </p:spPr>
        <p:txBody>
          <a:bodyPr/>
          <a:lstStyle/>
          <a:p>
            <a:fld id="{2D740AB0-3E1D-7149-BD84-D59D7CDC2BA9}" type="slidenum">
              <a:rPr lang="es-ES_tradnl" smtClean="0"/>
              <a:t>10</a:t>
            </a:fld>
            <a:endParaRPr lang="es-ES_tradnl"/>
          </a:p>
        </p:txBody>
      </p:sp>
      <p:graphicFrame>
        <p:nvGraphicFramePr>
          <p:cNvPr id="10" name="Gráfico 9">
            <a:extLst>
              <a:ext uri="{FF2B5EF4-FFF2-40B4-BE49-F238E27FC236}">
                <a16:creationId xmlns:a16="http://schemas.microsoft.com/office/drawing/2014/main" id="{B0EB9D30-4FDA-4841-9E2F-FB5D6FE7FC1F}"/>
              </a:ext>
            </a:extLst>
          </p:cNvPr>
          <p:cNvGraphicFramePr>
            <a:graphicFrameLocks/>
          </p:cNvGraphicFramePr>
          <p:nvPr>
            <p:extLst>
              <p:ext uri="{D42A27DB-BD31-4B8C-83A1-F6EECF244321}">
                <p14:modId xmlns:p14="http://schemas.microsoft.com/office/powerpoint/2010/main" val="2345218794"/>
              </p:ext>
            </p:extLst>
          </p:nvPr>
        </p:nvGraphicFramePr>
        <p:xfrm>
          <a:off x="0" y="1189823"/>
          <a:ext cx="12192000" cy="48474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8042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3034152"/>
            <a:ext cx="12192000" cy="6788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5047536"/>
          </a:xfrm>
          <a:prstGeom prst="rect">
            <a:avLst/>
          </a:prstGeom>
        </p:spPr>
        <p:txBody>
          <a:bodyPr wrap="square">
            <a:spAutoFit/>
          </a:bodyPr>
          <a:lstStyle/>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Balance General</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Concesiones aeroportuarias a cargo de la ANI</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tráfico de </a:t>
            </a:r>
            <a:r>
              <a:rPr lang="es-ES" dirty="0">
                <a:latin typeface="Arial" panose="020B0604020202020204" pitchFamily="34" charset="0"/>
                <a:ea typeface="Arial Black" charset="0"/>
                <a:cs typeface="Arial" panose="020B0604020202020204" pitchFamily="34" charset="0"/>
                <a:sym typeface="Candara"/>
              </a:rPr>
              <a:t>pasajeros - carga</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 </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de las inversiones</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hitos 2014-2017</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obras en curso </a:t>
            </a:r>
          </a:p>
          <a:p>
            <a:pPr marL="457200" lvl="0" indent="-457200">
              <a:spcBef>
                <a:spcPts val="1200"/>
              </a:spcBef>
              <a:spcAft>
                <a:spcPts val="1200"/>
              </a:spcAft>
              <a:buClr>
                <a:srgbClr val="ED7D31"/>
              </a:buClr>
              <a:buSzPct val="120000"/>
              <a:buFont typeface="+mj-lt"/>
              <a:buAutoNum type="arabicPeriod"/>
              <a:defRPr/>
            </a:pPr>
            <a:r>
              <a:rPr lang="es-CO" dirty="0">
                <a:solidFill>
                  <a:prstClr val="black"/>
                </a:solidFill>
                <a:latin typeface="Arial" panose="020B0604020202020204" pitchFamily="34" charset="0"/>
                <a:ea typeface="Arial Black" charset="0"/>
                <a:cs typeface="Arial" panose="020B0604020202020204" pitchFamily="34" charset="0"/>
                <a:sym typeface="Candara"/>
              </a:rPr>
              <a:t>Proyección de Inversiones – </a:t>
            </a:r>
            <a:r>
              <a:rPr lang="es-CO" dirty="0" err="1">
                <a:solidFill>
                  <a:prstClr val="black"/>
                </a:solidFill>
                <a:latin typeface="Arial" panose="020B0604020202020204" pitchFamily="34" charset="0"/>
                <a:ea typeface="Arial Black" charset="0"/>
                <a:cs typeface="Arial" panose="020B0604020202020204" pitchFamily="34" charset="0"/>
                <a:sym typeface="Candara"/>
              </a:rPr>
              <a:t>Cuatrenio</a:t>
            </a:r>
            <a:r>
              <a:rPr lang="es-CO" dirty="0">
                <a:solidFill>
                  <a:prstClr val="black"/>
                </a:solidFill>
                <a:latin typeface="Arial" panose="020B0604020202020204" pitchFamily="34" charset="0"/>
                <a:ea typeface="Arial Black" charset="0"/>
                <a:cs typeface="Arial" panose="020B0604020202020204" pitchFamily="34" charset="0"/>
                <a:sym typeface="Candara"/>
              </a:rPr>
              <a:t> 2019/2022</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Retos</a:t>
            </a:r>
          </a:p>
          <a:p>
            <a:pPr>
              <a:spcBef>
                <a:spcPts val="1200"/>
              </a:spcBef>
              <a:spcAft>
                <a:spcPts val="1200"/>
              </a:spcAft>
              <a:buClr>
                <a:srgbClr val="ED7D31"/>
              </a:buClr>
              <a:buSzPct val="120000"/>
              <a:defRPr/>
            </a:pPr>
            <a:endParaRPr lang="es-ES" dirty="0">
              <a:latin typeface="Arial" panose="020B0604020202020204" pitchFamily="34" charset="0"/>
              <a:ea typeface="Arial Black" charset="0"/>
              <a:cs typeface="Arial" panose="020B0604020202020204" pitchFamily="34" charset="0"/>
              <a:sym typeface="Candara"/>
            </a:endParaRPr>
          </a:p>
        </p:txBody>
      </p:sp>
    </p:spTree>
    <p:extLst>
      <p:ext uri="{BB962C8B-B14F-4D97-AF65-F5344CB8AC3E}">
        <p14:creationId xmlns:p14="http://schemas.microsoft.com/office/powerpoint/2010/main" val="122763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Evolución Inversiones</a:t>
            </a:r>
          </a:p>
          <a:p>
            <a:pPr marL="342900" lvl="0" indent="-342900" defTabSz="914400">
              <a:defRPr/>
            </a:pPr>
            <a:r>
              <a:rPr lang="es-CO" sz="2000" b="1" dirty="0">
                <a:solidFill>
                  <a:srgbClr val="EC6707"/>
                </a:solidFill>
                <a:latin typeface="Arial" charset="0"/>
                <a:ea typeface="Arial" charset="0"/>
                <a:cs typeface="Arial" charset="0"/>
              </a:rPr>
              <a:t>2014-2018</a:t>
            </a:r>
          </a:p>
        </p:txBody>
      </p:sp>
      <p:graphicFrame>
        <p:nvGraphicFramePr>
          <p:cNvPr id="6" name="Gráfico 5">
            <a:extLst>
              <a:ext uri="{FF2B5EF4-FFF2-40B4-BE49-F238E27FC236}">
                <a16:creationId xmlns:a16="http://schemas.microsoft.com/office/drawing/2014/main" id="{D6E8C949-A349-4411-BBB6-77CF40E7675F}"/>
              </a:ext>
            </a:extLst>
          </p:cNvPr>
          <p:cNvGraphicFramePr>
            <a:graphicFrameLocks/>
          </p:cNvGraphicFramePr>
          <p:nvPr>
            <p:extLst>
              <p:ext uri="{D42A27DB-BD31-4B8C-83A1-F6EECF244321}">
                <p14:modId xmlns:p14="http://schemas.microsoft.com/office/powerpoint/2010/main" val="2062652042"/>
              </p:ext>
            </p:extLst>
          </p:nvPr>
        </p:nvGraphicFramePr>
        <p:xfrm>
          <a:off x="418641" y="1217262"/>
          <a:ext cx="11446525"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a:extLst>
              <a:ext uri="{FF2B5EF4-FFF2-40B4-BE49-F238E27FC236}">
                <a16:creationId xmlns:a16="http://schemas.microsoft.com/office/drawing/2014/main" id="{9F804FA0-2593-4B50-962E-FE81C83378D2}"/>
              </a:ext>
            </a:extLst>
          </p:cNvPr>
          <p:cNvSpPr/>
          <p:nvPr/>
        </p:nvSpPr>
        <p:spPr>
          <a:xfrm>
            <a:off x="1776000" y="4813050"/>
            <a:ext cx="3579514" cy="276999"/>
          </a:xfrm>
          <a:prstGeom prst="rect">
            <a:avLst/>
          </a:prstGeom>
        </p:spPr>
        <p:txBody>
          <a:bodyPr wrap="square">
            <a:spAutoFit/>
          </a:bodyPr>
          <a:lstStyle/>
          <a:p>
            <a:pPr fontAlgn="ctr"/>
            <a:r>
              <a:rPr lang="es-CO" sz="1200" dirty="0">
                <a:latin typeface="Arial" panose="020B0604020202020204" pitchFamily="34" charset="0"/>
                <a:cs typeface="Arial" panose="020B0604020202020204" pitchFamily="34" charset="0"/>
              </a:rPr>
              <a:t>Pesos constantes de cada año</a:t>
            </a:r>
            <a:endParaRPr lang="es-ES" sz="12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71F324B8-E77E-4758-9E74-3883F32E88D7}"/>
              </a:ext>
            </a:extLst>
          </p:cNvPr>
          <p:cNvSpPr/>
          <p:nvPr/>
        </p:nvSpPr>
        <p:spPr>
          <a:xfrm>
            <a:off x="1117988" y="5391289"/>
            <a:ext cx="9956024" cy="1200329"/>
          </a:xfrm>
          <a:prstGeom prst="rect">
            <a:avLst/>
          </a:prstGeom>
        </p:spPr>
        <p:txBody>
          <a:bodyPr wrap="square">
            <a:spAutoFit/>
          </a:bodyPr>
          <a:lstStyle/>
          <a:p>
            <a:pPr algn="just"/>
            <a:r>
              <a:rPr lang="es-CO" dirty="0">
                <a:latin typeface="Arial" panose="020B0604020202020204" pitchFamily="34" charset="0"/>
                <a:cs typeface="Arial" panose="020B0604020202020204" pitchFamily="34" charset="0"/>
              </a:rPr>
              <a:t>Se han ejecutado obras en 16 aeropuertos del país más segunda pista del El Dorado, por un valor de $4,53 billones, (pesos constantes 2017) en nuevas edificaciones, modernización terminales, ampliación y repavimentación de pistas, ampliación muelles, entre otras obras importantes para modernizar las principales terminales áreas del país.</a:t>
            </a:r>
          </a:p>
        </p:txBody>
      </p:sp>
    </p:spTree>
    <p:extLst>
      <p:ext uri="{BB962C8B-B14F-4D97-AF65-F5344CB8AC3E}">
        <p14:creationId xmlns:p14="http://schemas.microsoft.com/office/powerpoint/2010/main" val="366014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3602193"/>
            <a:ext cx="12192000" cy="6788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5047536"/>
          </a:xfrm>
          <a:prstGeom prst="rect">
            <a:avLst/>
          </a:prstGeom>
        </p:spPr>
        <p:txBody>
          <a:bodyPr wrap="square">
            <a:spAutoFit/>
          </a:bodyPr>
          <a:lstStyle/>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Balance General</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Concesiones aeroportuarias a cargo de la ANI</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tráfico de </a:t>
            </a:r>
            <a:r>
              <a:rPr lang="es-ES" dirty="0">
                <a:latin typeface="Arial" panose="020B0604020202020204" pitchFamily="34" charset="0"/>
                <a:ea typeface="Arial Black" charset="0"/>
                <a:cs typeface="Arial" panose="020B0604020202020204" pitchFamily="34" charset="0"/>
                <a:sym typeface="Candara"/>
              </a:rPr>
              <a:t>pasajeros - carga </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de las inversiones</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hitos 2014-2017</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obras en curso </a:t>
            </a:r>
          </a:p>
          <a:p>
            <a:pPr marL="457200" lvl="0" indent="-457200">
              <a:spcBef>
                <a:spcPts val="1200"/>
              </a:spcBef>
              <a:spcAft>
                <a:spcPts val="1200"/>
              </a:spcAft>
              <a:buClr>
                <a:srgbClr val="ED7D31"/>
              </a:buClr>
              <a:buSzPct val="120000"/>
              <a:buFont typeface="+mj-lt"/>
              <a:buAutoNum type="arabicPeriod"/>
              <a:defRPr/>
            </a:pPr>
            <a:r>
              <a:rPr lang="es-CO" dirty="0">
                <a:solidFill>
                  <a:prstClr val="black"/>
                </a:solidFill>
                <a:latin typeface="Arial" panose="020B0604020202020204" pitchFamily="34" charset="0"/>
                <a:ea typeface="Arial Black" charset="0"/>
                <a:cs typeface="Arial" panose="020B0604020202020204" pitchFamily="34" charset="0"/>
                <a:sym typeface="Candara"/>
              </a:rPr>
              <a:t>Proyección de Inversiones – </a:t>
            </a:r>
            <a:r>
              <a:rPr lang="es-CO" dirty="0" err="1">
                <a:solidFill>
                  <a:prstClr val="black"/>
                </a:solidFill>
                <a:latin typeface="Arial" panose="020B0604020202020204" pitchFamily="34" charset="0"/>
                <a:ea typeface="Arial Black" charset="0"/>
                <a:cs typeface="Arial" panose="020B0604020202020204" pitchFamily="34" charset="0"/>
                <a:sym typeface="Candara"/>
              </a:rPr>
              <a:t>Cuatrenio</a:t>
            </a:r>
            <a:r>
              <a:rPr lang="es-CO" dirty="0">
                <a:solidFill>
                  <a:prstClr val="black"/>
                </a:solidFill>
                <a:latin typeface="Arial" panose="020B0604020202020204" pitchFamily="34" charset="0"/>
                <a:ea typeface="Arial Black" charset="0"/>
                <a:cs typeface="Arial" panose="020B0604020202020204" pitchFamily="34" charset="0"/>
                <a:sym typeface="Candara"/>
              </a:rPr>
              <a:t> 2019/2022</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Retos</a:t>
            </a:r>
          </a:p>
          <a:p>
            <a:pPr>
              <a:spcBef>
                <a:spcPts val="1200"/>
              </a:spcBef>
              <a:spcAft>
                <a:spcPts val="1200"/>
              </a:spcAft>
              <a:buClr>
                <a:srgbClr val="ED7D31"/>
              </a:buClr>
              <a:buSzPct val="120000"/>
              <a:defRPr/>
            </a:pPr>
            <a:endParaRPr lang="es-ES" dirty="0">
              <a:latin typeface="Arial" panose="020B0604020202020204" pitchFamily="34" charset="0"/>
              <a:ea typeface="Arial Black" charset="0"/>
              <a:cs typeface="Arial" panose="020B0604020202020204" pitchFamily="34" charset="0"/>
              <a:sym typeface="Candara"/>
            </a:endParaRPr>
          </a:p>
        </p:txBody>
      </p:sp>
    </p:spTree>
    <p:extLst>
      <p:ext uri="{BB962C8B-B14F-4D97-AF65-F5344CB8AC3E}">
        <p14:creationId xmlns:p14="http://schemas.microsoft.com/office/powerpoint/2010/main" val="112783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Logros</a:t>
            </a:r>
          </a:p>
        </p:txBody>
      </p:sp>
      <p:sp>
        <p:nvSpPr>
          <p:cNvPr id="6" name="Rectángulo 5">
            <a:extLst>
              <a:ext uri="{FF2B5EF4-FFF2-40B4-BE49-F238E27FC236}">
                <a16:creationId xmlns:a16="http://schemas.microsoft.com/office/drawing/2014/main" id="{2076D385-5B3A-453F-A337-8D9401982823}"/>
              </a:ext>
            </a:extLst>
          </p:cNvPr>
          <p:cNvSpPr/>
          <p:nvPr/>
        </p:nvSpPr>
        <p:spPr>
          <a:xfrm>
            <a:off x="1117988" y="1459778"/>
            <a:ext cx="9979503" cy="4493538"/>
          </a:xfrm>
          <a:prstGeom prst="rect">
            <a:avLst/>
          </a:prstGeom>
        </p:spPr>
        <p:txBody>
          <a:bodyPr wrap="square">
            <a:spAutoFit/>
          </a:bodyPr>
          <a:lstStyle/>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Incrementamos la capacidad instalada para el transporte aéreo de pasajeros, nacionales e internacionales. </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Mejoramos los niveles de servicio con la implementación de los diferentes subsistemas operativos y de procesamiento de pasajeros, de acuerdo con los crecimientos esperados y estándares internacionales.</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Contribuimos al desarrollo de la seguridad operacional de los aeropuertos concesionados.</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Generamos altos índices de conectividad, movilidad y competitividad nacional e internacional.</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Modernizamos y ampliamos la infraestructura y equipamiento aeroportuario para la prestación de un mejor servicio.</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Mejoramos el confort de los pasajeros y usuarios de los aeropuertos.</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Aseguramos el cumplimiento de los fines buscados por el Estado.</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Certificación OACI Aeropuertos de Rafael Núñez de Cartagena y Alfonso Bonilla de Palmira.</a:t>
            </a:r>
          </a:p>
        </p:txBody>
      </p:sp>
    </p:spTree>
    <p:extLst>
      <p:ext uri="{BB962C8B-B14F-4D97-AF65-F5344CB8AC3E}">
        <p14:creationId xmlns:p14="http://schemas.microsoft.com/office/powerpoint/2010/main" val="1915826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EL DORADO</a:t>
            </a:r>
          </a:p>
        </p:txBody>
      </p:sp>
      <p:sp>
        <p:nvSpPr>
          <p:cNvPr id="8" name="Rectángulo 7">
            <a:extLst>
              <a:ext uri="{FF2B5EF4-FFF2-40B4-BE49-F238E27FC236}">
                <a16:creationId xmlns:a16="http://schemas.microsoft.com/office/drawing/2014/main" id="{AE9116EF-D08B-4F4B-BF76-61D3848CEFEA}"/>
              </a:ext>
            </a:extLst>
          </p:cNvPr>
          <p:cNvSpPr/>
          <p:nvPr/>
        </p:nvSpPr>
        <p:spPr>
          <a:xfrm>
            <a:off x="9413829" y="2967682"/>
            <a:ext cx="1602164" cy="461665"/>
          </a:xfrm>
          <a:prstGeom prst="rect">
            <a:avLst/>
          </a:prstGeom>
        </p:spPr>
        <p:txBody>
          <a:bodyPr wrap="square">
            <a:spAutoFit/>
          </a:bodyPr>
          <a:lstStyle/>
          <a:p>
            <a:pPr fontAlgn="ctr"/>
            <a:r>
              <a:rPr lang="es-CO" sz="1600" dirty="0">
                <a:latin typeface="Arial Black" panose="020B0A04020102020204" pitchFamily="34" charset="0"/>
                <a:cs typeface="Arial" panose="020B0604020202020204" pitchFamily="34" charset="0"/>
              </a:rPr>
              <a:t>$2 billones*</a:t>
            </a:r>
          </a:p>
          <a:p>
            <a:pPr algn="ctr" fontAlgn="ctr"/>
            <a:r>
              <a:rPr lang="es-CO" sz="800" dirty="0">
                <a:latin typeface="Arial Black" panose="020B0A04020102020204" pitchFamily="34" charset="0"/>
                <a:cs typeface="Arial" panose="020B0604020202020204" pitchFamily="34" charset="0"/>
              </a:rPr>
              <a:t>                  *$2018</a:t>
            </a:r>
            <a:endParaRPr lang="es-ES" sz="800" dirty="0">
              <a:latin typeface="Arial Black" panose="020B0A040201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C54B5EA1-B39A-4823-A573-47877DC8FF3F}"/>
              </a:ext>
            </a:extLst>
          </p:cNvPr>
          <p:cNvSpPr/>
          <p:nvPr/>
        </p:nvSpPr>
        <p:spPr>
          <a:xfrm>
            <a:off x="1117988" y="4785955"/>
            <a:ext cx="9739555" cy="2031325"/>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Franjas nivelación de pista.  </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Demolición antiguo aeropuerto.</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Construcción Nueva Terminal (Año 2014).</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Construcción de Plataforma (Año 2014).</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Construcción de plataforma e instalación de (6) puentes de abordaje (Año 2017).</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Muelle Internacional (Año 2017).</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Muelle Nacional (Año 2017).</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Obras en Pista Norte: Nivelación Franjas Pista Norte – </a:t>
            </a:r>
            <a:r>
              <a:rPr lang="es-CO" sz="1400" dirty="0" err="1">
                <a:latin typeface="Arial" panose="020B0604020202020204" pitchFamily="34" charset="0"/>
                <a:cs typeface="Arial" panose="020B0604020202020204" pitchFamily="34" charset="0"/>
              </a:rPr>
              <a:t>Resas</a:t>
            </a:r>
            <a:r>
              <a:rPr lang="es-CO" sz="1400" dirty="0">
                <a:latin typeface="Arial" panose="020B0604020202020204" pitchFamily="34" charset="0"/>
                <a:cs typeface="Arial" panose="020B0604020202020204" pitchFamily="34" charset="0"/>
              </a:rPr>
              <a:t> - Superficies de Protección </a:t>
            </a:r>
            <a:r>
              <a:rPr lang="es-CO" sz="1400" dirty="0" err="1">
                <a:latin typeface="Arial" panose="020B0604020202020204" pitchFamily="34" charset="0"/>
                <a:cs typeface="Arial" panose="020B0604020202020204" pitchFamily="34" charset="0"/>
              </a:rPr>
              <a:t>Antierosión</a:t>
            </a:r>
            <a:r>
              <a:rPr lang="es-CO" sz="1400" dirty="0">
                <a:latin typeface="Arial" panose="020B0604020202020204" pitchFamily="34" charset="0"/>
                <a:cs typeface="Arial" panose="020B0604020202020204" pitchFamily="34" charset="0"/>
              </a:rPr>
              <a:t> por Chorro de Turbina - Expansión de Bahías de Espera.</a:t>
            </a:r>
          </a:p>
        </p:txBody>
      </p:sp>
      <p:pic>
        <p:nvPicPr>
          <p:cNvPr id="11" name="Imagen 10">
            <a:extLst>
              <a:ext uri="{FF2B5EF4-FFF2-40B4-BE49-F238E27FC236}">
                <a16:creationId xmlns:a16="http://schemas.microsoft.com/office/drawing/2014/main" id="{27E1DC7C-1649-40BF-8712-D7EEFFAFDFAC}"/>
              </a:ext>
            </a:extLst>
          </p:cNvPr>
          <p:cNvPicPr>
            <a:picLocks noChangeAspect="1"/>
          </p:cNvPicPr>
          <p:nvPr/>
        </p:nvPicPr>
        <p:blipFill>
          <a:blip r:embed="rId2"/>
          <a:stretch>
            <a:fillRect/>
          </a:stretch>
        </p:blipFill>
        <p:spPr>
          <a:xfrm>
            <a:off x="1176007" y="1044825"/>
            <a:ext cx="5691600" cy="3328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dondear rectángulo de esquina diagonal 11">
            <a:extLst>
              <a:ext uri="{FF2B5EF4-FFF2-40B4-BE49-F238E27FC236}">
                <a16:creationId xmlns:a16="http://schemas.microsoft.com/office/drawing/2014/main" id="{16BFD9F7-5143-4469-91B1-78B8FBD8A748}"/>
              </a:ext>
            </a:extLst>
          </p:cNvPr>
          <p:cNvSpPr/>
          <p:nvPr/>
        </p:nvSpPr>
        <p:spPr>
          <a:xfrm>
            <a:off x="7293542" y="2490630"/>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chemeClr val="bg1"/>
                </a:solidFill>
                <a:latin typeface="Arial Black" panose="020B0A04020102020204" pitchFamily="34" charset="0"/>
                <a:ea typeface="Arial" charset="0"/>
                <a:cs typeface="Arial" panose="020B0604020202020204" pitchFamily="34" charset="0"/>
              </a:rPr>
              <a:t>Inversiones Acumuladas:</a:t>
            </a:r>
          </a:p>
        </p:txBody>
      </p:sp>
      <p:sp>
        <p:nvSpPr>
          <p:cNvPr id="13" name="Redondear rectángulo de esquina diagonal 11">
            <a:extLst>
              <a:ext uri="{FF2B5EF4-FFF2-40B4-BE49-F238E27FC236}">
                <a16:creationId xmlns:a16="http://schemas.microsoft.com/office/drawing/2014/main" id="{F58632B7-EEDA-41BC-8DF9-AA5F9D7207E1}"/>
              </a:ext>
            </a:extLst>
          </p:cNvPr>
          <p:cNvSpPr/>
          <p:nvPr/>
        </p:nvSpPr>
        <p:spPr>
          <a:xfrm>
            <a:off x="1117988" y="4373322"/>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b="1" dirty="0">
                <a:solidFill>
                  <a:schemeClr val="bg1"/>
                </a:solidFill>
                <a:latin typeface="Arial" panose="020B0604020202020204" pitchFamily="34" charset="0"/>
                <a:ea typeface="Arial" charset="0"/>
                <a:cs typeface="Arial" panose="020B0604020202020204" pitchFamily="34" charset="0"/>
              </a:rPr>
              <a:t>Descripción obras:</a:t>
            </a:r>
          </a:p>
        </p:txBody>
      </p:sp>
    </p:spTree>
    <p:extLst>
      <p:ext uri="{BB962C8B-B14F-4D97-AF65-F5344CB8AC3E}">
        <p14:creationId xmlns:p14="http://schemas.microsoft.com/office/powerpoint/2010/main" val="836048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EL DORADO</a:t>
            </a:r>
          </a:p>
        </p:txBody>
      </p:sp>
      <p:sp>
        <p:nvSpPr>
          <p:cNvPr id="3" name="Rectángulo 2">
            <a:extLst>
              <a:ext uri="{FF2B5EF4-FFF2-40B4-BE49-F238E27FC236}">
                <a16:creationId xmlns:a16="http://schemas.microsoft.com/office/drawing/2014/main" id="{8BDA3B10-FA1C-4381-BE27-D08292D7184A}"/>
              </a:ext>
            </a:extLst>
          </p:cNvPr>
          <p:cNvSpPr>
            <a:spLocks noChangeArrowheads="1"/>
          </p:cNvSpPr>
          <p:nvPr/>
        </p:nvSpPr>
        <p:spPr bwMode="auto">
          <a:xfrm>
            <a:off x="3885525" y="991635"/>
            <a:ext cx="44379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600" b="1" dirty="0">
                <a:solidFill>
                  <a:srgbClr val="024077"/>
                </a:solidFill>
                <a:latin typeface="Arial" panose="020B0604020202020204" pitchFamily="34" charset="0"/>
                <a:cs typeface="Arial" panose="020B0604020202020204" pitchFamily="34" charset="0"/>
                <a:sym typeface="Helvetica Neue Bold Condensed"/>
              </a:rPr>
              <a:t>EVOLUCIÓN</a:t>
            </a:r>
            <a:r>
              <a:rPr lang="es-ES" sz="1600" b="1" dirty="0">
                <a:solidFill>
                  <a:schemeClr val="tx2"/>
                </a:solidFill>
                <a:latin typeface="Arial" panose="020B0604020202020204" pitchFamily="34" charset="0"/>
                <a:ea typeface="+mj-ea"/>
                <a:cs typeface="Arial" panose="020B0604020202020204" pitchFamily="34" charset="0"/>
                <a:sym typeface="Helvetica Neue Bold Condensed"/>
              </a:rPr>
              <a:t> </a:t>
            </a:r>
            <a:r>
              <a:rPr lang="es-ES" sz="1600" b="1" dirty="0">
                <a:solidFill>
                  <a:srgbClr val="024077"/>
                </a:solidFill>
                <a:latin typeface="Arial" panose="020B0604020202020204" pitchFamily="34" charset="0"/>
                <a:cs typeface="Arial" panose="020B0604020202020204" pitchFamily="34" charset="0"/>
                <a:sym typeface="Helvetica Neue Bold Condensed"/>
              </a:rPr>
              <a:t>AEROPUERTO</a:t>
            </a:r>
          </a:p>
          <a:p>
            <a:pPr algn="ctr"/>
            <a:r>
              <a:rPr lang="es-ES" sz="1600" b="1" dirty="0">
                <a:solidFill>
                  <a:srgbClr val="EC6707"/>
                </a:solidFill>
                <a:latin typeface="Arial" panose="020B0604020202020204" pitchFamily="34" charset="0"/>
                <a:ea typeface="+mj-ea"/>
                <a:cs typeface="Arial" panose="020B0604020202020204" pitchFamily="34" charset="0"/>
                <a:sym typeface="Helvetica Neue Bold Condensed"/>
              </a:rPr>
              <a:t>Nueva Terminal </a:t>
            </a:r>
          </a:p>
        </p:txBody>
      </p:sp>
      <p:graphicFrame>
        <p:nvGraphicFramePr>
          <p:cNvPr id="4" name="Tabla 3">
            <a:extLst>
              <a:ext uri="{FF2B5EF4-FFF2-40B4-BE49-F238E27FC236}">
                <a16:creationId xmlns:a16="http://schemas.microsoft.com/office/drawing/2014/main" id="{A78775F1-6532-449D-B3C6-E811E2FF5D7D}"/>
              </a:ext>
            </a:extLst>
          </p:cNvPr>
          <p:cNvGraphicFramePr>
            <a:graphicFrameLocks noGrp="1"/>
          </p:cNvGraphicFramePr>
          <p:nvPr>
            <p:extLst>
              <p:ext uri="{D42A27DB-BD31-4B8C-83A1-F6EECF244321}">
                <p14:modId xmlns:p14="http://schemas.microsoft.com/office/powerpoint/2010/main" val="3381148558"/>
              </p:ext>
            </p:extLst>
          </p:nvPr>
        </p:nvGraphicFramePr>
        <p:xfrm>
          <a:off x="2026588" y="1662547"/>
          <a:ext cx="8155782" cy="3375458"/>
        </p:xfrm>
        <a:graphic>
          <a:graphicData uri="http://schemas.openxmlformats.org/drawingml/2006/table">
            <a:tbl>
              <a:tblPr>
                <a:tableStyleId>{7DF18680-E054-41AD-8BC1-D1AEF772440D}</a:tableStyleId>
              </a:tblPr>
              <a:tblGrid>
                <a:gridCol w="2827782">
                  <a:extLst>
                    <a:ext uri="{9D8B030D-6E8A-4147-A177-3AD203B41FA5}">
                      <a16:colId xmlns:a16="http://schemas.microsoft.com/office/drawing/2014/main" val="2703236907"/>
                    </a:ext>
                  </a:extLst>
                </a:gridCol>
                <a:gridCol w="1332000">
                  <a:extLst>
                    <a:ext uri="{9D8B030D-6E8A-4147-A177-3AD203B41FA5}">
                      <a16:colId xmlns:a16="http://schemas.microsoft.com/office/drawing/2014/main" val="3535402325"/>
                    </a:ext>
                  </a:extLst>
                </a:gridCol>
                <a:gridCol w="1332000">
                  <a:extLst>
                    <a:ext uri="{9D8B030D-6E8A-4147-A177-3AD203B41FA5}">
                      <a16:colId xmlns:a16="http://schemas.microsoft.com/office/drawing/2014/main" val="2647144017"/>
                    </a:ext>
                  </a:extLst>
                </a:gridCol>
                <a:gridCol w="1332000">
                  <a:extLst>
                    <a:ext uri="{9D8B030D-6E8A-4147-A177-3AD203B41FA5}">
                      <a16:colId xmlns:a16="http://schemas.microsoft.com/office/drawing/2014/main" val="1143764790"/>
                    </a:ext>
                  </a:extLst>
                </a:gridCol>
                <a:gridCol w="1332000">
                  <a:extLst>
                    <a:ext uri="{9D8B030D-6E8A-4147-A177-3AD203B41FA5}">
                      <a16:colId xmlns:a16="http://schemas.microsoft.com/office/drawing/2014/main" val="4278220230"/>
                    </a:ext>
                  </a:extLst>
                </a:gridCol>
              </a:tblGrid>
              <a:tr h="146671">
                <a:tc rowSpan="2">
                  <a:txBody>
                    <a:bodyPr/>
                    <a:lstStyle/>
                    <a:p>
                      <a:pPr algn="ctr" fontAlgn="b"/>
                      <a:r>
                        <a:rPr lang="es-CO" sz="1400" b="1" u="none" strike="noStrike" dirty="0">
                          <a:solidFill>
                            <a:schemeClr val="bg1"/>
                          </a:solidFill>
                          <a:effectLst/>
                          <a:latin typeface="Arial" panose="020B0604020202020204" pitchFamily="34" charset="0"/>
                          <a:cs typeface="Arial" panose="020B0604020202020204" pitchFamily="34" charset="0"/>
                        </a:rPr>
                        <a:t>Año</a:t>
                      </a:r>
                      <a:endParaRPr lang="es-CO" sz="14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rgbClr val="023F78"/>
                    </a:solidFill>
                  </a:tcPr>
                </a:tc>
                <a:tc rowSpan="2">
                  <a:txBody>
                    <a:bodyPr/>
                    <a:lstStyle/>
                    <a:p>
                      <a:pPr algn="ctr" fontAlgn="t"/>
                      <a:r>
                        <a:rPr lang="es-CO" sz="1400" b="1" u="none" strike="noStrike" dirty="0">
                          <a:solidFill>
                            <a:schemeClr val="bg1"/>
                          </a:solidFill>
                          <a:effectLst/>
                          <a:latin typeface="Arial" panose="020B0604020202020204" pitchFamily="34" charset="0"/>
                          <a:cs typeface="Arial" panose="020B0604020202020204" pitchFamily="34" charset="0"/>
                        </a:rPr>
                        <a:t>Terminal </a:t>
                      </a:r>
                      <a:br>
                        <a:rPr lang="es-CO" sz="1400" b="1" u="none" strike="noStrike" dirty="0">
                          <a:solidFill>
                            <a:schemeClr val="bg1"/>
                          </a:solidFill>
                          <a:effectLst/>
                          <a:latin typeface="Arial" panose="020B0604020202020204" pitchFamily="34" charset="0"/>
                          <a:cs typeface="Arial" panose="020B0604020202020204" pitchFamily="34" charset="0"/>
                        </a:rPr>
                      </a:br>
                      <a:r>
                        <a:rPr lang="es-CO" sz="1400" b="1" u="none" strike="noStrike" dirty="0">
                          <a:solidFill>
                            <a:schemeClr val="bg1"/>
                          </a:solidFill>
                          <a:effectLst/>
                          <a:latin typeface="Arial" panose="020B0604020202020204" pitchFamily="34" charset="0"/>
                          <a:cs typeface="Arial" panose="020B0604020202020204" pitchFamily="34" charset="0"/>
                        </a:rPr>
                        <a:t>Pasajeros </a:t>
                      </a:r>
                      <a:endParaRPr lang="es-CO" sz="14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rgbClr val="023F78"/>
                    </a:solidFill>
                  </a:tcPr>
                </a:tc>
                <a:tc rowSpan="2">
                  <a:txBody>
                    <a:bodyPr/>
                    <a:lstStyle/>
                    <a:p>
                      <a:pPr algn="ctr" fontAlgn="t"/>
                      <a:r>
                        <a:rPr lang="es-CO" sz="1400" b="1" u="none" strike="noStrike" dirty="0">
                          <a:solidFill>
                            <a:schemeClr val="bg1"/>
                          </a:solidFill>
                          <a:effectLst/>
                          <a:latin typeface="Arial" panose="020B0604020202020204" pitchFamily="34" charset="0"/>
                          <a:cs typeface="Arial" panose="020B0604020202020204" pitchFamily="34" charset="0"/>
                        </a:rPr>
                        <a:t>Plataforma</a:t>
                      </a:r>
                      <a:br>
                        <a:rPr lang="es-CO" sz="1400" b="1" u="none" strike="noStrike" dirty="0">
                          <a:solidFill>
                            <a:schemeClr val="bg1"/>
                          </a:solidFill>
                          <a:effectLst/>
                          <a:latin typeface="Arial" panose="020B0604020202020204" pitchFamily="34" charset="0"/>
                          <a:cs typeface="Arial" panose="020B0604020202020204" pitchFamily="34" charset="0"/>
                        </a:rPr>
                      </a:br>
                      <a:r>
                        <a:rPr lang="es-CO" sz="1400" b="1" u="none" strike="noStrike" dirty="0">
                          <a:solidFill>
                            <a:schemeClr val="bg1"/>
                          </a:solidFill>
                          <a:effectLst/>
                          <a:latin typeface="Arial" panose="020B0604020202020204" pitchFamily="34" charset="0"/>
                          <a:cs typeface="Arial" panose="020B0604020202020204" pitchFamily="34" charset="0"/>
                        </a:rPr>
                        <a:t>de Parqueo </a:t>
                      </a:r>
                      <a:endParaRPr lang="es-CO" sz="14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rgbClr val="023F78"/>
                    </a:solidFill>
                  </a:tcPr>
                </a:tc>
                <a:tc gridSpan="2">
                  <a:txBody>
                    <a:bodyPr/>
                    <a:lstStyle/>
                    <a:p>
                      <a:pPr algn="ctr" fontAlgn="t"/>
                      <a:r>
                        <a:rPr lang="es-CO" sz="1400" b="1" u="none" strike="noStrike" dirty="0">
                          <a:solidFill>
                            <a:schemeClr val="bg1"/>
                          </a:solidFill>
                          <a:effectLst/>
                          <a:latin typeface="Arial" panose="020B0604020202020204" pitchFamily="34" charset="0"/>
                          <a:cs typeface="Arial" panose="020B0604020202020204" pitchFamily="34" charset="0"/>
                        </a:rPr>
                        <a:t>Posiciones</a:t>
                      </a:r>
                      <a:endParaRPr lang="es-CO" sz="14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rgbClr val="023F78"/>
                    </a:solidFill>
                  </a:tcPr>
                </a:tc>
                <a:tc h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9045">
                <a:tc vMerge="1">
                  <a:txBody>
                    <a:bodyPr/>
                    <a:lstStyle/>
                    <a:p>
                      <a:pPr algn="l" fontAlgn="b"/>
                      <a:endParaRPr lang="es-CO" sz="24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CO" sz="1400" b="1" u="none" strike="noStrike" dirty="0">
                          <a:solidFill>
                            <a:schemeClr val="bg1"/>
                          </a:solidFill>
                          <a:effectLst/>
                          <a:latin typeface="Arial" panose="020B0604020202020204" pitchFamily="34" charset="0"/>
                          <a:cs typeface="Arial" panose="020B0604020202020204" pitchFamily="34" charset="0"/>
                        </a:rPr>
                        <a:t>Contacto </a:t>
                      </a:r>
                      <a:endParaRPr lang="es-CO" sz="14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rgbClr val="023F78"/>
                    </a:solidFill>
                  </a:tcPr>
                </a:tc>
                <a:tc>
                  <a:txBody>
                    <a:bodyPr/>
                    <a:lstStyle/>
                    <a:p>
                      <a:pPr algn="ctr" fontAlgn="t"/>
                      <a:r>
                        <a:rPr lang="es-CO" sz="1400" b="1" u="none" strike="noStrike" dirty="0">
                          <a:solidFill>
                            <a:schemeClr val="bg1"/>
                          </a:solidFill>
                          <a:effectLst/>
                          <a:latin typeface="Arial" panose="020B0604020202020204" pitchFamily="34" charset="0"/>
                          <a:cs typeface="Arial" panose="020B0604020202020204" pitchFamily="34" charset="0"/>
                        </a:rPr>
                        <a:t>Remotas </a:t>
                      </a:r>
                      <a:endParaRPr lang="es-CO" sz="14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solidFill>
                      <a:srgbClr val="023F78"/>
                    </a:solidFill>
                  </a:tcPr>
                </a:tc>
                <a:extLst>
                  <a:ext uri="{0D108BD9-81ED-4DB2-BD59-A6C34878D82A}">
                    <a16:rowId xmlns:a16="http://schemas.microsoft.com/office/drawing/2014/main" val="10001"/>
                  </a:ext>
                </a:extLst>
              </a:tr>
              <a:tr h="419127">
                <a:tc>
                  <a:txBody>
                    <a:bodyPr/>
                    <a:lstStyle/>
                    <a:p>
                      <a:pPr marL="0" algn="ctr" defTabSz="914400" rtl="0" eaLnBrk="1" fontAlgn="b" latinLnBrk="0" hangingPunct="1"/>
                      <a:r>
                        <a:rPr lang="es-CO" sz="1200" u="none" strike="noStrike" kern="1200" dirty="0">
                          <a:effectLst/>
                          <a:latin typeface="Arial" panose="020B0604020202020204" pitchFamily="34" charset="0"/>
                          <a:cs typeface="Arial" panose="020B0604020202020204" pitchFamily="34" charset="0"/>
                        </a:rPr>
                        <a:t>Antiguo Terminal 2006 (Demolido)</a:t>
                      </a:r>
                      <a:endParaRPr lang="es-CO"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b" latinLnBrk="0" hangingPunct="1"/>
                      <a:r>
                        <a:rPr lang="es-CO" sz="1200" u="none" strike="noStrike" kern="1200" dirty="0">
                          <a:effectLst/>
                          <a:latin typeface="Arial" panose="020B0604020202020204" pitchFamily="34" charset="0"/>
                          <a:cs typeface="Arial" panose="020B0604020202020204" pitchFamily="34" charset="0"/>
                        </a:rPr>
                        <a:t>55.000 m²</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b" latinLnBrk="0" hangingPunct="1"/>
                      <a:r>
                        <a:rPr lang="es-CO" sz="1200" u="none" strike="noStrike" kern="1200" dirty="0">
                          <a:effectLst/>
                          <a:latin typeface="Arial" panose="020B0604020202020204" pitchFamily="34" charset="0"/>
                          <a:cs typeface="Arial" panose="020B0604020202020204" pitchFamily="34" charset="0"/>
                        </a:rPr>
                        <a:t>80.000 m²</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b" latinLnBrk="0" hangingPunct="1"/>
                      <a:r>
                        <a:rPr lang="es-CO" sz="1200" u="none" strike="noStrike" kern="1200" dirty="0">
                          <a:effectLst/>
                          <a:latin typeface="Arial" panose="020B0604020202020204" pitchFamily="34" charset="0"/>
                          <a:cs typeface="Arial" panose="020B0604020202020204" pitchFamily="34" charset="0"/>
                        </a:rPr>
                        <a:t>20</a:t>
                      </a:r>
                      <a:endParaRPr lang="es-CO"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b" latinLnBrk="0" hangingPunct="1"/>
                      <a:r>
                        <a:rPr lang="es-CO" sz="1200" u="none" strike="noStrike" kern="1200" dirty="0">
                          <a:effectLst/>
                          <a:latin typeface="Arial" panose="020B0604020202020204" pitchFamily="34" charset="0"/>
                          <a:cs typeface="Arial" panose="020B0604020202020204" pitchFamily="34" charset="0"/>
                        </a:rPr>
                        <a:t>10</a:t>
                      </a:r>
                      <a:endParaRPr lang="es-CO"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extLst>
                  <a:ext uri="{0D108BD9-81ED-4DB2-BD59-A6C34878D82A}">
                    <a16:rowId xmlns:a16="http://schemas.microsoft.com/office/drawing/2014/main" val="10002"/>
                  </a:ext>
                </a:extLst>
              </a:tr>
              <a:tr h="386181">
                <a:tc gridSpan="5">
                  <a:txBody>
                    <a:bodyPr/>
                    <a:lstStyle/>
                    <a:p>
                      <a:pPr marL="0" algn="ctr" defTabSz="914400" rtl="0" eaLnBrk="1" fontAlgn="b" latinLnBrk="0" hangingPunct="1"/>
                      <a:r>
                        <a:rPr lang="es-CO" sz="1400" b="1" u="none" strike="noStrike" kern="1200" dirty="0">
                          <a:solidFill>
                            <a:schemeClr val="bg1"/>
                          </a:solidFill>
                          <a:effectLst/>
                          <a:latin typeface="Arial" panose="020B0604020202020204" pitchFamily="34" charset="0"/>
                          <a:cs typeface="Arial" panose="020B0604020202020204" pitchFamily="34" charset="0"/>
                        </a:rPr>
                        <a:t>NUEVA</a:t>
                      </a:r>
                      <a:r>
                        <a:rPr lang="es-CO" sz="1400" b="1" u="none" strike="noStrike" kern="1200" baseline="0" dirty="0">
                          <a:solidFill>
                            <a:schemeClr val="bg1"/>
                          </a:solidFill>
                          <a:effectLst/>
                          <a:latin typeface="Arial" panose="020B0604020202020204" pitchFamily="34" charset="0"/>
                          <a:cs typeface="Arial" panose="020B0604020202020204" pitchFamily="34" charset="0"/>
                        </a:rPr>
                        <a:t> TERMINAL</a:t>
                      </a:r>
                      <a:endParaRPr lang="es-CO"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solidFill>
                      <a:srgbClr val="023F78"/>
                    </a:solidFill>
                  </a:tcPr>
                </a:tc>
                <a:tc hMerge="1">
                  <a:txBody>
                    <a:bodyPr/>
                    <a:lstStyle/>
                    <a:p>
                      <a:pPr marL="0" algn="ctr" defTabSz="914400" rtl="0" eaLnBrk="1" fontAlgn="b" latinLnBrk="0" hangingPunct="1"/>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ctr" defTabSz="914400" rtl="0" eaLnBrk="1" fontAlgn="b" latinLnBrk="0" hangingPunct="1"/>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ctr" defTabSz="914400" rtl="0" eaLnBrk="1" fontAlgn="b" latinLnBrk="0" hangingPunct="1"/>
                      <a:endParaRPr lang="es-CO"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ctr" defTabSz="914400" rtl="0" eaLnBrk="1" fontAlgn="b" latinLnBrk="0" hangingPunct="1"/>
                      <a:endParaRPr lang="es-CO"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6958">
                <a:tc>
                  <a:txBody>
                    <a:bodyPr/>
                    <a:lstStyle/>
                    <a:p>
                      <a:pPr algn="ctr" fontAlgn="b"/>
                      <a:r>
                        <a:rPr lang="es-CO" sz="1200" u="none" strike="noStrike" dirty="0">
                          <a:effectLst/>
                          <a:latin typeface="Arial" panose="020B0604020202020204" pitchFamily="34" charset="0"/>
                          <a:cs typeface="Arial" panose="020B0604020202020204" pitchFamily="34" charset="0"/>
                        </a:rPr>
                        <a:t>Nuevo Terminal del 2007 a 2017</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solidFill>
                      <a:srgbClr val="F2F2F2"/>
                    </a:solidFill>
                  </a:tcPr>
                </a:tc>
                <a:tc>
                  <a:txBody>
                    <a:bodyPr/>
                    <a:lstStyle/>
                    <a:p>
                      <a:pPr algn="ctr" fontAlgn="ctr"/>
                      <a:r>
                        <a:rPr lang="es-CO" sz="1200" u="none" strike="noStrike" dirty="0">
                          <a:effectLst/>
                          <a:latin typeface="Arial" panose="020B0604020202020204" pitchFamily="34" charset="0"/>
                          <a:cs typeface="Arial" panose="020B0604020202020204" pitchFamily="34" charset="0"/>
                        </a:rPr>
                        <a:t>173.000 m²</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solidFill>
                      <a:srgbClr val="F2F2F2"/>
                    </a:solidFill>
                  </a:tcPr>
                </a:tc>
                <a:tc>
                  <a:txBody>
                    <a:bodyPr/>
                    <a:lstStyle/>
                    <a:p>
                      <a:pPr algn="ctr" fontAlgn="ctr"/>
                      <a:r>
                        <a:rPr lang="es-CO" sz="1200" u="none" strike="noStrike" dirty="0">
                          <a:effectLst/>
                          <a:latin typeface="Arial" panose="020B0604020202020204" pitchFamily="34" charset="0"/>
                          <a:cs typeface="Arial" panose="020B0604020202020204" pitchFamily="34" charset="0"/>
                        </a:rPr>
                        <a:t>320.000 m²</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solidFill>
                      <a:srgbClr val="F2F2F2"/>
                    </a:solidFill>
                  </a:tcPr>
                </a:tc>
                <a:tc>
                  <a:txBody>
                    <a:bodyPr/>
                    <a:lstStyle/>
                    <a:p>
                      <a:pPr algn="ctr" fontAlgn="ctr"/>
                      <a:r>
                        <a:rPr lang="es-CO" sz="1200" u="none" strike="noStrike" dirty="0">
                          <a:effectLst/>
                          <a:latin typeface="Arial" panose="020B0604020202020204" pitchFamily="34" charset="0"/>
                          <a:cs typeface="Arial" panose="020B0604020202020204" pitchFamily="34" charset="0"/>
                        </a:rPr>
                        <a:t>33</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solidFill>
                      <a:srgbClr val="F2F2F2"/>
                    </a:solidFill>
                  </a:tcPr>
                </a:tc>
                <a:tc>
                  <a:txBody>
                    <a:bodyPr/>
                    <a:lstStyle/>
                    <a:p>
                      <a:pPr algn="ctr" fontAlgn="b"/>
                      <a:r>
                        <a:rPr lang="es-CO" sz="1200" u="none" strike="noStrike" dirty="0">
                          <a:effectLst/>
                          <a:latin typeface="Arial" panose="020B0604020202020204" pitchFamily="34" charset="0"/>
                          <a:cs typeface="Arial" panose="020B0604020202020204" pitchFamily="34" charset="0"/>
                        </a:rPr>
                        <a:t>17</a:t>
                      </a:r>
                    </a:p>
                  </a:txBody>
                  <a:tcPr marL="7144" marR="7144" marT="7144" marB="0" anchor="ctr">
                    <a:solidFill>
                      <a:srgbClr val="F2F2F2"/>
                    </a:solidFill>
                  </a:tcPr>
                </a:tc>
                <a:extLst>
                  <a:ext uri="{0D108BD9-81ED-4DB2-BD59-A6C34878D82A}">
                    <a16:rowId xmlns:a16="http://schemas.microsoft.com/office/drawing/2014/main" val="10004"/>
                  </a:ext>
                </a:extLst>
              </a:tr>
              <a:tr h="4477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200" u="none" strike="noStrike" kern="1200" dirty="0">
                          <a:effectLst/>
                          <a:latin typeface="Arial" panose="020B0604020202020204" pitchFamily="34" charset="0"/>
                          <a:cs typeface="Arial" panose="020B0604020202020204" pitchFamily="34" charset="0"/>
                        </a:rPr>
                        <a:t>Obras Ampliación Muelle Norte</a:t>
                      </a:r>
                      <a:endParaRPr lang="es-CO"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18.710 </a:t>
                      </a:r>
                      <a:r>
                        <a:rPr lang="es-CO" sz="1200" u="none" strike="noStrike" dirty="0">
                          <a:effectLst/>
                          <a:latin typeface="Arial" panose="020B0604020202020204" pitchFamily="34" charset="0"/>
                          <a:cs typeface="Arial" panose="020B0604020202020204" pitchFamily="34" charset="0"/>
                        </a:rPr>
                        <a:t>m²</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10.385 </a:t>
                      </a:r>
                      <a:r>
                        <a:rPr lang="es-CO" sz="1200" u="none" strike="noStrike" dirty="0">
                          <a:effectLst/>
                          <a:latin typeface="Arial" panose="020B0604020202020204" pitchFamily="34" charset="0"/>
                          <a:cs typeface="Arial" panose="020B0604020202020204" pitchFamily="34" charset="0"/>
                        </a:rPr>
                        <a:t>m²</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4</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-4</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extLst>
                  <a:ext uri="{0D108BD9-81ED-4DB2-BD59-A6C34878D82A}">
                    <a16:rowId xmlns:a16="http://schemas.microsoft.com/office/drawing/2014/main" val="2696423007"/>
                  </a:ext>
                </a:extLst>
              </a:tr>
              <a:tr h="34977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200" u="none" strike="noStrike" kern="1200" dirty="0">
                          <a:effectLst/>
                          <a:latin typeface="Arial" panose="020B0604020202020204" pitchFamily="34" charset="0"/>
                          <a:cs typeface="Arial" panose="020B0604020202020204" pitchFamily="34" charset="0"/>
                        </a:rPr>
                        <a:t>Obras Ampliación Muelle Sur</a:t>
                      </a:r>
                      <a:endParaRPr lang="es-CO"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32.550 </a:t>
                      </a:r>
                      <a:r>
                        <a:rPr lang="es-CO" sz="1200" u="none" strike="noStrike" dirty="0">
                          <a:effectLst/>
                          <a:latin typeface="Arial" panose="020B0604020202020204" pitchFamily="34" charset="0"/>
                          <a:cs typeface="Arial" panose="020B0604020202020204" pitchFamily="34" charset="0"/>
                        </a:rPr>
                        <a:t>m²</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14.080 </a:t>
                      </a:r>
                      <a:r>
                        <a:rPr lang="es-CO" sz="1200" u="none" strike="noStrike" dirty="0">
                          <a:effectLst/>
                          <a:latin typeface="Arial" panose="020B0604020202020204" pitchFamily="34" charset="0"/>
                          <a:cs typeface="Arial" panose="020B0604020202020204" pitchFamily="34" charset="0"/>
                        </a:rPr>
                        <a:t>m²</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2</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0</a:t>
                      </a:r>
                      <a:endParaRPr lang="es-CO" sz="12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extLst>
                  <a:ext uri="{0D108BD9-81ED-4DB2-BD59-A6C34878D82A}">
                    <a16:rowId xmlns:a16="http://schemas.microsoft.com/office/drawing/2014/main" val="4268873101"/>
                  </a:ext>
                </a:extLst>
              </a:tr>
              <a:tr h="409373">
                <a:tc>
                  <a:txBody>
                    <a:bodyPr/>
                    <a:lstStyle/>
                    <a:p>
                      <a:pPr marL="0" algn="ctr" defTabSz="914400" rtl="0" eaLnBrk="1" fontAlgn="b" latinLnBrk="0" hangingPunct="1"/>
                      <a:r>
                        <a:rPr lang="es-MX" sz="1400" u="none" strike="noStrike" kern="1200" dirty="0">
                          <a:solidFill>
                            <a:schemeClr val="bg1"/>
                          </a:solidFill>
                          <a:effectLst/>
                          <a:latin typeface="Arial" panose="020B0604020202020204" pitchFamily="34" charset="0"/>
                          <a:cs typeface="Arial" panose="020B0604020202020204" pitchFamily="34" charset="0"/>
                        </a:rPr>
                        <a:t>TOTAL A 2018</a:t>
                      </a:r>
                      <a:endParaRPr lang="es-CO"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solidFill>
                      <a:srgbClr val="EC670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400" u="none" strike="noStrike" kern="1200" dirty="0">
                          <a:solidFill>
                            <a:schemeClr val="bg1"/>
                          </a:solidFill>
                          <a:effectLst/>
                          <a:latin typeface="Arial" panose="020B0604020202020204" pitchFamily="34" charset="0"/>
                          <a:cs typeface="Arial" panose="020B0604020202020204" pitchFamily="34" charset="0"/>
                        </a:rPr>
                        <a:t>224.260m²</a:t>
                      </a:r>
                      <a:endParaRPr lang="es-CO"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solidFill>
                      <a:srgbClr val="EC6707"/>
                    </a:solidFill>
                  </a:tcPr>
                </a:tc>
                <a:tc>
                  <a:txBody>
                    <a:bodyPr/>
                    <a:lstStyle/>
                    <a:p>
                      <a:pPr marL="0" algn="ctr" defTabSz="914400" rtl="0" eaLnBrk="1" fontAlgn="b" latinLnBrk="0" hangingPunct="1"/>
                      <a:r>
                        <a:rPr lang="es-CO" sz="1400" u="none" strike="noStrike" kern="1200" dirty="0">
                          <a:solidFill>
                            <a:schemeClr val="bg1"/>
                          </a:solidFill>
                          <a:effectLst/>
                          <a:latin typeface="Arial" panose="020B0604020202020204" pitchFamily="34" charset="0"/>
                          <a:cs typeface="Arial" panose="020B0604020202020204" pitchFamily="34" charset="0"/>
                        </a:rPr>
                        <a:t>344.465m²</a:t>
                      </a:r>
                      <a:endParaRPr lang="es-CO"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solidFill>
                      <a:srgbClr val="EC6707"/>
                    </a:solidFill>
                  </a:tcPr>
                </a:tc>
                <a:tc>
                  <a:txBody>
                    <a:bodyPr/>
                    <a:lstStyle/>
                    <a:p>
                      <a:pPr marL="0" algn="ctr" defTabSz="914400" rtl="0" eaLnBrk="1" fontAlgn="b" latinLnBrk="0" hangingPunct="1"/>
                      <a:r>
                        <a:rPr lang="es-CO" sz="1400" u="none" strike="noStrike" kern="1200" dirty="0">
                          <a:solidFill>
                            <a:schemeClr val="bg1"/>
                          </a:solidFill>
                          <a:effectLst/>
                          <a:latin typeface="Arial" panose="020B0604020202020204" pitchFamily="34" charset="0"/>
                          <a:cs typeface="Arial" panose="020B0604020202020204" pitchFamily="34" charset="0"/>
                        </a:rPr>
                        <a:t>39</a:t>
                      </a:r>
                      <a:endParaRPr lang="es-CO"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solidFill>
                      <a:srgbClr val="EC6707"/>
                    </a:solidFill>
                  </a:tcPr>
                </a:tc>
                <a:tc>
                  <a:txBody>
                    <a:bodyPr/>
                    <a:lstStyle/>
                    <a:p>
                      <a:pPr marL="0" algn="ctr" defTabSz="914400" rtl="0" eaLnBrk="1" fontAlgn="b" latinLnBrk="0" hangingPunct="1"/>
                      <a:r>
                        <a:rPr lang="es-CO" sz="1400" u="none" strike="noStrike" kern="1200" dirty="0">
                          <a:solidFill>
                            <a:schemeClr val="bg1"/>
                          </a:solidFill>
                          <a:effectLst/>
                          <a:latin typeface="Arial" panose="020B0604020202020204" pitchFamily="34" charset="0"/>
                          <a:cs typeface="Arial" panose="020B0604020202020204" pitchFamily="34" charset="0"/>
                        </a:rPr>
                        <a:t>13</a:t>
                      </a:r>
                      <a:endParaRPr lang="es-CO"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solidFill>
                      <a:srgbClr val="EC6707"/>
                    </a:solidFill>
                  </a:tcPr>
                </a:tc>
                <a:extLst>
                  <a:ext uri="{0D108BD9-81ED-4DB2-BD59-A6C34878D82A}">
                    <a16:rowId xmlns:a16="http://schemas.microsoft.com/office/drawing/2014/main" val="3373432310"/>
                  </a:ext>
                </a:extLst>
              </a:tr>
              <a:tr h="496756">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INCREMENTO 2018 respecto año 2006</a:t>
                      </a:r>
                      <a:endParaRPr lang="es-CO"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308%</a:t>
                      </a:r>
                      <a:endParaRPr lang="es-CO"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330%</a:t>
                      </a:r>
                      <a:endParaRPr lang="es-CO"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95%</a:t>
                      </a:r>
                      <a:endParaRPr lang="es-CO"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tc>
                  <a:txBody>
                    <a:bodyPr/>
                    <a:lstStyle/>
                    <a:p>
                      <a:pPr marL="0" algn="ctr" defTabSz="914400" rtl="0" eaLnBrk="1" fontAlgn="ctr" latinLnBrk="0" hangingPunct="1"/>
                      <a:r>
                        <a:rPr lang="es-CO" sz="1200" u="none" strike="noStrike" kern="1200" dirty="0">
                          <a:effectLst/>
                          <a:latin typeface="Arial" panose="020B0604020202020204" pitchFamily="34" charset="0"/>
                          <a:cs typeface="Arial" panose="020B0604020202020204" pitchFamily="34" charset="0"/>
                        </a:rPr>
                        <a:t>30%</a:t>
                      </a:r>
                      <a:endParaRPr lang="es-CO"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7144" marR="7144" marT="7144" marB="0" anchor="ctr">
                    <a:solidFill>
                      <a:srgbClr val="F2F2F2"/>
                    </a:solidFill>
                  </a:tcPr>
                </a:tc>
                <a:extLst>
                  <a:ext uri="{0D108BD9-81ED-4DB2-BD59-A6C34878D82A}">
                    <a16:rowId xmlns:a16="http://schemas.microsoft.com/office/drawing/2014/main" val="4109693211"/>
                  </a:ext>
                </a:extLst>
              </a:tr>
            </a:tbl>
          </a:graphicData>
        </a:graphic>
      </p:graphicFrame>
      <p:graphicFrame>
        <p:nvGraphicFramePr>
          <p:cNvPr id="6" name="Tabla 5">
            <a:extLst>
              <a:ext uri="{FF2B5EF4-FFF2-40B4-BE49-F238E27FC236}">
                <a16:creationId xmlns:a16="http://schemas.microsoft.com/office/drawing/2014/main" id="{7664FC9C-555B-4222-91AC-DB6D86C181FC}"/>
              </a:ext>
            </a:extLst>
          </p:cNvPr>
          <p:cNvGraphicFramePr>
            <a:graphicFrameLocks noGrp="1"/>
          </p:cNvGraphicFramePr>
          <p:nvPr>
            <p:extLst>
              <p:ext uri="{D42A27DB-BD31-4B8C-83A1-F6EECF244321}">
                <p14:modId xmlns:p14="http://schemas.microsoft.com/office/powerpoint/2010/main" val="2143909188"/>
              </p:ext>
            </p:extLst>
          </p:nvPr>
        </p:nvGraphicFramePr>
        <p:xfrm>
          <a:off x="2026588" y="5210279"/>
          <a:ext cx="8155782" cy="1245870"/>
        </p:xfrm>
        <a:graphic>
          <a:graphicData uri="http://schemas.openxmlformats.org/drawingml/2006/table">
            <a:tbl>
              <a:tblPr firstRow="1" bandRow="1">
                <a:tableStyleId>{073A0DAA-6AF3-43AB-8588-CEC1D06C72B9}</a:tableStyleId>
              </a:tblPr>
              <a:tblGrid>
                <a:gridCol w="2148286">
                  <a:extLst>
                    <a:ext uri="{9D8B030D-6E8A-4147-A177-3AD203B41FA5}">
                      <a16:colId xmlns:a16="http://schemas.microsoft.com/office/drawing/2014/main" val="20000"/>
                    </a:ext>
                  </a:extLst>
                </a:gridCol>
                <a:gridCol w="1946758">
                  <a:extLst>
                    <a:ext uri="{9D8B030D-6E8A-4147-A177-3AD203B41FA5}">
                      <a16:colId xmlns:a16="http://schemas.microsoft.com/office/drawing/2014/main" val="20001"/>
                    </a:ext>
                  </a:extLst>
                </a:gridCol>
                <a:gridCol w="1946758">
                  <a:extLst>
                    <a:ext uri="{9D8B030D-6E8A-4147-A177-3AD203B41FA5}">
                      <a16:colId xmlns:a16="http://schemas.microsoft.com/office/drawing/2014/main" val="20002"/>
                    </a:ext>
                  </a:extLst>
                </a:gridCol>
                <a:gridCol w="2113980">
                  <a:extLst>
                    <a:ext uri="{9D8B030D-6E8A-4147-A177-3AD203B41FA5}">
                      <a16:colId xmlns:a16="http://schemas.microsoft.com/office/drawing/2014/main" val="20003"/>
                    </a:ext>
                  </a:extLst>
                </a:gridCol>
              </a:tblGrid>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dirty="0">
                          <a:solidFill>
                            <a:schemeClr val="bg1"/>
                          </a:solidFill>
                          <a:latin typeface="Arial" panose="020B0604020202020204" pitchFamily="34" charset="0"/>
                          <a:cs typeface="Arial" panose="020B0604020202020204" pitchFamily="34" charset="0"/>
                        </a:rPr>
                        <a:t>Pasajeros Movilizados</a:t>
                      </a:r>
                    </a:p>
                  </a:txBody>
                  <a:tcPr marL="68580" marR="68580" marT="34290" marB="34290" anchor="ctr">
                    <a:solidFill>
                      <a:srgbClr val="023F78"/>
                    </a:solidFill>
                  </a:tcPr>
                </a:tc>
                <a:tc>
                  <a:txBody>
                    <a:bodyPr/>
                    <a:lstStyle/>
                    <a:p>
                      <a:pPr algn="ctr"/>
                      <a:r>
                        <a:rPr lang="es-CO" sz="1400" dirty="0">
                          <a:latin typeface="Arial" panose="020B0604020202020204" pitchFamily="34" charset="0"/>
                          <a:cs typeface="Arial" panose="020B0604020202020204" pitchFamily="34" charset="0"/>
                        </a:rPr>
                        <a:t>Nacional</a:t>
                      </a:r>
                    </a:p>
                  </a:txBody>
                  <a:tcPr marL="68580" marR="68580" marT="34290" marB="34290" anchor="ctr">
                    <a:solidFill>
                      <a:srgbClr val="023F78"/>
                    </a:solidFill>
                  </a:tcPr>
                </a:tc>
                <a:tc>
                  <a:txBody>
                    <a:bodyPr/>
                    <a:lstStyle/>
                    <a:p>
                      <a:pPr algn="ctr"/>
                      <a:r>
                        <a:rPr lang="es-CO" sz="1400" dirty="0">
                          <a:latin typeface="Arial" panose="020B0604020202020204" pitchFamily="34" charset="0"/>
                          <a:cs typeface="Arial" panose="020B0604020202020204" pitchFamily="34" charset="0"/>
                        </a:rPr>
                        <a:t>Internacional</a:t>
                      </a:r>
                    </a:p>
                  </a:txBody>
                  <a:tcPr marL="68580" marR="68580" marT="34290" marB="34290" anchor="ctr">
                    <a:solidFill>
                      <a:srgbClr val="023F78"/>
                    </a:solidFill>
                  </a:tcPr>
                </a:tc>
                <a:tc>
                  <a:txBody>
                    <a:bodyPr/>
                    <a:lstStyle/>
                    <a:p>
                      <a:pPr algn="ctr"/>
                      <a:r>
                        <a:rPr lang="es-CO" sz="1400" dirty="0">
                          <a:latin typeface="Arial" panose="020B0604020202020204" pitchFamily="34" charset="0"/>
                          <a:cs typeface="Arial" panose="020B0604020202020204" pitchFamily="34" charset="0"/>
                        </a:rPr>
                        <a:t>Total</a:t>
                      </a:r>
                    </a:p>
                  </a:txBody>
                  <a:tcPr marL="68580" marR="68580" marT="34290" marB="34290" anchor="ctr">
                    <a:solidFill>
                      <a:srgbClr val="023F78"/>
                    </a:solidFill>
                  </a:tcPr>
                </a:tc>
                <a:extLst>
                  <a:ext uri="{0D108BD9-81ED-4DB2-BD59-A6C34878D82A}">
                    <a16:rowId xmlns:a16="http://schemas.microsoft.com/office/drawing/2014/main" val="10000"/>
                  </a:ext>
                </a:extLst>
              </a:tr>
              <a:tr h="342900">
                <a:tc>
                  <a:txBody>
                    <a:bodyPr/>
                    <a:lstStyle/>
                    <a:p>
                      <a:pPr algn="ctr"/>
                      <a:r>
                        <a:rPr lang="es-CO" sz="1200" b="0" dirty="0">
                          <a:solidFill>
                            <a:schemeClr val="tx1"/>
                          </a:solidFill>
                          <a:latin typeface="Arial" panose="020B0604020202020204" pitchFamily="34" charset="0"/>
                          <a:cs typeface="Arial" panose="020B0604020202020204" pitchFamily="34" charset="0"/>
                        </a:rPr>
                        <a:t>2015</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22.327.328</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10.054.699</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32.382.027</a:t>
                      </a:r>
                    </a:p>
                  </a:txBody>
                  <a:tcPr marL="68580" marR="68580" marT="34290" marB="34290" anchor="ctr">
                    <a:solidFill>
                      <a:srgbClr val="F2F2F2"/>
                    </a:solidFill>
                  </a:tcPr>
                </a:tc>
                <a:extLst>
                  <a:ext uri="{0D108BD9-81ED-4DB2-BD59-A6C34878D82A}">
                    <a16:rowId xmlns:a16="http://schemas.microsoft.com/office/drawing/2014/main" val="10003"/>
                  </a:ext>
                </a:extLst>
              </a:tr>
              <a:tr h="342900">
                <a:tc>
                  <a:txBody>
                    <a:bodyPr/>
                    <a:lstStyle/>
                    <a:p>
                      <a:pPr algn="ctr"/>
                      <a:r>
                        <a:rPr lang="es-CO" sz="1200" b="0" dirty="0">
                          <a:solidFill>
                            <a:schemeClr val="tx1"/>
                          </a:solidFill>
                          <a:latin typeface="Arial" panose="020B0604020202020204" pitchFamily="34" charset="0"/>
                          <a:cs typeface="Arial" panose="020B0604020202020204" pitchFamily="34" charset="0"/>
                        </a:rPr>
                        <a:t>2016</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21.287.617</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9.754.224</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31.041.841</a:t>
                      </a:r>
                    </a:p>
                  </a:txBody>
                  <a:tcPr marL="68580" marR="68580" marT="34290" marB="34290" anchor="ctr">
                    <a:solidFill>
                      <a:srgbClr val="F2F2F2"/>
                    </a:solidFill>
                  </a:tcPr>
                </a:tc>
                <a:extLst>
                  <a:ext uri="{0D108BD9-81ED-4DB2-BD59-A6C34878D82A}">
                    <a16:rowId xmlns:a16="http://schemas.microsoft.com/office/drawing/2014/main" val="10001"/>
                  </a:ext>
                </a:extLst>
              </a:tr>
              <a:tr h="278130">
                <a:tc>
                  <a:txBody>
                    <a:bodyPr/>
                    <a:lstStyle/>
                    <a:p>
                      <a:pPr algn="ctr"/>
                      <a:r>
                        <a:rPr lang="es-CO" sz="1200" b="0" dirty="0">
                          <a:solidFill>
                            <a:schemeClr val="tx1"/>
                          </a:solidFill>
                          <a:latin typeface="Arial" panose="020B0604020202020204" pitchFamily="34" charset="0"/>
                          <a:cs typeface="Arial" panose="020B0604020202020204" pitchFamily="34" charset="0"/>
                        </a:rPr>
                        <a:t>2017</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20.560.188</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10.804.860</a:t>
                      </a:r>
                    </a:p>
                  </a:txBody>
                  <a:tcPr marL="68580" marR="68580" marT="34290" marB="34290" anchor="ctr">
                    <a:solidFill>
                      <a:srgbClr val="F2F2F2"/>
                    </a:solidFill>
                  </a:tcPr>
                </a:tc>
                <a:tc>
                  <a:txBody>
                    <a:bodyPr/>
                    <a:lstStyle/>
                    <a:p>
                      <a:pPr algn="ctr"/>
                      <a:r>
                        <a:rPr lang="es-CO" sz="1200" b="0" dirty="0">
                          <a:solidFill>
                            <a:schemeClr val="tx1"/>
                          </a:solidFill>
                          <a:latin typeface="Arial" panose="020B0604020202020204" pitchFamily="34" charset="0"/>
                          <a:cs typeface="Arial" panose="020B0604020202020204" pitchFamily="34" charset="0"/>
                        </a:rPr>
                        <a:t>31.365.048</a:t>
                      </a:r>
                    </a:p>
                  </a:txBody>
                  <a:tcPr marL="68580" marR="68580" marT="34290" marB="34290" anchor="ctr">
                    <a:solidFill>
                      <a:srgbClr val="F2F2F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38339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Hitos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C6707"/>
                </a:solidFill>
                <a:effectLst/>
                <a:uLnTx/>
                <a:uFillTx/>
                <a:latin typeface="Arial" charset="0"/>
                <a:ea typeface="Arial" charset="0"/>
                <a:cs typeface="Arial" charset="0"/>
              </a:rPr>
              <a:t>Aeropuerto EL DORADO</a:t>
            </a:r>
          </a:p>
        </p:txBody>
      </p:sp>
      <p:graphicFrame>
        <p:nvGraphicFramePr>
          <p:cNvPr id="7" name="Tabla 6">
            <a:extLst>
              <a:ext uri="{FF2B5EF4-FFF2-40B4-BE49-F238E27FC236}">
                <a16:creationId xmlns:a16="http://schemas.microsoft.com/office/drawing/2014/main" id="{3E2E249D-61D6-4B24-8409-937D785B90BE}"/>
              </a:ext>
            </a:extLst>
          </p:cNvPr>
          <p:cNvGraphicFramePr>
            <a:graphicFrameLocks noGrp="1"/>
          </p:cNvGraphicFramePr>
          <p:nvPr>
            <p:extLst>
              <p:ext uri="{D42A27DB-BD31-4B8C-83A1-F6EECF244321}">
                <p14:modId xmlns:p14="http://schemas.microsoft.com/office/powerpoint/2010/main" val="1054963983"/>
              </p:ext>
            </p:extLst>
          </p:nvPr>
        </p:nvGraphicFramePr>
        <p:xfrm>
          <a:off x="1689271" y="5367217"/>
          <a:ext cx="8771305" cy="1427812"/>
        </p:xfrm>
        <a:graphic>
          <a:graphicData uri="http://schemas.openxmlformats.org/drawingml/2006/table">
            <a:tbl>
              <a:tblPr firstRow="1" bandRow="1"/>
              <a:tblGrid>
                <a:gridCol w="641021">
                  <a:extLst>
                    <a:ext uri="{9D8B030D-6E8A-4147-A177-3AD203B41FA5}">
                      <a16:colId xmlns:a16="http://schemas.microsoft.com/office/drawing/2014/main" val="20000"/>
                    </a:ext>
                  </a:extLst>
                </a:gridCol>
                <a:gridCol w="817658">
                  <a:extLst>
                    <a:ext uri="{9D8B030D-6E8A-4147-A177-3AD203B41FA5}">
                      <a16:colId xmlns:a16="http://schemas.microsoft.com/office/drawing/2014/main" val="20001"/>
                    </a:ext>
                  </a:extLst>
                </a:gridCol>
                <a:gridCol w="903515">
                  <a:extLst>
                    <a:ext uri="{9D8B030D-6E8A-4147-A177-3AD203B41FA5}">
                      <a16:colId xmlns:a16="http://schemas.microsoft.com/office/drawing/2014/main" val="20002"/>
                    </a:ext>
                  </a:extLst>
                </a:gridCol>
                <a:gridCol w="522401">
                  <a:extLst>
                    <a:ext uri="{9D8B030D-6E8A-4147-A177-3AD203B41FA5}">
                      <a16:colId xmlns:a16="http://schemas.microsoft.com/office/drawing/2014/main" val="20003"/>
                    </a:ext>
                  </a:extLst>
                </a:gridCol>
                <a:gridCol w="381113">
                  <a:extLst>
                    <a:ext uri="{9D8B030D-6E8A-4147-A177-3AD203B41FA5}">
                      <a16:colId xmlns:a16="http://schemas.microsoft.com/office/drawing/2014/main" val="20004"/>
                    </a:ext>
                  </a:extLst>
                </a:gridCol>
                <a:gridCol w="1018450">
                  <a:extLst>
                    <a:ext uri="{9D8B030D-6E8A-4147-A177-3AD203B41FA5}">
                      <a16:colId xmlns:a16="http://schemas.microsoft.com/office/drawing/2014/main" val="20005"/>
                    </a:ext>
                  </a:extLst>
                </a:gridCol>
                <a:gridCol w="641021">
                  <a:extLst>
                    <a:ext uri="{9D8B030D-6E8A-4147-A177-3AD203B41FA5}">
                      <a16:colId xmlns:a16="http://schemas.microsoft.com/office/drawing/2014/main" val="20006"/>
                    </a:ext>
                  </a:extLst>
                </a:gridCol>
                <a:gridCol w="641021">
                  <a:extLst>
                    <a:ext uri="{9D8B030D-6E8A-4147-A177-3AD203B41FA5}">
                      <a16:colId xmlns:a16="http://schemas.microsoft.com/office/drawing/2014/main" val="20007"/>
                    </a:ext>
                  </a:extLst>
                </a:gridCol>
                <a:gridCol w="641021">
                  <a:extLst>
                    <a:ext uri="{9D8B030D-6E8A-4147-A177-3AD203B41FA5}">
                      <a16:colId xmlns:a16="http://schemas.microsoft.com/office/drawing/2014/main" val="20008"/>
                    </a:ext>
                  </a:extLst>
                </a:gridCol>
                <a:gridCol w="641021">
                  <a:extLst>
                    <a:ext uri="{9D8B030D-6E8A-4147-A177-3AD203B41FA5}">
                      <a16:colId xmlns:a16="http://schemas.microsoft.com/office/drawing/2014/main" val="20009"/>
                    </a:ext>
                  </a:extLst>
                </a:gridCol>
                <a:gridCol w="641021">
                  <a:extLst>
                    <a:ext uri="{9D8B030D-6E8A-4147-A177-3AD203B41FA5}">
                      <a16:colId xmlns:a16="http://schemas.microsoft.com/office/drawing/2014/main" val="20010"/>
                    </a:ext>
                  </a:extLst>
                </a:gridCol>
                <a:gridCol w="641021">
                  <a:extLst>
                    <a:ext uri="{9D8B030D-6E8A-4147-A177-3AD203B41FA5}">
                      <a16:colId xmlns:a16="http://schemas.microsoft.com/office/drawing/2014/main" val="20011"/>
                    </a:ext>
                  </a:extLst>
                </a:gridCol>
                <a:gridCol w="641021">
                  <a:extLst>
                    <a:ext uri="{9D8B030D-6E8A-4147-A177-3AD203B41FA5}">
                      <a16:colId xmlns:a16="http://schemas.microsoft.com/office/drawing/2014/main" val="20012"/>
                    </a:ext>
                  </a:extLst>
                </a:gridCol>
              </a:tblGrid>
              <a:tr h="514051">
                <a:tc gridSpan="2">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Área Internacional </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6707"/>
                    </a:solidFill>
                  </a:tcPr>
                </a:tc>
                <a:tc hMerge="1">
                  <a:txBody>
                    <a:bodyPr/>
                    <a:lstStyle/>
                    <a:p>
                      <a:endParaRPr lang="es-MX"/>
                    </a:p>
                  </a:txBody>
                  <a:tcPr/>
                </a:tc>
                <a:tc>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Ampliación Internacional</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23F78"/>
                    </a:solidFill>
                  </a:tcPr>
                </a:tc>
                <a:tc gridSpan="2">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Área Nacional </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6707"/>
                    </a:solidFill>
                  </a:tcPr>
                </a:tc>
                <a:tc hMerge="1">
                  <a:txBody>
                    <a:bodyPr/>
                    <a:lstStyle/>
                    <a:p>
                      <a:endParaRPr lang="es-MX"/>
                    </a:p>
                  </a:txBody>
                  <a:tcPr/>
                </a:tc>
                <a:tc>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Ampliación Nacional</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Área Swing</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6707"/>
                    </a:solidFill>
                  </a:tcPr>
                </a:tc>
                <a:tc gridSpan="2">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TPA</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23F78"/>
                    </a:solidFill>
                  </a:tcPr>
                </a:tc>
                <a:tc hMerge="1">
                  <a:txBody>
                    <a:bodyPr/>
                    <a:lstStyle/>
                    <a:p>
                      <a:endParaRPr lang="es-MX"/>
                    </a:p>
                  </a:txBody>
                  <a:tcPr/>
                </a:tc>
                <a:tc>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NTC</a:t>
                      </a:r>
                    </a:p>
                  </a:txBody>
                  <a:tcPr marL="7205" marR="7205" marT="7205"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6707"/>
                    </a:solidFill>
                  </a:tcPr>
                </a:tc>
                <a:tc rowSpan="2">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TOTAL CON</a:t>
                      </a:r>
                    </a:p>
                  </a:txBody>
                  <a:tcPr marL="7205" marR="7205" marT="720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23F78"/>
                    </a:solidFill>
                  </a:tcPr>
                </a:tc>
                <a:tc rowSpan="2">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TOTAL REM</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23F78"/>
                    </a:solidFill>
                  </a:tcPr>
                </a:tc>
                <a:tc rowSpan="2">
                  <a:txBody>
                    <a:bodyPr/>
                    <a:lstStyle/>
                    <a:p>
                      <a:pPr algn="ctr" rtl="0" fontAlgn="ctr"/>
                      <a:r>
                        <a:rPr lang="es-MX" sz="1050" b="1" i="0" u="none" strike="noStrike" dirty="0">
                          <a:solidFill>
                            <a:schemeClr val="bg1"/>
                          </a:solidFill>
                          <a:effectLst/>
                          <a:latin typeface="Arial" panose="020B0604020202020204" pitchFamily="34" charset="0"/>
                          <a:cs typeface="Arial" panose="020B0604020202020204" pitchFamily="34" charset="0"/>
                        </a:rPr>
                        <a:t>TOTAL </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23F78"/>
                    </a:solidFill>
                  </a:tcPr>
                </a:tc>
                <a:extLst>
                  <a:ext uri="{0D108BD9-81ED-4DB2-BD59-A6C34878D82A}">
                    <a16:rowId xmlns:a16="http://schemas.microsoft.com/office/drawing/2014/main" val="10000"/>
                  </a:ext>
                </a:extLst>
              </a:tr>
              <a:tr h="163900">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CON</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REM</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CON</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CON</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REM</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CON</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CON</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CON</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REM</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50" b="0" i="0" u="none" strike="noStrike" dirty="0">
                          <a:solidFill>
                            <a:schemeClr val="bg1"/>
                          </a:solidFill>
                          <a:effectLst/>
                          <a:latin typeface="Arial" panose="020B0604020202020204" pitchFamily="34" charset="0"/>
                          <a:cs typeface="Arial" panose="020B0604020202020204" pitchFamily="34" charset="0"/>
                        </a:rPr>
                        <a:t> </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vMerge="1">
                  <a:txBody>
                    <a:bodyPr/>
                    <a:lstStyle/>
                    <a:p>
                      <a:endParaRPr lang="es-MX"/>
                    </a:p>
                  </a:txBody>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val="10001"/>
                  </a:ext>
                </a:extLst>
              </a:tr>
              <a:tr h="746536">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10</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3 POR</a:t>
                      </a:r>
                      <a:r>
                        <a:rPr lang="es-MX" sz="1000" b="0" i="0" u="none" strike="noStrike" baseline="0" dirty="0">
                          <a:solidFill>
                            <a:schemeClr val="bg1"/>
                          </a:solidFill>
                          <a:effectLst/>
                          <a:latin typeface="Arial" panose="020B0604020202020204" pitchFamily="34" charset="0"/>
                          <a:cs typeface="Arial" panose="020B0604020202020204" pitchFamily="34" charset="0"/>
                        </a:rPr>
                        <a:t> AMPLIACION  (EXISTIAN 7)</a:t>
                      </a:r>
                      <a:endParaRPr lang="es-MX" sz="1000" b="0" i="0" u="none" strike="noStrike" dirty="0">
                        <a:solidFill>
                          <a:schemeClr val="bg1"/>
                        </a:solidFill>
                        <a:effectLst/>
                        <a:latin typeface="Arial" panose="020B0604020202020204" pitchFamily="34" charset="0"/>
                        <a:cs typeface="Arial" panose="020B0604020202020204" pitchFamily="34" charset="0"/>
                      </a:endParaRP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4</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19</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7</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2</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4</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10</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3</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25</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6707"/>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49</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38</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tc>
                  <a:txBody>
                    <a:bodyPr/>
                    <a:lstStyle/>
                    <a:p>
                      <a:pPr algn="ctr" rtl="0" fontAlgn="ctr"/>
                      <a:r>
                        <a:rPr lang="es-MX" sz="1000" b="0" i="0" u="none" strike="noStrike" dirty="0">
                          <a:solidFill>
                            <a:schemeClr val="bg1"/>
                          </a:solidFill>
                          <a:effectLst/>
                          <a:latin typeface="Arial" panose="020B0604020202020204" pitchFamily="34" charset="0"/>
                          <a:cs typeface="Arial" panose="020B0604020202020204" pitchFamily="34" charset="0"/>
                        </a:rPr>
                        <a:t>87</a:t>
                      </a:r>
                    </a:p>
                  </a:txBody>
                  <a:tcPr marL="7205" marR="7205" marT="72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23F78"/>
                    </a:solidFill>
                  </a:tcPr>
                </a:tc>
                <a:extLst>
                  <a:ext uri="{0D108BD9-81ED-4DB2-BD59-A6C34878D82A}">
                    <a16:rowId xmlns:a16="http://schemas.microsoft.com/office/drawing/2014/main" val="10002"/>
                  </a:ext>
                </a:extLst>
              </a:tr>
            </a:tbl>
          </a:graphicData>
        </a:graphic>
      </p:graphicFrame>
      <p:pic>
        <p:nvPicPr>
          <p:cNvPr id="8" name="Imagen 7">
            <a:extLst>
              <a:ext uri="{FF2B5EF4-FFF2-40B4-BE49-F238E27FC236}">
                <a16:creationId xmlns:a16="http://schemas.microsoft.com/office/drawing/2014/main" id="{B5DFF5FD-CA26-4246-8826-E2ACB325A7D2}"/>
              </a:ext>
            </a:extLst>
          </p:cNvPr>
          <p:cNvPicPr>
            <a:picLocks noChangeAspect="1"/>
          </p:cNvPicPr>
          <p:nvPr/>
        </p:nvPicPr>
        <p:blipFill>
          <a:blip r:embed="rId2"/>
          <a:stretch>
            <a:fillRect/>
          </a:stretch>
        </p:blipFill>
        <p:spPr>
          <a:xfrm>
            <a:off x="1605718" y="1360723"/>
            <a:ext cx="8896422" cy="395305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ángulo 8">
            <a:extLst>
              <a:ext uri="{FF2B5EF4-FFF2-40B4-BE49-F238E27FC236}">
                <a16:creationId xmlns:a16="http://schemas.microsoft.com/office/drawing/2014/main" id="{80F6D33F-BBF0-4328-98D2-FC8CF47549C6}"/>
              </a:ext>
            </a:extLst>
          </p:cNvPr>
          <p:cNvSpPr>
            <a:spLocks noChangeArrowheads="1"/>
          </p:cNvSpPr>
          <p:nvPr/>
        </p:nvSpPr>
        <p:spPr bwMode="auto">
          <a:xfrm>
            <a:off x="3456202" y="883607"/>
            <a:ext cx="5195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b="1" i="0" strike="noStrike" kern="1200" cap="none" spc="0" normalizeH="0" baseline="0" noProof="0" dirty="0">
                <a:ln>
                  <a:noFill/>
                </a:ln>
                <a:solidFill>
                  <a:srgbClr val="024077"/>
                </a:solidFill>
                <a:effectLst/>
                <a:uLnTx/>
                <a:uFillTx/>
                <a:latin typeface="Arial" panose="020B0604020202020204" pitchFamily="34" charset="0"/>
                <a:ea typeface="+mn-ea"/>
                <a:cs typeface="Arial" panose="020B0604020202020204" pitchFamily="34" charset="0"/>
                <a:sym typeface="Helvetica Neue Bold Condensed"/>
              </a:rPr>
              <a:t>EVOLUCIÓN</a:t>
            </a:r>
            <a:r>
              <a:rPr kumimoji="0" lang="es-ES" b="1" i="0"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Helvetica Neue Bold Condensed"/>
              </a:rPr>
              <a:t> </a:t>
            </a:r>
            <a:r>
              <a:rPr kumimoji="0" lang="es-ES" b="1" i="0" strike="noStrike" kern="1200" cap="none" spc="0" normalizeH="0" baseline="0" noProof="0" dirty="0">
                <a:ln>
                  <a:noFill/>
                </a:ln>
                <a:solidFill>
                  <a:srgbClr val="024077"/>
                </a:solidFill>
                <a:effectLst/>
                <a:uLnTx/>
                <a:uFillTx/>
                <a:latin typeface="Arial" panose="020B0604020202020204" pitchFamily="34" charset="0"/>
                <a:ea typeface="+mn-ea"/>
                <a:cs typeface="Arial" panose="020B0604020202020204" pitchFamily="34" charset="0"/>
                <a:sym typeface="Helvetica Neue Bold Condensed"/>
              </a:rPr>
              <a:t>AEROPUERTO</a:t>
            </a:r>
            <a:r>
              <a:rPr kumimoji="0" lang="es-ES" b="1" i="0"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Helvetica Neue Bold Condensed"/>
              </a:rPr>
              <a:t> </a:t>
            </a:r>
            <a:r>
              <a:rPr kumimoji="0" lang="es-ES" b="1" i="0" strike="noStrike" kern="1200" cap="none" spc="0" normalizeH="0" baseline="0" noProof="0" dirty="0">
                <a:ln>
                  <a:noFill/>
                </a:ln>
                <a:solidFill>
                  <a:srgbClr val="EC6707"/>
                </a:solidFill>
                <a:effectLst/>
                <a:uLnTx/>
                <a:uFillTx/>
                <a:latin typeface="Arial" panose="020B0604020202020204" pitchFamily="34" charset="0"/>
                <a:ea typeface="+mn-ea"/>
                <a:cs typeface="Arial" panose="020B0604020202020204" pitchFamily="34" charset="0"/>
                <a:sym typeface="Helvetica Neue Bold Condensed"/>
              </a:rPr>
              <a:t>Nueva Terminal </a:t>
            </a:r>
          </a:p>
        </p:txBody>
      </p:sp>
    </p:spTree>
    <p:extLst>
      <p:ext uri="{BB962C8B-B14F-4D97-AF65-F5344CB8AC3E}">
        <p14:creationId xmlns:p14="http://schemas.microsoft.com/office/powerpoint/2010/main" val="1867276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Hitos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C6707"/>
                </a:solidFill>
                <a:effectLst/>
                <a:uLnTx/>
                <a:uFillTx/>
                <a:latin typeface="Arial" charset="0"/>
                <a:ea typeface="Arial" charset="0"/>
                <a:cs typeface="Arial" charset="0"/>
              </a:rPr>
              <a:t>Aeropuerto EL DORADO</a:t>
            </a:r>
          </a:p>
        </p:txBody>
      </p:sp>
      <p:sp>
        <p:nvSpPr>
          <p:cNvPr id="9" name="Rectángulo 8">
            <a:extLst>
              <a:ext uri="{FF2B5EF4-FFF2-40B4-BE49-F238E27FC236}">
                <a16:creationId xmlns:a16="http://schemas.microsoft.com/office/drawing/2014/main" id="{80F6D33F-BBF0-4328-98D2-FC8CF47549C6}"/>
              </a:ext>
            </a:extLst>
          </p:cNvPr>
          <p:cNvSpPr>
            <a:spLocks noChangeArrowheads="1"/>
          </p:cNvSpPr>
          <p:nvPr/>
        </p:nvSpPr>
        <p:spPr bwMode="auto">
          <a:xfrm>
            <a:off x="3456202" y="883607"/>
            <a:ext cx="519545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80000"/>
              </a:lnSpc>
            </a:pPr>
            <a:r>
              <a:rPr lang="es-ES" b="1" dirty="0">
                <a:solidFill>
                  <a:srgbClr val="082E65"/>
                </a:solidFill>
                <a:latin typeface="Arial" panose="020B0604020202020204" pitchFamily="34" charset="0"/>
                <a:ea typeface="Arial Black" charset="0"/>
                <a:cs typeface="Arial" panose="020B0604020202020204" pitchFamily="34" charset="0"/>
              </a:rPr>
              <a:t>EVOLUCIÓN CARGA</a:t>
            </a:r>
          </a:p>
          <a:p>
            <a:pPr algn="ctr">
              <a:lnSpc>
                <a:spcPct val="80000"/>
              </a:lnSpc>
            </a:pPr>
            <a:r>
              <a:rPr lang="es-ES" b="1" dirty="0">
                <a:solidFill>
                  <a:schemeClr val="accent2"/>
                </a:solidFill>
                <a:latin typeface="Arial" panose="020B0604020202020204" pitchFamily="34" charset="0"/>
                <a:ea typeface="Arial Black" charset="0"/>
                <a:cs typeface="Arial" panose="020B0604020202020204" pitchFamily="34" charset="0"/>
              </a:rPr>
              <a:t>2010-2017</a:t>
            </a:r>
            <a:r>
              <a:rPr lang="es-ES" b="1" dirty="0">
                <a:solidFill>
                  <a:srgbClr val="082E65"/>
                </a:solidFill>
                <a:latin typeface="Arial" panose="020B0604020202020204" pitchFamily="34" charset="0"/>
                <a:ea typeface="Arial Black" charset="0"/>
                <a:cs typeface="Arial" panose="020B0604020202020204" pitchFamily="34" charset="0"/>
              </a:rPr>
              <a:t> (Aeropuerto El Dorado)</a:t>
            </a:r>
          </a:p>
        </p:txBody>
      </p:sp>
      <p:sp>
        <p:nvSpPr>
          <p:cNvPr id="6" name="CuadroTexto 5">
            <a:extLst>
              <a:ext uri="{FF2B5EF4-FFF2-40B4-BE49-F238E27FC236}">
                <a16:creationId xmlns:a16="http://schemas.microsoft.com/office/drawing/2014/main" id="{75451266-9CC0-4320-A8C8-F4F6945218F9}"/>
              </a:ext>
            </a:extLst>
          </p:cNvPr>
          <p:cNvSpPr txBox="1"/>
          <p:nvPr/>
        </p:nvSpPr>
        <p:spPr>
          <a:xfrm>
            <a:off x="1776000" y="6515317"/>
            <a:ext cx="3980475"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Toneladas por año</a:t>
            </a:r>
          </a:p>
        </p:txBody>
      </p:sp>
      <p:graphicFrame>
        <p:nvGraphicFramePr>
          <p:cNvPr id="10" name="Gráfico 9">
            <a:extLst>
              <a:ext uri="{FF2B5EF4-FFF2-40B4-BE49-F238E27FC236}">
                <a16:creationId xmlns:a16="http://schemas.microsoft.com/office/drawing/2014/main" id="{714B4E4E-10E3-4665-83EA-F4C997511C4F}"/>
              </a:ext>
            </a:extLst>
          </p:cNvPr>
          <p:cNvGraphicFramePr>
            <a:graphicFrameLocks/>
          </p:cNvGraphicFramePr>
          <p:nvPr>
            <p:extLst>
              <p:ext uri="{D42A27DB-BD31-4B8C-83A1-F6EECF244321}">
                <p14:modId xmlns:p14="http://schemas.microsoft.com/office/powerpoint/2010/main" val="2279607771"/>
              </p:ext>
            </p:extLst>
          </p:nvPr>
        </p:nvGraphicFramePr>
        <p:xfrm>
          <a:off x="1776000" y="1655317"/>
          <a:ext cx="8640000" cy="486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3261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Hitos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C6707"/>
                </a:solidFill>
                <a:effectLst/>
                <a:uLnTx/>
                <a:uFillTx/>
                <a:latin typeface="Arial" charset="0"/>
                <a:ea typeface="Arial" charset="0"/>
                <a:cs typeface="Arial" charset="0"/>
              </a:rPr>
              <a:t>Aeropuerto EL DORADO</a:t>
            </a:r>
          </a:p>
        </p:txBody>
      </p:sp>
      <p:sp>
        <p:nvSpPr>
          <p:cNvPr id="9" name="Rectángulo 8">
            <a:extLst>
              <a:ext uri="{FF2B5EF4-FFF2-40B4-BE49-F238E27FC236}">
                <a16:creationId xmlns:a16="http://schemas.microsoft.com/office/drawing/2014/main" id="{80F6D33F-BBF0-4328-98D2-FC8CF47549C6}"/>
              </a:ext>
            </a:extLst>
          </p:cNvPr>
          <p:cNvSpPr>
            <a:spLocks noChangeArrowheads="1"/>
          </p:cNvSpPr>
          <p:nvPr/>
        </p:nvSpPr>
        <p:spPr bwMode="auto">
          <a:xfrm>
            <a:off x="3456202" y="883607"/>
            <a:ext cx="5195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defRPr/>
            </a:pPr>
            <a:r>
              <a:rPr lang="es-ES" b="1" dirty="0">
                <a:solidFill>
                  <a:srgbClr val="EC6707"/>
                </a:solidFill>
                <a:latin typeface="Arial" panose="020B0604020202020204" pitchFamily="34" charset="0"/>
                <a:cs typeface="Arial" panose="020B0604020202020204" pitchFamily="34" charset="0"/>
                <a:sym typeface="Helvetica Neue Bold Condensed"/>
              </a:rPr>
              <a:t>EN CIFRAS</a:t>
            </a:r>
          </a:p>
        </p:txBody>
      </p:sp>
      <p:graphicFrame>
        <p:nvGraphicFramePr>
          <p:cNvPr id="7" name="Diagrama 6">
            <a:extLst>
              <a:ext uri="{FF2B5EF4-FFF2-40B4-BE49-F238E27FC236}">
                <a16:creationId xmlns:a16="http://schemas.microsoft.com/office/drawing/2014/main" id="{196FE121-B249-4E7E-A07F-4BBAADBD1CFF}"/>
              </a:ext>
            </a:extLst>
          </p:cNvPr>
          <p:cNvGraphicFramePr/>
          <p:nvPr>
            <p:extLst>
              <p:ext uri="{D42A27DB-BD31-4B8C-83A1-F6EECF244321}">
                <p14:modId xmlns:p14="http://schemas.microsoft.com/office/powerpoint/2010/main" val="1095952081"/>
              </p:ext>
            </p:extLst>
          </p:nvPr>
        </p:nvGraphicFramePr>
        <p:xfrm>
          <a:off x="0" y="1089765"/>
          <a:ext cx="12191999" cy="5639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882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7">
            <a:extLst>
              <a:ext uri="{FF2B5EF4-FFF2-40B4-BE49-F238E27FC236}">
                <a16:creationId xmlns:a16="http://schemas.microsoft.com/office/drawing/2014/main" id="{20152B8A-E054-49AF-91DB-3FC13CCB92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2B764-2A9E-9547-B25F-E2262D8FA7BB}"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Imagen 8" descr="FIG_1-01.png">
            <a:extLst>
              <a:ext uri="{FF2B5EF4-FFF2-40B4-BE49-F238E27FC236}">
                <a16:creationId xmlns:a16="http://schemas.microsoft.com/office/drawing/2014/main" id="{BFCA45CA-9B7F-459E-AEAF-7D4F0268AC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411" y="5455258"/>
            <a:ext cx="372719" cy="485178"/>
          </a:xfrm>
          <a:prstGeom prst="rect">
            <a:avLst/>
          </a:prstGeom>
        </p:spPr>
      </p:pic>
      <p:sp>
        <p:nvSpPr>
          <p:cNvPr id="10" name="CuadroTexto 9">
            <a:extLst>
              <a:ext uri="{FF2B5EF4-FFF2-40B4-BE49-F238E27FC236}">
                <a16:creationId xmlns:a16="http://schemas.microsoft.com/office/drawing/2014/main" id="{EE8AEBBA-2EA4-4B03-8E1D-0815B1E05327}"/>
              </a:ext>
            </a:extLst>
          </p:cNvPr>
          <p:cNvSpPr txBox="1"/>
          <p:nvPr/>
        </p:nvSpPr>
        <p:spPr>
          <a:xfrm>
            <a:off x="605129" y="5343904"/>
            <a:ext cx="6675736" cy="707886"/>
          </a:xfrm>
          <a:prstGeom prst="rect">
            <a:avLst/>
          </a:prstGeom>
          <a:noFill/>
        </p:spPr>
        <p:txBody>
          <a:bodyPr wrap="square" rtlCol="0">
            <a:spAutoFit/>
          </a:bodyPr>
          <a:lstStyle/>
          <a:p>
            <a:pPr marL="342900" indent="-342900">
              <a:defRPr/>
            </a:pPr>
            <a:r>
              <a:rPr lang="es-CO" sz="4000" b="1" dirty="0">
                <a:solidFill>
                  <a:srgbClr val="033F78"/>
                </a:solidFill>
                <a:latin typeface="Arial" charset="0"/>
                <a:ea typeface="Arial" charset="0"/>
                <a:cs typeface="Arial" charset="0"/>
              </a:rPr>
              <a:t>Modo Aeroportuario</a:t>
            </a:r>
          </a:p>
        </p:txBody>
      </p:sp>
      <p:sp>
        <p:nvSpPr>
          <p:cNvPr id="11" name="CuadroTexto 10">
            <a:extLst>
              <a:ext uri="{FF2B5EF4-FFF2-40B4-BE49-F238E27FC236}">
                <a16:creationId xmlns:a16="http://schemas.microsoft.com/office/drawing/2014/main" id="{F08F9A73-A5D8-461F-8987-643CC1D5D612}"/>
              </a:ext>
            </a:extLst>
          </p:cNvPr>
          <p:cNvSpPr txBox="1"/>
          <p:nvPr/>
        </p:nvSpPr>
        <p:spPr>
          <a:xfrm>
            <a:off x="658918" y="5975628"/>
            <a:ext cx="6675736" cy="400110"/>
          </a:xfrm>
          <a:prstGeom prst="rect">
            <a:avLst/>
          </a:prstGeom>
          <a:noFill/>
        </p:spPr>
        <p:txBody>
          <a:bodyPr wrap="square" rtlCol="0">
            <a:spAutoFit/>
          </a:bodyPr>
          <a:lstStyle/>
          <a:p>
            <a:pPr marL="342900" indent="-342900">
              <a:defRPr/>
            </a:pPr>
            <a:r>
              <a:rPr lang="es-CO" sz="2000" b="1" dirty="0">
                <a:solidFill>
                  <a:srgbClr val="033F78"/>
                </a:solidFill>
                <a:latin typeface="Arial" charset="0"/>
                <a:ea typeface="Arial" charset="0"/>
                <a:cs typeface="Arial" charset="0"/>
              </a:rPr>
              <a:t>Presentación General</a:t>
            </a:r>
          </a:p>
        </p:txBody>
      </p:sp>
      <p:pic>
        <p:nvPicPr>
          <p:cNvPr id="14" name="Imagen 13">
            <a:extLst>
              <a:ext uri="{FF2B5EF4-FFF2-40B4-BE49-F238E27FC236}">
                <a16:creationId xmlns:a16="http://schemas.microsoft.com/office/drawing/2014/main" id="{9816B00A-01E3-4954-9025-063B638B4900}"/>
              </a:ext>
            </a:extLst>
          </p:cNvPr>
          <p:cNvPicPr>
            <a:picLocks noChangeAspect="1"/>
          </p:cNvPicPr>
          <p:nvPr/>
        </p:nvPicPr>
        <p:blipFill rotWithShape="1">
          <a:blip r:embed="rId3">
            <a:extLst>
              <a:ext uri="{28A0092B-C50C-407E-A947-70E740481C1C}">
                <a14:useLocalDpi xmlns:a14="http://schemas.microsoft.com/office/drawing/2010/main" val="0"/>
              </a:ext>
            </a:extLst>
          </a:blip>
          <a:srcRect l="7981" t="7283" r="8000" b="28628"/>
          <a:stretch/>
        </p:blipFill>
        <p:spPr>
          <a:xfrm>
            <a:off x="1" y="4459"/>
            <a:ext cx="12192000" cy="5400000"/>
          </a:xfrm>
          <a:prstGeom prst="rect">
            <a:avLst/>
          </a:prstGeom>
        </p:spPr>
      </p:pic>
      <p:pic>
        <p:nvPicPr>
          <p:cNvPr id="13" name="Imagen 12">
            <a:extLst>
              <a:ext uri="{FF2B5EF4-FFF2-40B4-BE49-F238E27FC236}">
                <a16:creationId xmlns:a16="http://schemas.microsoft.com/office/drawing/2014/main" id="{04D515B7-253C-4CAE-BE64-556ACCA47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870" y="4459"/>
            <a:ext cx="4526280" cy="621792"/>
          </a:xfrm>
          <a:prstGeom prst="rect">
            <a:avLst/>
          </a:prstGeom>
        </p:spPr>
      </p:pic>
    </p:spTree>
    <p:extLst>
      <p:ext uri="{BB962C8B-B14F-4D97-AF65-F5344CB8AC3E}">
        <p14:creationId xmlns:p14="http://schemas.microsoft.com/office/powerpoint/2010/main" val="4124499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66AAA2E-289C-40D3-9AB3-283FE94003F2}"/>
              </a:ext>
            </a:extLst>
          </p:cNvPr>
          <p:cNvSpPr/>
          <p:nvPr/>
        </p:nvSpPr>
        <p:spPr>
          <a:xfrm>
            <a:off x="1169554" y="1029261"/>
            <a:ext cx="5698053" cy="331134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panose="020B0604020202020204" pitchFamily="34" charset="0"/>
                <a:cs typeface="Arial" panose="020B0604020202020204" pitchFamily="34" charset="0"/>
              </a:rPr>
              <a:t>ESPACIO PARA FOTO</a:t>
            </a:r>
          </a:p>
          <a:p>
            <a:pPr algn="ctr"/>
            <a:r>
              <a:rPr lang="es-ES" dirty="0">
                <a:latin typeface="Arial" panose="020B0604020202020204" pitchFamily="34" charset="0"/>
                <a:cs typeface="Arial" panose="020B0604020202020204" pitchFamily="34" charset="0"/>
              </a:rPr>
              <a:t>No cambiar el tamaño, ni moverlo</a:t>
            </a:r>
          </a:p>
        </p:txBody>
      </p:sp>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Alfonso Bonilla Aragón (Cali)</a:t>
            </a:r>
          </a:p>
        </p:txBody>
      </p:sp>
      <p:sp>
        <p:nvSpPr>
          <p:cNvPr id="3" name="Rectángulo 2">
            <a:extLst>
              <a:ext uri="{FF2B5EF4-FFF2-40B4-BE49-F238E27FC236}">
                <a16:creationId xmlns:a16="http://schemas.microsoft.com/office/drawing/2014/main" id="{24AF7555-7CD5-481E-925B-CBD77EF2FD83}"/>
              </a:ext>
            </a:extLst>
          </p:cNvPr>
          <p:cNvSpPr/>
          <p:nvPr/>
        </p:nvSpPr>
        <p:spPr>
          <a:xfrm>
            <a:off x="1117988" y="5057197"/>
            <a:ext cx="9739555" cy="1384995"/>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Edificio Terminal zona norte y torre de control.</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Edificio Terminal zona central y zona sur.</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Construcción de Áreas de Seguridad - RESA NORTE.</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Franja de pista.</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Cerramientos Franja.</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Repavimentación Pista. </a:t>
            </a:r>
          </a:p>
        </p:txBody>
      </p:sp>
      <p:pic>
        <p:nvPicPr>
          <p:cNvPr id="4" name="Imagen 3">
            <a:extLst>
              <a:ext uri="{FF2B5EF4-FFF2-40B4-BE49-F238E27FC236}">
                <a16:creationId xmlns:a16="http://schemas.microsoft.com/office/drawing/2014/main" id="{2502A642-40D9-455C-9384-CCB8317A4624}"/>
              </a:ext>
            </a:extLst>
          </p:cNvPr>
          <p:cNvPicPr>
            <a:picLocks noChangeAspect="1"/>
          </p:cNvPicPr>
          <p:nvPr/>
        </p:nvPicPr>
        <p:blipFill>
          <a:blip r:embed="rId2"/>
          <a:stretch>
            <a:fillRect/>
          </a:stretch>
        </p:blipFill>
        <p:spPr>
          <a:xfrm>
            <a:off x="1185562" y="1059639"/>
            <a:ext cx="5690201" cy="3307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dondear rectángulo de esquina diagonal 11">
            <a:extLst>
              <a:ext uri="{FF2B5EF4-FFF2-40B4-BE49-F238E27FC236}">
                <a16:creationId xmlns:a16="http://schemas.microsoft.com/office/drawing/2014/main" id="{65CEBB24-1197-4294-8B5B-09E914A63DE8}"/>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7" name="Rectángulo 6">
            <a:extLst>
              <a:ext uri="{FF2B5EF4-FFF2-40B4-BE49-F238E27FC236}">
                <a16:creationId xmlns:a16="http://schemas.microsoft.com/office/drawing/2014/main" id="{86F9F6F8-0F85-47C7-B5FE-6263C1222649}"/>
              </a:ext>
            </a:extLst>
          </p:cNvPr>
          <p:cNvSpPr/>
          <p:nvPr/>
        </p:nvSpPr>
        <p:spPr>
          <a:xfrm>
            <a:off x="8610600" y="3009247"/>
            <a:ext cx="2405393" cy="461665"/>
          </a:xfrm>
          <a:prstGeom prst="rect">
            <a:avLst/>
          </a:prstGeom>
        </p:spPr>
        <p:txBody>
          <a:bodyPr wrap="square">
            <a:spAutoFit/>
          </a:bodyPr>
          <a:lstStyle/>
          <a:p>
            <a:pPr fontAlgn="ctr"/>
            <a:r>
              <a:rPr lang="es-CO" sz="1600" dirty="0">
                <a:latin typeface="Arial Black" panose="020B0A04020102020204" pitchFamily="34" charset="0"/>
                <a:cs typeface="Arial" panose="020B0604020202020204" pitchFamily="34" charset="0"/>
              </a:rPr>
              <a:t>$235.000 Millones*</a:t>
            </a:r>
            <a:r>
              <a:rPr lang="es-CO" sz="800" dirty="0">
                <a:latin typeface="Arial Black" panose="020B0A04020102020204" pitchFamily="34" charset="0"/>
                <a:cs typeface="Arial" panose="020B0604020202020204" pitchFamily="34" charset="0"/>
              </a:rPr>
              <a:t>                  			       *$2018</a:t>
            </a:r>
            <a:endParaRPr lang="es-ES" sz="800" dirty="0">
              <a:latin typeface="Arial Black" panose="020B0A04020102020204" pitchFamily="34" charset="0"/>
              <a:cs typeface="Arial" panose="020B0604020202020204" pitchFamily="34" charset="0"/>
            </a:endParaRPr>
          </a:p>
        </p:txBody>
      </p:sp>
      <p:sp>
        <p:nvSpPr>
          <p:cNvPr id="8" name="Redondear rectángulo de esquina diagonal 11">
            <a:extLst>
              <a:ext uri="{FF2B5EF4-FFF2-40B4-BE49-F238E27FC236}">
                <a16:creationId xmlns:a16="http://schemas.microsoft.com/office/drawing/2014/main" id="{3D4B380E-EFF4-4627-8CD9-4712DBF96AE9}"/>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chemeClr val="bg1"/>
                </a:solidFill>
                <a:latin typeface="Arial Black" panose="020B0A04020102020204" pitchFamily="34" charset="0"/>
                <a:ea typeface="Arial" charset="0"/>
                <a:cs typeface="Arial" panose="020B0604020202020204" pitchFamily="34" charset="0"/>
              </a:rPr>
              <a:t>Inversiones Acumuladas:</a:t>
            </a:r>
          </a:p>
        </p:txBody>
      </p:sp>
    </p:spTree>
    <p:extLst>
      <p:ext uri="{BB962C8B-B14F-4D97-AF65-F5344CB8AC3E}">
        <p14:creationId xmlns:p14="http://schemas.microsoft.com/office/powerpoint/2010/main" val="3685753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El Caraño (Quibdó)</a:t>
            </a:r>
          </a:p>
        </p:txBody>
      </p:sp>
      <p:sp>
        <p:nvSpPr>
          <p:cNvPr id="3" name="Rectángulo 2">
            <a:extLst>
              <a:ext uri="{FF2B5EF4-FFF2-40B4-BE49-F238E27FC236}">
                <a16:creationId xmlns:a16="http://schemas.microsoft.com/office/drawing/2014/main" id="{D405D69C-AFEE-4D9E-A6D4-266562D0B663}"/>
              </a:ext>
            </a:extLst>
          </p:cNvPr>
          <p:cNvSpPr/>
          <p:nvPr/>
        </p:nvSpPr>
        <p:spPr>
          <a:xfrm>
            <a:off x="1117988" y="5057197"/>
            <a:ext cx="9739555" cy="738664"/>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Terminal de Pasajeros y construcción Centro de servicios</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Repavimentación y Ampliación de Pista y Plataforma</a:t>
            </a:r>
          </a:p>
          <a:p>
            <a:pPr marR="0" lvl="0" algn="just" defTabSz="457200" rtl="0" eaLnBrk="1" fontAlgn="ctr" latinLnBrk="0" hangingPunct="1">
              <a:lnSpc>
                <a:spcPct val="100000"/>
              </a:lnSpc>
              <a:spcBef>
                <a:spcPts val="0"/>
              </a:spcBef>
              <a:spcAft>
                <a:spcPts val="0"/>
              </a:spcAft>
              <a:buClr>
                <a:srgbClr val="023F78"/>
              </a:buClr>
              <a:buSzTx/>
              <a:tabLst/>
              <a:defRPr/>
            </a:pP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dondear rectángulo de esquina diagonal 11">
            <a:extLst>
              <a:ext uri="{FF2B5EF4-FFF2-40B4-BE49-F238E27FC236}">
                <a16:creationId xmlns:a16="http://schemas.microsoft.com/office/drawing/2014/main" id="{D53BA339-2FB8-4694-9BE0-64D74B3BE8FB}"/>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95460BB5-A7E5-40A9-8A66-F818BBB2A7A6}"/>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$239.000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EA3AB94A-6097-40DC-B9A8-52465904F487}"/>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a:extLst>
              <a:ext uri="{FF2B5EF4-FFF2-40B4-BE49-F238E27FC236}">
                <a16:creationId xmlns:a16="http://schemas.microsoft.com/office/drawing/2014/main" id="{5C82C1B2-F6E7-426D-85EA-2406629FAE6F}"/>
              </a:ext>
            </a:extLst>
          </p:cNvPr>
          <p:cNvPicPr>
            <a:picLocks noChangeAspect="1"/>
          </p:cNvPicPr>
          <p:nvPr/>
        </p:nvPicPr>
        <p:blipFill rotWithShape="1">
          <a:blip r:embed="rId2"/>
          <a:srcRect r="38247"/>
          <a:stretch/>
        </p:blipFill>
        <p:spPr>
          <a:xfrm>
            <a:off x="1176007" y="1068757"/>
            <a:ext cx="5691600" cy="3341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570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Alfonso López (Valledupar)</a:t>
            </a:r>
          </a:p>
        </p:txBody>
      </p:sp>
      <p:sp>
        <p:nvSpPr>
          <p:cNvPr id="3" name="Rectángulo 2">
            <a:extLst>
              <a:ext uri="{FF2B5EF4-FFF2-40B4-BE49-F238E27FC236}">
                <a16:creationId xmlns:a16="http://schemas.microsoft.com/office/drawing/2014/main" id="{A809EFBC-A757-47CB-9C08-76581068FD4E}"/>
              </a:ext>
            </a:extLst>
          </p:cNvPr>
          <p:cNvSpPr/>
          <p:nvPr/>
        </p:nvSpPr>
        <p:spPr>
          <a:xfrm>
            <a:off x="1117988" y="5057197"/>
            <a:ext cx="9739555" cy="1169551"/>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Obras de modernización Obras de ampliación y climatización</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Modernización en (3616 m²)</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Climatización áreas públicas (907 m²).</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sala de abordaje (228 m²).</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zona entrega equipaje (289 m²)</a:t>
            </a:r>
          </a:p>
        </p:txBody>
      </p:sp>
      <p:sp>
        <p:nvSpPr>
          <p:cNvPr id="4" name="Redondear rectángulo de esquina diagonal 11">
            <a:extLst>
              <a:ext uri="{FF2B5EF4-FFF2-40B4-BE49-F238E27FC236}">
                <a16:creationId xmlns:a16="http://schemas.microsoft.com/office/drawing/2014/main" id="{6B44C8A1-B4F3-4D86-B70A-4D497B3A9464}"/>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826EB1F6-2678-4476-91A2-A90B958D4953}"/>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$24,000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1C6A9B9A-642A-4E70-B16A-43A4411A1CB3}"/>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a:extLst>
              <a:ext uri="{FF2B5EF4-FFF2-40B4-BE49-F238E27FC236}">
                <a16:creationId xmlns:a16="http://schemas.microsoft.com/office/drawing/2014/main" id="{566BF8FF-EC73-4F05-8995-AD3B22F1714E}"/>
              </a:ext>
            </a:extLst>
          </p:cNvPr>
          <p:cNvPicPr>
            <a:picLocks noChangeAspect="1"/>
          </p:cNvPicPr>
          <p:nvPr/>
        </p:nvPicPr>
        <p:blipFill>
          <a:blip r:embed="rId2"/>
          <a:stretch>
            <a:fillRect/>
          </a:stretch>
        </p:blipFill>
        <p:spPr>
          <a:xfrm>
            <a:off x="1169554" y="1058336"/>
            <a:ext cx="5691600" cy="3328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7534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Los Garzones (Montería)</a:t>
            </a:r>
          </a:p>
        </p:txBody>
      </p:sp>
      <p:sp>
        <p:nvSpPr>
          <p:cNvPr id="3" name="Rectángulo 2">
            <a:extLst>
              <a:ext uri="{FF2B5EF4-FFF2-40B4-BE49-F238E27FC236}">
                <a16:creationId xmlns:a16="http://schemas.microsoft.com/office/drawing/2014/main" id="{94E8088F-C0B7-4DCA-AF78-6595712832E9}"/>
              </a:ext>
            </a:extLst>
          </p:cNvPr>
          <p:cNvSpPr/>
          <p:nvPr/>
        </p:nvSpPr>
        <p:spPr>
          <a:xfrm>
            <a:off x="1117988" y="5057197"/>
            <a:ext cx="9739555" cy="738664"/>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Repavimentación pista de aterrizaje  e Instalación sistema ALS</a:t>
            </a:r>
          </a:p>
          <a:p>
            <a:pPr marL="285750" indent="-285750" algn="just" fontAlgn="ctr">
              <a:buClr>
                <a:srgbClr val="023F78"/>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Edificio Terminal de Pasajeros</a:t>
            </a:r>
          </a:p>
          <a:p>
            <a:pPr marL="285750" marR="0" lvl="0" indent="-285750" algn="just" defTabSz="457200" rtl="0" eaLnBrk="1" fontAlgn="ctr" latinLnBrk="0" hangingPunct="1">
              <a:lnSpc>
                <a:spcPct val="100000"/>
              </a:lnSpc>
              <a:spcBef>
                <a:spcPts val="0"/>
              </a:spcBef>
              <a:spcAft>
                <a:spcPts val="0"/>
              </a:spcAft>
              <a:buClr>
                <a:srgbClr val="023F78"/>
              </a:buClr>
              <a:buSzTx/>
              <a:buFont typeface="Courier New" panose="02070309020205020404" pitchFamily="49" charset="0"/>
              <a:buChar char="o"/>
              <a:tabLst/>
              <a:defRPr/>
            </a:pP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dondear rectángulo de esquina diagonal 11">
            <a:extLst>
              <a:ext uri="{FF2B5EF4-FFF2-40B4-BE49-F238E27FC236}">
                <a16:creationId xmlns:a16="http://schemas.microsoft.com/office/drawing/2014/main" id="{32C6E7D2-9846-45E5-8FAE-76A5E089AD24}"/>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93B5469C-3912-4516-91C6-EF35DCCC51BD}"/>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$136.000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FE588F4C-8287-4F5F-AE50-2AF1437D14E7}"/>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Picture 2" descr="http://www.aeropuertomonteria.co/public/assets/images/original/portadamtr1_488641.jpg">
            <a:extLst>
              <a:ext uri="{FF2B5EF4-FFF2-40B4-BE49-F238E27FC236}">
                <a16:creationId xmlns:a16="http://schemas.microsoft.com/office/drawing/2014/main" id="{163FD3A4-2E61-4BEB-867A-3AAC9691A5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32"/>
          <a:stretch/>
        </p:blipFill>
        <p:spPr bwMode="auto">
          <a:xfrm>
            <a:off x="1176007" y="1043190"/>
            <a:ext cx="5795981" cy="3297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31713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Olaya Herrera (Medellín)</a:t>
            </a:r>
          </a:p>
        </p:txBody>
      </p:sp>
      <p:sp>
        <p:nvSpPr>
          <p:cNvPr id="3" name="Rectángulo 2">
            <a:extLst>
              <a:ext uri="{FF2B5EF4-FFF2-40B4-BE49-F238E27FC236}">
                <a16:creationId xmlns:a16="http://schemas.microsoft.com/office/drawing/2014/main" id="{8A166735-BBA4-4430-B784-FE41EA88B5BC}"/>
              </a:ext>
            </a:extLst>
          </p:cNvPr>
          <p:cNvSpPr/>
          <p:nvPr/>
        </p:nvSpPr>
        <p:spPr>
          <a:xfrm>
            <a:off x="1117988" y="5057197"/>
            <a:ext cx="9739555" cy="738664"/>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Construcción nueva torre de control, edificio parqueadero, Terminal VIP</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Repavimentación pista de aterrizaje</a:t>
            </a:r>
          </a:p>
          <a:p>
            <a:pPr marL="285750" marR="0" lvl="0" indent="-285750" algn="just" defTabSz="457200" rtl="0" eaLnBrk="1" fontAlgn="ctr" latinLnBrk="0" hangingPunct="1">
              <a:lnSpc>
                <a:spcPct val="100000"/>
              </a:lnSpc>
              <a:spcBef>
                <a:spcPts val="0"/>
              </a:spcBef>
              <a:spcAft>
                <a:spcPts val="0"/>
              </a:spcAft>
              <a:buClr>
                <a:srgbClr val="023F78"/>
              </a:buClr>
              <a:buSzTx/>
              <a:buFont typeface="Courier New" panose="02070309020205020404" pitchFamily="49" charset="0"/>
              <a:buChar char="o"/>
              <a:tabLst/>
              <a:defRPr/>
            </a:pP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dondear rectángulo de esquina diagonal 11">
            <a:extLst>
              <a:ext uri="{FF2B5EF4-FFF2-40B4-BE49-F238E27FC236}">
                <a16:creationId xmlns:a16="http://schemas.microsoft.com/office/drawing/2014/main" id="{1309C8DA-AED4-4578-B2D4-BEDDD23E8022}"/>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EA34E589-5F6E-43FB-8955-1BE0581416CE}"/>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$22.000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0B12E130-2C64-472E-8DC0-2320B17EA6A6}"/>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Picture 2" descr="http://www.aeropuertomedellin.co/public/assets/images/original/_STF5737_504982.jpg">
            <a:extLst>
              <a:ext uri="{FF2B5EF4-FFF2-40B4-BE49-F238E27FC236}">
                <a16:creationId xmlns:a16="http://schemas.microsoft.com/office/drawing/2014/main" id="{38FEF523-37C4-49D8-8227-583BC3C4B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406" y="1044022"/>
            <a:ext cx="5690201" cy="3310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0993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Rafael Núñez (Cartagena)</a:t>
            </a:r>
          </a:p>
        </p:txBody>
      </p:sp>
      <p:sp>
        <p:nvSpPr>
          <p:cNvPr id="3" name="Rectángulo 2">
            <a:extLst>
              <a:ext uri="{FF2B5EF4-FFF2-40B4-BE49-F238E27FC236}">
                <a16:creationId xmlns:a16="http://schemas.microsoft.com/office/drawing/2014/main" id="{E18D3DD5-6587-49C5-AB24-BF7994C4D9A3}"/>
              </a:ext>
            </a:extLst>
          </p:cNvPr>
          <p:cNvSpPr/>
          <p:nvPr/>
        </p:nvSpPr>
        <p:spPr>
          <a:xfrm>
            <a:off x="1117988" y="5057197"/>
            <a:ext cx="9739555" cy="1384995"/>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Repavimentación y Mantenimiento Pista</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Infraestructura ECO Servicio FBO</a:t>
            </a:r>
          </a:p>
          <a:p>
            <a:pPr marL="285750" indent="-285750" algn="just" fontAlgn="ctr">
              <a:buClr>
                <a:srgbClr val="082E65"/>
              </a:buClr>
              <a:buFont typeface="Courier New" panose="02070309020205020404" pitchFamily="49" charset="0"/>
              <a:buChar char="o"/>
              <a:defRPr/>
            </a:pPr>
            <a:r>
              <a:rPr lang="pt-BR" sz="1400" dirty="0">
                <a:latin typeface="Arial" panose="020B0604020202020204" pitchFamily="34" charset="0"/>
                <a:cs typeface="Arial" panose="020B0604020202020204" pitchFamily="34" charset="0"/>
              </a:rPr>
              <a:t>Sala VIP Internacional (Voluntaria)</a:t>
            </a:r>
          </a:p>
          <a:p>
            <a:pPr marL="285750" indent="-285750" algn="just" fontAlgn="ctr">
              <a:buClr>
                <a:srgbClr val="082E65"/>
              </a:buClr>
              <a:buFont typeface="Courier New" panose="02070309020205020404" pitchFamily="49" charset="0"/>
              <a:buChar char="o"/>
              <a:defRPr/>
            </a:pPr>
            <a:r>
              <a:rPr lang="pt-BR" sz="1400" dirty="0">
                <a:latin typeface="Arial" panose="020B0604020202020204" pitchFamily="34" charset="0"/>
                <a:cs typeface="Arial" panose="020B0604020202020204" pitchFamily="34" charset="0"/>
              </a:rPr>
              <a:t>Edifício SEI </a:t>
            </a:r>
          </a:p>
          <a:p>
            <a:pPr marL="285750" indent="-285750" algn="just" fontAlgn="ctr">
              <a:buClr>
                <a:srgbClr val="082E65"/>
              </a:buClr>
              <a:buFont typeface="Courier New" panose="02070309020205020404" pitchFamily="49" charset="0"/>
              <a:buChar char="o"/>
              <a:defRPr/>
            </a:pPr>
            <a:r>
              <a:rPr lang="pt-BR" sz="1400" dirty="0">
                <a:latin typeface="Arial" panose="020B0604020202020204" pitchFamily="34" charset="0"/>
                <a:cs typeface="Arial" panose="020B0604020202020204" pitchFamily="34" charset="0"/>
              </a:rPr>
              <a:t>Franjas de Pista</a:t>
            </a:r>
          </a:p>
          <a:p>
            <a:pPr marL="285750" indent="-285750" algn="just" fontAlgn="ctr">
              <a:buClr>
                <a:srgbClr val="082E65"/>
              </a:buClr>
              <a:buFont typeface="Courier New" panose="02070309020205020404" pitchFamily="49" charset="0"/>
              <a:buChar char="o"/>
              <a:defRPr/>
            </a:pPr>
            <a:r>
              <a:rPr lang="pt-BR" sz="1400" dirty="0" err="1">
                <a:latin typeface="Arial" panose="020B0604020202020204" pitchFamily="34" charset="0"/>
                <a:cs typeface="Arial" panose="020B0604020202020204" pitchFamily="34" charset="0"/>
              </a:rPr>
              <a:t>Nuevas</a:t>
            </a:r>
            <a:r>
              <a:rPr lang="pt-BR" sz="1400" dirty="0">
                <a:latin typeface="Arial" panose="020B0604020202020204" pitchFamily="34" charset="0"/>
                <a:cs typeface="Arial" panose="020B0604020202020204" pitchFamily="34" charset="0"/>
              </a:rPr>
              <a:t> bodegas </a:t>
            </a:r>
            <a:r>
              <a:rPr lang="pt-BR" sz="1400" dirty="0" err="1">
                <a:latin typeface="Arial" panose="020B0604020202020204" pitchFamily="34" charset="0"/>
                <a:cs typeface="Arial" panose="020B0604020202020204" pitchFamily="34" charset="0"/>
              </a:rPr>
              <a:t>handling</a:t>
            </a:r>
            <a:r>
              <a:rPr lang="pt-BR" sz="1400" dirty="0">
                <a:latin typeface="Arial" panose="020B0604020202020204" pitchFamily="34" charset="0"/>
                <a:cs typeface="Arial" panose="020B0604020202020204" pitchFamily="34" charset="0"/>
              </a:rPr>
              <a:t> y centro de </a:t>
            </a:r>
            <a:r>
              <a:rPr lang="pt-BR" sz="1400" dirty="0" err="1">
                <a:latin typeface="Arial" panose="020B0604020202020204" pitchFamily="34" charset="0"/>
                <a:cs typeface="Arial" panose="020B0604020202020204" pitchFamily="34" charset="0"/>
              </a:rPr>
              <a:t>acopio</a:t>
            </a:r>
            <a:endParaRPr lang="pt-BR" sz="1400" dirty="0">
              <a:latin typeface="Arial" panose="020B0604020202020204" pitchFamily="34" charset="0"/>
              <a:cs typeface="Arial" panose="020B0604020202020204" pitchFamily="34" charset="0"/>
            </a:endParaRPr>
          </a:p>
        </p:txBody>
      </p:sp>
      <p:sp>
        <p:nvSpPr>
          <p:cNvPr id="4" name="Redondear rectángulo de esquina diagonal 11">
            <a:extLst>
              <a:ext uri="{FF2B5EF4-FFF2-40B4-BE49-F238E27FC236}">
                <a16:creationId xmlns:a16="http://schemas.microsoft.com/office/drawing/2014/main" id="{3856FE54-957D-4BC4-8A7A-5FF6C0D7C399}"/>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CBCDE2F2-91A4-48D1-8FB2-521603F0FE48}"/>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$103.000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A3458532-834E-44D7-BDD5-1E10C1CB83B7}"/>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a:extLst>
              <a:ext uri="{FF2B5EF4-FFF2-40B4-BE49-F238E27FC236}">
                <a16:creationId xmlns:a16="http://schemas.microsoft.com/office/drawing/2014/main" id="{465EE8CA-E0D5-4FE5-AC6E-99D136F69A8F}"/>
              </a:ext>
            </a:extLst>
          </p:cNvPr>
          <p:cNvPicPr>
            <a:picLocks noChangeAspect="1"/>
          </p:cNvPicPr>
          <p:nvPr/>
        </p:nvPicPr>
        <p:blipFill>
          <a:blip r:embed="rId2"/>
          <a:stretch>
            <a:fillRect/>
          </a:stretch>
        </p:blipFill>
        <p:spPr>
          <a:xfrm>
            <a:off x="1176007" y="1056714"/>
            <a:ext cx="5691600" cy="3337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3175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José María Córdoba (Rionegro)</a:t>
            </a:r>
          </a:p>
        </p:txBody>
      </p:sp>
      <p:sp>
        <p:nvSpPr>
          <p:cNvPr id="3" name="Rectángulo 2">
            <a:extLst>
              <a:ext uri="{FF2B5EF4-FFF2-40B4-BE49-F238E27FC236}">
                <a16:creationId xmlns:a16="http://schemas.microsoft.com/office/drawing/2014/main" id="{1D9ABB33-745C-4D6E-AEA2-D521DAF2F46B}"/>
              </a:ext>
            </a:extLst>
          </p:cNvPr>
          <p:cNvSpPr/>
          <p:nvPr/>
        </p:nvSpPr>
        <p:spPr>
          <a:xfrm>
            <a:off x="1117988" y="5057197"/>
            <a:ext cx="9739555" cy="1600438"/>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Adecuación del edificio terminal</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Escaleras eléctricas para pasajeros</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Terminal de Pasajeros Muelle Nacional</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Sistema de información de Vuelos FIDS y Equipajes BIDS</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Calle de salida rápida</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Plataforma en asfalto (Terminal de pasajeros Nacional)</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Plataforma en concreto (Terminal de pasajeros Nacional)</a:t>
            </a: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dondear rectángulo de esquina diagonal 11">
            <a:extLst>
              <a:ext uri="{FF2B5EF4-FFF2-40B4-BE49-F238E27FC236}">
                <a16:creationId xmlns:a16="http://schemas.microsoft.com/office/drawing/2014/main" id="{89DF07F2-E2E3-48F3-B0CF-C948BA334DEB}"/>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035DE9F6-614A-4CD1-89E0-F73676EB59F6}"/>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$350.600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AF6ABC50-4D4A-4DF8-8D41-A20B02E415AB}"/>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a:extLst>
              <a:ext uri="{FF2B5EF4-FFF2-40B4-BE49-F238E27FC236}">
                <a16:creationId xmlns:a16="http://schemas.microsoft.com/office/drawing/2014/main" id="{FB42A214-5BE6-4010-9EB0-D21C9672083D}"/>
              </a:ext>
            </a:extLst>
          </p:cNvPr>
          <p:cNvPicPr>
            <a:picLocks noChangeAspect="1"/>
          </p:cNvPicPr>
          <p:nvPr/>
        </p:nvPicPr>
        <p:blipFill>
          <a:blip r:embed="rId2"/>
          <a:stretch>
            <a:fillRect/>
          </a:stretch>
        </p:blipFill>
        <p:spPr>
          <a:xfrm>
            <a:off x="1189862" y="1067858"/>
            <a:ext cx="5691600" cy="3328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9725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Palonegro (Bucaramanga)</a:t>
            </a:r>
          </a:p>
        </p:txBody>
      </p:sp>
      <p:sp>
        <p:nvSpPr>
          <p:cNvPr id="3" name="Rectángulo 2">
            <a:extLst>
              <a:ext uri="{FF2B5EF4-FFF2-40B4-BE49-F238E27FC236}">
                <a16:creationId xmlns:a16="http://schemas.microsoft.com/office/drawing/2014/main" id="{FBC0106B-9676-4B18-ACF8-A83800C57579}"/>
              </a:ext>
            </a:extLst>
          </p:cNvPr>
          <p:cNvSpPr/>
          <p:nvPr/>
        </p:nvSpPr>
        <p:spPr>
          <a:xfrm>
            <a:off x="1117988" y="5057197"/>
            <a:ext cx="9739555" cy="1169551"/>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Obras de Modernización</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Modernización en (16.133 m²)</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Sala de Abordaje Nacional  (1324) m² </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Sala de Abordaje Internacional  (378) m² </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Sala de Entrega de Equipaje  (861) m²</a:t>
            </a:r>
          </a:p>
        </p:txBody>
      </p:sp>
      <p:sp>
        <p:nvSpPr>
          <p:cNvPr id="4" name="Redondear rectángulo de esquina diagonal 11">
            <a:extLst>
              <a:ext uri="{FF2B5EF4-FFF2-40B4-BE49-F238E27FC236}">
                <a16:creationId xmlns:a16="http://schemas.microsoft.com/office/drawing/2014/main" id="{C1742956-D833-4178-AC26-180C7380961A}"/>
              </a:ext>
            </a:extLst>
          </p:cNvPr>
          <p:cNvSpPr/>
          <p:nvPr/>
        </p:nvSpPr>
        <p:spPr>
          <a:xfrm>
            <a:off x="1117988" y="455901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27BAE230-6761-4E58-B806-801F6B193425}"/>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$30.000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44F2075B-6351-411F-A2A5-2AA02FF262DB}"/>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a:extLst>
              <a:ext uri="{FF2B5EF4-FFF2-40B4-BE49-F238E27FC236}">
                <a16:creationId xmlns:a16="http://schemas.microsoft.com/office/drawing/2014/main" id="{9DB4CA65-45C4-4465-A62B-43C2C63036A0}"/>
              </a:ext>
            </a:extLst>
          </p:cNvPr>
          <p:cNvPicPr>
            <a:picLocks noChangeAspect="1"/>
          </p:cNvPicPr>
          <p:nvPr/>
        </p:nvPicPr>
        <p:blipFill>
          <a:blip r:embed="rId2"/>
          <a:stretch>
            <a:fillRect/>
          </a:stretch>
        </p:blipFill>
        <p:spPr>
          <a:xfrm>
            <a:off x="1205488" y="1063233"/>
            <a:ext cx="5691600" cy="3243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7218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Hitos</a:t>
            </a:r>
          </a:p>
          <a:p>
            <a:pPr marL="342900" lvl="0" indent="-342900" defTabSz="914400">
              <a:defRPr/>
            </a:pPr>
            <a:r>
              <a:rPr lang="es-CO" sz="2000" b="1" dirty="0">
                <a:solidFill>
                  <a:srgbClr val="EC6707"/>
                </a:solidFill>
                <a:latin typeface="Arial" charset="0"/>
                <a:ea typeface="Arial" charset="0"/>
                <a:cs typeface="Arial" charset="0"/>
              </a:rPr>
              <a:t>Aeropuerto Simón Bolívar (Santa Marta)</a:t>
            </a:r>
          </a:p>
        </p:txBody>
      </p:sp>
      <p:sp>
        <p:nvSpPr>
          <p:cNvPr id="3" name="Rectángulo 2">
            <a:extLst>
              <a:ext uri="{FF2B5EF4-FFF2-40B4-BE49-F238E27FC236}">
                <a16:creationId xmlns:a16="http://schemas.microsoft.com/office/drawing/2014/main" id="{4C8A0F78-68E5-4436-887D-4AD5E5C4F5C0}"/>
              </a:ext>
            </a:extLst>
          </p:cNvPr>
          <p:cNvSpPr/>
          <p:nvPr/>
        </p:nvSpPr>
        <p:spPr>
          <a:xfrm>
            <a:off x="1117988" y="5112617"/>
            <a:ext cx="9739555" cy="1384995"/>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Nuevo Aeropuerto Simón Bolívar: Terminal: 15.413,54 m². </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Parqueadero subterráneo: 5.742 m²</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plataforma: 30.702,56 m²</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5 posiciones de contacto con (5 puentes nuevos), </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5 bandas de equipaje nuevas</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Climatización total de la terminal.</a:t>
            </a:r>
          </a:p>
        </p:txBody>
      </p:sp>
      <p:sp>
        <p:nvSpPr>
          <p:cNvPr id="4" name="Redondear rectángulo de esquina diagonal 11">
            <a:extLst>
              <a:ext uri="{FF2B5EF4-FFF2-40B4-BE49-F238E27FC236}">
                <a16:creationId xmlns:a16="http://schemas.microsoft.com/office/drawing/2014/main" id="{09A73096-59FD-41C8-9A14-8895398FD10F}"/>
              </a:ext>
            </a:extLst>
          </p:cNvPr>
          <p:cNvSpPr/>
          <p:nvPr/>
        </p:nvSpPr>
        <p:spPr>
          <a:xfrm>
            <a:off x="1117988" y="461443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E17BF5E1-EB28-4BD3-9BC1-8D23D20A2F7F}"/>
              </a:ext>
            </a:extLst>
          </p:cNvPr>
          <p:cNvSpPr/>
          <p:nvPr/>
        </p:nvSpPr>
        <p:spPr>
          <a:xfrm>
            <a:off x="8610600" y="300924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$122,500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4A3E44F1-F079-4E5B-9D99-DECBF87E8EA0}"/>
              </a:ext>
            </a:extLst>
          </p:cNvPr>
          <p:cNvSpPr/>
          <p:nvPr/>
        </p:nvSpPr>
        <p:spPr>
          <a:xfrm>
            <a:off x="7293542" y="253219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a:extLst>
              <a:ext uri="{FF2B5EF4-FFF2-40B4-BE49-F238E27FC236}">
                <a16:creationId xmlns:a16="http://schemas.microsoft.com/office/drawing/2014/main" id="{FADC11BD-9911-41C8-9FC0-1F63D8E87F65}"/>
              </a:ext>
            </a:extLst>
          </p:cNvPr>
          <p:cNvPicPr>
            <a:picLocks noChangeAspect="1"/>
          </p:cNvPicPr>
          <p:nvPr/>
        </p:nvPicPr>
        <p:blipFill rotWithShape="1">
          <a:blip r:embed="rId2"/>
          <a:srcRect b="3666"/>
          <a:stretch/>
        </p:blipFill>
        <p:spPr>
          <a:xfrm>
            <a:off x="1176007" y="1033373"/>
            <a:ext cx="5691600" cy="3469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9387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4184092"/>
            <a:ext cx="12192000" cy="6788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4462760"/>
          </a:xfrm>
          <a:prstGeom prst="rect">
            <a:avLst/>
          </a:prstGeom>
        </p:spPr>
        <p:txBody>
          <a:bodyPr wrap="square">
            <a:spAutoFit/>
          </a:bodyPr>
          <a:lstStyle/>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Balance General</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Concesiones aeroportuarias a cargo de la ANI</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tráfico de </a:t>
            </a:r>
            <a:r>
              <a:rPr lang="es-ES" dirty="0">
                <a:latin typeface="Arial" panose="020B0604020202020204" pitchFamily="34" charset="0"/>
                <a:ea typeface="Arial Black" charset="0"/>
                <a:cs typeface="Arial" panose="020B0604020202020204" pitchFamily="34" charset="0"/>
                <a:sym typeface="Candara"/>
              </a:rPr>
              <a:t>pasajeros - carga</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 </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de las inversiones</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hitos 2014-2017</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obras en curso </a:t>
            </a:r>
          </a:p>
          <a:p>
            <a:pPr marL="457200" lvl="0" indent="-457200">
              <a:spcBef>
                <a:spcPts val="1200"/>
              </a:spcBef>
              <a:spcAft>
                <a:spcPts val="1200"/>
              </a:spcAft>
              <a:buClr>
                <a:srgbClr val="ED7D31"/>
              </a:buClr>
              <a:buSzPct val="120000"/>
              <a:buFont typeface="+mj-lt"/>
              <a:buAutoNum type="arabicPeriod"/>
              <a:defRPr/>
            </a:pPr>
            <a:r>
              <a:rPr lang="es-CO" dirty="0">
                <a:solidFill>
                  <a:prstClr val="black"/>
                </a:solidFill>
                <a:latin typeface="Arial" panose="020B0604020202020204" pitchFamily="34" charset="0"/>
                <a:ea typeface="Arial Black" charset="0"/>
                <a:cs typeface="Arial" panose="020B0604020202020204" pitchFamily="34" charset="0"/>
                <a:sym typeface="Candara"/>
              </a:rPr>
              <a:t>Proyección de Inversiones – </a:t>
            </a:r>
            <a:r>
              <a:rPr lang="es-CO" dirty="0" err="1">
                <a:solidFill>
                  <a:prstClr val="black"/>
                </a:solidFill>
                <a:latin typeface="Arial" panose="020B0604020202020204" pitchFamily="34" charset="0"/>
                <a:ea typeface="Arial Black" charset="0"/>
                <a:cs typeface="Arial" panose="020B0604020202020204" pitchFamily="34" charset="0"/>
                <a:sym typeface="Candara"/>
              </a:rPr>
              <a:t>Cuatrenio</a:t>
            </a:r>
            <a:r>
              <a:rPr lang="es-CO" dirty="0">
                <a:solidFill>
                  <a:prstClr val="black"/>
                </a:solidFill>
                <a:latin typeface="Arial" panose="020B0604020202020204" pitchFamily="34" charset="0"/>
                <a:ea typeface="Arial Black" charset="0"/>
                <a:cs typeface="Arial" panose="020B0604020202020204" pitchFamily="34" charset="0"/>
                <a:sym typeface="Candara"/>
              </a:rPr>
              <a:t> 2019/2022</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Retos</a:t>
            </a:r>
          </a:p>
        </p:txBody>
      </p:sp>
    </p:spTree>
    <p:extLst>
      <p:ext uri="{BB962C8B-B14F-4D97-AF65-F5344CB8AC3E}">
        <p14:creationId xmlns:p14="http://schemas.microsoft.com/office/powerpoint/2010/main" val="364690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1330036"/>
            <a:ext cx="12192000" cy="678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5047536"/>
          </a:xfrm>
          <a:prstGeom prst="rect">
            <a:avLst/>
          </a:prstGeom>
        </p:spPr>
        <p:txBody>
          <a:bodyPr wrap="square">
            <a:spAutoFit/>
          </a:bodyPr>
          <a:lstStyle/>
          <a:p>
            <a:pPr marL="457200" indent="-457200">
              <a:spcBef>
                <a:spcPts val="1200"/>
              </a:spcBef>
              <a:spcAft>
                <a:spcPts val="1200"/>
              </a:spcAft>
              <a:buClr>
                <a:schemeClr val="accent2"/>
              </a:buClr>
              <a:buSzPct val="120000"/>
              <a:buFont typeface="+mj-lt"/>
              <a:buAutoNum type="arabicPeriod"/>
            </a:pPr>
            <a:r>
              <a:rPr lang="es-ES" dirty="0">
                <a:latin typeface="Arial" panose="020B0604020202020204" pitchFamily="34" charset="0"/>
                <a:ea typeface="Arial Black" charset="0"/>
                <a:cs typeface="Arial" panose="020B0604020202020204" pitchFamily="34" charset="0"/>
                <a:sym typeface="Candara"/>
              </a:rPr>
              <a:t>Balance General</a:t>
            </a:r>
          </a:p>
          <a:p>
            <a:pPr marL="457200" indent="-457200">
              <a:spcBef>
                <a:spcPts val="1200"/>
              </a:spcBef>
              <a:spcAft>
                <a:spcPts val="1200"/>
              </a:spcAft>
              <a:buClr>
                <a:schemeClr val="accent2"/>
              </a:buClr>
              <a:buSzPct val="120000"/>
              <a:buFont typeface="+mj-lt"/>
              <a:buAutoNum type="arabicPeriod"/>
            </a:pPr>
            <a:r>
              <a:rPr lang="es-ES" dirty="0">
                <a:latin typeface="Arial" panose="020B0604020202020204" pitchFamily="34" charset="0"/>
                <a:ea typeface="Arial Black" charset="0"/>
                <a:cs typeface="Arial" panose="020B0604020202020204" pitchFamily="34" charset="0"/>
                <a:sym typeface="Candara"/>
              </a:rPr>
              <a:t>Concesiones aeroportuarias a cargo de la ANI</a:t>
            </a:r>
          </a:p>
          <a:p>
            <a:pPr marL="457200" indent="-457200">
              <a:spcBef>
                <a:spcPts val="1200"/>
              </a:spcBef>
              <a:spcAft>
                <a:spcPts val="1200"/>
              </a:spcAft>
              <a:buClr>
                <a:schemeClr val="accent2"/>
              </a:buClr>
              <a:buSzPct val="120000"/>
              <a:buFont typeface="+mj-lt"/>
              <a:buAutoNum type="arabicPeriod"/>
            </a:pPr>
            <a:r>
              <a:rPr lang="es-ES" dirty="0">
                <a:latin typeface="Arial" panose="020B0604020202020204" pitchFamily="34" charset="0"/>
                <a:ea typeface="Arial Black" charset="0"/>
                <a:cs typeface="Arial" panose="020B0604020202020204" pitchFamily="34" charset="0"/>
                <a:sym typeface="Candara"/>
              </a:rPr>
              <a:t>Evolución tráfico de pasajeros - carga </a:t>
            </a:r>
          </a:p>
          <a:p>
            <a:pPr marL="457200" indent="-457200">
              <a:spcBef>
                <a:spcPts val="1200"/>
              </a:spcBef>
              <a:spcAft>
                <a:spcPts val="1200"/>
              </a:spcAft>
              <a:buClr>
                <a:schemeClr val="accent2"/>
              </a:buClr>
              <a:buSzPct val="120000"/>
              <a:buFont typeface="+mj-lt"/>
              <a:buAutoNum type="arabicPeriod"/>
            </a:pPr>
            <a:r>
              <a:rPr lang="es-ES" dirty="0">
                <a:latin typeface="Arial" panose="020B0604020202020204" pitchFamily="34" charset="0"/>
                <a:ea typeface="Arial Black" charset="0"/>
                <a:cs typeface="Arial" panose="020B0604020202020204" pitchFamily="34" charset="0"/>
                <a:sym typeface="Candara"/>
              </a:rPr>
              <a:t>Evolución de las inversiones</a:t>
            </a:r>
          </a:p>
          <a:p>
            <a:pPr marL="457200" indent="-457200">
              <a:spcBef>
                <a:spcPts val="1200"/>
              </a:spcBef>
              <a:spcAft>
                <a:spcPts val="1200"/>
              </a:spcAft>
              <a:buClr>
                <a:schemeClr val="accent2"/>
              </a:buClr>
              <a:buSzPct val="120000"/>
              <a:buFont typeface="+mj-lt"/>
              <a:buAutoNum type="arabicPeriod"/>
            </a:pPr>
            <a:r>
              <a:rPr lang="es-ES" dirty="0">
                <a:latin typeface="Arial" panose="020B0604020202020204" pitchFamily="34" charset="0"/>
                <a:ea typeface="Arial Black" charset="0"/>
                <a:cs typeface="Arial" panose="020B0604020202020204" pitchFamily="34" charset="0"/>
                <a:sym typeface="Candara"/>
              </a:rPr>
              <a:t>Principales hitos 2014-2017</a:t>
            </a:r>
          </a:p>
          <a:p>
            <a:pPr marL="457200" indent="-457200">
              <a:spcBef>
                <a:spcPts val="1200"/>
              </a:spcBef>
              <a:spcAft>
                <a:spcPts val="1200"/>
              </a:spcAft>
              <a:buClr>
                <a:schemeClr val="accent2"/>
              </a:buClr>
              <a:buSzPct val="120000"/>
              <a:buFont typeface="+mj-lt"/>
              <a:buAutoNum type="arabicPeriod"/>
            </a:pPr>
            <a:r>
              <a:rPr lang="es-ES" dirty="0">
                <a:latin typeface="Arial" panose="020B0604020202020204" pitchFamily="34" charset="0"/>
                <a:ea typeface="Arial Black" charset="0"/>
                <a:cs typeface="Arial" panose="020B0604020202020204" pitchFamily="34" charset="0"/>
                <a:sym typeface="Candara"/>
              </a:rPr>
              <a:t>Principales obras en curso </a:t>
            </a:r>
          </a:p>
          <a:p>
            <a:pPr marL="457200" indent="-457200">
              <a:spcBef>
                <a:spcPts val="1200"/>
              </a:spcBef>
              <a:spcAft>
                <a:spcPts val="1200"/>
              </a:spcAft>
              <a:buClr>
                <a:schemeClr val="accent2"/>
              </a:buClr>
              <a:buSzPct val="120000"/>
              <a:buFont typeface="+mj-lt"/>
              <a:buAutoNum type="arabicPeriod"/>
            </a:pPr>
            <a:r>
              <a:rPr lang="es-CO" dirty="0">
                <a:latin typeface="Arial" panose="020B0604020202020204" pitchFamily="34" charset="0"/>
                <a:ea typeface="Arial Black" charset="0"/>
                <a:cs typeface="Arial" panose="020B0604020202020204" pitchFamily="34" charset="0"/>
                <a:sym typeface="Candara"/>
              </a:rPr>
              <a:t>Proyección de Inversiones – </a:t>
            </a:r>
            <a:r>
              <a:rPr lang="es-CO" dirty="0" err="1">
                <a:latin typeface="Arial" panose="020B0604020202020204" pitchFamily="34" charset="0"/>
                <a:ea typeface="Arial Black" charset="0"/>
                <a:cs typeface="Arial" panose="020B0604020202020204" pitchFamily="34" charset="0"/>
                <a:sym typeface="Candara"/>
              </a:rPr>
              <a:t>Cuatrenio</a:t>
            </a:r>
            <a:r>
              <a:rPr lang="es-CO" dirty="0">
                <a:latin typeface="Arial" panose="020B0604020202020204" pitchFamily="34" charset="0"/>
                <a:ea typeface="Arial Black" charset="0"/>
                <a:cs typeface="Arial" panose="020B0604020202020204" pitchFamily="34" charset="0"/>
                <a:sym typeface="Candara"/>
              </a:rPr>
              <a:t> 2019/2022</a:t>
            </a:r>
          </a:p>
          <a:p>
            <a:pPr marL="457200" indent="-457200">
              <a:spcBef>
                <a:spcPts val="1200"/>
              </a:spcBef>
              <a:spcAft>
                <a:spcPts val="1200"/>
              </a:spcAft>
              <a:buClr>
                <a:schemeClr val="accent2"/>
              </a:buClr>
              <a:buSzPct val="120000"/>
              <a:buFont typeface="+mj-lt"/>
              <a:buAutoNum type="arabicPeriod"/>
            </a:pPr>
            <a:r>
              <a:rPr lang="es-ES" dirty="0">
                <a:latin typeface="Arial" panose="020B0604020202020204" pitchFamily="34" charset="0"/>
                <a:ea typeface="Arial Black" charset="0"/>
                <a:cs typeface="Arial" panose="020B0604020202020204" pitchFamily="34" charset="0"/>
                <a:sym typeface="Candara"/>
              </a:rPr>
              <a:t>Retos</a:t>
            </a:r>
          </a:p>
          <a:p>
            <a:pPr>
              <a:spcBef>
                <a:spcPts val="1200"/>
              </a:spcBef>
              <a:spcAft>
                <a:spcPts val="1200"/>
              </a:spcAft>
              <a:buClr>
                <a:schemeClr val="accent2"/>
              </a:buClr>
              <a:buSzPct val="120000"/>
            </a:pPr>
            <a:endParaRPr lang="es-ES" dirty="0">
              <a:latin typeface="Arial" panose="020B0604020202020204" pitchFamily="34" charset="0"/>
              <a:ea typeface="Arial Black" charset="0"/>
              <a:cs typeface="Arial" panose="020B0604020202020204" pitchFamily="34" charset="0"/>
              <a:sym typeface="Candara"/>
            </a:endParaRPr>
          </a:p>
        </p:txBody>
      </p:sp>
    </p:spTree>
    <p:extLst>
      <p:ext uri="{BB962C8B-B14F-4D97-AF65-F5344CB8AC3E}">
        <p14:creationId xmlns:p14="http://schemas.microsoft.com/office/powerpoint/2010/main" val="1481326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1015663"/>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Obras</a:t>
            </a:r>
          </a:p>
          <a:p>
            <a:pPr marL="342900" lvl="0" indent="-342900" defTabSz="914400">
              <a:defRPr/>
            </a:pPr>
            <a:r>
              <a:rPr lang="es-CO" sz="2000" b="1" dirty="0">
                <a:solidFill>
                  <a:srgbClr val="EC6707"/>
                </a:solidFill>
                <a:latin typeface="Arial" charset="0"/>
                <a:ea typeface="Arial" charset="0"/>
                <a:cs typeface="Arial" charset="0"/>
              </a:rPr>
              <a:t>En Curso</a:t>
            </a:r>
          </a:p>
          <a:p>
            <a:pPr marL="342900" lvl="0" indent="-342900" defTabSz="914400">
              <a:defRPr/>
            </a:pPr>
            <a:r>
              <a:rPr lang="es-CO" sz="2000" b="1" dirty="0">
                <a:solidFill>
                  <a:srgbClr val="EC6707"/>
                </a:solidFill>
                <a:latin typeface="Arial" charset="0"/>
                <a:ea typeface="Arial" charset="0"/>
                <a:cs typeface="Arial" charset="0"/>
              </a:rPr>
              <a:t>Aeropuerto Camilo Daza (Cúcuta)</a:t>
            </a:r>
          </a:p>
        </p:txBody>
      </p:sp>
      <p:sp>
        <p:nvSpPr>
          <p:cNvPr id="3" name="Rectángulo 2">
            <a:extLst>
              <a:ext uri="{FF2B5EF4-FFF2-40B4-BE49-F238E27FC236}">
                <a16:creationId xmlns:a16="http://schemas.microsoft.com/office/drawing/2014/main" id="{1C8E90C6-3235-4617-92EE-0BDC6BB2639B}"/>
              </a:ext>
            </a:extLst>
          </p:cNvPr>
          <p:cNvSpPr/>
          <p:nvPr/>
        </p:nvSpPr>
        <p:spPr>
          <a:xfrm>
            <a:off x="1117988" y="5240436"/>
            <a:ext cx="9739555" cy="1600438"/>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pPr>
            <a:r>
              <a:rPr lang="es-CO" sz="1400" dirty="0">
                <a:latin typeface="Arial" panose="020B0604020202020204" pitchFamily="34" charset="0"/>
                <a:cs typeface="Arial" panose="020B0604020202020204" pitchFamily="34" charset="0"/>
              </a:rPr>
              <a:t>Obras para la “Adecuación y expansión física y operativa” </a:t>
            </a:r>
          </a:p>
          <a:p>
            <a:pPr marL="285750" indent="-285750" algn="just" fontAlgn="ctr">
              <a:buClr>
                <a:srgbClr val="082E65"/>
              </a:buClr>
              <a:buFont typeface="Courier New" panose="02070309020205020404" pitchFamily="49" charset="0"/>
              <a:buChar char="o"/>
            </a:pPr>
            <a:r>
              <a:rPr lang="es-ES" sz="1400" dirty="0">
                <a:latin typeface="Arial" panose="020B0604020202020204" pitchFamily="34" charset="0"/>
                <a:cs typeface="Arial" panose="020B0604020202020204" pitchFamily="34" charset="0"/>
              </a:rPr>
              <a:t>Obras de ampliación </a:t>
            </a:r>
            <a:r>
              <a:rPr lang="es-CO" sz="1400" dirty="0">
                <a:latin typeface="Arial" panose="020B0604020202020204" pitchFamily="34" charset="0"/>
                <a:cs typeface="Arial" panose="020B0604020202020204" pitchFamily="34" charset="0"/>
              </a:rPr>
              <a:t>de Terminal en 3,945m2 m² (Salida Internacional y Nacional)</a:t>
            </a:r>
          </a:p>
          <a:p>
            <a:pPr marL="285750" indent="-285750" algn="just" fontAlgn="ctr">
              <a:buClr>
                <a:srgbClr val="082E65"/>
              </a:buClr>
              <a:buFont typeface="Courier New" panose="02070309020205020404" pitchFamily="49" charset="0"/>
              <a:buChar char="o"/>
            </a:pPr>
            <a:r>
              <a:rPr lang="es-CO" sz="1400" dirty="0">
                <a:latin typeface="Arial" panose="020B0604020202020204" pitchFamily="34" charset="0"/>
                <a:cs typeface="Arial" panose="020B0604020202020204" pitchFamily="34" charset="0"/>
              </a:rPr>
              <a:t>(1) nuevo puente de abordaje, área de </a:t>
            </a:r>
            <a:r>
              <a:rPr lang="es-CO" sz="1400" dirty="0" err="1">
                <a:latin typeface="Arial" panose="020B0604020202020204" pitchFamily="34" charset="0"/>
                <a:cs typeface="Arial" panose="020B0604020202020204" pitchFamily="34" charset="0"/>
              </a:rPr>
              <a:t>check</a:t>
            </a:r>
            <a:r>
              <a:rPr lang="es-CO" sz="1400" dirty="0">
                <a:latin typeface="Arial" panose="020B0604020202020204" pitchFamily="34" charset="0"/>
                <a:cs typeface="Arial" panose="020B0604020202020204" pitchFamily="34" charset="0"/>
              </a:rPr>
              <a:t> in</a:t>
            </a:r>
          </a:p>
          <a:p>
            <a:pPr marL="285750" indent="-285750" algn="just" fontAlgn="ctr">
              <a:buClr>
                <a:srgbClr val="082E65"/>
              </a:buClr>
              <a:buFont typeface="Courier New" panose="02070309020205020404" pitchFamily="49" charset="0"/>
              <a:buChar char="o"/>
            </a:pPr>
            <a:r>
              <a:rPr lang="es-CO" sz="1400" dirty="0">
                <a:latin typeface="Arial" panose="020B0604020202020204" pitchFamily="34" charset="0"/>
                <a:cs typeface="Arial" panose="020B0604020202020204" pitchFamily="34" charset="0"/>
              </a:rPr>
              <a:t>Mejoramiento en las áreas de recibo de equipaje para un total de 13,760 m²</a:t>
            </a:r>
          </a:p>
          <a:p>
            <a:pPr marL="285750" indent="-285750" algn="just" fontAlgn="ctr">
              <a:buClr>
                <a:srgbClr val="082E65"/>
              </a:buClr>
              <a:buFont typeface="Courier New" panose="02070309020205020404" pitchFamily="49" charset="0"/>
              <a:buChar char="o"/>
            </a:pPr>
            <a:r>
              <a:rPr lang="es-CO" sz="1400" dirty="0">
                <a:latin typeface="Arial" panose="020B0604020202020204" pitchFamily="34" charset="0"/>
                <a:cs typeface="Arial" panose="020B0604020202020204" pitchFamily="34" charset="0"/>
              </a:rPr>
              <a:t>Construcción de 2 edificios para Aerocivil Dependencias Administrativo 218m² - Soporte técnico 167 m² e instalaciones de telecomunicaciones incluyendo la torre.  </a:t>
            </a:r>
          </a:p>
          <a:p>
            <a:pPr marL="285750" indent="-285750" algn="just" fontAlgn="ctr">
              <a:buClr>
                <a:srgbClr val="082E65"/>
              </a:buClr>
              <a:buFont typeface="Courier New" panose="02070309020205020404" pitchFamily="49" charset="0"/>
              <a:buChar char="o"/>
            </a:pPr>
            <a:r>
              <a:rPr lang="es-CO" sz="1400" dirty="0">
                <a:latin typeface="Arial" panose="020B0604020202020204" pitchFamily="34" charset="0"/>
                <a:cs typeface="Arial" panose="020B0604020202020204" pitchFamily="34" charset="0"/>
              </a:rPr>
              <a:t>Plataforma total 46,900 m²</a:t>
            </a:r>
          </a:p>
        </p:txBody>
      </p:sp>
      <p:sp>
        <p:nvSpPr>
          <p:cNvPr id="4" name="Redondear rectángulo de esquina diagonal 11">
            <a:extLst>
              <a:ext uri="{FF2B5EF4-FFF2-40B4-BE49-F238E27FC236}">
                <a16:creationId xmlns:a16="http://schemas.microsoft.com/office/drawing/2014/main" id="{35551344-182B-42BE-B12C-5A6FBE30BD40}"/>
              </a:ext>
            </a:extLst>
          </p:cNvPr>
          <p:cNvSpPr/>
          <p:nvPr/>
        </p:nvSpPr>
        <p:spPr>
          <a:xfrm>
            <a:off x="1117988" y="4756111"/>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CFA87B5F-8994-4542-B347-7A01C532B49B}"/>
              </a:ext>
            </a:extLst>
          </p:cNvPr>
          <p:cNvSpPr/>
          <p:nvPr/>
        </p:nvSpPr>
        <p:spPr>
          <a:xfrm>
            <a:off x="8610600" y="3206341"/>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$65.000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03311A91-3CA9-44DB-88A9-D2396423FAD2}"/>
              </a:ext>
            </a:extLst>
          </p:cNvPr>
          <p:cNvSpPr/>
          <p:nvPr/>
        </p:nvSpPr>
        <p:spPr>
          <a:xfrm>
            <a:off x="7293542" y="2729289"/>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descr="Imagen que contiene exterior, cielo, suelo, construcción&#10;&#10;Descripción generada con confianza muy alta">
            <a:extLst>
              <a:ext uri="{FF2B5EF4-FFF2-40B4-BE49-F238E27FC236}">
                <a16:creationId xmlns:a16="http://schemas.microsoft.com/office/drawing/2014/main" id="{647491AF-6BF8-41E2-871C-6CCE3DF65F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204" t="16384" r="11199" b="22706"/>
          <a:stretch/>
        </p:blipFill>
        <p:spPr>
          <a:xfrm>
            <a:off x="1176007" y="1252457"/>
            <a:ext cx="5691600" cy="3368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43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1015663"/>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Principales Obras</a:t>
            </a:r>
          </a:p>
          <a:p>
            <a:pPr marL="342900" lvl="0" indent="-342900" defTabSz="914400">
              <a:defRPr/>
            </a:pPr>
            <a:r>
              <a:rPr lang="es-CO" sz="2000" b="1" dirty="0">
                <a:solidFill>
                  <a:srgbClr val="EC6707"/>
                </a:solidFill>
                <a:latin typeface="Arial" charset="0"/>
                <a:ea typeface="Arial" charset="0"/>
                <a:cs typeface="Arial" charset="0"/>
              </a:rPr>
              <a:t>En Curso</a:t>
            </a:r>
          </a:p>
          <a:p>
            <a:pPr marL="342900" lvl="0" indent="-342900" defTabSz="914400">
              <a:defRPr/>
            </a:pPr>
            <a:r>
              <a:rPr lang="es-CO" sz="2000" b="1" dirty="0">
                <a:solidFill>
                  <a:srgbClr val="EC6707"/>
                </a:solidFill>
                <a:latin typeface="Arial" charset="0"/>
                <a:ea typeface="Arial" charset="0"/>
                <a:cs typeface="Arial" charset="0"/>
              </a:rPr>
              <a:t>Aeropuerto Ernesto Cortissoz (Barranquilla)</a:t>
            </a:r>
          </a:p>
        </p:txBody>
      </p:sp>
      <p:sp>
        <p:nvSpPr>
          <p:cNvPr id="3" name="Rectángulo 2">
            <a:extLst>
              <a:ext uri="{FF2B5EF4-FFF2-40B4-BE49-F238E27FC236}">
                <a16:creationId xmlns:a16="http://schemas.microsoft.com/office/drawing/2014/main" id="{7BAAEBDB-A81D-4800-8FC6-420DA2C00F4E}"/>
              </a:ext>
            </a:extLst>
          </p:cNvPr>
          <p:cNvSpPr/>
          <p:nvPr/>
        </p:nvSpPr>
        <p:spPr>
          <a:xfrm>
            <a:off x="1117988" y="5212727"/>
            <a:ext cx="9739555" cy="1600438"/>
          </a:xfrm>
          <a:prstGeom prst="rect">
            <a:avLst/>
          </a:prstGeom>
          <a:noFill/>
          <a:ln>
            <a:solidFill>
              <a:srgbClr val="A6A6A6"/>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Modernización y Ampliación Instalación de 9 puentes de abordaje</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Remodelación terminal: 15.000 m2</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Ampliación zona internacional: 5.425 m2</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Zona abastecimiento combustible: 5.000 m2</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Repavimentación de la pista y calles de rodaje</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Nuevo terminal de carga: 6.200 m2 - Nuevo terminal de aviación corporativa: 600 m2</a:t>
            </a:r>
          </a:p>
          <a:p>
            <a:pPr marL="285750" indent="-285750" algn="just" fontAlgn="ctr">
              <a:buClr>
                <a:srgbClr val="082E65"/>
              </a:buClr>
              <a:buFont typeface="Courier New" panose="02070309020205020404" pitchFamily="49" charset="0"/>
              <a:buChar char="o"/>
              <a:defRPr/>
            </a:pPr>
            <a:r>
              <a:rPr lang="es-CO" sz="1400" dirty="0">
                <a:latin typeface="Arial" panose="020B0604020202020204" pitchFamily="34" charset="0"/>
                <a:cs typeface="Arial" panose="020B0604020202020204" pitchFamily="34" charset="0"/>
              </a:rPr>
              <a:t>Edificio mantenimiento aeronaves: 5.625 m2</a:t>
            </a:r>
          </a:p>
        </p:txBody>
      </p:sp>
      <p:sp>
        <p:nvSpPr>
          <p:cNvPr id="4" name="Redondear rectángulo de esquina diagonal 11">
            <a:extLst>
              <a:ext uri="{FF2B5EF4-FFF2-40B4-BE49-F238E27FC236}">
                <a16:creationId xmlns:a16="http://schemas.microsoft.com/office/drawing/2014/main" id="{7F72BF4F-487B-41ED-93DF-7C9EC5B0F3E9}"/>
              </a:ext>
            </a:extLst>
          </p:cNvPr>
          <p:cNvSpPr/>
          <p:nvPr/>
        </p:nvSpPr>
        <p:spPr>
          <a:xfrm>
            <a:off x="1117988" y="4714547"/>
            <a:ext cx="3220257" cy="386686"/>
          </a:xfrm>
          <a:prstGeom prst="round2DiagRect">
            <a:avLst/>
          </a:prstGeom>
          <a:solidFill>
            <a:srgbClr val="EC6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Descripción obras:</a:t>
            </a:r>
          </a:p>
        </p:txBody>
      </p:sp>
      <p:sp>
        <p:nvSpPr>
          <p:cNvPr id="6" name="Rectángulo 5">
            <a:extLst>
              <a:ext uri="{FF2B5EF4-FFF2-40B4-BE49-F238E27FC236}">
                <a16:creationId xmlns:a16="http://schemas.microsoft.com/office/drawing/2014/main" id="{8D7C85E5-305E-4458-83F9-1FCC5922CC4A}"/>
              </a:ext>
            </a:extLst>
          </p:cNvPr>
          <p:cNvSpPr/>
          <p:nvPr/>
        </p:nvSpPr>
        <p:spPr>
          <a:xfrm>
            <a:off x="8610600" y="3192487"/>
            <a:ext cx="2405393" cy="461665"/>
          </a:xfrm>
          <a:prstGeom prst="rect">
            <a:avLst/>
          </a:prstGeom>
        </p:spPr>
        <p:txBody>
          <a:bodyPr wrap="square">
            <a:spAutoFit/>
          </a:bodyPr>
          <a:lstStyle/>
          <a:p>
            <a:pPr lvl="0" fontAlgn="ctr"/>
            <a:r>
              <a:rPr lang="es-CO" sz="1600" dirty="0">
                <a:latin typeface="Arial Black" panose="020B0A04020102020204" pitchFamily="34" charset="0"/>
                <a:cs typeface="Arial" panose="020B0604020202020204" pitchFamily="34" charset="0"/>
              </a:rPr>
              <a:t>$437.000 </a:t>
            </a:r>
            <a:r>
              <a:rPr kumimoji="0" lang="es-CO"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Millones*</a:t>
            </a:r>
            <a:r>
              <a:rPr kumimoji="0" lang="es-CO"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                  			       *$2018</a:t>
            </a:r>
            <a:endParaRPr kumimoji="0" lang="es-E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7" name="Redondear rectángulo de esquina diagonal 11">
            <a:extLst>
              <a:ext uri="{FF2B5EF4-FFF2-40B4-BE49-F238E27FC236}">
                <a16:creationId xmlns:a16="http://schemas.microsoft.com/office/drawing/2014/main" id="{EA4B8D19-6D86-446B-8B02-3639FEBD658B}"/>
              </a:ext>
            </a:extLst>
          </p:cNvPr>
          <p:cNvSpPr/>
          <p:nvPr/>
        </p:nvSpPr>
        <p:spPr>
          <a:xfrm>
            <a:off x="7293542" y="2715435"/>
            <a:ext cx="3435928" cy="386686"/>
          </a:xfrm>
          <a:prstGeom prst="round2DiagRect">
            <a:avLst/>
          </a:prstGeom>
          <a:solidFill>
            <a:srgbClr val="024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Black" panose="020B0A04020102020204" pitchFamily="34" charset="0"/>
                <a:ea typeface="Arial" charset="0"/>
                <a:cs typeface="Arial" panose="020B0604020202020204" pitchFamily="34" charset="0"/>
              </a:rPr>
              <a:t>Inversiones Acumuladas:</a:t>
            </a:r>
          </a:p>
        </p:txBody>
      </p:sp>
      <p:pic>
        <p:nvPicPr>
          <p:cNvPr id="8" name="Imagen 7">
            <a:extLst>
              <a:ext uri="{FF2B5EF4-FFF2-40B4-BE49-F238E27FC236}">
                <a16:creationId xmlns:a16="http://schemas.microsoft.com/office/drawing/2014/main" id="{2FB363EE-A3ED-4B92-B5E6-2972FFC26D61}"/>
              </a:ext>
            </a:extLst>
          </p:cNvPr>
          <p:cNvPicPr>
            <a:picLocks noChangeAspect="1"/>
          </p:cNvPicPr>
          <p:nvPr/>
        </p:nvPicPr>
        <p:blipFill>
          <a:blip r:embed="rId2"/>
          <a:stretch>
            <a:fillRect/>
          </a:stretch>
        </p:blipFill>
        <p:spPr>
          <a:xfrm>
            <a:off x="1189862" y="1212501"/>
            <a:ext cx="5691600" cy="3326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2279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4765984"/>
            <a:ext cx="12192000" cy="6788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5047536"/>
          </a:xfrm>
          <a:prstGeom prst="rect">
            <a:avLst/>
          </a:prstGeom>
        </p:spPr>
        <p:txBody>
          <a:bodyPr wrap="square">
            <a:spAutoFit/>
          </a:bodyPr>
          <a:lstStyle/>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Balance General</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Concesiones aeroportuarias a cargo de la ANI</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tráfico de </a:t>
            </a:r>
            <a:r>
              <a:rPr lang="es-ES" dirty="0">
                <a:latin typeface="Arial" panose="020B0604020202020204" pitchFamily="34" charset="0"/>
                <a:ea typeface="Arial Black" charset="0"/>
                <a:cs typeface="Arial" panose="020B0604020202020204" pitchFamily="34" charset="0"/>
                <a:sym typeface="Candara"/>
              </a:rPr>
              <a:t>pasajeros - carga </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de las inversiones</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hitos 2014-2016</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obras en curso </a:t>
            </a:r>
          </a:p>
          <a:p>
            <a:pPr marL="457200" lvl="0" indent="-457200">
              <a:spcBef>
                <a:spcPts val="1200"/>
              </a:spcBef>
              <a:spcAft>
                <a:spcPts val="1200"/>
              </a:spcAft>
              <a:buClr>
                <a:srgbClr val="ED7D31"/>
              </a:buClr>
              <a:buSzPct val="120000"/>
              <a:buFont typeface="+mj-lt"/>
              <a:buAutoNum type="arabicPeriod"/>
              <a:defRPr/>
            </a:pPr>
            <a:r>
              <a:rPr lang="es-CO" dirty="0">
                <a:solidFill>
                  <a:prstClr val="black"/>
                </a:solidFill>
                <a:latin typeface="Arial" panose="020B0604020202020204" pitchFamily="34" charset="0"/>
                <a:ea typeface="Arial Black" charset="0"/>
                <a:cs typeface="Arial" panose="020B0604020202020204" pitchFamily="34" charset="0"/>
                <a:sym typeface="Candara"/>
              </a:rPr>
              <a:t>Proyección de Inversiones – </a:t>
            </a:r>
            <a:r>
              <a:rPr lang="es-CO" dirty="0" err="1">
                <a:solidFill>
                  <a:prstClr val="black"/>
                </a:solidFill>
                <a:latin typeface="Arial" panose="020B0604020202020204" pitchFamily="34" charset="0"/>
                <a:ea typeface="Arial Black" charset="0"/>
                <a:cs typeface="Arial" panose="020B0604020202020204" pitchFamily="34" charset="0"/>
                <a:sym typeface="Candara"/>
              </a:rPr>
              <a:t>Cuatrenio</a:t>
            </a:r>
            <a:r>
              <a:rPr lang="es-CO" dirty="0">
                <a:solidFill>
                  <a:prstClr val="black"/>
                </a:solidFill>
                <a:latin typeface="Arial" panose="020B0604020202020204" pitchFamily="34" charset="0"/>
                <a:ea typeface="Arial Black" charset="0"/>
                <a:cs typeface="Arial" panose="020B0604020202020204" pitchFamily="34" charset="0"/>
                <a:sym typeface="Candara"/>
              </a:rPr>
              <a:t> 2019/2022</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Retos</a:t>
            </a:r>
          </a:p>
          <a:p>
            <a:pPr>
              <a:spcBef>
                <a:spcPts val="1200"/>
              </a:spcBef>
              <a:spcAft>
                <a:spcPts val="1200"/>
              </a:spcAft>
              <a:buClr>
                <a:srgbClr val="ED7D31"/>
              </a:buClr>
              <a:buSzPct val="120000"/>
              <a:defRPr/>
            </a:pPr>
            <a:endParaRPr lang="es-ES" dirty="0">
              <a:latin typeface="Arial" panose="020B0604020202020204" pitchFamily="34" charset="0"/>
              <a:ea typeface="Arial Black" charset="0"/>
              <a:cs typeface="Arial" panose="020B0604020202020204" pitchFamily="34" charset="0"/>
              <a:sym typeface="Candara"/>
            </a:endParaRPr>
          </a:p>
        </p:txBody>
      </p:sp>
    </p:spTree>
    <p:extLst>
      <p:ext uri="{BB962C8B-B14F-4D97-AF65-F5344CB8AC3E}">
        <p14:creationId xmlns:p14="http://schemas.microsoft.com/office/powerpoint/2010/main" val="416088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7" y="175721"/>
            <a:ext cx="8273283" cy="400110"/>
          </a:xfrm>
          <a:prstGeom prst="rect">
            <a:avLst/>
          </a:prstGeom>
          <a:noFill/>
        </p:spPr>
        <p:txBody>
          <a:bodyPr wrap="square" rtlCol="0">
            <a:spAutoFit/>
          </a:bodyPr>
          <a:lstStyle/>
          <a:p>
            <a:pPr marL="342900" lvl="0" indent="-342900" defTabSz="914400">
              <a:defRPr/>
            </a:pPr>
            <a:r>
              <a:rPr lang="es-CO" sz="2000" b="1">
                <a:solidFill>
                  <a:srgbClr val="033F78"/>
                </a:solidFill>
                <a:latin typeface="Arial" charset="0"/>
                <a:ea typeface="Arial" charset="0"/>
                <a:cs typeface="Arial" charset="0"/>
              </a:rPr>
              <a:t>Proyección de Inversiones (capex y opex) – Cuatrenio 2019/2022</a:t>
            </a:r>
            <a:endParaRPr lang="es-CO" sz="2000" b="1" dirty="0">
              <a:solidFill>
                <a:srgbClr val="EC6707"/>
              </a:solidFill>
              <a:latin typeface="Arial" charset="0"/>
              <a:ea typeface="Arial" charset="0"/>
              <a:cs typeface="Arial" charset="0"/>
            </a:endParaRPr>
          </a:p>
        </p:txBody>
      </p:sp>
      <p:pic>
        <p:nvPicPr>
          <p:cNvPr id="3" name="Imagen 2">
            <a:extLst>
              <a:ext uri="{FF2B5EF4-FFF2-40B4-BE49-F238E27FC236}">
                <a16:creationId xmlns:a16="http://schemas.microsoft.com/office/drawing/2014/main" id="{EF0997F6-257A-4D8F-868B-7DFA3CAFB045}"/>
              </a:ext>
            </a:extLst>
          </p:cNvPr>
          <p:cNvPicPr>
            <a:picLocks noChangeAspect="1"/>
          </p:cNvPicPr>
          <p:nvPr/>
        </p:nvPicPr>
        <p:blipFill>
          <a:blip r:embed="rId2"/>
          <a:stretch>
            <a:fillRect/>
          </a:stretch>
        </p:blipFill>
        <p:spPr>
          <a:xfrm>
            <a:off x="3797550" y="1562215"/>
            <a:ext cx="7843305" cy="4235992"/>
          </a:xfrm>
          <a:prstGeom prst="rect">
            <a:avLst/>
          </a:prstGeom>
        </p:spPr>
      </p:pic>
      <p:sp>
        <p:nvSpPr>
          <p:cNvPr id="4" name="Diagrama de flujo: conector 3">
            <a:extLst>
              <a:ext uri="{FF2B5EF4-FFF2-40B4-BE49-F238E27FC236}">
                <a16:creationId xmlns:a16="http://schemas.microsoft.com/office/drawing/2014/main" id="{55338900-D759-4164-BBA8-F5BA36865637}"/>
              </a:ext>
              <a:ext uri="{C183D7F6-B498-43B3-948B-1728B52AA6E4}">
                <adec:decorative xmlns:adec="http://schemas.microsoft.com/office/drawing/2017/decorative" val="1"/>
              </a:ext>
            </a:extLst>
          </p:cNvPr>
          <p:cNvSpPr/>
          <p:nvPr/>
        </p:nvSpPr>
        <p:spPr>
          <a:xfrm>
            <a:off x="808377" y="1927238"/>
            <a:ext cx="2465614" cy="2353551"/>
          </a:xfrm>
          <a:prstGeom prst="flowChartConnector">
            <a:avLst/>
          </a:prstGeom>
          <a:ln>
            <a:solidFill>
              <a:srgbClr val="FF9900"/>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2800" dirty="0"/>
              <a:t>Inversión de $4,0 Billones </a:t>
            </a:r>
          </a:p>
        </p:txBody>
      </p:sp>
    </p:spTree>
    <p:extLst>
      <p:ext uri="{BB962C8B-B14F-4D97-AF65-F5344CB8AC3E}">
        <p14:creationId xmlns:p14="http://schemas.microsoft.com/office/powerpoint/2010/main" val="3054177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F6CDB0DF-5632-4364-9210-92DAB406ACDF}"/>
              </a:ext>
            </a:extLst>
          </p:cNvPr>
          <p:cNvGraphicFramePr>
            <a:graphicFrameLocks noGrp="1"/>
          </p:cNvGraphicFramePr>
          <p:nvPr>
            <p:extLst>
              <p:ext uri="{D42A27DB-BD31-4B8C-83A1-F6EECF244321}">
                <p14:modId xmlns:p14="http://schemas.microsoft.com/office/powerpoint/2010/main" val="1354512340"/>
              </p:ext>
            </p:extLst>
          </p:nvPr>
        </p:nvGraphicFramePr>
        <p:xfrm>
          <a:off x="440872" y="286845"/>
          <a:ext cx="11495314" cy="62843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0267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5347882"/>
            <a:ext cx="12192000" cy="6788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5047536"/>
          </a:xfrm>
          <a:prstGeom prst="rect">
            <a:avLst/>
          </a:prstGeom>
        </p:spPr>
        <p:txBody>
          <a:bodyPr wrap="square">
            <a:spAutoFit/>
          </a:bodyPr>
          <a:lstStyle/>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Balance General</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Concesiones aeroportuarias a cargo de la ANI</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tráfico de </a:t>
            </a:r>
            <a:r>
              <a:rPr lang="es-ES" dirty="0">
                <a:solidFill>
                  <a:prstClr val="black"/>
                </a:solidFill>
                <a:latin typeface="Arial" panose="020B0604020202020204" pitchFamily="34" charset="0"/>
                <a:ea typeface="Arial Black" charset="0"/>
                <a:cs typeface="Arial" panose="020B0604020202020204" pitchFamily="34" charset="0"/>
                <a:sym typeface="Candara"/>
              </a:rPr>
              <a:t>pasajeros - carga  </a:t>
            </a: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endParaRP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de las inversiones</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hitos 2014-2016</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obras en curso </a:t>
            </a:r>
          </a:p>
          <a:p>
            <a:pPr marL="457200" lvl="0" indent="-457200">
              <a:spcBef>
                <a:spcPts val="1200"/>
              </a:spcBef>
              <a:spcAft>
                <a:spcPts val="1200"/>
              </a:spcAft>
              <a:buClr>
                <a:srgbClr val="ED7D31"/>
              </a:buClr>
              <a:buSzPct val="120000"/>
              <a:buFont typeface="+mj-lt"/>
              <a:buAutoNum type="arabicPeriod"/>
              <a:defRPr/>
            </a:pPr>
            <a:r>
              <a:rPr lang="es-CO" dirty="0">
                <a:solidFill>
                  <a:prstClr val="black"/>
                </a:solidFill>
                <a:latin typeface="Arial" panose="020B0604020202020204" pitchFamily="34" charset="0"/>
                <a:ea typeface="Arial Black" charset="0"/>
                <a:cs typeface="Arial" panose="020B0604020202020204" pitchFamily="34" charset="0"/>
                <a:sym typeface="Candara"/>
              </a:rPr>
              <a:t>Proyección de Inversiones – </a:t>
            </a:r>
            <a:r>
              <a:rPr lang="es-CO" dirty="0" err="1">
                <a:solidFill>
                  <a:prstClr val="black"/>
                </a:solidFill>
                <a:latin typeface="Arial" panose="020B0604020202020204" pitchFamily="34" charset="0"/>
                <a:ea typeface="Arial Black" charset="0"/>
                <a:cs typeface="Arial" panose="020B0604020202020204" pitchFamily="34" charset="0"/>
                <a:sym typeface="Candara"/>
              </a:rPr>
              <a:t>Cuatrenio</a:t>
            </a:r>
            <a:r>
              <a:rPr lang="es-CO" dirty="0">
                <a:solidFill>
                  <a:prstClr val="black"/>
                </a:solidFill>
                <a:latin typeface="Arial" panose="020B0604020202020204" pitchFamily="34" charset="0"/>
                <a:ea typeface="Arial Black" charset="0"/>
                <a:cs typeface="Arial" panose="020B0604020202020204" pitchFamily="34" charset="0"/>
                <a:sym typeface="Candara"/>
              </a:rPr>
              <a:t> 2019/2022</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Retos</a:t>
            </a:r>
          </a:p>
          <a:p>
            <a:pPr>
              <a:spcBef>
                <a:spcPts val="1200"/>
              </a:spcBef>
              <a:spcAft>
                <a:spcPts val="1200"/>
              </a:spcAft>
              <a:buClr>
                <a:srgbClr val="ED7D31"/>
              </a:buClr>
              <a:buSzPct val="120000"/>
              <a:defRPr/>
            </a:pPr>
            <a:endParaRPr lang="es-ES" dirty="0">
              <a:latin typeface="Arial" panose="020B0604020202020204" pitchFamily="34" charset="0"/>
              <a:ea typeface="Arial Black" charset="0"/>
              <a:cs typeface="Arial" panose="020B0604020202020204" pitchFamily="34" charset="0"/>
              <a:sym typeface="Candara"/>
            </a:endParaRPr>
          </a:p>
        </p:txBody>
      </p:sp>
    </p:spTree>
    <p:extLst>
      <p:ext uri="{BB962C8B-B14F-4D97-AF65-F5344CB8AC3E}">
        <p14:creationId xmlns:p14="http://schemas.microsoft.com/office/powerpoint/2010/main" val="3909540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Retos</a:t>
            </a:r>
          </a:p>
        </p:txBody>
      </p:sp>
      <p:sp>
        <p:nvSpPr>
          <p:cNvPr id="6" name="Rectángulo 5">
            <a:extLst>
              <a:ext uri="{FF2B5EF4-FFF2-40B4-BE49-F238E27FC236}">
                <a16:creationId xmlns:a16="http://schemas.microsoft.com/office/drawing/2014/main" id="{AD810779-4496-4A1A-8AEE-DDAA0593171D}"/>
              </a:ext>
            </a:extLst>
          </p:cNvPr>
          <p:cNvSpPr/>
          <p:nvPr/>
        </p:nvSpPr>
        <p:spPr>
          <a:xfrm>
            <a:off x="1117988" y="1042997"/>
            <a:ext cx="9979503" cy="5678478"/>
          </a:xfrm>
          <a:prstGeom prst="rect">
            <a:avLst/>
          </a:prstGeom>
        </p:spPr>
        <p:txBody>
          <a:bodyPr wrap="square">
            <a:spAutoFit/>
          </a:bodyPr>
          <a:lstStyle/>
          <a:p>
            <a:pPr algn="just">
              <a:spcBef>
                <a:spcPts val="600"/>
              </a:spcBef>
              <a:spcAft>
                <a:spcPts val="600"/>
              </a:spcAft>
              <a:buClr>
                <a:schemeClr val="accent2"/>
              </a:buClr>
              <a:buSzPct val="120000"/>
            </a:pPr>
            <a:r>
              <a:rPr lang="es-ES" b="1" dirty="0">
                <a:solidFill>
                  <a:schemeClr val="tx2">
                    <a:lumMod val="50000"/>
                  </a:schemeClr>
                </a:solidFill>
                <a:latin typeface="Arial" panose="020B0604020202020204" pitchFamily="34" charset="0"/>
                <a:cs typeface="Arial" panose="020B0604020202020204" pitchFamily="34" charset="0"/>
              </a:rPr>
              <a:t>A corto plazo: </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Para el año 2019 terminar la primera ola de modernización de los 16 aeropuertos concesionados.</a:t>
            </a:r>
          </a:p>
          <a:p>
            <a:pPr algn="just">
              <a:spcBef>
                <a:spcPts val="600"/>
              </a:spcBef>
              <a:spcAft>
                <a:spcPts val="600"/>
              </a:spcAft>
              <a:buClr>
                <a:schemeClr val="accent2"/>
              </a:buClr>
              <a:buSzPct val="120000"/>
            </a:pPr>
            <a:endParaRPr lang="es-ES" sz="200" dirty="0">
              <a:solidFill>
                <a:schemeClr val="tx2">
                  <a:lumMod val="50000"/>
                </a:schemeClr>
              </a:solidFill>
              <a:latin typeface="Arial" panose="020B0604020202020204" pitchFamily="34" charset="0"/>
              <a:cs typeface="Arial" panose="020B0604020202020204" pitchFamily="34" charset="0"/>
            </a:endParaRPr>
          </a:p>
          <a:p>
            <a:pPr algn="just">
              <a:spcBef>
                <a:spcPts val="600"/>
              </a:spcBef>
              <a:spcAft>
                <a:spcPts val="600"/>
              </a:spcAft>
              <a:buClr>
                <a:schemeClr val="accent2"/>
              </a:buClr>
              <a:buSzPct val="120000"/>
            </a:pPr>
            <a:r>
              <a:rPr lang="es-ES" b="1" dirty="0">
                <a:solidFill>
                  <a:schemeClr val="tx2">
                    <a:lumMod val="50000"/>
                  </a:schemeClr>
                </a:solidFill>
                <a:latin typeface="Arial" panose="020B0604020202020204" pitchFamily="34" charset="0"/>
                <a:cs typeface="Arial" panose="020B0604020202020204" pitchFamily="34" charset="0"/>
              </a:rPr>
              <a:t>A mediano plazo: </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Mantener los niveles de servicio exigidos, en cada uno de los aeropuertos a cargo de la Agencia.</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Iniciar la segunda ola de construcción y modernización de las nuevas APP, para satisfacer la creciente demanda del transporte aéreo.</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Apoyar la certificación de los aeropuertos internacionales que se encuentran concesionados.</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Contar con Planes Maestros actualizados en cada uno de los aeropuertos a cargo de la Agencia.</a:t>
            </a:r>
          </a:p>
          <a:p>
            <a:pPr algn="just">
              <a:spcBef>
                <a:spcPts val="600"/>
              </a:spcBef>
              <a:spcAft>
                <a:spcPts val="600"/>
              </a:spcAft>
              <a:buClr>
                <a:schemeClr val="accent2"/>
              </a:buClr>
              <a:buSzPct val="120000"/>
            </a:pPr>
            <a:endParaRPr lang="es-ES" sz="200" dirty="0">
              <a:solidFill>
                <a:schemeClr val="tx2">
                  <a:lumMod val="50000"/>
                </a:schemeClr>
              </a:solidFill>
              <a:latin typeface="Arial" panose="020B0604020202020204" pitchFamily="34" charset="0"/>
              <a:cs typeface="Arial" panose="020B0604020202020204" pitchFamily="34" charset="0"/>
            </a:endParaRPr>
          </a:p>
          <a:p>
            <a:pPr algn="just">
              <a:spcBef>
                <a:spcPts val="600"/>
              </a:spcBef>
              <a:spcAft>
                <a:spcPts val="600"/>
              </a:spcAft>
              <a:buClr>
                <a:schemeClr val="accent2"/>
              </a:buClr>
              <a:buSzPct val="120000"/>
            </a:pPr>
            <a:r>
              <a:rPr lang="es-ES" b="1" dirty="0">
                <a:solidFill>
                  <a:schemeClr val="tx2">
                    <a:lumMod val="50000"/>
                  </a:schemeClr>
                </a:solidFill>
                <a:latin typeface="Arial" panose="020B0604020202020204" pitchFamily="34" charset="0"/>
                <a:cs typeface="Arial" panose="020B0604020202020204" pitchFamily="34" charset="0"/>
              </a:rPr>
              <a:t>A largo plazo: </a:t>
            </a:r>
          </a:p>
          <a:p>
            <a:pPr marL="285750" indent="-285750" algn="just">
              <a:spcBef>
                <a:spcPts val="600"/>
              </a:spcBef>
              <a:spcAft>
                <a:spcPts val="600"/>
              </a:spcAft>
              <a:buClr>
                <a:schemeClr val="accent2"/>
              </a:buClr>
              <a:buSzPct val="120000"/>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Contar con una red de aeropuertos concesionados para </a:t>
            </a:r>
            <a:r>
              <a:rPr lang="es-CO" dirty="0">
                <a:solidFill>
                  <a:schemeClr val="tx2">
                    <a:lumMod val="50000"/>
                  </a:schemeClr>
                </a:solidFill>
                <a:latin typeface="Arial" panose="020B0604020202020204" pitchFamily="34" charset="0"/>
                <a:cs typeface="Arial" panose="020B0604020202020204" pitchFamily="34" charset="0"/>
              </a:rPr>
              <a:t>facilitar la conectividad y promover el transporte intermodal en pro de la competitividad del </a:t>
            </a:r>
            <a:r>
              <a:rPr lang="es-ES" dirty="0">
                <a:solidFill>
                  <a:schemeClr val="tx2">
                    <a:lumMod val="50000"/>
                  </a:schemeClr>
                </a:solidFill>
                <a:latin typeface="Arial" panose="020B0604020202020204" pitchFamily="34" charset="0"/>
                <a:cs typeface="Arial" panose="020B0604020202020204" pitchFamily="34" charset="0"/>
              </a:rPr>
              <a:t>país.</a:t>
            </a:r>
          </a:p>
        </p:txBody>
      </p:sp>
    </p:spTree>
    <p:extLst>
      <p:ext uri="{BB962C8B-B14F-4D97-AF65-F5344CB8AC3E}">
        <p14:creationId xmlns:p14="http://schemas.microsoft.com/office/powerpoint/2010/main" val="1139823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EA582BDF-36BF-4BBA-B764-5F18E79F4515}"/>
              </a:ext>
            </a:extLst>
          </p:cNvPr>
          <p:cNvSpPr/>
          <p:nvPr/>
        </p:nvSpPr>
        <p:spPr>
          <a:xfrm>
            <a:off x="477390" y="773395"/>
            <a:ext cx="5328956" cy="5893921"/>
          </a:xfrm>
          <a:prstGeom prst="rect">
            <a:avLst/>
          </a:prstGeom>
        </p:spPr>
        <p:txBody>
          <a:bodyPr wrap="square">
            <a:spAutoFit/>
          </a:bodyPr>
          <a:lstStyle/>
          <a:p>
            <a:pPr algn="just"/>
            <a:r>
              <a:rPr lang="es-CO" sz="1300" dirty="0">
                <a:latin typeface="Arial" panose="020B0604020202020204" pitchFamily="34" charset="0"/>
                <a:cs typeface="Arial" panose="020B0604020202020204" pitchFamily="34" charset="0"/>
              </a:rPr>
              <a:t>El siglo XXI impuso nuevos retos; es la era de la conectividad, que a la par de la información, estableció los nuevos parámetros evolutivos de la infraestructura. Y, si de temas de conectividad y velocidad se trata, el transporte aéreo es el referente.</a:t>
            </a:r>
          </a:p>
          <a:p>
            <a:pPr algn="just"/>
            <a:endParaRPr lang="es-CO" sz="1300" dirty="0">
              <a:latin typeface="Arial" panose="020B0604020202020204" pitchFamily="34" charset="0"/>
              <a:cs typeface="Arial" panose="020B0604020202020204" pitchFamily="34" charset="0"/>
            </a:endParaRPr>
          </a:p>
          <a:p>
            <a:pPr algn="just"/>
            <a:r>
              <a:rPr lang="es-CO" sz="1300" dirty="0">
                <a:latin typeface="Arial" panose="020B0604020202020204" pitchFamily="34" charset="0"/>
                <a:cs typeface="Arial" panose="020B0604020202020204" pitchFamily="34" charset="0"/>
              </a:rPr>
              <a:t>Ahora que el tiempo es uno de los activos más costosos, el mejoramiento de los aeródromos es la herramienta básica para la movilidad de pasajeros y mercancías de forma más eficiente y su modernización es, de hecho, la primera vitrina del país en cuanto a su potencial de competitividad se refiere.</a:t>
            </a:r>
          </a:p>
          <a:p>
            <a:pPr algn="just"/>
            <a:endParaRPr lang="es-CO" sz="1300" dirty="0">
              <a:latin typeface="Arial" panose="020B0604020202020204" pitchFamily="34" charset="0"/>
              <a:cs typeface="Arial" panose="020B0604020202020204" pitchFamily="34" charset="0"/>
            </a:endParaRPr>
          </a:p>
          <a:p>
            <a:pPr algn="just"/>
            <a:r>
              <a:rPr lang="es-CO" sz="1300" dirty="0">
                <a:latin typeface="Arial" panose="020B0604020202020204" pitchFamily="34" charset="0"/>
                <a:cs typeface="Arial" panose="020B0604020202020204" pitchFamily="34" charset="0"/>
              </a:rPr>
              <a:t>Entendiendo la dimensión de tan prioritaria y enorme responsabilidad, mediante el Decreto 4164 de 2011, le fue encomendada a la ANI, la misión de estructurar, celebrar y administrar las concesiones aeroportuarias como medio eficaz para avanzar en el propósito de consolidar a Colombia como País pionero y jugador de primer orden en el contexto latinoamericano con estándares de calidad aplicados en los países más desarrollados.</a:t>
            </a:r>
          </a:p>
          <a:p>
            <a:pPr algn="just"/>
            <a:endParaRPr lang="es-CO" sz="1300" dirty="0">
              <a:latin typeface="Arial" panose="020B0604020202020204" pitchFamily="34" charset="0"/>
              <a:cs typeface="Arial" panose="020B0604020202020204" pitchFamily="34" charset="0"/>
            </a:endParaRPr>
          </a:p>
          <a:p>
            <a:pPr algn="just"/>
            <a:r>
              <a:rPr lang="es-CO" sz="1300" dirty="0">
                <a:latin typeface="Arial" panose="020B0604020202020204" pitchFamily="34" charset="0"/>
                <a:cs typeface="Arial" panose="020B0604020202020204" pitchFamily="34" charset="0"/>
              </a:rPr>
              <a:t>En este proceso desde el año 2013 se gestionaron 7 contratos de concesión para 16 aeropuertos; (1 se encuentra en proceso de liquidación - CODAD), que han movilizado cerca de 60 millones de pasajeros y se cuantifican 620 mil operaciones en el año 2017.</a:t>
            </a:r>
          </a:p>
          <a:p>
            <a:pPr algn="just"/>
            <a:endParaRPr lang="es-CO" sz="1300" dirty="0">
              <a:latin typeface="Arial" panose="020B0604020202020204" pitchFamily="34" charset="0"/>
              <a:cs typeface="Arial" panose="020B0604020202020204" pitchFamily="34" charset="0"/>
            </a:endParaRPr>
          </a:p>
          <a:p>
            <a:pPr algn="just"/>
            <a:r>
              <a:rPr lang="es-CO" sz="1300" dirty="0">
                <a:latin typeface="Arial" panose="020B0604020202020204" pitchFamily="34" charset="0"/>
                <a:cs typeface="Arial" panose="020B0604020202020204" pitchFamily="34" charset="0"/>
              </a:rPr>
              <a:t>La demanda por este modo de transporte ha venido mostrando un dinamismo importante, con una tasa anual de crecimiento superior al 8% desde el año 2011, a lo que hemos respondido con inversión en obras por un monto mayor a $2,5 billones entre 2014 y 2018. Ello permitió la demolición y edificación de 2 nuevos terminales, la</a:t>
            </a:r>
          </a:p>
        </p:txBody>
      </p:sp>
      <p:sp>
        <p:nvSpPr>
          <p:cNvPr id="5" name="CuadroTexto 4"/>
          <p:cNvSpPr txBox="1"/>
          <p:nvPr/>
        </p:nvSpPr>
        <p:spPr>
          <a:xfrm>
            <a:off x="269468" y="292268"/>
            <a:ext cx="6675736" cy="400110"/>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Balance General</a:t>
            </a:r>
          </a:p>
        </p:txBody>
      </p:sp>
      <p:sp>
        <p:nvSpPr>
          <p:cNvPr id="13" name="Rectángulo 12">
            <a:extLst>
              <a:ext uri="{FF2B5EF4-FFF2-40B4-BE49-F238E27FC236}">
                <a16:creationId xmlns:a16="http://schemas.microsoft.com/office/drawing/2014/main" id="{A67FBE2D-8D14-445B-8793-AA2EB352124B}"/>
              </a:ext>
            </a:extLst>
          </p:cNvPr>
          <p:cNvSpPr/>
          <p:nvPr/>
        </p:nvSpPr>
        <p:spPr>
          <a:xfrm>
            <a:off x="6310826" y="773395"/>
            <a:ext cx="5328956" cy="1092607"/>
          </a:xfrm>
          <a:prstGeom prst="rect">
            <a:avLst/>
          </a:prstGeom>
        </p:spPr>
        <p:txBody>
          <a:bodyPr wrap="square">
            <a:spAutoFit/>
          </a:bodyPr>
          <a:lstStyle/>
          <a:p>
            <a:pPr algn="just"/>
            <a:r>
              <a:rPr lang="es-CO" sz="1300" dirty="0">
                <a:latin typeface="Arial" panose="020B0604020202020204" pitchFamily="34" charset="0"/>
                <a:cs typeface="Arial" panose="020B0604020202020204" pitchFamily="34" charset="0"/>
              </a:rPr>
              <a:t>construcción de  modernos edificios, la repavimentación de pistas y calles de rodaje, la ampliación de estructuras lado tierra y lado aire, la disponibilidad de sistemas de ayuda modernos para el aterrizaje, y la creación de zonas comerciales y áreas de servicio confortables y climatizadas, entre muchas otras. </a:t>
            </a:r>
          </a:p>
        </p:txBody>
      </p:sp>
      <p:pic>
        <p:nvPicPr>
          <p:cNvPr id="14" name="Imagen 13">
            <a:extLst>
              <a:ext uri="{FF2B5EF4-FFF2-40B4-BE49-F238E27FC236}">
                <a16:creationId xmlns:a16="http://schemas.microsoft.com/office/drawing/2014/main" id="{900BFFE5-5443-4070-B73D-FB1F836CDF2C}"/>
              </a:ext>
            </a:extLst>
          </p:cNvPr>
          <p:cNvPicPr>
            <a:picLocks noChangeAspect="1"/>
          </p:cNvPicPr>
          <p:nvPr/>
        </p:nvPicPr>
        <p:blipFill>
          <a:blip r:embed="rId2"/>
          <a:stretch>
            <a:fillRect/>
          </a:stretch>
        </p:blipFill>
        <p:spPr>
          <a:xfrm>
            <a:off x="6815304" y="1866002"/>
            <a:ext cx="4320000" cy="2067141"/>
          </a:xfrm>
          <a:prstGeom prst="rect">
            <a:avLst/>
          </a:prstGeom>
        </p:spPr>
      </p:pic>
      <p:sp>
        <p:nvSpPr>
          <p:cNvPr id="15" name="Rectángulo 14">
            <a:extLst>
              <a:ext uri="{FF2B5EF4-FFF2-40B4-BE49-F238E27FC236}">
                <a16:creationId xmlns:a16="http://schemas.microsoft.com/office/drawing/2014/main" id="{AF3B8DC3-7AA6-41B3-961A-DBA9B51DEB5B}"/>
              </a:ext>
            </a:extLst>
          </p:cNvPr>
          <p:cNvSpPr/>
          <p:nvPr/>
        </p:nvSpPr>
        <p:spPr>
          <a:xfrm>
            <a:off x="6310824" y="3946426"/>
            <a:ext cx="5328956" cy="2292935"/>
          </a:xfrm>
          <a:prstGeom prst="rect">
            <a:avLst/>
          </a:prstGeom>
        </p:spPr>
        <p:txBody>
          <a:bodyPr wrap="square">
            <a:spAutoFit/>
          </a:bodyPr>
          <a:lstStyle/>
          <a:p>
            <a:pPr algn="just"/>
            <a:r>
              <a:rPr lang="es-CO" sz="1300" dirty="0">
                <a:latin typeface="Arial" panose="020B0604020202020204" pitchFamily="34" charset="0"/>
                <a:cs typeface="Arial" panose="020B0604020202020204" pitchFamily="34" charset="0"/>
              </a:rPr>
              <a:t>A su vez, los logros no se han hecho esperar, incrementamos la capacidad instalada, mejoramos los niveles de servicio a estándares internacionales, aumentamos la seguridad operacional y la conectividad, lo que se refleja por ejemplo en la obtención de la certificación OACI en 2018 a los aeropuertos Rafael </a:t>
            </a:r>
            <a:r>
              <a:rPr lang="es-CO" sz="1300" dirty="0" err="1">
                <a:latin typeface="Arial" panose="020B0604020202020204" pitchFamily="34" charset="0"/>
                <a:cs typeface="Arial" panose="020B0604020202020204" pitchFamily="34" charset="0"/>
              </a:rPr>
              <a:t>Nuñez</a:t>
            </a:r>
            <a:r>
              <a:rPr lang="es-CO" sz="1300" dirty="0">
                <a:latin typeface="Arial" panose="020B0604020202020204" pitchFamily="34" charset="0"/>
                <a:cs typeface="Arial" panose="020B0604020202020204" pitchFamily="34" charset="0"/>
              </a:rPr>
              <a:t> de Cartagena y Alfonso Bonilla de Palmira. Los resultados han sido fruto de la conformación de equipos técnicos para el seguimiento de los contratos, la selección de firmas de interventoría con estándares de experiencia y calidad específicas en este campo, la coordinación con otras entidades del gobierno nacional y la socialización y acompañamiento a las comunidades y fuerzas vivas en cada región. </a:t>
            </a:r>
          </a:p>
        </p:txBody>
      </p:sp>
    </p:spTree>
    <p:extLst>
      <p:ext uri="{BB962C8B-B14F-4D97-AF65-F5344CB8AC3E}">
        <p14:creationId xmlns:p14="http://schemas.microsoft.com/office/powerpoint/2010/main" val="224327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1870364"/>
            <a:ext cx="12192000" cy="6788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5047536"/>
          </a:xfrm>
          <a:prstGeom prst="rect">
            <a:avLst/>
          </a:prstGeom>
        </p:spPr>
        <p:txBody>
          <a:bodyPr wrap="square">
            <a:spAutoFit/>
          </a:bodyPr>
          <a:lstStyle/>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Balance General</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Concesiones aeroportuarias a cargo de la ANI</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tráfico de </a:t>
            </a:r>
            <a:r>
              <a:rPr lang="es-ES" dirty="0">
                <a:latin typeface="Arial" panose="020B0604020202020204" pitchFamily="34" charset="0"/>
                <a:ea typeface="Arial Black" charset="0"/>
                <a:cs typeface="Arial" panose="020B0604020202020204" pitchFamily="34" charset="0"/>
                <a:sym typeface="Candara"/>
              </a:rPr>
              <a:t>pasajeros - carga </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de las inversiones</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hitos 2014-2017</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obras en curso </a:t>
            </a:r>
          </a:p>
          <a:p>
            <a:pPr marL="457200" lvl="0" indent="-457200">
              <a:spcBef>
                <a:spcPts val="1200"/>
              </a:spcBef>
              <a:spcAft>
                <a:spcPts val="1200"/>
              </a:spcAft>
              <a:buClr>
                <a:srgbClr val="ED7D31"/>
              </a:buClr>
              <a:buSzPct val="120000"/>
              <a:buFont typeface="+mj-lt"/>
              <a:buAutoNum type="arabicPeriod"/>
              <a:defRPr/>
            </a:pPr>
            <a:r>
              <a:rPr lang="es-CO" dirty="0">
                <a:solidFill>
                  <a:prstClr val="black"/>
                </a:solidFill>
                <a:latin typeface="Arial" panose="020B0604020202020204" pitchFamily="34" charset="0"/>
                <a:ea typeface="Arial Black" charset="0"/>
                <a:cs typeface="Arial" panose="020B0604020202020204" pitchFamily="34" charset="0"/>
                <a:sym typeface="Candara"/>
              </a:rPr>
              <a:t>Proyección de Inversiones – </a:t>
            </a:r>
            <a:r>
              <a:rPr lang="es-CO" dirty="0" err="1">
                <a:solidFill>
                  <a:prstClr val="black"/>
                </a:solidFill>
                <a:latin typeface="Arial" panose="020B0604020202020204" pitchFamily="34" charset="0"/>
                <a:ea typeface="Arial Black" charset="0"/>
                <a:cs typeface="Arial" panose="020B0604020202020204" pitchFamily="34" charset="0"/>
                <a:sym typeface="Candara"/>
              </a:rPr>
              <a:t>Cuatrenio</a:t>
            </a:r>
            <a:r>
              <a:rPr lang="es-CO" dirty="0">
                <a:solidFill>
                  <a:prstClr val="black"/>
                </a:solidFill>
                <a:latin typeface="Arial" panose="020B0604020202020204" pitchFamily="34" charset="0"/>
                <a:ea typeface="Arial Black" charset="0"/>
                <a:cs typeface="Arial" panose="020B0604020202020204" pitchFamily="34" charset="0"/>
                <a:sym typeface="Candara"/>
              </a:rPr>
              <a:t> 2019/2022</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Retos</a:t>
            </a:r>
          </a:p>
          <a:p>
            <a:pPr>
              <a:spcBef>
                <a:spcPts val="1200"/>
              </a:spcBef>
              <a:spcAft>
                <a:spcPts val="1200"/>
              </a:spcAft>
              <a:buClr>
                <a:srgbClr val="ED7D31"/>
              </a:buClr>
              <a:buSzPct val="120000"/>
              <a:defRPr/>
            </a:pPr>
            <a:endParaRPr lang="es-ES" dirty="0">
              <a:latin typeface="Arial" panose="020B0604020202020204" pitchFamily="34" charset="0"/>
              <a:ea typeface="Arial Black" charset="0"/>
              <a:cs typeface="Arial" panose="020B0604020202020204" pitchFamily="34" charset="0"/>
              <a:sym typeface="Candara"/>
            </a:endParaRPr>
          </a:p>
        </p:txBody>
      </p:sp>
    </p:spTree>
    <p:extLst>
      <p:ext uri="{BB962C8B-B14F-4D97-AF65-F5344CB8AC3E}">
        <p14:creationId xmlns:p14="http://schemas.microsoft.com/office/powerpoint/2010/main" val="314193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 descr="image001">
            <a:extLst>
              <a:ext uri="{FF2B5EF4-FFF2-40B4-BE49-F238E27FC236}">
                <a16:creationId xmlns:a16="http://schemas.microsoft.com/office/drawing/2014/main" id="{31E28A86-EDA5-4AE4-AA19-0EEAA9D65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926" t="18507"/>
          <a:stretch/>
        </p:blipFill>
        <p:spPr bwMode="auto">
          <a:xfrm>
            <a:off x="8595338" y="1520781"/>
            <a:ext cx="3309342" cy="45098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269468" y="292268"/>
            <a:ext cx="11455212" cy="1015663"/>
          </a:xfrm>
          <a:prstGeom prst="rect">
            <a:avLst/>
          </a:prstGeom>
          <a:noFill/>
        </p:spPr>
        <p:txBody>
          <a:bodyPr wrap="square" rtlCol="0">
            <a:spAutoFit/>
          </a:bodyPr>
          <a:lstStyle/>
          <a:p>
            <a:pPr marL="342900" marR="0" lvl="0" indent="-342900" defTabSz="914400" eaLnBrk="1" fontAlgn="auto" latinLnBrk="0" hangingPunct="1">
              <a:spcBef>
                <a:spcPts val="0"/>
              </a:spcBef>
              <a:spcAft>
                <a:spcPts val="0"/>
              </a:spcAft>
              <a:buClrTx/>
              <a:buSzTx/>
              <a:buFont typeface="+mj-lt"/>
              <a:buNone/>
              <a:tabLst/>
              <a:defRPr/>
            </a:pPr>
            <a:r>
              <a:rPr lang="es-CO" sz="2000" b="1" dirty="0">
                <a:solidFill>
                  <a:srgbClr val="033F78"/>
                </a:solidFill>
                <a:latin typeface="Arial" charset="0"/>
                <a:ea typeface="Arial" charset="0"/>
                <a:cs typeface="Arial" charset="0"/>
              </a:rPr>
              <a:t>COLOMBIA – AEROPUERTOS</a:t>
            </a:r>
          </a:p>
          <a:p>
            <a:pPr lvl="0">
              <a:defRPr/>
            </a:pPr>
            <a:r>
              <a:rPr lang="es-CO" sz="2000" b="1" dirty="0">
                <a:solidFill>
                  <a:srgbClr val="EC6707"/>
                </a:solidFill>
                <a:latin typeface="Arial" charset="0"/>
                <a:ea typeface="Arial" charset="0"/>
                <a:cs typeface="Arial" charset="0"/>
              </a:rPr>
              <a:t>Colombia tiene 590 aeropuertos y campos de aterrizaje: 74 de propiedad de Aerocivil, 14 Departamentales, 94 Municipales, 185 Fumigación y 214 Privados.</a:t>
            </a:r>
          </a:p>
        </p:txBody>
      </p:sp>
      <p:sp>
        <p:nvSpPr>
          <p:cNvPr id="6" name="CuadroTexto 5"/>
          <p:cNvSpPr txBox="1"/>
          <p:nvPr/>
        </p:nvSpPr>
        <p:spPr>
          <a:xfrm>
            <a:off x="99152" y="1423237"/>
            <a:ext cx="8339330" cy="3673698"/>
          </a:xfrm>
          <a:prstGeom prst="rect">
            <a:avLst/>
          </a:prstGeom>
          <a:noFill/>
        </p:spPr>
        <p:txBody>
          <a:bodyPr wrap="square" rtlCol="0">
            <a:spAutoFit/>
          </a:bodyPr>
          <a:lstStyle/>
          <a:p>
            <a:pPr marR="0" lvl="0" algn="just" defTabSz="914400" eaLnBrk="1" fontAlgn="auto" latinLnBrk="0" hangingPunct="1">
              <a:spcBef>
                <a:spcPts val="0"/>
              </a:spcBef>
              <a:spcAft>
                <a:spcPts val="0"/>
              </a:spcAft>
              <a:buClrTx/>
              <a:buSzTx/>
              <a:buFont typeface="+mj-lt"/>
              <a:buNone/>
              <a:tabLst>
                <a:tab pos="0" algn="l"/>
              </a:tabLst>
              <a:defRPr/>
            </a:pPr>
            <a:r>
              <a:rPr lang="es-CO" sz="1700" b="1" dirty="0">
                <a:latin typeface="Arial" charset="0"/>
                <a:ea typeface="Arial" charset="0"/>
                <a:cs typeface="Arial" charset="0"/>
              </a:rPr>
              <a:t>Aeropuertos Concesionados:</a:t>
            </a:r>
          </a:p>
          <a:p>
            <a:pPr marR="0" lvl="0" algn="just" defTabSz="914400" eaLnBrk="1" fontAlgn="auto" latinLnBrk="0" hangingPunct="1">
              <a:spcBef>
                <a:spcPts val="0"/>
              </a:spcBef>
              <a:spcAft>
                <a:spcPts val="0"/>
              </a:spcAft>
              <a:buClrTx/>
              <a:buSzTx/>
              <a:buFont typeface="+mj-lt"/>
              <a:buNone/>
              <a:tabLst>
                <a:tab pos="0" algn="l"/>
              </a:tabLst>
              <a:defRPr/>
            </a:pPr>
            <a:endParaRPr lang="es-CO" sz="1700" b="1" dirty="0">
              <a:latin typeface="Arial" charset="0"/>
              <a:ea typeface="Arial" charset="0"/>
              <a:cs typeface="Arial" charset="0"/>
            </a:endParaRPr>
          </a:p>
          <a:p>
            <a:pPr marL="285750" marR="0" lvl="0" indent="-285750" algn="just" defTabSz="914400" eaLnBrk="1" fontAlgn="auto" latinLnBrk="0" hangingPunct="1">
              <a:lnSpc>
                <a:spcPct val="200000"/>
              </a:lnSpc>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Segunda pista El Dorado </a:t>
            </a:r>
            <a:r>
              <a:rPr lang="es-CO" sz="1700" dirty="0">
                <a:latin typeface="Arial" charset="0"/>
                <a:ea typeface="Arial" charset="0"/>
                <a:cs typeface="Arial" charset="0"/>
              </a:rPr>
              <a:t>(1995 – 20 años)</a:t>
            </a:r>
          </a:p>
          <a:p>
            <a:pPr marL="285750" marR="0" lvl="0" indent="-285750" algn="just" defTabSz="914400" eaLnBrk="1" fontAlgn="auto" latinLnBrk="0" hangingPunct="1">
              <a:lnSpc>
                <a:spcPct val="200000"/>
              </a:lnSpc>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Cartagena</a:t>
            </a:r>
            <a:r>
              <a:rPr lang="es-CO" sz="1700" dirty="0">
                <a:latin typeface="Arial" charset="0"/>
                <a:ea typeface="Arial" charset="0"/>
                <a:cs typeface="Arial" charset="0"/>
              </a:rPr>
              <a:t> (1996 – 15 años). </a:t>
            </a:r>
          </a:p>
          <a:p>
            <a:pPr marL="285750" marR="0" lvl="0" indent="-285750" algn="just" defTabSz="914400" eaLnBrk="1" fontAlgn="auto" latinLnBrk="0" hangingPunct="1">
              <a:lnSpc>
                <a:spcPct val="200000"/>
              </a:lnSpc>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Barranquilla</a:t>
            </a:r>
            <a:r>
              <a:rPr lang="es-CO" sz="1700" dirty="0">
                <a:latin typeface="Arial" charset="0"/>
                <a:ea typeface="Arial" charset="0"/>
                <a:cs typeface="Arial" charset="0"/>
              </a:rPr>
              <a:t> (1997 – 15 años). (2015 – 20 años)</a:t>
            </a:r>
          </a:p>
          <a:p>
            <a:pPr marL="285750" marR="0" lvl="0" indent="-285750" algn="just" defTabSz="914400" eaLnBrk="1" fontAlgn="auto" latinLnBrk="0" hangingPunct="1">
              <a:lnSpc>
                <a:spcPct val="200000"/>
              </a:lnSpc>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Cali</a:t>
            </a:r>
            <a:r>
              <a:rPr lang="es-CO" sz="1700" dirty="0">
                <a:latin typeface="Arial" charset="0"/>
                <a:ea typeface="Arial" charset="0"/>
                <a:cs typeface="Arial" charset="0"/>
              </a:rPr>
              <a:t> (2000 – 20 años)</a:t>
            </a:r>
          </a:p>
          <a:p>
            <a:pPr marL="285750" marR="0" lvl="0" indent="-285750" algn="just" defTabSz="914400" eaLnBrk="1" fontAlgn="auto" latinLnBrk="0" hangingPunct="1">
              <a:lnSpc>
                <a:spcPct val="200000"/>
              </a:lnSpc>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El Dorado </a:t>
            </a:r>
            <a:r>
              <a:rPr lang="es-CO" sz="1700" dirty="0">
                <a:latin typeface="Arial" charset="0"/>
                <a:ea typeface="Arial" charset="0"/>
                <a:cs typeface="Arial" charset="0"/>
              </a:rPr>
              <a:t>(2006 – 20 años)</a:t>
            </a:r>
          </a:p>
          <a:p>
            <a:pPr marL="285750" marR="0" lvl="0" indent="-285750" algn="just" defTabSz="914400" eaLnBrk="1" fontAlgn="auto" latinLnBrk="0" hangingPunct="1">
              <a:lnSpc>
                <a:spcPct val="200000"/>
              </a:lnSpc>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San Andrés y Providencia </a:t>
            </a:r>
            <a:r>
              <a:rPr lang="es-CO" sz="1700" dirty="0">
                <a:latin typeface="Arial" charset="0"/>
                <a:ea typeface="Arial" charset="0"/>
                <a:cs typeface="Arial" charset="0"/>
              </a:rPr>
              <a:t>(2007 – 15 años) Terminación anticipada (2013)</a:t>
            </a:r>
          </a:p>
        </p:txBody>
      </p:sp>
      <p:graphicFrame>
        <p:nvGraphicFramePr>
          <p:cNvPr id="7" name="Tabla 6"/>
          <p:cNvGraphicFramePr>
            <a:graphicFrameLocks noGrp="1"/>
          </p:cNvGraphicFramePr>
          <p:nvPr>
            <p:extLst/>
          </p:nvPr>
        </p:nvGraphicFramePr>
        <p:xfrm>
          <a:off x="5129140" y="1973454"/>
          <a:ext cx="3309342" cy="2168887"/>
        </p:xfrm>
        <a:graphic>
          <a:graphicData uri="http://schemas.openxmlformats.org/drawingml/2006/table">
            <a:tbl>
              <a:tblPr firstRow="1" bandRow="1">
                <a:effectLst>
                  <a:outerShdw blurRad="50800" dist="38100" dir="5400000" algn="t" rotWithShape="0">
                    <a:prstClr val="black">
                      <a:alpha val="40000"/>
                    </a:prstClr>
                  </a:outerShdw>
                </a:effectLst>
                <a:tableStyleId>{8EC20E35-A176-4012-BC5E-935CFFF8708E}</a:tableStyleId>
              </a:tblPr>
              <a:tblGrid>
                <a:gridCol w="2847287">
                  <a:extLst>
                    <a:ext uri="{9D8B030D-6E8A-4147-A177-3AD203B41FA5}">
                      <a16:colId xmlns:a16="http://schemas.microsoft.com/office/drawing/2014/main" val="20000"/>
                    </a:ext>
                  </a:extLst>
                </a:gridCol>
                <a:gridCol w="462055">
                  <a:extLst>
                    <a:ext uri="{9D8B030D-6E8A-4147-A177-3AD203B41FA5}">
                      <a16:colId xmlns:a16="http://schemas.microsoft.com/office/drawing/2014/main" val="20001"/>
                    </a:ext>
                  </a:extLst>
                </a:gridCol>
              </a:tblGrid>
              <a:tr h="693433">
                <a:tc>
                  <a:txBody>
                    <a:bodyPr/>
                    <a:lstStyle/>
                    <a:p>
                      <a:pPr algn="ctr"/>
                      <a:r>
                        <a:rPr lang="es-ES_tradnl" sz="1400" dirty="0">
                          <a:latin typeface="Aharoni" panose="02010803020104030203" pitchFamily="2" charset="-79"/>
                          <a:cs typeface="Aharoni" panose="02010803020104030203" pitchFamily="2" charset="-79"/>
                        </a:rPr>
                        <a:t>Tipo de Aeropuerto</a:t>
                      </a:r>
                      <a:endParaRPr lang="es-ES_tradnl" sz="1400" b="1" i="0" dirty="0">
                        <a:latin typeface="Aharoni" panose="02010803020104030203" pitchFamily="2" charset="-79"/>
                        <a:ea typeface="Arial" charset="0"/>
                        <a:cs typeface="Aharoni" panose="02010803020104030203" pitchFamily="2" charset="-79"/>
                      </a:endParaRPr>
                    </a:p>
                  </a:txBody>
                  <a:tcPr anchor="ctr"/>
                </a:tc>
                <a:tc>
                  <a:txBody>
                    <a:bodyPr/>
                    <a:lstStyle/>
                    <a:p>
                      <a:pPr algn="ctr"/>
                      <a:r>
                        <a:rPr lang="es-ES_tradnl" sz="1400" dirty="0">
                          <a:latin typeface="Aharoni" panose="02010803020104030203" pitchFamily="2" charset="-79"/>
                          <a:cs typeface="Aharoni" panose="02010803020104030203" pitchFamily="2" charset="-79"/>
                        </a:rPr>
                        <a:t>No</a:t>
                      </a:r>
                      <a:endParaRPr lang="es-ES_tradnl" sz="1400" b="1" i="0" dirty="0">
                        <a:latin typeface="Aharoni" panose="02010803020104030203" pitchFamily="2" charset="-79"/>
                        <a:ea typeface="Arial" charset="0"/>
                        <a:cs typeface="Aharoni" panose="02010803020104030203" pitchFamily="2" charset="-79"/>
                      </a:endParaRPr>
                    </a:p>
                  </a:txBody>
                  <a:tcPr anchor="ctr"/>
                </a:tc>
                <a:extLst>
                  <a:ext uri="{0D108BD9-81ED-4DB2-BD59-A6C34878D82A}">
                    <a16:rowId xmlns:a16="http://schemas.microsoft.com/office/drawing/2014/main" val="10000"/>
                  </a:ext>
                </a:extLst>
              </a:tr>
              <a:tr h="491818">
                <a:tc>
                  <a:txBody>
                    <a:bodyPr/>
                    <a:lstStyle/>
                    <a:p>
                      <a:pPr algn="l"/>
                      <a:r>
                        <a:rPr lang="es-ES_tradnl" sz="1400" dirty="0">
                          <a:latin typeface="Aharoni" panose="02010803020104030203" pitchFamily="2" charset="-79"/>
                          <a:cs typeface="Aharoni" panose="02010803020104030203" pitchFamily="2" charset="-79"/>
                        </a:rPr>
                        <a:t>Aeropuertos Concesionados</a:t>
                      </a:r>
                      <a:endParaRPr lang="es-ES_tradnl" sz="1400" b="0" i="0" dirty="0">
                        <a:latin typeface="Aharoni" panose="02010803020104030203" pitchFamily="2" charset="-79"/>
                        <a:ea typeface="Arial" charset="0"/>
                        <a:cs typeface="Aharoni" panose="02010803020104030203" pitchFamily="2" charset="-79"/>
                      </a:endParaRPr>
                    </a:p>
                  </a:txBody>
                  <a:tcPr anchor="ctr"/>
                </a:tc>
                <a:tc>
                  <a:txBody>
                    <a:bodyPr/>
                    <a:lstStyle/>
                    <a:p>
                      <a:pPr algn="ctr"/>
                      <a:r>
                        <a:rPr lang="es-ES_tradnl" sz="1400" dirty="0">
                          <a:latin typeface="Aharoni" panose="02010803020104030203" pitchFamily="2" charset="-79"/>
                          <a:cs typeface="Aharoni" panose="02010803020104030203" pitchFamily="2" charset="-79"/>
                        </a:rPr>
                        <a:t>16</a:t>
                      </a:r>
                      <a:endParaRPr lang="es-ES_tradnl" sz="1400" b="0" i="0" dirty="0">
                        <a:latin typeface="Aharoni" panose="02010803020104030203" pitchFamily="2" charset="-79"/>
                        <a:ea typeface="Arial" charset="0"/>
                        <a:cs typeface="Aharoni" panose="02010803020104030203" pitchFamily="2" charset="-79"/>
                      </a:endParaRPr>
                    </a:p>
                  </a:txBody>
                  <a:tcPr anchor="ctr"/>
                </a:tc>
                <a:extLst>
                  <a:ext uri="{0D108BD9-81ED-4DB2-BD59-A6C34878D82A}">
                    <a16:rowId xmlns:a16="http://schemas.microsoft.com/office/drawing/2014/main" val="10001"/>
                  </a:ext>
                </a:extLst>
              </a:tr>
              <a:tr h="491818">
                <a:tc>
                  <a:txBody>
                    <a:bodyPr/>
                    <a:lstStyle/>
                    <a:p>
                      <a:pPr algn="l"/>
                      <a:r>
                        <a:rPr lang="es-ES_tradnl" sz="1400" dirty="0">
                          <a:latin typeface="Aharoni" panose="02010803020104030203" pitchFamily="2" charset="-79"/>
                          <a:cs typeface="Aharoni" panose="02010803020104030203" pitchFamily="2" charset="-79"/>
                        </a:rPr>
                        <a:t>Aeropuertos No Concesionados</a:t>
                      </a:r>
                      <a:endParaRPr lang="es-ES_tradnl" sz="1400" b="0" i="0" dirty="0">
                        <a:latin typeface="Aharoni" panose="02010803020104030203" pitchFamily="2" charset="-79"/>
                        <a:ea typeface="Arial" charset="0"/>
                        <a:cs typeface="Aharoni" panose="02010803020104030203" pitchFamily="2" charset="-79"/>
                      </a:endParaRPr>
                    </a:p>
                  </a:txBody>
                  <a:tcPr anchor="ctr"/>
                </a:tc>
                <a:tc>
                  <a:txBody>
                    <a:bodyPr/>
                    <a:lstStyle/>
                    <a:p>
                      <a:pPr algn="ctr"/>
                      <a:r>
                        <a:rPr lang="es-ES_tradnl" sz="1400" dirty="0">
                          <a:latin typeface="Aharoni" panose="02010803020104030203" pitchFamily="2" charset="-79"/>
                          <a:cs typeface="Aharoni" panose="02010803020104030203" pitchFamily="2" charset="-79"/>
                        </a:rPr>
                        <a:t>58</a:t>
                      </a:r>
                      <a:endParaRPr lang="es-ES_tradnl" sz="1400" b="0" i="0" dirty="0">
                        <a:latin typeface="Aharoni" panose="02010803020104030203" pitchFamily="2" charset="-79"/>
                        <a:ea typeface="Arial" charset="0"/>
                        <a:cs typeface="Aharoni" panose="02010803020104030203" pitchFamily="2" charset="-79"/>
                      </a:endParaRPr>
                    </a:p>
                  </a:txBody>
                  <a:tcPr anchor="ctr"/>
                </a:tc>
                <a:extLst>
                  <a:ext uri="{0D108BD9-81ED-4DB2-BD59-A6C34878D82A}">
                    <a16:rowId xmlns:a16="http://schemas.microsoft.com/office/drawing/2014/main" val="10002"/>
                  </a:ext>
                </a:extLst>
              </a:tr>
              <a:tr h="491818">
                <a:tc>
                  <a:txBody>
                    <a:bodyPr/>
                    <a:lstStyle/>
                    <a:p>
                      <a:pPr algn="l"/>
                      <a:r>
                        <a:rPr lang="es-ES_tradnl" sz="1400" dirty="0">
                          <a:latin typeface="Aharoni" panose="02010803020104030203" pitchFamily="2" charset="-79"/>
                          <a:cs typeface="Aharoni" panose="02010803020104030203" pitchFamily="2" charset="-79"/>
                        </a:rPr>
                        <a:t>Total</a:t>
                      </a:r>
                      <a:endParaRPr lang="es-ES_tradnl" sz="1400" b="1" i="0" dirty="0">
                        <a:latin typeface="Aharoni" panose="02010803020104030203" pitchFamily="2" charset="-79"/>
                        <a:ea typeface="Arial" charset="0"/>
                        <a:cs typeface="Aharoni" panose="02010803020104030203" pitchFamily="2" charset="-79"/>
                      </a:endParaRPr>
                    </a:p>
                  </a:txBody>
                  <a:tcPr anchor="ctr"/>
                </a:tc>
                <a:tc>
                  <a:txBody>
                    <a:bodyPr/>
                    <a:lstStyle/>
                    <a:p>
                      <a:pPr algn="ctr"/>
                      <a:r>
                        <a:rPr lang="es-ES_tradnl" sz="1400" dirty="0">
                          <a:latin typeface="Aharoni" panose="02010803020104030203" pitchFamily="2" charset="-79"/>
                          <a:cs typeface="Aharoni" panose="02010803020104030203" pitchFamily="2" charset="-79"/>
                        </a:rPr>
                        <a:t>74</a:t>
                      </a:r>
                      <a:endParaRPr lang="es-ES_tradnl" sz="1400" b="1" i="0" dirty="0">
                        <a:latin typeface="Aharoni" panose="02010803020104030203" pitchFamily="2" charset="-79"/>
                        <a:ea typeface="Arial" charset="0"/>
                        <a:cs typeface="Aharoni" panose="02010803020104030203" pitchFamily="2" charset="-79"/>
                      </a:endParaRPr>
                    </a:p>
                  </a:txBody>
                  <a:tcPr anchor="ctr"/>
                </a:tc>
                <a:extLst>
                  <a:ext uri="{0D108BD9-81ED-4DB2-BD59-A6C34878D82A}">
                    <a16:rowId xmlns:a16="http://schemas.microsoft.com/office/drawing/2014/main" val="10003"/>
                  </a:ext>
                </a:extLst>
              </a:tr>
            </a:tbl>
          </a:graphicData>
        </a:graphic>
      </p:graphicFrame>
      <p:sp>
        <p:nvSpPr>
          <p:cNvPr id="8" name="CuadroTexto 7">
            <a:extLst>
              <a:ext uri="{FF2B5EF4-FFF2-40B4-BE49-F238E27FC236}">
                <a16:creationId xmlns:a16="http://schemas.microsoft.com/office/drawing/2014/main" id="{981AA6F4-B520-45E9-BC8C-FF32888E8F33}"/>
              </a:ext>
            </a:extLst>
          </p:cNvPr>
          <p:cNvSpPr txBox="1"/>
          <p:nvPr/>
        </p:nvSpPr>
        <p:spPr>
          <a:xfrm>
            <a:off x="90142" y="5212241"/>
            <a:ext cx="4320000" cy="615553"/>
          </a:xfrm>
          <a:prstGeom prst="rect">
            <a:avLst/>
          </a:prstGeom>
          <a:noFill/>
        </p:spPr>
        <p:txBody>
          <a:bodyPr wrap="square" rtlCol="0">
            <a:spAutoFit/>
          </a:bodyPr>
          <a:lstStyle/>
          <a:p>
            <a:pPr marL="285750" marR="0" lvl="0" indent="-285750" defTabSz="914400" eaLnBrk="1" fontAlgn="auto" latinLnBrk="0" hangingPunct="1">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Concesión Grupo de aeropuertos Centro Norte </a:t>
            </a:r>
            <a:r>
              <a:rPr lang="es-CO" sz="1700" b="1" dirty="0">
                <a:latin typeface="Arial" charset="0"/>
                <a:ea typeface="Arial" charset="0"/>
                <a:cs typeface="Arial" charset="0"/>
              </a:rPr>
              <a:t>(2008 - 2033):</a:t>
            </a:r>
          </a:p>
        </p:txBody>
      </p:sp>
      <p:sp>
        <p:nvSpPr>
          <p:cNvPr id="9" name="CuadroTexto 8">
            <a:extLst>
              <a:ext uri="{FF2B5EF4-FFF2-40B4-BE49-F238E27FC236}">
                <a16:creationId xmlns:a16="http://schemas.microsoft.com/office/drawing/2014/main" id="{495D8999-2155-439B-BB80-E19128B1EEFF}"/>
              </a:ext>
            </a:extLst>
          </p:cNvPr>
          <p:cNvSpPr txBox="1"/>
          <p:nvPr/>
        </p:nvSpPr>
        <p:spPr>
          <a:xfrm>
            <a:off x="4275338" y="5201227"/>
            <a:ext cx="4320000" cy="615553"/>
          </a:xfrm>
          <a:prstGeom prst="rect">
            <a:avLst/>
          </a:prstGeom>
          <a:noFill/>
        </p:spPr>
        <p:txBody>
          <a:bodyPr wrap="square" rtlCol="0">
            <a:spAutoFit/>
          </a:bodyPr>
          <a:lstStyle/>
          <a:p>
            <a:pPr marL="285750" marR="0" lvl="0" indent="-285750" defTabSz="914400" eaLnBrk="1" fontAlgn="auto" latinLnBrk="0" hangingPunct="1">
              <a:spcBef>
                <a:spcPts val="0"/>
              </a:spcBef>
              <a:spcAft>
                <a:spcPts val="0"/>
              </a:spcAft>
              <a:buClrTx/>
              <a:buSzTx/>
              <a:buFont typeface="Wingdings" panose="05000000000000000000" pitchFamily="2" charset="2"/>
              <a:buChar char="Q"/>
              <a:tabLst>
                <a:tab pos="0" algn="l"/>
              </a:tabLst>
              <a:defRPr/>
            </a:pPr>
            <a:r>
              <a:rPr lang="es-CO" sz="1700" dirty="0">
                <a:solidFill>
                  <a:srgbClr val="FF0000"/>
                </a:solidFill>
                <a:latin typeface="Arial" charset="0"/>
                <a:ea typeface="Arial" charset="0"/>
                <a:cs typeface="Arial" charset="0"/>
              </a:rPr>
              <a:t>Concesión Grupo de Aeropuertos Nororiente </a:t>
            </a:r>
            <a:r>
              <a:rPr lang="es-CO" sz="1700" b="1" dirty="0">
                <a:latin typeface="Arial" charset="0"/>
                <a:ea typeface="Arial" charset="0"/>
                <a:cs typeface="Arial" charset="0"/>
              </a:rPr>
              <a:t>(2010 - 2034):</a:t>
            </a:r>
          </a:p>
        </p:txBody>
      </p:sp>
      <p:sp>
        <p:nvSpPr>
          <p:cNvPr id="2" name="Rectángulo 1">
            <a:extLst>
              <a:ext uri="{FF2B5EF4-FFF2-40B4-BE49-F238E27FC236}">
                <a16:creationId xmlns:a16="http://schemas.microsoft.com/office/drawing/2014/main" id="{81563D10-8C97-451E-AD98-B4C8BFF2C2AF}"/>
              </a:ext>
            </a:extLst>
          </p:cNvPr>
          <p:cNvSpPr/>
          <p:nvPr/>
        </p:nvSpPr>
        <p:spPr>
          <a:xfrm>
            <a:off x="467320" y="5913656"/>
            <a:ext cx="4320000" cy="877163"/>
          </a:xfrm>
          <a:prstGeom prst="rect">
            <a:avLst/>
          </a:prstGeom>
        </p:spPr>
        <p:txBody>
          <a:bodyPr wrap="square" numCol="2">
            <a:spAutoFit/>
          </a:bodyPr>
          <a:lstStyle/>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Medellín</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Rionegro</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Quibdó</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Carepa</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Montería</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Corozal</a:t>
            </a:r>
          </a:p>
        </p:txBody>
      </p:sp>
      <p:sp>
        <p:nvSpPr>
          <p:cNvPr id="3" name="Rectángulo 2">
            <a:extLst>
              <a:ext uri="{FF2B5EF4-FFF2-40B4-BE49-F238E27FC236}">
                <a16:creationId xmlns:a16="http://schemas.microsoft.com/office/drawing/2014/main" id="{B47A4DEE-78A5-45A0-95B8-4723B2588AE8}"/>
              </a:ext>
            </a:extLst>
          </p:cNvPr>
          <p:cNvSpPr/>
          <p:nvPr/>
        </p:nvSpPr>
        <p:spPr>
          <a:xfrm>
            <a:off x="4275338" y="5913656"/>
            <a:ext cx="4320000" cy="877163"/>
          </a:xfrm>
          <a:prstGeom prst="rect">
            <a:avLst/>
          </a:prstGeom>
        </p:spPr>
        <p:txBody>
          <a:bodyPr numCol="2">
            <a:spAutoFit/>
          </a:bodyPr>
          <a:lstStyle/>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Santa Marta</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Cúcuta</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Valledupar</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Barrancabermeja</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Riohacha</a:t>
            </a:r>
          </a:p>
          <a:p>
            <a:pPr marL="285750" lvl="0" indent="-285750">
              <a:buFont typeface="Arial" panose="020B0604020202020204" pitchFamily="34" charset="0"/>
              <a:buChar char="•"/>
              <a:tabLst>
                <a:tab pos="0" algn="l"/>
              </a:tabLst>
              <a:defRPr/>
            </a:pPr>
            <a:r>
              <a:rPr lang="es-CO" sz="1700" dirty="0">
                <a:latin typeface="Arial" charset="0"/>
                <a:ea typeface="Arial" charset="0"/>
                <a:cs typeface="Arial" charset="0"/>
              </a:rPr>
              <a:t>Bucaramanga</a:t>
            </a:r>
          </a:p>
        </p:txBody>
      </p:sp>
    </p:spTree>
    <p:extLst>
      <p:ext uri="{BB962C8B-B14F-4D97-AF65-F5344CB8AC3E}">
        <p14:creationId xmlns:p14="http://schemas.microsoft.com/office/powerpoint/2010/main" val="118946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Aeropuertos Concesionados</a:t>
            </a:r>
          </a:p>
        </p:txBody>
      </p:sp>
      <p:graphicFrame>
        <p:nvGraphicFramePr>
          <p:cNvPr id="2" name="Tabla 1">
            <a:extLst>
              <a:ext uri="{FF2B5EF4-FFF2-40B4-BE49-F238E27FC236}">
                <a16:creationId xmlns:a16="http://schemas.microsoft.com/office/drawing/2014/main" id="{3428B99D-CD0F-4A8B-8D7F-8CAF9E6B5A60}"/>
              </a:ext>
            </a:extLst>
          </p:cNvPr>
          <p:cNvGraphicFramePr>
            <a:graphicFrameLocks noGrp="1"/>
          </p:cNvGraphicFramePr>
          <p:nvPr>
            <p:extLst>
              <p:ext uri="{D42A27DB-BD31-4B8C-83A1-F6EECF244321}">
                <p14:modId xmlns:p14="http://schemas.microsoft.com/office/powerpoint/2010/main" val="609125908"/>
              </p:ext>
            </p:extLst>
          </p:nvPr>
        </p:nvGraphicFramePr>
        <p:xfrm>
          <a:off x="557403" y="1171803"/>
          <a:ext cx="4680000" cy="4926285"/>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441362110"/>
                    </a:ext>
                  </a:extLst>
                </a:gridCol>
                <a:gridCol w="2340000">
                  <a:extLst>
                    <a:ext uri="{9D8B030D-6E8A-4147-A177-3AD203B41FA5}">
                      <a16:colId xmlns:a16="http://schemas.microsoft.com/office/drawing/2014/main" val="1200518333"/>
                    </a:ext>
                  </a:extLst>
                </a:gridCol>
              </a:tblGrid>
              <a:tr h="360000">
                <a:tc>
                  <a:txBody>
                    <a:bodyPr/>
                    <a:lstStyle/>
                    <a:p>
                      <a:pPr algn="ctr" fontAlgn="ctr"/>
                      <a:r>
                        <a:rPr lang="es-CO" sz="1600" u="none" strike="noStrike" dirty="0">
                          <a:effectLst/>
                          <a:latin typeface="Arial" panose="020B0604020202020204" pitchFamily="34" charset="0"/>
                          <a:cs typeface="Arial" panose="020B0604020202020204" pitchFamily="34" charset="0"/>
                        </a:rPr>
                        <a:t>Aeropuerto</a:t>
                      </a:r>
                      <a:endParaRPr lang="es-CO" sz="16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023F78"/>
                    </a:solidFill>
                  </a:tcPr>
                </a:tc>
                <a:tc>
                  <a:txBody>
                    <a:bodyPr/>
                    <a:lstStyle/>
                    <a:p>
                      <a:pPr algn="ctr" fontAlgn="ctr"/>
                      <a:r>
                        <a:rPr lang="es-CO" sz="1600" u="none" strike="noStrike" dirty="0">
                          <a:effectLst/>
                          <a:latin typeface="Arial" panose="020B0604020202020204" pitchFamily="34" charset="0"/>
                          <a:cs typeface="Arial" panose="020B0604020202020204" pitchFamily="34" charset="0"/>
                        </a:rPr>
                        <a:t>Ciudad</a:t>
                      </a:r>
                      <a:endParaRPr lang="es-CO" sz="16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023F78"/>
                    </a:solidFill>
                  </a:tcPr>
                </a:tc>
                <a:extLst>
                  <a:ext uri="{0D108BD9-81ED-4DB2-BD59-A6C34878D82A}">
                    <a16:rowId xmlns:a16="http://schemas.microsoft.com/office/drawing/2014/main" val="1394482473"/>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El Dorado</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Bogotá</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2273392815"/>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El Dorado - Pista </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Bogotá</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2177568054"/>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Rafael Nuñez</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Cartagena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2471956042"/>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Alfonso Bonilla Aragón</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Cali</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2951926393"/>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José María Córdoba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Rionegro</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2861767612"/>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Olaya Herrera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Medellín</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1624443051"/>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Antonio Roldan Betancourt</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Carepa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949369263"/>
                  </a:ext>
                </a:extLst>
              </a:tr>
              <a:tr h="237600">
                <a:tc>
                  <a:txBody>
                    <a:bodyPr/>
                    <a:lstStyle/>
                    <a:p>
                      <a:pPr algn="l" fontAlgn="ctr"/>
                      <a:r>
                        <a:rPr lang="es-ES" sz="1400" u="none" strike="noStrike">
                          <a:effectLst/>
                          <a:latin typeface="Arial" panose="020B0604020202020204" pitchFamily="34" charset="0"/>
                          <a:cs typeface="Arial" panose="020B0604020202020204" pitchFamily="34" charset="0"/>
                        </a:rPr>
                        <a:t>Los Garzones</a:t>
                      </a:r>
                      <a:endParaRPr lang="es-E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Montería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4073136420"/>
                  </a:ext>
                </a:extLst>
              </a:tr>
              <a:tr h="237600">
                <a:tc>
                  <a:txBody>
                    <a:bodyPr/>
                    <a:lstStyle/>
                    <a:p>
                      <a:pPr algn="l" fontAlgn="ctr"/>
                      <a:r>
                        <a:rPr lang="es-ES" sz="1400" u="none" strike="noStrike">
                          <a:effectLst/>
                          <a:latin typeface="Arial" panose="020B0604020202020204" pitchFamily="34" charset="0"/>
                          <a:cs typeface="Arial" panose="020B0604020202020204" pitchFamily="34" charset="0"/>
                        </a:rPr>
                        <a:t>Las Brujas</a:t>
                      </a:r>
                      <a:endParaRPr lang="es-E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Corozal</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4031994357"/>
                  </a:ext>
                </a:extLst>
              </a:tr>
              <a:tr h="237600">
                <a:tc>
                  <a:txBody>
                    <a:bodyPr/>
                    <a:lstStyle/>
                    <a:p>
                      <a:pPr algn="l" fontAlgn="ctr"/>
                      <a:r>
                        <a:rPr lang="es-ES" sz="1400" u="none" strike="noStrike">
                          <a:effectLst/>
                          <a:latin typeface="Arial" panose="020B0604020202020204" pitchFamily="34" charset="0"/>
                          <a:cs typeface="Arial" panose="020B0604020202020204" pitchFamily="34" charset="0"/>
                        </a:rPr>
                        <a:t>El Caraño</a:t>
                      </a:r>
                      <a:endParaRPr lang="es-E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Quibdó</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3482875039"/>
                  </a:ext>
                </a:extLst>
              </a:tr>
              <a:tr h="237600">
                <a:tc>
                  <a:txBody>
                    <a:bodyPr/>
                    <a:lstStyle/>
                    <a:p>
                      <a:pPr algn="l" fontAlgn="ctr"/>
                      <a:r>
                        <a:rPr lang="es-ES" sz="1400" u="none" strike="noStrike">
                          <a:effectLst/>
                          <a:latin typeface="Arial" panose="020B0604020202020204" pitchFamily="34" charset="0"/>
                          <a:cs typeface="Arial" panose="020B0604020202020204" pitchFamily="34" charset="0"/>
                        </a:rPr>
                        <a:t>Alfonso Lopez Pumarejo</a:t>
                      </a:r>
                      <a:endParaRPr lang="es-E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Valledupar</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2298516896"/>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Simón Bolívar</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Santa Marta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560201740"/>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Palonegro</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Bucaramanga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2648569753"/>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Almirante Padilla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Riohacha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1814024390"/>
                  </a:ext>
                </a:extLst>
              </a:tr>
              <a:tr h="237600">
                <a:tc>
                  <a:txBody>
                    <a:bodyPr/>
                    <a:lstStyle/>
                    <a:p>
                      <a:pPr algn="l" fontAlgn="ctr"/>
                      <a:r>
                        <a:rPr lang="es-ES" sz="1400" u="none" strike="noStrike">
                          <a:effectLst/>
                          <a:latin typeface="Arial" panose="020B0604020202020204" pitchFamily="34" charset="0"/>
                          <a:cs typeface="Arial" panose="020B0604020202020204" pitchFamily="34" charset="0"/>
                        </a:rPr>
                        <a:t>Camilo Daza</a:t>
                      </a:r>
                      <a:endParaRPr lang="es-E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Cúcuta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2902203689"/>
                  </a:ext>
                </a:extLst>
              </a:tr>
              <a:tr h="237600">
                <a:tc>
                  <a:txBody>
                    <a:bodyPr/>
                    <a:lstStyle/>
                    <a:p>
                      <a:pPr algn="l" fontAlgn="ctr"/>
                      <a:r>
                        <a:rPr lang="es-ES" sz="1400" u="none" strike="noStrike" dirty="0" err="1">
                          <a:effectLst/>
                          <a:latin typeface="Arial" panose="020B0604020202020204" pitchFamily="34" charset="0"/>
                          <a:cs typeface="Arial" panose="020B0604020202020204" pitchFamily="34" charset="0"/>
                        </a:rPr>
                        <a:t>Yariguíes</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Barrancabermeja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D9D9D9"/>
                    </a:solidFill>
                  </a:tcPr>
                </a:tc>
                <a:extLst>
                  <a:ext uri="{0D108BD9-81ED-4DB2-BD59-A6C34878D82A}">
                    <a16:rowId xmlns:a16="http://schemas.microsoft.com/office/drawing/2014/main" val="4065898276"/>
                  </a:ext>
                </a:extLst>
              </a:tr>
              <a:tr h="237600">
                <a:tc>
                  <a:txBody>
                    <a:bodyPr/>
                    <a:lstStyle/>
                    <a:p>
                      <a:pPr algn="l" fontAlgn="ctr"/>
                      <a:r>
                        <a:rPr lang="es-ES" sz="1400" u="none" strike="noStrike" dirty="0">
                          <a:effectLst/>
                          <a:latin typeface="Arial" panose="020B0604020202020204" pitchFamily="34" charset="0"/>
                          <a:cs typeface="Arial" panose="020B0604020202020204" pitchFamily="34" charset="0"/>
                        </a:rPr>
                        <a:t>Ernesto Cortissoz</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tc>
                  <a:txBody>
                    <a:bodyPr/>
                    <a:lstStyle/>
                    <a:p>
                      <a:pPr algn="l" fontAlgn="ctr"/>
                      <a:r>
                        <a:rPr lang="es-ES" sz="1400" u="none" strike="noStrike" dirty="0">
                          <a:effectLst/>
                          <a:latin typeface="Arial" panose="020B0604020202020204" pitchFamily="34" charset="0"/>
                          <a:cs typeface="Arial" panose="020B0604020202020204" pitchFamily="34" charset="0"/>
                        </a:rPr>
                        <a:t>Barranquilla</a:t>
                      </a:r>
                      <a:endParaRPr lang="es-E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anchor="ctr">
                    <a:solidFill>
                      <a:srgbClr val="F2F2F2"/>
                    </a:solidFill>
                  </a:tcPr>
                </a:tc>
                <a:extLst>
                  <a:ext uri="{0D108BD9-81ED-4DB2-BD59-A6C34878D82A}">
                    <a16:rowId xmlns:a16="http://schemas.microsoft.com/office/drawing/2014/main" val="3876697422"/>
                  </a:ext>
                </a:extLst>
              </a:tr>
            </a:tbl>
          </a:graphicData>
        </a:graphic>
      </p:graphicFrame>
      <p:pic>
        <p:nvPicPr>
          <p:cNvPr id="8" name="Imagen 7">
            <a:extLst>
              <a:ext uri="{FF2B5EF4-FFF2-40B4-BE49-F238E27FC236}">
                <a16:creationId xmlns:a16="http://schemas.microsoft.com/office/drawing/2014/main" id="{8DBCD3B9-C231-4484-98CD-9AC7BED697EA}"/>
              </a:ext>
            </a:extLst>
          </p:cNvPr>
          <p:cNvPicPr>
            <a:picLocks noChangeAspect="1"/>
          </p:cNvPicPr>
          <p:nvPr/>
        </p:nvPicPr>
        <p:blipFill rotWithShape="1">
          <a:blip r:embed="rId2">
            <a:extLst>
              <a:ext uri="{28A0092B-C50C-407E-A947-70E740481C1C}">
                <a14:useLocalDpi xmlns:a14="http://schemas.microsoft.com/office/drawing/2010/main" val="0"/>
              </a:ext>
            </a:extLst>
          </a:blip>
          <a:srcRect l="-1522" r="276"/>
          <a:stretch/>
        </p:blipFill>
        <p:spPr>
          <a:xfrm>
            <a:off x="6192982" y="675297"/>
            <a:ext cx="4391890" cy="5919298"/>
          </a:xfrm>
          <a:prstGeom prst="rect">
            <a:avLst/>
          </a:prstGeom>
        </p:spPr>
      </p:pic>
    </p:spTree>
    <p:extLst>
      <p:ext uri="{BB962C8B-B14F-4D97-AF65-F5344CB8AC3E}">
        <p14:creationId xmlns:p14="http://schemas.microsoft.com/office/powerpoint/2010/main" val="34055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292268"/>
            <a:ext cx="667573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33F78"/>
                </a:solidFill>
                <a:effectLst/>
                <a:uLnTx/>
                <a:uFillTx/>
                <a:latin typeface="Arial" charset="0"/>
                <a:ea typeface="Arial" charset="0"/>
                <a:cs typeface="Arial" charset="0"/>
              </a:rPr>
              <a:t>Principales Puntos</a:t>
            </a:r>
          </a:p>
        </p:txBody>
      </p:sp>
      <p:sp>
        <p:nvSpPr>
          <p:cNvPr id="10" name="Rectángulo 9">
            <a:extLst>
              <a:ext uri="{FF2B5EF4-FFF2-40B4-BE49-F238E27FC236}">
                <a16:creationId xmlns:a16="http://schemas.microsoft.com/office/drawing/2014/main" id="{2A0CAFB8-5723-463B-8123-C9A28A1CFC15}"/>
              </a:ext>
            </a:extLst>
          </p:cNvPr>
          <p:cNvSpPr/>
          <p:nvPr/>
        </p:nvSpPr>
        <p:spPr>
          <a:xfrm>
            <a:off x="0" y="2466113"/>
            <a:ext cx="12192000" cy="6788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014986C4-3A62-4681-8EE0-33DCA2CCA043}"/>
              </a:ext>
            </a:extLst>
          </p:cNvPr>
          <p:cNvSpPr/>
          <p:nvPr/>
        </p:nvSpPr>
        <p:spPr>
          <a:xfrm>
            <a:off x="1117988" y="1459778"/>
            <a:ext cx="10415924" cy="5047536"/>
          </a:xfrm>
          <a:prstGeom prst="rect">
            <a:avLst/>
          </a:prstGeom>
        </p:spPr>
        <p:txBody>
          <a:bodyPr wrap="square">
            <a:spAutoFit/>
          </a:bodyPr>
          <a:lstStyle/>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Balance General</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Concesiones aeroportuarias a cargo de la ANI</a:t>
            </a:r>
          </a:p>
          <a:p>
            <a:pPr marL="457200" lvl="0" indent="-457200">
              <a:spcBef>
                <a:spcPts val="1200"/>
              </a:spcBef>
              <a:spcAft>
                <a:spcPts val="1200"/>
              </a:spcAft>
              <a:buClr>
                <a:srgbClr val="ED7D31"/>
              </a:buClr>
              <a:buSzPct val="120000"/>
              <a:buFont typeface="+mj-lt"/>
              <a:buAutoNum type="arabicPeriod"/>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tráfico de pasajeros </a:t>
            </a:r>
            <a:r>
              <a:rPr lang="es-ES" dirty="0">
                <a:latin typeface="Arial" panose="020B0604020202020204" pitchFamily="34" charset="0"/>
                <a:ea typeface="Arial Black" charset="0"/>
                <a:cs typeface="Arial" panose="020B0604020202020204" pitchFamily="34" charset="0"/>
                <a:sym typeface="Candara"/>
              </a:rPr>
              <a:t>- carga </a:t>
            </a: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endParaRP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Evolución de las inversiones</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hitos 2014-2017</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Principales obras en curso </a:t>
            </a:r>
          </a:p>
          <a:p>
            <a:pPr marL="457200" lvl="0" indent="-457200">
              <a:spcBef>
                <a:spcPts val="1200"/>
              </a:spcBef>
              <a:spcAft>
                <a:spcPts val="1200"/>
              </a:spcAft>
              <a:buClr>
                <a:srgbClr val="ED7D31"/>
              </a:buClr>
              <a:buSzPct val="120000"/>
              <a:buFont typeface="+mj-lt"/>
              <a:buAutoNum type="arabicPeriod"/>
              <a:defRPr/>
            </a:pPr>
            <a:r>
              <a:rPr lang="es-CO" dirty="0">
                <a:solidFill>
                  <a:prstClr val="black"/>
                </a:solidFill>
                <a:latin typeface="Arial" panose="020B0604020202020204" pitchFamily="34" charset="0"/>
                <a:ea typeface="Arial Black" charset="0"/>
                <a:cs typeface="Arial" panose="020B0604020202020204" pitchFamily="34" charset="0"/>
                <a:sym typeface="Candara"/>
              </a:rPr>
              <a:t>Proyección de Inversiones – </a:t>
            </a:r>
            <a:r>
              <a:rPr lang="es-CO" dirty="0" err="1">
                <a:solidFill>
                  <a:prstClr val="black"/>
                </a:solidFill>
                <a:latin typeface="Arial" panose="020B0604020202020204" pitchFamily="34" charset="0"/>
                <a:ea typeface="Arial Black" charset="0"/>
                <a:cs typeface="Arial" panose="020B0604020202020204" pitchFamily="34" charset="0"/>
                <a:sym typeface="Candara"/>
              </a:rPr>
              <a:t>Cuatrenio</a:t>
            </a:r>
            <a:r>
              <a:rPr lang="es-CO" dirty="0">
                <a:solidFill>
                  <a:prstClr val="black"/>
                </a:solidFill>
                <a:latin typeface="Arial" panose="020B0604020202020204" pitchFamily="34" charset="0"/>
                <a:ea typeface="Arial Black" charset="0"/>
                <a:cs typeface="Arial" panose="020B0604020202020204" pitchFamily="34" charset="0"/>
                <a:sym typeface="Candara"/>
              </a:rPr>
              <a:t> 2019/2022</a:t>
            </a:r>
          </a:p>
          <a:p>
            <a:pPr marL="457200" marR="0" lvl="0" indent="-457200" algn="l" defTabSz="457200" rtl="0" eaLnBrk="1" fontAlgn="auto" latinLnBrk="0" hangingPunct="1">
              <a:lnSpc>
                <a:spcPct val="100000"/>
              </a:lnSpc>
              <a:spcBef>
                <a:spcPts val="1200"/>
              </a:spcBef>
              <a:spcAft>
                <a:spcPts val="1200"/>
              </a:spcAft>
              <a:buClr>
                <a:srgbClr val="ED7D31"/>
              </a:buClr>
              <a:buSzPct val="120000"/>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Arial Black" charset="0"/>
                <a:cs typeface="Arial" panose="020B0604020202020204" pitchFamily="34" charset="0"/>
                <a:sym typeface="Candara"/>
              </a:rPr>
              <a:t>Retos</a:t>
            </a:r>
          </a:p>
          <a:p>
            <a:pPr>
              <a:spcBef>
                <a:spcPts val="1200"/>
              </a:spcBef>
              <a:spcAft>
                <a:spcPts val="1200"/>
              </a:spcAft>
              <a:buClr>
                <a:srgbClr val="ED7D31"/>
              </a:buClr>
              <a:buSzPct val="120000"/>
              <a:defRPr/>
            </a:pPr>
            <a:endParaRPr lang="es-ES" dirty="0">
              <a:latin typeface="Arial" panose="020B0604020202020204" pitchFamily="34" charset="0"/>
              <a:ea typeface="Arial Black" charset="0"/>
              <a:cs typeface="Arial" panose="020B0604020202020204" pitchFamily="34" charset="0"/>
              <a:sym typeface="Candara"/>
            </a:endParaRPr>
          </a:p>
        </p:txBody>
      </p:sp>
    </p:spTree>
    <p:extLst>
      <p:ext uri="{BB962C8B-B14F-4D97-AF65-F5344CB8AC3E}">
        <p14:creationId xmlns:p14="http://schemas.microsoft.com/office/powerpoint/2010/main" val="371726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9468" y="175721"/>
            <a:ext cx="6675736" cy="707886"/>
          </a:xfrm>
          <a:prstGeom prst="rect">
            <a:avLst/>
          </a:prstGeom>
          <a:noFill/>
        </p:spPr>
        <p:txBody>
          <a:bodyPr wrap="square" rtlCol="0">
            <a:spAutoFit/>
          </a:bodyPr>
          <a:lstStyle/>
          <a:p>
            <a:pPr marL="342900" lvl="0" indent="-342900" defTabSz="914400">
              <a:defRPr/>
            </a:pPr>
            <a:r>
              <a:rPr lang="es-CO" sz="2000" b="1" dirty="0">
                <a:solidFill>
                  <a:srgbClr val="033F78"/>
                </a:solidFill>
                <a:latin typeface="Arial" charset="0"/>
                <a:ea typeface="Arial" charset="0"/>
                <a:cs typeface="Arial" charset="0"/>
              </a:rPr>
              <a:t>Evolución tráfico de pasajeros </a:t>
            </a:r>
          </a:p>
          <a:p>
            <a:pPr marL="342900" lvl="0" indent="-342900" defTabSz="914400">
              <a:defRPr/>
            </a:pPr>
            <a:r>
              <a:rPr lang="es-CO" sz="2000" b="1" dirty="0">
                <a:solidFill>
                  <a:srgbClr val="EC6707"/>
                </a:solidFill>
                <a:latin typeface="Arial" charset="0"/>
                <a:ea typeface="Arial" charset="0"/>
                <a:cs typeface="Arial" charset="0"/>
              </a:rPr>
              <a:t>2010-2017</a:t>
            </a:r>
            <a:r>
              <a:rPr lang="es-CO" sz="2000" b="1" dirty="0">
                <a:solidFill>
                  <a:srgbClr val="033F78"/>
                </a:solidFill>
                <a:latin typeface="Arial" charset="0"/>
                <a:ea typeface="Arial" charset="0"/>
                <a:cs typeface="Arial" charset="0"/>
              </a:rPr>
              <a:t> (aeropuertos concesionados)</a:t>
            </a:r>
          </a:p>
        </p:txBody>
      </p:sp>
      <p:sp>
        <p:nvSpPr>
          <p:cNvPr id="8" name="CuadroTexto 7">
            <a:extLst>
              <a:ext uri="{FF2B5EF4-FFF2-40B4-BE49-F238E27FC236}">
                <a16:creationId xmlns:a16="http://schemas.microsoft.com/office/drawing/2014/main" id="{D2048C26-0AC6-4677-AC75-F139D89EB16A}"/>
              </a:ext>
            </a:extLst>
          </p:cNvPr>
          <p:cNvSpPr txBox="1"/>
          <p:nvPr/>
        </p:nvSpPr>
        <p:spPr>
          <a:xfrm>
            <a:off x="1776000" y="6091604"/>
            <a:ext cx="3980475"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Millones de pasajeros por año</a:t>
            </a:r>
          </a:p>
        </p:txBody>
      </p:sp>
      <p:graphicFrame>
        <p:nvGraphicFramePr>
          <p:cNvPr id="9" name="Gráfico 8">
            <a:extLst>
              <a:ext uri="{FF2B5EF4-FFF2-40B4-BE49-F238E27FC236}">
                <a16:creationId xmlns:a16="http://schemas.microsoft.com/office/drawing/2014/main" id="{81DB8CF8-3385-463C-B08F-8A5FD9937D36}"/>
              </a:ext>
            </a:extLst>
          </p:cNvPr>
          <p:cNvGraphicFramePr>
            <a:graphicFrameLocks/>
          </p:cNvGraphicFramePr>
          <p:nvPr>
            <p:extLst>
              <p:ext uri="{D42A27DB-BD31-4B8C-83A1-F6EECF244321}">
                <p14:modId xmlns:p14="http://schemas.microsoft.com/office/powerpoint/2010/main" val="4012943950"/>
              </p:ext>
            </p:extLst>
          </p:nvPr>
        </p:nvGraphicFramePr>
        <p:xfrm>
          <a:off x="1776000" y="1225450"/>
          <a:ext cx="8640000" cy="486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8216257"/>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1476</TotalTime>
  <Words>2453</Words>
  <Application>Microsoft Office PowerPoint</Application>
  <PresentationFormat>Panorámica</PresentationFormat>
  <Paragraphs>457</Paragraphs>
  <Slides>36</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36</vt:i4>
      </vt:variant>
    </vt:vector>
  </HeadingPairs>
  <TitlesOfParts>
    <vt:vector size="47" baseType="lpstr">
      <vt:lpstr>Aharoni</vt:lpstr>
      <vt:lpstr>Arial</vt:lpstr>
      <vt:lpstr>Arial Black</vt:lpstr>
      <vt:lpstr>Calibri</vt:lpstr>
      <vt:lpstr>Calibri Light</vt:lpstr>
      <vt:lpstr>Candara</vt:lpstr>
      <vt:lpstr>Courier New</vt:lpstr>
      <vt:lpstr>Helvetica Neue Bold Condensed</vt:lpstr>
      <vt:lpstr>Wingdings</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Vanessa Maria Vergara Dominguez</dc:creator>
  <cp:lastModifiedBy>Ricardo Aguilera Wilches</cp:lastModifiedBy>
  <cp:revision>65</cp:revision>
  <dcterms:created xsi:type="dcterms:W3CDTF">2017-11-27T16:06:22Z</dcterms:created>
  <dcterms:modified xsi:type="dcterms:W3CDTF">2018-11-08T21:24:55Z</dcterms:modified>
</cp:coreProperties>
</file>