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4.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11.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1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13.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1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1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17.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18.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19.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2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21.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22.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2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2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2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2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1.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34.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35.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36.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37.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8" r:id="rId2"/>
    <p:sldId id="257" r:id="rId3"/>
    <p:sldId id="285" r:id="rId4"/>
    <p:sldId id="262" r:id="rId5"/>
    <p:sldId id="334" r:id="rId6"/>
    <p:sldId id="263" r:id="rId7"/>
    <p:sldId id="284" r:id="rId8"/>
    <p:sldId id="318" r:id="rId9"/>
    <p:sldId id="319" r:id="rId10"/>
    <p:sldId id="320" r:id="rId11"/>
    <p:sldId id="287" r:id="rId12"/>
    <p:sldId id="288" r:id="rId13"/>
    <p:sldId id="289" r:id="rId14"/>
    <p:sldId id="293" r:id="rId15"/>
    <p:sldId id="335" r:id="rId16"/>
    <p:sldId id="292" r:id="rId17"/>
    <p:sldId id="294" r:id="rId18"/>
    <p:sldId id="337" r:id="rId19"/>
    <p:sldId id="336" r:id="rId20"/>
    <p:sldId id="323" r:id="rId21"/>
    <p:sldId id="324" r:id="rId22"/>
    <p:sldId id="325" r:id="rId23"/>
    <p:sldId id="326" r:id="rId24"/>
    <p:sldId id="327" r:id="rId25"/>
    <p:sldId id="328" r:id="rId26"/>
    <p:sldId id="329" r:id="rId27"/>
    <p:sldId id="330" r:id="rId28"/>
    <p:sldId id="331" r:id="rId29"/>
    <p:sldId id="332" r:id="rId30"/>
    <p:sldId id="333" r:id="rId31"/>
    <p:sldId id="302" r:id="rId32"/>
    <p:sldId id="300" r:id="rId33"/>
    <p:sldId id="338" r:id="rId34"/>
    <p:sldId id="304" r:id="rId35"/>
    <p:sldId id="321" r:id="rId36"/>
    <p:sldId id="306" r:id="rId37"/>
    <p:sldId id="307" r:id="rId38"/>
    <p:sldId id="309" r:id="rId39"/>
    <p:sldId id="310" r:id="rId40"/>
    <p:sldId id="311" r:id="rId41"/>
    <p:sldId id="312" r:id="rId42"/>
  </p:sldIdLst>
  <p:sldSz cx="9144000" cy="6858000" type="screen4x3"/>
  <p:notesSz cx="6858000" cy="9144000"/>
  <p:custDataLst>
    <p:tags r:id="rId44"/>
  </p:custData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3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FBD5B5"/>
    <a:srgbClr val="B8CCE4"/>
    <a:srgbClr val="68CCE4"/>
    <a:srgbClr val="B9CDE5"/>
    <a:srgbClr val="95B3D7"/>
    <a:srgbClr val="1BA3B1"/>
    <a:srgbClr val="1CB0A9"/>
    <a:srgbClr val="00CC99"/>
    <a:srgbClr val="2440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306" y="90"/>
      </p:cViewPr>
      <p:guideLst>
        <p:guide orient="horz" pos="2160"/>
        <p:guide pos="2880"/>
        <p:guide pos="13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ndara"/>
                <a:sym typeface="Candara"/>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ndara"/>
                <a:sym typeface="Candara"/>
              </a:defRPr>
            </a:lvl1pPr>
          </a:lstStyle>
          <a:p>
            <a:fld id="{C05DC3C3-82F0-4D9B-905B-D410E9D2B4EF}" type="datetimeFigureOut">
              <a:rPr lang="en-US" smtClean="0"/>
              <a:pPr/>
              <a:t>9/19/2016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ndara"/>
                <a:sym typeface="Candara"/>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ndara"/>
                <a:sym typeface="Candara"/>
              </a:defRPr>
            </a:lvl1pPr>
          </a:lstStyle>
          <a:p>
            <a:fld id="{922BCB6B-DDD0-410F-889F-FEC5002ABB12}" type="slidenum">
              <a:rPr lang="en-US" smtClean="0"/>
              <a:pPr/>
              <a:t>‹Nº›</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ndara"/>
        <a:ea typeface="+mn-ea"/>
        <a:cs typeface="+mn-cs"/>
        <a:sym typeface="Candara"/>
      </a:defRPr>
    </a:lvl1pPr>
    <a:lvl2pPr marL="457200" algn="l" defTabSz="914400" rtl="0" eaLnBrk="1" latinLnBrk="0" hangingPunct="1">
      <a:defRPr sz="1200" kern="1200">
        <a:solidFill>
          <a:schemeClr val="tx1"/>
        </a:solidFill>
        <a:latin typeface="Candara"/>
        <a:ea typeface="+mn-ea"/>
        <a:cs typeface="+mn-cs"/>
        <a:sym typeface="Candara"/>
      </a:defRPr>
    </a:lvl2pPr>
    <a:lvl3pPr marL="914400" algn="l" defTabSz="914400" rtl="0" eaLnBrk="1" latinLnBrk="0" hangingPunct="1">
      <a:defRPr sz="1200" kern="1200">
        <a:solidFill>
          <a:schemeClr val="tx1"/>
        </a:solidFill>
        <a:latin typeface="Candara"/>
        <a:ea typeface="+mn-ea"/>
        <a:cs typeface="+mn-cs"/>
        <a:sym typeface="Candara"/>
      </a:defRPr>
    </a:lvl3pPr>
    <a:lvl4pPr marL="1371600" algn="l" defTabSz="914400" rtl="0" eaLnBrk="1" latinLnBrk="0" hangingPunct="1">
      <a:defRPr sz="1200" kern="1200">
        <a:solidFill>
          <a:schemeClr val="tx1"/>
        </a:solidFill>
        <a:latin typeface="Candara"/>
        <a:ea typeface="+mn-ea"/>
        <a:cs typeface="+mn-cs"/>
        <a:sym typeface="Candara"/>
      </a:defRPr>
    </a:lvl4pPr>
    <a:lvl5pPr marL="1828800" algn="l" defTabSz="914400" rtl="0" eaLnBrk="1" latinLnBrk="0" hangingPunct="1">
      <a:defRPr sz="1200" kern="1200">
        <a:solidFill>
          <a:schemeClr val="tx1"/>
        </a:solidFill>
        <a:latin typeface="Candara"/>
        <a:ea typeface="+mn-ea"/>
        <a:cs typeface="+mn-cs"/>
        <a:sym typeface="Candar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t>1</a:t>
            </a:fld>
            <a:endParaRPr lang="en-US"/>
          </a:p>
        </p:txBody>
      </p:sp>
    </p:spTree>
    <p:extLst>
      <p:ext uri="{BB962C8B-B14F-4D97-AF65-F5344CB8AC3E}">
        <p14:creationId xmlns:p14="http://schemas.microsoft.com/office/powerpoint/2010/main" val="3434631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13</a:t>
            </a:fld>
            <a:endParaRPr lang="en-US"/>
          </a:p>
        </p:txBody>
      </p:sp>
    </p:spTree>
    <p:extLst>
      <p:ext uri="{BB962C8B-B14F-4D97-AF65-F5344CB8AC3E}">
        <p14:creationId xmlns:p14="http://schemas.microsoft.com/office/powerpoint/2010/main" val="689369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14</a:t>
            </a:fld>
            <a:endParaRPr lang="en-US"/>
          </a:p>
        </p:txBody>
      </p:sp>
    </p:spTree>
    <p:extLst>
      <p:ext uri="{BB962C8B-B14F-4D97-AF65-F5344CB8AC3E}">
        <p14:creationId xmlns:p14="http://schemas.microsoft.com/office/powerpoint/2010/main" val="1924508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15</a:t>
            </a:fld>
            <a:endParaRPr lang="en-US"/>
          </a:p>
        </p:txBody>
      </p:sp>
    </p:spTree>
    <p:extLst>
      <p:ext uri="{BB962C8B-B14F-4D97-AF65-F5344CB8AC3E}">
        <p14:creationId xmlns:p14="http://schemas.microsoft.com/office/powerpoint/2010/main" val="3742485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16</a:t>
            </a:fld>
            <a:endParaRPr lang="en-US"/>
          </a:p>
        </p:txBody>
      </p:sp>
    </p:spTree>
    <p:extLst>
      <p:ext uri="{BB962C8B-B14F-4D97-AF65-F5344CB8AC3E}">
        <p14:creationId xmlns:p14="http://schemas.microsoft.com/office/powerpoint/2010/main" val="3769730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17</a:t>
            </a:fld>
            <a:endParaRPr lang="en-US"/>
          </a:p>
        </p:txBody>
      </p:sp>
    </p:spTree>
    <p:extLst>
      <p:ext uri="{BB962C8B-B14F-4D97-AF65-F5344CB8AC3E}">
        <p14:creationId xmlns:p14="http://schemas.microsoft.com/office/powerpoint/2010/main" val="1697694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18</a:t>
            </a:fld>
            <a:endParaRPr lang="en-US"/>
          </a:p>
        </p:txBody>
      </p:sp>
    </p:spTree>
    <p:extLst>
      <p:ext uri="{BB962C8B-B14F-4D97-AF65-F5344CB8AC3E}">
        <p14:creationId xmlns:p14="http://schemas.microsoft.com/office/powerpoint/2010/main" val="2771533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19</a:t>
            </a:fld>
            <a:endParaRPr lang="en-US"/>
          </a:p>
        </p:txBody>
      </p:sp>
    </p:spTree>
    <p:extLst>
      <p:ext uri="{BB962C8B-B14F-4D97-AF65-F5344CB8AC3E}">
        <p14:creationId xmlns:p14="http://schemas.microsoft.com/office/powerpoint/2010/main" val="35312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20</a:t>
            </a:fld>
            <a:endParaRPr lang="en-US"/>
          </a:p>
        </p:txBody>
      </p:sp>
    </p:spTree>
    <p:extLst>
      <p:ext uri="{BB962C8B-B14F-4D97-AF65-F5344CB8AC3E}">
        <p14:creationId xmlns:p14="http://schemas.microsoft.com/office/powerpoint/2010/main" val="347934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21</a:t>
            </a:fld>
            <a:endParaRPr lang="en-US"/>
          </a:p>
        </p:txBody>
      </p:sp>
    </p:spTree>
    <p:extLst>
      <p:ext uri="{BB962C8B-B14F-4D97-AF65-F5344CB8AC3E}">
        <p14:creationId xmlns:p14="http://schemas.microsoft.com/office/powerpoint/2010/main" val="2726989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22</a:t>
            </a:fld>
            <a:endParaRPr lang="en-US"/>
          </a:p>
        </p:txBody>
      </p:sp>
    </p:spTree>
    <p:extLst>
      <p:ext uri="{BB962C8B-B14F-4D97-AF65-F5344CB8AC3E}">
        <p14:creationId xmlns:p14="http://schemas.microsoft.com/office/powerpoint/2010/main" val="105319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t>2</a:t>
            </a:fld>
            <a:endParaRPr lang="en-US"/>
          </a:p>
        </p:txBody>
      </p:sp>
    </p:spTree>
    <p:extLst>
      <p:ext uri="{BB962C8B-B14F-4D97-AF65-F5344CB8AC3E}">
        <p14:creationId xmlns:p14="http://schemas.microsoft.com/office/powerpoint/2010/main" val="920626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23</a:t>
            </a:fld>
            <a:endParaRPr lang="en-US"/>
          </a:p>
        </p:txBody>
      </p:sp>
    </p:spTree>
    <p:extLst>
      <p:ext uri="{BB962C8B-B14F-4D97-AF65-F5344CB8AC3E}">
        <p14:creationId xmlns:p14="http://schemas.microsoft.com/office/powerpoint/2010/main" val="3338005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24</a:t>
            </a:fld>
            <a:endParaRPr lang="en-US"/>
          </a:p>
        </p:txBody>
      </p:sp>
    </p:spTree>
    <p:extLst>
      <p:ext uri="{BB962C8B-B14F-4D97-AF65-F5344CB8AC3E}">
        <p14:creationId xmlns:p14="http://schemas.microsoft.com/office/powerpoint/2010/main" val="591437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25</a:t>
            </a:fld>
            <a:endParaRPr lang="en-US"/>
          </a:p>
        </p:txBody>
      </p:sp>
    </p:spTree>
    <p:extLst>
      <p:ext uri="{BB962C8B-B14F-4D97-AF65-F5344CB8AC3E}">
        <p14:creationId xmlns:p14="http://schemas.microsoft.com/office/powerpoint/2010/main" val="2730410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26</a:t>
            </a:fld>
            <a:endParaRPr lang="en-US"/>
          </a:p>
        </p:txBody>
      </p:sp>
    </p:spTree>
    <p:extLst>
      <p:ext uri="{BB962C8B-B14F-4D97-AF65-F5344CB8AC3E}">
        <p14:creationId xmlns:p14="http://schemas.microsoft.com/office/powerpoint/2010/main" val="477864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27</a:t>
            </a:fld>
            <a:endParaRPr lang="en-US"/>
          </a:p>
        </p:txBody>
      </p:sp>
    </p:spTree>
    <p:extLst>
      <p:ext uri="{BB962C8B-B14F-4D97-AF65-F5344CB8AC3E}">
        <p14:creationId xmlns:p14="http://schemas.microsoft.com/office/powerpoint/2010/main" val="2806487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28</a:t>
            </a:fld>
            <a:endParaRPr lang="en-US"/>
          </a:p>
        </p:txBody>
      </p:sp>
    </p:spTree>
    <p:extLst>
      <p:ext uri="{BB962C8B-B14F-4D97-AF65-F5344CB8AC3E}">
        <p14:creationId xmlns:p14="http://schemas.microsoft.com/office/powerpoint/2010/main" val="427999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29</a:t>
            </a:fld>
            <a:endParaRPr lang="en-US"/>
          </a:p>
        </p:txBody>
      </p:sp>
    </p:spTree>
    <p:extLst>
      <p:ext uri="{BB962C8B-B14F-4D97-AF65-F5344CB8AC3E}">
        <p14:creationId xmlns:p14="http://schemas.microsoft.com/office/powerpoint/2010/main" val="2610977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30</a:t>
            </a:fld>
            <a:endParaRPr lang="en-US"/>
          </a:p>
        </p:txBody>
      </p:sp>
    </p:spTree>
    <p:extLst>
      <p:ext uri="{BB962C8B-B14F-4D97-AF65-F5344CB8AC3E}">
        <p14:creationId xmlns:p14="http://schemas.microsoft.com/office/powerpoint/2010/main" val="3190460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31</a:t>
            </a:fld>
            <a:endParaRPr lang="en-US"/>
          </a:p>
        </p:txBody>
      </p:sp>
    </p:spTree>
    <p:extLst>
      <p:ext uri="{BB962C8B-B14F-4D97-AF65-F5344CB8AC3E}">
        <p14:creationId xmlns:p14="http://schemas.microsoft.com/office/powerpoint/2010/main" val="311917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32</a:t>
            </a:fld>
            <a:endParaRPr lang="en-US"/>
          </a:p>
        </p:txBody>
      </p:sp>
    </p:spTree>
    <p:extLst>
      <p:ext uri="{BB962C8B-B14F-4D97-AF65-F5344CB8AC3E}">
        <p14:creationId xmlns:p14="http://schemas.microsoft.com/office/powerpoint/2010/main" val="225795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4</a:t>
            </a:fld>
            <a:endParaRPr lang="en-US"/>
          </a:p>
        </p:txBody>
      </p:sp>
    </p:spTree>
    <p:extLst>
      <p:ext uri="{BB962C8B-B14F-4D97-AF65-F5344CB8AC3E}">
        <p14:creationId xmlns:p14="http://schemas.microsoft.com/office/powerpoint/2010/main" val="739075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33</a:t>
            </a:fld>
            <a:endParaRPr lang="en-US"/>
          </a:p>
        </p:txBody>
      </p:sp>
    </p:spTree>
    <p:extLst>
      <p:ext uri="{BB962C8B-B14F-4D97-AF65-F5344CB8AC3E}">
        <p14:creationId xmlns:p14="http://schemas.microsoft.com/office/powerpoint/2010/main" val="2434316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34</a:t>
            </a:fld>
            <a:endParaRPr lang="en-US"/>
          </a:p>
        </p:txBody>
      </p:sp>
    </p:spTree>
    <p:extLst>
      <p:ext uri="{BB962C8B-B14F-4D97-AF65-F5344CB8AC3E}">
        <p14:creationId xmlns:p14="http://schemas.microsoft.com/office/powerpoint/2010/main" val="2520532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35</a:t>
            </a:fld>
            <a:endParaRPr lang="en-US"/>
          </a:p>
        </p:txBody>
      </p:sp>
    </p:spTree>
    <p:extLst>
      <p:ext uri="{BB962C8B-B14F-4D97-AF65-F5344CB8AC3E}">
        <p14:creationId xmlns:p14="http://schemas.microsoft.com/office/powerpoint/2010/main" val="2456540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36</a:t>
            </a:fld>
            <a:endParaRPr lang="en-US"/>
          </a:p>
        </p:txBody>
      </p:sp>
    </p:spTree>
    <p:extLst>
      <p:ext uri="{BB962C8B-B14F-4D97-AF65-F5344CB8AC3E}">
        <p14:creationId xmlns:p14="http://schemas.microsoft.com/office/powerpoint/2010/main" val="4065244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37</a:t>
            </a:fld>
            <a:endParaRPr lang="en-US"/>
          </a:p>
        </p:txBody>
      </p:sp>
    </p:spTree>
    <p:extLst>
      <p:ext uri="{BB962C8B-B14F-4D97-AF65-F5344CB8AC3E}">
        <p14:creationId xmlns:p14="http://schemas.microsoft.com/office/powerpoint/2010/main" val="121428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38</a:t>
            </a:fld>
            <a:endParaRPr lang="en-US"/>
          </a:p>
        </p:txBody>
      </p:sp>
    </p:spTree>
    <p:extLst>
      <p:ext uri="{BB962C8B-B14F-4D97-AF65-F5344CB8AC3E}">
        <p14:creationId xmlns:p14="http://schemas.microsoft.com/office/powerpoint/2010/main" val="1994959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39</a:t>
            </a:fld>
            <a:endParaRPr lang="en-US"/>
          </a:p>
        </p:txBody>
      </p:sp>
    </p:spTree>
    <p:extLst>
      <p:ext uri="{BB962C8B-B14F-4D97-AF65-F5344CB8AC3E}">
        <p14:creationId xmlns:p14="http://schemas.microsoft.com/office/powerpoint/2010/main" val="1349523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40</a:t>
            </a:fld>
            <a:endParaRPr lang="en-US"/>
          </a:p>
        </p:txBody>
      </p:sp>
    </p:spTree>
    <p:extLst>
      <p:ext uri="{BB962C8B-B14F-4D97-AF65-F5344CB8AC3E}">
        <p14:creationId xmlns:p14="http://schemas.microsoft.com/office/powerpoint/2010/main" val="3294790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41</a:t>
            </a:fld>
            <a:endParaRPr lang="en-US"/>
          </a:p>
        </p:txBody>
      </p:sp>
    </p:spTree>
    <p:extLst>
      <p:ext uri="{BB962C8B-B14F-4D97-AF65-F5344CB8AC3E}">
        <p14:creationId xmlns:p14="http://schemas.microsoft.com/office/powerpoint/2010/main" val="11679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5</a:t>
            </a:fld>
            <a:endParaRPr lang="en-US"/>
          </a:p>
        </p:txBody>
      </p:sp>
    </p:spTree>
    <p:extLst>
      <p:ext uri="{BB962C8B-B14F-4D97-AF65-F5344CB8AC3E}">
        <p14:creationId xmlns:p14="http://schemas.microsoft.com/office/powerpoint/2010/main" val="207353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6</a:t>
            </a:fld>
            <a:endParaRPr lang="en-US"/>
          </a:p>
        </p:txBody>
      </p:sp>
    </p:spTree>
    <p:extLst>
      <p:ext uri="{BB962C8B-B14F-4D97-AF65-F5344CB8AC3E}">
        <p14:creationId xmlns:p14="http://schemas.microsoft.com/office/powerpoint/2010/main" val="141739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8</a:t>
            </a:fld>
            <a:endParaRPr lang="en-US"/>
          </a:p>
        </p:txBody>
      </p:sp>
    </p:spTree>
    <p:extLst>
      <p:ext uri="{BB962C8B-B14F-4D97-AF65-F5344CB8AC3E}">
        <p14:creationId xmlns:p14="http://schemas.microsoft.com/office/powerpoint/2010/main" val="782238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9</a:t>
            </a:fld>
            <a:endParaRPr lang="en-US"/>
          </a:p>
        </p:txBody>
      </p:sp>
    </p:spTree>
    <p:extLst>
      <p:ext uri="{BB962C8B-B14F-4D97-AF65-F5344CB8AC3E}">
        <p14:creationId xmlns:p14="http://schemas.microsoft.com/office/powerpoint/2010/main" val="158608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11</a:t>
            </a:fld>
            <a:endParaRPr lang="en-US"/>
          </a:p>
        </p:txBody>
      </p:sp>
    </p:spTree>
    <p:extLst>
      <p:ext uri="{BB962C8B-B14F-4D97-AF65-F5344CB8AC3E}">
        <p14:creationId xmlns:p14="http://schemas.microsoft.com/office/powerpoint/2010/main" val="196110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12</a:t>
            </a:fld>
            <a:endParaRPr lang="en-US"/>
          </a:p>
        </p:txBody>
      </p:sp>
    </p:spTree>
    <p:extLst>
      <p:ext uri="{BB962C8B-B14F-4D97-AF65-F5344CB8AC3E}">
        <p14:creationId xmlns:p14="http://schemas.microsoft.com/office/powerpoint/2010/main" val="39815250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slideMaster" Target="../slideMasters/slideMaster1.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image" Target="../media/image4.png"/><Relationship Id="rId2" Type="http://schemas.openxmlformats.org/officeDocument/2006/relationships/tags" Target="../tags/tag10.xml"/><Relationship Id="rId16" Type="http://schemas.openxmlformats.org/officeDocument/2006/relationships/image" Target="../media/image2.jpeg"/><Relationship Id="rId1" Type="http://schemas.openxmlformats.org/officeDocument/2006/relationships/vmlDrawing" Target="../drawings/vmlDrawing2.v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image" Target="../media/image1.emf"/><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3.v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9"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vmlDrawing" Target="../drawings/vmlDrawing4.v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image" Target="../media/image1.emf"/><Relationship Id="rId4" Type="http://schemas.openxmlformats.org/officeDocument/2006/relationships/tags" Target="../tags/tag28.xml"/><Relationship Id="rId9"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3.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2.jpeg"/><Relationship Id="rId2" Type="http://schemas.openxmlformats.org/officeDocument/2006/relationships/tags" Target="../tags/tag35.xml"/><Relationship Id="rId1" Type="http://schemas.openxmlformats.org/officeDocument/2006/relationships/vmlDrawing" Target="../drawings/vmlDrawing6.vml"/><Relationship Id="rId6" Type="http://schemas.openxmlformats.org/officeDocument/2006/relationships/tags" Target="../tags/tag39.xml"/><Relationship Id="rId11" Type="http://schemas.openxmlformats.org/officeDocument/2006/relationships/image" Target="../media/image1.emf"/><Relationship Id="rId5" Type="http://schemas.openxmlformats.org/officeDocument/2006/relationships/tags" Target="../tags/tag38.xml"/><Relationship Id="rId10" Type="http://schemas.openxmlformats.org/officeDocument/2006/relationships/oleObject" Target="../embeddings/oleObject6.bin"/><Relationship Id="rId4" Type="http://schemas.openxmlformats.org/officeDocument/2006/relationships/tags" Target="../tags/tag3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3.xml"/><Relationship Id="rId7" Type="http://schemas.openxmlformats.org/officeDocument/2006/relationships/oleObject" Target="../embeddings/oleObject7.bin"/><Relationship Id="rId2" Type="http://schemas.openxmlformats.org/officeDocument/2006/relationships/tags" Target="../tags/tag42.xml"/><Relationship Id="rId1" Type="http://schemas.openxmlformats.org/officeDocument/2006/relationships/vmlDrawing" Target="../drawings/vmlDrawing7.vml"/><Relationship Id="rId6" Type="http://schemas.openxmlformats.org/officeDocument/2006/relationships/slideMaster" Target="../slideMasters/slideMaster1.xml"/><Relationship Id="rId5" Type="http://schemas.openxmlformats.org/officeDocument/2006/relationships/tags" Target="../tags/tag45.xml"/><Relationship Id="rId4" Type="http://schemas.openxmlformats.org/officeDocument/2006/relationships/tags" Target="../tags/tag44.xml"/></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4.png"/><Relationship Id="rId2" Type="http://schemas.openxmlformats.org/officeDocument/2006/relationships/tags" Target="../tags/tag46.xml"/><Relationship Id="rId1" Type="http://schemas.openxmlformats.org/officeDocument/2006/relationships/vmlDrawing" Target="../drawings/vmlDrawing8.vml"/><Relationship Id="rId6" Type="http://schemas.openxmlformats.org/officeDocument/2006/relationships/tags" Target="../tags/tag50.xml"/><Relationship Id="rId11" Type="http://schemas.openxmlformats.org/officeDocument/2006/relationships/image" Target="../media/image2.jpeg"/><Relationship Id="rId5" Type="http://schemas.openxmlformats.org/officeDocument/2006/relationships/tags" Target="../tags/tag49.xml"/><Relationship Id="rId10" Type="http://schemas.openxmlformats.org/officeDocument/2006/relationships/image" Target="../media/image1.emf"/><Relationship Id="rId4" Type="http://schemas.openxmlformats.org/officeDocument/2006/relationships/tags" Target="../tags/tag48.xml"/><Relationship Id="rId9"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vmlDrawing" Target="../drawings/vmlDrawing9.vml"/><Relationship Id="rId6" Type="http://schemas.openxmlformats.org/officeDocument/2006/relationships/tags" Target="../tags/tag56.xml"/><Relationship Id="rId5" Type="http://schemas.openxmlformats.org/officeDocument/2006/relationships/tags" Target="../tags/tag55.xml"/><Relationship Id="rId10" Type="http://schemas.openxmlformats.org/officeDocument/2006/relationships/image" Target="../media/image1.emf"/><Relationship Id="rId4" Type="http://schemas.openxmlformats.org/officeDocument/2006/relationships/tags" Target="../tags/tag54.xml"/><Relationship Id="rId9"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extLst>
              <p:ext uri="{D42A27DB-BD31-4B8C-83A1-F6EECF244321}">
                <p14:modId xmlns:p14="http://schemas.microsoft.com/office/powerpoint/2010/main" val="42564386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4" name="think-cell Slide" r:id="rId14" imgW="270" imgH="270" progId="TCLayout.ActiveDocument.1">
                  <p:embed/>
                </p:oleObj>
              </mc:Choice>
              <mc:Fallback>
                <p:oleObj name="think-cell Slide" r:id="rId14" imgW="270" imgH="270" progId="TCLayout.ActiveDocument.1">
                  <p:embed/>
                  <p:pic>
                    <p:nvPicPr>
                      <p:cNvPr id="11" name="Object 10" hidden="1"/>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15" name="Rectangle 14"/>
          <p:cNvSpPr/>
          <p:nvPr userDrawn="1">
            <p:custDataLst>
              <p:tags r:id="rId3"/>
            </p:custDataLst>
          </p:nvPr>
        </p:nvSpPr>
        <p:spPr>
          <a:xfrm>
            <a:off x="1" y="-9524"/>
            <a:ext cx="9144000" cy="3433762"/>
          </a:xfrm>
          <a:prstGeom prst="rect">
            <a:avLst/>
          </a:pr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custDataLst>
              <p:tags r:id="rId4"/>
            </p:custDataLst>
          </p:nvPr>
        </p:nvSpPr>
        <p:spPr>
          <a:xfrm>
            <a:off x="1838325" y="3383280"/>
            <a:ext cx="7305676" cy="47625"/>
          </a:xfrm>
          <a:prstGeom prst="rect">
            <a:avLst/>
          </a:prstGeom>
          <a:gradFill flip="none" rotWithShape="1">
            <a:gsLst>
              <a:gs pos="0">
                <a:schemeClr val="accent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a:sym typeface="Candara"/>
            </a:endParaRPr>
          </a:p>
        </p:txBody>
      </p:sp>
      <p:sp>
        <p:nvSpPr>
          <p:cNvPr id="2" name="1 Título"/>
          <p:cNvSpPr>
            <a:spLocks noGrp="1"/>
          </p:cNvSpPr>
          <p:nvPr>
            <p:ph type="ctrTitle"/>
            <p:custDataLst>
              <p:tags r:id="rId5"/>
            </p:custDataLst>
          </p:nvPr>
        </p:nvSpPr>
        <p:spPr>
          <a:xfrm>
            <a:off x="2313084" y="1690686"/>
            <a:ext cx="5833110" cy="1470025"/>
          </a:xfrm>
        </p:spPr>
        <p:txBody>
          <a:bodyPr/>
          <a:lstStyle>
            <a:lvl1pPr algn="l">
              <a:defRPr sz="3600"/>
            </a:lvl1pPr>
          </a:lstStyle>
          <a:p>
            <a:r>
              <a:rPr lang="es-ES"/>
              <a:t>Haga clic para modificar el estilo de título del patrón</a:t>
            </a:r>
            <a:endParaRPr lang="es-CO"/>
          </a:p>
        </p:txBody>
      </p:sp>
      <p:sp>
        <p:nvSpPr>
          <p:cNvPr id="3" name="2 Subtítulo"/>
          <p:cNvSpPr>
            <a:spLocks noGrp="1"/>
          </p:cNvSpPr>
          <p:nvPr>
            <p:ph type="subTitle" idx="1"/>
            <p:custDataLst>
              <p:tags r:id="rId6"/>
            </p:custDataLst>
          </p:nvPr>
        </p:nvSpPr>
        <p:spPr>
          <a:xfrm>
            <a:off x="2313084" y="3467100"/>
            <a:ext cx="5852160" cy="619125"/>
          </a:xfrm>
        </p:spPr>
        <p:txBody>
          <a:bodyPr lIns="0" tIns="0" rIns="0" bIns="0"/>
          <a:lstStyle>
            <a:lvl1pPr marL="0" indent="0" algn="l">
              <a:buNone/>
              <a:defRPr sz="1800" b="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20" name="Text Placeholder 19"/>
          <p:cNvSpPr>
            <a:spLocks noGrp="1"/>
          </p:cNvSpPr>
          <p:nvPr>
            <p:ph type="body" sz="quarter" idx="10" hasCustomPrompt="1"/>
            <p:custDataLst>
              <p:tags r:id="rId7"/>
            </p:custDataLst>
          </p:nvPr>
        </p:nvSpPr>
        <p:spPr>
          <a:xfrm>
            <a:off x="2313084" y="4248150"/>
            <a:ext cx="3219450" cy="361950"/>
          </a:xfrm>
        </p:spPr>
        <p:txBody>
          <a:bodyPr lIns="0" tIns="0" rIns="0" bIns="0" anchor="ctr"/>
          <a:lstStyle>
            <a:lvl1pPr marL="0" indent="0" algn="l">
              <a:buNone/>
              <a:defRPr sz="1400" b="0">
                <a:solidFill>
                  <a:schemeClr val="accent3"/>
                </a:solidFill>
              </a:defRPr>
            </a:lvl1pPr>
            <a:lvl5pPr>
              <a:defRPr/>
            </a:lvl5pPr>
          </a:lstStyle>
          <a:p>
            <a:pPr lvl="0"/>
            <a:r>
              <a:rPr lang="en-US"/>
              <a:t>Date</a:t>
            </a:r>
          </a:p>
        </p:txBody>
      </p:sp>
      <p:sp>
        <p:nvSpPr>
          <p:cNvPr id="6" name="Pentagon 5"/>
          <p:cNvSpPr/>
          <p:nvPr userDrawn="1">
            <p:custDataLst>
              <p:tags r:id="rId8"/>
            </p:custDataLst>
          </p:nvPr>
        </p:nvSpPr>
        <p:spPr>
          <a:xfrm>
            <a:off x="0" y="0"/>
            <a:ext cx="1989056" cy="4619624"/>
          </a:xfrm>
          <a:custGeom>
            <a:avLst/>
            <a:gdLst>
              <a:gd name="connsiteX0" fmla="*/ 0 w 2095500"/>
              <a:gd name="connsiteY0" fmla="*/ 0 h 6867525"/>
              <a:gd name="connsiteX1" fmla="*/ 1410691 w 2095500"/>
              <a:gd name="connsiteY1" fmla="*/ 0 h 6867525"/>
              <a:gd name="connsiteX2" fmla="*/ 2095500 w 2095500"/>
              <a:gd name="connsiteY2" fmla="*/ 3433763 h 6867525"/>
              <a:gd name="connsiteX3" fmla="*/ 1410691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1036980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750733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1592248 w 2095500"/>
              <a:gd name="connsiteY3" fmla="*/ 4622800 h 6867525"/>
              <a:gd name="connsiteX4" fmla="*/ 750733 w 2095500"/>
              <a:gd name="connsiteY4" fmla="*/ 6867525 h 6867525"/>
              <a:gd name="connsiteX5" fmla="*/ 0 w 2095500"/>
              <a:gd name="connsiteY5" fmla="*/ 6867525 h 6867525"/>
              <a:gd name="connsiteX6" fmla="*/ 0 w 2095500"/>
              <a:gd name="connsiteY6" fmla="*/ 0 h 6867525"/>
              <a:gd name="connsiteX0" fmla="*/ 7952 w 2103452"/>
              <a:gd name="connsiteY0" fmla="*/ 0 h 6867525"/>
              <a:gd name="connsiteX1" fmla="*/ 1418643 w 2103452"/>
              <a:gd name="connsiteY1" fmla="*/ 0 h 6867525"/>
              <a:gd name="connsiteX2" fmla="*/ 2103452 w 2103452"/>
              <a:gd name="connsiteY2" fmla="*/ 3433763 h 6867525"/>
              <a:gd name="connsiteX3" fmla="*/ 1600200 w 2103452"/>
              <a:gd name="connsiteY3" fmla="*/ 4622800 h 6867525"/>
              <a:gd name="connsiteX4" fmla="*/ 758685 w 2103452"/>
              <a:gd name="connsiteY4" fmla="*/ 6867525 h 6867525"/>
              <a:gd name="connsiteX5" fmla="*/ 7952 w 2103452"/>
              <a:gd name="connsiteY5" fmla="*/ 6867525 h 6867525"/>
              <a:gd name="connsiteX6" fmla="*/ 0 w 2103452"/>
              <a:gd name="connsiteY6" fmla="*/ 4635500 h 6867525"/>
              <a:gd name="connsiteX7" fmla="*/ 7952 w 2103452"/>
              <a:gd name="connsiteY7" fmla="*/ 0 h 6867525"/>
              <a:gd name="connsiteX0" fmla="*/ 7952 w 2103452"/>
              <a:gd name="connsiteY0" fmla="*/ 0 h 6867525"/>
              <a:gd name="connsiteX1" fmla="*/ 1418643 w 2103452"/>
              <a:gd name="connsiteY1" fmla="*/ 0 h 6867525"/>
              <a:gd name="connsiteX2" fmla="*/ 2103452 w 2103452"/>
              <a:gd name="connsiteY2" fmla="*/ 3433763 h 6867525"/>
              <a:gd name="connsiteX3" fmla="*/ 1600200 w 2103452"/>
              <a:gd name="connsiteY3" fmla="*/ 4622800 h 6867525"/>
              <a:gd name="connsiteX4" fmla="*/ 7952 w 2103452"/>
              <a:gd name="connsiteY4" fmla="*/ 6867525 h 6867525"/>
              <a:gd name="connsiteX5" fmla="*/ 0 w 2103452"/>
              <a:gd name="connsiteY5" fmla="*/ 4635500 h 6867525"/>
              <a:gd name="connsiteX6" fmla="*/ 7952 w 2103452"/>
              <a:gd name="connsiteY6" fmla="*/ 0 h 6867525"/>
              <a:gd name="connsiteX0" fmla="*/ 7952 w 2103452"/>
              <a:gd name="connsiteY0" fmla="*/ 0 h 4635500"/>
              <a:gd name="connsiteX1" fmla="*/ 1418643 w 2103452"/>
              <a:gd name="connsiteY1" fmla="*/ 0 h 4635500"/>
              <a:gd name="connsiteX2" fmla="*/ 2103452 w 2103452"/>
              <a:gd name="connsiteY2" fmla="*/ 3433763 h 4635500"/>
              <a:gd name="connsiteX3" fmla="*/ 1600200 w 2103452"/>
              <a:gd name="connsiteY3" fmla="*/ 4622800 h 4635500"/>
              <a:gd name="connsiteX4" fmla="*/ 0 w 2103452"/>
              <a:gd name="connsiteY4" fmla="*/ 4635500 h 4635500"/>
              <a:gd name="connsiteX5" fmla="*/ 7952 w 2103452"/>
              <a:gd name="connsiteY5" fmla="*/ 0 h 46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452" h="4635500">
                <a:moveTo>
                  <a:pt x="7952" y="0"/>
                </a:moveTo>
                <a:lnTo>
                  <a:pt x="1418643" y="0"/>
                </a:lnTo>
                <a:lnTo>
                  <a:pt x="2103452" y="3433763"/>
                </a:lnTo>
                <a:lnTo>
                  <a:pt x="1600200" y="4622800"/>
                </a:lnTo>
                <a:lnTo>
                  <a:pt x="0" y="4635500"/>
                </a:lnTo>
                <a:cubicBezTo>
                  <a:pt x="2651" y="3090333"/>
                  <a:pt x="5301" y="1545167"/>
                  <a:pt x="79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custDataLst>
              <p:tags r:id="rId9"/>
            </p:custDataLst>
          </p:nvPr>
        </p:nvGrpSpPr>
        <p:grpSpPr>
          <a:xfrm>
            <a:off x="-1057274" y="-484331"/>
            <a:ext cx="3046330" cy="4954730"/>
            <a:chOff x="-1250950" y="-268289"/>
            <a:chExt cx="3263900" cy="5308600"/>
          </a:xfrm>
          <a:solidFill>
            <a:schemeClr val="accent3">
              <a:lumMod val="20000"/>
              <a:lumOff val="80000"/>
            </a:schemeClr>
          </a:solidFill>
        </p:grpSpPr>
        <p:sp>
          <p:nvSpPr>
            <p:cNvPr id="18" name="Freeform 27"/>
            <p:cNvSpPr>
              <a:spLocks noEditPoints="1"/>
            </p:cNvSpPr>
            <p:nvPr userDrawn="1"/>
          </p:nvSpPr>
          <p:spPr bwMode="auto">
            <a:xfrm>
              <a:off x="-784225" y="-268289"/>
              <a:ext cx="2327275" cy="3987800"/>
            </a:xfrm>
            <a:custGeom>
              <a:avLst/>
              <a:gdLst>
                <a:gd name="T0" fmla="*/ 0 w 1466"/>
                <a:gd name="T1" fmla="*/ 2506 h 2512"/>
                <a:gd name="T2" fmla="*/ 48 w 1466"/>
                <a:gd name="T3" fmla="*/ 2254 h 2512"/>
                <a:gd name="T4" fmla="*/ 300 w 1466"/>
                <a:gd name="T5" fmla="*/ 916 h 2512"/>
                <a:gd name="T6" fmla="*/ 428 w 1466"/>
                <a:gd name="T7" fmla="*/ 240 h 2512"/>
                <a:gd name="T8" fmla="*/ 436 w 1466"/>
                <a:gd name="T9" fmla="*/ 208 h 2512"/>
                <a:gd name="T10" fmla="*/ 454 w 1466"/>
                <a:gd name="T11" fmla="*/ 150 h 2512"/>
                <a:gd name="T12" fmla="*/ 480 w 1466"/>
                <a:gd name="T13" fmla="*/ 104 h 2512"/>
                <a:gd name="T14" fmla="*/ 514 w 1466"/>
                <a:gd name="T15" fmla="*/ 66 h 2512"/>
                <a:gd name="T16" fmla="*/ 554 w 1466"/>
                <a:gd name="T17" fmla="*/ 38 h 2512"/>
                <a:gd name="T18" fmla="*/ 602 w 1466"/>
                <a:gd name="T19" fmla="*/ 18 h 2512"/>
                <a:gd name="T20" fmla="*/ 662 w 1466"/>
                <a:gd name="T21" fmla="*/ 6 h 2512"/>
                <a:gd name="T22" fmla="*/ 730 w 1466"/>
                <a:gd name="T23" fmla="*/ 0 h 2512"/>
                <a:gd name="T24" fmla="*/ 768 w 1466"/>
                <a:gd name="T25" fmla="*/ 2 h 2512"/>
                <a:gd name="T26" fmla="*/ 826 w 1466"/>
                <a:gd name="T27" fmla="*/ 6 h 2512"/>
                <a:gd name="T28" fmla="*/ 876 w 1466"/>
                <a:gd name="T29" fmla="*/ 20 h 2512"/>
                <a:gd name="T30" fmla="*/ 922 w 1466"/>
                <a:gd name="T31" fmla="*/ 40 h 2512"/>
                <a:gd name="T32" fmla="*/ 958 w 1466"/>
                <a:gd name="T33" fmla="*/ 70 h 2512"/>
                <a:gd name="T34" fmla="*/ 990 w 1466"/>
                <a:gd name="T35" fmla="*/ 104 h 2512"/>
                <a:gd name="T36" fmla="*/ 1014 w 1466"/>
                <a:gd name="T37" fmla="*/ 148 h 2512"/>
                <a:gd name="T38" fmla="*/ 1034 w 1466"/>
                <a:gd name="T39" fmla="*/ 198 h 2512"/>
                <a:gd name="T40" fmla="*/ 1048 w 1466"/>
                <a:gd name="T41" fmla="*/ 256 h 2512"/>
                <a:gd name="T42" fmla="*/ 1162 w 1466"/>
                <a:gd name="T43" fmla="*/ 866 h 2512"/>
                <a:gd name="T44" fmla="*/ 1278 w 1466"/>
                <a:gd name="T45" fmla="*/ 1478 h 2512"/>
                <a:gd name="T46" fmla="*/ 1464 w 1466"/>
                <a:gd name="T47" fmla="*/ 2464 h 2512"/>
                <a:gd name="T48" fmla="*/ 1466 w 1466"/>
                <a:gd name="T49" fmla="*/ 2478 h 2512"/>
                <a:gd name="T50" fmla="*/ 1464 w 1466"/>
                <a:gd name="T51" fmla="*/ 2496 h 2512"/>
                <a:gd name="T52" fmla="*/ 1454 w 1466"/>
                <a:gd name="T53" fmla="*/ 2508 h 2512"/>
                <a:gd name="T54" fmla="*/ 1436 w 1466"/>
                <a:gd name="T55" fmla="*/ 2512 h 2512"/>
                <a:gd name="T56" fmla="*/ 1424 w 1466"/>
                <a:gd name="T57" fmla="*/ 2512 h 2512"/>
                <a:gd name="T58" fmla="*/ 40 w 1466"/>
                <a:gd name="T59" fmla="*/ 2512 h 2512"/>
                <a:gd name="T60" fmla="*/ 0 w 1466"/>
                <a:gd name="T61" fmla="*/ 2506 h 2512"/>
                <a:gd name="T62" fmla="*/ 738 w 1466"/>
                <a:gd name="T63" fmla="*/ 886 h 2512"/>
                <a:gd name="T64" fmla="*/ 720 w 1466"/>
                <a:gd name="T65" fmla="*/ 888 h 2512"/>
                <a:gd name="T66" fmla="*/ 538 w 1466"/>
                <a:gd name="T67" fmla="*/ 2064 h 2512"/>
                <a:gd name="T68" fmla="*/ 918 w 1466"/>
                <a:gd name="T69" fmla="*/ 2064 h 2512"/>
                <a:gd name="T70" fmla="*/ 738 w 1466"/>
                <a:gd name="T71" fmla="*/ 886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6" h="2512">
                  <a:moveTo>
                    <a:pt x="0" y="2506"/>
                  </a:moveTo>
                  <a:lnTo>
                    <a:pt x="0" y="2506"/>
                  </a:lnTo>
                  <a:lnTo>
                    <a:pt x="48" y="2254"/>
                  </a:lnTo>
                  <a:lnTo>
                    <a:pt x="48" y="2254"/>
                  </a:lnTo>
                  <a:lnTo>
                    <a:pt x="300" y="916"/>
                  </a:lnTo>
                  <a:lnTo>
                    <a:pt x="300" y="916"/>
                  </a:lnTo>
                  <a:lnTo>
                    <a:pt x="364" y="578"/>
                  </a:lnTo>
                  <a:lnTo>
                    <a:pt x="428" y="240"/>
                  </a:lnTo>
                  <a:lnTo>
                    <a:pt x="428" y="240"/>
                  </a:lnTo>
                  <a:lnTo>
                    <a:pt x="436" y="208"/>
                  </a:lnTo>
                  <a:lnTo>
                    <a:pt x="444" y="178"/>
                  </a:lnTo>
                  <a:lnTo>
                    <a:pt x="454" y="150"/>
                  </a:lnTo>
                  <a:lnTo>
                    <a:pt x="466" y="126"/>
                  </a:lnTo>
                  <a:lnTo>
                    <a:pt x="480" y="104"/>
                  </a:lnTo>
                  <a:lnTo>
                    <a:pt x="496" y="84"/>
                  </a:lnTo>
                  <a:lnTo>
                    <a:pt x="514" y="66"/>
                  </a:lnTo>
                  <a:lnTo>
                    <a:pt x="532" y="50"/>
                  </a:lnTo>
                  <a:lnTo>
                    <a:pt x="554" y="38"/>
                  </a:lnTo>
                  <a:lnTo>
                    <a:pt x="578" y="26"/>
                  </a:lnTo>
                  <a:lnTo>
                    <a:pt x="602" y="18"/>
                  </a:lnTo>
                  <a:lnTo>
                    <a:pt x="630" y="10"/>
                  </a:lnTo>
                  <a:lnTo>
                    <a:pt x="662" y="6"/>
                  </a:lnTo>
                  <a:lnTo>
                    <a:pt x="694" y="2"/>
                  </a:lnTo>
                  <a:lnTo>
                    <a:pt x="730" y="0"/>
                  </a:lnTo>
                  <a:lnTo>
                    <a:pt x="768" y="2"/>
                  </a:lnTo>
                  <a:lnTo>
                    <a:pt x="768" y="2"/>
                  </a:lnTo>
                  <a:lnTo>
                    <a:pt x="798" y="4"/>
                  </a:lnTo>
                  <a:lnTo>
                    <a:pt x="826" y="6"/>
                  </a:lnTo>
                  <a:lnTo>
                    <a:pt x="852" y="12"/>
                  </a:lnTo>
                  <a:lnTo>
                    <a:pt x="876" y="20"/>
                  </a:lnTo>
                  <a:lnTo>
                    <a:pt x="900" y="30"/>
                  </a:lnTo>
                  <a:lnTo>
                    <a:pt x="922" y="40"/>
                  </a:lnTo>
                  <a:lnTo>
                    <a:pt x="940" y="54"/>
                  </a:lnTo>
                  <a:lnTo>
                    <a:pt x="958" y="70"/>
                  </a:lnTo>
                  <a:lnTo>
                    <a:pt x="974" y="86"/>
                  </a:lnTo>
                  <a:lnTo>
                    <a:pt x="990" y="104"/>
                  </a:lnTo>
                  <a:lnTo>
                    <a:pt x="1002" y="126"/>
                  </a:lnTo>
                  <a:lnTo>
                    <a:pt x="1014" y="148"/>
                  </a:lnTo>
                  <a:lnTo>
                    <a:pt x="1026" y="172"/>
                  </a:lnTo>
                  <a:lnTo>
                    <a:pt x="1034" y="198"/>
                  </a:lnTo>
                  <a:lnTo>
                    <a:pt x="1042" y="226"/>
                  </a:lnTo>
                  <a:lnTo>
                    <a:pt x="1048" y="256"/>
                  </a:lnTo>
                  <a:lnTo>
                    <a:pt x="1048" y="256"/>
                  </a:lnTo>
                  <a:lnTo>
                    <a:pt x="1162" y="866"/>
                  </a:lnTo>
                  <a:lnTo>
                    <a:pt x="1278" y="1478"/>
                  </a:lnTo>
                  <a:lnTo>
                    <a:pt x="1278" y="1478"/>
                  </a:lnTo>
                  <a:lnTo>
                    <a:pt x="1370" y="1970"/>
                  </a:lnTo>
                  <a:lnTo>
                    <a:pt x="1464" y="2464"/>
                  </a:lnTo>
                  <a:lnTo>
                    <a:pt x="1464" y="2464"/>
                  </a:lnTo>
                  <a:lnTo>
                    <a:pt x="1466" y="2478"/>
                  </a:lnTo>
                  <a:lnTo>
                    <a:pt x="1466" y="2488"/>
                  </a:lnTo>
                  <a:lnTo>
                    <a:pt x="1464" y="2496"/>
                  </a:lnTo>
                  <a:lnTo>
                    <a:pt x="1460" y="2502"/>
                  </a:lnTo>
                  <a:lnTo>
                    <a:pt x="1454" y="2508"/>
                  </a:lnTo>
                  <a:lnTo>
                    <a:pt x="1446" y="2510"/>
                  </a:lnTo>
                  <a:lnTo>
                    <a:pt x="1436" y="2512"/>
                  </a:lnTo>
                  <a:lnTo>
                    <a:pt x="1424" y="2512"/>
                  </a:lnTo>
                  <a:lnTo>
                    <a:pt x="1424" y="2512"/>
                  </a:lnTo>
                  <a:lnTo>
                    <a:pt x="40" y="2512"/>
                  </a:lnTo>
                  <a:lnTo>
                    <a:pt x="40" y="2512"/>
                  </a:lnTo>
                  <a:lnTo>
                    <a:pt x="22" y="2510"/>
                  </a:lnTo>
                  <a:lnTo>
                    <a:pt x="0" y="2506"/>
                  </a:lnTo>
                  <a:lnTo>
                    <a:pt x="0" y="2506"/>
                  </a:lnTo>
                  <a:close/>
                  <a:moveTo>
                    <a:pt x="738" y="886"/>
                  </a:moveTo>
                  <a:lnTo>
                    <a:pt x="738" y="886"/>
                  </a:lnTo>
                  <a:lnTo>
                    <a:pt x="720" y="888"/>
                  </a:lnTo>
                  <a:lnTo>
                    <a:pt x="720" y="888"/>
                  </a:lnTo>
                  <a:lnTo>
                    <a:pt x="538" y="2064"/>
                  </a:lnTo>
                  <a:lnTo>
                    <a:pt x="538" y="2064"/>
                  </a:lnTo>
                  <a:lnTo>
                    <a:pt x="918" y="2064"/>
                  </a:lnTo>
                  <a:lnTo>
                    <a:pt x="918" y="2064"/>
                  </a:lnTo>
                  <a:lnTo>
                    <a:pt x="738" y="886"/>
                  </a:lnTo>
                  <a:lnTo>
                    <a:pt x="738" y="886"/>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19" name="Freeform 28"/>
            <p:cNvSpPr>
              <a:spLocks/>
            </p:cNvSpPr>
            <p:nvPr userDrawn="1"/>
          </p:nvSpPr>
          <p:spPr bwMode="auto">
            <a:xfrm>
              <a:off x="-1250950" y="4198936"/>
              <a:ext cx="3263900" cy="841375"/>
            </a:xfrm>
            <a:custGeom>
              <a:avLst/>
              <a:gdLst>
                <a:gd name="T0" fmla="*/ 1028 w 2056"/>
                <a:gd name="T1" fmla="*/ 528 h 530"/>
                <a:gd name="T2" fmla="*/ 62 w 2056"/>
                <a:gd name="T3" fmla="*/ 530 h 530"/>
                <a:gd name="T4" fmla="*/ 46 w 2056"/>
                <a:gd name="T5" fmla="*/ 530 h 530"/>
                <a:gd name="T6" fmla="*/ 20 w 2056"/>
                <a:gd name="T7" fmla="*/ 524 h 530"/>
                <a:gd name="T8" fmla="*/ 6 w 2056"/>
                <a:gd name="T9" fmla="*/ 510 h 530"/>
                <a:gd name="T10" fmla="*/ 0 w 2056"/>
                <a:gd name="T11" fmla="*/ 484 h 530"/>
                <a:gd name="T12" fmla="*/ 0 w 2056"/>
                <a:gd name="T13" fmla="*/ 468 h 530"/>
                <a:gd name="T14" fmla="*/ 2 w 2056"/>
                <a:gd name="T15" fmla="*/ 408 h 530"/>
                <a:gd name="T16" fmla="*/ 10 w 2056"/>
                <a:gd name="T17" fmla="*/ 382 h 530"/>
                <a:gd name="T18" fmla="*/ 20 w 2056"/>
                <a:gd name="T19" fmla="*/ 372 h 530"/>
                <a:gd name="T20" fmla="*/ 44 w 2056"/>
                <a:gd name="T21" fmla="*/ 364 h 530"/>
                <a:gd name="T22" fmla="*/ 104 w 2056"/>
                <a:gd name="T23" fmla="*/ 362 h 530"/>
                <a:gd name="T24" fmla="*/ 116 w 2056"/>
                <a:gd name="T25" fmla="*/ 360 h 530"/>
                <a:gd name="T26" fmla="*/ 134 w 2056"/>
                <a:gd name="T27" fmla="*/ 354 h 530"/>
                <a:gd name="T28" fmla="*/ 146 w 2056"/>
                <a:gd name="T29" fmla="*/ 342 h 530"/>
                <a:gd name="T30" fmla="*/ 156 w 2056"/>
                <a:gd name="T31" fmla="*/ 314 h 530"/>
                <a:gd name="T32" fmla="*/ 180 w 2056"/>
                <a:gd name="T33" fmla="*/ 182 h 530"/>
                <a:gd name="T34" fmla="*/ 204 w 2056"/>
                <a:gd name="T35" fmla="*/ 52 h 530"/>
                <a:gd name="T36" fmla="*/ 212 w 2056"/>
                <a:gd name="T37" fmla="*/ 28 h 530"/>
                <a:gd name="T38" fmla="*/ 222 w 2056"/>
                <a:gd name="T39" fmla="*/ 12 h 530"/>
                <a:gd name="T40" fmla="*/ 240 w 2056"/>
                <a:gd name="T41" fmla="*/ 4 h 530"/>
                <a:gd name="T42" fmla="*/ 264 w 2056"/>
                <a:gd name="T43" fmla="*/ 0 h 530"/>
                <a:gd name="T44" fmla="*/ 1030 w 2056"/>
                <a:gd name="T45" fmla="*/ 2 h 530"/>
                <a:gd name="T46" fmla="*/ 1794 w 2056"/>
                <a:gd name="T47" fmla="*/ 2 h 530"/>
                <a:gd name="T48" fmla="*/ 1818 w 2056"/>
                <a:gd name="T49" fmla="*/ 4 h 530"/>
                <a:gd name="T50" fmla="*/ 1834 w 2056"/>
                <a:gd name="T51" fmla="*/ 12 h 530"/>
                <a:gd name="T52" fmla="*/ 1846 w 2056"/>
                <a:gd name="T53" fmla="*/ 26 h 530"/>
                <a:gd name="T54" fmla="*/ 1852 w 2056"/>
                <a:gd name="T55" fmla="*/ 48 h 530"/>
                <a:gd name="T56" fmla="*/ 1876 w 2056"/>
                <a:gd name="T57" fmla="*/ 180 h 530"/>
                <a:gd name="T58" fmla="*/ 1900 w 2056"/>
                <a:gd name="T59" fmla="*/ 310 h 530"/>
                <a:gd name="T60" fmla="*/ 1908 w 2056"/>
                <a:gd name="T61" fmla="*/ 334 h 530"/>
                <a:gd name="T62" fmla="*/ 1918 w 2056"/>
                <a:gd name="T63" fmla="*/ 350 h 530"/>
                <a:gd name="T64" fmla="*/ 1936 w 2056"/>
                <a:gd name="T65" fmla="*/ 358 h 530"/>
                <a:gd name="T66" fmla="*/ 1962 w 2056"/>
                <a:gd name="T67" fmla="*/ 362 h 530"/>
                <a:gd name="T68" fmla="*/ 1992 w 2056"/>
                <a:gd name="T69" fmla="*/ 362 h 530"/>
                <a:gd name="T70" fmla="*/ 2034 w 2056"/>
                <a:gd name="T71" fmla="*/ 366 h 530"/>
                <a:gd name="T72" fmla="*/ 2044 w 2056"/>
                <a:gd name="T73" fmla="*/ 374 h 530"/>
                <a:gd name="T74" fmla="*/ 2052 w 2056"/>
                <a:gd name="T75" fmla="*/ 384 h 530"/>
                <a:gd name="T76" fmla="*/ 2056 w 2056"/>
                <a:gd name="T77" fmla="*/ 426 h 530"/>
                <a:gd name="T78" fmla="*/ 2056 w 2056"/>
                <a:gd name="T79" fmla="*/ 456 h 530"/>
                <a:gd name="T80" fmla="*/ 2054 w 2056"/>
                <a:gd name="T81" fmla="*/ 498 h 530"/>
                <a:gd name="T82" fmla="*/ 2048 w 2056"/>
                <a:gd name="T83" fmla="*/ 520 h 530"/>
                <a:gd name="T84" fmla="*/ 2026 w 2056"/>
                <a:gd name="T85" fmla="*/ 528 h 530"/>
                <a:gd name="T86" fmla="*/ 1986 w 2056"/>
                <a:gd name="T87" fmla="*/ 528 h 530"/>
                <a:gd name="T88" fmla="*/ 1028 w 2056"/>
                <a:gd name="T89" fmla="*/ 52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6" h="530">
                  <a:moveTo>
                    <a:pt x="1028" y="528"/>
                  </a:moveTo>
                  <a:lnTo>
                    <a:pt x="1028" y="528"/>
                  </a:lnTo>
                  <a:lnTo>
                    <a:pt x="546" y="528"/>
                  </a:lnTo>
                  <a:lnTo>
                    <a:pt x="62" y="530"/>
                  </a:lnTo>
                  <a:lnTo>
                    <a:pt x="62" y="530"/>
                  </a:lnTo>
                  <a:lnTo>
                    <a:pt x="46" y="530"/>
                  </a:lnTo>
                  <a:lnTo>
                    <a:pt x="32" y="528"/>
                  </a:lnTo>
                  <a:lnTo>
                    <a:pt x="20" y="524"/>
                  </a:lnTo>
                  <a:lnTo>
                    <a:pt x="12" y="518"/>
                  </a:lnTo>
                  <a:lnTo>
                    <a:pt x="6" y="510"/>
                  </a:lnTo>
                  <a:lnTo>
                    <a:pt x="2" y="498"/>
                  </a:lnTo>
                  <a:lnTo>
                    <a:pt x="0" y="484"/>
                  </a:lnTo>
                  <a:lnTo>
                    <a:pt x="0" y="468"/>
                  </a:lnTo>
                  <a:lnTo>
                    <a:pt x="0" y="468"/>
                  </a:lnTo>
                  <a:lnTo>
                    <a:pt x="0" y="434"/>
                  </a:lnTo>
                  <a:lnTo>
                    <a:pt x="2" y="408"/>
                  </a:lnTo>
                  <a:lnTo>
                    <a:pt x="6" y="388"/>
                  </a:lnTo>
                  <a:lnTo>
                    <a:pt x="10" y="382"/>
                  </a:lnTo>
                  <a:lnTo>
                    <a:pt x="14" y="376"/>
                  </a:lnTo>
                  <a:lnTo>
                    <a:pt x="20" y="372"/>
                  </a:lnTo>
                  <a:lnTo>
                    <a:pt x="26" y="368"/>
                  </a:lnTo>
                  <a:lnTo>
                    <a:pt x="44" y="364"/>
                  </a:lnTo>
                  <a:lnTo>
                    <a:pt x="70" y="362"/>
                  </a:lnTo>
                  <a:lnTo>
                    <a:pt x="104" y="362"/>
                  </a:lnTo>
                  <a:lnTo>
                    <a:pt x="104" y="362"/>
                  </a:lnTo>
                  <a:lnTo>
                    <a:pt x="116" y="360"/>
                  </a:lnTo>
                  <a:lnTo>
                    <a:pt x="126" y="358"/>
                  </a:lnTo>
                  <a:lnTo>
                    <a:pt x="134" y="354"/>
                  </a:lnTo>
                  <a:lnTo>
                    <a:pt x="142" y="348"/>
                  </a:lnTo>
                  <a:lnTo>
                    <a:pt x="146" y="342"/>
                  </a:lnTo>
                  <a:lnTo>
                    <a:pt x="150" y="334"/>
                  </a:lnTo>
                  <a:lnTo>
                    <a:pt x="156" y="314"/>
                  </a:lnTo>
                  <a:lnTo>
                    <a:pt x="156" y="314"/>
                  </a:lnTo>
                  <a:lnTo>
                    <a:pt x="180" y="182"/>
                  </a:lnTo>
                  <a:lnTo>
                    <a:pt x="204" y="52"/>
                  </a:lnTo>
                  <a:lnTo>
                    <a:pt x="204" y="52"/>
                  </a:lnTo>
                  <a:lnTo>
                    <a:pt x="208" y="40"/>
                  </a:lnTo>
                  <a:lnTo>
                    <a:pt x="212" y="28"/>
                  </a:lnTo>
                  <a:lnTo>
                    <a:pt x="216" y="20"/>
                  </a:lnTo>
                  <a:lnTo>
                    <a:pt x="222" y="12"/>
                  </a:lnTo>
                  <a:lnTo>
                    <a:pt x="230" y="8"/>
                  </a:lnTo>
                  <a:lnTo>
                    <a:pt x="240" y="4"/>
                  </a:lnTo>
                  <a:lnTo>
                    <a:pt x="250" y="2"/>
                  </a:lnTo>
                  <a:lnTo>
                    <a:pt x="264" y="0"/>
                  </a:lnTo>
                  <a:lnTo>
                    <a:pt x="264" y="0"/>
                  </a:lnTo>
                  <a:lnTo>
                    <a:pt x="1030" y="2"/>
                  </a:lnTo>
                  <a:lnTo>
                    <a:pt x="1794" y="2"/>
                  </a:lnTo>
                  <a:lnTo>
                    <a:pt x="1794" y="2"/>
                  </a:lnTo>
                  <a:lnTo>
                    <a:pt x="1808" y="2"/>
                  </a:lnTo>
                  <a:lnTo>
                    <a:pt x="1818" y="4"/>
                  </a:lnTo>
                  <a:lnTo>
                    <a:pt x="1828" y="6"/>
                  </a:lnTo>
                  <a:lnTo>
                    <a:pt x="1834" y="12"/>
                  </a:lnTo>
                  <a:lnTo>
                    <a:pt x="1840" y="18"/>
                  </a:lnTo>
                  <a:lnTo>
                    <a:pt x="1846" y="26"/>
                  </a:lnTo>
                  <a:lnTo>
                    <a:pt x="1850" y="36"/>
                  </a:lnTo>
                  <a:lnTo>
                    <a:pt x="1852" y="48"/>
                  </a:lnTo>
                  <a:lnTo>
                    <a:pt x="1852" y="48"/>
                  </a:lnTo>
                  <a:lnTo>
                    <a:pt x="1876" y="180"/>
                  </a:lnTo>
                  <a:lnTo>
                    <a:pt x="1900" y="310"/>
                  </a:lnTo>
                  <a:lnTo>
                    <a:pt x="1900" y="310"/>
                  </a:lnTo>
                  <a:lnTo>
                    <a:pt x="1904" y="322"/>
                  </a:lnTo>
                  <a:lnTo>
                    <a:pt x="1908" y="334"/>
                  </a:lnTo>
                  <a:lnTo>
                    <a:pt x="1912" y="342"/>
                  </a:lnTo>
                  <a:lnTo>
                    <a:pt x="1918" y="350"/>
                  </a:lnTo>
                  <a:lnTo>
                    <a:pt x="1926" y="356"/>
                  </a:lnTo>
                  <a:lnTo>
                    <a:pt x="1936" y="358"/>
                  </a:lnTo>
                  <a:lnTo>
                    <a:pt x="1948" y="362"/>
                  </a:lnTo>
                  <a:lnTo>
                    <a:pt x="1962" y="362"/>
                  </a:lnTo>
                  <a:lnTo>
                    <a:pt x="1962" y="362"/>
                  </a:lnTo>
                  <a:lnTo>
                    <a:pt x="1992" y="362"/>
                  </a:lnTo>
                  <a:lnTo>
                    <a:pt x="2016" y="362"/>
                  </a:lnTo>
                  <a:lnTo>
                    <a:pt x="2034" y="366"/>
                  </a:lnTo>
                  <a:lnTo>
                    <a:pt x="2040" y="370"/>
                  </a:lnTo>
                  <a:lnTo>
                    <a:pt x="2044" y="374"/>
                  </a:lnTo>
                  <a:lnTo>
                    <a:pt x="2048" y="378"/>
                  </a:lnTo>
                  <a:lnTo>
                    <a:pt x="2052" y="384"/>
                  </a:lnTo>
                  <a:lnTo>
                    <a:pt x="2054" y="402"/>
                  </a:lnTo>
                  <a:lnTo>
                    <a:pt x="2056" y="426"/>
                  </a:lnTo>
                  <a:lnTo>
                    <a:pt x="2056" y="456"/>
                  </a:lnTo>
                  <a:lnTo>
                    <a:pt x="2056" y="456"/>
                  </a:lnTo>
                  <a:lnTo>
                    <a:pt x="2056" y="480"/>
                  </a:lnTo>
                  <a:lnTo>
                    <a:pt x="2054" y="498"/>
                  </a:lnTo>
                  <a:lnTo>
                    <a:pt x="2052" y="512"/>
                  </a:lnTo>
                  <a:lnTo>
                    <a:pt x="2048" y="520"/>
                  </a:lnTo>
                  <a:lnTo>
                    <a:pt x="2038" y="526"/>
                  </a:lnTo>
                  <a:lnTo>
                    <a:pt x="2026" y="528"/>
                  </a:lnTo>
                  <a:lnTo>
                    <a:pt x="2010" y="528"/>
                  </a:lnTo>
                  <a:lnTo>
                    <a:pt x="1986" y="528"/>
                  </a:lnTo>
                  <a:lnTo>
                    <a:pt x="1986" y="528"/>
                  </a:lnTo>
                  <a:lnTo>
                    <a:pt x="1028" y="528"/>
                  </a:lnTo>
                  <a:lnTo>
                    <a:pt x="1028" y="528"/>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grpSp>
      <p:sp>
        <p:nvSpPr>
          <p:cNvPr id="16" name="Rectangle 15"/>
          <p:cNvSpPr/>
          <p:nvPr userDrawn="1">
            <p:custDataLst>
              <p:tags r:id="rId10"/>
            </p:custDataLst>
          </p:nvPr>
        </p:nvSpPr>
        <p:spPr>
          <a:xfrm>
            <a:off x="1" y="4619624"/>
            <a:ext cx="9144000" cy="22431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E719C35A-4CD6-4178-B0D0-8DA208F1799A" descr="E719C35A-4CD6-4178-B0D0-8DA208F1799A"/>
          <p:cNvPicPr>
            <a:picLocks noChangeAspect="1" noChangeArrowheads="1"/>
          </p:cNvPicPr>
          <p:nvPr userDrawn="1">
            <p:custDataLst>
              <p:tags r:id="rId11"/>
            </p:custDataLst>
          </p:nvPr>
        </p:nvPicPr>
        <p:blipFill rotWithShape="1">
          <a:blip r:embed="rId16" cstate="email">
            <a:clrChange>
              <a:clrFrom>
                <a:srgbClr val="FFFFFE"/>
              </a:clrFrom>
              <a:clrTo>
                <a:srgbClr val="FFFFFE">
                  <a:alpha val="0"/>
                </a:srgbClr>
              </a:clrTo>
            </a:clrChange>
          </a:blip>
          <a:srcRect l="16910" t="12070" r="20026" b="11812"/>
          <a:stretch/>
        </p:blipFill>
        <p:spPr bwMode="auto">
          <a:xfrm>
            <a:off x="5498248" y="5557688"/>
            <a:ext cx="1122645" cy="1046100"/>
          </a:xfrm>
          <a:prstGeom prst="rect">
            <a:avLst/>
          </a:prstGeom>
          <a:noFill/>
          <a:ln w="9525">
            <a:noFill/>
            <a:miter lim="800000"/>
            <a:headEnd/>
            <a:tailEnd/>
          </a:ln>
        </p:spPr>
      </p:pic>
      <p:pic>
        <p:nvPicPr>
          <p:cNvPr id="9" name="Picture 7" descr="http://www.mininterior.gov.co/sites/default/files/galeria-imagenes/2014-logo_web_eslogan.png"/>
          <p:cNvPicPr>
            <a:picLocks noChangeAspect="1" noChangeArrowheads="1"/>
          </p:cNvPicPr>
          <p:nvPr userDrawn="1">
            <p:custDataLst>
              <p:tags r:id="rId12"/>
            </p:custDataLst>
          </p:nvPr>
        </p:nvPicPr>
        <p:blipFill>
          <a:blip r:embed="rId17">
            <a:extLst>
              <a:ext uri="{28A0092B-C50C-407E-A947-70E740481C1C}">
                <a14:useLocalDpi xmlns:a14="http://schemas.microsoft.com/office/drawing/2010/main" val="0"/>
              </a:ext>
            </a:extLst>
          </a:blip>
          <a:srcRect/>
          <a:stretch>
            <a:fillRect/>
          </a:stretch>
        </p:blipFill>
        <p:spPr bwMode="auto">
          <a:xfrm>
            <a:off x="6887593" y="5666307"/>
            <a:ext cx="1733700" cy="82886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userDrawn="1"/>
        </p:nvSpPr>
        <p:spPr>
          <a:xfrm>
            <a:off x="0" y="4617720"/>
            <a:ext cx="9144001" cy="47625"/>
          </a:xfrm>
          <a:prstGeom prst="rect">
            <a:avLst/>
          </a:prstGeom>
          <a:gradFill flip="none" rotWithShape="1">
            <a:gsLst>
              <a:gs pos="0">
                <a:schemeClr val="accent5"/>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a:sym typeface="Candara"/>
            </a:endParaRPr>
          </a:p>
        </p:txBody>
      </p:sp>
    </p:spTree>
    <p:extLst>
      <p:ext uri="{BB962C8B-B14F-4D97-AF65-F5344CB8AC3E}">
        <p14:creationId xmlns:p14="http://schemas.microsoft.com/office/powerpoint/2010/main" val="2814675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045907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8" name="think-cell Slide" r:id="rId8" imgW="270" imgH="270" progId="TCLayout.ActiveDocument.1">
                  <p:embed/>
                </p:oleObj>
              </mc:Choice>
              <mc:Fallback>
                <p:oleObj name="think-cell Slide" r:id="rId8" imgW="270" imgH="270" progId="TCLayout.ActiveDocument.1">
                  <p:embed/>
                  <p:pic>
                    <p:nvPicPr>
                      <p:cNvPr id="2" name="Object 1" hidden="1"/>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3" name="2 Marcador de contenido"/>
          <p:cNvSpPr>
            <a:spLocks noGrp="1"/>
          </p:cNvSpPr>
          <p:nvPr>
            <p:ph idx="1"/>
            <p:custDataLst>
              <p:tags r:id="rId3"/>
            </p:custDataLst>
          </p:nvPr>
        </p:nvSpPr>
        <p:spPr/>
        <p:txBody>
          <a:bodyPr/>
          <a:lstStyle>
            <a:lvl1pPr algn="just">
              <a:defRPr sz="1600" b="1"/>
            </a:lvl1pPr>
            <a:lvl2pPr algn="just">
              <a:defRPr sz="1600"/>
            </a:lvl2pPr>
            <a:lvl3pPr algn="just">
              <a:defRPr sz="1600"/>
            </a:lvl3pPr>
            <a:lvl4pPr algn="just">
              <a:defRPr sz="1600"/>
            </a:lvl4pPr>
            <a:lvl5pPr algn="just">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número de diapositiva"/>
          <p:cNvSpPr>
            <a:spLocks noGrp="1"/>
          </p:cNvSpPr>
          <p:nvPr>
            <p:ph type="sldNum" sz="quarter" idx="12"/>
            <p:custDataLst>
              <p:tags r:id="rId4"/>
            </p:custDataLst>
          </p:nvPr>
        </p:nvSpPr>
        <p:spPr>
          <a:xfrm>
            <a:off x="8143900" y="6356351"/>
            <a:ext cx="542900" cy="365125"/>
          </a:xfrm>
        </p:spPr>
        <p:txBody>
          <a:bodyPr/>
          <a:lstStyle>
            <a:lvl1pPr>
              <a:defRPr/>
            </a:lvl1pPr>
          </a:lstStyle>
          <a:p>
            <a:pPr>
              <a:defRPr/>
            </a:pPr>
            <a:fld id="{2506E1E8-899A-4EC0-8EB7-308EA0A8D60E}" type="slidenum">
              <a:rPr lang="es-CO" smtClean="0">
                <a:solidFill>
                  <a:srgbClr val="244061">
                    <a:tint val="75000"/>
                  </a:srgbClr>
                </a:solidFill>
              </a:rPr>
              <a:pPr>
                <a:defRPr/>
              </a:pPr>
              <a:t>‹Nº›</a:t>
            </a:fld>
            <a:endParaRPr lang="es-CO">
              <a:solidFill>
                <a:srgbClr val="244061">
                  <a:tint val="75000"/>
                </a:srgbClr>
              </a:solidFill>
            </a:endParaRPr>
          </a:p>
        </p:txBody>
      </p:sp>
      <p:sp>
        <p:nvSpPr>
          <p:cNvPr id="7" name="Rectángulo 5"/>
          <p:cNvSpPr>
            <a:spLocks noChangeArrowheads="1"/>
          </p:cNvSpPr>
          <p:nvPr userDrawn="1">
            <p:custDataLst>
              <p:tags r:id="rId5"/>
            </p:custDataLst>
          </p:nvPr>
        </p:nvSpPr>
        <p:spPr bwMode="auto">
          <a:xfrm>
            <a:off x="3253528" y="982470"/>
            <a:ext cx="290464" cy="646331"/>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sz="3600" b="1" spc="50">
                <a:ln w="11430"/>
                <a:solidFill>
                  <a:srgbClr val="E36B1A"/>
                </a:solidFill>
                <a:effectLst>
                  <a:reflection blurRad="6350" stA="55000" endA="300" endPos="45500" dir="5400000" sy="-100000" algn="bl" rotWithShape="0"/>
                </a:effectLst>
                <a:latin typeface="Candara"/>
                <a:ea typeface="Helvetica Neue Bold Condensed" charset="0"/>
                <a:cs typeface="Impact"/>
                <a:sym typeface="Candara"/>
              </a:rPr>
              <a:t> </a:t>
            </a:r>
          </a:p>
        </p:txBody>
      </p:sp>
      <p:sp>
        <p:nvSpPr>
          <p:cNvPr id="8" name="Rectángulo 5"/>
          <p:cNvSpPr>
            <a:spLocks noChangeArrowheads="1"/>
          </p:cNvSpPr>
          <p:nvPr userDrawn="1">
            <p:custDataLst>
              <p:tags r:id="rId6"/>
            </p:custDataLst>
          </p:nvPr>
        </p:nvSpPr>
        <p:spPr bwMode="auto">
          <a:xfrm>
            <a:off x="1913243" y="404784"/>
            <a:ext cx="301686" cy="707886"/>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sz="4000" b="1" spc="50">
                <a:ln w="11430"/>
                <a:solidFill>
                  <a:srgbClr val="1F497D">
                    <a:lumMod val="75000"/>
                  </a:srgbClr>
                </a:solidFill>
                <a:latin typeface="Candara"/>
                <a:ea typeface="Helvetica Neue Bold Condensed" charset="0"/>
                <a:cs typeface="Impact"/>
                <a:sym typeface="Candara"/>
              </a:rPr>
              <a:t> </a:t>
            </a:r>
          </a:p>
        </p:txBody>
      </p:sp>
    </p:spTree>
    <p:extLst>
      <p:ext uri="{BB962C8B-B14F-4D97-AF65-F5344CB8AC3E}">
        <p14:creationId xmlns:p14="http://schemas.microsoft.com/office/powerpoint/2010/main" val="4396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480631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2" name="think-cell Slide" r:id="rId9" imgW="270" imgH="270" progId="TCLayout.ActiveDocument.1">
                  <p:embed/>
                </p:oleObj>
              </mc:Choice>
              <mc:Fallback>
                <p:oleObj name="think-cell Slide" r:id="rId9" imgW="270" imgH="270" progId="TCLayout.ActiveDocument.1">
                  <p:embed/>
                  <p:pic>
                    <p:nvPicPr>
                      <p:cNvPr id="4" name="Object 3"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 name="1 Título"/>
          <p:cNvSpPr>
            <a:spLocks noGrp="1"/>
          </p:cNvSpPr>
          <p:nvPr>
            <p:ph type="title"/>
            <p:custDataLst>
              <p:tags r:id="rId3"/>
            </p:custDataLst>
          </p:nvPr>
        </p:nvSpPr>
        <p:spPr>
          <a:xfrm>
            <a:off x="722313" y="4406902"/>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custDataLst>
              <p:tags r:id="rId4"/>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6" name="5 Marcador de número de diapositiva"/>
          <p:cNvSpPr>
            <a:spLocks noGrp="1"/>
          </p:cNvSpPr>
          <p:nvPr>
            <p:ph type="sldNum" sz="quarter" idx="12"/>
            <p:custDataLst>
              <p:tags r:id="rId5"/>
            </p:custDataLst>
          </p:nvPr>
        </p:nvSpPr>
        <p:spPr/>
        <p:txBody>
          <a:bodyPr/>
          <a:lstStyle>
            <a:lvl1pPr>
              <a:defRPr/>
            </a:lvl1pPr>
          </a:lstStyle>
          <a:p>
            <a:pPr>
              <a:defRPr/>
            </a:pPr>
            <a:fld id="{12D14B49-4D72-45FA-8B65-70D0AF839554}" type="slidenum">
              <a:rPr lang="es-CO" smtClean="0">
                <a:solidFill>
                  <a:srgbClr val="244061">
                    <a:tint val="75000"/>
                  </a:srgbClr>
                </a:solidFill>
              </a:rPr>
              <a:pPr>
                <a:defRPr/>
              </a:pPr>
              <a:t>‹Nº›</a:t>
            </a:fld>
            <a:endParaRPr lang="es-CO">
              <a:solidFill>
                <a:srgbClr val="244061">
                  <a:tint val="75000"/>
                </a:srgbClr>
              </a:solidFill>
            </a:endParaRPr>
          </a:p>
        </p:txBody>
      </p:sp>
      <p:sp>
        <p:nvSpPr>
          <p:cNvPr id="7" name="4 Marcador de pie de página"/>
          <p:cNvSpPr>
            <a:spLocks noGrp="1"/>
          </p:cNvSpPr>
          <p:nvPr>
            <p:ph type="ftr" sz="quarter" idx="11"/>
            <p:custDataLst>
              <p:tags r:id="rId6"/>
            </p:custDataLst>
          </p:nvPr>
        </p:nvSpPr>
        <p:spPr>
          <a:xfrm>
            <a:off x="3959087" y="6356351"/>
            <a:ext cx="2895600" cy="365125"/>
          </a:xfrm>
          <a:prstGeom prst="rect">
            <a:avLst/>
          </a:prstGeom>
        </p:spPr>
        <p:txBody>
          <a:bodyPr anchor="ctr"/>
          <a:lstStyle>
            <a:lvl1pPr>
              <a:defRPr sz="1100">
                <a:latin typeface="Candara"/>
                <a:sym typeface="Candara"/>
              </a:defRPr>
            </a:lvl1pPr>
          </a:lstStyle>
          <a:p>
            <a:pPr>
              <a:defRPr/>
            </a:pPr>
            <a:endParaRPr lang="es-CO">
              <a:solidFill>
                <a:srgbClr val="244061">
                  <a:tint val="75000"/>
                </a:srgbClr>
              </a:solidFill>
            </a:endParaRPr>
          </a:p>
        </p:txBody>
      </p:sp>
      <p:sp>
        <p:nvSpPr>
          <p:cNvPr id="8" name="3 Marcador de fecha"/>
          <p:cNvSpPr>
            <a:spLocks noGrp="1"/>
          </p:cNvSpPr>
          <p:nvPr>
            <p:ph type="dt" sz="half" idx="10"/>
            <p:custDataLst>
              <p:tags r:id="rId7"/>
            </p:custDataLst>
          </p:nvPr>
        </p:nvSpPr>
        <p:spPr>
          <a:xfrm>
            <a:off x="1256305" y="6356351"/>
            <a:ext cx="2133600" cy="365125"/>
          </a:xfrm>
          <a:prstGeom prst="rect">
            <a:avLst/>
          </a:prstGeom>
        </p:spPr>
        <p:txBody>
          <a:bodyPr anchor="ctr"/>
          <a:lstStyle>
            <a:lvl1pPr>
              <a:defRPr sz="1100">
                <a:latin typeface="Candara"/>
                <a:sym typeface="Candara"/>
              </a:defRPr>
            </a:lvl1pPr>
          </a:lstStyle>
          <a:p>
            <a:pPr>
              <a:defRPr/>
            </a:pPr>
            <a:endParaRPr lang="es-CO">
              <a:solidFill>
                <a:srgbClr val="244061">
                  <a:tint val="75000"/>
                </a:srgbClr>
              </a:solidFill>
            </a:endParaRPr>
          </a:p>
        </p:txBody>
      </p:sp>
    </p:spTree>
    <p:extLst>
      <p:ext uri="{BB962C8B-B14F-4D97-AF65-F5344CB8AC3E}">
        <p14:creationId xmlns:p14="http://schemas.microsoft.com/office/powerpoint/2010/main" val="3690523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16825418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6" name="think-cell Slide" r:id="rId6" imgW="270" imgH="270" progId="TCLayout.ActiveDocument.1">
                  <p:embed/>
                </p:oleObj>
              </mc:Choice>
              <mc:Fallback>
                <p:oleObj name="think-cell Slide" r:id="rId6" imgW="270" imgH="270" progId="TCLayout.ActiveDocument.1">
                  <p:embed/>
                  <p:pic>
                    <p:nvPicPr>
                      <p:cNvPr id="7" name="Object 6"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5 Marcador de número de diapositiva"/>
          <p:cNvSpPr>
            <a:spLocks noGrp="1"/>
          </p:cNvSpPr>
          <p:nvPr>
            <p:ph type="sldNum" sz="quarter" idx="12"/>
            <p:custDataLst>
              <p:tags r:id="rId3"/>
            </p:custDataLst>
          </p:nvPr>
        </p:nvSpPr>
        <p:spPr/>
        <p:txBody>
          <a:bodyPr/>
          <a:lstStyle>
            <a:lvl1pPr>
              <a:defRPr/>
            </a:lvl1pPr>
          </a:lstStyle>
          <a:p>
            <a:pPr>
              <a:defRPr/>
            </a:pPr>
            <a:fld id="{C2C0D9B7-3709-4AA7-BC15-71609CD14C4E}" type="slidenum">
              <a:rPr lang="es-CO" smtClean="0">
                <a:solidFill>
                  <a:srgbClr val="244061">
                    <a:tint val="75000"/>
                  </a:srgbClr>
                </a:solidFill>
              </a:rPr>
              <a:pPr>
                <a:defRPr/>
              </a:pPr>
              <a:t>‹Nº›</a:t>
            </a:fld>
            <a:endParaRPr lang="es-CO">
              <a:solidFill>
                <a:srgbClr val="244061">
                  <a:tint val="75000"/>
                </a:srgbClr>
              </a:solidFill>
            </a:endParaRPr>
          </a:p>
        </p:txBody>
      </p:sp>
      <p:sp>
        <p:nvSpPr>
          <p:cNvPr id="11" name="Title 10"/>
          <p:cNvSpPr>
            <a:spLocks noGrp="1"/>
          </p:cNvSpPr>
          <p:nvPr>
            <p:ph type="title"/>
            <p:custDataLst>
              <p:tags r:id="rId4"/>
            </p:custDataLst>
          </p:nvPr>
        </p:nvSpPr>
        <p:spPr/>
        <p:txBody>
          <a:bodyPr/>
          <a:lstStyle>
            <a:lvl1pPr>
              <a:defRPr>
                <a:solidFill>
                  <a:schemeClr val="tx2"/>
                </a:solidFill>
              </a:defRPr>
            </a:lvl1pPr>
          </a:lstStyle>
          <a:p>
            <a:r>
              <a:rPr lang="es-ES"/>
              <a:t>Haga clic para modificar el estilo de título del patrón</a:t>
            </a:r>
            <a:endParaRPr lang="en-US"/>
          </a:p>
        </p:txBody>
      </p:sp>
    </p:spTree>
    <p:extLst>
      <p:ext uri="{BB962C8B-B14F-4D97-AF65-F5344CB8AC3E}">
        <p14:creationId xmlns:p14="http://schemas.microsoft.com/office/powerpoint/2010/main" val="240588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ólo el títul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1333094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50" name="think-cell Slide" r:id="rId10" imgW="270" imgH="270" progId="TCLayout.ActiveDocument.1">
                  <p:embed/>
                </p:oleObj>
              </mc:Choice>
              <mc:Fallback>
                <p:oleObj name="think-cell Slide" r:id="rId10" imgW="270" imgH="270" progId="TCLayout.ActiveDocument.1">
                  <p:embed/>
                  <p:pic>
                    <p:nvPicPr>
                      <p:cNvPr id="7" name="Object 6" hidden="1"/>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2" name="Rectangle 1"/>
          <p:cNvSpPr/>
          <p:nvPr userDrawn="1">
            <p:custDataLst>
              <p:tags r:id="rId3"/>
            </p:custDataLst>
          </p:nvPr>
        </p:nvSpPr>
        <p:spPr>
          <a:xfrm>
            <a:off x="477678" y="0"/>
            <a:ext cx="8666321" cy="1200149"/>
          </a:xfrm>
          <a:custGeom>
            <a:avLst/>
            <a:gdLst>
              <a:gd name="connsiteX0" fmla="*/ 0 w 8404860"/>
              <a:gd name="connsiteY0" fmla="*/ 0 h 1209674"/>
              <a:gd name="connsiteX1" fmla="*/ 8404860 w 8404860"/>
              <a:gd name="connsiteY1" fmla="*/ 0 h 1209674"/>
              <a:gd name="connsiteX2" fmla="*/ 8404860 w 8404860"/>
              <a:gd name="connsiteY2" fmla="*/ 1209674 h 1209674"/>
              <a:gd name="connsiteX3" fmla="*/ 0 w 8404860"/>
              <a:gd name="connsiteY3" fmla="*/ 1209674 h 1209674"/>
              <a:gd name="connsiteX4" fmla="*/ 0 w 8404860"/>
              <a:gd name="connsiteY4" fmla="*/ 0 h 1209674"/>
              <a:gd name="connsiteX0" fmla="*/ 0 w 8656320"/>
              <a:gd name="connsiteY0" fmla="*/ 0 h 1217294"/>
              <a:gd name="connsiteX1" fmla="*/ 8656320 w 8656320"/>
              <a:gd name="connsiteY1" fmla="*/ 7620 h 1217294"/>
              <a:gd name="connsiteX2" fmla="*/ 8656320 w 8656320"/>
              <a:gd name="connsiteY2" fmla="*/ 1217294 h 1217294"/>
              <a:gd name="connsiteX3" fmla="*/ 251460 w 8656320"/>
              <a:gd name="connsiteY3" fmla="*/ 1217294 h 1217294"/>
              <a:gd name="connsiteX4" fmla="*/ 0 w 8656320"/>
              <a:gd name="connsiteY4" fmla="*/ 0 h 1217294"/>
              <a:gd name="connsiteX0" fmla="*/ 0 w 8663940"/>
              <a:gd name="connsiteY0" fmla="*/ 15240 h 1209674"/>
              <a:gd name="connsiteX1" fmla="*/ 8663940 w 8663940"/>
              <a:gd name="connsiteY1" fmla="*/ 0 h 1209674"/>
              <a:gd name="connsiteX2" fmla="*/ 8663940 w 8663940"/>
              <a:gd name="connsiteY2" fmla="*/ 1209674 h 1209674"/>
              <a:gd name="connsiteX3" fmla="*/ 259080 w 8663940"/>
              <a:gd name="connsiteY3" fmla="*/ 1209674 h 1209674"/>
              <a:gd name="connsiteX4" fmla="*/ 0 w 8663940"/>
              <a:gd name="connsiteY4" fmla="*/ 15240 h 1209674"/>
              <a:gd name="connsiteX0" fmla="*/ 0 w 8656796"/>
              <a:gd name="connsiteY0" fmla="*/ 5715 h 1209674"/>
              <a:gd name="connsiteX1" fmla="*/ 8656796 w 8656796"/>
              <a:gd name="connsiteY1" fmla="*/ 0 h 1209674"/>
              <a:gd name="connsiteX2" fmla="*/ 8656796 w 8656796"/>
              <a:gd name="connsiteY2" fmla="*/ 1209674 h 1209674"/>
              <a:gd name="connsiteX3" fmla="*/ 251936 w 8656796"/>
              <a:gd name="connsiteY3" fmla="*/ 1209674 h 1209674"/>
              <a:gd name="connsiteX4" fmla="*/ 0 w 8656796"/>
              <a:gd name="connsiteY4" fmla="*/ 5715 h 1209674"/>
              <a:gd name="connsiteX0" fmla="*/ 0 w 8656796"/>
              <a:gd name="connsiteY0" fmla="*/ 8096 h 1209674"/>
              <a:gd name="connsiteX1" fmla="*/ 8656796 w 8656796"/>
              <a:gd name="connsiteY1" fmla="*/ 0 h 1209674"/>
              <a:gd name="connsiteX2" fmla="*/ 8656796 w 8656796"/>
              <a:gd name="connsiteY2" fmla="*/ 1209674 h 1209674"/>
              <a:gd name="connsiteX3" fmla="*/ 251936 w 8656796"/>
              <a:gd name="connsiteY3" fmla="*/ 1209674 h 1209674"/>
              <a:gd name="connsiteX4" fmla="*/ 0 w 8656796"/>
              <a:gd name="connsiteY4" fmla="*/ 8096 h 1209674"/>
              <a:gd name="connsiteX0" fmla="*/ 0 w 8666321"/>
              <a:gd name="connsiteY0" fmla="*/ 0 h 1211103"/>
              <a:gd name="connsiteX1" fmla="*/ 8666321 w 8666321"/>
              <a:gd name="connsiteY1" fmla="*/ 1429 h 1211103"/>
              <a:gd name="connsiteX2" fmla="*/ 8666321 w 8666321"/>
              <a:gd name="connsiteY2" fmla="*/ 1211103 h 1211103"/>
              <a:gd name="connsiteX3" fmla="*/ 261461 w 8666321"/>
              <a:gd name="connsiteY3" fmla="*/ 1211103 h 1211103"/>
              <a:gd name="connsiteX4" fmla="*/ 0 w 8666321"/>
              <a:gd name="connsiteY4" fmla="*/ 0 h 121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321" h="1211103">
                <a:moveTo>
                  <a:pt x="0" y="0"/>
                </a:moveTo>
                <a:lnTo>
                  <a:pt x="8666321" y="1429"/>
                </a:lnTo>
                <a:lnTo>
                  <a:pt x="8666321" y="1211103"/>
                </a:lnTo>
                <a:lnTo>
                  <a:pt x="261461" y="1211103"/>
                </a:lnTo>
                <a:lnTo>
                  <a:pt x="0" y="0"/>
                </a:lnTo>
                <a:close/>
              </a:path>
            </a:pathLst>
          </a:cu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hasCustomPrompt="1"/>
            <p:custDataLst>
              <p:tags r:id="rId4"/>
            </p:custDataLst>
          </p:nvPr>
        </p:nvSpPr>
        <p:spPr>
          <a:xfrm>
            <a:off x="819150" y="433512"/>
            <a:ext cx="7318788" cy="748669"/>
          </a:xfrm>
        </p:spPr>
        <p:txBody>
          <a:bodyPr/>
          <a:lstStyle>
            <a:lvl1pPr>
              <a:defRPr sz="2400" b="1">
                <a:solidFill>
                  <a:schemeClr val="tx1"/>
                </a:solidFill>
              </a:defRPr>
            </a:lvl1pPr>
          </a:lstStyle>
          <a:p>
            <a:r>
              <a:rPr lang="en-US"/>
              <a:t>Click to edit master title style</a:t>
            </a:r>
          </a:p>
        </p:txBody>
      </p:sp>
      <p:grpSp>
        <p:nvGrpSpPr>
          <p:cNvPr id="22" name="Group 21"/>
          <p:cNvGrpSpPr/>
          <p:nvPr userDrawn="1">
            <p:custDataLst>
              <p:tags r:id="rId5"/>
            </p:custDataLst>
          </p:nvPr>
        </p:nvGrpSpPr>
        <p:grpSpPr>
          <a:xfrm>
            <a:off x="-352425" y="-398782"/>
            <a:ext cx="983076" cy="1598932"/>
            <a:chOff x="-1250950" y="-268289"/>
            <a:chExt cx="3263900" cy="5308600"/>
          </a:xfrm>
          <a:solidFill>
            <a:schemeClr val="accent3">
              <a:lumMod val="20000"/>
              <a:lumOff val="80000"/>
            </a:schemeClr>
          </a:solidFill>
        </p:grpSpPr>
        <p:sp>
          <p:nvSpPr>
            <p:cNvPr id="23" name="Freeform 27"/>
            <p:cNvSpPr>
              <a:spLocks noEditPoints="1"/>
            </p:cNvSpPr>
            <p:nvPr userDrawn="1"/>
          </p:nvSpPr>
          <p:spPr bwMode="auto">
            <a:xfrm>
              <a:off x="-784225" y="-268289"/>
              <a:ext cx="2327275" cy="3987800"/>
            </a:xfrm>
            <a:custGeom>
              <a:avLst/>
              <a:gdLst>
                <a:gd name="T0" fmla="*/ 0 w 1466"/>
                <a:gd name="T1" fmla="*/ 2506 h 2512"/>
                <a:gd name="T2" fmla="*/ 48 w 1466"/>
                <a:gd name="T3" fmla="*/ 2254 h 2512"/>
                <a:gd name="T4" fmla="*/ 300 w 1466"/>
                <a:gd name="T5" fmla="*/ 916 h 2512"/>
                <a:gd name="T6" fmla="*/ 428 w 1466"/>
                <a:gd name="T7" fmla="*/ 240 h 2512"/>
                <a:gd name="T8" fmla="*/ 436 w 1466"/>
                <a:gd name="T9" fmla="*/ 208 h 2512"/>
                <a:gd name="T10" fmla="*/ 454 w 1466"/>
                <a:gd name="T11" fmla="*/ 150 h 2512"/>
                <a:gd name="T12" fmla="*/ 480 w 1466"/>
                <a:gd name="T13" fmla="*/ 104 h 2512"/>
                <a:gd name="T14" fmla="*/ 514 w 1466"/>
                <a:gd name="T15" fmla="*/ 66 h 2512"/>
                <a:gd name="T16" fmla="*/ 554 w 1466"/>
                <a:gd name="T17" fmla="*/ 38 h 2512"/>
                <a:gd name="T18" fmla="*/ 602 w 1466"/>
                <a:gd name="T19" fmla="*/ 18 h 2512"/>
                <a:gd name="T20" fmla="*/ 662 w 1466"/>
                <a:gd name="T21" fmla="*/ 6 h 2512"/>
                <a:gd name="T22" fmla="*/ 730 w 1466"/>
                <a:gd name="T23" fmla="*/ 0 h 2512"/>
                <a:gd name="T24" fmla="*/ 768 w 1466"/>
                <a:gd name="T25" fmla="*/ 2 h 2512"/>
                <a:gd name="T26" fmla="*/ 826 w 1466"/>
                <a:gd name="T27" fmla="*/ 6 h 2512"/>
                <a:gd name="T28" fmla="*/ 876 w 1466"/>
                <a:gd name="T29" fmla="*/ 20 h 2512"/>
                <a:gd name="T30" fmla="*/ 922 w 1466"/>
                <a:gd name="T31" fmla="*/ 40 h 2512"/>
                <a:gd name="T32" fmla="*/ 958 w 1466"/>
                <a:gd name="T33" fmla="*/ 70 h 2512"/>
                <a:gd name="T34" fmla="*/ 990 w 1466"/>
                <a:gd name="T35" fmla="*/ 104 h 2512"/>
                <a:gd name="T36" fmla="*/ 1014 w 1466"/>
                <a:gd name="T37" fmla="*/ 148 h 2512"/>
                <a:gd name="T38" fmla="*/ 1034 w 1466"/>
                <a:gd name="T39" fmla="*/ 198 h 2512"/>
                <a:gd name="T40" fmla="*/ 1048 w 1466"/>
                <a:gd name="T41" fmla="*/ 256 h 2512"/>
                <a:gd name="T42" fmla="*/ 1162 w 1466"/>
                <a:gd name="T43" fmla="*/ 866 h 2512"/>
                <a:gd name="T44" fmla="*/ 1278 w 1466"/>
                <a:gd name="T45" fmla="*/ 1478 h 2512"/>
                <a:gd name="T46" fmla="*/ 1464 w 1466"/>
                <a:gd name="T47" fmla="*/ 2464 h 2512"/>
                <a:gd name="T48" fmla="*/ 1466 w 1466"/>
                <a:gd name="T49" fmla="*/ 2478 h 2512"/>
                <a:gd name="T50" fmla="*/ 1464 w 1466"/>
                <a:gd name="T51" fmla="*/ 2496 h 2512"/>
                <a:gd name="T52" fmla="*/ 1454 w 1466"/>
                <a:gd name="T53" fmla="*/ 2508 h 2512"/>
                <a:gd name="T54" fmla="*/ 1436 w 1466"/>
                <a:gd name="T55" fmla="*/ 2512 h 2512"/>
                <a:gd name="T56" fmla="*/ 1424 w 1466"/>
                <a:gd name="T57" fmla="*/ 2512 h 2512"/>
                <a:gd name="T58" fmla="*/ 40 w 1466"/>
                <a:gd name="T59" fmla="*/ 2512 h 2512"/>
                <a:gd name="T60" fmla="*/ 0 w 1466"/>
                <a:gd name="T61" fmla="*/ 2506 h 2512"/>
                <a:gd name="T62" fmla="*/ 738 w 1466"/>
                <a:gd name="T63" fmla="*/ 886 h 2512"/>
                <a:gd name="T64" fmla="*/ 720 w 1466"/>
                <a:gd name="T65" fmla="*/ 888 h 2512"/>
                <a:gd name="T66" fmla="*/ 538 w 1466"/>
                <a:gd name="T67" fmla="*/ 2064 h 2512"/>
                <a:gd name="T68" fmla="*/ 918 w 1466"/>
                <a:gd name="T69" fmla="*/ 2064 h 2512"/>
                <a:gd name="T70" fmla="*/ 738 w 1466"/>
                <a:gd name="T71" fmla="*/ 886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6" h="2512">
                  <a:moveTo>
                    <a:pt x="0" y="2506"/>
                  </a:moveTo>
                  <a:lnTo>
                    <a:pt x="0" y="2506"/>
                  </a:lnTo>
                  <a:lnTo>
                    <a:pt x="48" y="2254"/>
                  </a:lnTo>
                  <a:lnTo>
                    <a:pt x="48" y="2254"/>
                  </a:lnTo>
                  <a:lnTo>
                    <a:pt x="300" y="916"/>
                  </a:lnTo>
                  <a:lnTo>
                    <a:pt x="300" y="916"/>
                  </a:lnTo>
                  <a:lnTo>
                    <a:pt x="364" y="578"/>
                  </a:lnTo>
                  <a:lnTo>
                    <a:pt x="428" y="240"/>
                  </a:lnTo>
                  <a:lnTo>
                    <a:pt x="428" y="240"/>
                  </a:lnTo>
                  <a:lnTo>
                    <a:pt x="436" y="208"/>
                  </a:lnTo>
                  <a:lnTo>
                    <a:pt x="444" y="178"/>
                  </a:lnTo>
                  <a:lnTo>
                    <a:pt x="454" y="150"/>
                  </a:lnTo>
                  <a:lnTo>
                    <a:pt x="466" y="126"/>
                  </a:lnTo>
                  <a:lnTo>
                    <a:pt x="480" y="104"/>
                  </a:lnTo>
                  <a:lnTo>
                    <a:pt x="496" y="84"/>
                  </a:lnTo>
                  <a:lnTo>
                    <a:pt x="514" y="66"/>
                  </a:lnTo>
                  <a:lnTo>
                    <a:pt x="532" y="50"/>
                  </a:lnTo>
                  <a:lnTo>
                    <a:pt x="554" y="38"/>
                  </a:lnTo>
                  <a:lnTo>
                    <a:pt x="578" y="26"/>
                  </a:lnTo>
                  <a:lnTo>
                    <a:pt x="602" y="18"/>
                  </a:lnTo>
                  <a:lnTo>
                    <a:pt x="630" y="10"/>
                  </a:lnTo>
                  <a:lnTo>
                    <a:pt x="662" y="6"/>
                  </a:lnTo>
                  <a:lnTo>
                    <a:pt x="694" y="2"/>
                  </a:lnTo>
                  <a:lnTo>
                    <a:pt x="730" y="0"/>
                  </a:lnTo>
                  <a:lnTo>
                    <a:pt x="768" y="2"/>
                  </a:lnTo>
                  <a:lnTo>
                    <a:pt x="768" y="2"/>
                  </a:lnTo>
                  <a:lnTo>
                    <a:pt x="798" y="4"/>
                  </a:lnTo>
                  <a:lnTo>
                    <a:pt x="826" y="6"/>
                  </a:lnTo>
                  <a:lnTo>
                    <a:pt x="852" y="12"/>
                  </a:lnTo>
                  <a:lnTo>
                    <a:pt x="876" y="20"/>
                  </a:lnTo>
                  <a:lnTo>
                    <a:pt x="900" y="30"/>
                  </a:lnTo>
                  <a:lnTo>
                    <a:pt x="922" y="40"/>
                  </a:lnTo>
                  <a:lnTo>
                    <a:pt x="940" y="54"/>
                  </a:lnTo>
                  <a:lnTo>
                    <a:pt x="958" y="70"/>
                  </a:lnTo>
                  <a:lnTo>
                    <a:pt x="974" y="86"/>
                  </a:lnTo>
                  <a:lnTo>
                    <a:pt x="990" y="104"/>
                  </a:lnTo>
                  <a:lnTo>
                    <a:pt x="1002" y="126"/>
                  </a:lnTo>
                  <a:lnTo>
                    <a:pt x="1014" y="148"/>
                  </a:lnTo>
                  <a:lnTo>
                    <a:pt x="1026" y="172"/>
                  </a:lnTo>
                  <a:lnTo>
                    <a:pt x="1034" y="198"/>
                  </a:lnTo>
                  <a:lnTo>
                    <a:pt x="1042" y="226"/>
                  </a:lnTo>
                  <a:lnTo>
                    <a:pt x="1048" y="256"/>
                  </a:lnTo>
                  <a:lnTo>
                    <a:pt x="1048" y="256"/>
                  </a:lnTo>
                  <a:lnTo>
                    <a:pt x="1162" y="866"/>
                  </a:lnTo>
                  <a:lnTo>
                    <a:pt x="1278" y="1478"/>
                  </a:lnTo>
                  <a:lnTo>
                    <a:pt x="1278" y="1478"/>
                  </a:lnTo>
                  <a:lnTo>
                    <a:pt x="1370" y="1970"/>
                  </a:lnTo>
                  <a:lnTo>
                    <a:pt x="1464" y="2464"/>
                  </a:lnTo>
                  <a:lnTo>
                    <a:pt x="1464" y="2464"/>
                  </a:lnTo>
                  <a:lnTo>
                    <a:pt x="1466" y="2478"/>
                  </a:lnTo>
                  <a:lnTo>
                    <a:pt x="1466" y="2488"/>
                  </a:lnTo>
                  <a:lnTo>
                    <a:pt x="1464" y="2496"/>
                  </a:lnTo>
                  <a:lnTo>
                    <a:pt x="1460" y="2502"/>
                  </a:lnTo>
                  <a:lnTo>
                    <a:pt x="1454" y="2508"/>
                  </a:lnTo>
                  <a:lnTo>
                    <a:pt x="1446" y="2510"/>
                  </a:lnTo>
                  <a:lnTo>
                    <a:pt x="1436" y="2512"/>
                  </a:lnTo>
                  <a:lnTo>
                    <a:pt x="1424" y="2512"/>
                  </a:lnTo>
                  <a:lnTo>
                    <a:pt x="1424" y="2512"/>
                  </a:lnTo>
                  <a:lnTo>
                    <a:pt x="40" y="2512"/>
                  </a:lnTo>
                  <a:lnTo>
                    <a:pt x="40" y="2512"/>
                  </a:lnTo>
                  <a:lnTo>
                    <a:pt x="22" y="2510"/>
                  </a:lnTo>
                  <a:lnTo>
                    <a:pt x="0" y="2506"/>
                  </a:lnTo>
                  <a:lnTo>
                    <a:pt x="0" y="2506"/>
                  </a:lnTo>
                  <a:close/>
                  <a:moveTo>
                    <a:pt x="738" y="886"/>
                  </a:moveTo>
                  <a:lnTo>
                    <a:pt x="738" y="886"/>
                  </a:lnTo>
                  <a:lnTo>
                    <a:pt x="720" y="888"/>
                  </a:lnTo>
                  <a:lnTo>
                    <a:pt x="720" y="888"/>
                  </a:lnTo>
                  <a:lnTo>
                    <a:pt x="538" y="2064"/>
                  </a:lnTo>
                  <a:lnTo>
                    <a:pt x="538" y="2064"/>
                  </a:lnTo>
                  <a:lnTo>
                    <a:pt x="918" y="2064"/>
                  </a:lnTo>
                  <a:lnTo>
                    <a:pt x="918" y="2064"/>
                  </a:lnTo>
                  <a:lnTo>
                    <a:pt x="738" y="886"/>
                  </a:lnTo>
                  <a:lnTo>
                    <a:pt x="738" y="886"/>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24" name="Freeform 28"/>
            <p:cNvSpPr>
              <a:spLocks/>
            </p:cNvSpPr>
            <p:nvPr userDrawn="1"/>
          </p:nvSpPr>
          <p:spPr bwMode="auto">
            <a:xfrm>
              <a:off x="-1250950" y="4198936"/>
              <a:ext cx="3263900" cy="841375"/>
            </a:xfrm>
            <a:custGeom>
              <a:avLst/>
              <a:gdLst>
                <a:gd name="T0" fmla="*/ 1028 w 2056"/>
                <a:gd name="T1" fmla="*/ 528 h 530"/>
                <a:gd name="T2" fmla="*/ 62 w 2056"/>
                <a:gd name="T3" fmla="*/ 530 h 530"/>
                <a:gd name="T4" fmla="*/ 46 w 2056"/>
                <a:gd name="T5" fmla="*/ 530 h 530"/>
                <a:gd name="T6" fmla="*/ 20 w 2056"/>
                <a:gd name="T7" fmla="*/ 524 h 530"/>
                <a:gd name="T8" fmla="*/ 6 w 2056"/>
                <a:gd name="T9" fmla="*/ 510 h 530"/>
                <a:gd name="T10" fmla="*/ 0 w 2056"/>
                <a:gd name="T11" fmla="*/ 484 h 530"/>
                <a:gd name="T12" fmla="*/ 0 w 2056"/>
                <a:gd name="T13" fmla="*/ 468 h 530"/>
                <a:gd name="T14" fmla="*/ 2 w 2056"/>
                <a:gd name="T15" fmla="*/ 408 h 530"/>
                <a:gd name="T16" fmla="*/ 10 w 2056"/>
                <a:gd name="T17" fmla="*/ 382 h 530"/>
                <a:gd name="T18" fmla="*/ 20 w 2056"/>
                <a:gd name="T19" fmla="*/ 372 h 530"/>
                <a:gd name="T20" fmla="*/ 44 w 2056"/>
                <a:gd name="T21" fmla="*/ 364 h 530"/>
                <a:gd name="T22" fmla="*/ 104 w 2056"/>
                <a:gd name="T23" fmla="*/ 362 h 530"/>
                <a:gd name="T24" fmla="*/ 116 w 2056"/>
                <a:gd name="T25" fmla="*/ 360 h 530"/>
                <a:gd name="T26" fmla="*/ 134 w 2056"/>
                <a:gd name="T27" fmla="*/ 354 h 530"/>
                <a:gd name="T28" fmla="*/ 146 w 2056"/>
                <a:gd name="T29" fmla="*/ 342 h 530"/>
                <a:gd name="T30" fmla="*/ 156 w 2056"/>
                <a:gd name="T31" fmla="*/ 314 h 530"/>
                <a:gd name="T32" fmla="*/ 180 w 2056"/>
                <a:gd name="T33" fmla="*/ 182 h 530"/>
                <a:gd name="T34" fmla="*/ 204 w 2056"/>
                <a:gd name="T35" fmla="*/ 52 h 530"/>
                <a:gd name="T36" fmla="*/ 212 w 2056"/>
                <a:gd name="T37" fmla="*/ 28 h 530"/>
                <a:gd name="T38" fmla="*/ 222 w 2056"/>
                <a:gd name="T39" fmla="*/ 12 h 530"/>
                <a:gd name="T40" fmla="*/ 240 w 2056"/>
                <a:gd name="T41" fmla="*/ 4 h 530"/>
                <a:gd name="T42" fmla="*/ 264 w 2056"/>
                <a:gd name="T43" fmla="*/ 0 h 530"/>
                <a:gd name="T44" fmla="*/ 1030 w 2056"/>
                <a:gd name="T45" fmla="*/ 2 h 530"/>
                <a:gd name="T46" fmla="*/ 1794 w 2056"/>
                <a:gd name="T47" fmla="*/ 2 h 530"/>
                <a:gd name="T48" fmla="*/ 1818 w 2056"/>
                <a:gd name="T49" fmla="*/ 4 h 530"/>
                <a:gd name="T50" fmla="*/ 1834 w 2056"/>
                <a:gd name="T51" fmla="*/ 12 h 530"/>
                <a:gd name="T52" fmla="*/ 1846 w 2056"/>
                <a:gd name="T53" fmla="*/ 26 h 530"/>
                <a:gd name="T54" fmla="*/ 1852 w 2056"/>
                <a:gd name="T55" fmla="*/ 48 h 530"/>
                <a:gd name="T56" fmla="*/ 1876 w 2056"/>
                <a:gd name="T57" fmla="*/ 180 h 530"/>
                <a:gd name="T58" fmla="*/ 1900 w 2056"/>
                <a:gd name="T59" fmla="*/ 310 h 530"/>
                <a:gd name="T60" fmla="*/ 1908 w 2056"/>
                <a:gd name="T61" fmla="*/ 334 h 530"/>
                <a:gd name="T62" fmla="*/ 1918 w 2056"/>
                <a:gd name="T63" fmla="*/ 350 h 530"/>
                <a:gd name="T64" fmla="*/ 1936 w 2056"/>
                <a:gd name="T65" fmla="*/ 358 h 530"/>
                <a:gd name="T66" fmla="*/ 1962 w 2056"/>
                <a:gd name="T67" fmla="*/ 362 h 530"/>
                <a:gd name="T68" fmla="*/ 1992 w 2056"/>
                <a:gd name="T69" fmla="*/ 362 h 530"/>
                <a:gd name="T70" fmla="*/ 2034 w 2056"/>
                <a:gd name="T71" fmla="*/ 366 h 530"/>
                <a:gd name="T72" fmla="*/ 2044 w 2056"/>
                <a:gd name="T73" fmla="*/ 374 h 530"/>
                <a:gd name="T74" fmla="*/ 2052 w 2056"/>
                <a:gd name="T75" fmla="*/ 384 h 530"/>
                <a:gd name="T76" fmla="*/ 2056 w 2056"/>
                <a:gd name="T77" fmla="*/ 426 h 530"/>
                <a:gd name="T78" fmla="*/ 2056 w 2056"/>
                <a:gd name="T79" fmla="*/ 456 h 530"/>
                <a:gd name="T80" fmla="*/ 2054 w 2056"/>
                <a:gd name="T81" fmla="*/ 498 h 530"/>
                <a:gd name="T82" fmla="*/ 2048 w 2056"/>
                <a:gd name="T83" fmla="*/ 520 h 530"/>
                <a:gd name="T84" fmla="*/ 2026 w 2056"/>
                <a:gd name="T85" fmla="*/ 528 h 530"/>
                <a:gd name="T86" fmla="*/ 1986 w 2056"/>
                <a:gd name="T87" fmla="*/ 528 h 530"/>
                <a:gd name="T88" fmla="*/ 1028 w 2056"/>
                <a:gd name="T89" fmla="*/ 52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6" h="530">
                  <a:moveTo>
                    <a:pt x="1028" y="528"/>
                  </a:moveTo>
                  <a:lnTo>
                    <a:pt x="1028" y="528"/>
                  </a:lnTo>
                  <a:lnTo>
                    <a:pt x="546" y="528"/>
                  </a:lnTo>
                  <a:lnTo>
                    <a:pt x="62" y="530"/>
                  </a:lnTo>
                  <a:lnTo>
                    <a:pt x="62" y="530"/>
                  </a:lnTo>
                  <a:lnTo>
                    <a:pt x="46" y="530"/>
                  </a:lnTo>
                  <a:lnTo>
                    <a:pt x="32" y="528"/>
                  </a:lnTo>
                  <a:lnTo>
                    <a:pt x="20" y="524"/>
                  </a:lnTo>
                  <a:lnTo>
                    <a:pt x="12" y="518"/>
                  </a:lnTo>
                  <a:lnTo>
                    <a:pt x="6" y="510"/>
                  </a:lnTo>
                  <a:lnTo>
                    <a:pt x="2" y="498"/>
                  </a:lnTo>
                  <a:lnTo>
                    <a:pt x="0" y="484"/>
                  </a:lnTo>
                  <a:lnTo>
                    <a:pt x="0" y="468"/>
                  </a:lnTo>
                  <a:lnTo>
                    <a:pt x="0" y="468"/>
                  </a:lnTo>
                  <a:lnTo>
                    <a:pt x="0" y="434"/>
                  </a:lnTo>
                  <a:lnTo>
                    <a:pt x="2" y="408"/>
                  </a:lnTo>
                  <a:lnTo>
                    <a:pt x="6" y="388"/>
                  </a:lnTo>
                  <a:lnTo>
                    <a:pt x="10" y="382"/>
                  </a:lnTo>
                  <a:lnTo>
                    <a:pt x="14" y="376"/>
                  </a:lnTo>
                  <a:lnTo>
                    <a:pt x="20" y="372"/>
                  </a:lnTo>
                  <a:lnTo>
                    <a:pt x="26" y="368"/>
                  </a:lnTo>
                  <a:lnTo>
                    <a:pt x="44" y="364"/>
                  </a:lnTo>
                  <a:lnTo>
                    <a:pt x="70" y="362"/>
                  </a:lnTo>
                  <a:lnTo>
                    <a:pt x="104" y="362"/>
                  </a:lnTo>
                  <a:lnTo>
                    <a:pt x="104" y="362"/>
                  </a:lnTo>
                  <a:lnTo>
                    <a:pt x="116" y="360"/>
                  </a:lnTo>
                  <a:lnTo>
                    <a:pt x="126" y="358"/>
                  </a:lnTo>
                  <a:lnTo>
                    <a:pt x="134" y="354"/>
                  </a:lnTo>
                  <a:lnTo>
                    <a:pt x="142" y="348"/>
                  </a:lnTo>
                  <a:lnTo>
                    <a:pt x="146" y="342"/>
                  </a:lnTo>
                  <a:lnTo>
                    <a:pt x="150" y="334"/>
                  </a:lnTo>
                  <a:lnTo>
                    <a:pt x="156" y="314"/>
                  </a:lnTo>
                  <a:lnTo>
                    <a:pt x="156" y="314"/>
                  </a:lnTo>
                  <a:lnTo>
                    <a:pt x="180" y="182"/>
                  </a:lnTo>
                  <a:lnTo>
                    <a:pt x="204" y="52"/>
                  </a:lnTo>
                  <a:lnTo>
                    <a:pt x="204" y="52"/>
                  </a:lnTo>
                  <a:lnTo>
                    <a:pt x="208" y="40"/>
                  </a:lnTo>
                  <a:lnTo>
                    <a:pt x="212" y="28"/>
                  </a:lnTo>
                  <a:lnTo>
                    <a:pt x="216" y="20"/>
                  </a:lnTo>
                  <a:lnTo>
                    <a:pt x="222" y="12"/>
                  </a:lnTo>
                  <a:lnTo>
                    <a:pt x="230" y="8"/>
                  </a:lnTo>
                  <a:lnTo>
                    <a:pt x="240" y="4"/>
                  </a:lnTo>
                  <a:lnTo>
                    <a:pt x="250" y="2"/>
                  </a:lnTo>
                  <a:lnTo>
                    <a:pt x="264" y="0"/>
                  </a:lnTo>
                  <a:lnTo>
                    <a:pt x="264" y="0"/>
                  </a:lnTo>
                  <a:lnTo>
                    <a:pt x="1030" y="2"/>
                  </a:lnTo>
                  <a:lnTo>
                    <a:pt x="1794" y="2"/>
                  </a:lnTo>
                  <a:lnTo>
                    <a:pt x="1794" y="2"/>
                  </a:lnTo>
                  <a:lnTo>
                    <a:pt x="1808" y="2"/>
                  </a:lnTo>
                  <a:lnTo>
                    <a:pt x="1818" y="4"/>
                  </a:lnTo>
                  <a:lnTo>
                    <a:pt x="1828" y="6"/>
                  </a:lnTo>
                  <a:lnTo>
                    <a:pt x="1834" y="12"/>
                  </a:lnTo>
                  <a:lnTo>
                    <a:pt x="1840" y="18"/>
                  </a:lnTo>
                  <a:lnTo>
                    <a:pt x="1846" y="26"/>
                  </a:lnTo>
                  <a:lnTo>
                    <a:pt x="1850" y="36"/>
                  </a:lnTo>
                  <a:lnTo>
                    <a:pt x="1852" y="48"/>
                  </a:lnTo>
                  <a:lnTo>
                    <a:pt x="1852" y="48"/>
                  </a:lnTo>
                  <a:lnTo>
                    <a:pt x="1876" y="180"/>
                  </a:lnTo>
                  <a:lnTo>
                    <a:pt x="1900" y="310"/>
                  </a:lnTo>
                  <a:lnTo>
                    <a:pt x="1900" y="310"/>
                  </a:lnTo>
                  <a:lnTo>
                    <a:pt x="1904" y="322"/>
                  </a:lnTo>
                  <a:lnTo>
                    <a:pt x="1908" y="334"/>
                  </a:lnTo>
                  <a:lnTo>
                    <a:pt x="1912" y="342"/>
                  </a:lnTo>
                  <a:lnTo>
                    <a:pt x="1918" y="350"/>
                  </a:lnTo>
                  <a:lnTo>
                    <a:pt x="1926" y="356"/>
                  </a:lnTo>
                  <a:lnTo>
                    <a:pt x="1936" y="358"/>
                  </a:lnTo>
                  <a:lnTo>
                    <a:pt x="1948" y="362"/>
                  </a:lnTo>
                  <a:lnTo>
                    <a:pt x="1962" y="362"/>
                  </a:lnTo>
                  <a:lnTo>
                    <a:pt x="1962" y="362"/>
                  </a:lnTo>
                  <a:lnTo>
                    <a:pt x="1992" y="362"/>
                  </a:lnTo>
                  <a:lnTo>
                    <a:pt x="2016" y="362"/>
                  </a:lnTo>
                  <a:lnTo>
                    <a:pt x="2034" y="366"/>
                  </a:lnTo>
                  <a:lnTo>
                    <a:pt x="2040" y="370"/>
                  </a:lnTo>
                  <a:lnTo>
                    <a:pt x="2044" y="374"/>
                  </a:lnTo>
                  <a:lnTo>
                    <a:pt x="2048" y="378"/>
                  </a:lnTo>
                  <a:lnTo>
                    <a:pt x="2052" y="384"/>
                  </a:lnTo>
                  <a:lnTo>
                    <a:pt x="2054" y="402"/>
                  </a:lnTo>
                  <a:lnTo>
                    <a:pt x="2056" y="426"/>
                  </a:lnTo>
                  <a:lnTo>
                    <a:pt x="2056" y="456"/>
                  </a:lnTo>
                  <a:lnTo>
                    <a:pt x="2056" y="456"/>
                  </a:lnTo>
                  <a:lnTo>
                    <a:pt x="2056" y="480"/>
                  </a:lnTo>
                  <a:lnTo>
                    <a:pt x="2054" y="498"/>
                  </a:lnTo>
                  <a:lnTo>
                    <a:pt x="2052" y="512"/>
                  </a:lnTo>
                  <a:lnTo>
                    <a:pt x="2048" y="520"/>
                  </a:lnTo>
                  <a:lnTo>
                    <a:pt x="2038" y="526"/>
                  </a:lnTo>
                  <a:lnTo>
                    <a:pt x="2026" y="528"/>
                  </a:lnTo>
                  <a:lnTo>
                    <a:pt x="2010" y="528"/>
                  </a:lnTo>
                  <a:lnTo>
                    <a:pt x="1986" y="528"/>
                  </a:lnTo>
                  <a:lnTo>
                    <a:pt x="1986" y="528"/>
                  </a:lnTo>
                  <a:lnTo>
                    <a:pt x="1028" y="528"/>
                  </a:lnTo>
                  <a:lnTo>
                    <a:pt x="1028" y="528"/>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grpSp>
      <p:pic>
        <p:nvPicPr>
          <p:cNvPr id="12" name="E719C35A-4CD6-4178-B0D0-8DA208F1799A" descr="E719C35A-4CD6-4178-B0D0-8DA208F1799A"/>
          <p:cNvPicPr>
            <a:picLocks noChangeAspect="1" noChangeArrowheads="1"/>
          </p:cNvPicPr>
          <p:nvPr userDrawn="1">
            <p:custDataLst>
              <p:tags r:id="rId6"/>
            </p:custDataLst>
          </p:nvPr>
        </p:nvPicPr>
        <p:blipFill rotWithShape="1">
          <a:blip r:embed="rId12" cstate="email">
            <a:clrChange>
              <a:clrFrom>
                <a:srgbClr val="FFFFFE"/>
              </a:clrFrom>
              <a:clrTo>
                <a:srgbClr val="FFFFFE">
                  <a:alpha val="0"/>
                </a:srgbClr>
              </a:clrTo>
            </a:clrChange>
          </a:blip>
          <a:srcRect l="16910" t="12070" r="20026" b="11812"/>
          <a:stretch/>
        </p:blipFill>
        <p:spPr bwMode="auto">
          <a:xfrm>
            <a:off x="7181853" y="6198201"/>
            <a:ext cx="684423" cy="637757"/>
          </a:xfrm>
          <a:prstGeom prst="rect">
            <a:avLst/>
          </a:prstGeom>
          <a:noFill/>
          <a:ln w="9525">
            <a:noFill/>
            <a:miter lim="800000"/>
            <a:headEnd/>
            <a:tailEnd/>
          </a:ln>
        </p:spPr>
      </p:pic>
      <p:pic>
        <p:nvPicPr>
          <p:cNvPr id="13" name="Picture 7" descr="http://www.mininterior.gov.co/sites/default/files/galeria-imagenes/2014-logo_web_eslogan.png"/>
          <p:cNvPicPr>
            <a:picLocks noChangeAspect="1" noChangeArrowheads="1"/>
          </p:cNvPicPr>
          <p:nvPr userDrawn="1">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993738" y="6305273"/>
            <a:ext cx="973145" cy="4652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custDataLst>
              <p:tags r:id="rId8"/>
            </p:custDataLst>
          </p:nvPr>
        </p:nvSpPr>
        <p:spPr>
          <a:xfrm rot="10800000" flipH="1" flipV="1">
            <a:off x="-1" y="6724298"/>
            <a:ext cx="7038975" cy="141244"/>
          </a:xfrm>
          <a:prstGeom prst="rect">
            <a:avLst/>
          </a:prstGeom>
          <a:gradFill flip="none" rotWithShape="1">
            <a:gsLst>
              <a:gs pos="0">
                <a:schemeClr val="bg1"/>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a:sym typeface="Candara"/>
            </a:endParaRPr>
          </a:p>
        </p:txBody>
      </p:sp>
    </p:spTree>
    <p:extLst>
      <p:ext uri="{BB962C8B-B14F-4D97-AF65-F5344CB8AC3E}">
        <p14:creationId xmlns:p14="http://schemas.microsoft.com/office/powerpoint/2010/main" val="980896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320472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4"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3" name="4 Marcador de pie de página"/>
          <p:cNvSpPr>
            <a:spLocks noGrp="1"/>
          </p:cNvSpPr>
          <p:nvPr>
            <p:ph type="ftr" sz="quarter" idx="11"/>
            <p:custDataLst>
              <p:tags r:id="rId3"/>
            </p:custDataLst>
          </p:nvPr>
        </p:nvSpPr>
        <p:spPr>
          <a:xfrm>
            <a:off x="3959087" y="6356351"/>
            <a:ext cx="2895600" cy="365125"/>
          </a:xfrm>
          <a:prstGeom prst="rect">
            <a:avLst/>
          </a:prstGeom>
        </p:spPr>
        <p:txBody>
          <a:bodyPr anchor="ctr"/>
          <a:lstStyle>
            <a:lvl1pPr>
              <a:defRPr sz="1100">
                <a:latin typeface="Candara"/>
                <a:sym typeface="Candara"/>
              </a:defRPr>
            </a:lvl1pPr>
          </a:lstStyle>
          <a:p>
            <a:pPr>
              <a:defRPr/>
            </a:pPr>
            <a:endParaRPr lang="es-CO">
              <a:solidFill>
                <a:srgbClr val="244061">
                  <a:tint val="75000"/>
                </a:srgbClr>
              </a:solidFill>
            </a:endParaRPr>
          </a:p>
        </p:txBody>
      </p:sp>
      <p:sp>
        <p:nvSpPr>
          <p:cNvPr id="4" name="5 Marcador de número de diapositiva"/>
          <p:cNvSpPr>
            <a:spLocks noGrp="1"/>
          </p:cNvSpPr>
          <p:nvPr>
            <p:ph type="sldNum" sz="quarter" idx="12"/>
            <p:custDataLst>
              <p:tags r:id="rId4"/>
            </p:custDataLst>
          </p:nvPr>
        </p:nvSpPr>
        <p:spPr/>
        <p:txBody>
          <a:bodyPr/>
          <a:lstStyle>
            <a:lvl1pPr>
              <a:defRPr/>
            </a:lvl1pPr>
          </a:lstStyle>
          <a:p>
            <a:pPr>
              <a:defRPr/>
            </a:pPr>
            <a:fld id="{25E201F2-EFDD-4C4F-8749-0371D46E11D1}" type="slidenum">
              <a:rPr lang="es-CO" smtClean="0">
                <a:solidFill>
                  <a:srgbClr val="244061">
                    <a:tint val="75000"/>
                  </a:srgbClr>
                </a:solidFill>
              </a:rPr>
              <a:pPr>
                <a:defRPr/>
              </a:pPr>
              <a:t>‹Nº›</a:t>
            </a:fld>
            <a:endParaRPr lang="es-CO">
              <a:solidFill>
                <a:srgbClr val="244061">
                  <a:tint val="75000"/>
                </a:srgbClr>
              </a:solidFill>
            </a:endParaRPr>
          </a:p>
        </p:txBody>
      </p:sp>
      <p:sp>
        <p:nvSpPr>
          <p:cNvPr id="5" name="3 Marcador de fecha"/>
          <p:cNvSpPr>
            <a:spLocks noGrp="1"/>
          </p:cNvSpPr>
          <p:nvPr>
            <p:ph type="dt" sz="half" idx="10"/>
            <p:custDataLst>
              <p:tags r:id="rId5"/>
            </p:custDataLst>
          </p:nvPr>
        </p:nvSpPr>
        <p:spPr>
          <a:xfrm>
            <a:off x="1256305" y="6356351"/>
            <a:ext cx="2133600" cy="365125"/>
          </a:xfrm>
          <a:prstGeom prst="rect">
            <a:avLst/>
          </a:prstGeom>
        </p:spPr>
        <p:txBody>
          <a:bodyPr anchor="ctr"/>
          <a:lstStyle>
            <a:lvl1pPr>
              <a:defRPr sz="1100">
                <a:latin typeface="Candara"/>
                <a:sym typeface="Candara"/>
              </a:defRPr>
            </a:lvl1pPr>
          </a:lstStyle>
          <a:p>
            <a:pPr>
              <a:defRPr/>
            </a:pPr>
            <a:endParaRPr lang="es-CO">
              <a:solidFill>
                <a:srgbClr val="244061">
                  <a:tint val="75000"/>
                </a:srgbClr>
              </a:solidFill>
            </a:endParaRPr>
          </a:p>
        </p:txBody>
      </p:sp>
    </p:spTree>
    <p:extLst>
      <p:ext uri="{BB962C8B-B14F-4D97-AF65-F5344CB8AC3E}">
        <p14:creationId xmlns:p14="http://schemas.microsoft.com/office/powerpoint/2010/main" val="1812996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En blanc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472275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8" name="think-cell Slide" r:id="rId9" imgW="270" imgH="270" progId="TCLayout.ActiveDocument.1">
                  <p:embed/>
                </p:oleObj>
              </mc:Choice>
              <mc:Fallback>
                <p:oleObj name="think-cell Slide" r:id="rId9" imgW="270" imgH="270" progId="TCLayout.ActiveDocument.1">
                  <p:embed/>
                  <p:pic>
                    <p:nvPicPr>
                      <p:cNvPr id="2" name="Object 1"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0" y="0"/>
            <a:ext cx="2106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 Marcador de número de diapositiva"/>
          <p:cNvSpPr>
            <a:spLocks noGrp="1"/>
          </p:cNvSpPr>
          <p:nvPr>
            <p:ph type="sldNum" sz="quarter" idx="12"/>
            <p:custDataLst>
              <p:tags r:id="rId4"/>
            </p:custDataLst>
          </p:nvPr>
        </p:nvSpPr>
        <p:spPr/>
        <p:txBody>
          <a:bodyPr/>
          <a:lstStyle>
            <a:lvl1pPr>
              <a:defRPr/>
            </a:lvl1pPr>
          </a:lstStyle>
          <a:p>
            <a:pPr>
              <a:defRPr/>
            </a:pPr>
            <a:fld id="{25E201F2-EFDD-4C4F-8749-0371D46E11D1}" type="slidenum">
              <a:rPr lang="es-CO" smtClean="0">
                <a:solidFill>
                  <a:srgbClr val="244061">
                    <a:tint val="75000"/>
                  </a:srgbClr>
                </a:solidFill>
              </a:rPr>
              <a:pPr>
                <a:defRPr/>
              </a:pPr>
              <a:t>‹Nº›</a:t>
            </a:fld>
            <a:endParaRPr lang="es-CO">
              <a:solidFill>
                <a:srgbClr val="244061">
                  <a:tint val="75000"/>
                </a:srgbClr>
              </a:solidFill>
            </a:endParaRPr>
          </a:p>
        </p:txBody>
      </p:sp>
      <p:sp>
        <p:nvSpPr>
          <p:cNvPr id="10" name="1 Título"/>
          <p:cNvSpPr>
            <a:spLocks noGrp="1"/>
          </p:cNvSpPr>
          <p:nvPr>
            <p:ph type="title" hasCustomPrompt="1"/>
            <p:custDataLst>
              <p:tags r:id="rId5"/>
            </p:custDataLst>
          </p:nvPr>
        </p:nvSpPr>
        <p:spPr>
          <a:xfrm>
            <a:off x="2374900" y="3683000"/>
            <a:ext cx="5956300" cy="1016000"/>
          </a:xfrm>
        </p:spPr>
        <p:txBody>
          <a:bodyPr anchor="t"/>
          <a:lstStyle>
            <a:lvl1pPr algn="l">
              <a:defRPr sz="3200" b="1" cap="none" baseline="0">
                <a:solidFill>
                  <a:schemeClr val="tx1"/>
                </a:solidFill>
              </a:defRPr>
            </a:lvl1pPr>
          </a:lstStyle>
          <a:p>
            <a:r>
              <a:rPr lang="es-ES"/>
              <a:t>Haga clic para modificar el estilo de título del patrón</a:t>
            </a:r>
            <a:endParaRPr lang="es-CO"/>
          </a:p>
        </p:txBody>
      </p:sp>
      <p:pic>
        <p:nvPicPr>
          <p:cNvPr id="11" name="E719C35A-4CD6-4178-B0D0-8DA208F1799A" descr="E719C35A-4CD6-4178-B0D0-8DA208F1799A"/>
          <p:cNvPicPr>
            <a:picLocks noChangeAspect="1" noChangeArrowheads="1"/>
          </p:cNvPicPr>
          <p:nvPr userDrawn="1">
            <p:custDataLst>
              <p:tags r:id="rId6"/>
            </p:custDataLst>
          </p:nvPr>
        </p:nvPicPr>
        <p:blipFill rotWithShape="1">
          <a:blip r:embed="rId11" cstate="email">
            <a:clrChange>
              <a:clrFrom>
                <a:srgbClr val="FFFFFE"/>
              </a:clrFrom>
              <a:clrTo>
                <a:srgbClr val="FFFFFE">
                  <a:alpha val="0"/>
                </a:srgbClr>
              </a:clrTo>
            </a:clrChange>
          </a:blip>
          <a:srcRect l="16910" t="12070" r="20026" b="11812"/>
          <a:stretch/>
        </p:blipFill>
        <p:spPr bwMode="auto">
          <a:xfrm>
            <a:off x="5358548" y="5811900"/>
            <a:ext cx="1122645" cy="1046100"/>
          </a:xfrm>
          <a:prstGeom prst="rect">
            <a:avLst/>
          </a:prstGeom>
          <a:noFill/>
          <a:ln w="9525">
            <a:noFill/>
            <a:miter lim="800000"/>
            <a:headEnd/>
            <a:tailEnd/>
          </a:ln>
        </p:spPr>
      </p:pic>
      <p:pic>
        <p:nvPicPr>
          <p:cNvPr id="12" name="Picture 7" descr="http://www.mininterior.gov.co/sites/default/files/galeria-imagenes/2014-logo_web_eslogan.png"/>
          <p:cNvPicPr>
            <a:picLocks noChangeAspect="1" noChangeArrowheads="1"/>
          </p:cNvPicPr>
          <p:nvPr userDrawn="1">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6747893" y="5920519"/>
            <a:ext cx="1733700" cy="82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959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663441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22" name="think-cell Slide" r:id="rId9" imgW="270" imgH="270" progId="TCLayout.ActiveDocument.1">
                  <p:embed/>
                </p:oleObj>
              </mc:Choice>
              <mc:Fallback>
                <p:oleObj name="think-cell Slide" r:id="rId9" imgW="270" imgH="270" progId="TCLayout.ActiveDocument.1">
                  <p:embed/>
                  <p:pic>
                    <p:nvPicPr>
                      <p:cNvPr id="4" name="Object 3"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lvl1pPr>
              <a:defRPr/>
            </a:lvl1pPr>
          </a:lstStyle>
          <a:p>
            <a:r>
              <a:rPr lang="es-ES"/>
              <a:t>Haga clic para modificar el estilo de título del patrón</a:t>
            </a:r>
            <a:endParaRPr lang="en-US"/>
          </a:p>
        </p:txBody>
      </p:sp>
      <p:sp>
        <p:nvSpPr>
          <p:cNvPr id="3" name="Content Placeholder 2"/>
          <p:cNvSpPr>
            <a:spLocks noGrp="1"/>
          </p:cNvSpPr>
          <p:nvPr>
            <p:ph idx="1"/>
            <p:custDataLst>
              <p:tags r:id="rId4"/>
            </p:custDataLst>
          </p:nvPr>
        </p:nvSpPr>
        <p:spPr>
          <a:xfrm>
            <a:off x="1256305" y="1250343"/>
            <a:ext cx="7529885" cy="512660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fld id="{8E18E1EC-63BD-4A12-BF8A-3B41A5EE0EAA}" type="slidenum">
              <a:rPr lang="es-CO" smtClean="0">
                <a:solidFill>
                  <a:srgbClr val="244061">
                    <a:tint val="75000"/>
                  </a:srgbClr>
                </a:solidFill>
              </a:rPr>
              <a:pPr/>
              <a:t>‹Nº›</a:t>
            </a:fld>
            <a:endParaRPr lang="es-CO">
              <a:solidFill>
                <a:srgbClr val="244061">
                  <a:tint val="75000"/>
                </a:srgbClr>
              </a:solidFill>
            </a:endParaRPr>
          </a:p>
        </p:txBody>
      </p:sp>
      <p:sp>
        <p:nvSpPr>
          <p:cNvPr id="7" name="3 Marcador de fecha"/>
          <p:cNvSpPr>
            <a:spLocks noGrp="1"/>
          </p:cNvSpPr>
          <p:nvPr>
            <p:ph type="dt" sz="half" idx="10"/>
            <p:custDataLst>
              <p:tags r:id="rId6"/>
            </p:custDataLst>
          </p:nvPr>
        </p:nvSpPr>
        <p:spPr>
          <a:xfrm>
            <a:off x="1256305" y="6356351"/>
            <a:ext cx="2133600" cy="365125"/>
          </a:xfrm>
          <a:prstGeom prst="rect">
            <a:avLst/>
          </a:prstGeom>
        </p:spPr>
        <p:txBody>
          <a:bodyPr anchor="ctr"/>
          <a:lstStyle>
            <a:lvl1pPr>
              <a:defRPr sz="1100">
                <a:latin typeface="Candara"/>
                <a:sym typeface="Candara"/>
              </a:defRPr>
            </a:lvl1pPr>
          </a:lstStyle>
          <a:p>
            <a:pPr>
              <a:defRPr/>
            </a:pPr>
            <a:endParaRPr lang="es-CO">
              <a:solidFill>
                <a:srgbClr val="244061">
                  <a:tint val="75000"/>
                </a:srgbClr>
              </a:solidFill>
            </a:endParaRPr>
          </a:p>
        </p:txBody>
      </p:sp>
      <p:sp>
        <p:nvSpPr>
          <p:cNvPr id="8" name="4 Marcador de pie de página"/>
          <p:cNvSpPr>
            <a:spLocks noGrp="1"/>
          </p:cNvSpPr>
          <p:nvPr>
            <p:ph type="ftr" sz="quarter" idx="11"/>
            <p:custDataLst>
              <p:tags r:id="rId7"/>
            </p:custDataLst>
          </p:nvPr>
        </p:nvSpPr>
        <p:spPr>
          <a:xfrm>
            <a:off x="3959087" y="6356351"/>
            <a:ext cx="2895600" cy="365125"/>
          </a:xfrm>
          <a:prstGeom prst="rect">
            <a:avLst/>
          </a:prstGeom>
        </p:spPr>
        <p:txBody>
          <a:bodyPr anchor="ctr"/>
          <a:lstStyle>
            <a:lvl1pPr>
              <a:defRPr sz="1100">
                <a:latin typeface="Candara"/>
                <a:sym typeface="Candara"/>
              </a:defRPr>
            </a:lvl1pPr>
          </a:lstStyle>
          <a:p>
            <a:pPr>
              <a:defRPr/>
            </a:pPr>
            <a:endParaRPr lang="es-CO">
              <a:solidFill>
                <a:srgbClr val="244061">
                  <a:tint val="75000"/>
                </a:srgbClr>
              </a:solidFill>
            </a:endParaRPr>
          </a:p>
        </p:txBody>
      </p:sp>
    </p:spTree>
    <p:extLst>
      <p:ext uri="{BB962C8B-B14F-4D97-AF65-F5344CB8AC3E}">
        <p14:creationId xmlns:p14="http://schemas.microsoft.com/office/powerpoint/2010/main" val="253660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4.xml"/><Relationship Id="rId18" Type="http://schemas.openxmlformats.org/officeDocument/2006/relationships/tags" Target="../tags/tag9.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tags" Target="../tags/tag3.xml"/><Relationship Id="rId17" Type="http://schemas.openxmlformats.org/officeDocument/2006/relationships/tags" Target="../tags/tag8.xml"/><Relationship Id="rId2" Type="http://schemas.openxmlformats.org/officeDocument/2006/relationships/slideLayout" Target="../slideLayouts/slideLayout2.xml"/><Relationship Id="rId16" Type="http://schemas.openxmlformats.org/officeDocument/2006/relationships/tags" Target="../tags/tag7.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tags" Target="../tags/tag6.xml"/><Relationship Id="rId10" Type="http://schemas.openxmlformats.org/officeDocument/2006/relationships/vmlDrawing" Target="../drawings/vmlDrawing1.v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tags" Target="../tags/tag5.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1"/>
            </p:custDataLst>
            <p:extLst>
              <p:ext uri="{D42A27DB-BD31-4B8C-83A1-F6EECF244321}">
                <p14:modId xmlns:p14="http://schemas.microsoft.com/office/powerpoint/2010/main" val="32261536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0" name="think-cell Slide" r:id="rId19" imgW="270" imgH="270" progId="TCLayout.ActiveDocument.1">
                  <p:embed/>
                </p:oleObj>
              </mc:Choice>
              <mc:Fallback>
                <p:oleObj name="think-cell Slide" r:id="rId19" imgW="270" imgH="270" progId="TCLayout.ActiveDocument.1">
                  <p:embed/>
                  <p:pic>
                    <p:nvPicPr>
                      <p:cNvPr id="3" name="Object 2" hidden="1"/>
                      <p:cNvPicPr/>
                      <p:nvPr/>
                    </p:nvPicPr>
                    <p:blipFill>
                      <a:blip r:embed="rId20"/>
                      <a:stretch>
                        <a:fillRect/>
                      </a:stretch>
                    </p:blipFill>
                    <p:spPr>
                      <a:xfrm>
                        <a:off x="1588" y="1588"/>
                        <a:ext cx="1587" cy="1587"/>
                      </a:xfrm>
                      <a:prstGeom prst="rect">
                        <a:avLst/>
                      </a:prstGeom>
                    </p:spPr>
                  </p:pic>
                </p:oleObj>
              </mc:Fallback>
            </mc:AlternateContent>
          </a:graphicData>
        </a:graphic>
      </p:graphicFrame>
      <p:sp>
        <p:nvSpPr>
          <p:cNvPr id="1027" name="2 Marcador de texto"/>
          <p:cNvSpPr>
            <a:spLocks noGrp="1"/>
          </p:cNvSpPr>
          <p:nvPr>
            <p:ph type="body" idx="1"/>
            <p:custDataLst>
              <p:tags r:id="rId12"/>
            </p:custDataLst>
          </p:nvPr>
        </p:nvSpPr>
        <p:spPr bwMode="auto">
          <a:xfrm>
            <a:off x="286246" y="1250344"/>
            <a:ext cx="8579458" cy="49694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número de diapositiva"/>
          <p:cNvSpPr>
            <a:spLocks noGrp="1"/>
          </p:cNvSpPr>
          <p:nvPr>
            <p:ph type="sldNum" sz="quarter" idx="4"/>
            <p:custDataLst>
              <p:tags r:id="rId13"/>
            </p:custDataLst>
          </p:nvPr>
        </p:nvSpPr>
        <p:spPr>
          <a:xfrm>
            <a:off x="8674100" y="6451341"/>
            <a:ext cx="432598" cy="365125"/>
          </a:xfrm>
          <a:prstGeom prst="rect">
            <a:avLst/>
          </a:prstGeom>
        </p:spPr>
        <p:txBody>
          <a:bodyPr vert="horz" lIns="91440" tIns="45720" rIns="91440" bIns="45720" rtlCol="0" anchor="ctr"/>
          <a:lstStyle>
            <a:lvl1pPr algn="ctr" fontAlgn="auto">
              <a:spcBef>
                <a:spcPts val="0"/>
              </a:spcBef>
              <a:spcAft>
                <a:spcPts val="0"/>
              </a:spcAft>
              <a:defRPr sz="1100" smtClean="0">
                <a:solidFill>
                  <a:schemeClr val="tx1">
                    <a:tint val="75000"/>
                  </a:schemeClr>
                </a:solidFill>
                <a:latin typeface="Candara"/>
                <a:cs typeface="+mn-cs"/>
                <a:sym typeface="Candara"/>
              </a:defRPr>
            </a:lvl1pPr>
          </a:lstStyle>
          <a:p>
            <a:pPr>
              <a:defRPr/>
            </a:pPr>
            <a:fld id="{CC308BA6-CE2B-4543-82B0-7E6DCE132E0F}" type="slidenum">
              <a:rPr lang="es-CO" smtClean="0">
                <a:solidFill>
                  <a:srgbClr val="244061">
                    <a:tint val="75000"/>
                  </a:srgbClr>
                </a:solidFill>
              </a:rPr>
              <a:pPr>
                <a:defRPr/>
              </a:pPr>
              <a:t>‹Nº›</a:t>
            </a:fld>
            <a:endParaRPr lang="es-CO">
              <a:solidFill>
                <a:srgbClr val="244061">
                  <a:tint val="75000"/>
                </a:srgbClr>
              </a:solidFill>
            </a:endParaRPr>
          </a:p>
        </p:txBody>
      </p:sp>
      <p:pic>
        <p:nvPicPr>
          <p:cNvPr id="1031" name="E719C35A-4CD6-4178-B0D0-8DA208F1799A" descr="E719C35A-4CD6-4178-B0D0-8DA208F1799A"/>
          <p:cNvPicPr>
            <a:picLocks noChangeAspect="1" noChangeArrowheads="1"/>
          </p:cNvPicPr>
          <p:nvPr>
            <p:custDataLst>
              <p:tags r:id="rId14"/>
            </p:custDataLst>
          </p:nvPr>
        </p:nvPicPr>
        <p:blipFill rotWithShape="1">
          <a:blip r:embed="rId21" cstate="email">
            <a:clrChange>
              <a:clrFrom>
                <a:srgbClr val="FFFFFE"/>
              </a:clrFrom>
              <a:clrTo>
                <a:srgbClr val="FFFFFE">
                  <a:alpha val="0"/>
                </a:srgbClr>
              </a:clrTo>
            </a:clrChange>
          </a:blip>
          <a:srcRect l="16910" t="12070" r="20026" b="11812"/>
          <a:stretch/>
        </p:blipFill>
        <p:spPr bwMode="auto">
          <a:xfrm>
            <a:off x="6877050" y="6288821"/>
            <a:ext cx="618324" cy="576165"/>
          </a:xfrm>
          <a:prstGeom prst="rect">
            <a:avLst/>
          </a:prstGeom>
          <a:noFill/>
          <a:ln w="9525">
            <a:noFill/>
            <a:miter lim="800000"/>
            <a:headEnd/>
            <a:tailEnd/>
          </a:ln>
        </p:spPr>
      </p:pic>
      <p:pic>
        <p:nvPicPr>
          <p:cNvPr id="10" name="Picture 7" descr="http://www.mininterior.gov.co/sites/default/files/galeria-imagenes/2014-logo_web_eslogan.png"/>
          <p:cNvPicPr>
            <a:picLocks noChangeAspect="1" noChangeArrowheads="1"/>
          </p:cNvPicPr>
          <p:nvPr userDrawn="1">
            <p:custDataLst>
              <p:tags r:id="rId15"/>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7603324" y="6363329"/>
            <a:ext cx="973145" cy="465248"/>
          </a:xfrm>
          <a:prstGeom prst="rect">
            <a:avLst/>
          </a:prstGeom>
          <a:noFill/>
          <a:extLst>
            <a:ext uri="{909E8E84-426E-40DD-AFC4-6F175D3DCCD1}">
              <a14:hiddenFill xmlns:a14="http://schemas.microsoft.com/office/drawing/2010/main">
                <a:solidFill>
                  <a:srgbClr val="FFFFFF"/>
                </a:solidFill>
              </a14:hiddenFill>
            </a:ext>
          </a:extLst>
        </p:spPr>
      </p:pic>
      <p:sp>
        <p:nvSpPr>
          <p:cNvPr id="1026" name="1 Marcador de título"/>
          <p:cNvSpPr>
            <a:spLocks noGrp="1"/>
          </p:cNvSpPr>
          <p:nvPr>
            <p:ph type="title"/>
            <p:custDataLst>
              <p:tags r:id="rId16"/>
            </p:custDataLst>
          </p:nvPr>
        </p:nvSpPr>
        <p:spPr bwMode="auto">
          <a:xfrm>
            <a:off x="286246" y="262340"/>
            <a:ext cx="8595361" cy="748669"/>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s-ES"/>
              <a:t>Haga clic para modificar el estilo de título del patrón</a:t>
            </a:r>
            <a:endParaRPr lang="es-CO"/>
          </a:p>
        </p:txBody>
      </p:sp>
      <p:sp>
        <p:nvSpPr>
          <p:cNvPr id="19" name="Rectangle 18"/>
          <p:cNvSpPr/>
          <p:nvPr userDrawn="1">
            <p:custDataLst>
              <p:tags r:id="rId17"/>
            </p:custDataLst>
          </p:nvPr>
        </p:nvSpPr>
        <p:spPr>
          <a:xfrm rot="10800000" flipH="1" flipV="1">
            <a:off x="285252" y="1059059"/>
            <a:ext cx="8589667" cy="45721"/>
          </a:xfrm>
          <a:prstGeom prst="rect">
            <a:avLst/>
          </a:prstGeom>
          <a:gradFill flip="none" rotWithShape="1">
            <a:gsLst>
              <a:gs pos="0">
                <a:schemeClr val="bg2">
                  <a:lumMod val="90000"/>
                  <a:alpha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a:sym typeface="Candara"/>
            </a:endParaRPr>
          </a:p>
        </p:txBody>
      </p:sp>
      <p:sp>
        <p:nvSpPr>
          <p:cNvPr id="12" name="Rectangle 11"/>
          <p:cNvSpPr/>
          <p:nvPr userDrawn="1">
            <p:custDataLst>
              <p:tags r:id="rId18"/>
            </p:custDataLst>
          </p:nvPr>
        </p:nvSpPr>
        <p:spPr>
          <a:xfrm rot="10800000" flipH="1" flipV="1">
            <a:off x="-1" y="6724298"/>
            <a:ext cx="6717507" cy="141244"/>
          </a:xfrm>
          <a:prstGeom prst="rect">
            <a:avLst/>
          </a:prstGeom>
          <a:gradFill flip="none" rotWithShape="1">
            <a:gsLst>
              <a:gs pos="0">
                <a:schemeClr val="bg1"/>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a:sym typeface="Candara"/>
            </a:endParaRPr>
          </a:p>
        </p:txBody>
      </p:sp>
    </p:spTree>
    <p:extLst>
      <p:ext uri="{BB962C8B-B14F-4D97-AF65-F5344CB8AC3E}">
        <p14:creationId xmlns:p14="http://schemas.microsoft.com/office/powerpoint/2010/main" val="781156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73" r:id="rId5"/>
    <p:sldLayoutId id="2147483667" r:id="rId6"/>
    <p:sldLayoutId id="2147483674" r:id="rId7"/>
    <p:sldLayoutId id="2147483672" r:id="rId8"/>
  </p:sldLayoutIdLst>
  <p:hf hdr="0" ftr="0" dt="0"/>
  <p:txStyles>
    <p:titleStyle>
      <a:lvl1pPr algn="l" rtl="0" eaLnBrk="1" fontAlgn="base" hangingPunct="1">
        <a:spcBef>
          <a:spcPct val="0"/>
        </a:spcBef>
        <a:spcAft>
          <a:spcPct val="0"/>
        </a:spcAft>
        <a:defRPr sz="2400" b="1" kern="1200">
          <a:solidFill>
            <a:schemeClr val="accent4"/>
          </a:solidFill>
          <a:latin typeface="Candara"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1.emf"/><Relationship Id="rId2" Type="http://schemas.openxmlformats.org/officeDocument/2006/relationships/tags" Target="../tags/tag58.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8.emf"/><Relationship Id="rId2" Type="http://schemas.openxmlformats.org/officeDocument/2006/relationships/tags" Target="../tags/tag71.xml"/><Relationship Id="rId1" Type="http://schemas.openxmlformats.org/officeDocument/2006/relationships/vmlDrawing" Target="../drawings/vmlDrawing17.vml"/><Relationship Id="rId6" Type="http://schemas.openxmlformats.org/officeDocument/2006/relationships/oleObject" Target="../embeddings/oleObject16.bin"/><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8.emf"/><Relationship Id="rId2" Type="http://schemas.openxmlformats.org/officeDocument/2006/relationships/tags" Target="../tags/tag73.xml"/><Relationship Id="rId1" Type="http://schemas.openxmlformats.org/officeDocument/2006/relationships/vmlDrawing" Target="../drawings/vmlDrawing18.vml"/><Relationship Id="rId6" Type="http://schemas.openxmlformats.org/officeDocument/2006/relationships/oleObject" Target="../embeddings/oleObject17.bin"/><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8.emf"/><Relationship Id="rId2" Type="http://schemas.openxmlformats.org/officeDocument/2006/relationships/tags" Target="../tags/tag75.xml"/><Relationship Id="rId1" Type="http://schemas.openxmlformats.org/officeDocument/2006/relationships/vmlDrawing" Target="../drawings/vmlDrawing19.vml"/><Relationship Id="rId6" Type="http://schemas.openxmlformats.org/officeDocument/2006/relationships/oleObject" Target="../embeddings/oleObject18.bin"/><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8.emf"/><Relationship Id="rId2" Type="http://schemas.openxmlformats.org/officeDocument/2006/relationships/tags" Target="../tags/tag77.xml"/><Relationship Id="rId1" Type="http://schemas.openxmlformats.org/officeDocument/2006/relationships/vmlDrawing" Target="../drawings/vmlDrawing20.vml"/><Relationship Id="rId6" Type="http://schemas.openxmlformats.org/officeDocument/2006/relationships/oleObject" Target="../embeddings/oleObject18.bin"/><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80.xml"/><Relationship Id="rId7" Type="http://schemas.openxmlformats.org/officeDocument/2006/relationships/image" Target="../media/image8.emf"/><Relationship Id="rId2" Type="http://schemas.openxmlformats.org/officeDocument/2006/relationships/tags" Target="../tags/tag79.xml"/><Relationship Id="rId1" Type="http://schemas.openxmlformats.org/officeDocument/2006/relationships/vmlDrawing" Target="../drawings/vmlDrawing21.vml"/><Relationship Id="rId6" Type="http://schemas.openxmlformats.org/officeDocument/2006/relationships/oleObject" Target="../embeddings/oleObject19.bin"/><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82.xml"/><Relationship Id="rId7" Type="http://schemas.openxmlformats.org/officeDocument/2006/relationships/image" Target="../media/image8.emf"/><Relationship Id="rId2" Type="http://schemas.openxmlformats.org/officeDocument/2006/relationships/tags" Target="../tags/tag81.xml"/><Relationship Id="rId1" Type="http://schemas.openxmlformats.org/officeDocument/2006/relationships/vmlDrawing" Target="../drawings/vmlDrawing22.vml"/><Relationship Id="rId6" Type="http://schemas.openxmlformats.org/officeDocument/2006/relationships/oleObject" Target="../embeddings/oleObject20.bin"/><Relationship Id="rId5" Type="http://schemas.openxmlformats.org/officeDocument/2006/relationships/notesSlide" Target="../notesSlides/notesSlide14.xml"/><Relationship Id="rId4" Type="http://schemas.openxmlformats.org/officeDocument/2006/relationships/slideLayout" Target="../slideLayouts/slideLayout4.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4.xml"/><Relationship Id="rId7" Type="http://schemas.openxmlformats.org/officeDocument/2006/relationships/image" Target="../media/image8.emf"/><Relationship Id="rId2" Type="http://schemas.openxmlformats.org/officeDocument/2006/relationships/tags" Target="../tags/tag83.xml"/><Relationship Id="rId1" Type="http://schemas.openxmlformats.org/officeDocument/2006/relationships/vmlDrawing" Target="../drawings/vmlDrawing23.vml"/><Relationship Id="rId6" Type="http://schemas.openxmlformats.org/officeDocument/2006/relationships/oleObject" Target="../embeddings/oleObject20.bin"/><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6.xml"/><Relationship Id="rId7" Type="http://schemas.openxmlformats.org/officeDocument/2006/relationships/image" Target="../media/image8.emf"/><Relationship Id="rId2" Type="http://schemas.openxmlformats.org/officeDocument/2006/relationships/tags" Target="../tags/tag85.xml"/><Relationship Id="rId1" Type="http://schemas.openxmlformats.org/officeDocument/2006/relationships/vmlDrawing" Target="../drawings/vmlDrawing24.vml"/><Relationship Id="rId6" Type="http://schemas.openxmlformats.org/officeDocument/2006/relationships/oleObject" Target="../embeddings/oleObject20.bin"/><Relationship Id="rId5" Type="http://schemas.openxmlformats.org/officeDocument/2006/relationships/notesSlide" Target="../notesSlides/notesSlide16.xml"/><Relationship Id="rId4" Type="http://schemas.openxmlformats.org/officeDocument/2006/relationships/slideLayout" Target="../slideLayouts/slideLayout4.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jpeg"/><Relationship Id="rId2" Type="http://schemas.openxmlformats.org/officeDocument/2006/relationships/tags" Target="../tags/tag60.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8.emf"/><Relationship Id="rId2" Type="http://schemas.openxmlformats.org/officeDocument/2006/relationships/tags" Target="../tags/tag87.xml"/><Relationship Id="rId1" Type="http://schemas.openxmlformats.org/officeDocument/2006/relationships/vmlDrawing" Target="../drawings/vmlDrawing25.vml"/><Relationship Id="rId6" Type="http://schemas.openxmlformats.org/officeDocument/2006/relationships/oleObject" Target="../embeddings/oleObject21.bin"/><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tags" Target="../tags/tag90.xml"/><Relationship Id="rId7" Type="http://schemas.openxmlformats.org/officeDocument/2006/relationships/image" Target="../media/image8.emf"/><Relationship Id="rId2" Type="http://schemas.openxmlformats.org/officeDocument/2006/relationships/tags" Target="../tags/tag89.xml"/><Relationship Id="rId1" Type="http://schemas.openxmlformats.org/officeDocument/2006/relationships/vmlDrawing" Target="../drawings/vmlDrawing26.vml"/><Relationship Id="rId6" Type="http://schemas.openxmlformats.org/officeDocument/2006/relationships/oleObject" Target="../embeddings/oleObject22.bin"/><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image" Target="../media/image8.emf"/><Relationship Id="rId2" Type="http://schemas.openxmlformats.org/officeDocument/2006/relationships/tags" Target="../tags/tag91.xml"/><Relationship Id="rId1" Type="http://schemas.openxmlformats.org/officeDocument/2006/relationships/vmlDrawing" Target="../drawings/vmlDrawing27.vml"/><Relationship Id="rId6" Type="http://schemas.openxmlformats.org/officeDocument/2006/relationships/oleObject" Target="../embeddings/oleObject23.bin"/><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8.emf"/><Relationship Id="rId2" Type="http://schemas.openxmlformats.org/officeDocument/2006/relationships/tags" Target="../tags/tag93.xml"/><Relationship Id="rId1" Type="http://schemas.openxmlformats.org/officeDocument/2006/relationships/vmlDrawing" Target="../drawings/vmlDrawing28.vml"/><Relationship Id="rId6" Type="http://schemas.openxmlformats.org/officeDocument/2006/relationships/oleObject" Target="../embeddings/oleObject24.bin"/><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8.emf"/><Relationship Id="rId2" Type="http://schemas.openxmlformats.org/officeDocument/2006/relationships/tags" Target="../tags/tag95.xml"/><Relationship Id="rId1" Type="http://schemas.openxmlformats.org/officeDocument/2006/relationships/vmlDrawing" Target="../drawings/vmlDrawing29.vml"/><Relationship Id="rId6" Type="http://schemas.openxmlformats.org/officeDocument/2006/relationships/oleObject" Target="../embeddings/oleObject25.bin"/><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8.emf"/><Relationship Id="rId2" Type="http://schemas.openxmlformats.org/officeDocument/2006/relationships/tags" Target="../tags/tag97.xml"/><Relationship Id="rId1" Type="http://schemas.openxmlformats.org/officeDocument/2006/relationships/vmlDrawing" Target="../drawings/vmlDrawing30.vml"/><Relationship Id="rId6" Type="http://schemas.openxmlformats.org/officeDocument/2006/relationships/oleObject" Target="../embeddings/oleObject26.bin"/><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8.emf"/><Relationship Id="rId2" Type="http://schemas.openxmlformats.org/officeDocument/2006/relationships/tags" Target="../tags/tag99.xml"/><Relationship Id="rId1" Type="http://schemas.openxmlformats.org/officeDocument/2006/relationships/vmlDrawing" Target="../drawings/vmlDrawing31.vml"/><Relationship Id="rId6" Type="http://schemas.openxmlformats.org/officeDocument/2006/relationships/oleObject" Target="../embeddings/oleObject27.bin"/><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8.emf"/><Relationship Id="rId2" Type="http://schemas.openxmlformats.org/officeDocument/2006/relationships/tags" Target="../tags/tag101.xml"/><Relationship Id="rId1" Type="http://schemas.openxmlformats.org/officeDocument/2006/relationships/vmlDrawing" Target="../drawings/vmlDrawing32.vml"/><Relationship Id="rId6" Type="http://schemas.openxmlformats.org/officeDocument/2006/relationships/oleObject" Target="../embeddings/oleObject28.bin"/><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8.emf"/><Relationship Id="rId2" Type="http://schemas.openxmlformats.org/officeDocument/2006/relationships/tags" Target="../tags/tag103.xml"/><Relationship Id="rId1" Type="http://schemas.openxmlformats.org/officeDocument/2006/relationships/vmlDrawing" Target="../drawings/vmlDrawing33.vml"/><Relationship Id="rId6" Type="http://schemas.openxmlformats.org/officeDocument/2006/relationships/oleObject" Target="../embeddings/oleObject29.bin"/><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8.emf"/><Relationship Id="rId2" Type="http://schemas.openxmlformats.org/officeDocument/2006/relationships/tags" Target="../tags/tag105.xml"/><Relationship Id="rId1" Type="http://schemas.openxmlformats.org/officeDocument/2006/relationships/vmlDrawing" Target="../drawings/vmlDrawing34.vml"/><Relationship Id="rId6" Type="http://schemas.openxmlformats.org/officeDocument/2006/relationships/oleObject" Target="../embeddings/oleObject30.bin"/><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08.xml"/><Relationship Id="rId7" Type="http://schemas.openxmlformats.org/officeDocument/2006/relationships/image" Target="../media/image8.emf"/><Relationship Id="rId2" Type="http://schemas.openxmlformats.org/officeDocument/2006/relationships/tags" Target="../tags/tag107.xml"/><Relationship Id="rId1" Type="http://schemas.openxmlformats.org/officeDocument/2006/relationships/vmlDrawing" Target="../drawings/vmlDrawing35.vml"/><Relationship Id="rId6" Type="http://schemas.openxmlformats.org/officeDocument/2006/relationships/oleObject" Target="../embeddings/oleObject31.bin"/><Relationship Id="rId5" Type="http://schemas.openxmlformats.org/officeDocument/2006/relationships/notesSlide" Target="../notesSlides/notesSlide27.xml"/><Relationship Id="rId4" Type="http://schemas.openxmlformats.org/officeDocument/2006/relationships/slideLayout" Target="../slideLayouts/slideLayout4.xml"/><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8.emf"/><Relationship Id="rId2" Type="http://schemas.openxmlformats.org/officeDocument/2006/relationships/tags" Target="../tags/tag109.xml"/><Relationship Id="rId1" Type="http://schemas.openxmlformats.org/officeDocument/2006/relationships/vmlDrawing" Target="../drawings/vmlDrawing36.vml"/><Relationship Id="rId6" Type="http://schemas.openxmlformats.org/officeDocument/2006/relationships/oleObject" Target="../embeddings/oleObject32.bin"/><Relationship Id="rId5" Type="http://schemas.openxmlformats.org/officeDocument/2006/relationships/notesSlide" Target="../notesSlides/notesSlide31.xml"/><Relationship Id="rId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image" Target="../media/image8.emf"/><Relationship Id="rId2" Type="http://schemas.openxmlformats.org/officeDocument/2006/relationships/tags" Target="../tags/tag111.xml"/><Relationship Id="rId1" Type="http://schemas.openxmlformats.org/officeDocument/2006/relationships/vmlDrawing" Target="../drawings/vmlDrawing37.vml"/><Relationship Id="rId6" Type="http://schemas.openxmlformats.org/officeDocument/2006/relationships/oleObject" Target="../embeddings/oleObject32.bin"/><Relationship Id="rId5" Type="http://schemas.openxmlformats.org/officeDocument/2006/relationships/notesSlide" Target="../notesSlides/notesSlide32.xml"/><Relationship Id="rId4"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114.xml"/><Relationship Id="rId7" Type="http://schemas.openxmlformats.org/officeDocument/2006/relationships/image" Target="../media/image8.emf"/><Relationship Id="rId2" Type="http://schemas.openxmlformats.org/officeDocument/2006/relationships/tags" Target="../tags/tag113.xml"/><Relationship Id="rId1" Type="http://schemas.openxmlformats.org/officeDocument/2006/relationships/vmlDrawing" Target="../drawings/vmlDrawing38.vml"/><Relationship Id="rId6" Type="http://schemas.openxmlformats.org/officeDocument/2006/relationships/oleObject" Target="../embeddings/oleObject33.bin"/><Relationship Id="rId5" Type="http://schemas.openxmlformats.org/officeDocument/2006/relationships/notesSlide" Target="../notesSlides/notesSlide34.xml"/><Relationship Id="rId4"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16.xml"/><Relationship Id="rId7" Type="http://schemas.openxmlformats.org/officeDocument/2006/relationships/image" Target="../media/image8.emf"/><Relationship Id="rId2" Type="http://schemas.openxmlformats.org/officeDocument/2006/relationships/tags" Target="../tags/tag115.xml"/><Relationship Id="rId1" Type="http://schemas.openxmlformats.org/officeDocument/2006/relationships/vmlDrawing" Target="../drawings/vmlDrawing39.vml"/><Relationship Id="rId6" Type="http://schemas.openxmlformats.org/officeDocument/2006/relationships/oleObject" Target="../embeddings/oleObject34.bin"/><Relationship Id="rId5" Type="http://schemas.openxmlformats.org/officeDocument/2006/relationships/notesSlide" Target="../notesSlides/notesSlide35.xml"/><Relationship Id="rId4" Type="http://schemas.openxmlformats.org/officeDocument/2006/relationships/slideLayout" Target="../slideLayouts/slideLayout4.xml"/><Relationship Id="rId9"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118.xml"/><Relationship Id="rId7" Type="http://schemas.openxmlformats.org/officeDocument/2006/relationships/image" Target="../media/image8.emf"/><Relationship Id="rId2" Type="http://schemas.openxmlformats.org/officeDocument/2006/relationships/tags" Target="../tags/tag117.xml"/><Relationship Id="rId1" Type="http://schemas.openxmlformats.org/officeDocument/2006/relationships/vmlDrawing" Target="../drawings/vmlDrawing40.vml"/><Relationship Id="rId6" Type="http://schemas.openxmlformats.org/officeDocument/2006/relationships/oleObject" Target="../embeddings/oleObject35.bin"/><Relationship Id="rId5" Type="http://schemas.openxmlformats.org/officeDocument/2006/relationships/notesSlide" Target="../notesSlides/notesSlide36.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8.emf"/><Relationship Id="rId2" Type="http://schemas.openxmlformats.org/officeDocument/2006/relationships/tags" Target="../tags/tag61.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20.xml"/><Relationship Id="rId7" Type="http://schemas.openxmlformats.org/officeDocument/2006/relationships/image" Target="../media/image8.emf"/><Relationship Id="rId2" Type="http://schemas.openxmlformats.org/officeDocument/2006/relationships/tags" Target="../tags/tag119.xml"/><Relationship Id="rId1" Type="http://schemas.openxmlformats.org/officeDocument/2006/relationships/vmlDrawing" Target="../drawings/vmlDrawing41.vml"/><Relationship Id="rId6" Type="http://schemas.openxmlformats.org/officeDocument/2006/relationships/oleObject" Target="../embeddings/oleObject36.bin"/><Relationship Id="rId5" Type="http://schemas.openxmlformats.org/officeDocument/2006/relationships/notesSlide" Target="../notesSlides/notesSlide37.xml"/><Relationship Id="rId10" Type="http://schemas.openxmlformats.org/officeDocument/2006/relationships/image" Target="../media/image41.jpeg"/><Relationship Id="rId4" Type="http://schemas.openxmlformats.org/officeDocument/2006/relationships/slideLayout" Target="../slideLayouts/slideLayout4.xml"/><Relationship Id="rId9"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22.xml"/><Relationship Id="rId7" Type="http://schemas.openxmlformats.org/officeDocument/2006/relationships/image" Target="../media/image8.emf"/><Relationship Id="rId2" Type="http://schemas.openxmlformats.org/officeDocument/2006/relationships/tags" Target="../tags/tag121.xml"/><Relationship Id="rId1" Type="http://schemas.openxmlformats.org/officeDocument/2006/relationships/vmlDrawing" Target="../drawings/vmlDrawing42.vml"/><Relationship Id="rId6" Type="http://schemas.openxmlformats.org/officeDocument/2006/relationships/oleObject" Target="../embeddings/oleObject37.bin"/><Relationship Id="rId5" Type="http://schemas.openxmlformats.org/officeDocument/2006/relationships/notesSlide" Target="../notesSlides/notesSlide38.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8.emf"/><Relationship Id="rId2" Type="http://schemas.openxmlformats.org/officeDocument/2006/relationships/tags" Target="../tags/tag63.xml"/><Relationship Id="rId1" Type="http://schemas.openxmlformats.org/officeDocument/2006/relationships/vmlDrawing" Target="../drawings/vmlDrawing13.vml"/><Relationship Id="rId6" Type="http://schemas.openxmlformats.org/officeDocument/2006/relationships/oleObject" Target="../embeddings/oleObject12.bin"/><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8.emf"/><Relationship Id="rId2" Type="http://schemas.openxmlformats.org/officeDocument/2006/relationships/tags" Target="../tags/tag65.xml"/><Relationship Id="rId1" Type="http://schemas.openxmlformats.org/officeDocument/2006/relationships/vmlDrawing" Target="../drawings/vmlDrawing14.vml"/><Relationship Id="rId6" Type="http://schemas.openxmlformats.org/officeDocument/2006/relationships/oleObject" Target="../embeddings/oleObject13.bin"/><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image" Target="../media/image8.emf"/><Relationship Id="rId2" Type="http://schemas.openxmlformats.org/officeDocument/2006/relationships/tags" Target="../tags/tag67.xml"/><Relationship Id="rId1" Type="http://schemas.openxmlformats.org/officeDocument/2006/relationships/vmlDrawing" Target="../drawings/vmlDrawing15.vml"/><Relationship Id="rId6" Type="http://schemas.openxmlformats.org/officeDocument/2006/relationships/oleObject" Target="../embeddings/oleObject14.bin"/><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8.emf"/><Relationship Id="rId2" Type="http://schemas.openxmlformats.org/officeDocument/2006/relationships/tags" Target="../tags/tag69.xml"/><Relationship Id="rId1" Type="http://schemas.openxmlformats.org/officeDocument/2006/relationships/vmlDrawing" Target="../drawings/vmlDrawing16.vml"/><Relationship Id="rId6" Type="http://schemas.openxmlformats.org/officeDocument/2006/relationships/oleObject" Target="../embeddings/oleObject15.bin"/><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Object 127" hidden="1"/>
          <p:cNvGraphicFramePr>
            <a:graphicFrameLocks noChangeAspect="1"/>
          </p:cNvGraphicFramePr>
          <p:nvPr>
            <p:custDataLst>
              <p:tags r:id="rId2"/>
            </p:custDataLst>
            <p:extLst>
              <p:ext uri="{D42A27DB-BD31-4B8C-83A1-F6EECF244321}">
                <p14:modId xmlns:p14="http://schemas.microsoft.com/office/powerpoint/2010/main" val="3169286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70" name="think-cell Slide" r:id="rId6" imgW="270" imgH="270" progId="TCLayout.ActiveDocument.1">
                  <p:embed/>
                </p:oleObj>
              </mc:Choice>
              <mc:Fallback>
                <p:oleObj name="think-cell Slide" r:id="rId6" imgW="270" imgH="270" progId="TCLayout.ActiveDocument.1">
                  <p:embed/>
                  <p:pic>
                    <p:nvPicPr>
                      <p:cNvPr id="128" name="Object 127"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9" name="Title 38"/>
          <p:cNvSpPr>
            <a:spLocks noGrp="1"/>
          </p:cNvSpPr>
          <p:nvPr>
            <p:ph type="ctrTitle"/>
          </p:nvPr>
        </p:nvSpPr>
        <p:spPr>
          <a:xfrm>
            <a:off x="2313084" y="1690686"/>
            <a:ext cx="5833110" cy="1470025"/>
          </a:xfrm>
        </p:spPr>
        <p:txBody>
          <a:bodyPr/>
          <a:lstStyle/>
          <a:p>
            <a:r>
              <a:rPr lang="en-US" err="1">
                <a:solidFill>
                  <a:schemeClr val="tx2"/>
                </a:solidFill>
              </a:rPr>
              <a:t>Avances</a:t>
            </a:r>
            <a:r>
              <a:rPr lang="en-US">
                <a:solidFill>
                  <a:schemeClr val="tx2"/>
                </a:solidFill>
              </a:rPr>
              <a:t> </a:t>
            </a:r>
            <a:r>
              <a:rPr lang="en-US" err="1">
                <a:solidFill>
                  <a:schemeClr val="tx2"/>
                </a:solidFill>
              </a:rPr>
              <a:t>Modo</a:t>
            </a:r>
            <a:r>
              <a:rPr lang="en-US">
                <a:solidFill>
                  <a:schemeClr val="tx2"/>
                </a:solidFill>
              </a:rPr>
              <a:t> </a:t>
            </a:r>
            <a:r>
              <a:rPr lang="en-US" err="1">
                <a:solidFill>
                  <a:schemeClr val="tx2"/>
                </a:solidFill>
              </a:rPr>
              <a:t>Aeroportuario</a:t>
            </a:r>
            <a:endParaRPr lang="en-US">
              <a:solidFill>
                <a:schemeClr val="tx2"/>
              </a:solidFill>
            </a:endParaRPr>
          </a:p>
        </p:txBody>
      </p:sp>
      <p:sp>
        <p:nvSpPr>
          <p:cNvPr id="132" name="Text Placeholder 131"/>
          <p:cNvSpPr>
            <a:spLocks noGrp="1"/>
          </p:cNvSpPr>
          <p:nvPr>
            <p:ph type="body" sz="quarter" idx="10"/>
            <p:custDataLst>
              <p:tags r:id="rId3"/>
            </p:custDataLst>
          </p:nvPr>
        </p:nvSpPr>
        <p:spPr>
          <a:xfrm>
            <a:off x="2313084" y="4248150"/>
            <a:ext cx="3219450" cy="361950"/>
          </a:xfrm>
        </p:spPr>
        <p:txBody>
          <a:bodyPr/>
          <a:lstStyle/>
          <a:p>
            <a:r>
              <a:rPr lang="es-ES"/>
              <a:t>Septiembre 2016</a:t>
            </a:r>
            <a:endParaRPr lang="es-ES" dirty="0">
              <a:solidFill>
                <a:schemeClr val="tx1"/>
              </a:solidFill>
            </a:endParaRPr>
          </a:p>
        </p:txBody>
      </p:sp>
    </p:spTree>
    <p:extLst>
      <p:ext uri="{BB962C8B-B14F-4D97-AF65-F5344CB8AC3E}">
        <p14:creationId xmlns:p14="http://schemas.microsoft.com/office/powerpoint/2010/main" val="3982850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10</a:t>
            </a:fld>
            <a:endParaRPr lang="es-CO">
              <a:solidFill>
                <a:srgbClr val="244061">
                  <a:tint val="75000"/>
                </a:srgbClr>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021" y="1602765"/>
            <a:ext cx="3078949" cy="1440000"/>
          </a:xfrm>
          <a:prstGeom prst="rect">
            <a:avLst/>
          </a:prstGeom>
          <a:solidFill>
            <a:schemeClr val="bg1"/>
          </a:solidFill>
          <a:ln>
            <a:solidFill>
              <a:schemeClr val="bg1">
                <a:lumMod val="85000"/>
              </a:schemeClr>
            </a:solidFill>
          </a:ln>
        </p:spPr>
      </p:pic>
      <p:pic>
        <p:nvPicPr>
          <p:cNvPr id="12" name="Imagen 11"/>
          <p:cNvPicPr>
            <a:picLocks noChangeAspect="1"/>
          </p:cNvPicPr>
          <p:nvPr/>
        </p:nvPicPr>
        <p:blipFill rotWithShape="1">
          <a:blip r:embed="rId3"/>
          <a:srcRect l="906" t="5748" r="5354" b="12191"/>
          <a:stretch/>
        </p:blipFill>
        <p:spPr>
          <a:xfrm>
            <a:off x="3351783" y="1602765"/>
            <a:ext cx="2924326" cy="1440000"/>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923" y="1602765"/>
            <a:ext cx="2685776" cy="1440000"/>
          </a:xfrm>
          <a:prstGeom prst="rect">
            <a:avLst/>
          </a:prstGeom>
        </p:spPr>
      </p:pic>
      <p:sp>
        <p:nvSpPr>
          <p:cNvPr id="6" name="CuadroTexto 5"/>
          <p:cNvSpPr txBox="1"/>
          <p:nvPr/>
        </p:nvSpPr>
        <p:spPr>
          <a:xfrm>
            <a:off x="128021" y="3283527"/>
            <a:ext cx="3078949" cy="2800767"/>
          </a:xfrm>
          <a:prstGeom prst="rect">
            <a:avLst/>
          </a:prstGeom>
          <a:noFill/>
        </p:spPr>
        <p:txBody>
          <a:bodyPr wrap="square" rtlCol="0">
            <a:spAutoFit/>
          </a:bodyPr>
          <a:lstStyle/>
          <a:p>
            <a:pPr algn="r"/>
            <a:r>
              <a:rPr lang="es-CO" sz="1600" b="1">
                <a:solidFill>
                  <a:schemeClr val="accent1">
                    <a:lumMod val="10000"/>
                  </a:schemeClr>
                </a:solidFill>
                <a:latin typeface="Candara" panose="020E0502030303020204" pitchFamily="34" charset="0"/>
              </a:rPr>
              <a:t>Construcción Terminal Aéreo</a:t>
            </a:r>
          </a:p>
          <a:p>
            <a:pPr algn="r"/>
            <a:r>
              <a:rPr lang="es-CO" sz="1600" b="1">
                <a:solidFill>
                  <a:schemeClr val="accent1">
                    <a:lumMod val="10000"/>
                  </a:schemeClr>
                </a:solidFill>
                <a:latin typeface="Candara" panose="020E0502030303020204" pitchFamily="34" charset="0"/>
              </a:rPr>
              <a:t>Simón Bolívar de Santa Marta</a:t>
            </a:r>
          </a:p>
          <a:p>
            <a:pPr algn="r"/>
            <a:r>
              <a:rPr lang="es-CO" sz="1600" b="1">
                <a:solidFill>
                  <a:schemeClr val="accent1">
                    <a:lumMod val="10000"/>
                  </a:schemeClr>
                </a:solidFill>
                <a:latin typeface="Candara" panose="020E0502030303020204" pitchFamily="34" charset="0"/>
              </a:rPr>
              <a:t>$109,500 millones</a:t>
            </a:r>
          </a:p>
          <a:p>
            <a:pPr algn="r"/>
            <a:r>
              <a:rPr lang="es-CO" sz="1600" b="1">
                <a:solidFill>
                  <a:schemeClr val="accent1">
                    <a:lumMod val="10000"/>
                  </a:schemeClr>
                </a:solidFill>
                <a:latin typeface="Candara" panose="020E0502030303020204" pitchFamily="34" charset="0"/>
              </a:rPr>
              <a:t>Área: 15,226 m2</a:t>
            </a:r>
          </a:p>
          <a:p>
            <a:pPr algn="r"/>
            <a:r>
              <a:rPr lang="es-CO" sz="1600" b="1">
                <a:solidFill>
                  <a:schemeClr val="accent1">
                    <a:lumMod val="10000"/>
                  </a:schemeClr>
                </a:solidFill>
                <a:latin typeface="Candara" panose="020E0502030303020204" pitchFamily="34" charset="0"/>
              </a:rPr>
              <a:t>Avance: 53</a:t>
            </a:r>
            <a:r>
              <a:rPr lang="es-CO" sz="1600">
                <a:solidFill>
                  <a:schemeClr val="accent1">
                    <a:lumMod val="10000"/>
                  </a:schemeClr>
                </a:solidFill>
                <a:latin typeface="Candara" panose="020E0502030303020204" pitchFamily="34" charset="0"/>
              </a:rPr>
              <a:t>%</a:t>
            </a:r>
          </a:p>
          <a:p>
            <a:pPr algn="r"/>
            <a:endParaRPr lang="es-CO" sz="1600" b="1">
              <a:solidFill>
                <a:schemeClr val="accent1">
                  <a:lumMod val="10000"/>
                </a:schemeClr>
              </a:solidFill>
              <a:latin typeface="Candara" panose="020E0502030303020204" pitchFamily="34" charset="0"/>
            </a:endParaRPr>
          </a:p>
          <a:p>
            <a:pPr algn="r"/>
            <a:endParaRPr lang="es-CO" sz="1600" b="1">
              <a:solidFill>
                <a:schemeClr val="accent1">
                  <a:lumMod val="10000"/>
                </a:schemeClr>
              </a:solidFill>
              <a:latin typeface="Candara" panose="020E0502030303020204" pitchFamily="34" charset="0"/>
            </a:endParaRPr>
          </a:p>
          <a:p>
            <a:pPr algn="r"/>
            <a:r>
              <a:rPr lang="es-CO" sz="1600" b="1">
                <a:solidFill>
                  <a:schemeClr val="accent1">
                    <a:lumMod val="10000"/>
                  </a:schemeClr>
                </a:solidFill>
                <a:latin typeface="Candara" panose="020E0502030303020204" pitchFamily="34" charset="0"/>
              </a:rPr>
              <a:t>1,489,991 pasajeros – 2015</a:t>
            </a:r>
          </a:p>
          <a:p>
            <a:pPr algn="r"/>
            <a:r>
              <a:rPr lang="es-CO" sz="1600" b="1">
                <a:solidFill>
                  <a:schemeClr val="accent1">
                    <a:lumMod val="10000"/>
                  </a:schemeClr>
                </a:solidFill>
                <a:latin typeface="Candara" panose="020E0502030303020204" pitchFamily="34" charset="0"/>
              </a:rPr>
              <a:t>21% de crecimiento frente al 2014</a:t>
            </a:r>
          </a:p>
          <a:p>
            <a:pPr algn="r"/>
            <a:endParaRPr lang="es-CO" sz="1600">
              <a:solidFill>
                <a:schemeClr val="accent1">
                  <a:lumMod val="10000"/>
                </a:schemeClr>
              </a:solidFill>
              <a:latin typeface="Candara" panose="020E0502030303020204" pitchFamily="34" charset="0"/>
            </a:endParaRPr>
          </a:p>
          <a:p>
            <a:endParaRPr lang="es-CO" sz="1600">
              <a:solidFill>
                <a:schemeClr val="accent1">
                  <a:lumMod val="10000"/>
                </a:schemeClr>
              </a:solidFill>
              <a:latin typeface="Candara" panose="020E0502030303020204" pitchFamily="34" charset="0"/>
            </a:endParaRPr>
          </a:p>
        </p:txBody>
      </p:sp>
      <p:sp>
        <p:nvSpPr>
          <p:cNvPr id="14" name="CuadroTexto 13"/>
          <p:cNvSpPr txBox="1"/>
          <p:nvPr/>
        </p:nvSpPr>
        <p:spPr>
          <a:xfrm>
            <a:off x="3161900" y="3283527"/>
            <a:ext cx="3078949" cy="2554545"/>
          </a:xfrm>
          <a:prstGeom prst="rect">
            <a:avLst/>
          </a:prstGeom>
          <a:noFill/>
        </p:spPr>
        <p:txBody>
          <a:bodyPr wrap="square" rtlCol="0">
            <a:spAutoFit/>
          </a:bodyPr>
          <a:lstStyle/>
          <a:p>
            <a:pPr algn="r"/>
            <a:r>
              <a:rPr lang="es-CO" sz="1600" b="1">
                <a:solidFill>
                  <a:schemeClr val="accent1">
                    <a:lumMod val="10000"/>
                  </a:schemeClr>
                </a:solidFill>
                <a:latin typeface="Candara" panose="020E0502030303020204" pitchFamily="34" charset="0"/>
              </a:rPr>
              <a:t>Ampliación Terminal Aéreo</a:t>
            </a:r>
          </a:p>
          <a:p>
            <a:pPr algn="r"/>
            <a:r>
              <a:rPr lang="es-CO" sz="1600" b="1">
                <a:solidFill>
                  <a:schemeClr val="accent1">
                    <a:lumMod val="10000"/>
                  </a:schemeClr>
                </a:solidFill>
                <a:latin typeface="Candara" panose="020E0502030303020204" pitchFamily="34" charset="0"/>
              </a:rPr>
              <a:t>Camilo Daza de Cúcuta</a:t>
            </a:r>
          </a:p>
          <a:p>
            <a:pPr algn="r"/>
            <a:r>
              <a:rPr lang="es-CO" sz="1600" b="1">
                <a:solidFill>
                  <a:schemeClr val="accent1">
                    <a:lumMod val="10000"/>
                  </a:schemeClr>
                </a:solidFill>
                <a:latin typeface="Candara" panose="020E0502030303020204" pitchFamily="34" charset="0"/>
              </a:rPr>
              <a:t>$33,868 millones</a:t>
            </a:r>
          </a:p>
          <a:p>
            <a:pPr algn="r"/>
            <a:r>
              <a:rPr lang="es-CO" sz="1600" b="1">
                <a:solidFill>
                  <a:schemeClr val="accent1">
                    <a:lumMod val="10000"/>
                  </a:schemeClr>
                </a:solidFill>
                <a:latin typeface="Candara" panose="020E0502030303020204" pitchFamily="34" charset="0"/>
              </a:rPr>
              <a:t>Área: 3,965 m2 adicionales</a:t>
            </a:r>
          </a:p>
          <a:p>
            <a:pPr algn="r"/>
            <a:r>
              <a:rPr lang="es-CO" sz="1600" b="1">
                <a:solidFill>
                  <a:schemeClr val="accent1">
                    <a:lumMod val="10000"/>
                  </a:schemeClr>
                </a:solidFill>
                <a:latin typeface="Candara" panose="020E0502030303020204" pitchFamily="34" charset="0"/>
              </a:rPr>
              <a:t>Avance: 19</a:t>
            </a:r>
            <a:r>
              <a:rPr lang="es-CO" sz="1600">
                <a:solidFill>
                  <a:schemeClr val="accent1">
                    <a:lumMod val="10000"/>
                  </a:schemeClr>
                </a:solidFill>
                <a:latin typeface="Candara" panose="020E0502030303020204" pitchFamily="34" charset="0"/>
              </a:rPr>
              <a:t>%</a:t>
            </a:r>
          </a:p>
          <a:p>
            <a:endParaRPr lang="es-CO" sz="1600">
              <a:solidFill>
                <a:schemeClr val="accent1">
                  <a:lumMod val="10000"/>
                </a:schemeClr>
              </a:solidFill>
              <a:latin typeface="Candara" panose="020E0502030303020204" pitchFamily="34" charset="0"/>
            </a:endParaRPr>
          </a:p>
          <a:p>
            <a:pPr algn="r"/>
            <a:endParaRPr lang="es-CO" sz="1600" b="1">
              <a:solidFill>
                <a:schemeClr val="accent1">
                  <a:lumMod val="10000"/>
                </a:schemeClr>
              </a:solidFill>
              <a:latin typeface="Candara" panose="020E0502030303020204" pitchFamily="34" charset="0"/>
            </a:endParaRPr>
          </a:p>
          <a:p>
            <a:pPr algn="r"/>
            <a:r>
              <a:rPr lang="es-CO" sz="1600" b="1">
                <a:solidFill>
                  <a:schemeClr val="accent1">
                    <a:lumMod val="10000"/>
                  </a:schemeClr>
                </a:solidFill>
                <a:latin typeface="Candara" panose="020E0502030303020204" pitchFamily="34" charset="0"/>
              </a:rPr>
              <a:t>1,188,709 pasajeros – 2015</a:t>
            </a:r>
          </a:p>
          <a:p>
            <a:pPr algn="r"/>
            <a:r>
              <a:rPr lang="es-CO" sz="1600" b="1">
                <a:solidFill>
                  <a:schemeClr val="accent1">
                    <a:lumMod val="10000"/>
                  </a:schemeClr>
                </a:solidFill>
                <a:latin typeface="Candara" panose="020E0502030303020204" pitchFamily="34" charset="0"/>
              </a:rPr>
              <a:t>17% de crecimiento frente al 2014</a:t>
            </a:r>
          </a:p>
          <a:p>
            <a:pPr algn="r"/>
            <a:endParaRPr lang="es-CO" sz="1600">
              <a:solidFill>
                <a:schemeClr val="accent1">
                  <a:lumMod val="10000"/>
                </a:schemeClr>
              </a:solidFill>
              <a:latin typeface="Candara" panose="020E0502030303020204" pitchFamily="34" charset="0"/>
            </a:endParaRPr>
          </a:p>
        </p:txBody>
      </p:sp>
      <p:sp>
        <p:nvSpPr>
          <p:cNvPr id="15" name="CuadroTexto 14"/>
          <p:cNvSpPr txBox="1"/>
          <p:nvPr/>
        </p:nvSpPr>
        <p:spPr>
          <a:xfrm>
            <a:off x="6027749" y="3283527"/>
            <a:ext cx="3078949" cy="2800767"/>
          </a:xfrm>
          <a:prstGeom prst="rect">
            <a:avLst/>
          </a:prstGeom>
          <a:noFill/>
        </p:spPr>
        <p:txBody>
          <a:bodyPr wrap="square" rtlCol="0">
            <a:spAutoFit/>
          </a:bodyPr>
          <a:lstStyle/>
          <a:p>
            <a:pPr algn="r"/>
            <a:r>
              <a:rPr lang="es-CO" sz="1600" b="1">
                <a:solidFill>
                  <a:schemeClr val="accent1">
                    <a:lumMod val="10000"/>
                  </a:schemeClr>
                </a:solidFill>
                <a:latin typeface="Candara" panose="020E0502030303020204" pitchFamily="34" charset="0"/>
              </a:rPr>
              <a:t>Ampliación Terminal Aéreo</a:t>
            </a:r>
          </a:p>
          <a:p>
            <a:pPr algn="r"/>
            <a:r>
              <a:rPr lang="es-CO" sz="1600" b="1" err="1">
                <a:solidFill>
                  <a:schemeClr val="accent1">
                    <a:lumMod val="10000"/>
                  </a:schemeClr>
                </a:solidFill>
                <a:latin typeface="Candara" panose="020E0502030303020204" pitchFamily="34" charset="0"/>
              </a:rPr>
              <a:t>Palonegro</a:t>
            </a:r>
            <a:r>
              <a:rPr lang="es-CO" sz="1600" b="1">
                <a:solidFill>
                  <a:schemeClr val="accent1">
                    <a:lumMod val="10000"/>
                  </a:schemeClr>
                </a:solidFill>
                <a:latin typeface="Candara" panose="020E0502030303020204" pitchFamily="34" charset="0"/>
              </a:rPr>
              <a:t> de Bucaramanga</a:t>
            </a:r>
          </a:p>
          <a:p>
            <a:pPr algn="r"/>
            <a:r>
              <a:rPr lang="es-CO" sz="1600" b="1">
                <a:solidFill>
                  <a:schemeClr val="accent1">
                    <a:lumMod val="10000"/>
                  </a:schemeClr>
                </a:solidFill>
                <a:latin typeface="Candara" panose="020E0502030303020204" pitchFamily="34" charset="0"/>
              </a:rPr>
              <a:t>$23,290 millones</a:t>
            </a:r>
          </a:p>
          <a:p>
            <a:pPr algn="r"/>
            <a:r>
              <a:rPr lang="es-CO" sz="1600" b="1">
                <a:solidFill>
                  <a:schemeClr val="accent1">
                    <a:lumMod val="10000"/>
                  </a:schemeClr>
                </a:solidFill>
                <a:latin typeface="Candara" panose="020E0502030303020204" pitchFamily="34" charset="0"/>
              </a:rPr>
              <a:t>Área: 3,377 m2 adicionales</a:t>
            </a:r>
          </a:p>
          <a:p>
            <a:pPr algn="r"/>
            <a:r>
              <a:rPr lang="es-CO" sz="1600" b="1">
                <a:solidFill>
                  <a:schemeClr val="accent1">
                    <a:lumMod val="10000"/>
                  </a:schemeClr>
                </a:solidFill>
                <a:latin typeface="Candara" panose="020E0502030303020204" pitchFamily="34" charset="0"/>
              </a:rPr>
              <a:t>Avance: 22</a:t>
            </a:r>
            <a:r>
              <a:rPr lang="es-CO" sz="1600">
                <a:solidFill>
                  <a:schemeClr val="accent1">
                    <a:lumMod val="10000"/>
                  </a:schemeClr>
                </a:solidFill>
                <a:latin typeface="Candara" panose="020E0502030303020204" pitchFamily="34" charset="0"/>
              </a:rPr>
              <a:t>%</a:t>
            </a:r>
          </a:p>
          <a:p>
            <a:pPr algn="r"/>
            <a:endParaRPr lang="es-CO" sz="1600" b="1">
              <a:solidFill>
                <a:schemeClr val="accent1">
                  <a:lumMod val="10000"/>
                </a:schemeClr>
              </a:solidFill>
              <a:latin typeface="Candara" panose="020E0502030303020204" pitchFamily="34" charset="0"/>
            </a:endParaRPr>
          </a:p>
          <a:p>
            <a:pPr algn="r"/>
            <a:endParaRPr lang="es-CO" sz="1600" b="1">
              <a:solidFill>
                <a:schemeClr val="accent1">
                  <a:lumMod val="10000"/>
                </a:schemeClr>
              </a:solidFill>
              <a:latin typeface="Candara" panose="020E0502030303020204" pitchFamily="34" charset="0"/>
            </a:endParaRPr>
          </a:p>
          <a:p>
            <a:pPr algn="r"/>
            <a:r>
              <a:rPr lang="es-CO" sz="1600" b="1">
                <a:solidFill>
                  <a:schemeClr val="accent1">
                    <a:lumMod val="10000"/>
                  </a:schemeClr>
                </a:solidFill>
                <a:latin typeface="Candara" panose="020E0502030303020204" pitchFamily="34" charset="0"/>
              </a:rPr>
              <a:t>1,865,3874 pasajeros – 2015</a:t>
            </a:r>
          </a:p>
          <a:p>
            <a:pPr algn="r"/>
            <a:r>
              <a:rPr lang="es-CO" sz="1600" b="1">
                <a:solidFill>
                  <a:schemeClr val="accent1">
                    <a:lumMod val="10000"/>
                  </a:schemeClr>
                </a:solidFill>
                <a:latin typeface="Candara" panose="020E0502030303020204" pitchFamily="34" charset="0"/>
              </a:rPr>
              <a:t>8% de crecimiento frente al 2014</a:t>
            </a:r>
          </a:p>
          <a:p>
            <a:pPr algn="r"/>
            <a:endParaRPr lang="es-CO" sz="1600" b="1">
              <a:solidFill>
                <a:schemeClr val="accent1">
                  <a:lumMod val="10000"/>
                </a:schemeClr>
              </a:solidFill>
              <a:latin typeface="Candara" panose="020E0502030303020204" pitchFamily="34" charset="0"/>
            </a:endParaRPr>
          </a:p>
          <a:p>
            <a:endParaRPr lang="es-CO" sz="1600">
              <a:solidFill>
                <a:schemeClr val="accent1">
                  <a:lumMod val="10000"/>
                </a:schemeClr>
              </a:solidFill>
              <a:latin typeface="Candara" panose="020E0502030303020204" pitchFamily="34" charset="0"/>
            </a:endParaRPr>
          </a:p>
        </p:txBody>
      </p:sp>
    </p:spTree>
    <p:extLst>
      <p:ext uri="{BB962C8B-B14F-4D97-AF65-F5344CB8AC3E}">
        <p14:creationId xmlns:p14="http://schemas.microsoft.com/office/powerpoint/2010/main" val="2347165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678"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CODAD S.A. – Vigencia 2015</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11</a:t>
            </a:fld>
            <a:endParaRPr lang="es-CO">
              <a:solidFill>
                <a:srgbClr val="244061">
                  <a:tint val="75000"/>
                </a:srgbClr>
              </a:solidFill>
            </a:endParaRPr>
          </a:p>
        </p:txBody>
      </p:sp>
      <p:sp>
        <p:nvSpPr>
          <p:cNvPr id="3" name="Rectángulo 2"/>
          <p:cNvSpPr/>
          <p:nvPr/>
        </p:nvSpPr>
        <p:spPr>
          <a:xfrm>
            <a:off x="11926" y="1254351"/>
            <a:ext cx="9144000" cy="6745116"/>
          </a:xfrm>
          <a:prstGeom prst="rect">
            <a:avLst/>
          </a:prstGeom>
        </p:spPr>
        <p:txBody>
          <a:bodyPr wrap="square" anchor="t">
            <a:spAutoFit/>
          </a:bodyPr>
          <a:lstStyle/>
          <a:p>
            <a:pPr marL="342900" indent="-342900" algn="just">
              <a:lnSpc>
                <a:spcPct val="107000"/>
              </a:lnSpc>
              <a:buFont typeface="Symbol" panose="05050102010706020507" pitchFamily="18" charset="2"/>
              <a:buChar char=""/>
            </a:pPr>
            <a:r>
              <a:rPr lang="ES-ES" sz="1600" dirty="0">
                <a:solidFill>
                  <a:schemeClr val="accent1">
                    <a:lumMod val="10000"/>
                  </a:schemeClr>
                </a:solidFill>
                <a:latin typeface="Calibri" charset="0"/>
                <a:ea typeface="Times New Roman" panose="02020603050405020304" pitchFamily="18" charset="0"/>
                <a:cs typeface="Times New Roman" panose="02020603050405020304" pitchFamily="18" charset="0"/>
              </a:rPr>
              <a:t>Que mediante Otrosí No 04 al Contrato de Concesión No 0110- OP de 1995 (“Otrosí No. 04”) suscrito entre la ANI y CODAD el 6  de julio de 2015, se acordó por parte de CODAD realizar las siguientes actividades:</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a:t>
            </a:r>
            <a:endParaRPr lang="ES-MX" sz="1600" dirty="0">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mj-lt"/>
              <a:buAutoNum type="arabicPeriod"/>
            </a:pPr>
            <a:r>
              <a:rPr lang="ES-ES" sz="1200" dirty="0">
                <a:solidFill>
                  <a:schemeClr val="accent1">
                    <a:lumMod val="10000"/>
                  </a:schemeClr>
                </a:solidFill>
                <a:latin typeface="Calibri" charset="0"/>
                <a:ea typeface="Times New Roman" panose="02020603050405020304" pitchFamily="18" charset="0"/>
                <a:cs typeface="Times New Roman" panose="02020603050405020304" pitchFamily="18" charset="0"/>
              </a:rPr>
              <a:t>Adaptación de la calle de rodaje “D” actual para convertirla en una salida para aviación ligera (número de clave OACI2) en la pista 13L.</a:t>
            </a:r>
            <a:endParaRPr lang="ES-ES" sz="1200" dirty="0">
              <a:latin typeface="Calibri" charset="0"/>
              <a:ea typeface="Times New Roman" panose="02020603050405020304" pitchFamily="18" charset="0"/>
              <a:cs typeface="Times New Roman" panose="02020603050405020304" pitchFamily="18" charset="0"/>
            </a:endParaRPr>
          </a:p>
          <a:p>
            <a:pPr marL="800100" lvl="1" indent="-342900" algn="just">
              <a:lnSpc>
                <a:spcPct val="107000"/>
              </a:lnSpc>
              <a:buFont typeface="+mj-lt"/>
              <a:buAutoNum type="arabicPeriod"/>
            </a:pPr>
            <a:r>
              <a:rPr lang="ES-ES" sz="1200" dirty="0">
                <a:solidFill>
                  <a:schemeClr val="accent1">
                    <a:lumMod val="10000"/>
                  </a:schemeClr>
                </a:solidFill>
                <a:latin typeface="Calibri" charset="0"/>
                <a:ea typeface="Times New Roman" panose="02020603050405020304" pitchFamily="18" charset="0"/>
                <a:cs typeface="Times New Roman" panose="02020603050405020304" pitchFamily="18" charset="0"/>
              </a:rPr>
              <a:t>Construcción de una nueva calle de salida rápida a 1.950 m del umbral, con conexión directa a plataformas por medio de las calles de rodaje enlaces “B” e “I”, éste último con un tramo de enlace entre las calles de rodaje “A” y “F” en la pista 13L.</a:t>
            </a:r>
            <a:endParaRPr lang="ES-ES" sz="1200" dirty="0">
              <a:latin typeface="Calibri" charset="0"/>
              <a:ea typeface="Times New Roman" panose="02020603050405020304" pitchFamily="18" charset="0"/>
              <a:cs typeface="Times New Roman" panose="02020603050405020304" pitchFamily="18" charset="0"/>
            </a:endParaRPr>
          </a:p>
          <a:p>
            <a:pPr marL="800100" lvl="1" indent="-342900" algn="just">
              <a:lnSpc>
                <a:spcPct val="107000"/>
              </a:lnSpc>
              <a:buFont typeface="+mj-lt"/>
              <a:buAutoNum type="arabicPeriod"/>
            </a:pPr>
            <a:r>
              <a:rPr lang="ES-ES" sz="1200" dirty="0">
                <a:solidFill>
                  <a:schemeClr val="accent1">
                    <a:lumMod val="10000"/>
                  </a:schemeClr>
                </a:solidFill>
                <a:latin typeface="Calibri" charset="0"/>
                <a:ea typeface="Times New Roman" panose="02020603050405020304" pitchFamily="18" charset="0"/>
                <a:cs typeface="Times New Roman" panose="02020603050405020304" pitchFamily="18" charset="0"/>
              </a:rPr>
              <a:t>Adaptación de la calle de rodaje “D” actual para cumplimiento de normativa OACI para calles de salida rápida clave ¾ en el enlace con “R” en la pista 13R.</a:t>
            </a:r>
            <a:endParaRPr lang="ES-ES" sz="1200" dirty="0">
              <a:latin typeface="Calibri" charset="0"/>
              <a:ea typeface="Times New Roman" panose="02020603050405020304" pitchFamily="18" charset="0"/>
              <a:cs typeface="Times New Roman" panose="02020603050405020304" pitchFamily="18" charset="0"/>
            </a:endParaRPr>
          </a:p>
          <a:p>
            <a:pPr marL="800100" lvl="1" indent="-342900" algn="just">
              <a:lnSpc>
                <a:spcPct val="107000"/>
              </a:lnSpc>
              <a:buFont typeface="+mj-lt"/>
              <a:buAutoNum type="arabicPeriod"/>
            </a:pPr>
            <a:r>
              <a:rPr lang="ES-ES" sz="1200" dirty="0">
                <a:solidFill>
                  <a:schemeClr val="accent1">
                    <a:lumMod val="10000"/>
                  </a:schemeClr>
                </a:solidFill>
                <a:latin typeface="Calibri" charset="0"/>
                <a:ea typeface="Times New Roman" panose="02020603050405020304" pitchFamily="18" charset="0"/>
                <a:cs typeface="Times New Roman" panose="02020603050405020304" pitchFamily="18" charset="0"/>
              </a:rPr>
              <a:t>Construcción de una calle de rodaje paralela a la calle de rodaje “M” (“M2”) para unir la calle de rodaje “S” con la nueva “M2” en construcción en la zona de prueba de motores, asociada a la pista 13R, incluyendo el deprimido, las vías de acceso y demás conexiones para garantizar la funcionalidad de la Calle de Rodaje “M2”.</a:t>
            </a:r>
            <a:endParaRPr lang="ES-ES" sz="1200" dirty="0">
              <a:latin typeface="Calibri" charset="0"/>
              <a:ea typeface="Times New Roman" panose="02020603050405020304" pitchFamily="18" charset="0"/>
              <a:cs typeface="Times New Roman" panose="02020603050405020304" pitchFamily="18" charset="0"/>
            </a:endParaRPr>
          </a:p>
          <a:p>
            <a:pPr marL="800100" lvl="1" indent="-342900" algn="just">
              <a:lnSpc>
                <a:spcPct val="107000"/>
              </a:lnSpc>
              <a:buFont typeface="+mj-lt"/>
              <a:buAutoNum type="arabicPeriod"/>
            </a:pPr>
            <a:r>
              <a:rPr lang="ES-ES" sz="1200" dirty="0">
                <a:solidFill>
                  <a:schemeClr val="accent1">
                    <a:lumMod val="10000"/>
                  </a:schemeClr>
                </a:solidFill>
                <a:effectLst/>
                <a:latin typeface="Calibri" charset="0"/>
                <a:ea typeface="Calibri" panose="020F0502020204030204" pitchFamily="34" charset="0"/>
                <a:cs typeface="Times New Roman" panose="02020603050405020304" pitchFamily="18" charset="0"/>
              </a:rPr>
              <a:t>Adecuación en tramos específicos de ciertas calles de rodaje existentes (“A”, “B”, “C” “F” y “J”) para el cumplimiento de los requerimientos establecidos en el RAC 14 para clave E   </a:t>
            </a:r>
            <a:endParaRPr lang="ES-ES" sz="1200" dirty="0">
              <a:effectLst/>
              <a:latin typeface="Calibri" charset="0"/>
              <a:ea typeface="Calibri" panose="020F0502020204030204" pitchFamily="34" charset="0"/>
              <a:cs typeface="Times New Roman" panose="02020603050405020304" pitchFamily="18" charset="0"/>
            </a:endParaRPr>
          </a:p>
          <a:p>
            <a:pPr lvl="1" algn="just">
              <a:lnSpc>
                <a:spcPct val="107000"/>
              </a:lnSpc>
            </a:pPr>
            <a:endParaRPr lang="ES-ES" sz="1600" dirty="0">
              <a:effectLst/>
              <a:latin typeface="Calibri" charset="0"/>
              <a:ea typeface="Calibri" panose="020F0502020204030204" pitchFamily="34" charset="0"/>
              <a:cs typeface="Times New Roman" panose="02020603050405020304" pitchFamily="18" charset="0"/>
            </a:endParaRPr>
          </a:p>
          <a:p>
            <a:pPr lvl="0" algn="just">
              <a:lnSpc>
                <a:spcPct val="107000"/>
              </a:lnSpc>
            </a:pPr>
            <a:r>
              <a:rPr lang="ES-MX" sz="12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Inicio de las obras de construcción con fecha 14 de Agosto de 2015</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t>
            </a:r>
            <a:endParaRPr lang="es-MX" sz="1600" dirty="0">
              <a:solidFill>
                <a:srgbClr val="386295"/>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ES-MX" sz="1600">
              <a:latin typeface="Candara" panose="020E0502030303020204" pitchFamily="34"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r>
              <a:rPr lang="ES-ES" sz="1600" dirty="0">
                <a:solidFill>
                  <a:srgbClr val="161616"/>
                </a:solidFill>
                <a:latin typeface="Calibri"/>
                <a:ea typeface="Times New Roman" panose="02020603050405020304" pitchFamily="18" charset="0"/>
                <a:cs typeface="Times New Roman" panose="02020603050405020304" pitchFamily="18" charset="0"/>
              </a:rPr>
              <a:t>Que mediante Otrosí No 05 al Contrato de Concesión No 0110- OP de 1995 suscrito entre la ANI y CODAD el 11  de julio de 2015, se acordó por parte de CODAD realizar las siguientes actividades:</a:t>
            </a:r>
          </a:p>
          <a:p>
            <a:pPr lvl="0" algn="just">
              <a:lnSpc>
                <a:spcPct val="107000"/>
              </a:lnSpc>
            </a:pPr>
            <a:r>
              <a:rPr lang="ES-ES" sz="1600" dirty="0">
                <a:solidFill>
                  <a:srgbClr val="161616"/>
                </a:solidFill>
                <a:latin typeface="Calibri"/>
                <a:ea typeface="Times New Roman" panose="02020603050405020304" pitchFamily="18" charset="0"/>
                <a:cs typeface="Times New Roman" panose="02020603050405020304" pitchFamily="18" charset="0"/>
              </a:rPr>
              <a:t>         Proyecto de mejoramiento funcional al acceso del comando de transporte aéreo Militar </a:t>
            </a:r>
            <a:r>
              <a:rPr lang="ES-ES" sz="1600" dirty="0" err="1">
                <a:solidFill>
                  <a:srgbClr val="161616"/>
                </a:solidFill>
                <a:latin typeface="Calibri"/>
                <a:ea typeface="Times New Roman" panose="02020603050405020304" pitchFamily="18" charset="0"/>
                <a:cs typeface="Times New Roman" panose="02020603050405020304" pitchFamily="18" charset="0"/>
              </a:rPr>
              <a:t>Catam</a:t>
            </a:r>
            <a:r>
              <a:rPr lang="ES-ES" sz="1600" dirty="0">
                <a:solidFill>
                  <a:srgbClr val="161616"/>
                </a:solidFill>
                <a:latin typeface="Calibri"/>
                <a:ea typeface="Times New Roman" panose="02020603050405020304" pitchFamily="18" charset="0"/>
                <a:cs typeface="Times New Roman" panose="02020603050405020304" pitchFamily="18" charset="0"/>
              </a:rPr>
              <a:t>.                         Mediante </a:t>
            </a:r>
            <a:r>
              <a:rPr lang="ES-ES" sz="1600" dirty="0" err="1">
                <a:solidFill>
                  <a:srgbClr val="161616"/>
                </a:solidFill>
                <a:latin typeface="Calibri"/>
                <a:ea typeface="Times New Roman" panose="02020603050405020304" pitchFamily="18" charset="0"/>
                <a:cs typeface="Times New Roman" panose="02020603050405020304" pitchFamily="18" charset="0"/>
              </a:rPr>
              <a:t>contrucción</a:t>
            </a:r>
            <a:r>
              <a:rPr lang="ES-ES" sz="1600" dirty="0">
                <a:solidFill>
                  <a:srgbClr val="161616"/>
                </a:solidFill>
                <a:latin typeface="Calibri"/>
                <a:ea typeface="Times New Roman" panose="02020603050405020304" pitchFamily="18" charset="0"/>
                <a:cs typeface="Times New Roman" panose="02020603050405020304" pitchFamily="18" charset="0"/>
              </a:rPr>
              <a:t> de parqueaderos. </a:t>
            </a:r>
            <a:r>
              <a:rPr lang="ES-ES" sz="1600" dirty="0" err="1">
                <a:solidFill>
                  <a:srgbClr val="161616"/>
                </a:solidFill>
                <a:latin typeface="Calibri"/>
                <a:ea typeface="Times New Roman" panose="02020603050405020304" pitchFamily="18" charset="0"/>
                <a:cs typeface="Times New Roman" panose="02020603050405020304" pitchFamily="18" charset="0"/>
              </a:rPr>
              <a:t>Jarillón</a:t>
            </a:r>
            <a:r>
              <a:rPr lang="ES-ES" sz="1600" dirty="0">
                <a:solidFill>
                  <a:srgbClr val="161616"/>
                </a:solidFill>
                <a:latin typeface="Calibri"/>
                <a:ea typeface="Times New Roman" panose="02020603050405020304" pitchFamily="18" charset="0"/>
                <a:cs typeface="Times New Roman" panose="02020603050405020304" pitchFamily="18" charset="0"/>
              </a:rPr>
              <a:t> de seguridad y Sistemas básicos de vigilancia.</a:t>
            </a:r>
            <a:endParaRPr lang="es-MX" sz="1600" dirty="0">
              <a:solidFill>
                <a:srgbClr val="161616"/>
              </a:solidFill>
              <a:latin typeface="Calibri"/>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MX" sz="1600" dirty="0">
              <a:latin typeface="Candara" panose="020E0502030303020204" pitchFamily="34"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ES" sz="1600" dirty="0">
              <a:latin typeface="Candara" panose="020E0502030303020204" pitchFamily="34"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ES" sz="1600" dirty="0">
              <a:latin typeface="Candara" panose="020E0502030303020204" pitchFamily="34"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ES" sz="1600" dirty="0">
              <a:latin typeface="Candara" panose="020E0502030303020204" pitchFamily="34" charset="0"/>
              <a:ea typeface="Times New Roman" panose="02020603050405020304" pitchFamily="18" charset="0"/>
              <a:cs typeface="Times New Roman" panose="02020603050405020304" pitchFamily="18" charset="0"/>
            </a:endParaRPr>
          </a:p>
          <a:p>
            <a:pPr lvl="0" algn="just">
              <a:lnSpc>
                <a:spcPct val="107000"/>
              </a:lnSpc>
            </a:pPr>
            <a:endParaRPr lang="es-ES" sz="1600" dirty="0">
              <a:latin typeface="Candara" panose="020E0502030303020204" pitchFamily="34" charset="0"/>
              <a:ea typeface="Times New Roman" panose="02020603050405020304" pitchFamily="18" charset="0"/>
              <a:cs typeface="Times New Roman" panose="02020603050405020304" pitchFamily="18" charset="0"/>
            </a:endParaRPr>
          </a:p>
          <a:p>
            <a:pPr lvl="0" algn="just">
              <a:lnSpc>
                <a:spcPct val="107000"/>
              </a:lnSpc>
            </a:pPr>
            <a:endParaRPr lang="es-ES" sz="1600" dirty="0">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401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2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CODAD S.A. – Vigencia 2016</a:t>
            </a:r>
            <a:endParaRPr lang="es-ES">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12</a:t>
            </a:fld>
            <a:endParaRPr lang="es-CO">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nchor="t">
            <a:spAutoFit/>
          </a:bodyPr>
          <a:lstStyle/>
          <a:p>
            <a:endParaRPr lang="es-CO"/>
          </a:p>
        </p:txBody>
      </p:sp>
      <p:sp>
        <p:nvSpPr>
          <p:cNvPr id="7" name="Rectángulo 6"/>
          <p:cNvSpPr/>
          <p:nvPr/>
        </p:nvSpPr>
        <p:spPr>
          <a:xfrm>
            <a:off x="13076" y="1286656"/>
            <a:ext cx="9144000" cy="344069"/>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avance de los proyectos a 30 de abril de 2016 son: </a:t>
            </a:r>
          </a:p>
        </p:txBody>
      </p:sp>
      <p:graphicFrame>
        <p:nvGraphicFramePr>
          <p:cNvPr id="3" name="Tabla 2"/>
          <p:cNvGraphicFramePr/>
          <p:nvPr>
            <p:extLst>
              <p:ext uri="{D42A27DB-BD31-4B8C-83A1-F6EECF244321}">
                <p14:modId xmlns:p14="http://schemas.microsoft.com/office/powerpoint/2010/main" val="1195622832"/>
              </p:ext>
            </p:extLst>
          </p:nvPr>
        </p:nvGraphicFramePr>
        <p:xfrm>
          <a:off x="903542" y="1829683"/>
          <a:ext cx="7479792" cy="4198758"/>
        </p:xfrm>
        <a:graphic>
          <a:graphicData uri="http://schemas.openxmlformats.org/drawingml/2006/table">
            <a:tbl>
              <a:tblPr firstRow="1" bandRow="1">
                <a:tableStyleId>{5C22544A-7EE6-4342-B048-85BDC9FD1C3A}</a:tableStyleId>
              </a:tblPr>
              <a:tblGrid>
                <a:gridCol w="2317417">
                  <a:extLst>
                    <a:ext uri="{9D8B030D-6E8A-4147-A177-3AD203B41FA5}">
                      <a16:colId xmlns:a16="http://schemas.microsoft.com/office/drawing/2014/main" val="1948642039"/>
                    </a:ext>
                  </a:extLst>
                </a:gridCol>
                <a:gridCol w="1488422">
                  <a:extLst>
                    <a:ext uri="{9D8B030D-6E8A-4147-A177-3AD203B41FA5}">
                      <a16:colId xmlns:a16="http://schemas.microsoft.com/office/drawing/2014/main" val="2726185149"/>
                    </a:ext>
                  </a:extLst>
                </a:gridCol>
                <a:gridCol w="1771033">
                  <a:extLst>
                    <a:ext uri="{9D8B030D-6E8A-4147-A177-3AD203B41FA5}">
                      <a16:colId xmlns:a16="http://schemas.microsoft.com/office/drawing/2014/main" val="2563637441"/>
                    </a:ext>
                  </a:extLst>
                </a:gridCol>
                <a:gridCol w="1902920">
                  <a:extLst>
                    <a:ext uri="{9D8B030D-6E8A-4147-A177-3AD203B41FA5}">
                      <a16:colId xmlns:a16="http://schemas.microsoft.com/office/drawing/2014/main" val="3171550742"/>
                    </a:ext>
                  </a:extLst>
                </a:gridCol>
              </a:tblGrid>
              <a:tr h="641701">
                <a:tc>
                  <a:txBody>
                    <a:bodyPr/>
                    <a:lstStyle/>
                    <a:p>
                      <a:pPr marL="0" algn="ctr" rtl="0" eaLnBrk="1" latinLnBrk="0" hangingPunct="1">
                        <a:spcBef>
                          <a:spcPts val="0"/>
                        </a:spcBef>
                        <a:spcAft>
                          <a:spcPts val="0"/>
                        </a:spcAft>
                      </a:pPr>
                      <a:r>
                        <a:rPr lang="es-CO" sz="1200" kern="1200" dirty="0">
                          <a:effectLst/>
                        </a:rPr>
                        <a:t>SUBPROYECTO</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AVANCE</a:t>
                      </a:r>
                      <a:r>
                        <a:rPr lang="es-CO" sz="1200" kern="1200" baseline="0" dirty="0">
                          <a:effectLst/>
                        </a:rPr>
                        <a:t> OBRA EJECUTADA</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AVANCE CONTRACTUAL</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FECHA TERMINACION CONTRACTUAL</a:t>
                      </a:r>
                      <a:endParaRPr lang="es-ES" sz="1800" dirty="0">
                        <a:effectLst/>
                      </a:endParaRPr>
                    </a:p>
                  </a:txBody>
                  <a:tcPr marL="0" marR="0" marT="0" marB="0" anchor="ctr"/>
                </a:tc>
                <a:extLst>
                  <a:ext uri="{0D108BD9-81ED-4DB2-BD59-A6C34878D82A}">
                    <a16:rowId xmlns:a16="http://schemas.microsoft.com/office/drawing/2014/main" val="2742042161"/>
                  </a:ext>
                </a:extLst>
              </a:tr>
              <a:tr h="641701">
                <a:tc>
                  <a:txBody>
                    <a:bodyPr/>
                    <a:lstStyle/>
                    <a:p>
                      <a:pPr marL="0" algn="ctr" rtl="0" eaLnBrk="1" latinLnBrk="0" hangingPunct="1">
                        <a:spcBef>
                          <a:spcPts val="0"/>
                        </a:spcBef>
                        <a:spcAft>
                          <a:spcPts val="0"/>
                        </a:spcAft>
                      </a:pPr>
                      <a:r>
                        <a:rPr lang="es-CO" sz="1200" kern="1200" dirty="0">
                          <a:effectLst/>
                        </a:rPr>
                        <a:t>MIKE 2</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37%</a:t>
                      </a:r>
                      <a:endParaRPr lang="ES-CO" sz="180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85%</a:t>
                      </a:r>
                      <a:endParaRPr lang="ES-CO" sz="180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NOV 15 / 16. </a:t>
                      </a:r>
                      <a:endParaRPr lang="es-CO" kern="1200">
                        <a:effectLst/>
                      </a:endParaRPr>
                    </a:p>
                    <a:p>
                      <a:pPr marL="0" algn="ctr" rtl="0" eaLnBrk="1" latinLnBrk="0" hangingPunct="1">
                        <a:spcBef>
                          <a:spcPts val="0"/>
                        </a:spcBef>
                        <a:spcAft>
                          <a:spcPts val="0"/>
                        </a:spcAft>
                      </a:pPr>
                      <a:r>
                        <a:rPr lang="ES-CO" sz="1200" kern="1200" dirty="0">
                          <a:effectLst/>
                        </a:rPr>
                        <a:t>En reprogramación</a:t>
                      </a:r>
                      <a:endParaRPr lang="ES-CO" sz="1800">
                        <a:effectLst/>
                      </a:endParaRPr>
                    </a:p>
                  </a:txBody>
                  <a:tcPr marL="0" marR="0" marT="0" marB="0" anchor="ctr"/>
                </a:tc>
                <a:extLst>
                  <a:ext uri="{0D108BD9-81ED-4DB2-BD59-A6C34878D82A}">
                    <a16:rowId xmlns:a16="http://schemas.microsoft.com/office/drawing/2014/main" val="650271754"/>
                  </a:ext>
                </a:extLst>
              </a:tr>
              <a:tr h="641701">
                <a:tc>
                  <a:txBody>
                    <a:bodyPr/>
                    <a:lstStyle/>
                    <a:p>
                      <a:pPr marL="0" algn="ctr" rtl="0" eaLnBrk="1" latinLnBrk="0" hangingPunct="1">
                        <a:spcBef>
                          <a:spcPts val="0"/>
                        </a:spcBef>
                        <a:spcAft>
                          <a:spcPts val="0"/>
                        </a:spcAft>
                      </a:pPr>
                      <a:r>
                        <a:rPr lang="es-CO" sz="1200" kern="1200" dirty="0">
                          <a:effectLst/>
                        </a:rPr>
                        <a:t>NUEVA</a:t>
                      </a:r>
                      <a:r>
                        <a:rPr lang="es-CO" sz="1200" kern="1200" baseline="0" dirty="0">
                          <a:effectLst/>
                        </a:rPr>
                        <a:t> SALIDA RAPIDA</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92%</a:t>
                      </a:r>
                      <a:endParaRPr lang="ES-CO" sz="180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91%</a:t>
                      </a:r>
                      <a:endParaRPr lang="ES-CO" sz="180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OCT 30/16.</a:t>
                      </a:r>
                      <a:endParaRPr lang="es-ES" kern="1200">
                        <a:effectLst/>
                      </a:endParaRPr>
                    </a:p>
                  </a:txBody>
                  <a:tcPr marL="0" marR="0" marT="0" marB="0" anchor="ctr"/>
                </a:tc>
                <a:extLst>
                  <a:ext uri="{0D108BD9-81ED-4DB2-BD59-A6C34878D82A}">
                    <a16:rowId xmlns:a16="http://schemas.microsoft.com/office/drawing/2014/main" val="4122144282"/>
                  </a:ext>
                </a:extLst>
              </a:tr>
              <a:tr h="815977">
                <a:tc>
                  <a:txBody>
                    <a:bodyPr/>
                    <a:lstStyle/>
                    <a:p>
                      <a:pPr marL="0" algn="ctr" rtl="0" eaLnBrk="1" latinLnBrk="0" hangingPunct="1">
                        <a:spcBef>
                          <a:spcPts val="0"/>
                        </a:spcBef>
                        <a:spcAft>
                          <a:spcPts val="0"/>
                        </a:spcAft>
                      </a:pPr>
                      <a:r>
                        <a:rPr lang="es-CO" sz="1200" kern="1200" dirty="0">
                          <a:effectLst/>
                        </a:rPr>
                        <a:t>ADECUACION CALLES RODAJE</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84%</a:t>
                      </a:r>
                      <a:endParaRPr lang="ES-CO" sz="180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64%</a:t>
                      </a:r>
                      <a:endParaRPr lang="ES-CO" sz="180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MAR</a:t>
                      </a:r>
                      <a:r>
                        <a:rPr lang="es-CO" sz="1200" kern="1200" baseline="0" dirty="0">
                          <a:effectLst/>
                        </a:rPr>
                        <a:t> 30</a:t>
                      </a:r>
                      <a:r>
                        <a:rPr lang="es-CO" sz="1200" kern="1200" dirty="0">
                          <a:effectLst/>
                        </a:rPr>
                        <a:t>/16</a:t>
                      </a:r>
                      <a:endParaRPr lang="es-ES" sz="1800" dirty="0">
                        <a:effectLst/>
                      </a:endParaRPr>
                    </a:p>
                  </a:txBody>
                  <a:tcPr marL="0" marR="0" marT="0" marB="0" anchor="ctr"/>
                </a:tc>
                <a:extLst>
                  <a:ext uri="{0D108BD9-81ED-4DB2-BD59-A6C34878D82A}">
                    <a16:rowId xmlns:a16="http://schemas.microsoft.com/office/drawing/2014/main" val="2925390753"/>
                  </a:ext>
                </a:extLst>
              </a:tr>
              <a:tr h="815977">
                <a:tc>
                  <a:txBody>
                    <a:bodyPr/>
                    <a:lstStyle/>
                    <a:p>
                      <a:pPr marL="0" algn="ctr" rtl="0" eaLnBrk="1" latinLnBrk="0" hangingPunct="1">
                        <a:spcBef>
                          <a:spcPts val="0"/>
                        </a:spcBef>
                        <a:spcAft>
                          <a:spcPts val="0"/>
                        </a:spcAft>
                      </a:pPr>
                      <a:r>
                        <a:rPr lang="es-CO" sz="1200" kern="1200" dirty="0">
                          <a:effectLst/>
                        </a:rPr>
                        <a:t>ADECUACION SALIDAS</a:t>
                      </a:r>
                      <a:r>
                        <a:rPr lang="es-CO" sz="1200" kern="1200" baseline="0" dirty="0">
                          <a:effectLst/>
                        </a:rPr>
                        <a:t> RAPIDAS</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90%</a:t>
                      </a:r>
                      <a:endParaRPr lang="ES-CO" sz="180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91%</a:t>
                      </a:r>
                      <a:endParaRPr lang="ES-CO" sz="180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JUL 15/16</a:t>
                      </a:r>
                      <a:endParaRPr lang="es-CO" sz="1200" kern="1200">
                        <a:effectLst/>
                      </a:endParaRPr>
                    </a:p>
                    <a:p>
                      <a:pPr marL="0" algn="ctr" rtl="0" eaLnBrk="1" latinLnBrk="0" hangingPunct="1">
                        <a:spcBef>
                          <a:spcPts val="0"/>
                        </a:spcBef>
                        <a:spcAft>
                          <a:spcPts val="0"/>
                        </a:spcAft>
                      </a:pPr>
                      <a:r>
                        <a:rPr lang="ES-CO" sz="1200" dirty="0">
                          <a:effectLst/>
                        </a:rPr>
                        <a:t>En reprogramación</a:t>
                      </a:r>
                      <a:endParaRPr lang="ES-ES" sz="1200">
                        <a:effectLst/>
                      </a:endParaRPr>
                    </a:p>
                  </a:txBody>
                  <a:tcPr marL="0" marR="0" marT="0" marB="0" anchor="ctr"/>
                </a:tc>
                <a:extLst>
                  <a:ext uri="{0D108BD9-81ED-4DB2-BD59-A6C34878D82A}">
                    <a16:rowId xmlns:a16="http://schemas.microsoft.com/office/drawing/2014/main" val="3624911209"/>
                  </a:ext>
                </a:extLst>
              </a:tr>
              <a:tr h="641701">
                <a:tc>
                  <a:txBody>
                    <a:bodyPr/>
                    <a:lstStyle/>
                    <a:p>
                      <a:pPr marL="0" algn="ctr" rtl="0" eaLnBrk="1" latinLnBrk="0" hangingPunct="1">
                        <a:spcBef>
                          <a:spcPts val="0"/>
                        </a:spcBef>
                        <a:spcAft>
                          <a:spcPts val="0"/>
                        </a:spcAft>
                      </a:pPr>
                      <a:r>
                        <a:rPr lang="es-CO" sz="1200" kern="1200" dirty="0">
                          <a:effectLst/>
                        </a:rPr>
                        <a:t>SALIDA PISTA</a:t>
                      </a:r>
                      <a:r>
                        <a:rPr lang="es-CO" sz="1200" kern="1200" baseline="0" dirty="0">
                          <a:effectLst/>
                        </a:rPr>
                        <a:t> SUR</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0%</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0%</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ABR 30/17</a:t>
                      </a:r>
                      <a:endParaRPr lang="es-ES" sz="1800" dirty="0">
                        <a:effectLst/>
                      </a:endParaRPr>
                    </a:p>
                  </a:txBody>
                  <a:tcPr marL="0" marR="0" marT="0" marB="0" anchor="ctr"/>
                </a:tc>
                <a:extLst>
                  <a:ext uri="{0D108BD9-81ED-4DB2-BD59-A6C34878D82A}">
                    <a16:rowId xmlns:a16="http://schemas.microsoft.com/office/drawing/2014/main" val="2749380980"/>
                  </a:ext>
                </a:extLst>
              </a:tr>
            </a:tbl>
          </a:graphicData>
        </a:graphic>
      </p:graphicFrame>
    </p:spTree>
    <p:extLst>
      <p:ext uri="{BB962C8B-B14F-4D97-AF65-F5344CB8AC3E}">
        <p14:creationId xmlns:p14="http://schemas.microsoft.com/office/powerpoint/2010/main" val="208732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13</a:t>
            </a:fld>
            <a:endParaRPr lang="es-CO">
              <a:solidFill>
                <a:srgbClr val="244061">
                  <a:tint val="75000"/>
                </a:srgbClr>
              </a:solidFill>
            </a:endParaRPr>
          </a:p>
        </p:txBody>
      </p:sp>
      <p:sp>
        <p:nvSpPr>
          <p:cNvPr id="6" name="CuadroTexto 5"/>
          <p:cNvSpPr txBox="1"/>
          <p:nvPr/>
        </p:nvSpPr>
        <p:spPr>
          <a:xfrm>
            <a:off x="128588" y="3282950"/>
            <a:ext cx="3248988" cy="3293209"/>
          </a:xfrm>
          <a:prstGeom prst="rect">
            <a:avLst/>
          </a:prstGeom>
          <a:noFill/>
        </p:spPr>
        <p:txBody>
          <a:bodyPr wrap="square" rtlCol="0" anchor="t">
            <a:spAutoFit/>
          </a:bodyPr>
          <a:lstStyle/>
          <a:p>
            <a:pPr algn="ctr"/>
            <a:r>
              <a:rPr lang="ES-CO" sz="1600" b="1" dirty="0">
                <a:solidFill>
                  <a:schemeClr val="accent1">
                    <a:lumMod val="10000"/>
                  </a:schemeClr>
                </a:solidFill>
                <a:latin typeface="Candara" panose="020E0502030303020204" pitchFamily="34" charset="0"/>
              </a:rPr>
              <a:t>Proyecto </a:t>
            </a:r>
            <a:r>
              <a:rPr lang="ES-CO" sz="1600" b="1" dirty="0" err="1">
                <a:solidFill>
                  <a:schemeClr val="accent1">
                    <a:lumMod val="10000"/>
                  </a:schemeClr>
                </a:solidFill>
                <a:latin typeface="Candara" panose="020E0502030303020204" pitchFamily="34" charset="0"/>
              </a:rPr>
              <a:t>Otrosi</a:t>
            </a:r>
            <a:r>
              <a:rPr lang="ES-CO" sz="1600" b="1" dirty="0">
                <a:solidFill>
                  <a:schemeClr val="accent1">
                    <a:lumMod val="10000"/>
                  </a:schemeClr>
                </a:solidFill>
                <a:latin typeface="Candara" panose="020E0502030303020204" pitchFamily="34" charset="0"/>
              </a:rPr>
              <a:t> No. 04:</a:t>
            </a:r>
          </a:p>
          <a:p>
            <a:pPr algn="ctr"/>
            <a:endParaRPr lang="es-CO" sz="1600" b="1">
              <a:solidFill>
                <a:schemeClr val="accent1">
                  <a:lumMod val="10000"/>
                </a:schemeClr>
              </a:solidFill>
              <a:latin typeface="Candara" panose="020E0502030303020204" pitchFamily="34" charset="0"/>
            </a:endParaRPr>
          </a:p>
          <a:p>
            <a:pPr marL="285750" indent="-285750">
              <a:buFont typeface="Arial" panose="020B0604020202020204" pitchFamily="34" charset="0"/>
              <a:buChar char="•"/>
            </a:pPr>
            <a:r>
              <a:rPr lang="ES-CO" sz="1600" b="1" dirty="0" err="1">
                <a:solidFill>
                  <a:schemeClr val="accent1">
                    <a:lumMod val="10000"/>
                  </a:schemeClr>
                </a:solidFill>
                <a:latin typeface="Candara" panose="020E0502030303020204" pitchFamily="34" charset="0"/>
              </a:rPr>
              <a:t>Ampliacion</a:t>
            </a:r>
            <a:r>
              <a:rPr lang="ES-CO" sz="1600" b="1" dirty="0">
                <a:solidFill>
                  <a:schemeClr val="accent1">
                    <a:lumMod val="10000"/>
                  </a:schemeClr>
                </a:solidFill>
                <a:latin typeface="Candara" panose="020E0502030303020204" pitchFamily="34" charset="0"/>
              </a:rPr>
              <a:t> Calles de Rodaje</a:t>
            </a:r>
          </a:p>
          <a:p>
            <a:pPr marL="285750" indent="-285750">
              <a:buFont typeface="Arial" panose="020B0604020202020204" pitchFamily="34" charset="0"/>
              <a:buChar char="•"/>
            </a:pPr>
            <a:r>
              <a:rPr lang="ES-CO" sz="1600" b="1" dirty="0">
                <a:solidFill>
                  <a:schemeClr val="accent1">
                    <a:lumMod val="10000"/>
                  </a:schemeClr>
                </a:solidFill>
                <a:latin typeface="Candara" panose="020E0502030303020204" pitchFamily="34" charset="0"/>
              </a:rPr>
              <a:t>Ampliación Salidas </a:t>
            </a:r>
            <a:r>
              <a:rPr lang="ES-CO" sz="1600" b="1" dirty="0" err="1">
                <a:solidFill>
                  <a:schemeClr val="accent1">
                    <a:lumMod val="10000"/>
                  </a:schemeClr>
                </a:solidFill>
                <a:latin typeface="Candara" panose="020E0502030303020204" pitchFamily="34" charset="0"/>
              </a:rPr>
              <a:t>rapidas</a:t>
            </a:r>
            <a:endParaRPr lang="ES-CO" sz="1600" b="1" dirty="0">
              <a:solidFill>
                <a:schemeClr val="accent1">
                  <a:lumMod val="10000"/>
                </a:schemeClr>
              </a:solidFill>
              <a:latin typeface="Candara" panose="020E0502030303020204" pitchFamily="34" charset="0"/>
            </a:endParaRPr>
          </a:p>
          <a:p>
            <a:pPr marL="285750" indent="-285750">
              <a:buFont typeface="Arial" panose="020B0604020202020204" pitchFamily="34" charset="0"/>
              <a:buChar char="•"/>
            </a:pPr>
            <a:r>
              <a:rPr lang="ES-CO" sz="1600" b="1" dirty="0" err="1">
                <a:solidFill>
                  <a:schemeClr val="accent1">
                    <a:lumMod val="10000"/>
                  </a:schemeClr>
                </a:solidFill>
                <a:latin typeface="Candara" panose="020E0502030303020204" pitchFamily="34" charset="0"/>
              </a:rPr>
              <a:t>Construccion</a:t>
            </a:r>
            <a:r>
              <a:rPr lang="ES-CO" sz="1600" b="1" dirty="0">
                <a:solidFill>
                  <a:schemeClr val="accent1">
                    <a:lumMod val="10000"/>
                  </a:schemeClr>
                </a:solidFill>
                <a:latin typeface="Candara" panose="020E0502030303020204" pitchFamily="34" charset="0"/>
              </a:rPr>
              <a:t> Calle Mike 2 </a:t>
            </a:r>
          </a:p>
          <a:p>
            <a:pPr marL="285750" indent="-285750">
              <a:buFont typeface="Arial" panose="020B0604020202020204" pitchFamily="34" charset="0"/>
              <a:buChar char="•"/>
            </a:pPr>
            <a:r>
              <a:rPr lang="ES-CO" sz="1600" b="1" dirty="0">
                <a:solidFill>
                  <a:schemeClr val="accent1">
                    <a:lumMod val="10000"/>
                  </a:schemeClr>
                </a:solidFill>
                <a:latin typeface="Candara" panose="020E0502030303020204" pitchFamily="34" charset="0"/>
              </a:rPr>
              <a:t>Construcción Nueva salida rápida </a:t>
            </a:r>
          </a:p>
          <a:p>
            <a:pPr marL="285750" indent="-285750">
              <a:buFont typeface="Arial" panose="020B0604020202020204" pitchFamily="34" charset="0"/>
              <a:buChar char="•"/>
            </a:pPr>
            <a:r>
              <a:rPr lang="ES-CO" sz="1600" b="1" dirty="0">
                <a:solidFill>
                  <a:schemeClr val="accent1">
                    <a:lumMod val="10000"/>
                  </a:schemeClr>
                </a:solidFill>
                <a:latin typeface="Candara" panose="020E0502030303020204" pitchFamily="34" charset="0"/>
              </a:rPr>
              <a:t>Ampliación calle de rodaje Delta Pista Sur</a:t>
            </a:r>
          </a:p>
          <a:p>
            <a:endParaRPr lang="es-CO" sz="1600" b="1">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Avance: 60</a:t>
            </a:r>
            <a:r>
              <a:rPr lang="ES-CO" sz="1600" dirty="0">
                <a:solidFill>
                  <a:schemeClr val="accent1">
                    <a:lumMod val="10000"/>
                  </a:schemeClr>
                </a:solidFill>
                <a:latin typeface="Candara" panose="020E0502030303020204" pitchFamily="34" charset="0"/>
              </a:rPr>
              <a:t>%</a:t>
            </a:r>
          </a:p>
          <a:p>
            <a:endParaRPr lang="es-CO" sz="1600" b="1">
              <a:solidFill>
                <a:schemeClr val="accent1">
                  <a:lumMod val="10000"/>
                </a:schemeClr>
              </a:solidFill>
              <a:latin typeface="Candara" panose="020E0502030303020204" pitchFamily="34" charset="0"/>
            </a:endParaRPr>
          </a:p>
          <a:p>
            <a:endParaRPr lang="es-CO" sz="1600" b="1">
              <a:solidFill>
                <a:schemeClr val="accent1">
                  <a:lumMod val="10000"/>
                </a:schemeClr>
              </a:solidFill>
              <a:latin typeface="Candara" panose="020E0502030303020204" pitchFamily="34" charset="0"/>
            </a:endParaRPr>
          </a:p>
        </p:txBody>
      </p:sp>
      <p:sp>
        <p:nvSpPr>
          <p:cNvPr id="14" name="CuadroTexto 13"/>
          <p:cNvSpPr txBox="1"/>
          <p:nvPr/>
        </p:nvSpPr>
        <p:spPr>
          <a:xfrm>
            <a:off x="3161900" y="3283527"/>
            <a:ext cx="3078949" cy="2308324"/>
          </a:xfrm>
          <a:prstGeom prst="rect">
            <a:avLst/>
          </a:prstGeom>
          <a:noFill/>
        </p:spPr>
        <p:txBody>
          <a:bodyPr wrap="square" rtlCol="0" anchor="t">
            <a:spAutoFit/>
          </a:bodyPr>
          <a:lstStyle/>
          <a:p>
            <a:pPr algn="ctr"/>
            <a:r>
              <a:rPr lang="ES-CO" sz="1600" b="1" dirty="0">
                <a:solidFill>
                  <a:schemeClr val="accent1">
                    <a:lumMod val="10000"/>
                  </a:schemeClr>
                </a:solidFill>
                <a:latin typeface="Candara" panose="020E0502030303020204" pitchFamily="34" charset="0"/>
              </a:rPr>
              <a:t>Repavimentación Pista Norte y calles de rodaje asociadas.</a:t>
            </a:r>
          </a:p>
          <a:p>
            <a:pPr algn="ctr"/>
            <a:endParaRPr lang="ES-CO" sz="1600" b="1" dirty="0">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Inicio: 12 Noviembre de 2015</a:t>
            </a:r>
          </a:p>
          <a:p>
            <a:pPr algn="ctr"/>
            <a:endParaRPr lang="es-CO" sz="1600" b="1">
              <a:solidFill>
                <a:schemeClr val="accent1">
                  <a:lumMod val="10000"/>
                </a:schemeClr>
              </a:solidFill>
              <a:latin typeface="Candara" panose="020E0502030303020204" pitchFamily="34" charset="0"/>
            </a:endParaRPr>
          </a:p>
          <a:p>
            <a:pPr algn="ctr"/>
            <a:r>
              <a:rPr lang="ES-CO" sz="1600" b="1" dirty="0" err="1">
                <a:solidFill>
                  <a:schemeClr val="accent1">
                    <a:lumMod val="10000"/>
                  </a:schemeClr>
                </a:solidFill>
                <a:latin typeface="Candara" panose="020E0502030303020204" pitchFamily="34" charset="0"/>
              </a:rPr>
              <a:t>Area</a:t>
            </a:r>
            <a:r>
              <a:rPr lang="ES-CO" sz="1600" b="1" dirty="0">
                <a:solidFill>
                  <a:schemeClr val="accent1">
                    <a:lumMod val="10000"/>
                  </a:schemeClr>
                </a:solidFill>
                <a:latin typeface="Candara" panose="020E0502030303020204" pitchFamily="34" charset="0"/>
              </a:rPr>
              <a:t>: 550.000m2 </a:t>
            </a:r>
            <a:r>
              <a:rPr lang="ES-CO" sz="1600" b="1" dirty="0" err="1">
                <a:solidFill>
                  <a:schemeClr val="accent1">
                    <a:lumMod val="10000"/>
                  </a:schemeClr>
                </a:solidFill>
                <a:latin typeface="Candara" panose="020E0502030303020204" pitchFamily="34" charset="0"/>
              </a:rPr>
              <a:t>aprox</a:t>
            </a:r>
            <a:endParaRPr lang="ES-CO" sz="1600" b="1" dirty="0">
              <a:solidFill>
                <a:schemeClr val="accent1">
                  <a:lumMod val="10000"/>
                </a:schemeClr>
              </a:solidFill>
              <a:latin typeface="Candara" panose="020E0502030303020204" pitchFamily="34" charset="0"/>
            </a:endParaRPr>
          </a:p>
          <a:p>
            <a:pPr algn="ctr"/>
            <a:endParaRPr lang="es-CO" sz="1600" b="1">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Avance: 61%</a:t>
            </a:r>
          </a:p>
          <a:p>
            <a:pPr algn="r"/>
            <a:endParaRPr lang="es-CO" sz="1600">
              <a:solidFill>
                <a:schemeClr val="accent1">
                  <a:lumMod val="10000"/>
                </a:schemeClr>
              </a:solidFill>
              <a:latin typeface="Candara" panose="020E0502030303020204" pitchFamily="34" charset="0"/>
            </a:endParaRPr>
          </a:p>
        </p:txBody>
      </p:sp>
      <p:sp>
        <p:nvSpPr>
          <p:cNvPr id="15" name="CuadroTexto 14"/>
          <p:cNvSpPr txBox="1"/>
          <p:nvPr/>
        </p:nvSpPr>
        <p:spPr>
          <a:xfrm>
            <a:off x="6166858" y="3282950"/>
            <a:ext cx="2606626" cy="2801938"/>
          </a:xfrm>
          <a:prstGeom prst="rect">
            <a:avLst/>
          </a:prstGeom>
          <a:noFill/>
        </p:spPr>
        <p:txBody>
          <a:bodyPr wrap="square" rtlCol="0" anchor="t">
            <a:spAutoFit/>
          </a:bodyPr>
          <a:lstStyle/>
          <a:p>
            <a:pPr algn="ctr"/>
            <a:r>
              <a:rPr lang="ES-CO" sz="1600" b="1" dirty="0">
                <a:solidFill>
                  <a:schemeClr val="accent1">
                    <a:lumMod val="10000"/>
                  </a:schemeClr>
                </a:solidFill>
                <a:latin typeface="Candara" panose="020E0502030303020204" pitchFamily="34" charset="0"/>
              </a:rPr>
              <a:t>Mantenimiento al lado Aire del aeropuerto:</a:t>
            </a:r>
          </a:p>
          <a:p>
            <a:pPr algn="ctr"/>
            <a:endParaRPr lang="es-CO" sz="1600" b="1">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Cerramientos perimetrales.</a:t>
            </a:r>
          </a:p>
          <a:p>
            <a:pPr algn="ctr"/>
            <a:r>
              <a:rPr lang="ES-CO" sz="1600" b="1" dirty="0">
                <a:solidFill>
                  <a:schemeClr val="accent1">
                    <a:lumMod val="10000"/>
                  </a:schemeClr>
                </a:solidFill>
                <a:latin typeface="Candara" panose="020E0502030303020204" pitchFamily="34" charset="0"/>
              </a:rPr>
              <a:t>Canales de Aguas Lluvias</a:t>
            </a:r>
          </a:p>
          <a:p>
            <a:pPr algn="ctr"/>
            <a:r>
              <a:rPr lang="ES-CO" sz="1600" b="1" dirty="0">
                <a:solidFill>
                  <a:schemeClr val="accent1">
                    <a:lumMod val="10000"/>
                  </a:schemeClr>
                </a:solidFill>
                <a:latin typeface="Candara" panose="020E0502030303020204" pitchFamily="34" charset="0"/>
              </a:rPr>
              <a:t>Zonas verdes </a:t>
            </a:r>
          </a:p>
          <a:p>
            <a:pPr algn="ctr"/>
            <a:r>
              <a:rPr lang="ES-CO" sz="1600" b="1" dirty="0">
                <a:solidFill>
                  <a:schemeClr val="accent1">
                    <a:lumMod val="10000"/>
                  </a:schemeClr>
                </a:solidFill>
                <a:latin typeface="Candara" panose="020E0502030303020204" pitchFamily="34" charset="0"/>
              </a:rPr>
              <a:t>Pistas y calles de rodaje </a:t>
            </a:r>
          </a:p>
          <a:p>
            <a:pPr algn="ctr"/>
            <a:endParaRPr lang="es-CO" sz="1600" b="1">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Avance: 12%</a:t>
            </a:r>
          </a:p>
          <a:p>
            <a:pPr algn="r"/>
            <a:endParaRPr lang="es-CO" sz="1600">
              <a:solidFill>
                <a:schemeClr val="accent1">
                  <a:lumMod val="10000"/>
                </a:schemeClr>
              </a:solidFill>
              <a:latin typeface="Candara" panose="020E0502030303020204" pitchFamily="34" charset="0"/>
            </a:endParaRPr>
          </a:p>
          <a:p>
            <a:endParaRPr lang="es-CO" sz="1600">
              <a:solidFill>
                <a:schemeClr val="accent1">
                  <a:lumMod val="10000"/>
                </a:schemeClr>
              </a:solidFill>
              <a:latin typeface="Candara" panose="020E0502030303020204" pitchFamily="34" charset="0"/>
            </a:endParaRPr>
          </a:p>
        </p:txBody>
      </p:sp>
      <p:sp>
        <p:nvSpPr>
          <p:cNvPr id="8" name="CuadroTexto 7"/>
          <p:cNvSpPr txBox="1"/>
          <p:nvPr/>
        </p:nvSpPr>
        <p:spPr>
          <a:xfrm>
            <a:off x="-928458" y="305197"/>
            <a:ext cx="11280378" cy="523875"/>
          </a:xfrm>
          <a:prstGeom prst="rect">
            <a:avLst/>
          </a:prstGeom>
        </p:spPr>
        <p:txBody>
          <a:bodyPr rtlCol="0">
            <a:spAutoFit/>
          </a:bodyPr>
          <a:lstStyle/>
          <a:p>
            <a:pPr algn="ctr"/>
            <a:r>
              <a:rPr lang="es-ES" sz="2800">
                <a:latin typeface="Bookman Old Style"/>
              </a:rPr>
              <a:t>PROYECTOS DE LA CONCESION CODAD S.A. </a:t>
            </a:r>
          </a:p>
        </p:txBody>
      </p:sp>
      <p:pic>
        <p:nvPicPr>
          <p:cNvPr id="3" name="Imagen 2" descr="SALIDA DELTA-Imprimación Margen oriental.JPG"/>
          <p:cNvPicPr>
            <a:picLocks noChangeAspect="1"/>
          </p:cNvPicPr>
          <p:nvPr/>
        </p:nvPicPr>
        <p:blipFill>
          <a:blip r:embed="rId3"/>
          <a:stretch>
            <a:fillRect/>
          </a:stretch>
        </p:blipFill>
        <p:spPr>
          <a:xfrm>
            <a:off x="326498" y="1267422"/>
            <a:ext cx="2466902" cy="1851350"/>
          </a:xfrm>
          <a:prstGeom prst="rect">
            <a:avLst/>
          </a:prstGeom>
        </p:spPr>
      </p:pic>
      <p:pic>
        <p:nvPicPr>
          <p:cNvPr id="4" name="Imagen 3" descr="REPAVIMENTACION CALLE BRAVO.JPG"/>
          <p:cNvPicPr>
            <a:picLocks noChangeAspect="1"/>
          </p:cNvPicPr>
          <p:nvPr/>
        </p:nvPicPr>
        <p:blipFill>
          <a:blip r:embed="rId4"/>
          <a:stretch>
            <a:fillRect/>
          </a:stretch>
        </p:blipFill>
        <p:spPr>
          <a:xfrm>
            <a:off x="3399127" y="1267422"/>
            <a:ext cx="2427431" cy="1820464"/>
          </a:xfrm>
          <a:prstGeom prst="rect">
            <a:avLst/>
          </a:prstGeom>
        </p:spPr>
      </p:pic>
      <p:pic>
        <p:nvPicPr>
          <p:cNvPr id="5" name="Imagen 4" descr="CANALES-Mantenimiento zonas verdes.JPG"/>
          <p:cNvPicPr>
            <a:picLocks noChangeAspect="1"/>
          </p:cNvPicPr>
          <p:nvPr/>
        </p:nvPicPr>
        <p:blipFill>
          <a:blip r:embed="rId5"/>
          <a:stretch>
            <a:fillRect/>
          </a:stretch>
        </p:blipFill>
        <p:spPr>
          <a:xfrm>
            <a:off x="6235700" y="1266825"/>
            <a:ext cx="2435725" cy="1823379"/>
          </a:xfrm>
          <a:prstGeom prst="rect">
            <a:avLst/>
          </a:prstGeom>
        </p:spPr>
      </p:pic>
    </p:spTree>
    <p:extLst>
      <p:ext uri="{BB962C8B-B14F-4D97-AF65-F5344CB8AC3E}">
        <p14:creationId xmlns:p14="http://schemas.microsoft.com/office/powerpoint/2010/main" val="1348739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2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OPAIN–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14</a:t>
            </a:fld>
            <a:endParaRPr lang="es-CO">
              <a:solidFill>
                <a:srgbClr val="244061">
                  <a:tint val="75000"/>
                </a:srgbClr>
              </a:solidFill>
            </a:endParaRPr>
          </a:p>
        </p:txBody>
      </p:sp>
      <p:sp>
        <p:nvSpPr>
          <p:cNvPr id="3" name="Rectángulo 2"/>
          <p:cNvSpPr/>
          <p:nvPr/>
        </p:nvSpPr>
        <p:spPr>
          <a:xfrm>
            <a:off x="11926" y="1254351"/>
            <a:ext cx="9144000" cy="5888663"/>
          </a:xfrm>
          <a:prstGeom prst="rect">
            <a:avLst/>
          </a:prstGeom>
        </p:spPr>
        <p:txBody>
          <a:bodyPr wrap="square" anchor="t">
            <a:spAutoFit/>
          </a:bodyPr>
          <a:lstStyle/>
          <a:p>
            <a:pPr lvl="0" algn="just">
              <a:lnSpc>
                <a:spcPct val="107000"/>
              </a:lnSpc>
              <a:spcAft>
                <a:spcPts val="0"/>
              </a:spcAft>
            </a:pPr>
            <a:r>
              <a:rPr lang="es-MX" sz="1600" dirty="0">
                <a:solidFill>
                  <a:srgbClr val="424242"/>
                </a:solidFill>
                <a:latin typeface="Candara" panose="020E0502030303020204" pitchFamily="34" charset="0"/>
                <a:ea typeface="Times New Roman" panose="02020603050405020304" pitchFamily="18" charset="0"/>
                <a:cs typeface="Times New Roman" panose="02020603050405020304" pitchFamily="18" charset="0"/>
              </a:rPr>
              <a:t>Suscripción de los siguientes otrosíes al contrato de concesión: </a:t>
            </a:r>
            <a:endParaRPr lang="es-ES" sz="1600" dirty="0">
              <a:latin typeface="Candara" panose="020E0502030303020204" pitchFamily="34" charset="0"/>
              <a:ea typeface="Times New Roman" panose="02020603050405020304" pitchFamily="18" charset="0"/>
              <a:cs typeface="Times New Roman" panose="02020603050405020304" pitchFamily="18" charset="0"/>
            </a:endParaRPr>
          </a:p>
          <a:p>
            <a:pPr lvl="0" algn="just">
              <a:lnSpc>
                <a:spcPct val="107000"/>
              </a:lnSpc>
              <a:spcAft>
                <a:spcPts val="0"/>
              </a:spcAft>
            </a:pPr>
            <a:endParaRPr lang="es-MX" sz="1600" dirty="0">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rgbClr val="424242"/>
                </a:solidFill>
                <a:latin typeface="Candara" charset="0"/>
                <a:ea typeface="Times New Roman" panose="02020603050405020304" pitchFamily="18" charset="0"/>
                <a:cs typeface="Times New Roman" panose="02020603050405020304" pitchFamily="18" charset="0"/>
              </a:rPr>
              <a:t>Otrosí No. 18 del 28 de enero de 2016 para la </a:t>
            </a:r>
            <a:r>
              <a:rPr lang="es-MX" sz="1600" dirty="0">
                <a:solidFill>
                  <a:srgbClr val="424242"/>
                </a:solidFill>
                <a:latin typeface="Candara" charset="0"/>
                <a:ea typeface="Times New Roman" panose="02020603050405020304" pitchFamily="18" charset="0"/>
                <a:cs typeface="Times New Roman" panose="02020603050405020304" pitchFamily="18" charset="0"/>
              </a:rPr>
              <a:t>“</a:t>
            </a:r>
            <a:r>
              <a:rPr lang="es-ES" sz="1600" dirty="0">
                <a:solidFill>
                  <a:srgbClr val="424242"/>
                </a:solidFill>
                <a:latin typeface="Candara" charset="0"/>
                <a:ea typeface="Times New Roman" panose="02020603050405020304" pitchFamily="18" charset="0"/>
                <a:cs typeface="Times New Roman" panose="02020603050405020304" pitchFamily="18" charset="0"/>
              </a:rPr>
              <a:t>Desafectación de 21.482,39 mt2 del área concesionada de </a:t>
            </a:r>
            <a:r>
              <a:rPr lang="es-ES" sz="1600" dirty="0" err="1">
                <a:solidFill>
                  <a:srgbClr val="424242"/>
                </a:solidFill>
                <a:latin typeface="Candara" charset="0"/>
                <a:ea typeface="Times New Roman" panose="02020603050405020304" pitchFamily="18" charset="0"/>
                <a:cs typeface="Times New Roman" panose="02020603050405020304" pitchFamily="18" charset="0"/>
              </a:rPr>
              <a:t>Opain</a:t>
            </a:r>
            <a:r>
              <a:rPr lang="es-ES" sz="1600" dirty="0">
                <a:solidFill>
                  <a:srgbClr val="424242"/>
                </a:solidFill>
                <a:latin typeface="Candara" charset="0"/>
                <a:ea typeface="Times New Roman" panose="02020603050405020304" pitchFamily="18" charset="0"/>
                <a:cs typeface="Times New Roman" panose="02020603050405020304" pitchFamily="18" charset="0"/>
              </a:rPr>
              <a:t> para continuar con el desarrollo de la nueva calle de rodaje Mike 2 entre las calles de rodaje </a:t>
            </a:r>
            <a:r>
              <a:rPr lang="es-ES" sz="1600" dirty="0" err="1">
                <a:solidFill>
                  <a:srgbClr val="424242"/>
                </a:solidFill>
                <a:latin typeface="Candara" charset="0"/>
                <a:ea typeface="Times New Roman" panose="02020603050405020304" pitchFamily="18" charset="0"/>
                <a:cs typeface="Times New Roman" panose="02020603050405020304" pitchFamily="18" charset="0"/>
              </a:rPr>
              <a:t>Uniform</a:t>
            </a:r>
            <a:r>
              <a:rPr lang="es-MX" sz="1600" dirty="0">
                <a:solidFill>
                  <a:srgbClr val="424242"/>
                </a:solidFill>
                <a:latin typeface="Candara" charset="0"/>
                <a:ea typeface="Times New Roman" panose="02020603050405020304" pitchFamily="18" charset="0"/>
                <a:cs typeface="Times New Roman" panose="02020603050405020304" pitchFamily="18" charset="0"/>
              </a:rPr>
              <a:t> y Sierra”.</a:t>
            </a: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rgbClr val="424242"/>
                </a:solidFill>
                <a:latin typeface="Candara" charset="0"/>
                <a:ea typeface="Times New Roman" panose="02020603050405020304" pitchFamily="18" charset="0"/>
                <a:cs typeface="Times New Roman" panose="02020603050405020304" pitchFamily="18" charset="0"/>
              </a:rPr>
              <a:t>Otrosí No. 19 del 13 de mayo de 2016 para la a </a:t>
            </a:r>
            <a:r>
              <a:rPr lang="es-MX" sz="1600" dirty="0">
                <a:solidFill>
                  <a:srgbClr val="424242"/>
                </a:solidFill>
                <a:latin typeface="Candara" charset="0"/>
                <a:ea typeface="Times New Roman" panose="02020603050405020304" pitchFamily="18" charset="0"/>
                <a:cs typeface="Times New Roman" panose="02020603050405020304" pitchFamily="18" charset="0"/>
              </a:rPr>
              <a:t>“</a:t>
            </a:r>
            <a:r>
              <a:rPr lang="es-ES" sz="1600" dirty="0">
                <a:solidFill>
                  <a:srgbClr val="424242"/>
                </a:solidFill>
                <a:latin typeface="Candara" charset="0"/>
                <a:ea typeface="Times New Roman" panose="02020603050405020304" pitchFamily="18" charset="0"/>
                <a:cs typeface="Times New Roman" panose="02020603050405020304" pitchFamily="18" charset="0"/>
              </a:rPr>
              <a:t>Desafectación de 18.424,34 mt2 del área concesionada de </a:t>
            </a:r>
            <a:r>
              <a:rPr lang="es-ES" sz="1600" dirty="0" err="1">
                <a:solidFill>
                  <a:srgbClr val="424242"/>
                </a:solidFill>
                <a:latin typeface="Candara" charset="0"/>
                <a:ea typeface="Times New Roman" panose="02020603050405020304" pitchFamily="18" charset="0"/>
                <a:cs typeface="Times New Roman" panose="02020603050405020304" pitchFamily="18" charset="0"/>
              </a:rPr>
              <a:t>Opain</a:t>
            </a:r>
            <a:r>
              <a:rPr lang="es-ES" sz="1600" dirty="0">
                <a:solidFill>
                  <a:srgbClr val="424242"/>
                </a:solidFill>
                <a:latin typeface="Candara" charset="0"/>
                <a:ea typeface="Times New Roman" panose="02020603050405020304" pitchFamily="18" charset="0"/>
                <a:cs typeface="Times New Roman" panose="02020603050405020304" pitchFamily="18" charset="0"/>
              </a:rPr>
              <a:t> para continuar con el desarrollo de la nueva calle de rodaje Mike 2 entre las calles de rodaje </a:t>
            </a:r>
            <a:r>
              <a:rPr lang="es-ES" sz="1600" dirty="0" err="1">
                <a:solidFill>
                  <a:srgbClr val="424242"/>
                </a:solidFill>
                <a:latin typeface="Candara" charset="0"/>
                <a:ea typeface="Times New Roman" panose="02020603050405020304" pitchFamily="18" charset="0"/>
                <a:cs typeface="Times New Roman" panose="02020603050405020304" pitchFamily="18" charset="0"/>
              </a:rPr>
              <a:t>Uniform</a:t>
            </a:r>
            <a:r>
              <a:rPr lang="es-MX" sz="1600" dirty="0">
                <a:solidFill>
                  <a:srgbClr val="424242"/>
                </a:solidFill>
                <a:latin typeface="Candara" charset="0"/>
                <a:ea typeface="Times New Roman" panose="02020603050405020304" pitchFamily="18" charset="0"/>
                <a:cs typeface="Times New Roman" panose="02020603050405020304" pitchFamily="18" charset="0"/>
              </a:rPr>
              <a:t> y Sierra”.</a:t>
            </a: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rgbClr val="424242"/>
                </a:solidFill>
                <a:latin typeface="Candara" charset="0"/>
                <a:ea typeface="Times New Roman" panose="02020603050405020304" pitchFamily="18" charset="0"/>
                <a:cs typeface="Times New Roman" panose="02020603050405020304" pitchFamily="18" charset="0"/>
              </a:rPr>
              <a:t>Aprobación Estructura tarifaria en pesos y en dólares para el año 2016, a ser aplicadas en el Aeropuerto El Dorado.</a:t>
            </a:r>
            <a:endParaRPr lang="es-ES"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rgbClr val="424242"/>
                </a:solidFill>
                <a:latin typeface="Candara" charset="0"/>
                <a:ea typeface="Times New Roman" panose="02020603050405020304" pitchFamily="18" charset="0"/>
                <a:cs typeface="Times New Roman" panose="02020603050405020304" pitchFamily="18" charset="0"/>
              </a:rPr>
              <a:t>Otrosí No. 20 del 20 de agosto de 2016 para la presentación y entrega por parte de </a:t>
            </a:r>
            <a:r>
              <a:rPr lang="es-ES" sz="1600" dirty="0" err="1">
                <a:solidFill>
                  <a:srgbClr val="424242"/>
                </a:solidFill>
                <a:latin typeface="Candara" charset="0"/>
                <a:ea typeface="Times New Roman" panose="02020603050405020304" pitchFamily="18" charset="0"/>
                <a:cs typeface="Times New Roman" panose="02020603050405020304" pitchFamily="18" charset="0"/>
              </a:rPr>
              <a:t>Opain</a:t>
            </a:r>
            <a:r>
              <a:rPr lang="es-ES" sz="1600" dirty="0">
                <a:solidFill>
                  <a:srgbClr val="424242"/>
                </a:solidFill>
                <a:latin typeface="Candara" charset="0"/>
                <a:ea typeface="Times New Roman" panose="02020603050405020304" pitchFamily="18" charset="0"/>
                <a:cs typeface="Times New Roman" panose="02020603050405020304" pitchFamily="18" charset="0"/>
              </a:rPr>
              <a:t> de los estudios y diseños en Fase 3 asociados con las Obras Complementarias de la Etapa 1 de la ampliación del Aeropuerto El Dorado, así también su ejecución.</a:t>
            </a:r>
            <a:endParaRPr lang="es-ES"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rgbClr val="424242"/>
                </a:solidFill>
                <a:latin typeface="Candara" charset="0"/>
                <a:ea typeface="Times New Roman" panose="02020603050405020304" pitchFamily="18" charset="0"/>
                <a:cs typeface="Times New Roman" panose="02020603050405020304" pitchFamily="18" charset="0"/>
              </a:rPr>
              <a:t>Otrosí No. 21 del 02 de septiembre de 2016 para la reprogramación de alguno </a:t>
            </a:r>
            <a:r>
              <a:rPr lang="es-ES" sz="1600" dirty="0" err="1">
                <a:solidFill>
                  <a:srgbClr val="424242"/>
                </a:solidFill>
                <a:latin typeface="Candara" charset="0"/>
                <a:ea typeface="Times New Roman" panose="02020603050405020304" pitchFamily="18" charset="0"/>
                <a:cs typeface="Times New Roman" panose="02020603050405020304" pitchFamily="18" charset="0"/>
              </a:rPr>
              <a:t>subproyectos</a:t>
            </a:r>
            <a:r>
              <a:rPr lang="es-ES" sz="1600" dirty="0">
                <a:solidFill>
                  <a:srgbClr val="424242"/>
                </a:solidFill>
                <a:latin typeface="Candara" charset="0"/>
                <a:ea typeface="Times New Roman" panose="02020603050405020304" pitchFamily="18" charset="0"/>
                <a:cs typeface="Times New Roman" panose="02020603050405020304" pitchFamily="18" charset="0"/>
              </a:rPr>
              <a:t> de la Etapa de Modernización y Expansión.</a:t>
            </a: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571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7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a:xfrm>
            <a:off x="286246" y="232843"/>
            <a:ext cx="8595361" cy="748669"/>
          </a:xfrm>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OPAIN–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15</a:t>
            </a:fld>
            <a:endParaRPr lang="es-CO">
              <a:solidFill>
                <a:srgbClr val="244061">
                  <a:tint val="75000"/>
                </a:srgbClr>
              </a:solidFill>
            </a:endParaRPr>
          </a:p>
        </p:txBody>
      </p:sp>
      <p:sp>
        <p:nvSpPr>
          <p:cNvPr id="3" name="Rectángulo 2"/>
          <p:cNvSpPr/>
          <p:nvPr/>
        </p:nvSpPr>
        <p:spPr>
          <a:xfrm>
            <a:off x="11926" y="1254351"/>
            <a:ext cx="9144000" cy="882742"/>
          </a:xfrm>
          <a:prstGeom prst="rect">
            <a:avLst/>
          </a:prstGeom>
        </p:spPr>
        <p:txBody>
          <a:bodyPr wrap="square" anchor="t">
            <a:spAutoFit/>
          </a:bodyPr>
          <a:lstStyle/>
          <a:p>
            <a:pPr marL="285750" indent="-285750" algn="just">
              <a:lnSpc>
                <a:spcPct val="107000"/>
              </a:lnSpc>
              <a:buFont typeface="Arial" panose="020B0604020202020204" pitchFamily="34" charset="0"/>
              <a:buChar char="•"/>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Avance obras:</a:t>
            </a:r>
            <a:endParaRPr lang="es-ES"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p:txBody>
      </p:sp>
      <p:graphicFrame>
        <p:nvGraphicFramePr>
          <p:cNvPr id="4" name="Tabla 3"/>
          <p:cNvGraphicFramePr/>
          <p:nvPr>
            <p:extLst>
              <p:ext uri="{D42A27DB-BD31-4B8C-83A1-F6EECF244321}">
                <p14:modId xmlns:p14="http://schemas.microsoft.com/office/powerpoint/2010/main" val="1111824823"/>
              </p:ext>
            </p:extLst>
          </p:nvPr>
        </p:nvGraphicFramePr>
        <p:xfrm>
          <a:off x="252549" y="1850641"/>
          <a:ext cx="8791015" cy="3903471"/>
        </p:xfrm>
        <a:graphic>
          <a:graphicData uri="http://schemas.openxmlformats.org/drawingml/2006/table">
            <a:tbl>
              <a:tblPr firstRow="1" bandRow="1">
                <a:tableStyleId>{7DF18680-E054-41AD-8BC1-D1AEF772440D}</a:tableStyleId>
              </a:tblPr>
              <a:tblGrid>
                <a:gridCol w="3235699">
                  <a:extLst>
                    <a:ext uri="{9D8B030D-6E8A-4147-A177-3AD203B41FA5}">
                      <a16:colId xmlns:a16="http://schemas.microsoft.com/office/drawing/2014/main" val="308060636"/>
                    </a:ext>
                  </a:extLst>
                </a:gridCol>
                <a:gridCol w="2033868">
                  <a:extLst>
                    <a:ext uri="{9D8B030D-6E8A-4147-A177-3AD203B41FA5}">
                      <a16:colId xmlns:a16="http://schemas.microsoft.com/office/drawing/2014/main" val="35869645"/>
                    </a:ext>
                  </a:extLst>
                </a:gridCol>
                <a:gridCol w="1252257">
                  <a:extLst>
                    <a:ext uri="{9D8B030D-6E8A-4147-A177-3AD203B41FA5}">
                      <a16:colId xmlns:a16="http://schemas.microsoft.com/office/drawing/2014/main" val="1535349237"/>
                    </a:ext>
                  </a:extLst>
                </a:gridCol>
                <a:gridCol w="1294279">
                  <a:extLst>
                    <a:ext uri="{9D8B030D-6E8A-4147-A177-3AD203B41FA5}">
                      <a16:colId xmlns:a16="http://schemas.microsoft.com/office/drawing/2014/main" val="3582166057"/>
                    </a:ext>
                  </a:extLst>
                </a:gridCol>
                <a:gridCol w="974912">
                  <a:extLst>
                    <a:ext uri="{9D8B030D-6E8A-4147-A177-3AD203B41FA5}">
                      <a16:colId xmlns:a16="http://schemas.microsoft.com/office/drawing/2014/main" val="1284140159"/>
                    </a:ext>
                  </a:extLst>
                </a:gridCol>
              </a:tblGrid>
              <a:tr h="537882">
                <a:tc>
                  <a:txBody>
                    <a:bodyPr/>
                    <a:lstStyle/>
                    <a:p>
                      <a:pPr algn="ctr"/>
                      <a:r>
                        <a:rPr lang="es-ES" sz="1400" dirty="0">
                          <a:latin typeface="Calibri" charset="0"/>
                        </a:rPr>
                        <a:t>Objeto</a:t>
                      </a:r>
                      <a:endParaRPr lang="es-ES" sz="1400" dirty="0">
                        <a:solidFill>
                          <a:srgbClr val="FFFFFF"/>
                        </a:solidFill>
                        <a:latin typeface="Calibri" charset="0"/>
                      </a:endParaRPr>
                    </a:p>
                  </a:txBody>
                  <a:tcPr/>
                </a:tc>
                <a:tc>
                  <a:txBody>
                    <a:bodyPr/>
                    <a:lstStyle/>
                    <a:p>
                      <a:pPr algn="ctr"/>
                      <a:r>
                        <a:rPr lang="es-ES" sz="1400" dirty="0">
                          <a:latin typeface="Calibri" charset="0"/>
                        </a:rPr>
                        <a:t>Inversión millones</a:t>
                      </a:r>
                      <a:endParaRPr lang="es-ES" sz="1400" dirty="0">
                        <a:solidFill>
                          <a:srgbClr val="FFFFFF"/>
                        </a:solidFill>
                        <a:latin typeface="Calibri" charset="0"/>
                      </a:endParaRPr>
                    </a:p>
                  </a:txBody>
                  <a:tcPr/>
                </a:tc>
                <a:tc>
                  <a:txBody>
                    <a:bodyPr/>
                    <a:lstStyle/>
                    <a:p>
                      <a:pPr algn="ctr"/>
                      <a:r>
                        <a:rPr lang="es-ES" sz="1400" dirty="0">
                          <a:latin typeface="Calibri" charset="0"/>
                        </a:rPr>
                        <a:t>Inicio</a:t>
                      </a:r>
                      <a:endParaRPr lang="es-ES" sz="1400" dirty="0">
                        <a:solidFill>
                          <a:srgbClr val="FFFFFF"/>
                        </a:solidFill>
                        <a:latin typeface="Calibri" charset="0"/>
                      </a:endParaRPr>
                    </a:p>
                  </a:txBody>
                  <a:tcPr/>
                </a:tc>
                <a:tc>
                  <a:txBody>
                    <a:bodyPr/>
                    <a:lstStyle/>
                    <a:p>
                      <a:pPr algn="ctr"/>
                      <a:r>
                        <a:rPr lang="es-ES" sz="1400" dirty="0">
                          <a:latin typeface="Calibri" charset="0"/>
                        </a:rPr>
                        <a:t>Terminación estimada</a:t>
                      </a:r>
                      <a:endParaRPr lang="es-ES" sz="1400" dirty="0">
                        <a:solidFill>
                          <a:srgbClr val="FFFFFF"/>
                        </a:solidFill>
                        <a:latin typeface="Calibri" charset="0"/>
                      </a:endParaRPr>
                    </a:p>
                  </a:txBody>
                  <a:tcPr/>
                </a:tc>
                <a:tc>
                  <a:txBody>
                    <a:bodyPr/>
                    <a:lstStyle/>
                    <a:p>
                      <a:pPr algn="ctr"/>
                      <a:r>
                        <a:rPr lang="es-ES" sz="1400" dirty="0">
                          <a:solidFill>
                            <a:srgbClr val="FFFFFF"/>
                          </a:solidFill>
                          <a:latin typeface="Calibri" charset="0"/>
                        </a:rPr>
                        <a:t>% Ejecutado</a:t>
                      </a:r>
                    </a:p>
                  </a:txBody>
                  <a:tcPr/>
                </a:tc>
                <a:extLst>
                  <a:ext uri="{0D108BD9-81ED-4DB2-BD59-A6C34878D82A}">
                    <a16:rowId xmlns:a16="http://schemas.microsoft.com/office/drawing/2014/main" val="2948014155"/>
                  </a:ext>
                </a:extLst>
              </a:tr>
              <a:tr h="563063">
                <a:tc>
                  <a:txBody>
                    <a:bodyPr/>
                    <a:lstStyle/>
                    <a:p>
                      <a:r>
                        <a:rPr lang="es-ES" sz="1400" dirty="0">
                          <a:latin typeface="Calibri" charset="0"/>
                        </a:rPr>
                        <a:t>Nivelación franjas Pista Norte</a:t>
                      </a:r>
                    </a:p>
                  </a:txBody>
                  <a:tcPr/>
                </a:tc>
                <a:tc>
                  <a:txBody>
                    <a:bodyPr/>
                    <a:lstStyle/>
                    <a:p>
                      <a:pPr algn="ctr"/>
                      <a:r>
                        <a:rPr lang="es-ES" sz="1400" dirty="0">
                          <a:latin typeface="Calibri" charset="0"/>
                        </a:rPr>
                        <a:t>64.890</a:t>
                      </a:r>
                    </a:p>
                  </a:txBody>
                  <a:tcPr anchor="ctr"/>
                </a:tc>
                <a:tc>
                  <a:txBody>
                    <a:bodyPr/>
                    <a:lstStyle/>
                    <a:p>
                      <a:pPr algn="ctr"/>
                      <a:r>
                        <a:rPr lang="es-ES" sz="1400" dirty="0">
                          <a:latin typeface="Calibri" charset="0"/>
                        </a:rPr>
                        <a:t>23/02/2015</a:t>
                      </a:r>
                    </a:p>
                  </a:txBody>
                  <a:tcPr anchor="ctr"/>
                </a:tc>
                <a:tc>
                  <a:txBody>
                    <a:bodyPr/>
                    <a:lstStyle/>
                    <a:p>
                      <a:pPr algn="ctr"/>
                      <a:r>
                        <a:rPr lang="es-ES" sz="1400" dirty="0">
                          <a:latin typeface="Calibri" charset="0"/>
                        </a:rPr>
                        <a:t>30/11/2017</a:t>
                      </a:r>
                    </a:p>
                    <a:p>
                      <a:pPr algn="ctr"/>
                      <a:endParaRPr lang="es-ES" dirty="0"/>
                    </a:p>
                  </a:txBody>
                  <a:tcPr anchor="ctr"/>
                </a:tc>
                <a:tc>
                  <a:txBody>
                    <a:bodyPr/>
                    <a:lstStyle/>
                    <a:p>
                      <a:pPr algn="ctr"/>
                      <a:r>
                        <a:rPr lang="es-ES" sz="1400" dirty="0">
                          <a:latin typeface="Calibri" charset="0"/>
                        </a:rPr>
                        <a:t>58.63%</a:t>
                      </a:r>
                    </a:p>
                    <a:p>
                      <a:pPr algn="ctr"/>
                      <a:endParaRPr lang="es-ES" dirty="0"/>
                    </a:p>
                  </a:txBody>
                  <a:tcPr anchor="ctr"/>
                </a:tc>
                <a:extLst>
                  <a:ext uri="{0D108BD9-81ED-4DB2-BD59-A6C34878D82A}">
                    <a16:rowId xmlns:a16="http://schemas.microsoft.com/office/drawing/2014/main" val="1286946516"/>
                  </a:ext>
                </a:extLst>
              </a:tr>
              <a:tr h="563063">
                <a:tc>
                  <a:txBody>
                    <a:bodyPr/>
                    <a:lstStyle/>
                    <a:p>
                      <a:r>
                        <a:rPr lang="es-ES" sz="1400" dirty="0">
                          <a:latin typeface="Calibri" charset="0"/>
                        </a:rPr>
                        <a:t>Demolición Antiguo Aeropuerto</a:t>
                      </a:r>
                    </a:p>
                  </a:txBody>
                  <a:tcPr/>
                </a:tc>
                <a:tc>
                  <a:txBody>
                    <a:bodyPr/>
                    <a:lstStyle/>
                    <a:p>
                      <a:pPr algn="ctr"/>
                      <a:r>
                        <a:rPr lang="es-ES" sz="1400" dirty="0">
                          <a:latin typeface="Calibri" charset="0"/>
                        </a:rPr>
                        <a:t>14.298</a:t>
                      </a:r>
                    </a:p>
                  </a:txBody>
                  <a:tcPr anchor="ctr"/>
                </a:tc>
                <a:tc>
                  <a:txBody>
                    <a:bodyPr/>
                    <a:lstStyle/>
                    <a:p>
                      <a:pPr algn="ctr"/>
                      <a:r>
                        <a:rPr lang="es-ES" sz="1400" dirty="0">
                          <a:latin typeface="Calibri" charset="0"/>
                        </a:rPr>
                        <a:t>08/04/2016</a:t>
                      </a:r>
                    </a:p>
                  </a:txBody>
                  <a:tcPr anchor="ctr"/>
                </a:tc>
                <a:tc>
                  <a:txBody>
                    <a:bodyPr/>
                    <a:lstStyle/>
                    <a:p>
                      <a:pPr algn="ctr"/>
                      <a:r>
                        <a:rPr lang="es-ES" sz="1400" dirty="0">
                          <a:latin typeface="Calibri" charset="0"/>
                        </a:rPr>
                        <a:t>03/10/2016</a:t>
                      </a:r>
                      <a:endParaRPr lang="es-ES" dirty="0">
                        <a:latin typeface="Calibri" charset="0"/>
                      </a:endParaRPr>
                    </a:p>
                  </a:txBody>
                  <a:tcPr anchor="ctr"/>
                </a:tc>
                <a:tc>
                  <a:txBody>
                    <a:bodyPr/>
                    <a:lstStyle/>
                    <a:p>
                      <a:pPr algn="ctr"/>
                      <a:r>
                        <a:rPr lang="es-ES" sz="1400" dirty="0">
                          <a:latin typeface="Calibri" charset="0"/>
                        </a:rPr>
                        <a:t>94.84%</a:t>
                      </a:r>
                      <a:endParaRPr lang="es-ES" dirty="0">
                        <a:latin typeface="Calibri" charset="0"/>
                      </a:endParaRPr>
                    </a:p>
                  </a:txBody>
                  <a:tcPr anchor="ctr"/>
                </a:tc>
                <a:extLst>
                  <a:ext uri="{0D108BD9-81ED-4DB2-BD59-A6C34878D82A}">
                    <a16:rowId xmlns:a16="http://schemas.microsoft.com/office/drawing/2014/main" val="3315743552"/>
                  </a:ext>
                </a:extLst>
              </a:tr>
              <a:tr h="563063">
                <a:tc>
                  <a:txBody>
                    <a:bodyPr/>
                    <a:lstStyle/>
                    <a:p>
                      <a:r>
                        <a:rPr lang="es-ES" sz="1400" dirty="0">
                          <a:latin typeface="Calibri" charset="0"/>
                        </a:rPr>
                        <a:t>Construcción de plataforma e instalación de (6) puentes de abordaje </a:t>
                      </a:r>
                    </a:p>
                  </a:txBody>
                  <a:tcPr/>
                </a:tc>
                <a:tc>
                  <a:txBody>
                    <a:bodyPr/>
                    <a:lstStyle/>
                    <a:p>
                      <a:pPr algn="ctr"/>
                      <a:r>
                        <a:rPr lang="es-ES" sz="1400" dirty="0">
                          <a:latin typeface="Calibri" charset="0"/>
                        </a:rPr>
                        <a:t>21.385</a:t>
                      </a:r>
                    </a:p>
                  </a:txBody>
                  <a:tcPr anchor="ctr"/>
                </a:tc>
                <a:tc>
                  <a:txBody>
                    <a:bodyPr/>
                    <a:lstStyle/>
                    <a:p>
                      <a:pPr algn="ctr"/>
                      <a:r>
                        <a:rPr lang="es-ES" sz="1400" dirty="0">
                          <a:latin typeface="Calibri" charset="0"/>
                        </a:rPr>
                        <a:t>26/06/2016</a:t>
                      </a:r>
                    </a:p>
                  </a:txBody>
                  <a:tcPr anchor="ctr"/>
                </a:tc>
                <a:tc>
                  <a:txBody>
                    <a:bodyPr/>
                    <a:lstStyle/>
                    <a:p>
                      <a:pPr algn="ctr"/>
                      <a:r>
                        <a:rPr lang="es-ES" sz="1400" dirty="0">
                          <a:latin typeface="Calibri" charset="0"/>
                        </a:rPr>
                        <a:t>31/01/2017</a:t>
                      </a:r>
                    </a:p>
                  </a:txBody>
                  <a:tcPr anchor="ctr"/>
                </a:tc>
                <a:tc>
                  <a:txBody>
                    <a:bodyPr/>
                    <a:lstStyle/>
                    <a:p>
                      <a:pPr algn="ctr"/>
                      <a:r>
                        <a:rPr lang="es-ES" sz="1400" dirty="0">
                          <a:latin typeface="Calibri" charset="0"/>
                        </a:rPr>
                        <a:t>42.69%</a:t>
                      </a:r>
                      <a:endParaRPr lang="es-ES" dirty="0">
                        <a:latin typeface="Calibri" charset="0"/>
                      </a:endParaRPr>
                    </a:p>
                  </a:txBody>
                  <a:tcPr anchor="ctr"/>
                </a:tc>
                <a:extLst>
                  <a:ext uri="{0D108BD9-81ED-4DB2-BD59-A6C34878D82A}">
                    <a16:rowId xmlns:a16="http://schemas.microsoft.com/office/drawing/2014/main" val="3570874678"/>
                  </a:ext>
                </a:extLst>
              </a:tr>
              <a:tr h="563063">
                <a:tc>
                  <a:txBody>
                    <a:bodyPr/>
                    <a:lstStyle/>
                    <a:p>
                      <a:r>
                        <a:rPr lang="es-ES" sz="1400" dirty="0">
                          <a:latin typeface="Calibri" charset="0"/>
                        </a:rPr>
                        <a:t>Demolición hangar Avianca Fase I</a:t>
                      </a:r>
                    </a:p>
                  </a:txBody>
                  <a:tcPr/>
                </a:tc>
                <a:tc>
                  <a:txBody>
                    <a:bodyPr/>
                    <a:lstStyle/>
                    <a:p>
                      <a:pPr algn="ctr"/>
                      <a:r>
                        <a:rPr lang="es-ES" sz="1400" dirty="0">
                          <a:latin typeface="Calibri" charset="0"/>
                        </a:rPr>
                        <a:t>2.379</a:t>
                      </a:r>
                    </a:p>
                  </a:txBody>
                  <a:tcPr anchor="ctr"/>
                </a:tc>
                <a:tc>
                  <a:txBody>
                    <a:bodyPr/>
                    <a:lstStyle/>
                    <a:p>
                      <a:pPr algn="ctr"/>
                      <a:r>
                        <a:rPr lang="es-ES" sz="1400" dirty="0">
                          <a:latin typeface="Calibri" charset="0"/>
                        </a:rPr>
                        <a:t>01/09/2016</a:t>
                      </a:r>
                    </a:p>
                  </a:txBody>
                  <a:tcPr anchor="ctr"/>
                </a:tc>
                <a:tc>
                  <a:txBody>
                    <a:bodyPr/>
                    <a:lstStyle/>
                    <a:p>
                      <a:pPr algn="ctr"/>
                      <a:r>
                        <a:rPr lang="es-ES" sz="1400" dirty="0">
                          <a:latin typeface="Calibri" charset="0"/>
                        </a:rPr>
                        <a:t>06/11/2016</a:t>
                      </a:r>
                    </a:p>
                  </a:txBody>
                  <a:tcPr anchor="ctr"/>
                </a:tc>
                <a:tc>
                  <a:txBody>
                    <a:bodyPr/>
                    <a:lstStyle/>
                    <a:p>
                      <a:pPr algn="ctr"/>
                      <a:r>
                        <a:rPr lang="es-ES" sz="1400" dirty="0">
                          <a:latin typeface="Calibri" charset="0"/>
                        </a:rPr>
                        <a:t>3.77%</a:t>
                      </a:r>
                    </a:p>
                  </a:txBody>
                  <a:tcPr anchor="ctr"/>
                </a:tc>
                <a:extLst>
                  <a:ext uri="{0D108BD9-81ED-4DB2-BD59-A6C34878D82A}">
                    <a16:rowId xmlns:a16="http://schemas.microsoft.com/office/drawing/2014/main" val="1185712907"/>
                  </a:ext>
                </a:extLst>
              </a:tr>
              <a:tr h="321750">
                <a:tc>
                  <a:txBody>
                    <a:bodyPr/>
                    <a:lstStyle/>
                    <a:p>
                      <a:r>
                        <a:rPr lang="es-ES" sz="1400" dirty="0">
                          <a:latin typeface="Calibri" charset="0"/>
                        </a:rPr>
                        <a:t>Obras voluntarias Muelle Norte</a:t>
                      </a:r>
                    </a:p>
                  </a:txBody>
                  <a:tcPr/>
                </a:tc>
                <a:tc>
                  <a:txBody>
                    <a:bodyPr/>
                    <a:lstStyle/>
                    <a:p>
                      <a:pPr algn="ctr"/>
                      <a:r>
                        <a:rPr lang="es-ES" sz="1400" dirty="0">
                          <a:latin typeface="Calibri" charset="0"/>
                        </a:rPr>
                        <a:t>425.000 (Precios </a:t>
                      </a:r>
                      <a:r>
                        <a:rPr lang="es-ES" sz="1400" dirty="0" err="1">
                          <a:latin typeface="Calibri" charset="0"/>
                        </a:rPr>
                        <a:t>Opain</a:t>
                      </a:r>
                      <a:r>
                        <a:rPr lang="es-ES" sz="1400" dirty="0">
                          <a:latin typeface="Calibri" charset="0"/>
                        </a:rPr>
                        <a:t>)</a:t>
                      </a:r>
                    </a:p>
                  </a:txBody>
                  <a:tcPr anchor="ctr"/>
                </a:tc>
                <a:tc>
                  <a:txBody>
                    <a:bodyPr/>
                    <a:lstStyle/>
                    <a:p>
                      <a:pPr algn="ctr"/>
                      <a:r>
                        <a:rPr lang="es-ES" sz="1400" dirty="0">
                          <a:latin typeface="Calibri" charset="0"/>
                        </a:rPr>
                        <a:t>01/06/2015</a:t>
                      </a:r>
                    </a:p>
                    <a:p>
                      <a:pPr algn="ctr"/>
                      <a:endParaRPr lang="es-ES" sz="1600" dirty="0">
                        <a:latin typeface="Calibri" charset="0"/>
                      </a:endParaRPr>
                    </a:p>
                  </a:txBody>
                  <a:tcPr anchor="ctr"/>
                </a:tc>
                <a:tc>
                  <a:txBody>
                    <a:bodyPr/>
                    <a:lstStyle/>
                    <a:p>
                      <a:pPr algn="ctr"/>
                      <a:r>
                        <a:rPr lang="es-ES" sz="1400" dirty="0">
                          <a:latin typeface="Calibri" charset="0"/>
                        </a:rPr>
                        <a:t>31/01/2017</a:t>
                      </a:r>
                    </a:p>
                    <a:p>
                      <a:pPr algn="ctr"/>
                      <a:endParaRPr lang="es-ES" sz="1600" dirty="0">
                        <a:latin typeface="Calibri" charset="0"/>
                      </a:endParaRPr>
                    </a:p>
                  </a:txBody>
                  <a:tcPr anchor="ctr"/>
                </a:tc>
                <a:tc>
                  <a:txBody>
                    <a:bodyPr/>
                    <a:lstStyle/>
                    <a:p>
                      <a:pPr algn="ctr"/>
                      <a:r>
                        <a:rPr lang="es-ES" sz="1400" dirty="0">
                          <a:latin typeface="Calibri" charset="0"/>
                        </a:rPr>
                        <a:t>56.56%</a:t>
                      </a:r>
                    </a:p>
                    <a:p>
                      <a:pPr algn="ctr"/>
                      <a:endParaRPr lang="es-ES" sz="1600" dirty="0">
                        <a:latin typeface="Calibri" charset="0"/>
                      </a:endParaRPr>
                    </a:p>
                  </a:txBody>
                  <a:tcPr anchor="ctr"/>
                </a:tc>
                <a:extLst>
                  <a:ext uri="{0D108BD9-81ED-4DB2-BD59-A6C34878D82A}">
                    <a16:rowId xmlns:a16="http://schemas.microsoft.com/office/drawing/2014/main" val="3313177585"/>
                  </a:ext>
                </a:extLst>
              </a:tr>
              <a:tr h="321750">
                <a:tc>
                  <a:txBody>
                    <a:bodyPr/>
                    <a:lstStyle/>
                    <a:p>
                      <a:r>
                        <a:rPr lang="es-ES" sz="1400" dirty="0">
                          <a:latin typeface="Calibri" charset="0"/>
                        </a:rPr>
                        <a:t>Obras voluntarias Muelle Sur</a:t>
                      </a:r>
                    </a:p>
                  </a:txBody>
                  <a:tcPr/>
                </a:tc>
                <a:tc>
                  <a:txBody>
                    <a:bodyPr/>
                    <a:lstStyle/>
                    <a:p>
                      <a:pPr algn="ctr"/>
                      <a:endParaRPr lang="es-ES" sz="1600" dirty="0">
                        <a:latin typeface="Calibri" charset="0"/>
                      </a:endParaRPr>
                    </a:p>
                  </a:txBody>
                  <a:tcPr anchor="ctr"/>
                </a:tc>
                <a:tc>
                  <a:txBody>
                    <a:bodyPr/>
                    <a:lstStyle/>
                    <a:p>
                      <a:pPr algn="ctr"/>
                      <a:r>
                        <a:rPr lang="es-ES" sz="1400" dirty="0">
                          <a:latin typeface="Calibri" charset="0"/>
                        </a:rPr>
                        <a:t>26/06/2015</a:t>
                      </a:r>
                    </a:p>
                    <a:p>
                      <a:pPr algn="ctr"/>
                      <a:endParaRPr lang="es-ES" sz="1600" dirty="0">
                        <a:latin typeface="Calibri" charset="0"/>
                      </a:endParaRPr>
                    </a:p>
                  </a:txBody>
                  <a:tcPr anchor="ctr"/>
                </a:tc>
                <a:tc>
                  <a:txBody>
                    <a:bodyPr/>
                    <a:lstStyle/>
                    <a:p>
                      <a:pPr algn="ctr"/>
                      <a:r>
                        <a:rPr lang="es-ES" sz="1400" dirty="0">
                          <a:latin typeface="Calibri" charset="0"/>
                        </a:rPr>
                        <a:t>30/03/2017</a:t>
                      </a:r>
                    </a:p>
                    <a:p>
                      <a:pPr algn="ctr"/>
                      <a:endParaRPr lang="es-ES" sz="1600" dirty="0">
                        <a:latin typeface="Calibri" charset="0"/>
                      </a:endParaRPr>
                    </a:p>
                  </a:txBody>
                  <a:tcPr anchor="ctr"/>
                </a:tc>
                <a:tc>
                  <a:txBody>
                    <a:bodyPr/>
                    <a:lstStyle/>
                    <a:p>
                      <a:pPr algn="ctr"/>
                      <a:r>
                        <a:rPr lang="es-ES" sz="1400" dirty="0">
                          <a:latin typeface="Calibri" charset="0"/>
                        </a:rPr>
                        <a:t>34.82%</a:t>
                      </a:r>
                    </a:p>
                    <a:p>
                      <a:pPr algn="ctr"/>
                      <a:endParaRPr lang="es-ES" sz="1600" dirty="0">
                        <a:latin typeface="Calibri" charset="0"/>
                      </a:endParaRPr>
                    </a:p>
                  </a:txBody>
                  <a:tcPr anchor="ctr"/>
                </a:tc>
                <a:extLst>
                  <a:ext uri="{0D108BD9-81ED-4DB2-BD59-A6C34878D82A}">
                    <a16:rowId xmlns:a16="http://schemas.microsoft.com/office/drawing/2014/main" val="1514927858"/>
                  </a:ext>
                </a:extLst>
              </a:tr>
            </a:tbl>
          </a:graphicData>
        </a:graphic>
      </p:graphicFrame>
    </p:spTree>
    <p:extLst>
      <p:ext uri="{BB962C8B-B14F-4D97-AF65-F5344CB8AC3E}">
        <p14:creationId xmlns:p14="http://schemas.microsoft.com/office/powerpoint/2010/main" val="3251436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18"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OPAIN– Vigencia 2016</a:t>
            </a:r>
            <a:endParaRPr lang="es-ES" dirty="0">
              <a:ln w="12700" cmpd="sng">
                <a:solidFill>
                  <a:schemeClr val="accent4"/>
                </a:solidFill>
                <a:prstDash val="solid"/>
              </a:ln>
              <a:solidFill>
                <a:schemeClr val="tx1"/>
              </a:solidFill>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16</a:t>
            </a:fld>
            <a:endParaRPr lang="es-CO">
              <a:solidFill>
                <a:srgbClr val="244061">
                  <a:tint val="75000"/>
                </a:srgbClr>
              </a:solidFill>
            </a:endParaRPr>
          </a:p>
        </p:txBody>
      </p:sp>
      <p:sp>
        <p:nvSpPr>
          <p:cNvPr id="3" name="Rectángulo 2"/>
          <p:cNvSpPr/>
          <p:nvPr/>
        </p:nvSpPr>
        <p:spPr>
          <a:xfrm>
            <a:off x="11926" y="1254351"/>
            <a:ext cx="9144000" cy="1936620"/>
          </a:xfrm>
          <a:prstGeom prst="rect">
            <a:avLst/>
          </a:prstGeom>
        </p:spPr>
        <p:txBody>
          <a:bodyPr wrap="square" anchor="t">
            <a:spAutoFit/>
          </a:bodyPr>
          <a:lstStyle/>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Se continua con la ejecución de las obras voluntarias correspondiente a la ampliación del Muelle Nacional (Sur) de 31.000 m² y Muelle Internacional (Norte) de 17.000 m², adicionales a los 170.000 m² existentes.</a:t>
            </a:r>
            <a:endParaRPr lang="es-ES"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8"/>
          <a:stretch>
            <a:fillRect/>
          </a:stretch>
        </p:blipFill>
        <p:spPr>
          <a:xfrm>
            <a:off x="1753240" y="2130706"/>
            <a:ext cx="5659607" cy="4222617"/>
          </a:xfrm>
          <a:prstGeom prst="rect">
            <a:avLst/>
          </a:prstGeom>
        </p:spPr>
      </p:pic>
    </p:spTree>
    <p:extLst>
      <p:ext uri="{BB962C8B-B14F-4D97-AF65-F5344CB8AC3E}">
        <p14:creationId xmlns:p14="http://schemas.microsoft.com/office/powerpoint/2010/main" val="2730268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6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a:xfrm>
            <a:off x="345059" y="-325969"/>
            <a:ext cx="8595361" cy="748669"/>
          </a:xfrm>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OPAIN– Vigencia 2016</a:t>
            </a:r>
            <a:endParaRPr lang="es-ES" dirty="0">
              <a:ln w="12700" cmpd="sng">
                <a:solidFill>
                  <a:schemeClr val="accent4"/>
                </a:solidFill>
                <a:prstDash val="solid"/>
              </a:ln>
              <a:solidFill>
                <a:schemeClr val="tx1"/>
              </a:solidFill>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17</a:t>
            </a:fld>
            <a:endParaRPr lang="es-CO">
              <a:solidFill>
                <a:srgbClr val="244061">
                  <a:tint val="75000"/>
                </a:srgbClr>
              </a:solidFill>
            </a:endParaRPr>
          </a:p>
        </p:txBody>
      </p:sp>
      <p:sp>
        <p:nvSpPr>
          <p:cNvPr id="3" name="Rectángulo 2"/>
          <p:cNvSpPr/>
          <p:nvPr/>
        </p:nvSpPr>
        <p:spPr>
          <a:xfrm>
            <a:off x="0" y="388696"/>
            <a:ext cx="9144000" cy="3253968"/>
          </a:xfrm>
          <a:prstGeom prst="rect">
            <a:avLst/>
          </a:prstGeom>
        </p:spPr>
        <p:txBody>
          <a:bodyPr wrap="square" anchor="t">
            <a:spAutoFit/>
          </a:bodyPr>
          <a:lstStyle/>
          <a:p>
            <a:pPr lvl="0" algn="just">
              <a:lnSpc>
                <a:spcPct val="107000"/>
              </a:lnSpc>
              <a:spcAft>
                <a:spcPts val="0"/>
              </a:spcAft>
            </a:pPr>
            <a:r>
              <a:rPr lang="es-MX" sz="1600" dirty="0">
                <a:solidFill>
                  <a:schemeClr val="accent1">
                    <a:lumMod val="10000"/>
                  </a:schemeClr>
                </a:solidFill>
                <a:latin typeface="Symbol" charset="0"/>
                <a:ea typeface="Times New Roman" panose="02020603050405020304" pitchFamily="18" charset="0"/>
                <a:cs typeface="Times New Roman" panose="02020603050405020304" pitchFamily="18" charset="0"/>
                <a:sym typeface="Symbol" charset="0"/>
              </a:rPr>
              <a:t>·</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Pendientes o retos: </a:t>
            </a:r>
            <a:endParaRPr lang="es-ES" sz="1600" dirty="0">
              <a:latin typeface="Candara" charset="0"/>
              <a:ea typeface="Times New Roman" panose="02020603050405020304" pitchFamily="18" charset="0"/>
              <a:cs typeface="Times New Roman" panose="02020603050405020304" pitchFamily="18" charset="0"/>
            </a:endParaRPr>
          </a:p>
          <a:p>
            <a:pPr algn="just">
              <a:lnSpc>
                <a:spcPct val="107000"/>
              </a:lnSpc>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Avance obras contractuales: Nivelación de franjas y </a:t>
            </a:r>
            <a:r>
              <a:rPr lang="es-MX"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resas</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en la Pista Norte, expansión bahías de espera Pista Norte, Superficie de protección por chorro de turbina en cabecera Pista Norte, demolición de la antigua torre de control, plataforma central terminal de pasajeros T1+T2 adosada, plataforma Puente Aéreo y la instalación de 6 puentes de abordaje. Es de resaltar que mediante otrosí No. 21 se reprogramaron las fechas de terminación de algunos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subproyectos</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endParaRPr lang="es-ES" sz="1600" dirty="0">
              <a:latin typeface="Candara" charset="0"/>
              <a:ea typeface="Times New Roman" panose="02020603050405020304" pitchFamily="18" charset="0"/>
              <a:cs typeface="Times New Roman" panose="02020603050405020304" pitchFamily="18" charset="0"/>
            </a:endParaRPr>
          </a:p>
          <a:p>
            <a:pPr algn="just">
              <a:lnSpc>
                <a:spcPct val="107000"/>
              </a:lnSpc>
            </a:pPr>
            <a:endParaRPr lang="es-MX" sz="1600" dirty="0">
              <a:latin typeface="Candara" charset="0"/>
              <a:ea typeface="Times New Roman" panose="02020603050405020304" pitchFamily="18" charset="0"/>
              <a:cs typeface="Times New Roman" panose="02020603050405020304" pitchFamily="18" charset="0"/>
            </a:endParaRPr>
          </a:p>
          <a:p>
            <a:pPr algn="just">
              <a:lnSpc>
                <a:spcPct val="107000"/>
              </a:lnSpc>
            </a:pP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algn="just">
              <a:lnSpc>
                <a:spcPct val="107000"/>
              </a:lnSpc>
            </a:pPr>
            <a:endParaRPr lang="es-MX" sz="1600" dirty="0">
              <a:latin typeface="Candara"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es-MX" sz="1600" dirty="0">
              <a:latin typeface="Candara" panose="020E0502030303020204" pitchFamily="34" charset="0"/>
              <a:ea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8"/>
          <a:stretch>
            <a:fillRect/>
          </a:stretch>
        </p:blipFill>
        <p:spPr>
          <a:xfrm>
            <a:off x="2279691" y="2018848"/>
            <a:ext cx="6859897" cy="3516032"/>
          </a:xfrm>
          <a:prstGeom prst="rect">
            <a:avLst/>
          </a:prstGeom>
        </p:spPr>
      </p:pic>
      <p:pic>
        <p:nvPicPr>
          <p:cNvPr id="7" name="Imagen 6"/>
          <p:cNvPicPr>
            <a:picLocks noChangeAspect="1"/>
          </p:cNvPicPr>
          <p:nvPr/>
        </p:nvPicPr>
        <p:blipFill>
          <a:blip r:embed="rId9"/>
          <a:stretch>
            <a:fillRect/>
          </a:stretch>
        </p:blipFill>
        <p:spPr>
          <a:xfrm>
            <a:off x="1074895" y="5639081"/>
            <a:ext cx="7977729" cy="1102191"/>
          </a:xfrm>
          <a:prstGeom prst="rect">
            <a:avLst/>
          </a:prstGeom>
        </p:spPr>
      </p:pic>
      <p:sp>
        <p:nvSpPr>
          <p:cNvPr id="11" name="CuadroTexto 10"/>
          <p:cNvSpPr txBox="1"/>
          <p:nvPr/>
        </p:nvSpPr>
        <p:spPr>
          <a:xfrm>
            <a:off x="0" y="4648200"/>
            <a:ext cx="2239090" cy="1200329"/>
          </a:xfrm>
          <a:prstGeom prst="rect">
            <a:avLst/>
          </a:prstGeom>
        </p:spPr>
        <p:txBody>
          <a:bodyPr rtlCol="0">
            <a:spAutoFit/>
          </a:bodyPr>
          <a:lstStyle/>
          <a:p>
            <a:pPr algn="just"/>
            <a:r>
              <a:rPr lang="es-ES" dirty="0"/>
              <a:t>1. Nivelación Franjas</a:t>
            </a:r>
          </a:p>
          <a:p>
            <a:pPr algn="just"/>
            <a:r>
              <a:rPr lang="es-ES" dirty="0"/>
              <a:t>2. </a:t>
            </a:r>
            <a:r>
              <a:rPr lang="es-ES" dirty="0" err="1"/>
              <a:t>Resas</a:t>
            </a:r>
            <a:r>
              <a:rPr lang="es-ES" dirty="0"/>
              <a:t>, zonas </a:t>
            </a:r>
            <a:r>
              <a:rPr lang="es-ES" dirty="0" err="1"/>
              <a:t>antierosión</a:t>
            </a:r>
            <a:r>
              <a:rPr lang="es-ES" dirty="0"/>
              <a:t>, bahía de espera</a:t>
            </a:r>
          </a:p>
        </p:txBody>
      </p:sp>
    </p:spTree>
    <p:extLst>
      <p:ext uri="{BB962C8B-B14F-4D97-AF65-F5344CB8AC3E}">
        <p14:creationId xmlns:p14="http://schemas.microsoft.com/office/powerpoint/2010/main" val="1185392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14"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Ampliación Terminal Aeropuerto El Dorado – OPAIN</a:t>
            </a:r>
            <a:endParaRPr lang="es-ES" dirty="0">
              <a:ln w="12700" cmpd="sng">
                <a:solidFill>
                  <a:schemeClr val="accent4"/>
                </a:solidFill>
                <a:prstDash val="solid"/>
              </a:ln>
              <a:solidFill>
                <a:schemeClr val="tx1"/>
              </a:solidFill>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18</a:t>
            </a:fld>
            <a:endParaRPr lang="es-CO">
              <a:solidFill>
                <a:srgbClr val="244061">
                  <a:tint val="75000"/>
                </a:srgbClr>
              </a:solidFill>
            </a:endParaRPr>
          </a:p>
        </p:txBody>
      </p:sp>
      <p:sp>
        <p:nvSpPr>
          <p:cNvPr id="3" name="Rectángulo 2"/>
          <p:cNvSpPr/>
          <p:nvPr/>
        </p:nvSpPr>
        <p:spPr>
          <a:xfrm>
            <a:off x="0" y="1077858"/>
            <a:ext cx="9144000" cy="2200089"/>
          </a:xfrm>
          <a:prstGeom prst="rect">
            <a:avLst/>
          </a:prstGeom>
        </p:spPr>
        <p:txBody>
          <a:bodyPr wrap="square" anchor="t">
            <a:spAutoFit/>
          </a:bodyPr>
          <a:lstStyle/>
          <a:p>
            <a:pPr lvl="0" algn="just">
              <a:lnSpc>
                <a:spcPct val="107000"/>
              </a:lnSpc>
              <a:spcAft>
                <a:spcPts val="0"/>
              </a:spcAft>
            </a:pPr>
            <a:r>
              <a:rPr lang="es-MX" sz="1600" dirty="0">
                <a:solidFill>
                  <a:schemeClr val="accent1">
                    <a:lumMod val="10000"/>
                  </a:schemeClr>
                </a:solidFill>
                <a:latin typeface="Symbol" charset="0"/>
                <a:ea typeface="Times New Roman" panose="02020603050405020304" pitchFamily="18" charset="0"/>
                <a:cs typeface="Times New Roman" panose="02020603050405020304" pitchFamily="18" charset="0"/>
                <a:sym typeface="Symbol" charset="0"/>
              </a:rPr>
              <a:t>·</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Pendientes o retos: </a:t>
            </a:r>
            <a:endParaRPr lang="es-ES" sz="1600" dirty="0">
              <a:latin typeface="Candara" charset="0"/>
              <a:ea typeface="Times New Roman" panose="02020603050405020304" pitchFamily="18" charset="0"/>
              <a:cs typeface="Times New Roman" panose="02020603050405020304" pitchFamily="18" charset="0"/>
            </a:endParaRPr>
          </a:p>
          <a:p>
            <a:pPr algn="just">
              <a:lnSpc>
                <a:spcPct val="107000"/>
              </a:lnSpc>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Calibri" panose="020F0502020204030204" pitchFamily="34" charset="0"/>
                <a:cs typeface="Times New Roman" panose="02020603050405020304" pitchFamily="18" charset="0"/>
              </a:rPr>
              <a:t>Terminación de las obras voluntarias: Muelles norte y sur, e iniciar la ejecución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de las obras complementarias etapa I:  plataforma norte 10.385 m², plataforma sur 14.080 m², instalación de 2 puentes de abordaje dobles y 2 sencillos, ajuste posición red de combustibles y afectaciones.</a:t>
            </a: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algn="just">
              <a:lnSpc>
                <a:spcPct val="107000"/>
              </a:lnSpc>
            </a:pPr>
            <a:endParaRPr lang="es-MX" sz="1600" dirty="0">
              <a:latin typeface="Candara"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es-MX" sz="1600" dirty="0">
              <a:latin typeface="Candara" panose="020E0502030303020204" pitchFamily="34" charset="0"/>
              <a:ea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8"/>
          <a:stretch>
            <a:fillRect/>
          </a:stretch>
        </p:blipFill>
        <p:spPr>
          <a:xfrm>
            <a:off x="134827" y="2236508"/>
            <a:ext cx="8887722" cy="4032810"/>
          </a:xfrm>
          <a:prstGeom prst="rect">
            <a:avLst/>
          </a:prstGeom>
        </p:spPr>
      </p:pic>
    </p:spTree>
    <p:extLst>
      <p:ext uri="{BB962C8B-B14F-4D97-AF65-F5344CB8AC3E}">
        <p14:creationId xmlns:p14="http://schemas.microsoft.com/office/powerpoint/2010/main" val="801885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06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a:xfrm>
            <a:off x="193826" y="-401608"/>
            <a:ext cx="8595361" cy="748669"/>
          </a:xfrm>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Ampliación Terminal Aeropuerto El Dorado – OPAIN</a:t>
            </a:r>
            <a:endParaRPr lang="es-ES" dirty="0">
              <a:ln w="12700" cmpd="sng">
                <a:solidFill>
                  <a:schemeClr val="accent4"/>
                </a:solidFill>
                <a:prstDash val="solid"/>
              </a:ln>
              <a:solidFill>
                <a:schemeClr val="tx1"/>
              </a:solidFill>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19</a:t>
            </a:fld>
            <a:endParaRPr lang="es-CO">
              <a:solidFill>
                <a:srgbClr val="244061">
                  <a:tint val="75000"/>
                </a:srgbClr>
              </a:solidFill>
            </a:endParaRPr>
          </a:p>
        </p:txBody>
      </p:sp>
      <p:sp>
        <p:nvSpPr>
          <p:cNvPr id="3" name="Rectángulo 2"/>
          <p:cNvSpPr/>
          <p:nvPr/>
        </p:nvSpPr>
        <p:spPr>
          <a:xfrm>
            <a:off x="84018" y="3122873"/>
            <a:ext cx="9144000" cy="3780907"/>
          </a:xfrm>
          <a:prstGeom prst="rect">
            <a:avLst/>
          </a:prstGeom>
        </p:spPr>
        <p:txBody>
          <a:bodyPr wrap="square" anchor="t">
            <a:spAutoFit/>
          </a:bodyPr>
          <a:lstStyle/>
          <a:p>
            <a:pPr algn="just">
              <a:lnSpc>
                <a:spcPct val="107000"/>
              </a:lnSpc>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La Etapa I se viabilizo con la suscripción del otrosí No. 21, por valor de inversión en </a:t>
            </a:r>
            <a:r>
              <a:rPr lang="es-MX"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Capex</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de $104.269 millones de pesos.</a:t>
            </a:r>
            <a:endParaRPr lang="es-ES" sz="1600" dirty="0">
              <a:latin typeface="Candara" charset="0"/>
              <a:ea typeface="Times New Roman" panose="02020603050405020304" pitchFamily="18" charset="0"/>
              <a:cs typeface="Times New Roman" panose="02020603050405020304" pitchFamily="18" charset="0"/>
            </a:endParaRPr>
          </a:p>
          <a:p>
            <a:pPr algn="just">
              <a:lnSpc>
                <a:spcPct val="107000"/>
              </a:lnSpc>
            </a:pPr>
            <a:endParaRPr lang="es-MX" sz="1600" dirty="0">
              <a:latin typeface="Candara" charset="0"/>
              <a:ea typeface="Times New Roman" panose="02020603050405020304" pitchFamily="18" charset="0"/>
              <a:cs typeface="Times New Roman" panose="02020603050405020304" pitchFamily="18" charset="0"/>
            </a:endParaRPr>
          </a:p>
          <a:p>
            <a:pPr algn="just">
              <a:lnSpc>
                <a:spcPct val="107000"/>
              </a:lnSpc>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Pendiente la Suscripción otrosí estudios y diseños etapa 2 y 3 complementarias: viabilidad para la presentación y entrega por parte de </a:t>
            </a:r>
            <a:r>
              <a:rPr lang="es-MX"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Opain</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de los estudios y diseños asociados con </a:t>
            </a:r>
            <a:r>
              <a:rPr lang="es-ES" sz="1600" dirty="0">
                <a:solidFill>
                  <a:schemeClr val="accent1">
                    <a:lumMod val="10000"/>
                  </a:schemeClr>
                </a:solidFill>
                <a:effectLst/>
                <a:latin typeface="Candara" charset="0"/>
                <a:ea typeface="Calibri" panose="020F0502020204030204" pitchFamily="34" charset="0"/>
                <a:cs typeface="Times New Roman" panose="02020603050405020304" pitchFamily="18" charset="0"/>
              </a:rPr>
              <a:t>las Obras Complementarias de la Etapa 2 y 3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de la ampliación del Aeropuerto El Dorado, que permita la ejecución de:</a:t>
            </a:r>
            <a:endParaRPr lang="es-MX" sz="1600" dirty="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lvl="0" algn="just">
              <a:lnSpc>
                <a:spcPct val="107000"/>
              </a:lnSpc>
            </a:pPr>
            <a:r>
              <a:rPr lang="es-MX" sz="1600" dirty="0">
                <a:solidFill>
                  <a:schemeClr val="accent1">
                    <a:lumMod val="10000"/>
                  </a:schemeClr>
                </a:solidFill>
                <a:latin typeface="Wingdings"/>
                <a:ea typeface="Times New Roman" panose="02020603050405020304" pitchFamily="18" charset="0"/>
                <a:cs typeface="Times New Roman" panose="02020603050405020304" pitchFamily="18" charset="0"/>
                <a:sym typeface="Wingdings"/>
              </a:rPr>
              <a:t>  Ø </a:t>
            </a:r>
            <a:r>
              <a:rPr lang="es-MX" sz="1600" dirty="0">
                <a:solidFill>
                  <a:schemeClr val="accent1">
                    <a:lumMod val="10000"/>
                  </a:schemeClr>
                </a:solidFill>
                <a:latin typeface="Candara"/>
                <a:ea typeface="Times New Roman" panose="02020603050405020304" pitchFamily="18" charset="0"/>
                <a:cs typeface="Times New Roman" panose="02020603050405020304" pitchFamily="18" charset="0"/>
                <a:sym typeface="Wingdings" charset="0"/>
              </a:rPr>
              <a:t>Etapa</a:t>
            </a:r>
            <a:r>
              <a:rPr lang="es-ES" sz="1600" dirty="0">
                <a:solidFill>
                  <a:schemeClr val="accent1">
                    <a:lumMod val="10000"/>
                  </a:schemeClr>
                </a:solidFill>
                <a:latin typeface="Candara"/>
                <a:ea typeface="Times New Roman" panose="02020603050405020304" pitchFamily="18" charset="0"/>
                <a:cs typeface="Times New Roman" panose="02020603050405020304" pitchFamily="18" charset="0"/>
                <a:sym typeface="Wingdings" charset="0"/>
              </a:rPr>
              <a:t>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2: Muelle internacional 14.000 m², plataforma internacional 18.900 m², 2 puentes de abordaje dobles, 3 puente de abordaje sencillos (iniciando su operación con la construcción de plataforma en la etapa 3), ajuste posición red de combustibles.</a:t>
            </a:r>
            <a:endParaRPr lang="es-MX" sz="1600" dirty="0">
              <a:latin typeface="Candara" charset="0"/>
              <a:ea typeface="Times New Roman" panose="02020603050405020304" pitchFamily="18" charset="0"/>
              <a:cs typeface="Times New Roman" panose="02020603050405020304" pitchFamily="18" charset="0"/>
            </a:endParaRPr>
          </a:p>
          <a:p>
            <a:pPr lvl="0" algn="just">
              <a:lnSpc>
                <a:spcPct val="107000"/>
              </a:lnSpc>
            </a:pPr>
            <a:r>
              <a:rPr lang="es-MX" sz="1600" dirty="0">
                <a:solidFill>
                  <a:schemeClr val="accent1">
                    <a:lumMod val="10000"/>
                  </a:schemeClr>
                </a:solidFill>
                <a:latin typeface="Wingdings"/>
                <a:ea typeface="Times New Roman" panose="02020603050405020304" pitchFamily="18" charset="0"/>
                <a:cs typeface="Times New Roman" panose="02020603050405020304" pitchFamily="18" charset="0"/>
                <a:sym typeface="Wingdings"/>
              </a:rPr>
              <a:t>  Ø </a:t>
            </a:r>
            <a:r>
              <a:rPr lang="es-MX" sz="1600" dirty="0">
                <a:solidFill>
                  <a:schemeClr val="accent1">
                    <a:lumMod val="10000"/>
                  </a:schemeClr>
                </a:solidFill>
                <a:latin typeface="Candara"/>
                <a:ea typeface="Times New Roman" panose="02020603050405020304" pitchFamily="18" charset="0"/>
                <a:cs typeface="Times New Roman" panose="02020603050405020304" pitchFamily="18" charset="0"/>
                <a:sym typeface="Wingdings" charset="0"/>
              </a:rPr>
              <a:t>Etapa</a:t>
            </a:r>
            <a:r>
              <a:rPr lang="es-ES" sz="1600" dirty="0">
                <a:solidFill>
                  <a:schemeClr val="accent1">
                    <a:lumMod val="10000"/>
                  </a:schemeClr>
                </a:solidFill>
                <a:latin typeface="Candara"/>
                <a:ea typeface="Times New Roman" panose="02020603050405020304" pitchFamily="18" charset="0"/>
                <a:cs typeface="Times New Roman" panose="02020603050405020304" pitchFamily="18" charset="0"/>
                <a:sym typeface="Wingdings" charset="0"/>
              </a:rPr>
              <a:t>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3: Plataforma internacional 30.200 m², ajuste posición red de combustibles, afectaciones</a:t>
            </a:r>
            <a:endParaRPr lang="es-MX" sz="1600" dirty="0">
              <a:latin typeface="Candara"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MX" sz="1600" dirty="0">
              <a:latin typeface="Candara"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es-MX" sz="1600" dirty="0">
              <a:latin typeface="Candara" panose="020E0502030303020204" pitchFamily="34" charset="0"/>
              <a:ea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8"/>
          <a:stretch>
            <a:fillRect/>
          </a:stretch>
        </p:blipFill>
        <p:spPr>
          <a:xfrm>
            <a:off x="134938" y="395288"/>
            <a:ext cx="4457420" cy="2726391"/>
          </a:xfrm>
          <a:prstGeom prst="rect">
            <a:avLst/>
          </a:prstGeom>
        </p:spPr>
      </p:pic>
      <p:pic>
        <p:nvPicPr>
          <p:cNvPr id="5" name="Imagen 4"/>
          <p:cNvPicPr>
            <a:picLocks noChangeAspect="1"/>
          </p:cNvPicPr>
          <p:nvPr/>
        </p:nvPicPr>
        <p:blipFill>
          <a:blip r:embed="rId9"/>
          <a:stretch>
            <a:fillRect/>
          </a:stretch>
        </p:blipFill>
        <p:spPr>
          <a:xfrm>
            <a:off x="4597253" y="388088"/>
            <a:ext cx="4554342" cy="2734525"/>
          </a:xfrm>
          <a:prstGeom prst="rect">
            <a:avLst/>
          </a:prstGeom>
        </p:spPr>
      </p:pic>
    </p:spTree>
    <p:extLst>
      <p:ext uri="{BB962C8B-B14F-4D97-AF65-F5344CB8AC3E}">
        <p14:creationId xmlns:p14="http://schemas.microsoft.com/office/powerpoint/2010/main" val="423105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ext uri="{D42A27DB-BD31-4B8C-83A1-F6EECF244321}">
                <p14:modId xmlns:p14="http://schemas.microsoft.com/office/powerpoint/2010/main" val="24837712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8" name="think-cell Slide" r:id="rId5" imgW="270" imgH="270" progId="TCLayout.ActiveDocument.1">
                  <p:embed/>
                </p:oleObj>
              </mc:Choice>
              <mc:Fallback>
                <p:oleObj name="think-cell Slide" r:id="rId5" imgW="270" imgH="270" progId="TCLayout.ActiveDocument.1">
                  <p:embed/>
                  <p:pic>
                    <p:nvPicPr>
                      <p:cNvPr id="17" name="Object 1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a:t>
            </a:fld>
            <a:endParaRPr lang="es-CO">
              <a:solidFill>
                <a:srgbClr val="244061">
                  <a:tint val="75000"/>
                </a:srgbClr>
              </a:solidFill>
            </a:endParaRPr>
          </a:p>
        </p:txBody>
      </p:sp>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1200" y="1192184"/>
            <a:ext cx="5109710" cy="4104456"/>
          </a:xfrm>
          <a:prstGeom prst="rect">
            <a:avLst/>
          </a:prstGeom>
        </p:spPr>
      </p:pic>
    </p:spTree>
    <p:extLst>
      <p:ext uri="{BB962C8B-B14F-4D97-AF65-F5344CB8AC3E}">
        <p14:creationId xmlns:p14="http://schemas.microsoft.com/office/powerpoint/2010/main" val="2312241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1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Vigencia 2015</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20</a:t>
            </a:fld>
            <a:endParaRPr lang="es-CO">
              <a:solidFill>
                <a:srgbClr val="244061">
                  <a:tint val="75000"/>
                </a:srgbClr>
              </a:solidFill>
            </a:endParaRPr>
          </a:p>
        </p:txBody>
      </p:sp>
      <p:sp>
        <p:nvSpPr>
          <p:cNvPr id="3" name="Rectángulo 2"/>
          <p:cNvSpPr/>
          <p:nvPr/>
        </p:nvSpPr>
        <p:spPr>
          <a:xfrm>
            <a:off x="286246" y="1254351"/>
            <a:ext cx="8595361" cy="4571316"/>
          </a:xfrm>
          <a:prstGeom prst="rect">
            <a:avLst/>
          </a:prstGeom>
        </p:spPr>
        <p:txBody>
          <a:bodyPr wrap="square">
            <a:spAutoFit/>
          </a:bodyPr>
          <a:lstStyle/>
          <a:p>
            <a:pPr lvl="0" algn="just">
              <a:lnSpc>
                <a:spcPct val="107000"/>
              </a:lnSpc>
              <a:spcAft>
                <a:spcPts val="0"/>
              </a:spcAft>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Pliegos de condiciones para contratación: </a:t>
            </a:r>
          </a:p>
          <a:p>
            <a:pPr lvl="0" algn="just">
              <a:lnSpc>
                <a:spcPct val="107000"/>
              </a:lnSpc>
              <a:spcAft>
                <a:spcPts val="0"/>
              </a:spcAft>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estructuran los pre-pliegos para la contratación del </a:t>
            </a:r>
            <a:r>
              <a:rPr lang="es-CO" sz="160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Program</a:t>
            </a: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Manager.</a:t>
            </a: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publican los pre-pliegos para la contratación del </a:t>
            </a:r>
            <a:r>
              <a:rPr lang="es-CO" sz="160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Program</a:t>
            </a: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Manager. (07 de julio de 2015)</a:t>
            </a: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responden las 99 preguntas de los interesados al proyecto de pliegos de condiciones. (22 de julio de 2015)</a:t>
            </a: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publican pliegos de condiciones definitivos. (24 de julio de 2015)</a:t>
            </a: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Realización de audiencia de aclaración de pliegos. (04 de agosto de 2015)</a:t>
            </a: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Realización de audiencia de cierre del proceso de contratación No. VJ-VGC-CM-014-2015. (09 de septiembre de 2015)</a:t>
            </a: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Evaluación técnicas de las diez (10) propuestas recibidas.</a:t>
            </a: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Aclaraciones dentro de la evaluación técnica de las diez (10) propuestas recibidas.</a:t>
            </a: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Realización de audiencia de adjudicación. (15 de octubre de 2015)</a:t>
            </a: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Firma del contrato de consultoría No. 485 de 2015. (21 de octubre de 2015)</a:t>
            </a:r>
          </a:p>
          <a:p>
            <a:pPr marL="285750" lvl="0" indent="-285750" algn="just">
              <a:lnSpc>
                <a:spcPct val="107000"/>
              </a:lnSpc>
              <a:spcAft>
                <a:spcPts val="0"/>
              </a:spcAft>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Firma de acta de inicio. (30 de noviembre de 2015)</a:t>
            </a:r>
          </a:p>
          <a:p>
            <a:pPr marL="285750" lvl="0" indent="-285750" algn="just">
              <a:lnSpc>
                <a:spcPct val="107000"/>
              </a:lnSpc>
              <a:spcAft>
                <a:spcPts val="0"/>
              </a:spcAft>
              <a:buFont typeface="Arial" panose="020B0604020202020204" pitchFamily="34" charset="0"/>
              <a:buChar char="•"/>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lvl="0" indent="-285750" algn="just">
              <a:lnSpc>
                <a:spcPct val="107000"/>
              </a:lnSpc>
              <a:spcAft>
                <a:spcPts val="0"/>
              </a:spcAft>
              <a:buFont typeface="Arial" panose="020B0604020202020204" pitchFamily="34" charset="0"/>
              <a:buChar char="•"/>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014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158"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Enero/Agosto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21</a:t>
            </a:fld>
            <a:endParaRPr lang="es-CO">
              <a:solidFill>
                <a:srgbClr val="244061">
                  <a:tint val="75000"/>
                </a:srgbClr>
              </a:solidFill>
            </a:endParaRPr>
          </a:p>
        </p:txBody>
      </p:sp>
      <p:sp>
        <p:nvSpPr>
          <p:cNvPr id="3" name="Rectángulo 2"/>
          <p:cNvSpPr/>
          <p:nvPr/>
        </p:nvSpPr>
        <p:spPr>
          <a:xfrm>
            <a:off x="286246" y="1254351"/>
            <a:ext cx="8595361" cy="4307846"/>
          </a:xfrm>
          <a:prstGeom prst="rect">
            <a:avLst/>
          </a:prstGeom>
        </p:spPr>
        <p:txBody>
          <a:bodyPr wrap="square">
            <a:spAutoFit/>
          </a:bodyPr>
          <a:lstStyle/>
          <a:p>
            <a:pPr lvl="0" algn="just">
              <a:lnSpc>
                <a:spcPct val="107000"/>
              </a:lnSpc>
              <a:spcAft>
                <a:spcPts val="0"/>
              </a:spcAft>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Ejecución Fase Pre Operativa: </a:t>
            </a:r>
          </a:p>
          <a:p>
            <a:pPr lvl="0" algn="just">
              <a:lnSpc>
                <a:spcPct val="107000"/>
              </a:lnSpc>
              <a:spcAft>
                <a:spcPts val="0"/>
              </a:spcAft>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lvl="0" indent="-285750" algn="just">
              <a:lnSpc>
                <a:spcPct val="107000"/>
              </a:lnSpc>
              <a:spcAft>
                <a:spcPts val="0"/>
              </a:spcAft>
              <a:buFont typeface="Arial" panose="020B0604020202020204" pitchFamily="34" charset="0"/>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Informe de Diagnóstico</a:t>
            </a:r>
          </a:p>
          <a:p>
            <a:pPr marL="285750" lvl="0" indent="-285750" algn="just">
              <a:lnSpc>
                <a:spcPct val="107000"/>
              </a:lnSpc>
              <a:spcAft>
                <a:spcPts val="0"/>
              </a:spcAft>
              <a:buFont typeface="Arial" panose="020B0604020202020204" pitchFamily="34" charset="0"/>
              <a:buChar char="•"/>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Verificar en sitio y articular el diagnóstico del estado actual del Aeropuerto El Dorado de acuerdo a los diferentes contratos que afecten al Contrato de Concesión 6000169-OK de septiembre de 2006.</a:t>
            </a: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a:t>
            </a:r>
          </a:p>
          <a:p>
            <a:pPr marL="800100" lvl="1" indent="-342900" algn="just">
              <a:lnSpc>
                <a:spcPct val="107000"/>
              </a:lnSpc>
              <a:buFont typeface="Candara" panose="020E0502030303020204" pitchFamily="34" charset="0"/>
              <a:buChar char="⁻"/>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Recopilar la información suministrada por las interventorías y supervisores con respecto al estado actual de los diseños de las obras ejecutadas y por ejecutarse, así como de las obras contratadas en el Aeropuerto Internacional El Dorado, de todos los contratistas presentes en el mismo.</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Realizar y articular el diagnóstico técnico, operativo, legal, de riesgo, ambiental, financiero, social y predial de las obras de los contratos que puedan afectar al Contrato de Concesión 6000169-OK de septiembre de 2006.</a:t>
            </a: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289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0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Enero/Agosto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22</a:t>
            </a:fld>
            <a:endParaRPr lang="es-CO">
              <a:solidFill>
                <a:srgbClr val="244061">
                  <a:tint val="75000"/>
                </a:srgbClr>
              </a:solidFill>
            </a:endParaRPr>
          </a:p>
        </p:txBody>
      </p:sp>
      <p:sp>
        <p:nvSpPr>
          <p:cNvPr id="3" name="Rectángulo 2"/>
          <p:cNvSpPr/>
          <p:nvPr/>
        </p:nvSpPr>
        <p:spPr>
          <a:xfrm>
            <a:off x="286246" y="1254351"/>
            <a:ext cx="8595361" cy="5888663"/>
          </a:xfrm>
          <a:prstGeom prst="rect">
            <a:avLst/>
          </a:prstGeom>
        </p:spPr>
        <p:txBody>
          <a:bodyPr wrap="square">
            <a:spAutoFit/>
          </a:bodyPr>
          <a:lstStyle/>
          <a:p>
            <a:pPr lvl="0" algn="just">
              <a:lnSpc>
                <a:spcPct val="107000"/>
              </a:lnSpc>
              <a:spcAft>
                <a:spcPts val="0"/>
              </a:spcAft>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Ejecución Fase de Planificación: </a:t>
            </a:r>
          </a:p>
          <a:p>
            <a:pPr lvl="0" algn="just">
              <a:lnSpc>
                <a:spcPct val="107000"/>
              </a:lnSpc>
              <a:spcAft>
                <a:spcPts val="0"/>
              </a:spcAft>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Cronograma Maestro</a:t>
            </a:r>
          </a:p>
          <a:p>
            <a:pPr marL="342900" lvl="0" indent="-342900" algn="just">
              <a:lnSpc>
                <a:spcPct val="107000"/>
              </a:lnSpc>
              <a:buFont typeface="Symbol" panose="05050102010706020507" pitchFamily="18" charset="2"/>
              <a:buChar char=""/>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Elaborar y planificar el cronograma maestro, mostrando duración, responsabilidades, precedencias, dependencias, costos y progreso, donde se involucren todas las actividades a coordinar teniendo en cuenta la relación de dependencia del programa y sus restricciones contractuales. Dicho cronograma esta elaborado en una plataforma digital que permita su visualización (Project Online). </a:t>
            </a:r>
          </a:p>
          <a:p>
            <a:pPr marL="342900" indent="-342900" algn="just">
              <a:lnSpc>
                <a:spcPct val="107000"/>
              </a:lnSpc>
              <a:buFont typeface="Symbol" panose="05050102010706020507" pitchFamily="18" charset="2"/>
              <a:buChar char=""/>
            </a:pPr>
            <a:endParaRPr lang="es-MX" sz="1600">
              <a:solidFill>
                <a:srgbClr val="D9D9D9">
                  <a:lumMod val="10000"/>
                </a:srgbClr>
              </a:solidFill>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Plan de gerencia</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Preparar y recomendar una estrategia de diseño y construcción de las actividades que mejor aborden los requerimientos del aeropuerto en su conjunto.</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Identificar todos los componentes críticos del programa a coordinar y su impacto en el programa de adecuación de la infraestructura (plan de choque) del aeropuerto.</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Evaluar con el Contratante y el personal del programa a coordinar las necesidades inherentes a la logística aplicable para la ejecución de los contratos que puedan incidir en la ejecución del contrato de concesión No. 6000169-OK de 2006.</a:t>
            </a:r>
            <a:endParaRPr lang="es-ES"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777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54"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Enero/Agosto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23</a:t>
            </a:fld>
            <a:endParaRPr lang="es-CO">
              <a:solidFill>
                <a:srgbClr val="244061">
                  <a:tint val="75000"/>
                </a:srgbClr>
              </a:solidFill>
            </a:endParaRPr>
          </a:p>
        </p:txBody>
      </p:sp>
      <p:sp>
        <p:nvSpPr>
          <p:cNvPr id="3" name="Rectángulo 2"/>
          <p:cNvSpPr/>
          <p:nvPr/>
        </p:nvSpPr>
        <p:spPr>
          <a:xfrm>
            <a:off x="286246" y="1254351"/>
            <a:ext cx="8595361" cy="3517438"/>
          </a:xfrm>
          <a:prstGeom prst="rect">
            <a:avLst/>
          </a:prstGeom>
        </p:spPr>
        <p:txBody>
          <a:bodyPr wrap="square">
            <a:spAutoFit/>
          </a:bodyPr>
          <a:lstStyle/>
          <a:p>
            <a:pPr lvl="0" algn="just">
              <a:lnSpc>
                <a:spcPct val="107000"/>
              </a:lnSpc>
              <a:spcAft>
                <a:spcPts val="0"/>
              </a:spcAft>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Ejecución Fase de Construcción</a:t>
            </a:r>
          </a:p>
          <a:p>
            <a:pPr lvl="0" algn="just">
              <a:lnSpc>
                <a:spcPct val="107000"/>
              </a:lnSpc>
              <a:spcAft>
                <a:spcPts val="0"/>
              </a:spcAft>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Comité de gerencia </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Liderar, coordinar y documentar las reuniones y comités que se origine como consecuencia de la ejecución del contrato, con sus respectivas actas de reunión.</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Promover la coordinación entre los diferentes actores involucrados en el proyecto durante la ejecución de las obras.</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Asesorar y recomendar estrategias de trabajo que optimicen la productividad global del programa. </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Analizar y conceptuar como apoyo a la gestión a las entidades contratantes sobre los reclamos efectuados por los actores involucrados en el programa a coordinar, que afecten el programa de adecuación de la infraestructura (plan de choque) del Aeropuerto (</a:t>
            </a:r>
            <a:r>
              <a:rPr lang="es-CO" sz="160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Claim</a:t>
            </a: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Management).</a:t>
            </a:r>
          </a:p>
        </p:txBody>
      </p:sp>
    </p:spTree>
    <p:extLst>
      <p:ext uri="{BB962C8B-B14F-4D97-AF65-F5344CB8AC3E}">
        <p14:creationId xmlns:p14="http://schemas.microsoft.com/office/powerpoint/2010/main" val="2575852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30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Enero/Agosto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24</a:t>
            </a:fld>
            <a:endParaRPr lang="es-CO">
              <a:solidFill>
                <a:srgbClr val="244061">
                  <a:tint val="75000"/>
                </a:srgbClr>
              </a:solidFill>
            </a:endParaRPr>
          </a:p>
        </p:txBody>
      </p:sp>
      <p:sp>
        <p:nvSpPr>
          <p:cNvPr id="3" name="Rectángulo 2"/>
          <p:cNvSpPr/>
          <p:nvPr/>
        </p:nvSpPr>
        <p:spPr>
          <a:xfrm>
            <a:off x="286246" y="1254351"/>
            <a:ext cx="8595361" cy="4307846"/>
          </a:xfrm>
          <a:prstGeom prst="rect">
            <a:avLst/>
          </a:prstGeom>
        </p:spPr>
        <p:txBody>
          <a:bodyPr wrap="square">
            <a:spAutoFit/>
          </a:bodyPr>
          <a:lstStyle/>
          <a:p>
            <a:pPr lvl="0" algn="just">
              <a:lnSpc>
                <a:spcPct val="107000"/>
              </a:lnSpc>
              <a:spcAft>
                <a:spcPts val="0"/>
              </a:spcAft>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Ejecución Fase de Construcción</a:t>
            </a:r>
          </a:p>
          <a:p>
            <a:pPr lvl="0" algn="just">
              <a:lnSpc>
                <a:spcPct val="107000"/>
              </a:lnSpc>
              <a:spcAft>
                <a:spcPts val="0"/>
              </a:spcAft>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Cronograma Maestro</a:t>
            </a: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Generar alertas tempranas e identificar los elementos críticos, que puedan llegar a afectar el cronograma maestro</a:t>
            </a: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Actualizar y mantener el cronograma maestro de acuerdo con el estado actual de las obras, teniendo en cuenta tiempo, responsabilidades, precedencias, dependencias y costos actuales.</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Realizar seguimiento a las rutas críticas del programa a coordinar.</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Asesorar y proponer al Contratante y al Comité Directivo, las soluciones a problemas que requieran de su autorización durante las fases de planificación, construcción y entrega.</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Gestión documental</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Administrar la documentación del programa a coordinar a través de la metodología y sistema implementado.</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0618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35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Enero/Agosto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25</a:t>
            </a:fld>
            <a:endParaRPr lang="es-CO">
              <a:solidFill>
                <a:srgbClr val="244061">
                  <a:tint val="75000"/>
                </a:srgbClr>
              </a:solidFill>
            </a:endParaRPr>
          </a:p>
        </p:txBody>
      </p:sp>
      <p:sp>
        <p:nvSpPr>
          <p:cNvPr id="3" name="Rectángulo 2"/>
          <p:cNvSpPr/>
          <p:nvPr/>
        </p:nvSpPr>
        <p:spPr>
          <a:xfrm>
            <a:off x="286246" y="1254351"/>
            <a:ext cx="8595361" cy="3253968"/>
          </a:xfrm>
          <a:prstGeom prst="rect">
            <a:avLst/>
          </a:prstGeom>
        </p:spPr>
        <p:txBody>
          <a:bodyPr wrap="square">
            <a:spAutoFit/>
          </a:bodyPr>
          <a:lstStyle/>
          <a:p>
            <a:pPr lvl="0" algn="just">
              <a:lnSpc>
                <a:spcPct val="107000"/>
              </a:lnSpc>
              <a:spcAft>
                <a:spcPts val="0"/>
              </a:spcAft>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Ejecución Fase de Construcción</a:t>
            </a:r>
          </a:p>
          <a:p>
            <a:pPr lvl="0" algn="just">
              <a:lnSpc>
                <a:spcPct val="107000"/>
              </a:lnSpc>
              <a:spcAft>
                <a:spcPts val="0"/>
              </a:spcAft>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Acompañamiento adicional de Program Manager</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Proponer y gestionar la coordinación de procedimientos logísticos (Obra y Aeropuerto)</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Acompañar y asesorar al Contratante y al Comité Directivo en caso de requerir cambios y/o adiciones a los contratos existentes</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Identificar, cuantificar y documentar los posibles riesgos que impacten el programa de adecuación de la infraestructura (plan de choque) del Aeropuerto.</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Búsqueda de mecanismos que permitan la coordinación de las obligaciones de dichas interventorías, los cuales serán llevadas al comité directivo de este contrato.</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2982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398"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Enero/Agosto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26</a:t>
            </a:fld>
            <a:endParaRPr lang="es-CO">
              <a:solidFill>
                <a:srgbClr val="244061">
                  <a:tint val="75000"/>
                </a:srgbClr>
              </a:solidFill>
            </a:endParaRPr>
          </a:p>
        </p:txBody>
      </p:sp>
      <p:sp>
        <p:nvSpPr>
          <p:cNvPr id="3" name="Rectángulo 2"/>
          <p:cNvSpPr/>
          <p:nvPr/>
        </p:nvSpPr>
        <p:spPr>
          <a:xfrm>
            <a:off x="286246" y="1254351"/>
            <a:ext cx="8595361" cy="5098255"/>
          </a:xfrm>
          <a:prstGeom prst="rect">
            <a:avLst/>
          </a:prstGeom>
        </p:spPr>
        <p:txBody>
          <a:bodyPr wrap="square">
            <a:spAutoFit/>
          </a:bodyPr>
          <a:lstStyle/>
          <a:p>
            <a:pPr lvl="0" algn="just">
              <a:lnSpc>
                <a:spcPct val="107000"/>
              </a:lnSpc>
              <a:spcAft>
                <a:spcPts val="0"/>
              </a:spcAft>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Ejecución Fase de Análisis</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Informes mensuales y semanales </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Generar reportes semanales ejecutivos, los cuales contengan información gráfica, específica, veraz y actualizada que ayuden al Contratante en la toma de decisiones. Estos reportes serán propuestos por el contratista a la Agencia, el cual será pre aprobado para su posterior presentación.</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Jurídico y Riesgos</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Revisar los contratos existentes y así como aquellos que se llegaren a celebrar y ejecutar durante la vigencia del contrato de consultoría, que sean parte del programa a coordinar y que puedan impactar la ejecución del Contrato de Concesión No.6000169-OK de 2006.</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Compilar los hallazgos, dificultades y/o alternativas que cada interventoría haya encontrado en el desarrollo de sus actividades, para lo que se requiere una periodicidad mínima semanal de reuniones de coordinación.</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Implementar una Gestión de Riesgos que permita detectar y plantear posibles medidas mitigadoras de manera temprana</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962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4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Enero/Agosto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27</a:t>
            </a:fld>
            <a:endParaRPr lang="es-CO">
              <a:solidFill>
                <a:srgbClr val="244061">
                  <a:tint val="75000"/>
                </a:srgbClr>
              </a:solidFill>
            </a:endParaRPr>
          </a:p>
        </p:txBody>
      </p:sp>
      <p:sp>
        <p:nvSpPr>
          <p:cNvPr id="3" name="Rectángulo 2"/>
          <p:cNvSpPr/>
          <p:nvPr/>
        </p:nvSpPr>
        <p:spPr>
          <a:xfrm>
            <a:off x="286245" y="1506143"/>
            <a:ext cx="8595361" cy="3780907"/>
          </a:xfrm>
          <a:prstGeom prst="rect">
            <a:avLst/>
          </a:prstGeom>
        </p:spPr>
        <p:txBody>
          <a:bodyPr wrap="square">
            <a:spAutoFit/>
          </a:bodyPr>
          <a:lstStyle/>
          <a:p>
            <a:pPr lvl="0" algn="just">
              <a:lnSpc>
                <a:spcPct val="107000"/>
              </a:lnSpc>
              <a:spcAft>
                <a:spcPts val="0"/>
              </a:spcAft>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Ejecución Fase de Análisis</a:t>
            </a:r>
          </a:p>
          <a:p>
            <a:pPr lvl="0" algn="just">
              <a:lnSpc>
                <a:spcPct val="107000"/>
              </a:lnSpc>
              <a:spcAft>
                <a:spcPts val="0"/>
              </a:spcAft>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Estrategia</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Establecer los procedimientos generales de trabajo para promover el cumplimiento de todas las actividades incluidas dentro del cronograma maestro del Aeropuerto El Dorado.</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Analizar el impacto de nuevas actividades a incluir dentro del cronograma maestro, si se requiere por el contratante.</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Definir el tipo de reuniones necesarias, su periodicidad y la metodología para la toma de decisiones relacionadas con el programa (plan de choque) del aeropuerto.</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Evaluar el estado de avance y resultados del cronograma maestro </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Determinar si es necesario implementar acción correctiva o preventiva.</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Recomendar acciones correctivas  cuando sea necesario.</a:t>
            </a:r>
          </a:p>
        </p:txBody>
      </p:sp>
    </p:spTree>
    <p:extLst>
      <p:ext uri="{BB962C8B-B14F-4D97-AF65-F5344CB8AC3E}">
        <p14:creationId xmlns:p14="http://schemas.microsoft.com/office/powerpoint/2010/main" val="1785854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494"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Enero/Agosto 2016</a:t>
            </a:r>
            <a:endParaRPr lang="es-ES_tradnl">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28</a:t>
            </a:fld>
            <a:endParaRPr lang="es-CO">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a:t>Vigencia 2016</a:t>
            </a:r>
          </a:p>
        </p:txBody>
      </p:sp>
      <p:sp>
        <p:nvSpPr>
          <p:cNvPr id="18" name="CuadroTexto 17"/>
          <p:cNvSpPr txBox="1"/>
          <p:nvPr/>
        </p:nvSpPr>
        <p:spPr>
          <a:xfrm>
            <a:off x="9832504" y="2891393"/>
            <a:ext cx="4032448" cy="1754326"/>
          </a:xfrm>
          <a:prstGeom prst="rect">
            <a:avLst/>
          </a:prstGeom>
          <a:noFill/>
        </p:spPr>
        <p:txBody>
          <a:bodyPr wrap="square" rtlCol="0">
            <a:spAutoFit/>
          </a:bodyPr>
          <a:lstStyle/>
          <a:p>
            <a:r>
              <a:rPr lang="es-CO"/>
              <a:t>Presentar un resumen de los logros obtenidos en el periodo enero – abril</a:t>
            </a:r>
          </a:p>
          <a:p>
            <a:endParaRPr lang="es-CO"/>
          </a:p>
          <a:p>
            <a:r>
              <a:rPr lang="es-CO"/>
              <a:t>Inversiones</a:t>
            </a:r>
          </a:p>
          <a:p>
            <a:r>
              <a:rPr lang="es-CO"/>
              <a:t>Avances en obras</a:t>
            </a:r>
          </a:p>
          <a:p>
            <a:r>
              <a:rPr lang="es-CO"/>
              <a:t>Proyectado en la vigencia</a:t>
            </a:r>
          </a:p>
        </p:txBody>
      </p:sp>
      <p:sp>
        <p:nvSpPr>
          <p:cNvPr id="7" name="Rectángulo 6"/>
          <p:cNvSpPr/>
          <p:nvPr/>
        </p:nvSpPr>
        <p:spPr>
          <a:xfrm>
            <a:off x="11926" y="1786718"/>
            <a:ext cx="9144000" cy="355803"/>
          </a:xfrm>
          <a:prstGeom prst="rect">
            <a:avLst/>
          </a:prstGeom>
        </p:spPr>
        <p:txBody>
          <a:bodyPr wrap="square" anchor="t">
            <a:spAutoFit/>
          </a:bodyPr>
          <a:lstStyle/>
          <a:p>
            <a:pPr marL="342900" lvl="0" indent="-342900" algn="just">
              <a:lnSpc>
                <a:spcPct val="107000"/>
              </a:lnSpc>
              <a:spcAft>
                <a:spcPts val="0"/>
              </a:spcAft>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avance de los proyectos a 30 de agosto de 2016 son: </a:t>
            </a:r>
            <a:endParaRPr lang="es-ES" sz="1600">
              <a:latin typeface="Candara" panose="020E0502030303020204" pitchFamily="34" charset="0"/>
              <a:ea typeface="Times New Roman" panose="02020603050405020304" pitchFamily="18" charset="0"/>
              <a:cs typeface="Times New Roman" panose="02020603050405020304" pitchFamily="18" charset="0"/>
            </a:endParaRPr>
          </a:p>
        </p:txBody>
      </p:sp>
      <p:graphicFrame>
        <p:nvGraphicFramePr>
          <p:cNvPr id="8" name="Tabla 7"/>
          <p:cNvGraphicFramePr>
            <a:graphicFrameLocks noGrp="1"/>
          </p:cNvGraphicFramePr>
          <p:nvPr>
            <p:extLst/>
          </p:nvPr>
        </p:nvGraphicFramePr>
        <p:xfrm>
          <a:off x="870527" y="2345587"/>
          <a:ext cx="7638473" cy="3413760"/>
        </p:xfrm>
        <a:graphic>
          <a:graphicData uri="http://schemas.openxmlformats.org/drawingml/2006/table">
            <a:tbl>
              <a:tblPr>
                <a:tableStyleId>{ED083AE6-46FA-4A59-8FB0-9F97EB10719F}</a:tableStyleId>
              </a:tblPr>
              <a:tblGrid>
                <a:gridCol w="1236518">
                  <a:extLst>
                    <a:ext uri="{9D8B030D-6E8A-4147-A177-3AD203B41FA5}">
                      <a16:colId xmlns:a16="http://schemas.microsoft.com/office/drawing/2014/main" val="20000"/>
                    </a:ext>
                  </a:extLst>
                </a:gridCol>
                <a:gridCol w="3539375">
                  <a:extLst>
                    <a:ext uri="{9D8B030D-6E8A-4147-A177-3AD203B41FA5}">
                      <a16:colId xmlns:a16="http://schemas.microsoft.com/office/drawing/2014/main" val="20002"/>
                    </a:ext>
                  </a:extLst>
                </a:gridCol>
                <a:gridCol w="881380">
                  <a:extLst>
                    <a:ext uri="{9D8B030D-6E8A-4147-A177-3AD203B41FA5}">
                      <a16:colId xmlns:a16="http://schemas.microsoft.com/office/drawing/2014/main" val="20004"/>
                    </a:ext>
                  </a:extLst>
                </a:gridCol>
                <a:gridCol w="876300">
                  <a:extLst>
                    <a:ext uri="{9D8B030D-6E8A-4147-A177-3AD203B41FA5}">
                      <a16:colId xmlns:a16="http://schemas.microsoft.com/office/drawing/2014/main" val="20005"/>
                    </a:ext>
                  </a:extLst>
                </a:gridCol>
                <a:gridCol w="1104900">
                  <a:extLst>
                    <a:ext uri="{9D8B030D-6E8A-4147-A177-3AD203B41FA5}">
                      <a16:colId xmlns:a16="http://schemas.microsoft.com/office/drawing/2014/main" val="20007"/>
                    </a:ext>
                  </a:extLst>
                </a:gridCol>
              </a:tblGrid>
              <a:tr h="483500">
                <a:tc>
                  <a:txBody>
                    <a:bodyPr/>
                    <a:lstStyle/>
                    <a:p>
                      <a:pPr algn="ctr" fontAlgn="ctr"/>
                      <a:r>
                        <a:rPr lang="es-ES" sz="1000" b="1" u="none" strike="noStrike" dirty="0">
                          <a:solidFill>
                            <a:srgbClr val="212121"/>
                          </a:solidFill>
                          <a:effectLst/>
                        </a:rPr>
                        <a:t>ACTIVIDAD</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OBJETO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Inicio - Proyecto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Terminación - Proyecto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Porcentaje de </a:t>
                      </a:r>
                    </a:p>
                    <a:p>
                      <a:pPr algn="ctr" fontAlgn="ctr"/>
                      <a:r>
                        <a:rPr lang="es-ES" sz="1000" b="1" u="none" strike="noStrike" dirty="0">
                          <a:solidFill>
                            <a:srgbClr val="212121"/>
                          </a:solidFill>
                          <a:effectLst/>
                        </a:rPr>
                        <a:t>Ejecución Aprox.</a:t>
                      </a:r>
                      <a:br>
                        <a:rPr lang="es-ES" sz="1000" u="none" strike="noStrike" dirty="0">
                          <a:effectLst/>
                        </a:rPr>
                      </a:br>
                      <a:r>
                        <a:rPr lang="es-ES" sz="1000" b="1" u="none" strike="noStrike" dirty="0">
                          <a:solidFill>
                            <a:srgbClr val="212121"/>
                          </a:solidFill>
                          <a:effectLst/>
                        </a:rPr>
                        <a:t>(avance de obra)</a:t>
                      </a:r>
                      <a:endParaRPr lang="es-ES" sz="1000" b="1" i="0" u="none" strike="noStrike" dirty="0">
                        <a:solidFill>
                          <a:srgbClr val="212121"/>
                        </a:solidFill>
                        <a:effectLst/>
                        <a:latin typeface="Calibri" panose="020F0502020204030204" pitchFamily="34" charset="0"/>
                      </a:endParaRPr>
                    </a:p>
                  </a:txBody>
                  <a:tcPr anchor="ctr"/>
                </a:tc>
                <a:extLst>
                  <a:ext uri="{0D108BD9-81ED-4DB2-BD59-A6C34878D82A}">
                    <a16:rowId xmlns:a16="http://schemas.microsoft.com/office/drawing/2014/main" val="10000"/>
                  </a:ext>
                </a:extLst>
              </a:tr>
              <a:tr h="656778">
                <a:tc>
                  <a:txBody>
                    <a:bodyPr/>
                    <a:lstStyle/>
                    <a:p>
                      <a:pPr algn="ctr" fontAlgn="ctr"/>
                      <a:r>
                        <a:rPr lang="es-ES" sz="1000" b="1" u="none" strike="noStrike" dirty="0">
                          <a:solidFill>
                            <a:srgbClr val="212121"/>
                          </a:solidFill>
                          <a:effectLst/>
                        </a:rPr>
                        <a:t>Informe</a:t>
                      </a:r>
                      <a:r>
                        <a:rPr lang="es-ES" sz="1000" b="1" u="none" strike="noStrike" baseline="0" dirty="0">
                          <a:solidFill>
                            <a:srgbClr val="212121"/>
                          </a:solidFill>
                          <a:effectLst/>
                        </a:rPr>
                        <a:t> de Diagnóstico</a:t>
                      </a:r>
                      <a:endParaRPr lang="es-ES" sz="1000" b="1" i="0" u="none" strike="noStrike" dirty="0">
                        <a:solidFill>
                          <a:srgbClr val="212121"/>
                        </a:solidFill>
                        <a:effectLst/>
                        <a:latin typeface="Calibri" panose="020F0502020204030204" pitchFamily="34" charset="0"/>
                      </a:endParaRPr>
                    </a:p>
                  </a:txBody>
                  <a:tcPr anchor="ctr"/>
                </a:tc>
                <a:tc>
                  <a:txBody>
                    <a:bodyPr/>
                    <a:lstStyle/>
                    <a:p>
                      <a:pPr algn="just" fontAlgn="ctr"/>
                      <a:r>
                        <a:rPr lang="es-CO" sz="1000" b="1" u="none" strike="noStrike" dirty="0">
                          <a:solidFill>
                            <a:srgbClr val="212121"/>
                          </a:solidFill>
                          <a:effectLst/>
                        </a:rPr>
                        <a:t>Realizar y articular el diagnóstico técnico, operativo, legal, de riesgo, ambiental, financiero, social y predial de las obras de los contratos que puedan afectar al Contrato de Concesión 6000169-OK de septiembre de 2006.</a:t>
                      </a:r>
                    </a:p>
                  </a:txBody>
                  <a:tcPr anchor="ctr"/>
                </a:tc>
                <a:tc>
                  <a:txBody>
                    <a:bodyPr/>
                    <a:lstStyle/>
                    <a:p>
                      <a:pPr algn="ctr" fontAlgn="ctr"/>
                      <a:r>
                        <a:rPr lang="es-ES" sz="1000" b="1" u="none" strike="noStrike" dirty="0">
                          <a:solidFill>
                            <a:srgbClr val="212121"/>
                          </a:solidFill>
                          <a:effectLst/>
                        </a:rPr>
                        <a:t>01/12/2015</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22/04/2016</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100%</a:t>
                      </a:r>
                      <a:endParaRPr lang="es-ES" sz="1000" b="1" i="0" u="none" strike="noStrike" dirty="0">
                        <a:solidFill>
                          <a:srgbClr val="212121"/>
                        </a:solidFill>
                        <a:effectLst/>
                        <a:latin typeface="Calibri" panose="020F0502020204030204" pitchFamily="34" charset="0"/>
                      </a:endParaRPr>
                    </a:p>
                  </a:txBody>
                  <a:tcPr anchor="ctr"/>
                </a:tc>
                <a:extLst>
                  <a:ext uri="{0D108BD9-81ED-4DB2-BD59-A6C34878D82A}">
                    <a16:rowId xmlns:a16="http://schemas.microsoft.com/office/drawing/2014/main" val="10002"/>
                  </a:ext>
                </a:extLst>
              </a:tr>
              <a:tr h="784751">
                <a:tc>
                  <a:txBody>
                    <a:bodyPr/>
                    <a:lstStyle/>
                    <a:p>
                      <a:pPr algn="ctr" fontAlgn="ctr"/>
                      <a:r>
                        <a:rPr lang="es-ES" sz="1000" b="1" u="none" strike="noStrike" dirty="0">
                          <a:solidFill>
                            <a:srgbClr val="212121"/>
                          </a:solidFill>
                          <a:effectLst/>
                        </a:rPr>
                        <a:t>Cronograma Maestro</a:t>
                      </a:r>
                      <a:endParaRPr lang="es-ES" sz="1000" b="1" i="0" u="none" strike="noStrike" dirty="0">
                        <a:solidFill>
                          <a:srgbClr val="212121"/>
                        </a:solidFill>
                        <a:effectLst/>
                        <a:latin typeface="Calibri" panose="020F0502020204030204" pitchFamily="34" charset="0"/>
                      </a:endParaRPr>
                    </a:p>
                  </a:txBody>
                  <a:tcPr anchor="ctr"/>
                </a:tc>
                <a:tc>
                  <a:txBody>
                    <a:bodyPr/>
                    <a:lstStyle/>
                    <a:p>
                      <a:pPr algn="just" fontAlgn="ctr"/>
                      <a:r>
                        <a:rPr lang="es-ES" sz="1000" b="1" u="none" strike="noStrike" dirty="0">
                          <a:solidFill>
                            <a:srgbClr val="212121"/>
                          </a:solidFill>
                          <a:effectLst/>
                        </a:rPr>
                        <a:t>Elaboración de cronograma en Project Online</a:t>
                      </a:r>
                      <a:r>
                        <a:rPr lang="es-ES" sz="1000" b="1" u="none" strike="noStrike" baseline="0" dirty="0">
                          <a:solidFill>
                            <a:srgbClr val="212121"/>
                          </a:solidFill>
                          <a:effectLst/>
                        </a:rPr>
                        <a:t> </a:t>
                      </a:r>
                      <a:r>
                        <a:rPr lang="es-CO" sz="1000" b="1" u="none" strike="noStrike" baseline="0" dirty="0">
                          <a:solidFill>
                            <a:srgbClr val="212121"/>
                          </a:solidFill>
                          <a:effectLst/>
                        </a:rPr>
                        <a:t>involucrando todas las actividades a coordinar teniendo en cuenta la relación de dependencia del programa y sus restricciones contractuales. </a:t>
                      </a:r>
                    </a:p>
                    <a:p>
                      <a:pPr algn="just" fontAlgn="ctr"/>
                      <a:r>
                        <a:rPr lang="es-CO" sz="1000" b="1" i="0" u="none" strike="noStrike" dirty="0">
                          <a:solidFill>
                            <a:srgbClr val="212121"/>
                          </a:solidFill>
                          <a:effectLst/>
                          <a:latin typeface="Calibri" panose="020F0502020204030204" pitchFamily="34" charset="0"/>
                        </a:rPr>
                        <a:t>Identificar las rutas críticas del programa a coordinar y del cronograma maestro.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01/02/2016</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31/05/2016</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i="0" u="none" strike="noStrike" dirty="0">
                          <a:solidFill>
                            <a:srgbClr val="212121"/>
                          </a:solidFill>
                          <a:effectLst/>
                          <a:latin typeface="+mn-lt"/>
                        </a:rPr>
                        <a:t>95%</a:t>
                      </a:r>
                      <a:endParaRPr lang="es-ES" sz="1000" b="1" i="0" u="none" strike="noStrike" dirty="0">
                        <a:solidFill>
                          <a:srgbClr val="212121"/>
                        </a:solidFill>
                        <a:effectLst/>
                        <a:latin typeface="Calibri" panose="020F0502020204030204" pitchFamily="34" charset="0"/>
                      </a:endParaRPr>
                    </a:p>
                  </a:txBody>
                  <a:tcPr anchor="ctr"/>
                </a:tc>
                <a:extLst>
                  <a:ext uri="{0D108BD9-81ED-4DB2-BD59-A6C34878D82A}">
                    <a16:rowId xmlns:a16="http://schemas.microsoft.com/office/drawing/2014/main" val="10003"/>
                  </a:ext>
                </a:extLst>
              </a:tr>
              <a:tr h="1253884">
                <a:tc>
                  <a:txBody>
                    <a:bodyPr/>
                    <a:lstStyle/>
                    <a:p>
                      <a:pPr algn="ctr" fontAlgn="ctr"/>
                      <a:r>
                        <a:rPr lang="es-ES" sz="1000" b="1" i="0" u="none" strike="noStrike" dirty="0">
                          <a:solidFill>
                            <a:srgbClr val="212121"/>
                          </a:solidFill>
                          <a:effectLst/>
                          <a:latin typeface="+mn-lt"/>
                        </a:rPr>
                        <a:t>Plan</a:t>
                      </a:r>
                      <a:r>
                        <a:rPr lang="es-ES" sz="1000" b="1" i="0" u="none" strike="noStrike" baseline="0" dirty="0">
                          <a:solidFill>
                            <a:srgbClr val="212121"/>
                          </a:solidFill>
                          <a:effectLst/>
                          <a:latin typeface="+mn-lt"/>
                        </a:rPr>
                        <a:t> de Gerencia</a:t>
                      </a:r>
                      <a:endParaRPr lang="es-ES" sz="1000" b="1" i="0" u="none" strike="noStrike" dirty="0">
                        <a:solidFill>
                          <a:srgbClr val="212121"/>
                        </a:solidFill>
                        <a:effectLst/>
                        <a:latin typeface="Calibri" panose="020F0502020204030204" pitchFamily="34" charset="0"/>
                      </a:endParaRPr>
                    </a:p>
                  </a:txBody>
                  <a:tcPr anchor="ctr"/>
                </a:tc>
                <a:tc>
                  <a:txBody>
                    <a:bodyPr/>
                    <a:lstStyle/>
                    <a:p>
                      <a:pPr algn="just" fontAlgn="ctr"/>
                      <a:r>
                        <a:rPr lang="es-CO" sz="1000" b="1" i="0" u="none" strike="noStrike" dirty="0">
                          <a:solidFill>
                            <a:srgbClr val="212121"/>
                          </a:solidFill>
                          <a:effectLst/>
                          <a:latin typeface="Calibri" panose="020F0502020204030204" pitchFamily="34" charset="0"/>
                        </a:rPr>
                        <a:t>Elaborar un informe para proporcionar una asesoría integral en los campos de la planificación, gestión y el liderazgo necesario, para entregar el proyecto de acuerdo con el calendario acordado y dentro de un presupuesto aprobado.</a:t>
                      </a:r>
                    </a:p>
                    <a:p>
                      <a:pPr marL="171450" indent="-171450" algn="just" fontAlgn="ctr">
                        <a:buFont typeface="Arial" panose="020B0604020202020204" pitchFamily="34" charset="0"/>
                        <a:buChar char="•"/>
                      </a:pPr>
                      <a:r>
                        <a:rPr lang="es-CO" sz="1000" b="1" i="0" u="none" strike="noStrike" dirty="0">
                          <a:solidFill>
                            <a:srgbClr val="212121"/>
                          </a:solidFill>
                          <a:effectLst/>
                          <a:latin typeface="Calibri" panose="020F0502020204030204" pitchFamily="34" charset="0"/>
                        </a:rPr>
                        <a:t>Seguimiento de las obras previstas dentro del presupuesto y el tiempo</a:t>
                      </a:r>
                    </a:p>
                    <a:p>
                      <a:pPr marL="171450" indent="-171450" algn="just" fontAlgn="ctr">
                        <a:buFont typeface="Arial" panose="020B0604020202020204" pitchFamily="34" charset="0"/>
                        <a:buChar char="•"/>
                      </a:pPr>
                      <a:r>
                        <a:rPr lang="es-CO" sz="1000" b="1" i="0" u="none" strike="noStrike" dirty="0">
                          <a:solidFill>
                            <a:srgbClr val="212121"/>
                          </a:solidFill>
                          <a:effectLst/>
                          <a:latin typeface="Calibri" panose="020F0502020204030204" pitchFamily="34" charset="0"/>
                        </a:rPr>
                        <a:t>Seguimiento del avance de las obras, con el apoyo técnico y de los aspectos financieros, jurídicos y técnicos- operativos.</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01/02/2016</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31/05/2016</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95%</a:t>
                      </a:r>
                      <a:endParaRPr lang="es-ES" sz="1000" b="1" i="0" u="none" strike="noStrike" dirty="0">
                        <a:solidFill>
                          <a:srgbClr val="212121"/>
                        </a:solidFill>
                        <a:effectLst/>
                        <a:latin typeface="Calibri" panose="020F0502020204030204" pitchFamily="34" charset="0"/>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45578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54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Enero/Agosto 2016</a:t>
            </a:r>
            <a:endParaRPr lang="es-ES_tradnl">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29</a:t>
            </a:fld>
            <a:endParaRPr lang="es-CO">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a:t>Vigencia 2016</a:t>
            </a:r>
          </a:p>
        </p:txBody>
      </p:sp>
      <p:sp>
        <p:nvSpPr>
          <p:cNvPr id="18" name="CuadroTexto 17"/>
          <p:cNvSpPr txBox="1"/>
          <p:nvPr/>
        </p:nvSpPr>
        <p:spPr>
          <a:xfrm>
            <a:off x="9832504" y="2891393"/>
            <a:ext cx="4032448" cy="1754326"/>
          </a:xfrm>
          <a:prstGeom prst="rect">
            <a:avLst/>
          </a:prstGeom>
          <a:noFill/>
        </p:spPr>
        <p:txBody>
          <a:bodyPr wrap="square" rtlCol="0">
            <a:spAutoFit/>
          </a:bodyPr>
          <a:lstStyle/>
          <a:p>
            <a:r>
              <a:rPr lang="es-CO"/>
              <a:t>Presentar un resumen de los logros obtenidos en el periodo enero – abril</a:t>
            </a:r>
          </a:p>
          <a:p>
            <a:endParaRPr lang="es-CO"/>
          </a:p>
          <a:p>
            <a:r>
              <a:rPr lang="es-CO"/>
              <a:t>Inversiones</a:t>
            </a:r>
          </a:p>
          <a:p>
            <a:r>
              <a:rPr lang="es-CO"/>
              <a:t>Avances en obras</a:t>
            </a:r>
          </a:p>
          <a:p>
            <a:r>
              <a:rPr lang="es-CO"/>
              <a:t>Proyectado en la vigencia</a:t>
            </a:r>
          </a:p>
        </p:txBody>
      </p:sp>
      <p:sp>
        <p:nvSpPr>
          <p:cNvPr id="7" name="Rectángulo 6"/>
          <p:cNvSpPr/>
          <p:nvPr/>
        </p:nvSpPr>
        <p:spPr>
          <a:xfrm>
            <a:off x="11926" y="1316968"/>
            <a:ext cx="9144000" cy="355803"/>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avance de los proyectos a 30 de agosto de 2016 son: </a:t>
            </a:r>
          </a:p>
        </p:txBody>
      </p:sp>
      <p:graphicFrame>
        <p:nvGraphicFramePr>
          <p:cNvPr id="8" name="Tabla 7"/>
          <p:cNvGraphicFramePr>
            <a:graphicFrameLocks noGrp="1"/>
          </p:cNvGraphicFramePr>
          <p:nvPr>
            <p:extLst/>
          </p:nvPr>
        </p:nvGraphicFramePr>
        <p:xfrm>
          <a:off x="883974" y="1856199"/>
          <a:ext cx="7638473" cy="4541520"/>
        </p:xfrm>
        <a:graphic>
          <a:graphicData uri="http://schemas.openxmlformats.org/drawingml/2006/table">
            <a:tbl>
              <a:tblPr>
                <a:tableStyleId>{ED083AE6-46FA-4A59-8FB0-9F97EB10719F}</a:tableStyleId>
              </a:tblPr>
              <a:tblGrid>
                <a:gridCol w="1236518">
                  <a:extLst>
                    <a:ext uri="{9D8B030D-6E8A-4147-A177-3AD203B41FA5}">
                      <a16:colId xmlns:a16="http://schemas.microsoft.com/office/drawing/2014/main" val="20000"/>
                    </a:ext>
                  </a:extLst>
                </a:gridCol>
                <a:gridCol w="3539375">
                  <a:extLst>
                    <a:ext uri="{9D8B030D-6E8A-4147-A177-3AD203B41FA5}">
                      <a16:colId xmlns:a16="http://schemas.microsoft.com/office/drawing/2014/main" val="20002"/>
                    </a:ext>
                  </a:extLst>
                </a:gridCol>
                <a:gridCol w="881380">
                  <a:extLst>
                    <a:ext uri="{9D8B030D-6E8A-4147-A177-3AD203B41FA5}">
                      <a16:colId xmlns:a16="http://schemas.microsoft.com/office/drawing/2014/main" val="20004"/>
                    </a:ext>
                  </a:extLst>
                </a:gridCol>
                <a:gridCol w="876300">
                  <a:extLst>
                    <a:ext uri="{9D8B030D-6E8A-4147-A177-3AD203B41FA5}">
                      <a16:colId xmlns:a16="http://schemas.microsoft.com/office/drawing/2014/main" val="20005"/>
                    </a:ext>
                  </a:extLst>
                </a:gridCol>
                <a:gridCol w="1104900">
                  <a:extLst>
                    <a:ext uri="{9D8B030D-6E8A-4147-A177-3AD203B41FA5}">
                      <a16:colId xmlns:a16="http://schemas.microsoft.com/office/drawing/2014/main" val="20007"/>
                    </a:ext>
                  </a:extLst>
                </a:gridCol>
              </a:tblGrid>
              <a:tr h="483500">
                <a:tc>
                  <a:txBody>
                    <a:bodyPr/>
                    <a:lstStyle/>
                    <a:p>
                      <a:pPr algn="ctr" fontAlgn="ctr"/>
                      <a:r>
                        <a:rPr lang="es-ES" sz="1000" b="1" u="none" strike="noStrike" dirty="0">
                          <a:solidFill>
                            <a:srgbClr val="212121"/>
                          </a:solidFill>
                          <a:effectLst/>
                        </a:rPr>
                        <a:t>ACTIVIDAD</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OBJETO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Inicio - Proyecto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Terminación - Proyecto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Porcentaje de </a:t>
                      </a:r>
                    </a:p>
                    <a:p>
                      <a:pPr algn="ctr" fontAlgn="ctr"/>
                      <a:r>
                        <a:rPr lang="es-ES" sz="1000" b="1" u="none" strike="noStrike" dirty="0">
                          <a:solidFill>
                            <a:srgbClr val="212121"/>
                          </a:solidFill>
                          <a:effectLst/>
                        </a:rPr>
                        <a:t>Ejecución Aprox. a</a:t>
                      </a:r>
                      <a:r>
                        <a:rPr lang="es-ES" sz="1000" b="1" u="none" strike="noStrike" baseline="0" dirty="0">
                          <a:solidFill>
                            <a:srgbClr val="212121"/>
                          </a:solidFill>
                          <a:effectLst/>
                        </a:rPr>
                        <a:t> la fecha</a:t>
                      </a:r>
                      <a:br>
                        <a:rPr lang="es-ES" sz="1000" u="none" strike="noStrike" dirty="0">
                          <a:effectLst/>
                        </a:rPr>
                      </a:br>
                      <a:r>
                        <a:rPr lang="es-ES" sz="1000" b="1" u="none" strike="noStrike" dirty="0">
                          <a:solidFill>
                            <a:srgbClr val="212121"/>
                          </a:solidFill>
                          <a:effectLst/>
                        </a:rPr>
                        <a:t>(avance de obra)</a:t>
                      </a:r>
                      <a:endParaRPr lang="es-ES" sz="1000" b="1" i="0" u="none" strike="noStrike" dirty="0">
                        <a:solidFill>
                          <a:srgbClr val="212121"/>
                        </a:solidFill>
                        <a:effectLst/>
                        <a:latin typeface="Calibri" panose="020F0502020204030204" pitchFamily="34" charset="0"/>
                      </a:endParaRPr>
                    </a:p>
                  </a:txBody>
                  <a:tcPr anchor="ctr"/>
                </a:tc>
                <a:extLst>
                  <a:ext uri="{0D108BD9-81ED-4DB2-BD59-A6C34878D82A}">
                    <a16:rowId xmlns:a16="http://schemas.microsoft.com/office/drawing/2014/main" val="10000"/>
                  </a:ext>
                </a:extLst>
              </a:tr>
              <a:tr h="1253884">
                <a:tc>
                  <a:txBody>
                    <a:bodyPr/>
                    <a:lstStyle/>
                    <a:p>
                      <a:pPr algn="ctr" fontAlgn="ctr"/>
                      <a:r>
                        <a:rPr lang="es-ES" sz="1000" b="1" i="0" u="none" strike="noStrike" dirty="0">
                          <a:solidFill>
                            <a:srgbClr val="212121"/>
                          </a:solidFill>
                          <a:effectLst/>
                          <a:latin typeface="Calibri" panose="020F0502020204030204" pitchFamily="34" charset="0"/>
                        </a:rPr>
                        <a:t>Comité</a:t>
                      </a:r>
                      <a:r>
                        <a:rPr lang="es-ES" sz="1000" b="1" i="0" u="none" strike="noStrike" baseline="0" dirty="0">
                          <a:solidFill>
                            <a:srgbClr val="212121"/>
                          </a:solidFill>
                          <a:effectLst/>
                          <a:latin typeface="Calibri" panose="020F0502020204030204" pitchFamily="34" charset="0"/>
                        </a:rPr>
                        <a:t> Directivo</a:t>
                      </a:r>
                      <a:endParaRPr lang="es-ES" sz="1000" b="1" i="0" u="none" strike="noStrike" dirty="0">
                        <a:solidFill>
                          <a:srgbClr val="212121"/>
                        </a:solidFill>
                        <a:effectLst/>
                        <a:latin typeface="Calibri" panose="020F0502020204030204" pitchFamily="34" charset="0"/>
                      </a:endParaRPr>
                    </a:p>
                  </a:txBody>
                  <a:tcPr anchor="ctr"/>
                </a:tc>
                <a:tc>
                  <a:txBody>
                    <a:bodyPr/>
                    <a:lstStyle/>
                    <a:p>
                      <a:pPr marL="0" indent="0" algn="just" fontAlgn="ctr">
                        <a:buFont typeface="Arial" panose="020B0604020202020204" pitchFamily="34" charset="0"/>
                        <a:buNone/>
                      </a:pPr>
                      <a:r>
                        <a:rPr lang="es-ES" sz="1000" b="1" i="0" u="none" strike="noStrike" baseline="0" dirty="0">
                          <a:solidFill>
                            <a:srgbClr val="212121"/>
                          </a:solidFill>
                          <a:effectLst/>
                          <a:latin typeface="Calibri" panose="020F0502020204030204" pitchFamily="34" charset="0"/>
                        </a:rPr>
                        <a:t>Integrado por representantes del Ministerio de Transporte, Aerocivil, ANI y Program Manager.</a:t>
                      </a:r>
                    </a:p>
                    <a:p>
                      <a:pPr marL="171450" indent="-171450" algn="just" fontAlgn="ctr">
                        <a:buFont typeface="Arial" panose="020B0604020202020204" pitchFamily="34" charset="0"/>
                        <a:buChar char="•"/>
                      </a:pPr>
                      <a:r>
                        <a:rPr lang="es-CO" sz="1000" b="1" i="0" u="none" strike="noStrike" dirty="0">
                          <a:solidFill>
                            <a:srgbClr val="212121"/>
                          </a:solidFill>
                          <a:effectLst/>
                          <a:latin typeface="Calibri" panose="020F0502020204030204" pitchFamily="34" charset="0"/>
                        </a:rPr>
                        <a:t>Velar por el adecuado y oportuno cumplimiento del objeto del presente convenio, y adelantar todas las acciones necesarias para tal fin. </a:t>
                      </a:r>
                    </a:p>
                    <a:p>
                      <a:pPr marL="171450" indent="-171450" algn="just" fontAlgn="ctr">
                        <a:buFont typeface="Arial" panose="020B0604020202020204" pitchFamily="34" charset="0"/>
                        <a:buChar char="•"/>
                      </a:pPr>
                      <a:r>
                        <a:rPr lang="es-CO" sz="1000" b="1" i="0" u="none" strike="noStrike" dirty="0">
                          <a:solidFill>
                            <a:srgbClr val="212121"/>
                          </a:solidFill>
                          <a:effectLst/>
                          <a:latin typeface="Calibri" panose="020F0502020204030204" pitchFamily="34" charset="0"/>
                        </a:rPr>
                        <a:t>Revisar los productos y resultados que se entreguen con ocasión del contrato que se deriven del presente convenio, con el fin de tomar las medidas y decisiones necesarias tendientes a la optimización de la adecuación integral del Aeropuerto Internacional El Dorado.”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i="0" u="none" strike="noStrike" dirty="0">
                          <a:solidFill>
                            <a:srgbClr val="212121"/>
                          </a:solidFill>
                          <a:effectLst/>
                          <a:latin typeface="Calibri" panose="020F0502020204030204" pitchFamily="34" charset="0"/>
                        </a:rPr>
                        <a:t>01/06/2016</a:t>
                      </a:r>
                    </a:p>
                  </a:txBody>
                  <a:tcPr anchor="ctr"/>
                </a:tc>
                <a:tc>
                  <a:txBody>
                    <a:bodyPr/>
                    <a:lstStyle/>
                    <a:p>
                      <a:pPr algn="ctr" fontAlgn="ctr"/>
                      <a:r>
                        <a:rPr lang="es-ES" sz="1000" b="1" i="0" u="none" strike="noStrike" dirty="0">
                          <a:solidFill>
                            <a:srgbClr val="212121"/>
                          </a:solidFill>
                          <a:effectLst/>
                          <a:latin typeface="Calibri" panose="020F0502020204030204" pitchFamily="34" charset="0"/>
                        </a:rPr>
                        <a:t>31/08/2016</a:t>
                      </a:r>
                    </a:p>
                  </a:txBody>
                  <a:tcPr anchor="ctr"/>
                </a:tc>
                <a:tc>
                  <a:txBody>
                    <a:bodyPr/>
                    <a:lstStyle/>
                    <a:p>
                      <a:pPr algn="ctr" fontAlgn="ctr"/>
                      <a:r>
                        <a:rPr lang="es-ES" sz="1000" b="1" i="0" u="none" strike="noStrike" dirty="0">
                          <a:solidFill>
                            <a:srgbClr val="212121"/>
                          </a:solidFill>
                          <a:effectLst/>
                          <a:latin typeface="Calibri" panose="020F0502020204030204" pitchFamily="34" charset="0"/>
                        </a:rPr>
                        <a:t>100%</a:t>
                      </a:r>
                    </a:p>
                  </a:txBody>
                  <a:tcPr anchor="ctr"/>
                </a:tc>
                <a:extLst>
                  <a:ext uri="{0D108BD9-81ED-4DB2-BD59-A6C34878D82A}">
                    <a16:rowId xmlns:a16="http://schemas.microsoft.com/office/drawing/2014/main" val="72151144"/>
                  </a:ext>
                </a:extLst>
              </a:tr>
              <a:tr h="1253884">
                <a:tc>
                  <a:txBody>
                    <a:bodyPr/>
                    <a:lstStyle/>
                    <a:p>
                      <a:pPr algn="ctr" fontAlgn="ctr"/>
                      <a:r>
                        <a:rPr lang="es-ES" sz="1000" b="1" i="0" u="none" strike="noStrike" dirty="0">
                          <a:solidFill>
                            <a:srgbClr val="212121"/>
                          </a:solidFill>
                          <a:effectLst/>
                          <a:latin typeface="Calibri" panose="020F0502020204030204" pitchFamily="34" charset="0"/>
                        </a:rPr>
                        <a:t>Informes Mensuales</a:t>
                      </a:r>
                    </a:p>
                  </a:txBody>
                  <a:tcPr anchor="ctr"/>
                </a:tc>
                <a:tc>
                  <a:txBody>
                    <a:bodyPr/>
                    <a:lstStyle/>
                    <a:p>
                      <a:pPr marL="0" indent="0" algn="just" fontAlgn="ctr">
                        <a:buFont typeface="Arial" panose="020B0604020202020204" pitchFamily="34" charset="0"/>
                        <a:buNone/>
                      </a:pPr>
                      <a:r>
                        <a:rPr lang="es-CO" sz="1000" b="1" i="0" u="none" strike="noStrike" dirty="0">
                          <a:solidFill>
                            <a:srgbClr val="212121"/>
                          </a:solidFill>
                          <a:effectLst/>
                          <a:latin typeface="Calibri" panose="020F0502020204030204" pitchFamily="34" charset="0"/>
                        </a:rPr>
                        <a:t>Parte ejecutiva</a:t>
                      </a:r>
                    </a:p>
                    <a:p>
                      <a:pPr marL="171450" indent="-171450" algn="just" fontAlgn="ctr">
                        <a:buFont typeface="Arial" panose="020B0604020202020204" pitchFamily="34" charset="0"/>
                        <a:buChar char="•"/>
                      </a:pPr>
                      <a:r>
                        <a:rPr lang="es-CO" sz="1000" b="1" i="0" u="none" strike="noStrike" dirty="0">
                          <a:solidFill>
                            <a:srgbClr val="212121"/>
                          </a:solidFill>
                          <a:effectLst/>
                          <a:latin typeface="Calibri" panose="020F0502020204030204" pitchFamily="34" charset="0"/>
                        </a:rPr>
                        <a:t>Indicadores de gestión presentados de forma visual, gráficos u otras herramientas que permitan comprender rápidamente el estado del Programa, indicando las conclusiones y recomendaciones del Program Manager. </a:t>
                      </a:r>
                    </a:p>
                    <a:p>
                      <a:pPr marL="0" indent="0" algn="just" fontAlgn="ctr">
                        <a:buFont typeface="Arial" panose="020B0604020202020204" pitchFamily="34" charset="0"/>
                        <a:buNone/>
                      </a:pPr>
                      <a:r>
                        <a:rPr lang="es-CO" sz="1000" b="1" i="0" u="none" strike="noStrike" dirty="0">
                          <a:solidFill>
                            <a:srgbClr val="212121"/>
                          </a:solidFill>
                          <a:effectLst/>
                          <a:latin typeface="Calibri" panose="020F0502020204030204" pitchFamily="34" charset="0"/>
                        </a:rPr>
                        <a:t>Parte general </a:t>
                      </a:r>
                    </a:p>
                    <a:p>
                      <a:pPr marL="285750" indent="-285750" algn="just" fontAlgn="ctr">
                        <a:buFont typeface="Arial" panose="020B0604020202020204" pitchFamily="34" charset="0"/>
                        <a:buAutoNum type="romanLcParenBoth"/>
                      </a:pPr>
                      <a:r>
                        <a:rPr lang="es-CO" sz="1000" b="1" i="0" u="none" strike="noStrike" dirty="0">
                          <a:solidFill>
                            <a:srgbClr val="212121"/>
                          </a:solidFill>
                          <a:effectLst/>
                          <a:latin typeface="Calibri" panose="020F0502020204030204" pitchFamily="34" charset="0"/>
                        </a:rPr>
                        <a:t>Desarrollo y avance del programa </a:t>
                      </a:r>
                    </a:p>
                    <a:p>
                      <a:pPr marL="285750" indent="-285750" algn="just" fontAlgn="ctr">
                        <a:buFont typeface="Arial" panose="020B0604020202020204" pitchFamily="34" charset="0"/>
                        <a:buAutoNum type="romanLcParenBoth"/>
                      </a:pPr>
                      <a:r>
                        <a:rPr lang="es-CO" sz="1000" b="1" i="0" u="none" strike="noStrike" dirty="0">
                          <a:solidFill>
                            <a:srgbClr val="212121"/>
                          </a:solidFill>
                          <a:effectLst/>
                          <a:latin typeface="Calibri" panose="020F0502020204030204" pitchFamily="34" charset="0"/>
                        </a:rPr>
                        <a:t> Problemas presentados y las soluciones planteadas;</a:t>
                      </a:r>
                    </a:p>
                    <a:p>
                      <a:pPr marL="285750" indent="-285750" algn="just" fontAlgn="ctr">
                        <a:buFont typeface="Arial" panose="020B0604020202020204" pitchFamily="34" charset="0"/>
                        <a:buAutoNum type="romanLcParenBoth"/>
                      </a:pPr>
                      <a:r>
                        <a:rPr lang="es-CO" sz="1000" b="1" i="0" u="none" strike="noStrike" dirty="0">
                          <a:solidFill>
                            <a:srgbClr val="212121"/>
                          </a:solidFill>
                          <a:effectLst/>
                          <a:latin typeface="Calibri" panose="020F0502020204030204" pitchFamily="34" charset="0"/>
                        </a:rPr>
                        <a:t>Actividades y gestiones del Program Manager; </a:t>
                      </a:r>
                    </a:p>
                    <a:p>
                      <a:pPr marL="285750" indent="-285750" algn="just" fontAlgn="ctr">
                        <a:buFont typeface="Arial" panose="020B0604020202020204" pitchFamily="34" charset="0"/>
                        <a:buAutoNum type="romanLcParenBoth"/>
                      </a:pPr>
                      <a:r>
                        <a:rPr lang="es-CO" sz="1000" b="1" i="0" u="none" strike="noStrike" dirty="0">
                          <a:solidFill>
                            <a:srgbClr val="212121"/>
                          </a:solidFill>
                          <a:effectLst/>
                          <a:latin typeface="Calibri" panose="020F0502020204030204" pitchFamily="34" charset="0"/>
                        </a:rPr>
                        <a:t>Relación de temas pendientes y las causas de su no definición; </a:t>
                      </a:r>
                    </a:p>
                    <a:p>
                      <a:pPr marL="285750" indent="-285750" algn="just" fontAlgn="ctr">
                        <a:buFont typeface="Arial" panose="020B0604020202020204" pitchFamily="34" charset="0"/>
                        <a:buAutoNum type="romanLcParenBoth"/>
                      </a:pPr>
                      <a:r>
                        <a:rPr lang="es-CO" sz="1000" b="1" i="0" u="none" strike="noStrike" dirty="0">
                          <a:solidFill>
                            <a:srgbClr val="212121"/>
                          </a:solidFill>
                          <a:effectLst/>
                          <a:latin typeface="Calibri" panose="020F0502020204030204" pitchFamily="34" charset="0"/>
                        </a:rPr>
                        <a:t>Las conclusiones y recomendaciones del Program Manager con un registro fotográfico y de video del estado de todo el aeropuerto.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i="0" u="none" strike="noStrike" dirty="0">
                          <a:solidFill>
                            <a:srgbClr val="212121"/>
                          </a:solidFill>
                          <a:effectLst/>
                          <a:latin typeface="Calibri" panose="020F0502020204030204" pitchFamily="34" charset="0"/>
                        </a:rPr>
                        <a:t>01/05/2016</a:t>
                      </a:r>
                    </a:p>
                  </a:txBody>
                  <a:tcPr anchor="ctr"/>
                </a:tc>
                <a:tc>
                  <a:txBody>
                    <a:bodyPr/>
                    <a:lstStyle/>
                    <a:p>
                      <a:pPr algn="ctr" fontAlgn="ctr"/>
                      <a:r>
                        <a:rPr lang="es-ES" sz="1000" b="1" i="0" u="none" strike="noStrike" dirty="0">
                          <a:solidFill>
                            <a:srgbClr val="212121"/>
                          </a:solidFill>
                          <a:effectLst/>
                          <a:latin typeface="Calibri" panose="020F0502020204030204" pitchFamily="34" charset="0"/>
                        </a:rPr>
                        <a:t>30/11/2017</a:t>
                      </a:r>
                    </a:p>
                  </a:txBody>
                  <a:tcPr anchor="ctr"/>
                </a:tc>
                <a:tc>
                  <a:txBody>
                    <a:bodyPr/>
                    <a:lstStyle/>
                    <a:p>
                      <a:pPr algn="ctr" fontAlgn="ctr"/>
                      <a:r>
                        <a:rPr lang="es-ES" sz="1000" b="1" i="0" u="none" strike="noStrike" dirty="0">
                          <a:solidFill>
                            <a:srgbClr val="212121"/>
                          </a:solidFill>
                          <a:effectLst/>
                          <a:latin typeface="Calibri" panose="020F0502020204030204" pitchFamily="34" charset="0"/>
                        </a:rPr>
                        <a:t>80%</a:t>
                      </a:r>
                    </a:p>
                  </a:txBody>
                  <a:tcPr anchor="ctr"/>
                </a:tc>
                <a:extLst>
                  <a:ext uri="{0D108BD9-81ED-4DB2-BD59-A6C34878D82A}">
                    <a16:rowId xmlns:a16="http://schemas.microsoft.com/office/drawing/2014/main" val="1822694241"/>
                  </a:ext>
                </a:extLst>
              </a:tr>
            </a:tbl>
          </a:graphicData>
        </a:graphic>
      </p:graphicFrame>
    </p:spTree>
    <p:extLst>
      <p:ext uri="{BB962C8B-B14F-4D97-AF65-F5344CB8AC3E}">
        <p14:creationId xmlns:p14="http://schemas.microsoft.com/office/powerpoint/2010/main" val="82217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a:t>
            </a:fld>
            <a:endParaRPr lang="es-CO">
              <a:solidFill>
                <a:srgbClr val="244061">
                  <a:tint val="75000"/>
                </a:srgbClr>
              </a:solidFill>
            </a:endParaRPr>
          </a:p>
        </p:txBody>
      </p:sp>
      <p:pic>
        <p:nvPicPr>
          <p:cNvPr id="4" name="Imagen 3" descr="DSC_5544 - copia.tif"/>
          <p:cNvPicPr>
            <a:picLocks noChangeAspect="1"/>
          </p:cNvPicPr>
          <p:nvPr/>
        </p:nvPicPr>
        <p:blipFill>
          <a:blip r:embed="rId2"/>
          <a:stretch>
            <a:fillRect/>
          </a:stretch>
        </p:blipFill>
        <p:spPr>
          <a:xfrm>
            <a:off x="-706176" y="-2608"/>
            <a:ext cx="10218342" cy="6804651"/>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8940" b="10909"/>
          <a:stretch/>
        </p:blipFill>
        <p:spPr>
          <a:xfrm>
            <a:off x="3249960" y="72476"/>
            <a:ext cx="6207272" cy="6789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ángulo redondeado 5"/>
          <p:cNvSpPr/>
          <p:nvPr/>
        </p:nvSpPr>
        <p:spPr>
          <a:xfrm>
            <a:off x="391594" y="6257808"/>
            <a:ext cx="2229987" cy="48343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r>
              <a:rPr lang="es-CO" sz="1200"/>
              <a:t>(1) contrato de consultoría</a:t>
            </a:r>
          </a:p>
          <a:p>
            <a:r>
              <a:rPr lang="es-CO" sz="1200"/>
              <a:t>(1) contrato en liquidación</a:t>
            </a:r>
            <a:endParaRPr lang="es-ES" sz="1200"/>
          </a:p>
        </p:txBody>
      </p:sp>
    </p:spTree>
    <p:extLst>
      <p:ext uri="{BB962C8B-B14F-4D97-AF65-F5344CB8AC3E}">
        <p14:creationId xmlns:p14="http://schemas.microsoft.com/office/powerpoint/2010/main" val="2046156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59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Enero/Agosto 2016</a:t>
            </a:r>
            <a:endParaRPr lang="es-ES_tradnl">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30</a:t>
            </a:fld>
            <a:endParaRPr lang="es-CO">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a:t>Vigencia 2016</a:t>
            </a:r>
          </a:p>
        </p:txBody>
      </p:sp>
      <p:sp>
        <p:nvSpPr>
          <p:cNvPr id="18" name="CuadroTexto 17"/>
          <p:cNvSpPr txBox="1"/>
          <p:nvPr/>
        </p:nvSpPr>
        <p:spPr>
          <a:xfrm>
            <a:off x="9832504" y="2891393"/>
            <a:ext cx="4032448" cy="1754326"/>
          </a:xfrm>
          <a:prstGeom prst="rect">
            <a:avLst/>
          </a:prstGeom>
          <a:noFill/>
        </p:spPr>
        <p:txBody>
          <a:bodyPr wrap="square" rtlCol="0">
            <a:spAutoFit/>
          </a:bodyPr>
          <a:lstStyle/>
          <a:p>
            <a:r>
              <a:rPr lang="es-CO"/>
              <a:t>Presentar un resumen de los logros obtenidos en el periodo enero – abril</a:t>
            </a:r>
          </a:p>
          <a:p>
            <a:endParaRPr lang="es-CO"/>
          </a:p>
          <a:p>
            <a:r>
              <a:rPr lang="es-CO"/>
              <a:t>Inversiones</a:t>
            </a:r>
          </a:p>
          <a:p>
            <a:r>
              <a:rPr lang="es-CO"/>
              <a:t>Avances en obras</a:t>
            </a:r>
          </a:p>
          <a:p>
            <a:r>
              <a:rPr lang="es-CO"/>
              <a:t>Proyectado en la vigencia</a:t>
            </a:r>
          </a:p>
        </p:txBody>
      </p:sp>
      <p:pic>
        <p:nvPicPr>
          <p:cNvPr id="5" name="Imagen 4"/>
          <p:cNvPicPr>
            <a:picLocks noChangeAspect="1"/>
          </p:cNvPicPr>
          <p:nvPr/>
        </p:nvPicPr>
        <p:blipFill>
          <a:blip r:embed="rId8"/>
          <a:stretch>
            <a:fillRect/>
          </a:stretch>
        </p:blipFill>
        <p:spPr>
          <a:xfrm>
            <a:off x="286246" y="1476877"/>
            <a:ext cx="8487508" cy="3423295"/>
          </a:xfrm>
          <a:prstGeom prst="rect">
            <a:avLst/>
          </a:prstGeom>
        </p:spPr>
      </p:pic>
      <p:pic>
        <p:nvPicPr>
          <p:cNvPr id="6" name="Imagen 5"/>
          <p:cNvPicPr>
            <a:picLocks noChangeAspect="1"/>
          </p:cNvPicPr>
          <p:nvPr/>
        </p:nvPicPr>
        <p:blipFill rotWithShape="1">
          <a:blip r:embed="rId9"/>
          <a:srcRect r="3044"/>
          <a:stretch/>
        </p:blipFill>
        <p:spPr>
          <a:xfrm>
            <a:off x="6190813" y="2923756"/>
            <a:ext cx="2545225" cy="3386905"/>
          </a:xfrm>
          <a:prstGeom prst="rect">
            <a:avLst/>
          </a:prstGeom>
        </p:spPr>
      </p:pic>
      <p:sp>
        <p:nvSpPr>
          <p:cNvPr id="9" name="CuadroTexto 8"/>
          <p:cNvSpPr txBox="1"/>
          <p:nvPr/>
        </p:nvSpPr>
        <p:spPr>
          <a:xfrm>
            <a:off x="286246" y="1181686"/>
            <a:ext cx="6803871" cy="344069"/>
          </a:xfrm>
          <a:prstGeom prst="rect">
            <a:avLst/>
          </a:prstGeom>
          <a:noFill/>
        </p:spPr>
        <p:txBody>
          <a:bodyPr wrap="square" rtlCol="0">
            <a:spAutoFit/>
          </a:bodyPr>
          <a:lstStyle/>
          <a:p>
            <a:pPr marL="285750" indent="-285750" algn="just">
              <a:lnSpc>
                <a:spcPct val="107000"/>
              </a:lnSpc>
              <a:buFont typeface="Arial" panose="020B0604020202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Identificación de proyectos a coordinar por parte del </a:t>
            </a:r>
            <a:r>
              <a:rPr lang="es-CO" sz="160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Program</a:t>
            </a: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Manager</a:t>
            </a:r>
            <a:endParaRPr lang="en-US"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4712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31</a:t>
            </a:fld>
            <a:endParaRPr lang="es-CO">
              <a:solidFill>
                <a:srgbClr val="244061">
                  <a:tint val="75000"/>
                </a:srgbClr>
              </a:solidFill>
            </a:endParaRPr>
          </a:p>
        </p:txBody>
      </p:sp>
      <p:sp>
        <p:nvSpPr>
          <p:cNvPr id="3" name="Título 2"/>
          <p:cNvSpPr>
            <a:spLocks noGrp="1"/>
          </p:cNvSpPr>
          <p:nvPr>
            <p:ph type="title"/>
          </p:nvPr>
        </p:nvSpPr>
        <p:spPr/>
        <p:txBody>
          <a:bodyPr/>
          <a:lstStyle/>
          <a:p>
            <a:r>
              <a:rPr lang="es-ES">
                <a:solidFill>
                  <a:srgbClr val="424242"/>
                </a:solidFill>
                <a:latin typeface="Candara" charset="0"/>
              </a:rPr>
              <a:t>Avances Modo Aeroportuario – GRUPO AEROPORTUARIO DEL CARIBE  - Vigencia 2016</a:t>
            </a:r>
          </a:p>
        </p:txBody>
      </p:sp>
      <p:sp>
        <p:nvSpPr>
          <p:cNvPr id="4" name="CuadroTexto 3"/>
          <p:cNvSpPr txBox="1"/>
          <p:nvPr/>
        </p:nvSpPr>
        <p:spPr>
          <a:xfrm>
            <a:off x="285750" y="1154113"/>
            <a:ext cx="8313738" cy="3724096"/>
          </a:xfrm>
          <a:prstGeom prst="rect">
            <a:avLst/>
          </a:prstGeom>
        </p:spPr>
        <p:txBody>
          <a:bodyPr wrap="square" rtlCol="0" anchor="t">
            <a:spAutoFit/>
          </a:bodyPr>
          <a:lstStyle/>
          <a:p>
            <a:pPr marL="285750" indent="-285750" algn="just">
              <a:buFont typeface="Arial" panose="020B0604020202020204" pitchFamily="34" charset="0"/>
              <a:buChar char="•"/>
            </a:pPr>
            <a:r>
              <a:rPr lang="es-ES" sz="1400" dirty="0">
                <a:solidFill>
                  <a:srgbClr val="386295"/>
                </a:solidFill>
                <a:latin typeface="Candara"/>
                <a:sym typeface="Wingdings" charset="0"/>
              </a:rPr>
              <a:t>Aprobación del Plan Maestro por parte de la Autoridad Aeronáutica</a:t>
            </a:r>
            <a:endParaRPr lang="es-ES" sz="1400" dirty="0">
              <a:latin typeface="Candara"/>
              <a:sym typeface="Wingdings" charset="0"/>
            </a:endParaRPr>
          </a:p>
          <a:p>
            <a:pPr marL="285750" indent="-285750" algn="just">
              <a:buFont typeface="Arial" panose="020B0604020202020204" pitchFamily="34" charset="0"/>
              <a:buChar char="•"/>
            </a:pPr>
            <a:endParaRPr lang="es-ES" b="1" dirty="0">
              <a:latin typeface="Arial"/>
              <a:sym typeface="Wingdings" charset="0"/>
            </a:endParaRPr>
          </a:p>
          <a:p>
            <a:pPr marL="285750" indent="-285750" algn="just">
              <a:buFont typeface="Arial" panose="020B0604020202020204" pitchFamily="34" charset="0"/>
              <a:buChar char="•"/>
            </a:pPr>
            <a:r>
              <a:rPr lang="es-ES" sz="1400" dirty="0">
                <a:solidFill>
                  <a:srgbClr val="386295"/>
                </a:solidFill>
                <a:latin typeface="Candara"/>
                <a:sym typeface="Wingdings" charset="0"/>
              </a:rPr>
              <a:t>Terminación de Actividades previas y comienzo de las obras de la Intervención 1, en lado aire y lado tierra, entre las cuales se encuentran:</a:t>
            </a:r>
            <a:endParaRPr lang="es-ES" sz="1400" dirty="0">
              <a:latin typeface="Candara"/>
              <a:sym typeface="Wingdings" charset="0"/>
            </a:endParaRPr>
          </a:p>
          <a:p>
            <a:pPr marL="285750" indent="-285750" algn="just">
              <a:buFont typeface="Arial" panose="020B0604020202020204" pitchFamily="34" charset="0"/>
              <a:buChar char="•"/>
            </a:pPr>
            <a:r>
              <a:rPr lang="es-ES" sz="1400" dirty="0">
                <a:solidFill>
                  <a:srgbClr val="386295"/>
                </a:solidFill>
                <a:latin typeface="Candara"/>
                <a:sym typeface="Wingdings" charset="0"/>
              </a:rPr>
              <a:t> Repavimentación de la pista.</a:t>
            </a:r>
            <a:endParaRPr lang="es-ES" sz="1400" dirty="0">
              <a:latin typeface="Candara"/>
              <a:sym typeface="Wingdings" charset="0"/>
            </a:endParaRPr>
          </a:p>
          <a:p>
            <a:pPr marL="285750" indent="-285750" algn="just">
              <a:buFont typeface="Arial" panose="020B0604020202020204" pitchFamily="34" charset="0"/>
              <a:buChar char="•"/>
            </a:pPr>
            <a:r>
              <a:rPr lang="es-ES" sz="1400" dirty="0">
                <a:solidFill>
                  <a:srgbClr val="386295"/>
                </a:solidFill>
                <a:latin typeface="Candara"/>
                <a:sym typeface="Wingdings"/>
              </a:rPr>
              <a:t>Certificación </a:t>
            </a:r>
            <a:r>
              <a:rPr lang="es-ES" sz="1400" dirty="0">
                <a:solidFill>
                  <a:srgbClr val="386295"/>
                </a:solidFill>
                <a:latin typeface="Candara"/>
                <a:sym typeface="Wingdings" charset="0"/>
              </a:rPr>
              <a:t>del Aeródromo.</a:t>
            </a:r>
            <a:endParaRPr lang="es-ES" sz="1400" dirty="0">
              <a:latin typeface="Candara"/>
              <a:sym typeface="Wingdings" charset="0"/>
            </a:endParaRPr>
          </a:p>
          <a:p>
            <a:pPr marL="285750" indent="-285750" algn="just">
              <a:buFont typeface="Arial" panose="020B0604020202020204" pitchFamily="34" charset="0"/>
              <a:buChar char="•"/>
            </a:pPr>
            <a:r>
              <a:rPr lang="es-ES" sz="1400" dirty="0">
                <a:solidFill>
                  <a:srgbClr val="386295"/>
                </a:solidFill>
                <a:latin typeface="Candara"/>
                <a:sym typeface="Wingdings" charset="0"/>
              </a:rPr>
              <a:t>Inicio </a:t>
            </a:r>
            <a:r>
              <a:rPr lang="es-ES" sz="1400" dirty="0">
                <a:solidFill>
                  <a:srgbClr val="386295"/>
                </a:solidFill>
                <a:latin typeface="Candara"/>
              </a:rPr>
              <a:t>de las obras de Modernización en la terminal. </a:t>
            </a:r>
            <a:endParaRPr lang="es-ES" sz="1400" dirty="0">
              <a:latin typeface="Candara"/>
            </a:endParaRPr>
          </a:p>
          <a:p>
            <a:pPr algn="just"/>
            <a:r>
              <a:rPr lang="es-ES" sz="1400">
                <a:solidFill>
                  <a:srgbClr val="386295"/>
                </a:solidFill>
                <a:latin typeface="Candara"/>
              </a:rPr>
              <a:t> </a:t>
            </a:r>
            <a:endParaRPr lang="es-ES" sz="1400" dirty="0">
              <a:latin typeface="Candara"/>
            </a:endParaRPr>
          </a:p>
          <a:p>
            <a:pPr marL="285750" indent="-285750" algn="just">
              <a:buFont typeface="Arial" panose="020B0604020202020204" pitchFamily="34" charset="0"/>
              <a:buChar char="•"/>
            </a:pPr>
            <a:r>
              <a:rPr lang="es-ES" sz="1400" dirty="0">
                <a:solidFill>
                  <a:srgbClr val="386295"/>
                </a:solidFill>
                <a:latin typeface="Candara"/>
              </a:rPr>
              <a:t>Gestión y adquisición de predios lado aire</a:t>
            </a:r>
            <a:endParaRPr lang="es-ES" sz="1400" dirty="0">
              <a:latin typeface="Candara"/>
            </a:endParaRPr>
          </a:p>
          <a:p>
            <a:pPr algn="just"/>
            <a:r>
              <a:rPr lang="es-ES" sz="1400">
                <a:solidFill>
                  <a:srgbClr val="386295"/>
                </a:solidFill>
                <a:latin typeface="Candara"/>
              </a:rPr>
              <a:t> </a:t>
            </a:r>
            <a:endParaRPr lang="es-ES" sz="1400" dirty="0">
              <a:latin typeface="Candara"/>
            </a:endParaRPr>
          </a:p>
          <a:p>
            <a:pPr marL="285750" indent="-285750" algn="just">
              <a:buFont typeface="Arial" panose="020B0604020202020204" pitchFamily="34" charset="0"/>
              <a:buChar char="•"/>
            </a:pPr>
            <a:r>
              <a:rPr lang="es-ES" sz="1400" dirty="0">
                <a:solidFill>
                  <a:srgbClr val="386295"/>
                </a:solidFill>
                <a:latin typeface="Candara"/>
              </a:rPr>
              <a:t>En espera de la aprobación de la actualización del Plan de Manejo Ambiental por parte de la Autoridad de Licencias Ambientales ANLA.</a:t>
            </a:r>
            <a:endParaRPr lang="es-ES" sz="1400" dirty="0">
              <a:latin typeface="Candara"/>
            </a:endParaRPr>
          </a:p>
          <a:p>
            <a:pPr algn="just"/>
            <a:r>
              <a:rPr lang="es-ES" sz="1400" b="1" dirty="0">
                <a:latin typeface="Candara"/>
              </a:rPr>
              <a:t>                                                                     </a:t>
            </a:r>
            <a:r>
              <a:rPr lang="es-ES" sz="1400" b="1" dirty="0">
                <a:solidFill>
                  <a:srgbClr val="000000"/>
                </a:solidFill>
                <a:latin typeface="Calibri" charset="0"/>
              </a:rPr>
              <a:t>OBRAS LADO TIERRA PRIMERA INTERVENCIÓN </a:t>
            </a:r>
            <a:endParaRPr lang="es-ES" sz="1400" b="1" dirty="0">
              <a:latin typeface="Calibri" charset="0"/>
            </a:endParaRPr>
          </a:p>
          <a:p>
            <a:pPr algn="just"/>
            <a:endParaRPr lang="es-ES" sz="1400" b="1" dirty="0">
              <a:latin typeface="Candara"/>
            </a:endParaRPr>
          </a:p>
          <a:p>
            <a:pPr algn="just"/>
            <a:endParaRPr lang="es-ES" dirty="0"/>
          </a:p>
          <a:p>
            <a:pPr algn="ctr"/>
            <a:endParaRPr lang="es-ES" dirty="0"/>
          </a:p>
        </p:txBody>
      </p:sp>
      <p:pic>
        <p:nvPicPr>
          <p:cNvPr id="5" name="Imagen 4"/>
          <p:cNvPicPr>
            <a:picLocks noChangeAspect="1"/>
          </p:cNvPicPr>
          <p:nvPr/>
        </p:nvPicPr>
        <p:blipFill>
          <a:blip r:embed="rId3"/>
          <a:stretch>
            <a:fillRect/>
          </a:stretch>
        </p:blipFill>
        <p:spPr>
          <a:xfrm>
            <a:off x="484188" y="4135922"/>
            <a:ext cx="8293100" cy="2401631"/>
          </a:xfrm>
          <a:prstGeom prst="rect">
            <a:avLst/>
          </a:prstGeom>
        </p:spPr>
      </p:pic>
    </p:spTree>
    <p:extLst>
      <p:ext uri="{BB962C8B-B14F-4D97-AF65-F5344CB8AC3E}">
        <p14:creationId xmlns:p14="http://schemas.microsoft.com/office/powerpoint/2010/main" val="3339223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32</a:t>
            </a:fld>
            <a:endParaRPr lang="es-CO">
              <a:solidFill>
                <a:srgbClr val="244061">
                  <a:tint val="75000"/>
                </a:srgbClr>
              </a:solidFill>
            </a:endParaRPr>
          </a:p>
        </p:txBody>
      </p:sp>
      <p:sp>
        <p:nvSpPr>
          <p:cNvPr id="3" name="Título 2"/>
          <p:cNvSpPr>
            <a:spLocks noGrp="1"/>
          </p:cNvSpPr>
          <p:nvPr>
            <p:ph type="title"/>
          </p:nvPr>
        </p:nvSpPr>
        <p:spPr/>
        <p:txBody>
          <a:bodyPr/>
          <a:lstStyle/>
          <a:p>
            <a:r>
              <a:rPr lang="es-ES">
                <a:solidFill>
                  <a:srgbClr val="424242"/>
                </a:solidFill>
                <a:latin typeface="Candara" charset="0"/>
              </a:rPr>
              <a:t>Avances Modo Aeroportuario – GRUPO AEROPORTUARIO DEL CARIBE  - Vigencia 2016 – 2018 - Intervención 1</a:t>
            </a:r>
          </a:p>
        </p:txBody>
      </p:sp>
      <p:pic>
        <p:nvPicPr>
          <p:cNvPr id="4" name="Imagen 3"/>
          <p:cNvPicPr>
            <a:picLocks noChangeAspect="1"/>
          </p:cNvPicPr>
          <p:nvPr/>
        </p:nvPicPr>
        <p:blipFill>
          <a:blip r:embed="rId3"/>
          <a:stretch>
            <a:fillRect/>
          </a:stretch>
        </p:blipFill>
        <p:spPr>
          <a:xfrm>
            <a:off x="285750" y="1279525"/>
            <a:ext cx="2710753" cy="1693863"/>
          </a:xfrm>
          <a:prstGeom prst="rect">
            <a:avLst/>
          </a:prstGeom>
        </p:spPr>
      </p:pic>
      <p:pic>
        <p:nvPicPr>
          <p:cNvPr id="6" name="Imagen 5"/>
          <p:cNvPicPr>
            <a:picLocks noChangeAspect="1"/>
          </p:cNvPicPr>
          <p:nvPr/>
        </p:nvPicPr>
        <p:blipFill>
          <a:blip r:embed="rId4"/>
          <a:stretch>
            <a:fillRect/>
          </a:stretch>
        </p:blipFill>
        <p:spPr>
          <a:xfrm>
            <a:off x="6072188" y="1233488"/>
            <a:ext cx="2672355" cy="1727200"/>
          </a:xfrm>
          <a:prstGeom prst="rect">
            <a:avLst/>
          </a:prstGeom>
        </p:spPr>
      </p:pic>
      <p:sp>
        <p:nvSpPr>
          <p:cNvPr id="7" name="CuadroTexto 6"/>
          <p:cNvSpPr txBox="1"/>
          <p:nvPr/>
        </p:nvSpPr>
        <p:spPr>
          <a:xfrm>
            <a:off x="285750" y="3112507"/>
            <a:ext cx="4194974" cy="4801314"/>
          </a:xfrm>
          <a:prstGeom prst="rect">
            <a:avLst/>
          </a:prstGeom>
        </p:spPr>
        <p:txBody>
          <a:bodyPr wrap="square" rtlCol="0" anchor="t">
            <a:spAutoFit/>
          </a:bodyPr>
          <a:lstStyle/>
          <a:p>
            <a:pPr marL="285750" indent="-285750">
              <a:buFont typeface="Arial" panose="020B0604020202020204" pitchFamily="34" charset="0"/>
              <a:buChar char="•"/>
            </a:pPr>
            <a:r>
              <a:rPr lang="es-ES">
                <a:solidFill>
                  <a:srgbClr val="386295"/>
                </a:solidFill>
                <a:latin typeface="Calibri" charset="0"/>
              </a:rPr>
              <a:t>Adecuación del edificio terminal de pasajeros en arquitectura, instalaciones y aspectos normativos.</a:t>
            </a:r>
          </a:p>
          <a:p>
            <a:pPr marL="285750" indent="-285750">
              <a:buFont typeface="Arial" panose="020B0604020202020204" pitchFamily="34" charset="0"/>
              <a:buChar char="•"/>
            </a:pPr>
            <a:r>
              <a:rPr lang="es-ES">
                <a:solidFill>
                  <a:srgbClr val="386295"/>
                </a:solidFill>
                <a:latin typeface="Calibri" charset="0"/>
              </a:rPr>
              <a:t>Remodelación e Integración arquitectónica de fachadas e impermeabilización de cubiertas del edificio terminal.</a:t>
            </a:r>
          </a:p>
          <a:p>
            <a:pPr marL="285750" indent="-285750">
              <a:buFont typeface="Arial" panose="020B0604020202020204" pitchFamily="34" charset="0"/>
              <a:buChar char="•"/>
            </a:pPr>
            <a:r>
              <a:rPr lang="es-ES">
                <a:solidFill>
                  <a:srgbClr val="386295"/>
                </a:solidFill>
                <a:latin typeface="Calibri" charset="0"/>
              </a:rPr>
              <a:t>Mejora y ampliación de los locales comerciales del Edificio Terminal.</a:t>
            </a:r>
          </a:p>
          <a:p>
            <a:pPr marL="285750" indent="-285750">
              <a:buFont typeface="Arial" panose="020B0604020202020204" pitchFamily="34" charset="0"/>
              <a:buChar char="•"/>
            </a:pPr>
            <a:r>
              <a:rPr lang="es-ES">
                <a:solidFill>
                  <a:srgbClr val="386295"/>
                </a:solidFill>
                <a:latin typeface="Calibri" charset="0"/>
              </a:rPr>
              <a:t>Repavimentación de la pista de vuelo.</a:t>
            </a:r>
          </a:p>
          <a:p>
            <a:pPr marL="285750" indent="-285750">
              <a:buFont typeface="Arial" panose="020B0604020202020204" pitchFamily="34" charset="0"/>
              <a:buChar char="•"/>
            </a:pPr>
            <a:r>
              <a:rPr lang="es-ES">
                <a:solidFill>
                  <a:srgbClr val="386295"/>
                </a:solidFill>
                <a:latin typeface="Calibri" charset="0"/>
              </a:rPr>
              <a:t>Nivelación de franja de pista, de calles de rodaje, aproximación cabecera 05 y eliminación de obstáculos.</a:t>
            </a:r>
          </a:p>
          <a:p>
            <a:pPr marL="285750" indent="-285750">
              <a:buFont typeface="Arial" panose="020B0604020202020204" pitchFamily="34" charset="0"/>
              <a:buChar char="•"/>
            </a:pPr>
            <a:endParaRPr lang="es-ES">
              <a:solidFill>
                <a:srgbClr val="000000"/>
              </a:solidFill>
              <a:latin typeface="Calibri" charset="0"/>
            </a:endParaRPr>
          </a:p>
          <a:p>
            <a:pPr marL="285750" indent="-285750">
              <a:buFont typeface="Arial" panose="020B0604020202020204" pitchFamily="34" charset="0"/>
              <a:buChar char="•"/>
            </a:pPr>
            <a:endParaRPr lang="es-ES"/>
          </a:p>
          <a:p>
            <a:pPr marL="285750" indent="-285750">
              <a:buFont typeface="Arial" panose="020B0604020202020204" pitchFamily="34" charset="0"/>
              <a:buChar char="•"/>
            </a:pPr>
            <a:endParaRPr lang="es-ES"/>
          </a:p>
          <a:p>
            <a:pPr marL="285750" indent="-285750" algn="ctr">
              <a:buFont typeface="Arial" panose="020B0604020202020204" pitchFamily="34" charset="0"/>
              <a:buChar char="•"/>
            </a:pPr>
            <a:endParaRPr lang="es-ES"/>
          </a:p>
        </p:txBody>
      </p:sp>
      <p:sp>
        <p:nvSpPr>
          <p:cNvPr id="9" name="CuadroTexto 8"/>
          <p:cNvSpPr txBox="1"/>
          <p:nvPr/>
        </p:nvSpPr>
        <p:spPr>
          <a:xfrm>
            <a:off x="4702175" y="3112507"/>
            <a:ext cx="4222110" cy="4247317"/>
          </a:xfrm>
          <a:prstGeom prst="rect">
            <a:avLst/>
          </a:prstGeom>
        </p:spPr>
        <p:txBody>
          <a:bodyPr wrap="square" rtlCol="0" anchor="t">
            <a:spAutoFit/>
          </a:bodyPr>
          <a:lstStyle/>
          <a:p>
            <a:pPr marL="285750" indent="-285750">
              <a:buFont typeface="Arial" panose="020B0604020202020204" pitchFamily="34" charset="0"/>
              <a:buChar char="•"/>
            </a:pPr>
            <a:r>
              <a:rPr lang="es-ES">
                <a:solidFill>
                  <a:srgbClr val="386295"/>
                </a:solidFill>
                <a:latin typeface="Calibri" charset="0"/>
              </a:rPr>
              <a:t>Adquisición de áreas fase I para urbanización y accesos Av. General y MRO.</a:t>
            </a:r>
          </a:p>
          <a:p>
            <a:pPr marL="285750" indent="-285750">
              <a:buFont typeface="Arial" panose="020B0604020202020204" pitchFamily="34" charset="0"/>
              <a:buChar char="•"/>
            </a:pPr>
            <a:r>
              <a:rPr lang="es-ES">
                <a:solidFill>
                  <a:srgbClr val="386295"/>
                </a:solidFill>
                <a:latin typeface="Calibri" charset="0"/>
              </a:rPr>
              <a:t>Adecuación y Construcción de nuevos parqueaderos vehiculares.</a:t>
            </a:r>
          </a:p>
          <a:p>
            <a:pPr marL="285750" indent="-285750">
              <a:buFont typeface="Arial" panose="020B0604020202020204" pitchFamily="34" charset="0"/>
              <a:buChar char="•"/>
            </a:pPr>
            <a:r>
              <a:rPr lang="es-ES">
                <a:solidFill>
                  <a:srgbClr val="386295"/>
                </a:solidFill>
                <a:latin typeface="Calibri" charset="0"/>
              </a:rPr>
              <a:t>Nueva Terminal de Carga, demolición de edificios asociados, y nueva urbanización.</a:t>
            </a:r>
          </a:p>
          <a:p>
            <a:pPr marL="285750" indent="-285750">
              <a:buFont typeface="Arial" panose="020B0604020202020204" pitchFamily="34" charset="0"/>
              <a:buChar char="•"/>
            </a:pPr>
            <a:r>
              <a:rPr lang="es-ES">
                <a:solidFill>
                  <a:srgbClr val="386295"/>
                </a:solidFill>
                <a:latin typeface="Calibri" charset="0"/>
              </a:rPr>
              <a:t>Ampliación del edificio terminal de pasajeros nivel llegadas y recogida de equipajes.</a:t>
            </a:r>
          </a:p>
          <a:p>
            <a:pPr marL="285750" indent="-285750">
              <a:buFont typeface="Arial" panose="020B0604020202020204" pitchFamily="34" charset="0"/>
              <a:buChar char="•"/>
            </a:pPr>
            <a:endParaRPr lang="es-ES">
              <a:solidFill>
                <a:srgbClr val="000000"/>
              </a:solidFill>
              <a:latin typeface="Calibri" charset="0"/>
            </a:endParaRPr>
          </a:p>
          <a:p>
            <a:pPr marL="285750" indent="-285750">
              <a:buFont typeface="Arial" panose="020B0604020202020204" pitchFamily="34" charset="0"/>
              <a:buChar char="•"/>
            </a:pPr>
            <a:endParaRPr lang="es-ES"/>
          </a:p>
          <a:p>
            <a:pPr marL="285750" indent="-285750">
              <a:buFont typeface="Arial" panose="020B0604020202020204" pitchFamily="34" charset="0"/>
              <a:buChar char="•"/>
            </a:pPr>
            <a:endParaRPr lang="es-ES"/>
          </a:p>
          <a:p>
            <a:pPr marL="285750" indent="-285750" algn="ctr">
              <a:buFont typeface="Arial" panose="020B0604020202020204" pitchFamily="34" charset="0"/>
              <a:buChar char="•"/>
            </a:pPr>
            <a:endParaRPr lang="es-ES"/>
          </a:p>
        </p:txBody>
      </p:sp>
      <p:pic>
        <p:nvPicPr>
          <p:cNvPr id="8" name="Imagen 7"/>
          <p:cNvPicPr>
            <a:picLocks noChangeAspect="1"/>
          </p:cNvPicPr>
          <p:nvPr/>
        </p:nvPicPr>
        <p:blipFill>
          <a:blip r:embed="rId5"/>
          <a:stretch>
            <a:fillRect/>
          </a:stretch>
        </p:blipFill>
        <p:spPr>
          <a:xfrm>
            <a:off x="3133725" y="1273175"/>
            <a:ext cx="2824607" cy="1654175"/>
          </a:xfrm>
          <a:prstGeom prst="rect">
            <a:avLst/>
          </a:prstGeom>
        </p:spPr>
      </p:pic>
    </p:spTree>
    <p:extLst>
      <p:ext uri="{BB962C8B-B14F-4D97-AF65-F5344CB8AC3E}">
        <p14:creationId xmlns:p14="http://schemas.microsoft.com/office/powerpoint/2010/main" val="1005586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25E201F2-EFDD-4C4F-8749-0371D46E11D1}" type="slidenum">
              <a:rPr lang="es-CO" smtClean="0">
                <a:solidFill>
                  <a:srgbClr val="244061">
                    <a:tint val="75000"/>
                  </a:srgbClr>
                </a:solidFill>
              </a:rPr>
              <a:pPr>
                <a:defRPr/>
              </a:pPr>
              <a:t>33</a:t>
            </a:fld>
            <a:endParaRPr lang="es-CO">
              <a:solidFill>
                <a:srgbClr val="244061">
                  <a:tint val="75000"/>
                </a:srgbClr>
              </a:solidFill>
            </a:endParaRPr>
          </a:p>
        </p:txBody>
      </p:sp>
      <p:pic>
        <p:nvPicPr>
          <p:cNvPr id="3" name="Imagen 2"/>
          <p:cNvPicPr>
            <a:picLocks noChangeAspect="1"/>
          </p:cNvPicPr>
          <p:nvPr/>
        </p:nvPicPr>
        <p:blipFill>
          <a:blip r:embed="rId3"/>
          <a:stretch>
            <a:fillRect/>
          </a:stretch>
        </p:blipFill>
        <p:spPr>
          <a:xfrm>
            <a:off x="227013" y="14177"/>
            <a:ext cx="8916987" cy="6223111"/>
          </a:xfrm>
          <a:prstGeom prst="rect">
            <a:avLst/>
          </a:prstGeom>
        </p:spPr>
      </p:pic>
    </p:spTree>
    <p:extLst>
      <p:ext uri="{BB962C8B-B14F-4D97-AF65-F5344CB8AC3E}">
        <p14:creationId xmlns:p14="http://schemas.microsoft.com/office/powerpoint/2010/main" val="1217218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78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ndara" charset="0"/>
              </a:rPr>
              <a:t>Avances Modo Aeroportuario – SACSA – Aeropuerto Cartagena-vigencia 2016 </a:t>
            </a:r>
            <a:endParaRPr lang="es-ES">
              <a:latin typeface="Candara" charset="0"/>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34</a:t>
            </a:fld>
            <a:endParaRPr lang="es-CO">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a:t>Vigencia 2016</a:t>
            </a:r>
          </a:p>
        </p:txBody>
      </p:sp>
      <p:sp>
        <p:nvSpPr>
          <p:cNvPr id="18" name="CuadroTexto 17"/>
          <p:cNvSpPr txBox="1"/>
          <p:nvPr/>
        </p:nvSpPr>
        <p:spPr>
          <a:xfrm>
            <a:off x="9832504" y="2891393"/>
            <a:ext cx="4032448" cy="1754326"/>
          </a:xfrm>
          <a:prstGeom prst="rect">
            <a:avLst/>
          </a:prstGeom>
          <a:noFill/>
        </p:spPr>
        <p:txBody>
          <a:bodyPr wrap="square" rtlCol="0" anchor="t">
            <a:spAutoFit/>
          </a:bodyPr>
          <a:lstStyle/>
          <a:p>
            <a:r>
              <a:rPr lang="es-CO" dirty="0"/>
              <a:t>Presentar un resumen de los logros obtenidos en el periodo enero – abril</a:t>
            </a:r>
          </a:p>
          <a:p>
            <a:endParaRPr lang="es-CO" dirty="0"/>
          </a:p>
          <a:p>
            <a:r>
              <a:rPr lang="es-CO" dirty="0"/>
              <a:t>Inversiones</a:t>
            </a:r>
          </a:p>
          <a:p>
            <a:r>
              <a:rPr lang="es-CO" dirty="0"/>
              <a:t>Avances en obras</a:t>
            </a:r>
          </a:p>
          <a:p>
            <a:r>
              <a:rPr lang="es-CO" dirty="0"/>
              <a:t>Proyectado en la vigencia</a:t>
            </a:r>
          </a:p>
        </p:txBody>
      </p:sp>
      <p:sp>
        <p:nvSpPr>
          <p:cNvPr id="7" name="Rectángulo 6"/>
          <p:cNvSpPr/>
          <p:nvPr/>
        </p:nvSpPr>
        <p:spPr>
          <a:xfrm>
            <a:off x="98702" y="1122817"/>
            <a:ext cx="9144000" cy="1146211"/>
          </a:xfrm>
          <a:prstGeom prst="rect">
            <a:avLst/>
          </a:prstGeom>
        </p:spPr>
        <p:txBody>
          <a:bodyPr wrap="square" anchor="t">
            <a:spAutoFit/>
          </a:bodyPr>
          <a:lstStyle/>
          <a:p>
            <a:pPr marL="342900" lvl="0" indent="-342900" algn="just">
              <a:lnSpc>
                <a:spcPct val="107000"/>
              </a:lnSpc>
              <a:spcAft>
                <a:spcPts val="0"/>
              </a:spcAft>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finalizaron las obras de nuevo Edificio SEI y ampliación de franjas (incluyendo cerramiento)</a:t>
            </a:r>
            <a:endParaRPr lang="es-ES" sz="1600">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suscribió la modificación del objeto de la obra, readecuación de plataforma sur, </a:t>
            </a:r>
            <a:r>
              <a:rPr lang="es-ES" sz="1600">
                <a:solidFill>
                  <a:schemeClr val="accent1">
                    <a:lumMod val="10000"/>
                  </a:schemeClr>
                </a:solidFill>
                <a:latin typeface="Candara" charset="0"/>
                <a:ea typeface="Times New Roman" panose="02020603050405020304" pitchFamily="18" charset="0"/>
                <a:cs typeface="Times New Roman" panose="02020603050405020304" pitchFamily="18" charset="0"/>
              </a:rPr>
              <a:t>se realizará el  reforzamiento estructural del actual edificio de bomberos  a la NSR-10 y su correspondiente remodelación y adecuación.</a:t>
            </a: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avance de los obras al 15 de septiembre de 2016 es el siguiente </a:t>
            </a:r>
            <a:endParaRPr lang="es-ES" sz="1600">
              <a:latin typeface="Candara" panose="020E0502030303020204" pitchFamily="34" charset="0"/>
              <a:ea typeface="Times New Roman" panose="02020603050405020304" pitchFamily="18" charset="0"/>
              <a:cs typeface="Times New Roman" panose="02020603050405020304" pitchFamily="18" charset="0"/>
            </a:endParaRPr>
          </a:p>
        </p:txBody>
      </p:sp>
      <p:sp>
        <p:nvSpPr>
          <p:cNvPr id="3" name="CuadroTexto 2"/>
          <p:cNvSpPr txBox="1"/>
          <p:nvPr/>
        </p:nvSpPr>
        <p:spPr>
          <a:xfrm rot="-60000">
            <a:off x="4864108" y="2031246"/>
            <a:ext cx="2743200" cy="369332"/>
          </a:xfrm>
          <a:prstGeom prst="rect">
            <a:avLst/>
          </a:prstGeom>
        </p:spPr>
        <p:txBody>
          <a:bodyPr rtlCol="0">
            <a:spAutoFit/>
          </a:bodyPr>
          <a:lstStyle/>
          <a:p>
            <a:endParaRPr lang="es-ES"/>
          </a:p>
        </p:txBody>
      </p:sp>
      <p:graphicFrame>
        <p:nvGraphicFramePr>
          <p:cNvPr id="9" name="Tabla 8"/>
          <p:cNvGraphicFramePr/>
          <p:nvPr>
            <p:extLst>
              <p:ext uri="{D42A27DB-BD31-4B8C-83A1-F6EECF244321}">
                <p14:modId xmlns:p14="http://schemas.microsoft.com/office/powerpoint/2010/main" val="706208214"/>
              </p:ext>
            </p:extLst>
          </p:nvPr>
        </p:nvGraphicFramePr>
        <p:xfrm>
          <a:off x="832104" y="2227947"/>
          <a:ext cx="7479792" cy="2402107"/>
        </p:xfrm>
        <a:graphic>
          <a:graphicData uri="http://schemas.openxmlformats.org/drawingml/2006/table">
            <a:tbl>
              <a:tblPr firstRow="1" bandRow="1">
                <a:tableStyleId>{5940675A-B579-460E-94D1-54222C63F5DA}</a:tableStyleId>
              </a:tblPr>
              <a:tblGrid>
                <a:gridCol w="1116982">
                  <a:extLst>
                    <a:ext uri="{9D8B030D-6E8A-4147-A177-3AD203B41FA5}">
                      <a16:colId xmlns:a16="http://schemas.microsoft.com/office/drawing/2014/main" val="2731519654"/>
                    </a:ext>
                  </a:extLst>
                </a:gridCol>
                <a:gridCol w="2353641">
                  <a:extLst>
                    <a:ext uri="{9D8B030D-6E8A-4147-A177-3AD203B41FA5}">
                      <a16:colId xmlns:a16="http://schemas.microsoft.com/office/drawing/2014/main" val="2894922455"/>
                    </a:ext>
                  </a:extLst>
                </a:gridCol>
                <a:gridCol w="1017252">
                  <a:extLst>
                    <a:ext uri="{9D8B030D-6E8A-4147-A177-3AD203B41FA5}">
                      <a16:colId xmlns:a16="http://schemas.microsoft.com/office/drawing/2014/main" val="3933131165"/>
                    </a:ext>
                  </a:extLst>
                </a:gridCol>
                <a:gridCol w="1017252">
                  <a:extLst>
                    <a:ext uri="{9D8B030D-6E8A-4147-A177-3AD203B41FA5}">
                      <a16:colId xmlns:a16="http://schemas.microsoft.com/office/drawing/2014/main" val="424943359"/>
                    </a:ext>
                  </a:extLst>
                </a:gridCol>
                <a:gridCol w="897575">
                  <a:extLst>
                    <a:ext uri="{9D8B030D-6E8A-4147-A177-3AD203B41FA5}">
                      <a16:colId xmlns:a16="http://schemas.microsoft.com/office/drawing/2014/main" val="3190481080"/>
                    </a:ext>
                  </a:extLst>
                </a:gridCol>
                <a:gridCol w="1077090">
                  <a:extLst>
                    <a:ext uri="{9D8B030D-6E8A-4147-A177-3AD203B41FA5}">
                      <a16:colId xmlns:a16="http://schemas.microsoft.com/office/drawing/2014/main" val="2145535043"/>
                    </a:ext>
                  </a:extLst>
                </a:gridCol>
              </a:tblGrid>
              <a:tr h="502386">
                <a:tc>
                  <a:txBody>
                    <a:bodyPr/>
                    <a:lstStyle/>
                    <a:p>
                      <a:pPr marL="0" algn="ctr" rtl="0" eaLnBrk="1" fontAlgn="ctr" latinLnBrk="0" hangingPunct="1">
                        <a:spcBef>
                          <a:spcPts val="0"/>
                        </a:spcBef>
                        <a:spcAft>
                          <a:spcPts val="0"/>
                        </a:spcAft>
                      </a:pPr>
                      <a:r>
                        <a:rPr lang="es-MX" sz="900" kern="1200" dirty="0">
                          <a:solidFill>
                            <a:srgbClr val="424242"/>
                          </a:solidFill>
                          <a:effectLst/>
                        </a:rPr>
                        <a:t>OBJETO</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DETALLE</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INVERSIÓN (millones)</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Inicio – Proyecto</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Terminación - Proyecto</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Porcentaje de Ejecución </a:t>
                      </a:r>
                      <a:r>
                        <a:rPr lang="es-MX" sz="900" kern="1200" dirty="0" err="1">
                          <a:solidFill>
                            <a:srgbClr val="424242"/>
                          </a:solidFill>
                          <a:effectLst/>
                        </a:rPr>
                        <a:t>Aprox</a:t>
                      </a:r>
                      <a:r>
                        <a:rPr lang="es-MX" sz="900" kern="1200" dirty="0">
                          <a:solidFill>
                            <a:srgbClr val="424242"/>
                          </a:solidFill>
                          <a:effectLst/>
                        </a:rPr>
                        <a:t> (avance de obra)</a:t>
                      </a:r>
                      <a:endParaRPr lang="es-ES" sz="1400" dirty="0">
                        <a:solidFill>
                          <a:srgbClr val="424242"/>
                        </a:solidFill>
                        <a:effectLst/>
                      </a:endParaRPr>
                    </a:p>
                  </a:txBody>
                  <a:tcPr marL="0" marR="0" marT="0" marB="0" anchor="ctr"/>
                </a:tc>
                <a:extLst>
                  <a:ext uri="{0D108BD9-81ED-4DB2-BD59-A6C34878D82A}">
                    <a16:rowId xmlns:a16="http://schemas.microsoft.com/office/drawing/2014/main" val="3694893790"/>
                  </a:ext>
                </a:extLst>
              </a:tr>
              <a:tr h="665281">
                <a:tc>
                  <a:txBody>
                    <a:bodyPr/>
                    <a:lstStyle/>
                    <a:p>
                      <a:pPr marL="0" algn="ctr" rtl="0" eaLnBrk="1" fontAlgn="ctr" latinLnBrk="0" hangingPunct="1">
                        <a:spcBef>
                          <a:spcPts val="0"/>
                        </a:spcBef>
                        <a:spcAft>
                          <a:spcPts val="0"/>
                        </a:spcAft>
                      </a:pPr>
                      <a:r>
                        <a:rPr lang="es-MX" sz="900" kern="1200" dirty="0">
                          <a:solidFill>
                            <a:srgbClr val="424242"/>
                          </a:solidFill>
                          <a:effectLst/>
                        </a:rPr>
                        <a:t>Ampliación</a:t>
                      </a:r>
                      <a:r>
                        <a:rPr lang="es-MX" sz="900" kern="1200" baseline="0" dirty="0">
                          <a:solidFill>
                            <a:srgbClr val="424242"/>
                          </a:solidFill>
                          <a:effectLst/>
                        </a:rPr>
                        <a:t> </a:t>
                      </a:r>
                      <a:r>
                        <a:rPr lang="es-MX" sz="900" kern="1200" dirty="0">
                          <a:solidFill>
                            <a:srgbClr val="424242"/>
                          </a:solidFill>
                          <a:effectLst/>
                        </a:rPr>
                        <a:t>Franjas de pista (incluye</a:t>
                      </a:r>
                      <a:r>
                        <a:rPr lang="es-MX" sz="900" kern="1200" baseline="0" dirty="0">
                          <a:solidFill>
                            <a:srgbClr val="424242"/>
                          </a:solidFill>
                          <a:effectLst/>
                        </a:rPr>
                        <a:t> cerramiento)</a:t>
                      </a:r>
                      <a:r>
                        <a:rPr lang="es-MX" sz="900" kern="1200" dirty="0">
                          <a:solidFill>
                            <a:srgbClr val="424242"/>
                          </a:solidFill>
                          <a:effectLst/>
                        </a:rPr>
                        <a:t> </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Ampliación de la franja, consiste en micro pilotes de longitud de 3 a 5 m Ampliación de zona de franja con su correspondiente cerramiento, en una longitud de 1143m.</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effectLst/>
                        </a:rPr>
                        <a:t> </a:t>
                      </a:r>
                      <a:r>
                        <a:rPr lang="es-MX" sz="900" kern="1200" dirty="0">
                          <a:solidFill>
                            <a:srgbClr val="424242"/>
                          </a:solidFill>
                          <a:effectLst/>
                        </a:rPr>
                        <a:t>$                   2.086 </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30/04/2015</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26/04/2016</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100,00%</a:t>
                      </a:r>
                      <a:endParaRPr lang="es-ES" sz="1400" dirty="0">
                        <a:solidFill>
                          <a:srgbClr val="424242"/>
                        </a:solidFill>
                        <a:effectLst/>
                      </a:endParaRPr>
                    </a:p>
                  </a:txBody>
                  <a:tcPr marL="0" marR="0" marT="0" marB="0" anchor="ctr"/>
                </a:tc>
                <a:extLst>
                  <a:ext uri="{0D108BD9-81ED-4DB2-BD59-A6C34878D82A}">
                    <a16:rowId xmlns:a16="http://schemas.microsoft.com/office/drawing/2014/main" val="2765989991"/>
                  </a:ext>
                </a:extLst>
              </a:tr>
              <a:tr h="1194167">
                <a:tc>
                  <a:txBody>
                    <a:bodyPr/>
                    <a:lstStyle/>
                    <a:p>
                      <a:pPr marL="0" algn="ctr" rtl="0" eaLnBrk="1" fontAlgn="ctr" latinLnBrk="0" hangingPunct="1">
                        <a:spcBef>
                          <a:spcPts val="0"/>
                        </a:spcBef>
                        <a:spcAft>
                          <a:spcPts val="0"/>
                        </a:spcAft>
                      </a:pPr>
                      <a:r>
                        <a:rPr lang="es-MX" sz="900" kern="1200" dirty="0">
                          <a:solidFill>
                            <a:srgbClr val="424242"/>
                          </a:solidFill>
                          <a:effectLst/>
                        </a:rPr>
                        <a:t>Edificio SEI </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Sala de Capacitación, Sala de Descanso, Baño Común, Dormitorio Masculino, Baño Masculino, Dormitorio Femenino, Dormitorio Supervisor, Bodega  Herramientas, Cuarto de Aceites, Área de Labores. </a:t>
                      </a:r>
                      <a:r>
                        <a:rPr lang="es-MX" sz="900" kern="1200" dirty="0" err="1">
                          <a:solidFill>
                            <a:srgbClr val="424242"/>
                          </a:solidFill>
                          <a:effectLst/>
                        </a:rPr>
                        <a:t>Elec</a:t>
                      </a:r>
                      <a:r>
                        <a:rPr lang="es-MX" sz="900" kern="1200" dirty="0">
                          <a:solidFill>
                            <a:srgbClr val="424242"/>
                          </a:solidFill>
                          <a:effectLst/>
                        </a:rPr>
                        <a:t>. y </a:t>
                      </a:r>
                      <a:r>
                        <a:rPr lang="es-MX" sz="900" kern="1200" dirty="0" err="1">
                          <a:solidFill>
                            <a:srgbClr val="424242"/>
                          </a:solidFill>
                          <a:effectLst/>
                        </a:rPr>
                        <a:t>Comunic</a:t>
                      </a:r>
                      <a:r>
                        <a:rPr lang="es-MX" sz="900" kern="1200" dirty="0">
                          <a:solidFill>
                            <a:srgbClr val="424242"/>
                          </a:solidFill>
                          <a:effectLst/>
                        </a:rPr>
                        <a:t>., Sala de Bombas, </a:t>
                      </a:r>
                      <a:r>
                        <a:rPr lang="es-MX" sz="900" kern="1200" dirty="0" err="1">
                          <a:solidFill>
                            <a:srgbClr val="424242"/>
                          </a:solidFill>
                          <a:effectLst/>
                        </a:rPr>
                        <a:t>Bod</a:t>
                      </a:r>
                      <a:r>
                        <a:rPr lang="es-MX" sz="900" kern="1200" dirty="0">
                          <a:solidFill>
                            <a:srgbClr val="424242"/>
                          </a:solidFill>
                          <a:effectLst/>
                        </a:rPr>
                        <a:t>. </a:t>
                      </a:r>
                      <a:r>
                        <a:rPr lang="es-MX" sz="900" kern="1200" dirty="0" err="1">
                          <a:solidFill>
                            <a:srgbClr val="424242"/>
                          </a:solidFill>
                          <a:effectLst/>
                        </a:rPr>
                        <a:t>Espumógenos</a:t>
                      </a:r>
                      <a:r>
                        <a:rPr lang="es-MX" sz="900" kern="1200" dirty="0">
                          <a:solidFill>
                            <a:srgbClr val="424242"/>
                          </a:solidFill>
                          <a:effectLst/>
                        </a:rPr>
                        <a:t>, Gimnasio, </a:t>
                      </a:r>
                      <a:r>
                        <a:rPr lang="es-MX" sz="900" kern="1200" dirty="0" err="1">
                          <a:solidFill>
                            <a:srgbClr val="424242"/>
                          </a:solidFill>
                          <a:effectLst/>
                        </a:rPr>
                        <a:t>Lockers</a:t>
                      </a:r>
                      <a:r>
                        <a:rPr lang="es-MX" sz="900" kern="1200" dirty="0">
                          <a:solidFill>
                            <a:srgbClr val="424242"/>
                          </a:solidFill>
                          <a:effectLst/>
                        </a:rPr>
                        <a:t> y Trajes,</a:t>
                      </a:r>
                      <a:r>
                        <a:rPr lang="es-MX" sz="900" kern="1200" baseline="0" dirty="0">
                          <a:solidFill>
                            <a:srgbClr val="424242"/>
                          </a:solidFill>
                          <a:effectLst/>
                        </a:rPr>
                        <a:t> </a:t>
                      </a:r>
                      <a:r>
                        <a:rPr lang="es-MX" sz="900" kern="1200" dirty="0">
                          <a:solidFill>
                            <a:srgbClr val="424242"/>
                          </a:solidFill>
                          <a:effectLst/>
                        </a:rPr>
                        <a:t>respiración autónoma, Biblioteca,</a:t>
                      </a:r>
                      <a:r>
                        <a:rPr lang="es-MX" sz="900" kern="1200" baseline="0" dirty="0">
                          <a:solidFill>
                            <a:srgbClr val="424242"/>
                          </a:solidFill>
                          <a:effectLst/>
                        </a:rPr>
                        <a:t> </a:t>
                      </a:r>
                      <a:r>
                        <a:rPr lang="es-MX" sz="900" kern="1200" dirty="0">
                          <a:solidFill>
                            <a:srgbClr val="424242"/>
                          </a:solidFill>
                          <a:effectLst/>
                        </a:rPr>
                        <a:t>Oficina Jefe de Grupo, Comunicaciones, Garaje, Guardia y Aseo TOTAL 1030m²</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a:effectLst/>
                        </a:rPr>
                        <a:t> </a:t>
                      </a:r>
                      <a:r>
                        <a:rPr lang="es-MX" sz="900" kern="1200" dirty="0">
                          <a:solidFill>
                            <a:srgbClr val="424242"/>
                          </a:solidFill>
                          <a:effectLst/>
                        </a:rPr>
                        <a:t>$                   3.302 </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15/07/2015</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26/04/2016</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100,00%</a:t>
                      </a:r>
                      <a:endParaRPr lang="es-ES" sz="1400" dirty="0">
                        <a:solidFill>
                          <a:srgbClr val="424242"/>
                        </a:solidFill>
                        <a:effectLst/>
                      </a:endParaRPr>
                    </a:p>
                  </a:txBody>
                  <a:tcPr marL="0" marR="0" marT="0" marB="0" anchor="ctr"/>
                </a:tc>
                <a:extLst>
                  <a:ext uri="{0D108BD9-81ED-4DB2-BD59-A6C34878D82A}">
                    <a16:rowId xmlns:a16="http://schemas.microsoft.com/office/drawing/2014/main" val="4208982175"/>
                  </a:ext>
                </a:extLst>
              </a:tr>
            </a:tbl>
          </a:graphicData>
        </a:graphic>
      </p:graphicFrame>
      <p:graphicFrame>
        <p:nvGraphicFramePr>
          <p:cNvPr id="10" name="Tabla 9"/>
          <p:cNvGraphicFramePr/>
          <p:nvPr>
            <p:extLst>
              <p:ext uri="{D42A27DB-BD31-4B8C-83A1-F6EECF244321}">
                <p14:modId xmlns:p14="http://schemas.microsoft.com/office/powerpoint/2010/main" val="3304441780"/>
              </p:ext>
            </p:extLst>
          </p:nvPr>
        </p:nvGraphicFramePr>
        <p:xfrm>
          <a:off x="847900" y="4652924"/>
          <a:ext cx="7479792" cy="1215867"/>
        </p:xfrm>
        <a:graphic>
          <a:graphicData uri="http://schemas.openxmlformats.org/drawingml/2006/table">
            <a:tbl>
              <a:tblPr firstRow="1" bandRow="1">
                <a:tableStyleId>{5940675A-B579-460E-94D1-54222C63F5DA}</a:tableStyleId>
              </a:tblPr>
              <a:tblGrid>
                <a:gridCol w="1116982">
                  <a:extLst>
                    <a:ext uri="{9D8B030D-6E8A-4147-A177-3AD203B41FA5}">
                      <a16:colId xmlns:a16="http://schemas.microsoft.com/office/drawing/2014/main" val="3300400084"/>
                    </a:ext>
                  </a:extLst>
                </a:gridCol>
                <a:gridCol w="2353641">
                  <a:extLst>
                    <a:ext uri="{9D8B030D-6E8A-4147-A177-3AD203B41FA5}">
                      <a16:colId xmlns:a16="http://schemas.microsoft.com/office/drawing/2014/main" val="2416928197"/>
                    </a:ext>
                  </a:extLst>
                </a:gridCol>
                <a:gridCol w="1017252">
                  <a:extLst>
                    <a:ext uri="{9D8B030D-6E8A-4147-A177-3AD203B41FA5}">
                      <a16:colId xmlns:a16="http://schemas.microsoft.com/office/drawing/2014/main" val="347981639"/>
                    </a:ext>
                  </a:extLst>
                </a:gridCol>
                <a:gridCol w="1017252">
                  <a:extLst>
                    <a:ext uri="{9D8B030D-6E8A-4147-A177-3AD203B41FA5}">
                      <a16:colId xmlns:a16="http://schemas.microsoft.com/office/drawing/2014/main" val="3727321986"/>
                    </a:ext>
                  </a:extLst>
                </a:gridCol>
                <a:gridCol w="897575">
                  <a:extLst>
                    <a:ext uri="{9D8B030D-6E8A-4147-A177-3AD203B41FA5}">
                      <a16:colId xmlns:a16="http://schemas.microsoft.com/office/drawing/2014/main" val="2475732395"/>
                    </a:ext>
                  </a:extLst>
                </a:gridCol>
                <a:gridCol w="1077090">
                  <a:extLst>
                    <a:ext uri="{9D8B030D-6E8A-4147-A177-3AD203B41FA5}">
                      <a16:colId xmlns:a16="http://schemas.microsoft.com/office/drawing/2014/main" val="2060340985"/>
                    </a:ext>
                  </a:extLst>
                </a:gridCol>
              </a:tblGrid>
              <a:tr h="592184">
                <a:tc>
                  <a:txBody>
                    <a:bodyPr/>
                    <a:lstStyle/>
                    <a:p>
                      <a:pPr marL="0" algn="ctr" rtl="0" eaLnBrk="1" fontAlgn="ctr" latinLnBrk="0" hangingPunct="1">
                        <a:spcBef>
                          <a:spcPts val="0"/>
                        </a:spcBef>
                        <a:spcAft>
                          <a:spcPts val="0"/>
                        </a:spcAft>
                      </a:pPr>
                      <a:r>
                        <a:rPr lang="es-MX" sz="900" kern="1200" dirty="0">
                          <a:solidFill>
                            <a:srgbClr val="424242"/>
                          </a:solidFill>
                          <a:effectLst/>
                        </a:rPr>
                        <a:t>Cerramientos lotes </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Cerramiento de lotes costado Sur de la Plataforma Principal, 285,85 ml de cerramiento *Actualmente</a:t>
                      </a:r>
                      <a:r>
                        <a:rPr lang="es-MX" sz="900" kern="1200" baseline="0" dirty="0">
                          <a:solidFill>
                            <a:srgbClr val="424242"/>
                          </a:solidFill>
                          <a:effectLst/>
                        </a:rPr>
                        <a:t> suspendida por inconvenientes con invasor contiguo al predio. </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                168  </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18/01/2015</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MX" sz="900" kern="1200" dirty="0">
                          <a:solidFill>
                            <a:srgbClr val="424242"/>
                          </a:solidFill>
                          <a:effectLst/>
                        </a:rPr>
                        <a:t>31/03/2015* Suspendida</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ES" sz="900" kern="1200" dirty="0">
                          <a:solidFill>
                            <a:srgbClr val="424242"/>
                          </a:solidFill>
                          <a:effectLst/>
                        </a:rPr>
                        <a:t>10.0 % </a:t>
                      </a:r>
                      <a:endParaRPr lang="es-ES" sz="1400" dirty="0">
                        <a:solidFill>
                          <a:srgbClr val="424242"/>
                        </a:solidFill>
                        <a:effectLst/>
                      </a:endParaRPr>
                    </a:p>
                  </a:txBody>
                  <a:tcPr marL="0" marR="0" marT="0" marB="0" anchor="ctr"/>
                </a:tc>
                <a:extLst>
                  <a:ext uri="{0D108BD9-81ED-4DB2-BD59-A6C34878D82A}">
                    <a16:rowId xmlns:a16="http://schemas.microsoft.com/office/drawing/2014/main" val="1179994631"/>
                  </a:ext>
                </a:extLst>
              </a:tr>
              <a:tr h="623683">
                <a:tc>
                  <a:txBody>
                    <a:bodyPr/>
                    <a:lstStyle/>
                    <a:p>
                      <a:pPr marL="0" algn="ctr" rtl="0" eaLnBrk="1" fontAlgn="ctr" latinLnBrk="0" hangingPunct="1">
                        <a:spcBef>
                          <a:spcPts val="0"/>
                        </a:spcBef>
                        <a:spcAft>
                          <a:spcPts val="0"/>
                        </a:spcAft>
                      </a:pPr>
                      <a:r>
                        <a:rPr lang="es-ES" sz="900" kern="1200" dirty="0">
                          <a:solidFill>
                            <a:srgbClr val="424242"/>
                          </a:solidFill>
                          <a:effectLst/>
                        </a:rPr>
                        <a:t>Readecuación plataforma sur</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ES" sz="900" kern="1200" dirty="0">
                          <a:solidFill>
                            <a:srgbClr val="424242"/>
                          </a:solidFill>
                          <a:effectLst/>
                        </a:rPr>
                        <a:t>Aprovechamiento del actual edificio de bomberos como taller de mantenimiento, mediante reforzamiento estructural a la NSR-10 y su correspondiente remodelación y adecuación. </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ES" sz="900" kern="1200">
                          <a:effectLst/>
                        </a:rPr>
                        <a:t> </a:t>
                      </a:r>
                      <a:r>
                        <a:rPr lang="es-ES" sz="900" kern="1200" dirty="0">
                          <a:solidFill>
                            <a:srgbClr val="424242"/>
                          </a:solidFill>
                          <a:effectLst/>
                        </a:rPr>
                        <a:t>$        408     </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ES" sz="900" kern="1200" dirty="0">
                          <a:solidFill>
                            <a:srgbClr val="424242"/>
                          </a:solidFill>
                          <a:effectLst/>
                        </a:rPr>
                        <a:t>26/04/2016 </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ES" sz="900" kern="1200" dirty="0">
                          <a:solidFill>
                            <a:srgbClr val="424242"/>
                          </a:solidFill>
                          <a:effectLst/>
                        </a:rPr>
                        <a:t>26/07/2016</a:t>
                      </a:r>
                      <a:endParaRPr lang="es-ES" sz="1400" dirty="0">
                        <a:solidFill>
                          <a:srgbClr val="424242"/>
                        </a:solidFill>
                        <a:effectLst/>
                      </a:endParaRPr>
                    </a:p>
                  </a:txBody>
                  <a:tcPr marL="0" marR="0" marT="0" marB="0" anchor="ctr"/>
                </a:tc>
                <a:tc>
                  <a:txBody>
                    <a:bodyPr/>
                    <a:lstStyle/>
                    <a:p>
                      <a:pPr marL="0" algn="ctr" rtl="0" eaLnBrk="1" fontAlgn="ctr" latinLnBrk="0" hangingPunct="1">
                        <a:spcBef>
                          <a:spcPts val="0"/>
                        </a:spcBef>
                        <a:spcAft>
                          <a:spcPts val="0"/>
                        </a:spcAft>
                      </a:pPr>
                      <a:r>
                        <a:rPr lang="es-ES" sz="900" kern="1200" dirty="0">
                          <a:solidFill>
                            <a:srgbClr val="424242"/>
                          </a:solidFill>
                          <a:effectLst/>
                        </a:rPr>
                        <a:t>100%</a:t>
                      </a:r>
                      <a:endParaRPr lang="es-ES" sz="1400" dirty="0">
                        <a:solidFill>
                          <a:srgbClr val="424242"/>
                        </a:solidFill>
                        <a:effectLst/>
                      </a:endParaRPr>
                    </a:p>
                  </a:txBody>
                  <a:tcPr marL="0" marR="0" marT="0" marB="0" anchor="ctr"/>
                </a:tc>
                <a:extLst>
                  <a:ext uri="{0D108BD9-81ED-4DB2-BD59-A6C34878D82A}">
                    <a16:rowId xmlns:a16="http://schemas.microsoft.com/office/drawing/2014/main" val="4079004551"/>
                  </a:ext>
                </a:extLst>
              </a:tr>
            </a:tbl>
          </a:graphicData>
        </a:graphic>
      </p:graphicFrame>
    </p:spTree>
    <p:extLst>
      <p:ext uri="{BB962C8B-B14F-4D97-AF65-F5344CB8AC3E}">
        <p14:creationId xmlns:p14="http://schemas.microsoft.com/office/powerpoint/2010/main" val="1772228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783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ndara" charset="0"/>
              </a:rPr>
              <a:t>Avances Modo Aeroportuario – SACSA – Aeropuerto Cartagena-vigencia 2016 </a:t>
            </a:r>
            <a:endParaRPr lang="es-ES">
              <a:latin typeface="Candara" charset="0"/>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35</a:t>
            </a:fld>
            <a:endParaRPr lang="es-CO">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a:t>Vigencia 2016</a:t>
            </a:r>
          </a:p>
        </p:txBody>
      </p:sp>
      <p:sp>
        <p:nvSpPr>
          <p:cNvPr id="18" name="CuadroTexto 17"/>
          <p:cNvSpPr txBox="1"/>
          <p:nvPr/>
        </p:nvSpPr>
        <p:spPr>
          <a:xfrm>
            <a:off x="9832504" y="2891393"/>
            <a:ext cx="4032448" cy="1754326"/>
          </a:xfrm>
          <a:prstGeom prst="rect">
            <a:avLst/>
          </a:prstGeom>
          <a:noFill/>
        </p:spPr>
        <p:txBody>
          <a:bodyPr wrap="square" rtlCol="0">
            <a:spAutoFit/>
          </a:bodyPr>
          <a:lstStyle/>
          <a:p>
            <a:r>
              <a:rPr lang="es-CO"/>
              <a:t>Presentar un resumen de los logros obtenidos en el periodo enero – abril</a:t>
            </a:r>
          </a:p>
          <a:p>
            <a:endParaRPr lang="es-CO"/>
          </a:p>
          <a:p>
            <a:r>
              <a:rPr lang="es-CO"/>
              <a:t>Inversiones</a:t>
            </a:r>
          </a:p>
          <a:p>
            <a:r>
              <a:rPr lang="es-CO"/>
              <a:t>Avances en obras</a:t>
            </a:r>
          </a:p>
          <a:p>
            <a:r>
              <a:rPr lang="es-CO"/>
              <a:t>Proyectado en la vigencia</a:t>
            </a:r>
          </a:p>
        </p:txBody>
      </p:sp>
      <p:sp>
        <p:nvSpPr>
          <p:cNvPr id="7" name="Rectángulo 6"/>
          <p:cNvSpPr/>
          <p:nvPr/>
        </p:nvSpPr>
        <p:spPr>
          <a:xfrm>
            <a:off x="98702" y="1122817"/>
            <a:ext cx="9144000" cy="1409681"/>
          </a:xfrm>
          <a:prstGeom prst="rect">
            <a:avLst/>
          </a:prstGeom>
        </p:spPr>
        <p:txBody>
          <a:bodyPr wrap="square" anchor="t">
            <a:spAutoFit/>
          </a:bodyPr>
          <a:lstStyle/>
          <a:p>
            <a:pPr marL="342900" lvl="0" indent="-342900" algn="just">
              <a:lnSpc>
                <a:spcPct val="107000"/>
              </a:lnSpc>
              <a:spcAft>
                <a:spcPts val="0"/>
              </a:spcAft>
              <a:buFont typeface="Symbol" panose="05050102010706020507" pitchFamily="18" charset="2"/>
              <a:buChar char=""/>
            </a:pPr>
            <a:r>
              <a:rPr lang="es-MX" sz="1600">
                <a:solidFill>
                  <a:srgbClr val="424242"/>
                </a:solidFill>
                <a:latin typeface="Candara" charset="0"/>
                <a:ea typeface="Times New Roman" panose="02020603050405020304" pitchFamily="18" charset="0"/>
                <a:cs typeface="Times New Roman" panose="02020603050405020304" pitchFamily="18" charset="0"/>
              </a:rPr>
              <a:t>Se finalizaron las obras de nuevo Edificio SEI y ampliación de franjas (incluyendo cerramiento)</a:t>
            </a:r>
            <a:endParaRPr lang="es-ES" sz="1600">
              <a:latin typeface="Candara"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s-MX" sz="1600">
                <a:solidFill>
                  <a:srgbClr val="424242"/>
                </a:solidFill>
                <a:latin typeface="Candara" charset="0"/>
                <a:ea typeface="Times New Roman" panose="02020603050405020304" pitchFamily="18" charset="0"/>
                <a:cs typeface="Times New Roman" panose="02020603050405020304" pitchFamily="18" charset="0"/>
              </a:rPr>
              <a:t>Se suscribió la modificación del objeto de la obra, readecuación</a:t>
            </a:r>
            <a:r>
              <a:rPr lang="es-ES" sz="1600">
                <a:solidFill>
                  <a:srgbClr val="424242"/>
                </a:solidFill>
                <a:latin typeface="Candara" charset="0"/>
                <a:ea typeface="Times New Roman" panose="02020603050405020304" pitchFamily="18" charset="0"/>
                <a:cs typeface="Times New Roman" panose="02020603050405020304" pitchFamily="18" charset="0"/>
              </a:rPr>
              <a:t> de plataforma sur, realizando el reforzamiento estructural del actual edificio de bomberos a la NSR-10 y su correspondiente remodelación y adecuación. </a:t>
            </a:r>
            <a:endParaRPr lang="es-MX" sz="1600">
              <a:latin typeface="Candara"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es-ES" sz="1600">
              <a:latin typeface="Candara" panose="020E0502030303020204" pitchFamily="34" charset="0"/>
              <a:ea typeface="Times New Roman" panose="02020603050405020304" pitchFamily="18" charset="0"/>
              <a:cs typeface="Times New Roman" panose="02020603050405020304" pitchFamily="18" charset="0"/>
            </a:endParaRPr>
          </a:p>
        </p:txBody>
      </p:sp>
      <p:sp>
        <p:nvSpPr>
          <p:cNvPr id="3" name="CuadroTexto 2"/>
          <p:cNvSpPr txBox="1"/>
          <p:nvPr/>
        </p:nvSpPr>
        <p:spPr>
          <a:xfrm rot="-60000">
            <a:off x="4864108" y="2031246"/>
            <a:ext cx="2743200" cy="369332"/>
          </a:xfrm>
          <a:prstGeom prst="rect">
            <a:avLst/>
          </a:prstGeom>
        </p:spPr>
        <p:txBody>
          <a:bodyPr rtlCol="0">
            <a:spAutoFit/>
          </a:bodyPr>
          <a:lstStyle/>
          <a:p>
            <a:endParaRPr lang="es-ES"/>
          </a:p>
        </p:txBody>
      </p:sp>
      <p:graphicFrame>
        <p:nvGraphicFramePr>
          <p:cNvPr id="4" name="Tabla 3"/>
          <p:cNvGraphicFramePr/>
          <p:nvPr>
            <p:extLst>
              <p:ext uri="{D42A27DB-BD31-4B8C-83A1-F6EECF244321}">
                <p14:modId xmlns:p14="http://schemas.microsoft.com/office/powerpoint/2010/main" val="3250174988"/>
              </p:ext>
            </p:extLst>
          </p:nvPr>
        </p:nvGraphicFramePr>
        <p:xfrm>
          <a:off x="536783" y="2418299"/>
          <a:ext cx="7743818" cy="3793326"/>
        </p:xfrm>
        <a:graphic>
          <a:graphicData uri="http://schemas.openxmlformats.org/drawingml/2006/table">
            <a:tbl>
              <a:tblPr firstRow="1" bandRow="1">
                <a:tableStyleId>{5940675A-B579-460E-94D1-54222C63F5DA}</a:tableStyleId>
              </a:tblPr>
              <a:tblGrid>
                <a:gridCol w="1118474">
                  <a:extLst>
                    <a:ext uri="{9D8B030D-6E8A-4147-A177-3AD203B41FA5}">
                      <a16:colId xmlns:a16="http://schemas.microsoft.com/office/drawing/2014/main" val="3262256904"/>
                    </a:ext>
                  </a:extLst>
                </a:gridCol>
                <a:gridCol w="3475257">
                  <a:extLst>
                    <a:ext uri="{9D8B030D-6E8A-4147-A177-3AD203B41FA5}">
                      <a16:colId xmlns:a16="http://schemas.microsoft.com/office/drawing/2014/main" val="423675278"/>
                    </a:ext>
                  </a:extLst>
                </a:gridCol>
                <a:gridCol w="951589">
                  <a:extLst>
                    <a:ext uri="{9D8B030D-6E8A-4147-A177-3AD203B41FA5}">
                      <a16:colId xmlns:a16="http://schemas.microsoft.com/office/drawing/2014/main" val="2025783983"/>
                    </a:ext>
                  </a:extLst>
                </a:gridCol>
                <a:gridCol w="459388">
                  <a:extLst>
                    <a:ext uri="{9D8B030D-6E8A-4147-A177-3AD203B41FA5}">
                      <a16:colId xmlns:a16="http://schemas.microsoft.com/office/drawing/2014/main" val="423660461"/>
                    </a:ext>
                  </a:extLst>
                </a:gridCol>
                <a:gridCol w="705488">
                  <a:extLst>
                    <a:ext uri="{9D8B030D-6E8A-4147-A177-3AD203B41FA5}">
                      <a16:colId xmlns:a16="http://schemas.microsoft.com/office/drawing/2014/main" val="683140755"/>
                    </a:ext>
                  </a:extLst>
                </a:gridCol>
                <a:gridCol w="1033622">
                  <a:extLst>
                    <a:ext uri="{9D8B030D-6E8A-4147-A177-3AD203B41FA5}">
                      <a16:colId xmlns:a16="http://schemas.microsoft.com/office/drawing/2014/main" val="2943485577"/>
                    </a:ext>
                  </a:extLst>
                </a:gridCol>
              </a:tblGrid>
              <a:tr h="501486">
                <a:tc>
                  <a:txBody>
                    <a:bodyPr/>
                    <a:lstStyle/>
                    <a:p>
                      <a:pPr marL="0" algn="ctr" rtl="0" eaLnBrk="1" fontAlgn="ctr" latinLnBrk="0" hangingPunct="1">
                        <a:spcBef>
                          <a:spcPts val="0"/>
                        </a:spcBef>
                        <a:spcAft>
                          <a:spcPts val="0"/>
                        </a:spcAft>
                      </a:pPr>
                      <a:r>
                        <a:rPr lang="es-MX" sz="900" kern="1200" dirty="0">
                          <a:solidFill>
                            <a:srgbClr val="424242"/>
                          </a:solidFill>
                          <a:effectLst/>
                        </a:rPr>
                        <a:t>OBJETO</a:t>
                      </a:r>
                      <a:endParaRPr lang="es-ES" sz="1400" dirty="0">
                        <a:solidFill>
                          <a:srgbClr val="424242"/>
                        </a:solidFill>
                        <a:effectLst/>
                      </a:endParaRPr>
                    </a:p>
                  </a:txBody>
                  <a:tcPr marL="0" marR="0" marT="0" marB="0" anchor="ctr">
                    <a:noFill/>
                  </a:tcPr>
                </a:tc>
                <a:tc>
                  <a:txBody>
                    <a:bodyPr/>
                    <a:lstStyle/>
                    <a:p>
                      <a:pPr marL="0" algn="ctr" rtl="0" eaLnBrk="1" fontAlgn="ctr" latinLnBrk="0" hangingPunct="1">
                        <a:spcBef>
                          <a:spcPts val="0"/>
                        </a:spcBef>
                        <a:spcAft>
                          <a:spcPts val="0"/>
                        </a:spcAft>
                      </a:pPr>
                      <a:r>
                        <a:rPr lang="es-MX" sz="900" kern="1200" dirty="0">
                          <a:solidFill>
                            <a:srgbClr val="424242"/>
                          </a:solidFill>
                          <a:effectLst/>
                        </a:rPr>
                        <a:t>DETALLE</a:t>
                      </a:r>
                      <a:endParaRPr lang="es-ES" sz="1400" dirty="0">
                        <a:solidFill>
                          <a:srgbClr val="424242"/>
                        </a:solidFill>
                        <a:effectLst/>
                      </a:endParaRPr>
                    </a:p>
                  </a:txBody>
                  <a:tcPr marL="0" marR="0" marT="0" marB="0" anchor="ctr">
                    <a:noFill/>
                  </a:tcPr>
                </a:tc>
                <a:tc>
                  <a:txBody>
                    <a:bodyPr/>
                    <a:lstStyle/>
                    <a:p>
                      <a:pPr marL="0" algn="ctr" rtl="0" eaLnBrk="1" fontAlgn="ctr" latinLnBrk="0" hangingPunct="1">
                        <a:spcBef>
                          <a:spcPts val="0"/>
                        </a:spcBef>
                        <a:spcAft>
                          <a:spcPts val="0"/>
                        </a:spcAft>
                      </a:pPr>
                      <a:r>
                        <a:rPr lang="es-MX" sz="900" kern="1200" dirty="0">
                          <a:solidFill>
                            <a:srgbClr val="424242"/>
                          </a:solidFill>
                          <a:effectLst/>
                        </a:rPr>
                        <a:t>INVERSIÓN (millones)</a:t>
                      </a:r>
                      <a:endParaRPr lang="es-ES" sz="1400" dirty="0">
                        <a:solidFill>
                          <a:srgbClr val="424242"/>
                        </a:solidFill>
                        <a:effectLst/>
                      </a:endParaRPr>
                    </a:p>
                  </a:txBody>
                  <a:tcPr marL="0" marR="0" marT="0" marB="0" anchor="ctr">
                    <a:noFill/>
                  </a:tcPr>
                </a:tc>
                <a:tc>
                  <a:txBody>
                    <a:bodyPr/>
                    <a:lstStyle/>
                    <a:p>
                      <a:pPr marL="0" algn="ctr" rtl="0" eaLnBrk="1" fontAlgn="ctr" latinLnBrk="0" hangingPunct="1">
                        <a:spcBef>
                          <a:spcPts val="0"/>
                        </a:spcBef>
                        <a:spcAft>
                          <a:spcPts val="0"/>
                        </a:spcAft>
                      </a:pPr>
                      <a:r>
                        <a:rPr lang="es-MX" sz="900" kern="1200" dirty="0">
                          <a:solidFill>
                            <a:srgbClr val="424242"/>
                          </a:solidFill>
                          <a:effectLst/>
                        </a:rPr>
                        <a:t>Inicio – Proyecto</a:t>
                      </a:r>
                      <a:endParaRPr lang="es-ES" sz="1400" dirty="0">
                        <a:solidFill>
                          <a:srgbClr val="424242"/>
                        </a:solidFill>
                        <a:effectLst/>
                      </a:endParaRPr>
                    </a:p>
                  </a:txBody>
                  <a:tcPr marL="0" marR="0" marT="0" marB="0" anchor="ctr">
                    <a:noFill/>
                  </a:tcPr>
                </a:tc>
                <a:tc>
                  <a:txBody>
                    <a:bodyPr/>
                    <a:lstStyle/>
                    <a:p>
                      <a:pPr marL="0" algn="ctr" rtl="0" eaLnBrk="1" fontAlgn="ctr" latinLnBrk="0" hangingPunct="1">
                        <a:spcBef>
                          <a:spcPts val="0"/>
                        </a:spcBef>
                        <a:spcAft>
                          <a:spcPts val="0"/>
                        </a:spcAft>
                      </a:pPr>
                      <a:r>
                        <a:rPr lang="es-MX" sz="900" kern="1200" dirty="0">
                          <a:solidFill>
                            <a:srgbClr val="424242"/>
                          </a:solidFill>
                          <a:effectLst/>
                        </a:rPr>
                        <a:t>Terminación - Proyecto</a:t>
                      </a:r>
                      <a:endParaRPr lang="es-ES" sz="1400" dirty="0">
                        <a:solidFill>
                          <a:srgbClr val="424242"/>
                        </a:solidFill>
                        <a:effectLst/>
                      </a:endParaRPr>
                    </a:p>
                  </a:txBody>
                  <a:tcPr marL="0" marR="0" marT="0" marB="0" anchor="ctr">
                    <a:noFill/>
                  </a:tcPr>
                </a:tc>
                <a:tc>
                  <a:txBody>
                    <a:bodyPr/>
                    <a:lstStyle/>
                    <a:p>
                      <a:pPr marL="0" algn="ctr" rtl="0" eaLnBrk="1" fontAlgn="ctr" latinLnBrk="0" hangingPunct="1">
                        <a:spcBef>
                          <a:spcPts val="0"/>
                        </a:spcBef>
                        <a:spcAft>
                          <a:spcPts val="0"/>
                        </a:spcAft>
                      </a:pPr>
                      <a:r>
                        <a:rPr lang="es-MX" sz="900" kern="1200" dirty="0">
                          <a:solidFill>
                            <a:srgbClr val="424242"/>
                          </a:solidFill>
                          <a:effectLst/>
                        </a:rPr>
                        <a:t>Porcentaje de Ejecución </a:t>
                      </a:r>
                      <a:r>
                        <a:rPr lang="es-MX" sz="900" kern="1200" dirty="0" err="1">
                          <a:solidFill>
                            <a:srgbClr val="424242"/>
                          </a:solidFill>
                          <a:effectLst/>
                        </a:rPr>
                        <a:t>Aprox</a:t>
                      </a:r>
                      <a:r>
                        <a:rPr lang="es-MX" sz="900" kern="1200" dirty="0">
                          <a:solidFill>
                            <a:srgbClr val="424242"/>
                          </a:solidFill>
                          <a:effectLst/>
                        </a:rPr>
                        <a:t> (avance de obra) </a:t>
                      </a:r>
                      <a:endParaRPr lang="es-ES" sz="1400" dirty="0">
                        <a:solidFill>
                          <a:srgbClr val="424242"/>
                        </a:solidFill>
                        <a:effectLst/>
                      </a:endParaRPr>
                    </a:p>
                  </a:txBody>
                  <a:tcPr marL="0" marR="0" marT="0" marB="0" anchor="ctr"/>
                </a:tc>
                <a:extLst>
                  <a:ext uri="{0D108BD9-81ED-4DB2-BD59-A6C34878D82A}">
                    <a16:rowId xmlns:a16="http://schemas.microsoft.com/office/drawing/2014/main" val="4157026167"/>
                  </a:ext>
                </a:extLst>
              </a:tr>
              <a:tr h="1482959">
                <a:tc>
                  <a:txBody>
                    <a:bodyPr/>
                    <a:lstStyle/>
                    <a:p>
                      <a:pPr marL="0" algn="ctr" rtl="0" eaLnBrk="1" fontAlgn="ctr" latinLnBrk="0" hangingPunct="1">
                        <a:spcBef>
                          <a:spcPts val="0"/>
                        </a:spcBef>
                        <a:spcAft>
                          <a:spcPts val="0"/>
                        </a:spcAft>
                      </a:pPr>
                      <a:r>
                        <a:rPr lang="es-MX" sz="900" kern="1200" dirty="0">
                          <a:solidFill>
                            <a:srgbClr val="424242"/>
                          </a:solidFill>
                          <a:effectLst/>
                        </a:rPr>
                        <a:t>RESA 01</a:t>
                      </a:r>
                      <a:r>
                        <a:rPr lang="es-MX" sz="900" kern="1200" baseline="0" dirty="0">
                          <a:solidFill>
                            <a:srgbClr val="424242"/>
                          </a:solidFill>
                          <a:effectLst/>
                        </a:rPr>
                        <a:t> CABECERA SUR </a:t>
                      </a:r>
                      <a:endParaRPr lang="es-ES" sz="1400" dirty="0">
                        <a:solidFill>
                          <a:srgbClr val="424242"/>
                        </a:solidFill>
                        <a:effectLst/>
                      </a:endParaRPr>
                    </a:p>
                  </a:txBody>
                  <a:tcPr marL="0" marR="0" marT="0" marB="0" anchor="ctr">
                    <a:noFill/>
                  </a:tcPr>
                </a:tc>
                <a:tc>
                  <a:txBody>
                    <a:bodyPr/>
                    <a:lstStyle/>
                    <a:p>
                      <a:pPr marL="0" algn="ctr" rtl="0" eaLnBrk="1" fontAlgn="ctr" latinLnBrk="0" hangingPunct="1">
                        <a:spcBef>
                          <a:spcPts val="0"/>
                        </a:spcBef>
                        <a:spcAft>
                          <a:spcPts val="0"/>
                        </a:spcAft>
                      </a:pPr>
                      <a:r>
                        <a:rPr lang="es-CO" sz="900" kern="1200" dirty="0">
                          <a:solidFill>
                            <a:srgbClr val="424242"/>
                          </a:solidFill>
                          <a:effectLst/>
                        </a:rPr>
                        <a:t>Para el cumplimiento de la normativa debe construirse la zona de seguridad de extremo de pista en la cabecera 01. La obra fue suspendida antes de las subrogación del contrato de la AEROCIVIL a la ANI, mediante acta suscrita el día 12 de octubre de 2012, “Hasta que se consigan los predios y autorizaciones ambientales requeridas”. </a:t>
                      </a:r>
                      <a:r>
                        <a:rPr lang="es-CO" sz="900" kern="1200" dirty="0" err="1">
                          <a:solidFill>
                            <a:srgbClr val="424242"/>
                          </a:solidFill>
                          <a:effectLst/>
                        </a:rPr>
                        <a:t>Segun</a:t>
                      </a:r>
                      <a:r>
                        <a:rPr lang="es-CO" sz="900" kern="1200" dirty="0">
                          <a:solidFill>
                            <a:srgbClr val="424242"/>
                          </a:solidFill>
                          <a:effectLst/>
                        </a:rPr>
                        <a:t> lo acordado en el literal h del acuerdo 3 del acta de </a:t>
                      </a:r>
                      <a:r>
                        <a:rPr lang="es-CO" sz="900" kern="1200" dirty="0" err="1">
                          <a:solidFill>
                            <a:srgbClr val="424242"/>
                          </a:solidFill>
                          <a:effectLst/>
                        </a:rPr>
                        <a:t>subrogción</a:t>
                      </a:r>
                      <a:r>
                        <a:rPr lang="es-CO" sz="900" kern="1200" dirty="0">
                          <a:solidFill>
                            <a:srgbClr val="424242"/>
                          </a:solidFill>
                          <a:effectLst/>
                        </a:rPr>
                        <a:t> suscrita el día 31 de octubre de 2013, la AEROCIVIL tiene a su cargo realizar todas las gestiones necesarias para la entrega del predio al Concesionario. Se radicado por parte de AEROCIVIL demanda de expropiación la cual se encuentra</a:t>
                      </a:r>
                      <a:r>
                        <a:rPr lang="es-CO" sz="900" kern="1200" baseline="0" dirty="0">
                          <a:solidFill>
                            <a:srgbClr val="424242"/>
                          </a:solidFill>
                          <a:effectLst/>
                        </a:rPr>
                        <a:t> en el juzgado 1ero civil de Cartagena, El pasado miércoles 7 de septiembre el juez otorgo a la </a:t>
                      </a:r>
                      <a:r>
                        <a:rPr lang="es-CO" sz="900" kern="1200" baseline="0" dirty="0" err="1">
                          <a:solidFill>
                            <a:srgbClr val="424242"/>
                          </a:solidFill>
                          <a:effectLst/>
                        </a:rPr>
                        <a:t>Aerocivil</a:t>
                      </a:r>
                      <a:r>
                        <a:rPr lang="es-CO" sz="900" kern="1200" baseline="0" dirty="0">
                          <a:solidFill>
                            <a:srgbClr val="424242"/>
                          </a:solidFill>
                          <a:effectLst/>
                        </a:rPr>
                        <a:t> el predio en calidad de tenedor.</a:t>
                      </a:r>
                      <a:endParaRPr lang="es-ES" sz="1400" dirty="0">
                        <a:solidFill>
                          <a:srgbClr val="424242"/>
                        </a:solidFill>
                        <a:effectLst/>
                      </a:endParaRPr>
                    </a:p>
                  </a:txBody>
                  <a:tcPr marL="0" marR="0" marT="0" marB="0" anchor="ctr">
                    <a:noFill/>
                  </a:tcPr>
                </a:tc>
                <a:tc>
                  <a:txBody>
                    <a:bodyPr/>
                    <a:lstStyle/>
                    <a:p>
                      <a:pPr marL="0" algn="ctr" rtl="0" eaLnBrk="1" fontAlgn="ctr" latinLnBrk="0" hangingPunct="1">
                        <a:spcBef>
                          <a:spcPts val="0"/>
                        </a:spcBef>
                        <a:spcAft>
                          <a:spcPts val="0"/>
                        </a:spcAft>
                      </a:pPr>
                      <a:r>
                        <a:rPr lang="es-MX" sz="900" kern="1200" dirty="0">
                          <a:effectLst/>
                        </a:rPr>
                        <a:t> </a:t>
                      </a:r>
                      <a:r>
                        <a:rPr lang="es-MX" sz="900" kern="1200" dirty="0">
                          <a:solidFill>
                            <a:srgbClr val="424242"/>
                          </a:solidFill>
                          <a:effectLst/>
                        </a:rPr>
                        <a:t>$                   3.486 </a:t>
                      </a:r>
                      <a:endParaRPr lang="es-ES" sz="1400" dirty="0">
                        <a:solidFill>
                          <a:srgbClr val="424242"/>
                        </a:solidFill>
                        <a:effectLst/>
                      </a:endParaRPr>
                    </a:p>
                  </a:txBody>
                  <a:tcPr marL="0" marR="0" marT="0" marB="0" anchor="ctr">
                    <a:noFill/>
                  </a:tcPr>
                </a:tc>
                <a:tc gridSpan="2">
                  <a:txBody>
                    <a:bodyPr/>
                    <a:lstStyle/>
                    <a:p>
                      <a:pPr marL="0" algn="ctr" rtl="0" eaLnBrk="1" fontAlgn="ctr" latinLnBrk="0" hangingPunct="1">
                        <a:spcBef>
                          <a:spcPts val="0"/>
                        </a:spcBef>
                        <a:spcAft>
                          <a:spcPts val="0"/>
                        </a:spcAft>
                      </a:pPr>
                      <a:r>
                        <a:rPr lang="es-CO" sz="900" dirty="0">
                          <a:solidFill>
                            <a:srgbClr val="424242"/>
                          </a:solidFill>
                          <a:effectLst/>
                        </a:rPr>
                        <a:t>SUSPENDIDA</a:t>
                      </a:r>
                      <a:endParaRPr lang="es-ES" sz="1400" dirty="0">
                        <a:solidFill>
                          <a:srgbClr val="424242"/>
                        </a:solidFill>
                        <a:effectLst/>
                      </a:endParaRPr>
                    </a:p>
                  </a:txBody>
                  <a:tcPr marL="0" marR="0" marT="0" marB="0" anchor="ctr">
                    <a:noFill/>
                  </a:tcPr>
                </a:tc>
                <a:tc hMerge="1">
                  <a:txBody>
                    <a:bodyPr/>
                    <a:lstStyle/>
                    <a:p>
                      <a:endParaRPr lang="es-ES"/>
                    </a:p>
                  </a:txBody>
                  <a:tcPr/>
                </a:tc>
                <a:tc>
                  <a:txBody>
                    <a:bodyPr/>
                    <a:lstStyle/>
                    <a:p>
                      <a:pPr marL="0" algn="ctr" rtl="0" eaLnBrk="1" fontAlgn="ctr" latinLnBrk="0" hangingPunct="1">
                        <a:spcBef>
                          <a:spcPts val="0"/>
                        </a:spcBef>
                        <a:spcAft>
                          <a:spcPts val="0"/>
                        </a:spcAft>
                      </a:pPr>
                      <a:r>
                        <a:rPr lang="es-CO" sz="900" dirty="0">
                          <a:solidFill>
                            <a:srgbClr val="424242"/>
                          </a:solidFill>
                          <a:effectLst/>
                        </a:rPr>
                        <a:t>0%</a:t>
                      </a:r>
                      <a:endParaRPr lang="es-ES" sz="1400" dirty="0">
                        <a:solidFill>
                          <a:srgbClr val="424242"/>
                        </a:solidFill>
                        <a:effectLst/>
                      </a:endParaRPr>
                    </a:p>
                  </a:txBody>
                  <a:tcPr marL="0" marR="0" marT="0" marB="0" anchor="ctr"/>
                </a:tc>
                <a:extLst>
                  <a:ext uri="{0D108BD9-81ED-4DB2-BD59-A6C34878D82A}">
                    <a16:rowId xmlns:a16="http://schemas.microsoft.com/office/drawing/2014/main" val="3528530805"/>
                  </a:ext>
                </a:extLst>
              </a:tr>
              <a:tr h="1583956">
                <a:tc>
                  <a:txBody>
                    <a:bodyPr/>
                    <a:lstStyle/>
                    <a:p>
                      <a:pPr marL="0" algn="ctr" rtl="0" eaLnBrk="1" fontAlgn="ctr" latinLnBrk="0" hangingPunct="1">
                        <a:spcBef>
                          <a:spcPts val="0"/>
                        </a:spcBef>
                        <a:spcAft>
                          <a:spcPts val="0"/>
                        </a:spcAft>
                      </a:pPr>
                      <a:r>
                        <a:rPr lang="es-MX" sz="900" kern="1200" dirty="0">
                          <a:solidFill>
                            <a:srgbClr val="424242"/>
                          </a:solidFill>
                          <a:effectLst/>
                        </a:rPr>
                        <a:t>BARRERA</a:t>
                      </a:r>
                      <a:r>
                        <a:rPr lang="es-MX" sz="900" kern="1200" baseline="0" dirty="0">
                          <a:solidFill>
                            <a:srgbClr val="424242"/>
                          </a:solidFill>
                          <a:effectLst/>
                        </a:rPr>
                        <a:t> ANTIRUIDO </a:t>
                      </a:r>
                      <a:r>
                        <a:rPr lang="es-MX" sz="900" kern="1200" dirty="0">
                          <a:solidFill>
                            <a:srgbClr val="424242"/>
                          </a:solidFill>
                          <a:effectLst/>
                        </a:rPr>
                        <a:t> </a:t>
                      </a:r>
                      <a:endParaRPr lang="es-ES" sz="1400" dirty="0">
                        <a:solidFill>
                          <a:srgbClr val="424242"/>
                        </a:solidFill>
                        <a:effectLst/>
                      </a:endParaRPr>
                    </a:p>
                  </a:txBody>
                  <a:tcPr marL="0" marR="0" marT="0" marB="0" anchor="ctr">
                    <a:noFill/>
                  </a:tcPr>
                </a:tc>
                <a:tc>
                  <a:txBody>
                    <a:bodyPr/>
                    <a:lstStyle/>
                    <a:p>
                      <a:pPr marL="0" algn="ctr" rtl="0" eaLnBrk="1" fontAlgn="ctr" latinLnBrk="0" hangingPunct="1">
                        <a:spcBef>
                          <a:spcPts val="0"/>
                        </a:spcBef>
                        <a:spcAft>
                          <a:spcPts val="0"/>
                        </a:spcAft>
                      </a:pPr>
                      <a:r>
                        <a:rPr lang="es-CO" sz="900" kern="1200" dirty="0">
                          <a:solidFill>
                            <a:srgbClr val="424242"/>
                          </a:solidFill>
                          <a:effectLst/>
                        </a:rPr>
                        <a:t>En Auto</a:t>
                      </a:r>
                      <a:r>
                        <a:rPr lang="es-CO" sz="900" kern="1200" baseline="0" dirty="0">
                          <a:solidFill>
                            <a:srgbClr val="424242"/>
                          </a:solidFill>
                          <a:effectLst/>
                        </a:rPr>
                        <a:t> </a:t>
                      </a:r>
                      <a:r>
                        <a:rPr lang="es-CO" sz="900" kern="1200" dirty="0">
                          <a:solidFill>
                            <a:srgbClr val="424242"/>
                          </a:solidFill>
                          <a:effectLst/>
                        </a:rPr>
                        <a:t>No. 0354 de 16 de diciembre de 2015 el tribunal resuelve: (i) Declarar en desacato a la AEROCIVIL y ACUACAR (ii) ordenar al IGAC un censo para determinar el área de terreno, viviendas y/o mejoras pendientes por adquirir por AEROCIVIL y </a:t>
                      </a:r>
                      <a:r>
                        <a:rPr lang="es-CO" sz="900" kern="1200" dirty="0" err="1">
                          <a:solidFill>
                            <a:srgbClr val="424242"/>
                          </a:solidFill>
                          <a:effectLst/>
                        </a:rPr>
                        <a:t>Acuacar</a:t>
                      </a:r>
                      <a:r>
                        <a:rPr lang="es-CO" sz="900" kern="1200" dirty="0">
                          <a:solidFill>
                            <a:srgbClr val="424242"/>
                          </a:solidFill>
                          <a:effectLst/>
                        </a:rPr>
                        <a:t>, (iii) ordenar a la </a:t>
                      </a:r>
                      <a:r>
                        <a:rPr lang="es-CO" sz="900" kern="1200" dirty="0" err="1">
                          <a:solidFill>
                            <a:srgbClr val="424242"/>
                          </a:solidFill>
                          <a:effectLst/>
                        </a:rPr>
                        <a:t>Aerocivil</a:t>
                      </a:r>
                      <a:r>
                        <a:rPr lang="es-CO" sz="900" kern="1200" dirty="0">
                          <a:solidFill>
                            <a:srgbClr val="424242"/>
                          </a:solidFill>
                          <a:effectLst/>
                        </a:rPr>
                        <a:t> una vez adquiridas en un término de dos meses iniciar las obras de construcción de la barrera (IV) la </a:t>
                      </a:r>
                      <a:r>
                        <a:rPr lang="es-CO" sz="900" kern="1200" dirty="0" err="1">
                          <a:solidFill>
                            <a:srgbClr val="424242"/>
                          </a:solidFill>
                          <a:effectLst/>
                        </a:rPr>
                        <a:t>Aerocivil</a:t>
                      </a:r>
                      <a:r>
                        <a:rPr lang="es-CO" sz="900" kern="1200" dirty="0">
                          <a:solidFill>
                            <a:srgbClr val="424242"/>
                          </a:solidFill>
                          <a:effectLst/>
                        </a:rPr>
                        <a:t> y </a:t>
                      </a:r>
                      <a:r>
                        <a:rPr lang="es-CO" sz="900" kern="1200" dirty="0" err="1">
                          <a:solidFill>
                            <a:srgbClr val="424242"/>
                          </a:solidFill>
                          <a:effectLst/>
                        </a:rPr>
                        <a:t>Acuacar</a:t>
                      </a:r>
                      <a:r>
                        <a:rPr lang="es-CO" sz="900" kern="1200" dirty="0">
                          <a:solidFill>
                            <a:srgbClr val="424242"/>
                          </a:solidFill>
                          <a:effectLst/>
                        </a:rPr>
                        <a:t> deberán proceder con la demolición, cerramiento y aislamiento de cada uno de los predios, y notificar a la Armada Nacional para ejercer vigilancia especial para prevenir la invasión de la zona.</a:t>
                      </a:r>
                      <a:endParaRPr lang="es-ES" sz="1400" dirty="0">
                        <a:solidFill>
                          <a:srgbClr val="424242"/>
                        </a:solidFill>
                        <a:effectLst/>
                      </a:endParaRPr>
                    </a:p>
                    <a:p>
                      <a:pPr marL="0" algn="ctr" rtl="0" eaLnBrk="1" fontAlgn="ctr" latinLnBrk="0" hangingPunct="1">
                        <a:spcBef>
                          <a:spcPts val="0"/>
                        </a:spcBef>
                        <a:spcAft>
                          <a:spcPts val="0"/>
                        </a:spcAft>
                      </a:pPr>
                      <a:r>
                        <a:rPr lang="es-CO" sz="900" kern="1200" dirty="0">
                          <a:solidFill>
                            <a:srgbClr val="424242"/>
                          </a:solidFill>
                          <a:effectLst/>
                        </a:rPr>
                        <a:t>Actualmente el proceso se encuentra en el punto (ii). Se realizaron reuniones con las empresas de servicios públicos para identificar interferencias y acometidas existentes, por lo que se solicitó a la AEROCIVIL la realización de una reunión final para definir el tema.  </a:t>
                      </a:r>
                      <a:endParaRPr lang="es-CO" sz="1400" dirty="0">
                        <a:solidFill>
                          <a:srgbClr val="424242"/>
                        </a:solidFill>
                        <a:effectLst/>
                      </a:endParaRPr>
                    </a:p>
                  </a:txBody>
                  <a:tcPr marL="0" marR="0" marT="0" marB="0" anchor="ctr">
                    <a:noFill/>
                  </a:tcPr>
                </a:tc>
                <a:tc>
                  <a:txBody>
                    <a:bodyPr/>
                    <a:lstStyle/>
                    <a:p>
                      <a:pPr marL="0" algn="ctr" rtl="0" eaLnBrk="1" fontAlgn="ctr" latinLnBrk="0" hangingPunct="1">
                        <a:spcBef>
                          <a:spcPts val="0"/>
                        </a:spcBef>
                        <a:spcAft>
                          <a:spcPts val="0"/>
                        </a:spcAft>
                      </a:pPr>
                      <a:r>
                        <a:rPr lang="es-MX" sz="900" kern="1200">
                          <a:effectLst/>
                        </a:rPr>
                        <a:t> </a:t>
                      </a:r>
                      <a:r>
                        <a:rPr lang="es-MX" sz="900" kern="1200" dirty="0">
                          <a:solidFill>
                            <a:srgbClr val="424242"/>
                          </a:solidFill>
                          <a:effectLst/>
                        </a:rPr>
                        <a:t>$                   3.302 </a:t>
                      </a:r>
                      <a:endParaRPr lang="es-ES" sz="1400" dirty="0">
                        <a:solidFill>
                          <a:srgbClr val="424242"/>
                        </a:solidFill>
                        <a:effectLst/>
                      </a:endParaRPr>
                    </a:p>
                  </a:txBody>
                  <a:tcPr marL="0" marR="0" marT="0" marB="0" anchor="ctr">
                    <a:noFill/>
                  </a:tcPr>
                </a:tc>
                <a:tc gridSpan="2">
                  <a:txBody>
                    <a:bodyPr/>
                    <a:lstStyle/>
                    <a:p>
                      <a:pPr marL="0" marR="0" indent="0" algn="ctr" rtl="0" fontAlgn="ctr" latinLnBrk="0">
                        <a:spcBef>
                          <a:spcPts val="0"/>
                        </a:spcBef>
                        <a:spcAft>
                          <a:spcPts val="0"/>
                        </a:spcAft>
                      </a:pPr>
                      <a:r>
                        <a:rPr lang="es-ES" sz="900" dirty="0">
                          <a:solidFill>
                            <a:srgbClr val="424242"/>
                          </a:solidFill>
                          <a:effectLst/>
                        </a:rPr>
                        <a:t>SUSPENDIDA</a:t>
                      </a:r>
                      <a:endParaRPr lang="es-ES" sz="1400" dirty="0">
                        <a:solidFill>
                          <a:srgbClr val="424242"/>
                        </a:solidFill>
                        <a:effectLst/>
                      </a:endParaRPr>
                    </a:p>
                  </a:txBody>
                  <a:tcPr marL="0" marR="0" marT="0" marB="0" anchor="ctr">
                    <a:noFill/>
                  </a:tcPr>
                </a:tc>
                <a:tc hMerge="1">
                  <a:txBody>
                    <a:bodyPr/>
                    <a:lstStyle/>
                    <a:p>
                      <a:endParaRPr lang="es-ES"/>
                    </a:p>
                  </a:txBody>
                  <a:tcPr/>
                </a:tc>
                <a:tc>
                  <a:txBody>
                    <a:bodyPr/>
                    <a:lstStyle/>
                    <a:p>
                      <a:pPr marL="0" algn="ctr" rtl="0" eaLnBrk="1" fontAlgn="ctr" latinLnBrk="0" hangingPunct="1">
                        <a:spcBef>
                          <a:spcPts val="0"/>
                        </a:spcBef>
                        <a:spcAft>
                          <a:spcPts val="0"/>
                        </a:spcAft>
                      </a:pPr>
                      <a:r>
                        <a:rPr lang="es-MX" sz="900" kern="1200" dirty="0">
                          <a:solidFill>
                            <a:srgbClr val="424242"/>
                          </a:solidFill>
                          <a:effectLst/>
                        </a:rPr>
                        <a:t>0%</a:t>
                      </a:r>
                      <a:endParaRPr lang="es-ES" sz="1400" dirty="0">
                        <a:solidFill>
                          <a:srgbClr val="424242"/>
                        </a:solidFill>
                        <a:effectLst/>
                      </a:endParaRPr>
                    </a:p>
                  </a:txBody>
                  <a:tcPr marL="0" marR="0" marT="0" marB="0" anchor="ctr"/>
                </a:tc>
                <a:extLst>
                  <a:ext uri="{0D108BD9-81ED-4DB2-BD59-A6C34878D82A}">
                    <a16:rowId xmlns:a16="http://schemas.microsoft.com/office/drawing/2014/main" val="3444730516"/>
                  </a:ext>
                </a:extLst>
              </a:tr>
            </a:tbl>
          </a:graphicData>
        </a:graphic>
      </p:graphicFrame>
    </p:spTree>
    <p:extLst>
      <p:ext uri="{BB962C8B-B14F-4D97-AF65-F5344CB8AC3E}">
        <p14:creationId xmlns:p14="http://schemas.microsoft.com/office/powerpoint/2010/main" val="3003152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36</a:t>
            </a:fld>
            <a:endParaRPr lang="es-CO">
              <a:solidFill>
                <a:srgbClr val="244061">
                  <a:tint val="75000"/>
                </a:srgbClr>
              </a:solidFill>
            </a:endParaRPr>
          </a:p>
        </p:txBody>
      </p:sp>
      <p:sp>
        <p:nvSpPr>
          <p:cNvPr id="6" name="CuadroTexto 5"/>
          <p:cNvSpPr txBox="1"/>
          <p:nvPr/>
        </p:nvSpPr>
        <p:spPr>
          <a:xfrm>
            <a:off x="128021" y="3283527"/>
            <a:ext cx="3078949" cy="1815882"/>
          </a:xfrm>
          <a:prstGeom prst="rect">
            <a:avLst/>
          </a:prstGeom>
          <a:noFill/>
        </p:spPr>
        <p:txBody>
          <a:bodyPr wrap="square" rtlCol="0" anchor="t">
            <a:spAutoFit/>
          </a:bodyPr>
          <a:lstStyle/>
          <a:p>
            <a:pPr algn="r"/>
            <a:r>
              <a:rPr lang="es-CO" sz="1600" b="1">
                <a:solidFill>
                  <a:schemeClr val="accent1">
                    <a:lumMod val="10000"/>
                  </a:schemeClr>
                </a:solidFill>
                <a:latin typeface="Candara" panose="020E0502030303020204" pitchFamily="34" charset="0"/>
              </a:rPr>
              <a:t>Construcción Nuevo Edificio SEI</a:t>
            </a:r>
            <a:endParaRPr lang="es-ES" sz="1600" b="1">
              <a:solidFill>
                <a:schemeClr val="accent1">
                  <a:lumMod val="10000"/>
                </a:schemeClr>
              </a:solidFill>
              <a:latin typeface="Candara" panose="020E0502030303020204" pitchFamily="34" charset="0"/>
            </a:endParaRPr>
          </a:p>
          <a:p>
            <a:pPr algn="r"/>
            <a:r>
              <a:rPr lang="es-CO" sz="1600" b="1">
                <a:solidFill>
                  <a:schemeClr val="accent1">
                    <a:lumMod val="10000"/>
                  </a:schemeClr>
                </a:solidFill>
                <a:latin typeface="Candara" panose="020E0502030303020204" pitchFamily="34" charset="0"/>
              </a:rPr>
              <a:t>Aeropuerto Rafael Núñez </a:t>
            </a:r>
          </a:p>
          <a:p>
            <a:pPr algn="r"/>
            <a:r>
              <a:rPr lang="es-CO" sz="1600" b="1">
                <a:solidFill>
                  <a:schemeClr val="accent1">
                    <a:lumMod val="10000"/>
                  </a:schemeClr>
                </a:solidFill>
                <a:latin typeface="Candara" panose="020E0502030303020204" pitchFamily="34" charset="0"/>
              </a:rPr>
              <a:t>$3,302 millones</a:t>
            </a:r>
          </a:p>
          <a:p>
            <a:pPr algn="r"/>
            <a:r>
              <a:rPr lang="es-CO" sz="1600" b="1">
                <a:solidFill>
                  <a:schemeClr val="accent1">
                    <a:lumMod val="10000"/>
                  </a:schemeClr>
                </a:solidFill>
                <a:latin typeface="Candara" panose="020E0502030303020204" pitchFamily="34" charset="0"/>
              </a:rPr>
              <a:t>Área: 1,030 m2</a:t>
            </a:r>
          </a:p>
          <a:p>
            <a:pPr algn="r"/>
            <a:r>
              <a:rPr lang="es-CO" sz="1600" b="1">
                <a:solidFill>
                  <a:schemeClr val="accent1">
                    <a:lumMod val="10000"/>
                  </a:schemeClr>
                </a:solidFill>
                <a:latin typeface="Candara" panose="020E0502030303020204" pitchFamily="34" charset="0"/>
              </a:rPr>
              <a:t>Avance: 100</a:t>
            </a:r>
            <a:r>
              <a:rPr lang="es-CO" sz="1600">
                <a:solidFill>
                  <a:schemeClr val="accent1">
                    <a:lumMod val="10000"/>
                  </a:schemeClr>
                </a:solidFill>
                <a:latin typeface="Candara" panose="020E0502030303020204" pitchFamily="34" charset="0"/>
              </a:rPr>
              <a:t>%</a:t>
            </a:r>
          </a:p>
          <a:p>
            <a:pPr algn="r"/>
            <a:endParaRPr lang="es-CO" sz="1600" b="1">
              <a:solidFill>
                <a:schemeClr val="accent1">
                  <a:lumMod val="10000"/>
                </a:schemeClr>
              </a:solidFill>
              <a:latin typeface="Candara" panose="020E0502030303020204" pitchFamily="34" charset="0"/>
            </a:endParaRPr>
          </a:p>
          <a:p>
            <a:pPr algn="r"/>
            <a:endParaRPr lang="es-CO" sz="1600" b="1">
              <a:solidFill>
                <a:schemeClr val="accent1">
                  <a:lumMod val="10000"/>
                </a:schemeClr>
              </a:solidFill>
              <a:latin typeface="Candara" panose="020E0502030303020204" pitchFamily="34" charset="0"/>
            </a:endParaRPr>
          </a:p>
        </p:txBody>
      </p:sp>
      <p:sp>
        <p:nvSpPr>
          <p:cNvPr id="14" name="CuadroTexto 13"/>
          <p:cNvSpPr txBox="1"/>
          <p:nvPr/>
        </p:nvSpPr>
        <p:spPr>
          <a:xfrm>
            <a:off x="3034412" y="3282950"/>
            <a:ext cx="3334638" cy="2308324"/>
          </a:xfrm>
          <a:prstGeom prst="rect">
            <a:avLst/>
          </a:prstGeom>
          <a:noFill/>
        </p:spPr>
        <p:txBody>
          <a:bodyPr wrap="square" rtlCol="0" anchor="t">
            <a:spAutoFit/>
          </a:bodyPr>
          <a:lstStyle/>
          <a:p>
            <a:pPr algn="r"/>
            <a:r>
              <a:rPr lang="es-CO" sz="1600" b="1">
                <a:solidFill>
                  <a:schemeClr val="accent1">
                    <a:lumMod val="10000"/>
                  </a:schemeClr>
                </a:solidFill>
                <a:latin typeface="Candara" panose="020E0502030303020204" pitchFamily="34" charset="0"/>
              </a:rPr>
              <a:t> Franja de pista y cerramiento </a:t>
            </a:r>
            <a:r>
              <a:rPr lang="es-CO" sz="1600" b="1">
                <a:solidFill>
                  <a:schemeClr val="accent1">
                    <a:lumMod val="10000"/>
                  </a:schemeClr>
                </a:solidFill>
                <a:latin typeface="Candara" charset="0"/>
              </a:rPr>
              <a:t>Aeropuerto Rafael Núñez</a:t>
            </a:r>
            <a:endParaRPr lang="es-ES" sz="1600" b="1">
              <a:solidFill>
                <a:schemeClr val="accent1">
                  <a:lumMod val="10000"/>
                </a:schemeClr>
              </a:solidFill>
              <a:latin typeface="Candara" charset="0"/>
            </a:endParaRPr>
          </a:p>
          <a:p>
            <a:pPr algn="r"/>
            <a:r>
              <a:rPr lang="es-CO" sz="1600" b="1">
                <a:solidFill>
                  <a:schemeClr val="accent1">
                    <a:lumMod val="10000"/>
                  </a:schemeClr>
                </a:solidFill>
                <a:latin typeface="Candara" panose="020E0502030303020204" pitchFamily="34" charset="0"/>
              </a:rPr>
              <a:t>$2,088 millones</a:t>
            </a:r>
          </a:p>
          <a:p>
            <a:pPr algn="r"/>
            <a:r>
              <a:rPr lang="es-CO" sz="1600" b="1">
                <a:solidFill>
                  <a:schemeClr val="accent1">
                    <a:lumMod val="10000"/>
                  </a:schemeClr>
                </a:solidFill>
                <a:latin typeface="Candara" panose="020E0502030303020204" pitchFamily="34" charset="0"/>
              </a:rPr>
              <a:t>Área: 1,143 ml </a:t>
            </a:r>
          </a:p>
          <a:p>
            <a:pPr algn="r"/>
            <a:r>
              <a:rPr lang="es-CO" sz="1600" b="1">
                <a:solidFill>
                  <a:schemeClr val="accent1">
                    <a:lumMod val="10000"/>
                  </a:schemeClr>
                </a:solidFill>
                <a:latin typeface="Candara" panose="020E0502030303020204" pitchFamily="34" charset="0"/>
              </a:rPr>
              <a:t>Avance: 100</a:t>
            </a:r>
            <a:r>
              <a:rPr lang="es-CO" sz="1600">
                <a:solidFill>
                  <a:schemeClr val="accent1">
                    <a:lumMod val="10000"/>
                  </a:schemeClr>
                </a:solidFill>
                <a:latin typeface="Candara" panose="020E0502030303020204" pitchFamily="34" charset="0"/>
              </a:rPr>
              <a:t>%</a:t>
            </a:r>
          </a:p>
          <a:p>
            <a:pPr algn="r"/>
            <a:endParaRPr lang="es-CO" sz="1600">
              <a:solidFill>
                <a:schemeClr val="accent1">
                  <a:lumMod val="10000"/>
                </a:schemeClr>
              </a:solidFill>
              <a:latin typeface="Candara" panose="020E0502030303020204" pitchFamily="34" charset="0"/>
            </a:endParaRPr>
          </a:p>
          <a:p>
            <a:pPr algn="r"/>
            <a:r>
              <a:rPr lang="es-CO" sz="1600" b="1">
                <a:solidFill>
                  <a:schemeClr val="accent1">
                    <a:lumMod val="10000"/>
                  </a:schemeClr>
                </a:solidFill>
                <a:latin typeface="Candara" panose="020E0502030303020204" pitchFamily="34" charset="0"/>
              </a:rPr>
              <a:t>3,969,768 pasajeros – 2015</a:t>
            </a:r>
          </a:p>
          <a:p>
            <a:pPr algn="r"/>
            <a:r>
              <a:rPr lang="es-CO" sz="1600" b="1">
                <a:solidFill>
                  <a:schemeClr val="accent1">
                    <a:lumMod val="10000"/>
                  </a:schemeClr>
                </a:solidFill>
                <a:latin typeface="Candara" panose="020E0502030303020204" pitchFamily="34" charset="0"/>
              </a:rPr>
              <a:t>14.80% de crecimiento</a:t>
            </a:r>
          </a:p>
          <a:p>
            <a:pPr algn="r"/>
            <a:endParaRPr lang="es-CO" sz="1600">
              <a:solidFill>
                <a:schemeClr val="accent1">
                  <a:lumMod val="10000"/>
                </a:schemeClr>
              </a:solidFill>
              <a:latin typeface="Candara" panose="020E0502030303020204" pitchFamily="34" charset="0"/>
            </a:endParaRPr>
          </a:p>
        </p:txBody>
      </p:sp>
      <p:sp>
        <p:nvSpPr>
          <p:cNvPr id="15" name="CuadroTexto 14"/>
          <p:cNvSpPr txBox="1"/>
          <p:nvPr/>
        </p:nvSpPr>
        <p:spPr>
          <a:xfrm>
            <a:off x="6027749" y="3283527"/>
            <a:ext cx="3078949" cy="1569660"/>
          </a:xfrm>
          <a:prstGeom prst="rect">
            <a:avLst/>
          </a:prstGeom>
          <a:noFill/>
        </p:spPr>
        <p:txBody>
          <a:bodyPr wrap="square" rtlCol="0" anchor="t">
            <a:spAutoFit/>
          </a:bodyPr>
          <a:lstStyle/>
          <a:p>
            <a:pPr algn="r"/>
            <a:r>
              <a:rPr lang="es-CO" sz="1600" b="1">
                <a:solidFill>
                  <a:schemeClr val="accent1">
                    <a:lumMod val="10000"/>
                  </a:schemeClr>
                </a:solidFill>
                <a:latin typeface="Candara" panose="020E0502030303020204" pitchFamily="34" charset="0"/>
              </a:rPr>
              <a:t>Readecuación plataforma Sur </a:t>
            </a:r>
            <a:endParaRPr lang="es-ES" sz="1600" b="1">
              <a:latin typeface="Candara" panose="020E0502030303020204" pitchFamily="34" charset="0"/>
            </a:endParaRPr>
          </a:p>
          <a:p>
            <a:pPr algn="r"/>
            <a:r>
              <a:rPr lang="es-CO" sz="1600" b="1">
                <a:solidFill>
                  <a:schemeClr val="accent1">
                    <a:lumMod val="10000"/>
                  </a:schemeClr>
                </a:solidFill>
                <a:latin typeface="Candara" panose="020E0502030303020204" pitchFamily="34" charset="0"/>
              </a:rPr>
              <a:t>$408 millones</a:t>
            </a:r>
            <a:endParaRPr lang="es-CO" sz="1600" b="1">
              <a:latin typeface="Candara" panose="020E0502030303020204" pitchFamily="34" charset="0"/>
            </a:endParaRPr>
          </a:p>
          <a:p>
            <a:pPr algn="r"/>
            <a:r>
              <a:rPr lang="es-CO" sz="1600" b="1">
                <a:solidFill>
                  <a:schemeClr val="accent1">
                    <a:lumMod val="10000"/>
                  </a:schemeClr>
                </a:solidFill>
                <a:latin typeface="Candara" panose="020E0502030303020204" pitchFamily="34" charset="0"/>
              </a:rPr>
              <a:t>Área: 920 m2 adicionales</a:t>
            </a:r>
            <a:endParaRPr lang="es-CO" sz="1600" b="1">
              <a:latin typeface="Candara" panose="020E0502030303020204" pitchFamily="34" charset="0"/>
            </a:endParaRPr>
          </a:p>
          <a:p>
            <a:pPr algn="r"/>
            <a:r>
              <a:rPr lang="es-CO" sz="1600" b="1">
                <a:solidFill>
                  <a:schemeClr val="accent1">
                    <a:lumMod val="10000"/>
                  </a:schemeClr>
                </a:solidFill>
                <a:latin typeface="Candara" panose="020E0502030303020204" pitchFamily="34" charset="0"/>
              </a:rPr>
              <a:t>Avance: 100</a:t>
            </a:r>
            <a:r>
              <a:rPr lang="es-CO" sz="1600">
                <a:solidFill>
                  <a:schemeClr val="accent1">
                    <a:lumMod val="10000"/>
                  </a:schemeClr>
                </a:solidFill>
                <a:latin typeface="Candara" panose="020E0502030303020204" pitchFamily="34" charset="0"/>
              </a:rPr>
              <a:t>%</a:t>
            </a:r>
            <a:endParaRPr lang="es-CO" sz="1600">
              <a:latin typeface="Candara" panose="020E0502030303020204" pitchFamily="34" charset="0"/>
            </a:endParaRPr>
          </a:p>
          <a:p>
            <a:pPr algn="r"/>
            <a:endParaRPr lang="es-CO" sz="1600" b="1">
              <a:latin typeface="Candara" panose="020E0502030303020204" pitchFamily="34" charset="0"/>
            </a:endParaRPr>
          </a:p>
          <a:p>
            <a:pPr algn="r"/>
            <a:endParaRPr lang="es-CO" sz="1600" b="1">
              <a:latin typeface="Candara" panose="020E0502030303020204" pitchFamily="34" charset="0"/>
            </a:endParaRPr>
          </a:p>
        </p:txBody>
      </p:sp>
      <p:pic>
        <p:nvPicPr>
          <p:cNvPr id="3" name="Imagen 2"/>
          <p:cNvPicPr>
            <a:picLocks noChangeAspect="1"/>
          </p:cNvPicPr>
          <p:nvPr/>
        </p:nvPicPr>
        <p:blipFill>
          <a:blip r:embed="rId3"/>
          <a:stretch>
            <a:fillRect/>
          </a:stretch>
        </p:blipFill>
        <p:spPr>
          <a:xfrm>
            <a:off x="364614" y="1231717"/>
            <a:ext cx="2602524" cy="1800657"/>
          </a:xfrm>
          <a:prstGeom prst="rect">
            <a:avLst/>
          </a:prstGeom>
        </p:spPr>
      </p:pic>
      <p:pic>
        <p:nvPicPr>
          <p:cNvPr id="7" name="Imagen 6"/>
          <p:cNvPicPr>
            <a:picLocks noChangeAspect="1"/>
          </p:cNvPicPr>
          <p:nvPr/>
        </p:nvPicPr>
        <p:blipFill>
          <a:blip r:embed="rId4"/>
          <a:stretch>
            <a:fillRect/>
          </a:stretch>
        </p:blipFill>
        <p:spPr>
          <a:xfrm>
            <a:off x="3290888" y="1231900"/>
            <a:ext cx="2589223" cy="1768475"/>
          </a:xfrm>
          <a:prstGeom prst="rect">
            <a:avLst/>
          </a:prstGeom>
        </p:spPr>
      </p:pic>
      <p:pic>
        <p:nvPicPr>
          <p:cNvPr id="5" name="Imagen 4"/>
          <p:cNvPicPr>
            <a:picLocks noChangeAspect="1"/>
          </p:cNvPicPr>
          <p:nvPr/>
        </p:nvPicPr>
        <p:blipFill>
          <a:blip r:embed="rId5"/>
          <a:stretch>
            <a:fillRect/>
          </a:stretch>
        </p:blipFill>
        <p:spPr>
          <a:xfrm>
            <a:off x="6355582" y="1238906"/>
            <a:ext cx="2581275" cy="1781175"/>
          </a:xfrm>
          <a:prstGeom prst="rect">
            <a:avLst/>
          </a:prstGeom>
        </p:spPr>
      </p:pic>
    </p:spTree>
    <p:extLst>
      <p:ext uri="{BB962C8B-B14F-4D97-AF65-F5344CB8AC3E}">
        <p14:creationId xmlns:p14="http://schemas.microsoft.com/office/powerpoint/2010/main" val="1286321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2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37</a:t>
            </a:fld>
            <a:endParaRPr lang="es-CO">
              <a:solidFill>
                <a:srgbClr val="244061">
                  <a:tint val="75000"/>
                </a:srgbClr>
              </a:solidFill>
            </a:endParaRPr>
          </a:p>
        </p:txBody>
      </p:sp>
      <p:sp>
        <p:nvSpPr>
          <p:cNvPr id="3" name="Rectángulo 2"/>
          <p:cNvSpPr/>
          <p:nvPr/>
        </p:nvSpPr>
        <p:spPr>
          <a:xfrm>
            <a:off x="0" y="1134455"/>
            <a:ext cx="8686800" cy="1936620"/>
          </a:xfrm>
          <a:prstGeom prst="rect">
            <a:avLst/>
          </a:prstGeom>
        </p:spPr>
        <p:txBody>
          <a:bodyPr wrap="square" anchor="t">
            <a:spAutoFit/>
          </a:bodyPr>
          <a:lstStyle/>
          <a:p>
            <a:pPr marL="342900" indent="-342900" algn="just">
              <a:lnSpc>
                <a:spcPct val="107000"/>
              </a:lnSpc>
              <a:buFont typeface="Symbol" panose="05050102010706020507" pitchFamily="18" charset="2"/>
              <a:buChar char=""/>
            </a:pPr>
            <a:r>
              <a:rPr lang="es-MX" sz="1600">
                <a:solidFill>
                  <a:schemeClr val="accent1">
                    <a:lumMod val="10000"/>
                  </a:schemeClr>
                </a:solidFill>
                <a:latin typeface="Candara" charset="0"/>
                <a:ea typeface="Times New Roman" panose="02020603050405020304" pitchFamily="18" charset="0"/>
                <a:cs typeface="Times New Roman" panose="02020603050405020304" pitchFamily="18" charset="0"/>
              </a:rPr>
              <a:t>El avance de los proyectos a 30 de abril de 2016 son:</a:t>
            </a:r>
            <a:endParaRPr lang="es-ES" sz="160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CO" sz="1600">
              <a:effectLst/>
              <a:latin typeface="Candara" panose="020E0502030303020204" pitchFamily="34" charset="0"/>
              <a:ea typeface="Calibri" panose="020F0502020204030204" pitchFamily="34"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a:effectLst/>
              <a:latin typeface="Candara" panose="020E0502030303020204" pitchFamily="34" charset="0"/>
              <a:ea typeface="Calibri" panose="020F0502020204030204" pitchFamily="34"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a:effectLst/>
              <a:latin typeface="Candara" panose="020E0502030303020204" pitchFamily="34" charset="0"/>
              <a:ea typeface="Calibri" panose="020F0502020204030204" pitchFamily="34"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a:latin typeface="Candara" panose="020E0502030303020204" pitchFamily="34" charset="0"/>
              <a:ea typeface="Calibri" panose="020F0502020204030204" pitchFamily="34"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a:latin typeface="Candara" panose="020E0502030303020204" pitchFamily="34" charset="0"/>
              <a:ea typeface="Calibri" panose="020F0502020204030204" pitchFamily="34" charset="0"/>
              <a:cs typeface="Times New Roman" panose="02020603050405020304" pitchFamily="18" charset="0"/>
            </a:endParaRPr>
          </a:p>
        </p:txBody>
      </p:sp>
      <p:pic>
        <p:nvPicPr>
          <p:cNvPr id="4" name="Imagen 6"/>
          <p:cNvPicPr>
            <a:picLocks noChangeAspect="1"/>
          </p:cNvPicPr>
          <p:nvPr/>
        </p:nvPicPr>
        <p:blipFill>
          <a:blip r:embed="rId8"/>
          <a:srcRect l="2359" t="23566" r="27071" b="10393"/>
          <a:stretch>
            <a:fillRect/>
          </a:stretch>
        </p:blipFill>
        <p:spPr>
          <a:xfrm>
            <a:off x="84815" y="1604963"/>
            <a:ext cx="8879798" cy="4680390"/>
          </a:xfrm>
          <a:prstGeom prst="rect">
            <a:avLst/>
          </a:prstGeom>
        </p:spPr>
      </p:pic>
    </p:spTree>
    <p:extLst>
      <p:ext uri="{BB962C8B-B14F-4D97-AF65-F5344CB8AC3E}">
        <p14:creationId xmlns:p14="http://schemas.microsoft.com/office/powerpoint/2010/main" val="3100935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3974"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endParaRPr lang="es-ES" dirty="0">
              <a:ln w="12700" cmpd="sng">
                <a:solidFill>
                  <a:schemeClr val="accent4"/>
                </a:solidFill>
                <a:prstDash val="solid"/>
              </a:ln>
              <a:solidFill>
                <a:schemeClr val="tx1"/>
              </a:solidFill>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38</a:t>
            </a:fld>
            <a:endParaRPr lang="es-CO">
              <a:solidFill>
                <a:srgbClr val="244061">
                  <a:tint val="75000"/>
                </a:srgbClr>
              </a:solidFill>
            </a:endParaRPr>
          </a:p>
        </p:txBody>
      </p:sp>
      <p:sp>
        <p:nvSpPr>
          <p:cNvPr id="3" name="Rectángulo 2"/>
          <p:cNvSpPr/>
          <p:nvPr/>
        </p:nvSpPr>
        <p:spPr>
          <a:xfrm>
            <a:off x="262449" y="1390117"/>
            <a:ext cx="4142142" cy="1146211"/>
          </a:xfrm>
          <a:prstGeom prst="rect">
            <a:avLst/>
          </a:prstGeom>
        </p:spPr>
        <p:txBody>
          <a:bodyPr wrap="square" anchor="t">
            <a:spAutoFit/>
          </a:bodyPr>
          <a:lstStyle/>
          <a:p>
            <a:pPr marL="285750" indent="-285750">
              <a:lnSpc>
                <a:spcPct val="107000"/>
              </a:lnSpc>
              <a:buFont typeface="Arial" panose="020B0604020202020204" pitchFamily="34" charset="0"/>
              <a:buChar char="•"/>
            </a:pPr>
            <a:r>
              <a:rPr lang="es-MX"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Ampliación terminal nacional e Internacional de pasajeros Aeropuerto Internacional José María Córdova</a:t>
            </a:r>
            <a:endParaRPr lang="es-ES" sz="1600">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8"/>
          <a:stretch>
            <a:fillRect/>
          </a:stretch>
        </p:blipFill>
        <p:spPr>
          <a:xfrm>
            <a:off x="262449" y="2535238"/>
            <a:ext cx="3829127" cy="2491475"/>
          </a:xfrm>
          <a:prstGeom prst="rect">
            <a:avLst/>
          </a:prstGeom>
        </p:spPr>
      </p:pic>
      <p:pic>
        <p:nvPicPr>
          <p:cNvPr id="6" name="Imagen 5"/>
          <p:cNvPicPr>
            <a:picLocks noChangeAspect="1"/>
          </p:cNvPicPr>
          <p:nvPr/>
        </p:nvPicPr>
        <p:blipFill>
          <a:blip r:embed="rId9"/>
          <a:stretch>
            <a:fillRect/>
          </a:stretch>
        </p:blipFill>
        <p:spPr>
          <a:xfrm>
            <a:off x="4133241" y="2535238"/>
            <a:ext cx="4899547" cy="2470150"/>
          </a:xfrm>
          <a:prstGeom prst="rect">
            <a:avLst/>
          </a:prstGeom>
        </p:spPr>
      </p:pic>
      <p:sp>
        <p:nvSpPr>
          <p:cNvPr id="11" name="Rectángulo 10"/>
          <p:cNvSpPr/>
          <p:nvPr/>
        </p:nvSpPr>
        <p:spPr>
          <a:xfrm>
            <a:off x="4133241" y="1390117"/>
            <a:ext cx="4142142" cy="1146211"/>
          </a:xfrm>
          <a:prstGeom prst="rect">
            <a:avLst/>
          </a:prstGeom>
        </p:spPr>
        <p:txBody>
          <a:bodyPr wrap="square" anchor="t">
            <a:spAutoFit/>
          </a:bodyPr>
          <a:lstStyle/>
          <a:p>
            <a:pPr marL="285750" indent="-285750">
              <a:lnSpc>
                <a:spcPct val="107000"/>
              </a:lnSpc>
              <a:buFont typeface="Arial" panose="020B0604020202020204" pitchFamily="34" charset="0"/>
              <a:buChar char="•"/>
            </a:pPr>
            <a:r>
              <a:rPr lang="es-MX"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Construcción nuevo terminal de carga Aeropuerto Internacional José María Córdova</a:t>
            </a:r>
            <a:endParaRPr lang="es-ES"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0561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02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39</a:t>
            </a:fld>
            <a:endParaRPr lang="es-CO">
              <a:solidFill>
                <a:srgbClr val="244061">
                  <a:tint val="75000"/>
                </a:srgbClr>
              </a:solidFill>
            </a:endParaRPr>
          </a:p>
        </p:txBody>
      </p:sp>
      <p:sp>
        <p:nvSpPr>
          <p:cNvPr id="3" name="Rectángulo 2"/>
          <p:cNvSpPr/>
          <p:nvPr/>
        </p:nvSpPr>
        <p:spPr>
          <a:xfrm>
            <a:off x="787035" y="1463637"/>
            <a:ext cx="6604445" cy="882742"/>
          </a:xfrm>
          <a:prstGeom prst="rect">
            <a:avLst/>
          </a:prstGeom>
        </p:spPr>
        <p:txBody>
          <a:bodyPr wrap="square" anchor="t">
            <a:spAutoFit/>
          </a:bodyPr>
          <a:lstStyle/>
          <a:p>
            <a:pPr marL="285750" indent="-285750">
              <a:lnSpc>
                <a:spcPct val="107000"/>
              </a:lnSpc>
              <a:buFont typeface="Arial" panose="020B0604020202020204" pitchFamily="34" charset="0"/>
              <a:buChar char="•"/>
            </a:pPr>
            <a:r>
              <a:rPr lang="es-MX"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Entrega Nueva Torre de Control y Nuevo Terminal VIP, aeropuerto Olaya Herrera de la ciudad de Medellín</a:t>
            </a:r>
            <a:endParaRPr lang="es-ES" sz="1600">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a:blip r:embed="rId8"/>
          <a:stretch>
            <a:fillRect/>
          </a:stretch>
        </p:blipFill>
        <p:spPr>
          <a:xfrm>
            <a:off x="862013" y="2100264"/>
            <a:ext cx="7137414" cy="4017961"/>
          </a:xfrm>
          <a:prstGeom prst="rect">
            <a:avLst/>
          </a:prstGeom>
        </p:spPr>
      </p:pic>
    </p:spTree>
    <p:extLst>
      <p:ext uri="{BB962C8B-B14F-4D97-AF65-F5344CB8AC3E}">
        <p14:creationId xmlns:p14="http://schemas.microsoft.com/office/powerpoint/2010/main" val="104235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9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Aerocali</a:t>
            </a:r>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Vigencia 2016</a:t>
            </a:r>
            <a:endParaRPr lang="es-ES">
              <a:ln w="12700" cmpd="sng">
                <a:solidFill>
                  <a:schemeClr val="accent4"/>
                </a:solidFill>
                <a:prstDash val="solid"/>
              </a:ln>
              <a:solidFill>
                <a:schemeClr val="tx1"/>
              </a:solidFill>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4</a:t>
            </a:fld>
            <a:endParaRPr lang="es-CO">
              <a:solidFill>
                <a:srgbClr val="244061">
                  <a:tint val="75000"/>
                </a:srgbClr>
              </a:solidFill>
            </a:endParaRPr>
          </a:p>
        </p:txBody>
      </p:sp>
      <p:sp>
        <p:nvSpPr>
          <p:cNvPr id="3" name="Rectángulo 2"/>
          <p:cNvSpPr/>
          <p:nvPr/>
        </p:nvSpPr>
        <p:spPr>
          <a:xfrm>
            <a:off x="11926" y="1254351"/>
            <a:ext cx="9144000" cy="6152133"/>
          </a:xfrm>
          <a:prstGeom prst="rect">
            <a:avLst/>
          </a:prstGeom>
        </p:spPr>
        <p:txBody>
          <a:bodyPr wrap="square" anchor="t">
            <a:spAutoFit/>
          </a:bodyPr>
          <a:lstStyle/>
          <a:p>
            <a:pPr marL="285750" indent="-285750" algn="just">
              <a:lnSpc>
                <a:spcPct val="107000"/>
              </a:lnSpc>
              <a:buFont typeface="Arial" panose="020B0604020202020204" pitchFamily="34" charset="0"/>
              <a:buChar char="•"/>
            </a:pPr>
            <a:r>
              <a:rPr lang="es-ES" sz="1600">
                <a:latin typeface="Candara" charset="0"/>
                <a:ea typeface="Times New Roman" panose="02020603050405020304" pitchFamily="18" charset="0"/>
                <a:cs typeface="Times New Roman" panose="02020603050405020304" pitchFamily="18" charset="0"/>
              </a:rPr>
              <a:t>Actividades de mantenimiento en el aeropuerto acorde al Plan de Mantenimiento y Mejoras entregado por el Concesionario para el año 2016.</a:t>
            </a:r>
          </a:p>
          <a:p>
            <a:pPr marL="285750" indent="-285750" algn="just">
              <a:lnSpc>
                <a:spcPct val="107000"/>
              </a:lnSpc>
              <a:buFont typeface="Arial" panose="020B0604020202020204" pitchFamily="34" charset="0"/>
              <a:buChar char="•"/>
            </a:pPr>
            <a:endParaRPr lang="es-ES" sz="160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a:latin typeface="Candara" charset="0"/>
                <a:ea typeface="Times New Roman" panose="02020603050405020304" pitchFamily="18" charset="0"/>
                <a:cs typeface="Times New Roman" panose="02020603050405020304" pitchFamily="18" charset="0"/>
              </a:rPr>
              <a:t>Se ha realizado el control y seguimiento junto con la interventoría de los avances de las obras de modernización del terminal de pasajeros existentes, construcción del terminal internacional y construcción de las obras requeridas para la certificación internacional del Aeropuerto, durante los comités de seguimiento quincenal. </a:t>
            </a:r>
          </a:p>
          <a:p>
            <a:pPr algn="just">
              <a:lnSpc>
                <a:spcPct val="107000"/>
              </a:lnSpc>
            </a:pPr>
            <a:endParaRPr lang="es-ES" sz="160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a:latin typeface="Candara" charset="0"/>
                <a:ea typeface="Times New Roman" panose="02020603050405020304" pitchFamily="18" charset="0"/>
                <a:cs typeface="Times New Roman" panose="02020603050405020304" pitchFamily="18" charset="0"/>
              </a:rPr>
              <a:t>Terminación primera etapa de las obras de Modernización del terminal de pasajeros existentes, con la instalación y puesta en marcha de la zona de recibo de equipajes, pasillos de conexión, obras de climatización, salas de espera regional y nacional. </a:t>
            </a:r>
          </a:p>
          <a:p>
            <a:pPr algn="just">
              <a:lnSpc>
                <a:spcPct val="107000"/>
              </a:lnSpc>
            </a:pPr>
            <a:endParaRPr lang="es-ES" sz="160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a:latin typeface="Candara" charset="0"/>
                <a:ea typeface="Times New Roman" panose="02020603050405020304" pitchFamily="18" charset="0"/>
                <a:cs typeface="Times New Roman" panose="02020603050405020304" pitchFamily="18" charset="0"/>
              </a:rPr>
              <a:t>Se firma el acta de inicio del Contrato de Interventoría Operativa el día 18 de febrero de 2016, el cual tiene como objeto “la interventoría técnica y operativa del contrato de concesión No. 058-con-2000 y sus modificatorios, cuyo objeto es la administración, operación y explotación económica del área concesionada del Aeropuerto Alfonso Bonilla Aragón de la ciudad de Palmira que sirve a la ciudad de Cali.”</a:t>
            </a:r>
          </a:p>
          <a:p>
            <a:pPr marL="285750" indent="-285750" algn="just">
              <a:lnSpc>
                <a:spcPct val="107000"/>
              </a:lnSpc>
              <a:buFont typeface="Arial" panose="020B0604020202020204" pitchFamily="34" charset="0"/>
              <a:buChar char="•"/>
            </a:pPr>
            <a:endParaRPr lang="es-ES" sz="1600">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a:latin typeface="Candara" charset="0"/>
                <a:ea typeface="Times New Roman" panose="02020603050405020304" pitchFamily="18" charset="0"/>
                <a:cs typeface="Times New Roman" panose="02020603050405020304" pitchFamily="18" charset="0"/>
              </a:rPr>
              <a:t>Se da inicio a las obras de certificación con la suscripción de Acta de Inicio del 11 de abril de 2016, memorando de aprobación de las mismas con Radicado ANI No. 2016-309-004459-3 del 7 de abril de 2016.</a:t>
            </a:r>
          </a:p>
          <a:p>
            <a:pPr marL="285750" indent="-285750" algn="just">
              <a:lnSpc>
                <a:spcPct val="107000"/>
              </a:lnSpc>
              <a:buFont typeface="Arial" panose="020B0604020202020204" pitchFamily="34" charset="0"/>
              <a:buChar char="•"/>
            </a:pPr>
            <a:endParaRPr lang="es-ES" sz="1600">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ES" sz="1600">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7828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07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40</a:t>
            </a:fld>
            <a:endParaRPr lang="es-CO">
              <a:solidFill>
                <a:srgbClr val="244061">
                  <a:tint val="75000"/>
                </a:srgbClr>
              </a:solidFill>
            </a:endParaRPr>
          </a:p>
        </p:txBody>
      </p:sp>
      <p:sp>
        <p:nvSpPr>
          <p:cNvPr id="3" name="Rectángulo 2"/>
          <p:cNvSpPr/>
          <p:nvPr/>
        </p:nvSpPr>
        <p:spPr>
          <a:xfrm>
            <a:off x="343107" y="1122198"/>
            <a:ext cx="7048293" cy="882650"/>
          </a:xfrm>
          <a:prstGeom prst="rect">
            <a:avLst/>
          </a:prstGeom>
        </p:spPr>
        <p:txBody>
          <a:bodyPr wrap="square" anchor="t">
            <a:spAutoFit/>
          </a:bodyPr>
          <a:lstStyle/>
          <a:p>
            <a:pPr marL="285750" indent="-285750">
              <a:lnSpc>
                <a:spcPct val="107000"/>
              </a:lnSpc>
              <a:buFont typeface="Arial" panose="020B0604020202020204" pitchFamily="34" charset="0"/>
              <a:buChar char="•"/>
            </a:pPr>
            <a:r>
              <a:rPr lang="es-MX"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Ampliación del terminal de pasajeros en el Aeropuerto Los Garzones de la ciudad de Montería.</a:t>
            </a:r>
            <a:endParaRPr lang="es-ES"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8"/>
          <a:stretch>
            <a:fillRect/>
          </a:stretch>
        </p:blipFill>
        <p:spPr>
          <a:xfrm>
            <a:off x="151223" y="1660433"/>
            <a:ext cx="4235927" cy="2431222"/>
          </a:xfrm>
          <a:prstGeom prst="rect">
            <a:avLst/>
          </a:prstGeom>
        </p:spPr>
      </p:pic>
      <p:pic>
        <p:nvPicPr>
          <p:cNvPr id="5" name="Imagen 4"/>
          <p:cNvPicPr>
            <a:picLocks noChangeAspect="1"/>
          </p:cNvPicPr>
          <p:nvPr/>
        </p:nvPicPr>
        <p:blipFill>
          <a:blip r:embed="rId9"/>
          <a:stretch>
            <a:fillRect/>
          </a:stretch>
        </p:blipFill>
        <p:spPr>
          <a:xfrm>
            <a:off x="4542038" y="1660433"/>
            <a:ext cx="4268950" cy="2447925"/>
          </a:xfrm>
          <a:prstGeom prst="rect">
            <a:avLst/>
          </a:prstGeom>
        </p:spPr>
      </p:pic>
      <p:pic>
        <p:nvPicPr>
          <p:cNvPr id="6" name="Imagen 5" descr="ils.jpg"/>
          <p:cNvPicPr>
            <a:picLocks noChangeAspect="1"/>
          </p:cNvPicPr>
          <p:nvPr/>
        </p:nvPicPr>
        <p:blipFill>
          <a:blip r:embed="rId10"/>
          <a:stretch>
            <a:fillRect/>
          </a:stretch>
        </p:blipFill>
        <p:spPr>
          <a:xfrm>
            <a:off x="2881549" y="4107686"/>
            <a:ext cx="3397358" cy="2472056"/>
          </a:xfrm>
          <a:prstGeom prst="rect">
            <a:avLst/>
          </a:prstGeom>
        </p:spPr>
      </p:pic>
      <p:sp>
        <p:nvSpPr>
          <p:cNvPr id="7" name="CuadroTexto 6"/>
          <p:cNvSpPr txBox="1"/>
          <p:nvPr/>
        </p:nvSpPr>
        <p:spPr>
          <a:xfrm>
            <a:off x="343107" y="4811983"/>
            <a:ext cx="2743200" cy="646331"/>
          </a:xfrm>
          <a:prstGeom prst="rect">
            <a:avLst/>
          </a:prstGeom>
        </p:spPr>
        <p:txBody>
          <a:bodyPr rtlCol="0">
            <a:spAutoFit/>
          </a:bodyPr>
          <a:lstStyle/>
          <a:p>
            <a:pPr marL="285750" indent="-285750">
              <a:buFont typeface="Arial" panose="020B0604020202020204" pitchFamily="34" charset="0"/>
              <a:buChar char="•"/>
            </a:pPr>
            <a:r>
              <a:rPr lang="es-ES">
                <a:solidFill>
                  <a:srgbClr val="151515"/>
                </a:solidFill>
              </a:rPr>
              <a:t>Instalación sistema de luces de aproximación</a:t>
            </a:r>
          </a:p>
        </p:txBody>
      </p:sp>
    </p:spTree>
    <p:extLst>
      <p:ext uri="{BB962C8B-B14F-4D97-AF65-F5344CB8AC3E}">
        <p14:creationId xmlns:p14="http://schemas.microsoft.com/office/powerpoint/2010/main" val="4120407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118"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41</a:t>
            </a:fld>
            <a:endParaRPr lang="es-CO">
              <a:solidFill>
                <a:srgbClr val="244061">
                  <a:tint val="75000"/>
                </a:srgbClr>
              </a:solidFill>
            </a:endParaRPr>
          </a:p>
        </p:txBody>
      </p:sp>
      <p:sp>
        <p:nvSpPr>
          <p:cNvPr id="3" name="Rectángulo 2"/>
          <p:cNvSpPr/>
          <p:nvPr/>
        </p:nvSpPr>
        <p:spPr>
          <a:xfrm>
            <a:off x="330413" y="1235075"/>
            <a:ext cx="7048293" cy="882650"/>
          </a:xfrm>
          <a:prstGeom prst="rect">
            <a:avLst/>
          </a:prstGeom>
        </p:spPr>
        <p:txBody>
          <a:bodyPr wrap="square" anchor="t">
            <a:spAutoFit/>
          </a:bodyPr>
          <a:lstStyle/>
          <a:p>
            <a:pPr marL="285750" indent="-285750">
              <a:lnSpc>
                <a:spcPct val="107000"/>
              </a:lnSpc>
              <a:buFont typeface="Arial" panose="020B0604020202020204" pitchFamily="34" charset="0"/>
              <a:buChar char="•"/>
            </a:pPr>
            <a:r>
              <a:rPr lang="es-MX"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Ampliación del terminal de pasajeros y Nuevo Centro de Servicios en el Aeropuerto El </a:t>
            </a:r>
            <a:r>
              <a:rPr lang="es-MX" sz="1600" err="1">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Caraño</a:t>
            </a:r>
            <a:r>
              <a:rPr lang="es-MX"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 de la ciudad de Quibdó.</a:t>
            </a:r>
            <a:endParaRPr lang="es-ES"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a:blip r:embed="rId8"/>
          <a:stretch>
            <a:fillRect/>
          </a:stretch>
        </p:blipFill>
        <p:spPr>
          <a:xfrm>
            <a:off x="1916403" y="1908175"/>
            <a:ext cx="5195597" cy="4467225"/>
          </a:xfrm>
          <a:prstGeom prst="rect">
            <a:avLst/>
          </a:prstGeom>
        </p:spPr>
      </p:pic>
    </p:spTree>
    <p:extLst>
      <p:ext uri="{BB962C8B-B14F-4D97-AF65-F5344CB8AC3E}">
        <p14:creationId xmlns:p14="http://schemas.microsoft.com/office/powerpoint/2010/main" val="2047166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8"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Aerocali</a:t>
            </a:r>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Vigencia 2016</a:t>
            </a:r>
            <a:endParaRPr lang="es-ES">
              <a:ln w="12700" cmpd="sng">
                <a:solidFill>
                  <a:schemeClr val="accent4"/>
                </a:solidFill>
                <a:prstDash val="solid"/>
              </a:ln>
              <a:solidFill>
                <a:schemeClr val="tx1"/>
              </a:solidFill>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5</a:t>
            </a:fld>
            <a:endParaRPr lang="es-CO">
              <a:solidFill>
                <a:srgbClr val="244061">
                  <a:tint val="75000"/>
                </a:srgbClr>
              </a:solidFill>
            </a:endParaRPr>
          </a:p>
        </p:txBody>
      </p:sp>
      <p:sp>
        <p:nvSpPr>
          <p:cNvPr id="3" name="Rectángulo 2"/>
          <p:cNvSpPr/>
          <p:nvPr/>
        </p:nvSpPr>
        <p:spPr>
          <a:xfrm>
            <a:off x="11926" y="1254351"/>
            <a:ext cx="9144000" cy="4307846"/>
          </a:xfrm>
          <a:prstGeom prst="rect">
            <a:avLst/>
          </a:prstGeom>
        </p:spPr>
        <p:txBody>
          <a:bodyPr wrap="square" anchor="t">
            <a:spAutoFit/>
          </a:bodyPr>
          <a:lstStyle/>
          <a:p>
            <a:pPr marL="285750" indent="-285750" algn="just">
              <a:lnSpc>
                <a:spcPct val="107000"/>
              </a:lnSpc>
              <a:buFont typeface="Arial" panose="020B0604020202020204" pitchFamily="34" charset="0"/>
              <a:buChar char="•"/>
            </a:pPr>
            <a:r>
              <a:rPr lang="es-ES" sz="1600">
                <a:latin typeface="Candara" charset="0"/>
                <a:ea typeface="Times New Roman" panose="02020603050405020304" pitchFamily="18" charset="0"/>
                <a:cs typeface="Times New Roman" panose="02020603050405020304" pitchFamily="18" charset="0"/>
              </a:rPr>
              <a:t>Se pone en servicio el viaducto el 10 de junio de 2016, con la restricción de uso de un carril para realizar maniobras en la zona del Terminal Internacional.</a:t>
            </a:r>
          </a:p>
          <a:p>
            <a:pPr marL="285750" indent="-285750" algn="just">
              <a:lnSpc>
                <a:spcPct val="107000"/>
              </a:lnSpc>
              <a:buFont typeface="Arial" panose="020B0604020202020204" pitchFamily="34" charset="0"/>
              <a:buChar char="•"/>
            </a:pPr>
            <a:endParaRPr lang="es-ES" sz="160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a:latin typeface="Candara" charset="0"/>
                <a:ea typeface="Times New Roman" panose="02020603050405020304" pitchFamily="18" charset="0"/>
                <a:cs typeface="Times New Roman" panose="02020603050405020304" pitchFamily="18" charset="0"/>
              </a:rPr>
              <a:t>Se suscribe Otrosí No. 1 al contrato de interventoría 098 de 2014, del 01 de agosto de 2016, que tiene por objeto aclarar las obligaciones de la Interventoría de obra teniendo en cuenta las necesidades del Contrato de Concesión No. 058-CON-2000 en lo referente a la ejecución de las obras contempladas en el Otrosí No. 1 de dicho Contrato de Concesión.</a:t>
            </a:r>
          </a:p>
          <a:p>
            <a:pPr algn="just">
              <a:lnSpc>
                <a:spcPct val="107000"/>
              </a:lnSpc>
            </a:pPr>
            <a:endParaRPr lang="es-ES" sz="1600">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a:latin typeface="Candara" charset="0"/>
                <a:ea typeface="Times New Roman" panose="02020603050405020304" pitchFamily="18" charset="0"/>
                <a:cs typeface="Times New Roman" panose="02020603050405020304" pitchFamily="18" charset="0"/>
              </a:rPr>
              <a:t>Se suscribe Contrato 257 del 9 de agosto de 2016, para la Interventoría Financiera, la Agencia acepto la oferta presentada por ESTRUCTURAS EN FINANZAS SA con ocasión del proceso de Mínima cuantía No. VJ-VGC-MC-013-2016, que tiene por objeto “Contratar la firma auditora para ejercer las funciones de interventoría financiera al Contrato de Concesión No. 058-CON-2000 y sus otrosíes.</a:t>
            </a:r>
          </a:p>
          <a:p>
            <a:pPr algn="just">
              <a:lnSpc>
                <a:spcPct val="107000"/>
              </a:lnSpc>
            </a:pPr>
            <a:r>
              <a:rPr lang="es-ES" sz="1600">
                <a:latin typeface="Candara" charset="0"/>
                <a:ea typeface="Times New Roman" panose="02020603050405020304" pitchFamily="18" charset="0"/>
                <a:cs typeface="Times New Roman" panose="02020603050405020304" pitchFamily="18" charset="0"/>
              </a:rPr>
              <a:t> </a:t>
            </a:r>
          </a:p>
          <a:p>
            <a:pPr marL="285750" indent="-285750" algn="just">
              <a:lnSpc>
                <a:spcPct val="107000"/>
              </a:lnSpc>
              <a:buFont typeface="Arial" panose="020B0604020202020204" pitchFamily="34" charset="0"/>
              <a:buChar char="•"/>
            </a:pPr>
            <a:r>
              <a:rPr lang="es-ES" sz="1600">
                <a:latin typeface="Candara" charset="0"/>
                <a:ea typeface="Times New Roman" panose="02020603050405020304" pitchFamily="18" charset="0"/>
                <a:cs typeface="Times New Roman" panose="02020603050405020304" pitchFamily="18" charset="0"/>
              </a:rPr>
              <a:t>Se da inicio a las actividades de la Interventoría Financiera mediante suscripción de acta de inicio el 2 de septiembre de 2016.</a:t>
            </a:r>
          </a:p>
          <a:p>
            <a:pPr marL="285750" indent="-285750" algn="just">
              <a:lnSpc>
                <a:spcPct val="107000"/>
              </a:lnSpc>
              <a:buFont typeface="Arial" panose="020B0604020202020204" pitchFamily="34" charset="0"/>
              <a:buChar char="•"/>
            </a:pPr>
            <a:endParaRPr lang="es-ES" sz="1600">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953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Aerocali– Vigencia 2016</a:t>
            </a:r>
            <a:endParaRPr lang="es-ES">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6</a:t>
            </a:fld>
            <a:endParaRPr lang="es-CO">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a:t>Vigencia 2016</a:t>
            </a:r>
          </a:p>
        </p:txBody>
      </p:sp>
      <p:sp>
        <p:nvSpPr>
          <p:cNvPr id="18" name="CuadroTexto 17"/>
          <p:cNvSpPr txBox="1"/>
          <p:nvPr/>
        </p:nvSpPr>
        <p:spPr>
          <a:xfrm>
            <a:off x="9832504" y="2891393"/>
            <a:ext cx="4032448" cy="1754326"/>
          </a:xfrm>
          <a:prstGeom prst="rect">
            <a:avLst/>
          </a:prstGeom>
          <a:noFill/>
        </p:spPr>
        <p:txBody>
          <a:bodyPr wrap="square" rtlCol="0">
            <a:spAutoFit/>
          </a:bodyPr>
          <a:lstStyle/>
          <a:p>
            <a:r>
              <a:rPr lang="es-CO"/>
              <a:t>Presentar un resumen de los logros obtenidos en el periodo enero – abril</a:t>
            </a:r>
          </a:p>
          <a:p>
            <a:endParaRPr lang="es-CO"/>
          </a:p>
          <a:p>
            <a:r>
              <a:rPr lang="es-CO"/>
              <a:t>Inversiones</a:t>
            </a:r>
          </a:p>
          <a:p>
            <a:r>
              <a:rPr lang="es-CO"/>
              <a:t>Avances en obras</a:t>
            </a:r>
          </a:p>
          <a:p>
            <a:r>
              <a:rPr lang="es-CO"/>
              <a:t>Proyectado en la vigencia</a:t>
            </a:r>
          </a:p>
        </p:txBody>
      </p:sp>
      <p:sp>
        <p:nvSpPr>
          <p:cNvPr id="7" name="Rectángulo 6"/>
          <p:cNvSpPr/>
          <p:nvPr/>
        </p:nvSpPr>
        <p:spPr>
          <a:xfrm>
            <a:off x="98702" y="1122817"/>
            <a:ext cx="9144000" cy="882742"/>
          </a:xfrm>
          <a:prstGeom prst="rect">
            <a:avLst/>
          </a:prstGeom>
        </p:spPr>
        <p:txBody>
          <a:bodyPr wrap="square" anchor="t">
            <a:spAutoFit/>
          </a:bodyPr>
          <a:lstStyle/>
          <a:p>
            <a:pPr marL="342900" indent="-342900" algn="just">
              <a:lnSpc>
                <a:spcPct val="107000"/>
              </a:lnSpc>
              <a:buFont typeface="Symbol" panose="05050102010706020507" pitchFamily="18" charset="2"/>
              <a:buChar char=""/>
            </a:pPr>
            <a:r>
              <a:rPr lang="es-MX" sz="1600">
                <a:solidFill>
                  <a:srgbClr val="386295"/>
                </a:solidFill>
                <a:latin typeface="Candara" panose="020E0502030303020204" pitchFamily="34" charset="0"/>
                <a:ea typeface="Times New Roman" panose="02020603050405020304" pitchFamily="18" charset="0"/>
                <a:cs typeface="Times New Roman" panose="02020603050405020304" pitchFamily="18" charset="0"/>
              </a:rPr>
              <a:t>La inversión a agosto de 2016 es de:  </a:t>
            </a:r>
            <a:r>
              <a:rPr lang="es-MX" sz="1600">
                <a:solidFill>
                  <a:srgbClr val="386295"/>
                </a:solidFill>
                <a:latin typeface="candara" charset="0"/>
                <a:ea typeface="Times New Roman" panose="02020603050405020304" pitchFamily="18" charset="0"/>
                <a:cs typeface="Times New Roman" panose="02020603050405020304" pitchFamily="18" charset="0"/>
              </a:rPr>
              <a:t>$ 79,424,688,080.83 </a:t>
            </a:r>
            <a:endParaRPr lang="es-ES" sz="1600">
              <a:latin typeface="candara"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es-ES" sz="1600">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MX" sz="1600">
                <a:solidFill>
                  <a:srgbClr val="386295"/>
                </a:solidFill>
                <a:latin typeface="Candara" panose="020E0502030303020204" pitchFamily="34" charset="0"/>
                <a:ea typeface="Times New Roman" panose="02020603050405020304" pitchFamily="18" charset="0"/>
                <a:cs typeface="Times New Roman" panose="02020603050405020304" pitchFamily="18" charset="0"/>
              </a:rPr>
              <a:t>Los avances de las obras a 09 de septiembre de 2016 son: </a:t>
            </a:r>
            <a:endParaRPr lang="es-ES" sz="1600">
              <a:latin typeface="Candara" panose="020E0502030303020204" pitchFamily="34" charset="0"/>
              <a:ea typeface="Times New Roman" panose="02020603050405020304" pitchFamily="18"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475990858"/>
              </p:ext>
            </p:extLst>
          </p:nvPr>
        </p:nvGraphicFramePr>
        <p:xfrm>
          <a:off x="335559" y="2105853"/>
          <a:ext cx="8540138" cy="4435551"/>
        </p:xfrm>
        <a:graphic>
          <a:graphicData uri="http://schemas.openxmlformats.org/drawingml/2006/table">
            <a:tbl>
              <a:tblPr>
                <a:tableStyleId>{ED083AE6-46FA-4A59-8FB0-9F97EB10719F}</a:tableStyleId>
              </a:tblPr>
              <a:tblGrid>
                <a:gridCol w="1393674">
                  <a:extLst>
                    <a:ext uri="{9D8B030D-6E8A-4147-A177-3AD203B41FA5}">
                      <a16:colId xmlns:a16="http://schemas.microsoft.com/office/drawing/2014/main" val="20000"/>
                    </a:ext>
                  </a:extLst>
                </a:gridCol>
                <a:gridCol w="3135883">
                  <a:extLst>
                    <a:ext uri="{9D8B030D-6E8A-4147-A177-3AD203B41FA5}">
                      <a16:colId xmlns:a16="http://schemas.microsoft.com/office/drawing/2014/main" val="20002"/>
                    </a:ext>
                  </a:extLst>
                </a:gridCol>
                <a:gridCol w="949140">
                  <a:extLst>
                    <a:ext uri="{9D8B030D-6E8A-4147-A177-3AD203B41FA5}">
                      <a16:colId xmlns:a16="http://schemas.microsoft.com/office/drawing/2014/main" val="20003"/>
                    </a:ext>
                  </a:extLst>
                </a:gridCol>
                <a:gridCol w="837476">
                  <a:extLst>
                    <a:ext uri="{9D8B030D-6E8A-4147-A177-3AD203B41FA5}">
                      <a16:colId xmlns:a16="http://schemas.microsoft.com/office/drawing/2014/main" val="20004"/>
                    </a:ext>
                  </a:extLst>
                </a:gridCol>
                <a:gridCol w="884003">
                  <a:extLst>
                    <a:ext uri="{9D8B030D-6E8A-4147-A177-3AD203B41FA5}">
                      <a16:colId xmlns:a16="http://schemas.microsoft.com/office/drawing/2014/main" val="20005"/>
                    </a:ext>
                  </a:extLst>
                </a:gridCol>
                <a:gridCol w="1339962">
                  <a:extLst>
                    <a:ext uri="{9D8B030D-6E8A-4147-A177-3AD203B41FA5}">
                      <a16:colId xmlns:a16="http://schemas.microsoft.com/office/drawing/2014/main" val="20007"/>
                    </a:ext>
                  </a:extLst>
                </a:gridCol>
              </a:tblGrid>
              <a:tr h="381517">
                <a:tc>
                  <a:txBody>
                    <a:bodyPr/>
                    <a:lstStyle/>
                    <a:p>
                      <a:pPr algn="ctr" fontAlgn="ctr"/>
                      <a:r>
                        <a:rPr lang="es-ES" sz="900" b="1" i="0" u="none" strike="noStrike" dirty="0">
                          <a:solidFill>
                            <a:srgbClr val="386295"/>
                          </a:solidFill>
                          <a:effectLst/>
                          <a:latin typeface="Calibri" panose="020F0502020204030204" pitchFamily="34" charset="0"/>
                        </a:rPr>
                        <a:t>OBRA</a:t>
                      </a:r>
                    </a:p>
                  </a:txBody>
                  <a:tcPr marL="2510" marR="2510" marT="2510" marB="0" anchor="ctr"/>
                </a:tc>
                <a:tc>
                  <a:txBody>
                    <a:bodyPr/>
                    <a:lstStyle/>
                    <a:p>
                      <a:pPr algn="ctr" fontAlgn="ctr"/>
                      <a:r>
                        <a:rPr lang="es-ES" sz="900" b="1" u="none" strike="noStrike" dirty="0">
                          <a:solidFill>
                            <a:srgbClr val="386295"/>
                          </a:solidFill>
                          <a:effectLst/>
                        </a:rPr>
                        <a:t>Alcance de la Obra</a:t>
                      </a:r>
                      <a:endParaRPr lang="es-ES" sz="900" b="1"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386295"/>
                          </a:solidFill>
                          <a:effectLst/>
                        </a:rPr>
                        <a:t>Inversión</a:t>
                      </a:r>
                      <a:endParaRPr lang="es-ES" sz="900" b="1"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386295"/>
                          </a:solidFill>
                          <a:effectLst/>
                        </a:rPr>
                        <a:t>Inicio - Proyecto</a:t>
                      </a:r>
                      <a:endParaRPr lang="es-ES" sz="900" b="1"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386295"/>
                          </a:solidFill>
                          <a:effectLst/>
                        </a:rPr>
                        <a:t>Terminación - Proyecto</a:t>
                      </a:r>
                      <a:endParaRPr lang="es-ES" sz="900" b="1"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386295"/>
                          </a:solidFill>
                          <a:effectLst/>
                        </a:rPr>
                        <a:t>Porcentaje Ejecución </a:t>
                      </a:r>
                      <a:r>
                        <a:rPr lang="es-ES" sz="900" b="1" u="none" strike="noStrike" dirty="0" err="1">
                          <a:solidFill>
                            <a:srgbClr val="386295"/>
                          </a:solidFill>
                          <a:effectLst/>
                        </a:rPr>
                        <a:t>Aprox</a:t>
                      </a:r>
                      <a:r>
                        <a:rPr lang="es-ES" sz="900" b="1" u="none" strike="noStrike" dirty="0">
                          <a:solidFill>
                            <a:srgbClr val="386295"/>
                          </a:solidFill>
                          <a:effectLst/>
                        </a:rPr>
                        <a:t> (avance de obra)</a:t>
                      </a:r>
                      <a:endParaRPr lang="es-ES" sz="900" b="1" i="0" u="none" strike="noStrike" dirty="0">
                        <a:solidFill>
                          <a:srgbClr val="386295"/>
                        </a:solidFill>
                        <a:effectLst/>
                        <a:latin typeface="Calibri" panose="020F0502020204030204" pitchFamily="34" charset="0"/>
                      </a:endParaRPr>
                    </a:p>
                  </a:txBody>
                  <a:tcPr marL="2510" marR="2510" marT="2510" marB="0" anchor="ctr"/>
                </a:tc>
                <a:extLst>
                  <a:ext uri="{0D108BD9-81ED-4DB2-BD59-A6C34878D82A}">
                    <a16:rowId xmlns:a16="http://schemas.microsoft.com/office/drawing/2014/main" val="10000"/>
                  </a:ext>
                </a:extLst>
              </a:tr>
              <a:tr h="567623">
                <a:tc>
                  <a:txBody>
                    <a:bodyPr/>
                    <a:lstStyle/>
                    <a:p>
                      <a:pPr algn="l" fontAlgn="ctr"/>
                      <a:r>
                        <a:rPr lang="es-ES" sz="900" i="0" u="none" strike="noStrike" dirty="0">
                          <a:solidFill>
                            <a:srgbClr val="386295"/>
                          </a:solidFill>
                          <a:effectLst/>
                          <a:latin typeface="Calibri" panose="020F0502020204030204" pitchFamily="34" charset="0"/>
                        </a:rPr>
                        <a:t>Nueva terminal Internacional</a:t>
                      </a:r>
                    </a:p>
                  </a:txBody>
                  <a:tcPr marL="2510" marR="2510" marT="2510" marB="0" anchor="ctr"/>
                </a:tc>
                <a:tc>
                  <a:txBody>
                    <a:bodyPr/>
                    <a:lstStyle/>
                    <a:p>
                      <a:pPr algn="l" fontAlgn="ctr"/>
                      <a:r>
                        <a:rPr lang="es-ES" sz="900" i="0" u="none" strike="noStrike" dirty="0">
                          <a:solidFill>
                            <a:srgbClr val="386295"/>
                          </a:solidFill>
                          <a:effectLst/>
                          <a:latin typeface="Calibri" panose="020F0502020204030204" pitchFamily="34" charset="0"/>
                        </a:rPr>
                        <a:t>- Actuaciones previas.</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Cimentación y estructura.</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Componentes de arquitectura.</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Cubierta y fachada</a:t>
                      </a:r>
                    </a:p>
                  </a:txBody>
                  <a:tcPr marL="2510" marR="2510" marT="2510" marB="0" anchor="ctr"/>
                </a:tc>
                <a:tc>
                  <a:txBody>
                    <a:bodyPr/>
                    <a:lstStyle/>
                    <a:p>
                      <a:pPr algn="ctr" fontAlgn="ctr"/>
                      <a:r>
                        <a:rPr lang="es-ES" sz="900" u="none" strike="noStrike" dirty="0">
                          <a:solidFill>
                            <a:srgbClr val="386295"/>
                          </a:solidFill>
                          <a:effectLst/>
                          <a:latin typeface="Calibri" charset="0"/>
                        </a:rPr>
                        <a:t>$ 70.789 M      </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u="none" strike="noStrike" dirty="0">
                          <a:solidFill>
                            <a:srgbClr val="386295"/>
                          </a:solidFill>
                          <a:effectLst/>
                        </a:rPr>
                        <a:t>23/07/2015</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u="none" strike="noStrike" dirty="0">
                          <a:solidFill>
                            <a:srgbClr val="386295"/>
                          </a:solidFill>
                          <a:effectLst/>
                        </a:rPr>
                        <a:t>15/08/2016</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u="none" strike="noStrike" dirty="0">
                          <a:solidFill>
                            <a:srgbClr val="386295"/>
                          </a:solidFill>
                          <a:effectLst/>
                        </a:rPr>
                        <a:t>68%</a:t>
                      </a:r>
                      <a:endParaRPr lang="es-ES" sz="900" i="0" u="none" strike="noStrike" dirty="0">
                        <a:solidFill>
                          <a:srgbClr val="386295"/>
                        </a:solidFill>
                        <a:effectLst/>
                        <a:latin typeface="Calibri" panose="020F0502020204030204" pitchFamily="34" charset="0"/>
                      </a:endParaRPr>
                    </a:p>
                  </a:txBody>
                  <a:tcPr marL="2510" marR="2510" marT="2510" marB="0" anchor="ctr"/>
                </a:tc>
                <a:extLst>
                  <a:ext uri="{0D108BD9-81ED-4DB2-BD59-A6C34878D82A}">
                    <a16:rowId xmlns:a16="http://schemas.microsoft.com/office/drawing/2014/main" val="10002"/>
                  </a:ext>
                </a:extLst>
              </a:tr>
              <a:tr h="567623">
                <a:tc>
                  <a:txBody>
                    <a:bodyPr/>
                    <a:lstStyle/>
                    <a:p>
                      <a:pPr algn="l" fontAlgn="ctr"/>
                      <a:r>
                        <a:rPr lang="es-ES" sz="900" u="none" strike="noStrike" dirty="0">
                          <a:solidFill>
                            <a:srgbClr val="386295"/>
                          </a:solidFill>
                          <a:effectLst/>
                        </a:rPr>
                        <a:t>Urbanismo y Accesos</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l" fontAlgn="ctr"/>
                      <a:r>
                        <a:rPr lang="es-ES" sz="900" i="0" u="none" strike="noStrike" dirty="0">
                          <a:solidFill>
                            <a:srgbClr val="386295"/>
                          </a:solidFill>
                          <a:effectLst/>
                          <a:latin typeface="Calibri" panose="020F0502020204030204" pitchFamily="34" charset="0"/>
                        </a:rPr>
                        <a:t>- Viaducto.</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Movimiento de tierras y nivelación.</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Alumbrado exterior.</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Subestación eléctrica. </a:t>
                      </a:r>
                    </a:p>
                  </a:txBody>
                  <a:tcPr marL="2510" marR="2510" marT="2510" marB="0" anchor="ctr"/>
                </a:tc>
                <a:tc>
                  <a:txBody>
                    <a:bodyPr/>
                    <a:lstStyle/>
                    <a:p>
                      <a:pPr algn="ctr" fontAlgn="ctr"/>
                      <a:r>
                        <a:rPr lang="es-ES" sz="1050" b="1" u="none" strike="noStrike" dirty="0">
                          <a:solidFill>
                            <a:srgbClr val="386295"/>
                          </a:solidFill>
                          <a:effectLst/>
                        </a:rPr>
                        <a:t> </a:t>
                      </a:r>
                      <a:r>
                        <a:rPr lang="es-ES" sz="900" u="none" strike="noStrike" dirty="0">
                          <a:solidFill>
                            <a:srgbClr val="386295"/>
                          </a:solidFill>
                          <a:effectLst/>
                        </a:rPr>
                        <a:t>$ 12.361 M        </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u="none" strike="noStrike" dirty="0">
                          <a:solidFill>
                            <a:srgbClr val="386295"/>
                          </a:solidFill>
                          <a:effectLst/>
                        </a:rPr>
                        <a:t>03/07/2015</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u="none" strike="noStrike" dirty="0">
                          <a:solidFill>
                            <a:srgbClr val="386295"/>
                          </a:solidFill>
                          <a:effectLst/>
                          <a:latin typeface="Calibri" charset="0"/>
                        </a:rPr>
                        <a:t>15/08/2016</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i="0" u="none" strike="noStrike" dirty="0">
                          <a:solidFill>
                            <a:srgbClr val="386295"/>
                          </a:solidFill>
                          <a:effectLst/>
                          <a:latin typeface="+mn-lt"/>
                        </a:rPr>
                        <a:t>70%</a:t>
                      </a:r>
                      <a:endParaRPr lang="es-ES" sz="900" i="0" u="none" strike="noStrike" dirty="0">
                        <a:solidFill>
                          <a:srgbClr val="386295"/>
                        </a:solidFill>
                        <a:effectLst/>
                        <a:latin typeface="Calibri" panose="020F0502020204030204" pitchFamily="34" charset="0"/>
                      </a:endParaRPr>
                    </a:p>
                  </a:txBody>
                  <a:tcPr marL="2510" marR="2510" marT="2510" marB="0" anchor="ctr"/>
                </a:tc>
                <a:extLst>
                  <a:ext uri="{0D108BD9-81ED-4DB2-BD59-A6C34878D82A}">
                    <a16:rowId xmlns:a16="http://schemas.microsoft.com/office/drawing/2014/main" val="10003"/>
                  </a:ext>
                </a:extLst>
              </a:tr>
              <a:tr h="428043">
                <a:tc>
                  <a:txBody>
                    <a:bodyPr/>
                    <a:lstStyle/>
                    <a:p>
                      <a:pPr algn="l" fontAlgn="ctr"/>
                      <a:r>
                        <a:rPr lang="es-ES" sz="900" u="none" strike="noStrike" dirty="0">
                          <a:solidFill>
                            <a:srgbClr val="386295"/>
                          </a:solidFill>
                          <a:effectLst/>
                        </a:rPr>
                        <a:t>Plataforma</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l" fontAlgn="ctr"/>
                      <a:r>
                        <a:rPr lang="es-ES" sz="900" i="0" u="none" strike="noStrike" dirty="0">
                          <a:solidFill>
                            <a:srgbClr val="386295"/>
                          </a:solidFill>
                          <a:effectLst/>
                          <a:latin typeface="Calibri" panose="020F0502020204030204" pitchFamily="34" charset="0"/>
                        </a:rPr>
                        <a:t>- Estructura.</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Ayudas visuales. </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Iluminación de plataforma. </a:t>
                      </a:r>
                    </a:p>
                  </a:txBody>
                  <a:tcPr marL="2510" marR="2510" marT="2510" marB="0" anchor="ctr"/>
                </a:tc>
                <a:tc>
                  <a:txBody>
                    <a:bodyPr/>
                    <a:lstStyle/>
                    <a:p>
                      <a:pPr algn="ctr" fontAlgn="ctr"/>
                      <a:r>
                        <a:rPr lang="es-ES" sz="1050" b="1" u="none" strike="noStrike" dirty="0">
                          <a:solidFill>
                            <a:srgbClr val="386295"/>
                          </a:solidFill>
                          <a:effectLst/>
                        </a:rPr>
                        <a:t> </a:t>
                      </a:r>
                      <a:r>
                        <a:rPr lang="es-ES" sz="900" u="none" strike="noStrike" dirty="0">
                          <a:solidFill>
                            <a:srgbClr val="386295"/>
                          </a:solidFill>
                          <a:effectLst/>
                        </a:rPr>
                        <a:t>$ 31.384 M     </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u="none" strike="noStrike" dirty="0">
                          <a:solidFill>
                            <a:srgbClr val="386295"/>
                          </a:solidFill>
                          <a:effectLst/>
                          <a:latin typeface="Calibri" charset="0"/>
                        </a:rPr>
                        <a:t>03/07/2015</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u="none" strike="noStrike" dirty="0">
                          <a:solidFill>
                            <a:srgbClr val="386295"/>
                          </a:solidFill>
                          <a:effectLst/>
                          <a:latin typeface="Calibri" charset="0"/>
                        </a:rPr>
                        <a:t>15/08/2016</a:t>
                      </a:r>
                      <a:endParaRPr lang="es-ES" sz="900" i="0" u="none" strike="noStrike" dirty="0">
                        <a:solidFill>
                          <a:srgbClr val="386295"/>
                        </a:solidFill>
                        <a:effectLst/>
                        <a:latin typeface="Calibri" panose="020F0502020204030204" pitchFamily="34" charset="0"/>
                      </a:endParaRPr>
                    </a:p>
                  </a:txBody>
                  <a:tcPr marL="2510" marR="2510" marT="2510" marB="0" anchor="ctr"/>
                </a:tc>
                <a:tc>
                  <a:txBody>
                    <a:bodyPr/>
                    <a:lstStyle/>
                    <a:p>
                      <a:pPr algn="ctr" fontAlgn="ctr"/>
                      <a:r>
                        <a:rPr lang="es-ES" sz="900" u="none" strike="noStrike" dirty="0">
                          <a:solidFill>
                            <a:srgbClr val="386295"/>
                          </a:solidFill>
                          <a:effectLst/>
                        </a:rPr>
                        <a:t>71%</a:t>
                      </a:r>
                      <a:endParaRPr lang="es-ES" sz="900" i="0" u="none" strike="noStrike" dirty="0">
                        <a:solidFill>
                          <a:srgbClr val="386295"/>
                        </a:solidFill>
                        <a:effectLst/>
                        <a:latin typeface="Calibri" panose="020F0502020204030204" pitchFamily="34" charset="0"/>
                      </a:endParaRPr>
                    </a:p>
                  </a:txBody>
                  <a:tcPr marL="2510" marR="2510" marT="2510" marB="0" anchor="ctr"/>
                </a:tc>
                <a:extLst>
                  <a:ext uri="{0D108BD9-81ED-4DB2-BD59-A6C34878D82A}">
                    <a16:rowId xmlns:a16="http://schemas.microsoft.com/office/drawing/2014/main" val="10005"/>
                  </a:ext>
                </a:extLst>
              </a:tr>
              <a:tr h="1256214">
                <a:tc>
                  <a:txBody>
                    <a:bodyPr/>
                    <a:lstStyle/>
                    <a:p>
                      <a:pPr algn="l" fontAlgn="ctr"/>
                      <a:r>
                        <a:rPr lang="es-ES" sz="900" i="0" u="none" strike="noStrike" dirty="0">
                          <a:solidFill>
                            <a:srgbClr val="386295"/>
                          </a:solidFill>
                          <a:effectLst/>
                          <a:latin typeface="Calibri" panose="020F0502020204030204" pitchFamily="34" charset="0"/>
                        </a:rPr>
                        <a:t>Modernización Terminal Actual</a:t>
                      </a:r>
                    </a:p>
                  </a:txBody>
                  <a:tcPr marL="2510" marR="2510" marT="2510" marB="0" anchor="ctr"/>
                </a:tc>
                <a:tc>
                  <a:txBody>
                    <a:bodyPr/>
                    <a:lstStyle/>
                    <a:p>
                      <a:pPr algn="l" fontAlgn="ctr"/>
                      <a:r>
                        <a:rPr lang="es-ES" sz="900" i="0" u="none" strike="noStrike" dirty="0">
                          <a:solidFill>
                            <a:srgbClr val="386295"/>
                          </a:solidFill>
                          <a:effectLst/>
                          <a:latin typeface="Calibri" panose="020F0502020204030204" pitchFamily="34" charset="0"/>
                        </a:rPr>
                        <a:t>- Separación de flujos muelle nacional.</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Ampliación de la sala de reclamo de equipaje nacional y regional. </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Tratamiento pasajeros nacionales en el actual dique internacional.</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Cambio del uso de la sala de reclamo de equipaje internacional a nacional.</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Ampliación del dique nacional.</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Cambio del hall de llegadas internacional a nacional.</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Traslado sanidad.</a:t>
                      </a:r>
                      <a:br>
                        <a:rPr lang="es-ES" sz="900" b="1" i="0" u="none" strike="noStrike" dirty="0">
                          <a:solidFill>
                            <a:srgbClr val="212121"/>
                          </a:solidFill>
                          <a:effectLst/>
                          <a:latin typeface="Calibri" panose="020F0502020204030204" pitchFamily="34" charset="0"/>
                        </a:rPr>
                      </a:br>
                      <a:r>
                        <a:rPr lang="es-ES" sz="900" i="0" u="none" strike="noStrike" dirty="0">
                          <a:solidFill>
                            <a:srgbClr val="386295"/>
                          </a:solidFill>
                          <a:effectLst/>
                          <a:latin typeface="Calibri" panose="020F0502020204030204" pitchFamily="34" charset="0"/>
                        </a:rPr>
                        <a:t>- Pasarelas de abordaje. </a:t>
                      </a:r>
                    </a:p>
                  </a:txBody>
                  <a:tcPr marL="2510" marR="2510" marT="2510" marB="0" anchor="ctr"/>
                </a:tc>
                <a:tc>
                  <a:txBody>
                    <a:bodyPr/>
                    <a:lstStyle/>
                    <a:p>
                      <a:pPr algn="ctr" fontAlgn="ctr"/>
                      <a:r>
                        <a:rPr lang="es-ES" sz="900" i="0" u="none" strike="noStrike" dirty="0">
                          <a:solidFill>
                            <a:srgbClr val="386295"/>
                          </a:solidFill>
                          <a:effectLst/>
                          <a:latin typeface="Calibri" panose="020F0502020204030204" pitchFamily="34" charset="0"/>
                        </a:rPr>
                        <a:t>$ 16.820 M</a:t>
                      </a:r>
                    </a:p>
                  </a:txBody>
                  <a:tcPr marL="2510" marR="2510" marT="2510" marB="0" anchor="ctr"/>
                </a:tc>
                <a:tc>
                  <a:txBody>
                    <a:bodyPr/>
                    <a:lstStyle/>
                    <a:p>
                      <a:pPr algn="ctr" fontAlgn="ctr"/>
                      <a:r>
                        <a:rPr lang="es-ES" sz="900" i="0" u="none" strike="noStrike" dirty="0">
                          <a:solidFill>
                            <a:srgbClr val="386295"/>
                          </a:solidFill>
                          <a:effectLst/>
                          <a:latin typeface="Calibri" charset="0"/>
                        </a:rPr>
                        <a:t>24/11/2014 </a:t>
                      </a:r>
                    </a:p>
                    <a:p>
                      <a:pPr algn="ctr" fontAlgn="ct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i="0" u="none" strike="noStrike" dirty="0">
                          <a:solidFill>
                            <a:srgbClr val="386295"/>
                          </a:solidFill>
                          <a:effectLst/>
                          <a:latin typeface="Calibri" charset="0"/>
                        </a:rPr>
                        <a:t>15/08/2016 </a:t>
                      </a:r>
                    </a:p>
                    <a:p>
                      <a:pPr algn="ctr" fontAlgn="ct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i="0" u="none" strike="noStrike" dirty="0">
                          <a:solidFill>
                            <a:srgbClr val="386295"/>
                          </a:solidFill>
                          <a:effectLst/>
                          <a:latin typeface="Calibri" panose="020F0502020204030204" pitchFamily="34" charset="0"/>
                        </a:rPr>
                        <a:t>82%</a:t>
                      </a:r>
                    </a:p>
                  </a:txBody>
                  <a:tcPr marL="2510" marR="2510" marT="2510" marB="0" anchor="ctr"/>
                </a:tc>
                <a:extLst>
                  <a:ext uri="{0D108BD9-81ED-4DB2-BD59-A6C34878D82A}">
                    <a16:rowId xmlns:a16="http://schemas.microsoft.com/office/drawing/2014/main" val="1489750261"/>
                  </a:ext>
                </a:extLst>
              </a:tr>
              <a:tr h="1116635">
                <a:tc>
                  <a:txBody>
                    <a:bodyPr/>
                    <a:lstStyle/>
                    <a:p>
                      <a:pPr algn="l" fontAlgn="ctr"/>
                      <a:r>
                        <a:rPr lang="es-ES" sz="900" i="0" u="none" strike="noStrike" dirty="0">
                          <a:solidFill>
                            <a:srgbClr val="386295"/>
                          </a:solidFill>
                          <a:effectLst/>
                          <a:latin typeface="Calibri" charset="0"/>
                        </a:rPr>
                        <a:t>Obras de Certificación</a:t>
                      </a:r>
                    </a:p>
                  </a:txBody>
                  <a:tcPr marL="2510" marR="2510" marT="2510" marB="0" anchor="ctr"/>
                </a:tc>
                <a:tc>
                  <a:txBody>
                    <a:bodyPr/>
                    <a:lstStyle/>
                    <a:p>
                      <a:pPr algn="l" fontAlgn="ctr"/>
                      <a:r>
                        <a:rPr lang="es-ES" sz="900" i="0" u="none" strike="noStrike" dirty="0">
                          <a:solidFill>
                            <a:srgbClr val="386295"/>
                          </a:solidFill>
                          <a:effectLst/>
                          <a:latin typeface="Calibri" charset="0"/>
                        </a:rPr>
                        <a:t>*Construcción de </a:t>
                      </a:r>
                      <a:r>
                        <a:rPr lang="es-ES" sz="900" i="0" u="none" strike="noStrike" dirty="0" err="1">
                          <a:solidFill>
                            <a:srgbClr val="386295"/>
                          </a:solidFill>
                          <a:effectLst/>
                          <a:latin typeface="Calibri" charset="0"/>
                        </a:rPr>
                        <a:t>Resas</a:t>
                      </a:r>
                      <a:r>
                        <a:rPr lang="es-ES" sz="900" i="0" u="none" strike="noStrike" dirty="0">
                          <a:solidFill>
                            <a:srgbClr val="386295"/>
                          </a:solidFill>
                          <a:effectLst/>
                          <a:latin typeface="Calibri" charset="0"/>
                        </a:rPr>
                        <a:t>. </a:t>
                      </a:r>
                      <a:br>
                        <a:rPr lang="es-ES" sz="1000" b="1" i="0" u="none" strike="noStrike" dirty="0">
                          <a:solidFill>
                            <a:srgbClr val="386295"/>
                          </a:solidFill>
                          <a:effectLst/>
                          <a:latin typeface="Calibri" charset="0"/>
                        </a:rPr>
                      </a:br>
                      <a:r>
                        <a:rPr lang="es-ES" sz="900" i="0" u="none" strike="noStrike" dirty="0">
                          <a:solidFill>
                            <a:srgbClr val="386295"/>
                          </a:solidFill>
                          <a:effectLst/>
                          <a:latin typeface="Calibri" charset="0"/>
                        </a:rPr>
                        <a:t>*Construcción de márgenes de pista y calles de rodaje. </a:t>
                      </a:r>
                      <a:br>
                        <a:rPr lang="es-ES" sz="1000" b="1" i="0" u="none" strike="noStrike" dirty="0">
                          <a:solidFill>
                            <a:srgbClr val="386295"/>
                          </a:solidFill>
                          <a:effectLst/>
                          <a:latin typeface="Calibri" charset="0"/>
                        </a:rPr>
                      </a:br>
                      <a:r>
                        <a:rPr lang="es-ES" sz="900" i="0" u="none" strike="noStrike" dirty="0">
                          <a:solidFill>
                            <a:srgbClr val="386295"/>
                          </a:solidFill>
                          <a:effectLst/>
                          <a:latin typeface="Calibri" charset="0"/>
                        </a:rPr>
                        <a:t>*Construcción de zonas anti erosión. </a:t>
                      </a:r>
                      <a:br>
                        <a:rPr lang="es-ES" sz="1000" b="1" i="0" u="none" strike="noStrike" dirty="0">
                          <a:solidFill>
                            <a:srgbClr val="386295"/>
                          </a:solidFill>
                          <a:effectLst/>
                          <a:latin typeface="Calibri" charset="0"/>
                        </a:rPr>
                      </a:br>
                      <a:r>
                        <a:rPr lang="es-ES" sz="900" i="0" u="none" strike="noStrike" dirty="0">
                          <a:solidFill>
                            <a:srgbClr val="386295"/>
                          </a:solidFill>
                          <a:effectLst/>
                          <a:latin typeface="Calibri" charset="0"/>
                        </a:rPr>
                        <a:t>*Construcción de cabeceras de pista. </a:t>
                      </a:r>
                      <a:br>
                        <a:rPr lang="es-ES" sz="1000" b="1" i="0" u="none" strike="noStrike" dirty="0">
                          <a:solidFill>
                            <a:srgbClr val="386295"/>
                          </a:solidFill>
                          <a:effectLst/>
                          <a:latin typeface="Calibri" charset="0"/>
                        </a:rPr>
                      </a:br>
                      <a:r>
                        <a:rPr lang="es-ES" sz="900" i="0" u="none" strike="noStrike" dirty="0">
                          <a:solidFill>
                            <a:srgbClr val="386295"/>
                          </a:solidFill>
                          <a:effectLst/>
                          <a:latin typeface="Calibri" charset="0"/>
                        </a:rPr>
                        <a:t>*Construcción de sistemas de drenaje. </a:t>
                      </a:r>
                      <a:br>
                        <a:rPr lang="es-ES" sz="1000" b="1" i="0" u="none" strike="noStrike" dirty="0">
                          <a:solidFill>
                            <a:srgbClr val="386295"/>
                          </a:solidFill>
                          <a:effectLst/>
                          <a:latin typeface="Calibri" charset="0"/>
                        </a:rPr>
                      </a:br>
                      <a:r>
                        <a:rPr lang="es-ES" sz="900" i="0" u="none" strike="noStrike" dirty="0">
                          <a:solidFill>
                            <a:srgbClr val="386295"/>
                          </a:solidFill>
                          <a:effectLst/>
                          <a:latin typeface="Calibri" charset="0"/>
                        </a:rPr>
                        <a:t>*Construcción de puente vehicular cabecera 01. </a:t>
                      </a:r>
                      <a:br>
                        <a:rPr lang="es-ES" sz="1000" b="1" i="0" u="none" strike="noStrike" dirty="0">
                          <a:solidFill>
                            <a:srgbClr val="386295"/>
                          </a:solidFill>
                          <a:effectLst/>
                          <a:latin typeface="Calibri" charset="0"/>
                        </a:rPr>
                      </a:br>
                      <a:r>
                        <a:rPr lang="es-ES" sz="900" i="0" u="none" strike="noStrike" dirty="0">
                          <a:solidFill>
                            <a:srgbClr val="386295"/>
                          </a:solidFill>
                          <a:effectLst/>
                          <a:latin typeface="Calibri" charset="0"/>
                        </a:rPr>
                        <a:t>*Cambio de cableado y balizamiento de la pista. </a:t>
                      </a:r>
                      <a:br>
                        <a:rPr lang="es-ES" sz="1000" b="1" i="0" u="none" strike="noStrike" dirty="0">
                          <a:solidFill>
                            <a:srgbClr val="386295"/>
                          </a:solidFill>
                          <a:effectLst/>
                          <a:latin typeface="Calibri" charset="0"/>
                        </a:rPr>
                      </a:br>
                      <a:r>
                        <a:rPr lang="es-ES" sz="900" i="0" u="none" strike="noStrike" dirty="0">
                          <a:solidFill>
                            <a:srgbClr val="386295"/>
                          </a:solidFill>
                          <a:effectLst/>
                          <a:latin typeface="Calibri" charset="0"/>
                        </a:rPr>
                        <a:t>*Instalación de señalización vertical.</a:t>
                      </a:r>
                    </a:p>
                  </a:txBody>
                  <a:tcPr marL="2510" marR="2510" marT="2510" marB="0" anchor="ctr"/>
                </a:tc>
                <a:tc>
                  <a:txBody>
                    <a:bodyPr/>
                    <a:lstStyle/>
                    <a:p>
                      <a:pPr algn="ctr" fontAlgn="ctr"/>
                      <a:r>
                        <a:rPr lang="es-ES" sz="900" i="0" u="none" strike="noStrike" dirty="0">
                          <a:solidFill>
                            <a:srgbClr val="386295"/>
                          </a:solidFill>
                          <a:effectLst/>
                          <a:latin typeface="Calibri" charset="0"/>
                        </a:rPr>
                        <a:t>$ 51.309 M</a:t>
                      </a:r>
                    </a:p>
                  </a:txBody>
                  <a:tcPr marL="2510" marR="2510" marT="2510" marB="0" anchor="ctr"/>
                </a:tc>
                <a:tc>
                  <a:txBody>
                    <a:bodyPr/>
                    <a:lstStyle/>
                    <a:p>
                      <a:pPr algn="ctr" fontAlgn="ctr"/>
                      <a:r>
                        <a:rPr lang="es-ES" sz="900" i="0" u="none" strike="noStrike" dirty="0">
                          <a:solidFill>
                            <a:srgbClr val="386295"/>
                          </a:solidFill>
                          <a:effectLst/>
                          <a:latin typeface="Calibri" charset="0"/>
                        </a:rPr>
                        <a:t>11/04/2016</a:t>
                      </a:r>
                    </a:p>
                  </a:txBody>
                  <a:tcPr marL="2510" marR="2510" marT="2510" marB="0" anchor="ctr"/>
                </a:tc>
                <a:tc>
                  <a:txBody>
                    <a:bodyPr/>
                    <a:lstStyle/>
                    <a:p>
                      <a:pPr algn="ctr" fontAlgn="ctr"/>
                      <a:r>
                        <a:rPr lang="es-ES" sz="900" i="0" u="none" strike="noStrike" dirty="0">
                          <a:solidFill>
                            <a:srgbClr val="386295"/>
                          </a:solidFill>
                          <a:effectLst/>
                          <a:latin typeface="Calibri" charset="0"/>
                        </a:rPr>
                        <a:t>30/10/2017</a:t>
                      </a:r>
                    </a:p>
                  </a:txBody>
                  <a:tcPr marL="2510" marR="2510" marT="2510" marB="0" anchor="ctr"/>
                </a:tc>
                <a:tc>
                  <a:txBody>
                    <a:bodyPr/>
                    <a:lstStyle/>
                    <a:p>
                      <a:pPr algn="ctr" fontAlgn="ctr"/>
                      <a:r>
                        <a:rPr lang="es-ES" sz="900" i="0" u="none" strike="noStrike" dirty="0">
                          <a:solidFill>
                            <a:srgbClr val="386295"/>
                          </a:solidFill>
                          <a:effectLst/>
                          <a:latin typeface="Calibri" panose="020F0502020204030204" pitchFamily="34" charset="0"/>
                        </a:rPr>
                        <a:t>33%</a:t>
                      </a:r>
                    </a:p>
                  </a:txBody>
                  <a:tcPr marL="2510" marR="2510" marT="2510" marB="0" anchor="ctr"/>
                </a:tc>
                <a:extLst>
                  <a:ext uri="{0D108BD9-81ED-4DB2-BD59-A6C34878D82A}">
                    <a16:rowId xmlns:a16="http://schemas.microsoft.com/office/drawing/2014/main" val="3557647627"/>
                  </a:ext>
                </a:extLst>
              </a:tr>
            </a:tbl>
          </a:graphicData>
        </a:graphic>
      </p:graphicFrame>
    </p:spTree>
    <p:extLst>
      <p:ext uri="{BB962C8B-B14F-4D97-AF65-F5344CB8AC3E}">
        <p14:creationId xmlns:p14="http://schemas.microsoft.com/office/powerpoint/2010/main" val="403907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7</a:t>
            </a:fld>
            <a:endParaRPr lang="es-CO">
              <a:solidFill>
                <a:srgbClr val="244061">
                  <a:tint val="75000"/>
                </a:srgbClr>
              </a:solidFill>
            </a:endParaRPr>
          </a:p>
        </p:txBody>
      </p:sp>
      <p:pic>
        <p:nvPicPr>
          <p:cNvPr id="3" name="Imagen 2"/>
          <p:cNvPicPr>
            <a:picLocks noChangeAspect="1"/>
          </p:cNvPicPr>
          <p:nvPr/>
        </p:nvPicPr>
        <p:blipFill>
          <a:blip r:embed="rId2"/>
          <a:stretch>
            <a:fillRect/>
          </a:stretch>
        </p:blipFill>
        <p:spPr>
          <a:xfrm>
            <a:off x="252413" y="1603375"/>
            <a:ext cx="2980553" cy="1504950"/>
          </a:xfrm>
          <a:prstGeom prst="rect">
            <a:avLst/>
          </a:prstGeom>
        </p:spPr>
      </p:pic>
      <p:pic>
        <p:nvPicPr>
          <p:cNvPr id="4" name="Imagen 3"/>
          <p:cNvPicPr>
            <a:picLocks noChangeAspect="1"/>
          </p:cNvPicPr>
          <p:nvPr/>
        </p:nvPicPr>
        <p:blipFill>
          <a:blip r:embed="rId3"/>
          <a:stretch>
            <a:fillRect/>
          </a:stretch>
        </p:blipFill>
        <p:spPr>
          <a:xfrm>
            <a:off x="3327400" y="1603375"/>
            <a:ext cx="3002919" cy="1476375"/>
          </a:xfrm>
          <a:prstGeom prst="rect">
            <a:avLst/>
          </a:prstGeom>
        </p:spPr>
      </p:pic>
      <p:pic>
        <p:nvPicPr>
          <p:cNvPr id="7" name="Imagen 6"/>
          <p:cNvPicPr>
            <a:picLocks noChangeAspect="1"/>
          </p:cNvPicPr>
          <p:nvPr/>
        </p:nvPicPr>
        <p:blipFill>
          <a:blip r:embed="rId4"/>
          <a:stretch>
            <a:fillRect/>
          </a:stretch>
        </p:blipFill>
        <p:spPr>
          <a:xfrm>
            <a:off x="6430044" y="1603375"/>
            <a:ext cx="2524125" cy="1495425"/>
          </a:xfrm>
          <a:prstGeom prst="rect">
            <a:avLst/>
          </a:prstGeom>
        </p:spPr>
      </p:pic>
      <p:pic>
        <p:nvPicPr>
          <p:cNvPr id="8" name="Imagen 7"/>
          <p:cNvPicPr>
            <a:picLocks noChangeAspect="1"/>
          </p:cNvPicPr>
          <p:nvPr/>
        </p:nvPicPr>
        <p:blipFill>
          <a:blip r:embed="rId5"/>
          <a:stretch>
            <a:fillRect/>
          </a:stretch>
        </p:blipFill>
        <p:spPr>
          <a:xfrm>
            <a:off x="377825" y="3214688"/>
            <a:ext cx="4320028" cy="3177419"/>
          </a:xfrm>
          <a:prstGeom prst="rect">
            <a:avLst/>
          </a:prstGeom>
        </p:spPr>
      </p:pic>
      <p:graphicFrame>
        <p:nvGraphicFramePr>
          <p:cNvPr id="9" name="Tabla 8"/>
          <p:cNvGraphicFramePr/>
          <p:nvPr>
            <p:extLst>
              <p:ext uri="{D42A27DB-BD31-4B8C-83A1-F6EECF244321}">
                <p14:modId xmlns:p14="http://schemas.microsoft.com/office/powerpoint/2010/main" val="2004727479"/>
              </p:ext>
            </p:extLst>
          </p:nvPr>
        </p:nvGraphicFramePr>
        <p:xfrm>
          <a:off x="4920858" y="3225582"/>
          <a:ext cx="4001391" cy="2657896"/>
        </p:xfrm>
        <a:graphic>
          <a:graphicData uri="http://schemas.openxmlformats.org/drawingml/2006/table">
            <a:tbl>
              <a:tblPr firstRow="1" bandRow="1">
                <a:tableStyleId>{5C22544A-7EE6-4342-B048-85BDC9FD1C3A}</a:tableStyleId>
              </a:tblPr>
              <a:tblGrid>
                <a:gridCol w="1333797">
                  <a:extLst>
                    <a:ext uri="{9D8B030D-6E8A-4147-A177-3AD203B41FA5}">
                      <a16:colId xmlns:a16="http://schemas.microsoft.com/office/drawing/2014/main" val="77024422"/>
                    </a:ext>
                  </a:extLst>
                </a:gridCol>
                <a:gridCol w="1333797">
                  <a:extLst>
                    <a:ext uri="{9D8B030D-6E8A-4147-A177-3AD203B41FA5}">
                      <a16:colId xmlns:a16="http://schemas.microsoft.com/office/drawing/2014/main" val="2521803572"/>
                    </a:ext>
                  </a:extLst>
                </a:gridCol>
                <a:gridCol w="1333797">
                  <a:extLst>
                    <a:ext uri="{9D8B030D-6E8A-4147-A177-3AD203B41FA5}">
                      <a16:colId xmlns:a16="http://schemas.microsoft.com/office/drawing/2014/main" val="2853190771"/>
                    </a:ext>
                  </a:extLst>
                </a:gridCol>
              </a:tblGrid>
              <a:tr h="556583">
                <a:tc>
                  <a:txBody>
                    <a:bodyPr/>
                    <a:lstStyle/>
                    <a:p>
                      <a:br>
                        <a:rPr lang="es-ES" dirty="0">
                          <a:effectLst/>
                        </a:rPr>
                      </a:b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1100" kern="1200" dirty="0">
                          <a:effectLst/>
                        </a:rPr>
                        <a:t>Ahora</a:t>
                      </a: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1100" kern="1200" dirty="0">
                          <a:effectLst/>
                        </a:rPr>
                        <a:t>Después</a:t>
                      </a:r>
                      <a:endParaRPr lang="es-ES" dirty="0">
                        <a:effectLst/>
                      </a:endParaRPr>
                    </a:p>
                  </a:txBody>
                  <a:tcPr marL="0" marR="0" marT="0" marB="0" anchor="ctr"/>
                </a:tc>
                <a:extLst>
                  <a:ext uri="{0D108BD9-81ED-4DB2-BD59-A6C34878D82A}">
                    <a16:rowId xmlns:a16="http://schemas.microsoft.com/office/drawing/2014/main" val="2251596304"/>
                  </a:ext>
                </a:extLst>
              </a:tr>
              <a:tr h="371056">
                <a:tc>
                  <a:txBody>
                    <a:bodyPr/>
                    <a:lstStyle/>
                    <a:p>
                      <a:pPr marL="0" algn="l" rtl="0" eaLnBrk="1" latinLnBrk="0" hangingPunct="1">
                        <a:spcBef>
                          <a:spcPts val="0"/>
                        </a:spcBef>
                        <a:spcAft>
                          <a:spcPts val="0"/>
                        </a:spcAft>
                      </a:pPr>
                      <a:r>
                        <a:rPr lang="es-CO" sz="900" kern="1200" dirty="0">
                          <a:effectLst/>
                        </a:rPr>
                        <a:t>Bandas de Equipaje</a:t>
                      </a: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4</a:t>
                      </a: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8</a:t>
                      </a:r>
                      <a:endParaRPr lang="es-ES" dirty="0">
                        <a:effectLst/>
                      </a:endParaRPr>
                    </a:p>
                  </a:txBody>
                  <a:tcPr marL="0" marR="0" marT="0" marB="0" anchor="ctr"/>
                </a:tc>
                <a:extLst>
                  <a:ext uri="{0D108BD9-81ED-4DB2-BD59-A6C34878D82A}">
                    <a16:rowId xmlns:a16="http://schemas.microsoft.com/office/drawing/2014/main" val="3972912678"/>
                  </a:ext>
                </a:extLst>
              </a:tr>
              <a:tr h="632977">
                <a:tc>
                  <a:txBody>
                    <a:bodyPr/>
                    <a:lstStyle/>
                    <a:p>
                      <a:pPr marL="0" algn="l" rtl="0" eaLnBrk="1" latinLnBrk="0" hangingPunct="1">
                        <a:spcBef>
                          <a:spcPts val="0"/>
                        </a:spcBef>
                        <a:spcAft>
                          <a:spcPts val="0"/>
                        </a:spcAft>
                      </a:pPr>
                      <a:r>
                        <a:rPr lang="es-CO" sz="900" kern="1200" dirty="0">
                          <a:effectLst/>
                        </a:rPr>
                        <a:t>Bandas </a:t>
                      </a:r>
                      <a:r>
                        <a:rPr lang="es-CO" sz="900" kern="1200" dirty="0" err="1">
                          <a:effectLst/>
                        </a:rPr>
                        <a:t>descensoras</a:t>
                      </a: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4</a:t>
                      </a: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6</a:t>
                      </a:r>
                      <a:endParaRPr lang="es-ES" dirty="0">
                        <a:effectLst/>
                      </a:endParaRPr>
                    </a:p>
                  </a:txBody>
                  <a:tcPr marL="0" marR="0" marT="0" marB="0" anchor="ctr"/>
                </a:tc>
                <a:extLst>
                  <a:ext uri="{0D108BD9-81ED-4DB2-BD59-A6C34878D82A}">
                    <a16:rowId xmlns:a16="http://schemas.microsoft.com/office/drawing/2014/main" val="1311462527"/>
                  </a:ext>
                </a:extLst>
              </a:tr>
              <a:tr h="545670">
                <a:tc>
                  <a:txBody>
                    <a:bodyPr/>
                    <a:lstStyle/>
                    <a:p>
                      <a:pPr marL="0" algn="l" rtl="0" eaLnBrk="1" latinLnBrk="0" hangingPunct="1">
                        <a:spcBef>
                          <a:spcPts val="0"/>
                        </a:spcBef>
                        <a:spcAft>
                          <a:spcPts val="0"/>
                        </a:spcAft>
                      </a:pPr>
                      <a:r>
                        <a:rPr lang="es-CO" sz="900" kern="1200" dirty="0">
                          <a:effectLst/>
                        </a:rPr>
                        <a:t>Viales</a:t>
                      </a:r>
                      <a:endParaRPr lang="es-ES" dirty="0">
                        <a:effectLst/>
                      </a:endParaRPr>
                    </a:p>
                  </a:txBody>
                  <a:tcPr marL="0" marR="0" marT="0" marB="0" anchor="ctr"/>
                </a:tc>
                <a:tc>
                  <a:txBody>
                    <a:bodyPr/>
                    <a:lstStyle/>
                    <a:p>
                      <a:br>
                        <a:rPr lang="es-ES" dirty="0">
                          <a:effectLst/>
                        </a:rPr>
                      </a:b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+ 3.000 m2</a:t>
                      </a:r>
                      <a:endParaRPr lang="es-ES" dirty="0">
                        <a:effectLst/>
                      </a:endParaRPr>
                    </a:p>
                  </a:txBody>
                  <a:tcPr marL="0" marR="0" marT="0" marB="0" anchor="ctr"/>
                </a:tc>
                <a:extLst>
                  <a:ext uri="{0D108BD9-81ED-4DB2-BD59-A6C34878D82A}">
                    <a16:rowId xmlns:a16="http://schemas.microsoft.com/office/drawing/2014/main" val="1143813286"/>
                  </a:ext>
                </a:extLst>
              </a:tr>
              <a:tr h="545670">
                <a:tc>
                  <a:txBody>
                    <a:bodyPr/>
                    <a:lstStyle/>
                    <a:p>
                      <a:pPr marL="0" algn="l" rtl="0" eaLnBrk="1" latinLnBrk="0" hangingPunct="1">
                        <a:spcBef>
                          <a:spcPts val="0"/>
                        </a:spcBef>
                        <a:spcAft>
                          <a:spcPts val="0"/>
                        </a:spcAft>
                      </a:pPr>
                      <a:r>
                        <a:rPr lang="es-CO" sz="900" kern="1200" dirty="0">
                          <a:effectLst/>
                        </a:rPr>
                        <a:t>Urbanismo</a:t>
                      </a:r>
                      <a:endParaRPr lang="es-ES" dirty="0">
                        <a:effectLst/>
                      </a:endParaRPr>
                    </a:p>
                  </a:txBody>
                  <a:tcPr marL="0" marR="0" marT="0" marB="0" anchor="ctr"/>
                </a:tc>
                <a:tc>
                  <a:txBody>
                    <a:bodyPr/>
                    <a:lstStyle/>
                    <a:p>
                      <a:br>
                        <a:rPr lang="es-ES" dirty="0">
                          <a:effectLst/>
                        </a:rPr>
                      </a:b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+ 10.000 m2</a:t>
                      </a:r>
                      <a:endParaRPr lang="es-ES" dirty="0">
                        <a:effectLst/>
                      </a:endParaRPr>
                    </a:p>
                  </a:txBody>
                  <a:tcPr marL="0" marR="0" marT="0" marB="0" anchor="ctr"/>
                </a:tc>
                <a:extLst>
                  <a:ext uri="{0D108BD9-81ED-4DB2-BD59-A6C34878D82A}">
                    <a16:rowId xmlns:a16="http://schemas.microsoft.com/office/drawing/2014/main" val="4213003021"/>
                  </a:ext>
                </a:extLst>
              </a:tr>
            </a:tbl>
          </a:graphicData>
        </a:graphic>
      </p:graphicFrame>
    </p:spTree>
    <p:extLst>
      <p:ext uri="{BB962C8B-B14F-4D97-AF65-F5344CB8AC3E}">
        <p14:creationId xmlns:p14="http://schemas.microsoft.com/office/powerpoint/2010/main" val="104384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58"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a:ln w="12700" cmpd="sng">
                  <a:solidFill>
                    <a:schemeClr val="accent4"/>
                  </a:solidFill>
                  <a:prstDash val="solid"/>
                </a:ln>
                <a:solidFill>
                  <a:srgbClr val="FF0000"/>
                </a:solidFill>
              </a:rPr>
              <a:t>Nororiente</a:t>
            </a:r>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Enero/Agosto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8</a:t>
            </a:fld>
            <a:endParaRPr lang="es-CO">
              <a:solidFill>
                <a:srgbClr val="244061">
                  <a:tint val="75000"/>
                </a:srgbClr>
              </a:solidFill>
            </a:endParaRPr>
          </a:p>
        </p:txBody>
      </p:sp>
      <p:sp>
        <p:nvSpPr>
          <p:cNvPr id="3" name="Rectángulo 2"/>
          <p:cNvSpPr/>
          <p:nvPr/>
        </p:nvSpPr>
        <p:spPr>
          <a:xfrm>
            <a:off x="11926" y="1722183"/>
            <a:ext cx="9144000" cy="4571316"/>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Suscripción del otrosíes al contrato de concesión para: </a:t>
            </a:r>
          </a:p>
          <a:p>
            <a:pPr lvl="0" algn="just">
              <a:lnSpc>
                <a:spcPct val="107000"/>
              </a:lnSpc>
              <a:spcAft>
                <a:spcPts val="0"/>
              </a:spcAft>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Inclusión de la Figura del amigable Componedor</a:t>
            </a: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07000"/>
              </a:lnSpc>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Inversiones Ejecutadas al 31 de Agosto/16 por $31,000 millones, discriminadas </a:t>
            </a:r>
            <a:r>
              <a:rPr lang="es-MX" sz="160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asi</a:t>
            </a: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Santa Marta: $22,000 millones</a:t>
            </a:r>
          </a:p>
          <a:p>
            <a:pPr marL="800100" lvl="1" indent="-342900" algn="just">
              <a:lnSpc>
                <a:spcPct val="107000"/>
              </a:lnSpc>
              <a:buFont typeface="Candara" panose="020E0502030303020204" pitchFamily="34" charset="0"/>
              <a:buChar char="⁻"/>
            </a:pPr>
            <a:r>
              <a:rPr lang="es-CO" sz="1600">
                <a:solidFill>
                  <a:schemeClr val="accent1">
                    <a:lumMod val="10000"/>
                  </a:schemeClr>
                </a:solidFill>
                <a:latin typeface="Candara" panose="020E0502030303020204" pitchFamily="34" charset="0"/>
                <a:ea typeface="Calibri" panose="020F0502020204030204" pitchFamily="34" charset="0"/>
                <a:cs typeface="Times New Roman" panose="02020603050405020304" pitchFamily="18" charset="0"/>
              </a:rPr>
              <a:t>Bucaramanga: $4,500 millones</a:t>
            </a:r>
          </a:p>
          <a:p>
            <a:pPr marL="800100" lvl="1" indent="-342900" algn="just">
              <a:lnSpc>
                <a:spcPct val="107000"/>
              </a:lnSpc>
              <a:buFont typeface="Candara" panose="020E0502030303020204" pitchFamily="34" charset="0"/>
              <a:buChar char="⁻"/>
            </a:pPr>
            <a:r>
              <a:rPr lang="es-CO"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Cúcuta: $4,500</a:t>
            </a: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Calibri" panose="020F0502020204030204" pitchFamily="34"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a:solidFill>
                <a:schemeClr val="accent1">
                  <a:lumMod val="10000"/>
                </a:schemeClr>
              </a:solidFill>
              <a:latin typeface="Candara" panose="020E050203030302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s-CO"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Entrega de las Obras de Climatización y ampliación de Salas en Aeropuerto Alfonso López de Valledupar</a:t>
            </a:r>
          </a:p>
          <a:p>
            <a:pPr algn="just">
              <a:lnSpc>
                <a:spcPct val="107000"/>
              </a:lnSpc>
            </a:pPr>
            <a:endPar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Terminación y puesta en operación de la Nueva Torre de Control de Santa Marta (31/mayo/2016)</a:t>
            </a:r>
          </a:p>
          <a:p>
            <a:pPr lvl="1" algn="just">
              <a:lnSpc>
                <a:spcPct val="107000"/>
              </a:lnSpc>
            </a:pPr>
            <a:endParaRPr lang="es-CO" sz="1600">
              <a:solidFill>
                <a:schemeClr val="accent1">
                  <a:lumMod val="10000"/>
                </a:schemeClr>
              </a:solidFill>
              <a:latin typeface="Candara" panose="020E0502030303020204" pitchFamily="34" charset="0"/>
              <a:ea typeface="Calibri" panose="020F0502020204030204" pitchFamily="34"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3661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0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Nororiente – Vigencia 2016</a:t>
            </a:r>
            <a:endParaRPr lang="es-ES_tradnl">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9</a:t>
            </a:fld>
            <a:endParaRPr lang="es-CO">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nchor="t">
            <a:spAutoFit/>
          </a:bodyPr>
          <a:lstStyle/>
          <a:p>
            <a:endParaRPr lang="es-ES" dirty="0"/>
          </a:p>
        </p:txBody>
      </p:sp>
      <p:sp>
        <p:nvSpPr>
          <p:cNvPr id="7" name="Rectángulo 6"/>
          <p:cNvSpPr/>
          <p:nvPr/>
        </p:nvSpPr>
        <p:spPr>
          <a:xfrm>
            <a:off x="11926" y="1786718"/>
            <a:ext cx="9144000" cy="355803"/>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avance de los proyectos a 15 de septiembre de 2016 son: </a:t>
            </a:r>
          </a:p>
        </p:txBody>
      </p:sp>
      <p:graphicFrame>
        <p:nvGraphicFramePr>
          <p:cNvPr id="8" name="Tabla 7"/>
          <p:cNvGraphicFramePr>
            <a:graphicFrameLocks noGrp="1"/>
          </p:cNvGraphicFramePr>
          <p:nvPr>
            <p:extLst/>
          </p:nvPr>
        </p:nvGraphicFramePr>
        <p:xfrm>
          <a:off x="184727" y="2345587"/>
          <a:ext cx="8489373" cy="2036370"/>
        </p:xfrm>
        <a:graphic>
          <a:graphicData uri="http://schemas.openxmlformats.org/drawingml/2006/table">
            <a:tbl>
              <a:tblPr>
                <a:tableStyleId>{ED083AE6-46FA-4A59-8FB0-9F97EB10719F}</a:tableStyleId>
              </a:tblPr>
              <a:tblGrid>
                <a:gridCol w="1236518">
                  <a:extLst>
                    <a:ext uri="{9D8B030D-6E8A-4147-A177-3AD203B41FA5}">
                      <a16:colId xmlns:a16="http://schemas.microsoft.com/office/drawing/2014/main" val="20000"/>
                    </a:ext>
                  </a:extLst>
                </a:gridCol>
                <a:gridCol w="893619">
                  <a:extLst>
                    <a:ext uri="{9D8B030D-6E8A-4147-A177-3AD203B41FA5}">
                      <a16:colId xmlns:a16="http://schemas.microsoft.com/office/drawing/2014/main" val="20001"/>
                    </a:ext>
                  </a:extLst>
                </a:gridCol>
                <a:gridCol w="2109354">
                  <a:extLst>
                    <a:ext uri="{9D8B030D-6E8A-4147-A177-3AD203B41FA5}">
                      <a16:colId xmlns:a16="http://schemas.microsoft.com/office/drawing/2014/main" val="20002"/>
                    </a:ext>
                  </a:extLst>
                </a:gridCol>
                <a:gridCol w="1049482">
                  <a:extLst>
                    <a:ext uri="{9D8B030D-6E8A-4147-A177-3AD203B41FA5}">
                      <a16:colId xmlns:a16="http://schemas.microsoft.com/office/drawing/2014/main" val="20003"/>
                    </a:ext>
                  </a:extLst>
                </a:gridCol>
                <a:gridCol w="885536">
                  <a:extLst>
                    <a:ext uri="{9D8B030D-6E8A-4147-A177-3AD203B41FA5}">
                      <a16:colId xmlns:a16="http://schemas.microsoft.com/office/drawing/2014/main" val="20004"/>
                    </a:ext>
                  </a:extLst>
                </a:gridCol>
                <a:gridCol w="953655">
                  <a:extLst>
                    <a:ext uri="{9D8B030D-6E8A-4147-A177-3AD203B41FA5}">
                      <a16:colId xmlns:a16="http://schemas.microsoft.com/office/drawing/2014/main" val="20005"/>
                    </a:ext>
                  </a:extLst>
                </a:gridCol>
                <a:gridCol w="1361209">
                  <a:extLst>
                    <a:ext uri="{9D8B030D-6E8A-4147-A177-3AD203B41FA5}">
                      <a16:colId xmlns:a16="http://schemas.microsoft.com/office/drawing/2014/main" val="20007"/>
                    </a:ext>
                  </a:extLst>
                </a:gridCol>
              </a:tblGrid>
              <a:tr h="424081">
                <a:tc>
                  <a:txBody>
                    <a:bodyPr/>
                    <a:lstStyle/>
                    <a:p>
                      <a:pPr algn="ctr" fontAlgn="ctr"/>
                      <a:r>
                        <a:rPr lang="es-ES" sz="900" b="1" u="none" strike="noStrike" dirty="0">
                          <a:solidFill>
                            <a:srgbClr val="212121"/>
                          </a:solidFill>
                          <a:effectLst/>
                        </a:rPr>
                        <a:t>AEROPUERTO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CIUDAD</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OBJETO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INVERSIÓN</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Inicio - Proyecto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Terminación - Proyecto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Porcentaje de Ejecución </a:t>
                      </a:r>
                      <a:r>
                        <a:rPr lang="es-ES" sz="900" b="1" u="none" strike="noStrike" dirty="0" err="1">
                          <a:solidFill>
                            <a:srgbClr val="212121"/>
                          </a:solidFill>
                          <a:effectLst/>
                        </a:rPr>
                        <a:t>Aprox</a:t>
                      </a:r>
                      <a:br>
                        <a:rPr lang="es-ES" sz="900" u="none" strike="noStrike" dirty="0">
                          <a:effectLst/>
                        </a:rPr>
                      </a:br>
                      <a:r>
                        <a:rPr lang="es-ES" sz="900" b="1" u="none" strike="noStrike" dirty="0">
                          <a:solidFill>
                            <a:srgbClr val="212121"/>
                          </a:solidFill>
                          <a:effectLst/>
                        </a:rPr>
                        <a:t>(avance de obra)</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a16="http://schemas.microsoft.com/office/drawing/2014/main" val="10000"/>
                  </a:ext>
                </a:extLst>
              </a:tr>
              <a:tr h="576064">
                <a:tc>
                  <a:txBody>
                    <a:bodyPr/>
                    <a:lstStyle/>
                    <a:p>
                      <a:pPr lvl="0" algn="ctr" fontAlgn="ctr"/>
                      <a:r>
                        <a:rPr lang="es-ES" sz="900" b="1" u="none" strike="noStrike" dirty="0" err="1">
                          <a:solidFill>
                            <a:srgbClr val="212121"/>
                          </a:solidFill>
                          <a:effectLst/>
                        </a:rPr>
                        <a:t>Simon</a:t>
                      </a:r>
                      <a:r>
                        <a:rPr lang="es-ES" sz="900" b="1" u="none" strike="noStrike" dirty="0">
                          <a:solidFill>
                            <a:srgbClr val="212121"/>
                          </a:solidFill>
                          <a:effectLst/>
                        </a:rPr>
                        <a:t> </a:t>
                      </a:r>
                      <a:r>
                        <a:rPr lang="es-ES" sz="900" b="1" u="none" strike="noStrike" dirty="0" err="1">
                          <a:solidFill>
                            <a:srgbClr val="212121"/>
                          </a:solidFill>
                          <a:effectLst/>
                        </a:rPr>
                        <a:t>Bolivar</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Santa Marta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just" fontAlgn="ctr"/>
                      <a:r>
                        <a:rPr lang="es-ES" sz="900" b="1" u="none" strike="noStrike" dirty="0">
                          <a:solidFill>
                            <a:srgbClr val="212121"/>
                          </a:solidFill>
                          <a:effectLst/>
                        </a:rPr>
                        <a:t>Construcción del Nuevo Terminal</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a:solidFill>
                            <a:srgbClr val="212121"/>
                          </a:solidFill>
                          <a:effectLst/>
                        </a:rPr>
                        <a:t>$              109.500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a:solidFill>
                            <a:srgbClr val="212121"/>
                          </a:solidFill>
                          <a:effectLst/>
                        </a:rPr>
                        <a:t>02/02/2015</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a:solidFill>
                            <a:srgbClr val="212121"/>
                          </a:solidFill>
                          <a:effectLst/>
                        </a:rPr>
                        <a:t>01/02/2018</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53%</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a16="http://schemas.microsoft.com/office/drawing/2014/main" val="10002"/>
                  </a:ext>
                </a:extLst>
              </a:tr>
              <a:tr h="504056">
                <a:tc>
                  <a:txBody>
                    <a:bodyPr/>
                    <a:lstStyle/>
                    <a:p>
                      <a:pPr lvl="0" algn="ctr" fontAlgn="ctr"/>
                      <a:r>
                        <a:rPr lang="es-ES" sz="900" b="1" u="none" strike="noStrike" dirty="0" err="1">
                          <a:solidFill>
                            <a:srgbClr val="212121"/>
                          </a:solidFill>
                          <a:effectLst/>
                        </a:rPr>
                        <a:t>Palonegro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Bucaramanga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just" fontAlgn="ctr"/>
                      <a:r>
                        <a:rPr lang="es-ES" sz="900" b="1" u="none" strike="noStrike" dirty="0">
                          <a:solidFill>
                            <a:srgbClr val="212121"/>
                          </a:solidFill>
                          <a:effectLst/>
                        </a:rPr>
                        <a:t>Obras de Ampliación de Terminal</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a:solidFill>
                            <a:srgbClr val="212121"/>
                          </a:solidFill>
                          <a:effectLst/>
                        </a:rPr>
                        <a:t>$                23.290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17/11/2015</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16/11/2017</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i="0" u="none" strike="noStrike" dirty="0">
                          <a:solidFill>
                            <a:srgbClr val="212121"/>
                          </a:solidFill>
                          <a:effectLst/>
                          <a:latin typeface="+mn-lt"/>
                        </a:rPr>
                        <a:t>22%</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a16="http://schemas.microsoft.com/office/drawing/2014/main" val="10003"/>
                  </a:ext>
                </a:extLst>
              </a:tr>
              <a:tr h="532169">
                <a:tc>
                  <a:txBody>
                    <a:bodyPr/>
                    <a:lstStyle/>
                    <a:p>
                      <a:pPr lvl="0" algn="ctr" fontAlgn="ctr"/>
                      <a:r>
                        <a:rPr lang="es-ES" sz="900" b="1" u="none" strike="noStrike" dirty="0">
                          <a:solidFill>
                            <a:srgbClr val="212121"/>
                          </a:solidFill>
                          <a:effectLst/>
                        </a:rPr>
                        <a:t>Camilo Daza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err="1">
                          <a:solidFill>
                            <a:srgbClr val="212121"/>
                          </a:solidFill>
                          <a:effectLst/>
                        </a:rPr>
                        <a:t>Cucuta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just" fontAlgn="ctr"/>
                      <a:r>
                        <a:rPr lang="es-ES" sz="900" b="1" u="none" strike="noStrike" dirty="0">
                          <a:solidFill>
                            <a:srgbClr val="212121"/>
                          </a:solidFill>
                          <a:effectLst/>
                        </a:rPr>
                        <a:t>Adecuación y expansión física y operativa del Aeropuerto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a:solidFill>
                            <a:srgbClr val="212121"/>
                          </a:solidFill>
                          <a:effectLst/>
                        </a:rPr>
                        <a:t>$                33.868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17/01/2016</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16/07/2018</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18%</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a16="http://schemas.microsoft.com/office/drawing/2014/main" val="10005"/>
                  </a:ext>
                </a:extLst>
              </a:tr>
            </a:tbl>
          </a:graphicData>
        </a:graphic>
      </p:graphicFrame>
      <p:sp>
        <p:nvSpPr>
          <p:cNvPr id="9" name="Rectángulo 8"/>
          <p:cNvSpPr/>
          <p:nvPr/>
        </p:nvSpPr>
        <p:spPr>
          <a:xfrm>
            <a:off x="109302" y="4645719"/>
            <a:ext cx="9144000" cy="344069"/>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es-MX" sz="160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Terminación de la Torre de Control del Aeropuerto Simón Bolívar de Santa Marta</a:t>
            </a:r>
          </a:p>
        </p:txBody>
      </p:sp>
    </p:spTree>
    <p:extLst>
      <p:ext uri="{BB962C8B-B14F-4D97-AF65-F5344CB8AC3E}">
        <p14:creationId xmlns:p14="http://schemas.microsoft.com/office/powerpoint/2010/main" val="39212262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17839&quot;&gt;&lt;version val=&quot;21183&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mruColor&gt;&lt;m_vecMRU length=&quot;7&quot;&gt;&lt;elem m_fUsage=&quot;2.69891059609000020000E+000&quot;&gt;&lt;m_ppcolschidx val=&quot;0&quot;/&gt;&lt;m_rgb r=&quot;95&quot; g=&quot;b3&quot; b=&quot;d7&quot;/&gt;&lt;/elem&gt;&lt;elem m_fUsage=&quot;2.27611758283289990000E+000&quot;&gt;&lt;m_ppcolschidx val=&quot;0&quot;/&gt;&lt;m_rgb r=&quot;7f&quot; g=&quot;7f&quot; b=&quot;7f&quot;/&gt;&lt;/elem&gt;&lt;elem m_fUsage=&quot;1.94753203454961050000E+000&quot;&gt;&lt;m_ppcolschidx val=&quot;0&quot;/&gt;&lt;m_rgb r=&quot;bf&quot; g=&quot;bf&quot; b=&quot;bf&quot;/&gt;&lt;/elem&gt;&lt;elem m_fUsage=&quot;1.21361826373501590000E+000&quot;&gt;&lt;m_ppcolschidx val=&quot;0&quot;/&gt;&lt;m_rgb r=&quot;36&quot; g=&quot;60&quot; b=&quot;92&quot;/&gt;&lt;/elem&gt;&lt;elem m_fUsage=&quot;1.02635124360039480000E+000&quot;&gt;&lt;m_ppcolschidx val=&quot;0&quot;/&gt;&lt;m_rgb r=&quot;d9&quot; g=&quot;d9&quot; b=&quot;d9&quot;/&gt;&lt;/elem&gt;&lt;elem m_fUsage=&quot;2.88210765068180720000E-001&quot;&gt;&lt;m_ppcolschidx val=&quot;0&quot;/&gt;&lt;m_rgb r=&quot;24&quot; g=&quot;40&quot; b=&quot;61&quot;/&gt;&lt;/elem&gt;&lt;elem m_fUsage=&quot;2.05891132094649100000E-001&quot;&gt;&lt;m_ppcolschidx val=&quot;0&quot;/&gt;&lt;m_rgb r=&quot;a6&quot; g=&quot;a6&quot; b=&quot;a6&quot;/&gt;&lt;/elem&gt;&lt;/m_vecMRU&gt;&lt;/m_mruColor&gt;&lt;m_mapectfillschemeMRU/&gt;&lt;m_eweekdayFirstOfWeek val=&quot;1&quot;/&gt;&lt;m_eweekdayFirstOfWorkweek val=&quot;2&quot;/&gt;&lt;m_eweekdayFirstOfWeekend val=&quot;7&quot;/&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CDefaultPrec&gt;&lt;/root&gt;"/>
  <p:tag name="THINKCELLUNDODONOTDELETE" val="13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of1lz785029W5QenBo_G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DIUfAvxx5U6KroDGBWqzm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NOB37tIvZEGT8CuoODbv2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6w1R.JuqvUKq1ooSY0XBD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90IG4Op1KUyZVFRdStyc2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iauloeukbkC27FQiS1qUE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cNN5AWZ92ky9MEV0q8zww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Ybwo9AthUuE.91gUlFBk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SJSnmfNNVEqJPNl7AW2hV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VYwZ1M7eG0.jNdzCVSD8O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QWYaRyqNEkGOukg5uv1cO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d_P9fboXu0.IO8lChEu5o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ZLo1VcRmXEKFaIQRadjjk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BgdyCmJ5EGj5KRqCCnA3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2.8X9YeG6k.xnXVSAiJHV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RLR6CLhMO0SjKRPu_O0hu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x2jScBLiuk6KLo0sLxdCt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RVFNPLT8Ua98uLBCIL4c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zktlhI8h2Ei_kK1d0trQK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6HqzUZ2V4kSkUAGQ0Il2u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RAAAsFFX1kuGGmmOOH7Og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J9O9Fm9zFUmjHR0rPyEQo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04EyAmG.vU.tyllajF_Oe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vJNeayY3Gk.49_resxvDA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cNN5AWZ92ky9MEV0q8zww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9BheZNjg022f.xW_Zqxv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xtJt2Wj10eKpMgU4_al4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aFfuEWCH0E29iZh5ToItr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hQxFVzBCeky9IUK7A2vvj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W7e6TteMBEKF3tXkGjWvw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FvHQrVme_EeqJHHqOdgxD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fkRbDQmWr02pGTxAMGr5y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a9EjtYRLEq.Sa1_uMAwu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qIG8OQMxAU2fzgqyNFJw2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2.8X9YeG6k.xnXVSAiJH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F9BheZNjg022f.xW_Zqxv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SJSnmfNNVEqJPNl7AW2hV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VYwZ1M7eG0.jNdzCVSD8O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dFCPDM1Nm0.ULHT78o0iA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MQ5l6lrWhUSfZ7CJUHmAr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5llhCPHSx0unBsk906R7b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HaQl5OiYLE29QVV.CfTU9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f84OrOpCUU6qxIVX3yhLE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16YG7AWgUWRMd25FpTcU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aFfuEWCH0E29iZh5ToItr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njxhAqMzkC79VmyB5OJP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daBqouLVE.2phnNOznu8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hQxFVzBCeky9IUK7A2vvj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lantilla ANI">
  <a:themeElements>
    <a:clrScheme name="ANI2">
      <a:dk1>
        <a:srgbClr val="386295"/>
      </a:dk1>
      <a:lt1>
        <a:sysClr val="window" lastClr="FFFFFF"/>
      </a:lt1>
      <a:dk2>
        <a:srgbClr val="244061"/>
      </a:dk2>
      <a:lt2>
        <a:srgbClr val="B8CCE4"/>
      </a:lt2>
      <a:accent1>
        <a:srgbClr val="D9D9D9"/>
      </a:accent1>
      <a:accent2>
        <a:srgbClr val="A6A6A6"/>
      </a:accent2>
      <a:accent3>
        <a:srgbClr val="7F7F7F"/>
      </a:accent3>
      <a:accent4>
        <a:srgbClr val="424242"/>
      </a:accent4>
      <a:accent5>
        <a:srgbClr val="E36C09"/>
      </a:accent5>
      <a:accent6>
        <a:srgbClr val="366092"/>
      </a:accent6>
      <a:hlink>
        <a:srgbClr val="244061"/>
      </a:hlink>
      <a:folHlink>
        <a:srgbClr val="1C31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4627</Words>
  <Application>Microsoft Office PowerPoint</Application>
  <PresentationFormat>Presentación en pantalla (4:3)</PresentationFormat>
  <Paragraphs>659</Paragraphs>
  <Slides>41</Slides>
  <Notes>38</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1</vt:i4>
      </vt:variant>
      <vt:variant>
        <vt:lpstr>Títulos de diapositiva</vt:lpstr>
      </vt:variant>
      <vt:variant>
        <vt:i4>41</vt:i4>
      </vt:variant>
    </vt:vector>
  </HeadingPairs>
  <TitlesOfParts>
    <vt:vector size="54" baseType="lpstr">
      <vt:lpstr>Arial</vt:lpstr>
      <vt:lpstr>Bookman Old Style</vt:lpstr>
      <vt:lpstr>Calibri</vt:lpstr>
      <vt:lpstr>candara</vt:lpstr>
      <vt:lpstr>candara</vt:lpstr>
      <vt:lpstr>Helvetica Neue Bold Condensed</vt:lpstr>
      <vt:lpstr>Impact</vt:lpstr>
      <vt:lpstr>Museo Sans 500</vt:lpstr>
      <vt:lpstr>Symbol</vt:lpstr>
      <vt:lpstr>Times New Roman</vt:lpstr>
      <vt:lpstr>Wingdings</vt:lpstr>
      <vt:lpstr>plantilla ANI</vt:lpstr>
      <vt:lpstr>think-cell Slide</vt:lpstr>
      <vt:lpstr>Avances Modo Aeroportuario</vt:lpstr>
      <vt:lpstr>Presentación de PowerPoint</vt:lpstr>
      <vt:lpstr>Presentación de PowerPoint</vt:lpstr>
      <vt:lpstr>Avances Modo Aeroportuario – Aerocali– Vigencia 2016</vt:lpstr>
      <vt:lpstr>Avances Modo Aeroportuario – Aerocali– Vigencia 2016</vt:lpstr>
      <vt:lpstr>Avances Modo Aeroportuario – Aerocali– Vigencia 2016</vt:lpstr>
      <vt:lpstr>Presentación de PowerPoint</vt:lpstr>
      <vt:lpstr>Avances Modo Aeroportuario – Nororiente – Enero/Agosto 2016</vt:lpstr>
      <vt:lpstr>Avances Modo Aeroportuario – Nororiente – Vigencia 2016</vt:lpstr>
      <vt:lpstr>Presentación de PowerPoint</vt:lpstr>
      <vt:lpstr>Avances Modo Aeroportuario – CODAD S.A. – Vigencia 2015</vt:lpstr>
      <vt:lpstr>Avances Modo Aeroportuario – CODAD S.A. – Vigencia 2016</vt:lpstr>
      <vt:lpstr>Presentación de PowerPoint</vt:lpstr>
      <vt:lpstr>Avances Modo Aeroportuario – OPAIN– Vigencia 2016</vt:lpstr>
      <vt:lpstr>Avances Modo Aeroportuario – OPAIN– Vigencia 2016</vt:lpstr>
      <vt:lpstr>Avances Modo Aeroportuario – OPAIN– Vigencia 2016</vt:lpstr>
      <vt:lpstr>Avances Modo Aeroportuario – OPAIN– Vigencia 2016</vt:lpstr>
      <vt:lpstr>Ampliación Terminal Aeropuerto El Dorado – OPAIN</vt:lpstr>
      <vt:lpstr>Ampliación Terminal Aeropuerto El Dorado – OPAIN</vt:lpstr>
      <vt:lpstr>Avances Modo Aeroportuario – Program Manager – Vigencia 2015</vt:lpstr>
      <vt:lpstr>Avances Modo Aeroportuario – Program Manager – Enero/Agosto 2016</vt:lpstr>
      <vt:lpstr>Avances Modo Aeroportuario – Program Manager – Enero/Agosto 2016</vt:lpstr>
      <vt:lpstr>Avances Modo Aeroportuario – Program Manager – Enero/Agosto 2016</vt:lpstr>
      <vt:lpstr>Avances Modo Aeroportuario – Program Manager – Enero/Agosto 2016</vt:lpstr>
      <vt:lpstr>Avances Modo Aeroportuario – Program Manager – Enero/Agosto 2016</vt:lpstr>
      <vt:lpstr>Avances Modo Aeroportuario – Program Manager – Enero/Agosto 2016</vt:lpstr>
      <vt:lpstr>Avances Modo Aeroportuario – Program Manager – Enero/Agosto 2016</vt:lpstr>
      <vt:lpstr>Avances Modo Aeroportuario – Program Manager – Enero/Agosto 2016</vt:lpstr>
      <vt:lpstr>Avances Modo Aeroportuario – Program Manager – Enero/Agosto 2016</vt:lpstr>
      <vt:lpstr>Avances Modo Aeroportuario – Program Manager – Enero/Agosto 2016</vt:lpstr>
      <vt:lpstr>Avances Modo Aeroportuario – GRUPO AEROPORTUARIO DEL CARIBE  - Vigencia 2016</vt:lpstr>
      <vt:lpstr>Avances Modo Aeroportuario – GRUPO AEROPORTUARIO DEL CARIBE  - Vigencia 2016 – 2018 - Intervención 1</vt:lpstr>
      <vt:lpstr>Presentación de PowerPoint</vt:lpstr>
      <vt:lpstr>Avances Modo Aeroportuario – SACSA – Aeropuerto Cartagena-vigencia 2016 </vt:lpstr>
      <vt:lpstr>Avances Modo Aeroportuario – SACSA – Aeropuerto Cartagena-vigencia 2016 </vt:lpstr>
      <vt:lpstr>Presentación de PowerPoint</vt:lpstr>
      <vt:lpstr>Avances Modo Aeroportuario – Centronorte – Vigencia 2016</vt:lpstr>
      <vt:lpstr>Avances Modo Aeroportuario – Centronorte – Vigencia 2016</vt:lpstr>
      <vt:lpstr>Avances Modo Aeroportuario – Centronorte – Vigencia 2016</vt:lpstr>
      <vt:lpstr>Avances Modo Aeroportuario – Centronorte – Vigencia 2016</vt:lpstr>
      <vt:lpstr>Avances Modo Aeroportuario – Centronorte – Vigencia 2016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Avances Modo Aeroportuario</dc:title>
  <dc:creator>Ricardo Aguilera Wilches</dc:creator>
  <cp:lastModifiedBy>Ricardo Aguilera Wilches</cp:lastModifiedBy>
  <cp:revision>9</cp:revision>
  <dcterms:modified xsi:type="dcterms:W3CDTF">2016-09-19T16:48:30Z</dcterms:modified>
</cp:coreProperties>
</file>