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76" r:id="rId2"/>
    <p:sldId id="331" r:id="rId3"/>
    <p:sldId id="335" r:id="rId4"/>
    <p:sldId id="336" r:id="rId5"/>
    <p:sldId id="338" r:id="rId6"/>
    <p:sldId id="339" r:id="rId7"/>
    <p:sldId id="340" r:id="rId8"/>
    <p:sldId id="337" r:id="rId9"/>
  </p:sldIdLst>
  <p:sldSz cx="9906000" cy="6858000" type="A4"/>
  <p:notesSz cx="6858000" cy="9144000"/>
  <p:defaultTextStyle>
    <a:defPPr>
      <a:defRPr lang="es-C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66"/>
    <a:srgbClr val="082754"/>
    <a:srgbClr val="0A4D7A"/>
    <a:srgbClr val="094677"/>
    <a:srgbClr val="A50021"/>
    <a:srgbClr val="800000"/>
    <a:srgbClr val="996633"/>
    <a:srgbClr val="09466D"/>
    <a:srgbClr val="E36B1A"/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6168" autoAdjust="0"/>
  </p:normalViewPr>
  <p:slideViewPr>
    <p:cSldViewPr>
      <p:cViewPr varScale="1">
        <p:scale>
          <a:sx n="98" d="100"/>
          <a:sy n="98" d="100"/>
        </p:scale>
        <p:origin x="108" y="31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206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b="1"/>
              <a:t>Toneladas Transportadas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Hoja1!$C$12</c:f>
              <c:strCache>
                <c:ptCount val="1"/>
                <c:pt idx="0">
                  <c:v>Programado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Hoja1!$D$11:$G$11</c:f>
              <c:strCache>
                <c:ptCount val="4"/>
                <c:pt idx="0">
                  <c:v>Trim 1</c:v>
                </c:pt>
                <c:pt idx="1">
                  <c:v>Trim 2</c:v>
                </c:pt>
                <c:pt idx="2">
                  <c:v>Trim 3</c:v>
                </c:pt>
                <c:pt idx="3">
                  <c:v>Trim 4</c:v>
                </c:pt>
              </c:strCache>
            </c:strRef>
          </c:cat>
          <c:val>
            <c:numRef>
              <c:f>Hoja1!$D$12:$G$12</c:f>
              <c:numCache>
                <c:formatCode>#,##0</c:formatCode>
                <c:ptCount val="4"/>
                <c:pt idx="0">
                  <c:v>11050000</c:v>
                </c:pt>
                <c:pt idx="1">
                  <c:v>11050000</c:v>
                </c:pt>
                <c:pt idx="2">
                  <c:v>11050000</c:v>
                </c:pt>
                <c:pt idx="3">
                  <c:v>11050000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1232304"/>
        <c:axId val="281226704"/>
      </c:barChart>
      <c:lineChart>
        <c:grouping val="standard"/>
        <c:varyColors val="0"/>
        <c:ser>
          <c:idx val="1"/>
          <c:order val="1"/>
          <c:tx>
            <c:strRef>
              <c:f>Hoja1!$C$13</c:f>
              <c:strCache>
                <c:ptCount val="1"/>
                <c:pt idx="0">
                  <c:v>Ejecutado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2.8394278932875924E-2"/>
                  <c:y val="-6.879573772354774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1641654362479134"/>
                  <c:y val="-7.50507626812150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8394278932875926E-3"/>
                  <c:y val="-3.3772843206546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Hoja1!$D$11:$G$11</c:f>
              <c:strCache>
                <c:ptCount val="4"/>
                <c:pt idx="0">
                  <c:v>Trim 1</c:v>
                </c:pt>
                <c:pt idx="1">
                  <c:v>Trim 2</c:v>
                </c:pt>
                <c:pt idx="2">
                  <c:v>Trim 3</c:v>
                </c:pt>
                <c:pt idx="3">
                  <c:v>Trim 4</c:v>
                </c:pt>
              </c:strCache>
            </c:strRef>
          </c:cat>
          <c:val>
            <c:numRef>
              <c:f>Hoja1!$D$13:$G$13</c:f>
              <c:numCache>
                <c:formatCode>#,##0</c:formatCode>
                <c:ptCount val="4"/>
                <c:pt idx="0">
                  <c:v>6754864</c:v>
                </c:pt>
                <c:pt idx="1">
                  <c:v>11231601.9</c:v>
                </c:pt>
                <c:pt idx="2">
                  <c:v>12271118.800000001</c:v>
                </c:pt>
                <c:pt idx="3">
                  <c:v>11050000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81232304"/>
        <c:axId val="281226704"/>
      </c:lineChart>
      <c:catAx>
        <c:axId val="281232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81226704"/>
        <c:crosses val="autoZero"/>
        <c:auto val="1"/>
        <c:lblAlgn val="ctr"/>
        <c:lblOffset val="100"/>
        <c:noMultiLvlLbl val="0"/>
      </c:catAx>
      <c:valAx>
        <c:axId val="281226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81232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b="1"/>
              <a:t>Toneladas</a:t>
            </a:r>
            <a:r>
              <a:rPr lang="es-CO" b="1" baseline="0"/>
              <a:t> Transportadas</a:t>
            </a:r>
            <a:endParaRPr lang="es-CO" b="1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Hoja1!$L$12</c:f>
              <c:strCache>
                <c:ptCount val="1"/>
                <c:pt idx="0">
                  <c:v>Programado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Hoja1!$M$11:$P$11</c:f>
              <c:strCache>
                <c:ptCount val="4"/>
                <c:pt idx="0">
                  <c:v>Trim 1</c:v>
                </c:pt>
                <c:pt idx="1">
                  <c:v>Trim 2</c:v>
                </c:pt>
                <c:pt idx="2">
                  <c:v>Trim 3</c:v>
                </c:pt>
                <c:pt idx="3">
                  <c:v>Trim 4</c:v>
                </c:pt>
              </c:strCache>
            </c:strRef>
          </c:cat>
          <c:val>
            <c:numRef>
              <c:f>Hoja1!$M$12:$P$12</c:f>
              <c:numCache>
                <c:formatCode>#,##0</c:formatCode>
                <c:ptCount val="4"/>
                <c:pt idx="0">
                  <c:v>31500</c:v>
                </c:pt>
                <c:pt idx="1">
                  <c:v>40900</c:v>
                </c:pt>
                <c:pt idx="2">
                  <c:v>54600</c:v>
                </c:pt>
                <c:pt idx="3">
                  <c:v>63000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1227264"/>
        <c:axId val="289190656"/>
      </c:barChart>
      <c:lineChart>
        <c:grouping val="standard"/>
        <c:varyColors val="0"/>
        <c:ser>
          <c:idx val="1"/>
          <c:order val="1"/>
          <c:tx>
            <c:strRef>
              <c:f>Hoja1!$L$13</c:f>
              <c:strCache>
                <c:ptCount val="1"/>
                <c:pt idx="0">
                  <c:v>Ejecutado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0555555555555582E-2"/>
                  <c:y val="-7.4074074074074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7.4999999999999997E-2"/>
                  <c:y val="-7.40740740740741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11944444444444445"/>
                  <c:y val="-2.77777777777778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Hoja1!$M$11:$P$11</c:f>
              <c:strCache>
                <c:ptCount val="4"/>
                <c:pt idx="0">
                  <c:v>Trim 1</c:v>
                </c:pt>
                <c:pt idx="1">
                  <c:v>Trim 2</c:v>
                </c:pt>
                <c:pt idx="2">
                  <c:v>Trim 3</c:v>
                </c:pt>
                <c:pt idx="3">
                  <c:v>Trim 4</c:v>
                </c:pt>
              </c:strCache>
            </c:strRef>
          </c:cat>
          <c:val>
            <c:numRef>
              <c:f>Hoja1!$M$13:$P$13</c:f>
              <c:numCache>
                <c:formatCode>#,##0</c:formatCode>
                <c:ptCount val="4"/>
                <c:pt idx="0">
                  <c:v>31182</c:v>
                </c:pt>
                <c:pt idx="1">
                  <c:v>40319.271999999997</c:v>
                </c:pt>
                <c:pt idx="2">
                  <c:v>58909</c:v>
                </c:pt>
                <c:pt idx="3">
                  <c:v>63000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81227264"/>
        <c:axId val="289190656"/>
      </c:lineChart>
      <c:catAx>
        <c:axId val="281227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89190656"/>
        <c:crosses val="autoZero"/>
        <c:auto val="1"/>
        <c:lblAlgn val="ctr"/>
        <c:lblOffset val="100"/>
        <c:noMultiLvlLbl val="0"/>
      </c:catAx>
      <c:valAx>
        <c:axId val="289190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81227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84DDC2-96BF-432F-AA37-B7281110F630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3256AD19-79D9-4DD2-BD85-48D74080CB17}">
      <dgm:prSet phldrT="[Texto]"/>
      <dgm:spPr/>
      <dgm:t>
        <a:bodyPr/>
        <a:lstStyle/>
        <a:p>
          <a:r>
            <a:rPr lang="es-CO" smtClean="0"/>
            <a:t>Toneladas Transportadas</a:t>
          </a:r>
          <a:endParaRPr lang="es-CO" dirty="0"/>
        </a:p>
      </dgm:t>
    </dgm:pt>
    <dgm:pt modelId="{7DA4D0C4-FD1C-4D6C-8407-4B2B82955CE2}" type="parTrans" cxnId="{E63772DA-91E4-47D3-BBD9-4D58BB219590}">
      <dgm:prSet/>
      <dgm:spPr/>
      <dgm:t>
        <a:bodyPr/>
        <a:lstStyle/>
        <a:p>
          <a:endParaRPr lang="es-CO"/>
        </a:p>
      </dgm:t>
    </dgm:pt>
    <dgm:pt modelId="{2AA69E1A-9C08-43D7-9BE4-98EA34CDC131}" type="sibTrans" cxnId="{E63772DA-91E4-47D3-BBD9-4D58BB219590}">
      <dgm:prSet/>
      <dgm:spPr/>
      <dgm:t>
        <a:bodyPr/>
        <a:lstStyle/>
        <a:p>
          <a:endParaRPr lang="es-CO"/>
        </a:p>
      </dgm:t>
    </dgm:pt>
    <dgm:pt modelId="{62D32E80-FEA0-48C5-B4F3-D3A7B382CF4D}">
      <dgm:prSet phldrT="[Texto]"/>
      <dgm:spPr/>
      <dgm:t>
        <a:bodyPr/>
        <a:lstStyle/>
        <a:p>
          <a:r>
            <a:rPr lang="es-CO" dirty="0" smtClean="0"/>
            <a:t>Red Férrea del Atlántico 44,2 </a:t>
          </a:r>
          <a:r>
            <a:rPr lang="es-CO" dirty="0" err="1" smtClean="0"/>
            <a:t>Mlls</a:t>
          </a:r>
          <a:r>
            <a:rPr lang="es-CO" dirty="0" smtClean="0"/>
            <a:t>/Ton</a:t>
          </a:r>
          <a:endParaRPr lang="es-CO" dirty="0"/>
        </a:p>
      </dgm:t>
    </dgm:pt>
    <dgm:pt modelId="{8AD0B8F5-BEA9-4429-9D88-BE5B410B4E8F}" type="parTrans" cxnId="{45613CD1-98CE-430E-8F9A-2CCB3FD631B6}">
      <dgm:prSet/>
      <dgm:spPr/>
      <dgm:t>
        <a:bodyPr/>
        <a:lstStyle/>
        <a:p>
          <a:endParaRPr lang="es-CO"/>
        </a:p>
      </dgm:t>
    </dgm:pt>
    <dgm:pt modelId="{43D9E2AD-7995-4697-8F50-6A23483CF554}" type="sibTrans" cxnId="{45613CD1-98CE-430E-8F9A-2CCB3FD631B6}">
      <dgm:prSet/>
      <dgm:spPr/>
      <dgm:t>
        <a:bodyPr/>
        <a:lstStyle/>
        <a:p>
          <a:endParaRPr lang="es-CO"/>
        </a:p>
      </dgm:t>
    </dgm:pt>
    <dgm:pt modelId="{F2354A98-24CA-47B1-B2C9-BBFB0A878FFE}">
      <dgm:prSet phldrT="[Texto]"/>
      <dgm:spPr/>
      <dgm:t>
        <a:bodyPr/>
        <a:lstStyle/>
        <a:p>
          <a:r>
            <a:rPr lang="es-CO" dirty="0" smtClean="0"/>
            <a:t>Red Férrea del Pacífico 190.000 </a:t>
          </a:r>
          <a:r>
            <a:rPr lang="es-CO" dirty="0" err="1" smtClean="0"/>
            <a:t>Tons</a:t>
          </a:r>
          <a:endParaRPr lang="es-CO" dirty="0"/>
        </a:p>
      </dgm:t>
    </dgm:pt>
    <dgm:pt modelId="{C19DA5C7-3E28-4958-B279-7C248F15CC8A}" type="parTrans" cxnId="{6FE99548-2F38-42D5-95A5-AE8FB8170F5A}">
      <dgm:prSet/>
      <dgm:spPr/>
      <dgm:t>
        <a:bodyPr/>
        <a:lstStyle/>
        <a:p>
          <a:endParaRPr lang="es-CO"/>
        </a:p>
      </dgm:t>
    </dgm:pt>
    <dgm:pt modelId="{E5F4E0EE-190A-40D7-8DAE-30650BFB5655}" type="sibTrans" cxnId="{6FE99548-2F38-42D5-95A5-AE8FB8170F5A}">
      <dgm:prSet/>
      <dgm:spPr/>
      <dgm:t>
        <a:bodyPr/>
        <a:lstStyle/>
        <a:p>
          <a:endParaRPr lang="es-CO"/>
        </a:p>
      </dgm:t>
    </dgm:pt>
    <dgm:pt modelId="{351DADD5-826D-416B-84E5-26678C386891}" type="pres">
      <dgm:prSet presAssocID="{CF84DDC2-96BF-432F-AA37-B7281110F63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78A07495-0AF3-45E3-8386-C0DF5FF5E438}" type="pres">
      <dgm:prSet presAssocID="{3256AD19-79D9-4DD2-BD85-48D74080CB17}" presName="composite" presStyleCnt="0"/>
      <dgm:spPr/>
    </dgm:pt>
    <dgm:pt modelId="{FFC2669E-6EFE-4306-9BF4-0E6FE39D4B43}" type="pres">
      <dgm:prSet presAssocID="{3256AD19-79D9-4DD2-BD85-48D74080CB17}" presName="parTx" presStyleLbl="alignNode1" presStyleIdx="0" presStyleCnt="1" custLinFactNeighborX="-1429" custLinFactNeighborY="-3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B09D624-FF1B-4987-8110-30D214096F41}" type="pres">
      <dgm:prSet presAssocID="{3256AD19-79D9-4DD2-BD85-48D74080CB17}" presName="desTx" presStyleLbl="alignAccFollowNode1" presStyleIdx="0" presStyleCnt="1" custLinFactNeighborX="-10906" custLinFactNeighborY="-1871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D609B1A6-2BBC-4A44-8A3D-920FA3CBDD95}" type="presOf" srcId="{62D32E80-FEA0-48C5-B4F3-D3A7B382CF4D}" destId="{AB09D624-FF1B-4987-8110-30D214096F41}" srcOrd="0" destOrd="0" presId="urn:microsoft.com/office/officeart/2005/8/layout/hList1"/>
    <dgm:cxn modelId="{184F2F2C-1014-4787-B07C-D65830454725}" type="presOf" srcId="{3256AD19-79D9-4DD2-BD85-48D74080CB17}" destId="{FFC2669E-6EFE-4306-9BF4-0E6FE39D4B43}" srcOrd="0" destOrd="0" presId="urn:microsoft.com/office/officeart/2005/8/layout/hList1"/>
    <dgm:cxn modelId="{8B333175-32EF-46D9-8B28-87F1C26BD189}" type="presOf" srcId="{F2354A98-24CA-47B1-B2C9-BBFB0A878FFE}" destId="{AB09D624-FF1B-4987-8110-30D214096F41}" srcOrd="0" destOrd="1" presId="urn:microsoft.com/office/officeart/2005/8/layout/hList1"/>
    <dgm:cxn modelId="{D769BAEA-4BDE-4F4C-86CB-F6A2666B924C}" type="presOf" srcId="{CF84DDC2-96BF-432F-AA37-B7281110F630}" destId="{351DADD5-826D-416B-84E5-26678C386891}" srcOrd="0" destOrd="0" presId="urn:microsoft.com/office/officeart/2005/8/layout/hList1"/>
    <dgm:cxn modelId="{45613CD1-98CE-430E-8F9A-2CCB3FD631B6}" srcId="{3256AD19-79D9-4DD2-BD85-48D74080CB17}" destId="{62D32E80-FEA0-48C5-B4F3-D3A7B382CF4D}" srcOrd="0" destOrd="0" parTransId="{8AD0B8F5-BEA9-4429-9D88-BE5B410B4E8F}" sibTransId="{43D9E2AD-7995-4697-8F50-6A23483CF554}"/>
    <dgm:cxn modelId="{6FE99548-2F38-42D5-95A5-AE8FB8170F5A}" srcId="{3256AD19-79D9-4DD2-BD85-48D74080CB17}" destId="{F2354A98-24CA-47B1-B2C9-BBFB0A878FFE}" srcOrd="1" destOrd="0" parTransId="{C19DA5C7-3E28-4958-B279-7C248F15CC8A}" sibTransId="{E5F4E0EE-190A-40D7-8DAE-30650BFB5655}"/>
    <dgm:cxn modelId="{E63772DA-91E4-47D3-BBD9-4D58BB219590}" srcId="{CF84DDC2-96BF-432F-AA37-B7281110F630}" destId="{3256AD19-79D9-4DD2-BD85-48D74080CB17}" srcOrd="0" destOrd="0" parTransId="{7DA4D0C4-FD1C-4D6C-8407-4B2B82955CE2}" sibTransId="{2AA69E1A-9C08-43D7-9BE4-98EA34CDC131}"/>
    <dgm:cxn modelId="{6F3D5DBE-8424-4BA8-8CD4-7AE49869F9FA}" type="presParOf" srcId="{351DADD5-826D-416B-84E5-26678C386891}" destId="{78A07495-0AF3-45E3-8386-C0DF5FF5E438}" srcOrd="0" destOrd="0" presId="urn:microsoft.com/office/officeart/2005/8/layout/hList1"/>
    <dgm:cxn modelId="{8A3FCB5B-6D0C-4AF6-BBA6-F3A56794ADD3}" type="presParOf" srcId="{78A07495-0AF3-45E3-8386-C0DF5FF5E438}" destId="{FFC2669E-6EFE-4306-9BF4-0E6FE39D4B43}" srcOrd="0" destOrd="0" presId="urn:microsoft.com/office/officeart/2005/8/layout/hList1"/>
    <dgm:cxn modelId="{9FBB9FAF-91D7-4759-A168-EDEA8629C606}" type="presParOf" srcId="{78A07495-0AF3-45E3-8386-C0DF5FF5E438}" destId="{AB09D624-FF1B-4987-8110-30D214096F4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C2669E-6EFE-4306-9BF4-0E6FE39D4B43}">
      <dsp:nvSpPr>
        <dsp:cNvPr id="0" name=""/>
        <dsp:cNvSpPr/>
      </dsp:nvSpPr>
      <dsp:spPr>
        <a:xfrm>
          <a:off x="0" y="0"/>
          <a:ext cx="5040560" cy="7776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700" kern="1200" smtClean="0"/>
            <a:t>Toneladas Transportadas</a:t>
          </a:r>
          <a:endParaRPr lang="es-CO" sz="2700" kern="1200" dirty="0"/>
        </a:p>
      </dsp:txBody>
      <dsp:txXfrm>
        <a:off x="0" y="0"/>
        <a:ext cx="5040560" cy="777600"/>
      </dsp:txXfrm>
    </dsp:sp>
    <dsp:sp modelId="{AB09D624-FF1B-4987-8110-30D214096F41}">
      <dsp:nvSpPr>
        <dsp:cNvPr id="0" name=""/>
        <dsp:cNvSpPr/>
      </dsp:nvSpPr>
      <dsp:spPr>
        <a:xfrm>
          <a:off x="0" y="743270"/>
          <a:ext cx="5040560" cy="1964047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2700" kern="1200" dirty="0" smtClean="0"/>
            <a:t>Red Férrea del Atlántico 44,2 </a:t>
          </a:r>
          <a:r>
            <a:rPr lang="es-CO" sz="2700" kern="1200" dirty="0" err="1" smtClean="0"/>
            <a:t>Mlls</a:t>
          </a:r>
          <a:r>
            <a:rPr lang="es-CO" sz="2700" kern="1200" dirty="0" smtClean="0"/>
            <a:t>/Ton</a:t>
          </a:r>
          <a:endParaRPr lang="es-CO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2700" kern="1200" dirty="0" smtClean="0"/>
            <a:t>Red Férrea del Pacífico 190.000 </a:t>
          </a:r>
          <a:r>
            <a:rPr lang="es-CO" sz="2700" kern="1200" dirty="0" err="1" smtClean="0"/>
            <a:t>Tons</a:t>
          </a:r>
          <a:endParaRPr lang="es-CO" sz="2700" kern="1200" dirty="0"/>
        </a:p>
      </dsp:txBody>
      <dsp:txXfrm>
        <a:off x="0" y="743270"/>
        <a:ext cx="5040560" cy="19640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74C3A2F-84CF-41A4-A882-29B94EC65656}" type="datetimeFigureOut">
              <a:rPr lang="es-CO"/>
              <a:pPr>
                <a:defRPr/>
              </a:pPr>
              <a:t>16/12/2014</a:t>
            </a:fld>
            <a:endParaRPr lang="es-CO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917C769-987F-44FC-8799-969FD1BF8408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044926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86E04C2-2937-4629-B9AF-2D8FE3CFA728}" type="datetimeFigureOut">
              <a:rPr lang="es-CO"/>
              <a:pPr>
                <a:defRPr/>
              </a:pPr>
              <a:t>16/12/2014</a:t>
            </a:fld>
            <a:endParaRPr lang="es-CO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CO" noProof="0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CO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3C2F1E3-85BB-4AD3-AAD2-C10CC4743F15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689019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9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61025"/>
            <a:ext cx="99060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80355-26A5-4923-A7FF-4852F58F83CA}" type="datetimeFigureOut">
              <a:rPr lang="es-CO"/>
              <a:pPr>
                <a:defRPr/>
              </a:pPr>
              <a:t>16/12/2014</a:t>
            </a:fld>
            <a:endParaRPr lang="es-CO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DCF29-C0DE-49D9-8F45-889FAB45E525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693929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86677-3D09-45AE-A83A-B0678347935F}" type="datetimeFigureOut">
              <a:rPr lang="es-CO"/>
              <a:pPr>
                <a:defRPr/>
              </a:pPr>
              <a:t>16/12/2014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13907-615D-43EC-B056-925FD45450C5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34494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9FEC7-C8AB-4F3D-91C6-25182E146705}" type="datetimeFigureOut">
              <a:rPr lang="es-CO"/>
              <a:pPr>
                <a:defRPr/>
              </a:pPr>
              <a:t>16/12/2014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7C104-C271-4922-9FC2-3341AD69F88B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293015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5"/>
          <p:cNvSpPr>
            <a:spLocks noChangeArrowheads="1"/>
          </p:cNvSpPr>
          <p:nvPr userDrawn="1"/>
        </p:nvSpPr>
        <p:spPr bwMode="auto">
          <a:xfrm>
            <a:off x="3524655" y="982469"/>
            <a:ext cx="272832" cy="646331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sz="3600" b="1" spc="50" dirty="0">
                <a:ln w="11430"/>
                <a:solidFill>
                  <a:srgbClr val="E36B1A"/>
                </a:solidFill>
                <a:effectLst>
                  <a:reflection blurRad="6350" stA="55000" endA="300" endPos="45500" dir="5400000" sy="-100000" algn="bl" rotWithShape="0"/>
                </a:effectLst>
                <a:latin typeface="Impact"/>
                <a:ea typeface="Helvetica Neue Bold Condensed" charset="0"/>
                <a:cs typeface="Impact"/>
              </a:rPr>
              <a:t> </a:t>
            </a:r>
          </a:p>
        </p:txBody>
      </p:sp>
      <p:sp>
        <p:nvSpPr>
          <p:cNvPr id="5" name="Rectángulo 5"/>
          <p:cNvSpPr>
            <a:spLocks noChangeArrowheads="1"/>
          </p:cNvSpPr>
          <p:nvPr userDrawn="1"/>
        </p:nvSpPr>
        <p:spPr bwMode="auto">
          <a:xfrm>
            <a:off x="2072680" y="404784"/>
            <a:ext cx="282450" cy="707886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sz="4000" b="1" spc="50" dirty="0">
                <a:ln w="11430"/>
                <a:solidFill>
                  <a:srgbClr val="1F497D">
                    <a:lumMod val="75000"/>
                  </a:srgbClr>
                </a:solidFill>
                <a:latin typeface="Impact"/>
                <a:ea typeface="Helvetica Neue Bold Condensed" charset="0"/>
                <a:cs typeface="Impact"/>
              </a:rPr>
              <a:t>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CO" dirty="0"/>
          </a:p>
        </p:txBody>
      </p:sp>
      <p:sp>
        <p:nvSpPr>
          <p:cNvPr id="6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D2270-E326-45CC-A74C-B7529D1D1E01}" type="datetimeFigureOut">
              <a:rPr lang="es-CO"/>
              <a:pPr>
                <a:defRPr/>
              </a:pPr>
              <a:t>16/12/2014</a:t>
            </a:fld>
            <a:endParaRPr lang="es-CO" dirty="0"/>
          </a:p>
        </p:txBody>
      </p:sp>
      <p:sp>
        <p:nvSpPr>
          <p:cNvPr id="7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8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B55C2-788E-4091-A131-A16F25D81A9B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91640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4DC81-7317-452B-9405-5541A6BB74A7}" type="datetimeFigureOut">
              <a:rPr lang="es-CO"/>
              <a:pPr>
                <a:defRPr/>
              </a:pPr>
              <a:t>16/12/2014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96561-1D88-4C34-98FD-B7048EFBB73C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512317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A81BC-47E4-4861-BE15-594C7865B601}" type="datetimeFigureOut">
              <a:rPr lang="es-CO"/>
              <a:pPr>
                <a:defRPr/>
              </a:pPr>
              <a:t>16/12/2014</a:t>
            </a:fld>
            <a:endParaRPr lang="es-CO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3173D-9669-4A0E-85E4-36AE27FF230A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45961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9A72E-ABC7-4FCF-AF24-9C07DAE45820}" type="datetimeFigureOut">
              <a:rPr lang="es-CO"/>
              <a:pPr>
                <a:defRPr/>
              </a:pPr>
              <a:t>16/12/2014</a:t>
            </a:fld>
            <a:endParaRPr lang="es-CO" dirty="0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8906C-CF78-44A0-9320-6C77DAF4A514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28747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0CD5E-953A-4870-A99B-4DA9B7B30237}" type="datetimeFigureOut">
              <a:rPr lang="es-CO"/>
              <a:pPr>
                <a:defRPr/>
              </a:pPr>
              <a:t>16/12/2014</a:t>
            </a:fld>
            <a:endParaRPr lang="es-CO" dirty="0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07B63-2748-423D-83A5-BB10F6308C9E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84272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FB672-67BC-4FAC-8850-3219C01847CD}" type="datetimeFigureOut">
              <a:rPr lang="es-CO"/>
              <a:pPr>
                <a:defRPr/>
              </a:pPr>
              <a:t>16/12/2014</a:t>
            </a:fld>
            <a:endParaRPr lang="es-CO" dirty="0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1B299-7353-42A4-B5CE-E512678E874C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594800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8FA60-3E14-4470-B633-3EEF6DABC52F}" type="datetimeFigureOut">
              <a:rPr lang="es-CO"/>
              <a:pPr>
                <a:defRPr/>
              </a:pPr>
              <a:t>16/12/2014</a:t>
            </a:fld>
            <a:endParaRPr lang="es-CO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E04B6-64A3-4D4F-901E-2433E906C437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23788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dirty="0" smtClean="0"/>
              <a:t>Haga clic en el icono para agregar una imagen</a:t>
            </a:r>
            <a:endParaRPr lang="es-CO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C4B47-C5F1-441A-B1AC-72F85E5FA3A0}" type="datetimeFigureOut">
              <a:rPr lang="es-CO"/>
              <a:pPr>
                <a:defRPr/>
              </a:pPr>
              <a:t>16/12/2014</a:t>
            </a:fld>
            <a:endParaRPr lang="es-CO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FB9FE-C7BF-4A07-9104-9FB5F2F8D7F1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233713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CO" smtClean="0"/>
          </a:p>
        </p:txBody>
      </p:sp>
      <p:pic>
        <p:nvPicPr>
          <p:cNvPr id="1027" name="7 Imagen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21388"/>
            <a:ext cx="9906000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7033866-6AF4-4A2D-ACAA-9F63535E8C2A}" type="datetimeFigureOut">
              <a:rPr lang="es-CO"/>
              <a:pPr>
                <a:defRPr/>
              </a:pPr>
              <a:t>16/12/2014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DBDFA6C-B1FB-4021-845A-52808C171FEF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  <p:pic>
        <p:nvPicPr>
          <p:cNvPr id="2" name="Imagen 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64" y="92076"/>
            <a:ext cx="1013043" cy="74260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4" t="22700" r="2941" b="22701"/>
          <a:stretch/>
        </p:blipFill>
        <p:spPr>
          <a:xfrm>
            <a:off x="8255000" y="44451"/>
            <a:ext cx="1420773" cy="64807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90" r:id="rId1"/>
    <p:sldLayoutId id="2147484091" r:id="rId2"/>
    <p:sldLayoutId id="2147484080" r:id="rId3"/>
    <p:sldLayoutId id="2147484081" r:id="rId4"/>
    <p:sldLayoutId id="2147484082" r:id="rId5"/>
    <p:sldLayoutId id="2147484083" r:id="rId6"/>
    <p:sldLayoutId id="2147484084" r:id="rId7"/>
    <p:sldLayoutId id="2147484085" r:id="rId8"/>
    <p:sldLayoutId id="2147484086" r:id="rId9"/>
    <p:sldLayoutId id="2147484087" r:id="rId10"/>
    <p:sldLayoutId id="2147484088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Impact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Impact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Impact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Impact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Impact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0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Título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pPr eaLnBrk="1" hangingPunct="1"/>
            <a:endParaRPr lang="es-ES" smtClean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CO" dirty="0"/>
          </a:p>
        </p:txBody>
      </p:sp>
      <p:pic>
        <p:nvPicPr>
          <p:cNvPr id="4100" name="Picture 2" descr="D:\Manual de Identidad Corporativa\Manual JPG\MANUAL ANI FINAL PRIMERA PARTE-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475" y="-373063"/>
            <a:ext cx="10023475" cy="723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>
            <a:spLocks noChangeArrowheads="1"/>
          </p:cNvSpPr>
          <p:nvPr/>
        </p:nvSpPr>
        <p:spPr bwMode="auto">
          <a:xfrm>
            <a:off x="1340078" y="908720"/>
            <a:ext cx="6493242" cy="831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b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CO" sz="3600" b="1" dirty="0" smtClean="0">
                <a:effectLst/>
                <a:latin typeface="Calibri"/>
                <a:ea typeface="Times New Roman"/>
                <a:cs typeface="Times New Roman"/>
              </a:rPr>
              <a:t>AVANCES MODO FÉRREO</a:t>
            </a:r>
            <a:endParaRPr lang="es-CO" sz="1400" dirty="0">
              <a:effectLst/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6" name="Imagen 5" descr="C:\Users\FerroPacifico\Desktop\Ultimas fotos\P8150116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4568" y="2132856"/>
            <a:ext cx="3312368" cy="2880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 descr="IMG_8951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90"/>
          <a:stretch/>
        </p:blipFill>
        <p:spPr bwMode="auto">
          <a:xfrm>
            <a:off x="4586698" y="2060848"/>
            <a:ext cx="2958589" cy="29523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8111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457049" y="-15190"/>
            <a:ext cx="552285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Avances Modo </a:t>
            </a:r>
            <a:r>
              <a:rPr lang="es-ES" sz="4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Férreo</a:t>
            </a:r>
            <a:endParaRPr lang="es-ES" sz="40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3211295" y="908720"/>
            <a:ext cx="5102200" cy="921600"/>
            <a:chOff x="0" y="153170"/>
            <a:chExt cx="5102200" cy="921600"/>
          </a:xfrm>
        </p:grpSpPr>
        <p:sp>
          <p:nvSpPr>
            <p:cNvPr id="8" name="Rectángulo 7"/>
            <p:cNvSpPr/>
            <p:nvPr/>
          </p:nvSpPr>
          <p:spPr>
            <a:xfrm>
              <a:off x="0" y="153170"/>
              <a:ext cx="5102200" cy="921600"/>
            </a:xfrm>
            <a:prstGeom prst="rect">
              <a:avLst/>
            </a:pr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ectángulo 8"/>
            <p:cNvSpPr/>
            <p:nvPr/>
          </p:nvSpPr>
          <p:spPr>
            <a:xfrm>
              <a:off x="0" y="153170"/>
              <a:ext cx="5102200" cy="9216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7584" tIns="130048" rIns="227584" bIns="130048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3200" kern="1200" dirty="0" smtClean="0"/>
                <a:t>Nuestras Metas</a:t>
              </a:r>
              <a:endParaRPr lang="es-CO" sz="3200" kern="1200" dirty="0"/>
            </a:p>
          </p:txBody>
        </p:sp>
      </p:grpSp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4114205023"/>
              </p:ext>
            </p:extLst>
          </p:nvPr>
        </p:nvGraphicFramePr>
        <p:xfrm>
          <a:off x="3282875" y="2276872"/>
          <a:ext cx="5040560" cy="27464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Picture 5" descr="F:\RENDICIÓN CUENTAS\PPT\elementos ppt\ICOCOLOR-17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15552" y="12111"/>
            <a:ext cx="1800200" cy="68458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48748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457049" y="-15190"/>
            <a:ext cx="552285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Avances Modo </a:t>
            </a:r>
            <a:r>
              <a:rPr lang="es-ES" sz="4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Férreo</a:t>
            </a:r>
            <a:endParaRPr lang="es-ES" sz="40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1379861"/>
              </p:ext>
            </p:extLst>
          </p:nvPr>
        </p:nvGraphicFramePr>
        <p:xfrm>
          <a:off x="1799098" y="1782108"/>
          <a:ext cx="3801974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2288704" y="1340768"/>
            <a:ext cx="2830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 smtClean="0"/>
              <a:t>Red Férrea del Atlántico</a:t>
            </a:r>
            <a:endParaRPr lang="es-CO" b="1" dirty="0"/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9157324"/>
              </p:ext>
            </p:extLst>
          </p:nvPr>
        </p:nvGraphicFramePr>
        <p:xfrm>
          <a:off x="5961112" y="1811774"/>
          <a:ext cx="3829366" cy="33454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CuadroTexto 7"/>
          <p:cNvSpPr txBox="1"/>
          <p:nvPr/>
        </p:nvSpPr>
        <p:spPr>
          <a:xfrm>
            <a:off x="6392817" y="1412776"/>
            <a:ext cx="2736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 smtClean="0"/>
              <a:t>Red Férrea del Pacífico</a:t>
            </a:r>
            <a:endParaRPr lang="es-CO" b="1" dirty="0"/>
          </a:p>
        </p:txBody>
      </p:sp>
      <p:sp>
        <p:nvSpPr>
          <p:cNvPr id="9" name="CuadroTexto 8"/>
          <p:cNvSpPr txBox="1"/>
          <p:nvPr/>
        </p:nvSpPr>
        <p:spPr>
          <a:xfrm>
            <a:off x="2783615" y="5445224"/>
            <a:ext cx="46714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600" b="1" dirty="0" smtClean="0"/>
              <a:t>Se espera que al finalizar la vigencia se van a </a:t>
            </a:r>
          </a:p>
          <a:p>
            <a:r>
              <a:rPr lang="es-CO" sz="1600" b="1" dirty="0" smtClean="0"/>
              <a:t>alcanzar las metas de transporte propuestas</a:t>
            </a:r>
            <a:endParaRPr lang="es-CO" sz="1600" b="1" dirty="0"/>
          </a:p>
        </p:txBody>
      </p:sp>
      <p:pic>
        <p:nvPicPr>
          <p:cNvPr id="10" name="Picture 5" descr="F:\RENDICIÓN CUENTAS\PPT\elementos ppt\ICOCOLOR-1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15552" y="12111"/>
            <a:ext cx="1800200" cy="68458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806812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F:\RENDICIÓN CUENTAS\PPT\elementos ppt\ICOCOLOR-1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15552" y="12111"/>
            <a:ext cx="1800200" cy="6845889"/>
          </a:xfrm>
          <a:prstGeom prst="rect">
            <a:avLst/>
          </a:prstGeom>
          <a:noFill/>
        </p:spPr>
      </p:pic>
      <p:sp>
        <p:nvSpPr>
          <p:cNvPr id="3" name="CuadroTexto 2"/>
          <p:cNvSpPr txBox="1"/>
          <p:nvPr/>
        </p:nvSpPr>
        <p:spPr>
          <a:xfrm>
            <a:off x="2144688" y="1844824"/>
            <a:ext cx="736182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/>
              <a:t>Con ocasión de la Ola Invernal de 2011, la infraestructura férrea sufrió</a:t>
            </a:r>
          </a:p>
          <a:p>
            <a:r>
              <a:rPr lang="es-CO" dirty="0" smtClean="0"/>
              <a:t>una grave afectación, con el fin de rehabilitar el corredor férreo se </a:t>
            </a:r>
          </a:p>
          <a:p>
            <a:r>
              <a:rPr lang="es-CO" dirty="0" smtClean="0"/>
              <a:t>suscribieron 2 contratos de obras pública, estos son:</a:t>
            </a:r>
          </a:p>
          <a:p>
            <a:endParaRPr lang="es-CO" dirty="0"/>
          </a:p>
          <a:p>
            <a:pPr marL="285750" indent="-285750">
              <a:buFontTx/>
              <a:buChar char="-"/>
            </a:pPr>
            <a:r>
              <a:rPr lang="es-CO" dirty="0" smtClean="0"/>
              <a:t>Corredor Bogotá – Belencito</a:t>
            </a:r>
          </a:p>
          <a:p>
            <a:pPr marL="285750" indent="-285750">
              <a:buFontTx/>
              <a:buChar char="-"/>
            </a:pPr>
            <a:r>
              <a:rPr lang="es-CO" dirty="0" smtClean="0"/>
              <a:t>Corredor la Dorada - </a:t>
            </a:r>
            <a:r>
              <a:rPr lang="es-CO" dirty="0" err="1" smtClean="0"/>
              <a:t>Chiriguaná</a:t>
            </a:r>
            <a:endParaRPr lang="es-CO" dirty="0"/>
          </a:p>
        </p:txBody>
      </p:sp>
      <p:sp>
        <p:nvSpPr>
          <p:cNvPr id="4" name="Rectángulo 3"/>
          <p:cNvSpPr/>
          <p:nvPr/>
        </p:nvSpPr>
        <p:spPr>
          <a:xfrm>
            <a:off x="2457049" y="-15190"/>
            <a:ext cx="552285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Avances Modo </a:t>
            </a:r>
            <a:r>
              <a:rPr lang="es-ES" sz="4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Férreo</a:t>
            </a:r>
            <a:endParaRPr lang="es-ES" sz="40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04153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F:\RENDICIÓN CUENTAS\PPT\elementos ppt\ICOCOLOR-1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15552" y="-27384"/>
            <a:ext cx="1800200" cy="6845889"/>
          </a:xfrm>
          <a:prstGeom prst="rect">
            <a:avLst/>
          </a:prstGeom>
          <a:noFill/>
        </p:spPr>
      </p:pic>
      <p:sp>
        <p:nvSpPr>
          <p:cNvPr id="15" name="Rectángulo redondeado 7"/>
          <p:cNvSpPr/>
          <p:nvPr/>
        </p:nvSpPr>
        <p:spPr>
          <a:xfrm>
            <a:off x="3519782" y="1100822"/>
            <a:ext cx="3659833" cy="529380"/>
          </a:xfrm>
          <a:prstGeom prst="roundRect">
            <a:avLst>
              <a:gd name="adj" fmla="val 50000"/>
            </a:avLst>
          </a:prstGeom>
          <a:solidFill>
            <a:sysClr val="windowText" lastClr="000000">
              <a:lumMod val="75000"/>
              <a:lumOff val="2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7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5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Avance de Bogotá- Belencito</a:t>
            </a:r>
            <a:endParaRPr kumimoji="0" lang="es-CO" sz="165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</p:txBody>
      </p:sp>
      <p:sp>
        <p:nvSpPr>
          <p:cNvPr id="17" name="30 CuadroTexto"/>
          <p:cNvSpPr txBox="1">
            <a:spLocks noChangeArrowheads="1"/>
          </p:cNvSpPr>
          <p:nvPr/>
        </p:nvSpPr>
        <p:spPr bwMode="auto">
          <a:xfrm flipH="1">
            <a:off x="1784647" y="2060848"/>
            <a:ext cx="2952328" cy="338554"/>
          </a:xfrm>
          <a:prstGeom prst="rect">
            <a:avLst/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anchor="ctr">
            <a:spAutoFit/>
          </a:bodyPr>
          <a:lstStyle>
            <a:defPPr>
              <a:defRPr lang="en-US"/>
            </a:defPPr>
            <a:lvl1pPr marL="457200" indent="-457200" algn="ctr" fontAlgn="base">
              <a:spcBef>
                <a:spcPts val="600"/>
              </a:spcBef>
              <a:spcAft>
                <a:spcPct val="0"/>
              </a:spcAft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defRPr>
            </a:lvl1pPr>
            <a:lvl2pPr marL="37931725" indent="-37474525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itchFamily="34" charset="0"/>
                <a:cs typeface="Arial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itchFamily="34" charset="0"/>
                <a:cs typeface="Arial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itchFamily="34" charset="0"/>
                <a:cs typeface="Arial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itchFamily="34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itchFamily="34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itchFamily="34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itchFamily="34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itchFamily="34" charset="0"/>
                <a:cs typeface="Arial" pitchFamily="34" charset="0"/>
              </a:defRPr>
            </a:lvl9pPr>
          </a:lstStyle>
          <a:p>
            <a:pPr marL="457200" marR="0" lvl="0" indent="-457200" algn="ctr" defTabSz="68580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DATOS TÉCNICOS</a:t>
            </a:r>
            <a:endParaRPr kumimoji="0" lang="es-CO" sz="1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graphicFrame>
        <p:nvGraphicFramePr>
          <p:cNvPr id="18" name="1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8694283"/>
              </p:ext>
            </p:extLst>
          </p:nvPr>
        </p:nvGraphicFramePr>
        <p:xfrm>
          <a:off x="1784648" y="2370701"/>
          <a:ext cx="2952328" cy="983559"/>
        </p:xfrm>
        <a:graphic>
          <a:graphicData uri="http://schemas.openxmlformats.org/drawingml/2006/table">
            <a:tbl>
              <a:tblPr firstRow="1" bandRow="1"/>
              <a:tblGrid>
                <a:gridCol w="2232248"/>
                <a:gridCol w="720080"/>
              </a:tblGrid>
              <a:tr h="3278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s-CO" sz="1200" dirty="0" smtClean="0"/>
                        <a:t>Longitud Concesionada</a:t>
                      </a:r>
                      <a:r>
                        <a:rPr lang="es-CO" sz="1200" baseline="0" dirty="0" smtClean="0"/>
                        <a:t> (O-D)</a:t>
                      </a:r>
                      <a:endParaRPr lang="es-CO" sz="12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CO" sz="12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317,3 km</a:t>
                      </a:r>
                      <a:endParaRPr lang="es-CO" sz="12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</a:tr>
              <a:tr h="3278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u="none" strike="noStrike" dirty="0" smtClean="0">
                          <a:effectLst/>
                        </a:rPr>
                        <a:t>Facatativá-Bogotá-Belencito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CO" sz="12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297,9 km</a:t>
                      </a:r>
                      <a:endParaRPr lang="es-CO" sz="12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</a:tr>
              <a:tr h="3278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u="none" strike="noStrike" dirty="0" smtClean="0">
                          <a:effectLst/>
                        </a:rPr>
                        <a:t>La Caro-Zipaquirá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CO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20,4 km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" name="Tab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6491347"/>
              </p:ext>
            </p:extLst>
          </p:nvPr>
        </p:nvGraphicFramePr>
        <p:xfrm>
          <a:off x="4909433" y="2111013"/>
          <a:ext cx="4933244" cy="1503045"/>
        </p:xfrm>
        <a:graphic>
          <a:graphicData uri="http://schemas.openxmlformats.org/drawingml/2006/table">
            <a:tbl>
              <a:tblPr/>
              <a:tblGrid>
                <a:gridCol w="4933244"/>
              </a:tblGrid>
              <a:tr h="10877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 fontAlgn="ctr"/>
                      <a:r>
                        <a:rPr lang="es-CO" sz="1400" u="none" strike="noStrike" dirty="0" smtClean="0">
                          <a:effectLst/>
                          <a:latin typeface="+mn-lt"/>
                        </a:rPr>
                        <a:t>Siguiendo </a:t>
                      </a:r>
                      <a:r>
                        <a:rPr lang="es-CO" sz="1400" u="none" strike="noStrike" dirty="0">
                          <a:effectLst/>
                          <a:latin typeface="+mn-lt"/>
                        </a:rPr>
                        <a:t>lo establecido en el Contrato de Obra No 356 de Octubre de 2013 y de acuerdo con la estrategia definida por la Entidad la ejecución de las intervenciones se </a:t>
                      </a:r>
                      <a:r>
                        <a:rPr lang="es-CO" sz="1400" u="none" strike="noStrike" dirty="0" smtClean="0">
                          <a:effectLst/>
                          <a:latin typeface="+mn-lt"/>
                        </a:rPr>
                        <a:t>realizan </a:t>
                      </a:r>
                      <a:r>
                        <a:rPr lang="es-CO" sz="1400" u="none" strike="noStrike" dirty="0">
                          <a:effectLst/>
                          <a:latin typeface="+mn-lt"/>
                        </a:rPr>
                        <a:t>desde Belencito </a:t>
                      </a:r>
                      <a:r>
                        <a:rPr lang="es-CO" sz="1400" u="none" strike="noStrike" dirty="0" smtClean="0">
                          <a:effectLst/>
                          <a:latin typeface="+mn-lt"/>
                        </a:rPr>
                        <a:t>(Boyacá) </a:t>
                      </a:r>
                      <a:r>
                        <a:rPr lang="es-CO" sz="1400" u="none" strike="noStrike" dirty="0">
                          <a:effectLst/>
                          <a:latin typeface="+mn-lt"/>
                        </a:rPr>
                        <a:t>hacia </a:t>
                      </a:r>
                      <a:r>
                        <a:rPr lang="es-CO" sz="1400" u="none" strike="noStrike" dirty="0" smtClean="0">
                          <a:effectLst/>
                          <a:latin typeface="+mn-lt"/>
                        </a:rPr>
                        <a:t>Bogotá.</a:t>
                      </a:r>
                      <a:r>
                        <a:rPr lang="es-CO" sz="1400" u="none" strike="noStrike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s-CO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 la intervención de 33 obras en el Departamento de Boyacá, se garantizará la conectividad entre los municipios de Sogamoso- Tunja- Ventaquemada que llevaran a la reactivación de 117 Km de corredor férreo.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0" name="Tabl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4291173"/>
              </p:ext>
            </p:extLst>
          </p:nvPr>
        </p:nvGraphicFramePr>
        <p:xfrm>
          <a:off x="4908431" y="3898036"/>
          <a:ext cx="4699591" cy="862965"/>
        </p:xfrm>
        <a:graphic>
          <a:graphicData uri="http://schemas.openxmlformats.org/drawingml/2006/table">
            <a:tbl>
              <a:tblPr/>
              <a:tblGrid>
                <a:gridCol w="4699591"/>
              </a:tblGrid>
              <a:tr h="7520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 fontAlgn="ctr"/>
                      <a:r>
                        <a:rPr lang="es-CO" sz="1400" u="none" strike="noStrike" dirty="0" smtClean="0">
                          <a:effectLst/>
                        </a:rPr>
                        <a:t>Dentro </a:t>
                      </a:r>
                      <a:r>
                        <a:rPr lang="es-CO" sz="1400" u="none" strike="noStrike" dirty="0">
                          <a:effectLst/>
                        </a:rPr>
                        <a:t>de los resultados obtenidos </a:t>
                      </a:r>
                      <a:r>
                        <a:rPr lang="es-CO" sz="1400" u="none" strike="noStrike" dirty="0" smtClean="0">
                          <a:effectLst/>
                        </a:rPr>
                        <a:t>en </a:t>
                      </a:r>
                      <a:r>
                        <a:rPr lang="es-CO" sz="1400" u="none" strike="noStrike" dirty="0">
                          <a:effectLst/>
                        </a:rPr>
                        <a:t>los Estudios y Diseños definitivos, se </a:t>
                      </a:r>
                      <a:r>
                        <a:rPr lang="es-CO" sz="1400" u="none" strike="noStrike" dirty="0" smtClean="0">
                          <a:effectLst/>
                        </a:rPr>
                        <a:t>determina </a:t>
                      </a:r>
                      <a:r>
                        <a:rPr lang="es-CO" sz="1400" u="none" strike="noStrike" dirty="0">
                          <a:effectLst/>
                        </a:rPr>
                        <a:t>la necesidad de contar con recursos adicionales para </a:t>
                      </a:r>
                      <a:r>
                        <a:rPr lang="es-CO" sz="1400" u="none" strike="noStrike" dirty="0">
                          <a:effectLst/>
                          <a:latin typeface="+mn-lt"/>
                        </a:rPr>
                        <a:t>lograr</a:t>
                      </a:r>
                      <a:r>
                        <a:rPr lang="es-CO" sz="1400" u="none" strike="noStrike" dirty="0">
                          <a:effectLst/>
                        </a:rPr>
                        <a:t> la </a:t>
                      </a:r>
                      <a:r>
                        <a:rPr lang="es-CO" sz="1400" u="none" strike="noStrike" dirty="0" smtClean="0">
                          <a:effectLst/>
                        </a:rPr>
                        <a:t>conectividad de la unidad funcional (Cantón) entre </a:t>
                      </a:r>
                      <a:r>
                        <a:rPr lang="es-CO" sz="1400" u="none" strike="noStrike" dirty="0">
                          <a:effectLst/>
                        </a:rPr>
                        <a:t>Belencito- </a:t>
                      </a:r>
                      <a:r>
                        <a:rPr lang="es-CO" sz="1400" u="none" strike="noStrike" dirty="0" smtClean="0">
                          <a:effectLst/>
                        </a:rPr>
                        <a:t>Bogotá.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1" name="1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8171433"/>
              </p:ext>
            </p:extLst>
          </p:nvPr>
        </p:nvGraphicFramePr>
        <p:xfrm>
          <a:off x="1784648" y="3438252"/>
          <a:ext cx="2952328" cy="1112906"/>
        </p:xfrm>
        <a:graphic>
          <a:graphicData uri="http://schemas.openxmlformats.org/drawingml/2006/table">
            <a:tbl>
              <a:tblPr firstRow="1" bandRow="1"/>
              <a:tblGrid>
                <a:gridCol w="2232248"/>
                <a:gridCol w="720080"/>
              </a:tblGrid>
              <a:tr h="3278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s-ES" sz="1200" dirty="0" smtClean="0"/>
                        <a:t>Puntos</a:t>
                      </a:r>
                      <a:r>
                        <a:rPr lang="es-ES" sz="1200" baseline="0" dirty="0" smtClean="0"/>
                        <a:t> Críticos Atender</a:t>
                      </a:r>
                      <a:endParaRPr lang="es-CO" sz="12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CO" sz="12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72</a:t>
                      </a:r>
                      <a:endParaRPr lang="es-CO" sz="12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</a:tr>
              <a:tr h="3278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u="none" strike="noStrike" dirty="0" smtClean="0">
                          <a:effectLst/>
                        </a:rPr>
                        <a:t>Puntos Críticos Terminados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CO" sz="12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  <a:endParaRPr lang="es-CO" sz="12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</a:tr>
              <a:tr h="3278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u="none" strike="noStrike" dirty="0" smtClean="0">
                          <a:effectLst/>
                        </a:rPr>
                        <a:t>Puntos Críticos En ejecución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200" u="none" strike="noStrike" dirty="0" smtClean="0">
                        <a:effectLst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CO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2" name="Abrir corchete 21"/>
          <p:cNvSpPr/>
          <p:nvPr/>
        </p:nvSpPr>
        <p:spPr>
          <a:xfrm>
            <a:off x="4796544" y="1848238"/>
            <a:ext cx="553155" cy="3813010"/>
          </a:xfrm>
          <a:prstGeom prst="leftBracket">
            <a:avLst/>
          </a:prstGeom>
          <a:noFill/>
          <a:ln w="3810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4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30 CuadroTexto"/>
          <p:cNvSpPr txBox="1">
            <a:spLocks noChangeArrowheads="1"/>
          </p:cNvSpPr>
          <p:nvPr/>
        </p:nvSpPr>
        <p:spPr bwMode="auto">
          <a:xfrm flipH="1">
            <a:off x="1784648" y="4649645"/>
            <a:ext cx="2954381" cy="276225"/>
          </a:xfrm>
          <a:prstGeom prst="rect">
            <a:avLst/>
          </a:prstGeom>
          <a:solidFill>
            <a:srgbClr val="70AD47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wrap="square" anchor="ctr">
            <a:spAutoFit/>
          </a:bodyPr>
          <a:lstStyle>
            <a:defPPr>
              <a:defRPr lang="en-US"/>
            </a:defPPr>
            <a:lvl1pPr marL="457200" indent="-457200" algn="ctr" fontAlgn="base">
              <a:spcBef>
                <a:spcPts val="600"/>
              </a:spcBef>
              <a:spcAft>
                <a:spcPct val="0"/>
              </a:spcAft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defRPr>
            </a:lvl1pPr>
            <a:lvl2pPr marL="37931725" indent="-37474525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itchFamily="34" charset="0"/>
                <a:cs typeface="Arial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itchFamily="34" charset="0"/>
                <a:cs typeface="Arial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itchFamily="34" charset="0"/>
                <a:cs typeface="Arial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itchFamily="34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itchFamily="34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itchFamily="34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itchFamily="34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itchFamily="34" charset="0"/>
                <a:cs typeface="Arial" pitchFamily="34" charset="0"/>
              </a:defRPr>
            </a:lvl9pPr>
          </a:lstStyle>
          <a:p>
            <a:pPr marL="457200" marR="0" lvl="0" indent="-457200" algn="ctr" defTabSz="68580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ESTADO </a:t>
            </a:r>
            <a:r>
              <a:rPr kumimoji="0" lang="es-CO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ACTUAL CORREDOR BOG-BEL</a:t>
            </a:r>
            <a:endParaRPr kumimoji="0" lang="es-CO" sz="1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graphicFrame>
        <p:nvGraphicFramePr>
          <p:cNvPr id="24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4175777"/>
              </p:ext>
            </p:extLst>
          </p:nvPr>
        </p:nvGraphicFramePr>
        <p:xfrm>
          <a:off x="1784648" y="4957620"/>
          <a:ext cx="2952330" cy="457230"/>
        </p:xfrm>
        <a:graphic>
          <a:graphicData uri="http://schemas.openxmlformats.org/drawingml/2006/table">
            <a:tbl>
              <a:tblPr firstRow="1" bandRow="1"/>
              <a:tblGrid>
                <a:gridCol w="2247906"/>
                <a:gridCol w="704424"/>
              </a:tblGrid>
              <a:tr h="25161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685800" rtl="0" eaLnBrk="1" fontAlgn="ctr" latinLnBrk="0" hangingPunct="1"/>
                      <a:r>
                        <a:rPr lang="es-ES" sz="12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Avance Obra (Físico) %  Septiembre de 2014</a:t>
                      </a:r>
                      <a:endParaRPr lang="es-CO" sz="12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1431" marR="91431" marT="45735" marB="45735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254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685800" rtl="0" eaLnBrk="1" fontAlgn="ctr" latinLnBrk="0" hangingPunct="1"/>
                      <a:r>
                        <a:rPr lang="es-CO" sz="12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22,9 %</a:t>
                      </a:r>
                      <a:endParaRPr lang="es-CO" sz="12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1431" marR="91431" marT="45735" marB="45735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254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5" name="Rectángulo 24"/>
          <p:cNvSpPr/>
          <p:nvPr/>
        </p:nvSpPr>
        <p:spPr>
          <a:xfrm>
            <a:off x="2457049" y="-15190"/>
            <a:ext cx="552285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Avances Modo </a:t>
            </a:r>
            <a:r>
              <a:rPr lang="es-ES" sz="4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Férreo</a:t>
            </a:r>
            <a:endParaRPr lang="es-ES" sz="40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65955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F:\RENDICIÓN CUENTAS\PPT\elementos ppt\ICOCOLOR-1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15552" y="12111"/>
            <a:ext cx="1800200" cy="6845889"/>
          </a:xfrm>
          <a:prstGeom prst="rect">
            <a:avLst/>
          </a:prstGeom>
          <a:noFill/>
        </p:spPr>
      </p:pic>
      <p:sp>
        <p:nvSpPr>
          <p:cNvPr id="3" name="Rectángulo redondeado 7"/>
          <p:cNvSpPr/>
          <p:nvPr/>
        </p:nvSpPr>
        <p:spPr>
          <a:xfrm>
            <a:off x="3532222" y="1124744"/>
            <a:ext cx="3659833" cy="578007"/>
          </a:xfrm>
          <a:prstGeom prst="roundRect">
            <a:avLst>
              <a:gd name="adj" fmla="val 50000"/>
            </a:avLst>
          </a:prstGeom>
          <a:solidFill>
            <a:sysClr val="windowText" lastClr="000000">
              <a:lumMod val="75000"/>
              <a:lumOff val="2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7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5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Avance de Dorada -</a:t>
            </a:r>
            <a:r>
              <a:rPr kumimoji="0" lang="es-CO" sz="165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Chiriguana</a:t>
            </a:r>
            <a:endParaRPr kumimoji="0" lang="es-CO" sz="165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</p:txBody>
      </p:sp>
      <p:sp>
        <p:nvSpPr>
          <p:cNvPr id="5" name="30 CuadroTexto"/>
          <p:cNvSpPr txBox="1">
            <a:spLocks noChangeArrowheads="1"/>
          </p:cNvSpPr>
          <p:nvPr/>
        </p:nvSpPr>
        <p:spPr bwMode="auto">
          <a:xfrm flipH="1">
            <a:off x="1784649" y="1988840"/>
            <a:ext cx="2952328" cy="338554"/>
          </a:xfrm>
          <a:prstGeom prst="rect">
            <a:avLst/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anchor="ctr">
            <a:spAutoFit/>
          </a:bodyPr>
          <a:lstStyle>
            <a:defPPr>
              <a:defRPr lang="en-US"/>
            </a:defPPr>
            <a:lvl1pPr marL="457200" indent="-457200" algn="ctr" fontAlgn="base">
              <a:spcBef>
                <a:spcPts val="600"/>
              </a:spcBef>
              <a:spcAft>
                <a:spcPct val="0"/>
              </a:spcAft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defRPr>
            </a:lvl1pPr>
            <a:lvl2pPr marL="37931725" indent="-37474525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itchFamily="34" charset="0"/>
                <a:cs typeface="Arial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itchFamily="34" charset="0"/>
                <a:cs typeface="Arial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itchFamily="34" charset="0"/>
                <a:cs typeface="Arial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itchFamily="34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itchFamily="34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itchFamily="34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itchFamily="34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itchFamily="34" charset="0"/>
                <a:cs typeface="Arial" pitchFamily="34" charset="0"/>
              </a:defRPr>
            </a:lvl9pPr>
          </a:lstStyle>
          <a:p>
            <a:pPr marL="457200" marR="0" lvl="0" indent="-457200" algn="ctr" defTabSz="68580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DATOS TÉCNICOS</a:t>
            </a:r>
            <a:endParaRPr kumimoji="0" lang="es-CO" sz="1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graphicFrame>
        <p:nvGraphicFramePr>
          <p:cNvPr id="6" name="1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8607151"/>
              </p:ext>
            </p:extLst>
          </p:nvPr>
        </p:nvGraphicFramePr>
        <p:xfrm>
          <a:off x="1784648" y="3861048"/>
          <a:ext cx="2952328" cy="1112906"/>
        </p:xfrm>
        <a:graphic>
          <a:graphicData uri="http://schemas.openxmlformats.org/drawingml/2006/table">
            <a:tbl>
              <a:tblPr firstRow="1" bandRow="1"/>
              <a:tblGrid>
                <a:gridCol w="2232248"/>
                <a:gridCol w="720080"/>
              </a:tblGrid>
              <a:tr h="3278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s-ES" sz="1200" dirty="0" smtClean="0"/>
                        <a:t>Puntos</a:t>
                      </a:r>
                      <a:r>
                        <a:rPr lang="es-ES" sz="1200" baseline="0" dirty="0" smtClean="0"/>
                        <a:t> Críticos Atender</a:t>
                      </a:r>
                      <a:endParaRPr lang="es-CO" sz="12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50</a:t>
                      </a:r>
                      <a:endParaRPr lang="es-CO" sz="12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</a:tr>
              <a:tr h="3278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u="none" strike="noStrike" dirty="0" smtClean="0">
                          <a:effectLst/>
                        </a:rPr>
                        <a:t>Puntos Críticos Terminados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ES" sz="12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10</a:t>
                      </a:r>
                      <a:endParaRPr lang="es-CO" sz="12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</a:tr>
              <a:tr h="3278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u="none" strike="noStrike" dirty="0" smtClean="0">
                          <a:effectLst/>
                        </a:rPr>
                        <a:t>Puntos Críticos En ejecución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200" u="none" strike="noStrike" dirty="0" smtClean="0">
                        <a:effectLst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7" name="Abrir corchete 6"/>
          <p:cNvSpPr/>
          <p:nvPr/>
        </p:nvSpPr>
        <p:spPr>
          <a:xfrm>
            <a:off x="4808984" y="1916832"/>
            <a:ext cx="553155" cy="3813010"/>
          </a:xfrm>
          <a:prstGeom prst="leftBracket">
            <a:avLst/>
          </a:prstGeom>
          <a:noFill/>
          <a:ln w="3810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4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30 CuadroTexto"/>
          <p:cNvSpPr txBox="1">
            <a:spLocks noChangeArrowheads="1"/>
          </p:cNvSpPr>
          <p:nvPr/>
        </p:nvSpPr>
        <p:spPr bwMode="auto">
          <a:xfrm flipH="1">
            <a:off x="1784648" y="5024983"/>
            <a:ext cx="2954381" cy="276225"/>
          </a:xfrm>
          <a:prstGeom prst="rect">
            <a:avLst/>
          </a:prstGeom>
          <a:solidFill>
            <a:srgbClr val="70AD47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wrap="square" anchor="ctr">
            <a:spAutoFit/>
          </a:bodyPr>
          <a:lstStyle>
            <a:defPPr>
              <a:defRPr lang="en-US"/>
            </a:defPPr>
            <a:lvl1pPr marL="457200" indent="-457200" algn="ctr" fontAlgn="base">
              <a:spcBef>
                <a:spcPts val="600"/>
              </a:spcBef>
              <a:spcAft>
                <a:spcPct val="0"/>
              </a:spcAft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defRPr>
            </a:lvl1pPr>
            <a:lvl2pPr marL="37931725" indent="-37474525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itchFamily="34" charset="0"/>
                <a:cs typeface="Arial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itchFamily="34" charset="0"/>
                <a:cs typeface="Arial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itchFamily="34" charset="0"/>
                <a:cs typeface="Arial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itchFamily="34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itchFamily="34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itchFamily="34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itchFamily="34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itchFamily="34" charset="0"/>
                <a:cs typeface="Arial" pitchFamily="34" charset="0"/>
              </a:defRPr>
            </a:lvl9pPr>
          </a:lstStyle>
          <a:p>
            <a:pPr marL="457200" marR="0" lvl="0" indent="-457200" algn="ctr" defTabSz="68580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ESTADO </a:t>
            </a:r>
            <a:r>
              <a:rPr kumimoji="0" lang="es-CO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ACTUAL CORREDOR DOR-CHI</a:t>
            </a:r>
            <a:endParaRPr kumimoji="0" lang="es-CO" sz="1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graphicFrame>
        <p:nvGraphicFramePr>
          <p:cNvPr id="9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1973559"/>
              </p:ext>
            </p:extLst>
          </p:nvPr>
        </p:nvGraphicFramePr>
        <p:xfrm>
          <a:off x="1784648" y="5301208"/>
          <a:ext cx="2952330" cy="457230"/>
        </p:xfrm>
        <a:graphic>
          <a:graphicData uri="http://schemas.openxmlformats.org/drawingml/2006/table">
            <a:tbl>
              <a:tblPr firstRow="1" bandRow="1"/>
              <a:tblGrid>
                <a:gridCol w="2247906"/>
                <a:gridCol w="704424"/>
              </a:tblGrid>
              <a:tr h="25161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685800" rtl="0" eaLnBrk="1" fontAlgn="ctr" latinLnBrk="0" hangingPunct="1"/>
                      <a:r>
                        <a:rPr lang="es-ES" sz="12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Avance Obra (Físico) %  Septiembre</a:t>
                      </a:r>
                      <a:r>
                        <a:rPr lang="es-ES" sz="1200" b="0" i="0" u="none" strike="noStrike" kern="1200" baseline="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2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de 2014</a:t>
                      </a:r>
                      <a:endParaRPr lang="es-CO" sz="12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1431" marR="91431" marT="45735" marB="45735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254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685800" rtl="0" eaLnBrk="1" fontAlgn="ctr" latinLnBrk="0" hangingPunct="1"/>
                      <a:r>
                        <a:rPr lang="es-CO" sz="12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24,9 %</a:t>
                      </a:r>
                      <a:endParaRPr lang="es-CO" sz="12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1431" marR="91431" marT="45735" marB="45735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254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9247190"/>
              </p:ext>
            </p:extLst>
          </p:nvPr>
        </p:nvGraphicFramePr>
        <p:xfrm>
          <a:off x="4880992" y="2132856"/>
          <a:ext cx="4797143" cy="1472565"/>
        </p:xfrm>
        <a:graphic>
          <a:graphicData uri="http://schemas.openxmlformats.org/drawingml/2006/table">
            <a:tbl>
              <a:tblPr/>
              <a:tblGrid>
                <a:gridCol w="4797143"/>
              </a:tblGrid>
              <a:tr h="75531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 fontAlgn="ctr"/>
                      <a:r>
                        <a:rPr lang="es-CO" sz="1600" u="none" strike="noStrike" dirty="0" smtClean="0">
                          <a:effectLst/>
                        </a:rPr>
                        <a:t>Siguiendo </a:t>
                      </a:r>
                      <a:r>
                        <a:rPr lang="es-CO" sz="1600" u="none" strike="noStrike" dirty="0">
                          <a:effectLst/>
                        </a:rPr>
                        <a:t>lo establecido en el Contrato de Obra No </a:t>
                      </a:r>
                      <a:r>
                        <a:rPr lang="es-CO" sz="1600" u="none" strike="noStrike" dirty="0" smtClean="0">
                          <a:effectLst/>
                        </a:rPr>
                        <a:t>418 </a:t>
                      </a:r>
                      <a:r>
                        <a:rPr lang="es-CO" sz="1600" u="none" strike="noStrike" dirty="0">
                          <a:effectLst/>
                        </a:rPr>
                        <a:t>de Octubre de 2013 y de acuerdo con la estrategia definida por la Entidad la ejecución de las intervenciones se </a:t>
                      </a:r>
                      <a:r>
                        <a:rPr lang="es-CO" sz="1600" u="none" strike="noStrike" dirty="0" smtClean="0">
                          <a:effectLst/>
                        </a:rPr>
                        <a:t>Chiriguaná </a:t>
                      </a:r>
                      <a:r>
                        <a:rPr lang="es-CO" sz="1600" u="none" strike="noStrike" dirty="0">
                          <a:effectLst/>
                        </a:rPr>
                        <a:t>hacia </a:t>
                      </a:r>
                      <a:r>
                        <a:rPr lang="es-CO" sz="1600" u="none" strike="noStrike" dirty="0" smtClean="0">
                          <a:effectLst/>
                        </a:rPr>
                        <a:t>la Dorada. Se esta estudiando la posibilidad de ampliar</a:t>
                      </a:r>
                      <a:r>
                        <a:rPr lang="es-CO" sz="1600" u="none" strike="noStrike" baseline="0" dirty="0" smtClean="0">
                          <a:effectLst/>
                        </a:rPr>
                        <a:t> el plazo de entrega de los 46 puntos críticos </a:t>
                      </a:r>
                      <a:r>
                        <a:rPr lang="es-CO" sz="1600" u="none" strike="noStrike" dirty="0" smtClean="0">
                          <a:effectLst/>
                        </a:rPr>
                        <a:t>para el mes de febrero</a:t>
                      </a:r>
                      <a:r>
                        <a:rPr lang="es-CO" sz="1600" u="none" strike="noStrike" baseline="0" dirty="0" smtClean="0">
                          <a:effectLst/>
                        </a:rPr>
                        <a:t> de 2015,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" name="1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6216028"/>
              </p:ext>
            </p:extLst>
          </p:nvPr>
        </p:nvGraphicFramePr>
        <p:xfrm>
          <a:off x="1784648" y="2348880"/>
          <a:ext cx="2952329" cy="1471619"/>
        </p:xfrm>
        <a:graphic>
          <a:graphicData uri="http://schemas.openxmlformats.org/drawingml/2006/table">
            <a:tbl>
              <a:tblPr firstRow="1" bandRow="1"/>
              <a:tblGrid>
                <a:gridCol w="2010051"/>
                <a:gridCol w="942278"/>
              </a:tblGrid>
              <a:tr h="3702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s-CO" sz="1300" dirty="0" smtClean="0">
                          <a:latin typeface="+mj-lt"/>
                        </a:rPr>
                        <a:t>Longitud Concesionada</a:t>
                      </a:r>
                      <a:r>
                        <a:rPr lang="es-CO" sz="1300" baseline="0" dirty="0" smtClean="0">
                          <a:latin typeface="+mj-lt"/>
                        </a:rPr>
                        <a:t> (O-D)</a:t>
                      </a:r>
                      <a:endParaRPr lang="es-CO" sz="1300" dirty="0">
                        <a:latin typeface="+mj-lt"/>
                      </a:endParaRPr>
                    </a:p>
                  </a:txBody>
                  <a:tcPr marL="91469" marR="91469" marT="45736" marB="45736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CO" sz="1300" b="1" i="0" u="none" strike="noStrike" dirty="0" smtClean="0">
                          <a:solidFill>
                            <a:schemeClr val="bg1"/>
                          </a:solidFill>
                          <a:latin typeface="+mj-lt"/>
                        </a:rPr>
                        <a:t>558,3 km</a:t>
                      </a:r>
                      <a:endParaRPr lang="es-CO" sz="1300" b="1" i="0" u="none" strike="noStrike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9528" marR="9528" marT="9528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</a:tr>
              <a:tr h="3279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300" u="none" strike="noStrike" dirty="0" smtClean="0">
                          <a:effectLst/>
                          <a:latin typeface="+mj-lt"/>
                        </a:rPr>
                        <a:t>Chiriguaná</a:t>
                      </a:r>
                      <a:r>
                        <a:rPr lang="es-ES" sz="1300" u="none" strike="noStrike" baseline="0" dirty="0" smtClean="0">
                          <a:effectLst/>
                          <a:latin typeface="+mj-lt"/>
                        </a:rPr>
                        <a:t> – La Dorada</a:t>
                      </a:r>
                      <a:endParaRPr lang="es-ES" sz="1300" u="none" strike="noStrike" dirty="0" smtClean="0">
                        <a:effectLst/>
                        <a:latin typeface="+mj-lt"/>
                      </a:endParaRPr>
                    </a:p>
                  </a:txBody>
                  <a:tcPr marL="91469" marR="91469" marT="45736" marB="45736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CO" sz="1300" b="0" i="0" u="none" strike="noStrike" dirty="0" smtClean="0">
                          <a:solidFill>
                            <a:schemeClr val="tx1"/>
                          </a:solidFill>
                          <a:latin typeface="+mj-lt"/>
                        </a:rPr>
                        <a:t>521,3 km</a:t>
                      </a:r>
                      <a:endParaRPr lang="es-CO" sz="1300" b="0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528" marR="9528" marT="9528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</a:tr>
              <a:tr h="3279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300" u="none" strike="noStrike" dirty="0" smtClean="0">
                          <a:effectLst/>
                          <a:latin typeface="+mj-lt"/>
                        </a:rPr>
                        <a:t>Puerto</a:t>
                      </a:r>
                      <a:r>
                        <a:rPr lang="es-ES" sz="1300" u="none" strike="noStrike" baseline="0" dirty="0" smtClean="0">
                          <a:effectLst/>
                          <a:latin typeface="+mj-lt"/>
                        </a:rPr>
                        <a:t> Berrío - Cabañas</a:t>
                      </a:r>
                      <a:endParaRPr lang="es-ES" sz="1300" u="none" strike="noStrike" dirty="0" smtClean="0">
                        <a:effectLst/>
                        <a:latin typeface="+mj-lt"/>
                      </a:endParaRPr>
                    </a:p>
                  </a:txBody>
                  <a:tcPr marL="91469" marR="91469" marT="45736" marB="45736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CO" sz="13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33,1 km</a:t>
                      </a:r>
                      <a:endParaRPr lang="es-CO" sz="13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8" marR="9528" marT="9528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</a:tr>
              <a:tr h="3279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300" u="none" strike="noStrike" dirty="0" smtClean="0">
                          <a:effectLst/>
                          <a:latin typeface="+mj-lt"/>
                        </a:rPr>
                        <a:t>Ramal Capulco</a:t>
                      </a:r>
                    </a:p>
                  </a:txBody>
                  <a:tcPr marL="91469" marR="91469" marT="45736" marB="45736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CO" sz="13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4,0</a:t>
                      </a:r>
                      <a:endParaRPr lang="es-CO" sz="13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8" marR="9528" marT="9528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0431443"/>
              </p:ext>
            </p:extLst>
          </p:nvPr>
        </p:nvGraphicFramePr>
        <p:xfrm>
          <a:off x="4880992" y="3861048"/>
          <a:ext cx="4704396" cy="984885"/>
        </p:xfrm>
        <a:graphic>
          <a:graphicData uri="http://schemas.openxmlformats.org/drawingml/2006/table">
            <a:tbl>
              <a:tblPr/>
              <a:tblGrid>
                <a:gridCol w="4704396"/>
              </a:tblGrid>
              <a:tr h="5630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 fontAlgn="ctr"/>
                      <a:r>
                        <a:rPr lang="es-CO" sz="1600" u="none" strike="noStrike" dirty="0" smtClean="0">
                          <a:effectLst/>
                        </a:rPr>
                        <a:t>Dentro </a:t>
                      </a:r>
                      <a:r>
                        <a:rPr lang="es-CO" sz="1600" u="none" strike="noStrike" dirty="0">
                          <a:effectLst/>
                        </a:rPr>
                        <a:t>de los resultados obtenidos </a:t>
                      </a:r>
                      <a:r>
                        <a:rPr lang="es-CO" sz="1600" u="none" strike="noStrike" dirty="0" smtClean="0">
                          <a:effectLst/>
                        </a:rPr>
                        <a:t>en </a:t>
                      </a:r>
                      <a:r>
                        <a:rPr lang="es-CO" sz="1600" u="none" strike="noStrike" dirty="0">
                          <a:effectLst/>
                        </a:rPr>
                        <a:t>los Estudios y Diseños definitivos, se </a:t>
                      </a:r>
                      <a:r>
                        <a:rPr lang="es-CO" sz="1600" u="none" strike="noStrike" dirty="0" smtClean="0">
                          <a:effectLst/>
                        </a:rPr>
                        <a:t>determina </a:t>
                      </a:r>
                      <a:r>
                        <a:rPr lang="es-CO" sz="1600" u="none" strike="noStrike" dirty="0">
                          <a:effectLst/>
                        </a:rPr>
                        <a:t>la necesidad de contar con recursos adicionales para lograr la </a:t>
                      </a:r>
                      <a:r>
                        <a:rPr lang="es-CO" sz="1600" u="none" strike="noStrike" dirty="0" smtClean="0">
                          <a:effectLst/>
                        </a:rPr>
                        <a:t>conectividad de la unidad funcional entre Dorada - Chiriguaná.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" name="Rectángulo 12"/>
          <p:cNvSpPr/>
          <p:nvPr/>
        </p:nvSpPr>
        <p:spPr>
          <a:xfrm>
            <a:off x="2457049" y="-15190"/>
            <a:ext cx="552285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Avances Modo </a:t>
            </a:r>
            <a:r>
              <a:rPr lang="es-ES" sz="4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Férreo</a:t>
            </a:r>
            <a:endParaRPr lang="es-ES" sz="40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35405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MG_782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697" y="3547745"/>
            <a:ext cx="2639695" cy="197993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pic>
      <p:pic>
        <p:nvPicPr>
          <p:cNvPr id="3" name="Imagen 2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48" b="15726"/>
          <a:stretch/>
        </p:blipFill>
        <p:spPr bwMode="auto">
          <a:xfrm>
            <a:off x="2193607" y="1363980"/>
            <a:ext cx="2647950" cy="197929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pic>
      <p:pic>
        <p:nvPicPr>
          <p:cNvPr id="4" name="Imagen 3" descr="IMG_8951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90"/>
          <a:stretch/>
        </p:blipFill>
        <p:spPr bwMode="auto">
          <a:xfrm>
            <a:off x="5051107" y="1330325"/>
            <a:ext cx="2630170" cy="197929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pic>
      <p:pic>
        <p:nvPicPr>
          <p:cNvPr id="5" name="Imagen 4" descr="IMG_790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072" y="3524885"/>
            <a:ext cx="2639695" cy="197993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pic>
      <p:pic>
        <p:nvPicPr>
          <p:cNvPr id="6" name="Picture 5" descr="F:\RENDICIÓN CUENTAS\PPT\elementos ppt\ICOCOLOR-17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15552" y="12111"/>
            <a:ext cx="1800200" cy="6845889"/>
          </a:xfrm>
          <a:prstGeom prst="rect">
            <a:avLst/>
          </a:prstGeom>
          <a:noFill/>
        </p:spPr>
      </p:pic>
      <p:sp>
        <p:nvSpPr>
          <p:cNvPr id="7" name="Rectángulo 6"/>
          <p:cNvSpPr/>
          <p:nvPr/>
        </p:nvSpPr>
        <p:spPr>
          <a:xfrm>
            <a:off x="2360712" y="200834"/>
            <a:ext cx="552285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Avances Modo </a:t>
            </a:r>
            <a:r>
              <a:rPr lang="es-ES" sz="4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Férreo</a:t>
            </a:r>
            <a:endParaRPr lang="es-ES" sz="40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2144688" y="5551348"/>
            <a:ext cx="290335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900" dirty="0" smtClean="0"/>
              <a:t>Registro fotográfico Corredor La Dorada - </a:t>
            </a:r>
            <a:r>
              <a:rPr lang="es-CO" sz="900" dirty="0" err="1" smtClean="0"/>
              <a:t>Chiriguaná</a:t>
            </a:r>
            <a:endParaRPr lang="es-CO" sz="900" dirty="0"/>
          </a:p>
        </p:txBody>
      </p:sp>
    </p:spTree>
    <p:extLst>
      <p:ext uri="{BB962C8B-B14F-4D97-AF65-F5344CB8AC3E}">
        <p14:creationId xmlns:p14="http://schemas.microsoft.com/office/powerpoint/2010/main" val="2018089466"/>
      </p:ext>
    </p:extLst>
  </p:cSld>
  <p:clrMapOvr>
    <a:masterClrMapping/>
  </p:clrMapOvr>
</p:sld>
</file>

<file path=ppt/theme/theme1.xml><?xml version="1.0" encoding="utf-8"?>
<a:theme xmlns:a="http://schemas.openxmlformats.org/drawingml/2006/main" name="plantilla ANI">
  <a:themeElements>
    <a:clrScheme name="Personalizado 5">
      <a:dk1>
        <a:srgbClr val="022B44"/>
      </a:dk1>
      <a:lt1>
        <a:sysClr val="window" lastClr="FFFFFF"/>
      </a:lt1>
      <a:dk2>
        <a:srgbClr val="FFFFFF"/>
      </a:dk2>
      <a:lt2>
        <a:srgbClr val="D8D8D8"/>
      </a:lt2>
      <a:accent1>
        <a:srgbClr val="B8CCE4"/>
      </a:accent1>
      <a:accent2>
        <a:srgbClr val="EFA674"/>
      </a:accent2>
      <a:accent3>
        <a:srgbClr val="366092"/>
      </a:accent3>
      <a:accent4>
        <a:srgbClr val="DB620F"/>
      </a:accent4>
      <a:accent5>
        <a:srgbClr val="FBD5B5"/>
      </a:accent5>
      <a:accent6>
        <a:srgbClr val="6D96C7"/>
      </a:accent6>
      <a:hlink>
        <a:srgbClr val="000000"/>
      </a:hlink>
      <a:folHlink>
        <a:srgbClr val="DB620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b="1" dirty="0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plantilla ANI</Template>
  <TotalTime>8773</TotalTime>
  <Words>431</Words>
  <Application>Microsoft Office PowerPoint</Application>
  <PresentationFormat>A4 (210 x 297 mm)</PresentationFormat>
  <Paragraphs>70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6" baseType="lpstr">
      <vt:lpstr>MS Mincho</vt:lpstr>
      <vt:lpstr>Arial</vt:lpstr>
      <vt:lpstr>Calibri</vt:lpstr>
      <vt:lpstr>Candara</vt:lpstr>
      <vt:lpstr>Helvetica Neue Bold Condensed</vt:lpstr>
      <vt:lpstr>Impact</vt:lpstr>
      <vt:lpstr>Times New Roman</vt:lpstr>
      <vt:lpstr>plantilla ANI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nrojas</dc:creator>
  <cp:lastModifiedBy>Ricardo Aguilera Wilches</cp:lastModifiedBy>
  <cp:revision>278</cp:revision>
  <cp:lastPrinted>2012-11-28T19:27:24Z</cp:lastPrinted>
  <dcterms:created xsi:type="dcterms:W3CDTF">2012-11-16T19:55:35Z</dcterms:created>
  <dcterms:modified xsi:type="dcterms:W3CDTF">2014-12-16T21:50:12Z</dcterms:modified>
</cp:coreProperties>
</file>