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691" r:id="rId2"/>
    <p:sldId id="718" r:id="rId3"/>
    <p:sldId id="264" r:id="rId4"/>
    <p:sldId id="723" r:id="rId5"/>
    <p:sldId id="261" r:id="rId6"/>
    <p:sldId id="719" r:id="rId7"/>
    <p:sldId id="724" r:id="rId8"/>
    <p:sldId id="721" r:id="rId9"/>
    <p:sldId id="722" r:id="rId10"/>
    <p:sldId id="263" r:id="rId11"/>
    <p:sldId id="693" r:id="rId12"/>
    <p:sldId id="694" r:id="rId13"/>
    <p:sldId id="695" r:id="rId14"/>
    <p:sldId id="696" r:id="rId15"/>
    <p:sldId id="698" r:id="rId16"/>
    <p:sldId id="392" r:id="rId17"/>
    <p:sldId id="704" r:id="rId18"/>
    <p:sldId id="699" r:id="rId19"/>
    <p:sldId id="703" r:id="rId20"/>
    <p:sldId id="725" r:id="rId21"/>
    <p:sldId id="256" r:id="rId22"/>
    <p:sldId id="306" r:id="rId23"/>
    <p:sldId id="307" r:id="rId24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79"/>
    <p:restoredTop sz="94669"/>
  </p:normalViewPr>
  <p:slideViewPr>
    <p:cSldViewPr snapToGrid="0" snapToObjects="1">
      <p:cViewPr varScale="1">
        <p:scale>
          <a:sx n="111" d="100"/>
          <a:sy n="111" d="100"/>
        </p:scale>
        <p:origin x="27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morales\Downloads\10.%20Historico%20toneladas%20transportadas%2030%20de%20Octubre%202018%20LB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sespitia\AppData\Local\Microsoft\Windows\INetCache\Content.Outlook\WOQXSVO5\V16_Avance%20financiero%20y%20fisico%20cont%20313%20Adici&#243;n-%20Sep18.xls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espitia\AppData\Local\Microsoft\Windows\INetCache\Content.Outlook\WOQXSVO5\V16_Avance%20financiero%20y%20fisico%20cont%20313%20Adici&#243;n-%20Sep18.xls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r>
              <a:rPr lang="en-US" sz="1400" dirty="0" err="1"/>
              <a:t>Histórico</a:t>
            </a:r>
            <a:r>
              <a:rPr lang="en-US" sz="1400" dirty="0"/>
              <a:t> </a:t>
            </a:r>
            <a:r>
              <a:rPr lang="en-US" sz="1400" dirty="0" err="1"/>
              <a:t>anual</a:t>
            </a:r>
            <a:r>
              <a:rPr lang="en-US" sz="1400" dirty="0"/>
              <a:t> de </a:t>
            </a:r>
            <a:r>
              <a:rPr lang="en-US" sz="1400" dirty="0" err="1"/>
              <a:t>carga</a:t>
            </a:r>
            <a:r>
              <a:rPr lang="en-US" sz="1400" dirty="0"/>
              <a:t> (</a:t>
            </a:r>
            <a:r>
              <a:rPr lang="en-US" sz="1400" dirty="0" err="1"/>
              <a:t>Carbón</a:t>
            </a:r>
            <a:r>
              <a:rPr lang="en-US" sz="1400" dirty="0"/>
              <a:t>) - Red Férrea del Atlántico</a:t>
            </a:r>
          </a:p>
          <a:p>
            <a:pPr>
              <a:defRPr sz="16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r>
              <a:rPr lang="en-US" sz="1400" dirty="0"/>
              <a:t>A </a:t>
            </a:r>
            <a:r>
              <a:rPr lang="en-US" sz="1400" dirty="0" err="1"/>
              <a:t>Septiembre</a:t>
            </a:r>
            <a:r>
              <a:rPr lang="en-US" sz="1400" dirty="0"/>
              <a:t> 20 de 2018</a:t>
            </a:r>
          </a:p>
        </c:rich>
      </c:tx>
      <c:overlay val="0"/>
      <c:spPr>
        <a:noFill/>
        <a:ln w="25400"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>
              <a:bevelT w="50800" h="50800"/>
            </a:sp3d>
          </c:spPr>
          <c:invertIfNegative val="0"/>
          <c:dPt>
            <c:idx val="15"/>
            <c:invertIfNegative val="0"/>
            <c:bubble3D val="0"/>
            <c:spPr>
              <a:solidFill>
                <a:srgbClr val="0070C0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 w="50800" h="50800"/>
              </a:sp3d>
            </c:spPr>
            <c:extLst>
              <c:ext xmlns:c16="http://schemas.microsoft.com/office/drawing/2014/chart" uri="{C3380CC4-5D6E-409C-BE32-E72D297353CC}">
                <c16:uniqueId val="{00000001-2FA4-4276-88B7-471EC5A87DFC}"/>
              </c:ext>
            </c:extLst>
          </c:dPt>
          <c:dPt>
            <c:idx val="16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 w="50800" h="50800"/>
              </a:sp3d>
            </c:spPr>
            <c:extLst>
              <c:ext xmlns:c16="http://schemas.microsoft.com/office/drawing/2014/chart" uri="{C3380CC4-5D6E-409C-BE32-E72D297353CC}">
                <c16:uniqueId val="{00000003-2FA4-4276-88B7-471EC5A87DFC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2"/>
                </a:solidFill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 w="50800" h="50800"/>
              </a:sp3d>
            </c:spPr>
            <c:extLst>
              <c:ext xmlns:c16="http://schemas.microsoft.com/office/drawing/2014/chart" uri="{C3380CC4-5D6E-409C-BE32-E72D297353CC}">
                <c16:uniqueId val="{00000005-2FA4-4276-88B7-471EC5A87DFC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 w="50800" h="50800"/>
              </a:sp3d>
            </c:spPr>
            <c:extLst>
              <c:ext xmlns:c16="http://schemas.microsoft.com/office/drawing/2014/chart" uri="{C3380CC4-5D6E-409C-BE32-E72D297353CC}">
                <c16:uniqueId val="{00000007-2FA4-4276-88B7-471EC5A87DFC}"/>
              </c:ext>
            </c:extLst>
          </c:dPt>
          <c:dLbls>
            <c:dLbl>
              <c:idx val="0"/>
              <c:layout>
                <c:manualLayout>
                  <c:x val="0"/>
                  <c:y val="-7.9720989092662148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FA4-4276-88B7-471EC5A87DFC}"/>
                </c:ext>
              </c:extLst>
            </c:dLbl>
            <c:dLbl>
              <c:idx val="2"/>
              <c:layout>
                <c:manualLayout>
                  <c:x val="0"/>
                  <c:y val="-1.5944197818532502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FA4-4276-88B7-471EC5A87DFC}"/>
                </c:ext>
              </c:extLst>
            </c:dLbl>
            <c:dLbl>
              <c:idx val="6"/>
              <c:layout>
                <c:manualLayout>
                  <c:x val="-7.1474158080112246E-17"/>
                  <c:y val="-2.391629672779857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FA4-4276-88B7-471EC5A87DFC}"/>
                </c:ext>
              </c:extLst>
            </c:dLbl>
            <c:dLbl>
              <c:idx val="7"/>
              <c:layout>
                <c:manualLayout>
                  <c:x val="0"/>
                  <c:y val="-2.3916296727798648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FA4-4276-88B7-471EC5A87DFC}"/>
                </c:ext>
              </c:extLst>
            </c:dLbl>
            <c:dLbl>
              <c:idx val="9"/>
              <c:layout>
                <c:manualLayout>
                  <c:x val="-1.9493177387914945E-3"/>
                  <c:y val="-1.594419781853243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FA4-4276-88B7-471EC5A87DFC}"/>
                </c:ext>
              </c:extLst>
            </c:dLbl>
            <c:dLbl>
              <c:idx val="18"/>
              <c:layout>
                <c:manualLayout>
                  <c:x val="-2.335424811363733E-16"/>
                  <c:y val="1.218214902701072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38.4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FA4-4276-88B7-471EC5A87DFC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19050" cap="rnd">
                <a:solidFill>
                  <a:schemeClr val="accent6">
                    <a:lumMod val="75000"/>
                  </a:schemeClr>
                </a:solidFill>
                <a:prstDash val="solid"/>
                <a:tailEnd type="triangle"/>
              </a:ln>
              <a:effectLst/>
            </c:spPr>
            <c:trendlineType val="linear"/>
            <c:dispRSqr val="0"/>
            <c:dispEq val="0"/>
          </c:trendline>
          <c:cat>
            <c:numRef>
              <c:f>'[10. Historico toneladas transportadas 30 de Octubre 2018 LB.xls]Registro Mensual FNC'!$F$31:$F$49</c:f>
              <c:numCache>
                <c:formatCode>General</c:formatCod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numCache>
            </c:numRef>
          </c:cat>
          <c:val>
            <c:numRef>
              <c:f>'[10. Historico toneladas transportadas 30 de Octubre 2018 LB.xls]Registro Mensual FNC'!$G$31:$G$49</c:f>
              <c:numCache>
                <c:formatCode>_ * #,##0.0_ ;_ * \-#,##0.0_ ;_ * "-"??_ ;_ @_ </c:formatCode>
                <c:ptCount val="19"/>
                <c:pt idx="0">
                  <c:v>8625489.8000000007</c:v>
                </c:pt>
                <c:pt idx="1">
                  <c:v>12701207.140000001</c:v>
                </c:pt>
                <c:pt idx="2">
                  <c:v>12604566.52</c:v>
                </c:pt>
                <c:pt idx="3">
                  <c:v>15639140.120000003</c:v>
                </c:pt>
                <c:pt idx="4">
                  <c:v>20788753.43</c:v>
                </c:pt>
                <c:pt idx="5">
                  <c:v>21739001.650000002</c:v>
                </c:pt>
                <c:pt idx="6">
                  <c:v>20994408.909999996</c:v>
                </c:pt>
                <c:pt idx="7">
                  <c:v>22760364.670000002</c:v>
                </c:pt>
                <c:pt idx="8">
                  <c:v>26876197.822999999</c:v>
                </c:pt>
                <c:pt idx="9">
                  <c:v>28436804.360000007</c:v>
                </c:pt>
                <c:pt idx="10">
                  <c:v>35476270.569999993</c:v>
                </c:pt>
                <c:pt idx="11">
                  <c:v>39439383.549999997</c:v>
                </c:pt>
                <c:pt idx="12">
                  <c:v>42181447.449999996</c:v>
                </c:pt>
                <c:pt idx="13">
                  <c:v>43646043.359999999</c:v>
                </c:pt>
                <c:pt idx="14">
                  <c:v>42733273.519999996</c:v>
                </c:pt>
                <c:pt idx="15">
                  <c:v>47705646.569999993</c:v>
                </c:pt>
                <c:pt idx="16">
                  <c:v>54656829.509999998</c:v>
                </c:pt>
                <c:pt idx="17">
                  <c:v>50418737.380000003</c:v>
                </c:pt>
                <c:pt idx="18">
                  <c:v>37849596.350000001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FA4-4276-88B7-471EC5A87D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08709832"/>
        <c:axId val="1"/>
      </c:barChart>
      <c:catAx>
        <c:axId val="608709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s-CO"/>
          </a:p>
        </c:txPr>
        <c:crossAx val="1"/>
        <c:crossesAt val="0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 * #,##0.0_ ;_ * \-#,##0.0_ ;_ * &quot;-&quot;??_ ;_ @_ 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s-CO"/>
          </a:p>
        </c:txPr>
        <c:crossAx val="608709832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1.676455983542598E-2"/>
                <c:y val="0.39362691938956734"/>
              </c:manualLayout>
            </c:layout>
            <c:tx>
              <c:rich>
                <a:bodyPr rot="-5400000" vert="horz"/>
                <a:lstStyle/>
                <a:p>
                  <a:pPr algn="ctr">
                    <a:defRPr sz="10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r>
                    <a:rPr lang="en-US"/>
                    <a:t>Millones de Toneladas</a:t>
                  </a:r>
                </a:p>
              </c:rich>
            </c:tx>
            <c:spPr>
              <a:noFill/>
              <a:ln w="25400">
                <a:noFill/>
              </a:ln>
            </c:spPr>
          </c:dispUnitsLbl>
        </c:dispUnits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  <a:scene3d>
      <a:camera prst="orthographicFront"/>
      <a:lightRig rig="threePt" dir="t"/>
    </a:scene3d>
    <a:sp3d>
      <a:bevelT w="0" h="0"/>
    </a:sp3d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CO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400" dirty="0"/>
              <a:t>AVANCE</a:t>
            </a:r>
            <a:r>
              <a:rPr lang="en-US" sz="1400" baseline="0" dirty="0"/>
              <a:t> CONSTRUCCIÓN SEGUNDA LÍNEA</a:t>
            </a:r>
            <a:endParaRPr lang="en-US" sz="1400" dirty="0"/>
          </a:p>
        </c:rich>
      </c:tx>
      <c:layout>
        <c:manualLayout>
          <c:xMode val="edge"/>
          <c:yMode val="edge"/>
          <c:x val="0.12648064642384052"/>
          <c:y val="3.3008790214843042E-2"/>
        </c:manualLayout>
      </c:layout>
      <c:overlay val="0"/>
    </c:title>
    <c:autoTitleDeleted val="0"/>
    <c:view3D>
      <c:rotX val="15"/>
      <c:hPercent val="342"/>
      <c:rotY val="20"/>
      <c:depthPercent val="10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994124445053234"/>
          <c:y val="0.20981412736579944"/>
          <c:w val="0.83449022298185493"/>
          <c:h val="0.56741111796330834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'guia inf'!$B$19</c:f>
              <c:strCache>
                <c:ptCount val="1"/>
                <c:pt idx="0">
                  <c:v>Meta prevista (Km)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2320614365624228E-2"/>
                  <c:y val="3.4065314326415429E-2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1D0-4554-A12B-FEF7A70CA21E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'guia inf'!$B$19:$B$20</c:f>
              <c:strCache>
                <c:ptCount val="2"/>
                <c:pt idx="0">
                  <c:v>Meta prevista (Km)</c:v>
                </c:pt>
                <c:pt idx="1">
                  <c:v>Longitud construida (Km)</c:v>
                </c:pt>
              </c:strCache>
            </c:strRef>
          </c:cat>
          <c:val>
            <c:numRef>
              <c:f>'guia inf'!$C$19</c:f>
              <c:numCache>
                <c:formatCode>General</c:formatCode>
                <c:ptCount val="1"/>
                <c:pt idx="0">
                  <c:v>191.1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D0-4554-A12B-FEF7A70CA21E}"/>
            </c:ext>
          </c:extLst>
        </c:ser>
        <c:ser>
          <c:idx val="1"/>
          <c:order val="1"/>
          <c:tx>
            <c:strRef>
              <c:f>'guia inf'!$B$20</c:f>
              <c:strCache>
                <c:ptCount val="1"/>
                <c:pt idx="0">
                  <c:v>Longitud construida (Km)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4558620368228933E-2"/>
                  <c:y val="-2.0457610084984729E-2"/>
                </c:manualLayout>
              </c:layout>
              <c:spPr/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1D0-4554-A12B-FEF7A70CA21E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'guia inf'!$C$20</c:f>
              <c:numCache>
                <c:formatCode>General</c:formatCode>
                <c:ptCount val="1"/>
                <c:pt idx="0">
                  <c:v>165.42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1D0-4554-A12B-FEF7A70CA2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9848648"/>
        <c:axId val="1"/>
        <c:axId val="0"/>
      </c:bar3DChart>
      <c:catAx>
        <c:axId val="1898486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9848648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0.26628762543509071"/>
          <c:y val="0.74877494521777199"/>
          <c:w val="0.4897607899515074"/>
          <c:h val="0.1398354945408776"/>
        </c:manualLayout>
      </c:layout>
      <c:overlay val="0"/>
      <c:txPr>
        <a:bodyPr/>
        <a:lstStyle/>
        <a:p>
          <a:pPr>
            <a:defRPr sz="10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s-CO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CO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b="1"/>
              <a:t>Movilización</a:t>
            </a:r>
            <a:r>
              <a:rPr lang="es-CO" b="1" baseline="0"/>
              <a:t> Carga Bogotá-Belencito 2018</a:t>
            </a:r>
            <a:endParaRPr lang="es-CO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Hoja1!$C$8:$C$12</c:f>
              <c:strCache>
                <c:ptCount val="5"/>
                <c:pt idx="0">
                  <c:v>May</c:v>
                </c:pt>
                <c:pt idx="1">
                  <c:v>Jun</c:v>
                </c:pt>
                <c:pt idx="2">
                  <c:v>Jul</c:v>
                </c:pt>
                <c:pt idx="3">
                  <c:v>Ago</c:v>
                </c:pt>
                <c:pt idx="4">
                  <c:v>Sep</c:v>
                </c:pt>
              </c:strCache>
            </c:strRef>
          </c:cat>
          <c:val>
            <c:numRef>
              <c:f>Hoja1!$D$8:$D$12</c:f>
              <c:numCache>
                <c:formatCode>General</c:formatCode>
                <c:ptCount val="5"/>
                <c:pt idx="0">
                  <c:v>980</c:v>
                </c:pt>
                <c:pt idx="1">
                  <c:v>2352</c:v>
                </c:pt>
                <c:pt idx="2">
                  <c:v>3268</c:v>
                </c:pt>
                <c:pt idx="3">
                  <c:v>2744</c:v>
                </c:pt>
                <c:pt idx="4">
                  <c:v>2408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B7-4E22-9E77-CCDEE24CC4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3171960"/>
        <c:axId val="193178520"/>
      </c:barChart>
      <c:catAx>
        <c:axId val="193171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93178520"/>
        <c:crosses val="autoZero"/>
        <c:auto val="1"/>
        <c:lblAlgn val="ctr"/>
        <c:lblOffset val="100"/>
        <c:noMultiLvlLbl val="0"/>
      </c:catAx>
      <c:valAx>
        <c:axId val="193178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93171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ysClr val="windowText" lastClr="000000">
          <a:lumMod val="50000"/>
          <a:lumOff val="50000"/>
          <a:alpha val="97000"/>
        </a:sysClr>
      </a:solidFill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b="1" baseline="0" dirty="0"/>
              <a:t>Pasajeros Movilizados</a:t>
            </a:r>
          </a:p>
          <a:p>
            <a:pPr>
              <a:defRPr/>
            </a:pPr>
            <a:r>
              <a:rPr lang="es-CO" b="1" baseline="0" dirty="0"/>
              <a:t>Bogotá- Zipaquirá</a:t>
            </a:r>
            <a:endParaRPr lang="es-CO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'[V16_Avance financiero y fisico cont 313 Adición- Sep18.xls]Bogotá - Belencito'!$C$332:$I$332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'[V16_Avance financiero y fisico cont 313 Adición- Sep18.xls]Bogotá - Belencito'!$C$333:$I$333</c:f>
            </c:numRef>
          </c:val>
          <c:extLst>
            <c:ext xmlns:c16="http://schemas.microsoft.com/office/drawing/2014/chart" uri="{C3380CC4-5D6E-409C-BE32-E72D297353CC}">
              <c16:uniqueId val="{00000000-8006-4AA8-BCAF-EA4DC5314821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'[V16_Avance financiero y fisico cont 313 Adición- Sep18.xls]Bogotá - Belencito'!$C$332:$I$332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'[V16_Avance financiero y fisico cont 313 Adición- Sep18.xls]Bogotá - Belencito'!$C$334:$I$334</c:f>
            </c:numRef>
          </c:val>
          <c:extLst>
            <c:ext xmlns:c16="http://schemas.microsoft.com/office/drawing/2014/chart" uri="{C3380CC4-5D6E-409C-BE32-E72D297353CC}">
              <c16:uniqueId val="{00000001-8006-4AA8-BCAF-EA4DC5314821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'[V16_Avance financiero y fisico cont 313 Adición- Sep18.xls]Bogotá - Belencito'!$C$332:$I$332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'[V16_Avance financiero y fisico cont 313 Adición- Sep18.xls]Bogotá - Belencito'!$C$335:$I$335</c:f>
            </c:numRef>
          </c:val>
          <c:extLst>
            <c:ext xmlns:c16="http://schemas.microsoft.com/office/drawing/2014/chart" uri="{C3380CC4-5D6E-409C-BE32-E72D297353CC}">
              <c16:uniqueId val="{00000002-8006-4AA8-BCAF-EA4DC5314821}"/>
            </c:ext>
          </c:extLst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'[V16_Avance financiero y fisico cont 313 Adición- Sep18.xls]Bogotá - Belencito'!$C$332:$I$332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'[V16_Avance financiero y fisico cont 313 Adición- Sep18.xls]Bogotá - Belencito'!$C$336:$I$336</c:f>
            </c:numRef>
          </c:val>
          <c:extLst>
            <c:ext xmlns:c16="http://schemas.microsoft.com/office/drawing/2014/chart" uri="{C3380CC4-5D6E-409C-BE32-E72D297353CC}">
              <c16:uniqueId val="{00000003-8006-4AA8-BCAF-EA4DC5314821}"/>
            </c:ext>
          </c:extLst>
        </c:ser>
        <c:ser>
          <c:idx val="4"/>
          <c:order val="4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'[V16_Avance financiero y fisico cont 313 Adición- Sep18.xls]Bogotá - Belencito'!$C$332:$I$332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'[V16_Avance financiero y fisico cont 313 Adición- Sep18.xls]Bogotá - Belencito'!$C$337:$I$337</c:f>
            </c:numRef>
          </c:val>
          <c:extLst>
            <c:ext xmlns:c16="http://schemas.microsoft.com/office/drawing/2014/chart" uri="{C3380CC4-5D6E-409C-BE32-E72D297353CC}">
              <c16:uniqueId val="{00000004-8006-4AA8-BCAF-EA4DC5314821}"/>
            </c:ext>
          </c:extLst>
        </c:ser>
        <c:ser>
          <c:idx val="5"/>
          <c:order val="5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'[V16_Avance financiero y fisico cont 313 Adición- Sep18.xls]Bogotá - Belencito'!$C$332:$I$332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'[V16_Avance financiero y fisico cont 313 Adición- Sep18.xls]Bogotá - Belencito'!$C$338:$I$338</c:f>
            </c:numRef>
          </c:val>
          <c:extLst>
            <c:ext xmlns:c16="http://schemas.microsoft.com/office/drawing/2014/chart" uri="{C3380CC4-5D6E-409C-BE32-E72D297353CC}">
              <c16:uniqueId val="{00000005-8006-4AA8-BCAF-EA4DC5314821}"/>
            </c:ext>
          </c:extLst>
        </c:ser>
        <c:ser>
          <c:idx val="7"/>
          <c:order val="7"/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'[V16_Avance financiero y fisico cont 313 Adición- Sep18.xls]Bogotá - Belencito'!$C$332:$I$332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'[V16_Avance financiero y fisico cont 313 Adición- Sep18.xls]Bogotá - Belencito'!$C$340:$I$340</c:f>
            </c:numRef>
          </c:val>
          <c:extLst>
            <c:ext xmlns:c16="http://schemas.microsoft.com/office/drawing/2014/chart" uri="{C3380CC4-5D6E-409C-BE32-E72D297353CC}">
              <c16:uniqueId val="{00000006-8006-4AA8-BCAF-EA4DC5314821}"/>
            </c:ext>
          </c:extLst>
        </c:ser>
        <c:ser>
          <c:idx val="8"/>
          <c:order val="8"/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'[V16_Avance financiero y fisico cont 313 Adición- Sep18.xls]Bogotá - Belencito'!$C$332:$I$332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'[V16_Avance financiero y fisico cont 313 Adición- Sep18.xls]Bogotá - Belencito'!$C$341:$I$341</c:f>
            </c:numRef>
          </c:val>
          <c:extLst>
            <c:ext xmlns:c16="http://schemas.microsoft.com/office/drawing/2014/chart" uri="{C3380CC4-5D6E-409C-BE32-E72D297353CC}">
              <c16:uniqueId val="{00000007-8006-4AA8-BCAF-EA4DC5314821}"/>
            </c:ext>
          </c:extLst>
        </c:ser>
        <c:ser>
          <c:idx val="9"/>
          <c:order val="9"/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'[V16_Avance financiero y fisico cont 313 Adición- Sep18.xls]Bogotá - Belencito'!$C$332:$I$332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'[V16_Avance financiero y fisico cont 313 Adición- Sep18.xls]Bogotá - Belencito'!$C$342:$I$342</c:f>
            </c:numRef>
          </c:val>
          <c:extLst>
            <c:ext xmlns:c16="http://schemas.microsoft.com/office/drawing/2014/chart" uri="{C3380CC4-5D6E-409C-BE32-E72D297353CC}">
              <c16:uniqueId val="{00000008-8006-4AA8-BCAF-EA4DC5314821}"/>
            </c:ext>
          </c:extLst>
        </c:ser>
        <c:ser>
          <c:idx val="10"/>
          <c:order val="10"/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'[V16_Avance financiero y fisico cont 313 Adición- Sep18.xls]Bogotá - Belencito'!$C$332:$I$332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'[V16_Avance financiero y fisico cont 313 Adición- Sep18.xls]Bogotá - Belencito'!$C$343:$I$343</c:f>
            </c:numRef>
          </c:val>
          <c:extLst>
            <c:ext xmlns:c16="http://schemas.microsoft.com/office/drawing/2014/chart" uri="{C3380CC4-5D6E-409C-BE32-E72D297353CC}">
              <c16:uniqueId val="{00000009-8006-4AA8-BCAF-EA4DC5314821}"/>
            </c:ext>
          </c:extLst>
        </c:ser>
        <c:ser>
          <c:idx val="11"/>
          <c:order val="11"/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'[V16_Avance financiero y fisico cont 313 Adición- Sep18.xls]Bogotá - Belencito'!$C$332:$I$332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'[V16_Avance financiero y fisico cont 313 Adición- Sep18.xls]Bogotá - Belencito'!$C$344:$I$344</c:f>
            </c:numRef>
          </c:val>
          <c:extLst>
            <c:ext xmlns:c16="http://schemas.microsoft.com/office/drawing/2014/chart" uri="{C3380CC4-5D6E-409C-BE32-E72D297353CC}">
              <c16:uniqueId val="{0000000A-8006-4AA8-BCAF-EA4DC5314821}"/>
            </c:ext>
          </c:extLst>
        </c:ser>
        <c:ser>
          <c:idx val="12"/>
          <c:order val="12"/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'[V16_Avance financiero y fisico cont 313 Adición- Sep18.xls]Bogotá - Belencito'!$C$332:$I$332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'[V16_Avance financiero y fisico cont 313 Adición- Sep18.xls]Bogotá - Belencito'!$C$345:$I$345</c:f>
              <c:numCache>
                <c:formatCode>#,##0</c:formatCode>
                <c:ptCount val="6"/>
                <c:pt idx="0">
                  <c:v>216510</c:v>
                </c:pt>
                <c:pt idx="1">
                  <c:v>388897</c:v>
                </c:pt>
                <c:pt idx="2">
                  <c:v>385792</c:v>
                </c:pt>
                <c:pt idx="3">
                  <c:v>405650</c:v>
                </c:pt>
                <c:pt idx="4">
                  <c:v>456826</c:v>
                </c:pt>
                <c:pt idx="5">
                  <c:v>403878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8006-4AA8-BCAF-EA4DC5314821}"/>
            </c:ext>
          </c:extLst>
        </c:ser>
        <c:ser>
          <c:idx val="6"/>
          <c:order val="6"/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'[V16_Avance financiero y fisico cont 313 Adición- Sep18.xls]Bogotá - Belencito'!$C$332:$I$332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'[V16_Avance financiero y fisico cont 313 Adición- Sep18.xls]Bogotá - Belencito'!$C$339:$I$339</c:f>
            </c:numRef>
          </c:val>
          <c:extLst>
            <c:ext xmlns:c16="http://schemas.microsoft.com/office/drawing/2014/chart" uri="{C3380CC4-5D6E-409C-BE32-E72D297353CC}">
              <c16:uniqueId val="{0000000C-8006-4AA8-BCAF-EA4DC53148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8696208"/>
        <c:axId val="488692928"/>
      </c:barChart>
      <c:catAx>
        <c:axId val="488696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88692928"/>
        <c:crosses val="autoZero"/>
        <c:auto val="1"/>
        <c:lblAlgn val="ctr"/>
        <c:lblOffset val="100"/>
        <c:noMultiLvlLbl val="0"/>
      </c:catAx>
      <c:valAx>
        <c:axId val="488692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88696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4472C4">
          <a:lumMod val="60000"/>
          <a:lumOff val="40000"/>
        </a:srgbClr>
      </a:solidFill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b="1"/>
              <a:t>Pasajeros</a:t>
            </a:r>
            <a:r>
              <a:rPr lang="es-CO" b="1" baseline="0"/>
              <a:t> movilizados La Dorada-Chiriguana</a:t>
            </a:r>
            <a:endParaRPr lang="es-CO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'[V16_Avance financiero y fisico cont 313 Adición- Sep18.xls]Dorada - Chiriguaná'!$C$317:$I$317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'[V16_Avance financiero y fisico cont 313 Adición- Sep18.xls]Dorada - Chiriguaná'!$C$318:$I$318</c:f>
            </c:numRef>
          </c:val>
          <c:extLst>
            <c:ext xmlns:c16="http://schemas.microsoft.com/office/drawing/2014/chart" uri="{C3380CC4-5D6E-409C-BE32-E72D297353CC}">
              <c16:uniqueId val="{00000000-0411-4A7F-95C7-18D8AF2A5B80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'[V16_Avance financiero y fisico cont 313 Adición- Sep18.xls]Dorada - Chiriguaná'!$C$317:$I$317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'[V16_Avance financiero y fisico cont 313 Adición- Sep18.xls]Dorada - Chiriguaná'!$C$319:$I$319</c:f>
            </c:numRef>
          </c:val>
          <c:extLst>
            <c:ext xmlns:c16="http://schemas.microsoft.com/office/drawing/2014/chart" uri="{C3380CC4-5D6E-409C-BE32-E72D297353CC}">
              <c16:uniqueId val="{00000001-0411-4A7F-95C7-18D8AF2A5B80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'[V16_Avance financiero y fisico cont 313 Adición- Sep18.xls]Dorada - Chiriguaná'!$C$317:$I$317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'[V16_Avance financiero y fisico cont 313 Adición- Sep18.xls]Dorada - Chiriguaná'!$C$320:$I$320</c:f>
            </c:numRef>
          </c:val>
          <c:extLst>
            <c:ext xmlns:c16="http://schemas.microsoft.com/office/drawing/2014/chart" uri="{C3380CC4-5D6E-409C-BE32-E72D297353CC}">
              <c16:uniqueId val="{00000002-0411-4A7F-95C7-18D8AF2A5B80}"/>
            </c:ext>
          </c:extLst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'[V16_Avance financiero y fisico cont 313 Adición- Sep18.xls]Dorada - Chiriguaná'!$C$317:$I$317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'[V16_Avance financiero y fisico cont 313 Adición- Sep18.xls]Dorada - Chiriguaná'!$C$321:$I$321</c:f>
            </c:numRef>
          </c:val>
          <c:extLst>
            <c:ext xmlns:c16="http://schemas.microsoft.com/office/drawing/2014/chart" uri="{C3380CC4-5D6E-409C-BE32-E72D297353CC}">
              <c16:uniqueId val="{00000003-0411-4A7F-95C7-18D8AF2A5B80}"/>
            </c:ext>
          </c:extLst>
        </c:ser>
        <c:ser>
          <c:idx val="4"/>
          <c:order val="4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'[V16_Avance financiero y fisico cont 313 Adición- Sep18.xls]Dorada - Chiriguaná'!$C$317:$I$317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'[V16_Avance financiero y fisico cont 313 Adición- Sep18.xls]Dorada - Chiriguaná'!$C$322:$I$322</c:f>
            </c:numRef>
          </c:val>
          <c:extLst>
            <c:ext xmlns:c16="http://schemas.microsoft.com/office/drawing/2014/chart" uri="{C3380CC4-5D6E-409C-BE32-E72D297353CC}">
              <c16:uniqueId val="{00000004-0411-4A7F-95C7-18D8AF2A5B80}"/>
            </c:ext>
          </c:extLst>
        </c:ser>
        <c:ser>
          <c:idx val="5"/>
          <c:order val="5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'[V16_Avance financiero y fisico cont 313 Adición- Sep18.xls]Dorada - Chiriguaná'!$C$317:$I$317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'[V16_Avance financiero y fisico cont 313 Adición- Sep18.xls]Dorada - Chiriguaná'!$C$323:$I$323</c:f>
            </c:numRef>
          </c:val>
          <c:extLst>
            <c:ext xmlns:c16="http://schemas.microsoft.com/office/drawing/2014/chart" uri="{C3380CC4-5D6E-409C-BE32-E72D297353CC}">
              <c16:uniqueId val="{00000005-0411-4A7F-95C7-18D8AF2A5B80}"/>
            </c:ext>
          </c:extLst>
        </c:ser>
        <c:ser>
          <c:idx val="7"/>
          <c:order val="7"/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'[V16_Avance financiero y fisico cont 313 Adición- Sep18.xls]Dorada - Chiriguaná'!$C$317:$I$317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'[V16_Avance financiero y fisico cont 313 Adición- Sep18.xls]Dorada - Chiriguaná'!$C$325:$I$325</c:f>
            </c:numRef>
          </c:val>
          <c:extLst>
            <c:ext xmlns:c16="http://schemas.microsoft.com/office/drawing/2014/chart" uri="{C3380CC4-5D6E-409C-BE32-E72D297353CC}">
              <c16:uniqueId val="{00000006-0411-4A7F-95C7-18D8AF2A5B80}"/>
            </c:ext>
          </c:extLst>
        </c:ser>
        <c:ser>
          <c:idx val="8"/>
          <c:order val="8"/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'[V16_Avance financiero y fisico cont 313 Adición- Sep18.xls]Dorada - Chiriguaná'!$C$317:$I$317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'[V16_Avance financiero y fisico cont 313 Adición- Sep18.xls]Dorada - Chiriguaná'!$C$326:$I$326</c:f>
            </c:numRef>
          </c:val>
          <c:extLst>
            <c:ext xmlns:c16="http://schemas.microsoft.com/office/drawing/2014/chart" uri="{C3380CC4-5D6E-409C-BE32-E72D297353CC}">
              <c16:uniqueId val="{00000007-0411-4A7F-95C7-18D8AF2A5B80}"/>
            </c:ext>
          </c:extLst>
        </c:ser>
        <c:ser>
          <c:idx val="9"/>
          <c:order val="9"/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'[V16_Avance financiero y fisico cont 313 Adición- Sep18.xls]Dorada - Chiriguaná'!$C$317:$I$317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'[V16_Avance financiero y fisico cont 313 Adición- Sep18.xls]Dorada - Chiriguaná'!$C$327:$I$327</c:f>
            </c:numRef>
          </c:val>
          <c:extLst>
            <c:ext xmlns:c16="http://schemas.microsoft.com/office/drawing/2014/chart" uri="{C3380CC4-5D6E-409C-BE32-E72D297353CC}">
              <c16:uniqueId val="{00000008-0411-4A7F-95C7-18D8AF2A5B80}"/>
            </c:ext>
          </c:extLst>
        </c:ser>
        <c:ser>
          <c:idx val="10"/>
          <c:order val="10"/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'[V16_Avance financiero y fisico cont 313 Adición- Sep18.xls]Dorada - Chiriguaná'!$C$317:$I$317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'[V16_Avance financiero y fisico cont 313 Adición- Sep18.xls]Dorada - Chiriguaná'!$C$328:$I$328</c:f>
            </c:numRef>
          </c:val>
          <c:extLst>
            <c:ext xmlns:c16="http://schemas.microsoft.com/office/drawing/2014/chart" uri="{C3380CC4-5D6E-409C-BE32-E72D297353CC}">
              <c16:uniqueId val="{00000009-0411-4A7F-95C7-18D8AF2A5B80}"/>
            </c:ext>
          </c:extLst>
        </c:ser>
        <c:ser>
          <c:idx val="11"/>
          <c:order val="11"/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'[V16_Avance financiero y fisico cont 313 Adición- Sep18.xls]Dorada - Chiriguaná'!$C$317:$I$317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'[V16_Avance financiero y fisico cont 313 Adición- Sep18.xls]Dorada - Chiriguaná'!$C$329:$I$329</c:f>
            </c:numRef>
          </c:val>
          <c:extLst>
            <c:ext xmlns:c16="http://schemas.microsoft.com/office/drawing/2014/chart" uri="{C3380CC4-5D6E-409C-BE32-E72D297353CC}">
              <c16:uniqueId val="{0000000A-0411-4A7F-95C7-18D8AF2A5B80}"/>
            </c:ext>
          </c:extLst>
        </c:ser>
        <c:ser>
          <c:idx val="12"/>
          <c:order val="12"/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'[V16_Avance financiero y fisico cont 313 Adición- Sep18.xls]Dorada - Chiriguaná'!$C$317:$I$317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'[V16_Avance financiero y fisico cont 313 Adición- Sep18.xls]Dorada - Chiriguaná'!$C$330:$I$330</c:f>
              <c:numCache>
                <c:formatCode>#,##0</c:formatCode>
                <c:ptCount val="6"/>
                <c:pt idx="0">
                  <c:v>74256</c:v>
                </c:pt>
                <c:pt idx="1">
                  <c:v>75561</c:v>
                </c:pt>
                <c:pt idx="2">
                  <c:v>72827</c:v>
                </c:pt>
                <c:pt idx="3">
                  <c:v>73475</c:v>
                </c:pt>
                <c:pt idx="4">
                  <c:v>80867</c:v>
                </c:pt>
                <c:pt idx="5">
                  <c:v>54939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0411-4A7F-95C7-18D8AF2A5B80}"/>
            </c:ext>
          </c:extLst>
        </c:ser>
        <c:ser>
          <c:idx val="6"/>
          <c:order val="6"/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'[V16_Avance financiero y fisico cont 313 Adición- Sep18.xls]Dorada - Chiriguaná'!$C$317:$I$317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'[V16_Avance financiero y fisico cont 313 Adición- Sep18.xls]Dorada - Chiriguaná'!$C$324:$I$324</c:f>
            </c:numRef>
          </c:val>
          <c:extLst>
            <c:ext xmlns:c16="http://schemas.microsoft.com/office/drawing/2014/chart" uri="{C3380CC4-5D6E-409C-BE32-E72D297353CC}">
              <c16:uniqueId val="{0000000C-0411-4A7F-95C7-18D8AF2A5B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7681648"/>
        <c:axId val="487689192"/>
      </c:barChart>
      <c:catAx>
        <c:axId val="487681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87689192"/>
        <c:crosses val="autoZero"/>
        <c:auto val="1"/>
        <c:lblAlgn val="ctr"/>
        <c:lblOffset val="100"/>
        <c:noMultiLvlLbl val="0"/>
      </c:catAx>
      <c:valAx>
        <c:axId val="487689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8768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FBF200-CBEE-4D72-A22A-AB5B4A52F84C}" type="datetimeFigureOut">
              <a:rPr lang="es-CO" smtClean="0"/>
              <a:t>9/11/2018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E8F3B-0A1C-4277-A2CE-851CA407F68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01058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298FB-24B8-4BD2-BA3F-F4B08ED551E7}" type="slidenum">
              <a:rPr lang="es-CO" smtClean="0"/>
              <a:t>21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53406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1141-5606-9649-914F-880FE1C19CD7}" type="datetimeFigureOut">
              <a:rPr lang="es-ES_tradnl" smtClean="0"/>
              <a:t>09/11/2018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2B764-2A9E-9547-B25F-E2262D8FA7B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15603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1141-5606-9649-914F-880FE1C19CD7}" type="datetimeFigureOut">
              <a:rPr lang="es-ES_tradnl" smtClean="0"/>
              <a:t>09/11/2018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2B764-2A9E-9547-B25F-E2262D8FA7B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68623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1141-5606-9649-914F-880FE1C19CD7}" type="datetimeFigureOut">
              <a:rPr lang="es-ES_tradnl" smtClean="0"/>
              <a:t>09/11/2018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2B764-2A9E-9547-B25F-E2262D8FA7B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31660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1141-5606-9649-914F-880FE1C19CD7}" type="datetimeFigureOut">
              <a:rPr lang="es-ES_tradnl" smtClean="0"/>
              <a:t>09/11/2018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2B764-2A9E-9547-B25F-E2262D8FA7B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1154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1141-5606-9649-914F-880FE1C19CD7}" type="datetimeFigureOut">
              <a:rPr lang="es-ES_tradnl" smtClean="0"/>
              <a:t>09/11/2018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2B764-2A9E-9547-B25F-E2262D8FA7B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0723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1141-5606-9649-914F-880FE1C19CD7}" type="datetimeFigureOut">
              <a:rPr lang="es-ES_tradnl" smtClean="0"/>
              <a:t>09/11/2018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2B764-2A9E-9547-B25F-E2262D8FA7B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15255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1141-5606-9649-914F-880FE1C19CD7}" type="datetimeFigureOut">
              <a:rPr lang="es-ES_tradnl" smtClean="0"/>
              <a:t>09/11/2018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2B764-2A9E-9547-B25F-E2262D8FA7B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6060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1141-5606-9649-914F-880FE1C19CD7}" type="datetimeFigureOut">
              <a:rPr lang="es-ES_tradnl" smtClean="0"/>
              <a:t>09/11/2018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2B764-2A9E-9547-B25F-E2262D8FA7B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81961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1141-5606-9649-914F-880FE1C19CD7}" type="datetimeFigureOut">
              <a:rPr lang="es-ES_tradnl" smtClean="0"/>
              <a:t>09/11/2018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2B764-2A9E-9547-B25F-E2262D8FA7B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95968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1141-5606-9649-914F-880FE1C19CD7}" type="datetimeFigureOut">
              <a:rPr lang="es-ES_tradnl" smtClean="0"/>
              <a:t>09/11/2018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2B764-2A9E-9547-B25F-E2262D8FA7B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59068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1141-5606-9649-914F-880FE1C19CD7}" type="datetimeFigureOut">
              <a:rPr lang="es-ES_tradnl" smtClean="0"/>
              <a:t>09/11/2018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2B764-2A9E-9547-B25F-E2262D8FA7B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6272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61141-5606-9649-914F-880FE1C19CD7}" type="datetimeFigureOut">
              <a:rPr lang="es-ES_tradnl" smtClean="0"/>
              <a:t>09/11/2018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2B764-2A9E-9547-B25F-E2262D8FA7B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61030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chart" Target="../charts/chart5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0" y="0"/>
            <a:ext cx="12192000" cy="966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367" y="5753114"/>
            <a:ext cx="5123266" cy="460790"/>
          </a:xfrm>
          <a:prstGeom prst="rect">
            <a:avLst/>
          </a:prstGeom>
        </p:spPr>
      </p:pic>
      <p:pic>
        <p:nvPicPr>
          <p:cNvPr id="6" name="Imagen 5" descr="FRANJA-GRI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367" y="2832951"/>
            <a:ext cx="5372100" cy="45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2758132" y="2413337"/>
            <a:ext cx="6675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s-CO" sz="6000" b="1" dirty="0">
                <a:solidFill>
                  <a:srgbClr val="033F78"/>
                </a:solidFill>
                <a:latin typeface="Arial" charset="0"/>
                <a:ea typeface="Arial" charset="0"/>
                <a:cs typeface="Arial" charset="0"/>
              </a:rPr>
              <a:t>MODO FÉRREO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064"/>
            <a:ext cx="2683042" cy="162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70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69468" y="292268"/>
            <a:ext cx="6675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s-CO" sz="2000" b="1" dirty="0">
                <a:solidFill>
                  <a:srgbClr val="033F78"/>
                </a:solidFill>
                <a:latin typeface="Arial" charset="0"/>
                <a:ea typeface="Arial" charset="0"/>
                <a:cs typeface="Arial" charset="0"/>
              </a:rPr>
              <a:t>HISTORICO PASAJEROS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69468" y="719492"/>
            <a:ext cx="6675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s-CO" sz="2000" b="1" dirty="0">
                <a:solidFill>
                  <a:srgbClr val="033F78"/>
                </a:solidFill>
                <a:latin typeface="Arial" charset="0"/>
                <a:ea typeface="Arial" charset="0"/>
                <a:cs typeface="Arial" charset="0"/>
              </a:rPr>
              <a:t> Bogotá – Belencito </a:t>
            </a:r>
            <a:r>
              <a:rPr lang="es-CO" sz="1200" b="1" dirty="0">
                <a:solidFill>
                  <a:srgbClr val="033F78"/>
                </a:solidFill>
                <a:latin typeface="Arial" charset="0"/>
                <a:ea typeface="Arial" charset="0"/>
                <a:cs typeface="Arial" charset="0"/>
              </a:rPr>
              <a:t>(Corte septiembre 2018)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387927" y="3856478"/>
            <a:ext cx="6675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defRPr/>
            </a:pPr>
            <a:r>
              <a:rPr lang="es-CO" sz="2000" b="1" dirty="0">
                <a:solidFill>
                  <a:srgbClr val="033F78"/>
                </a:solidFill>
                <a:latin typeface="Arial" charset="0"/>
                <a:ea typeface="Arial" charset="0"/>
                <a:cs typeface="Arial" charset="0"/>
              </a:rPr>
              <a:t>La Dorada – Chiriguaná </a:t>
            </a:r>
            <a:r>
              <a:rPr lang="es-CO" sz="1200" b="1" dirty="0">
                <a:solidFill>
                  <a:srgbClr val="033F78"/>
                </a:solidFill>
                <a:latin typeface="Arial" charset="0"/>
                <a:ea typeface="Arial" charset="0"/>
                <a:cs typeface="Arial" charset="0"/>
              </a:rPr>
              <a:t>(Corte septiembre 2018)  </a:t>
            </a:r>
          </a:p>
        </p:txBody>
      </p:sp>
      <p:pic>
        <p:nvPicPr>
          <p:cNvPr id="4098" name="Picture 2" descr="Resultado de imagen para turistr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3131" y="1119602"/>
            <a:ext cx="3021968" cy="237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n para turistr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631" y="1146716"/>
            <a:ext cx="2857500" cy="234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4547" y="4012876"/>
            <a:ext cx="3088584" cy="253446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3131" y="4175237"/>
            <a:ext cx="3088584" cy="2372101"/>
          </a:xfrm>
          <a:prstGeom prst="rect">
            <a:avLst/>
          </a:prstGeom>
        </p:spPr>
      </p:pic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290E02F9-54DE-41D7-9E24-2C61AD7234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7823318"/>
              </p:ext>
            </p:extLst>
          </p:nvPr>
        </p:nvGraphicFramePr>
        <p:xfrm>
          <a:off x="387926" y="1085756"/>
          <a:ext cx="488511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11A91B8E-10F2-4A87-B26F-07A08FE159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8521517"/>
              </p:ext>
            </p:extLst>
          </p:nvPr>
        </p:nvGraphicFramePr>
        <p:xfrm>
          <a:off x="256363" y="4207752"/>
          <a:ext cx="5003571" cy="2534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281920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69468" y="292268"/>
            <a:ext cx="6675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s-CO" sz="2000" b="1" dirty="0">
                <a:solidFill>
                  <a:srgbClr val="033F78"/>
                </a:solidFill>
                <a:latin typeface="Arial" charset="0"/>
                <a:ea typeface="Arial" charset="0"/>
                <a:cs typeface="Arial" charset="0"/>
              </a:rPr>
              <a:t>GESTIÓN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789E3AA-68C9-46A9-B2EF-C360D21BB338}"/>
              </a:ext>
            </a:extLst>
          </p:cNvPr>
          <p:cNvSpPr/>
          <p:nvPr/>
        </p:nvSpPr>
        <p:spPr>
          <a:xfrm>
            <a:off x="269468" y="883699"/>
            <a:ext cx="11627428" cy="1059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indent="-263525" algn="just"/>
            <a:r>
              <a:rPr lang="es-MX" sz="1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Hoy se tiene la conexión férrea hasta el Puerto de Capulco (Gamarra- Cesar) con el fin incentivar un desarrollo multimodal </a:t>
            </a:r>
          </a:p>
          <a:p>
            <a:pPr marL="263525" indent="-263525" algn="just"/>
            <a:r>
              <a:rPr lang="es-MX" sz="1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que genere competitividad y desarrollo del País.</a:t>
            </a:r>
            <a:endParaRPr lang="es-MX" sz="16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endParaRPr lang="es-ES" sz="15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endParaRPr lang="es-MX" sz="15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F075297-64CD-40AE-BBE7-41E1D5E45B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9676" y="2015041"/>
            <a:ext cx="3985700" cy="195581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C5D4F43-2489-441D-A4BE-1B5F64CC68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8916" y="4179267"/>
            <a:ext cx="3985700" cy="2386465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34962" y="1499120"/>
            <a:ext cx="6675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s-CO" sz="2000" b="1" dirty="0">
                <a:solidFill>
                  <a:srgbClr val="033F78"/>
                </a:solidFill>
                <a:latin typeface="Arial" charset="0"/>
                <a:ea typeface="Arial" charset="0"/>
                <a:cs typeface="Arial" charset="0"/>
              </a:rPr>
              <a:t>Antes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5373341" y="1543366"/>
            <a:ext cx="6675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s-CO" sz="2000" b="1" dirty="0">
                <a:solidFill>
                  <a:srgbClr val="033F78"/>
                </a:solidFill>
                <a:latin typeface="Arial" charset="0"/>
                <a:ea typeface="Arial" charset="0"/>
                <a:cs typeface="Arial" charset="0"/>
              </a:rPr>
              <a:t>Después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722" y="4287290"/>
            <a:ext cx="3985700" cy="238646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722" y="1899230"/>
            <a:ext cx="3985700" cy="2143193"/>
          </a:xfrm>
          <a:prstGeom prst="rect">
            <a:avLst/>
          </a:prstGeom>
        </p:spPr>
      </p:pic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680F4EA2-D6D3-4C65-B404-86148AE2111A}"/>
              </a:ext>
            </a:extLst>
          </p:cNvPr>
          <p:cNvCxnSpPr>
            <a:cxnSpLocks/>
          </p:cNvCxnSpPr>
          <p:nvPr/>
        </p:nvCxnSpPr>
        <p:spPr>
          <a:xfrm>
            <a:off x="7765366" y="3026643"/>
            <a:ext cx="2152357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DFABBEE1-32B5-41E0-9663-2ABE5B7F6E54}"/>
              </a:ext>
            </a:extLst>
          </p:cNvPr>
          <p:cNvCxnSpPr>
            <a:cxnSpLocks/>
          </p:cNvCxnSpPr>
          <p:nvPr/>
        </p:nvCxnSpPr>
        <p:spPr>
          <a:xfrm>
            <a:off x="7313019" y="5612754"/>
            <a:ext cx="2604704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7543827-F931-4F40-B81B-791ADF7A4BEF}"/>
              </a:ext>
            </a:extLst>
          </p:cNvPr>
          <p:cNvSpPr txBox="1"/>
          <p:nvPr/>
        </p:nvSpPr>
        <p:spPr>
          <a:xfrm>
            <a:off x="9951579" y="2626533"/>
            <a:ext cx="2152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s-CO" sz="1400" b="1" dirty="0">
                <a:solidFill>
                  <a:srgbClr val="033F78"/>
                </a:solidFill>
                <a:latin typeface="Arial" charset="0"/>
                <a:ea typeface="Arial" charset="0"/>
                <a:cs typeface="Arial" charset="0"/>
              </a:rPr>
              <a:t>Rehabilitación puente férreo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F8C4DB5-83CD-4340-9B1D-99074F5597EF}"/>
              </a:ext>
            </a:extLst>
          </p:cNvPr>
          <p:cNvSpPr txBox="1"/>
          <p:nvPr/>
        </p:nvSpPr>
        <p:spPr>
          <a:xfrm>
            <a:off x="9951578" y="5351144"/>
            <a:ext cx="2152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s-CO" sz="1400" b="1" dirty="0">
                <a:solidFill>
                  <a:srgbClr val="033F78"/>
                </a:solidFill>
                <a:latin typeface="Arial" charset="0"/>
                <a:ea typeface="Arial" charset="0"/>
                <a:cs typeface="Arial" charset="0"/>
              </a:rPr>
              <a:t>Rehabilitación Ramal férreo</a:t>
            </a:r>
          </a:p>
        </p:txBody>
      </p:sp>
    </p:spTree>
    <p:extLst>
      <p:ext uri="{BB962C8B-B14F-4D97-AF65-F5344CB8AC3E}">
        <p14:creationId xmlns:p14="http://schemas.microsoft.com/office/powerpoint/2010/main" val="4202892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521822" y="3056249"/>
            <a:ext cx="6675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s-CO" sz="3200" b="1" dirty="0">
                <a:solidFill>
                  <a:srgbClr val="033F78"/>
                </a:solidFill>
                <a:latin typeface="Arial" charset="0"/>
                <a:ea typeface="Arial" charset="0"/>
                <a:cs typeface="Arial" charset="0"/>
              </a:rPr>
              <a:t>TRENES DE PRUEBA</a:t>
            </a:r>
          </a:p>
        </p:txBody>
      </p:sp>
    </p:spTree>
    <p:extLst>
      <p:ext uri="{BB962C8B-B14F-4D97-AF65-F5344CB8AC3E}">
        <p14:creationId xmlns:p14="http://schemas.microsoft.com/office/powerpoint/2010/main" val="3221336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15636" y="1403500"/>
            <a:ext cx="1097280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rgbClr val="033F78"/>
                </a:solidFill>
                <a:latin typeface="Arial" charset="0"/>
                <a:ea typeface="Arial" charset="0"/>
                <a:cs typeface="Arial" charset="0"/>
              </a:rPr>
              <a:t>TREN DE PRUEBA CON LA EMPRESA ARGOS </a:t>
            </a:r>
            <a:r>
              <a:rPr lang="es-ES" dirty="0">
                <a:solidFill>
                  <a:schemeClr val="tx2"/>
                </a:solidFill>
              </a:rPr>
              <a:t> </a:t>
            </a:r>
          </a:p>
          <a:p>
            <a:endParaRPr lang="es-ES" dirty="0">
              <a:solidFill>
                <a:schemeClr val="tx2"/>
              </a:solidFill>
            </a:endParaRPr>
          </a:p>
          <a:p>
            <a:r>
              <a:rPr lang="es-ES" u="sng" dirty="0">
                <a:solidFill>
                  <a:schemeClr val="tx2"/>
                </a:solidFill>
              </a:rPr>
              <a:t>20 de Febrero de 2018</a:t>
            </a:r>
          </a:p>
          <a:p>
            <a:endParaRPr lang="es-MX" dirty="0">
              <a:solidFill>
                <a:schemeClr val="tx2"/>
              </a:solidFill>
            </a:endParaRPr>
          </a:p>
          <a:p>
            <a:r>
              <a:rPr lang="es-ES" dirty="0">
                <a:solidFill>
                  <a:schemeClr val="tx2"/>
                </a:solidFill>
              </a:rPr>
              <a:t>A las 2:05 am del 20 de febrero de 2018 salió el tren de prueba de la Planta de Argos en Belencito conformado por la Locomotora No. 1001 y 6 plataformas con una carga total de </a:t>
            </a:r>
            <a:r>
              <a:rPr lang="es-ES" b="1" dirty="0">
                <a:solidFill>
                  <a:schemeClr val="tx2"/>
                </a:solidFill>
              </a:rPr>
              <a:t>4.200 bultos 210 Ton</a:t>
            </a:r>
            <a:r>
              <a:rPr lang="es-ES" dirty="0">
                <a:solidFill>
                  <a:schemeClr val="tx2"/>
                </a:solidFill>
              </a:rPr>
              <a:t>. </a:t>
            </a:r>
            <a:endParaRPr lang="es-MX" dirty="0">
              <a:solidFill>
                <a:schemeClr val="tx2"/>
              </a:solidFill>
            </a:endParaRPr>
          </a:p>
          <a:p>
            <a:r>
              <a:rPr lang="es-ES" dirty="0">
                <a:solidFill>
                  <a:schemeClr val="tx2"/>
                </a:solidFill>
              </a:rPr>
              <a:t> </a:t>
            </a:r>
            <a:endParaRPr lang="es-MX" dirty="0">
              <a:solidFill>
                <a:schemeClr val="tx2"/>
              </a:solidFill>
            </a:endParaRPr>
          </a:p>
          <a:p>
            <a:pPr algn="just"/>
            <a:r>
              <a:rPr lang="es-ES" dirty="0">
                <a:solidFill>
                  <a:schemeClr val="tx2"/>
                </a:solidFill>
              </a:rPr>
              <a:t>Para un recorrido de 257 km en 14 horas con una carga total de arrastre de 285 ton</a:t>
            </a:r>
            <a:endParaRPr lang="es-MX" dirty="0">
              <a:solidFill>
                <a:schemeClr val="tx2"/>
              </a:solidFill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/>
          </p:nvPr>
        </p:nvGraphicFramePr>
        <p:xfrm>
          <a:off x="1558636" y="3788729"/>
          <a:ext cx="8697191" cy="24338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946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3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31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60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31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MATERIAL</a:t>
                      </a:r>
                      <a:endParaRPr lang="es-MX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Locomotora </a:t>
                      </a:r>
                      <a:endParaRPr lang="es-MX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Plataformas</a:t>
                      </a:r>
                      <a:endParaRPr lang="es-MX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OBSERVACIÓN</a:t>
                      </a:r>
                      <a:endParaRPr lang="es-MX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4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Hora de salida (Planta Argos)</a:t>
                      </a:r>
                      <a:endParaRPr lang="es-MX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2:05</a:t>
                      </a:r>
                      <a:endParaRPr lang="es-MX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CARGADO</a:t>
                      </a:r>
                      <a:endParaRPr lang="es-MX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9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Hora llegada Tunja</a:t>
                      </a:r>
                      <a:endParaRPr lang="es-MX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6:13</a:t>
                      </a:r>
                      <a:endParaRPr lang="es-MX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REPOSTAJE ACPM Y ARENERO</a:t>
                      </a:r>
                      <a:endParaRPr lang="es-MX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Hora salida Tunja</a:t>
                      </a:r>
                      <a:endParaRPr lang="es-MX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6:49</a:t>
                      </a:r>
                      <a:endParaRPr lang="es-MX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MX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31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Hora llegada </a:t>
                      </a:r>
                      <a:r>
                        <a:rPr lang="es-ES" sz="1400" dirty="0" err="1">
                          <a:effectLst/>
                        </a:rPr>
                        <a:t>Villapinzón</a:t>
                      </a:r>
                      <a:endParaRPr lang="es-MX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bg1"/>
                          </a:solidFill>
                          <a:effectLst/>
                        </a:rPr>
                        <a:t>10:47</a:t>
                      </a:r>
                      <a:endParaRPr lang="es-MX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CAMBIO DE TRIPULACIÓN</a:t>
                      </a:r>
                      <a:endParaRPr lang="es-MX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31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Hora salida </a:t>
                      </a:r>
                      <a:r>
                        <a:rPr lang="es-ES" sz="1400" dirty="0" err="1">
                          <a:effectLst/>
                        </a:rPr>
                        <a:t>Villapinzón</a:t>
                      </a:r>
                      <a:endParaRPr lang="es-MX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bg1"/>
                          </a:solidFill>
                          <a:effectLst/>
                        </a:rPr>
                        <a:t>10:57</a:t>
                      </a:r>
                      <a:endParaRPr lang="es-MX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MX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19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Hora llegada La Caro</a:t>
                      </a:r>
                      <a:endParaRPr lang="es-MX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bg1"/>
                          </a:solidFill>
                          <a:effectLst/>
                        </a:rPr>
                        <a:t>14:22</a:t>
                      </a:r>
                      <a:endParaRPr lang="es-MX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INVERSIÓN LOCOMOTORA POR SEGURIDAD</a:t>
                      </a:r>
                      <a:endParaRPr lang="es-MX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31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Hora de salida La Caro</a:t>
                      </a:r>
                      <a:endParaRPr lang="es-MX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bg1"/>
                          </a:solidFill>
                          <a:effectLst/>
                        </a:rPr>
                        <a:t>14:36</a:t>
                      </a:r>
                      <a:endParaRPr lang="es-MX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MX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31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Hora llegada km5</a:t>
                      </a:r>
                      <a:endParaRPr lang="es-MX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bg1"/>
                          </a:solidFill>
                          <a:effectLst/>
                        </a:rPr>
                        <a:t>16:00</a:t>
                      </a:r>
                      <a:endParaRPr lang="es-MX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MX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56611" y="6229741"/>
            <a:ext cx="573971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MX" sz="1200" b="1" dirty="0">
                <a:solidFill>
                  <a:schemeClr val="tx2"/>
                </a:solidFill>
              </a:rPr>
              <a:t>Tabla. </a:t>
            </a:r>
            <a:r>
              <a:rPr lang="es-ES" altLang="es-MX" sz="1200" dirty="0">
                <a:solidFill>
                  <a:schemeClr val="tx2"/>
                </a:solidFill>
              </a:rPr>
              <a:t>Recorrido – Ficha técnica análisis de tren de prueba (Argos) – Fuente IBINES Férreo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415636" y="782695"/>
            <a:ext cx="6369628" cy="412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s-CO" sz="2600" b="1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A-</a:t>
            </a:r>
            <a:r>
              <a:rPr lang="es-CO" sz="2600" b="1" dirty="0">
                <a:solidFill>
                  <a:srgbClr val="024077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CO" sz="2000" b="1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CORREDOR BOGOTÁ - BELENCITO</a:t>
            </a:r>
            <a:endParaRPr lang="es-ES" sz="2000" b="1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37823" y="260246"/>
            <a:ext cx="6675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s-CO" sz="2000" b="1" dirty="0">
                <a:solidFill>
                  <a:srgbClr val="033F78"/>
                </a:solidFill>
                <a:latin typeface="Arial" charset="0"/>
                <a:ea typeface="Arial" charset="0"/>
                <a:cs typeface="Arial" charset="0"/>
              </a:rPr>
              <a:t>CONTRATO DE OBRA PUBLICÁ No. 313 DE 2017</a:t>
            </a:r>
          </a:p>
        </p:txBody>
      </p:sp>
    </p:spTree>
    <p:extLst>
      <p:ext uri="{BB962C8B-B14F-4D97-AF65-F5344CB8AC3E}">
        <p14:creationId xmlns:p14="http://schemas.microsoft.com/office/powerpoint/2010/main" val="3775246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D9797946-CB60-4895-9D37-67D57ACFA31D}"/>
              </a:ext>
            </a:extLst>
          </p:cNvPr>
          <p:cNvSpPr/>
          <p:nvPr/>
        </p:nvSpPr>
        <p:spPr>
          <a:xfrm>
            <a:off x="907843" y="917154"/>
            <a:ext cx="74956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 </a:t>
            </a:r>
            <a:endParaRPr lang="es-MX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TREN DE PRUEBA CON LA EMPRESA BAVARIA TOCANCIPA- TIBASOSA</a:t>
            </a:r>
          </a:p>
          <a:p>
            <a:endParaRPr lang="es-ES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s-ES" b="1" u="sng" dirty="0">
                <a:solidFill>
                  <a:schemeClr val="accent5">
                    <a:lumMod val="50000"/>
                  </a:schemeClr>
                </a:solidFill>
              </a:rPr>
              <a:t>1 de marzo de 2018</a:t>
            </a:r>
            <a:endParaRPr lang="es-MX" b="1" u="sng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s-MX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B9B9D86-74FD-45E7-B701-D421DE9E43E1}"/>
              </a:ext>
            </a:extLst>
          </p:cNvPr>
          <p:cNvSpPr/>
          <p:nvPr/>
        </p:nvSpPr>
        <p:spPr>
          <a:xfrm>
            <a:off x="800100" y="2203817"/>
            <a:ext cx="10900063" cy="4150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CO" dirty="0">
                <a:solidFill>
                  <a:schemeClr val="tx2"/>
                </a:solidFill>
              </a:rPr>
              <a:t>Tren conformado por una locomotora y 7 plataformas.</a:t>
            </a:r>
          </a:p>
          <a:p>
            <a:pPr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CO" dirty="0">
                <a:solidFill>
                  <a:schemeClr val="tx2"/>
                </a:solidFill>
              </a:rPr>
              <a:t>Carga por plataforma: 14 ton</a:t>
            </a:r>
          </a:p>
          <a:p>
            <a:pPr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CO" dirty="0">
                <a:solidFill>
                  <a:schemeClr val="tx2"/>
                </a:solidFill>
              </a:rPr>
              <a:t>Carga Total: (14*7) + (12.5*7) = 186 Ton</a:t>
            </a:r>
          </a:p>
          <a:p>
            <a:pPr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CO" dirty="0">
                <a:solidFill>
                  <a:schemeClr val="tx2"/>
                </a:solidFill>
              </a:rPr>
              <a:t>Pendiente zona montaña (Choconta- Tunja) 1-1.5%</a:t>
            </a:r>
          </a:p>
          <a:p>
            <a:pPr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CO" dirty="0">
                <a:solidFill>
                  <a:schemeClr val="tx2"/>
                </a:solidFill>
              </a:rPr>
              <a:t>Locomotora U-10B- Capacidad de Arrastre 400 Ton</a:t>
            </a:r>
          </a:p>
          <a:p>
            <a:pPr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CO" dirty="0">
                <a:solidFill>
                  <a:schemeClr val="tx2"/>
                </a:solidFill>
              </a:rPr>
              <a:t>Longitud recorrida: 200 Km </a:t>
            </a:r>
          </a:p>
          <a:p>
            <a:pPr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CO" dirty="0">
                <a:solidFill>
                  <a:schemeClr val="tx2"/>
                </a:solidFill>
              </a:rPr>
              <a:t>Hora inicio de cargue: 9:00 am</a:t>
            </a:r>
          </a:p>
          <a:p>
            <a:pPr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CO" dirty="0">
                <a:solidFill>
                  <a:schemeClr val="tx2"/>
                </a:solidFill>
              </a:rPr>
              <a:t>Hora salida Tocancipá: 2: 30 pm- Hora de llegada Tibasosa 7: 30 am ( 2 de marzo 2018)</a:t>
            </a:r>
          </a:p>
          <a:p>
            <a:pPr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CO" dirty="0">
                <a:solidFill>
                  <a:schemeClr val="tx2"/>
                </a:solidFill>
              </a:rPr>
              <a:t>Equipo de cargue: 2 Montacargas </a:t>
            </a:r>
          </a:p>
          <a:p>
            <a:pPr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CO" dirty="0">
                <a:solidFill>
                  <a:schemeClr val="tx2"/>
                </a:solidFill>
              </a:rPr>
              <a:t>Consumo combustible locomotora: 0,8 gal/km </a:t>
            </a:r>
          </a:p>
          <a:p>
            <a:pPr>
              <a:lnSpc>
                <a:spcPct val="115000"/>
              </a:lnSpc>
            </a:pPr>
            <a:endParaRPr lang="es-CO" dirty="0">
              <a:solidFill>
                <a:schemeClr val="tx2"/>
              </a:solidFill>
            </a:endParaRPr>
          </a:p>
          <a:p>
            <a:r>
              <a:rPr lang="es-ES" dirty="0">
                <a:solidFill>
                  <a:schemeClr val="tx2"/>
                </a:solidFill>
              </a:rPr>
              <a:t>Movilización efectuada sin ninguna novedad, la vía se encuentra en condiciones de operación comercial, conectividad recuperada.</a:t>
            </a:r>
            <a:endParaRPr lang="es-CO" dirty="0">
              <a:solidFill>
                <a:schemeClr val="tx2"/>
              </a:solidFill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415636" y="782695"/>
            <a:ext cx="6369628" cy="412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s-CO" sz="2600" b="1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A-</a:t>
            </a:r>
            <a:r>
              <a:rPr lang="es-CO" sz="2600" b="1" dirty="0">
                <a:solidFill>
                  <a:srgbClr val="024077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CO" sz="2000" b="1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CORREDOR BOGOTÁ - BELENCITO</a:t>
            </a:r>
            <a:endParaRPr lang="es-ES" sz="2000" b="1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37823" y="260246"/>
            <a:ext cx="6675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s-CO" sz="2000" b="1" dirty="0">
                <a:solidFill>
                  <a:srgbClr val="033F78"/>
                </a:solidFill>
                <a:latin typeface="Arial" charset="0"/>
                <a:ea typeface="Arial" charset="0"/>
                <a:cs typeface="Arial" charset="0"/>
              </a:rPr>
              <a:t>CONTRATO DE OBRA PUBLICÁ No. 313 DE 2017</a:t>
            </a:r>
          </a:p>
        </p:txBody>
      </p:sp>
    </p:spTree>
    <p:extLst>
      <p:ext uri="{BB962C8B-B14F-4D97-AF65-F5344CB8AC3E}">
        <p14:creationId xmlns:p14="http://schemas.microsoft.com/office/powerpoint/2010/main" val="3066661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D9797946-CB60-4895-9D37-67D57ACFA31D}"/>
              </a:ext>
            </a:extLst>
          </p:cNvPr>
          <p:cNvSpPr/>
          <p:nvPr/>
        </p:nvSpPr>
        <p:spPr>
          <a:xfrm>
            <a:off x="415637" y="1099503"/>
            <a:ext cx="95577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tx2"/>
                </a:solidFill>
              </a:rPr>
              <a:t> </a:t>
            </a:r>
            <a:endParaRPr lang="es-MX" b="1" dirty="0">
              <a:solidFill>
                <a:schemeClr val="tx2"/>
              </a:solidFill>
            </a:endParaRPr>
          </a:p>
          <a:p>
            <a:pPr algn="ctr"/>
            <a:r>
              <a:rPr lang="es-ES" b="1" dirty="0">
                <a:solidFill>
                  <a:srgbClr val="023F78"/>
                </a:solidFill>
              </a:rPr>
              <a:t>TREN DE PRUEBA- EMPRESA G&amp;J- ULTRACEM</a:t>
            </a:r>
          </a:p>
          <a:p>
            <a:pPr algn="ctr"/>
            <a:r>
              <a:rPr lang="es-ES" b="1" dirty="0">
                <a:solidFill>
                  <a:srgbClr val="023F78"/>
                </a:solidFill>
              </a:rPr>
              <a:t>OPERADOR LOGISTICO CARRETERA: TRENCAR</a:t>
            </a:r>
            <a:endParaRPr lang="es-ES" b="1" dirty="0">
              <a:solidFill>
                <a:srgbClr val="EC6707"/>
              </a:solidFill>
            </a:endParaRPr>
          </a:p>
          <a:p>
            <a:r>
              <a:rPr lang="es-ES" b="1" u="sng" dirty="0">
                <a:solidFill>
                  <a:schemeClr val="tx2"/>
                </a:solidFill>
              </a:rPr>
              <a:t>10 de Abril de 2018</a:t>
            </a:r>
            <a:endParaRPr lang="es-MX" b="1" u="sng" dirty="0">
              <a:solidFill>
                <a:schemeClr val="tx2"/>
              </a:solidFill>
            </a:endParaRPr>
          </a:p>
          <a:p>
            <a:endParaRPr lang="es-MX" b="1" dirty="0">
              <a:solidFill>
                <a:srgbClr val="EC6707"/>
              </a:solidFill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16E8B8C-EBA1-4EDE-AB89-36CC65C3231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71500" y="2448130"/>
          <a:ext cx="7897574" cy="34888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78235">
                  <a:extLst>
                    <a:ext uri="{9D8B030D-6E8A-4147-A177-3AD203B41FA5}">
                      <a16:colId xmlns:a16="http://schemas.microsoft.com/office/drawing/2014/main" val="1565790838"/>
                    </a:ext>
                  </a:extLst>
                </a:gridCol>
                <a:gridCol w="3419339">
                  <a:extLst>
                    <a:ext uri="{9D8B030D-6E8A-4147-A177-3AD203B41FA5}">
                      <a16:colId xmlns:a16="http://schemas.microsoft.com/office/drawing/2014/main" val="2679449271"/>
                    </a:ext>
                  </a:extLst>
                </a:gridCol>
              </a:tblGrid>
              <a:tr h="3867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KILÓMETROS TOTAL RECORRIDOS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521 KM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0224811"/>
                  </a:ext>
                </a:extLst>
              </a:tr>
              <a:tr h="4156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TIEMPO TOTAL DE DESPLAZAMIENTO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22 HORAS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3043626"/>
                  </a:ext>
                </a:extLst>
              </a:tr>
              <a:tr h="5403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TIEMPO DE NETO MOVILIZACIÓN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17 HORAS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8928517"/>
                  </a:ext>
                </a:extLst>
              </a:tr>
              <a:tr h="4017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TIEMPO TOTAL LOGÍSTICO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5 </a:t>
                      </a:r>
                      <a:r>
                        <a:rPr lang="es-CO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HORAS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881084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VELOCIDAD PROMEDIO KM/H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32 KM/H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013495"/>
                  </a:ext>
                </a:extLst>
              </a:tr>
              <a:tr h="3550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CONSUMO</a:t>
                      </a:r>
                      <a:r>
                        <a:rPr lang="es-CO" sz="1600" dirty="0">
                          <a:effectLst/>
                        </a:rPr>
                        <a:t> DE COMBUSTIBLE TOTAL GL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872 GL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366729"/>
                  </a:ext>
                </a:extLst>
              </a:tr>
              <a:tr h="5177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CONSUMO DE COMBUSTIBLE / KILÓMETRO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1,67 GL/KM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479422"/>
                  </a:ext>
                </a:extLst>
              </a:tr>
              <a:tr h="4143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CARGA MÁXIMA TRANSPORTADA KG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700 TONELADAS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875551"/>
                  </a:ext>
                </a:extLst>
              </a:tr>
            </a:tbl>
          </a:graphicData>
        </a:graphic>
      </p:graphicFrame>
      <p:sp>
        <p:nvSpPr>
          <p:cNvPr id="6" name="AutoShape 4" descr="data:image/png;base64,iVBORw0KGgoAAAANSUhEUgAAAP8AAADFCAMAAACsN9QzAAABAlBMVEX/3gAAPnn/5AD/4QD/5QD/4AAAPnoANHycl1EAPHr/5wAANnt1flgAOXsAOnr/3QAAP3cALnwAKnyZk1UpTnAAMH13fGPmyyZQYW2SjlWpnkhlcWYAM34ALX1baWvr0h0AKH5ZbGHMuy7OvDoWQ3YAJoBvdGEAIH+rpEV5fVwAJn/s0RoAMnfWxSzeyBZSZGoeSHHDtDvk0iCdmElreVmYm0QpVW0AHIBueV/w3BaGkEyqpD23rkE8Vm6TkVmnoU2EjVd2glQjSnAAF4FncGAADYLKtjw+V3LYwivDtEaChF5LY2+3p0FQZmRKXW+zsjxed2IoWWiOi1ylo0SHkld2hlgB8KqCAAAQcklEQVR4nO1dC1fbupa2JUuOJGzLCYYWbBKSEAIhJIHelhzCs7QNpXDPcM/9/39lJNmBSIk5nTVruJjx17WKXzH5pK390pawrBIlSpQoUaJEiRIlSpQoUaJEiRIlSpQoUaJEiRIlSpQoUaJEiRIlSpQo8T8DQhZactVC0LKCJXfeFxCEAFjjwLwOYX29B8DC9XcFCGivefzpYbgNjTugu1qthmcjB6H32QQBRABMzx/iiHk+HxtyDjerxLZtv3oyhmbTvA8Ap//YTpjPCbbDW6DfdC4jW4ITxlv0vekAwQfA0UOVEUXSdlccOC/kCDYbNk7vYXvnxIJLNWRhEQB4e52QjKGN29DSZRzx2T0bc87aTQDfjxIIkNM8i7Cd9jC3SbWJ9N6lK+4Tf5sIhJcIvhsBgPAk8Z7o+e34Eejc4CgktgYerfbBO2kAp+WxOWrYXzXpj22Cdf6Es7DyLhoAgUe9c3nSN+wb2PTsRZDkykGFbwE4/hBjrXPDCtVVG5iES+hLO9AqtiOAAgTr10wXbe8H1V181DswpT/jj+9B3qsLAeHwHWHfYBXXjU51BsukXzUVKzZ/hI6Yr419bMcbjv4QuIhy6AsjUOxgEPZsw6wRb2B0KTp0yXL20hFwiswfBatMJ8Sxd2Q8RB9y6dtsrdDyDwYuNxhVTw2bTitRPv/GUZH1v/MxNgm5f1LtEQQPG2YTPSMptAMEW4mp+gnv6VENgqv+MtMnnsW29wALnAhBUPiwOicSjnR5Duj5gojMwDE7KnDvI3rimZLtnhjqDDaTXPpefFFo6e9Xse722mSopzRQANv5ps8bFDoJBM8Mp4771aYe0Qci6M/lj1mv0PQXQhruXukdikCrkcueVydFln4Lrpo9S4amLQ9M53AO7g0scv4LjszuxyLo1wnRjr+UuoTfHhd6GgSYIR2Ja3rYg8Btdbnll09HI9FYxZV/tODV+WdGNhP1cD59dkJz3lwMgEtPJ8er64bpo9tuHn9xHRiWsliigADWEzrY/csMe7q5no8IkpqGqizWXAhC01DvW2xDnQHsRaZz/Iz40ZB+2LotUhyIQM3w6sPuvOMrehPc+XaO+HOyapJFfKVI/C16pht20ta/PoTHSb7yC/u6uAd0L8ZF0oeop2d8cXShK390GPEc/tiOKkbOC4wSXK0XSAHAppbQJNwb66Mf/Mj1fLB3Zvq9ge3Z8ahAAwBeuBp/b9PR8hjO+QsZz+jIyJA4f4q3eR8LxB/s6VnPaKJ9eREZ27m6Pzo2UgTp3JBswtek8L+C80ETb3ygRbIIXtu54s8GxuQA6hEpK2SVFiccgNe6+mvPK28EfuamvMToN/UcuFe6FJPiFAMgS1fu5P65TwMR9OebPrva1cU8cLph1jDFyYaY5o89Pg9pYdnb+Y6ft2mYeVSPs1fF64VRgKinz+ex8zn+8F/5CV/fH+svsuiToYymBep/Pffh1p75B3SLLTJPgcORrvsDWnFnQXKB+c/LP0T/lTfXbbOOGfZMn/2EpLjy763M2TRwl+f6kLYR5CL44/nZ6mGB+Ov6z/s816/go7vAPGNoBP2InsfP/KP14sg/0mc1sP9suyE6WlrqY2N2ZUg/mO7P3zarhd8wwKpu/w/mqpiEAdg3uauHhmaOS5sbwqRAKTA60Pxb7l7N6XUETl3fLHfCJJyaM6N77NlPwP51gRIA4Kdu43wbBXPsYO9hIf5z/zJMH2hV55/xtwpUCAIvNB+H8PhCDwDpcaxHQN4Pc2I44PMywuNakfhPjYKuhcENDs8iPCfeoW7dA4t2NBHCUZHyH9bYyP7bcc10bcD5U3EIFkG/eXtktGCh8l/IudPFm5NwwX2j/aErU8AiGvIfzOA+ONAVhNcukPoT4l3RnRxB83ohfofwMfGxzT13aMa2zr0RJLCVAg1/YeOnC5M77GYhgYVo885NQv5omnZwas6Mht+LNPwFs7bJHx9cLmbwoNObrltmvhfVmZEiwF6BRr+lJoDMwkeMo8vFMYwQWixxow9m4RTbK5L4C6CjxkKSC8c/qSnpweJKR9l2RuEUNguH3j7A/WKYTw5u/p4Ggi2z6TD5AYpWBg6XZDkxYWdHQHo3eZCLBA9jYpaMx6cFE38BcLakuIn43mhhDMwDwXW+KDi8aNJvSQ+uupjm5YRXV15a2wuP+GJ6MOoWKPZ9wvKyfszj9gjkVDUjpxkTc2KY+0OnUMY/A+ovzXMIXzbZ7i+tbIXgeElFGG+0CrkaHIF/uzkVXl50sk6F3X8SA9kaiB7exeaQETGwcBxf0JhvGMjKLW7GLNoaAQAz64/kngiHJ9HCYhGbc48UKPGnAYHm8lSn6lhS9Vdux8hxAHAAqnc/yJXxC+LCfXdUQOUvIW15JV66rlE1ACcsagwHN1dXnUG76vpcsF+QFxxfOX//q94swDbLr3BWreB5LmN+7oSof1ZE1TeDCG5WF9aA6P2bFoLkCYnfHheZv2iBcZvll/n+HTy7OJN+y4HQUZu9KAEvgPCi07ekRzv0zIDmt3u/0EsAMsCeuQb298DadVCoquccCCW4HeXXuy0D5sSO7xAsWtCfB+cFP2ApCFnYIKXAQAhMr/Nm/ZfLPh8VqNzxNwCdx8TPK3nWwW2/ujYu8tqvJQiQsz6o5qx01uFFZ1P6HhSfAUhbDwlZEuPMAXM/OZuA4lv9pRAB4VbovtAAhCWD0Xtlr8J856h23XCXjQPsu9Xr88P3yz4FAmD9eOBGkdwWBouGED9EEBiF8V2lD96PzXsBCDio3/15v9oWAu8S3l69f+xOkQPQO+/7DDLnhSBwKAp69XpvjCiAKhX2/6HzNSCF//S3KPEGoRLDc+KRHqrTZ4lB2S7K71CGhJJ0YACByg5DaRWhAy11CqEDLHEoTAkAFKjk+XszmyioDQYXznRtb2+vs77RmQAwWTtGHXG69v2288sBj3t1eXNvDdHR5t1jvaBZ8uVAaDXcb+ze9BtRY/dbqxO5454b3gS77s7u10olCae0HR1+2/XjnW/0sdHYb8T9Yi0Rfxmw0hiM6zf1VmMPiKHQ8VjnE/M61v4HR9ysMW8Ir9m4fhS3x+P1Xd6Hl8mHd5EsyuDcN1oOorAV+V4c0g679t1V1rEavuc16jV3GG2uxiJGTobQ2QgfKbK8aqG3S9ER0JtkQkFAW9HZ5dUV7VRHnIySjlUditOgVu3euYSk/EG3cULBOPHeD325edB+e3IRXTQbW63W915nZ/2iO93vBDs/mt+/H9aqkzoj7hj1BH80DuPz1ofE3Fmr0EB0bWensd9tfgl3v3wbbX6dAtD8emN9cb/sfnusfO3S0X51jMZfbITgbby/u/Pwn9H/T780WLyUc/63CGQk4EyPu3VQH0nU+7c9BHuTJrqVp+v920MEmiNhJEffpacw/lVpvWLvS7cDZNYGSQ9FBi/yf+mEBJZyS+YAYfrQ7FR7F8pcmvlLIjRyqIDwdxCEUBxQqlwdCuRl8XuoIx0fS5YQq1fIq6+n/msVgUmqbgJ5XDmF1l/yZ0t6p82KgVp98nR8fNq0tGqeo5O9vZW1ueJ+0Z3dzuf28GxvghTFDeNtfdhSB7M1RUFdfaGLV6KPhBPiuuG2SlUgqxG7bvLBQV/ExeRRdIIw3a6O3cO1anbI4iiK1uZ8NXoeMhaz2QI5uUzmMnE9LMAiT+7/5zyE2tt2Tum5+g0sjREs5yQSZ1H7lTxgFIQ2nm1HgAK5h5G/5aAqtjH7KPkfm5n+6HBvvqQPe3F/VtCEkCx54LgxzcYvPBo+14yQcBsGVN9LwI4ntKbm09wTMWwCCzar6f4Ab4O/NeOvZr0VuYy/nAHDsqCJ+NXZvpbgNORqf5ATJ6PveWqWgHD5PHEHTraXArexgh39yvjbSRNJbTNU1RNvhj+o7McCnqxgx64rDr8o/oS4UeQeEBtz0XWpvCPwOZ0ZxnG6AgKtypYifhyFzJc50fgw7X8viTLsnmb8saCMZIlNKitvhT/sbwj8Unt/upWNrvgXrHlyE4jur1+/Lh5iLvOeacSO+rNlEuwPIDX/P1T9n/vjtNmqcM+OH8ZQ8fcHzVaG7z2Q9T85qEC5kc7b4q8sGqAbspYtXHeUzUv5S2MGqVzZQtx0MTu9cWUnCxnwh2opgCz+xO4nR9hMMH7Y+TdA6fj3tmTYn8LK+GNOkh6dlZm/Gf4p4IbUAkm6Zlnxt9PV3WCDYZsnin+6Tt5bY3J7uH/CbNEX+ZxmwdFYTQSp8e9tUuEUKAj3oDarJ/A2RwknxeCfrW6nl0yosljcQAGouWIsuHIzJEzuBLNLKQ4Hk8w8pvP/ij8e/rmd4r6FoOKPhawQoSwxwW9K/+fx523h51FnpPqOyC8LVX0o26PHcjWseBZsy+cSfTFYqv+xl6H6Cyr+nA0Y5mourS13FHjz/DH+vLq66kdKwT1KcwcnB0JJJlNQl0WC3h6gA0+uhYRL+D+b/4w/DsduukgqmXS81+RvyY37BP/0RFoff4v+Rv/bPiFEmEGO2VCW9CJw53GCzyiiJ1IoEuRsST2xr++BkvU/I2n/J79A2v/7at94zL07uvm6/EOhcrwttWITBb/N/wk8PuvJuufU+LGfzVZTEYqPqVo2Hj9tgqJCjHT8tzczbI1Qqv8aVO2OQeL66/K3kFzaR4bCRMm6Fum/sRUg+RPvIwwE5IK2JfJPmHJpbO8YIKX9PrnSO/SFTyN9BUKGtBsLfSY6VI6AwKK3VLRAav9u6MwAIAtm/FE/lDvrOeB1+cudG0Wzd6lMyXfkVLZ7ofjbbo1KAy05L5F/fl5Tq4KFr6tUxzgx6mHC72NfPnBwTmVADTuN+wAEqf0T4pZOlqGZ/Rf9D89D8gOgV+5/UHGVa16p96Yd5Xwm61Dx9076TYGWMFtL+l/o/7Gq/hBDWF48ZthY4zygK7I5ebTd7NUnPw58xlsAKP/vvlfP0BvP+j+A8Do5hMh5Zfk/TPc2ZZGbqGXu3p0QaMmfeKHE16Nl/G0eIHAr/w4U8erQQo4wflx+Qnn1rgiV8MH6WJWLcy+MQ7X1C9mdpP6/X00y7J7TjL/cZ1HuLPXK/W/RK30Hq/0+SvlnkEv1c/w/Z1NqOu+DEHDp63G3ln5reCpdAPaTNne0MRFvATP+FYPsib/6a6mvLf/i2w4iWdEr928QBq3RlXMScxu5P/Ovzvj7GX80Jmol8AalA9m9UR1mw1pSIv6YjkIfc+XXCNMWb0Fk8mcpf2H/stQicm5emT+CV1FMfGEGfRa1R478IrvsCbtK/vc9xnbS+m14kjDmEvl14T935IKHxnq/IX7E27MV0c6jeIQlFwAe3SexjzHHXmgfq/xPzOZR/QhqDflbZh8N6FYkXj98xQwoAkfHW9dCPZ2d3MI0EfZp5QmfZP+3PmVHlvz7TvLylZq6Bn/sieO9f4zU/ebM1YOHJ/L8DxRA0L86s112vf2vscxpgtqKjgmdqM/O1sUgeCwvX75q+Yis4REm+jmdO5/xVQbw6ejpZP5BCI1kMHr6qMwWW0GAnMwPNtLJ4jPpZ58z7vOvf0X8H5aulFUxJUqUKFGiRIkSJUqUKFGiRIkSJUqUKFGiRIkSJUqUKFGiRIkSJUqUKPEy/hu6gmAZZdsTOAAAAABJRU5ErkJggg==">
            <a:extLst>
              <a:ext uri="{FF2B5EF4-FFF2-40B4-BE49-F238E27FC236}">
                <a16:creationId xmlns:a16="http://schemas.microsoft.com/office/drawing/2014/main" id="{4E234359-A210-4819-92A0-0CC7B8679E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B882F2C-1201-4AF6-A634-C0CB3209E391}"/>
              </a:ext>
            </a:extLst>
          </p:cNvPr>
          <p:cNvSpPr/>
          <p:nvPr/>
        </p:nvSpPr>
        <p:spPr>
          <a:xfrm>
            <a:off x="654627" y="5937023"/>
            <a:ext cx="78975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2"/>
                </a:solidFill>
              </a:rPr>
              <a:t>Movilización efectuada sin ninguna novedad, la vía se encuentra en condiciones de operación comercial, conectividad recuperada.</a:t>
            </a:r>
            <a:endParaRPr lang="es-CO" dirty="0">
              <a:solidFill>
                <a:schemeClr val="tx2"/>
              </a:solidFill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415636" y="782695"/>
            <a:ext cx="6369628" cy="412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s-CO" sz="2600" b="1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B-</a:t>
            </a:r>
            <a:r>
              <a:rPr lang="es-CO" sz="2600" b="1" dirty="0">
                <a:solidFill>
                  <a:srgbClr val="024077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CO" sz="2000" b="1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CORREDOR LA DORADA - CHIRIGUANÁ</a:t>
            </a:r>
            <a:endParaRPr lang="es-ES" sz="2000" b="1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37823" y="260246"/>
            <a:ext cx="6675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s-CO" sz="2000" b="1" dirty="0">
                <a:solidFill>
                  <a:srgbClr val="033F78"/>
                </a:solidFill>
                <a:latin typeface="Arial" charset="0"/>
                <a:ea typeface="Arial" charset="0"/>
                <a:cs typeface="Arial" charset="0"/>
              </a:rPr>
              <a:t>CONTRATO DE OBRA PUBLICÁ No. 313 DE 2017</a:t>
            </a:r>
          </a:p>
        </p:txBody>
      </p:sp>
    </p:spTree>
    <p:extLst>
      <p:ext uri="{BB962C8B-B14F-4D97-AF65-F5344CB8AC3E}">
        <p14:creationId xmlns:p14="http://schemas.microsoft.com/office/powerpoint/2010/main" val="3454800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36DA4D05-65FF-4F7A-B295-DF18F8F2E89C}"/>
              </a:ext>
            </a:extLst>
          </p:cNvPr>
          <p:cNvSpPr/>
          <p:nvPr/>
        </p:nvSpPr>
        <p:spPr>
          <a:xfrm>
            <a:off x="1625964" y="1124203"/>
            <a:ext cx="4326303" cy="5459256"/>
          </a:xfrm>
          <a:prstGeom prst="rect">
            <a:avLst/>
          </a:prstGeom>
          <a:solidFill>
            <a:schemeClr val="bg2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D2E350A-96D5-495A-A000-745179F590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03" t="16377" r="30702" b="8732"/>
          <a:stretch/>
        </p:blipFill>
        <p:spPr>
          <a:xfrm>
            <a:off x="7872747" y="1207924"/>
            <a:ext cx="3823854" cy="530771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8074E14-BC22-4BF5-921A-4C1C6D2214B6}"/>
              </a:ext>
            </a:extLst>
          </p:cNvPr>
          <p:cNvSpPr txBox="1"/>
          <p:nvPr/>
        </p:nvSpPr>
        <p:spPr>
          <a:xfrm>
            <a:off x="1172307" y="1229981"/>
            <a:ext cx="9495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defRPr/>
            </a:pPr>
            <a:r>
              <a:rPr lang="es-CO" sz="2000" b="1" dirty="0">
                <a:latin typeface="Arial" charset="0"/>
                <a:ea typeface="Arial" charset="0"/>
                <a:cs typeface="Arial" charset="0"/>
              </a:rPr>
              <a:t>Operación Puerto Capulco- La Dorada- Tocancipá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274" y="3308871"/>
            <a:ext cx="475646" cy="36860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/>
          <a:srcRect l="16182" t="51397" r="15091" b="26944"/>
          <a:stretch/>
        </p:blipFill>
        <p:spPr>
          <a:xfrm>
            <a:off x="7633855" y="1534264"/>
            <a:ext cx="647694" cy="212471"/>
          </a:xfrm>
          <a:prstGeom prst="rect">
            <a:avLst/>
          </a:prstGeom>
        </p:spPr>
      </p:pic>
      <p:pic>
        <p:nvPicPr>
          <p:cNvPr id="12" name="Picture 8" descr="Resultado de imagen para caricatura tractocamión + carbon">
            <a:extLst>
              <a:ext uri="{FF2B5EF4-FFF2-40B4-BE49-F238E27FC236}">
                <a16:creationId xmlns:a16="http://schemas.microsoft.com/office/drawing/2014/main" id="{DF1E1D33-A464-4F4A-9C95-6DA0556C8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929" y="5643366"/>
            <a:ext cx="390011" cy="19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72DCEFD-CCA7-46D6-AA6C-D3D8F5428018}"/>
              </a:ext>
            </a:extLst>
          </p:cNvPr>
          <p:cNvSpPr/>
          <p:nvPr/>
        </p:nvSpPr>
        <p:spPr>
          <a:xfrm>
            <a:off x="495399" y="1289925"/>
            <a:ext cx="7138456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	     </a:t>
            </a:r>
          </a:p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                                       Palanquilla de acero</a:t>
            </a:r>
          </a:p>
          <a:p>
            <a:endParaRPr lang="es-E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		     Gerdau- Diaco</a:t>
            </a:r>
          </a:p>
          <a:p>
            <a:endParaRPr lang="es-E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		      1000 Ton</a:t>
            </a:r>
          </a:p>
          <a:p>
            <a:endParaRPr lang="es-ES" sz="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ES" sz="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s-ES" sz="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s-ES" b="1" dirty="0">
                <a:ea typeface="Calibri" panose="020F0502020204030204" pitchFamily="34" charset="0"/>
              </a:rPr>
              <a:t>OPERACIÓN</a:t>
            </a:r>
          </a:p>
          <a:p>
            <a:pPr marL="457200" indent="-228600"/>
            <a:endParaRPr lang="es-CO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228600" algn="just"/>
            <a:r>
              <a:rPr lang="es-ES" dirty="0">
                <a:latin typeface="Symbol" panose="05050102010706020507" pitchFamily="18" charset="2"/>
                <a:ea typeface="Calibri" panose="020F0502020204030204" pitchFamily="34" charset="0"/>
              </a:rPr>
              <a:t>·</a:t>
            </a:r>
            <a:r>
              <a:rPr lang="es-ES" sz="800" dirty="0">
                <a:latin typeface="Times New Roman" panose="02020603050405020304" pitchFamily="18" charset="0"/>
                <a:ea typeface="Calibri" panose="020F0502020204030204" pitchFamily="34" charset="0"/>
              </a:rPr>
              <a:t>      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Martes 24 y miércoles 25. Cargue directo de las barcazas al tren en Puerto Capulco</a:t>
            </a:r>
            <a:endParaRPr lang="es-CO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228600" algn="just"/>
            <a:endParaRPr lang="es-ES" dirty="0">
              <a:latin typeface="Symbol" panose="05050102010706020507" pitchFamily="18" charset="2"/>
              <a:ea typeface="Calibri" panose="020F0502020204030204" pitchFamily="34" charset="0"/>
            </a:endParaRPr>
          </a:p>
          <a:p>
            <a:pPr marL="457200" indent="-228600" algn="just"/>
            <a:r>
              <a:rPr lang="es-ES" dirty="0">
                <a:latin typeface="Symbol" panose="05050102010706020507" pitchFamily="18" charset="2"/>
                <a:ea typeface="Calibri" panose="020F0502020204030204" pitchFamily="34" charset="0"/>
              </a:rPr>
              <a:t>·</a:t>
            </a:r>
            <a:r>
              <a:rPr lang="es-ES" sz="800" dirty="0">
                <a:latin typeface="Times New Roman" panose="02020603050405020304" pitchFamily="18" charset="0"/>
                <a:ea typeface="Calibri" panose="020F0502020204030204" pitchFamily="34" charset="0"/>
              </a:rPr>
              <a:t>       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Jueves 26. Finalización del cargue del tren y salida del mismo dirección La Dorada</a:t>
            </a:r>
          </a:p>
          <a:p>
            <a:pPr marL="457200" indent="-228600" algn="just"/>
            <a:endParaRPr lang="es-CO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228600" algn="just"/>
            <a:r>
              <a:rPr lang="es-ES" dirty="0">
                <a:latin typeface="Symbol" panose="05050102010706020507" pitchFamily="18" charset="2"/>
                <a:ea typeface="Calibri" panose="020F0502020204030204" pitchFamily="34" charset="0"/>
              </a:rPr>
              <a:t>·</a:t>
            </a:r>
            <a:r>
              <a:rPr lang="es-ES" sz="800" dirty="0">
                <a:latin typeface="Times New Roman" panose="02020603050405020304" pitchFamily="18" charset="0"/>
                <a:ea typeface="Calibri" panose="020F0502020204030204" pitchFamily="34" charset="0"/>
              </a:rPr>
              <a:t>       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Viernes 27. Llegada del tren a La Dorada e inicio de carga de camiones destino a Tocancipá</a:t>
            </a:r>
            <a:endParaRPr lang="es-CO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C401025-1829-4509-9C0F-5C165D1EEF72}"/>
              </a:ext>
            </a:extLst>
          </p:cNvPr>
          <p:cNvSpPr txBox="1"/>
          <p:nvPr/>
        </p:nvSpPr>
        <p:spPr>
          <a:xfrm>
            <a:off x="613958" y="1788315"/>
            <a:ext cx="1785118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TIPO DE CARGA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F935852-ABD4-492E-8D50-BA45DF7A5589}"/>
              </a:ext>
            </a:extLst>
          </p:cNvPr>
          <p:cNvSpPr txBox="1"/>
          <p:nvPr/>
        </p:nvSpPr>
        <p:spPr>
          <a:xfrm>
            <a:off x="613959" y="2391758"/>
            <a:ext cx="1785118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GENERADOR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C519EA7-5E63-4C86-99E7-91CC6EB60AD4}"/>
              </a:ext>
            </a:extLst>
          </p:cNvPr>
          <p:cNvSpPr txBox="1"/>
          <p:nvPr/>
        </p:nvSpPr>
        <p:spPr>
          <a:xfrm>
            <a:off x="613958" y="2915255"/>
            <a:ext cx="1785118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VOLUMEN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A072B8A5-9403-481F-BA63-50E4B5DEB7BA}"/>
              </a:ext>
            </a:extLst>
          </p:cNvPr>
          <p:cNvSpPr txBox="1">
            <a:spLocks/>
          </p:cNvSpPr>
          <p:nvPr/>
        </p:nvSpPr>
        <p:spPr>
          <a:xfrm>
            <a:off x="415636" y="782695"/>
            <a:ext cx="6369628" cy="412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s-CO" sz="2600" b="1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B-</a:t>
            </a:r>
            <a:r>
              <a:rPr lang="es-CO" sz="2600" b="1" dirty="0">
                <a:solidFill>
                  <a:srgbClr val="024077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CO" sz="2000" b="1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CORREDOR LA DORADA - CHIRIGUANÁ</a:t>
            </a:r>
            <a:endParaRPr lang="es-ES" sz="2000" b="1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4BA6B74-F974-4704-BC7C-B0EA2735A459}"/>
              </a:ext>
            </a:extLst>
          </p:cNvPr>
          <p:cNvSpPr txBox="1"/>
          <p:nvPr/>
        </p:nvSpPr>
        <p:spPr>
          <a:xfrm>
            <a:off x="337823" y="260246"/>
            <a:ext cx="6675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s-CO" sz="2000" b="1" dirty="0">
                <a:solidFill>
                  <a:srgbClr val="033F78"/>
                </a:solidFill>
                <a:latin typeface="Arial" charset="0"/>
                <a:ea typeface="Arial" charset="0"/>
                <a:cs typeface="Arial" charset="0"/>
              </a:rPr>
              <a:t>CONTRATO DE OBRA PUBLICÁ No. 313 DE 2017</a:t>
            </a:r>
          </a:p>
        </p:txBody>
      </p:sp>
    </p:spTree>
    <p:extLst>
      <p:ext uri="{BB962C8B-B14F-4D97-AF65-F5344CB8AC3E}">
        <p14:creationId xmlns:p14="http://schemas.microsoft.com/office/powerpoint/2010/main" val="67887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54 0.01111 L 0.03854 0.01111 C 0.04167 0.01505 0.04497 0.01875 0.04774 0.02315 C 0.04844 0.02431 0.04878 0.02616 0.04878 0.02778 C 0.04878 0.03472 0.04826 0.0419 0.04774 0.04884 C 0.04757 0.05046 0.04722 0.05208 0.04653 0.05347 C 0.04566 0.05509 0.04444 0.05671 0.04306 0.05787 C 0.04219 0.0588 0.0408 0.05903 0.03976 0.05949 C 0.03681 0.06343 0.03351 0.06829 0.02951 0.07014 L 0.02604 0.07153 C 0.02344 0.07523 0.02118 0.07778 0.01927 0.08218 C 0.01875 0.08356 0.01858 0.08519 0.01823 0.08681 C 0.01962 0.10579 0.01545 0.10023 0.025 0.10347 C 0.02604 0.1037 0.02726 0.1044 0.0283 0.10486 C 0.02951 0.10602 0.03108 0.10648 0.03177 0.10787 C 0.03264 0.10972 0.03299 0.11204 0.03299 0.11412 C 0.03299 0.12269 0.03229 0.12431 0.03056 0.13079 C 0.03108 0.13472 0.03073 0.13889 0.03177 0.14282 C 0.03229 0.14491 0.0342 0.14583 0.03524 0.14745 C 0.03611 0.14884 0.03663 0.15046 0.0375 0.15185 C 0.03785 0.16042 0.03403 0.17153 0.03854 0.17778 C 0.04323 0.1838 0.05156 0.17801 0.05799 0.17917 C 0.0592 0.1794 0.06007 0.18148 0.06128 0.18218 C 0.06233 0.18287 0.06354 0.18333 0.06476 0.1838 C 0.06771 0.18472 0.07083 0.18542 0.07378 0.18681 L 0.08056 0.18981 C 0.08177 0.19028 0.08281 0.19097 0.08403 0.1912 C 0.09497 0.19375 0.08854 0.19259 0.1033 0.19444 C 0.10451 0.19537 0.1059 0.19606 0.10677 0.19745 C 0.11024 0.20278 0.10816 0.20787 0.11354 0.2125 L 0.12049 0.21852 C 0.13142 0.21806 0.14236 0.21713 0.1533 0.21713 C 0.15573 0.21713 0.15816 0.21713 0.16024 0.21852 C 0.16128 0.21944 0.16094 0.22153 0.16128 0.22315 C 0.16181 0.22523 0.16146 0.22755 0.1625 0.22917 C 0.16615 0.23495 0.1691 0.23519 0.17378 0.23681 C 0.17708 0.24329 0.17674 0.24051 0.175 0.25046 C 0.17431 0.25347 0.17274 0.25949 0.17274 0.25949 C 0.17309 0.26551 0.17344 0.27153 0.17378 0.27778 C 0.17413 0.28218 0.175 0.29144 0.175 0.29144 " pathEditMode="relative" ptsTypes="AAAAAAAAAAAAAAAAAAAAAAAAAAAAAAAAAAAAAAAA">
                                      <p:cBhvr>
                                        <p:cTn id="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5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2 0.02153 L -0.0342 0.02153 C -0.03368 0.02662 -0.03333 0.03866 -0.03072 0.04421 C -0.02916 0.04722 -0.02847 0.05116 -0.02621 0.05324 L -0.02274 0.05625 L -0.02048 0.06528 C -0.02013 0.0669 -0.01996 0.06852 -0.01944 0.06991 C -0.01857 0.07153 -0.0177 0.07291 -0.01701 0.07453 C -0.01649 0.07592 -0.01666 0.07778 -0.01597 0.07893 C -0.0151 0.08032 -0.01371 0.08102 -0.0125 0.08194 C -0.00694 0.09328 -0.01423 0.0794 -0.00694 0.0912 C -0.00607 0.09259 -0.00538 0.09421 -0.00451 0.0956 C -0.00572 0.09676 -0.00711 0.09745 -0.00798 0.09861 C -0.01336 0.10578 -0.00763 0.10046 -0.01145 0.10787 C -0.01232 0.10949 -0.01371 0.11065 -0.01475 0.11227 C -0.01875 0.11875 -0.01493 0.11597 -0.02048 0.11828 C -0.0217 0.11991 -0.02291 0.12129 -0.02395 0.12291 C -0.02482 0.1243 -0.02517 0.12616 -0.02621 0.12754 C -0.02708 0.1287 -0.02847 0.1294 -0.02951 0.13055 C -0.03038 0.13194 -0.03125 0.13333 -0.03194 0.13495 C -0.03246 0.13657 -0.03246 0.13819 -0.03298 0.13958 C -0.03385 0.1419 -0.03524 0.14352 -0.03645 0.1456 C -0.03732 0.1493 -0.03767 0.15185 -0.03975 0.15486 C -0.04079 0.15602 -0.04201 0.15671 -0.04322 0.15787 C -0.04965 0.17083 -0.04201 0.1544 -0.0467 0.1669 C -0.04722 0.16852 -0.04809 0.16991 -0.04895 0.17153 C -0.0493 0.17546 -0.04895 0.17986 -0.05 0.18356 C -0.05052 0.18518 -0.05225 0.18588 -0.05347 0.18657 C -0.05694 0.18866 -0.06111 0.18981 -0.06475 0.1912 C -0.07291 0.19838 -0.06961 0.19467 -0.075 0.20162 C -0.07534 0.2037 -0.07569 0.20578 -0.07621 0.20787 C -0.08072 0.22824 -0.07795 0.2169 -0.10572 0.21828 C -0.11545 0.22708 -0.10312 0.21666 -0.1125 0.22291 C -0.11371 0.22384 -0.11475 0.22523 -0.11597 0.22592 C -0.11701 0.22662 -0.11822 0.22662 -0.11927 0.22754 C -0.13107 0.23611 -0.12187 0.23171 -0.12951 0.23495 C -0.13559 0.24722 -0.1276 0.23264 -0.13524 0.24259 C -0.13663 0.24444 -0.13732 0.24699 -0.13871 0.24861 C -0.13958 0.25 -0.14097 0.25046 -0.14201 0.25162 C -0.14444 0.25463 -0.14652 0.25787 -0.14895 0.26088 C -0.15 0.26227 -0.15156 0.26342 -0.15225 0.26528 L -0.15451 0.27153 C -0.15833 0.2919 -0.15468 0.26991 -0.15677 0.31991 C -0.15746 0.33264 -0.15711 0.32523 -0.16024 0.33356 C -0.16076 0.33495 -0.16128 0.33819 -0.16128 0.33819 " pathEditMode="relative" ptsTypes="AAAAAAAAAAAAAAAAAAAAAAAAAAAAAAAAAAAAAAAAAAAAA">
                                      <p:cBhvr>
                                        <p:cTn id="9" dur="3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75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18 0.01064 L -0.04618 0.01064 C -0.0415 0.00833 -0.03577 0.00323 -0.03039 0.00763 C -0.029 0.00879 -0.029 0.0118 -0.02813 0.01365 C -0.02743 0.01527 -0.02657 0.01666 -0.02587 0.01828 C -0.02552 0.02036 -0.02448 0.02221 -0.02466 0.0243 C -0.02518 0.03078 -0.02691 0.03333 -0.02917 0.03796 C -0.0257 0.05717 -0.03247 0.02846 -0.02136 0.04559 C -0.01962 0.04814 -0.02049 0.05254 -0.02014 0.05601 C -0.01164 0.05231 -0.02188 0.05786 -0.01441 0.04999 C -0.01355 0.04907 -0.01216 0.04907 -0.01112 0.0486 C -0.00903 0.04583 -0.00764 0.04259 -0.00434 0.04259 C -0.00278 0.04259 -0.00122 0.04351 0.00034 0.04397 C 0.00104 0.04559 0.00191 0.04698 0.0026 0.0486 C 0.00312 0.04999 0.00295 0.05184 0.00364 0.053 C 0.00486 0.05509 0.00677 0.05601 0.00816 0.05763 C 0.00902 0.05902 0.00937 0.0611 0.01041 0.06203 C 0.0118 0.06319 0.01354 0.06319 0.0151 0.06365 C 0.0177 0.06458 0.02031 0.0655 0.02291 0.06666 C 0.02465 0.06735 0.02604 0.06874 0.02743 0.06967 C 0.02864 0.07036 0.02986 0.07083 0.0309 0.07129 C 0.03246 0.08194 0.0302 0.078 0.03888 0.08171 C 0.03993 0.0824 0.04114 0.08286 0.04218 0.08333 L 0.04687 0.08495 L 0.05243 0.07569 C 0.05225 0.07407 0.05 0.06018 0.05243 0.05601 C 0.05347 0.05439 0.05555 0.05462 0.05711 0.05462 " pathEditMode="relative" ptsTypes="AAAAAAAAAAAAAAAAAAAAAAAAAAA">
                                      <p:cBhvr>
                                        <p:cTn id="12" dur="3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D9797946-CB60-4895-9D37-67D57ACFA31D}"/>
              </a:ext>
            </a:extLst>
          </p:cNvPr>
          <p:cNvSpPr/>
          <p:nvPr/>
        </p:nvSpPr>
        <p:spPr>
          <a:xfrm>
            <a:off x="654627" y="788706"/>
            <a:ext cx="955770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tx2"/>
                </a:solidFill>
              </a:rPr>
              <a:t> </a:t>
            </a:r>
            <a:endParaRPr lang="es-MX" sz="2400" b="1" dirty="0">
              <a:solidFill>
                <a:schemeClr val="tx2"/>
              </a:solidFill>
            </a:endParaRPr>
          </a:p>
          <a:p>
            <a:pPr algn="ctr"/>
            <a:r>
              <a:rPr lang="es-ES" sz="2400" b="1" dirty="0">
                <a:solidFill>
                  <a:srgbClr val="023F78"/>
                </a:solidFill>
              </a:rPr>
              <a:t>TREN DE PRUEBA- FENOCO – IBINES FÉRREO</a:t>
            </a:r>
            <a:endParaRPr lang="es-ES" sz="2400" b="1" dirty="0">
              <a:solidFill>
                <a:srgbClr val="EC6707"/>
              </a:solidFill>
            </a:endParaRPr>
          </a:p>
          <a:p>
            <a:r>
              <a:rPr lang="es-ES" sz="2000" b="1" u="sng" dirty="0">
                <a:solidFill>
                  <a:schemeClr val="tx2"/>
                </a:solidFill>
              </a:rPr>
              <a:t>17 de Julio de 2018</a:t>
            </a:r>
            <a:endParaRPr lang="es-MX" sz="2000" b="1" u="sng" dirty="0">
              <a:solidFill>
                <a:schemeClr val="tx2"/>
              </a:solidFill>
            </a:endParaRPr>
          </a:p>
          <a:p>
            <a:endParaRPr lang="es-MX" sz="2400" b="1" dirty="0">
              <a:solidFill>
                <a:srgbClr val="EC6707"/>
              </a:solidFill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16E8B8C-EBA1-4EDE-AB89-36CC65C323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976330"/>
              </p:ext>
            </p:extLst>
          </p:nvPr>
        </p:nvGraphicFramePr>
        <p:xfrm>
          <a:off x="654627" y="2105647"/>
          <a:ext cx="7897574" cy="34888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78235">
                  <a:extLst>
                    <a:ext uri="{9D8B030D-6E8A-4147-A177-3AD203B41FA5}">
                      <a16:colId xmlns:a16="http://schemas.microsoft.com/office/drawing/2014/main" val="1565790838"/>
                    </a:ext>
                  </a:extLst>
                </a:gridCol>
                <a:gridCol w="3419339">
                  <a:extLst>
                    <a:ext uri="{9D8B030D-6E8A-4147-A177-3AD203B41FA5}">
                      <a16:colId xmlns:a16="http://schemas.microsoft.com/office/drawing/2014/main" val="2679449271"/>
                    </a:ext>
                  </a:extLst>
                </a:gridCol>
              </a:tblGrid>
              <a:tr h="17444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 b="1" kern="1200" baseline="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Trayecto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s-CO" sz="16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CIENAGA – CHIRIGUANÁ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s-CO" sz="16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CHIRIGUANÁ – SAN RAFAEL DE LEBRIJA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0224811"/>
                  </a:ext>
                </a:extLst>
              </a:tr>
              <a:tr h="17444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MATERIAL</a:t>
                      </a:r>
                      <a:r>
                        <a:rPr lang="es-CO" sz="16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TRANSPORTADO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es-E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1188 ml de riel perfil 90 lb/yd.</a:t>
                      </a:r>
                      <a:endParaRPr lang="es-MX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es-E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989 traviesas de concreto </a:t>
                      </a:r>
                      <a:endParaRPr lang="es-MX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es-E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1978 placas</a:t>
                      </a:r>
                      <a:endParaRPr lang="es-MX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es-E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3956 Clip</a:t>
                      </a:r>
                      <a:endParaRPr lang="es-MX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013495"/>
                  </a:ext>
                </a:extLst>
              </a:tr>
            </a:tbl>
          </a:graphicData>
        </a:graphic>
      </p:graphicFrame>
      <p:sp>
        <p:nvSpPr>
          <p:cNvPr id="6" name="AutoShape 4" descr="data:image/png;base64,iVBORw0KGgoAAAANSUhEUgAAAP8AAADFCAMAAACsN9QzAAABAlBMVEX/3gAAPnn/5AD/4QD/5QD/4AAAPnoANHycl1EAPHr/5wAANnt1flgAOXsAOnr/3QAAP3cALnwAKnyZk1UpTnAAMH13fGPmyyZQYW2SjlWpnkhlcWYAM34ALX1baWvr0h0AKH5ZbGHMuy7OvDoWQ3YAJoBvdGEAIH+rpEV5fVwAJn/s0RoAMnfWxSzeyBZSZGoeSHHDtDvk0iCdmElreVmYm0QpVW0AHIBueV/w3BaGkEyqpD23rkE8Vm6TkVmnoU2EjVd2glQjSnAAF4FncGAADYLKtjw+V3LYwivDtEaChF5LY2+3p0FQZmRKXW+zsjxed2IoWWiOi1ylo0SHkld2hlgB8KqCAAAQcklEQVR4nO1dC1fbupa2JUuOJGzLCYYWbBKSEAIhJIHelhzCs7QNpXDPcM/9/39lJNmBSIk5nTVruJjx17WKXzH5pK390pawrBIlSpQoUaJEiRIlSpQoUaJEiRIlSpQoUaJEiRIlSpQoUaJEiRIlSpQo8T8DQhZactVC0LKCJXfeFxCEAFjjwLwOYX29B8DC9XcFCGivefzpYbgNjTugu1qthmcjB6H32QQBRABMzx/iiHk+HxtyDjerxLZtv3oyhmbTvA8Ap//YTpjPCbbDW6DfdC4jW4ITxlv0vekAwQfA0UOVEUXSdlccOC/kCDYbNk7vYXvnxIJLNWRhEQB4e52QjKGN29DSZRzx2T0bc87aTQDfjxIIkNM8i7Cd9jC3SbWJ9N6lK+4Tf5sIhJcIvhsBgPAk8Z7o+e34Eejc4CgktgYerfbBO2kAp+WxOWrYXzXpj22Cdf6Es7DyLhoAgUe9c3nSN+wb2PTsRZDkykGFbwE4/hBjrXPDCtVVG5iES+hLO9AqtiOAAgTr10wXbe8H1V181DswpT/jj+9B3qsLAeHwHWHfYBXXjU51BsukXzUVKzZ/hI6Yr419bMcbjv4QuIhy6AsjUOxgEPZsw6wRb2B0KTp0yXL20hFwiswfBatMJ8Sxd2Q8RB9y6dtsrdDyDwYuNxhVTw2bTitRPv/GUZH1v/MxNgm5f1LtEQQPG2YTPSMptAMEW4mp+gnv6VENgqv+MtMnnsW29wALnAhBUPiwOicSjnR5Duj5gojMwDE7KnDvI3rimZLtnhjqDDaTXPpefFFo6e9Xse722mSopzRQANv5ps8bFDoJBM8Mp4771aYe0Qci6M/lj1mv0PQXQhruXukdikCrkcueVydFln4Lrpo9S4amLQ9M53AO7g0scv4LjszuxyLo1wnRjr+UuoTfHhd6GgSYIR2Ja3rYg8Btdbnll09HI9FYxZV/tODV+WdGNhP1cD59dkJz3lwMgEtPJ8er64bpo9tuHn9xHRiWsliigADWEzrY/csMe7q5no8IkpqGqizWXAhC01DvW2xDnQHsRaZz/Iz40ZB+2LotUhyIQM3w6sPuvOMrehPc+XaO+HOyapJFfKVI/C16pht20ta/PoTHSb7yC/u6uAd0L8ZF0oeop2d8cXShK390GPEc/tiOKkbOC4wSXK0XSAHAppbQJNwb66Mf/Mj1fLB3Zvq9ge3Z8ahAAwBeuBp/b9PR8hjO+QsZz+jIyJA4f4q3eR8LxB/s6VnPaKJ9eREZ27m6Pzo2UgTp3JBswtek8L+C80ETb3ygRbIIXtu54s8GxuQA6hEpK2SVFiccgNe6+mvPK28EfuamvMToN/UcuFe6FJPiFAMgS1fu5P65TwMR9OebPrva1cU8cLph1jDFyYaY5o89Pg9pYdnb+Y6ft2mYeVSPs1fF64VRgKinz+ex8zn+8F/5CV/fH+svsuiToYymBep/Pffh1p75B3SLLTJPgcORrvsDWnFnQXKB+c/LP0T/lTfXbbOOGfZMn/2EpLjy763M2TRwl+f6kLYR5CL44/nZ6mGB+Ov6z/s816/go7vAPGNoBP2InsfP/KP14sg/0mc1sP9suyE6WlrqY2N2ZUg/mO7P3zarhd8wwKpu/w/mqpiEAdg3uauHhmaOS5sbwqRAKTA60Pxb7l7N6XUETl3fLHfCJJyaM6N77NlPwP51gRIA4Kdu43wbBXPsYO9hIf5z/zJMH2hV55/xtwpUCAIvNB+H8PhCDwDpcaxHQN4Pc2I44PMywuNakfhPjYKuhcENDs8iPCfeoW7dA4t2NBHCUZHyH9bYyP7bcc10bcD5U3EIFkG/eXtktGCh8l/IudPFm5NwwX2j/aErU8AiGvIfzOA+ONAVhNcukPoT4l3RnRxB83ohfofwMfGxzT13aMa2zr0RJLCVAg1/YeOnC5M77GYhgYVo885NQv5omnZwas6Mht+LNPwFs7bJHx9cLmbwoNObrltmvhfVmZEiwF6BRr+lJoDMwkeMo8vFMYwQWixxow9m4RTbK5L4C6CjxkKSC8c/qSnpweJKR9l2RuEUNguH3j7A/WKYTw5u/p4Ggi2z6TD5AYpWBg6XZDkxYWdHQHo3eZCLBA9jYpaMx6cFE38BcLakuIn43mhhDMwDwXW+KDi8aNJvSQ+uupjm5YRXV15a2wuP+GJ6MOoWKPZ9wvKyfszj9gjkVDUjpxkTc2KY+0OnUMY/A+ovzXMIXzbZ7i+tbIXgeElFGG+0CrkaHIF/uzkVXl50sk6F3X8SA9kaiB7exeaQETGwcBxf0JhvGMjKLW7GLNoaAQAz64/kngiHJ9HCYhGbc48UKPGnAYHm8lSn6lhS9Vdux8hxAHAAqnc/yJXxC+LCfXdUQOUvIW15JV66rlE1ACcsagwHN1dXnUG76vpcsF+QFxxfOX//q94swDbLr3BWreB5LmN+7oSof1ZE1TeDCG5WF9aA6P2bFoLkCYnfHheZv2iBcZvll/n+HTy7OJN+y4HQUZu9KAEvgPCi07ekRzv0zIDmt3u/0EsAMsCeuQb298DadVCoquccCCW4HeXXuy0D5sSO7xAsWtCfB+cFP2ApCFnYIKXAQAhMr/Nm/ZfLPh8VqNzxNwCdx8TPK3nWwW2/ujYu8tqvJQiQsz6o5qx01uFFZ1P6HhSfAUhbDwlZEuPMAXM/OZuA4lv9pRAB4VbovtAAhCWD0Xtlr8J856h23XCXjQPsu9Xr88P3yz4FAmD9eOBGkdwWBouGED9EEBiF8V2lD96PzXsBCDio3/15v9oWAu8S3l69f+xOkQPQO+/7DDLnhSBwKAp69XpvjCiAKhX2/6HzNSCF//S3KPEGoRLDc+KRHqrTZ4lB2S7K71CGhJJ0YACByg5DaRWhAy11CqEDLHEoTAkAFKjk+XszmyioDQYXznRtb2+vs77RmQAwWTtGHXG69v2288sBj3t1eXNvDdHR5t1jvaBZ8uVAaDXcb+ze9BtRY/dbqxO5454b3gS77s7u10olCae0HR1+2/XjnW/0sdHYb8T9Yi0Rfxmw0hiM6zf1VmMPiKHQ8VjnE/M61v4HR9ysMW8Ir9m4fhS3x+P1Xd6Hl8mHd5EsyuDcN1oOorAV+V4c0g679t1V1rEavuc16jV3GG2uxiJGTobQ2QgfKbK8aqG3S9ER0JtkQkFAW9HZ5dUV7VRHnIySjlUditOgVu3euYSk/EG3cULBOPHeD325edB+e3IRXTQbW63W915nZ/2iO93vBDs/mt+/H9aqkzoj7hj1BH80DuPz1ofE3Fmr0EB0bWensd9tfgl3v3wbbX6dAtD8emN9cb/sfnusfO3S0X51jMZfbITgbby/u/Pwn9H/T780WLyUc/63CGQk4EyPu3VQH0nU+7c9BHuTJrqVp+v920MEmiNhJEffpacw/lVpvWLvS7cDZNYGSQ9FBi/yf+mEBJZyS+YAYfrQ7FR7F8pcmvlLIjRyqIDwdxCEUBxQqlwdCuRl8XuoIx0fS5YQq1fIq6+n/msVgUmqbgJ5XDmF1l/yZ0t6p82KgVp98nR8fNq0tGqeo5O9vZW1ueJ+0Z3dzuf28GxvghTFDeNtfdhSB7M1RUFdfaGLV6KPhBPiuuG2SlUgqxG7bvLBQV/ExeRRdIIw3a6O3cO1anbI4iiK1uZ8NXoeMhaz2QI5uUzmMnE9LMAiT+7/5zyE2tt2Tum5+g0sjREs5yQSZ1H7lTxgFIQ2nm1HgAK5h5G/5aAqtjH7KPkfm5n+6HBvvqQPe3F/VtCEkCx54LgxzcYvPBo+14yQcBsGVN9LwI4ntKbm09wTMWwCCzar6f4Ab4O/NeOvZr0VuYy/nAHDsqCJ+NXZvpbgNORqf5ATJ6PveWqWgHD5PHEHTraXArexgh39yvjbSRNJbTNU1RNvhj+o7McCnqxgx64rDr8o/oS4UeQeEBtz0XWpvCPwOZ0ZxnG6AgKtypYifhyFzJc50fgw7X8viTLsnmb8saCMZIlNKitvhT/sbwj8Unt/upWNrvgXrHlyE4jur1+/Lh5iLvOeacSO+rNlEuwPIDX/P1T9n/vjtNmqcM+OH8ZQ8fcHzVaG7z2Q9T85qEC5kc7b4q8sGqAbspYtXHeUzUv5S2MGqVzZQtx0MTu9cWUnCxnwh2opgCz+xO4nR9hMMH7Y+TdA6fj3tmTYn8LK+GNOkh6dlZm/Gf4p4IbUAkm6Zlnxt9PV3WCDYZsnin+6Tt5bY3J7uH/CbNEX+ZxmwdFYTQSp8e9tUuEUKAj3oDarJ/A2RwknxeCfrW6nl0yosljcQAGouWIsuHIzJEzuBLNLKQ4Hk8w8pvP/ij8e/rmd4r6FoOKPhawQoSwxwW9K/+fx523h51FnpPqOyC8LVX0o26PHcjWseBZsy+cSfTFYqv+xl6H6Cyr+nA0Y5mourS13FHjz/DH+vLq66kdKwT1KcwcnB0JJJlNQl0WC3h6gA0+uhYRL+D+b/4w/DsduukgqmXS81+RvyY37BP/0RFoff4v+Rv/bPiFEmEGO2VCW9CJw53GCzyiiJ1IoEuRsST2xr++BkvU/I2n/J79A2v/7at94zL07uvm6/EOhcrwttWITBb/N/wk8PuvJuufU+LGfzVZTEYqPqVo2Hj9tgqJCjHT8tzczbI1Qqv8aVO2OQeL66/K3kFzaR4bCRMm6Fum/sRUg+RPvIwwE5IK2JfJPmHJpbO8YIKX9PrnSO/SFTyN9BUKGtBsLfSY6VI6AwKK3VLRAav9u6MwAIAtm/FE/lDvrOeB1+cudG0Wzd6lMyXfkVLZ7ofjbbo1KAy05L5F/fl5Tq4KFr6tUxzgx6mHC72NfPnBwTmVADTuN+wAEqf0T4pZOlqGZ/Rf9D89D8gOgV+5/UHGVa16p96Yd5Xwm61Dx9076TYGWMFtL+l/o/7Gq/hBDWF48ZthY4zygK7I5ebTd7NUnPw58xlsAKP/vvlfP0BvP+j+A8Do5hMh5Zfk/TPc2ZZGbqGXu3p0QaMmfeKHE16Nl/G0eIHAr/w4U8erQQo4wflx+Qnn1rgiV8MH6WJWLcy+MQ7X1C9mdpP6/X00y7J7TjL/cZ1HuLPXK/W/RK30Hq/0+SvlnkEv1c/w/Z1NqOu+DEHDp63G3ln5reCpdAPaTNne0MRFvATP+FYPsib/6a6mvLf/i2w4iWdEr928QBq3RlXMScxu5P/Ovzvj7GX80Jmol8AalA9m9UR1mw1pSIv6YjkIfc+XXCNMWb0Fk8mcpf2H/stQicm5emT+CV1FMfGEGfRa1R478IrvsCbtK/vc9xnbS+m14kjDmEvl14T935IKHxnq/IX7E27MV0c6jeIQlFwAe3SexjzHHXmgfq/xPzOZR/QhqDflbZh8N6FYkXj98xQwoAkfHW9dCPZ2d3MI0EfZp5QmfZP+3PmVHlvz7TvLylZq6Bn/sieO9f4zU/ebM1YOHJ/L8DxRA0L86s112vf2vscxpgtqKjgmdqM/O1sUgeCwvX75q+Yis4REm+jmdO5/xVQbw6ejpZP5BCI1kMHr6qMwWW0GAnMwPNtLJ4jPpZ58z7vOvf0X8H5aulFUxJUqUKFGiRIkSJUqUKFGiRIkSJUqUKFGiRIkSJUqUKFGiRIkSJUqUKPEy/hu6gmAZZdsTOAAAAABJRU5ErkJggg==">
            <a:extLst>
              <a:ext uri="{FF2B5EF4-FFF2-40B4-BE49-F238E27FC236}">
                <a16:creationId xmlns:a16="http://schemas.microsoft.com/office/drawing/2014/main" id="{4E234359-A210-4819-92A0-0CC7B8679E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B882F2C-1201-4AF6-A634-C0CB3209E391}"/>
              </a:ext>
            </a:extLst>
          </p:cNvPr>
          <p:cNvSpPr/>
          <p:nvPr/>
        </p:nvSpPr>
        <p:spPr>
          <a:xfrm>
            <a:off x="654627" y="5830937"/>
            <a:ext cx="66709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2"/>
                </a:solidFill>
              </a:rPr>
              <a:t>Movilización efectuada sin ninguna novedad, la vía se encuentra en condiciones de operación comercial, conectividad recuperada.</a:t>
            </a:r>
            <a:endParaRPr lang="es-CO" dirty="0">
              <a:solidFill>
                <a:schemeClr val="tx2"/>
              </a:solidFill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415636" y="782695"/>
            <a:ext cx="6369628" cy="412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s-CO" sz="2600" b="1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B-</a:t>
            </a:r>
            <a:r>
              <a:rPr lang="es-CO" sz="2600" b="1" dirty="0">
                <a:solidFill>
                  <a:srgbClr val="024077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CO" sz="2000" b="1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CORREDOR LA DORADA - CHIRIGUANÁ</a:t>
            </a:r>
            <a:endParaRPr lang="es-ES" sz="2000" b="1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37823" y="260246"/>
            <a:ext cx="6675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s-CO" sz="2000" b="1" dirty="0">
                <a:solidFill>
                  <a:srgbClr val="033F78"/>
                </a:solidFill>
                <a:latin typeface="Arial" charset="0"/>
                <a:ea typeface="Arial" charset="0"/>
                <a:cs typeface="Arial" charset="0"/>
              </a:rPr>
              <a:t>CONTRATO DE OBRA PUBLICÁ No. 313 DE 2017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3607" t="27576" r="51847" b="45454"/>
          <a:stretch/>
        </p:blipFill>
        <p:spPr>
          <a:xfrm>
            <a:off x="9178499" y="2064495"/>
            <a:ext cx="2545645" cy="157335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52" t="70455" r="52273" b="4697"/>
          <a:stretch/>
        </p:blipFill>
        <p:spPr>
          <a:xfrm>
            <a:off x="8965421" y="3956671"/>
            <a:ext cx="2971800" cy="170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47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35332" y="2198096"/>
            <a:ext cx="112681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s-CO" sz="4000" b="1" dirty="0">
                <a:solidFill>
                  <a:srgbClr val="033F78"/>
                </a:solidFill>
                <a:latin typeface="Arial" charset="0"/>
                <a:ea typeface="Arial" charset="0"/>
                <a:cs typeface="Arial" charset="0"/>
              </a:rPr>
              <a:t>OPERACIÓN DE CARGA CIENAGA- CHIRIGUANA- SAN RAFAEL DE LEBRIJA</a:t>
            </a:r>
          </a:p>
        </p:txBody>
      </p:sp>
    </p:spTree>
    <p:extLst>
      <p:ext uri="{BB962C8B-B14F-4D97-AF65-F5344CB8AC3E}">
        <p14:creationId xmlns:p14="http://schemas.microsoft.com/office/powerpoint/2010/main" val="6793081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D9797946-CB60-4895-9D37-67D57ACFA31D}"/>
              </a:ext>
            </a:extLst>
          </p:cNvPr>
          <p:cNvSpPr/>
          <p:nvPr/>
        </p:nvSpPr>
        <p:spPr>
          <a:xfrm>
            <a:off x="633845" y="601667"/>
            <a:ext cx="95577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tx2"/>
                </a:solidFill>
              </a:rPr>
              <a:t> </a:t>
            </a:r>
            <a:endParaRPr lang="es-MX" sz="2400" b="1" dirty="0">
              <a:solidFill>
                <a:schemeClr val="tx2"/>
              </a:solidFill>
            </a:endParaRPr>
          </a:p>
          <a:p>
            <a:pPr algn="ctr"/>
            <a:r>
              <a:rPr lang="es-ES" sz="2400" b="1" dirty="0">
                <a:solidFill>
                  <a:srgbClr val="023F78"/>
                </a:solidFill>
              </a:rPr>
              <a:t>TREN DE COMERCIAL- FENOCO – IBINES FÉRREO</a:t>
            </a:r>
            <a:endParaRPr lang="es-ES" sz="2400" b="1" dirty="0">
              <a:solidFill>
                <a:srgbClr val="EC6707"/>
              </a:solidFill>
            </a:endParaRPr>
          </a:p>
          <a:p>
            <a:endParaRPr lang="es-ES" sz="2000" b="1" u="sng" dirty="0">
              <a:solidFill>
                <a:schemeClr val="tx2"/>
              </a:solidFill>
            </a:endParaRPr>
          </a:p>
          <a:p>
            <a:r>
              <a:rPr lang="es-ES" sz="2000" b="1" u="sng" dirty="0">
                <a:solidFill>
                  <a:schemeClr val="tx2"/>
                </a:solidFill>
              </a:rPr>
              <a:t>12 de Septiembre de 2018</a:t>
            </a:r>
            <a:endParaRPr lang="es-MX" sz="2000" b="1" u="sng" dirty="0">
              <a:solidFill>
                <a:schemeClr val="tx2"/>
              </a:solidFill>
            </a:endParaRPr>
          </a:p>
          <a:p>
            <a:endParaRPr lang="es-MX" sz="2400" b="1" dirty="0">
              <a:solidFill>
                <a:srgbClr val="EC6707"/>
              </a:solidFill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16E8B8C-EBA1-4EDE-AB89-36CC65C323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9662766"/>
              </p:ext>
            </p:extLst>
          </p:nvPr>
        </p:nvGraphicFramePr>
        <p:xfrm>
          <a:off x="235210" y="2423701"/>
          <a:ext cx="6880961" cy="27766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01776">
                  <a:extLst>
                    <a:ext uri="{9D8B030D-6E8A-4147-A177-3AD203B41FA5}">
                      <a16:colId xmlns:a16="http://schemas.microsoft.com/office/drawing/2014/main" val="1565790838"/>
                    </a:ext>
                  </a:extLst>
                </a:gridCol>
                <a:gridCol w="2979185">
                  <a:extLst>
                    <a:ext uri="{9D8B030D-6E8A-4147-A177-3AD203B41FA5}">
                      <a16:colId xmlns:a16="http://schemas.microsoft.com/office/drawing/2014/main" val="2679449271"/>
                    </a:ext>
                  </a:extLst>
                </a:gridCol>
              </a:tblGrid>
              <a:tr h="656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 b="1" kern="1200" baseline="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Trayecto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s-CO" sz="16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CIENAGA – CHIRIGUANÁ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s-CO" sz="16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CHIRIGUANÁ – SAN RAFAEL DE LEBRIJA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0224811"/>
                  </a:ext>
                </a:extLst>
              </a:tr>
              <a:tr h="8718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MATERIAL</a:t>
                      </a:r>
                      <a:r>
                        <a:rPr lang="es-CO" sz="16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TRANSPORTADO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ctr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s-C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Riel de 90 lb de 24 m total 6</a:t>
                      </a:r>
                    </a:p>
                    <a:p>
                      <a:pPr marL="285750" indent="-285750" algn="ctr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s-C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Riel 90 lb de 18m</a:t>
                      </a:r>
                      <a:r>
                        <a:rPr lang="es-CO" sz="16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total</a:t>
                      </a:r>
                      <a:r>
                        <a:rPr lang="es-C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36</a:t>
                      </a:r>
                    </a:p>
                    <a:p>
                      <a:pPr marL="285750" indent="-285750" algn="ctr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s-C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Traviesas total 1.296</a:t>
                      </a:r>
                    </a:p>
                    <a:p>
                      <a:pPr marL="285750" indent="-285750" algn="ctr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s-C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Material</a:t>
                      </a:r>
                      <a:r>
                        <a:rPr lang="es-CO" sz="16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repuestos 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013495"/>
                  </a:ext>
                </a:extLst>
              </a:tr>
              <a:tr h="10506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TON MOVILIZADAS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s-C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 Ton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35435"/>
                  </a:ext>
                </a:extLst>
              </a:tr>
            </a:tbl>
          </a:graphicData>
        </a:graphic>
      </p:graphicFrame>
      <p:sp>
        <p:nvSpPr>
          <p:cNvPr id="6" name="AutoShape 4" descr="data:image/png;base64,iVBORw0KGgoAAAANSUhEUgAAAP8AAADFCAMAAACsN9QzAAABAlBMVEX/3gAAPnn/5AD/4QD/5QD/4AAAPnoANHycl1EAPHr/5wAANnt1flgAOXsAOnr/3QAAP3cALnwAKnyZk1UpTnAAMH13fGPmyyZQYW2SjlWpnkhlcWYAM34ALX1baWvr0h0AKH5ZbGHMuy7OvDoWQ3YAJoBvdGEAIH+rpEV5fVwAJn/s0RoAMnfWxSzeyBZSZGoeSHHDtDvk0iCdmElreVmYm0QpVW0AHIBueV/w3BaGkEyqpD23rkE8Vm6TkVmnoU2EjVd2glQjSnAAF4FncGAADYLKtjw+V3LYwivDtEaChF5LY2+3p0FQZmRKXW+zsjxed2IoWWiOi1ylo0SHkld2hlgB8KqCAAAQcklEQVR4nO1dC1fbupa2JUuOJGzLCYYWbBKSEAIhJIHelhzCs7QNpXDPcM/9/39lJNmBSIk5nTVruJjx17WKXzH5pK390pawrBIlSpQoUaJEiRIlSpQoUaJEiRIlSpQoUaJEiRIlSpQoUaJEiRIlSpQo8T8DQhZactVC0LKCJXfeFxCEAFjjwLwOYX29B8DC9XcFCGivefzpYbgNjTugu1qthmcjB6H32QQBRABMzx/iiHk+HxtyDjerxLZtv3oyhmbTvA8Ap//YTpjPCbbDW6DfdC4jW4ITxlv0vekAwQfA0UOVEUXSdlccOC/kCDYbNk7vYXvnxIJLNWRhEQB4e52QjKGN29DSZRzx2T0bc87aTQDfjxIIkNM8i7Cd9jC3SbWJ9N6lK+4Tf5sIhJcIvhsBgPAk8Z7o+e34Eejc4CgktgYerfbBO2kAp+WxOWrYXzXpj22Cdf6Es7DyLhoAgUe9c3nSN+wb2PTsRZDkykGFbwE4/hBjrXPDCtVVG5iES+hLO9AqtiOAAgTr10wXbe8H1V181DswpT/jj+9B3qsLAeHwHWHfYBXXjU51BsukXzUVKzZ/hI6Yr419bMcbjv4QuIhy6AsjUOxgEPZsw6wRb2B0KTp0yXL20hFwiswfBatMJ8Sxd2Q8RB9y6dtsrdDyDwYuNxhVTw2bTitRPv/GUZH1v/MxNgm5f1LtEQQPG2YTPSMptAMEW4mp+gnv6VENgqv+MtMnnsW29wALnAhBUPiwOicSjnR5Duj5gojMwDE7KnDvI3rimZLtnhjqDDaTXPpefFFo6e9Xse722mSopzRQANv5ps8bFDoJBM8Mp4771aYe0Qci6M/lj1mv0PQXQhruXukdikCrkcueVydFln4Lrpo9S4amLQ9M53AO7g0scv4LjszuxyLo1wnRjr+UuoTfHhd6GgSYIR2Ja3rYg8Btdbnll09HI9FYxZV/tODV+WdGNhP1cD59dkJz3lwMgEtPJ8er64bpo9tuHn9xHRiWsliigADWEzrY/csMe7q5no8IkpqGqizWXAhC01DvW2xDnQHsRaZz/Iz40ZB+2LotUhyIQM3w6sPuvOMrehPc+XaO+HOyapJFfKVI/C16pht20ta/PoTHSb7yC/u6uAd0L8ZF0oeop2d8cXShK390GPEc/tiOKkbOC4wSXK0XSAHAppbQJNwb66Mf/Mj1fLB3Zvq9ge3Z8ahAAwBeuBp/b9PR8hjO+QsZz+jIyJA4f4q3eR8LxB/s6VnPaKJ9eREZ27m6Pzo2UgTp3JBswtek8L+C80ETb3ygRbIIXtu54s8GxuQA6hEpK2SVFiccgNe6+mvPK28EfuamvMToN/UcuFe6FJPiFAMgS1fu5P65TwMR9OebPrva1cU8cLph1jDFyYaY5o89Pg9pYdnb+Y6ft2mYeVSPs1fF64VRgKinz+ex8zn+8F/5CV/fH+svsuiToYymBep/Pffh1p75B3SLLTJPgcORrvsDWnFnQXKB+c/LP0T/lTfXbbOOGfZMn/2EpLjy763M2TRwl+f6kLYR5CL44/nZ6mGB+Ov6z/s816/go7vAPGNoBP2InsfP/KP14sg/0mc1sP9suyE6WlrqY2N2ZUg/mO7P3zarhd8wwKpu/w/mqpiEAdg3uauHhmaOS5sbwqRAKTA60Pxb7l7N6XUETl3fLHfCJJyaM6N77NlPwP51gRIA4Kdu43wbBXPsYO9hIf5z/zJMH2hV55/xtwpUCAIvNB+H8PhCDwDpcaxHQN4Pc2I44PMywuNakfhPjYKuhcENDs8iPCfeoW7dA4t2NBHCUZHyH9bYyP7bcc10bcD5U3EIFkG/eXtktGCh8l/IudPFm5NwwX2j/aErU8AiGvIfzOA+ONAVhNcukPoT4l3RnRxB83ohfofwMfGxzT13aMa2zr0RJLCVAg1/YeOnC5M77GYhgYVo885NQv5omnZwas6Mht+LNPwFs7bJHx9cLmbwoNObrltmvhfVmZEiwF6BRr+lJoDMwkeMo8vFMYwQWixxow9m4RTbK5L4C6CjxkKSC8c/qSnpweJKR9l2RuEUNguH3j7A/WKYTw5u/p4Ggi2z6TD5AYpWBg6XZDkxYWdHQHo3eZCLBA9jYpaMx6cFE38BcLakuIn43mhhDMwDwXW+KDi8aNJvSQ+uupjm5YRXV15a2wuP+GJ6MOoWKPZ9wvKyfszj9gjkVDUjpxkTc2KY+0OnUMY/A+ovzXMIXzbZ7i+tbIXgeElFGG+0CrkaHIF/uzkVXl50sk6F3X8SA9kaiB7exeaQETGwcBxf0JhvGMjKLW7GLNoaAQAz64/kngiHJ9HCYhGbc48UKPGnAYHm8lSn6lhS9Vdux8hxAHAAqnc/yJXxC+LCfXdUQOUvIW15JV66rlE1ACcsagwHN1dXnUG76vpcsF+QFxxfOX//q94swDbLr3BWreB5LmN+7oSof1ZE1TeDCG5WF9aA6P2bFoLkCYnfHheZv2iBcZvll/n+HTy7OJN+y4HQUZu9KAEvgPCi07ekRzv0zIDmt3u/0EsAMsCeuQb298DadVCoquccCCW4HeXXuy0D5sSO7xAsWtCfB+cFP2ApCFnYIKXAQAhMr/Nm/ZfLPh8VqNzxNwCdx8TPK3nWwW2/ujYu8tqvJQiQsz6o5qx01uFFZ1P6HhSfAUhbDwlZEuPMAXM/OZuA4lv9pRAB4VbovtAAhCWD0Xtlr8J856h23XCXjQPsu9Xr88P3yz4FAmD9eOBGkdwWBouGED9EEBiF8V2lD96PzXsBCDio3/15v9oWAu8S3l69f+xOkQPQO+/7DDLnhSBwKAp69XpvjCiAKhX2/6HzNSCF//S3KPEGoRLDc+KRHqrTZ4lB2S7K71CGhJJ0YACByg5DaRWhAy11CqEDLHEoTAkAFKjk+XszmyioDQYXznRtb2+vs77RmQAwWTtGHXG69v2288sBj3t1eXNvDdHR5t1jvaBZ8uVAaDXcb+ze9BtRY/dbqxO5454b3gS77s7u10olCae0HR1+2/XjnW/0sdHYb8T9Yi0Rfxmw0hiM6zf1VmMPiKHQ8VjnE/M61v4HR9ysMW8Ir9m4fhS3x+P1Xd6Hl8mHd5EsyuDcN1oOorAV+V4c0g679t1V1rEavuc16jV3GG2uxiJGTobQ2QgfKbK8aqG3S9ER0JtkQkFAW9HZ5dUV7VRHnIySjlUditOgVu3euYSk/EG3cULBOPHeD325edB+e3IRXTQbW63W915nZ/2iO93vBDs/mt+/H9aqkzoj7hj1BH80DuPz1ofE3Fmr0EB0bWensd9tfgl3v3wbbX6dAtD8emN9cb/sfnusfO3S0X51jMZfbITgbby/u/Pwn9H/T780WLyUc/63CGQk4EyPu3VQH0nU+7c9BHuTJrqVp+v920MEmiNhJEffpacw/lVpvWLvS7cDZNYGSQ9FBi/yf+mEBJZyS+YAYfrQ7FR7F8pcmvlLIjRyqIDwdxCEUBxQqlwdCuRl8XuoIx0fS5YQq1fIq6+n/msVgUmqbgJ5XDmF1l/yZ0t6p82KgVp98nR8fNq0tGqeo5O9vZW1ueJ+0Z3dzuf28GxvghTFDeNtfdhSB7M1RUFdfaGLV6KPhBPiuuG2SlUgqxG7bvLBQV/ExeRRdIIw3a6O3cO1anbI4iiK1uZ8NXoeMhaz2QI5uUzmMnE9LMAiT+7/5zyE2tt2Tum5+g0sjREs5yQSZ1H7lTxgFIQ2nm1HgAK5h5G/5aAqtjH7KPkfm5n+6HBvvqQPe3F/VtCEkCx54LgxzcYvPBo+14yQcBsGVN9LwI4ntKbm09wTMWwCCzar6f4Ab4O/NeOvZr0VuYy/nAHDsqCJ+NXZvpbgNORqf5ATJ6PveWqWgHD5PHEHTraXArexgh39yvjbSRNJbTNU1RNvhj+o7McCnqxgx64rDr8o/oS4UeQeEBtz0XWpvCPwOZ0ZxnG6AgKtypYifhyFzJc50fgw7X8viTLsnmb8saCMZIlNKitvhT/sbwj8Unt/upWNrvgXrHlyE4jur1+/Lh5iLvOeacSO+rNlEuwPIDX/P1T9n/vjtNmqcM+OH8ZQ8fcHzVaG7z2Q9T85qEC5kc7b4q8sGqAbspYtXHeUzUv5S2MGqVzZQtx0MTu9cWUnCxnwh2opgCz+xO4nR9hMMH7Y+TdA6fj3tmTYn8LK+GNOkh6dlZm/Gf4p4IbUAkm6Zlnxt9PV3WCDYZsnin+6Tt5bY3J7uH/CbNEX+ZxmwdFYTQSp8e9tUuEUKAj3oDarJ/A2RwknxeCfrW6nl0yosljcQAGouWIsuHIzJEzuBLNLKQ4Hk8w8pvP/ij8e/rmd4r6FoOKPhawQoSwxwW9K/+fx523h51FnpPqOyC8LVX0o26PHcjWseBZsy+cSfTFYqv+xl6H6Cyr+nA0Y5mourS13FHjz/DH+vLq66kdKwT1KcwcnB0JJJlNQl0WC3h6gA0+uhYRL+D+b/4w/DsduukgqmXS81+RvyY37BP/0RFoff4v+Rv/bPiFEmEGO2VCW9CJw53GCzyiiJ1IoEuRsST2xr++BkvU/I2n/J79A2v/7at94zL07uvm6/EOhcrwttWITBb/N/wk8PuvJuufU+LGfzVZTEYqPqVo2Hj9tgqJCjHT8tzczbI1Qqv8aVO2OQeL66/K3kFzaR4bCRMm6Fum/sRUg+RPvIwwE5IK2JfJPmHJpbO8YIKX9PrnSO/SFTyN9BUKGtBsLfSY6VI6AwKK3VLRAav9u6MwAIAtm/FE/lDvrOeB1+cudG0Wzd6lMyXfkVLZ7ofjbbo1KAy05L5F/fl5Tq4KFr6tUxzgx6mHC72NfPnBwTmVADTuN+wAEqf0T4pZOlqGZ/Rf9D89D8gOgV+5/UHGVa16p96Yd5Xwm61Dx9076TYGWMFtL+l/o/7Gq/hBDWF48ZthY4zygK7I5ebTd7NUnPw58xlsAKP/vvlfP0BvP+j+A8Do5hMh5Zfk/TPc2ZZGbqGXu3p0QaMmfeKHE16Nl/G0eIHAr/w4U8erQQo4wflx+Qnn1rgiV8MH6WJWLcy+MQ7X1C9mdpP6/X00y7J7TjL/cZ1HuLPXK/W/RK30Hq/0+SvlnkEv1c/w/Z1NqOu+DEHDp63G3ln5reCpdAPaTNne0MRFvATP+FYPsib/6a6mvLf/i2w4iWdEr928QBq3RlXMScxu5P/Ovzvj7GX80Jmol8AalA9m9UR1mw1pSIv6YjkIfc+XXCNMWb0Fk8mcpf2H/stQicm5emT+CV1FMfGEGfRa1R478IrvsCbtK/vc9xnbS+m14kjDmEvl14T935IKHxnq/IX7E27MV0c6jeIQlFwAe3SexjzHHXmgfq/xPzOZR/QhqDflbZh8N6FYkXj98xQwoAkfHW9dCPZ2d3MI0EfZp5QmfZP+3PmVHlvz7TvLylZq6Bn/sieO9f4zU/ebM1YOHJ/L8DxRA0L86s112vf2vscxpgtqKjgmdqM/O1sUgeCwvX75q+Yis4REm+jmdO5/xVQbw6ejpZP5BCI1kMHr6qMwWW0GAnMwPNtLJ4jPpZ58z7vOvf0X8H5aulFUxJUqUKFGiRIkSJUqUKFGiRIkSJUqUKFGiRIkSJUqUKFGiRIkSJUqUKPEy/hu6gmAZZdsTOAAAAABJRU5ErkJggg==">
            <a:extLst>
              <a:ext uri="{FF2B5EF4-FFF2-40B4-BE49-F238E27FC236}">
                <a16:creationId xmlns:a16="http://schemas.microsoft.com/office/drawing/2014/main" id="{4E234359-A210-4819-92A0-0CC7B8679E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B882F2C-1201-4AF6-A634-C0CB3209E391}"/>
              </a:ext>
            </a:extLst>
          </p:cNvPr>
          <p:cNvSpPr/>
          <p:nvPr/>
        </p:nvSpPr>
        <p:spPr>
          <a:xfrm>
            <a:off x="337823" y="5500606"/>
            <a:ext cx="6442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2"/>
                </a:solidFill>
              </a:rPr>
              <a:t>Movilización efectuada sin ninguna novedad, la vía se encuentra en condiciones de operación comercial, conectividad recuperada.</a:t>
            </a:r>
            <a:endParaRPr lang="es-CO" dirty="0">
              <a:solidFill>
                <a:schemeClr val="tx2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37823" y="260246"/>
            <a:ext cx="6675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s-CO" sz="2000" b="1" dirty="0">
                <a:solidFill>
                  <a:srgbClr val="033F78"/>
                </a:solidFill>
                <a:latin typeface="Arial" charset="0"/>
                <a:ea typeface="Arial" charset="0"/>
                <a:cs typeface="Arial" charset="0"/>
              </a:rPr>
              <a:t>Tren comercial FENOCO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EFE3FE0-BB81-4CEF-A009-573BE043D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2192" y="1753589"/>
            <a:ext cx="3835791" cy="201076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AAC64E4-98FB-4D01-B24F-10C8D1C7A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2193" y="3989304"/>
            <a:ext cx="3835791" cy="215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90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14301" y="386125"/>
            <a:ext cx="6675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s-CO" sz="2000" b="1" dirty="0">
                <a:solidFill>
                  <a:srgbClr val="033F78"/>
                </a:solidFill>
                <a:latin typeface="Arial" charset="0"/>
                <a:ea typeface="Arial" charset="0"/>
                <a:cs typeface="Arial" charset="0"/>
              </a:rPr>
              <a:t>RED FÉRREA A CARGO DE LA ANI- CAPACIDAD  </a:t>
            </a:r>
          </a:p>
        </p:txBody>
      </p:sp>
      <p:sp>
        <p:nvSpPr>
          <p:cNvPr id="23" name="5 CuadroTexto">
            <a:extLst>
              <a:ext uri="{FF2B5EF4-FFF2-40B4-BE49-F238E27FC236}">
                <a16:creationId xmlns:a16="http://schemas.microsoft.com/office/drawing/2014/main" id="{C9C0F772-41CB-46FF-8641-B46712352E58}"/>
              </a:ext>
            </a:extLst>
          </p:cNvPr>
          <p:cNvSpPr txBox="1"/>
          <p:nvPr/>
        </p:nvSpPr>
        <p:spPr>
          <a:xfrm>
            <a:off x="414301" y="936789"/>
            <a:ext cx="3933349" cy="307777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1400" dirty="0">
                <a:solidFill>
                  <a:schemeClr val="tx1"/>
                </a:solidFill>
                <a:cs typeface="Arial" charset="0"/>
              </a:rPr>
              <a:t>Red Férrea </a:t>
            </a:r>
            <a:r>
              <a:rPr lang="es-ES" sz="1400" b="1" dirty="0">
                <a:solidFill>
                  <a:schemeClr val="tx1"/>
                </a:solidFill>
                <a:cs typeface="Arial" charset="0"/>
              </a:rPr>
              <a:t>Operacional</a:t>
            </a:r>
            <a:r>
              <a:rPr lang="es-ES" sz="1400" dirty="0">
                <a:solidFill>
                  <a:schemeClr val="tx1"/>
                </a:solidFill>
                <a:cs typeface="Arial" charset="0"/>
              </a:rPr>
              <a:t>: 	 	1615  km</a:t>
            </a:r>
          </a:p>
        </p:txBody>
      </p:sp>
      <p:sp>
        <p:nvSpPr>
          <p:cNvPr id="27" name="9 CuadroTexto">
            <a:extLst>
              <a:ext uri="{FF2B5EF4-FFF2-40B4-BE49-F238E27FC236}">
                <a16:creationId xmlns:a16="http://schemas.microsoft.com/office/drawing/2014/main" id="{FDDB5A13-7436-4966-829E-D14B0CBF384A}"/>
              </a:ext>
            </a:extLst>
          </p:cNvPr>
          <p:cNvSpPr txBox="1"/>
          <p:nvPr/>
        </p:nvSpPr>
        <p:spPr>
          <a:xfrm>
            <a:off x="5825766" y="1510408"/>
            <a:ext cx="5889518" cy="58477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Lucida Sans Unicode" pitchFamily="34" charset="0"/>
              </a:rPr>
              <a:t>1 . Concesión del Atlántico:</a:t>
            </a:r>
            <a:r>
              <a:rPr kumimoji="0" lang="es-ES" sz="1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Lucida Sans Unicode" pitchFamily="34" charset="0"/>
              </a:rPr>
              <a:t> </a:t>
            </a: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Lucida Sans Unicode" pitchFamily="34" charset="0"/>
              </a:rPr>
              <a:t>Chiriguaná – Santa Marta (Línea Concesionada)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Lucida Sans Unicode" pitchFamily="34" charset="0"/>
              </a:rPr>
              <a:t>     Longitud: 245 km – Capacidad</a:t>
            </a:r>
            <a:r>
              <a:rPr lang="es-ES" sz="1400" kern="0" dirty="0">
                <a:solidFill>
                  <a:schemeClr val="tx1"/>
                </a:solidFill>
                <a:cs typeface="Lucida Sans Unicode" pitchFamily="34" charset="0"/>
              </a:rPr>
              <a:t>d de Vía 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Lucida Sans Unicode" pitchFamily="34" charset="0"/>
              </a:rPr>
              <a:t>: </a:t>
            </a:r>
            <a:r>
              <a:rPr kumimoji="0" lang="es-ES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Lucida Sans Unicode" pitchFamily="34" charset="0"/>
              </a:rPr>
              <a:t>90.000.000 TA</a:t>
            </a:r>
            <a:endParaRPr kumimoji="0" lang="es-ES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Arial" charset="0"/>
            </a:endParaRPr>
          </a:p>
        </p:txBody>
      </p:sp>
      <p:sp>
        <p:nvSpPr>
          <p:cNvPr id="28" name="10 CuadroTexto">
            <a:extLst>
              <a:ext uri="{FF2B5EF4-FFF2-40B4-BE49-F238E27FC236}">
                <a16:creationId xmlns:a16="http://schemas.microsoft.com/office/drawing/2014/main" id="{3D2609A1-F61B-4E0D-83BE-0BF01EC1C8B2}"/>
              </a:ext>
            </a:extLst>
          </p:cNvPr>
          <p:cNvSpPr txBox="1"/>
          <p:nvPr/>
        </p:nvSpPr>
        <p:spPr>
          <a:xfrm>
            <a:off x="5825766" y="2417367"/>
            <a:ext cx="5889518" cy="123110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Lucida Sans Unicode" pitchFamily="34" charset="0"/>
              </a:rPr>
              <a:t>2. Concesión del </a:t>
            </a:r>
            <a:r>
              <a:rPr lang="es-ES" sz="1400" b="1" kern="0" dirty="0">
                <a:solidFill>
                  <a:schemeClr val="tx1"/>
                </a:solidFill>
                <a:cs typeface="Lucida Sans Unicode" pitchFamily="34" charset="0"/>
              </a:rPr>
              <a:t>Pacífico: Buenaventura – Cali – La Tebaida / Cartago – La Felisa (Red Concesionada):</a:t>
            </a:r>
            <a:endParaRPr kumimoji="0" lang="es-ES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Lucida Sans Unicode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Lucida Sans Unicode" pitchFamily="34" charset="0"/>
              </a:rPr>
              <a:t>Longitud: 498 km  </a:t>
            </a:r>
          </a:p>
          <a:p>
            <a:pPr lvl="0">
              <a:defRPr/>
            </a:pPr>
            <a:r>
              <a:rPr lang="it-IT" sz="1100" b="1" kern="0" dirty="0">
                <a:solidFill>
                  <a:schemeClr val="tx1"/>
                </a:solidFill>
                <a:cs typeface="Arial" charset="0"/>
              </a:rPr>
              <a:t>El Tramo Cartago – La Felisa: Inactivo, en rehabilitación. </a:t>
            </a:r>
            <a:r>
              <a:rPr lang="it-IT" sz="1400" b="1" kern="0" dirty="0">
                <a:solidFill>
                  <a:schemeClr val="tx1"/>
                </a:solidFill>
                <a:cs typeface="Arial" charset="0"/>
              </a:rPr>
              <a:t>Capacidad de Vía estimada- </a:t>
            </a:r>
            <a:r>
              <a:rPr lang="it-IT" b="1" kern="0" dirty="0">
                <a:solidFill>
                  <a:schemeClr val="tx1"/>
                </a:solidFill>
                <a:cs typeface="Arial" charset="0"/>
              </a:rPr>
              <a:t>3.400.000 TA</a:t>
            </a:r>
            <a:endParaRPr kumimoji="0" lang="es-ES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Arial" charset="0"/>
            </a:endParaRPr>
          </a:p>
        </p:txBody>
      </p:sp>
      <p:sp>
        <p:nvSpPr>
          <p:cNvPr id="29" name="14 CuadroTexto">
            <a:extLst>
              <a:ext uri="{FF2B5EF4-FFF2-40B4-BE49-F238E27FC236}">
                <a16:creationId xmlns:a16="http://schemas.microsoft.com/office/drawing/2014/main" id="{3EFA2294-3CB2-45E2-ADE7-76A7641120B4}"/>
              </a:ext>
            </a:extLst>
          </p:cNvPr>
          <p:cNvSpPr txBox="1"/>
          <p:nvPr/>
        </p:nvSpPr>
        <p:spPr>
          <a:xfrm>
            <a:off x="6096000" y="3942323"/>
            <a:ext cx="5798078" cy="74635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Lucida Sans Unicode" pitchFamily="34" charset="0"/>
              </a:rPr>
              <a:t>3. Tramo Bogotá – Belencito (Obra Pública):</a:t>
            </a:r>
            <a:r>
              <a:rPr lang="es-ES" sz="1400" kern="0" dirty="0">
                <a:solidFill>
                  <a:schemeClr val="tx1"/>
                </a:solidFill>
                <a:cs typeface="Lucida Sans Unicode" pitchFamily="34" charset="0"/>
              </a:rPr>
              <a:t> 318 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Lucida Sans Unicode" pitchFamily="34" charset="0"/>
              </a:rPr>
              <a:t>km En operación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1400" kern="0" dirty="0">
                <a:solidFill>
                  <a:schemeClr val="tx1"/>
                </a:solidFill>
                <a:cs typeface="Lucida Sans Unicode" pitchFamily="34" charset="0"/>
              </a:rPr>
              <a:t>Capacidad de Vía estimada </a:t>
            </a:r>
            <a:r>
              <a:rPr lang="es-ES" b="1" kern="0" dirty="0">
                <a:solidFill>
                  <a:schemeClr val="tx1"/>
                </a:solidFill>
                <a:cs typeface="Lucida Sans Unicode" pitchFamily="34" charset="0"/>
              </a:rPr>
              <a:t>4.000.000 TA.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1050" kern="0" dirty="0">
                <a:solidFill>
                  <a:schemeClr val="tx1"/>
                </a:solidFill>
                <a:cs typeface="Lucida Sans Unicode" pitchFamily="34" charset="0"/>
              </a:rPr>
              <a:t>En operación tramo Bogotá – Zipaquirá (mueve más de 500.000 pax/año)</a:t>
            </a:r>
            <a:endParaRPr kumimoji="0" lang="es-ES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Arial" charset="0"/>
            </a:endParaRPr>
          </a:p>
        </p:txBody>
      </p:sp>
      <p:sp>
        <p:nvSpPr>
          <p:cNvPr id="30" name="18 CuadroTexto">
            <a:extLst>
              <a:ext uri="{FF2B5EF4-FFF2-40B4-BE49-F238E27FC236}">
                <a16:creationId xmlns:a16="http://schemas.microsoft.com/office/drawing/2014/main" id="{29F3DDCA-65D6-4159-A2C4-8ABAC3FAD441}"/>
              </a:ext>
            </a:extLst>
          </p:cNvPr>
          <p:cNvSpPr txBox="1"/>
          <p:nvPr/>
        </p:nvSpPr>
        <p:spPr>
          <a:xfrm>
            <a:off x="6083506" y="4880060"/>
            <a:ext cx="5798078" cy="123110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ES" sz="1400" b="1" dirty="0">
              <a:solidFill>
                <a:schemeClr val="tx1"/>
              </a:solidFill>
              <a:cs typeface="Lucida Sans Unicode" pitchFamily="34" charset="0"/>
            </a:endParaRPr>
          </a:p>
          <a:p>
            <a:r>
              <a:rPr lang="es-ES" sz="1400" b="1" dirty="0">
                <a:solidFill>
                  <a:schemeClr val="tx1"/>
                </a:solidFill>
                <a:cs typeface="Lucida Sans Unicode" pitchFamily="34" charset="0"/>
              </a:rPr>
              <a:t>4. Tramo La Dorada – Chiriguaná </a:t>
            </a:r>
            <a:r>
              <a:rPr lang="es-ES" sz="1400" b="1" kern="0" dirty="0">
                <a:solidFill>
                  <a:schemeClr val="tx1"/>
                </a:solidFill>
                <a:cs typeface="Lucida Sans Unicode" pitchFamily="34" charset="0"/>
              </a:rPr>
              <a:t>(Obra Pública)</a:t>
            </a:r>
            <a:r>
              <a:rPr lang="es-ES" sz="1400" b="1" dirty="0">
                <a:solidFill>
                  <a:schemeClr val="tx1"/>
                </a:solidFill>
                <a:cs typeface="Lucida Sans Unicode" pitchFamily="34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1400" dirty="0">
                <a:solidFill>
                  <a:schemeClr val="tx1"/>
                </a:solidFill>
                <a:cs typeface="Lucida Sans Unicode" pitchFamily="34" charset="0"/>
              </a:rPr>
              <a:t>Longitud: 554 km -  </a:t>
            </a:r>
            <a:r>
              <a:rPr lang="es-ES" sz="1400" kern="0" dirty="0">
                <a:solidFill>
                  <a:schemeClr val="tx1"/>
                </a:solidFill>
                <a:cs typeface="Lucida Sans Unicode" pitchFamily="34" charset="0"/>
              </a:rPr>
              <a:t>Red en operación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1400" kern="0" dirty="0">
                <a:solidFill>
                  <a:schemeClr val="tx1"/>
                </a:solidFill>
                <a:cs typeface="Lucida Sans Unicode" pitchFamily="34" charset="0"/>
              </a:rPr>
              <a:t>Capacidad de Vía estimada </a:t>
            </a:r>
            <a:r>
              <a:rPr lang="es-ES" b="1" kern="0" dirty="0">
                <a:solidFill>
                  <a:schemeClr val="tx1"/>
                </a:solidFill>
                <a:cs typeface="Lucida Sans Unicode" pitchFamily="34" charset="0"/>
              </a:rPr>
              <a:t>5.500.000 TA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400" b="1" kern="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825766" y="3942323"/>
            <a:ext cx="5895060" cy="228770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5" name="Picture 4" descr="Resultado de imagen para MAPA LINEA FERREA COLOMBIA">
            <a:extLst>
              <a:ext uri="{FF2B5EF4-FFF2-40B4-BE49-F238E27FC236}">
                <a16:creationId xmlns:a16="http://schemas.microsoft.com/office/drawing/2014/main" id="{E2DCE940-23CA-46CD-B008-335C2CBD7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4" t="18860" r="1518" b="3218"/>
          <a:stretch/>
        </p:blipFill>
        <p:spPr bwMode="auto">
          <a:xfrm>
            <a:off x="297922" y="1362387"/>
            <a:ext cx="4669113" cy="533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rma libre: forma 1">
            <a:extLst>
              <a:ext uri="{FF2B5EF4-FFF2-40B4-BE49-F238E27FC236}">
                <a16:creationId xmlns:a16="http://schemas.microsoft.com/office/drawing/2014/main" id="{6E785A22-10C7-49F3-A2DF-D10733F2D015}"/>
              </a:ext>
            </a:extLst>
          </p:cNvPr>
          <p:cNvSpPr/>
          <p:nvPr/>
        </p:nvSpPr>
        <p:spPr>
          <a:xfrm>
            <a:off x="2620244" y="4533822"/>
            <a:ext cx="470000" cy="484133"/>
          </a:xfrm>
          <a:custGeom>
            <a:avLst/>
            <a:gdLst>
              <a:gd name="connsiteX0" fmla="*/ 0 w 295786"/>
              <a:gd name="connsiteY0" fmla="*/ 0 h 576263"/>
              <a:gd name="connsiteX1" fmla="*/ 14288 w 295786"/>
              <a:gd name="connsiteY1" fmla="*/ 23813 h 576263"/>
              <a:gd name="connsiteX2" fmla="*/ 23813 w 295786"/>
              <a:gd name="connsiteY2" fmla="*/ 57150 h 576263"/>
              <a:gd name="connsiteX3" fmla="*/ 42863 w 295786"/>
              <a:gd name="connsiteY3" fmla="*/ 104775 h 576263"/>
              <a:gd name="connsiteX4" fmla="*/ 57150 w 295786"/>
              <a:gd name="connsiteY4" fmla="*/ 133350 h 576263"/>
              <a:gd name="connsiteX5" fmla="*/ 71438 w 295786"/>
              <a:gd name="connsiteY5" fmla="*/ 142875 h 576263"/>
              <a:gd name="connsiteX6" fmla="*/ 95250 w 295786"/>
              <a:gd name="connsiteY6" fmla="*/ 171450 h 576263"/>
              <a:gd name="connsiteX7" fmla="*/ 114300 w 295786"/>
              <a:gd name="connsiteY7" fmla="*/ 200025 h 576263"/>
              <a:gd name="connsiteX8" fmla="*/ 123825 w 295786"/>
              <a:gd name="connsiteY8" fmla="*/ 214313 h 576263"/>
              <a:gd name="connsiteX9" fmla="*/ 133350 w 295786"/>
              <a:gd name="connsiteY9" fmla="*/ 228600 h 576263"/>
              <a:gd name="connsiteX10" fmla="*/ 142875 w 295786"/>
              <a:gd name="connsiteY10" fmla="*/ 257175 h 576263"/>
              <a:gd name="connsiteX11" fmla="*/ 161925 w 295786"/>
              <a:gd name="connsiteY11" fmla="*/ 285750 h 576263"/>
              <a:gd name="connsiteX12" fmla="*/ 171450 w 295786"/>
              <a:gd name="connsiteY12" fmla="*/ 300038 h 576263"/>
              <a:gd name="connsiteX13" fmla="*/ 219075 w 295786"/>
              <a:gd name="connsiteY13" fmla="*/ 309563 h 576263"/>
              <a:gd name="connsiteX14" fmla="*/ 271463 w 295786"/>
              <a:gd name="connsiteY14" fmla="*/ 309563 h 576263"/>
              <a:gd name="connsiteX15" fmla="*/ 276225 w 295786"/>
              <a:gd name="connsiteY15" fmla="*/ 323850 h 576263"/>
              <a:gd name="connsiteX16" fmla="*/ 271463 w 295786"/>
              <a:gd name="connsiteY16" fmla="*/ 342900 h 576263"/>
              <a:gd name="connsiteX17" fmla="*/ 257175 w 295786"/>
              <a:gd name="connsiteY17" fmla="*/ 352425 h 576263"/>
              <a:gd name="connsiteX18" fmla="*/ 247650 w 295786"/>
              <a:gd name="connsiteY18" fmla="*/ 381000 h 576263"/>
              <a:gd name="connsiteX19" fmla="*/ 261938 w 295786"/>
              <a:gd name="connsiteY19" fmla="*/ 442913 h 576263"/>
              <a:gd name="connsiteX20" fmla="*/ 276225 w 295786"/>
              <a:gd name="connsiteY20" fmla="*/ 452438 h 576263"/>
              <a:gd name="connsiteX21" fmla="*/ 280988 w 295786"/>
              <a:gd name="connsiteY21" fmla="*/ 466725 h 576263"/>
              <a:gd name="connsiteX22" fmla="*/ 295275 w 295786"/>
              <a:gd name="connsiteY22" fmla="*/ 471488 h 576263"/>
              <a:gd name="connsiteX23" fmla="*/ 271463 w 295786"/>
              <a:gd name="connsiteY23" fmla="*/ 538163 h 576263"/>
              <a:gd name="connsiteX24" fmla="*/ 242888 w 295786"/>
              <a:gd name="connsiteY24" fmla="*/ 547688 h 576263"/>
              <a:gd name="connsiteX25" fmla="*/ 242888 w 295786"/>
              <a:gd name="connsiteY25" fmla="*/ 576263 h 57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95786" h="576263">
                <a:moveTo>
                  <a:pt x="0" y="0"/>
                </a:moveTo>
                <a:cubicBezTo>
                  <a:pt x="4763" y="7938"/>
                  <a:pt x="10148" y="15533"/>
                  <a:pt x="14288" y="23813"/>
                </a:cubicBezTo>
                <a:cubicBezTo>
                  <a:pt x="18287" y="31811"/>
                  <a:pt x="21526" y="49527"/>
                  <a:pt x="23813" y="57150"/>
                </a:cubicBezTo>
                <a:cubicBezTo>
                  <a:pt x="38271" y="105341"/>
                  <a:pt x="26947" y="67637"/>
                  <a:pt x="42863" y="104775"/>
                </a:cubicBezTo>
                <a:cubicBezTo>
                  <a:pt x="48673" y="118333"/>
                  <a:pt x="45708" y="121909"/>
                  <a:pt x="57150" y="133350"/>
                </a:cubicBezTo>
                <a:cubicBezTo>
                  <a:pt x="61198" y="137397"/>
                  <a:pt x="66675" y="139700"/>
                  <a:pt x="71438" y="142875"/>
                </a:cubicBezTo>
                <a:cubicBezTo>
                  <a:pt x="105471" y="193926"/>
                  <a:pt x="52475" y="116453"/>
                  <a:pt x="95250" y="171450"/>
                </a:cubicBezTo>
                <a:cubicBezTo>
                  <a:pt x="102278" y="180486"/>
                  <a:pt x="107950" y="190500"/>
                  <a:pt x="114300" y="200025"/>
                </a:cubicBezTo>
                <a:lnTo>
                  <a:pt x="123825" y="214313"/>
                </a:lnTo>
                <a:cubicBezTo>
                  <a:pt x="127000" y="219075"/>
                  <a:pt x="131540" y="223170"/>
                  <a:pt x="133350" y="228600"/>
                </a:cubicBezTo>
                <a:cubicBezTo>
                  <a:pt x="136525" y="238125"/>
                  <a:pt x="137306" y="248821"/>
                  <a:pt x="142875" y="257175"/>
                </a:cubicBezTo>
                <a:lnTo>
                  <a:pt x="161925" y="285750"/>
                </a:lnTo>
                <a:cubicBezTo>
                  <a:pt x="165100" y="290513"/>
                  <a:pt x="166020" y="298228"/>
                  <a:pt x="171450" y="300038"/>
                </a:cubicBezTo>
                <a:cubicBezTo>
                  <a:pt x="196387" y="308349"/>
                  <a:pt x="180768" y="304090"/>
                  <a:pt x="219075" y="309563"/>
                </a:cubicBezTo>
                <a:cubicBezTo>
                  <a:pt x="222229" y="309169"/>
                  <a:pt x="260695" y="298795"/>
                  <a:pt x="271463" y="309563"/>
                </a:cubicBezTo>
                <a:cubicBezTo>
                  <a:pt x="275013" y="313113"/>
                  <a:pt x="274638" y="319088"/>
                  <a:pt x="276225" y="323850"/>
                </a:cubicBezTo>
                <a:cubicBezTo>
                  <a:pt x="274638" y="330200"/>
                  <a:pt x="275094" y="337454"/>
                  <a:pt x="271463" y="342900"/>
                </a:cubicBezTo>
                <a:cubicBezTo>
                  <a:pt x="268288" y="347663"/>
                  <a:pt x="260209" y="347571"/>
                  <a:pt x="257175" y="352425"/>
                </a:cubicBezTo>
                <a:cubicBezTo>
                  <a:pt x="251854" y="360939"/>
                  <a:pt x="247650" y="381000"/>
                  <a:pt x="247650" y="381000"/>
                </a:cubicBezTo>
                <a:cubicBezTo>
                  <a:pt x="248447" y="386577"/>
                  <a:pt x="253681" y="437408"/>
                  <a:pt x="261938" y="442913"/>
                </a:cubicBezTo>
                <a:lnTo>
                  <a:pt x="276225" y="452438"/>
                </a:lnTo>
                <a:cubicBezTo>
                  <a:pt x="277813" y="457200"/>
                  <a:pt x="277438" y="463175"/>
                  <a:pt x="280988" y="466725"/>
                </a:cubicBezTo>
                <a:cubicBezTo>
                  <a:pt x="284538" y="470275"/>
                  <a:pt x="294186" y="466588"/>
                  <a:pt x="295275" y="471488"/>
                </a:cubicBezTo>
                <a:cubicBezTo>
                  <a:pt x="298025" y="483861"/>
                  <a:pt x="289624" y="532109"/>
                  <a:pt x="271463" y="538163"/>
                </a:cubicBezTo>
                <a:cubicBezTo>
                  <a:pt x="261938" y="541338"/>
                  <a:pt x="242888" y="537648"/>
                  <a:pt x="242888" y="547688"/>
                </a:cubicBezTo>
                <a:lnTo>
                  <a:pt x="242888" y="576263"/>
                </a:lnTo>
              </a:path>
            </a:pathLst>
          </a:custGeom>
          <a:noFill/>
          <a:ln w="136525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94F1A73-53DD-4B9A-97E1-8EEC8DF0EA4F}"/>
              </a:ext>
            </a:extLst>
          </p:cNvPr>
          <p:cNvSpPr/>
          <p:nvPr/>
        </p:nvSpPr>
        <p:spPr>
          <a:xfrm>
            <a:off x="2276489" y="2229326"/>
            <a:ext cx="4700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cap="none" spc="0" dirty="0">
                <a:ln/>
                <a:solidFill>
                  <a:schemeClr val="accent4"/>
                </a:solidFill>
                <a:effectLst/>
              </a:rPr>
              <a:t>1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4E176B31-4280-4BDB-A4CF-EB4E8907C6F7}"/>
              </a:ext>
            </a:extLst>
          </p:cNvPr>
          <p:cNvSpPr/>
          <p:nvPr/>
        </p:nvSpPr>
        <p:spPr>
          <a:xfrm>
            <a:off x="932538" y="4767737"/>
            <a:ext cx="4700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cap="none" spc="0" dirty="0">
                <a:ln/>
                <a:solidFill>
                  <a:schemeClr val="accent4"/>
                </a:solidFill>
                <a:effectLst/>
              </a:rPr>
              <a:t>2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CC659E7-D0B1-466A-B484-0BEF19AA5C7C}"/>
              </a:ext>
            </a:extLst>
          </p:cNvPr>
          <p:cNvSpPr/>
          <p:nvPr/>
        </p:nvSpPr>
        <p:spPr>
          <a:xfrm>
            <a:off x="3379152" y="4663367"/>
            <a:ext cx="4700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cap="none" spc="0" dirty="0">
                <a:ln/>
                <a:solidFill>
                  <a:schemeClr val="accent4"/>
                </a:solidFill>
                <a:effectLst/>
              </a:rPr>
              <a:t>3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05FB75F4-529B-4553-8B81-C9FEDD7AAE0D}"/>
              </a:ext>
            </a:extLst>
          </p:cNvPr>
          <p:cNvSpPr/>
          <p:nvPr/>
        </p:nvSpPr>
        <p:spPr>
          <a:xfrm>
            <a:off x="2442743" y="3381574"/>
            <a:ext cx="4700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cap="none" spc="0" dirty="0">
                <a:ln/>
                <a:solidFill>
                  <a:schemeClr val="accent4"/>
                </a:solidFill>
                <a:effectLst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74100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0" y="0"/>
            <a:ext cx="12192000" cy="966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381" y="5396063"/>
            <a:ext cx="5123266" cy="460790"/>
          </a:xfrm>
          <a:prstGeom prst="rect">
            <a:avLst/>
          </a:prstGeom>
        </p:spPr>
      </p:pic>
      <p:pic>
        <p:nvPicPr>
          <p:cNvPr id="6" name="Imagen 5" descr="FRANJA-GRI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50" y="2869834"/>
            <a:ext cx="5372100" cy="45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2235618" y="2057798"/>
            <a:ext cx="70767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s-CO" sz="6000" b="1" dirty="0">
                <a:solidFill>
                  <a:srgbClr val="033F78"/>
                </a:solidFill>
                <a:latin typeface="Arial" charset="0"/>
                <a:ea typeface="Arial" charset="0"/>
                <a:cs typeface="Arial" charset="0"/>
              </a:rPr>
              <a:t>Red Férrea del Pacífico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064"/>
            <a:ext cx="2683042" cy="162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43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5670"/>
            <a:ext cx="2683042" cy="1623282"/>
          </a:xfrm>
          <a:prstGeom prst="rect">
            <a:avLst/>
          </a:prstGeom>
        </p:spPr>
      </p:pic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B61C4FAA-2B55-487D-843C-079F2780345B}"/>
              </a:ext>
            </a:extLst>
          </p:cNvPr>
          <p:cNvSpPr txBox="1">
            <a:spLocks/>
          </p:cNvSpPr>
          <p:nvPr/>
        </p:nvSpPr>
        <p:spPr>
          <a:xfrm>
            <a:off x="500142" y="4885868"/>
            <a:ext cx="6427470" cy="18938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O" sz="1200" dirty="0"/>
              <a:t>El objeto principal del contrato es otorgar en CONCESIÓN para su rehabilitación, conservación, operación y explotación la infraestructura de transporte férreo que incluye las líneas: </a:t>
            </a:r>
          </a:p>
          <a:p>
            <a:pPr algn="just"/>
            <a:r>
              <a:rPr lang="es-CO" sz="1200" dirty="0"/>
              <a:t>Buenaventura (P.K. 0) – Cali (P.K. 170); </a:t>
            </a:r>
          </a:p>
          <a:p>
            <a:pPr algn="just"/>
            <a:r>
              <a:rPr lang="es-CO" sz="1200" dirty="0"/>
              <a:t>Cali (P.K. 170) – La Felisa (P.K. 459) </a:t>
            </a:r>
          </a:p>
          <a:p>
            <a:pPr algn="just"/>
            <a:r>
              <a:rPr lang="es-CO" sz="1200" dirty="0"/>
              <a:t>y Zarzal (P.K. 304) – La Tebaida (P.K. 343), </a:t>
            </a:r>
          </a:p>
          <a:p>
            <a:pPr algn="just"/>
            <a:r>
              <a:rPr lang="es-CO" sz="1200" dirty="0"/>
              <a:t>y la construcción, operación y mantenimiento de una terminal de transferencia de carga en La Felisa.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9905395-A79C-43F6-B502-7CEF1FD0191C}"/>
              </a:ext>
            </a:extLst>
          </p:cNvPr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42632" y="109425"/>
            <a:ext cx="4284980" cy="4686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F39D0BDE-44E1-4B8F-AC01-24240AB43AA0}"/>
              </a:ext>
            </a:extLst>
          </p:cNvPr>
          <p:cNvSpPr/>
          <p:nvPr/>
        </p:nvSpPr>
        <p:spPr>
          <a:xfrm rot="1977485">
            <a:off x="5984346" y="164508"/>
            <a:ext cx="371475" cy="1491615"/>
          </a:xfrm>
          <a:prstGeom prst="rect">
            <a:avLst/>
          </a:prstGeom>
          <a:solidFill>
            <a:srgbClr val="FFFF00">
              <a:alpha val="10000"/>
            </a:srgb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s-MX" sz="1200" b="1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[2]</a:t>
            </a:r>
            <a:endParaRPr lang="es-CO" sz="105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orma en L 14">
            <a:extLst>
              <a:ext uri="{FF2B5EF4-FFF2-40B4-BE49-F238E27FC236}">
                <a16:creationId xmlns:a16="http://schemas.microsoft.com/office/drawing/2014/main" id="{AFA1C49F-131F-428E-806B-CA94108241D9}"/>
              </a:ext>
            </a:extLst>
          </p:cNvPr>
          <p:cNvSpPr/>
          <p:nvPr/>
        </p:nvSpPr>
        <p:spPr>
          <a:xfrm rot="1906997" flipH="1">
            <a:off x="3718043" y="1201798"/>
            <a:ext cx="1951432" cy="3303249"/>
          </a:xfrm>
          <a:custGeom>
            <a:avLst/>
            <a:gdLst>
              <a:gd name="connsiteX0" fmla="*/ 0 w 1647190"/>
              <a:gd name="connsiteY0" fmla="*/ 0 h 3034030"/>
              <a:gd name="connsiteX1" fmla="*/ 539290 w 1647190"/>
              <a:gd name="connsiteY1" fmla="*/ 0 h 3034030"/>
              <a:gd name="connsiteX2" fmla="*/ 539290 w 1647190"/>
              <a:gd name="connsiteY2" fmla="*/ 2603142 h 3034030"/>
              <a:gd name="connsiteX3" fmla="*/ 1647190 w 1647190"/>
              <a:gd name="connsiteY3" fmla="*/ 2603142 h 3034030"/>
              <a:gd name="connsiteX4" fmla="*/ 1647190 w 1647190"/>
              <a:gd name="connsiteY4" fmla="*/ 3034030 h 3034030"/>
              <a:gd name="connsiteX5" fmla="*/ 0 w 1647190"/>
              <a:gd name="connsiteY5" fmla="*/ 3034030 h 3034030"/>
              <a:gd name="connsiteX6" fmla="*/ 0 w 1647190"/>
              <a:gd name="connsiteY6" fmla="*/ 0 h 3034030"/>
              <a:gd name="connsiteX0" fmla="*/ 0 w 1647190"/>
              <a:gd name="connsiteY0" fmla="*/ 0 h 3303249"/>
              <a:gd name="connsiteX1" fmla="*/ 539290 w 1647190"/>
              <a:gd name="connsiteY1" fmla="*/ 0 h 3303249"/>
              <a:gd name="connsiteX2" fmla="*/ 539290 w 1647190"/>
              <a:gd name="connsiteY2" fmla="*/ 2603142 h 3303249"/>
              <a:gd name="connsiteX3" fmla="*/ 1647190 w 1647190"/>
              <a:gd name="connsiteY3" fmla="*/ 2603142 h 3303249"/>
              <a:gd name="connsiteX4" fmla="*/ 1647190 w 1647190"/>
              <a:gd name="connsiteY4" fmla="*/ 3034030 h 3303249"/>
              <a:gd name="connsiteX5" fmla="*/ 5831 w 1647190"/>
              <a:gd name="connsiteY5" fmla="*/ 3303249 h 3303249"/>
              <a:gd name="connsiteX6" fmla="*/ 0 w 1647190"/>
              <a:gd name="connsiteY6" fmla="*/ 0 h 3303249"/>
              <a:gd name="connsiteX0" fmla="*/ 144527 w 1791717"/>
              <a:gd name="connsiteY0" fmla="*/ 0 h 3303249"/>
              <a:gd name="connsiteX1" fmla="*/ 683817 w 1791717"/>
              <a:gd name="connsiteY1" fmla="*/ 0 h 3303249"/>
              <a:gd name="connsiteX2" fmla="*/ 683817 w 1791717"/>
              <a:gd name="connsiteY2" fmla="*/ 2603142 h 3303249"/>
              <a:gd name="connsiteX3" fmla="*/ 1791717 w 1791717"/>
              <a:gd name="connsiteY3" fmla="*/ 2603142 h 3303249"/>
              <a:gd name="connsiteX4" fmla="*/ 1791717 w 1791717"/>
              <a:gd name="connsiteY4" fmla="*/ 3034030 h 3303249"/>
              <a:gd name="connsiteX5" fmla="*/ 150358 w 1791717"/>
              <a:gd name="connsiteY5" fmla="*/ 3303249 h 3303249"/>
              <a:gd name="connsiteX6" fmla="*/ 144527 w 1791717"/>
              <a:gd name="connsiteY6" fmla="*/ 0 h 3303249"/>
              <a:gd name="connsiteX0" fmla="*/ 102473 w 1749663"/>
              <a:gd name="connsiteY0" fmla="*/ 0 h 3303249"/>
              <a:gd name="connsiteX1" fmla="*/ 641763 w 1749663"/>
              <a:gd name="connsiteY1" fmla="*/ 0 h 3303249"/>
              <a:gd name="connsiteX2" fmla="*/ 641763 w 1749663"/>
              <a:gd name="connsiteY2" fmla="*/ 2603142 h 3303249"/>
              <a:gd name="connsiteX3" fmla="*/ 1749663 w 1749663"/>
              <a:gd name="connsiteY3" fmla="*/ 2603142 h 3303249"/>
              <a:gd name="connsiteX4" fmla="*/ 1749663 w 1749663"/>
              <a:gd name="connsiteY4" fmla="*/ 3034030 h 3303249"/>
              <a:gd name="connsiteX5" fmla="*/ 108304 w 1749663"/>
              <a:gd name="connsiteY5" fmla="*/ 3303249 h 3303249"/>
              <a:gd name="connsiteX6" fmla="*/ 195114 w 1749663"/>
              <a:gd name="connsiteY6" fmla="*/ 1492672 h 3303249"/>
              <a:gd name="connsiteX7" fmla="*/ 102473 w 1749663"/>
              <a:gd name="connsiteY7" fmla="*/ 0 h 3303249"/>
              <a:gd name="connsiteX0" fmla="*/ 304242 w 1951432"/>
              <a:gd name="connsiteY0" fmla="*/ 0 h 3303249"/>
              <a:gd name="connsiteX1" fmla="*/ 843532 w 1951432"/>
              <a:gd name="connsiteY1" fmla="*/ 0 h 3303249"/>
              <a:gd name="connsiteX2" fmla="*/ 843532 w 1951432"/>
              <a:gd name="connsiteY2" fmla="*/ 2603142 h 3303249"/>
              <a:gd name="connsiteX3" fmla="*/ 1951432 w 1951432"/>
              <a:gd name="connsiteY3" fmla="*/ 2603142 h 3303249"/>
              <a:gd name="connsiteX4" fmla="*/ 1951432 w 1951432"/>
              <a:gd name="connsiteY4" fmla="*/ 3034030 h 3303249"/>
              <a:gd name="connsiteX5" fmla="*/ 310073 w 1951432"/>
              <a:gd name="connsiteY5" fmla="*/ 3303249 h 3303249"/>
              <a:gd name="connsiteX6" fmla="*/ 2865 w 1951432"/>
              <a:gd name="connsiteY6" fmla="*/ 2642964 h 3303249"/>
              <a:gd name="connsiteX7" fmla="*/ 396883 w 1951432"/>
              <a:gd name="connsiteY7" fmla="*/ 1492672 h 3303249"/>
              <a:gd name="connsiteX8" fmla="*/ 304242 w 1951432"/>
              <a:gd name="connsiteY8" fmla="*/ 0 h 3303249"/>
              <a:gd name="connsiteX0" fmla="*/ 304242 w 1951432"/>
              <a:gd name="connsiteY0" fmla="*/ 0 h 3303249"/>
              <a:gd name="connsiteX1" fmla="*/ 843532 w 1951432"/>
              <a:gd name="connsiteY1" fmla="*/ 0 h 3303249"/>
              <a:gd name="connsiteX2" fmla="*/ 843532 w 1951432"/>
              <a:gd name="connsiteY2" fmla="*/ 2603142 h 3303249"/>
              <a:gd name="connsiteX3" fmla="*/ 1951432 w 1951432"/>
              <a:gd name="connsiteY3" fmla="*/ 2603142 h 3303249"/>
              <a:gd name="connsiteX4" fmla="*/ 1951432 w 1951432"/>
              <a:gd name="connsiteY4" fmla="*/ 3034030 h 3303249"/>
              <a:gd name="connsiteX5" fmla="*/ 1325474 w 1951432"/>
              <a:gd name="connsiteY5" fmla="*/ 3037511 h 3303249"/>
              <a:gd name="connsiteX6" fmla="*/ 310073 w 1951432"/>
              <a:gd name="connsiteY6" fmla="*/ 3303249 h 3303249"/>
              <a:gd name="connsiteX7" fmla="*/ 2865 w 1951432"/>
              <a:gd name="connsiteY7" fmla="*/ 2642964 h 3303249"/>
              <a:gd name="connsiteX8" fmla="*/ 396883 w 1951432"/>
              <a:gd name="connsiteY8" fmla="*/ 1492672 h 3303249"/>
              <a:gd name="connsiteX9" fmla="*/ 304242 w 1951432"/>
              <a:gd name="connsiteY9" fmla="*/ 0 h 3303249"/>
              <a:gd name="connsiteX0" fmla="*/ 304242 w 1951432"/>
              <a:gd name="connsiteY0" fmla="*/ 0 h 3303249"/>
              <a:gd name="connsiteX1" fmla="*/ 843532 w 1951432"/>
              <a:gd name="connsiteY1" fmla="*/ 0 h 3303249"/>
              <a:gd name="connsiteX2" fmla="*/ 843532 w 1951432"/>
              <a:gd name="connsiteY2" fmla="*/ 2603142 h 3303249"/>
              <a:gd name="connsiteX3" fmla="*/ 1951432 w 1951432"/>
              <a:gd name="connsiteY3" fmla="*/ 2603142 h 3303249"/>
              <a:gd name="connsiteX4" fmla="*/ 1951432 w 1951432"/>
              <a:gd name="connsiteY4" fmla="*/ 3034030 h 3303249"/>
              <a:gd name="connsiteX5" fmla="*/ 1325474 w 1951432"/>
              <a:gd name="connsiteY5" fmla="*/ 3037511 h 3303249"/>
              <a:gd name="connsiteX6" fmla="*/ 310073 w 1951432"/>
              <a:gd name="connsiteY6" fmla="*/ 3303249 h 3303249"/>
              <a:gd name="connsiteX7" fmla="*/ 2865 w 1951432"/>
              <a:gd name="connsiteY7" fmla="*/ 2642964 h 3303249"/>
              <a:gd name="connsiteX8" fmla="*/ 396883 w 1951432"/>
              <a:gd name="connsiteY8" fmla="*/ 1492672 h 3303249"/>
              <a:gd name="connsiteX9" fmla="*/ 304242 w 1951432"/>
              <a:gd name="connsiteY9" fmla="*/ 0 h 3303249"/>
              <a:gd name="connsiteX0" fmla="*/ 304242 w 1951432"/>
              <a:gd name="connsiteY0" fmla="*/ 0 h 3303249"/>
              <a:gd name="connsiteX1" fmla="*/ 843532 w 1951432"/>
              <a:gd name="connsiteY1" fmla="*/ 0 h 3303249"/>
              <a:gd name="connsiteX2" fmla="*/ 843532 w 1951432"/>
              <a:gd name="connsiteY2" fmla="*/ 2603142 h 3303249"/>
              <a:gd name="connsiteX3" fmla="*/ 1951432 w 1951432"/>
              <a:gd name="connsiteY3" fmla="*/ 2603142 h 3303249"/>
              <a:gd name="connsiteX4" fmla="*/ 1951432 w 1951432"/>
              <a:gd name="connsiteY4" fmla="*/ 3034030 h 3303249"/>
              <a:gd name="connsiteX5" fmla="*/ 1325474 w 1951432"/>
              <a:gd name="connsiteY5" fmla="*/ 3037511 h 3303249"/>
              <a:gd name="connsiteX6" fmla="*/ 1295331 w 1951432"/>
              <a:gd name="connsiteY6" fmla="*/ 2978993 h 3303249"/>
              <a:gd name="connsiteX7" fmla="*/ 310073 w 1951432"/>
              <a:gd name="connsiteY7" fmla="*/ 3303249 h 3303249"/>
              <a:gd name="connsiteX8" fmla="*/ 2865 w 1951432"/>
              <a:gd name="connsiteY8" fmla="*/ 2642964 h 3303249"/>
              <a:gd name="connsiteX9" fmla="*/ 396883 w 1951432"/>
              <a:gd name="connsiteY9" fmla="*/ 1492672 h 3303249"/>
              <a:gd name="connsiteX10" fmla="*/ 304242 w 1951432"/>
              <a:gd name="connsiteY10" fmla="*/ 0 h 3303249"/>
              <a:gd name="connsiteX0" fmla="*/ 304242 w 1951432"/>
              <a:gd name="connsiteY0" fmla="*/ 0 h 3303249"/>
              <a:gd name="connsiteX1" fmla="*/ 843532 w 1951432"/>
              <a:gd name="connsiteY1" fmla="*/ 0 h 3303249"/>
              <a:gd name="connsiteX2" fmla="*/ 843532 w 1951432"/>
              <a:gd name="connsiteY2" fmla="*/ 2603142 h 3303249"/>
              <a:gd name="connsiteX3" fmla="*/ 1735198 w 1951432"/>
              <a:gd name="connsiteY3" fmla="*/ 2694924 h 3303249"/>
              <a:gd name="connsiteX4" fmla="*/ 1951432 w 1951432"/>
              <a:gd name="connsiteY4" fmla="*/ 3034030 h 3303249"/>
              <a:gd name="connsiteX5" fmla="*/ 1325474 w 1951432"/>
              <a:gd name="connsiteY5" fmla="*/ 3037511 h 3303249"/>
              <a:gd name="connsiteX6" fmla="*/ 1295331 w 1951432"/>
              <a:gd name="connsiteY6" fmla="*/ 2978993 h 3303249"/>
              <a:gd name="connsiteX7" fmla="*/ 310073 w 1951432"/>
              <a:gd name="connsiteY7" fmla="*/ 3303249 h 3303249"/>
              <a:gd name="connsiteX8" fmla="*/ 2865 w 1951432"/>
              <a:gd name="connsiteY8" fmla="*/ 2642964 h 3303249"/>
              <a:gd name="connsiteX9" fmla="*/ 396883 w 1951432"/>
              <a:gd name="connsiteY9" fmla="*/ 1492672 h 3303249"/>
              <a:gd name="connsiteX10" fmla="*/ 304242 w 1951432"/>
              <a:gd name="connsiteY10" fmla="*/ 0 h 3303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51432" h="3303249">
                <a:moveTo>
                  <a:pt x="304242" y="0"/>
                </a:moveTo>
                <a:lnTo>
                  <a:pt x="843532" y="0"/>
                </a:lnTo>
                <a:lnTo>
                  <a:pt x="843532" y="2603142"/>
                </a:lnTo>
                <a:lnTo>
                  <a:pt x="1735198" y="2694924"/>
                </a:lnTo>
                <a:lnTo>
                  <a:pt x="1951432" y="3034030"/>
                </a:lnTo>
                <a:cubicBezTo>
                  <a:pt x="1738501" y="3063527"/>
                  <a:pt x="1538405" y="3008014"/>
                  <a:pt x="1325474" y="3037511"/>
                </a:cubicBezTo>
                <a:cubicBezTo>
                  <a:pt x="1264071" y="3043732"/>
                  <a:pt x="1356734" y="2972772"/>
                  <a:pt x="1295331" y="2978993"/>
                </a:cubicBezTo>
                <a:lnTo>
                  <a:pt x="310073" y="3303249"/>
                </a:lnTo>
                <a:cubicBezTo>
                  <a:pt x="19663" y="3250503"/>
                  <a:pt x="-11603" y="2944727"/>
                  <a:pt x="2865" y="2642964"/>
                </a:cubicBezTo>
                <a:cubicBezTo>
                  <a:pt x="17333" y="2341201"/>
                  <a:pt x="381005" y="1945598"/>
                  <a:pt x="396883" y="1492672"/>
                </a:cubicBezTo>
                <a:cubicBezTo>
                  <a:pt x="395911" y="942131"/>
                  <a:pt x="201690" y="251281"/>
                  <a:pt x="304242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40000"/>
            </a:schemeClr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s-MX" sz="18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            [1]</a:t>
            </a:r>
            <a:endParaRPr lang="es-CO" sz="1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F82B0B3-DDDA-4DB4-89C9-179C7B96748D}"/>
              </a:ext>
            </a:extLst>
          </p:cNvPr>
          <p:cNvSpPr txBox="1"/>
          <p:nvPr/>
        </p:nvSpPr>
        <p:spPr>
          <a:xfrm>
            <a:off x="530624" y="176887"/>
            <a:ext cx="1907126" cy="47089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MX" sz="1200" b="1" dirty="0"/>
              <a:t>CONTRATO 09-CONP-98</a:t>
            </a:r>
          </a:p>
          <a:p>
            <a:pPr algn="just"/>
            <a:r>
              <a:rPr lang="es-MX" sz="1200" dirty="0"/>
              <a:t>Tras la cesión autorizada por el gobierno en julio de 2008, entre Tren de Occidente y Ferrocarril del Oeste S.A (hoy ferrocarril del Pacífico SAS), actuación regulada por el otrosí no,15 de fecha 10 de julio de 2008, coexisten dos sociedades así:</a:t>
            </a:r>
          </a:p>
          <a:p>
            <a:pPr algn="just"/>
            <a:endParaRPr lang="es-MX" sz="1200" dirty="0"/>
          </a:p>
          <a:p>
            <a:pPr algn="just"/>
            <a:r>
              <a:rPr lang="es-MX" sz="1200" dirty="0">
                <a:solidFill>
                  <a:srgbClr val="0070C0"/>
                </a:solidFill>
              </a:rPr>
              <a:t>CONCESIONARIO FERROCARRIL DEL PACIFICO SAS </a:t>
            </a:r>
            <a:r>
              <a:rPr lang="es-MX" sz="1200" dirty="0"/>
              <a:t>– A cargo del tramo Buenaventura – Zaragoza y Zarzal – La Tebaida. 380 km.</a:t>
            </a:r>
          </a:p>
          <a:p>
            <a:pPr algn="just"/>
            <a:endParaRPr lang="es-MX" sz="1200" dirty="0"/>
          </a:p>
          <a:p>
            <a:pPr algn="just"/>
            <a:r>
              <a:rPr lang="es-MX" sz="1200" dirty="0">
                <a:solidFill>
                  <a:srgbClr val="FF6600"/>
                </a:solidFill>
              </a:rPr>
              <a:t>TREN DE OCCIDENTE SA: </a:t>
            </a:r>
            <a:r>
              <a:rPr lang="es-MX" sz="1200" dirty="0"/>
              <a:t>Encargado de la terminación del Plan de Obras de Rehabilitación, en el tramo Zaragoza – La Felisa. 118 km</a:t>
            </a:r>
            <a:endParaRPr lang="es-CO" sz="1200" dirty="0"/>
          </a:p>
        </p:txBody>
      </p:sp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id="{5996B2AE-3A4A-48F0-A111-4EA044952E87}"/>
              </a:ext>
            </a:extLst>
          </p:cNvPr>
          <p:cNvSpPr txBox="1">
            <a:spLocks/>
          </p:cNvSpPr>
          <p:nvPr/>
        </p:nvSpPr>
        <p:spPr>
          <a:xfrm>
            <a:off x="7080511" y="3906722"/>
            <a:ext cx="4937712" cy="189367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1200" b="1" dirty="0"/>
              <a:t>FDP</a:t>
            </a:r>
          </a:p>
          <a:p>
            <a:pPr algn="just"/>
            <a:r>
              <a:rPr lang="es-CO" sz="1200" dirty="0"/>
              <a:t>La operación, el mantenimiento y la conservación de las líneas Buenaventura (P.K. 0) – Zaragoza (P.K. 338) y Zarzal (P.K. 304) – La Tebaida (P.K. 343).</a:t>
            </a:r>
          </a:p>
          <a:p>
            <a:pPr algn="just"/>
            <a:r>
              <a:rPr lang="es-CO" sz="1200" dirty="0"/>
              <a:t>FDP tiene la responsabilidad de operación, el mantenimiento y la conservación del tramo Buenaventura – Zaragoza y ramal, Zarzal – La Tebaida – ZF Eje Cafetero.</a:t>
            </a:r>
          </a:p>
          <a:p>
            <a:pPr algn="just"/>
            <a:r>
              <a:rPr lang="es-CO" sz="1200" dirty="0"/>
              <a:t>Actualmente el concesionario, se encuentra dentro del tiempo establecido en la clausula 108 del contrato, que le otorga 6 meses para restablecer el incumplimiento.</a:t>
            </a:r>
          </a:p>
        </p:txBody>
      </p:sp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CF3BFB7B-8C60-4E9D-AFEE-2D8CCCC5D024}"/>
              </a:ext>
            </a:extLst>
          </p:cNvPr>
          <p:cNvSpPr txBox="1">
            <a:spLocks/>
          </p:cNvSpPr>
          <p:nvPr/>
        </p:nvSpPr>
        <p:spPr>
          <a:xfrm>
            <a:off x="7094954" y="935547"/>
            <a:ext cx="5004269" cy="1555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1200" b="1" dirty="0"/>
              <a:t>TDO</a:t>
            </a:r>
            <a:endParaRPr lang="es-CO" sz="1200" b="1" dirty="0"/>
          </a:p>
          <a:p>
            <a:pPr algn="just"/>
            <a:r>
              <a:rPr lang="es-CO" sz="1200" dirty="0"/>
              <a:t>La línea Zaragoza (P.K. 338) – La Felisa (P.K. 459) </a:t>
            </a:r>
          </a:p>
          <a:p>
            <a:pPr algn="just"/>
            <a:r>
              <a:rPr lang="es-MX" sz="1200" dirty="0"/>
              <a:t>Tras la aprobación del acuerdo conciliatorio entre TDO y la ANI, se acordó la construcción de la vía férrea entre Zaragoza (km337) y el km 367, en el área de la Zona Franca Internacional de Pereira, la intervención incluye la construcción de las variantes de Cartago y Caimalito y la rehabilitación del tramo entre variantes.</a:t>
            </a:r>
          </a:p>
          <a:p>
            <a:pPr algn="just"/>
            <a:endParaRPr lang="es-MX" sz="1200" dirty="0"/>
          </a:p>
        </p:txBody>
      </p:sp>
      <p:sp>
        <p:nvSpPr>
          <p:cNvPr id="10" name="Rectángulo 9"/>
          <p:cNvSpPr/>
          <p:nvPr/>
        </p:nvSpPr>
        <p:spPr>
          <a:xfrm>
            <a:off x="7857388" y="603404"/>
            <a:ext cx="3084743" cy="319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400" b="1" dirty="0">
                <a:solidFill>
                  <a:srgbClr val="033F78"/>
                </a:solidFill>
                <a:latin typeface="Arial" charset="0"/>
                <a:cs typeface="Arial" charset="0"/>
              </a:rPr>
              <a:t>INFORMACIÓN GENERAL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35349609-F26C-400C-850A-B44AD49E660C}"/>
              </a:ext>
            </a:extLst>
          </p:cNvPr>
          <p:cNvGrpSpPr/>
          <p:nvPr/>
        </p:nvGrpSpPr>
        <p:grpSpPr>
          <a:xfrm>
            <a:off x="7112650" y="2418936"/>
            <a:ext cx="1806222" cy="1467578"/>
            <a:chOff x="6369295" y="1690686"/>
            <a:chExt cx="4851860" cy="4947203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9E5B7ED4-7E23-4393-B4C9-9CDB62E35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69295" y="1690686"/>
              <a:ext cx="4851860" cy="4947203"/>
            </a:xfrm>
            <a:prstGeom prst="rect">
              <a:avLst/>
            </a:prstGeom>
          </p:spPr>
        </p:pic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27FFB529-3367-4482-BDC8-805BCCA433C6}"/>
                </a:ext>
              </a:extLst>
            </p:cNvPr>
            <p:cNvSpPr/>
            <p:nvPr/>
          </p:nvSpPr>
          <p:spPr>
            <a:xfrm>
              <a:off x="7710228" y="4413956"/>
              <a:ext cx="1196705" cy="1998133"/>
            </a:xfrm>
            <a:custGeom>
              <a:avLst/>
              <a:gdLst>
                <a:gd name="connsiteX0" fmla="*/ 699994 w 1196705"/>
                <a:gd name="connsiteY0" fmla="*/ 1998133 h 1998133"/>
                <a:gd name="connsiteX1" fmla="*/ 654839 w 1196705"/>
                <a:gd name="connsiteY1" fmla="*/ 1817511 h 1998133"/>
                <a:gd name="connsiteX2" fmla="*/ 609683 w 1196705"/>
                <a:gd name="connsiteY2" fmla="*/ 1749777 h 1998133"/>
                <a:gd name="connsiteX3" fmla="*/ 541950 w 1196705"/>
                <a:gd name="connsiteY3" fmla="*/ 1546577 h 1998133"/>
                <a:gd name="connsiteX4" fmla="*/ 519372 w 1196705"/>
                <a:gd name="connsiteY4" fmla="*/ 1478844 h 1998133"/>
                <a:gd name="connsiteX5" fmla="*/ 508083 w 1196705"/>
                <a:gd name="connsiteY5" fmla="*/ 1444977 h 1998133"/>
                <a:gd name="connsiteX6" fmla="*/ 429061 w 1196705"/>
                <a:gd name="connsiteY6" fmla="*/ 1343377 h 1998133"/>
                <a:gd name="connsiteX7" fmla="*/ 395194 w 1196705"/>
                <a:gd name="connsiteY7" fmla="*/ 1320800 h 1998133"/>
                <a:gd name="connsiteX8" fmla="*/ 372616 w 1196705"/>
                <a:gd name="connsiteY8" fmla="*/ 1286933 h 1998133"/>
                <a:gd name="connsiteX9" fmla="*/ 338750 w 1196705"/>
                <a:gd name="connsiteY9" fmla="*/ 1275644 h 1998133"/>
                <a:gd name="connsiteX10" fmla="*/ 293594 w 1196705"/>
                <a:gd name="connsiteY10" fmla="*/ 1230488 h 1998133"/>
                <a:gd name="connsiteX11" fmla="*/ 248439 w 1196705"/>
                <a:gd name="connsiteY11" fmla="*/ 1174044 h 1998133"/>
                <a:gd name="connsiteX12" fmla="*/ 225861 w 1196705"/>
                <a:gd name="connsiteY12" fmla="*/ 1140177 h 1998133"/>
                <a:gd name="connsiteX13" fmla="*/ 191994 w 1196705"/>
                <a:gd name="connsiteY13" fmla="*/ 1128888 h 1998133"/>
                <a:gd name="connsiteX14" fmla="*/ 124261 w 1196705"/>
                <a:gd name="connsiteY14" fmla="*/ 1083733 h 1998133"/>
                <a:gd name="connsiteX15" fmla="*/ 67816 w 1196705"/>
                <a:gd name="connsiteY15" fmla="*/ 982133 h 1998133"/>
                <a:gd name="connsiteX16" fmla="*/ 45239 w 1196705"/>
                <a:gd name="connsiteY16" fmla="*/ 948266 h 1998133"/>
                <a:gd name="connsiteX17" fmla="*/ 22661 w 1196705"/>
                <a:gd name="connsiteY17" fmla="*/ 914400 h 1998133"/>
                <a:gd name="connsiteX18" fmla="*/ 83 w 1196705"/>
                <a:gd name="connsiteY18" fmla="*/ 846666 h 1998133"/>
                <a:gd name="connsiteX19" fmla="*/ 11372 w 1196705"/>
                <a:gd name="connsiteY19" fmla="*/ 654755 h 1998133"/>
                <a:gd name="connsiteX20" fmla="*/ 22661 w 1196705"/>
                <a:gd name="connsiteY20" fmla="*/ 620888 h 1998133"/>
                <a:gd name="connsiteX21" fmla="*/ 45239 w 1196705"/>
                <a:gd name="connsiteY21" fmla="*/ 496711 h 1998133"/>
                <a:gd name="connsiteX22" fmla="*/ 56528 w 1196705"/>
                <a:gd name="connsiteY22" fmla="*/ 440266 h 1998133"/>
                <a:gd name="connsiteX23" fmla="*/ 67816 w 1196705"/>
                <a:gd name="connsiteY23" fmla="*/ 406400 h 1998133"/>
                <a:gd name="connsiteX24" fmla="*/ 135550 w 1196705"/>
                <a:gd name="connsiteY24" fmla="*/ 361244 h 1998133"/>
                <a:gd name="connsiteX25" fmla="*/ 180705 w 1196705"/>
                <a:gd name="connsiteY25" fmla="*/ 316088 h 1998133"/>
                <a:gd name="connsiteX26" fmla="*/ 203283 w 1196705"/>
                <a:gd name="connsiteY26" fmla="*/ 282222 h 1998133"/>
                <a:gd name="connsiteX27" fmla="*/ 271016 w 1196705"/>
                <a:gd name="connsiteY27" fmla="*/ 259644 h 1998133"/>
                <a:gd name="connsiteX28" fmla="*/ 338750 w 1196705"/>
                <a:gd name="connsiteY28" fmla="*/ 237066 h 1998133"/>
                <a:gd name="connsiteX29" fmla="*/ 372616 w 1196705"/>
                <a:gd name="connsiteY29" fmla="*/ 225777 h 1998133"/>
                <a:gd name="connsiteX30" fmla="*/ 462928 w 1196705"/>
                <a:gd name="connsiteY30" fmla="*/ 214488 h 1998133"/>
                <a:gd name="connsiteX31" fmla="*/ 666128 w 1196705"/>
                <a:gd name="connsiteY31" fmla="*/ 146755 h 1998133"/>
                <a:gd name="connsiteX32" fmla="*/ 699994 w 1196705"/>
                <a:gd name="connsiteY32" fmla="*/ 135466 h 1998133"/>
                <a:gd name="connsiteX33" fmla="*/ 733861 w 1196705"/>
                <a:gd name="connsiteY33" fmla="*/ 124177 h 1998133"/>
                <a:gd name="connsiteX34" fmla="*/ 767728 w 1196705"/>
                <a:gd name="connsiteY34" fmla="*/ 101600 h 1998133"/>
                <a:gd name="connsiteX35" fmla="*/ 846750 w 1196705"/>
                <a:gd name="connsiteY35" fmla="*/ 79022 h 1998133"/>
                <a:gd name="connsiteX36" fmla="*/ 993505 w 1196705"/>
                <a:gd name="connsiteY36" fmla="*/ 67733 h 1998133"/>
                <a:gd name="connsiteX37" fmla="*/ 1128972 w 1196705"/>
                <a:gd name="connsiteY37" fmla="*/ 33866 h 1998133"/>
                <a:gd name="connsiteX38" fmla="*/ 1162839 w 1196705"/>
                <a:gd name="connsiteY38" fmla="*/ 22577 h 1998133"/>
                <a:gd name="connsiteX39" fmla="*/ 1196705 w 1196705"/>
                <a:gd name="connsiteY39" fmla="*/ 0 h 199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6705" h="1998133">
                  <a:moveTo>
                    <a:pt x="699994" y="1998133"/>
                  </a:moveTo>
                  <a:cubicBezTo>
                    <a:pt x="696738" y="1981854"/>
                    <a:pt x="674673" y="1847262"/>
                    <a:pt x="654839" y="1817511"/>
                  </a:cubicBezTo>
                  <a:cubicBezTo>
                    <a:pt x="639787" y="1794933"/>
                    <a:pt x="618264" y="1775520"/>
                    <a:pt x="609683" y="1749777"/>
                  </a:cubicBezTo>
                  <a:lnTo>
                    <a:pt x="541950" y="1546577"/>
                  </a:lnTo>
                  <a:lnTo>
                    <a:pt x="519372" y="1478844"/>
                  </a:lnTo>
                  <a:cubicBezTo>
                    <a:pt x="515609" y="1467555"/>
                    <a:pt x="514684" y="1454878"/>
                    <a:pt x="508083" y="1444977"/>
                  </a:cubicBezTo>
                  <a:cubicBezTo>
                    <a:pt x="476617" y="1397777"/>
                    <a:pt x="468851" y="1376535"/>
                    <a:pt x="429061" y="1343377"/>
                  </a:cubicBezTo>
                  <a:cubicBezTo>
                    <a:pt x="418638" y="1334691"/>
                    <a:pt x="406483" y="1328326"/>
                    <a:pt x="395194" y="1320800"/>
                  </a:cubicBezTo>
                  <a:cubicBezTo>
                    <a:pt x="387668" y="1309511"/>
                    <a:pt x="383211" y="1295409"/>
                    <a:pt x="372616" y="1286933"/>
                  </a:cubicBezTo>
                  <a:cubicBezTo>
                    <a:pt x="363324" y="1279499"/>
                    <a:pt x="347164" y="1284058"/>
                    <a:pt x="338750" y="1275644"/>
                  </a:cubicBezTo>
                  <a:cubicBezTo>
                    <a:pt x="278544" y="1215437"/>
                    <a:pt x="383904" y="1260591"/>
                    <a:pt x="293594" y="1230488"/>
                  </a:cubicBezTo>
                  <a:cubicBezTo>
                    <a:pt x="271617" y="1164558"/>
                    <a:pt x="299501" y="1225106"/>
                    <a:pt x="248439" y="1174044"/>
                  </a:cubicBezTo>
                  <a:cubicBezTo>
                    <a:pt x="238845" y="1164450"/>
                    <a:pt x="236456" y="1148653"/>
                    <a:pt x="225861" y="1140177"/>
                  </a:cubicBezTo>
                  <a:cubicBezTo>
                    <a:pt x="216569" y="1132743"/>
                    <a:pt x="202396" y="1134667"/>
                    <a:pt x="191994" y="1128888"/>
                  </a:cubicBezTo>
                  <a:cubicBezTo>
                    <a:pt x="168274" y="1115710"/>
                    <a:pt x="124261" y="1083733"/>
                    <a:pt x="124261" y="1083733"/>
                  </a:cubicBezTo>
                  <a:cubicBezTo>
                    <a:pt x="104391" y="1024122"/>
                    <a:pt x="119574" y="1059770"/>
                    <a:pt x="67816" y="982133"/>
                  </a:cubicBezTo>
                  <a:lnTo>
                    <a:pt x="45239" y="948266"/>
                  </a:lnTo>
                  <a:lnTo>
                    <a:pt x="22661" y="914400"/>
                  </a:lnTo>
                  <a:cubicBezTo>
                    <a:pt x="15135" y="891822"/>
                    <a:pt x="-1315" y="870424"/>
                    <a:pt x="83" y="846666"/>
                  </a:cubicBezTo>
                  <a:cubicBezTo>
                    <a:pt x="3846" y="782696"/>
                    <a:pt x="4996" y="718518"/>
                    <a:pt x="11372" y="654755"/>
                  </a:cubicBezTo>
                  <a:cubicBezTo>
                    <a:pt x="12556" y="642914"/>
                    <a:pt x="19775" y="632432"/>
                    <a:pt x="22661" y="620888"/>
                  </a:cubicBezTo>
                  <a:cubicBezTo>
                    <a:pt x="31956" y="583707"/>
                    <a:pt x="38529" y="533616"/>
                    <a:pt x="45239" y="496711"/>
                  </a:cubicBezTo>
                  <a:cubicBezTo>
                    <a:pt x="48671" y="477833"/>
                    <a:pt x="51874" y="458881"/>
                    <a:pt x="56528" y="440266"/>
                  </a:cubicBezTo>
                  <a:cubicBezTo>
                    <a:pt x="59414" y="428722"/>
                    <a:pt x="59402" y="414814"/>
                    <a:pt x="67816" y="406400"/>
                  </a:cubicBezTo>
                  <a:cubicBezTo>
                    <a:pt x="87004" y="387212"/>
                    <a:pt x="135550" y="361244"/>
                    <a:pt x="135550" y="361244"/>
                  </a:cubicBezTo>
                  <a:cubicBezTo>
                    <a:pt x="160180" y="287353"/>
                    <a:pt x="125972" y="359874"/>
                    <a:pt x="180705" y="316088"/>
                  </a:cubicBezTo>
                  <a:cubicBezTo>
                    <a:pt x="191299" y="307613"/>
                    <a:pt x="191778" y="289413"/>
                    <a:pt x="203283" y="282222"/>
                  </a:cubicBezTo>
                  <a:cubicBezTo>
                    <a:pt x="223465" y="269609"/>
                    <a:pt x="248438" y="267170"/>
                    <a:pt x="271016" y="259644"/>
                  </a:cubicBezTo>
                  <a:lnTo>
                    <a:pt x="338750" y="237066"/>
                  </a:lnTo>
                  <a:cubicBezTo>
                    <a:pt x="350039" y="233303"/>
                    <a:pt x="360809" y="227253"/>
                    <a:pt x="372616" y="225777"/>
                  </a:cubicBezTo>
                  <a:lnTo>
                    <a:pt x="462928" y="214488"/>
                  </a:lnTo>
                  <a:lnTo>
                    <a:pt x="666128" y="146755"/>
                  </a:lnTo>
                  <a:lnTo>
                    <a:pt x="699994" y="135466"/>
                  </a:lnTo>
                  <a:cubicBezTo>
                    <a:pt x="711283" y="131703"/>
                    <a:pt x="723960" y="130778"/>
                    <a:pt x="733861" y="124177"/>
                  </a:cubicBezTo>
                  <a:cubicBezTo>
                    <a:pt x="745150" y="116651"/>
                    <a:pt x="755593" y="107668"/>
                    <a:pt x="767728" y="101600"/>
                  </a:cubicBezTo>
                  <a:cubicBezTo>
                    <a:pt x="780084" y="95422"/>
                    <a:pt x="837288" y="80135"/>
                    <a:pt x="846750" y="79022"/>
                  </a:cubicBezTo>
                  <a:cubicBezTo>
                    <a:pt x="895477" y="73289"/>
                    <a:pt x="944587" y="71496"/>
                    <a:pt x="993505" y="67733"/>
                  </a:cubicBezTo>
                  <a:cubicBezTo>
                    <a:pt x="1084715" y="52531"/>
                    <a:pt x="1039523" y="63683"/>
                    <a:pt x="1128972" y="33866"/>
                  </a:cubicBezTo>
                  <a:cubicBezTo>
                    <a:pt x="1140261" y="30103"/>
                    <a:pt x="1152938" y="29178"/>
                    <a:pt x="1162839" y="22577"/>
                  </a:cubicBezTo>
                  <a:lnTo>
                    <a:pt x="1196705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B98317FD-01D2-4088-B2CB-346F560F7A0B}"/>
              </a:ext>
            </a:extLst>
          </p:cNvPr>
          <p:cNvSpPr txBox="1"/>
          <p:nvPr/>
        </p:nvSpPr>
        <p:spPr>
          <a:xfrm>
            <a:off x="8984749" y="2795902"/>
            <a:ext cx="29952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/>
              <a:t>VARIANTES: CARTAGO 16,2 KM</a:t>
            </a:r>
          </a:p>
          <a:p>
            <a:r>
              <a:rPr lang="es-MX" sz="1100" dirty="0"/>
              <a:t>Caimalito 3,3 km (Vía nueva)</a:t>
            </a:r>
            <a:endParaRPr lang="es-CO" sz="1100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22F8867-C2A7-449E-8C49-125EE5AF4865}"/>
              </a:ext>
            </a:extLst>
          </p:cNvPr>
          <p:cNvSpPr txBox="1"/>
          <p:nvPr/>
        </p:nvSpPr>
        <p:spPr>
          <a:xfrm flipH="1">
            <a:off x="9008098" y="3322855"/>
            <a:ext cx="2971918" cy="42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/>
              <a:t>Tramo Entre variantes: Long Diseño 10,6 km (Rehabilitación)</a:t>
            </a:r>
            <a:endParaRPr lang="es-CO" sz="110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A76D660E-D97F-4203-B9D5-C48E27CC364C}"/>
              </a:ext>
            </a:extLst>
          </p:cNvPr>
          <p:cNvSpPr txBox="1"/>
          <p:nvPr/>
        </p:nvSpPr>
        <p:spPr>
          <a:xfrm>
            <a:off x="8996424" y="3775917"/>
            <a:ext cx="30364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13 Predios requeridos, al momento falta 1 predio.</a:t>
            </a:r>
            <a:endParaRPr lang="es-CO" sz="1100" dirty="0"/>
          </a:p>
        </p:txBody>
      </p:sp>
    </p:spTree>
    <p:extLst>
      <p:ext uri="{BB962C8B-B14F-4D97-AF65-F5344CB8AC3E}">
        <p14:creationId xmlns:p14="http://schemas.microsoft.com/office/powerpoint/2010/main" val="1055040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093C58E-730D-495F-8DFD-333D06AAE5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19"/>
            <a:ext cx="2683042" cy="162328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ABD6003-B050-4C7A-9D7B-C576945EC363}"/>
              </a:ext>
            </a:extLst>
          </p:cNvPr>
          <p:cNvSpPr/>
          <p:nvPr/>
        </p:nvSpPr>
        <p:spPr>
          <a:xfrm>
            <a:off x="3037845" y="260558"/>
            <a:ext cx="4513483" cy="319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rgbClr val="033F78"/>
                </a:solidFill>
                <a:latin typeface="Arial" charset="0"/>
                <a:cs typeface="Arial" charset="0"/>
              </a:rPr>
              <a:t>ESTADO ACTUAL DEL CONTRATO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E0925CD1-21EC-451E-836E-9C9544733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8559" y="437207"/>
            <a:ext cx="3441922" cy="436386"/>
          </a:xfrm>
        </p:spPr>
        <p:txBody>
          <a:bodyPr>
            <a:normAutofit fontScale="90000"/>
          </a:bodyPr>
          <a:lstStyle/>
          <a:p>
            <a:pPr algn="ctr"/>
            <a:r>
              <a:rPr lang="es-CO" sz="2000" b="1" dirty="0">
                <a:solidFill>
                  <a:schemeClr val="accent1">
                    <a:lumMod val="50000"/>
                  </a:schemeClr>
                </a:solidFill>
              </a:rPr>
              <a:t>FERROCARRIL DEL PACÍFICO S.A.S. 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743B146B-9916-4419-B748-77F8D1A571DD}"/>
              </a:ext>
            </a:extLst>
          </p:cNvPr>
          <p:cNvSpPr txBox="1">
            <a:spLocks/>
          </p:cNvSpPr>
          <p:nvPr/>
        </p:nvSpPr>
        <p:spPr>
          <a:xfrm>
            <a:off x="-723822" y="790849"/>
            <a:ext cx="3441922" cy="654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dirty="0">
                <a:solidFill>
                  <a:schemeClr val="accent1">
                    <a:lumMod val="50000"/>
                  </a:schemeClr>
                </a:solidFill>
              </a:rPr>
              <a:t>Operación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940BEBF-3BA7-4EFB-AFF9-F218C5C9EB5E}"/>
              </a:ext>
            </a:extLst>
          </p:cNvPr>
          <p:cNvSpPr txBox="1"/>
          <p:nvPr/>
        </p:nvSpPr>
        <p:spPr>
          <a:xfrm>
            <a:off x="396052" y="1322179"/>
            <a:ext cx="519574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300" dirty="0"/>
              <a:t>FDP incumple con el contrato de concesión en su Cláusula 33 la cual establece: la obligación de garantizar la continuidad, eficiencia, permanencia y seguridad en la prestación del servicio de transporte ferroviario de carga, y realizar todas aquellas actividades necesarias para garantizar la normal circulación de trenes en régimen de seguridad y fiabilidad.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F56CEF0-5F1C-4909-BF5D-DE2E7A5586AD}"/>
              </a:ext>
            </a:extLst>
          </p:cNvPr>
          <p:cNvSpPr txBox="1"/>
          <p:nvPr/>
        </p:nvSpPr>
        <p:spPr>
          <a:xfrm>
            <a:off x="396053" y="2719765"/>
            <a:ext cx="519574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300" dirty="0"/>
              <a:t>Debido a la no operación de la vía Férrea, la ANI, emitió la </a:t>
            </a:r>
            <a:r>
              <a:rPr lang="es-MX" sz="1300" b="1" dirty="0"/>
              <a:t>resolución 0822</a:t>
            </a:r>
            <a:r>
              <a:rPr lang="es-MX" sz="1300" dirty="0"/>
              <a:t> del 17 de mayo 2018, por la cual se decreta el incumplimiento por la no operación de la vía en al año 2016.</a:t>
            </a:r>
            <a:endParaRPr lang="es-CO" sz="13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FF50D5D-AF9B-4C07-B24F-D1809144774A}"/>
              </a:ext>
            </a:extLst>
          </p:cNvPr>
          <p:cNvSpPr txBox="1"/>
          <p:nvPr/>
        </p:nvSpPr>
        <p:spPr>
          <a:xfrm>
            <a:off x="439972" y="3428999"/>
            <a:ext cx="519574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300" dirty="0"/>
              <a:t>La </a:t>
            </a:r>
            <a:r>
              <a:rPr lang="es-MX" sz="1300" b="1" dirty="0"/>
              <a:t>resolución 0822 </a:t>
            </a:r>
            <a:r>
              <a:rPr lang="es-MX" sz="1300" dirty="0"/>
              <a:t>de 2018, fue recusada por el concesionario y las aseguradoras, recurso que fue resuelto por la Agencia con la </a:t>
            </a:r>
            <a:r>
              <a:rPr lang="es-MX" sz="1300" b="1" dirty="0"/>
              <a:t>resolución 1284</a:t>
            </a:r>
            <a:r>
              <a:rPr lang="es-MX" sz="1300" dirty="0"/>
              <a:t> del 18 de julio de 2018, mediante la cual se confirmo el incumplimiento del concesionario.</a:t>
            </a:r>
            <a:endParaRPr lang="es-CO" sz="13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6554AF5-A8A8-4508-9B8D-29F7E88068A5}"/>
              </a:ext>
            </a:extLst>
          </p:cNvPr>
          <p:cNvSpPr txBox="1"/>
          <p:nvPr/>
        </p:nvSpPr>
        <p:spPr>
          <a:xfrm>
            <a:off x="460024" y="4431567"/>
            <a:ext cx="517569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300" dirty="0"/>
              <a:t>Conforme a la </a:t>
            </a:r>
            <a:r>
              <a:rPr lang="es-MX" sz="1300" b="1" dirty="0"/>
              <a:t>clausula 108 </a:t>
            </a:r>
            <a:r>
              <a:rPr lang="es-MX" sz="1300" dirty="0"/>
              <a:t>del contrato de Concesión 09-CONP-98, la parte incumplida, tendrá un plazo de seis meses para restablecer el incumplimiento. Tiempo que corre desde la confirmación del incumplimiento.</a:t>
            </a:r>
            <a:endParaRPr lang="es-CO" sz="1300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B1D479D7-B287-41A6-9D08-31E444CDBFC2}"/>
              </a:ext>
            </a:extLst>
          </p:cNvPr>
          <p:cNvSpPr/>
          <p:nvPr/>
        </p:nvSpPr>
        <p:spPr>
          <a:xfrm>
            <a:off x="1567817" y="5436209"/>
            <a:ext cx="341729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/>
            <a:r>
              <a:rPr lang="es-CO" sz="1600" dirty="0">
                <a:solidFill>
                  <a:prstClr val="black"/>
                </a:solidFill>
                <a:latin typeface="Century Gothic" panose="020B0502020202020204"/>
              </a:rPr>
              <a:t>Días sin operación 2016: 242</a:t>
            </a:r>
          </a:p>
          <a:p>
            <a:pPr lvl="0" defTabSz="457200"/>
            <a:r>
              <a:rPr lang="es-CO" sz="1600" dirty="0">
                <a:solidFill>
                  <a:prstClr val="black"/>
                </a:solidFill>
                <a:latin typeface="Century Gothic" panose="020B0502020202020204"/>
              </a:rPr>
              <a:t>Días sin operación 2017: 268</a:t>
            </a:r>
          </a:p>
          <a:p>
            <a:pPr lvl="0" defTabSz="457200"/>
            <a:r>
              <a:rPr lang="es-CO" sz="1600" dirty="0">
                <a:solidFill>
                  <a:prstClr val="black"/>
                </a:solidFill>
                <a:latin typeface="Century Gothic" panose="020B0502020202020204"/>
              </a:rPr>
              <a:t>Días sin operación 2018:</a:t>
            </a:r>
            <a:r>
              <a:rPr lang="es-CO" sz="1600" dirty="0">
                <a:solidFill>
                  <a:srgbClr val="FF6600"/>
                </a:solidFill>
                <a:latin typeface="Century Gothic" panose="020B0502020202020204"/>
              </a:rPr>
              <a:t> </a:t>
            </a:r>
            <a:r>
              <a:rPr lang="es-CO" sz="1600" dirty="0">
                <a:solidFill>
                  <a:prstClr val="black"/>
                </a:solidFill>
                <a:latin typeface="Century Gothic" panose="020B0502020202020204"/>
              </a:rPr>
              <a:t>302 </a:t>
            </a:r>
            <a:r>
              <a:rPr lang="es-CO" sz="1100" dirty="0">
                <a:solidFill>
                  <a:prstClr val="black"/>
                </a:solidFill>
                <a:latin typeface="Century Gothic" panose="020B0502020202020204"/>
              </a:rPr>
              <a:t>(30/10/2018)</a:t>
            </a:r>
          </a:p>
          <a:p>
            <a:pPr lvl="0" defTabSz="457200"/>
            <a:r>
              <a:rPr lang="es-MX" sz="1600" b="1" dirty="0">
                <a:solidFill>
                  <a:prstClr val="black"/>
                </a:solidFill>
                <a:latin typeface="Century Gothic" panose="020B0502020202020204"/>
              </a:rPr>
              <a:t>T</a:t>
            </a:r>
            <a:r>
              <a:rPr lang="es-CO" sz="1600" b="1" dirty="0" err="1">
                <a:solidFill>
                  <a:prstClr val="black"/>
                </a:solidFill>
                <a:latin typeface="Century Gothic" panose="020B0502020202020204"/>
              </a:rPr>
              <a:t>otal</a:t>
            </a:r>
            <a:r>
              <a:rPr lang="es-CO" sz="1600" b="1" dirty="0">
                <a:solidFill>
                  <a:prstClr val="black"/>
                </a:solidFill>
                <a:latin typeface="Century Gothic" panose="020B0502020202020204"/>
              </a:rPr>
              <a:t>: 812 días</a:t>
            </a:r>
          </a:p>
        </p:txBody>
      </p:sp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CB5973AF-2E76-4C59-9436-C136B0D1491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769695" y="1195866"/>
          <a:ext cx="2274513" cy="5070535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055026">
                  <a:extLst>
                    <a:ext uri="{9D8B030D-6E8A-4147-A177-3AD203B41FA5}">
                      <a16:colId xmlns:a16="http://schemas.microsoft.com/office/drawing/2014/main" val="3963791904"/>
                    </a:ext>
                  </a:extLst>
                </a:gridCol>
                <a:gridCol w="1219487">
                  <a:extLst>
                    <a:ext uri="{9D8B030D-6E8A-4147-A177-3AD203B41FA5}">
                      <a16:colId xmlns:a16="http://schemas.microsoft.com/office/drawing/2014/main" val="3694856558"/>
                    </a:ext>
                  </a:extLst>
                </a:gridCol>
              </a:tblGrid>
              <a:tr h="41112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</a:rPr>
                        <a:t>AÑO</a:t>
                      </a:r>
                      <a:endParaRPr lang="es-CO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</a:rPr>
                        <a:t>TON TRANSPORTADAS</a:t>
                      </a:r>
                      <a:endParaRPr lang="es-CO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0349318"/>
                  </a:ext>
                </a:extLst>
              </a:tr>
              <a:tr h="27408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2003</a:t>
                      </a:r>
                      <a:endParaRPr lang="es-CO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u="none" strike="noStrike">
                          <a:effectLst/>
                        </a:rPr>
                        <a:t>32.886</a:t>
                      </a:r>
                      <a:endParaRPr lang="es-CO" sz="16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06958026"/>
                  </a:ext>
                </a:extLst>
              </a:tr>
              <a:tr h="27408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2004</a:t>
                      </a:r>
                      <a:endParaRPr lang="es-CO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u="none" strike="noStrike">
                          <a:effectLst/>
                        </a:rPr>
                        <a:t>131.804</a:t>
                      </a:r>
                      <a:endParaRPr lang="es-CO" sz="16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05496247"/>
                  </a:ext>
                </a:extLst>
              </a:tr>
              <a:tr h="27408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2005</a:t>
                      </a:r>
                      <a:endParaRPr lang="es-CO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u="none" strike="noStrike">
                          <a:effectLst/>
                        </a:rPr>
                        <a:t>88.828</a:t>
                      </a:r>
                      <a:endParaRPr lang="es-CO" sz="16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44312059"/>
                  </a:ext>
                </a:extLst>
              </a:tr>
              <a:tr h="27408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2006</a:t>
                      </a:r>
                      <a:endParaRPr lang="es-CO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u="none" strike="noStrike">
                          <a:effectLst/>
                        </a:rPr>
                        <a:t>107.402</a:t>
                      </a:r>
                      <a:endParaRPr lang="es-CO" sz="16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77453022"/>
                  </a:ext>
                </a:extLst>
              </a:tr>
              <a:tr h="27408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2007</a:t>
                      </a:r>
                      <a:endParaRPr lang="es-CO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u="none" strike="noStrike">
                          <a:effectLst/>
                        </a:rPr>
                        <a:t>84.424</a:t>
                      </a:r>
                      <a:endParaRPr lang="es-CO" sz="16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858426"/>
                  </a:ext>
                </a:extLst>
              </a:tr>
              <a:tr h="27408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2008</a:t>
                      </a:r>
                      <a:endParaRPr lang="es-CO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u="none" strike="noStrike">
                          <a:effectLst/>
                        </a:rPr>
                        <a:t>77.547</a:t>
                      </a:r>
                      <a:endParaRPr lang="es-CO" sz="16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49541055"/>
                  </a:ext>
                </a:extLst>
              </a:tr>
              <a:tr h="27408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2009</a:t>
                      </a:r>
                      <a:endParaRPr lang="es-CO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u="none" strike="noStrike" dirty="0">
                          <a:effectLst/>
                        </a:rPr>
                        <a:t>254.007</a:t>
                      </a:r>
                      <a:endParaRPr lang="es-CO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75115994"/>
                  </a:ext>
                </a:extLst>
              </a:tr>
              <a:tr h="27408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>
                          <a:effectLst/>
                        </a:rPr>
                        <a:t>2010</a:t>
                      </a:r>
                      <a:endParaRPr lang="es-CO" sz="16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u="none" strike="noStrike">
                          <a:effectLst/>
                        </a:rPr>
                        <a:t>259.321</a:t>
                      </a:r>
                      <a:endParaRPr lang="es-CO" sz="16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27988618"/>
                  </a:ext>
                </a:extLst>
              </a:tr>
              <a:tr h="27408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>
                          <a:effectLst/>
                        </a:rPr>
                        <a:t>2011</a:t>
                      </a:r>
                      <a:endParaRPr lang="es-CO" sz="16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u="none" strike="noStrike" dirty="0">
                          <a:effectLst/>
                        </a:rPr>
                        <a:t>33.200</a:t>
                      </a:r>
                      <a:endParaRPr lang="es-CO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20039118"/>
                  </a:ext>
                </a:extLst>
              </a:tr>
              <a:tr h="27408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>
                          <a:effectLst/>
                        </a:rPr>
                        <a:t>2012</a:t>
                      </a:r>
                      <a:endParaRPr lang="es-CO" sz="16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u="none" strike="noStrike">
                          <a:effectLst/>
                        </a:rPr>
                        <a:t>19.745</a:t>
                      </a:r>
                      <a:endParaRPr lang="es-CO" sz="16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86514300"/>
                  </a:ext>
                </a:extLst>
              </a:tr>
              <a:tr h="27408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>
                          <a:effectLst/>
                        </a:rPr>
                        <a:t>2013</a:t>
                      </a:r>
                      <a:endParaRPr lang="es-CO" sz="16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u="none" strike="noStrike">
                          <a:effectLst/>
                        </a:rPr>
                        <a:t>96.886</a:t>
                      </a:r>
                      <a:endParaRPr lang="es-CO" sz="16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79281079"/>
                  </a:ext>
                </a:extLst>
              </a:tr>
              <a:tr h="27408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>
                          <a:effectLst/>
                        </a:rPr>
                        <a:t>2014</a:t>
                      </a:r>
                      <a:endParaRPr lang="es-CO" sz="16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u="none" strike="noStrike" dirty="0">
                          <a:effectLst/>
                        </a:rPr>
                        <a:t>174.196</a:t>
                      </a:r>
                      <a:endParaRPr lang="es-CO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52522981"/>
                  </a:ext>
                </a:extLst>
              </a:tr>
              <a:tr h="27408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>
                          <a:effectLst/>
                        </a:rPr>
                        <a:t>2015</a:t>
                      </a:r>
                      <a:endParaRPr lang="es-CO" sz="16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u="none" strike="noStrike">
                          <a:effectLst/>
                        </a:rPr>
                        <a:t>233.634</a:t>
                      </a:r>
                      <a:endParaRPr lang="es-CO" sz="16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41971444"/>
                  </a:ext>
                </a:extLst>
              </a:tr>
              <a:tr h="27408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>
                          <a:effectLst/>
                        </a:rPr>
                        <a:t>2016</a:t>
                      </a:r>
                      <a:endParaRPr lang="es-CO" sz="16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u="none" strike="noStrike">
                          <a:effectLst/>
                        </a:rPr>
                        <a:t>26.100</a:t>
                      </a:r>
                      <a:endParaRPr lang="es-CO" sz="16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31377770"/>
                  </a:ext>
                </a:extLst>
              </a:tr>
              <a:tr h="27408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>
                          <a:effectLst/>
                        </a:rPr>
                        <a:t>2017</a:t>
                      </a:r>
                      <a:endParaRPr lang="es-CO" sz="16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u="none" strike="noStrike">
                          <a:effectLst/>
                        </a:rPr>
                        <a:t>15.990</a:t>
                      </a:r>
                      <a:endParaRPr lang="es-CO" sz="16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71705660"/>
                  </a:ext>
                </a:extLst>
              </a:tr>
              <a:tr h="27408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>
                          <a:effectLst/>
                        </a:rPr>
                        <a:t>2018</a:t>
                      </a:r>
                      <a:endParaRPr lang="es-CO" sz="16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u="none" strike="noStrike">
                          <a:effectLst/>
                        </a:rPr>
                        <a:t>0</a:t>
                      </a:r>
                      <a:endParaRPr lang="es-CO" sz="16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95252691"/>
                  </a:ext>
                </a:extLst>
              </a:tr>
              <a:tr h="27408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>
                          <a:effectLst/>
                        </a:rPr>
                        <a:t> </a:t>
                      </a:r>
                      <a:endParaRPr lang="es-CO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u="none" strike="noStrike" dirty="0">
                          <a:effectLst/>
                        </a:rPr>
                        <a:t>1.635.970,50</a:t>
                      </a:r>
                      <a:endParaRPr lang="es-CO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74073218"/>
                  </a:ext>
                </a:extLst>
              </a:tr>
            </a:tbl>
          </a:graphicData>
        </a:graphic>
      </p:graphicFrame>
      <p:sp>
        <p:nvSpPr>
          <p:cNvPr id="18" name="Título 1">
            <a:extLst>
              <a:ext uri="{FF2B5EF4-FFF2-40B4-BE49-F238E27FC236}">
                <a16:creationId xmlns:a16="http://schemas.microsoft.com/office/drawing/2014/main" id="{B44CB359-852D-4DC8-BEE9-8A9D176EE2A8}"/>
              </a:ext>
            </a:extLst>
          </p:cNvPr>
          <p:cNvSpPr txBox="1">
            <a:spLocks/>
          </p:cNvSpPr>
          <p:nvPr/>
        </p:nvSpPr>
        <p:spPr>
          <a:xfrm>
            <a:off x="8181355" y="784462"/>
            <a:ext cx="3441922" cy="303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1600" b="1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s-CO" sz="1600" b="1" dirty="0">
                <a:solidFill>
                  <a:schemeClr val="accent1">
                    <a:lumMod val="50000"/>
                  </a:schemeClr>
                </a:solidFill>
              </a:rPr>
              <a:t>NTERRUPCIONES DE VÍA ACTUALMENTE</a:t>
            </a:r>
          </a:p>
        </p:txBody>
      </p:sp>
      <p:pic>
        <p:nvPicPr>
          <p:cNvPr id="19" name="Marcador de contenido 3">
            <a:extLst>
              <a:ext uri="{FF2B5EF4-FFF2-40B4-BE49-F238E27FC236}">
                <a16:creationId xmlns:a16="http://schemas.microsoft.com/office/drawing/2014/main" id="{0A8DEF5E-C3EC-4A98-B98F-AB7C36BA69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972" y="3684620"/>
            <a:ext cx="1801465" cy="1224000"/>
          </a:xfrm>
          <a:prstGeom prst="rect">
            <a:avLst/>
          </a:prstGeom>
        </p:spPr>
      </p:pic>
      <p:pic>
        <p:nvPicPr>
          <p:cNvPr id="20" name="Marcador de contenido 3">
            <a:extLst>
              <a:ext uri="{FF2B5EF4-FFF2-40B4-BE49-F238E27FC236}">
                <a16:creationId xmlns:a16="http://schemas.microsoft.com/office/drawing/2014/main" id="{133171D0-FB62-4841-BC05-37406CC8E59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972" y="1333611"/>
            <a:ext cx="3650241" cy="2048955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99643545-CF26-46D3-8B44-86F5B51FBD00}"/>
              </a:ext>
            </a:extLst>
          </p:cNvPr>
          <p:cNvSpPr txBox="1"/>
          <p:nvPr/>
        </p:nvSpPr>
        <p:spPr>
          <a:xfrm>
            <a:off x="8216413" y="1000170"/>
            <a:ext cx="4263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/>
              <a:t>Fallo puente sobre el rio El BOLO 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F1481D4-09B4-43E9-933F-81F31E0CFCC9}"/>
              </a:ext>
            </a:extLst>
          </p:cNvPr>
          <p:cNvSpPr txBox="1"/>
          <p:nvPr/>
        </p:nvSpPr>
        <p:spPr>
          <a:xfrm>
            <a:off x="8216412" y="3313286"/>
            <a:ext cx="4263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/>
              <a:t>Hundimientos de banca Minería Ilegal</a:t>
            </a:r>
          </a:p>
        </p:txBody>
      </p:sp>
      <p:pic>
        <p:nvPicPr>
          <p:cNvPr id="23" name="Marcador de contenido 3">
            <a:extLst>
              <a:ext uri="{FF2B5EF4-FFF2-40B4-BE49-F238E27FC236}">
                <a16:creationId xmlns:a16="http://schemas.microsoft.com/office/drawing/2014/main" id="{1E87E4DF-5BF8-40CA-8F86-3C96AC56DC5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5070" y="3667142"/>
            <a:ext cx="1801465" cy="1224000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E1CB16EA-4B09-4CD2-BCC2-537237918EEC}"/>
              </a:ext>
            </a:extLst>
          </p:cNvPr>
          <p:cNvSpPr txBox="1"/>
          <p:nvPr/>
        </p:nvSpPr>
        <p:spPr>
          <a:xfrm>
            <a:off x="8236408" y="4873119"/>
            <a:ext cx="4263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/>
              <a:t>Perdida de banca Zarzal - Zaragoza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10F9D423-F60A-48C9-BDE3-10F07CF7539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4960" y="5259983"/>
            <a:ext cx="1801464" cy="122400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744A5050-E7D4-4746-93CA-B2C1541C3C3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251" y="5259983"/>
            <a:ext cx="1801465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30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>
            <a:extLst>
              <a:ext uri="{FF2B5EF4-FFF2-40B4-BE49-F238E27FC236}">
                <a16:creationId xmlns:a16="http://schemas.microsoft.com/office/drawing/2014/main" id="{56937172-CDFC-4DBE-A78C-B070E85846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685743" y="-821772"/>
            <a:ext cx="2581063" cy="425537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F59D11D-6BCB-46A2-9BEC-0F7A6D5146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8734" y="6397210"/>
            <a:ext cx="5123266" cy="4607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093C58E-730D-495F-8DFD-333D06AAE5F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19"/>
            <a:ext cx="2683042" cy="162328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ABD6003-B050-4C7A-9D7B-C576945EC363}"/>
              </a:ext>
            </a:extLst>
          </p:cNvPr>
          <p:cNvSpPr/>
          <p:nvPr/>
        </p:nvSpPr>
        <p:spPr>
          <a:xfrm>
            <a:off x="3327400" y="117383"/>
            <a:ext cx="4521187" cy="319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rgbClr val="033F78"/>
                </a:solidFill>
                <a:latin typeface="Arial" charset="0"/>
                <a:cs typeface="Arial" charset="0"/>
              </a:rPr>
              <a:t>ESTADO ACTUAL DEL CONTRATO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129E7C42-E8AC-4DF2-B60C-D08018565C5C}"/>
              </a:ext>
            </a:extLst>
          </p:cNvPr>
          <p:cNvSpPr txBox="1">
            <a:spLocks/>
          </p:cNvSpPr>
          <p:nvPr/>
        </p:nvSpPr>
        <p:spPr>
          <a:xfrm>
            <a:off x="2130625" y="633777"/>
            <a:ext cx="2532322" cy="300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1800" b="1" dirty="0">
                <a:solidFill>
                  <a:schemeClr val="accent1">
                    <a:lumMod val="50000"/>
                  </a:schemeClr>
                </a:solidFill>
              </a:rPr>
              <a:t>TREN DE OCCIDENTE S.A. 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40089F44-43EA-49F2-AD2A-8E661719B8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27" y="3346448"/>
            <a:ext cx="7249740" cy="3394134"/>
          </a:xfrm>
          <a:prstGeom prst="rect">
            <a:avLst/>
          </a:prstGeom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id="{DFA214A5-AAC8-472B-B060-EEA986204F8D}"/>
              </a:ext>
            </a:extLst>
          </p:cNvPr>
          <p:cNvSpPr/>
          <p:nvPr/>
        </p:nvSpPr>
        <p:spPr>
          <a:xfrm>
            <a:off x="348768" y="970758"/>
            <a:ext cx="651487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/>
              <a:t>El día 4 de abril de 2018, se dio la aprobación por parte del Tribunal Administrativo del Valle del Cauca.</a:t>
            </a:r>
          </a:p>
          <a:p>
            <a:pPr algn="just"/>
            <a:endParaRPr lang="es-MX" sz="1400" dirty="0"/>
          </a:p>
          <a:p>
            <a:pPr algn="just"/>
            <a:r>
              <a:rPr lang="es-MX" sz="1400" dirty="0"/>
              <a:t>El día 27 de agosto de 2018, se firmó el acta de inicio de las obras.</a:t>
            </a:r>
          </a:p>
          <a:p>
            <a:pPr algn="just"/>
            <a:endParaRPr lang="es-MX" sz="1400" dirty="0"/>
          </a:p>
          <a:p>
            <a:pPr algn="just"/>
            <a:r>
              <a:rPr lang="es-MX" sz="1400" dirty="0"/>
              <a:t>El día 03 de septiembre se dio inicio a las actividades necesarias de </a:t>
            </a:r>
            <a:r>
              <a:rPr lang="es-MX" sz="1400" dirty="0" err="1"/>
              <a:t>pre-construcción</a:t>
            </a:r>
            <a:r>
              <a:rPr lang="es-MX" sz="1400" dirty="0"/>
              <a:t>:</a:t>
            </a:r>
          </a:p>
          <a:p>
            <a:pPr algn="just"/>
            <a:r>
              <a:rPr lang="es-MX" sz="1400" dirty="0"/>
              <a:t>Actualización PMA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MX" sz="1200" dirty="0"/>
              <a:t>Inventarios de veda.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MX" sz="1200" dirty="0"/>
              <a:t>Gestión de prospección arqueológica.</a:t>
            </a:r>
          </a:p>
          <a:p>
            <a:pPr algn="just"/>
            <a:r>
              <a:rPr lang="es-MX" sz="1400" dirty="0"/>
              <a:t>El día 8 de octubre se dio inicio a las actividades de limpieza de corredor, obras de arte y materiales acopiados en sitio.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C11FDC2A-20A8-4252-BE1D-38C4CC4B69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0274" y="2660926"/>
            <a:ext cx="4032399" cy="1800000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C96C8B3C-CA9E-43D3-A948-46A4FAE82D6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7186" y="4529068"/>
            <a:ext cx="5326776" cy="1800000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30" name="Forma libre: forma 29">
            <a:extLst>
              <a:ext uri="{FF2B5EF4-FFF2-40B4-BE49-F238E27FC236}">
                <a16:creationId xmlns:a16="http://schemas.microsoft.com/office/drawing/2014/main" id="{DA2CFC6D-D1AB-49F8-B92D-43A64CDE167E}"/>
              </a:ext>
            </a:extLst>
          </p:cNvPr>
          <p:cNvSpPr/>
          <p:nvPr/>
        </p:nvSpPr>
        <p:spPr>
          <a:xfrm>
            <a:off x="8139289" y="225778"/>
            <a:ext cx="1715923" cy="654755"/>
          </a:xfrm>
          <a:custGeom>
            <a:avLst/>
            <a:gdLst>
              <a:gd name="connsiteX0" fmla="*/ 0 w 1715923"/>
              <a:gd name="connsiteY0" fmla="*/ 428978 h 654755"/>
              <a:gd name="connsiteX1" fmla="*/ 135467 w 1715923"/>
              <a:gd name="connsiteY1" fmla="*/ 417689 h 654755"/>
              <a:gd name="connsiteX2" fmla="*/ 203200 w 1715923"/>
              <a:gd name="connsiteY2" fmla="*/ 395111 h 654755"/>
              <a:gd name="connsiteX3" fmla="*/ 293511 w 1715923"/>
              <a:gd name="connsiteY3" fmla="*/ 372533 h 654755"/>
              <a:gd name="connsiteX4" fmla="*/ 316089 w 1715923"/>
              <a:gd name="connsiteY4" fmla="*/ 338666 h 654755"/>
              <a:gd name="connsiteX5" fmla="*/ 383822 w 1715923"/>
              <a:gd name="connsiteY5" fmla="*/ 316089 h 654755"/>
              <a:gd name="connsiteX6" fmla="*/ 530578 w 1715923"/>
              <a:gd name="connsiteY6" fmla="*/ 282222 h 654755"/>
              <a:gd name="connsiteX7" fmla="*/ 564444 w 1715923"/>
              <a:gd name="connsiteY7" fmla="*/ 259644 h 654755"/>
              <a:gd name="connsiteX8" fmla="*/ 598311 w 1715923"/>
              <a:gd name="connsiteY8" fmla="*/ 248355 h 654755"/>
              <a:gd name="connsiteX9" fmla="*/ 699911 w 1715923"/>
              <a:gd name="connsiteY9" fmla="*/ 180622 h 654755"/>
              <a:gd name="connsiteX10" fmla="*/ 733778 w 1715923"/>
              <a:gd name="connsiteY10" fmla="*/ 158044 h 654755"/>
              <a:gd name="connsiteX11" fmla="*/ 801511 w 1715923"/>
              <a:gd name="connsiteY11" fmla="*/ 135466 h 654755"/>
              <a:gd name="connsiteX12" fmla="*/ 835378 w 1715923"/>
              <a:gd name="connsiteY12" fmla="*/ 67733 h 654755"/>
              <a:gd name="connsiteX13" fmla="*/ 869244 w 1715923"/>
              <a:gd name="connsiteY13" fmla="*/ 56444 h 654755"/>
              <a:gd name="connsiteX14" fmla="*/ 970844 w 1715923"/>
              <a:gd name="connsiteY14" fmla="*/ 0 h 654755"/>
              <a:gd name="connsiteX15" fmla="*/ 1117600 w 1715923"/>
              <a:gd name="connsiteY15" fmla="*/ 22578 h 654755"/>
              <a:gd name="connsiteX16" fmla="*/ 1185333 w 1715923"/>
              <a:gd name="connsiteY16" fmla="*/ 45155 h 654755"/>
              <a:gd name="connsiteX17" fmla="*/ 1253067 w 1715923"/>
              <a:gd name="connsiteY17" fmla="*/ 79022 h 654755"/>
              <a:gd name="connsiteX18" fmla="*/ 1320800 w 1715923"/>
              <a:gd name="connsiteY18" fmla="*/ 112889 h 654755"/>
              <a:gd name="connsiteX19" fmla="*/ 1388533 w 1715923"/>
              <a:gd name="connsiteY19" fmla="*/ 146755 h 654755"/>
              <a:gd name="connsiteX20" fmla="*/ 1411111 w 1715923"/>
              <a:gd name="connsiteY20" fmla="*/ 180622 h 654755"/>
              <a:gd name="connsiteX21" fmla="*/ 1422400 w 1715923"/>
              <a:gd name="connsiteY21" fmla="*/ 214489 h 654755"/>
              <a:gd name="connsiteX22" fmla="*/ 1557867 w 1715923"/>
              <a:gd name="connsiteY22" fmla="*/ 248355 h 654755"/>
              <a:gd name="connsiteX23" fmla="*/ 1625600 w 1715923"/>
              <a:gd name="connsiteY23" fmla="*/ 282222 h 654755"/>
              <a:gd name="connsiteX24" fmla="*/ 1648178 w 1715923"/>
              <a:gd name="connsiteY24" fmla="*/ 349955 h 654755"/>
              <a:gd name="connsiteX25" fmla="*/ 1659467 w 1715923"/>
              <a:gd name="connsiteY25" fmla="*/ 383822 h 654755"/>
              <a:gd name="connsiteX26" fmla="*/ 1693333 w 1715923"/>
              <a:gd name="connsiteY26" fmla="*/ 451555 h 654755"/>
              <a:gd name="connsiteX27" fmla="*/ 1704622 w 1715923"/>
              <a:gd name="connsiteY27" fmla="*/ 530578 h 654755"/>
              <a:gd name="connsiteX28" fmla="*/ 1715911 w 1715923"/>
              <a:gd name="connsiteY28" fmla="*/ 654755 h 65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15923" h="654755">
                <a:moveTo>
                  <a:pt x="0" y="428978"/>
                </a:moveTo>
                <a:cubicBezTo>
                  <a:pt x="45156" y="425215"/>
                  <a:pt x="90771" y="425138"/>
                  <a:pt x="135467" y="417689"/>
                </a:cubicBezTo>
                <a:cubicBezTo>
                  <a:pt x="158942" y="413776"/>
                  <a:pt x="179863" y="399778"/>
                  <a:pt x="203200" y="395111"/>
                </a:cubicBezTo>
                <a:cubicBezTo>
                  <a:pt x="271313" y="381488"/>
                  <a:pt x="241441" y="389890"/>
                  <a:pt x="293511" y="372533"/>
                </a:cubicBezTo>
                <a:cubicBezTo>
                  <a:pt x="301037" y="361244"/>
                  <a:pt x="304584" y="345857"/>
                  <a:pt x="316089" y="338666"/>
                </a:cubicBezTo>
                <a:cubicBezTo>
                  <a:pt x="336270" y="326053"/>
                  <a:pt x="360734" y="321861"/>
                  <a:pt x="383822" y="316089"/>
                </a:cubicBezTo>
                <a:cubicBezTo>
                  <a:pt x="492748" y="288857"/>
                  <a:pt x="443705" y="299597"/>
                  <a:pt x="530578" y="282222"/>
                </a:cubicBezTo>
                <a:cubicBezTo>
                  <a:pt x="541867" y="274696"/>
                  <a:pt x="552309" y="265712"/>
                  <a:pt x="564444" y="259644"/>
                </a:cubicBezTo>
                <a:cubicBezTo>
                  <a:pt x="575087" y="254322"/>
                  <a:pt x="587909" y="254134"/>
                  <a:pt x="598311" y="248355"/>
                </a:cubicBezTo>
                <a:lnTo>
                  <a:pt x="699911" y="180622"/>
                </a:lnTo>
                <a:cubicBezTo>
                  <a:pt x="711200" y="173096"/>
                  <a:pt x="720907" y="162335"/>
                  <a:pt x="733778" y="158044"/>
                </a:cubicBezTo>
                <a:lnTo>
                  <a:pt x="801511" y="135466"/>
                </a:lnTo>
                <a:cubicBezTo>
                  <a:pt x="808948" y="113156"/>
                  <a:pt x="815484" y="83649"/>
                  <a:pt x="835378" y="67733"/>
                </a:cubicBezTo>
                <a:cubicBezTo>
                  <a:pt x="844670" y="60299"/>
                  <a:pt x="858842" y="62223"/>
                  <a:pt x="869244" y="56444"/>
                </a:cubicBezTo>
                <a:cubicBezTo>
                  <a:pt x="985695" y="-8251"/>
                  <a:pt x="894214" y="25544"/>
                  <a:pt x="970844" y="0"/>
                </a:cubicBezTo>
                <a:cubicBezTo>
                  <a:pt x="1042398" y="7951"/>
                  <a:pt x="1060088" y="5325"/>
                  <a:pt x="1117600" y="22578"/>
                </a:cubicBezTo>
                <a:cubicBezTo>
                  <a:pt x="1140395" y="29416"/>
                  <a:pt x="1165531" y="31954"/>
                  <a:pt x="1185333" y="45155"/>
                </a:cubicBezTo>
                <a:cubicBezTo>
                  <a:pt x="1229101" y="74334"/>
                  <a:pt x="1206329" y="63443"/>
                  <a:pt x="1253067" y="79022"/>
                </a:cubicBezTo>
                <a:cubicBezTo>
                  <a:pt x="1350107" y="143717"/>
                  <a:pt x="1227337" y="66159"/>
                  <a:pt x="1320800" y="112889"/>
                </a:cubicBezTo>
                <a:cubicBezTo>
                  <a:pt x="1408339" y="156657"/>
                  <a:pt x="1303407" y="118379"/>
                  <a:pt x="1388533" y="146755"/>
                </a:cubicBezTo>
                <a:cubicBezTo>
                  <a:pt x="1396059" y="158044"/>
                  <a:pt x="1405043" y="168487"/>
                  <a:pt x="1411111" y="180622"/>
                </a:cubicBezTo>
                <a:cubicBezTo>
                  <a:pt x="1416433" y="191265"/>
                  <a:pt x="1412717" y="207572"/>
                  <a:pt x="1422400" y="214489"/>
                </a:cubicBezTo>
                <a:cubicBezTo>
                  <a:pt x="1449622" y="233933"/>
                  <a:pt x="1526506" y="243128"/>
                  <a:pt x="1557867" y="248355"/>
                </a:cubicBezTo>
                <a:cubicBezTo>
                  <a:pt x="1576320" y="254506"/>
                  <a:pt x="1614082" y="263794"/>
                  <a:pt x="1625600" y="282222"/>
                </a:cubicBezTo>
                <a:cubicBezTo>
                  <a:pt x="1638214" y="302403"/>
                  <a:pt x="1640652" y="327377"/>
                  <a:pt x="1648178" y="349955"/>
                </a:cubicBezTo>
                <a:cubicBezTo>
                  <a:pt x="1651941" y="361244"/>
                  <a:pt x="1652866" y="373921"/>
                  <a:pt x="1659467" y="383822"/>
                </a:cubicBezTo>
                <a:cubicBezTo>
                  <a:pt x="1688644" y="427590"/>
                  <a:pt x="1677753" y="404818"/>
                  <a:pt x="1693333" y="451555"/>
                </a:cubicBezTo>
                <a:cubicBezTo>
                  <a:pt x="1697096" y="477896"/>
                  <a:pt x="1701322" y="504175"/>
                  <a:pt x="1704622" y="530578"/>
                </a:cubicBezTo>
                <a:cubicBezTo>
                  <a:pt x="1716742" y="627538"/>
                  <a:pt x="1715911" y="600780"/>
                  <a:pt x="1715911" y="654755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1" name="Forma libre: forma 30">
            <a:extLst>
              <a:ext uri="{FF2B5EF4-FFF2-40B4-BE49-F238E27FC236}">
                <a16:creationId xmlns:a16="http://schemas.microsoft.com/office/drawing/2014/main" id="{B7D10EA4-6770-43BD-BD52-2E7CAF41C6EE}"/>
              </a:ext>
            </a:extLst>
          </p:cNvPr>
          <p:cNvSpPr/>
          <p:nvPr/>
        </p:nvSpPr>
        <p:spPr>
          <a:xfrm>
            <a:off x="10912697" y="1004711"/>
            <a:ext cx="252014" cy="372533"/>
          </a:xfrm>
          <a:custGeom>
            <a:avLst/>
            <a:gdLst>
              <a:gd name="connsiteX0" fmla="*/ 14947 w 252014"/>
              <a:gd name="connsiteY0" fmla="*/ 0 h 372533"/>
              <a:gd name="connsiteX1" fmla="*/ 14947 w 252014"/>
              <a:gd name="connsiteY1" fmla="*/ 180622 h 372533"/>
              <a:gd name="connsiteX2" fmla="*/ 48814 w 252014"/>
              <a:gd name="connsiteY2" fmla="*/ 203200 h 372533"/>
              <a:gd name="connsiteX3" fmla="*/ 71392 w 252014"/>
              <a:gd name="connsiteY3" fmla="*/ 237067 h 372533"/>
              <a:gd name="connsiteX4" fmla="*/ 82681 w 252014"/>
              <a:gd name="connsiteY4" fmla="*/ 270933 h 372533"/>
              <a:gd name="connsiteX5" fmla="*/ 116547 w 252014"/>
              <a:gd name="connsiteY5" fmla="*/ 293511 h 372533"/>
              <a:gd name="connsiteX6" fmla="*/ 150414 w 252014"/>
              <a:gd name="connsiteY6" fmla="*/ 327378 h 372533"/>
              <a:gd name="connsiteX7" fmla="*/ 218147 w 252014"/>
              <a:gd name="connsiteY7" fmla="*/ 349956 h 372533"/>
              <a:gd name="connsiteX8" fmla="*/ 252014 w 252014"/>
              <a:gd name="connsiteY8" fmla="*/ 372533 h 37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014" h="372533">
                <a:moveTo>
                  <a:pt x="14947" y="0"/>
                </a:moveTo>
                <a:cubicBezTo>
                  <a:pt x="1157" y="68954"/>
                  <a:pt x="-10314" y="98522"/>
                  <a:pt x="14947" y="180622"/>
                </a:cubicBezTo>
                <a:cubicBezTo>
                  <a:pt x="18937" y="193590"/>
                  <a:pt x="37525" y="195674"/>
                  <a:pt x="48814" y="203200"/>
                </a:cubicBezTo>
                <a:cubicBezTo>
                  <a:pt x="56340" y="214489"/>
                  <a:pt x="65324" y="224932"/>
                  <a:pt x="71392" y="237067"/>
                </a:cubicBezTo>
                <a:cubicBezTo>
                  <a:pt x="76714" y="247710"/>
                  <a:pt x="75248" y="261641"/>
                  <a:pt x="82681" y="270933"/>
                </a:cubicBezTo>
                <a:cubicBezTo>
                  <a:pt x="91156" y="281527"/>
                  <a:pt x="106124" y="284825"/>
                  <a:pt x="116547" y="293511"/>
                </a:cubicBezTo>
                <a:cubicBezTo>
                  <a:pt x="128812" y="303732"/>
                  <a:pt x="136458" y="319625"/>
                  <a:pt x="150414" y="327378"/>
                </a:cubicBezTo>
                <a:cubicBezTo>
                  <a:pt x="171218" y="338936"/>
                  <a:pt x="198345" y="336755"/>
                  <a:pt x="218147" y="349956"/>
                </a:cubicBezTo>
                <a:lnTo>
                  <a:pt x="252014" y="372533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8FDCB6C0-D080-4ACC-AF24-9CA4B1440EEC}"/>
              </a:ext>
            </a:extLst>
          </p:cNvPr>
          <p:cNvSpPr txBox="1"/>
          <p:nvPr/>
        </p:nvSpPr>
        <p:spPr>
          <a:xfrm>
            <a:off x="9592036" y="154464"/>
            <a:ext cx="1223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rgbClr val="FF0000"/>
                </a:solidFill>
              </a:rPr>
              <a:t>Variante Cartago</a:t>
            </a:r>
            <a:endParaRPr lang="es-CO" sz="1400" dirty="0">
              <a:solidFill>
                <a:srgbClr val="FF0000"/>
              </a:solidFill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9AF04031-5625-44C9-814C-9718C6EFBFBB}"/>
              </a:ext>
            </a:extLst>
          </p:cNvPr>
          <p:cNvSpPr txBox="1"/>
          <p:nvPr/>
        </p:nvSpPr>
        <p:spPr>
          <a:xfrm>
            <a:off x="9855212" y="1187807"/>
            <a:ext cx="11945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50" dirty="0">
                <a:solidFill>
                  <a:srgbClr val="FF0000"/>
                </a:solidFill>
              </a:rPr>
              <a:t>Variante Caimalito</a:t>
            </a:r>
            <a:endParaRPr lang="es-CO" sz="1100" dirty="0">
              <a:solidFill>
                <a:srgbClr val="FF0000"/>
              </a:solidFill>
            </a:endParaRPr>
          </a:p>
        </p:txBody>
      </p:sp>
      <p:sp>
        <p:nvSpPr>
          <p:cNvPr id="34" name="Forma libre: forma 33">
            <a:extLst>
              <a:ext uri="{FF2B5EF4-FFF2-40B4-BE49-F238E27FC236}">
                <a16:creationId xmlns:a16="http://schemas.microsoft.com/office/drawing/2014/main" id="{5DF50D69-0138-4D79-A7DE-03756882EAF5}"/>
              </a:ext>
            </a:extLst>
          </p:cNvPr>
          <p:cNvSpPr/>
          <p:nvPr/>
        </p:nvSpPr>
        <p:spPr>
          <a:xfrm>
            <a:off x="9846469" y="880793"/>
            <a:ext cx="1119187" cy="281258"/>
          </a:xfrm>
          <a:custGeom>
            <a:avLst/>
            <a:gdLst>
              <a:gd name="connsiteX0" fmla="*/ 0 w 1083475"/>
              <a:gd name="connsiteY0" fmla="*/ 16669 h 276225"/>
              <a:gd name="connsiteX1" fmla="*/ 11906 w 1083475"/>
              <a:gd name="connsiteY1" fmla="*/ 11906 h 276225"/>
              <a:gd name="connsiteX2" fmla="*/ 19050 w 1083475"/>
              <a:gd name="connsiteY2" fmla="*/ 9525 h 276225"/>
              <a:gd name="connsiteX3" fmla="*/ 26194 w 1083475"/>
              <a:gd name="connsiteY3" fmla="*/ 4763 h 276225"/>
              <a:gd name="connsiteX4" fmla="*/ 42862 w 1083475"/>
              <a:gd name="connsiteY4" fmla="*/ 0 h 276225"/>
              <a:gd name="connsiteX5" fmla="*/ 71437 w 1083475"/>
              <a:gd name="connsiteY5" fmla="*/ 4763 h 276225"/>
              <a:gd name="connsiteX6" fmla="*/ 85725 w 1083475"/>
              <a:gd name="connsiteY6" fmla="*/ 9525 h 276225"/>
              <a:gd name="connsiteX7" fmla="*/ 92869 w 1083475"/>
              <a:gd name="connsiteY7" fmla="*/ 14288 h 276225"/>
              <a:gd name="connsiteX8" fmla="*/ 107156 w 1083475"/>
              <a:gd name="connsiteY8" fmla="*/ 19050 h 276225"/>
              <a:gd name="connsiteX9" fmla="*/ 119062 w 1083475"/>
              <a:gd name="connsiteY9" fmla="*/ 28575 h 276225"/>
              <a:gd name="connsiteX10" fmla="*/ 126206 w 1083475"/>
              <a:gd name="connsiteY10" fmla="*/ 35719 h 276225"/>
              <a:gd name="connsiteX11" fmla="*/ 133350 w 1083475"/>
              <a:gd name="connsiteY11" fmla="*/ 40481 h 276225"/>
              <a:gd name="connsiteX12" fmla="*/ 138112 w 1083475"/>
              <a:gd name="connsiteY12" fmla="*/ 47625 h 276225"/>
              <a:gd name="connsiteX13" fmla="*/ 145256 w 1083475"/>
              <a:gd name="connsiteY13" fmla="*/ 52388 h 276225"/>
              <a:gd name="connsiteX14" fmla="*/ 154781 w 1083475"/>
              <a:gd name="connsiteY14" fmla="*/ 66675 h 276225"/>
              <a:gd name="connsiteX15" fmla="*/ 159544 w 1083475"/>
              <a:gd name="connsiteY15" fmla="*/ 73819 h 276225"/>
              <a:gd name="connsiteX16" fmla="*/ 171450 w 1083475"/>
              <a:gd name="connsiteY16" fmla="*/ 92869 h 276225"/>
              <a:gd name="connsiteX17" fmla="*/ 185737 w 1083475"/>
              <a:gd name="connsiteY17" fmla="*/ 97631 h 276225"/>
              <a:gd name="connsiteX18" fmla="*/ 192881 w 1083475"/>
              <a:gd name="connsiteY18" fmla="*/ 102394 h 276225"/>
              <a:gd name="connsiteX19" fmla="*/ 200025 w 1083475"/>
              <a:gd name="connsiteY19" fmla="*/ 109538 h 276225"/>
              <a:gd name="connsiteX20" fmla="*/ 207169 w 1083475"/>
              <a:gd name="connsiteY20" fmla="*/ 111919 h 276225"/>
              <a:gd name="connsiteX21" fmla="*/ 223837 w 1083475"/>
              <a:gd name="connsiteY21" fmla="*/ 130969 h 276225"/>
              <a:gd name="connsiteX22" fmla="*/ 226219 w 1083475"/>
              <a:gd name="connsiteY22" fmla="*/ 138113 h 276225"/>
              <a:gd name="connsiteX23" fmla="*/ 297656 w 1083475"/>
              <a:gd name="connsiteY23" fmla="*/ 147638 h 276225"/>
              <a:gd name="connsiteX24" fmla="*/ 361950 w 1083475"/>
              <a:gd name="connsiteY24" fmla="*/ 152400 h 276225"/>
              <a:gd name="connsiteX25" fmla="*/ 378619 w 1083475"/>
              <a:gd name="connsiteY25" fmla="*/ 157163 h 276225"/>
              <a:gd name="connsiteX26" fmla="*/ 385762 w 1083475"/>
              <a:gd name="connsiteY26" fmla="*/ 161925 h 276225"/>
              <a:gd name="connsiteX27" fmla="*/ 421481 w 1083475"/>
              <a:gd name="connsiteY27" fmla="*/ 169069 h 276225"/>
              <a:gd name="connsiteX28" fmla="*/ 435769 w 1083475"/>
              <a:gd name="connsiteY28" fmla="*/ 180975 h 276225"/>
              <a:gd name="connsiteX29" fmla="*/ 445294 w 1083475"/>
              <a:gd name="connsiteY29" fmla="*/ 195263 h 276225"/>
              <a:gd name="connsiteX30" fmla="*/ 452437 w 1083475"/>
              <a:gd name="connsiteY30" fmla="*/ 209550 h 276225"/>
              <a:gd name="connsiteX31" fmla="*/ 473869 w 1083475"/>
              <a:gd name="connsiteY31" fmla="*/ 221456 h 276225"/>
              <a:gd name="connsiteX32" fmla="*/ 488156 w 1083475"/>
              <a:gd name="connsiteY32" fmla="*/ 230981 h 276225"/>
              <a:gd name="connsiteX33" fmla="*/ 502444 w 1083475"/>
              <a:gd name="connsiteY33" fmla="*/ 235744 h 276225"/>
              <a:gd name="connsiteX34" fmla="*/ 523875 w 1083475"/>
              <a:gd name="connsiteY34" fmla="*/ 247650 h 276225"/>
              <a:gd name="connsiteX35" fmla="*/ 528637 w 1083475"/>
              <a:gd name="connsiteY35" fmla="*/ 254794 h 276225"/>
              <a:gd name="connsiteX36" fmla="*/ 535781 w 1083475"/>
              <a:gd name="connsiteY36" fmla="*/ 257175 h 276225"/>
              <a:gd name="connsiteX37" fmla="*/ 550069 w 1083475"/>
              <a:gd name="connsiteY37" fmla="*/ 264319 h 276225"/>
              <a:gd name="connsiteX38" fmla="*/ 578644 w 1083475"/>
              <a:gd name="connsiteY38" fmla="*/ 261938 h 276225"/>
              <a:gd name="connsiteX39" fmla="*/ 581025 w 1083475"/>
              <a:gd name="connsiteY39" fmla="*/ 254794 h 276225"/>
              <a:gd name="connsiteX40" fmla="*/ 592931 w 1083475"/>
              <a:gd name="connsiteY40" fmla="*/ 245269 h 276225"/>
              <a:gd name="connsiteX41" fmla="*/ 657225 w 1083475"/>
              <a:gd name="connsiteY41" fmla="*/ 242888 h 276225"/>
              <a:gd name="connsiteX42" fmla="*/ 671512 w 1083475"/>
              <a:gd name="connsiteY42" fmla="*/ 235744 h 276225"/>
              <a:gd name="connsiteX43" fmla="*/ 683419 w 1083475"/>
              <a:gd name="connsiteY43" fmla="*/ 226219 h 276225"/>
              <a:gd name="connsiteX44" fmla="*/ 704850 w 1083475"/>
              <a:gd name="connsiteY44" fmla="*/ 216694 h 276225"/>
              <a:gd name="connsiteX45" fmla="*/ 711994 w 1083475"/>
              <a:gd name="connsiteY45" fmla="*/ 214313 h 276225"/>
              <a:gd name="connsiteX46" fmla="*/ 719137 w 1083475"/>
              <a:gd name="connsiteY46" fmla="*/ 211931 h 276225"/>
              <a:gd name="connsiteX47" fmla="*/ 726281 w 1083475"/>
              <a:gd name="connsiteY47" fmla="*/ 214313 h 276225"/>
              <a:gd name="connsiteX48" fmla="*/ 733425 w 1083475"/>
              <a:gd name="connsiteY48" fmla="*/ 228600 h 276225"/>
              <a:gd name="connsiteX49" fmla="*/ 740569 w 1083475"/>
              <a:gd name="connsiteY49" fmla="*/ 233363 h 276225"/>
              <a:gd name="connsiteX50" fmla="*/ 745331 w 1083475"/>
              <a:gd name="connsiteY50" fmla="*/ 247650 h 276225"/>
              <a:gd name="connsiteX51" fmla="*/ 747712 w 1083475"/>
              <a:gd name="connsiteY51" fmla="*/ 269081 h 276225"/>
              <a:gd name="connsiteX52" fmla="*/ 762000 w 1083475"/>
              <a:gd name="connsiteY52" fmla="*/ 276225 h 276225"/>
              <a:gd name="connsiteX53" fmla="*/ 814387 w 1083475"/>
              <a:gd name="connsiteY53" fmla="*/ 273844 h 276225"/>
              <a:gd name="connsiteX54" fmla="*/ 821531 w 1083475"/>
              <a:gd name="connsiteY54" fmla="*/ 271463 h 276225"/>
              <a:gd name="connsiteX55" fmla="*/ 828675 w 1083475"/>
              <a:gd name="connsiteY55" fmla="*/ 266700 h 276225"/>
              <a:gd name="connsiteX56" fmla="*/ 831056 w 1083475"/>
              <a:gd name="connsiteY56" fmla="*/ 259556 h 276225"/>
              <a:gd name="connsiteX57" fmla="*/ 835819 w 1083475"/>
              <a:gd name="connsiteY57" fmla="*/ 252413 h 276225"/>
              <a:gd name="connsiteX58" fmla="*/ 847725 w 1083475"/>
              <a:gd name="connsiteY58" fmla="*/ 233363 h 276225"/>
              <a:gd name="connsiteX59" fmla="*/ 854869 w 1083475"/>
              <a:gd name="connsiteY59" fmla="*/ 209550 h 276225"/>
              <a:gd name="connsiteX60" fmla="*/ 864394 w 1083475"/>
              <a:gd name="connsiteY60" fmla="*/ 195263 h 276225"/>
              <a:gd name="connsiteX61" fmla="*/ 869156 w 1083475"/>
              <a:gd name="connsiteY61" fmla="*/ 188119 h 276225"/>
              <a:gd name="connsiteX62" fmla="*/ 876300 w 1083475"/>
              <a:gd name="connsiteY62" fmla="*/ 173831 h 276225"/>
              <a:gd name="connsiteX63" fmla="*/ 883444 w 1083475"/>
              <a:gd name="connsiteY63" fmla="*/ 169069 h 276225"/>
              <a:gd name="connsiteX64" fmla="*/ 895350 w 1083475"/>
              <a:gd name="connsiteY64" fmla="*/ 157163 h 276225"/>
              <a:gd name="connsiteX65" fmla="*/ 907256 w 1083475"/>
              <a:gd name="connsiteY65" fmla="*/ 145256 h 276225"/>
              <a:gd name="connsiteX66" fmla="*/ 914400 w 1083475"/>
              <a:gd name="connsiteY66" fmla="*/ 130969 h 276225"/>
              <a:gd name="connsiteX67" fmla="*/ 928687 w 1083475"/>
              <a:gd name="connsiteY67" fmla="*/ 126206 h 276225"/>
              <a:gd name="connsiteX68" fmla="*/ 942975 w 1083475"/>
              <a:gd name="connsiteY68" fmla="*/ 121444 h 276225"/>
              <a:gd name="connsiteX69" fmla="*/ 950119 w 1083475"/>
              <a:gd name="connsiteY69" fmla="*/ 119063 h 276225"/>
              <a:gd name="connsiteX70" fmla="*/ 1012031 w 1083475"/>
              <a:gd name="connsiteY70" fmla="*/ 116681 h 276225"/>
              <a:gd name="connsiteX71" fmla="*/ 1073944 w 1083475"/>
              <a:gd name="connsiteY71" fmla="*/ 119063 h 276225"/>
              <a:gd name="connsiteX72" fmla="*/ 1081087 w 1083475"/>
              <a:gd name="connsiteY72" fmla="*/ 123825 h 276225"/>
              <a:gd name="connsiteX73" fmla="*/ 1083469 w 1083475"/>
              <a:gd name="connsiteY73" fmla="*/ 133350 h 276225"/>
              <a:gd name="connsiteX0" fmla="*/ 0 w 1107281"/>
              <a:gd name="connsiteY0" fmla="*/ 16669 h 276225"/>
              <a:gd name="connsiteX1" fmla="*/ 11906 w 1107281"/>
              <a:gd name="connsiteY1" fmla="*/ 11906 h 276225"/>
              <a:gd name="connsiteX2" fmla="*/ 19050 w 1107281"/>
              <a:gd name="connsiteY2" fmla="*/ 9525 h 276225"/>
              <a:gd name="connsiteX3" fmla="*/ 26194 w 1107281"/>
              <a:gd name="connsiteY3" fmla="*/ 4763 h 276225"/>
              <a:gd name="connsiteX4" fmla="*/ 42862 w 1107281"/>
              <a:gd name="connsiteY4" fmla="*/ 0 h 276225"/>
              <a:gd name="connsiteX5" fmla="*/ 71437 w 1107281"/>
              <a:gd name="connsiteY5" fmla="*/ 4763 h 276225"/>
              <a:gd name="connsiteX6" fmla="*/ 85725 w 1107281"/>
              <a:gd name="connsiteY6" fmla="*/ 9525 h 276225"/>
              <a:gd name="connsiteX7" fmla="*/ 92869 w 1107281"/>
              <a:gd name="connsiteY7" fmla="*/ 14288 h 276225"/>
              <a:gd name="connsiteX8" fmla="*/ 107156 w 1107281"/>
              <a:gd name="connsiteY8" fmla="*/ 19050 h 276225"/>
              <a:gd name="connsiteX9" fmla="*/ 119062 w 1107281"/>
              <a:gd name="connsiteY9" fmla="*/ 28575 h 276225"/>
              <a:gd name="connsiteX10" fmla="*/ 126206 w 1107281"/>
              <a:gd name="connsiteY10" fmla="*/ 35719 h 276225"/>
              <a:gd name="connsiteX11" fmla="*/ 133350 w 1107281"/>
              <a:gd name="connsiteY11" fmla="*/ 40481 h 276225"/>
              <a:gd name="connsiteX12" fmla="*/ 138112 w 1107281"/>
              <a:gd name="connsiteY12" fmla="*/ 47625 h 276225"/>
              <a:gd name="connsiteX13" fmla="*/ 145256 w 1107281"/>
              <a:gd name="connsiteY13" fmla="*/ 52388 h 276225"/>
              <a:gd name="connsiteX14" fmla="*/ 154781 w 1107281"/>
              <a:gd name="connsiteY14" fmla="*/ 66675 h 276225"/>
              <a:gd name="connsiteX15" fmla="*/ 159544 w 1107281"/>
              <a:gd name="connsiteY15" fmla="*/ 73819 h 276225"/>
              <a:gd name="connsiteX16" fmla="*/ 171450 w 1107281"/>
              <a:gd name="connsiteY16" fmla="*/ 92869 h 276225"/>
              <a:gd name="connsiteX17" fmla="*/ 185737 w 1107281"/>
              <a:gd name="connsiteY17" fmla="*/ 97631 h 276225"/>
              <a:gd name="connsiteX18" fmla="*/ 192881 w 1107281"/>
              <a:gd name="connsiteY18" fmla="*/ 102394 h 276225"/>
              <a:gd name="connsiteX19" fmla="*/ 200025 w 1107281"/>
              <a:gd name="connsiteY19" fmla="*/ 109538 h 276225"/>
              <a:gd name="connsiteX20" fmla="*/ 207169 w 1107281"/>
              <a:gd name="connsiteY20" fmla="*/ 111919 h 276225"/>
              <a:gd name="connsiteX21" fmla="*/ 223837 w 1107281"/>
              <a:gd name="connsiteY21" fmla="*/ 130969 h 276225"/>
              <a:gd name="connsiteX22" fmla="*/ 226219 w 1107281"/>
              <a:gd name="connsiteY22" fmla="*/ 138113 h 276225"/>
              <a:gd name="connsiteX23" fmla="*/ 297656 w 1107281"/>
              <a:gd name="connsiteY23" fmla="*/ 147638 h 276225"/>
              <a:gd name="connsiteX24" fmla="*/ 361950 w 1107281"/>
              <a:gd name="connsiteY24" fmla="*/ 152400 h 276225"/>
              <a:gd name="connsiteX25" fmla="*/ 378619 w 1107281"/>
              <a:gd name="connsiteY25" fmla="*/ 157163 h 276225"/>
              <a:gd name="connsiteX26" fmla="*/ 385762 w 1107281"/>
              <a:gd name="connsiteY26" fmla="*/ 161925 h 276225"/>
              <a:gd name="connsiteX27" fmla="*/ 421481 w 1107281"/>
              <a:gd name="connsiteY27" fmla="*/ 169069 h 276225"/>
              <a:gd name="connsiteX28" fmla="*/ 435769 w 1107281"/>
              <a:gd name="connsiteY28" fmla="*/ 180975 h 276225"/>
              <a:gd name="connsiteX29" fmla="*/ 445294 w 1107281"/>
              <a:gd name="connsiteY29" fmla="*/ 195263 h 276225"/>
              <a:gd name="connsiteX30" fmla="*/ 452437 w 1107281"/>
              <a:gd name="connsiteY30" fmla="*/ 209550 h 276225"/>
              <a:gd name="connsiteX31" fmla="*/ 473869 w 1107281"/>
              <a:gd name="connsiteY31" fmla="*/ 221456 h 276225"/>
              <a:gd name="connsiteX32" fmla="*/ 488156 w 1107281"/>
              <a:gd name="connsiteY32" fmla="*/ 230981 h 276225"/>
              <a:gd name="connsiteX33" fmla="*/ 502444 w 1107281"/>
              <a:gd name="connsiteY33" fmla="*/ 235744 h 276225"/>
              <a:gd name="connsiteX34" fmla="*/ 523875 w 1107281"/>
              <a:gd name="connsiteY34" fmla="*/ 247650 h 276225"/>
              <a:gd name="connsiteX35" fmla="*/ 528637 w 1107281"/>
              <a:gd name="connsiteY35" fmla="*/ 254794 h 276225"/>
              <a:gd name="connsiteX36" fmla="*/ 535781 w 1107281"/>
              <a:gd name="connsiteY36" fmla="*/ 257175 h 276225"/>
              <a:gd name="connsiteX37" fmla="*/ 550069 w 1107281"/>
              <a:gd name="connsiteY37" fmla="*/ 264319 h 276225"/>
              <a:gd name="connsiteX38" fmla="*/ 578644 w 1107281"/>
              <a:gd name="connsiteY38" fmla="*/ 261938 h 276225"/>
              <a:gd name="connsiteX39" fmla="*/ 581025 w 1107281"/>
              <a:gd name="connsiteY39" fmla="*/ 254794 h 276225"/>
              <a:gd name="connsiteX40" fmla="*/ 592931 w 1107281"/>
              <a:gd name="connsiteY40" fmla="*/ 245269 h 276225"/>
              <a:gd name="connsiteX41" fmla="*/ 657225 w 1107281"/>
              <a:gd name="connsiteY41" fmla="*/ 242888 h 276225"/>
              <a:gd name="connsiteX42" fmla="*/ 671512 w 1107281"/>
              <a:gd name="connsiteY42" fmla="*/ 235744 h 276225"/>
              <a:gd name="connsiteX43" fmla="*/ 683419 w 1107281"/>
              <a:gd name="connsiteY43" fmla="*/ 226219 h 276225"/>
              <a:gd name="connsiteX44" fmla="*/ 704850 w 1107281"/>
              <a:gd name="connsiteY44" fmla="*/ 216694 h 276225"/>
              <a:gd name="connsiteX45" fmla="*/ 711994 w 1107281"/>
              <a:gd name="connsiteY45" fmla="*/ 214313 h 276225"/>
              <a:gd name="connsiteX46" fmla="*/ 719137 w 1107281"/>
              <a:gd name="connsiteY46" fmla="*/ 211931 h 276225"/>
              <a:gd name="connsiteX47" fmla="*/ 726281 w 1107281"/>
              <a:gd name="connsiteY47" fmla="*/ 214313 h 276225"/>
              <a:gd name="connsiteX48" fmla="*/ 733425 w 1107281"/>
              <a:gd name="connsiteY48" fmla="*/ 228600 h 276225"/>
              <a:gd name="connsiteX49" fmla="*/ 740569 w 1107281"/>
              <a:gd name="connsiteY49" fmla="*/ 233363 h 276225"/>
              <a:gd name="connsiteX50" fmla="*/ 745331 w 1107281"/>
              <a:gd name="connsiteY50" fmla="*/ 247650 h 276225"/>
              <a:gd name="connsiteX51" fmla="*/ 747712 w 1107281"/>
              <a:gd name="connsiteY51" fmla="*/ 269081 h 276225"/>
              <a:gd name="connsiteX52" fmla="*/ 762000 w 1107281"/>
              <a:gd name="connsiteY52" fmla="*/ 276225 h 276225"/>
              <a:gd name="connsiteX53" fmla="*/ 814387 w 1107281"/>
              <a:gd name="connsiteY53" fmla="*/ 273844 h 276225"/>
              <a:gd name="connsiteX54" fmla="*/ 821531 w 1107281"/>
              <a:gd name="connsiteY54" fmla="*/ 271463 h 276225"/>
              <a:gd name="connsiteX55" fmla="*/ 828675 w 1107281"/>
              <a:gd name="connsiteY55" fmla="*/ 266700 h 276225"/>
              <a:gd name="connsiteX56" fmla="*/ 831056 w 1107281"/>
              <a:gd name="connsiteY56" fmla="*/ 259556 h 276225"/>
              <a:gd name="connsiteX57" fmla="*/ 835819 w 1107281"/>
              <a:gd name="connsiteY57" fmla="*/ 252413 h 276225"/>
              <a:gd name="connsiteX58" fmla="*/ 847725 w 1107281"/>
              <a:gd name="connsiteY58" fmla="*/ 233363 h 276225"/>
              <a:gd name="connsiteX59" fmla="*/ 854869 w 1107281"/>
              <a:gd name="connsiteY59" fmla="*/ 209550 h 276225"/>
              <a:gd name="connsiteX60" fmla="*/ 864394 w 1107281"/>
              <a:gd name="connsiteY60" fmla="*/ 195263 h 276225"/>
              <a:gd name="connsiteX61" fmla="*/ 869156 w 1107281"/>
              <a:gd name="connsiteY61" fmla="*/ 188119 h 276225"/>
              <a:gd name="connsiteX62" fmla="*/ 876300 w 1107281"/>
              <a:gd name="connsiteY62" fmla="*/ 173831 h 276225"/>
              <a:gd name="connsiteX63" fmla="*/ 883444 w 1107281"/>
              <a:gd name="connsiteY63" fmla="*/ 169069 h 276225"/>
              <a:gd name="connsiteX64" fmla="*/ 895350 w 1107281"/>
              <a:gd name="connsiteY64" fmla="*/ 157163 h 276225"/>
              <a:gd name="connsiteX65" fmla="*/ 907256 w 1107281"/>
              <a:gd name="connsiteY65" fmla="*/ 145256 h 276225"/>
              <a:gd name="connsiteX66" fmla="*/ 914400 w 1107281"/>
              <a:gd name="connsiteY66" fmla="*/ 130969 h 276225"/>
              <a:gd name="connsiteX67" fmla="*/ 928687 w 1107281"/>
              <a:gd name="connsiteY67" fmla="*/ 126206 h 276225"/>
              <a:gd name="connsiteX68" fmla="*/ 942975 w 1107281"/>
              <a:gd name="connsiteY68" fmla="*/ 121444 h 276225"/>
              <a:gd name="connsiteX69" fmla="*/ 950119 w 1107281"/>
              <a:gd name="connsiteY69" fmla="*/ 119063 h 276225"/>
              <a:gd name="connsiteX70" fmla="*/ 1012031 w 1107281"/>
              <a:gd name="connsiteY70" fmla="*/ 116681 h 276225"/>
              <a:gd name="connsiteX71" fmla="*/ 1073944 w 1107281"/>
              <a:gd name="connsiteY71" fmla="*/ 119063 h 276225"/>
              <a:gd name="connsiteX72" fmla="*/ 1081087 w 1107281"/>
              <a:gd name="connsiteY72" fmla="*/ 123825 h 276225"/>
              <a:gd name="connsiteX73" fmla="*/ 1107281 w 1107281"/>
              <a:gd name="connsiteY73" fmla="*/ 145256 h 276225"/>
              <a:gd name="connsiteX0" fmla="*/ 0 w 1107281"/>
              <a:gd name="connsiteY0" fmla="*/ 16669 h 276225"/>
              <a:gd name="connsiteX1" fmla="*/ 11906 w 1107281"/>
              <a:gd name="connsiteY1" fmla="*/ 11906 h 276225"/>
              <a:gd name="connsiteX2" fmla="*/ 19050 w 1107281"/>
              <a:gd name="connsiteY2" fmla="*/ 9525 h 276225"/>
              <a:gd name="connsiteX3" fmla="*/ 26194 w 1107281"/>
              <a:gd name="connsiteY3" fmla="*/ 4763 h 276225"/>
              <a:gd name="connsiteX4" fmla="*/ 42862 w 1107281"/>
              <a:gd name="connsiteY4" fmla="*/ 0 h 276225"/>
              <a:gd name="connsiteX5" fmla="*/ 71437 w 1107281"/>
              <a:gd name="connsiteY5" fmla="*/ 4763 h 276225"/>
              <a:gd name="connsiteX6" fmla="*/ 85725 w 1107281"/>
              <a:gd name="connsiteY6" fmla="*/ 9525 h 276225"/>
              <a:gd name="connsiteX7" fmla="*/ 92869 w 1107281"/>
              <a:gd name="connsiteY7" fmla="*/ 14288 h 276225"/>
              <a:gd name="connsiteX8" fmla="*/ 107156 w 1107281"/>
              <a:gd name="connsiteY8" fmla="*/ 19050 h 276225"/>
              <a:gd name="connsiteX9" fmla="*/ 119062 w 1107281"/>
              <a:gd name="connsiteY9" fmla="*/ 28575 h 276225"/>
              <a:gd name="connsiteX10" fmla="*/ 126206 w 1107281"/>
              <a:gd name="connsiteY10" fmla="*/ 35719 h 276225"/>
              <a:gd name="connsiteX11" fmla="*/ 133350 w 1107281"/>
              <a:gd name="connsiteY11" fmla="*/ 40481 h 276225"/>
              <a:gd name="connsiteX12" fmla="*/ 138112 w 1107281"/>
              <a:gd name="connsiteY12" fmla="*/ 47625 h 276225"/>
              <a:gd name="connsiteX13" fmla="*/ 145256 w 1107281"/>
              <a:gd name="connsiteY13" fmla="*/ 52388 h 276225"/>
              <a:gd name="connsiteX14" fmla="*/ 154781 w 1107281"/>
              <a:gd name="connsiteY14" fmla="*/ 66675 h 276225"/>
              <a:gd name="connsiteX15" fmla="*/ 159544 w 1107281"/>
              <a:gd name="connsiteY15" fmla="*/ 73819 h 276225"/>
              <a:gd name="connsiteX16" fmla="*/ 171450 w 1107281"/>
              <a:gd name="connsiteY16" fmla="*/ 92869 h 276225"/>
              <a:gd name="connsiteX17" fmla="*/ 185737 w 1107281"/>
              <a:gd name="connsiteY17" fmla="*/ 97631 h 276225"/>
              <a:gd name="connsiteX18" fmla="*/ 192881 w 1107281"/>
              <a:gd name="connsiteY18" fmla="*/ 102394 h 276225"/>
              <a:gd name="connsiteX19" fmla="*/ 200025 w 1107281"/>
              <a:gd name="connsiteY19" fmla="*/ 109538 h 276225"/>
              <a:gd name="connsiteX20" fmla="*/ 207169 w 1107281"/>
              <a:gd name="connsiteY20" fmla="*/ 111919 h 276225"/>
              <a:gd name="connsiteX21" fmla="*/ 223837 w 1107281"/>
              <a:gd name="connsiteY21" fmla="*/ 130969 h 276225"/>
              <a:gd name="connsiteX22" fmla="*/ 226219 w 1107281"/>
              <a:gd name="connsiteY22" fmla="*/ 138113 h 276225"/>
              <a:gd name="connsiteX23" fmla="*/ 297656 w 1107281"/>
              <a:gd name="connsiteY23" fmla="*/ 147638 h 276225"/>
              <a:gd name="connsiteX24" fmla="*/ 361950 w 1107281"/>
              <a:gd name="connsiteY24" fmla="*/ 152400 h 276225"/>
              <a:gd name="connsiteX25" fmla="*/ 378619 w 1107281"/>
              <a:gd name="connsiteY25" fmla="*/ 157163 h 276225"/>
              <a:gd name="connsiteX26" fmla="*/ 385762 w 1107281"/>
              <a:gd name="connsiteY26" fmla="*/ 161925 h 276225"/>
              <a:gd name="connsiteX27" fmla="*/ 421481 w 1107281"/>
              <a:gd name="connsiteY27" fmla="*/ 169069 h 276225"/>
              <a:gd name="connsiteX28" fmla="*/ 435769 w 1107281"/>
              <a:gd name="connsiteY28" fmla="*/ 180975 h 276225"/>
              <a:gd name="connsiteX29" fmla="*/ 445294 w 1107281"/>
              <a:gd name="connsiteY29" fmla="*/ 195263 h 276225"/>
              <a:gd name="connsiteX30" fmla="*/ 452437 w 1107281"/>
              <a:gd name="connsiteY30" fmla="*/ 209550 h 276225"/>
              <a:gd name="connsiteX31" fmla="*/ 473869 w 1107281"/>
              <a:gd name="connsiteY31" fmla="*/ 221456 h 276225"/>
              <a:gd name="connsiteX32" fmla="*/ 488156 w 1107281"/>
              <a:gd name="connsiteY32" fmla="*/ 230981 h 276225"/>
              <a:gd name="connsiteX33" fmla="*/ 502444 w 1107281"/>
              <a:gd name="connsiteY33" fmla="*/ 235744 h 276225"/>
              <a:gd name="connsiteX34" fmla="*/ 523875 w 1107281"/>
              <a:gd name="connsiteY34" fmla="*/ 247650 h 276225"/>
              <a:gd name="connsiteX35" fmla="*/ 528637 w 1107281"/>
              <a:gd name="connsiteY35" fmla="*/ 254794 h 276225"/>
              <a:gd name="connsiteX36" fmla="*/ 535781 w 1107281"/>
              <a:gd name="connsiteY36" fmla="*/ 257175 h 276225"/>
              <a:gd name="connsiteX37" fmla="*/ 550069 w 1107281"/>
              <a:gd name="connsiteY37" fmla="*/ 264319 h 276225"/>
              <a:gd name="connsiteX38" fmla="*/ 578644 w 1107281"/>
              <a:gd name="connsiteY38" fmla="*/ 261938 h 276225"/>
              <a:gd name="connsiteX39" fmla="*/ 581025 w 1107281"/>
              <a:gd name="connsiteY39" fmla="*/ 254794 h 276225"/>
              <a:gd name="connsiteX40" fmla="*/ 592931 w 1107281"/>
              <a:gd name="connsiteY40" fmla="*/ 245269 h 276225"/>
              <a:gd name="connsiteX41" fmla="*/ 657225 w 1107281"/>
              <a:gd name="connsiteY41" fmla="*/ 242888 h 276225"/>
              <a:gd name="connsiteX42" fmla="*/ 671512 w 1107281"/>
              <a:gd name="connsiteY42" fmla="*/ 235744 h 276225"/>
              <a:gd name="connsiteX43" fmla="*/ 683419 w 1107281"/>
              <a:gd name="connsiteY43" fmla="*/ 226219 h 276225"/>
              <a:gd name="connsiteX44" fmla="*/ 704850 w 1107281"/>
              <a:gd name="connsiteY44" fmla="*/ 216694 h 276225"/>
              <a:gd name="connsiteX45" fmla="*/ 711994 w 1107281"/>
              <a:gd name="connsiteY45" fmla="*/ 214313 h 276225"/>
              <a:gd name="connsiteX46" fmla="*/ 719137 w 1107281"/>
              <a:gd name="connsiteY46" fmla="*/ 211931 h 276225"/>
              <a:gd name="connsiteX47" fmla="*/ 726281 w 1107281"/>
              <a:gd name="connsiteY47" fmla="*/ 214313 h 276225"/>
              <a:gd name="connsiteX48" fmla="*/ 733425 w 1107281"/>
              <a:gd name="connsiteY48" fmla="*/ 228600 h 276225"/>
              <a:gd name="connsiteX49" fmla="*/ 740569 w 1107281"/>
              <a:gd name="connsiteY49" fmla="*/ 233363 h 276225"/>
              <a:gd name="connsiteX50" fmla="*/ 745331 w 1107281"/>
              <a:gd name="connsiteY50" fmla="*/ 247650 h 276225"/>
              <a:gd name="connsiteX51" fmla="*/ 726280 w 1107281"/>
              <a:gd name="connsiteY51" fmla="*/ 269081 h 276225"/>
              <a:gd name="connsiteX52" fmla="*/ 762000 w 1107281"/>
              <a:gd name="connsiteY52" fmla="*/ 276225 h 276225"/>
              <a:gd name="connsiteX53" fmla="*/ 814387 w 1107281"/>
              <a:gd name="connsiteY53" fmla="*/ 273844 h 276225"/>
              <a:gd name="connsiteX54" fmla="*/ 821531 w 1107281"/>
              <a:gd name="connsiteY54" fmla="*/ 271463 h 276225"/>
              <a:gd name="connsiteX55" fmla="*/ 828675 w 1107281"/>
              <a:gd name="connsiteY55" fmla="*/ 266700 h 276225"/>
              <a:gd name="connsiteX56" fmla="*/ 831056 w 1107281"/>
              <a:gd name="connsiteY56" fmla="*/ 259556 h 276225"/>
              <a:gd name="connsiteX57" fmla="*/ 835819 w 1107281"/>
              <a:gd name="connsiteY57" fmla="*/ 252413 h 276225"/>
              <a:gd name="connsiteX58" fmla="*/ 847725 w 1107281"/>
              <a:gd name="connsiteY58" fmla="*/ 233363 h 276225"/>
              <a:gd name="connsiteX59" fmla="*/ 854869 w 1107281"/>
              <a:gd name="connsiteY59" fmla="*/ 209550 h 276225"/>
              <a:gd name="connsiteX60" fmla="*/ 864394 w 1107281"/>
              <a:gd name="connsiteY60" fmla="*/ 195263 h 276225"/>
              <a:gd name="connsiteX61" fmla="*/ 869156 w 1107281"/>
              <a:gd name="connsiteY61" fmla="*/ 188119 h 276225"/>
              <a:gd name="connsiteX62" fmla="*/ 876300 w 1107281"/>
              <a:gd name="connsiteY62" fmla="*/ 173831 h 276225"/>
              <a:gd name="connsiteX63" fmla="*/ 883444 w 1107281"/>
              <a:gd name="connsiteY63" fmla="*/ 169069 h 276225"/>
              <a:gd name="connsiteX64" fmla="*/ 895350 w 1107281"/>
              <a:gd name="connsiteY64" fmla="*/ 157163 h 276225"/>
              <a:gd name="connsiteX65" fmla="*/ 907256 w 1107281"/>
              <a:gd name="connsiteY65" fmla="*/ 145256 h 276225"/>
              <a:gd name="connsiteX66" fmla="*/ 914400 w 1107281"/>
              <a:gd name="connsiteY66" fmla="*/ 130969 h 276225"/>
              <a:gd name="connsiteX67" fmla="*/ 928687 w 1107281"/>
              <a:gd name="connsiteY67" fmla="*/ 126206 h 276225"/>
              <a:gd name="connsiteX68" fmla="*/ 942975 w 1107281"/>
              <a:gd name="connsiteY68" fmla="*/ 121444 h 276225"/>
              <a:gd name="connsiteX69" fmla="*/ 950119 w 1107281"/>
              <a:gd name="connsiteY69" fmla="*/ 119063 h 276225"/>
              <a:gd name="connsiteX70" fmla="*/ 1012031 w 1107281"/>
              <a:gd name="connsiteY70" fmla="*/ 116681 h 276225"/>
              <a:gd name="connsiteX71" fmla="*/ 1073944 w 1107281"/>
              <a:gd name="connsiteY71" fmla="*/ 119063 h 276225"/>
              <a:gd name="connsiteX72" fmla="*/ 1081087 w 1107281"/>
              <a:gd name="connsiteY72" fmla="*/ 123825 h 276225"/>
              <a:gd name="connsiteX73" fmla="*/ 1107281 w 1107281"/>
              <a:gd name="connsiteY73" fmla="*/ 145256 h 276225"/>
              <a:gd name="connsiteX0" fmla="*/ 0 w 1107281"/>
              <a:gd name="connsiteY0" fmla="*/ 16669 h 285750"/>
              <a:gd name="connsiteX1" fmla="*/ 11906 w 1107281"/>
              <a:gd name="connsiteY1" fmla="*/ 11906 h 285750"/>
              <a:gd name="connsiteX2" fmla="*/ 19050 w 1107281"/>
              <a:gd name="connsiteY2" fmla="*/ 9525 h 285750"/>
              <a:gd name="connsiteX3" fmla="*/ 26194 w 1107281"/>
              <a:gd name="connsiteY3" fmla="*/ 4763 h 285750"/>
              <a:gd name="connsiteX4" fmla="*/ 42862 w 1107281"/>
              <a:gd name="connsiteY4" fmla="*/ 0 h 285750"/>
              <a:gd name="connsiteX5" fmla="*/ 71437 w 1107281"/>
              <a:gd name="connsiteY5" fmla="*/ 4763 h 285750"/>
              <a:gd name="connsiteX6" fmla="*/ 85725 w 1107281"/>
              <a:gd name="connsiteY6" fmla="*/ 9525 h 285750"/>
              <a:gd name="connsiteX7" fmla="*/ 92869 w 1107281"/>
              <a:gd name="connsiteY7" fmla="*/ 14288 h 285750"/>
              <a:gd name="connsiteX8" fmla="*/ 107156 w 1107281"/>
              <a:gd name="connsiteY8" fmla="*/ 19050 h 285750"/>
              <a:gd name="connsiteX9" fmla="*/ 119062 w 1107281"/>
              <a:gd name="connsiteY9" fmla="*/ 28575 h 285750"/>
              <a:gd name="connsiteX10" fmla="*/ 126206 w 1107281"/>
              <a:gd name="connsiteY10" fmla="*/ 35719 h 285750"/>
              <a:gd name="connsiteX11" fmla="*/ 133350 w 1107281"/>
              <a:gd name="connsiteY11" fmla="*/ 40481 h 285750"/>
              <a:gd name="connsiteX12" fmla="*/ 138112 w 1107281"/>
              <a:gd name="connsiteY12" fmla="*/ 47625 h 285750"/>
              <a:gd name="connsiteX13" fmla="*/ 145256 w 1107281"/>
              <a:gd name="connsiteY13" fmla="*/ 52388 h 285750"/>
              <a:gd name="connsiteX14" fmla="*/ 154781 w 1107281"/>
              <a:gd name="connsiteY14" fmla="*/ 66675 h 285750"/>
              <a:gd name="connsiteX15" fmla="*/ 159544 w 1107281"/>
              <a:gd name="connsiteY15" fmla="*/ 73819 h 285750"/>
              <a:gd name="connsiteX16" fmla="*/ 171450 w 1107281"/>
              <a:gd name="connsiteY16" fmla="*/ 92869 h 285750"/>
              <a:gd name="connsiteX17" fmla="*/ 185737 w 1107281"/>
              <a:gd name="connsiteY17" fmla="*/ 97631 h 285750"/>
              <a:gd name="connsiteX18" fmla="*/ 192881 w 1107281"/>
              <a:gd name="connsiteY18" fmla="*/ 102394 h 285750"/>
              <a:gd name="connsiteX19" fmla="*/ 200025 w 1107281"/>
              <a:gd name="connsiteY19" fmla="*/ 109538 h 285750"/>
              <a:gd name="connsiteX20" fmla="*/ 207169 w 1107281"/>
              <a:gd name="connsiteY20" fmla="*/ 111919 h 285750"/>
              <a:gd name="connsiteX21" fmla="*/ 223837 w 1107281"/>
              <a:gd name="connsiteY21" fmla="*/ 130969 h 285750"/>
              <a:gd name="connsiteX22" fmla="*/ 226219 w 1107281"/>
              <a:gd name="connsiteY22" fmla="*/ 138113 h 285750"/>
              <a:gd name="connsiteX23" fmla="*/ 297656 w 1107281"/>
              <a:gd name="connsiteY23" fmla="*/ 147638 h 285750"/>
              <a:gd name="connsiteX24" fmla="*/ 361950 w 1107281"/>
              <a:gd name="connsiteY24" fmla="*/ 152400 h 285750"/>
              <a:gd name="connsiteX25" fmla="*/ 378619 w 1107281"/>
              <a:gd name="connsiteY25" fmla="*/ 157163 h 285750"/>
              <a:gd name="connsiteX26" fmla="*/ 385762 w 1107281"/>
              <a:gd name="connsiteY26" fmla="*/ 161925 h 285750"/>
              <a:gd name="connsiteX27" fmla="*/ 421481 w 1107281"/>
              <a:gd name="connsiteY27" fmla="*/ 169069 h 285750"/>
              <a:gd name="connsiteX28" fmla="*/ 435769 w 1107281"/>
              <a:gd name="connsiteY28" fmla="*/ 180975 h 285750"/>
              <a:gd name="connsiteX29" fmla="*/ 445294 w 1107281"/>
              <a:gd name="connsiteY29" fmla="*/ 195263 h 285750"/>
              <a:gd name="connsiteX30" fmla="*/ 452437 w 1107281"/>
              <a:gd name="connsiteY30" fmla="*/ 209550 h 285750"/>
              <a:gd name="connsiteX31" fmla="*/ 473869 w 1107281"/>
              <a:gd name="connsiteY31" fmla="*/ 221456 h 285750"/>
              <a:gd name="connsiteX32" fmla="*/ 488156 w 1107281"/>
              <a:gd name="connsiteY32" fmla="*/ 230981 h 285750"/>
              <a:gd name="connsiteX33" fmla="*/ 502444 w 1107281"/>
              <a:gd name="connsiteY33" fmla="*/ 235744 h 285750"/>
              <a:gd name="connsiteX34" fmla="*/ 523875 w 1107281"/>
              <a:gd name="connsiteY34" fmla="*/ 247650 h 285750"/>
              <a:gd name="connsiteX35" fmla="*/ 528637 w 1107281"/>
              <a:gd name="connsiteY35" fmla="*/ 254794 h 285750"/>
              <a:gd name="connsiteX36" fmla="*/ 535781 w 1107281"/>
              <a:gd name="connsiteY36" fmla="*/ 257175 h 285750"/>
              <a:gd name="connsiteX37" fmla="*/ 550069 w 1107281"/>
              <a:gd name="connsiteY37" fmla="*/ 264319 h 285750"/>
              <a:gd name="connsiteX38" fmla="*/ 578644 w 1107281"/>
              <a:gd name="connsiteY38" fmla="*/ 261938 h 285750"/>
              <a:gd name="connsiteX39" fmla="*/ 581025 w 1107281"/>
              <a:gd name="connsiteY39" fmla="*/ 254794 h 285750"/>
              <a:gd name="connsiteX40" fmla="*/ 592931 w 1107281"/>
              <a:gd name="connsiteY40" fmla="*/ 245269 h 285750"/>
              <a:gd name="connsiteX41" fmla="*/ 657225 w 1107281"/>
              <a:gd name="connsiteY41" fmla="*/ 242888 h 285750"/>
              <a:gd name="connsiteX42" fmla="*/ 671512 w 1107281"/>
              <a:gd name="connsiteY42" fmla="*/ 235744 h 285750"/>
              <a:gd name="connsiteX43" fmla="*/ 683419 w 1107281"/>
              <a:gd name="connsiteY43" fmla="*/ 226219 h 285750"/>
              <a:gd name="connsiteX44" fmla="*/ 704850 w 1107281"/>
              <a:gd name="connsiteY44" fmla="*/ 216694 h 285750"/>
              <a:gd name="connsiteX45" fmla="*/ 711994 w 1107281"/>
              <a:gd name="connsiteY45" fmla="*/ 214313 h 285750"/>
              <a:gd name="connsiteX46" fmla="*/ 719137 w 1107281"/>
              <a:gd name="connsiteY46" fmla="*/ 211931 h 285750"/>
              <a:gd name="connsiteX47" fmla="*/ 726281 w 1107281"/>
              <a:gd name="connsiteY47" fmla="*/ 214313 h 285750"/>
              <a:gd name="connsiteX48" fmla="*/ 733425 w 1107281"/>
              <a:gd name="connsiteY48" fmla="*/ 228600 h 285750"/>
              <a:gd name="connsiteX49" fmla="*/ 740569 w 1107281"/>
              <a:gd name="connsiteY49" fmla="*/ 233363 h 285750"/>
              <a:gd name="connsiteX50" fmla="*/ 745331 w 1107281"/>
              <a:gd name="connsiteY50" fmla="*/ 247650 h 285750"/>
              <a:gd name="connsiteX51" fmla="*/ 726280 w 1107281"/>
              <a:gd name="connsiteY51" fmla="*/ 269081 h 285750"/>
              <a:gd name="connsiteX52" fmla="*/ 762000 w 1107281"/>
              <a:gd name="connsiteY52" fmla="*/ 285750 h 285750"/>
              <a:gd name="connsiteX53" fmla="*/ 814387 w 1107281"/>
              <a:gd name="connsiteY53" fmla="*/ 273844 h 285750"/>
              <a:gd name="connsiteX54" fmla="*/ 821531 w 1107281"/>
              <a:gd name="connsiteY54" fmla="*/ 271463 h 285750"/>
              <a:gd name="connsiteX55" fmla="*/ 828675 w 1107281"/>
              <a:gd name="connsiteY55" fmla="*/ 266700 h 285750"/>
              <a:gd name="connsiteX56" fmla="*/ 831056 w 1107281"/>
              <a:gd name="connsiteY56" fmla="*/ 259556 h 285750"/>
              <a:gd name="connsiteX57" fmla="*/ 835819 w 1107281"/>
              <a:gd name="connsiteY57" fmla="*/ 252413 h 285750"/>
              <a:gd name="connsiteX58" fmla="*/ 847725 w 1107281"/>
              <a:gd name="connsiteY58" fmla="*/ 233363 h 285750"/>
              <a:gd name="connsiteX59" fmla="*/ 854869 w 1107281"/>
              <a:gd name="connsiteY59" fmla="*/ 209550 h 285750"/>
              <a:gd name="connsiteX60" fmla="*/ 864394 w 1107281"/>
              <a:gd name="connsiteY60" fmla="*/ 195263 h 285750"/>
              <a:gd name="connsiteX61" fmla="*/ 869156 w 1107281"/>
              <a:gd name="connsiteY61" fmla="*/ 188119 h 285750"/>
              <a:gd name="connsiteX62" fmla="*/ 876300 w 1107281"/>
              <a:gd name="connsiteY62" fmla="*/ 173831 h 285750"/>
              <a:gd name="connsiteX63" fmla="*/ 883444 w 1107281"/>
              <a:gd name="connsiteY63" fmla="*/ 169069 h 285750"/>
              <a:gd name="connsiteX64" fmla="*/ 895350 w 1107281"/>
              <a:gd name="connsiteY64" fmla="*/ 157163 h 285750"/>
              <a:gd name="connsiteX65" fmla="*/ 907256 w 1107281"/>
              <a:gd name="connsiteY65" fmla="*/ 145256 h 285750"/>
              <a:gd name="connsiteX66" fmla="*/ 914400 w 1107281"/>
              <a:gd name="connsiteY66" fmla="*/ 130969 h 285750"/>
              <a:gd name="connsiteX67" fmla="*/ 928687 w 1107281"/>
              <a:gd name="connsiteY67" fmla="*/ 126206 h 285750"/>
              <a:gd name="connsiteX68" fmla="*/ 942975 w 1107281"/>
              <a:gd name="connsiteY68" fmla="*/ 121444 h 285750"/>
              <a:gd name="connsiteX69" fmla="*/ 950119 w 1107281"/>
              <a:gd name="connsiteY69" fmla="*/ 119063 h 285750"/>
              <a:gd name="connsiteX70" fmla="*/ 1012031 w 1107281"/>
              <a:gd name="connsiteY70" fmla="*/ 116681 h 285750"/>
              <a:gd name="connsiteX71" fmla="*/ 1073944 w 1107281"/>
              <a:gd name="connsiteY71" fmla="*/ 119063 h 285750"/>
              <a:gd name="connsiteX72" fmla="*/ 1081087 w 1107281"/>
              <a:gd name="connsiteY72" fmla="*/ 123825 h 285750"/>
              <a:gd name="connsiteX73" fmla="*/ 1107281 w 1107281"/>
              <a:gd name="connsiteY73" fmla="*/ 145256 h 285750"/>
              <a:gd name="connsiteX0" fmla="*/ 0 w 1107281"/>
              <a:gd name="connsiteY0" fmla="*/ 16669 h 285750"/>
              <a:gd name="connsiteX1" fmla="*/ 11906 w 1107281"/>
              <a:gd name="connsiteY1" fmla="*/ 11906 h 285750"/>
              <a:gd name="connsiteX2" fmla="*/ 19050 w 1107281"/>
              <a:gd name="connsiteY2" fmla="*/ 9525 h 285750"/>
              <a:gd name="connsiteX3" fmla="*/ 26194 w 1107281"/>
              <a:gd name="connsiteY3" fmla="*/ 4763 h 285750"/>
              <a:gd name="connsiteX4" fmla="*/ 42862 w 1107281"/>
              <a:gd name="connsiteY4" fmla="*/ 0 h 285750"/>
              <a:gd name="connsiteX5" fmla="*/ 71437 w 1107281"/>
              <a:gd name="connsiteY5" fmla="*/ 4763 h 285750"/>
              <a:gd name="connsiteX6" fmla="*/ 85725 w 1107281"/>
              <a:gd name="connsiteY6" fmla="*/ 9525 h 285750"/>
              <a:gd name="connsiteX7" fmla="*/ 92869 w 1107281"/>
              <a:gd name="connsiteY7" fmla="*/ 14288 h 285750"/>
              <a:gd name="connsiteX8" fmla="*/ 107156 w 1107281"/>
              <a:gd name="connsiteY8" fmla="*/ 19050 h 285750"/>
              <a:gd name="connsiteX9" fmla="*/ 119062 w 1107281"/>
              <a:gd name="connsiteY9" fmla="*/ 28575 h 285750"/>
              <a:gd name="connsiteX10" fmla="*/ 126206 w 1107281"/>
              <a:gd name="connsiteY10" fmla="*/ 35719 h 285750"/>
              <a:gd name="connsiteX11" fmla="*/ 133350 w 1107281"/>
              <a:gd name="connsiteY11" fmla="*/ 40481 h 285750"/>
              <a:gd name="connsiteX12" fmla="*/ 138112 w 1107281"/>
              <a:gd name="connsiteY12" fmla="*/ 47625 h 285750"/>
              <a:gd name="connsiteX13" fmla="*/ 145256 w 1107281"/>
              <a:gd name="connsiteY13" fmla="*/ 52388 h 285750"/>
              <a:gd name="connsiteX14" fmla="*/ 154781 w 1107281"/>
              <a:gd name="connsiteY14" fmla="*/ 66675 h 285750"/>
              <a:gd name="connsiteX15" fmla="*/ 159544 w 1107281"/>
              <a:gd name="connsiteY15" fmla="*/ 73819 h 285750"/>
              <a:gd name="connsiteX16" fmla="*/ 171450 w 1107281"/>
              <a:gd name="connsiteY16" fmla="*/ 92869 h 285750"/>
              <a:gd name="connsiteX17" fmla="*/ 185737 w 1107281"/>
              <a:gd name="connsiteY17" fmla="*/ 97631 h 285750"/>
              <a:gd name="connsiteX18" fmla="*/ 192881 w 1107281"/>
              <a:gd name="connsiteY18" fmla="*/ 102394 h 285750"/>
              <a:gd name="connsiteX19" fmla="*/ 200025 w 1107281"/>
              <a:gd name="connsiteY19" fmla="*/ 109538 h 285750"/>
              <a:gd name="connsiteX20" fmla="*/ 207169 w 1107281"/>
              <a:gd name="connsiteY20" fmla="*/ 111919 h 285750"/>
              <a:gd name="connsiteX21" fmla="*/ 223837 w 1107281"/>
              <a:gd name="connsiteY21" fmla="*/ 130969 h 285750"/>
              <a:gd name="connsiteX22" fmla="*/ 226219 w 1107281"/>
              <a:gd name="connsiteY22" fmla="*/ 138113 h 285750"/>
              <a:gd name="connsiteX23" fmla="*/ 297656 w 1107281"/>
              <a:gd name="connsiteY23" fmla="*/ 147638 h 285750"/>
              <a:gd name="connsiteX24" fmla="*/ 361950 w 1107281"/>
              <a:gd name="connsiteY24" fmla="*/ 152400 h 285750"/>
              <a:gd name="connsiteX25" fmla="*/ 378619 w 1107281"/>
              <a:gd name="connsiteY25" fmla="*/ 157163 h 285750"/>
              <a:gd name="connsiteX26" fmla="*/ 385762 w 1107281"/>
              <a:gd name="connsiteY26" fmla="*/ 161925 h 285750"/>
              <a:gd name="connsiteX27" fmla="*/ 421481 w 1107281"/>
              <a:gd name="connsiteY27" fmla="*/ 169069 h 285750"/>
              <a:gd name="connsiteX28" fmla="*/ 435769 w 1107281"/>
              <a:gd name="connsiteY28" fmla="*/ 180975 h 285750"/>
              <a:gd name="connsiteX29" fmla="*/ 445294 w 1107281"/>
              <a:gd name="connsiteY29" fmla="*/ 195263 h 285750"/>
              <a:gd name="connsiteX30" fmla="*/ 452437 w 1107281"/>
              <a:gd name="connsiteY30" fmla="*/ 209550 h 285750"/>
              <a:gd name="connsiteX31" fmla="*/ 473869 w 1107281"/>
              <a:gd name="connsiteY31" fmla="*/ 221456 h 285750"/>
              <a:gd name="connsiteX32" fmla="*/ 488156 w 1107281"/>
              <a:gd name="connsiteY32" fmla="*/ 230981 h 285750"/>
              <a:gd name="connsiteX33" fmla="*/ 502444 w 1107281"/>
              <a:gd name="connsiteY33" fmla="*/ 235744 h 285750"/>
              <a:gd name="connsiteX34" fmla="*/ 523875 w 1107281"/>
              <a:gd name="connsiteY34" fmla="*/ 247650 h 285750"/>
              <a:gd name="connsiteX35" fmla="*/ 528637 w 1107281"/>
              <a:gd name="connsiteY35" fmla="*/ 254794 h 285750"/>
              <a:gd name="connsiteX36" fmla="*/ 535781 w 1107281"/>
              <a:gd name="connsiteY36" fmla="*/ 257175 h 285750"/>
              <a:gd name="connsiteX37" fmla="*/ 550069 w 1107281"/>
              <a:gd name="connsiteY37" fmla="*/ 264319 h 285750"/>
              <a:gd name="connsiteX38" fmla="*/ 578644 w 1107281"/>
              <a:gd name="connsiteY38" fmla="*/ 261938 h 285750"/>
              <a:gd name="connsiteX39" fmla="*/ 581025 w 1107281"/>
              <a:gd name="connsiteY39" fmla="*/ 254794 h 285750"/>
              <a:gd name="connsiteX40" fmla="*/ 592931 w 1107281"/>
              <a:gd name="connsiteY40" fmla="*/ 245269 h 285750"/>
              <a:gd name="connsiteX41" fmla="*/ 657225 w 1107281"/>
              <a:gd name="connsiteY41" fmla="*/ 242888 h 285750"/>
              <a:gd name="connsiteX42" fmla="*/ 671512 w 1107281"/>
              <a:gd name="connsiteY42" fmla="*/ 235744 h 285750"/>
              <a:gd name="connsiteX43" fmla="*/ 683419 w 1107281"/>
              <a:gd name="connsiteY43" fmla="*/ 226219 h 285750"/>
              <a:gd name="connsiteX44" fmla="*/ 704850 w 1107281"/>
              <a:gd name="connsiteY44" fmla="*/ 216694 h 285750"/>
              <a:gd name="connsiteX45" fmla="*/ 711994 w 1107281"/>
              <a:gd name="connsiteY45" fmla="*/ 214313 h 285750"/>
              <a:gd name="connsiteX46" fmla="*/ 719137 w 1107281"/>
              <a:gd name="connsiteY46" fmla="*/ 211931 h 285750"/>
              <a:gd name="connsiteX47" fmla="*/ 726281 w 1107281"/>
              <a:gd name="connsiteY47" fmla="*/ 214313 h 285750"/>
              <a:gd name="connsiteX48" fmla="*/ 733425 w 1107281"/>
              <a:gd name="connsiteY48" fmla="*/ 228600 h 285750"/>
              <a:gd name="connsiteX49" fmla="*/ 740569 w 1107281"/>
              <a:gd name="connsiteY49" fmla="*/ 233363 h 285750"/>
              <a:gd name="connsiteX50" fmla="*/ 704850 w 1107281"/>
              <a:gd name="connsiteY50" fmla="*/ 252413 h 285750"/>
              <a:gd name="connsiteX51" fmla="*/ 726280 w 1107281"/>
              <a:gd name="connsiteY51" fmla="*/ 269081 h 285750"/>
              <a:gd name="connsiteX52" fmla="*/ 762000 w 1107281"/>
              <a:gd name="connsiteY52" fmla="*/ 285750 h 285750"/>
              <a:gd name="connsiteX53" fmla="*/ 814387 w 1107281"/>
              <a:gd name="connsiteY53" fmla="*/ 273844 h 285750"/>
              <a:gd name="connsiteX54" fmla="*/ 821531 w 1107281"/>
              <a:gd name="connsiteY54" fmla="*/ 271463 h 285750"/>
              <a:gd name="connsiteX55" fmla="*/ 828675 w 1107281"/>
              <a:gd name="connsiteY55" fmla="*/ 266700 h 285750"/>
              <a:gd name="connsiteX56" fmla="*/ 831056 w 1107281"/>
              <a:gd name="connsiteY56" fmla="*/ 259556 h 285750"/>
              <a:gd name="connsiteX57" fmla="*/ 835819 w 1107281"/>
              <a:gd name="connsiteY57" fmla="*/ 252413 h 285750"/>
              <a:gd name="connsiteX58" fmla="*/ 847725 w 1107281"/>
              <a:gd name="connsiteY58" fmla="*/ 233363 h 285750"/>
              <a:gd name="connsiteX59" fmla="*/ 854869 w 1107281"/>
              <a:gd name="connsiteY59" fmla="*/ 209550 h 285750"/>
              <a:gd name="connsiteX60" fmla="*/ 864394 w 1107281"/>
              <a:gd name="connsiteY60" fmla="*/ 195263 h 285750"/>
              <a:gd name="connsiteX61" fmla="*/ 869156 w 1107281"/>
              <a:gd name="connsiteY61" fmla="*/ 188119 h 285750"/>
              <a:gd name="connsiteX62" fmla="*/ 876300 w 1107281"/>
              <a:gd name="connsiteY62" fmla="*/ 173831 h 285750"/>
              <a:gd name="connsiteX63" fmla="*/ 883444 w 1107281"/>
              <a:gd name="connsiteY63" fmla="*/ 169069 h 285750"/>
              <a:gd name="connsiteX64" fmla="*/ 895350 w 1107281"/>
              <a:gd name="connsiteY64" fmla="*/ 157163 h 285750"/>
              <a:gd name="connsiteX65" fmla="*/ 907256 w 1107281"/>
              <a:gd name="connsiteY65" fmla="*/ 145256 h 285750"/>
              <a:gd name="connsiteX66" fmla="*/ 914400 w 1107281"/>
              <a:gd name="connsiteY66" fmla="*/ 130969 h 285750"/>
              <a:gd name="connsiteX67" fmla="*/ 928687 w 1107281"/>
              <a:gd name="connsiteY67" fmla="*/ 126206 h 285750"/>
              <a:gd name="connsiteX68" fmla="*/ 942975 w 1107281"/>
              <a:gd name="connsiteY68" fmla="*/ 121444 h 285750"/>
              <a:gd name="connsiteX69" fmla="*/ 950119 w 1107281"/>
              <a:gd name="connsiteY69" fmla="*/ 119063 h 285750"/>
              <a:gd name="connsiteX70" fmla="*/ 1012031 w 1107281"/>
              <a:gd name="connsiteY70" fmla="*/ 116681 h 285750"/>
              <a:gd name="connsiteX71" fmla="*/ 1073944 w 1107281"/>
              <a:gd name="connsiteY71" fmla="*/ 119063 h 285750"/>
              <a:gd name="connsiteX72" fmla="*/ 1081087 w 1107281"/>
              <a:gd name="connsiteY72" fmla="*/ 123825 h 285750"/>
              <a:gd name="connsiteX73" fmla="*/ 1107281 w 1107281"/>
              <a:gd name="connsiteY73" fmla="*/ 145256 h 285750"/>
              <a:gd name="connsiteX0" fmla="*/ 0 w 1107281"/>
              <a:gd name="connsiteY0" fmla="*/ 16669 h 285750"/>
              <a:gd name="connsiteX1" fmla="*/ 11906 w 1107281"/>
              <a:gd name="connsiteY1" fmla="*/ 11906 h 285750"/>
              <a:gd name="connsiteX2" fmla="*/ 19050 w 1107281"/>
              <a:gd name="connsiteY2" fmla="*/ 9525 h 285750"/>
              <a:gd name="connsiteX3" fmla="*/ 26194 w 1107281"/>
              <a:gd name="connsiteY3" fmla="*/ 4763 h 285750"/>
              <a:gd name="connsiteX4" fmla="*/ 42862 w 1107281"/>
              <a:gd name="connsiteY4" fmla="*/ 0 h 285750"/>
              <a:gd name="connsiteX5" fmla="*/ 71437 w 1107281"/>
              <a:gd name="connsiteY5" fmla="*/ 4763 h 285750"/>
              <a:gd name="connsiteX6" fmla="*/ 85725 w 1107281"/>
              <a:gd name="connsiteY6" fmla="*/ 9525 h 285750"/>
              <a:gd name="connsiteX7" fmla="*/ 92869 w 1107281"/>
              <a:gd name="connsiteY7" fmla="*/ 14288 h 285750"/>
              <a:gd name="connsiteX8" fmla="*/ 107156 w 1107281"/>
              <a:gd name="connsiteY8" fmla="*/ 19050 h 285750"/>
              <a:gd name="connsiteX9" fmla="*/ 119062 w 1107281"/>
              <a:gd name="connsiteY9" fmla="*/ 28575 h 285750"/>
              <a:gd name="connsiteX10" fmla="*/ 126206 w 1107281"/>
              <a:gd name="connsiteY10" fmla="*/ 35719 h 285750"/>
              <a:gd name="connsiteX11" fmla="*/ 133350 w 1107281"/>
              <a:gd name="connsiteY11" fmla="*/ 40481 h 285750"/>
              <a:gd name="connsiteX12" fmla="*/ 138112 w 1107281"/>
              <a:gd name="connsiteY12" fmla="*/ 47625 h 285750"/>
              <a:gd name="connsiteX13" fmla="*/ 145256 w 1107281"/>
              <a:gd name="connsiteY13" fmla="*/ 52388 h 285750"/>
              <a:gd name="connsiteX14" fmla="*/ 154781 w 1107281"/>
              <a:gd name="connsiteY14" fmla="*/ 66675 h 285750"/>
              <a:gd name="connsiteX15" fmla="*/ 159544 w 1107281"/>
              <a:gd name="connsiteY15" fmla="*/ 73819 h 285750"/>
              <a:gd name="connsiteX16" fmla="*/ 171450 w 1107281"/>
              <a:gd name="connsiteY16" fmla="*/ 92869 h 285750"/>
              <a:gd name="connsiteX17" fmla="*/ 185737 w 1107281"/>
              <a:gd name="connsiteY17" fmla="*/ 97631 h 285750"/>
              <a:gd name="connsiteX18" fmla="*/ 192881 w 1107281"/>
              <a:gd name="connsiteY18" fmla="*/ 102394 h 285750"/>
              <a:gd name="connsiteX19" fmla="*/ 200025 w 1107281"/>
              <a:gd name="connsiteY19" fmla="*/ 109538 h 285750"/>
              <a:gd name="connsiteX20" fmla="*/ 207169 w 1107281"/>
              <a:gd name="connsiteY20" fmla="*/ 111919 h 285750"/>
              <a:gd name="connsiteX21" fmla="*/ 223837 w 1107281"/>
              <a:gd name="connsiteY21" fmla="*/ 130969 h 285750"/>
              <a:gd name="connsiteX22" fmla="*/ 226219 w 1107281"/>
              <a:gd name="connsiteY22" fmla="*/ 138113 h 285750"/>
              <a:gd name="connsiteX23" fmla="*/ 297656 w 1107281"/>
              <a:gd name="connsiteY23" fmla="*/ 147638 h 285750"/>
              <a:gd name="connsiteX24" fmla="*/ 361950 w 1107281"/>
              <a:gd name="connsiteY24" fmla="*/ 152400 h 285750"/>
              <a:gd name="connsiteX25" fmla="*/ 378619 w 1107281"/>
              <a:gd name="connsiteY25" fmla="*/ 157163 h 285750"/>
              <a:gd name="connsiteX26" fmla="*/ 385762 w 1107281"/>
              <a:gd name="connsiteY26" fmla="*/ 161925 h 285750"/>
              <a:gd name="connsiteX27" fmla="*/ 421481 w 1107281"/>
              <a:gd name="connsiteY27" fmla="*/ 169069 h 285750"/>
              <a:gd name="connsiteX28" fmla="*/ 435769 w 1107281"/>
              <a:gd name="connsiteY28" fmla="*/ 180975 h 285750"/>
              <a:gd name="connsiteX29" fmla="*/ 445294 w 1107281"/>
              <a:gd name="connsiteY29" fmla="*/ 195263 h 285750"/>
              <a:gd name="connsiteX30" fmla="*/ 452437 w 1107281"/>
              <a:gd name="connsiteY30" fmla="*/ 209550 h 285750"/>
              <a:gd name="connsiteX31" fmla="*/ 473869 w 1107281"/>
              <a:gd name="connsiteY31" fmla="*/ 221456 h 285750"/>
              <a:gd name="connsiteX32" fmla="*/ 488156 w 1107281"/>
              <a:gd name="connsiteY32" fmla="*/ 230981 h 285750"/>
              <a:gd name="connsiteX33" fmla="*/ 502444 w 1107281"/>
              <a:gd name="connsiteY33" fmla="*/ 235744 h 285750"/>
              <a:gd name="connsiteX34" fmla="*/ 523875 w 1107281"/>
              <a:gd name="connsiteY34" fmla="*/ 247650 h 285750"/>
              <a:gd name="connsiteX35" fmla="*/ 528637 w 1107281"/>
              <a:gd name="connsiteY35" fmla="*/ 254794 h 285750"/>
              <a:gd name="connsiteX36" fmla="*/ 535781 w 1107281"/>
              <a:gd name="connsiteY36" fmla="*/ 257175 h 285750"/>
              <a:gd name="connsiteX37" fmla="*/ 550069 w 1107281"/>
              <a:gd name="connsiteY37" fmla="*/ 264319 h 285750"/>
              <a:gd name="connsiteX38" fmla="*/ 578644 w 1107281"/>
              <a:gd name="connsiteY38" fmla="*/ 261938 h 285750"/>
              <a:gd name="connsiteX39" fmla="*/ 581025 w 1107281"/>
              <a:gd name="connsiteY39" fmla="*/ 254794 h 285750"/>
              <a:gd name="connsiteX40" fmla="*/ 592931 w 1107281"/>
              <a:gd name="connsiteY40" fmla="*/ 245269 h 285750"/>
              <a:gd name="connsiteX41" fmla="*/ 654844 w 1107281"/>
              <a:gd name="connsiteY41" fmla="*/ 223838 h 285750"/>
              <a:gd name="connsiteX42" fmla="*/ 671512 w 1107281"/>
              <a:gd name="connsiteY42" fmla="*/ 235744 h 285750"/>
              <a:gd name="connsiteX43" fmla="*/ 683419 w 1107281"/>
              <a:gd name="connsiteY43" fmla="*/ 226219 h 285750"/>
              <a:gd name="connsiteX44" fmla="*/ 704850 w 1107281"/>
              <a:gd name="connsiteY44" fmla="*/ 216694 h 285750"/>
              <a:gd name="connsiteX45" fmla="*/ 711994 w 1107281"/>
              <a:gd name="connsiteY45" fmla="*/ 214313 h 285750"/>
              <a:gd name="connsiteX46" fmla="*/ 719137 w 1107281"/>
              <a:gd name="connsiteY46" fmla="*/ 211931 h 285750"/>
              <a:gd name="connsiteX47" fmla="*/ 726281 w 1107281"/>
              <a:gd name="connsiteY47" fmla="*/ 214313 h 285750"/>
              <a:gd name="connsiteX48" fmla="*/ 733425 w 1107281"/>
              <a:gd name="connsiteY48" fmla="*/ 228600 h 285750"/>
              <a:gd name="connsiteX49" fmla="*/ 740569 w 1107281"/>
              <a:gd name="connsiteY49" fmla="*/ 233363 h 285750"/>
              <a:gd name="connsiteX50" fmla="*/ 704850 w 1107281"/>
              <a:gd name="connsiteY50" fmla="*/ 252413 h 285750"/>
              <a:gd name="connsiteX51" fmla="*/ 726280 w 1107281"/>
              <a:gd name="connsiteY51" fmla="*/ 269081 h 285750"/>
              <a:gd name="connsiteX52" fmla="*/ 762000 w 1107281"/>
              <a:gd name="connsiteY52" fmla="*/ 285750 h 285750"/>
              <a:gd name="connsiteX53" fmla="*/ 814387 w 1107281"/>
              <a:gd name="connsiteY53" fmla="*/ 273844 h 285750"/>
              <a:gd name="connsiteX54" fmla="*/ 821531 w 1107281"/>
              <a:gd name="connsiteY54" fmla="*/ 271463 h 285750"/>
              <a:gd name="connsiteX55" fmla="*/ 828675 w 1107281"/>
              <a:gd name="connsiteY55" fmla="*/ 266700 h 285750"/>
              <a:gd name="connsiteX56" fmla="*/ 831056 w 1107281"/>
              <a:gd name="connsiteY56" fmla="*/ 259556 h 285750"/>
              <a:gd name="connsiteX57" fmla="*/ 835819 w 1107281"/>
              <a:gd name="connsiteY57" fmla="*/ 252413 h 285750"/>
              <a:gd name="connsiteX58" fmla="*/ 847725 w 1107281"/>
              <a:gd name="connsiteY58" fmla="*/ 233363 h 285750"/>
              <a:gd name="connsiteX59" fmla="*/ 854869 w 1107281"/>
              <a:gd name="connsiteY59" fmla="*/ 209550 h 285750"/>
              <a:gd name="connsiteX60" fmla="*/ 864394 w 1107281"/>
              <a:gd name="connsiteY60" fmla="*/ 195263 h 285750"/>
              <a:gd name="connsiteX61" fmla="*/ 869156 w 1107281"/>
              <a:gd name="connsiteY61" fmla="*/ 188119 h 285750"/>
              <a:gd name="connsiteX62" fmla="*/ 876300 w 1107281"/>
              <a:gd name="connsiteY62" fmla="*/ 173831 h 285750"/>
              <a:gd name="connsiteX63" fmla="*/ 883444 w 1107281"/>
              <a:gd name="connsiteY63" fmla="*/ 169069 h 285750"/>
              <a:gd name="connsiteX64" fmla="*/ 895350 w 1107281"/>
              <a:gd name="connsiteY64" fmla="*/ 157163 h 285750"/>
              <a:gd name="connsiteX65" fmla="*/ 907256 w 1107281"/>
              <a:gd name="connsiteY65" fmla="*/ 145256 h 285750"/>
              <a:gd name="connsiteX66" fmla="*/ 914400 w 1107281"/>
              <a:gd name="connsiteY66" fmla="*/ 130969 h 285750"/>
              <a:gd name="connsiteX67" fmla="*/ 928687 w 1107281"/>
              <a:gd name="connsiteY67" fmla="*/ 126206 h 285750"/>
              <a:gd name="connsiteX68" fmla="*/ 942975 w 1107281"/>
              <a:gd name="connsiteY68" fmla="*/ 121444 h 285750"/>
              <a:gd name="connsiteX69" fmla="*/ 950119 w 1107281"/>
              <a:gd name="connsiteY69" fmla="*/ 119063 h 285750"/>
              <a:gd name="connsiteX70" fmla="*/ 1012031 w 1107281"/>
              <a:gd name="connsiteY70" fmla="*/ 116681 h 285750"/>
              <a:gd name="connsiteX71" fmla="*/ 1073944 w 1107281"/>
              <a:gd name="connsiteY71" fmla="*/ 119063 h 285750"/>
              <a:gd name="connsiteX72" fmla="*/ 1081087 w 1107281"/>
              <a:gd name="connsiteY72" fmla="*/ 123825 h 285750"/>
              <a:gd name="connsiteX73" fmla="*/ 1107281 w 1107281"/>
              <a:gd name="connsiteY73" fmla="*/ 145256 h 285750"/>
              <a:gd name="connsiteX0" fmla="*/ 0 w 1107281"/>
              <a:gd name="connsiteY0" fmla="*/ 16669 h 285750"/>
              <a:gd name="connsiteX1" fmla="*/ 11906 w 1107281"/>
              <a:gd name="connsiteY1" fmla="*/ 11906 h 285750"/>
              <a:gd name="connsiteX2" fmla="*/ 19050 w 1107281"/>
              <a:gd name="connsiteY2" fmla="*/ 9525 h 285750"/>
              <a:gd name="connsiteX3" fmla="*/ 26194 w 1107281"/>
              <a:gd name="connsiteY3" fmla="*/ 4763 h 285750"/>
              <a:gd name="connsiteX4" fmla="*/ 42862 w 1107281"/>
              <a:gd name="connsiteY4" fmla="*/ 0 h 285750"/>
              <a:gd name="connsiteX5" fmla="*/ 71437 w 1107281"/>
              <a:gd name="connsiteY5" fmla="*/ 4763 h 285750"/>
              <a:gd name="connsiteX6" fmla="*/ 85725 w 1107281"/>
              <a:gd name="connsiteY6" fmla="*/ 9525 h 285750"/>
              <a:gd name="connsiteX7" fmla="*/ 92869 w 1107281"/>
              <a:gd name="connsiteY7" fmla="*/ 14288 h 285750"/>
              <a:gd name="connsiteX8" fmla="*/ 107156 w 1107281"/>
              <a:gd name="connsiteY8" fmla="*/ 19050 h 285750"/>
              <a:gd name="connsiteX9" fmla="*/ 119062 w 1107281"/>
              <a:gd name="connsiteY9" fmla="*/ 28575 h 285750"/>
              <a:gd name="connsiteX10" fmla="*/ 126206 w 1107281"/>
              <a:gd name="connsiteY10" fmla="*/ 35719 h 285750"/>
              <a:gd name="connsiteX11" fmla="*/ 133350 w 1107281"/>
              <a:gd name="connsiteY11" fmla="*/ 40481 h 285750"/>
              <a:gd name="connsiteX12" fmla="*/ 138112 w 1107281"/>
              <a:gd name="connsiteY12" fmla="*/ 47625 h 285750"/>
              <a:gd name="connsiteX13" fmla="*/ 145256 w 1107281"/>
              <a:gd name="connsiteY13" fmla="*/ 52388 h 285750"/>
              <a:gd name="connsiteX14" fmla="*/ 154781 w 1107281"/>
              <a:gd name="connsiteY14" fmla="*/ 66675 h 285750"/>
              <a:gd name="connsiteX15" fmla="*/ 159544 w 1107281"/>
              <a:gd name="connsiteY15" fmla="*/ 73819 h 285750"/>
              <a:gd name="connsiteX16" fmla="*/ 171450 w 1107281"/>
              <a:gd name="connsiteY16" fmla="*/ 92869 h 285750"/>
              <a:gd name="connsiteX17" fmla="*/ 185737 w 1107281"/>
              <a:gd name="connsiteY17" fmla="*/ 97631 h 285750"/>
              <a:gd name="connsiteX18" fmla="*/ 192881 w 1107281"/>
              <a:gd name="connsiteY18" fmla="*/ 102394 h 285750"/>
              <a:gd name="connsiteX19" fmla="*/ 200025 w 1107281"/>
              <a:gd name="connsiteY19" fmla="*/ 109538 h 285750"/>
              <a:gd name="connsiteX20" fmla="*/ 207169 w 1107281"/>
              <a:gd name="connsiteY20" fmla="*/ 111919 h 285750"/>
              <a:gd name="connsiteX21" fmla="*/ 223837 w 1107281"/>
              <a:gd name="connsiteY21" fmla="*/ 130969 h 285750"/>
              <a:gd name="connsiteX22" fmla="*/ 226219 w 1107281"/>
              <a:gd name="connsiteY22" fmla="*/ 138113 h 285750"/>
              <a:gd name="connsiteX23" fmla="*/ 297656 w 1107281"/>
              <a:gd name="connsiteY23" fmla="*/ 147638 h 285750"/>
              <a:gd name="connsiteX24" fmla="*/ 361950 w 1107281"/>
              <a:gd name="connsiteY24" fmla="*/ 152400 h 285750"/>
              <a:gd name="connsiteX25" fmla="*/ 378619 w 1107281"/>
              <a:gd name="connsiteY25" fmla="*/ 157163 h 285750"/>
              <a:gd name="connsiteX26" fmla="*/ 385762 w 1107281"/>
              <a:gd name="connsiteY26" fmla="*/ 161925 h 285750"/>
              <a:gd name="connsiteX27" fmla="*/ 421481 w 1107281"/>
              <a:gd name="connsiteY27" fmla="*/ 169069 h 285750"/>
              <a:gd name="connsiteX28" fmla="*/ 435769 w 1107281"/>
              <a:gd name="connsiteY28" fmla="*/ 180975 h 285750"/>
              <a:gd name="connsiteX29" fmla="*/ 445294 w 1107281"/>
              <a:gd name="connsiteY29" fmla="*/ 195263 h 285750"/>
              <a:gd name="connsiteX30" fmla="*/ 452437 w 1107281"/>
              <a:gd name="connsiteY30" fmla="*/ 209550 h 285750"/>
              <a:gd name="connsiteX31" fmla="*/ 473869 w 1107281"/>
              <a:gd name="connsiteY31" fmla="*/ 221456 h 285750"/>
              <a:gd name="connsiteX32" fmla="*/ 488156 w 1107281"/>
              <a:gd name="connsiteY32" fmla="*/ 230981 h 285750"/>
              <a:gd name="connsiteX33" fmla="*/ 502444 w 1107281"/>
              <a:gd name="connsiteY33" fmla="*/ 235744 h 285750"/>
              <a:gd name="connsiteX34" fmla="*/ 523875 w 1107281"/>
              <a:gd name="connsiteY34" fmla="*/ 247650 h 285750"/>
              <a:gd name="connsiteX35" fmla="*/ 528637 w 1107281"/>
              <a:gd name="connsiteY35" fmla="*/ 254794 h 285750"/>
              <a:gd name="connsiteX36" fmla="*/ 535781 w 1107281"/>
              <a:gd name="connsiteY36" fmla="*/ 257175 h 285750"/>
              <a:gd name="connsiteX37" fmla="*/ 550069 w 1107281"/>
              <a:gd name="connsiteY37" fmla="*/ 264319 h 285750"/>
              <a:gd name="connsiteX38" fmla="*/ 578644 w 1107281"/>
              <a:gd name="connsiteY38" fmla="*/ 261938 h 285750"/>
              <a:gd name="connsiteX39" fmla="*/ 581025 w 1107281"/>
              <a:gd name="connsiteY39" fmla="*/ 254794 h 285750"/>
              <a:gd name="connsiteX40" fmla="*/ 592931 w 1107281"/>
              <a:gd name="connsiteY40" fmla="*/ 245269 h 285750"/>
              <a:gd name="connsiteX41" fmla="*/ 654844 w 1107281"/>
              <a:gd name="connsiteY41" fmla="*/ 223838 h 285750"/>
              <a:gd name="connsiteX42" fmla="*/ 671512 w 1107281"/>
              <a:gd name="connsiteY42" fmla="*/ 235744 h 285750"/>
              <a:gd name="connsiteX43" fmla="*/ 683419 w 1107281"/>
              <a:gd name="connsiteY43" fmla="*/ 202407 h 285750"/>
              <a:gd name="connsiteX44" fmla="*/ 704850 w 1107281"/>
              <a:gd name="connsiteY44" fmla="*/ 216694 h 285750"/>
              <a:gd name="connsiteX45" fmla="*/ 711994 w 1107281"/>
              <a:gd name="connsiteY45" fmla="*/ 214313 h 285750"/>
              <a:gd name="connsiteX46" fmla="*/ 719137 w 1107281"/>
              <a:gd name="connsiteY46" fmla="*/ 211931 h 285750"/>
              <a:gd name="connsiteX47" fmla="*/ 726281 w 1107281"/>
              <a:gd name="connsiteY47" fmla="*/ 214313 h 285750"/>
              <a:gd name="connsiteX48" fmla="*/ 733425 w 1107281"/>
              <a:gd name="connsiteY48" fmla="*/ 228600 h 285750"/>
              <a:gd name="connsiteX49" fmla="*/ 740569 w 1107281"/>
              <a:gd name="connsiteY49" fmla="*/ 233363 h 285750"/>
              <a:gd name="connsiteX50" fmla="*/ 704850 w 1107281"/>
              <a:gd name="connsiteY50" fmla="*/ 252413 h 285750"/>
              <a:gd name="connsiteX51" fmla="*/ 726280 w 1107281"/>
              <a:gd name="connsiteY51" fmla="*/ 269081 h 285750"/>
              <a:gd name="connsiteX52" fmla="*/ 762000 w 1107281"/>
              <a:gd name="connsiteY52" fmla="*/ 285750 h 285750"/>
              <a:gd name="connsiteX53" fmla="*/ 814387 w 1107281"/>
              <a:gd name="connsiteY53" fmla="*/ 273844 h 285750"/>
              <a:gd name="connsiteX54" fmla="*/ 821531 w 1107281"/>
              <a:gd name="connsiteY54" fmla="*/ 271463 h 285750"/>
              <a:gd name="connsiteX55" fmla="*/ 828675 w 1107281"/>
              <a:gd name="connsiteY55" fmla="*/ 266700 h 285750"/>
              <a:gd name="connsiteX56" fmla="*/ 831056 w 1107281"/>
              <a:gd name="connsiteY56" fmla="*/ 259556 h 285750"/>
              <a:gd name="connsiteX57" fmla="*/ 835819 w 1107281"/>
              <a:gd name="connsiteY57" fmla="*/ 252413 h 285750"/>
              <a:gd name="connsiteX58" fmla="*/ 847725 w 1107281"/>
              <a:gd name="connsiteY58" fmla="*/ 233363 h 285750"/>
              <a:gd name="connsiteX59" fmla="*/ 854869 w 1107281"/>
              <a:gd name="connsiteY59" fmla="*/ 209550 h 285750"/>
              <a:gd name="connsiteX60" fmla="*/ 864394 w 1107281"/>
              <a:gd name="connsiteY60" fmla="*/ 195263 h 285750"/>
              <a:gd name="connsiteX61" fmla="*/ 869156 w 1107281"/>
              <a:gd name="connsiteY61" fmla="*/ 188119 h 285750"/>
              <a:gd name="connsiteX62" fmla="*/ 876300 w 1107281"/>
              <a:gd name="connsiteY62" fmla="*/ 173831 h 285750"/>
              <a:gd name="connsiteX63" fmla="*/ 883444 w 1107281"/>
              <a:gd name="connsiteY63" fmla="*/ 169069 h 285750"/>
              <a:gd name="connsiteX64" fmla="*/ 895350 w 1107281"/>
              <a:gd name="connsiteY64" fmla="*/ 157163 h 285750"/>
              <a:gd name="connsiteX65" fmla="*/ 907256 w 1107281"/>
              <a:gd name="connsiteY65" fmla="*/ 145256 h 285750"/>
              <a:gd name="connsiteX66" fmla="*/ 914400 w 1107281"/>
              <a:gd name="connsiteY66" fmla="*/ 130969 h 285750"/>
              <a:gd name="connsiteX67" fmla="*/ 928687 w 1107281"/>
              <a:gd name="connsiteY67" fmla="*/ 126206 h 285750"/>
              <a:gd name="connsiteX68" fmla="*/ 942975 w 1107281"/>
              <a:gd name="connsiteY68" fmla="*/ 121444 h 285750"/>
              <a:gd name="connsiteX69" fmla="*/ 950119 w 1107281"/>
              <a:gd name="connsiteY69" fmla="*/ 119063 h 285750"/>
              <a:gd name="connsiteX70" fmla="*/ 1012031 w 1107281"/>
              <a:gd name="connsiteY70" fmla="*/ 116681 h 285750"/>
              <a:gd name="connsiteX71" fmla="*/ 1073944 w 1107281"/>
              <a:gd name="connsiteY71" fmla="*/ 119063 h 285750"/>
              <a:gd name="connsiteX72" fmla="*/ 1081087 w 1107281"/>
              <a:gd name="connsiteY72" fmla="*/ 123825 h 285750"/>
              <a:gd name="connsiteX73" fmla="*/ 1107281 w 1107281"/>
              <a:gd name="connsiteY73" fmla="*/ 145256 h 285750"/>
              <a:gd name="connsiteX0" fmla="*/ 0 w 1107281"/>
              <a:gd name="connsiteY0" fmla="*/ 16669 h 285750"/>
              <a:gd name="connsiteX1" fmla="*/ 11906 w 1107281"/>
              <a:gd name="connsiteY1" fmla="*/ 11906 h 285750"/>
              <a:gd name="connsiteX2" fmla="*/ 19050 w 1107281"/>
              <a:gd name="connsiteY2" fmla="*/ 9525 h 285750"/>
              <a:gd name="connsiteX3" fmla="*/ 26194 w 1107281"/>
              <a:gd name="connsiteY3" fmla="*/ 4763 h 285750"/>
              <a:gd name="connsiteX4" fmla="*/ 42862 w 1107281"/>
              <a:gd name="connsiteY4" fmla="*/ 0 h 285750"/>
              <a:gd name="connsiteX5" fmla="*/ 71437 w 1107281"/>
              <a:gd name="connsiteY5" fmla="*/ 4763 h 285750"/>
              <a:gd name="connsiteX6" fmla="*/ 85725 w 1107281"/>
              <a:gd name="connsiteY6" fmla="*/ 9525 h 285750"/>
              <a:gd name="connsiteX7" fmla="*/ 92869 w 1107281"/>
              <a:gd name="connsiteY7" fmla="*/ 14288 h 285750"/>
              <a:gd name="connsiteX8" fmla="*/ 107156 w 1107281"/>
              <a:gd name="connsiteY8" fmla="*/ 19050 h 285750"/>
              <a:gd name="connsiteX9" fmla="*/ 119062 w 1107281"/>
              <a:gd name="connsiteY9" fmla="*/ 28575 h 285750"/>
              <a:gd name="connsiteX10" fmla="*/ 126206 w 1107281"/>
              <a:gd name="connsiteY10" fmla="*/ 35719 h 285750"/>
              <a:gd name="connsiteX11" fmla="*/ 133350 w 1107281"/>
              <a:gd name="connsiteY11" fmla="*/ 40481 h 285750"/>
              <a:gd name="connsiteX12" fmla="*/ 138112 w 1107281"/>
              <a:gd name="connsiteY12" fmla="*/ 47625 h 285750"/>
              <a:gd name="connsiteX13" fmla="*/ 145256 w 1107281"/>
              <a:gd name="connsiteY13" fmla="*/ 52388 h 285750"/>
              <a:gd name="connsiteX14" fmla="*/ 154781 w 1107281"/>
              <a:gd name="connsiteY14" fmla="*/ 66675 h 285750"/>
              <a:gd name="connsiteX15" fmla="*/ 159544 w 1107281"/>
              <a:gd name="connsiteY15" fmla="*/ 73819 h 285750"/>
              <a:gd name="connsiteX16" fmla="*/ 171450 w 1107281"/>
              <a:gd name="connsiteY16" fmla="*/ 92869 h 285750"/>
              <a:gd name="connsiteX17" fmla="*/ 185737 w 1107281"/>
              <a:gd name="connsiteY17" fmla="*/ 97631 h 285750"/>
              <a:gd name="connsiteX18" fmla="*/ 192881 w 1107281"/>
              <a:gd name="connsiteY18" fmla="*/ 102394 h 285750"/>
              <a:gd name="connsiteX19" fmla="*/ 200025 w 1107281"/>
              <a:gd name="connsiteY19" fmla="*/ 109538 h 285750"/>
              <a:gd name="connsiteX20" fmla="*/ 207169 w 1107281"/>
              <a:gd name="connsiteY20" fmla="*/ 111919 h 285750"/>
              <a:gd name="connsiteX21" fmla="*/ 223837 w 1107281"/>
              <a:gd name="connsiteY21" fmla="*/ 130969 h 285750"/>
              <a:gd name="connsiteX22" fmla="*/ 226219 w 1107281"/>
              <a:gd name="connsiteY22" fmla="*/ 138113 h 285750"/>
              <a:gd name="connsiteX23" fmla="*/ 297656 w 1107281"/>
              <a:gd name="connsiteY23" fmla="*/ 147638 h 285750"/>
              <a:gd name="connsiteX24" fmla="*/ 361950 w 1107281"/>
              <a:gd name="connsiteY24" fmla="*/ 152400 h 285750"/>
              <a:gd name="connsiteX25" fmla="*/ 378619 w 1107281"/>
              <a:gd name="connsiteY25" fmla="*/ 157163 h 285750"/>
              <a:gd name="connsiteX26" fmla="*/ 385762 w 1107281"/>
              <a:gd name="connsiteY26" fmla="*/ 161925 h 285750"/>
              <a:gd name="connsiteX27" fmla="*/ 421481 w 1107281"/>
              <a:gd name="connsiteY27" fmla="*/ 169069 h 285750"/>
              <a:gd name="connsiteX28" fmla="*/ 435769 w 1107281"/>
              <a:gd name="connsiteY28" fmla="*/ 180975 h 285750"/>
              <a:gd name="connsiteX29" fmla="*/ 445294 w 1107281"/>
              <a:gd name="connsiteY29" fmla="*/ 195263 h 285750"/>
              <a:gd name="connsiteX30" fmla="*/ 452437 w 1107281"/>
              <a:gd name="connsiteY30" fmla="*/ 209550 h 285750"/>
              <a:gd name="connsiteX31" fmla="*/ 473869 w 1107281"/>
              <a:gd name="connsiteY31" fmla="*/ 221456 h 285750"/>
              <a:gd name="connsiteX32" fmla="*/ 488156 w 1107281"/>
              <a:gd name="connsiteY32" fmla="*/ 230981 h 285750"/>
              <a:gd name="connsiteX33" fmla="*/ 502444 w 1107281"/>
              <a:gd name="connsiteY33" fmla="*/ 235744 h 285750"/>
              <a:gd name="connsiteX34" fmla="*/ 523875 w 1107281"/>
              <a:gd name="connsiteY34" fmla="*/ 247650 h 285750"/>
              <a:gd name="connsiteX35" fmla="*/ 528637 w 1107281"/>
              <a:gd name="connsiteY35" fmla="*/ 254794 h 285750"/>
              <a:gd name="connsiteX36" fmla="*/ 535781 w 1107281"/>
              <a:gd name="connsiteY36" fmla="*/ 257175 h 285750"/>
              <a:gd name="connsiteX37" fmla="*/ 550069 w 1107281"/>
              <a:gd name="connsiteY37" fmla="*/ 264319 h 285750"/>
              <a:gd name="connsiteX38" fmla="*/ 578644 w 1107281"/>
              <a:gd name="connsiteY38" fmla="*/ 261938 h 285750"/>
              <a:gd name="connsiteX39" fmla="*/ 581025 w 1107281"/>
              <a:gd name="connsiteY39" fmla="*/ 254794 h 285750"/>
              <a:gd name="connsiteX40" fmla="*/ 592931 w 1107281"/>
              <a:gd name="connsiteY40" fmla="*/ 245269 h 285750"/>
              <a:gd name="connsiteX41" fmla="*/ 654844 w 1107281"/>
              <a:gd name="connsiteY41" fmla="*/ 223838 h 285750"/>
              <a:gd name="connsiteX42" fmla="*/ 671512 w 1107281"/>
              <a:gd name="connsiteY42" fmla="*/ 235744 h 285750"/>
              <a:gd name="connsiteX43" fmla="*/ 683419 w 1107281"/>
              <a:gd name="connsiteY43" fmla="*/ 202407 h 285750"/>
              <a:gd name="connsiteX44" fmla="*/ 704850 w 1107281"/>
              <a:gd name="connsiteY44" fmla="*/ 216694 h 285750"/>
              <a:gd name="connsiteX45" fmla="*/ 711994 w 1107281"/>
              <a:gd name="connsiteY45" fmla="*/ 214313 h 285750"/>
              <a:gd name="connsiteX46" fmla="*/ 719137 w 1107281"/>
              <a:gd name="connsiteY46" fmla="*/ 211931 h 285750"/>
              <a:gd name="connsiteX47" fmla="*/ 723900 w 1107281"/>
              <a:gd name="connsiteY47" fmla="*/ 197644 h 285750"/>
              <a:gd name="connsiteX48" fmla="*/ 733425 w 1107281"/>
              <a:gd name="connsiteY48" fmla="*/ 228600 h 285750"/>
              <a:gd name="connsiteX49" fmla="*/ 740569 w 1107281"/>
              <a:gd name="connsiteY49" fmla="*/ 233363 h 285750"/>
              <a:gd name="connsiteX50" fmla="*/ 704850 w 1107281"/>
              <a:gd name="connsiteY50" fmla="*/ 252413 h 285750"/>
              <a:gd name="connsiteX51" fmla="*/ 726280 w 1107281"/>
              <a:gd name="connsiteY51" fmla="*/ 269081 h 285750"/>
              <a:gd name="connsiteX52" fmla="*/ 762000 w 1107281"/>
              <a:gd name="connsiteY52" fmla="*/ 285750 h 285750"/>
              <a:gd name="connsiteX53" fmla="*/ 814387 w 1107281"/>
              <a:gd name="connsiteY53" fmla="*/ 273844 h 285750"/>
              <a:gd name="connsiteX54" fmla="*/ 821531 w 1107281"/>
              <a:gd name="connsiteY54" fmla="*/ 271463 h 285750"/>
              <a:gd name="connsiteX55" fmla="*/ 828675 w 1107281"/>
              <a:gd name="connsiteY55" fmla="*/ 266700 h 285750"/>
              <a:gd name="connsiteX56" fmla="*/ 831056 w 1107281"/>
              <a:gd name="connsiteY56" fmla="*/ 259556 h 285750"/>
              <a:gd name="connsiteX57" fmla="*/ 835819 w 1107281"/>
              <a:gd name="connsiteY57" fmla="*/ 252413 h 285750"/>
              <a:gd name="connsiteX58" fmla="*/ 847725 w 1107281"/>
              <a:gd name="connsiteY58" fmla="*/ 233363 h 285750"/>
              <a:gd name="connsiteX59" fmla="*/ 854869 w 1107281"/>
              <a:gd name="connsiteY59" fmla="*/ 209550 h 285750"/>
              <a:gd name="connsiteX60" fmla="*/ 864394 w 1107281"/>
              <a:gd name="connsiteY60" fmla="*/ 195263 h 285750"/>
              <a:gd name="connsiteX61" fmla="*/ 869156 w 1107281"/>
              <a:gd name="connsiteY61" fmla="*/ 188119 h 285750"/>
              <a:gd name="connsiteX62" fmla="*/ 876300 w 1107281"/>
              <a:gd name="connsiteY62" fmla="*/ 173831 h 285750"/>
              <a:gd name="connsiteX63" fmla="*/ 883444 w 1107281"/>
              <a:gd name="connsiteY63" fmla="*/ 169069 h 285750"/>
              <a:gd name="connsiteX64" fmla="*/ 895350 w 1107281"/>
              <a:gd name="connsiteY64" fmla="*/ 157163 h 285750"/>
              <a:gd name="connsiteX65" fmla="*/ 907256 w 1107281"/>
              <a:gd name="connsiteY65" fmla="*/ 145256 h 285750"/>
              <a:gd name="connsiteX66" fmla="*/ 914400 w 1107281"/>
              <a:gd name="connsiteY66" fmla="*/ 130969 h 285750"/>
              <a:gd name="connsiteX67" fmla="*/ 928687 w 1107281"/>
              <a:gd name="connsiteY67" fmla="*/ 126206 h 285750"/>
              <a:gd name="connsiteX68" fmla="*/ 942975 w 1107281"/>
              <a:gd name="connsiteY68" fmla="*/ 121444 h 285750"/>
              <a:gd name="connsiteX69" fmla="*/ 950119 w 1107281"/>
              <a:gd name="connsiteY69" fmla="*/ 119063 h 285750"/>
              <a:gd name="connsiteX70" fmla="*/ 1012031 w 1107281"/>
              <a:gd name="connsiteY70" fmla="*/ 116681 h 285750"/>
              <a:gd name="connsiteX71" fmla="*/ 1073944 w 1107281"/>
              <a:gd name="connsiteY71" fmla="*/ 119063 h 285750"/>
              <a:gd name="connsiteX72" fmla="*/ 1081087 w 1107281"/>
              <a:gd name="connsiteY72" fmla="*/ 123825 h 285750"/>
              <a:gd name="connsiteX73" fmla="*/ 1107281 w 1107281"/>
              <a:gd name="connsiteY73" fmla="*/ 145256 h 285750"/>
              <a:gd name="connsiteX0" fmla="*/ 0 w 1107281"/>
              <a:gd name="connsiteY0" fmla="*/ 16669 h 285750"/>
              <a:gd name="connsiteX1" fmla="*/ 11906 w 1107281"/>
              <a:gd name="connsiteY1" fmla="*/ 11906 h 285750"/>
              <a:gd name="connsiteX2" fmla="*/ 19050 w 1107281"/>
              <a:gd name="connsiteY2" fmla="*/ 9525 h 285750"/>
              <a:gd name="connsiteX3" fmla="*/ 26194 w 1107281"/>
              <a:gd name="connsiteY3" fmla="*/ 4763 h 285750"/>
              <a:gd name="connsiteX4" fmla="*/ 42862 w 1107281"/>
              <a:gd name="connsiteY4" fmla="*/ 0 h 285750"/>
              <a:gd name="connsiteX5" fmla="*/ 71437 w 1107281"/>
              <a:gd name="connsiteY5" fmla="*/ 4763 h 285750"/>
              <a:gd name="connsiteX6" fmla="*/ 85725 w 1107281"/>
              <a:gd name="connsiteY6" fmla="*/ 9525 h 285750"/>
              <a:gd name="connsiteX7" fmla="*/ 92869 w 1107281"/>
              <a:gd name="connsiteY7" fmla="*/ 14288 h 285750"/>
              <a:gd name="connsiteX8" fmla="*/ 107156 w 1107281"/>
              <a:gd name="connsiteY8" fmla="*/ 19050 h 285750"/>
              <a:gd name="connsiteX9" fmla="*/ 119062 w 1107281"/>
              <a:gd name="connsiteY9" fmla="*/ 28575 h 285750"/>
              <a:gd name="connsiteX10" fmla="*/ 126206 w 1107281"/>
              <a:gd name="connsiteY10" fmla="*/ 35719 h 285750"/>
              <a:gd name="connsiteX11" fmla="*/ 133350 w 1107281"/>
              <a:gd name="connsiteY11" fmla="*/ 40481 h 285750"/>
              <a:gd name="connsiteX12" fmla="*/ 138112 w 1107281"/>
              <a:gd name="connsiteY12" fmla="*/ 47625 h 285750"/>
              <a:gd name="connsiteX13" fmla="*/ 145256 w 1107281"/>
              <a:gd name="connsiteY13" fmla="*/ 52388 h 285750"/>
              <a:gd name="connsiteX14" fmla="*/ 154781 w 1107281"/>
              <a:gd name="connsiteY14" fmla="*/ 66675 h 285750"/>
              <a:gd name="connsiteX15" fmla="*/ 159544 w 1107281"/>
              <a:gd name="connsiteY15" fmla="*/ 73819 h 285750"/>
              <a:gd name="connsiteX16" fmla="*/ 171450 w 1107281"/>
              <a:gd name="connsiteY16" fmla="*/ 92869 h 285750"/>
              <a:gd name="connsiteX17" fmla="*/ 185737 w 1107281"/>
              <a:gd name="connsiteY17" fmla="*/ 97631 h 285750"/>
              <a:gd name="connsiteX18" fmla="*/ 192881 w 1107281"/>
              <a:gd name="connsiteY18" fmla="*/ 102394 h 285750"/>
              <a:gd name="connsiteX19" fmla="*/ 200025 w 1107281"/>
              <a:gd name="connsiteY19" fmla="*/ 109538 h 285750"/>
              <a:gd name="connsiteX20" fmla="*/ 207169 w 1107281"/>
              <a:gd name="connsiteY20" fmla="*/ 111919 h 285750"/>
              <a:gd name="connsiteX21" fmla="*/ 223837 w 1107281"/>
              <a:gd name="connsiteY21" fmla="*/ 130969 h 285750"/>
              <a:gd name="connsiteX22" fmla="*/ 226219 w 1107281"/>
              <a:gd name="connsiteY22" fmla="*/ 138113 h 285750"/>
              <a:gd name="connsiteX23" fmla="*/ 297656 w 1107281"/>
              <a:gd name="connsiteY23" fmla="*/ 147638 h 285750"/>
              <a:gd name="connsiteX24" fmla="*/ 361950 w 1107281"/>
              <a:gd name="connsiteY24" fmla="*/ 152400 h 285750"/>
              <a:gd name="connsiteX25" fmla="*/ 378619 w 1107281"/>
              <a:gd name="connsiteY25" fmla="*/ 157163 h 285750"/>
              <a:gd name="connsiteX26" fmla="*/ 385762 w 1107281"/>
              <a:gd name="connsiteY26" fmla="*/ 161925 h 285750"/>
              <a:gd name="connsiteX27" fmla="*/ 421481 w 1107281"/>
              <a:gd name="connsiteY27" fmla="*/ 169069 h 285750"/>
              <a:gd name="connsiteX28" fmla="*/ 435769 w 1107281"/>
              <a:gd name="connsiteY28" fmla="*/ 180975 h 285750"/>
              <a:gd name="connsiteX29" fmla="*/ 445294 w 1107281"/>
              <a:gd name="connsiteY29" fmla="*/ 195263 h 285750"/>
              <a:gd name="connsiteX30" fmla="*/ 452437 w 1107281"/>
              <a:gd name="connsiteY30" fmla="*/ 209550 h 285750"/>
              <a:gd name="connsiteX31" fmla="*/ 473869 w 1107281"/>
              <a:gd name="connsiteY31" fmla="*/ 221456 h 285750"/>
              <a:gd name="connsiteX32" fmla="*/ 488156 w 1107281"/>
              <a:gd name="connsiteY32" fmla="*/ 230981 h 285750"/>
              <a:gd name="connsiteX33" fmla="*/ 502444 w 1107281"/>
              <a:gd name="connsiteY33" fmla="*/ 235744 h 285750"/>
              <a:gd name="connsiteX34" fmla="*/ 523875 w 1107281"/>
              <a:gd name="connsiteY34" fmla="*/ 247650 h 285750"/>
              <a:gd name="connsiteX35" fmla="*/ 528637 w 1107281"/>
              <a:gd name="connsiteY35" fmla="*/ 254794 h 285750"/>
              <a:gd name="connsiteX36" fmla="*/ 535781 w 1107281"/>
              <a:gd name="connsiteY36" fmla="*/ 257175 h 285750"/>
              <a:gd name="connsiteX37" fmla="*/ 550069 w 1107281"/>
              <a:gd name="connsiteY37" fmla="*/ 264319 h 285750"/>
              <a:gd name="connsiteX38" fmla="*/ 578644 w 1107281"/>
              <a:gd name="connsiteY38" fmla="*/ 261938 h 285750"/>
              <a:gd name="connsiteX39" fmla="*/ 581025 w 1107281"/>
              <a:gd name="connsiteY39" fmla="*/ 254794 h 285750"/>
              <a:gd name="connsiteX40" fmla="*/ 592931 w 1107281"/>
              <a:gd name="connsiteY40" fmla="*/ 245269 h 285750"/>
              <a:gd name="connsiteX41" fmla="*/ 654844 w 1107281"/>
              <a:gd name="connsiteY41" fmla="*/ 223838 h 285750"/>
              <a:gd name="connsiteX42" fmla="*/ 671512 w 1107281"/>
              <a:gd name="connsiteY42" fmla="*/ 235744 h 285750"/>
              <a:gd name="connsiteX43" fmla="*/ 683419 w 1107281"/>
              <a:gd name="connsiteY43" fmla="*/ 202407 h 285750"/>
              <a:gd name="connsiteX44" fmla="*/ 704850 w 1107281"/>
              <a:gd name="connsiteY44" fmla="*/ 216694 h 285750"/>
              <a:gd name="connsiteX45" fmla="*/ 711994 w 1107281"/>
              <a:gd name="connsiteY45" fmla="*/ 214313 h 285750"/>
              <a:gd name="connsiteX46" fmla="*/ 719137 w 1107281"/>
              <a:gd name="connsiteY46" fmla="*/ 211931 h 285750"/>
              <a:gd name="connsiteX47" fmla="*/ 733425 w 1107281"/>
              <a:gd name="connsiteY47" fmla="*/ 228600 h 285750"/>
              <a:gd name="connsiteX48" fmla="*/ 740569 w 1107281"/>
              <a:gd name="connsiteY48" fmla="*/ 233363 h 285750"/>
              <a:gd name="connsiteX49" fmla="*/ 704850 w 1107281"/>
              <a:gd name="connsiteY49" fmla="*/ 252413 h 285750"/>
              <a:gd name="connsiteX50" fmla="*/ 726280 w 1107281"/>
              <a:gd name="connsiteY50" fmla="*/ 269081 h 285750"/>
              <a:gd name="connsiteX51" fmla="*/ 762000 w 1107281"/>
              <a:gd name="connsiteY51" fmla="*/ 285750 h 285750"/>
              <a:gd name="connsiteX52" fmla="*/ 814387 w 1107281"/>
              <a:gd name="connsiteY52" fmla="*/ 273844 h 285750"/>
              <a:gd name="connsiteX53" fmla="*/ 821531 w 1107281"/>
              <a:gd name="connsiteY53" fmla="*/ 271463 h 285750"/>
              <a:gd name="connsiteX54" fmla="*/ 828675 w 1107281"/>
              <a:gd name="connsiteY54" fmla="*/ 266700 h 285750"/>
              <a:gd name="connsiteX55" fmla="*/ 831056 w 1107281"/>
              <a:gd name="connsiteY55" fmla="*/ 259556 h 285750"/>
              <a:gd name="connsiteX56" fmla="*/ 835819 w 1107281"/>
              <a:gd name="connsiteY56" fmla="*/ 252413 h 285750"/>
              <a:gd name="connsiteX57" fmla="*/ 847725 w 1107281"/>
              <a:gd name="connsiteY57" fmla="*/ 233363 h 285750"/>
              <a:gd name="connsiteX58" fmla="*/ 854869 w 1107281"/>
              <a:gd name="connsiteY58" fmla="*/ 209550 h 285750"/>
              <a:gd name="connsiteX59" fmla="*/ 864394 w 1107281"/>
              <a:gd name="connsiteY59" fmla="*/ 195263 h 285750"/>
              <a:gd name="connsiteX60" fmla="*/ 869156 w 1107281"/>
              <a:gd name="connsiteY60" fmla="*/ 188119 h 285750"/>
              <a:gd name="connsiteX61" fmla="*/ 876300 w 1107281"/>
              <a:gd name="connsiteY61" fmla="*/ 173831 h 285750"/>
              <a:gd name="connsiteX62" fmla="*/ 883444 w 1107281"/>
              <a:gd name="connsiteY62" fmla="*/ 169069 h 285750"/>
              <a:gd name="connsiteX63" fmla="*/ 895350 w 1107281"/>
              <a:gd name="connsiteY63" fmla="*/ 157163 h 285750"/>
              <a:gd name="connsiteX64" fmla="*/ 907256 w 1107281"/>
              <a:gd name="connsiteY64" fmla="*/ 145256 h 285750"/>
              <a:gd name="connsiteX65" fmla="*/ 914400 w 1107281"/>
              <a:gd name="connsiteY65" fmla="*/ 130969 h 285750"/>
              <a:gd name="connsiteX66" fmla="*/ 928687 w 1107281"/>
              <a:gd name="connsiteY66" fmla="*/ 126206 h 285750"/>
              <a:gd name="connsiteX67" fmla="*/ 942975 w 1107281"/>
              <a:gd name="connsiteY67" fmla="*/ 121444 h 285750"/>
              <a:gd name="connsiteX68" fmla="*/ 950119 w 1107281"/>
              <a:gd name="connsiteY68" fmla="*/ 119063 h 285750"/>
              <a:gd name="connsiteX69" fmla="*/ 1012031 w 1107281"/>
              <a:gd name="connsiteY69" fmla="*/ 116681 h 285750"/>
              <a:gd name="connsiteX70" fmla="*/ 1073944 w 1107281"/>
              <a:gd name="connsiteY70" fmla="*/ 119063 h 285750"/>
              <a:gd name="connsiteX71" fmla="*/ 1081087 w 1107281"/>
              <a:gd name="connsiteY71" fmla="*/ 123825 h 285750"/>
              <a:gd name="connsiteX72" fmla="*/ 1107281 w 1107281"/>
              <a:gd name="connsiteY72" fmla="*/ 145256 h 285750"/>
              <a:gd name="connsiteX0" fmla="*/ 0 w 1107281"/>
              <a:gd name="connsiteY0" fmla="*/ 16669 h 285750"/>
              <a:gd name="connsiteX1" fmla="*/ 11906 w 1107281"/>
              <a:gd name="connsiteY1" fmla="*/ 11906 h 285750"/>
              <a:gd name="connsiteX2" fmla="*/ 19050 w 1107281"/>
              <a:gd name="connsiteY2" fmla="*/ 9525 h 285750"/>
              <a:gd name="connsiteX3" fmla="*/ 26194 w 1107281"/>
              <a:gd name="connsiteY3" fmla="*/ 4763 h 285750"/>
              <a:gd name="connsiteX4" fmla="*/ 42862 w 1107281"/>
              <a:gd name="connsiteY4" fmla="*/ 0 h 285750"/>
              <a:gd name="connsiteX5" fmla="*/ 71437 w 1107281"/>
              <a:gd name="connsiteY5" fmla="*/ 4763 h 285750"/>
              <a:gd name="connsiteX6" fmla="*/ 85725 w 1107281"/>
              <a:gd name="connsiteY6" fmla="*/ 9525 h 285750"/>
              <a:gd name="connsiteX7" fmla="*/ 92869 w 1107281"/>
              <a:gd name="connsiteY7" fmla="*/ 14288 h 285750"/>
              <a:gd name="connsiteX8" fmla="*/ 107156 w 1107281"/>
              <a:gd name="connsiteY8" fmla="*/ 19050 h 285750"/>
              <a:gd name="connsiteX9" fmla="*/ 119062 w 1107281"/>
              <a:gd name="connsiteY9" fmla="*/ 28575 h 285750"/>
              <a:gd name="connsiteX10" fmla="*/ 126206 w 1107281"/>
              <a:gd name="connsiteY10" fmla="*/ 35719 h 285750"/>
              <a:gd name="connsiteX11" fmla="*/ 133350 w 1107281"/>
              <a:gd name="connsiteY11" fmla="*/ 40481 h 285750"/>
              <a:gd name="connsiteX12" fmla="*/ 138112 w 1107281"/>
              <a:gd name="connsiteY12" fmla="*/ 47625 h 285750"/>
              <a:gd name="connsiteX13" fmla="*/ 145256 w 1107281"/>
              <a:gd name="connsiteY13" fmla="*/ 52388 h 285750"/>
              <a:gd name="connsiteX14" fmla="*/ 154781 w 1107281"/>
              <a:gd name="connsiteY14" fmla="*/ 66675 h 285750"/>
              <a:gd name="connsiteX15" fmla="*/ 159544 w 1107281"/>
              <a:gd name="connsiteY15" fmla="*/ 73819 h 285750"/>
              <a:gd name="connsiteX16" fmla="*/ 171450 w 1107281"/>
              <a:gd name="connsiteY16" fmla="*/ 92869 h 285750"/>
              <a:gd name="connsiteX17" fmla="*/ 185737 w 1107281"/>
              <a:gd name="connsiteY17" fmla="*/ 97631 h 285750"/>
              <a:gd name="connsiteX18" fmla="*/ 192881 w 1107281"/>
              <a:gd name="connsiteY18" fmla="*/ 102394 h 285750"/>
              <a:gd name="connsiteX19" fmla="*/ 200025 w 1107281"/>
              <a:gd name="connsiteY19" fmla="*/ 109538 h 285750"/>
              <a:gd name="connsiteX20" fmla="*/ 207169 w 1107281"/>
              <a:gd name="connsiteY20" fmla="*/ 111919 h 285750"/>
              <a:gd name="connsiteX21" fmla="*/ 223837 w 1107281"/>
              <a:gd name="connsiteY21" fmla="*/ 130969 h 285750"/>
              <a:gd name="connsiteX22" fmla="*/ 226219 w 1107281"/>
              <a:gd name="connsiteY22" fmla="*/ 138113 h 285750"/>
              <a:gd name="connsiteX23" fmla="*/ 297656 w 1107281"/>
              <a:gd name="connsiteY23" fmla="*/ 147638 h 285750"/>
              <a:gd name="connsiteX24" fmla="*/ 361950 w 1107281"/>
              <a:gd name="connsiteY24" fmla="*/ 152400 h 285750"/>
              <a:gd name="connsiteX25" fmla="*/ 378619 w 1107281"/>
              <a:gd name="connsiteY25" fmla="*/ 157163 h 285750"/>
              <a:gd name="connsiteX26" fmla="*/ 385762 w 1107281"/>
              <a:gd name="connsiteY26" fmla="*/ 161925 h 285750"/>
              <a:gd name="connsiteX27" fmla="*/ 421481 w 1107281"/>
              <a:gd name="connsiteY27" fmla="*/ 169069 h 285750"/>
              <a:gd name="connsiteX28" fmla="*/ 435769 w 1107281"/>
              <a:gd name="connsiteY28" fmla="*/ 180975 h 285750"/>
              <a:gd name="connsiteX29" fmla="*/ 445294 w 1107281"/>
              <a:gd name="connsiteY29" fmla="*/ 195263 h 285750"/>
              <a:gd name="connsiteX30" fmla="*/ 452437 w 1107281"/>
              <a:gd name="connsiteY30" fmla="*/ 209550 h 285750"/>
              <a:gd name="connsiteX31" fmla="*/ 473869 w 1107281"/>
              <a:gd name="connsiteY31" fmla="*/ 221456 h 285750"/>
              <a:gd name="connsiteX32" fmla="*/ 488156 w 1107281"/>
              <a:gd name="connsiteY32" fmla="*/ 230981 h 285750"/>
              <a:gd name="connsiteX33" fmla="*/ 502444 w 1107281"/>
              <a:gd name="connsiteY33" fmla="*/ 235744 h 285750"/>
              <a:gd name="connsiteX34" fmla="*/ 523875 w 1107281"/>
              <a:gd name="connsiteY34" fmla="*/ 247650 h 285750"/>
              <a:gd name="connsiteX35" fmla="*/ 528637 w 1107281"/>
              <a:gd name="connsiteY35" fmla="*/ 254794 h 285750"/>
              <a:gd name="connsiteX36" fmla="*/ 535781 w 1107281"/>
              <a:gd name="connsiteY36" fmla="*/ 257175 h 285750"/>
              <a:gd name="connsiteX37" fmla="*/ 550069 w 1107281"/>
              <a:gd name="connsiteY37" fmla="*/ 264319 h 285750"/>
              <a:gd name="connsiteX38" fmla="*/ 578644 w 1107281"/>
              <a:gd name="connsiteY38" fmla="*/ 261938 h 285750"/>
              <a:gd name="connsiteX39" fmla="*/ 581025 w 1107281"/>
              <a:gd name="connsiteY39" fmla="*/ 254794 h 285750"/>
              <a:gd name="connsiteX40" fmla="*/ 592931 w 1107281"/>
              <a:gd name="connsiteY40" fmla="*/ 245269 h 285750"/>
              <a:gd name="connsiteX41" fmla="*/ 654844 w 1107281"/>
              <a:gd name="connsiteY41" fmla="*/ 223838 h 285750"/>
              <a:gd name="connsiteX42" fmla="*/ 671512 w 1107281"/>
              <a:gd name="connsiteY42" fmla="*/ 235744 h 285750"/>
              <a:gd name="connsiteX43" fmla="*/ 683419 w 1107281"/>
              <a:gd name="connsiteY43" fmla="*/ 202407 h 285750"/>
              <a:gd name="connsiteX44" fmla="*/ 704850 w 1107281"/>
              <a:gd name="connsiteY44" fmla="*/ 216694 h 285750"/>
              <a:gd name="connsiteX45" fmla="*/ 711994 w 1107281"/>
              <a:gd name="connsiteY45" fmla="*/ 214313 h 285750"/>
              <a:gd name="connsiteX46" fmla="*/ 719137 w 1107281"/>
              <a:gd name="connsiteY46" fmla="*/ 211931 h 285750"/>
              <a:gd name="connsiteX47" fmla="*/ 740569 w 1107281"/>
              <a:gd name="connsiteY47" fmla="*/ 233363 h 285750"/>
              <a:gd name="connsiteX48" fmla="*/ 704850 w 1107281"/>
              <a:gd name="connsiteY48" fmla="*/ 252413 h 285750"/>
              <a:gd name="connsiteX49" fmla="*/ 726280 w 1107281"/>
              <a:gd name="connsiteY49" fmla="*/ 269081 h 285750"/>
              <a:gd name="connsiteX50" fmla="*/ 762000 w 1107281"/>
              <a:gd name="connsiteY50" fmla="*/ 285750 h 285750"/>
              <a:gd name="connsiteX51" fmla="*/ 814387 w 1107281"/>
              <a:gd name="connsiteY51" fmla="*/ 273844 h 285750"/>
              <a:gd name="connsiteX52" fmla="*/ 821531 w 1107281"/>
              <a:gd name="connsiteY52" fmla="*/ 271463 h 285750"/>
              <a:gd name="connsiteX53" fmla="*/ 828675 w 1107281"/>
              <a:gd name="connsiteY53" fmla="*/ 266700 h 285750"/>
              <a:gd name="connsiteX54" fmla="*/ 831056 w 1107281"/>
              <a:gd name="connsiteY54" fmla="*/ 259556 h 285750"/>
              <a:gd name="connsiteX55" fmla="*/ 835819 w 1107281"/>
              <a:gd name="connsiteY55" fmla="*/ 252413 h 285750"/>
              <a:gd name="connsiteX56" fmla="*/ 847725 w 1107281"/>
              <a:gd name="connsiteY56" fmla="*/ 233363 h 285750"/>
              <a:gd name="connsiteX57" fmla="*/ 854869 w 1107281"/>
              <a:gd name="connsiteY57" fmla="*/ 209550 h 285750"/>
              <a:gd name="connsiteX58" fmla="*/ 864394 w 1107281"/>
              <a:gd name="connsiteY58" fmla="*/ 195263 h 285750"/>
              <a:gd name="connsiteX59" fmla="*/ 869156 w 1107281"/>
              <a:gd name="connsiteY59" fmla="*/ 188119 h 285750"/>
              <a:gd name="connsiteX60" fmla="*/ 876300 w 1107281"/>
              <a:gd name="connsiteY60" fmla="*/ 173831 h 285750"/>
              <a:gd name="connsiteX61" fmla="*/ 883444 w 1107281"/>
              <a:gd name="connsiteY61" fmla="*/ 169069 h 285750"/>
              <a:gd name="connsiteX62" fmla="*/ 895350 w 1107281"/>
              <a:gd name="connsiteY62" fmla="*/ 157163 h 285750"/>
              <a:gd name="connsiteX63" fmla="*/ 907256 w 1107281"/>
              <a:gd name="connsiteY63" fmla="*/ 145256 h 285750"/>
              <a:gd name="connsiteX64" fmla="*/ 914400 w 1107281"/>
              <a:gd name="connsiteY64" fmla="*/ 130969 h 285750"/>
              <a:gd name="connsiteX65" fmla="*/ 928687 w 1107281"/>
              <a:gd name="connsiteY65" fmla="*/ 126206 h 285750"/>
              <a:gd name="connsiteX66" fmla="*/ 942975 w 1107281"/>
              <a:gd name="connsiteY66" fmla="*/ 121444 h 285750"/>
              <a:gd name="connsiteX67" fmla="*/ 950119 w 1107281"/>
              <a:gd name="connsiteY67" fmla="*/ 119063 h 285750"/>
              <a:gd name="connsiteX68" fmla="*/ 1012031 w 1107281"/>
              <a:gd name="connsiteY68" fmla="*/ 116681 h 285750"/>
              <a:gd name="connsiteX69" fmla="*/ 1073944 w 1107281"/>
              <a:gd name="connsiteY69" fmla="*/ 119063 h 285750"/>
              <a:gd name="connsiteX70" fmla="*/ 1081087 w 1107281"/>
              <a:gd name="connsiteY70" fmla="*/ 123825 h 285750"/>
              <a:gd name="connsiteX71" fmla="*/ 1107281 w 1107281"/>
              <a:gd name="connsiteY71" fmla="*/ 145256 h 285750"/>
              <a:gd name="connsiteX0" fmla="*/ 0 w 1107281"/>
              <a:gd name="connsiteY0" fmla="*/ 16669 h 285750"/>
              <a:gd name="connsiteX1" fmla="*/ 11906 w 1107281"/>
              <a:gd name="connsiteY1" fmla="*/ 11906 h 285750"/>
              <a:gd name="connsiteX2" fmla="*/ 19050 w 1107281"/>
              <a:gd name="connsiteY2" fmla="*/ 9525 h 285750"/>
              <a:gd name="connsiteX3" fmla="*/ 26194 w 1107281"/>
              <a:gd name="connsiteY3" fmla="*/ 4763 h 285750"/>
              <a:gd name="connsiteX4" fmla="*/ 42862 w 1107281"/>
              <a:gd name="connsiteY4" fmla="*/ 0 h 285750"/>
              <a:gd name="connsiteX5" fmla="*/ 71437 w 1107281"/>
              <a:gd name="connsiteY5" fmla="*/ 4763 h 285750"/>
              <a:gd name="connsiteX6" fmla="*/ 85725 w 1107281"/>
              <a:gd name="connsiteY6" fmla="*/ 9525 h 285750"/>
              <a:gd name="connsiteX7" fmla="*/ 92869 w 1107281"/>
              <a:gd name="connsiteY7" fmla="*/ 14288 h 285750"/>
              <a:gd name="connsiteX8" fmla="*/ 107156 w 1107281"/>
              <a:gd name="connsiteY8" fmla="*/ 19050 h 285750"/>
              <a:gd name="connsiteX9" fmla="*/ 119062 w 1107281"/>
              <a:gd name="connsiteY9" fmla="*/ 28575 h 285750"/>
              <a:gd name="connsiteX10" fmla="*/ 126206 w 1107281"/>
              <a:gd name="connsiteY10" fmla="*/ 35719 h 285750"/>
              <a:gd name="connsiteX11" fmla="*/ 133350 w 1107281"/>
              <a:gd name="connsiteY11" fmla="*/ 40481 h 285750"/>
              <a:gd name="connsiteX12" fmla="*/ 138112 w 1107281"/>
              <a:gd name="connsiteY12" fmla="*/ 47625 h 285750"/>
              <a:gd name="connsiteX13" fmla="*/ 145256 w 1107281"/>
              <a:gd name="connsiteY13" fmla="*/ 52388 h 285750"/>
              <a:gd name="connsiteX14" fmla="*/ 154781 w 1107281"/>
              <a:gd name="connsiteY14" fmla="*/ 66675 h 285750"/>
              <a:gd name="connsiteX15" fmla="*/ 159544 w 1107281"/>
              <a:gd name="connsiteY15" fmla="*/ 73819 h 285750"/>
              <a:gd name="connsiteX16" fmla="*/ 171450 w 1107281"/>
              <a:gd name="connsiteY16" fmla="*/ 92869 h 285750"/>
              <a:gd name="connsiteX17" fmla="*/ 185737 w 1107281"/>
              <a:gd name="connsiteY17" fmla="*/ 97631 h 285750"/>
              <a:gd name="connsiteX18" fmla="*/ 192881 w 1107281"/>
              <a:gd name="connsiteY18" fmla="*/ 102394 h 285750"/>
              <a:gd name="connsiteX19" fmla="*/ 200025 w 1107281"/>
              <a:gd name="connsiteY19" fmla="*/ 109538 h 285750"/>
              <a:gd name="connsiteX20" fmla="*/ 207169 w 1107281"/>
              <a:gd name="connsiteY20" fmla="*/ 111919 h 285750"/>
              <a:gd name="connsiteX21" fmla="*/ 223837 w 1107281"/>
              <a:gd name="connsiteY21" fmla="*/ 130969 h 285750"/>
              <a:gd name="connsiteX22" fmla="*/ 226219 w 1107281"/>
              <a:gd name="connsiteY22" fmla="*/ 138113 h 285750"/>
              <a:gd name="connsiteX23" fmla="*/ 297656 w 1107281"/>
              <a:gd name="connsiteY23" fmla="*/ 147638 h 285750"/>
              <a:gd name="connsiteX24" fmla="*/ 361950 w 1107281"/>
              <a:gd name="connsiteY24" fmla="*/ 152400 h 285750"/>
              <a:gd name="connsiteX25" fmla="*/ 378619 w 1107281"/>
              <a:gd name="connsiteY25" fmla="*/ 157163 h 285750"/>
              <a:gd name="connsiteX26" fmla="*/ 385762 w 1107281"/>
              <a:gd name="connsiteY26" fmla="*/ 161925 h 285750"/>
              <a:gd name="connsiteX27" fmla="*/ 421481 w 1107281"/>
              <a:gd name="connsiteY27" fmla="*/ 169069 h 285750"/>
              <a:gd name="connsiteX28" fmla="*/ 435769 w 1107281"/>
              <a:gd name="connsiteY28" fmla="*/ 180975 h 285750"/>
              <a:gd name="connsiteX29" fmla="*/ 445294 w 1107281"/>
              <a:gd name="connsiteY29" fmla="*/ 195263 h 285750"/>
              <a:gd name="connsiteX30" fmla="*/ 452437 w 1107281"/>
              <a:gd name="connsiteY30" fmla="*/ 209550 h 285750"/>
              <a:gd name="connsiteX31" fmla="*/ 473869 w 1107281"/>
              <a:gd name="connsiteY31" fmla="*/ 221456 h 285750"/>
              <a:gd name="connsiteX32" fmla="*/ 488156 w 1107281"/>
              <a:gd name="connsiteY32" fmla="*/ 230981 h 285750"/>
              <a:gd name="connsiteX33" fmla="*/ 502444 w 1107281"/>
              <a:gd name="connsiteY33" fmla="*/ 235744 h 285750"/>
              <a:gd name="connsiteX34" fmla="*/ 523875 w 1107281"/>
              <a:gd name="connsiteY34" fmla="*/ 247650 h 285750"/>
              <a:gd name="connsiteX35" fmla="*/ 528637 w 1107281"/>
              <a:gd name="connsiteY35" fmla="*/ 254794 h 285750"/>
              <a:gd name="connsiteX36" fmla="*/ 535781 w 1107281"/>
              <a:gd name="connsiteY36" fmla="*/ 257175 h 285750"/>
              <a:gd name="connsiteX37" fmla="*/ 550069 w 1107281"/>
              <a:gd name="connsiteY37" fmla="*/ 264319 h 285750"/>
              <a:gd name="connsiteX38" fmla="*/ 578644 w 1107281"/>
              <a:gd name="connsiteY38" fmla="*/ 261938 h 285750"/>
              <a:gd name="connsiteX39" fmla="*/ 581025 w 1107281"/>
              <a:gd name="connsiteY39" fmla="*/ 254794 h 285750"/>
              <a:gd name="connsiteX40" fmla="*/ 592931 w 1107281"/>
              <a:gd name="connsiteY40" fmla="*/ 245269 h 285750"/>
              <a:gd name="connsiteX41" fmla="*/ 654844 w 1107281"/>
              <a:gd name="connsiteY41" fmla="*/ 223838 h 285750"/>
              <a:gd name="connsiteX42" fmla="*/ 671512 w 1107281"/>
              <a:gd name="connsiteY42" fmla="*/ 235744 h 285750"/>
              <a:gd name="connsiteX43" fmla="*/ 683419 w 1107281"/>
              <a:gd name="connsiteY43" fmla="*/ 202407 h 285750"/>
              <a:gd name="connsiteX44" fmla="*/ 704850 w 1107281"/>
              <a:gd name="connsiteY44" fmla="*/ 216694 h 285750"/>
              <a:gd name="connsiteX45" fmla="*/ 711994 w 1107281"/>
              <a:gd name="connsiteY45" fmla="*/ 214313 h 285750"/>
              <a:gd name="connsiteX46" fmla="*/ 740569 w 1107281"/>
              <a:gd name="connsiteY46" fmla="*/ 233363 h 285750"/>
              <a:gd name="connsiteX47" fmla="*/ 704850 w 1107281"/>
              <a:gd name="connsiteY47" fmla="*/ 252413 h 285750"/>
              <a:gd name="connsiteX48" fmla="*/ 726280 w 1107281"/>
              <a:gd name="connsiteY48" fmla="*/ 269081 h 285750"/>
              <a:gd name="connsiteX49" fmla="*/ 762000 w 1107281"/>
              <a:gd name="connsiteY49" fmla="*/ 285750 h 285750"/>
              <a:gd name="connsiteX50" fmla="*/ 814387 w 1107281"/>
              <a:gd name="connsiteY50" fmla="*/ 273844 h 285750"/>
              <a:gd name="connsiteX51" fmla="*/ 821531 w 1107281"/>
              <a:gd name="connsiteY51" fmla="*/ 271463 h 285750"/>
              <a:gd name="connsiteX52" fmla="*/ 828675 w 1107281"/>
              <a:gd name="connsiteY52" fmla="*/ 266700 h 285750"/>
              <a:gd name="connsiteX53" fmla="*/ 831056 w 1107281"/>
              <a:gd name="connsiteY53" fmla="*/ 259556 h 285750"/>
              <a:gd name="connsiteX54" fmla="*/ 835819 w 1107281"/>
              <a:gd name="connsiteY54" fmla="*/ 252413 h 285750"/>
              <a:gd name="connsiteX55" fmla="*/ 847725 w 1107281"/>
              <a:gd name="connsiteY55" fmla="*/ 233363 h 285750"/>
              <a:gd name="connsiteX56" fmla="*/ 854869 w 1107281"/>
              <a:gd name="connsiteY56" fmla="*/ 209550 h 285750"/>
              <a:gd name="connsiteX57" fmla="*/ 864394 w 1107281"/>
              <a:gd name="connsiteY57" fmla="*/ 195263 h 285750"/>
              <a:gd name="connsiteX58" fmla="*/ 869156 w 1107281"/>
              <a:gd name="connsiteY58" fmla="*/ 188119 h 285750"/>
              <a:gd name="connsiteX59" fmla="*/ 876300 w 1107281"/>
              <a:gd name="connsiteY59" fmla="*/ 173831 h 285750"/>
              <a:gd name="connsiteX60" fmla="*/ 883444 w 1107281"/>
              <a:gd name="connsiteY60" fmla="*/ 169069 h 285750"/>
              <a:gd name="connsiteX61" fmla="*/ 895350 w 1107281"/>
              <a:gd name="connsiteY61" fmla="*/ 157163 h 285750"/>
              <a:gd name="connsiteX62" fmla="*/ 907256 w 1107281"/>
              <a:gd name="connsiteY62" fmla="*/ 145256 h 285750"/>
              <a:gd name="connsiteX63" fmla="*/ 914400 w 1107281"/>
              <a:gd name="connsiteY63" fmla="*/ 130969 h 285750"/>
              <a:gd name="connsiteX64" fmla="*/ 928687 w 1107281"/>
              <a:gd name="connsiteY64" fmla="*/ 126206 h 285750"/>
              <a:gd name="connsiteX65" fmla="*/ 942975 w 1107281"/>
              <a:gd name="connsiteY65" fmla="*/ 121444 h 285750"/>
              <a:gd name="connsiteX66" fmla="*/ 950119 w 1107281"/>
              <a:gd name="connsiteY66" fmla="*/ 119063 h 285750"/>
              <a:gd name="connsiteX67" fmla="*/ 1012031 w 1107281"/>
              <a:gd name="connsiteY67" fmla="*/ 116681 h 285750"/>
              <a:gd name="connsiteX68" fmla="*/ 1073944 w 1107281"/>
              <a:gd name="connsiteY68" fmla="*/ 119063 h 285750"/>
              <a:gd name="connsiteX69" fmla="*/ 1081087 w 1107281"/>
              <a:gd name="connsiteY69" fmla="*/ 123825 h 285750"/>
              <a:gd name="connsiteX70" fmla="*/ 1107281 w 1107281"/>
              <a:gd name="connsiteY70" fmla="*/ 145256 h 285750"/>
              <a:gd name="connsiteX0" fmla="*/ 0 w 1107281"/>
              <a:gd name="connsiteY0" fmla="*/ 16669 h 285750"/>
              <a:gd name="connsiteX1" fmla="*/ 11906 w 1107281"/>
              <a:gd name="connsiteY1" fmla="*/ 11906 h 285750"/>
              <a:gd name="connsiteX2" fmla="*/ 19050 w 1107281"/>
              <a:gd name="connsiteY2" fmla="*/ 9525 h 285750"/>
              <a:gd name="connsiteX3" fmla="*/ 26194 w 1107281"/>
              <a:gd name="connsiteY3" fmla="*/ 4763 h 285750"/>
              <a:gd name="connsiteX4" fmla="*/ 42862 w 1107281"/>
              <a:gd name="connsiteY4" fmla="*/ 0 h 285750"/>
              <a:gd name="connsiteX5" fmla="*/ 71437 w 1107281"/>
              <a:gd name="connsiteY5" fmla="*/ 4763 h 285750"/>
              <a:gd name="connsiteX6" fmla="*/ 85725 w 1107281"/>
              <a:gd name="connsiteY6" fmla="*/ 9525 h 285750"/>
              <a:gd name="connsiteX7" fmla="*/ 92869 w 1107281"/>
              <a:gd name="connsiteY7" fmla="*/ 14288 h 285750"/>
              <a:gd name="connsiteX8" fmla="*/ 107156 w 1107281"/>
              <a:gd name="connsiteY8" fmla="*/ 19050 h 285750"/>
              <a:gd name="connsiteX9" fmla="*/ 119062 w 1107281"/>
              <a:gd name="connsiteY9" fmla="*/ 28575 h 285750"/>
              <a:gd name="connsiteX10" fmla="*/ 126206 w 1107281"/>
              <a:gd name="connsiteY10" fmla="*/ 35719 h 285750"/>
              <a:gd name="connsiteX11" fmla="*/ 133350 w 1107281"/>
              <a:gd name="connsiteY11" fmla="*/ 40481 h 285750"/>
              <a:gd name="connsiteX12" fmla="*/ 138112 w 1107281"/>
              <a:gd name="connsiteY12" fmla="*/ 47625 h 285750"/>
              <a:gd name="connsiteX13" fmla="*/ 145256 w 1107281"/>
              <a:gd name="connsiteY13" fmla="*/ 52388 h 285750"/>
              <a:gd name="connsiteX14" fmla="*/ 154781 w 1107281"/>
              <a:gd name="connsiteY14" fmla="*/ 66675 h 285750"/>
              <a:gd name="connsiteX15" fmla="*/ 159544 w 1107281"/>
              <a:gd name="connsiteY15" fmla="*/ 73819 h 285750"/>
              <a:gd name="connsiteX16" fmla="*/ 171450 w 1107281"/>
              <a:gd name="connsiteY16" fmla="*/ 92869 h 285750"/>
              <a:gd name="connsiteX17" fmla="*/ 185737 w 1107281"/>
              <a:gd name="connsiteY17" fmla="*/ 97631 h 285750"/>
              <a:gd name="connsiteX18" fmla="*/ 192881 w 1107281"/>
              <a:gd name="connsiteY18" fmla="*/ 102394 h 285750"/>
              <a:gd name="connsiteX19" fmla="*/ 200025 w 1107281"/>
              <a:gd name="connsiteY19" fmla="*/ 109538 h 285750"/>
              <a:gd name="connsiteX20" fmla="*/ 207169 w 1107281"/>
              <a:gd name="connsiteY20" fmla="*/ 111919 h 285750"/>
              <a:gd name="connsiteX21" fmla="*/ 223837 w 1107281"/>
              <a:gd name="connsiteY21" fmla="*/ 130969 h 285750"/>
              <a:gd name="connsiteX22" fmla="*/ 226219 w 1107281"/>
              <a:gd name="connsiteY22" fmla="*/ 138113 h 285750"/>
              <a:gd name="connsiteX23" fmla="*/ 297656 w 1107281"/>
              <a:gd name="connsiteY23" fmla="*/ 147638 h 285750"/>
              <a:gd name="connsiteX24" fmla="*/ 361950 w 1107281"/>
              <a:gd name="connsiteY24" fmla="*/ 152400 h 285750"/>
              <a:gd name="connsiteX25" fmla="*/ 378619 w 1107281"/>
              <a:gd name="connsiteY25" fmla="*/ 157163 h 285750"/>
              <a:gd name="connsiteX26" fmla="*/ 385762 w 1107281"/>
              <a:gd name="connsiteY26" fmla="*/ 161925 h 285750"/>
              <a:gd name="connsiteX27" fmla="*/ 421481 w 1107281"/>
              <a:gd name="connsiteY27" fmla="*/ 169069 h 285750"/>
              <a:gd name="connsiteX28" fmla="*/ 435769 w 1107281"/>
              <a:gd name="connsiteY28" fmla="*/ 180975 h 285750"/>
              <a:gd name="connsiteX29" fmla="*/ 445294 w 1107281"/>
              <a:gd name="connsiteY29" fmla="*/ 195263 h 285750"/>
              <a:gd name="connsiteX30" fmla="*/ 452437 w 1107281"/>
              <a:gd name="connsiteY30" fmla="*/ 209550 h 285750"/>
              <a:gd name="connsiteX31" fmla="*/ 473869 w 1107281"/>
              <a:gd name="connsiteY31" fmla="*/ 221456 h 285750"/>
              <a:gd name="connsiteX32" fmla="*/ 488156 w 1107281"/>
              <a:gd name="connsiteY32" fmla="*/ 230981 h 285750"/>
              <a:gd name="connsiteX33" fmla="*/ 502444 w 1107281"/>
              <a:gd name="connsiteY33" fmla="*/ 235744 h 285750"/>
              <a:gd name="connsiteX34" fmla="*/ 523875 w 1107281"/>
              <a:gd name="connsiteY34" fmla="*/ 247650 h 285750"/>
              <a:gd name="connsiteX35" fmla="*/ 528637 w 1107281"/>
              <a:gd name="connsiteY35" fmla="*/ 254794 h 285750"/>
              <a:gd name="connsiteX36" fmla="*/ 535781 w 1107281"/>
              <a:gd name="connsiteY36" fmla="*/ 257175 h 285750"/>
              <a:gd name="connsiteX37" fmla="*/ 550069 w 1107281"/>
              <a:gd name="connsiteY37" fmla="*/ 264319 h 285750"/>
              <a:gd name="connsiteX38" fmla="*/ 578644 w 1107281"/>
              <a:gd name="connsiteY38" fmla="*/ 261938 h 285750"/>
              <a:gd name="connsiteX39" fmla="*/ 581025 w 1107281"/>
              <a:gd name="connsiteY39" fmla="*/ 254794 h 285750"/>
              <a:gd name="connsiteX40" fmla="*/ 592931 w 1107281"/>
              <a:gd name="connsiteY40" fmla="*/ 245269 h 285750"/>
              <a:gd name="connsiteX41" fmla="*/ 654844 w 1107281"/>
              <a:gd name="connsiteY41" fmla="*/ 223838 h 285750"/>
              <a:gd name="connsiteX42" fmla="*/ 671512 w 1107281"/>
              <a:gd name="connsiteY42" fmla="*/ 235744 h 285750"/>
              <a:gd name="connsiteX43" fmla="*/ 683419 w 1107281"/>
              <a:gd name="connsiteY43" fmla="*/ 202407 h 285750"/>
              <a:gd name="connsiteX44" fmla="*/ 711994 w 1107281"/>
              <a:gd name="connsiteY44" fmla="*/ 214313 h 285750"/>
              <a:gd name="connsiteX45" fmla="*/ 740569 w 1107281"/>
              <a:gd name="connsiteY45" fmla="*/ 233363 h 285750"/>
              <a:gd name="connsiteX46" fmla="*/ 704850 w 1107281"/>
              <a:gd name="connsiteY46" fmla="*/ 252413 h 285750"/>
              <a:gd name="connsiteX47" fmla="*/ 726280 w 1107281"/>
              <a:gd name="connsiteY47" fmla="*/ 269081 h 285750"/>
              <a:gd name="connsiteX48" fmla="*/ 762000 w 1107281"/>
              <a:gd name="connsiteY48" fmla="*/ 285750 h 285750"/>
              <a:gd name="connsiteX49" fmla="*/ 814387 w 1107281"/>
              <a:gd name="connsiteY49" fmla="*/ 273844 h 285750"/>
              <a:gd name="connsiteX50" fmla="*/ 821531 w 1107281"/>
              <a:gd name="connsiteY50" fmla="*/ 271463 h 285750"/>
              <a:gd name="connsiteX51" fmla="*/ 828675 w 1107281"/>
              <a:gd name="connsiteY51" fmla="*/ 266700 h 285750"/>
              <a:gd name="connsiteX52" fmla="*/ 831056 w 1107281"/>
              <a:gd name="connsiteY52" fmla="*/ 259556 h 285750"/>
              <a:gd name="connsiteX53" fmla="*/ 835819 w 1107281"/>
              <a:gd name="connsiteY53" fmla="*/ 252413 h 285750"/>
              <a:gd name="connsiteX54" fmla="*/ 847725 w 1107281"/>
              <a:gd name="connsiteY54" fmla="*/ 233363 h 285750"/>
              <a:gd name="connsiteX55" fmla="*/ 854869 w 1107281"/>
              <a:gd name="connsiteY55" fmla="*/ 209550 h 285750"/>
              <a:gd name="connsiteX56" fmla="*/ 864394 w 1107281"/>
              <a:gd name="connsiteY56" fmla="*/ 195263 h 285750"/>
              <a:gd name="connsiteX57" fmla="*/ 869156 w 1107281"/>
              <a:gd name="connsiteY57" fmla="*/ 188119 h 285750"/>
              <a:gd name="connsiteX58" fmla="*/ 876300 w 1107281"/>
              <a:gd name="connsiteY58" fmla="*/ 173831 h 285750"/>
              <a:gd name="connsiteX59" fmla="*/ 883444 w 1107281"/>
              <a:gd name="connsiteY59" fmla="*/ 169069 h 285750"/>
              <a:gd name="connsiteX60" fmla="*/ 895350 w 1107281"/>
              <a:gd name="connsiteY60" fmla="*/ 157163 h 285750"/>
              <a:gd name="connsiteX61" fmla="*/ 907256 w 1107281"/>
              <a:gd name="connsiteY61" fmla="*/ 145256 h 285750"/>
              <a:gd name="connsiteX62" fmla="*/ 914400 w 1107281"/>
              <a:gd name="connsiteY62" fmla="*/ 130969 h 285750"/>
              <a:gd name="connsiteX63" fmla="*/ 928687 w 1107281"/>
              <a:gd name="connsiteY63" fmla="*/ 126206 h 285750"/>
              <a:gd name="connsiteX64" fmla="*/ 942975 w 1107281"/>
              <a:gd name="connsiteY64" fmla="*/ 121444 h 285750"/>
              <a:gd name="connsiteX65" fmla="*/ 950119 w 1107281"/>
              <a:gd name="connsiteY65" fmla="*/ 119063 h 285750"/>
              <a:gd name="connsiteX66" fmla="*/ 1012031 w 1107281"/>
              <a:gd name="connsiteY66" fmla="*/ 116681 h 285750"/>
              <a:gd name="connsiteX67" fmla="*/ 1073944 w 1107281"/>
              <a:gd name="connsiteY67" fmla="*/ 119063 h 285750"/>
              <a:gd name="connsiteX68" fmla="*/ 1081087 w 1107281"/>
              <a:gd name="connsiteY68" fmla="*/ 123825 h 285750"/>
              <a:gd name="connsiteX69" fmla="*/ 1107281 w 1107281"/>
              <a:gd name="connsiteY69" fmla="*/ 145256 h 285750"/>
              <a:gd name="connsiteX0" fmla="*/ 0 w 1107281"/>
              <a:gd name="connsiteY0" fmla="*/ 16669 h 285750"/>
              <a:gd name="connsiteX1" fmla="*/ 11906 w 1107281"/>
              <a:gd name="connsiteY1" fmla="*/ 11906 h 285750"/>
              <a:gd name="connsiteX2" fmla="*/ 19050 w 1107281"/>
              <a:gd name="connsiteY2" fmla="*/ 9525 h 285750"/>
              <a:gd name="connsiteX3" fmla="*/ 26194 w 1107281"/>
              <a:gd name="connsiteY3" fmla="*/ 4763 h 285750"/>
              <a:gd name="connsiteX4" fmla="*/ 42862 w 1107281"/>
              <a:gd name="connsiteY4" fmla="*/ 0 h 285750"/>
              <a:gd name="connsiteX5" fmla="*/ 71437 w 1107281"/>
              <a:gd name="connsiteY5" fmla="*/ 4763 h 285750"/>
              <a:gd name="connsiteX6" fmla="*/ 85725 w 1107281"/>
              <a:gd name="connsiteY6" fmla="*/ 9525 h 285750"/>
              <a:gd name="connsiteX7" fmla="*/ 92869 w 1107281"/>
              <a:gd name="connsiteY7" fmla="*/ 14288 h 285750"/>
              <a:gd name="connsiteX8" fmla="*/ 107156 w 1107281"/>
              <a:gd name="connsiteY8" fmla="*/ 19050 h 285750"/>
              <a:gd name="connsiteX9" fmla="*/ 119062 w 1107281"/>
              <a:gd name="connsiteY9" fmla="*/ 28575 h 285750"/>
              <a:gd name="connsiteX10" fmla="*/ 126206 w 1107281"/>
              <a:gd name="connsiteY10" fmla="*/ 35719 h 285750"/>
              <a:gd name="connsiteX11" fmla="*/ 133350 w 1107281"/>
              <a:gd name="connsiteY11" fmla="*/ 40481 h 285750"/>
              <a:gd name="connsiteX12" fmla="*/ 138112 w 1107281"/>
              <a:gd name="connsiteY12" fmla="*/ 47625 h 285750"/>
              <a:gd name="connsiteX13" fmla="*/ 145256 w 1107281"/>
              <a:gd name="connsiteY13" fmla="*/ 52388 h 285750"/>
              <a:gd name="connsiteX14" fmla="*/ 154781 w 1107281"/>
              <a:gd name="connsiteY14" fmla="*/ 66675 h 285750"/>
              <a:gd name="connsiteX15" fmla="*/ 159544 w 1107281"/>
              <a:gd name="connsiteY15" fmla="*/ 73819 h 285750"/>
              <a:gd name="connsiteX16" fmla="*/ 171450 w 1107281"/>
              <a:gd name="connsiteY16" fmla="*/ 92869 h 285750"/>
              <a:gd name="connsiteX17" fmla="*/ 185737 w 1107281"/>
              <a:gd name="connsiteY17" fmla="*/ 97631 h 285750"/>
              <a:gd name="connsiteX18" fmla="*/ 192881 w 1107281"/>
              <a:gd name="connsiteY18" fmla="*/ 102394 h 285750"/>
              <a:gd name="connsiteX19" fmla="*/ 200025 w 1107281"/>
              <a:gd name="connsiteY19" fmla="*/ 109538 h 285750"/>
              <a:gd name="connsiteX20" fmla="*/ 207169 w 1107281"/>
              <a:gd name="connsiteY20" fmla="*/ 111919 h 285750"/>
              <a:gd name="connsiteX21" fmla="*/ 223837 w 1107281"/>
              <a:gd name="connsiteY21" fmla="*/ 130969 h 285750"/>
              <a:gd name="connsiteX22" fmla="*/ 226219 w 1107281"/>
              <a:gd name="connsiteY22" fmla="*/ 138113 h 285750"/>
              <a:gd name="connsiteX23" fmla="*/ 297656 w 1107281"/>
              <a:gd name="connsiteY23" fmla="*/ 147638 h 285750"/>
              <a:gd name="connsiteX24" fmla="*/ 361950 w 1107281"/>
              <a:gd name="connsiteY24" fmla="*/ 152400 h 285750"/>
              <a:gd name="connsiteX25" fmla="*/ 378619 w 1107281"/>
              <a:gd name="connsiteY25" fmla="*/ 157163 h 285750"/>
              <a:gd name="connsiteX26" fmla="*/ 385762 w 1107281"/>
              <a:gd name="connsiteY26" fmla="*/ 161925 h 285750"/>
              <a:gd name="connsiteX27" fmla="*/ 421481 w 1107281"/>
              <a:gd name="connsiteY27" fmla="*/ 169069 h 285750"/>
              <a:gd name="connsiteX28" fmla="*/ 435769 w 1107281"/>
              <a:gd name="connsiteY28" fmla="*/ 180975 h 285750"/>
              <a:gd name="connsiteX29" fmla="*/ 445294 w 1107281"/>
              <a:gd name="connsiteY29" fmla="*/ 195263 h 285750"/>
              <a:gd name="connsiteX30" fmla="*/ 452437 w 1107281"/>
              <a:gd name="connsiteY30" fmla="*/ 209550 h 285750"/>
              <a:gd name="connsiteX31" fmla="*/ 473869 w 1107281"/>
              <a:gd name="connsiteY31" fmla="*/ 221456 h 285750"/>
              <a:gd name="connsiteX32" fmla="*/ 488156 w 1107281"/>
              <a:gd name="connsiteY32" fmla="*/ 230981 h 285750"/>
              <a:gd name="connsiteX33" fmla="*/ 502444 w 1107281"/>
              <a:gd name="connsiteY33" fmla="*/ 235744 h 285750"/>
              <a:gd name="connsiteX34" fmla="*/ 523875 w 1107281"/>
              <a:gd name="connsiteY34" fmla="*/ 247650 h 285750"/>
              <a:gd name="connsiteX35" fmla="*/ 528637 w 1107281"/>
              <a:gd name="connsiteY35" fmla="*/ 254794 h 285750"/>
              <a:gd name="connsiteX36" fmla="*/ 535781 w 1107281"/>
              <a:gd name="connsiteY36" fmla="*/ 257175 h 285750"/>
              <a:gd name="connsiteX37" fmla="*/ 550069 w 1107281"/>
              <a:gd name="connsiteY37" fmla="*/ 264319 h 285750"/>
              <a:gd name="connsiteX38" fmla="*/ 578644 w 1107281"/>
              <a:gd name="connsiteY38" fmla="*/ 261938 h 285750"/>
              <a:gd name="connsiteX39" fmla="*/ 581025 w 1107281"/>
              <a:gd name="connsiteY39" fmla="*/ 254794 h 285750"/>
              <a:gd name="connsiteX40" fmla="*/ 592931 w 1107281"/>
              <a:gd name="connsiteY40" fmla="*/ 245269 h 285750"/>
              <a:gd name="connsiteX41" fmla="*/ 654844 w 1107281"/>
              <a:gd name="connsiteY41" fmla="*/ 223838 h 285750"/>
              <a:gd name="connsiteX42" fmla="*/ 683419 w 1107281"/>
              <a:gd name="connsiteY42" fmla="*/ 202407 h 285750"/>
              <a:gd name="connsiteX43" fmla="*/ 711994 w 1107281"/>
              <a:gd name="connsiteY43" fmla="*/ 214313 h 285750"/>
              <a:gd name="connsiteX44" fmla="*/ 740569 w 1107281"/>
              <a:gd name="connsiteY44" fmla="*/ 233363 h 285750"/>
              <a:gd name="connsiteX45" fmla="*/ 704850 w 1107281"/>
              <a:gd name="connsiteY45" fmla="*/ 252413 h 285750"/>
              <a:gd name="connsiteX46" fmla="*/ 726280 w 1107281"/>
              <a:gd name="connsiteY46" fmla="*/ 269081 h 285750"/>
              <a:gd name="connsiteX47" fmla="*/ 762000 w 1107281"/>
              <a:gd name="connsiteY47" fmla="*/ 285750 h 285750"/>
              <a:gd name="connsiteX48" fmla="*/ 814387 w 1107281"/>
              <a:gd name="connsiteY48" fmla="*/ 273844 h 285750"/>
              <a:gd name="connsiteX49" fmla="*/ 821531 w 1107281"/>
              <a:gd name="connsiteY49" fmla="*/ 271463 h 285750"/>
              <a:gd name="connsiteX50" fmla="*/ 828675 w 1107281"/>
              <a:gd name="connsiteY50" fmla="*/ 266700 h 285750"/>
              <a:gd name="connsiteX51" fmla="*/ 831056 w 1107281"/>
              <a:gd name="connsiteY51" fmla="*/ 259556 h 285750"/>
              <a:gd name="connsiteX52" fmla="*/ 835819 w 1107281"/>
              <a:gd name="connsiteY52" fmla="*/ 252413 h 285750"/>
              <a:gd name="connsiteX53" fmla="*/ 847725 w 1107281"/>
              <a:gd name="connsiteY53" fmla="*/ 233363 h 285750"/>
              <a:gd name="connsiteX54" fmla="*/ 854869 w 1107281"/>
              <a:gd name="connsiteY54" fmla="*/ 209550 h 285750"/>
              <a:gd name="connsiteX55" fmla="*/ 864394 w 1107281"/>
              <a:gd name="connsiteY55" fmla="*/ 195263 h 285750"/>
              <a:gd name="connsiteX56" fmla="*/ 869156 w 1107281"/>
              <a:gd name="connsiteY56" fmla="*/ 188119 h 285750"/>
              <a:gd name="connsiteX57" fmla="*/ 876300 w 1107281"/>
              <a:gd name="connsiteY57" fmla="*/ 173831 h 285750"/>
              <a:gd name="connsiteX58" fmla="*/ 883444 w 1107281"/>
              <a:gd name="connsiteY58" fmla="*/ 169069 h 285750"/>
              <a:gd name="connsiteX59" fmla="*/ 895350 w 1107281"/>
              <a:gd name="connsiteY59" fmla="*/ 157163 h 285750"/>
              <a:gd name="connsiteX60" fmla="*/ 907256 w 1107281"/>
              <a:gd name="connsiteY60" fmla="*/ 145256 h 285750"/>
              <a:gd name="connsiteX61" fmla="*/ 914400 w 1107281"/>
              <a:gd name="connsiteY61" fmla="*/ 130969 h 285750"/>
              <a:gd name="connsiteX62" fmla="*/ 928687 w 1107281"/>
              <a:gd name="connsiteY62" fmla="*/ 126206 h 285750"/>
              <a:gd name="connsiteX63" fmla="*/ 942975 w 1107281"/>
              <a:gd name="connsiteY63" fmla="*/ 121444 h 285750"/>
              <a:gd name="connsiteX64" fmla="*/ 950119 w 1107281"/>
              <a:gd name="connsiteY64" fmla="*/ 119063 h 285750"/>
              <a:gd name="connsiteX65" fmla="*/ 1012031 w 1107281"/>
              <a:gd name="connsiteY65" fmla="*/ 116681 h 285750"/>
              <a:gd name="connsiteX66" fmla="*/ 1073944 w 1107281"/>
              <a:gd name="connsiteY66" fmla="*/ 119063 h 285750"/>
              <a:gd name="connsiteX67" fmla="*/ 1081087 w 1107281"/>
              <a:gd name="connsiteY67" fmla="*/ 123825 h 285750"/>
              <a:gd name="connsiteX68" fmla="*/ 1107281 w 1107281"/>
              <a:gd name="connsiteY68" fmla="*/ 145256 h 285750"/>
              <a:gd name="connsiteX0" fmla="*/ 0 w 1107281"/>
              <a:gd name="connsiteY0" fmla="*/ 16669 h 285750"/>
              <a:gd name="connsiteX1" fmla="*/ 11906 w 1107281"/>
              <a:gd name="connsiteY1" fmla="*/ 11906 h 285750"/>
              <a:gd name="connsiteX2" fmla="*/ 19050 w 1107281"/>
              <a:gd name="connsiteY2" fmla="*/ 9525 h 285750"/>
              <a:gd name="connsiteX3" fmla="*/ 26194 w 1107281"/>
              <a:gd name="connsiteY3" fmla="*/ 4763 h 285750"/>
              <a:gd name="connsiteX4" fmla="*/ 42862 w 1107281"/>
              <a:gd name="connsiteY4" fmla="*/ 0 h 285750"/>
              <a:gd name="connsiteX5" fmla="*/ 71437 w 1107281"/>
              <a:gd name="connsiteY5" fmla="*/ 4763 h 285750"/>
              <a:gd name="connsiteX6" fmla="*/ 85725 w 1107281"/>
              <a:gd name="connsiteY6" fmla="*/ 9525 h 285750"/>
              <a:gd name="connsiteX7" fmla="*/ 92869 w 1107281"/>
              <a:gd name="connsiteY7" fmla="*/ 14288 h 285750"/>
              <a:gd name="connsiteX8" fmla="*/ 107156 w 1107281"/>
              <a:gd name="connsiteY8" fmla="*/ 19050 h 285750"/>
              <a:gd name="connsiteX9" fmla="*/ 119062 w 1107281"/>
              <a:gd name="connsiteY9" fmla="*/ 28575 h 285750"/>
              <a:gd name="connsiteX10" fmla="*/ 126206 w 1107281"/>
              <a:gd name="connsiteY10" fmla="*/ 35719 h 285750"/>
              <a:gd name="connsiteX11" fmla="*/ 133350 w 1107281"/>
              <a:gd name="connsiteY11" fmla="*/ 40481 h 285750"/>
              <a:gd name="connsiteX12" fmla="*/ 138112 w 1107281"/>
              <a:gd name="connsiteY12" fmla="*/ 47625 h 285750"/>
              <a:gd name="connsiteX13" fmla="*/ 145256 w 1107281"/>
              <a:gd name="connsiteY13" fmla="*/ 52388 h 285750"/>
              <a:gd name="connsiteX14" fmla="*/ 154781 w 1107281"/>
              <a:gd name="connsiteY14" fmla="*/ 66675 h 285750"/>
              <a:gd name="connsiteX15" fmla="*/ 159544 w 1107281"/>
              <a:gd name="connsiteY15" fmla="*/ 73819 h 285750"/>
              <a:gd name="connsiteX16" fmla="*/ 171450 w 1107281"/>
              <a:gd name="connsiteY16" fmla="*/ 92869 h 285750"/>
              <a:gd name="connsiteX17" fmla="*/ 185737 w 1107281"/>
              <a:gd name="connsiteY17" fmla="*/ 97631 h 285750"/>
              <a:gd name="connsiteX18" fmla="*/ 192881 w 1107281"/>
              <a:gd name="connsiteY18" fmla="*/ 102394 h 285750"/>
              <a:gd name="connsiteX19" fmla="*/ 200025 w 1107281"/>
              <a:gd name="connsiteY19" fmla="*/ 109538 h 285750"/>
              <a:gd name="connsiteX20" fmla="*/ 207169 w 1107281"/>
              <a:gd name="connsiteY20" fmla="*/ 111919 h 285750"/>
              <a:gd name="connsiteX21" fmla="*/ 223837 w 1107281"/>
              <a:gd name="connsiteY21" fmla="*/ 130969 h 285750"/>
              <a:gd name="connsiteX22" fmla="*/ 226219 w 1107281"/>
              <a:gd name="connsiteY22" fmla="*/ 138113 h 285750"/>
              <a:gd name="connsiteX23" fmla="*/ 297656 w 1107281"/>
              <a:gd name="connsiteY23" fmla="*/ 147638 h 285750"/>
              <a:gd name="connsiteX24" fmla="*/ 361950 w 1107281"/>
              <a:gd name="connsiteY24" fmla="*/ 152400 h 285750"/>
              <a:gd name="connsiteX25" fmla="*/ 378619 w 1107281"/>
              <a:gd name="connsiteY25" fmla="*/ 157163 h 285750"/>
              <a:gd name="connsiteX26" fmla="*/ 385762 w 1107281"/>
              <a:gd name="connsiteY26" fmla="*/ 161925 h 285750"/>
              <a:gd name="connsiteX27" fmla="*/ 421481 w 1107281"/>
              <a:gd name="connsiteY27" fmla="*/ 169069 h 285750"/>
              <a:gd name="connsiteX28" fmla="*/ 435769 w 1107281"/>
              <a:gd name="connsiteY28" fmla="*/ 180975 h 285750"/>
              <a:gd name="connsiteX29" fmla="*/ 445294 w 1107281"/>
              <a:gd name="connsiteY29" fmla="*/ 195263 h 285750"/>
              <a:gd name="connsiteX30" fmla="*/ 452437 w 1107281"/>
              <a:gd name="connsiteY30" fmla="*/ 209550 h 285750"/>
              <a:gd name="connsiteX31" fmla="*/ 473869 w 1107281"/>
              <a:gd name="connsiteY31" fmla="*/ 221456 h 285750"/>
              <a:gd name="connsiteX32" fmla="*/ 488156 w 1107281"/>
              <a:gd name="connsiteY32" fmla="*/ 230981 h 285750"/>
              <a:gd name="connsiteX33" fmla="*/ 502444 w 1107281"/>
              <a:gd name="connsiteY33" fmla="*/ 235744 h 285750"/>
              <a:gd name="connsiteX34" fmla="*/ 523875 w 1107281"/>
              <a:gd name="connsiteY34" fmla="*/ 247650 h 285750"/>
              <a:gd name="connsiteX35" fmla="*/ 528637 w 1107281"/>
              <a:gd name="connsiteY35" fmla="*/ 254794 h 285750"/>
              <a:gd name="connsiteX36" fmla="*/ 535781 w 1107281"/>
              <a:gd name="connsiteY36" fmla="*/ 257175 h 285750"/>
              <a:gd name="connsiteX37" fmla="*/ 550069 w 1107281"/>
              <a:gd name="connsiteY37" fmla="*/ 264319 h 285750"/>
              <a:gd name="connsiteX38" fmla="*/ 578644 w 1107281"/>
              <a:gd name="connsiteY38" fmla="*/ 261938 h 285750"/>
              <a:gd name="connsiteX39" fmla="*/ 581025 w 1107281"/>
              <a:gd name="connsiteY39" fmla="*/ 254794 h 285750"/>
              <a:gd name="connsiteX40" fmla="*/ 592931 w 1107281"/>
              <a:gd name="connsiteY40" fmla="*/ 245269 h 285750"/>
              <a:gd name="connsiteX41" fmla="*/ 654844 w 1107281"/>
              <a:gd name="connsiteY41" fmla="*/ 223838 h 285750"/>
              <a:gd name="connsiteX42" fmla="*/ 683419 w 1107281"/>
              <a:gd name="connsiteY42" fmla="*/ 202407 h 285750"/>
              <a:gd name="connsiteX43" fmla="*/ 711994 w 1107281"/>
              <a:gd name="connsiteY43" fmla="*/ 214313 h 285750"/>
              <a:gd name="connsiteX44" fmla="*/ 740569 w 1107281"/>
              <a:gd name="connsiteY44" fmla="*/ 233363 h 285750"/>
              <a:gd name="connsiteX45" fmla="*/ 726280 w 1107281"/>
              <a:gd name="connsiteY45" fmla="*/ 269081 h 285750"/>
              <a:gd name="connsiteX46" fmla="*/ 762000 w 1107281"/>
              <a:gd name="connsiteY46" fmla="*/ 285750 h 285750"/>
              <a:gd name="connsiteX47" fmla="*/ 814387 w 1107281"/>
              <a:gd name="connsiteY47" fmla="*/ 273844 h 285750"/>
              <a:gd name="connsiteX48" fmla="*/ 821531 w 1107281"/>
              <a:gd name="connsiteY48" fmla="*/ 271463 h 285750"/>
              <a:gd name="connsiteX49" fmla="*/ 828675 w 1107281"/>
              <a:gd name="connsiteY49" fmla="*/ 266700 h 285750"/>
              <a:gd name="connsiteX50" fmla="*/ 831056 w 1107281"/>
              <a:gd name="connsiteY50" fmla="*/ 259556 h 285750"/>
              <a:gd name="connsiteX51" fmla="*/ 835819 w 1107281"/>
              <a:gd name="connsiteY51" fmla="*/ 252413 h 285750"/>
              <a:gd name="connsiteX52" fmla="*/ 847725 w 1107281"/>
              <a:gd name="connsiteY52" fmla="*/ 233363 h 285750"/>
              <a:gd name="connsiteX53" fmla="*/ 854869 w 1107281"/>
              <a:gd name="connsiteY53" fmla="*/ 209550 h 285750"/>
              <a:gd name="connsiteX54" fmla="*/ 864394 w 1107281"/>
              <a:gd name="connsiteY54" fmla="*/ 195263 h 285750"/>
              <a:gd name="connsiteX55" fmla="*/ 869156 w 1107281"/>
              <a:gd name="connsiteY55" fmla="*/ 188119 h 285750"/>
              <a:gd name="connsiteX56" fmla="*/ 876300 w 1107281"/>
              <a:gd name="connsiteY56" fmla="*/ 173831 h 285750"/>
              <a:gd name="connsiteX57" fmla="*/ 883444 w 1107281"/>
              <a:gd name="connsiteY57" fmla="*/ 169069 h 285750"/>
              <a:gd name="connsiteX58" fmla="*/ 895350 w 1107281"/>
              <a:gd name="connsiteY58" fmla="*/ 157163 h 285750"/>
              <a:gd name="connsiteX59" fmla="*/ 907256 w 1107281"/>
              <a:gd name="connsiteY59" fmla="*/ 145256 h 285750"/>
              <a:gd name="connsiteX60" fmla="*/ 914400 w 1107281"/>
              <a:gd name="connsiteY60" fmla="*/ 130969 h 285750"/>
              <a:gd name="connsiteX61" fmla="*/ 928687 w 1107281"/>
              <a:gd name="connsiteY61" fmla="*/ 126206 h 285750"/>
              <a:gd name="connsiteX62" fmla="*/ 942975 w 1107281"/>
              <a:gd name="connsiteY62" fmla="*/ 121444 h 285750"/>
              <a:gd name="connsiteX63" fmla="*/ 950119 w 1107281"/>
              <a:gd name="connsiteY63" fmla="*/ 119063 h 285750"/>
              <a:gd name="connsiteX64" fmla="*/ 1012031 w 1107281"/>
              <a:gd name="connsiteY64" fmla="*/ 116681 h 285750"/>
              <a:gd name="connsiteX65" fmla="*/ 1073944 w 1107281"/>
              <a:gd name="connsiteY65" fmla="*/ 119063 h 285750"/>
              <a:gd name="connsiteX66" fmla="*/ 1081087 w 1107281"/>
              <a:gd name="connsiteY66" fmla="*/ 123825 h 285750"/>
              <a:gd name="connsiteX67" fmla="*/ 1107281 w 1107281"/>
              <a:gd name="connsiteY67" fmla="*/ 145256 h 285750"/>
              <a:gd name="connsiteX0" fmla="*/ 0 w 1107281"/>
              <a:gd name="connsiteY0" fmla="*/ 16669 h 285750"/>
              <a:gd name="connsiteX1" fmla="*/ 11906 w 1107281"/>
              <a:gd name="connsiteY1" fmla="*/ 11906 h 285750"/>
              <a:gd name="connsiteX2" fmla="*/ 19050 w 1107281"/>
              <a:gd name="connsiteY2" fmla="*/ 9525 h 285750"/>
              <a:gd name="connsiteX3" fmla="*/ 26194 w 1107281"/>
              <a:gd name="connsiteY3" fmla="*/ 4763 h 285750"/>
              <a:gd name="connsiteX4" fmla="*/ 42862 w 1107281"/>
              <a:gd name="connsiteY4" fmla="*/ 0 h 285750"/>
              <a:gd name="connsiteX5" fmla="*/ 71437 w 1107281"/>
              <a:gd name="connsiteY5" fmla="*/ 4763 h 285750"/>
              <a:gd name="connsiteX6" fmla="*/ 85725 w 1107281"/>
              <a:gd name="connsiteY6" fmla="*/ 9525 h 285750"/>
              <a:gd name="connsiteX7" fmla="*/ 92869 w 1107281"/>
              <a:gd name="connsiteY7" fmla="*/ 14288 h 285750"/>
              <a:gd name="connsiteX8" fmla="*/ 107156 w 1107281"/>
              <a:gd name="connsiteY8" fmla="*/ 19050 h 285750"/>
              <a:gd name="connsiteX9" fmla="*/ 119062 w 1107281"/>
              <a:gd name="connsiteY9" fmla="*/ 28575 h 285750"/>
              <a:gd name="connsiteX10" fmla="*/ 126206 w 1107281"/>
              <a:gd name="connsiteY10" fmla="*/ 35719 h 285750"/>
              <a:gd name="connsiteX11" fmla="*/ 133350 w 1107281"/>
              <a:gd name="connsiteY11" fmla="*/ 40481 h 285750"/>
              <a:gd name="connsiteX12" fmla="*/ 138112 w 1107281"/>
              <a:gd name="connsiteY12" fmla="*/ 47625 h 285750"/>
              <a:gd name="connsiteX13" fmla="*/ 145256 w 1107281"/>
              <a:gd name="connsiteY13" fmla="*/ 52388 h 285750"/>
              <a:gd name="connsiteX14" fmla="*/ 154781 w 1107281"/>
              <a:gd name="connsiteY14" fmla="*/ 66675 h 285750"/>
              <a:gd name="connsiteX15" fmla="*/ 159544 w 1107281"/>
              <a:gd name="connsiteY15" fmla="*/ 73819 h 285750"/>
              <a:gd name="connsiteX16" fmla="*/ 171450 w 1107281"/>
              <a:gd name="connsiteY16" fmla="*/ 92869 h 285750"/>
              <a:gd name="connsiteX17" fmla="*/ 185737 w 1107281"/>
              <a:gd name="connsiteY17" fmla="*/ 97631 h 285750"/>
              <a:gd name="connsiteX18" fmla="*/ 192881 w 1107281"/>
              <a:gd name="connsiteY18" fmla="*/ 102394 h 285750"/>
              <a:gd name="connsiteX19" fmla="*/ 200025 w 1107281"/>
              <a:gd name="connsiteY19" fmla="*/ 109538 h 285750"/>
              <a:gd name="connsiteX20" fmla="*/ 207169 w 1107281"/>
              <a:gd name="connsiteY20" fmla="*/ 111919 h 285750"/>
              <a:gd name="connsiteX21" fmla="*/ 223837 w 1107281"/>
              <a:gd name="connsiteY21" fmla="*/ 130969 h 285750"/>
              <a:gd name="connsiteX22" fmla="*/ 226219 w 1107281"/>
              <a:gd name="connsiteY22" fmla="*/ 138113 h 285750"/>
              <a:gd name="connsiteX23" fmla="*/ 297656 w 1107281"/>
              <a:gd name="connsiteY23" fmla="*/ 147638 h 285750"/>
              <a:gd name="connsiteX24" fmla="*/ 361950 w 1107281"/>
              <a:gd name="connsiteY24" fmla="*/ 152400 h 285750"/>
              <a:gd name="connsiteX25" fmla="*/ 378619 w 1107281"/>
              <a:gd name="connsiteY25" fmla="*/ 157163 h 285750"/>
              <a:gd name="connsiteX26" fmla="*/ 385762 w 1107281"/>
              <a:gd name="connsiteY26" fmla="*/ 161925 h 285750"/>
              <a:gd name="connsiteX27" fmla="*/ 421481 w 1107281"/>
              <a:gd name="connsiteY27" fmla="*/ 169069 h 285750"/>
              <a:gd name="connsiteX28" fmla="*/ 435769 w 1107281"/>
              <a:gd name="connsiteY28" fmla="*/ 180975 h 285750"/>
              <a:gd name="connsiteX29" fmla="*/ 445294 w 1107281"/>
              <a:gd name="connsiteY29" fmla="*/ 195263 h 285750"/>
              <a:gd name="connsiteX30" fmla="*/ 452437 w 1107281"/>
              <a:gd name="connsiteY30" fmla="*/ 209550 h 285750"/>
              <a:gd name="connsiteX31" fmla="*/ 473869 w 1107281"/>
              <a:gd name="connsiteY31" fmla="*/ 221456 h 285750"/>
              <a:gd name="connsiteX32" fmla="*/ 488156 w 1107281"/>
              <a:gd name="connsiteY32" fmla="*/ 230981 h 285750"/>
              <a:gd name="connsiteX33" fmla="*/ 502444 w 1107281"/>
              <a:gd name="connsiteY33" fmla="*/ 235744 h 285750"/>
              <a:gd name="connsiteX34" fmla="*/ 523875 w 1107281"/>
              <a:gd name="connsiteY34" fmla="*/ 247650 h 285750"/>
              <a:gd name="connsiteX35" fmla="*/ 528637 w 1107281"/>
              <a:gd name="connsiteY35" fmla="*/ 254794 h 285750"/>
              <a:gd name="connsiteX36" fmla="*/ 535781 w 1107281"/>
              <a:gd name="connsiteY36" fmla="*/ 257175 h 285750"/>
              <a:gd name="connsiteX37" fmla="*/ 550069 w 1107281"/>
              <a:gd name="connsiteY37" fmla="*/ 264319 h 285750"/>
              <a:gd name="connsiteX38" fmla="*/ 578644 w 1107281"/>
              <a:gd name="connsiteY38" fmla="*/ 261938 h 285750"/>
              <a:gd name="connsiteX39" fmla="*/ 581025 w 1107281"/>
              <a:gd name="connsiteY39" fmla="*/ 254794 h 285750"/>
              <a:gd name="connsiteX40" fmla="*/ 592931 w 1107281"/>
              <a:gd name="connsiteY40" fmla="*/ 245269 h 285750"/>
              <a:gd name="connsiteX41" fmla="*/ 654844 w 1107281"/>
              <a:gd name="connsiteY41" fmla="*/ 223838 h 285750"/>
              <a:gd name="connsiteX42" fmla="*/ 683419 w 1107281"/>
              <a:gd name="connsiteY42" fmla="*/ 202407 h 285750"/>
              <a:gd name="connsiteX43" fmla="*/ 711994 w 1107281"/>
              <a:gd name="connsiteY43" fmla="*/ 214313 h 285750"/>
              <a:gd name="connsiteX44" fmla="*/ 740569 w 1107281"/>
              <a:gd name="connsiteY44" fmla="*/ 233363 h 285750"/>
              <a:gd name="connsiteX45" fmla="*/ 716755 w 1107281"/>
              <a:gd name="connsiteY45" fmla="*/ 261937 h 285750"/>
              <a:gd name="connsiteX46" fmla="*/ 762000 w 1107281"/>
              <a:gd name="connsiteY46" fmla="*/ 285750 h 285750"/>
              <a:gd name="connsiteX47" fmla="*/ 814387 w 1107281"/>
              <a:gd name="connsiteY47" fmla="*/ 273844 h 285750"/>
              <a:gd name="connsiteX48" fmla="*/ 821531 w 1107281"/>
              <a:gd name="connsiteY48" fmla="*/ 271463 h 285750"/>
              <a:gd name="connsiteX49" fmla="*/ 828675 w 1107281"/>
              <a:gd name="connsiteY49" fmla="*/ 266700 h 285750"/>
              <a:gd name="connsiteX50" fmla="*/ 831056 w 1107281"/>
              <a:gd name="connsiteY50" fmla="*/ 259556 h 285750"/>
              <a:gd name="connsiteX51" fmla="*/ 835819 w 1107281"/>
              <a:gd name="connsiteY51" fmla="*/ 252413 h 285750"/>
              <a:gd name="connsiteX52" fmla="*/ 847725 w 1107281"/>
              <a:gd name="connsiteY52" fmla="*/ 233363 h 285750"/>
              <a:gd name="connsiteX53" fmla="*/ 854869 w 1107281"/>
              <a:gd name="connsiteY53" fmla="*/ 209550 h 285750"/>
              <a:gd name="connsiteX54" fmla="*/ 864394 w 1107281"/>
              <a:gd name="connsiteY54" fmla="*/ 195263 h 285750"/>
              <a:gd name="connsiteX55" fmla="*/ 869156 w 1107281"/>
              <a:gd name="connsiteY55" fmla="*/ 188119 h 285750"/>
              <a:gd name="connsiteX56" fmla="*/ 876300 w 1107281"/>
              <a:gd name="connsiteY56" fmla="*/ 173831 h 285750"/>
              <a:gd name="connsiteX57" fmla="*/ 883444 w 1107281"/>
              <a:gd name="connsiteY57" fmla="*/ 169069 h 285750"/>
              <a:gd name="connsiteX58" fmla="*/ 895350 w 1107281"/>
              <a:gd name="connsiteY58" fmla="*/ 157163 h 285750"/>
              <a:gd name="connsiteX59" fmla="*/ 907256 w 1107281"/>
              <a:gd name="connsiteY59" fmla="*/ 145256 h 285750"/>
              <a:gd name="connsiteX60" fmla="*/ 914400 w 1107281"/>
              <a:gd name="connsiteY60" fmla="*/ 130969 h 285750"/>
              <a:gd name="connsiteX61" fmla="*/ 928687 w 1107281"/>
              <a:gd name="connsiteY61" fmla="*/ 126206 h 285750"/>
              <a:gd name="connsiteX62" fmla="*/ 942975 w 1107281"/>
              <a:gd name="connsiteY62" fmla="*/ 121444 h 285750"/>
              <a:gd name="connsiteX63" fmla="*/ 950119 w 1107281"/>
              <a:gd name="connsiteY63" fmla="*/ 119063 h 285750"/>
              <a:gd name="connsiteX64" fmla="*/ 1012031 w 1107281"/>
              <a:gd name="connsiteY64" fmla="*/ 116681 h 285750"/>
              <a:gd name="connsiteX65" fmla="*/ 1073944 w 1107281"/>
              <a:gd name="connsiteY65" fmla="*/ 119063 h 285750"/>
              <a:gd name="connsiteX66" fmla="*/ 1081087 w 1107281"/>
              <a:gd name="connsiteY66" fmla="*/ 123825 h 285750"/>
              <a:gd name="connsiteX67" fmla="*/ 1107281 w 1107281"/>
              <a:gd name="connsiteY67" fmla="*/ 145256 h 285750"/>
              <a:gd name="connsiteX0" fmla="*/ 0 w 1107281"/>
              <a:gd name="connsiteY0" fmla="*/ 16669 h 285750"/>
              <a:gd name="connsiteX1" fmla="*/ 11906 w 1107281"/>
              <a:gd name="connsiteY1" fmla="*/ 11906 h 285750"/>
              <a:gd name="connsiteX2" fmla="*/ 19050 w 1107281"/>
              <a:gd name="connsiteY2" fmla="*/ 9525 h 285750"/>
              <a:gd name="connsiteX3" fmla="*/ 26194 w 1107281"/>
              <a:gd name="connsiteY3" fmla="*/ 4763 h 285750"/>
              <a:gd name="connsiteX4" fmla="*/ 42862 w 1107281"/>
              <a:gd name="connsiteY4" fmla="*/ 0 h 285750"/>
              <a:gd name="connsiteX5" fmla="*/ 71437 w 1107281"/>
              <a:gd name="connsiteY5" fmla="*/ 4763 h 285750"/>
              <a:gd name="connsiteX6" fmla="*/ 85725 w 1107281"/>
              <a:gd name="connsiteY6" fmla="*/ 9525 h 285750"/>
              <a:gd name="connsiteX7" fmla="*/ 92869 w 1107281"/>
              <a:gd name="connsiteY7" fmla="*/ 14288 h 285750"/>
              <a:gd name="connsiteX8" fmla="*/ 107156 w 1107281"/>
              <a:gd name="connsiteY8" fmla="*/ 19050 h 285750"/>
              <a:gd name="connsiteX9" fmla="*/ 119062 w 1107281"/>
              <a:gd name="connsiteY9" fmla="*/ 28575 h 285750"/>
              <a:gd name="connsiteX10" fmla="*/ 126206 w 1107281"/>
              <a:gd name="connsiteY10" fmla="*/ 35719 h 285750"/>
              <a:gd name="connsiteX11" fmla="*/ 133350 w 1107281"/>
              <a:gd name="connsiteY11" fmla="*/ 40481 h 285750"/>
              <a:gd name="connsiteX12" fmla="*/ 138112 w 1107281"/>
              <a:gd name="connsiteY12" fmla="*/ 47625 h 285750"/>
              <a:gd name="connsiteX13" fmla="*/ 145256 w 1107281"/>
              <a:gd name="connsiteY13" fmla="*/ 52388 h 285750"/>
              <a:gd name="connsiteX14" fmla="*/ 154781 w 1107281"/>
              <a:gd name="connsiteY14" fmla="*/ 66675 h 285750"/>
              <a:gd name="connsiteX15" fmla="*/ 159544 w 1107281"/>
              <a:gd name="connsiteY15" fmla="*/ 73819 h 285750"/>
              <a:gd name="connsiteX16" fmla="*/ 171450 w 1107281"/>
              <a:gd name="connsiteY16" fmla="*/ 92869 h 285750"/>
              <a:gd name="connsiteX17" fmla="*/ 185737 w 1107281"/>
              <a:gd name="connsiteY17" fmla="*/ 97631 h 285750"/>
              <a:gd name="connsiteX18" fmla="*/ 192881 w 1107281"/>
              <a:gd name="connsiteY18" fmla="*/ 102394 h 285750"/>
              <a:gd name="connsiteX19" fmla="*/ 200025 w 1107281"/>
              <a:gd name="connsiteY19" fmla="*/ 109538 h 285750"/>
              <a:gd name="connsiteX20" fmla="*/ 207169 w 1107281"/>
              <a:gd name="connsiteY20" fmla="*/ 111919 h 285750"/>
              <a:gd name="connsiteX21" fmla="*/ 223837 w 1107281"/>
              <a:gd name="connsiteY21" fmla="*/ 130969 h 285750"/>
              <a:gd name="connsiteX22" fmla="*/ 226219 w 1107281"/>
              <a:gd name="connsiteY22" fmla="*/ 138113 h 285750"/>
              <a:gd name="connsiteX23" fmla="*/ 297656 w 1107281"/>
              <a:gd name="connsiteY23" fmla="*/ 147638 h 285750"/>
              <a:gd name="connsiteX24" fmla="*/ 361950 w 1107281"/>
              <a:gd name="connsiteY24" fmla="*/ 152400 h 285750"/>
              <a:gd name="connsiteX25" fmla="*/ 378619 w 1107281"/>
              <a:gd name="connsiteY25" fmla="*/ 157163 h 285750"/>
              <a:gd name="connsiteX26" fmla="*/ 385762 w 1107281"/>
              <a:gd name="connsiteY26" fmla="*/ 161925 h 285750"/>
              <a:gd name="connsiteX27" fmla="*/ 421481 w 1107281"/>
              <a:gd name="connsiteY27" fmla="*/ 169069 h 285750"/>
              <a:gd name="connsiteX28" fmla="*/ 435769 w 1107281"/>
              <a:gd name="connsiteY28" fmla="*/ 180975 h 285750"/>
              <a:gd name="connsiteX29" fmla="*/ 445294 w 1107281"/>
              <a:gd name="connsiteY29" fmla="*/ 195263 h 285750"/>
              <a:gd name="connsiteX30" fmla="*/ 452437 w 1107281"/>
              <a:gd name="connsiteY30" fmla="*/ 209550 h 285750"/>
              <a:gd name="connsiteX31" fmla="*/ 473869 w 1107281"/>
              <a:gd name="connsiteY31" fmla="*/ 221456 h 285750"/>
              <a:gd name="connsiteX32" fmla="*/ 488156 w 1107281"/>
              <a:gd name="connsiteY32" fmla="*/ 230981 h 285750"/>
              <a:gd name="connsiteX33" fmla="*/ 502444 w 1107281"/>
              <a:gd name="connsiteY33" fmla="*/ 235744 h 285750"/>
              <a:gd name="connsiteX34" fmla="*/ 523875 w 1107281"/>
              <a:gd name="connsiteY34" fmla="*/ 247650 h 285750"/>
              <a:gd name="connsiteX35" fmla="*/ 528637 w 1107281"/>
              <a:gd name="connsiteY35" fmla="*/ 254794 h 285750"/>
              <a:gd name="connsiteX36" fmla="*/ 535781 w 1107281"/>
              <a:gd name="connsiteY36" fmla="*/ 257175 h 285750"/>
              <a:gd name="connsiteX37" fmla="*/ 550069 w 1107281"/>
              <a:gd name="connsiteY37" fmla="*/ 264319 h 285750"/>
              <a:gd name="connsiteX38" fmla="*/ 578644 w 1107281"/>
              <a:gd name="connsiteY38" fmla="*/ 261938 h 285750"/>
              <a:gd name="connsiteX39" fmla="*/ 581025 w 1107281"/>
              <a:gd name="connsiteY39" fmla="*/ 254794 h 285750"/>
              <a:gd name="connsiteX40" fmla="*/ 592931 w 1107281"/>
              <a:gd name="connsiteY40" fmla="*/ 245269 h 285750"/>
              <a:gd name="connsiteX41" fmla="*/ 654844 w 1107281"/>
              <a:gd name="connsiteY41" fmla="*/ 223838 h 285750"/>
              <a:gd name="connsiteX42" fmla="*/ 683419 w 1107281"/>
              <a:gd name="connsiteY42" fmla="*/ 202407 h 285750"/>
              <a:gd name="connsiteX43" fmla="*/ 711994 w 1107281"/>
              <a:gd name="connsiteY43" fmla="*/ 214313 h 285750"/>
              <a:gd name="connsiteX44" fmla="*/ 742950 w 1107281"/>
              <a:gd name="connsiteY44" fmla="*/ 221457 h 285750"/>
              <a:gd name="connsiteX45" fmla="*/ 716755 w 1107281"/>
              <a:gd name="connsiteY45" fmla="*/ 261937 h 285750"/>
              <a:gd name="connsiteX46" fmla="*/ 762000 w 1107281"/>
              <a:gd name="connsiteY46" fmla="*/ 285750 h 285750"/>
              <a:gd name="connsiteX47" fmla="*/ 814387 w 1107281"/>
              <a:gd name="connsiteY47" fmla="*/ 273844 h 285750"/>
              <a:gd name="connsiteX48" fmla="*/ 821531 w 1107281"/>
              <a:gd name="connsiteY48" fmla="*/ 271463 h 285750"/>
              <a:gd name="connsiteX49" fmla="*/ 828675 w 1107281"/>
              <a:gd name="connsiteY49" fmla="*/ 266700 h 285750"/>
              <a:gd name="connsiteX50" fmla="*/ 831056 w 1107281"/>
              <a:gd name="connsiteY50" fmla="*/ 259556 h 285750"/>
              <a:gd name="connsiteX51" fmla="*/ 835819 w 1107281"/>
              <a:gd name="connsiteY51" fmla="*/ 252413 h 285750"/>
              <a:gd name="connsiteX52" fmla="*/ 847725 w 1107281"/>
              <a:gd name="connsiteY52" fmla="*/ 233363 h 285750"/>
              <a:gd name="connsiteX53" fmla="*/ 854869 w 1107281"/>
              <a:gd name="connsiteY53" fmla="*/ 209550 h 285750"/>
              <a:gd name="connsiteX54" fmla="*/ 864394 w 1107281"/>
              <a:gd name="connsiteY54" fmla="*/ 195263 h 285750"/>
              <a:gd name="connsiteX55" fmla="*/ 869156 w 1107281"/>
              <a:gd name="connsiteY55" fmla="*/ 188119 h 285750"/>
              <a:gd name="connsiteX56" fmla="*/ 876300 w 1107281"/>
              <a:gd name="connsiteY56" fmla="*/ 173831 h 285750"/>
              <a:gd name="connsiteX57" fmla="*/ 883444 w 1107281"/>
              <a:gd name="connsiteY57" fmla="*/ 169069 h 285750"/>
              <a:gd name="connsiteX58" fmla="*/ 895350 w 1107281"/>
              <a:gd name="connsiteY58" fmla="*/ 157163 h 285750"/>
              <a:gd name="connsiteX59" fmla="*/ 907256 w 1107281"/>
              <a:gd name="connsiteY59" fmla="*/ 145256 h 285750"/>
              <a:gd name="connsiteX60" fmla="*/ 914400 w 1107281"/>
              <a:gd name="connsiteY60" fmla="*/ 130969 h 285750"/>
              <a:gd name="connsiteX61" fmla="*/ 928687 w 1107281"/>
              <a:gd name="connsiteY61" fmla="*/ 126206 h 285750"/>
              <a:gd name="connsiteX62" fmla="*/ 942975 w 1107281"/>
              <a:gd name="connsiteY62" fmla="*/ 121444 h 285750"/>
              <a:gd name="connsiteX63" fmla="*/ 950119 w 1107281"/>
              <a:gd name="connsiteY63" fmla="*/ 119063 h 285750"/>
              <a:gd name="connsiteX64" fmla="*/ 1012031 w 1107281"/>
              <a:gd name="connsiteY64" fmla="*/ 116681 h 285750"/>
              <a:gd name="connsiteX65" fmla="*/ 1073944 w 1107281"/>
              <a:gd name="connsiteY65" fmla="*/ 119063 h 285750"/>
              <a:gd name="connsiteX66" fmla="*/ 1081087 w 1107281"/>
              <a:gd name="connsiteY66" fmla="*/ 123825 h 285750"/>
              <a:gd name="connsiteX67" fmla="*/ 1107281 w 1107281"/>
              <a:gd name="connsiteY67" fmla="*/ 145256 h 285750"/>
              <a:gd name="connsiteX0" fmla="*/ 0 w 1107281"/>
              <a:gd name="connsiteY0" fmla="*/ 16669 h 285750"/>
              <a:gd name="connsiteX1" fmla="*/ 11906 w 1107281"/>
              <a:gd name="connsiteY1" fmla="*/ 11906 h 285750"/>
              <a:gd name="connsiteX2" fmla="*/ 19050 w 1107281"/>
              <a:gd name="connsiteY2" fmla="*/ 9525 h 285750"/>
              <a:gd name="connsiteX3" fmla="*/ 26194 w 1107281"/>
              <a:gd name="connsiteY3" fmla="*/ 4763 h 285750"/>
              <a:gd name="connsiteX4" fmla="*/ 42862 w 1107281"/>
              <a:gd name="connsiteY4" fmla="*/ 0 h 285750"/>
              <a:gd name="connsiteX5" fmla="*/ 71437 w 1107281"/>
              <a:gd name="connsiteY5" fmla="*/ 4763 h 285750"/>
              <a:gd name="connsiteX6" fmla="*/ 85725 w 1107281"/>
              <a:gd name="connsiteY6" fmla="*/ 9525 h 285750"/>
              <a:gd name="connsiteX7" fmla="*/ 92869 w 1107281"/>
              <a:gd name="connsiteY7" fmla="*/ 14288 h 285750"/>
              <a:gd name="connsiteX8" fmla="*/ 107156 w 1107281"/>
              <a:gd name="connsiteY8" fmla="*/ 19050 h 285750"/>
              <a:gd name="connsiteX9" fmla="*/ 119062 w 1107281"/>
              <a:gd name="connsiteY9" fmla="*/ 28575 h 285750"/>
              <a:gd name="connsiteX10" fmla="*/ 126206 w 1107281"/>
              <a:gd name="connsiteY10" fmla="*/ 35719 h 285750"/>
              <a:gd name="connsiteX11" fmla="*/ 133350 w 1107281"/>
              <a:gd name="connsiteY11" fmla="*/ 40481 h 285750"/>
              <a:gd name="connsiteX12" fmla="*/ 138112 w 1107281"/>
              <a:gd name="connsiteY12" fmla="*/ 47625 h 285750"/>
              <a:gd name="connsiteX13" fmla="*/ 145256 w 1107281"/>
              <a:gd name="connsiteY13" fmla="*/ 52388 h 285750"/>
              <a:gd name="connsiteX14" fmla="*/ 154781 w 1107281"/>
              <a:gd name="connsiteY14" fmla="*/ 66675 h 285750"/>
              <a:gd name="connsiteX15" fmla="*/ 159544 w 1107281"/>
              <a:gd name="connsiteY15" fmla="*/ 73819 h 285750"/>
              <a:gd name="connsiteX16" fmla="*/ 171450 w 1107281"/>
              <a:gd name="connsiteY16" fmla="*/ 92869 h 285750"/>
              <a:gd name="connsiteX17" fmla="*/ 185737 w 1107281"/>
              <a:gd name="connsiteY17" fmla="*/ 97631 h 285750"/>
              <a:gd name="connsiteX18" fmla="*/ 192881 w 1107281"/>
              <a:gd name="connsiteY18" fmla="*/ 102394 h 285750"/>
              <a:gd name="connsiteX19" fmla="*/ 200025 w 1107281"/>
              <a:gd name="connsiteY19" fmla="*/ 109538 h 285750"/>
              <a:gd name="connsiteX20" fmla="*/ 207169 w 1107281"/>
              <a:gd name="connsiteY20" fmla="*/ 111919 h 285750"/>
              <a:gd name="connsiteX21" fmla="*/ 223837 w 1107281"/>
              <a:gd name="connsiteY21" fmla="*/ 130969 h 285750"/>
              <a:gd name="connsiteX22" fmla="*/ 226219 w 1107281"/>
              <a:gd name="connsiteY22" fmla="*/ 138113 h 285750"/>
              <a:gd name="connsiteX23" fmla="*/ 297656 w 1107281"/>
              <a:gd name="connsiteY23" fmla="*/ 147638 h 285750"/>
              <a:gd name="connsiteX24" fmla="*/ 361950 w 1107281"/>
              <a:gd name="connsiteY24" fmla="*/ 152400 h 285750"/>
              <a:gd name="connsiteX25" fmla="*/ 378619 w 1107281"/>
              <a:gd name="connsiteY25" fmla="*/ 157163 h 285750"/>
              <a:gd name="connsiteX26" fmla="*/ 385762 w 1107281"/>
              <a:gd name="connsiteY26" fmla="*/ 161925 h 285750"/>
              <a:gd name="connsiteX27" fmla="*/ 421481 w 1107281"/>
              <a:gd name="connsiteY27" fmla="*/ 169069 h 285750"/>
              <a:gd name="connsiteX28" fmla="*/ 435769 w 1107281"/>
              <a:gd name="connsiteY28" fmla="*/ 180975 h 285750"/>
              <a:gd name="connsiteX29" fmla="*/ 445294 w 1107281"/>
              <a:gd name="connsiteY29" fmla="*/ 195263 h 285750"/>
              <a:gd name="connsiteX30" fmla="*/ 452437 w 1107281"/>
              <a:gd name="connsiteY30" fmla="*/ 209550 h 285750"/>
              <a:gd name="connsiteX31" fmla="*/ 473869 w 1107281"/>
              <a:gd name="connsiteY31" fmla="*/ 221456 h 285750"/>
              <a:gd name="connsiteX32" fmla="*/ 488156 w 1107281"/>
              <a:gd name="connsiteY32" fmla="*/ 230981 h 285750"/>
              <a:gd name="connsiteX33" fmla="*/ 502444 w 1107281"/>
              <a:gd name="connsiteY33" fmla="*/ 235744 h 285750"/>
              <a:gd name="connsiteX34" fmla="*/ 523875 w 1107281"/>
              <a:gd name="connsiteY34" fmla="*/ 247650 h 285750"/>
              <a:gd name="connsiteX35" fmla="*/ 528637 w 1107281"/>
              <a:gd name="connsiteY35" fmla="*/ 254794 h 285750"/>
              <a:gd name="connsiteX36" fmla="*/ 535781 w 1107281"/>
              <a:gd name="connsiteY36" fmla="*/ 257175 h 285750"/>
              <a:gd name="connsiteX37" fmla="*/ 550069 w 1107281"/>
              <a:gd name="connsiteY37" fmla="*/ 264319 h 285750"/>
              <a:gd name="connsiteX38" fmla="*/ 578644 w 1107281"/>
              <a:gd name="connsiteY38" fmla="*/ 261938 h 285750"/>
              <a:gd name="connsiteX39" fmla="*/ 581025 w 1107281"/>
              <a:gd name="connsiteY39" fmla="*/ 254794 h 285750"/>
              <a:gd name="connsiteX40" fmla="*/ 592931 w 1107281"/>
              <a:gd name="connsiteY40" fmla="*/ 245269 h 285750"/>
              <a:gd name="connsiteX41" fmla="*/ 654844 w 1107281"/>
              <a:gd name="connsiteY41" fmla="*/ 223838 h 285750"/>
              <a:gd name="connsiteX42" fmla="*/ 683419 w 1107281"/>
              <a:gd name="connsiteY42" fmla="*/ 202407 h 285750"/>
              <a:gd name="connsiteX43" fmla="*/ 711994 w 1107281"/>
              <a:gd name="connsiteY43" fmla="*/ 214313 h 285750"/>
              <a:gd name="connsiteX44" fmla="*/ 716755 w 1107281"/>
              <a:gd name="connsiteY44" fmla="*/ 261937 h 285750"/>
              <a:gd name="connsiteX45" fmla="*/ 762000 w 1107281"/>
              <a:gd name="connsiteY45" fmla="*/ 285750 h 285750"/>
              <a:gd name="connsiteX46" fmla="*/ 814387 w 1107281"/>
              <a:gd name="connsiteY46" fmla="*/ 273844 h 285750"/>
              <a:gd name="connsiteX47" fmla="*/ 821531 w 1107281"/>
              <a:gd name="connsiteY47" fmla="*/ 271463 h 285750"/>
              <a:gd name="connsiteX48" fmla="*/ 828675 w 1107281"/>
              <a:gd name="connsiteY48" fmla="*/ 266700 h 285750"/>
              <a:gd name="connsiteX49" fmla="*/ 831056 w 1107281"/>
              <a:gd name="connsiteY49" fmla="*/ 259556 h 285750"/>
              <a:gd name="connsiteX50" fmla="*/ 835819 w 1107281"/>
              <a:gd name="connsiteY50" fmla="*/ 252413 h 285750"/>
              <a:gd name="connsiteX51" fmla="*/ 847725 w 1107281"/>
              <a:gd name="connsiteY51" fmla="*/ 233363 h 285750"/>
              <a:gd name="connsiteX52" fmla="*/ 854869 w 1107281"/>
              <a:gd name="connsiteY52" fmla="*/ 209550 h 285750"/>
              <a:gd name="connsiteX53" fmla="*/ 864394 w 1107281"/>
              <a:gd name="connsiteY53" fmla="*/ 195263 h 285750"/>
              <a:gd name="connsiteX54" fmla="*/ 869156 w 1107281"/>
              <a:gd name="connsiteY54" fmla="*/ 188119 h 285750"/>
              <a:gd name="connsiteX55" fmla="*/ 876300 w 1107281"/>
              <a:gd name="connsiteY55" fmla="*/ 173831 h 285750"/>
              <a:gd name="connsiteX56" fmla="*/ 883444 w 1107281"/>
              <a:gd name="connsiteY56" fmla="*/ 169069 h 285750"/>
              <a:gd name="connsiteX57" fmla="*/ 895350 w 1107281"/>
              <a:gd name="connsiteY57" fmla="*/ 157163 h 285750"/>
              <a:gd name="connsiteX58" fmla="*/ 907256 w 1107281"/>
              <a:gd name="connsiteY58" fmla="*/ 145256 h 285750"/>
              <a:gd name="connsiteX59" fmla="*/ 914400 w 1107281"/>
              <a:gd name="connsiteY59" fmla="*/ 130969 h 285750"/>
              <a:gd name="connsiteX60" fmla="*/ 928687 w 1107281"/>
              <a:gd name="connsiteY60" fmla="*/ 126206 h 285750"/>
              <a:gd name="connsiteX61" fmla="*/ 942975 w 1107281"/>
              <a:gd name="connsiteY61" fmla="*/ 121444 h 285750"/>
              <a:gd name="connsiteX62" fmla="*/ 950119 w 1107281"/>
              <a:gd name="connsiteY62" fmla="*/ 119063 h 285750"/>
              <a:gd name="connsiteX63" fmla="*/ 1012031 w 1107281"/>
              <a:gd name="connsiteY63" fmla="*/ 116681 h 285750"/>
              <a:gd name="connsiteX64" fmla="*/ 1073944 w 1107281"/>
              <a:gd name="connsiteY64" fmla="*/ 119063 h 285750"/>
              <a:gd name="connsiteX65" fmla="*/ 1081087 w 1107281"/>
              <a:gd name="connsiteY65" fmla="*/ 123825 h 285750"/>
              <a:gd name="connsiteX66" fmla="*/ 1107281 w 1107281"/>
              <a:gd name="connsiteY66" fmla="*/ 145256 h 285750"/>
              <a:gd name="connsiteX0" fmla="*/ 0 w 1107281"/>
              <a:gd name="connsiteY0" fmla="*/ 16669 h 285750"/>
              <a:gd name="connsiteX1" fmla="*/ 11906 w 1107281"/>
              <a:gd name="connsiteY1" fmla="*/ 11906 h 285750"/>
              <a:gd name="connsiteX2" fmla="*/ 19050 w 1107281"/>
              <a:gd name="connsiteY2" fmla="*/ 9525 h 285750"/>
              <a:gd name="connsiteX3" fmla="*/ 26194 w 1107281"/>
              <a:gd name="connsiteY3" fmla="*/ 4763 h 285750"/>
              <a:gd name="connsiteX4" fmla="*/ 42862 w 1107281"/>
              <a:gd name="connsiteY4" fmla="*/ 0 h 285750"/>
              <a:gd name="connsiteX5" fmla="*/ 71437 w 1107281"/>
              <a:gd name="connsiteY5" fmla="*/ 4763 h 285750"/>
              <a:gd name="connsiteX6" fmla="*/ 85725 w 1107281"/>
              <a:gd name="connsiteY6" fmla="*/ 9525 h 285750"/>
              <a:gd name="connsiteX7" fmla="*/ 92869 w 1107281"/>
              <a:gd name="connsiteY7" fmla="*/ 14288 h 285750"/>
              <a:gd name="connsiteX8" fmla="*/ 107156 w 1107281"/>
              <a:gd name="connsiteY8" fmla="*/ 19050 h 285750"/>
              <a:gd name="connsiteX9" fmla="*/ 119062 w 1107281"/>
              <a:gd name="connsiteY9" fmla="*/ 28575 h 285750"/>
              <a:gd name="connsiteX10" fmla="*/ 126206 w 1107281"/>
              <a:gd name="connsiteY10" fmla="*/ 35719 h 285750"/>
              <a:gd name="connsiteX11" fmla="*/ 133350 w 1107281"/>
              <a:gd name="connsiteY11" fmla="*/ 40481 h 285750"/>
              <a:gd name="connsiteX12" fmla="*/ 138112 w 1107281"/>
              <a:gd name="connsiteY12" fmla="*/ 47625 h 285750"/>
              <a:gd name="connsiteX13" fmla="*/ 145256 w 1107281"/>
              <a:gd name="connsiteY13" fmla="*/ 52388 h 285750"/>
              <a:gd name="connsiteX14" fmla="*/ 154781 w 1107281"/>
              <a:gd name="connsiteY14" fmla="*/ 66675 h 285750"/>
              <a:gd name="connsiteX15" fmla="*/ 159544 w 1107281"/>
              <a:gd name="connsiteY15" fmla="*/ 73819 h 285750"/>
              <a:gd name="connsiteX16" fmla="*/ 171450 w 1107281"/>
              <a:gd name="connsiteY16" fmla="*/ 92869 h 285750"/>
              <a:gd name="connsiteX17" fmla="*/ 185737 w 1107281"/>
              <a:gd name="connsiteY17" fmla="*/ 97631 h 285750"/>
              <a:gd name="connsiteX18" fmla="*/ 192881 w 1107281"/>
              <a:gd name="connsiteY18" fmla="*/ 102394 h 285750"/>
              <a:gd name="connsiteX19" fmla="*/ 200025 w 1107281"/>
              <a:gd name="connsiteY19" fmla="*/ 109538 h 285750"/>
              <a:gd name="connsiteX20" fmla="*/ 207169 w 1107281"/>
              <a:gd name="connsiteY20" fmla="*/ 111919 h 285750"/>
              <a:gd name="connsiteX21" fmla="*/ 223837 w 1107281"/>
              <a:gd name="connsiteY21" fmla="*/ 130969 h 285750"/>
              <a:gd name="connsiteX22" fmla="*/ 226219 w 1107281"/>
              <a:gd name="connsiteY22" fmla="*/ 138113 h 285750"/>
              <a:gd name="connsiteX23" fmla="*/ 297656 w 1107281"/>
              <a:gd name="connsiteY23" fmla="*/ 147638 h 285750"/>
              <a:gd name="connsiteX24" fmla="*/ 361950 w 1107281"/>
              <a:gd name="connsiteY24" fmla="*/ 152400 h 285750"/>
              <a:gd name="connsiteX25" fmla="*/ 378619 w 1107281"/>
              <a:gd name="connsiteY25" fmla="*/ 157163 h 285750"/>
              <a:gd name="connsiteX26" fmla="*/ 385762 w 1107281"/>
              <a:gd name="connsiteY26" fmla="*/ 161925 h 285750"/>
              <a:gd name="connsiteX27" fmla="*/ 421481 w 1107281"/>
              <a:gd name="connsiteY27" fmla="*/ 169069 h 285750"/>
              <a:gd name="connsiteX28" fmla="*/ 435769 w 1107281"/>
              <a:gd name="connsiteY28" fmla="*/ 180975 h 285750"/>
              <a:gd name="connsiteX29" fmla="*/ 445294 w 1107281"/>
              <a:gd name="connsiteY29" fmla="*/ 195263 h 285750"/>
              <a:gd name="connsiteX30" fmla="*/ 452437 w 1107281"/>
              <a:gd name="connsiteY30" fmla="*/ 209550 h 285750"/>
              <a:gd name="connsiteX31" fmla="*/ 473869 w 1107281"/>
              <a:gd name="connsiteY31" fmla="*/ 221456 h 285750"/>
              <a:gd name="connsiteX32" fmla="*/ 488156 w 1107281"/>
              <a:gd name="connsiteY32" fmla="*/ 230981 h 285750"/>
              <a:gd name="connsiteX33" fmla="*/ 502444 w 1107281"/>
              <a:gd name="connsiteY33" fmla="*/ 235744 h 285750"/>
              <a:gd name="connsiteX34" fmla="*/ 523875 w 1107281"/>
              <a:gd name="connsiteY34" fmla="*/ 247650 h 285750"/>
              <a:gd name="connsiteX35" fmla="*/ 528637 w 1107281"/>
              <a:gd name="connsiteY35" fmla="*/ 254794 h 285750"/>
              <a:gd name="connsiteX36" fmla="*/ 535781 w 1107281"/>
              <a:gd name="connsiteY36" fmla="*/ 257175 h 285750"/>
              <a:gd name="connsiteX37" fmla="*/ 550069 w 1107281"/>
              <a:gd name="connsiteY37" fmla="*/ 264319 h 285750"/>
              <a:gd name="connsiteX38" fmla="*/ 578644 w 1107281"/>
              <a:gd name="connsiteY38" fmla="*/ 261938 h 285750"/>
              <a:gd name="connsiteX39" fmla="*/ 581025 w 1107281"/>
              <a:gd name="connsiteY39" fmla="*/ 254794 h 285750"/>
              <a:gd name="connsiteX40" fmla="*/ 592931 w 1107281"/>
              <a:gd name="connsiteY40" fmla="*/ 245269 h 285750"/>
              <a:gd name="connsiteX41" fmla="*/ 654844 w 1107281"/>
              <a:gd name="connsiteY41" fmla="*/ 223838 h 285750"/>
              <a:gd name="connsiteX42" fmla="*/ 683419 w 1107281"/>
              <a:gd name="connsiteY42" fmla="*/ 202407 h 285750"/>
              <a:gd name="connsiteX43" fmla="*/ 728663 w 1107281"/>
              <a:gd name="connsiteY43" fmla="*/ 207170 h 285750"/>
              <a:gd name="connsiteX44" fmla="*/ 716755 w 1107281"/>
              <a:gd name="connsiteY44" fmla="*/ 261937 h 285750"/>
              <a:gd name="connsiteX45" fmla="*/ 762000 w 1107281"/>
              <a:gd name="connsiteY45" fmla="*/ 285750 h 285750"/>
              <a:gd name="connsiteX46" fmla="*/ 814387 w 1107281"/>
              <a:gd name="connsiteY46" fmla="*/ 273844 h 285750"/>
              <a:gd name="connsiteX47" fmla="*/ 821531 w 1107281"/>
              <a:gd name="connsiteY47" fmla="*/ 271463 h 285750"/>
              <a:gd name="connsiteX48" fmla="*/ 828675 w 1107281"/>
              <a:gd name="connsiteY48" fmla="*/ 266700 h 285750"/>
              <a:gd name="connsiteX49" fmla="*/ 831056 w 1107281"/>
              <a:gd name="connsiteY49" fmla="*/ 259556 h 285750"/>
              <a:gd name="connsiteX50" fmla="*/ 835819 w 1107281"/>
              <a:gd name="connsiteY50" fmla="*/ 252413 h 285750"/>
              <a:gd name="connsiteX51" fmla="*/ 847725 w 1107281"/>
              <a:gd name="connsiteY51" fmla="*/ 233363 h 285750"/>
              <a:gd name="connsiteX52" fmla="*/ 854869 w 1107281"/>
              <a:gd name="connsiteY52" fmla="*/ 209550 h 285750"/>
              <a:gd name="connsiteX53" fmla="*/ 864394 w 1107281"/>
              <a:gd name="connsiteY53" fmla="*/ 195263 h 285750"/>
              <a:gd name="connsiteX54" fmla="*/ 869156 w 1107281"/>
              <a:gd name="connsiteY54" fmla="*/ 188119 h 285750"/>
              <a:gd name="connsiteX55" fmla="*/ 876300 w 1107281"/>
              <a:gd name="connsiteY55" fmla="*/ 173831 h 285750"/>
              <a:gd name="connsiteX56" fmla="*/ 883444 w 1107281"/>
              <a:gd name="connsiteY56" fmla="*/ 169069 h 285750"/>
              <a:gd name="connsiteX57" fmla="*/ 895350 w 1107281"/>
              <a:gd name="connsiteY57" fmla="*/ 157163 h 285750"/>
              <a:gd name="connsiteX58" fmla="*/ 907256 w 1107281"/>
              <a:gd name="connsiteY58" fmla="*/ 145256 h 285750"/>
              <a:gd name="connsiteX59" fmla="*/ 914400 w 1107281"/>
              <a:gd name="connsiteY59" fmla="*/ 130969 h 285750"/>
              <a:gd name="connsiteX60" fmla="*/ 928687 w 1107281"/>
              <a:gd name="connsiteY60" fmla="*/ 126206 h 285750"/>
              <a:gd name="connsiteX61" fmla="*/ 942975 w 1107281"/>
              <a:gd name="connsiteY61" fmla="*/ 121444 h 285750"/>
              <a:gd name="connsiteX62" fmla="*/ 950119 w 1107281"/>
              <a:gd name="connsiteY62" fmla="*/ 119063 h 285750"/>
              <a:gd name="connsiteX63" fmla="*/ 1012031 w 1107281"/>
              <a:gd name="connsiteY63" fmla="*/ 116681 h 285750"/>
              <a:gd name="connsiteX64" fmla="*/ 1073944 w 1107281"/>
              <a:gd name="connsiteY64" fmla="*/ 119063 h 285750"/>
              <a:gd name="connsiteX65" fmla="*/ 1081087 w 1107281"/>
              <a:gd name="connsiteY65" fmla="*/ 123825 h 285750"/>
              <a:gd name="connsiteX66" fmla="*/ 1107281 w 1107281"/>
              <a:gd name="connsiteY66" fmla="*/ 145256 h 285750"/>
              <a:gd name="connsiteX0" fmla="*/ 0 w 1119187"/>
              <a:gd name="connsiteY0" fmla="*/ 16669 h 285750"/>
              <a:gd name="connsiteX1" fmla="*/ 11906 w 1119187"/>
              <a:gd name="connsiteY1" fmla="*/ 11906 h 285750"/>
              <a:gd name="connsiteX2" fmla="*/ 19050 w 1119187"/>
              <a:gd name="connsiteY2" fmla="*/ 9525 h 285750"/>
              <a:gd name="connsiteX3" fmla="*/ 26194 w 1119187"/>
              <a:gd name="connsiteY3" fmla="*/ 4763 h 285750"/>
              <a:gd name="connsiteX4" fmla="*/ 42862 w 1119187"/>
              <a:gd name="connsiteY4" fmla="*/ 0 h 285750"/>
              <a:gd name="connsiteX5" fmla="*/ 71437 w 1119187"/>
              <a:gd name="connsiteY5" fmla="*/ 4763 h 285750"/>
              <a:gd name="connsiteX6" fmla="*/ 85725 w 1119187"/>
              <a:gd name="connsiteY6" fmla="*/ 9525 h 285750"/>
              <a:gd name="connsiteX7" fmla="*/ 92869 w 1119187"/>
              <a:gd name="connsiteY7" fmla="*/ 14288 h 285750"/>
              <a:gd name="connsiteX8" fmla="*/ 107156 w 1119187"/>
              <a:gd name="connsiteY8" fmla="*/ 19050 h 285750"/>
              <a:gd name="connsiteX9" fmla="*/ 119062 w 1119187"/>
              <a:gd name="connsiteY9" fmla="*/ 28575 h 285750"/>
              <a:gd name="connsiteX10" fmla="*/ 126206 w 1119187"/>
              <a:gd name="connsiteY10" fmla="*/ 35719 h 285750"/>
              <a:gd name="connsiteX11" fmla="*/ 133350 w 1119187"/>
              <a:gd name="connsiteY11" fmla="*/ 40481 h 285750"/>
              <a:gd name="connsiteX12" fmla="*/ 138112 w 1119187"/>
              <a:gd name="connsiteY12" fmla="*/ 47625 h 285750"/>
              <a:gd name="connsiteX13" fmla="*/ 145256 w 1119187"/>
              <a:gd name="connsiteY13" fmla="*/ 52388 h 285750"/>
              <a:gd name="connsiteX14" fmla="*/ 154781 w 1119187"/>
              <a:gd name="connsiteY14" fmla="*/ 66675 h 285750"/>
              <a:gd name="connsiteX15" fmla="*/ 159544 w 1119187"/>
              <a:gd name="connsiteY15" fmla="*/ 73819 h 285750"/>
              <a:gd name="connsiteX16" fmla="*/ 171450 w 1119187"/>
              <a:gd name="connsiteY16" fmla="*/ 92869 h 285750"/>
              <a:gd name="connsiteX17" fmla="*/ 185737 w 1119187"/>
              <a:gd name="connsiteY17" fmla="*/ 97631 h 285750"/>
              <a:gd name="connsiteX18" fmla="*/ 192881 w 1119187"/>
              <a:gd name="connsiteY18" fmla="*/ 102394 h 285750"/>
              <a:gd name="connsiteX19" fmla="*/ 200025 w 1119187"/>
              <a:gd name="connsiteY19" fmla="*/ 109538 h 285750"/>
              <a:gd name="connsiteX20" fmla="*/ 207169 w 1119187"/>
              <a:gd name="connsiteY20" fmla="*/ 111919 h 285750"/>
              <a:gd name="connsiteX21" fmla="*/ 223837 w 1119187"/>
              <a:gd name="connsiteY21" fmla="*/ 130969 h 285750"/>
              <a:gd name="connsiteX22" fmla="*/ 226219 w 1119187"/>
              <a:gd name="connsiteY22" fmla="*/ 138113 h 285750"/>
              <a:gd name="connsiteX23" fmla="*/ 297656 w 1119187"/>
              <a:gd name="connsiteY23" fmla="*/ 147638 h 285750"/>
              <a:gd name="connsiteX24" fmla="*/ 361950 w 1119187"/>
              <a:gd name="connsiteY24" fmla="*/ 152400 h 285750"/>
              <a:gd name="connsiteX25" fmla="*/ 378619 w 1119187"/>
              <a:gd name="connsiteY25" fmla="*/ 157163 h 285750"/>
              <a:gd name="connsiteX26" fmla="*/ 385762 w 1119187"/>
              <a:gd name="connsiteY26" fmla="*/ 161925 h 285750"/>
              <a:gd name="connsiteX27" fmla="*/ 421481 w 1119187"/>
              <a:gd name="connsiteY27" fmla="*/ 169069 h 285750"/>
              <a:gd name="connsiteX28" fmla="*/ 435769 w 1119187"/>
              <a:gd name="connsiteY28" fmla="*/ 180975 h 285750"/>
              <a:gd name="connsiteX29" fmla="*/ 445294 w 1119187"/>
              <a:gd name="connsiteY29" fmla="*/ 195263 h 285750"/>
              <a:gd name="connsiteX30" fmla="*/ 452437 w 1119187"/>
              <a:gd name="connsiteY30" fmla="*/ 209550 h 285750"/>
              <a:gd name="connsiteX31" fmla="*/ 473869 w 1119187"/>
              <a:gd name="connsiteY31" fmla="*/ 221456 h 285750"/>
              <a:gd name="connsiteX32" fmla="*/ 488156 w 1119187"/>
              <a:gd name="connsiteY32" fmla="*/ 230981 h 285750"/>
              <a:gd name="connsiteX33" fmla="*/ 502444 w 1119187"/>
              <a:gd name="connsiteY33" fmla="*/ 235744 h 285750"/>
              <a:gd name="connsiteX34" fmla="*/ 523875 w 1119187"/>
              <a:gd name="connsiteY34" fmla="*/ 247650 h 285750"/>
              <a:gd name="connsiteX35" fmla="*/ 528637 w 1119187"/>
              <a:gd name="connsiteY35" fmla="*/ 254794 h 285750"/>
              <a:gd name="connsiteX36" fmla="*/ 535781 w 1119187"/>
              <a:gd name="connsiteY36" fmla="*/ 257175 h 285750"/>
              <a:gd name="connsiteX37" fmla="*/ 550069 w 1119187"/>
              <a:gd name="connsiteY37" fmla="*/ 264319 h 285750"/>
              <a:gd name="connsiteX38" fmla="*/ 578644 w 1119187"/>
              <a:gd name="connsiteY38" fmla="*/ 261938 h 285750"/>
              <a:gd name="connsiteX39" fmla="*/ 581025 w 1119187"/>
              <a:gd name="connsiteY39" fmla="*/ 254794 h 285750"/>
              <a:gd name="connsiteX40" fmla="*/ 592931 w 1119187"/>
              <a:gd name="connsiteY40" fmla="*/ 245269 h 285750"/>
              <a:gd name="connsiteX41" fmla="*/ 654844 w 1119187"/>
              <a:gd name="connsiteY41" fmla="*/ 223838 h 285750"/>
              <a:gd name="connsiteX42" fmla="*/ 683419 w 1119187"/>
              <a:gd name="connsiteY42" fmla="*/ 202407 h 285750"/>
              <a:gd name="connsiteX43" fmla="*/ 728663 w 1119187"/>
              <a:gd name="connsiteY43" fmla="*/ 207170 h 285750"/>
              <a:gd name="connsiteX44" fmla="*/ 716755 w 1119187"/>
              <a:gd name="connsiteY44" fmla="*/ 261937 h 285750"/>
              <a:gd name="connsiteX45" fmla="*/ 762000 w 1119187"/>
              <a:gd name="connsiteY45" fmla="*/ 285750 h 285750"/>
              <a:gd name="connsiteX46" fmla="*/ 814387 w 1119187"/>
              <a:gd name="connsiteY46" fmla="*/ 273844 h 285750"/>
              <a:gd name="connsiteX47" fmla="*/ 821531 w 1119187"/>
              <a:gd name="connsiteY47" fmla="*/ 271463 h 285750"/>
              <a:gd name="connsiteX48" fmla="*/ 828675 w 1119187"/>
              <a:gd name="connsiteY48" fmla="*/ 266700 h 285750"/>
              <a:gd name="connsiteX49" fmla="*/ 831056 w 1119187"/>
              <a:gd name="connsiteY49" fmla="*/ 259556 h 285750"/>
              <a:gd name="connsiteX50" fmla="*/ 835819 w 1119187"/>
              <a:gd name="connsiteY50" fmla="*/ 252413 h 285750"/>
              <a:gd name="connsiteX51" fmla="*/ 847725 w 1119187"/>
              <a:gd name="connsiteY51" fmla="*/ 233363 h 285750"/>
              <a:gd name="connsiteX52" fmla="*/ 854869 w 1119187"/>
              <a:gd name="connsiteY52" fmla="*/ 209550 h 285750"/>
              <a:gd name="connsiteX53" fmla="*/ 864394 w 1119187"/>
              <a:gd name="connsiteY53" fmla="*/ 195263 h 285750"/>
              <a:gd name="connsiteX54" fmla="*/ 869156 w 1119187"/>
              <a:gd name="connsiteY54" fmla="*/ 188119 h 285750"/>
              <a:gd name="connsiteX55" fmla="*/ 876300 w 1119187"/>
              <a:gd name="connsiteY55" fmla="*/ 173831 h 285750"/>
              <a:gd name="connsiteX56" fmla="*/ 883444 w 1119187"/>
              <a:gd name="connsiteY56" fmla="*/ 169069 h 285750"/>
              <a:gd name="connsiteX57" fmla="*/ 895350 w 1119187"/>
              <a:gd name="connsiteY57" fmla="*/ 157163 h 285750"/>
              <a:gd name="connsiteX58" fmla="*/ 907256 w 1119187"/>
              <a:gd name="connsiteY58" fmla="*/ 145256 h 285750"/>
              <a:gd name="connsiteX59" fmla="*/ 914400 w 1119187"/>
              <a:gd name="connsiteY59" fmla="*/ 130969 h 285750"/>
              <a:gd name="connsiteX60" fmla="*/ 928687 w 1119187"/>
              <a:gd name="connsiteY60" fmla="*/ 126206 h 285750"/>
              <a:gd name="connsiteX61" fmla="*/ 942975 w 1119187"/>
              <a:gd name="connsiteY61" fmla="*/ 121444 h 285750"/>
              <a:gd name="connsiteX62" fmla="*/ 950119 w 1119187"/>
              <a:gd name="connsiteY62" fmla="*/ 119063 h 285750"/>
              <a:gd name="connsiteX63" fmla="*/ 1012031 w 1119187"/>
              <a:gd name="connsiteY63" fmla="*/ 116681 h 285750"/>
              <a:gd name="connsiteX64" fmla="*/ 1073944 w 1119187"/>
              <a:gd name="connsiteY64" fmla="*/ 119063 h 285750"/>
              <a:gd name="connsiteX65" fmla="*/ 1081087 w 1119187"/>
              <a:gd name="connsiteY65" fmla="*/ 123825 h 285750"/>
              <a:gd name="connsiteX66" fmla="*/ 1119187 w 1119187"/>
              <a:gd name="connsiteY66" fmla="*/ 185737 h 285750"/>
              <a:gd name="connsiteX0" fmla="*/ 0 w 1119187"/>
              <a:gd name="connsiteY0" fmla="*/ 16669 h 285750"/>
              <a:gd name="connsiteX1" fmla="*/ 11906 w 1119187"/>
              <a:gd name="connsiteY1" fmla="*/ 11906 h 285750"/>
              <a:gd name="connsiteX2" fmla="*/ 19050 w 1119187"/>
              <a:gd name="connsiteY2" fmla="*/ 9525 h 285750"/>
              <a:gd name="connsiteX3" fmla="*/ 26194 w 1119187"/>
              <a:gd name="connsiteY3" fmla="*/ 4763 h 285750"/>
              <a:gd name="connsiteX4" fmla="*/ 42862 w 1119187"/>
              <a:gd name="connsiteY4" fmla="*/ 0 h 285750"/>
              <a:gd name="connsiteX5" fmla="*/ 71437 w 1119187"/>
              <a:gd name="connsiteY5" fmla="*/ 4763 h 285750"/>
              <a:gd name="connsiteX6" fmla="*/ 85725 w 1119187"/>
              <a:gd name="connsiteY6" fmla="*/ 9525 h 285750"/>
              <a:gd name="connsiteX7" fmla="*/ 92869 w 1119187"/>
              <a:gd name="connsiteY7" fmla="*/ 14288 h 285750"/>
              <a:gd name="connsiteX8" fmla="*/ 107156 w 1119187"/>
              <a:gd name="connsiteY8" fmla="*/ 19050 h 285750"/>
              <a:gd name="connsiteX9" fmla="*/ 119062 w 1119187"/>
              <a:gd name="connsiteY9" fmla="*/ 28575 h 285750"/>
              <a:gd name="connsiteX10" fmla="*/ 126206 w 1119187"/>
              <a:gd name="connsiteY10" fmla="*/ 35719 h 285750"/>
              <a:gd name="connsiteX11" fmla="*/ 133350 w 1119187"/>
              <a:gd name="connsiteY11" fmla="*/ 40481 h 285750"/>
              <a:gd name="connsiteX12" fmla="*/ 138112 w 1119187"/>
              <a:gd name="connsiteY12" fmla="*/ 47625 h 285750"/>
              <a:gd name="connsiteX13" fmla="*/ 145256 w 1119187"/>
              <a:gd name="connsiteY13" fmla="*/ 52388 h 285750"/>
              <a:gd name="connsiteX14" fmla="*/ 154781 w 1119187"/>
              <a:gd name="connsiteY14" fmla="*/ 66675 h 285750"/>
              <a:gd name="connsiteX15" fmla="*/ 159544 w 1119187"/>
              <a:gd name="connsiteY15" fmla="*/ 73819 h 285750"/>
              <a:gd name="connsiteX16" fmla="*/ 171450 w 1119187"/>
              <a:gd name="connsiteY16" fmla="*/ 92869 h 285750"/>
              <a:gd name="connsiteX17" fmla="*/ 185737 w 1119187"/>
              <a:gd name="connsiteY17" fmla="*/ 97631 h 285750"/>
              <a:gd name="connsiteX18" fmla="*/ 192881 w 1119187"/>
              <a:gd name="connsiteY18" fmla="*/ 102394 h 285750"/>
              <a:gd name="connsiteX19" fmla="*/ 200025 w 1119187"/>
              <a:gd name="connsiteY19" fmla="*/ 109538 h 285750"/>
              <a:gd name="connsiteX20" fmla="*/ 207169 w 1119187"/>
              <a:gd name="connsiteY20" fmla="*/ 111919 h 285750"/>
              <a:gd name="connsiteX21" fmla="*/ 223837 w 1119187"/>
              <a:gd name="connsiteY21" fmla="*/ 130969 h 285750"/>
              <a:gd name="connsiteX22" fmla="*/ 226219 w 1119187"/>
              <a:gd name="connsiteY22" fmla="*/ 138113 h 285750"/>
              <a:gd name="connsiteX23" fmla="*/ 297656 w 1119187"/>
              <a:gd name="connsiteY23" fmla="*/ 147638 h 285750"/>
              <a:gd name="connsiteX24" fmla="*/ 361950 w 1119187"/>
              <a:gd name="connsiteY24" fmla="*/ 152400 h 285750"/>
              <a:gd name="connsiteX25" fmla="*/ 378619 w 1119187"/>
              <a:gd name="connsiteY25" fmla="*/ 157163 h 285750"/>
              <a:gd name="connsiteX26" fmla="*/ 385762 w 1119187"/>
              <a:gd name="connsiteY26" fmla="*/ 161925 h 285750"/>
              <a:gd name="connsiteX27" fmla="*/ 421481 w 1119187"/>
              <a:gd name="connsiteY27" fmla="*/ 169069 h 285750"/>
              <a:gd name="connsiteX28" fmla="*/ 435769 w 1119187"/>
              <a:gd name="connsiteY28" fmla="*/ 180975 h 285750"/>
              <a:gd name="connsiteX29" fmla="*/ 445294 w 1119187"/>
              <a:gd name="connsiteY29" fmla="*/ 195263 h 285750"/>
              <a:gd name="connsiteX30" fmla="*/ 452437 w 1119187"/>
              <a:gd name="connsiteY30" fmla="*/ 209550 h 285750"/>
              <a:gd name="connsiteX31" fmla="*/ 473869 w 1119187"/>
              <a:gd name="connsiteY31" fmla="*/ 221456 h 285750"/>
              <a:gd name="connsiteX32" fmla="*/ 488156 w 1119187"/>
              <a:gd name="connsiteY32" fmla="*/ 230981 h 285750"/>
              <a:gd name="connsiteX33" fmla="*/ 502444 w 1119187"/>
              <a:gd name="connsiteY33" fmla="*/ 235744 h 285750"/>
              <a:gd name="connsiteX34" fmla="*/ 523875 w 1119187"/>
              <a:gd name="connsiteY34" fmla="*/ 247650 h 285750"/>
              <a:gd name="connsiteX35" fmla="*/ 528637 w 1119187"/>
              <a:gd name="connsiteY35" fmla="*/ 254794 h 285750"/>
              <a:gd name="connsiteX36" fmla="*/ 535781 w 1119187"/>
              <a:gd name="connsiteY36" fmla="*/ 257175 h 285750"/>
              <a:gd name="connsiteX37" fmla="*/ 550069 w 1119187"/>
              <a:gd name="connsiteY37" fmla="*/ 264319 h 285750"/>
              <a:gd name="connsiteX38" fmla="*/ 578644 w 1119187"/>
              <a:gd name="connsiteY38" fmla="*/ 261938 h 285750"/>
              <a:gd name="connsiteX39" fmla="*/ 581025 w 1119187"/>
              <a:gd name="connsiteY39" fmla="*/ 254794 h 285750"/>
              <a:gd name="connsiteX40" fmla="*/ 592931 w 1119187"/>
              <a:gd name="connsiteY40" fmla="*/ 245269 h 285750"/>
              <a:gd name="connsiteX41" fmla="*/ 654844 w 1119187"/>
              <a:gd name="connsiteY41" fmla="*/ 223838 h 285750"/>
              <a:gd name="connsiteX42" fmla="*/ 683419 w 1119187"/>
              <a:gd name="connsiteY42" fmla="*/ 202407 h 285750"/>
              <a:gd name="connsiteX43" fmla="*/ 728663 w 1119187"/>
              <a:gd name="connsiteY43" fmla="*/ 207170 h 285750"/>
              <a:gd name="connsiteX44" fmla="*/ 716755 w 1119187"/>
              <a:gd name="connsiteY44" fmla="*/ 261937 h 285750"/>
              <a:gd name="connsiteX45" fmla="*/ 762000 w 1119187"/>
              <a:gd name="connsiteY45" fmla="*/ 285750 h 285750"/>
              <a:gd name="connsiteX46" fmla="*/ 814387 w 1119187"/>
              <a:gd name="connsiteY46" fmla="*/ 273844 h 285750"/>
              <a:gd name="connsiteX47" fmla="*/ 821531 w 1119187"/>
              <a:gd name="connsiteY47" fmla="*/ 271463 h 285750"/>
              <a:gd name="connsiteX48" fmla="*/ 828675 w 1119187"/>
              <a:gd name="connsiteY48" fmla="*/ 266700 h 285750"/>
              <a:gd name="connsiteX49" fmla="*/ 831056 w 1119187"/>
              <a:gd name="connsiteY49" fmla="*/ 259556 h 285750"/>
              <a:gd name="connsiteX50" fmla="*/ 835819 w 1119187"/>
              <a:gd name="connsiteY50" fmla="*/ 252413 h 285750"/>
              <a:gd name="connsiteX51" fmla="*/ 847725 w 1119187"/>
              <a:gd name="connsiteY51" fmla="*/ 233363 h 285750"/>
              <a:gd name="connsiteX52" fmla="*/ 854869 w 1119187"/>
              <a:gd name="connsiteY52" fmla="*/ 209550 h 285750"/>
              <a:gd name="connsiteX53" fmla="*/ 864394 w 1119187"/>
              <a:gd name="connsiteY53" fmla="*/ 195263 h 285750"/>
              <a:gd name="connsiteX54" fmla="*/ 869156 w 1119187"/>
              <a:gd name="connsiteY54" fmla="*/ 188119 h 285750"/>
              <a:gd name="connsiteX55" fmla="*/ 876300 w 1119187"/>
              <a:gd name="connsiteY55" fmla="*/ 173831 h 285750"/>
              <a:gd name="connsiteX56" fmla="*/ 883444 w 1119187"/>
              <a:gd name="connsiteY56" fmla="*/ 169069 h 285750"/>
              <a:gd name="connsiteX57" fmla="*/ 895350 w 1119187"/>
              <a:gd name="connsiteY57" fmla="*/ 157163 h 285750"/>
              <a:gd name="connsiteX58" fmla="*/ 907256 w 1119187"/>
              <a:gd name="connsiteY58" fmla="*/ 145256 h 285750"/>
              <a:gd name="connsiteX59" fmla="*/ 914400 w 1119187"/>
              <a:gd name="connsiteY59" fmla="*/ 130969 h 285750"/>
              <a:gd name="connsiteX60" fmla="*/ 928687 w 1119187"/>
              <a:gd name="connsiteY60" fmla="*/ 126206 h 285750"/>
              <a:gd name="connsiteX61" fmla="*/ 942975 w 1119187"/>
              <a:gd name="connsiteY61" fmla="*/ 121444 h 285750"/>
              <a:gd name="connsiteX62" fmla="*/ 950119 w 1119187"/>
              <a:gd name="connsiteY62" fmla="*/ 119063 h 285750"/>
              <a:gd name="connsiteX63" fmla="*/ 1012031 w 1119187"/>
              <a:gd name="connsiteY63" fmla="*/ 116681 h 285750"/>
              <a:gd name="connsiteX64" fmla="*/ 1073944 w 1119187"/>
              <a:gd name="connsiteY64" fmla="*/ 119063 h 285750"/>
              <a:gd name="connsiteX65" fmla="*/ 1092993 w 1119187"/>
              <a:gd name="connsiteY65" fmla="*/ 135731 h 285750"/>
              <a:gd name="connsiteX66" fmla="*/ 1119187 w 1119187"/>
              <a:gd name="connsiteY66" fmla="*/ 185737 h 285750"/>
              <a:gd name="connsiteX0" fmla="*/ 0 w 1119187"/>
              <a:gd name="connsiteY0" fmla="*/ 16669 h 285750"/>
              <a:gd name="connsiteX1" fmla="*/ 11906 w 1119187"/>
              <a:gd name="connsiteY1" fmla="*/ 11906 h 285750"/>
              <a:gd name="connsiteX2" fmla="*/ 19050 w 1119187"/>
              <a:gd name="connsiteY2" fmla="*/ 9525 h 285750"/>
              <a:gd name="connsiteX3" fmla="*/ 26194 w 1119187"/>
              <a:gd name="connsiteY3" fmla="*/ 4763 h 285750"/>
              <a:gd name="connsiteX4" fmla="*/ 42862 w 1119187"/>
              <a:gd name="connsiteY4" fmla="*/ 0 h 285750"/>
              <a:gd name="connsiteX5" fmla="*/ 71437 w 1119187"/>
              <a:gd name="connsiteY5" fmla="*/ 4763 h 285750"/>
              <a:gd name="connsiteX6" fmla="*/ 85725 w 1119187"/>
              <a:gd name="connsiteY6" fmla="*/ 9525 h 285750"/>
              <a:gd name="connsiteX7" fmla="*/ 92869 w 1119187"/>
              <a:gd name="connsiteY7" fmla="*/ 14288 h 285750"/>
              <a:gd name="connsiteX8" fmla="*/ 107156 w 1119187"/>
              <a:gd name="connsiteY8" fmla="*/ 19050 h 285750"/>
              <a:gd name="connsiteX9" fmla="*/ 119062 w 1119187"/>
              <a:gd name="connsiteY9" fmla="*/ 28575 h 285750"/>
              <a:gd name="connsiteX10" fmla="*/ 133350 w 1119187"/>
              <a:gd name="connsiteY10" fmla="*/ 40481 h 285750"/>
              <a:gd name="connsiteX11" fmla="*/ 138112 w 1119187"/>
              <a:gd name="connsiteY11" fmla="*/ 47625 h 285750"/>
              <a:gd name="connsiteX12" fmla="*/ 145256 w 1119187"/>
              <a:gd name="connsiteY12" fmla="*/ 52388 h 285750"/>
              <a:gd name="connsiteX13" fmla="*/ 154781 w 1119187"/>
              <a:gd name="connsiteY13" fmla="*/ 66675 h 285750"/>
              <a:gd name="connsiteX14" fmla="*/ 159544 w 1119187"/>
              <a:gd name="connsiteY14" fmla="*/ 73819 h 285750"/>
              <a:gd name="connsiteX15" fmla="*/ 171450 w 1119187"/>
              <a:gd name="connsiteY15" fmla="*/ 92869 h 285750"/>
              <a:gd name="connsiteX16" fmla="*/ 185737 w 1119187"/>
              <a:gd name="connsiteY16" fmla="*/ 97631 h 285750"/>
              <a:gd name="connsiteX17" fmla="*/ 192881 w 1119187"/>
              <a:gd name="connsiteY17" fmla="*/ 102394 h 285750"/>
              <a:gd name="connsiteX18" fmla="*/ 200025 w 1119187"/>
              <a:gd name="connsiteY18" fmla="*/ 109538 h 285750"/>
              <a:gd name="connsiteX19" fmla="*/ 207169 w 1119187"/>
              <a:gd name="connsiteY19" fmla="*/ 111919 h 285750"/>
              <a:gd name="connsiteX20" fmla="*/ 223837 w 1119187"/>
              <a:gd name="connsiteY20" fmla="*/ 130969 h 285750"/>
              <a:gd name="connsiteX21" fmla="*/ 226219 w 1119187"/>
              <a:gd name="connsiteY21" fmla="*/ 138113 h 285750"/>
              <a:gd name="connsiteX22" fmla="*/ 297656 w 1119187"/>
              <a:gd name="connsiteY22" fmla="*/ 147638 h 285750"/>
              <a:gd name="connsiteX23" fmla="*/ 361950 w 1119187"/>
              <a:gd name="connsiteY23" fmla="*/ 152400 h 285750"/>
              <a:gd name="connsiteX24" fmla="*/ 378619 w 1119187"/>
              <a:gd name="connsiteY24" fmla="*/ 157163 h 285750"/>
              <a:gd name="connsiteX25" fmla="*/ 385762 w 1119187"/>
              <a:gd name="connsiteY25" fmla="*/ 161925 h 285750"/>
              <a:gd name="connsiteX26" fmla="*/ 421481 w 1119187"/>
              <a:gd name="connsiteY26" fmla="*/ 169069 h 285750"/>
              <a:gd name="connsiteX27" fmla="*/ 435769 w 1119187"/>
              <a:gd name="connsiteY27" fmla="*/ 180975 h 285750"/>
              <a:gd name="connsiteX28" fmla="*/ 445294 w 1119187"/>
              <a:gd name="connsiteY28" fmla="*/ 195263 h 285750"/>
              <a:gd name="connsiteX29" fmla="*/ 452437 w 1119187"/>
              <a:gd name="connsiteY29" fmla="*/ 209550 h 285750"/>
              <a:gd name="connsiteX30" fmla="*/ 473869 w 1119187"/>
              <a:gd name="connsiteY30" fmla="*/ 221456 h 285750"/>
              <a:gd name="connsiteX31" fmla="*/ 488156 w 1119187"/>
              <a:gd name="connsiteY31" fmla="*/ 230981 h 285750"/>
              <a:gd name="connsiteX32" fmla="*/ 502444 w 1119187"/>
              <a:gd name="connsiteY32" fmla="*/ 235744 h 285750"/>
              <a:gd name="connsiteX33" fmla="*/ 523875 w 1119187"/>
              <a:gd name="connsiteY33" fmla="*/ 247650 h 285750"/>
              <a:gd name="connsiteX34" fmla="*/ 528637 w 1119187"/>
              <a:gd name="connsiteY34" fmla="*/ 254794 h 285750"/>
              <a:gd name="connsiteX35" fmla="*/ 535781 w 1119187"/>
              <a:gd name="connsiteY35" fmla="*/ 257175 h 285750"/>
              <a:gd name="connsiteX36" fmla="*/ 550069 w 1119187"/>
              <a:gd name="connsiteY36" fmla="*/ 264319 h 285750"/>
              <a:gd name="connsiteX37" fmla="*/ 578644 w 1119187"/>
              <a:gd name="connsiteY37" fmla="*/ 261938 h 285750"/>
              <a:gd name="connsiteX38" fmla="*/ 581025 w 1119187"/>
              <a:gd name="connsiteY38" fmla="*/ 254794 h 285750"/>
              <a:gd name="connsiteX39" fmla="*/ 592931 w 1119187"/>
              <a:gd name="connsiteY39" fmla="*/ 245269 h 285750"/>
              <a:gd name="connsiteX40" fmla="*/ 654844 w 1119187"/>
              <a:gd name="connsiteY40" fmla="*/ 223838 h 285750"/>
              <a:gd name="connsiteX41" fmla="*/ 683419 w 1119187"/>
              <a:gd name="connsiteY41" fmla="*/ 202407 h 285750"/>
              <a:gd name="connsiteX42" fmla="*/ 728663 w 1119187"/>
              <a:gd name="connsiteY42" fmla="*/ 207170 h 285750"/>
              <a:gd name="connsiteX43" fmla="*/ 716755 w 1119187"/>
              <a:gd name="connsiteY43" fmla="*/ 261937 h 285750"/>
              <a:gd name="connsiteX44" fmla="*/ 762000 w 1119187"/>
              <a:gd name="connsiteY44" fmla="*/ 285750 h 285750"/>
              <a:gd name="connsiteX45" fmla="*/ 814387 w 1119187"/>
              <a:gd name="connsiteY45" fmla="*/ 273844 h 285750"/>
              <a:gd name="connsiteX46" fmla="*/ 821531 w 1119187"/>
              <a:gd name="connsiteY46" fmla="*/ 271463 h 285750"/>
              <a:gd name="connsiteX47" fmla="*/ 828675 w 1119187"/>
              <a:gd name="connsiteY47" fmla="*/ 266700 h 285750"/>
              <a:gd name="connsiteX48" fmla="*/ 831056 w 1119187"/>
              <a:gd name="connsiteY48" fmla="*/ 259556 h 285750"/>
              <a:gd name="connsiteX49" fmla="*/ 835819 w 1119187"/>
              <a:gd name="connsiteY49" fmla="*/ 252413 h 285750"/>
              <a:gd name="connsiteX50" fmla="*/ 847725 w 1119187"/>
              <a:gd name="connsiteY50" fmla="*/ 233363 h 285750"/>
              <a:gd name="connsiteX51" fmla="*/ 854869 w 1119187"/>
              <a:gd name="connsiteY51" fmla="*/ 209550 h 285750"/>
              <a:gd name="connsiteX52" fmla="*/ 864394 w 1119187"/>
              <a:gd name="connsiteY52" fmla="*/ 195263 h 285750"/>
              <a:gd name="connsiteX53" fmla="*/ 869156 w 1119187"/>
              <a:gd name="connsiteY53" fmla="*/ 188119 h 285750"/>
              <a:gd name="connsiteX54" fmla="*/ 876300 w 1119187"/>
              <a:gd name="connsiteY54" fmla="*/ 173831 h 285750"/>
              <a:gd name="connsiteX55" fmla="*/ 883444 w 1119187"/>
              <a:gd name="connsiteY55" fmla="*/ 169069 h 285750"/>
              <a:gd name="connsiteX56" fmla="*/ 895350 w 1119187"/>
              <a:gd name="connsiteY56" fmla="*/ 157163 h 285750"/>
              <a:gd name="connsiteX57" fmla="*/ 907256 w 1119187"/>
              <a:gd name="connsiteY57" fmla="*/ 145256 h 285750"/>
              <a:gd name="connsiteX58" fmla="*/ 914400 w 1119187"/>
              <a:gd name="connsiteY58" fmla="*/ 130969 h 285750"/>
              <a:gd name="connsiteX59" fmla="*/ 928687 w 1119187"/>
              <a:gd name="connsiteY59" fmla="*/ 126206 h 285750"/>
              <a:gd name="connsiteX60" fmla="*/ 942975 w 1119187"/>
              <a:gd name="connsiteY60" fmla="*/ 121444 h 285750"/>
              <a:gd name="connsiteX61" fmla="*/ 950119 w 1119187"/>
              <a:gd name="connsiteY61" fmla="*/ 119063 h 285750"/>
              <a:gd name="connsiteX62" fmla="*/ 1012031 w 1119187"/>
              <a:gd name="connsiteY62" fmla="*/ 116681 h 285750"/>
              <a:gd name="connsiteX63" fmla="*/ 1073944 w 1119187"/>
              <a:gd name="connsiteY63" fmla="*/ 119063 h 285750"/>
              <a:gd name="connsiteX64" fmla="*/ 1092993 w 1119187"/>
              <a:gd name="connsiteY64" fmla="*/ 135731 h 285750"/>
              <a:gd name="connsiteX65" fmla="*/ 1119187 w 1119187"/>
              <a:gd name="connsiteY65" fmla="*/ 185737 h 285750"/>
              <a:gd name="connsiteX0" fmla="*/ 0 w 1119187"/>
              <a:gd name="connsiteY0" fmla="*/ 16669 h 285750"/>
              <a:gd name="connsiteX1" fmla="*/ 11906 w 1119187"/>
              <a:gd name="connsiteY1" fmla="*/ 11906 h 285750"/>
              <a:gd name="connsiteX2" fmla="*/ 19050 w 1119187"/>
              <a:gd name="connsiteY2" fmla="*/ 9525 h 285750"/>
              <a:gd name="connsiteX3" fmla="*/ 26194 w 1119187"/>
              <a:gd name="connsiteY3" fmla="*/ 4763 h 285750"/>
              <a:gd name="connsiteX4" fmla="*/ 42862 w 1119187"/>
              <a:gd name="connsiteY4" fmla="*/ 0 h 285750"/>
              <a:gd name="connsiteX5" fmla="*/ 71437 w 1119187"/>
              <a:gd name="connsiteY5" fmla="*/ 4763 h 285750"/>
              <a:gd name="connsiteX6" fmla="*/ 85725 w 1119187"/>
              <a:gd name="connsiteY6" fmla="*/ 9525 h 285750"/>
              <a:gd name="connsiteX7" fmla="*/ 92869 w 1119187"/>
              <a:gd name="connsiteY7" fmla="*/ 14288 h 285750"/>
              <a:gd name="connsiteX8" fmla="*/ 107156 w 1119187"/>
              <a:gd name="connsiteY8" fmla="*/ 19050 h 285750"/>
              <a:gd name="connsiteX9" fmla="*/ 119062 w 1119187"/>
              <a:gd name="connsiteY9" fmla="*/ 28575 h 285750"/>
              <a:gd name="connsiteX10" fmla="*/ 133350 w 1119187"/>
              <a:gd name="connsiteY10" fmla="*/ 40481 h 285750"/>
              <a:gd name="connsiteX11" fmla="*/ 138112 w 1119187"/>
              <a:gd name="connsiteY11" fmla="*/ 47625 h 285750"/>
              <a:gd name="connsiteX12" fmla="*/ 145256 w 1119187"/>
              <a:gd name="connsiteY12" fmla="*/ 52388 h 285750"/>
              <a:gd name="connsiteX13" fmla="*/ 159544 w 1119187"/>
              <a:gd name="connsiteY13" fmla="*/ 73819 h 285750"/>
              <a:gd name="connsiteX14" fmla="*/ 171450 w 1119187"/>
              <a:gd name="connsiteY14" fmla="*/ 92869 h 285750"/>
              <a:gd name="connsiteX15" fmla="*/ 185737 w 1119187"/>
              <a:gd name="connsiteY15" fmla="*/ 97631 h 285750"/>
              <a:gd name="connsiteX16" fmla="*/ 192881 w 1119187"/>
              <a:gd name="connsiteY16" fmla="*/ 102394 h 285750"/>
              <a:gd name="connsiteX17" fmla="*/ 200025 w 1119187"/>
              <a:gd name="connsiteY17" fmla="*/ 109538 h 285750"/>
              <a:gd name="connsiteX18" fmla="*/ 207169 w 1119187"/>
              <a:gd name="connsiteY18" fmla="*/ 111919 h 285750"/>
              <a:gd name="connsiteX19" fmla="*/ 223837 w 1119187"/>
              <a:gd name="connsiteY19" fmla="*/ 130969 h 285750"/>
              <a:gd name="connsiteX20" fmla="*/ 226219 w 1119187"/>
              <a:gd name="connsiteY20" fmla="*/ 138113 h 285750"/>
              <a:gd name="connsiteX21" fmla="*/ 297656 w 1119187"/>
              <a:gd name="connsiteY21" fmla="*/ 147638 h 285750"/>
              <a:gd name="connsiteX22" fmla="*/ 361950 w 1119187"/>
              <a:gd name="connsiteY22" fmla="*/ 152400 h 285750"/>
              <a:gd name="connsiteX23" fmla="*/ 378619 w 1119187"/>
              <a:gd name="connsiteY23" fmla="*/ 157163 h 285750"/>
              <a:gd name="connsiteX24" fmla="*/ 385762 w 1119187"/>
              <a:gd name="connsiteY24" fmla="*/ 161925 h 285750"/>
              <a:gd name="connsiteX25" fmla="*/ 421481 w 1119187"/>
              <a:gd name="connsiteY25" fmla="*/ 169069 h 285750"/>
              <a:gd name="connsiteX26" fmla="*/ 435769 w 1119187"/>
              <a:gd name="connsiteY26" fmla="*/ 180975 h 285750"/>
              <a:gd name="connsiteX27" fmla="*/ 445294 w 1119187"/>
              <a:gd name="connsiteY27" fmla="*/ 195263 h 285750"/>
              <a:gd name="connsiteX28" fmla="*/ 452437 w 1119187"/>
              <a:gd name="connsiteY28" fmla="*/ 209550 h 285750"/>
              <a:gd name="connsiteX29" fmla="*/ 473869 w 1119187"/>
              <a:gd name="connsiteY29" fmla="*/ 221456 h 285750"/>
              <a:gd name="connsiteX30" fmla="*/ 488156 w 1119187"/>
              <a:gd name="connsiteY30" fmla="*/ 230981 h 285750"/>
              <a:gd name="connsiteX31" fmla="*/ 502444 w 1119187"/>
              <a:gd name="connsiteY31" fmla="*/ 235744 h 285750"/>
              <a:gd name="connsiteX32" fmla="*/ 523875 w 1119187"/>
              <a:gd name="connsiteY32" fmla="*/ 247650 h 285750"/>
              <a:gd name="connsiteX33" fmla="*/ 528637 w 1119187"/>
              <a:gd name="connsiteY33" fmla="*/ 254794 h 285750"/>
              <a:gd name="connsiteX34" fmla="*/ 535781 w 1119187"/>
              <a:gd name="connsiteY34" fmla="*/ 257175 h 285750"/>
              <a:gd name="connsiteX35" fmla="*/ 550069 w 1119187"/>
              <a:gd name="connsiteY35" fmla="*/ 264319 h 285750"/>
              <a:gd name="connsiteX36" fmla="*/ 578644 w 1119187"/>
              <a:gd name="connsiteY36" fmla="*/ 261938 h 285750"/>
              <a:gd name="connsiteX37" fmla="*/ 581025 w 1119187"/>
              <a:gd name="connsiteY37" fmla="*/ 254794 h 285750"/>
              <a:gd name="connsiteX38" fmla="*/ 592931 w 1119187"/>
              <a:gd name="connsiteY38" fmla="*/ 245269 h 285750"/>
              <a:gd name="connsiteX39" fmla="*/ 654844 w 1119187"/>
              <a:gd name="connsiteY39" fmla="*/ 223838 h 285750"/>
              <a:gd name="connsiteX40" fmla="*/ 683419 w 1119187"/>
              <a:gd name="connsiteY40" fmla="*/ 202407 h 285750"/>
              <a:gd name="connsiteX41" fmla="*/ 728663 w 1119187"/>
              <a:gd name="connsiteY41" fmla="*/ 207170 h 285750"/>
              <a:gd name="connsiteX42" fmla="*/ 716755 w 1119187"/>
              <a:gd name="connsiteY42" fmla="*/ 261937 h 285750"/>
              <a:gd name="connsiteX43" fmla="*/ 762000 w 1119187"/>
              <a:gd name="connsiteY43" fmla="*/ 285750 h 285750"/>
              <a:gd name="connsiteX44" fmla="*/ 814387 w 1119187"/>
              <a:gd name="connsiteY44" fmla="*/ 273844 h 285750"/>
              <a:gd name="connsiteX45" fmla="*/ 821531 w 1119187"/>
              <a:gd name="connsiteY45" fmla="*/ 271463 h 285750"/>
              <a:gd name="connsiteX46" fmla="*/ 828675 w 1119187"/>
              <a:gd name="connsiteY46" fmla="*/ 266700 h 285750"/>
              <a:gd name="connsiteX47" fmla="*/ 831056 w 1119187"/>
              <a:gd name="connsiteY47" fmla="*/ 259556 h 285750"/>
              <a:gd name="connsiteX48" fmla="*/ 835819 w 1119187"/>
              <a:gd name="connsiteY48" fmla="*/ 252413 h 285750"/>
              <a:gd name="connsiteX49" fmla="*/ 847725 w 1119187"/>
              <a:gd name="connsiteY49" fmla="*/ 233363 h 285750"/>
              <a:gd name="connsiteX50" fmla="*/ 854869 w 1119187"/>
              <a:gd name="connsiteY50" fmla="*/ 209550 h 285750"/>
              <a:gd name="connsiteX51" fmla="*/ 864394 w 1119187"/>
              <a:gd name="connsiteY51" fmla="*/ 195263 h 285750"/>
              <a:gd name="connsiteX52" fmla="*/ 869156 w 1119187"/>
              <a:gd name="connsiteY52" fmla="*/ 188119 h 285750"/>
              <a:gd name="connsiteX53" fmla="*/ 876300 w 1119187"/>
              <a:gd name="connsiteY53" fmla="*/ 173831 h 285750"/>
              <a:gd name="connsiteX54" fmla="*/ 883444 w 1119187"/>
              <a:gd name="connsiteY54" fmla="*/ 169069 h 285750"/>
              <a:gd name="connsiteX55" fmla="*/ 895350 w 1119187"/>
              <a:gd name="connsiteY55" fmla="*/ 157163 h 285750"/>
              <a:gd name="connsiteX56" fmla="*/ 907256 w 1119187"/>
              <a:gd name="connsiteY56" fmla="*/ 145256 h 285750"/>
              <a:gd name="connsiteX57" fmla="*/ 914400 w 1119187"/>
              <a:gd name="connsiteY57" fmla="*/ 130969 h 285750"/>
              <a:gd name="connsiteX58" fmla="*/ 928687 w 1119187"/>
              <a:gd name="connsiteY58" fmla="*/ 126206 h 285750"/>
              <a:gd name="connsiteX59" fmla="*/ 942975 w 1119187"/>
              <a:gd name="connsiteY59" fmla="*/ 121444 h 285750"/>
              <a:gd name="connsiteX60" fmla="*/ 950119 w 1119187"/>
              <a:gd name="connsiteY60" fmla="*/ 119063 h 285750"/>
              <a:gd name="connsiteX61" fmla="*/ 1012031 w 1119187"/>
              <a:gd name="connsiteY61" fmla="*/ 116681 h 285750"/>
              <a:gd name="connsiteX62" fmla="*/ 1073944 w 1119187"/>
              <a:gd name="connsiteY62" fmla="*/ 119063 h 285750"/>
              <a:gd name="connsiteX63" fmla="*/ 1092993 w 1119187"/>
              <a:gd name="connsiteY63" fmla="*/ 135731 h 285750"/>
              <a:gd name="connsiteX64" fmla="*/ 1119187 w 1119187"/>
              <a:gd name="connsiteY64" fmla="*/ 185737 h 285750"/>
              <a:gd name="connsiteX0" fmla="*/ 0 w 1119187"/>
              <a:gd name="connsiteY0" fmla="*/ 16669 h 285750"/>
              <a:gd name="connsiteX1" fmla="*/ 11906 w 1119187"/>
              <a:gd name="connsiteY1" fmla="*/ 11906 h 285750"/>
              <a:gd name="connsiteX2" fmla="*/ 19050 w 1119187"/>
              <a:gd name="connsiteY2" fmla="*/ 9525 h 285750"/>
              <a:gd name="connsiteX3" fmla="*/ 26194 w 1119187"/>
              <a:gd name="connsiteY3" fmla="*/ 4763 h 285750"/>
              <a:gd name="connsiteX4" fmla="*/ 42862 w 1119187"/>
              <a:gd name="connsiteY4" fmla="*/ 0 h 285750"/>
              <a:gd name="connsiteX5" fmla="*/ 71437 w 1119187"/>
              <a:gd name="connsiteY5" fmla="*/ 4763 h 285750"/>
              <a:gd name="connsiteX6" fmla="*/ 85725 w 1119187"/>
              <a:gd name="connsiteY6" fmla="*/ 9525 h 285750"/>
              <a:gd name="connsiteX7" fmla="*/ 92869 w 1119187"/>
              <a:gd name="connsiteY7" fmla="*/ 14288 h 285750"/>
              <a:gd name="connsiteX8" fmla="*/ 107156 w 1119187"/>
              <a:gd name="connsiteY8" fmla="*/ 19050 h 285750"/>
              <a:gd name="connsiteX9" fmla="*/ 133350 w 1119187"/>
              <a:gd name="connsiteY9" fmla="*/ 40481 h 285750"/>
              <a:gd name="connsiteX10" fmla="*/ 138112 w 1119187"/>
              <a:gd name="connsiteY10" fmla="*/ 47625 h 285750"/>
              <a:gd name="connsiteX11" fmla="*/ 145256 w 1119187"/>
              <a:gd name="connsiteY11" fmla="*/ 52388 h 285750"/>
              <a:gd name="connsiteX12" fmla="*/ 159544 w 1119187"/>
              <a:gd name="connsiteY12" fmla="*/ 73819 h 285750"/>
              <a:gd name="connsiteX13" fmla="*/ 171450 w 1119187"/>
              <a:gd name="connsiteY13" fmla="*/ 92869 h 285750"/>
              <a:gd name="connsiteX14" fmla="*/ 185737 w 1119187"/>
              <a:gd name="connsiteY14" fmla="*/ 97631 h 285750"/>
              <a:gd name="connsiteX15" fmla="*/ 192881 w 1119187"/>
              <a:gd name="connsiteY15" fmla="*/ 102394 h 285750"/>
              <a:gd name="connsiteX16" fmla="*/ 200025 w 1119187"/>
              <a:gd name="connsiteY16" fmla="*/ 109538 h 285750"/>
              <a:gd name="connsiteX17" fmla="*/ 207169 w 1119187"/>
              <a:gd name="connsiteY17" fmla="*/ 111919 h 285750"/>
              <a:gd name="connsiteX18" fmla="*/ 223837 w 1119187"/>
              <a:gd name="connsiteY18" fmla="*/ 130969 h 285750"/>
              <a:gd name="connsiteX19" fmla="*/ 226219 w 1119187"/>
              <a:gd name="connsiteY19" fmla="*/ 138113 h 285750"/>
              <a:gd name="connsiteX20" fmla="*/ 297656 w 1119187"/>
              <a:gd name="connsiteY20" fmla="*/ 147638 h 285750"/>
              <a:gd name="connsiteX21" fmla="*/ 361950 w 1119187"/>
              <a:gd name="connsiteY21" fmla="*/ 152400 h 285750"/>
              <a:gd name="connsiteX22" fmla="*/ 378619 w 1119187"/>
              <a:gd name="connsiteY22" fmla="*/ 157163 h 285750"/>
              <a:gd name="connsiteX23" fmla="*/ 385762 w 1119187"/>
              <a:gd name="connsiteY23" fmla="*/ 161925 h 285750"/>
              <a:gd name="connsiteX24" fmla="*/ 421481 w 1119187"/>
              <a:gd name="connsiteY24" fmla="*/ 169069 h 285750"/>
              <a:gd name="connsiteX25" fmla="*/ 435769 w 1119187"/>
              <a:gd name="connsiteY25" fmla="*/ 180975 h 285750"/>
              <a:gd name="connsiteX26" fmla="*/ 445294 w 1119187"/>
              <a:gd name="connsiteY26" fmla="*/ 195263 h 285750"/>
              <a:gd name="connsiteX27" fmla="*/ 452437 w 1119187"/>
              <a:gd name="connsiteY27" fmla="*/ 209550 h 285750"/>
              <a:gd name="connsiteX28" fmla="*/ 473869 w 1119187"/>
              <a:gd name="connsiteY28" fmla="*/ 221456 h 285750"/>
              <a:gd name="connsiteX29" fmla="*/ 488156 w 1119187"/>
              <a:gd name="connsiteY29" fmla="*/ 230981 h 285750"/>
              <a:gd name="connsiteX30" fmla="*/ 502444 w 1119187"/>
              <a:gd name="connsiteY30" fmla="*/ 235744 h 285750"/>
              <a:gd name="connsiteX31" fmla="*/ 523875 w 1119187"/>
              <a:gd name="connsiteY31" fmla="*/ 247650 h 285750"/>
              <a:gd name="connsiteX32" fmla="*/ 528637 w 1119187"/>
              <a:gd name="connsiteY32" fmla="*/ 254794 h 285750"/>
              <a:gd name="connsiteX33" fmla="*/ 535781 w 1119187"/>
              <a:gd name="connsiteY33" fmla="*/ 257175 h 285750"/>
              <a:gd name="connsiteX34" fmla="*/ 550069 w 1119187"/>
              <a:gd name="connsiteY34" fmla="*/ 264319 h 285750"/>
              <a:gd name="connsiteX35" fmla="*/ 578644 w 1119187"/>
              <a:gd name="connsiteY35" fmla="*/ 261938 h 285750"/>
              <a:gd name="connsiteX36" fmla="*/ 581025 w 1119187"/>
              <a:gd name="connsiteY36" fmla="*/ 254794 h 285750"/>
              <a:gd name="connsiteX37" fmla="*/ 592931 w 1119187"/>
              <a:gd name="connsiteY37" fmla="*/ 245269 h 285750"/>
              <a:gd name="connsiteX38" fmla="*/ 654844 w 1119187"/>
              <a:gd name="connsiteY38" fmla="*/ 223838 h 285750"/>
              <a:gd name="connsiteX39" fmla="*/ 683419 w 1119187"/>
              <a:gd name="connsiteY39" fmla="*/ 202407 h 285750"/>
              <a:gd name="connsiteX40" fmla="*/ 728663 w 1119187"/>
              <a:gd name="connsiteY40" fmla="*/ 207170 h 285750"/>
              <a:gd name="connsiteX41" fmla="*/ 716755 w 1119187"/>
              <a:gd name="connsiteY41" fmla="*/ 261937 h 285750"/>
              <a:gd name="connsiteX42" fmla="*/ 762000 w 1119187"/>
              <a:gd name="connsiteY42" fmla="*/ 285750 h 285750"/>
              <a:gd name="connsiteX43" fmla="*/ 814387 w 1119187"/>
              <a:gd name="connsiteY43" fmla="*/ 273844 h 285750"/>
              <a:gd name="connsiteX44" fmla="*/ 821531 w 1119187"/>
              <a:gd name="connsiteY44" fmla="*/ 271463 h 285750"/>
              <a:gd name="connsiteX45" fmla="*/ 828675 w 1119187"/>
              <a:gd name="connsiteY45" fmla="*/ 266700 h 285750"/>
              <a:gd name="connsiteX46" fmla="*/ 831056 w 1119187"/>
              <a:gd name="connsiteY46" fmla="*/ 259556 h 285750"/>
              <a:gd name="connsiteX47" fmla="*/ 835819 w 1119187"/>
              <a:gd name="connsiteY47" fmla="*/ 252413 h 285750"/>
              <a:gd name="connsiteX48" fmla="*/ 847725 w 1119187"/>
              <a:gd name="connsiteY48" fmla="*/ 233363 h 285750"/>
              <a:gd name="connsiteX49" fmla="*/ 854869 w 1119187"/>
              <a:gd name="connsiteY49" fmla="*/ 209550 h 285750"/>
              <a:gd name="connsiteX50" fmla="*/ 864394 w 1119187"/>
              <a:gd name="connsiteY50" fmla="*/ 195263 h 285750"/>
              <a:gd name="connsiteX51" fmla="*/ 869156 w 1119187"/>
              <a:gd name="connsiteY51" fmla="*/ 188119 h 285750"/>
              <a:gd name="connsiteX52" fmla="*/ 876300 w 1119187"/>
              <a:gd name="connsiteY52" fmla="*/ 173831 h 285750"/>
              <a:gd name="connsiteX53" fmla="*/ 883444 w 1119187"/>
              <a:gd name="connsiteY53" fmla="*/ 169069 h 285750"/>
              <a:gd name="connsiteX54" fmla="*/ 895350 w 1119187"/>
              <a:gd name="connsiteY54" fmla="*/ 157163 h 285750"/>
              <a:gd name="connsiteX55" fmla="*/ 907256 w 1119187"/>
              <a:gd name="connsiteY55" fmla="*/ 145256 h 285750"/>
              <a:gd name="connsiteX56" fmla="*/ 914400 w 1119187"/>
              <a:gd name="connsiteY56" fmla="*/ 130969 h 285750"/>
              <a:gd name="connsiteX57" fmla="*/ 928687 w 1119187"/>
              <a:gd name="connsiteY57" fmla="*/ 126206 h 285750"/>
              <a:gd name="connsiteX58" fmla="*/ 942975 w 1119187"/>
              <a:gd name="connsiteY58" fmla="*/ 121444 h 285750"/>
              <a:gd name="connsiteX59" fmla="*/ 950119 w 1119187"/>
              <a:gd name="connsiteY59" fmla="*/ 119063 h 285750"/>
              <a:gd name="connsiteX60" fmla="*/ 1012031 w 1119187"/>
              <a:gd name="connsiteY60" fmla="*/ 116681 h 285750"/>
              <a:gd name="connsiteX61" fmla="*/ 1073944 w 1119187"/>
              <a:gd name="connsiteY61" fmla="*/ 119063 h 285750"/>
              <a:gd name="connsiteX62" fmla="*/ 1092993 w 1119187"/>
              <a:gd name="connsiteY62" fmla="*/ 135731 h 285750"/>
              <a:gd name="connsiteX63" fmla="*/ 1119187 w 1119187"/>
              <a:gd name="connsiteY63" fmla="*/ 185737 h 285750"/>
              <a:gd name="connsiteX0" fmla="*/ 0 w 1119187"/>
              <a:gd name="connsiteY0" fmla="*/ 16669 h 285750"/>
              <a:gd name="connsiteX1" fmla="*/ 11906 w 1119187"/>
              <a:gd name="connsiteY1" fmla="*/ 11906 h 285750"/>
              <a:gd name="connsiteX2" fmla="*/ 19050 w 1119187"/>
              <a:gd name="connsiteY2" fmla="*/ 9525 h 285750"/>
              <a:gd name="connsiteX3" fmla="*/ 26194 w 1119187"/>
              <a:gd name="connsiteY3" fmla="*/ 4763 h 285750"/>
              <a:gd name="connsiteX4" fmla="*/ 42862 w 1119187"/>
              <a:gd name="connsiteY4" fmla="*/ 0 h 285750"/>
              <a:gd name="connsiteX5" fmla="*/ 71437 w 1119187"/>
              <a:gd name="connsiteY5" fmla="*/ 4763 h 285750"/>
              <a:gd name="connsiteX6" fmla="*/ 85725 w 1119187"/>
              <a:gd name="connsiteY6" fmla="*/ 9525 h 285750"/>
              <a:gd name="connsiteX7" fmla="*/ 92869 w 1119187"/>
              <a:gd name="connsiteY7" fmla="*/ 14288 h 285750"/>
              <a:gd name="connsiteX8" fmla="*/ 133350 w 1119187"/>
              <a:gd name="connsiteY8" fmla="*/ 40481 h 285750"/>
              <a:gd name="connsiteX9" fmla="*/ 138112 w 1119187"/>
              <a:gd name="connsiteY9" fmla="*/ 47625 h 285750"/>
              <a:gd name="connsiteX10" fmla="*/ 145256 w 1119187"/>
              <a:gd name="connsiteY10" fmla="*/ 52388 h 285750"/>
              <a:gd name="connsiteX11" fmla="*/ 159544 w 1119187"/>
              <a:gd name="connsiteY11" fmla="*/ 73819 h 285750"/>
              <a:gd name="connsiteX12" fmla="*/ 171450 w 1119187"/>
              <a:gd name="connsiteY12" fmla="*/ 92869 h 285750"/>
              <a:gd name="connsiteX13" fmla="*/ 185737 w 1119187"/>
              <a:gd name="connsiteY13" fmla="*/ 97631 h 285750"/>
              <a:gd name="connsiteX14" fmla="*/ 192881 w 1119187"/>
              <a:gd name="connsiteY14" fmla="*/ 102394 h 285750"/>
              <a:gd name="connsiteX15" fmla="*/ 200025 w 1119187"/>
              <a:gd name="connsiteY15" fmla="*/ 109538 h 285750"/>
              <a:gd name="connsiteX16" fmla="*/ 207169 w 1119187"/>
              <a:gd name="connsiteY16" fmla="*/ 111919 h 285750"/>
              <a:gd name="connsiteX17" fmla="*/ 223837 w 1119187"/>
              <a:gd name="connsiteY17" fmla="*/ 130969 h 285750"/>
              <a:gd name="connsiteX18" fmla="*/ 226219 w 1119187"/>
              <a:gd name="connsiteY18" fmla="*/ 138113 h 285750"/>
              <a:gd name="connsiteX19" fmla="*/ 297656 w 1119187"/>
              <a:gd name="connsiteY19" fmla="*/ 147638 h 285750"/>
              <a:gd name="connsiteX20" fmla="*/ 361950 w 1119187"/>
              <a:gd name="connsiteY20" fmla="*/ 152400 h 285750"/>
              <a:gd name="connsiteX21" fmla="*/ 378619 w 1119187"/>
              <a:gd name="connsiteY21" fmla="*/ 157163 h 285750"/>
              <a:gd name="connsiteX22" fmla="*/ 385762 w 1119187"/>
              <a:gd name="connsiteY22" fmla="*/ 161925 h 285750"/>
              <a:gd name="connsiteX23" fmla="*/ 421481 w 1119187"/>
              <a:gd name="connsiteY23" fmla="*/ 169069 h 285750"/>
              <a:gd name="connsiteX24" fmla="*/ 435769 w 1119187"/>
              <a:gd name="connsiteY24" fmla="*/ 180975 h 285750"/>
              <a:gd name="connsiteX25" fmla="*/ 445294 w 1119187"/>
              <a:gd name="connsiteY25" fmla="*/ 195263 h 285750"/>
              <a:gd name="connsiteX26" fmla="*/ 452437 w 1119187"/>
              <a:gd name="connsiteY26" fmla="*/ 209550 h 285750"/>
              <a:gd name="connsiteX27" fmla="*/ 473869 w 1119187"/>
              <a:gd name="connsiteY27" fmla="*/ 221456 h 285750"/>
              <a:gd name="connsiteX28" fmla="*/ 488156 w 1119187"/>
              <a:gd name="connsiteY28" fmla="*/ 230981 h 285750"/>
              <a:gd name="connsiteX29" fmla="*/ 502444 w 1119187"/>
              <a:gd name="connsiteY29" fmla="*/ 235744 h 285750"/>
              <a:gd name="connsiteX30" fmla="*/ 523875 w 1119187"/>
              <a:gd name="connsiteY30" fmla="*/ 247650 h 285750"/>
              <a:gd name="connsiteX31" fmla="*/ 528637 w 1119187"/>
              <a:gd name="connsiteY31" fmla="*/ 254794 h 285750"/>
              <a:gd name="connsiteX32" fmla="*/ 535781 w 1119187"/>
              <a:gd name="connsiteY32" fmla="*/ 257175 h 285750"/>
              <a:gd name="connsiteX33" fmla="*/ 550069 w 1119187"/>
              <a:gd name="connsiteY33" fmla="*/ 264319 h 285750"/>
              <a:gd name="connsiteX34" fmla="*/ 578644 w 1119187"/>
              <a:gd name="connsiteY34" fmla="*/ 261938 h 285750"/>
              <a:gd name="connsiteX35" fmla="*/ 581025 w 1119187"/>
              <a:gd name="connsiteY35" fmla="*/ 254794 h 285750"/>
              <a:gd name="connsiteX36" fmla="*/ 592931 w 1119187"/>
              <a:gd name="connsiteY36" fmla="*/ 245269 h 285750"/>
              <a:gd name="connsiteX37" fmla="*/ 654844 w 1119187"/>
              <a:gd name="connsiteY37" fmla="*/ 223838 h 285750"/>
              <a:gd name="connsiteX38" fmla="*/ 683419 w 1119187"/>
              <a:gd name="connsiteY38" fmla="*/ 202407 h 285750"/>
              <a:gd name="connsiteX39" fmla="*/ 728663 w 1119187"/>
              <a:gd name="connsiteY39" fmla="*/ 207170 h 285750"/>
              <a:gd name="connsiteX40" fmla="*/ 716755 w 1119187"/>
              <a:gd name="connsiteY40" fmla="*/ 261937 h 285750"/>
              <a:gd name="connsiteX41" fmla="*/ 762000 w 1119187"/>
              <a:gd name="connsiteY41" fmla="*/ 285750 h 285750"/>
              <a:gd name="connsiteX42" fmla="*/ 814387 w 1119187"/>
              <a:gd name="connsiteY42" fmla="*/ 273844 h 285750"/>
              <a:gd name="connsiteX43" fmla="*/ 821531 w 1119187"/>
              <a:gd name="connsiteY43" fmla="*/ 271463 h 285750"/>
              <a:gd name="connsiteX44" fmla="*/ 828675 w 1119187"/>
              <a:gd name="connsiteY44" fmla="*/ 266700 h 285750"/>
              <a:gd name="connsiteX45" fmla="*/ 831056 w 1119187"/>
              <a:gd name="connsiteY45" fmla="*/ 259556 h 285750"/>
              <a:gd name="connsiteX46" fmla="*/ 835819 w 1119187"/>
              <a:gd name="connsiteY46" fmla="*/ 252413 h 285750"/>
              <a:gd name="connsiteX47" fmla="*/ 847725 w 1119187"/>
              <a:gd name="connsiteY47" fmla="*/ 233363 h 285750"/>
              <a:gd name="connsiteX48" fmla="*/ 854869 w 1119187"/>
              <a:gd name="connsiteY48" fmla="*/ 209550 h 285750"/>
              <a:gd name="connsiteX49" fmla="*/ 864394 w 1119187"/>
              <a:gd name="connsiteY49" fmla="*/ 195263 h 285750"/>
              <a:gd name="connsiteX50" fmla="*/ 869156 w 1119187"/>
              <a:gd name="connsiteY50" fmla="*/ 188119 h 285750"/>
              <a:gd name="connsiteX51" fmla="*/ 876300 w 1119187"/>
              <a:gd name="connsiteY51" fmla="*/ 173831 h 285750"/>
              <a:gd name="connsiteX52" fmla="*/ 883444 w 1119187"/>
              <a:gd name="connsiteY52" fmla="*/ 169069 h 285750"/>
              <a:gd name="connsiteX53" fmla="*/ 895350 w 1119187"/>
              <a:gd name="connsiteY53" fmla="*/ 157163 h 285750"/>
              <a:gd name="connsiteX54" fmla="*/ 907256 w 1119187"/>
              <a:gd name="connsiteY54" fmla="*/ 145256 h 285750"/>
              <a:gd name="connsiteX55" fmla="*/ 914400 w 1119187"/>
              <a:gd name="connsiteY55" fmla="*/ 130969 h 285750"/>
              <a:gd name="connsiteX56" fmla="*/ 928687 w 1119187"/>
              <a:gd name="connsiteY56" fmla="*/ 126206 h 285750"/>
              <a:gd name="connsiteX57" fmla="*/ 942975 w 1119187"/>
              <a:gd name="connsiteY57" fmla="*/ 121444 h 285750"/>
              <a:gd name="connsiteX58" fmla="*/ 950119 w 1119187"/>
              <a:gd name="connsiteY58" fmla="*/ 119063 h 285750"/>
              <a:gd name="connsiteX59" fmla="*/ 1012031 w 1119187"/>
              <a:gd name="connsiteY59" fmla="*/ 116681 h 285750"/>
              <a:gd name="connsiteX60" fmla="*/ 1073944 w 1119187"/>
              <a:gd name="connsiteY60" fmla="*/ 119063 h 285750"/>
              <a:gd name="connsiteX61" fmla="*/ 1092993 w 1119187"/>
              <a:gd name="connsiteY61" fmla="*/ 135731 h 285750"/>
              <a:gd name="connsiteX62" fmla="*/ 1119187 w 1119187"/>
              <a:gd name="connsiteY62" fmla="*/ 185737 h 285750"/>
              <a:gd name="connsiteX0" fmla="*/ 0 w 1119187"/>
              <a:gd name="connsiteY0" fmla="*/ 16669 h 285750"/>
              <a:gd name="connsiteX1" fmla="*/ 11906 w 1119187"/>
              <a:gd name="connsiteY1" fmla="*/ 11906 h 285750"/>
              <a:gd name="connsiteX2" fmla="*/ 19050 w 1119187"/>
              <a:gd name="connsiteY2" fmla="*/ 9525 h 285750"/>
              <a:gd name="connsiteX3" fmla="*/ 26194 w 1119187"/>
              <a:gd name="connsiteY3" fmla="*/ 4763 h 285750"/>
              <a:gd name="connsiteX4" fmla="*/ 42862 w 1119187"/>
              <a:gd name="connsiteY4" fmla="*/ 0 h 285750"/>
              <a:gd name="connsiteX5" fmla="*/ 71437 w 1119187"/>
              <a:gd name="connsiteY5" fmla="*/ 4763 h 285750"/>
              <a:gd name="connsiteX6" fmla="*/ 85725 w 1119187"/>
              <a:gd name="connsiteY6" fmla="*/ 9525 h 285750"/>
              <a:gd name="connsiteX7" fmla="*/ 133350 w 1119187"/>
              <a:gd name="connsiteY7" fmla="*/ 40481 h 285750"/>
              <a:gd name="connsiteX8" fmla="*/ 138112 w 1119187"/>
              <a:gd name="connsiteY8" fmla="*/ 47625 h 285750"/>
              <a:gd name="connsiteX9" fmla="*/ 145256 w 1119187"/>
              <a:gd name="connsiteY9" fmla="*/ 52388 h 285750"/>
              <a:gd name="connsiteX10" fmla="*/ 159544 w 1119187"/>
              <a:gd name="connsiteY10" fmla="*/ 73819 h 285750"/>
              <a:gd name="connsiteX11" fmla="*/ 171450 w 1119187"/>
              <a:gd name="connsiteY11" fmla="*/ 92869 h 285750"/>
              <a:gd name="connsiteX12" fmla="*/ 185737 w 1119187"/>
              <a:gd name="connsiteY12" fmla="*/ 97631 h 285750"/>
              <a:gd name="connsiteX13" fmla="*/ 192881 w 1119187"/>
              <a:gd name="connsiteY13" fmla="*/ 102394 h 285750"/>
              <a:gd name="connsiteX14" fmla="*/ 200025 w 1119187"/>
              <a:gd name="connsiteY14" fmla="*/ 109538 h 285750"/>
              <a:gd name="connsiteX15" fmla="*/ 207169 w 1119187"/>
              <a:gd name="connsiteY15" fmla="*/ 111919 h 285750"/>
              <a:gd name="connsiteX16" fmla="*/ 223837 w 1119187"/>
              <a:gd name="connsiteY16" fmla="*/ 130969 h 285750"/>
              <a:gd name="connsiteX17" fmla="*/ 226219 w 1119187"/>
              <a:gd name="connsiteY17" fmla="*/ 138113 h 285750"/>
              <a:gd name="connsiteX18" fmla="*/ 297656 w 1119187"/>
              <a:gd name="connsiteY18" fmla="*/ 147638 h 285750"/>
              <a:gd name="connsiteX19" fmla="*/ 361950 w 1119187"/>
              <a:gd name="connsiteY19" fmla="*/ 152400 h 285750"/>
              <a:gd name="connsiteX20" fmla="*/ 378619 w 1119187"/>
              <a:gd name="connsiteY20" fmla="*/ 157163 h 285750"/>
              <a:gd name="connsiteX21" fmla="*/ 385762 w 1119187"/>
              <a:gd name="connsiteY21" fmla="*/ 161925 h 285750"/>
              <a:gd name="connsiteX22" fmla="*/ 421481 w 1119187"/>
              <a:gd name="connsiteY22" fmla="*/ 169069 h 285750"/>
              <a:gd name="connsiteX23" fmla="*/ 435769 w 1119187"/>
              <a:gd name="connsiteY23" fmla="*/ 180975 h 285750"/>
              <a:gd name="connsiteX24" fmla="*/ 445294 w 1119187"/>
              <a:gd name="connsiteY24" fmla="*/ 195263 h 285750"/>
              <a:gd name="connsiteX25" fmla="*/ 452437 w 1119187"/>
              <a:gd name="connsiteY25" fmla="*/ 209550 h 285750"/>
              <a:gd name="connsiteX26" fmla="*/ 473869 w 1119187"/>
              <a:gd name="connsiteY26" fmla="*/ 221456 h 285750"/>
              <a:gd name="connsiteX27" fmla="*/ 488156 w 1119187"/>
              <a:gd name="connsiteY27" fmla="*/ 230981 h 285750"/>
              <a:gd name="connsiteX28" fmla="*/ 502444 w 1119187"/>
              <a:gd name="connsiteY28" fmla="*/ 235744 h 285750"/>
              <a:gd name="connsiteX29" fmla="*/ 523875 w 1119187"/>
              <a:gd name="connsiteY29" fmla="*/ 247650 h 285750"/>
              <a:gd name="connsiteX30" fmla="*/ 528637 w 1119187"/>
              <a:gd name="connsiteY30" fmla="*/ 254794 h 285750"/>
              <a:gd name="connsiteX31" fmla="*/ 535781 w 1119187"/>
              <a:gd name="connsiteY31" fmla="*/ 257175 h 285750"/>
              <a:gd name="connsiteX32" fmla="*/ 550069 w 1119187"/>
              <a:gd name="connsiteY32" fmla="*/ 264319 h 285750"/>
              <a:gd name="connsiteX33" fmla="*/ 578644 w 1119187"/>
              <a:gd name="connsiteY33" fmla="*/ 261938 h 285750"/>
              <a:gd name="connsiteX34" fmla="*/ 581025 w 1119187"/>
              <a:gd name="connsiteY34" fmla="*/ 254794 h 285750"/>
              <a:gd name="connsiteX35" fmla="*/ 592931 w 1119187"/>
              <a:gd name="connsiteY35" fmla="*/ 245269 h 285750"/>
              <a:gd name="connsiteX36" fmla="*/ 654844 w 1119187"/>
              <a:gd name="connsiteY36" fmla="*/ 223838 h 285750"/>
              <a:gd name="connsiteX37" fmla="*/ 683419 w 1119187"/>
              <a:gd name="connsiteY37" fmla="*/ 202407 h 285750"/>
              <a:gd name="connsiteX38" fmla="*/ 728663 w 1119187"/>
              <a:gd name="connsiteY38" fmla="*/ 207170 h 285750"/>
              <a:gd name="connsiteX39" fmla="*/ 716755 w 1119187"/>
              <a:gd name="connsiteY39" fmla="*/ 261937 h 285750"/>
              <a:gd name="connsiteX40" fmla="*/ 762000 w 1119187"/>
              <a:gd name="connsiteY40" fmla="*/ 285750 h 285750"/>
              <a:gd name="connsiteX41" fmla="*/ 814387 w 1119187"/>
              <a:gd name="connsiteY41" fmla="*/ 273844 h 285750"/>
              <a:gd name="connsiteX42" fmla="*/ 821531 w 1119187"/>
              <a:gd name="connsiteY42" fmla="*/ 271463 h 285750"/>
              <a:gd name="connsiteX43" fmla="*/ 828675 w 1119187"/>
              <a:gd name="connsiteY43" fmla="*/ 266700 h 285750"/>
              <a:gd name="connsiteX44" fmla="*/ 831056 w 1119187"/>
              <a:gd name="connsiteY44" fmla="*/ 259556 h 285750"/>
              <a:gd name="connsiteX45" fmla="*/ 835819 w 1119187"/>
              <a:gd name="connsiteY45" fmla="*/ 252413 h 285750"/>
              <a:gd name="connsiteX46" fmla="*/ 847725 w 1119187"/>
              <a:gd name="connsiteY46" fmla="*/ 233363 h 285750"/>
              <a:gd name="connsiteX47" fmla="*/ 854869 w 1119187"/>
              <a:gd name="connsiteY47" fmla="*/ 209550 h 285750"/>
              <a:gd name="connsiteX48" fmla="*/ 864394 w 1119187"/>
              <a:gd name="connsiteY48" fmla="*/ 195263 h 285750"/>
              <a:gd name="connsiteX49" fmla="*/ 869156 w 1119187"/>
              <a:gd name="connsiteY49" fmla="*/ 188119 h 285750"/>
              <a:gd name="connsiteX50" fmla="*/ 876300 w 1119187"/>
              <a:gd name="connsiteY50" fmla="*/ 173831 h 285750"/>
              <a:gd name="connsiteX51" fmla="*/ 883444 w 1119187"/>
              <a:gd name="connsiteY51" fmla="*/ 169069 h 285750"/>
              <a:gd name="connsiteX52" fmla="*/ 895350 w 1119187"/>
              <a:gd name="connsiteY52" fmla="*/ 157163 h 285750"/>
              <a:gd name="connsiteX53" fmla="*/ 907256 w 1119187"/>
              <a:gd name="connsiteY53" fmla="*/ 145256 h 285750"/>
              <a:gd name="connsiteX54" fmla="*/ 914400 w 1119187"/>
              <a:gd name="connsiteY54" fmla="*/ 130969 h 285750"/>
              <a:gd name="connsiteX55" fmla="*/ 928687 w 1119187"/>
              <a:gd name="connsiteY55" fmla="*/ 126206 h 285750"/>
              <a:gd name="connsiteX56" fmla="*/ 942975 w 1119187"/>
              <a:gd name="connsiteY56" fmla="*/ 121444 h 285750"/>
              <a:gd name="connsiteX57" fmla="*/ 950119 w 1119187"/>
              <a:gd name="connsiteY57" fmla="*/ 119063 h 285750"/>
              <a:gd name="connsiteX58" fmla="*/ 1012031 w 1119187"/>
              <a:gd name="connsiteY58" fmla="*/ 116681 h 285750"/>
              <a:gd name="connsiteX59" fmla="*/ 1073944 w 1119187"/>
              <a:gd name="connsiteY59" fmla="*/ 119063 h 285750"/>
              <a:gd name="connsiteX60" fmla="*/ 1092993 w 1119187"/>
              <a:gd name="connsiteY60" fmla="*/ 135731 h 285750"/>
              <a:gd name="connsiteX61" fmla="*/ 1119187 w 1119187"/>
              <a:gd name="connsiteY61" fmla="*/ 185737 h 285750"/>
              <a:gd name="connsiteX0" fmla="*/ 0 w 1119187"/>
              <a:gd name="connsiteY0" fmla="*/ 12502 h 281583"/>
              <a:gd name="connsiteX1" fmla="*/ 11906 w 1119187"/>
              <a:gd name="connsiteY1" fmla="*/ 7739 h 281583"/>
              <a:gd name="connsiteX2" fmla="*/ 19050 w 1119187"/>
              <a:gd name="connsiteY2" fmla="*/ 5358 h 281583"/>
              <a:gd name="connsiteX3" fmla="*/ 26194 w 1119187"/>
              <a:gd name="connsiteY3" fmla="*/ 596 h 281583"/>
              <a:gd name="connsiteX4" fmla="*/ 71437 w 1119187"/>
              <a:gd name="connsiteY4" fmla="*/ 596 h 281583"/>
              <a:gd name="connsiteX5" fmla="*/ 85725 w 1119187"/>
              <a:gd name="connsiteY5" fmla="*/ 5358 h 281583"/>
              <a:gd name="connsiteX6" fmla="*/ 133350 w 1119187"/>
              <a:gd name="connsiteY6" fmla="*/ 36314 h 281583"/>
              <a:gd name="connsiteX7" fmla="*/ 138112 w 1119187"/>
              <a:gd name="connsiteY7" fmla="*/ 43458 h 281583"/>
              <a:gd name="connsiteX8" fmla="*/ 145256 w 1119187"/>
              <a:gd name="connsiteY8" fmla="*/ 48221 h 281583"/>
              <a:gd name="connsiteX9" fmla="*/ 159544 w 1119187"/>
              <a:gd name="connsiteY9" fmla="*/ 69652 h 281583"/>
              <a:gd name="connsiteX10" fmla="*/ 171450 w 1119187"/>
              <a:gd name="connsiteY10" fmla="*/ 88702 h 281583"/>
              <a:gd name="connsiteX11" fmla="*/ 185737 w 1119187"/>
              <a:gd name="connsiteY11" fmla="*/ 93464 h 281583"/>
              <a:gd name="connsiteX12" fmla="*/ 192881 w 1119187"/>
              <a:gd name="connsiteY12" fmla="*/ 98227 h 281583"/>
              <a:gd name="connsiteX13" fmla="*/ 200025 w 1119187"/>
              <a:gd name="connsiteY13" fmla="*/ 105371 h 281583"/>
              <a:gd name="connsiteX14" fmla="*/ 207169 w 1119187"/>
              <a:gd name="connsiteY14" fmla="*/ 107752 h 281583"/>
              <a:gd name="connsiteX15" fmla="*/ 223837 w 1119187"/>
              <a:gd name="connsiteY15" fmla="*/ 126802 h 281583"/>
              <a:gd name="connsiteX16" fmla="*/ 226219 w 1119187"/>
              <a:gd name="connsiteY16" fmla="*/ 133946 h 281583"/>
              <a:gd name="connsiteX17" fmla="*/ 297656 w 1119187"/>
              <a:gd name="connsiteY17" fmla="*/ 143471 h 281583"/>
              <a:gd name="connsiteX18" fmla="*/ 361950 w 1119187"/>
              <a:gd name="connsiteY18" fmla="*/ 148233 h 281583"/>
              <a:gd name="connsiteX19" fmla="*/ 378619 w 1119187"/>
              <a:gd name="connsiteY19" fmla="*/ 152996 h 281583"/>
              <a:gd name="connsiteX20" fmla="*/ 385762 w 1119187"/>
              <a:gd name="connsiteY20" fmla="*/ 157758 h 281583"/>
              <a:gd name="connsiteX21" fmla="*/ 421481 w 1119187"/>
              <a:gd name="connsiteY21" fmla="*/ 164902 h 281583"/>
              <a:gd name="connsiteX22" fmla="*/ 435769 w 1119187"/>
              <a:gd name="connsiteY22" fmla="*/ 176808 h 281583"/>
              <a:gd name="connsiteX23" fmla="*/ 445294 w 1119187"/>
              <a:gd name="connsiteY23" fmla="*/ 191096 h 281583"/>
              <a:gd name="connsiteX24" fmla="*/ 452437 w 1119187"/>
              <a:gd name="connsiteY24" fmla="*/ 205383 h 281583"/>
              <a:gd name="connsiteX25" fmla="*/ 473869 w 1119187"/>
              <a:gd name="connsiteY25" fmla="*/ 217289 h 281583"/>
              <a:gd name="connsiteX26" fmla="*/ 488156 w 1119187"/>
              <a:gd name="connsiteY26" fmla="*/ 226814 h 281583"/>
              <a:gd name="connsiteX27" fmla="*/ 502444 w 1119187"/>
              <a:gd name="connsiteY27" fmla="*/ 231577 h 281583"/>
              <a:gd name="connsiteX28" fmla="*/ 523875 w 1119187"/>
              <a:gd name="connsiteY28" fmla="*/ 243483 h 281583"/>
              <a:gd name="connsiteX29" fmla="*/ 528637 w 1119187"/>
              <a:gd name="connsiteY29" fmla="*/ 250627 h 281583"/>
              <a:gd name="connsiteX30" fmla="*/ 535781 w 1119187"/>
              <a:gd name="connsiteY30" fmla="*/ 253008 h 281583"/>
              <a:gd name="connsiteX31" fmla="*/ 550069 w 1119187"/>
              <a:gd name="connsiteY31" fmla="*/ 260152 h 281583"/>
              <a:gd name="connsiteX32" fmla="*/ 578644 w 1119187"/>
              <a:gd name="connsiteY32" fmla="*/ 257771 h 281583"/>
              <a:gd name="connsiteX33" fmla="*/ 581025 w 1119187"/>
              <a:gd name="connsiteY33" fmla="*/ 250627 h 281583"/>
              <a:gd name="connsiteX34" fmla="*/ 592931 w 1119187"/>
              <a:gd name="connsiteY34" fmla="*/ 241102 h 281583"/>
              <a:gd name="connsiteX35" fmla="*/ 654844 w 1119187"/>
              <a:gd name="connsiteY35" fmla="*/ 219671 h 281583"/>
              <a:gd name="connsiteX36" fmla="*/ 683419 w 1119187"/>
              <a:gd name="connsiteY36" fmla="*/ 198240 h 281583"/>
              <a:gd name="connsiteX37" fmla="*/ 728663 w 1119187"/>
              <a:gd name="connsiteY37" fmla="*/ 203003 h 281583"/>
              <a:gd name="connsiteX38" fmla="*/ 716755 w 1119187"/>
              <a:gd name="connsiteY38" fmla="*/ 257770 h 281583"/>
              <a:gd name="connsiteX39" fmla="*/ 762000 w 1119187"/>
              <a:gd name="connsiteY39" fmla="*/ 281583 h 281583"/>
              <a:gd name="connsiteX40" fmla="*/ 814387 w 1119187"/>
              <a:gd name="connsiteY40" fmla="*/ 269677 h 281583"/>
              <a:gd name="connsiteX41" fmla="*/ 821531 w 1119187"/>
              <a:gd name="connsiteY41" fmla="*/ 267296 h 281583"/>
              <a:gd name="connsiteX42" fmla="*/ 828675 w 1119187"/>
              <a:gd name="connsiteY42" fmla="*/ 262533 h 281583"/>
              <a:gd name="connsiteX43" fmla="*/ 831056 w 1119187"/>
              <a:gd name="connsiteY43" fmla="*/ 255389 h 281583"/>
              <a:gd name="connsiteX44" fmla="*/ 835819 w 1119187"/>
              <a:gd name="connsiteY44" fmla="*/ 248246 h 281583"/>
              <a:gd name="connsiteX45" fmla="*/ 847725 w 1119187"/>
              <a:gd name="connsiteY45" fmla="*/ 229196 h 281583"/>
              <a:gd name="connsiteX46" fmla="*/ 854869 w 1119187"/>
              <a:gd name="connsiteY46" fmla="*/ 205383 h 281583"/>
              <a:gd name="connsiteX47" fmla="*/ 864394 w 1119187"/>
              <a:gd name="connsiteY47" fmla="*/ 191096 h 281583"/>
              <a:gd name="connsiteX48" fmla="*/ 869156 w 1119187"/>
              <a:gd name="connsiteY48" fmla="*/ 183952 h 281583"/>
              <a:gd name="connsiteX49" fmla="*/ 876300 w 1119187"/>
              <a:gd name="connsiteY49" fmla="*/ 169664 h 281583"/>
              <a:gd name="connsiteX50" fmla="*/ 883444 w 1119187"/>
              <a:gd name="connsiteY50" fmla="*/ 164902 h 281583"/>
              <a:gd name="connsiteX51" fmla="*/ 895350 w 1119187"/>
              <a:gd name="connsiteY51" fmla="*/ 152996 h 281583"/>
              <a:gd name="connsiteX52" fmla="*/ 907256 w 1119187"/>
              <a:gd name="connsiteY52" fmla="*/ 141089 h 281583"/>
              <a:gd name="connsiteX53" fmla="*/ 914400 w 1119187"/>
              <a:gd name="connsiteY53" fmla="*/ 126802 h 281583"/>
              <a:gd name="connsiteX54" fmla="*/ 928687 w 1119187"/>
              <a:gd name="connsiteY54" fmla="*/ 122039 h 281583"/>
              <a:gd name="connsiteX55" fmla="*/ 942975 w 1119187"/>
              <a:gd name="connsiteY55" fmla="*/ 117277 h 281583"/>
              <a:gd name="connsiteX56" fmla="*/ 950119 w 1119187"/>
              <a:gd name="connsiteY56" fmla="*/ 114896 h 281583"/>
              <a:gd name="connsiteX57" fmla="*/ 1012031 w 1119187"/>
              <a:gd name="connsiteY57" fmla="*/ 112514 h 281583"/>
              <a:gd name="connsiteX58" fmla="*/ 1073944 w 1119187"/>
              <a:gd name="connsiteY58" fmla="*/ 114896 h 281583"/>
              <a:gd name="connsiteX59" fmla="*/ 1092993 w 1119187"/>
              <a:gd name="connsiteY59" fmla="*/ 131564 h 281583"/>
              <a:gd name="connsiteX60" fmla="*/ 1119187 w 1119187"/>
              <a:gd name="connsiteY60" fmla="*/ 181570 h 281583"/>
              <a:gd name="connsiteX0" fmla="*/ 0 w 1119187"/>
              <a:gd name="connsiteY0" fmla="*/ 12004 h 281085"/>
              <a:gd name="connsiteX1" fmla="*/ 11906 w 1119187"/>
              <a:gd name="connsiteY1" fmla="*/ 7241 h 281085"/>
              <a:gd name="connsiteX2" fmla="*/ 19050 w 1119187"/>
              <a:gd name="connsiteY2" fmla="*/ 4860 h 281085"/>
              <a:gd name="connsiteX3" fmla="*/ 71437 w 1119187"/>
              <a:gd name="connsiteY3" fmla="*/ 98 h 281085"/>
              <a:gd name="connsiteX4" fmla="*/ 85725 w 1119187"/>
              <a:gd name="connsiteY4" fmla="*/ 4860 h 281085"/>
              <a:gd name="connsiteX5" fmla="*/ 133350 w 1119187"/>
              <a:gd name="connsiteY5" fmla="*/ 35816 h 281085"/>
              <a:gd name="connsiteX6" fmla="*/ 138112 w 1119187"/>
              <a:gd name="connsiteY6" fmla="*/ 42960 h 281085"/>
              <a:gd name="connsiteX7" fmla="*/ 145256 w 1119187"/>
              <a:gd name="connsiteY7" fmla="*/ 47723 h 281085"/>
              <a:gd name="connsiteX8" fmla="*/ 159544 w 1119187"/>
              <a:gd name="connsiteY8" fmla="*/ 69154 h 281085"/>
              <a:gd name="connsiteX9" fmla="*/ 171450 w 1119187"/>
              <a:gd name="connsiteY9" fmla="*/ 88204 h 281085"/>
              <a:gd name="connsiteX10" fmla="*/ 185737 w 1119187"/>
              <a:gd name="connsiteY10" fmla="*/ 92966 h 281085"/>
              <a:gd name="connsiteX11" fmla="*/ 192881 w 1119187"/>
              <a:gd name="connsiteY11" fmla="*/ 97729 h 281085"/>
              <a:gd name="connsiteX12" fmla="*/ 200025 w 1119187"/>
              <a:gd name="connsiteY12" fmla="*/ 104873 h 281085"/>
              <a:gd name="connsiteX13" fmla="*/ 207169 w 1119187"/>
              <a:gd name="connsiteY13" fmla="*/ 107254 h 281085"/>
              <a:gd name="connsiteX14" fmla="*/ 223837 w 1119187"/>
              <a:gd name="connsiteY14" fmla="*/ 126304 h 281085"/>
              <a:gd name="connsiteX15" fmla="*/ 226219 w 1119187"/>
              <a:gd name="connsiteY15" fmla="*/ 133448 h 281085"/>
              <a:gd name="connsiteX16" fmla="*/ 297656 w 1119187"/>
              <a:gd name="connsiteY16" fmla="*/ 142973 h 281085"/>
              <a:gd name="connsiteX17" fmla="*/ 361950 w 1119187"/>
              <a:gd name="connsiteY17" fmla="*/ 147735 h 281085"/>
              <a:gd name="connsiteX18" fmla="*/ 378619 w 1119187"/>
              <a:gd name="connsiteY18" fmla="*/ 152498 h 281085"/>
              <a:gd name="connsiteX19" fmla="*/ 385762 w 1119187"/>
              <a:gd name="connsiteY19" fmla="*/ 157260 h 281085"/>
              <a:gd name="connsiteX20" fmla="*/ 421481 w 1119187"/>
              <a:gd name="connsiteY20" fmla="*/ 164404 h 281085"/>
              <a:gd name="connsiteX21" fmla="*/ 435769 w 1119187"/>
              <a:gd name="connsiteY21" fmla="*/ 176310 h 281085"/>
              <a:gd name="connsiteX22" fmla="*/ 445294 w 1119187"/>
              <a:gd name="connsiteY22" fmla="*/ 190598 h 281085"/>
              <a:gd name="connsiteX23" fmla="*/ 452437 w 1119187"/>
              <a:gd name="connsiteY23" fmla="*/ 204885 h 281085"/>
              <a:gd name="connsiteX24" fmla="*/ 473869 w 1119187"/>
              <a:gd name="connsiteY24" fmla="*/ 216791 h 281085"/>
              <a:gd name="connsiteX25" fmla="*/ 488156 w 1119187"/>
              <a:gd name="connsiteY25" fmla="*/ 226316 h 281085"/>
              <a:gd name="connsiteX26" fmla="*/ 502444 w 1119187"/>
              <a:gd name="connsiteY26" fmla="*/ 231079 h 281085"/>
              <a:gd name="connsiteX27" fmla="*/ 523875 w 1119187"/>
              <a:gd name="connsiteY27" fmla="*/ 242985 h 281085"/>
              <a:gd name="connsiteX28" fmla="*/ 528637 w 1119187"/>
              <a:gd name="connsiteY28" fmla="*/ 250129 h 281085"/>
              <a:gd name="connsiteX29" fmla="*/ 535781 w 1119187"/>
              <a:gd name="connsiteY29" fmla="*/ 252510 h 281085"/>
              <a:gd name="connsiteX30" fmla="*/ 550069 w 1119187"/>
              <a:gd name="connsiteY30" fmla="*/ 259654 h 281085"/>
              <a:gd name="connsiteX31" fmla="*/ 578644 w 1119187"/>
              <a:gd name="connsiteY31" fmla="*/ 257273 h 281085"/>
              <a:gd name="connsiteX32" fmla="*/ 581025 w 1119187"/>
              <a:gd name="connsiteY32" fmla="*/ 250129 h 281085"/>
              <a:gd name="connsiteX33" fmla="*/ 592931 w 1119187"/>
              <a:gd name="connsiteY33" fmla="*/ 240604 h 281085"/>
              <a:gd name="connsiteX34" fmla="*/ 654844 w 1119187"/>
              <a:gd name="connsiteY34" fmla="*/ 219173 h 281085"/>
              <a:gd name="connsiteX35" fmla="*/ 683419 w 1119187"/>
              <a:gd name="connsiteY35" fmla="*/ 197742 h 281085"/>
              <a:gd name="connsiteX36" fmla="*/ 728663 w 1119187"/>
              <a:gd name="connsiteY36" fmla="*/ 202505 h 281085"/>
              <a:gd name="connsiteX37" fmla="*/ 716755 w 1119187"/>
              <a:gd name="connsiteY37" fmla="*/ 257272 h 281085"/>
              <a:gd name="connsiteX38" fmla="*/ 762000 w 1119187"/>
              <a:gd name="connsiteY38" fmla="*/ 281085 h 281085"/>
              <a:gd name="connsiteX39" fmla="*/ 814387 w 1119187"/>
              <a:gd name="connsiteY39" fmla="*/ 269179 h 281085"/>
              <a:gd name="connsiteX40" fmla="*/ 821531 w 1119187"/>
              <a:gd name="connsiteY40" fmla="*/ 266798 h 281085"/>
              <a:gd name="connsiteX41" fmla="*/ 828675 w 1119187"/>
              <a:gd name="connsiteY41" fmla="*/ 262035 h 281085"/>
              <a:gd name="connsiteX42" fmla="*/ 831056 w 1119187"/>
              <a:gd name="connsiteY42" fmla="*/ 254891 h 281085"/>
              <a:gd name="connsiteX43" fmla="*/ 835819 w 1119187"/>
              <a:gd name="connsiteY43" fmla="*/ 247748 h 281085"/>
              <a:gd name="connsiteX44" fmla="*/ 847725 w 1119187"/>
              <a:gd name="connsiteY44" fmla="*/ 228698 h 281085"/>
              <a:gd name="connsiteX45" fmla="*/ 854869 w 1119187"/>
              <a:gd name="connsiteY45" fmla="*/ 204885 h 281085"/>
              <a:gd name="connsiteX46" fmla="*/ 864394 w 1119187"/>
              <a:gd name="connsiteY46" fmla="*/ 190598 h 281085"/>
              <a:gd name="connsiteX47" fmla="*/ 869156 w 1119187"/>
              <a:gd name="connsiteY47" fmla="*/ 183454 h 281085"/>
              <a:gd name="connsiteX48" fmla="*/ 876300 w 1119187"/>
              <a:gd name="connsiteY48" fmla="*/ 169166 h 281085"/>
              <a:gd name="connsiteX49" fmla="*/ 883444 w 1119187"/>
              <a:gd name="connsiteY49" fmla="*/ 164404 h 281085"/>
              <a:gd name="connsiteX50" fmla="*/ 895350 w 1119187"/>
              <a:gd name="connsiteY50" fmla="*/ 152498 h 281085"/>
              <a:gd name="connsiteX51" fmla="*/ 907256 w 1119187"/>
              <a:gd name="connsiteY51" fmla="*/ 140591 h 281085"/>
              <a:gd name="connsiteX52" fmla="*/ 914400 w 1119187"/>
              <a:gd name="connsiteY52" fmla="*/ 126304 h 281085"/>
              <a:gd name="connsiteX53" fmla="*/ 928687 w 1119187"/>
              <a:gd name="connsiteY53" fmla="*/ 121541 h 281085"/>
              <a:gd name="connsiteX54" fmla="*/ 942975 w 1119187"/>
              <a:gd name="connsiteY54" fmla="*/ 116779 h 281085"/>
              <a:gd name="connsiteX55" fmla="*/ 950119 w 1119187"/>
              <a:gd name="connsiteY55" fmla="*/ 114398 h 281085"/>
              <a:gd name="connsiteX56" fmla="*/ 1012031 w 1119187"/>
              <a:gd name="connsiteY56" fmla="*/ 112016 h 281085"/>
              <a:gd name="connsiteX57" fmla="*/ 1073944 w 1119187"/>
              <a:gd name="connsiteY57" fmla="*/ 114398 h 281085"/>
              <a:gd name="connsiteX58" fmla="*/ 1092993 w 1119187"/>
              <a:gd name="connsiteY58" fmla="*/ 131066 h 281085"/>
              <a:gd name="connsiteX59" fmla="*/ 1119187 w 1119187"/>
              <a:gd name="connsiteY59" fmla="*/ 181072 h 281085"/>
              <a:gd name="connsiteX0" fmla="*/ 0 w 1119187"/>
              <a:gd name="connsiteY0" fmla="*/ 12004 h 281085"/>
              <a:gd name="connsiteX1" fmla="*/ 11906 w 1119187"/>
              <a:gd name="connsiteY1" fmla="*/ 7241 h 281085"/>
              <a:gd name="connsiteX2" fmla="*/ 19050 w 1119187"/>
              <a:gd name="connsiteY2" fmla="*/ 4860 h 281085"/>
              <a:gd name="connsiteX3" fmla="*/ 71437 w 1119187"/>
              <a:gd name="connsiteY3" fmla="*/ 98 h 281085"/>
              <a:gd name="connsiteX4" fmla="*/ 85725 w 1119187"/>
              <a:gd name="connsiteY4" fmla="*/ 4860 h 281085"/>
              <a:gd name="connsiteX5" fmla="*/ 133350 w 1119187"/>
              <a:gd name="connsiteY5" fmla="*/ 35816 h 281085"/>
              <a:gd name="connsiteX6" fmla="*/ 138112 w 1119187"/>
              <a:gd name="connsiteY6" fmla="*/ 42960 h 281085"/>
              <a:gd name="connsiteX7" fmla="*/ 145256 w 1119187"/>
              <a:gd name="connsiteY7" fmla="*/ 47723 h 281085"/>
              <a:gd name="connsiteX8" fmla="*/ 159544 w 1119187"/>
              <a:gd name="connsiteY8" fmla="*/ 69154 h 281085"/>
              <a:gd name="connsiteX9" fmla="*/ 171450 w 1119187"/>
              <a:gd name="connsiteY9" fmla="*/ 88204 h 281085"/>
              <a:gd name="connsiteX10" fmla="*/ 185737 w 1119187"/>
              <a:gd name="connsiteY10" fmla="*/ 92966 h 281085"/>
              <a:gd name="connsiteX11" fmla="*/ 192881 w 1119187"/>
              <a:gd name="connsiteY11" fmla="*/ 97729 h 281085"/>
              <a:gd name="connsiteX12" fmla="*/ 200025 w 1119187"/>
              <a:gd name="connsiteY12" fmla="*/ 104873 h 281085"/>
              <a:gd name="connsiteX13" fmla="*/ 223837 w 1119187"/>
              <a:gd name="connsiteY13" fmla="*/ 126304 h 281085"/>
              <a:gd name="connsiteX14" fmla="*/ 226219 w 1119187"/>
              <a:gd name="connsiteY14" fmla="*/ 133448 h 281085"/>
              <a:gd name="connsiteX15" fmla="*/ 297656 w 1119187"/>
              <a:gd name="connsiteY15" fmla="*/ 142973 h 281085"/>
              <a:gd name="connsiteX16" fmla="*/ 361950 w 1119187"/>
              <a:gd name="connsiteY16" fmla="*/ 147735 h 281085"/>
              <a:gd name="connsiteX17" fmla="*/ 378619 w 1119187"/>
              <a:gd name="connsiteY17" fmla="*/ 152498 h 281085"/>
              <a:gd name="connsiteX18" fmla="*/ 385762 w 1119187"/>
              <a:gd name="connsiteY18" fmla="*/ 157260 h 281085"/>
              <a:gd name="connsiteX19" fmla="*/ 421481 w 1119187"/>
              <a:gd name="connsiteY19" fmla="*/ 164404 h 281085"/>
              <a:gd name="connsiteX20" fmla="*/ 435769 w 1119187"/>
              <a:gd name="connsiteY20" fmla="*/ 176310 h 281085"/>
              <a:gd name="connsiteX21" fmla="*/ 445294 w 1119187"/>
              <a:gd name="connsiteY21" fmla="*/ 190598 h 281085"/>
              <a:gd name="connsiteX22" fmla="*/ 452437 w 1119187"/>
              <a:gd name="connsiteY22" fmla="*/ 204885 h 281085"/>
              <a:gd name="connsiteX23" fmla="*/ 473869 w 1119187"/>
              <a:gd name="connsiteY23" fmla="*/ 216791 h 281085"/>
              <a:gd name="connsiteX24" fmla="*/ 488156 w 1119187"/>
              <a:gd name="connsiteY24" fmla="*/ 226316 h 281085"/>
              <a:gd name="connsiteX25" fmla="*/ 502444 w 1119187"/>
              <a:gd name="connsiteY25" fmla="*/ 231079 h 281085"/>
              <a:gd name="connsiteX26" fmla="*/ 523875 w 1119187"/>
              <a:gd name="connsiteY26" fmla="*/ 242985 h 281085"/>
              <a:gd name="connsiteX27" fmla="*/ 528637 w 1119187"/>
              <a:gd name="connsiteY27" fmla="*/ 250129 h 281085"/>
              <a:gd name="connsiteX28" fmla="*/ 535781 w 1119187"/>
              <a:gd name="connsiteY28" fmla="*/ 252510 h 281085"/>
              <a:gd name="connsiteX29" fmla="*/ 550069 w 1119187"/>
              <a:gd name="connsiteY29" fmla="*/ 259654 h 281085"/>
              <a:gd name="connsiteX30" fmla="*/ 578644 w 1119187"/>
              <a:gd name="connsiteY30" fmla="*/ 257273 h 281085"/>
              <a:gd name="connsiteX31" fmla="*/ 581025 w 1119187"/>
              <a:gd name="connsiteY31" fmla="*/ 250129 h 281085"/>
              <a:gd name="connsiteX32" fmla="*/ 592931 w 1119187"/>
              <a:gd name="connsiteY32" fmla="*/ 240604 h 281085"/>
              <a:gd name="connsiteX33" fmla="*/ 654844 w 1119187"/>
              <a:gd name="connsiteY33" fmla="*/ 219173 h 281085"/>
              <a:gd name="connsiteX34" fmla="*/ 683419 w 1119187"/>
              <a:gd name="connsiteY34" fmla="*/ 197742 h 281085"/>
              <a:gd name="connsiteX35" fmla="*/ 728663 w 1119187"/>
              <a:gd name="connsiteY35" fmla="*/ 202505 h 281085"/>
              <a:gd name="connsiteX36" fmla="*/ 716755 w 1119187"/>
              <a:gd name="connsiteY36" fmla="*/ 257272 h 281085"/>
              <a:gd name="connsiteX37" fmla="*/ 762000 w 1119187"/>
              <a:gd name="connsiteY37" fmla="*/ 281085 h 281085"/>
              <a:gd name="connsiteX38" fmla="*/ 814387 w 1119187"/>
              <a:gd name="connsiteY38" fmla="*/ 269179 h 281085"/>
              <a:gd name="connsiteX39" fmla="*/ 821531 w 1119187"/>
              <a:gd name="connsiteY39" fmla="*/ 266798 h 281085"/>
              <a:gd name="connsiteX40" fmla="*/ 828675 w 1119187"/>
              <a:gd name="connsiteY40" fmla="*/ 262035 h 281085"/>
              <a:gd name="connsiteX41" fmla="*/ 831056 w 1119187"/>
              <a:gd name="connsiteY41" fmla="*/ 254891 h 281085"/>
              <a:gd name="connsiteX42" fmla="*/ 835819 w 1119187"/>
              <a:gd name="connsiteY42" fmla="*/ 247748 h 281085"/>
              <a:gd name="connsiteX43" fmla="*/ 847725 w 1119187"/>
              <a:gd name="connsiteY43" fmla="*/ 228698 h 281085"/>
              <a:gd name="connsiteX44" fmla="*/ 854869 w 1119187"/>
              <a:gd name="connsiteY44" fmla="*/ 204885 h 281085"/>
              <a:gd name="connsiteX45" fmla="*/ 864394 w 1119187"/>
              <a:gd name="connsiteY45" fmla="*/ 190598 h 281085"/>
              <a:gd name="connsiteX46" fmla="*/ 869156 w 1119187"/>
              <a:gd name="connsiteY46" fmla="*/ 183454 h 281085"/>
              <a:gd name="connsiteX47" fmla="*/ 876300 w 1119187"/>
              <a:gd name="connsiteY47" fmla="*/ 169166 h 281085"/>
              <a:gd name="connsiteX48" fmla="*/ 883444 w 1119187"/>
              <a:gd name="connsiteY48" fmla="*/ 164404 h 281085"/>
              <a:gd name="connsiteX49" fmla="*/ 895350 w 1119187"/>
              <a:gd name="connsiteY49" fmla="*/ 152498 h 281085"/>
              <a:gd name="connsiteX50" fmla="*/ 907256 w 1119187"/>
              <a:gd name="connsiteY50" fmla="*/ 140591 h 281085"/>
              <a:gd name="connsiteX51" fmla="*/ 914400 w 1119187"/>
              <a:gd name="connsiteY51" fmla="*/ 126304 h 281085"/>
              <a:gd name="connsiteX52" fmla="*/ 928687 w 1119187"/>
              <a:gd name="connsiteY52" fmla="*/ 121541 h 281085"/>
              <a:gd name="connsiteX53" fmla="*/ 942975 w 1119187"/>
              <a:gd name="connsiteY53" fmla="*/ 116779 h 281085"/>
              <a:gd name="connsiteX54" fmla="*/ 950119 w 1119187"/>
              <a:gd name="connsiteY54" fmla="*/ 114398 h 281085"/>
              <a:gd name="connsiteX55" fmla="*/ 1012031 w 1119187"/>
              <a:gd name="connsiteY55" fmla="*/ 112016 h 281085"/>
              <a:gd name="connsiteX56" fmla="*/ 1073944 w 1119187"/>
              <a:gd name="connsiteY56" fmla="*/ 114398 h 281085"/>
              <a:gd name="connsiteX57" fmla="*/ 1092993 w 1119187"/>
              <a:gd name="connsiteY57" fmla="*/ 131066 h 281085"/>
              <a:gd name="connsiteX58" fmla="*/ 1119187 w 1119187"/>
              <a:gd name="connsiteY58" fmla="*/ 181072 h 281085"/>
              <a:gd name="connsiteX0" fmla="*/ 0 w 1119187"/>
              <a:gd name="connsiteY0" fmla="*/ 12004 h 281085"/>
              <a:gd name="connsiteX1" fmla="*/ 11906 w 1119187"/>
              <a:gd name="connsiteY1" fmla="*/ 7241 h 281085"/>
              <a:gd name="connsiteX2" fmla="*/ 19050 w 1119187"/>
              <a:gd name="connsiteY2" fmla="*/ 4860 h 281085"/>
              <a:gd name="connsiteX3" fmla="*/ 71437 w 1119187"/>
              <a:gd name="connsiteY3" fmla="*/ 98 h 281085"/>
              <a:gd name="connsiteX4" fmla="*/ 85725 w 1119187"/>
              <a:gd name="connsiteY4" fmla="*/ 4860 h 281085"/>
              <a:gd name="connsiteX5" fmla="*/ 133350 w 1119187"/>
              <a:gd name="connsiteY5" fmla="*/ 35816 h 281085"/>
              <a:gd name="connsiteX6" fmla="*/ 138112 w 1119187"/>
              <a:gd name="connsiteY6" fmla="*/ 42960 h 281085"/>
              <a:gd name="connsiteX7" fmla="*/ 145256 w 1119187"/>
              <a:gd name="connsiteY7" fmla="*/ 47723 h 281085"/>
              <a:gd name="connsiteX8" fmla="*/ 159544 w 1119187"/>
              <a:gd name="connsiteY8" fmla="*/ 69154 h 281085"/>
              <a:gd name="connsiteX9" fmla="*/ 171450 w 1119187"/>
              <a:gd name="connsiteY9" fmla="*/ 88204 h 281085"/>
              <a:gd name="connsiteX10" fmla="*/ 185737 w 1119187"/>
              <a:gd name="connsiteY10" fmla="*/ 92966 h 281085"/>
              <a:gd name="connsiteX11" fmla="*/ 192881 w 1119187"/>
              <a:gd name="connsiteY11" fmla="*/ 97729 h 281085"/>
              <a:gd name="connsiteX12" fmla="*/ 223837 w 1119187"/>
              <a:gd name="connsiteY12" fmla="*/ 126304 h 281085"/>
              <a:gd name="connsiteX13" fmla="*/ 226219 w 1119187"/>
              <a:gd name="connsiteY13" fmla="*/ 133448 h 281085"/>
              <a:gd name="connsiteX14" fmla="*/ 297656 w 1119187"/>
              <a:gd name="connsiteY14" fmla="*/ 142973 h 281085"/>
              <a:gd name="connsiteX15" fmla="*/ 361950 w 1119187"/>
              <a:gd name="connsiteY15" fmla="*/ 147735 h 281085"/>
              <a:gd name="connsiteX16" fmla="*/ 378619 w 1119187"/>
              <a:gd name="connsiteY16" fmla="*/ 152498 h 281085"/>
              <a:gd name="connsiteX17" fmla="*/ 385762 w 1119187"/>
              <a:gd name="connsiteY17" fmla="*/ 157260 h 281085"/>
              <a:gd name="connsiteX18" fmla="*/ 421481 w 1119187"/>
              <a:gd name="connsiteY18" fmla="*/ 164404 h 281085"/>
              <a:gd name="connsiteX19" fmla="*/ 435769 w 1119187"/>
              <a:gd name="connsiteY19" fmla="*/ 176310 h 281085"/>
              <a:gd name="connsiteX20" fmla="*/ 445294 w 1119187"/>
              <a:gd name="connsiteY20" fmla="*/ 190598 h 281085"/>
              <a:gd name="connsiteX21" fmla="*/ 452437 w 1119187"/>
              <a:gd name="connsiteY21" fmla="*/ 204885 h 281085"/>
              <a:gd name="connsiteX22" fmla="*/ 473869 w 1119187"/>
              <a:gd name="connsiteY22" fmla="*/ 216791 h 281085"/>
              <a:gd name="connsiteX23" fmla="*/ 488156 w 1119187"/>
              <a:gd name="connsiteY23" fmla="*/ 226316 h 281085"/>
              <a:gd name="connsiteX24" fmla="*/ 502444 w 1119187"/>
              <a:gd name="connsiteY24" fmla="*/ 231079 h 281085"/>
              <a:gd name="connsiteX25" fmla="*/ 523875 w 1119187"/>
              <a:gd name="connsiteY25" fmla="*/ 242985 h 281085"/>
              <a:gd name="connsiteX26" fmla="*/ 528637 w 1119187"/>
              <a:gd name="connsiteY26" fmla="*/ 250129 h 281085"/>
              <a:gd name="connsiteX27" fmla="*/ 535781 w 1119187"/>
              <a:gd name="connsiteY27" fmla="*/ 252510 h 281085"/>
              <a:gd name="connsiteX28" fmla="*/ 550069 w 1119187"/>
              <a:gd name="connsiteY28" fmla="*/ 259654 h 281085"/>
              <a:gd name="connsiteX29" fmla="*/ 578644 w 1119187"/>
              <a:gd name="connsiteY29" fmla="*/ 257273 h 281085"/>
              <a:gd name="connsiteX30" fmla="*/ 581025 w 1119187"/>
              <a:gd name="connsiteY30" fmla="*/ 250129 h 281085"/>
              <a:gd name="connsiteX31" fmla="*/ 592931 w 1119187"/>
              <a:gd name="connsiteY31" fmla="*/ 240604 h 281085"/>
              <a:gd name="connsiteX32" fmla="*/ 654844 w 1119187"/>
              <a:gd name="connsiteY32" fmla="*/ 219173 h 281085"/>
              <a:gd name="connsiteX33" fmla="*/ 683419 w 1119187"/>
              <a:gd name="connsiteY33" fmla="*/ 197742 h 281085"/>
              <a:gd name="connsiteX34" fmla="*/ 728663 w 1119187"/>
              <a:gd name="connsiteY34" fmla="*/ 202505 h 281085"/>
              <a:gd name="connsiteX35" fmla="*/ 716755 w 1119187"/>
              <a:gd name="connsiteY35" fmla="*/ 257272 h 281085"/>
              <a:gd name="connsiteX36" fmla="*/ 762000 w 1119187"/>
              <a:gd name="connsiteY36" fmla="*/ 281085 h 281085"/>
              <a:gd name="connsiteX37" fmla="*/ 814387 w 1119187"/>
              <a:gd name="connsiteY37" fmla="*/ 269179 h 281085"/>
              <a:gd name="connsiteX38" fmla="*/ 821531 w 1119187"/>
              <a:gd name="connsiteY38" fmla="*/ 266798 h 281085"/>
              <a:gd name="connsiteX39" fmla="*/ 828675 w 1119187"/>
              <a:gd name="connsiteY39" fmla="*/ 262035 h 281085"/>
              <a:gd name="connsiteX40" fmla="*/ 831056 w 1119187"/>
              <a:gd name="connsiteY40" fmla="*/ 254891 h 281085"/>
              <a:gd name="connsiteX41" fmla="*/ 835819 w 1119187"/>
              <a:gd name="connsiteY41" fmla="*/ 247748 h 281085"/>
              <a:gd name="connsiteX42" fmla="*/ 847725 w 1119187"/>
              <a:gd name="connsiteY42" fmla="*/ 228698 h 281085"/>
              <a:gd name="connsiteX43" fmla="*/ 854869 w 1119187"/>
              <a:gd name="connsiteY43" fmla="*/ 204885 h 281085"/>
              <a:gd name="connsiteX44" fmla="*/ 864394 w 1119187"/>
              <a:gd name="connsiteY44" fmla="*/ 190598 h 281085"/>
              <a:gd name="connsiteX45" fmla="*/ 869156 w 1119187"/>
              <a:gd name="connsiteY45" fmla="*/ 183454 h 281085"/>
              <a:gd name="connsiteX46" fmla="*/ 876300 w 1119187"/>
              <a:gd name="connsiteY46" fmla="*/ 169166 h 281085"/>
              <a:gd name="connsiteX47" fmla="*/ 883444 w 1119187"/>
              <a:gd name="connsiteY47" fmla="*/ 164404 h 281085"/>
              <a:gd name="connsiteX48" fmla="*/ 895350 w 1119187"/>
              <a:gd name="connsiteY48" fmla="*/ 152498 h 281085"/>
              <a:gd name="connsiteX49" fmla="*/ 907256 w 1119187"/>
              <a:gd name="connsiteY49" fmla="*/ 140591 h 281085"/>
              <a:gd name="connsiteX50" fmla="*/ 914400 w 1119187"/>
              <a:gd name="connsiteY50" fmla="*/ 126304 h 281085"/>
              <a:gd name="connsiteX51" fmla="*/ 928687 w 1119187"/>
              <a:gd name="connsiteY51" fmla="*/ 121541 h 281085"/>
              <a:gd name="connsiteX52" fmla="*/ 942975 w 1119187"/>
              <a:gd name="connsiteY52" fmla="*/ 116779 h 281085"/>
              <a:gd name="connsiteX53" fmla="*/ 950119 w 1119187"/>
              <a:gd name="connsiteY53" fmla="*/ 114398 h 281085"/>
              <a:gd name="connsiteX54" fmla="*/ 1012031 w 1119187"/>
              <a:gd name="connsiteY54" fmla="*/ 112016 h 281085"/>
              <a:gd name="connsiteX55" fmla="*/ 1073944 w 1119187"/>
              <a:gd name="connsiteY55" fmla="*/ 114398 h 281085"/>
              <a:gd name="connsiteX56" fmla="*/ 1092993 w 1119187"/>
              <a:gd name="connsiteY56" fmla="*/ 131066 h 281085"/>
              <a:gd name="connsiteX57" fmla="*/ 1119187 w 1119187"/>
              <a:gd name="connsiteY57" fmla="*/ 181072 h 281085"/>
              <a:gd name="connsiteX0" fmla="*/ 0 w 1119187"/>
              <a:gd name="connsiteY0" fmla="*/ 12004 h 281085"/>
              <a:gd name="connsiteX1" fmla="*/ 11906 w 1119187"/>
              <a:gd name="connsiteY1" fmla="*/ 7241 h 281085"/>
              <a:gd name="connsiteX2" fmla="*/ 19050 w 1119187"/>
              <a:gd name="connsiteY2" fmla="*/ 4860 h 281085"/>
              <a:gd name="connsiteX3" fmla="*/ 71437 w 1119187"/>
              <a:gd name="connsiteY3" fmla="*/ 98 h 281085"/>
              <a:gd name="connsiteX4" fmla="*/ 85725 w 1119187"/>
              <a:gd name="connsiteY4" fmla="*/ 4860 h 281085"/>
              <a:gd name="connsiteX5" fmla="*/ 133350 w 1119187"/>
              <a:gd name="connsiteY5" fmla="*/ 35816 h 281085"/>
              <a:gd name="connsiteX6" fmla="*/ 138112 w 1119187"/>
              <a:gd name="connsiteY6" fmla="*/ 42960 h 281085"/>
              <a:gd name="connsiteX7" fmla="*/ 159544 w 1119187"/>
              <a:gd name="connsiteY7" fmla="*/ 69154 h 281085"/>
              <a:gd name="connsiteX8" fmla="*/ 171450 w 1119187"/>
              <a:gd name="connsiteY8" fmla="*/ 88204 h 281085"/>
              <a:gd name="connsiteX9" fmla="*/ 185737 w 1119187"/>
              <a:gd name="connsiteY9" fmla="*/ 92966 h 281085"/>
              <a:gd name="connsiteX10" fmla="*/ 192881 w 1119187"/>
              <a:gd name="connsiteY10" fmla="*/ 97729 h 281085"/>
              <a:gd name="connsiteX11" fmla="*/ 223837 w 1119187"/>
              <a:gd name="connsiteY11" fmla="*/ 126304 h 281085"/>
              <a:gd name="connsiteX12" fmla="*/ 226219 w 1119187"/>
              <a:gd name="connsiteY12" fmla="*/ 133448 h 281085"/>
              <a:gd name="connsiteX13" fmla="*/ 297656 w 1119187"/>
              <a:gd name="connsiteY13" fmla="*/ 142973 h 281085"/>
              <a:gd name="connsiteX14" fmla="*/ 361950 w 1119187"/>
              <a:gd name="connsiteY14" fmla="*/ 147735 h 281085"/>
              <a:gd name="connsiteX15" fmla="*/ 378619 w 1119187"/>
              <a:gd name="connsiteY15" fmla="*/ 152498 h 281085"/>
              <a:gd name="connsiteX16" fmla="*/ 385762 w 1119187"/>
              <a:gd name="connsiteY16" fmla="*/ 157260 h 281085"/>
              <a:gd name="connsiteX17" fmla="*/ 421481 w 1119187"/>
              <a:gd name="connsiteY17" fmla="*/ 164404 h 281085"/>
              <a:gd name="connsiteX18" fmla="*/ 435769 w 1119187"/>
              <a:gd name="connsiteY18" fmla="*/ 176310 h 281085"/>
              <a:gd name="connsiteX19" fmla="*/ 445294 w 1119187"/>
              <a:gd name="connsiteY19" fmla="*/ 190598 h 281085"/>
              <a:gd name="connsiteX20" fmla="*/ 452437 w 1119187"/>
              <a:gd name="connsiteY20" fmla="*/ 204885 h 281085"/>
              <a:gd name="connsiteX21" fmla="*/ 473869 w 1119187"/>
              <a:gd name="connsiteY21" fmla="*/ 216791 h 281085"/>
              <a:gd name="connsiteX22" fmla="*/ 488156 w 1119187"/>
              <a:gd name="connsiteY22" fmla="*/ 226316 h 281085"/>
              <a:gd name="connsiteX23" fmla="*/ 502444 w 1119187"/>
              <a:gd name="connsiteY23" fmla="*/ 231079 h 281085"/>
              <a:gd name="connsiteX24" fmla="*/ 523875 w 1119187"/>
              <a:gd name="connsiteY24" fmla="*/ 242985 h 281085"/>
              <a:gd name="connsiteX25" fmla="*/ 528637 w 1119187"/>
              <a:gd name="connsiteY25" fmla="*/ 250129 h 281085"/>
              <a:gd name="connsiteX26" fmla="*/ 535781 w 1119187"/>
              <a:gd name="connsiteY26" fmla="*/ 252510 h 281085"/>
              <a:gd name="connsiteX27" fmla="*/ 550069 w 1119187"/>
              <a:gd name="connsiteY27" fmla="*/ 259654 h 281085"/>
              <a:gd name="connsiteX28" fmla="*/ 578644 w 1119187"/>
              <a:gd name="connsiteY28" fmla="*/ 257273 h 281085"/>
              <a:gd name="connsiteX29" fmla="*/ 581025 w 1119187"/>
              <a:gd name="connsiteY29" fmla="*/ 250129 h 281085"/>
              <a:gd name="connsiteX30" fmla="*/ 592931 w 1119187"/>
              <a:gd name="connsiteY30" fmla="*/ 240604 h 281085"/>
              <a:gd name="connsiteX31" fmla="*/ 654844 w 1119187"/>
              <a:gd name="connsiteY31" fmla="*/ 219173 h 281085"/>
              <a:gd name="connsiteX32" fmla="*/ 683419 w 1119187"/>
              <a:gd name="connsiteY32" fmla="*/ 197742 h 281085"/>
              <a:gd name="connsiteX33" fmla="*/ 728663 w 1119187"/>
              <a:gd name="connsiteY33" fmla="*/ 202505 h 281085"/>
              <a:gd name="connsiteX34" fmla="*/ 716755 w 1119187"/>
              <a:gd name="connsiteY34" fmla="*/ 257272 h 281085"/>
              <a:gd name="connsiteX35" fmla="*/ 762000 w 1119187"/>
              <a:gd name="connsiteY35" fmla="*/ 281085 h 281085"/>
              <a:gd name="connsiteX36" fmla="*/ 814387 w 1119187"/>
              <a:gd name="connsiteY36" fmla="*/ 269179 h 281085"/>
              <a:gd name="connsiteX37" fmla="*/ 821531 w 1119187"/>
              <a:gd name="connsiteY37" fmla="*/ 266798 h 281085"/>
              <a:gd name="connsiteX38" fmla="*/ 828675 w 1119187"/>
              <a:gd name="connsiteY38" fmla="*/ 262035 h 281085"/>
              <a:gd name="connsiteX39" fmla="*/ 831056 w 1119187"/>
              <a:gd name="connsiteY39" fmla="*/ 254891 h 281085"/>
              <a:gd name="connsiteX40" fmla="*/ 835819 w 1119187"/>
              <a:gd name="connsiteY40" fmla="*/ 247748 h 281085"/>
              <a:gd name="connsiteX41" fmla="*/ 847725 w 1119187"/>
              <a:gd name="connsiteY41" fmla="*/ 228698 h 281085"/>
              <a:gd name="connsiteX42" fmla="*/ 854869 w 1119187"/>
              <a:gd name="connsiteY42" fmla="*/ 204885 h 281085"/>
              <a:gd name="connsiteX43" fmla="*/ 864394 w 1119187"/>
              <a:gd name="connsiteY43" fmla="*/ 190598 h 281085"/>
              <a:gd name="connsiteX44" fmla="*/ 869156 w 1119187"/>
              <a:gd name="connsiteY44" fmla="*/ 183454 h 281085"/>
              <a:gd name="connsiteX45" fmla="*/ 876300 w 1119187"/>
              <a:gd name="connsiteY45" fmla="*/ 169166 h 281085"/>
              <a:gd name="connsiteX46" fmla="*/ 883444 w 1119187"/>
              <a:gd name="connsiteY46" fmla="*/ 164404 h 281085"/>
              <a:gd name="connsiteX47" fmla="*/ 895350 w 1119187"/>
              <a:gd name="connsiteY47" fmla="*/ 152498 h 281085"/>
              <a:gd name="connsiteX48" fmla="*/ 907256 w 1119187"/>
              <a:gd name="connsiteY48" fmla="*/ 140591 h 281085"/>
              <a:gd name="connsiteX49" fmla="*/ 914400 w 1119187"/>
              <a:gd name="connsiteY49" fmla="*/ 126304 h 281085"/>
              <a:gd name="connsiteX50" fmla="*/ 928687 w 1119187"/>
              <a:gd name="connsiteY50" fmla="*/ 121541 h 281085"/>
              <a:gd name="connsiteX51" fmla="*/ 942975 w 1119187"/>
              <a:gd name="connsiteY51" fmla="*/ 116779 h 281085"/>
              <a:gd name="connsiteX52" fmla="*/ 950119 w 1119187"/>
              <a:gd name="connsiteY52" fmla="*/ 114398 h 281085"/>
              <a:gd name="connsiteX53" fmla="*/ 1012031 w 1119187"/>
              <a:gd name="connsiteY53" fmla="*/ 112016 h 281085"/>
              <a:gd name="connsiteX54" fmla="*/ 1073944 w 1119187"/>
              <a:gd name="connsiteY54" fmla="*/ 114398 h 281085"/>
              <a:gd name="connsiteX55" fmla="*/ 1092993 w 1119187"/>
              <a:gd name="connsiteY55" fmla="*/ 131066 h 281085"/>
              <a:gd name="connsiteX56" fmla="*/ 1119187 w 1119187"/>
              <a:gd name="connsiteY56" fmla="*/ 181072 h 281085"/>
              <a:gd name="connsiteX0" fmla="*/ 0 w 1119187"/>
              <a:gd name="connsiteY0" fmla="*/ 12004 h 281085"/>
              <a:gd name="connsiteX1" fmla="*/ 11906 w 1119187"/>
              <a:gd name="connsiteY1" fmla="*/ 7241 h 281085"/>
              <a:gd name="connsiteX2" fmla="*/ 19050 w 1119187"/>
              <a:gd name="connsiteY2" fmla="*/ 4860 h 281085"/>
              <a:gd name="connsiteX3" fmla="*/ 71437 w 1119187"/>
              <a:gd name="connsiteY3" fmla="*/ 98 h 281085"/>
              <a:gd name="connsiteX4" fmla="*/ 85725 w 1119187"/>
              <a:gd name="connsiteY4" fmla="*/ 4860 h 281085"/>
              <a:gd name="connsiteX5" fmla="*/ 133350 w 1119187"/>
              <a:gd name="connsiteY5" fmla="*/ 35816 h 281085"/>
              <a:gd name="connsiteX6" fmla="*/ 138112 w 1119187"/>
              <a:gd name="connsiteY6" fmla="*/ 42960 h 281085"/>
              <a:gd name="connsiteX7" fmla="*/ 159544 w 1119187"/>
              <a:gd name="connsiteY7" fmla="*/ 69154 h 281085"/>
              <a:gd name="connsiteX8" fmla="*/ 171450 w 1119187"/>
              <a:gd name="connsiteY8" fmla="*/ 88204 h 281085"/>
              <a:gd name="connsiteX9" fmla="*/ 185737 w 1119187"/>
              <a:gd name="connsiteY9" fmla="*/ 92966 h 281085"/>
              <a:gd name="connsiteX10" fmla="*/ 223837 w 1119187"/>
              <a:gd name="connsiteY10" fmla="*/ 126304 h 281085"/>
              <a:gd name="connsiteX11" fmla="*/ 226219 w 1119187"/>
              <a:gd name="connsiteY11" fmla="*/ 133448 h 281085"/>
              <a:gd name="connsiteX12" fmla="*/ 297656 w 1119187"/>
              <a:gd name="connsiteY12" fmla="*/ 142973 h 281085"/>
              <a:gd name="connsiteX13" fmla="*/ 361950 w 1119187"/>
              <a:gd name="connsiteY13" fmla="*/ 147735 h 281085"/>
              <a:gd name="connsiteX14" fmla="*/ 378619 w 1119187"/>
              <a:gd name="connsiteY14" fmla="*/ 152498 h 281085"/>
              <a:gd name="connsiteX15" fmla="*/ 385762 w 1119187"/>
              <a:gd name="connsiteY15" fmla="*/ 157260 h 281085"/>
              <a:gd name="connsiteX16" fmla="*/ 421481 w 1119187"/>
              <a:gd name="connsiteY16" fmla="*/ 164404 h 281085"/>
              <a:gd name="connsiteX17" fmla="*/ 435769 w 1119187"/>
              <a:gd name="connsiteY17" fmla="*/ 176310 h 281085"/>
              <a:gd name="connsiteX18" fmla="*/ 445294 w 1119187"/>
              <a:gd name="connsiteY18" fmla="*/ 190598 h 281085"/>
              <a:gd name="connsiteX19" fmla="*/ 452437 w 1119187"/>
              <a:gd name="connsiteY19" fmla="*/ 204885 h 281085"/>
              <a:gd name="connsiteX20" fmla="*/ 473869 w 1119187"/>
              <a:gd name="connsiteY20" fmla="*/ 216791 h 281085"/>
              <a:gd name="connsiteX21" fmla="*/ 488156 w 1119187"/>
              <a:gd name="connsiteY21" fmla="*/ 226316 h 281085"/>
              <a:gd name="connsiteX22" fmla="*/ 502444 w 1119187"/>
              <a:gd name="connsiteY22" fmla="*/ 231079 h 281085"/>
              <a:gd name="connsiteX23" fmla="*/ 523875 w 1119187"/>
              <a:gd name="connsiteY23" fmla="*/ 242985 h 281085"/>
              <a:gd name="connsiteX24" fmla="*/ 528637 w 1119187"/>
              <a:gd name="connsiteY24" fmla="*/ 250129 h 281085"/>
              <a:gd name="connsiteX25" fmla="*/ 535781 w 1119187"/>
              <a:gd name="connsiteY25" fmla="*/ 252510 h 281085"/>
              <a:gd name="connsiteX26" fmla="*/ 550069 w 1119187"/>
              <a:gd name="connsiteY26" fmla="*/ 259654 h 281085"/>
              <a:gd name="connsiteX27" fmla="*/ 578644 w 1119187"/>
              <a:gd name="connsiteY27" fmla="*/ 257273 h 281085"/>
              <a:gd name="connsiteX28" fmla="*/ 581025 w 1119187"/>
              <a:gd name="connsiteY28" fmla="*/ 250129 h 281085"/>
              <a:gd name="connsiteX29" fmla="*/ 592931 w 1119187"/>
              <a:gd name="connsiteY29" fmla="*/ 240604 h 281085"/>
              <a:gd name="connsiteX30" fmla="*/ 654844 w 1119187"/>
              <a:gd name="connsiteY30" fmla="*/ 219173 h 281085"/>
              <a:gd name="connsiteX31" fmla="*/ 683419 w 1119187"/>
              <a:gd name="connsiteY31" fmla="*/ 197742 h 281085"/>
              <a:gd name="connsiteX32" fmla="*/ 728663 w 1119187"/>
              <a:gd name="connsiteY32" fmla="*/ 202505 h 281085"/>
              <a:gd name="connsiteX33" fmla="*/ 716755 w 1119187"/>
              <a:gd name="connsiteY33" fmla="*/ 257272 h 281085"/>
              <a:gd name="connsiteX34" fmla="*/ 762000 w 1119187"/>
              <a:gd name="connsiteY34" fmla="*/ 281085 h 281085"/>
              <a:gd name="connsiteX35" fmla="*/ 814387 w 1119187"/>
              <a:gd name="connsiteY35" fmla="*/ 269179 h 281085"/>
              <a:gd name="connsiteX36" fmla="*/ 821531 w 1119187"/>
              <a:gd name="connsiteY36" fmla="*/ 266798 h 281085"/>
              <a:gd name="connsiteX37" fmla="*/ 828675 w 1119187"/>
              <a:gd name="connsiteY37" fmla="*/ 262035 h 281085"/>
              <a:gd name="connsiteX38" fmla="*/ 831056 w 1119187"/>
              <a:gd name="connsiteY38" fmla="*/ 254891 h 281085"/>
              <a:gd name="connsiteX39" fmla="*/ 835819 w 1119187"/>
              <a:gd name="connsiteY39" fmla="*/ 247748 h 281085"/>
              <a:gd name="connsiteX40" fmla="*/ 847725 w 1119187"/>
              <a:gd name="connsiteY40" fmla="*/ 228698 h 281085"/>
              <a:gd name="connsiteX41" fmla="*/ 854869 w 1119187"/>
              <a:gd name="connsiteY41" fmla="*/ 204885 h 281085"/>
              <a:gd name="connsiteX42" fmla="*/ 864394 w 1119187"/>
              <a:gd name="connsiteY42" fmla="*/ 190598 h 281085"/>
              <a:gd name="connsiteX43" fmla="*/ 869156 w 1119187"/>
              <a:gd name="connsiteY43" fmla="*/ 183454 h 281085"/>
              <a:gd name="connsiteX44" fmla="*/ 876300 w 1119187"/>
              <a:gd name="connsiteY44" fmla="*/ 169166 h 281085"/>
              <a:gd name="connsiteX45" fmla="*/ 883444 w 1119187"/>
              <a:gd name="connsiteY45" fmla="*/ 164404 h 281085"/>
              <a:gd name="connsiteX46" fmla="*/ 895350 w 1119187"/>
              <a:gd name="connsiteY46" fmla="*/ 152498 h 281085"/>
              <a:gd name="connsiteX47" fmla="*/ 907256 w 1119187"/>
              <a:gd name="connsiteY47" fmla="*/ 140591 h 281085"/>
              <a:gd name="connsiteX48" fmla="*/ 914400 w 1119187"/>
              <a:gd name="connsiteY48" fmla="*/ 126304 h 281085"/>
              <a:gd name="connsiteX49" fmla="*/ 928687 w 1119187"/>
              <a:gd name="connsiteY49" fmla="*/ 121541 h 281085"/>
              <a:gd name="connsiteX50" fmla="*/ 942975 w 1119187"/>
              <a:gd name="connsiteY50" fmla="*/ 116779 h 281085"/>
              <a:gd name="connsiteX51" fmla="*/ 950119 w 1119187"/>
              <a:gd name="connsiteY51" fmla="*/ 114398 h 281085"/>
              <a:gd name="connsiteX52" fmla="*/ 1012031 w 1119187"/>
              <a:gd name="connsiteY52" fmla="*/ 112016 h 281085"/>
              <a:gd name="connsiteX53" fmla="*/ 1073944 w 1119187"/>
              <a:gd name="connsiteY53" fmla="*/ 114398 h 281085"/>
              <a:gd name="connsiteX54" fmla="*/ 1092993 w 1119187"/>
              <a:gd name="connsiteY54" fmla="*/ 131066 h 281085"/>
              <a:gd name="connsiteX55" fmla="*/ 1119187 w 1119187"/>
              <a:gd name="connsiteY55" fmla="*/ 181072 h 281085"/>
              <a:gd name="connsiteX0" fmla="*/ 0 w 1119187"/>
              <a:gd name="connsiteY0" fmla="*/ 12004 h 281085"/>
              <a:gd name="connsiteX1" fmla="*/ 11906 w 1119187"/>
              <a:gd name="connsiteY1" fmla="*/ 7241 h 281085"/>
              <a:gd name="connsiteX2" fmla="*/ 19050 w 1119187"/>
              <a:gd name="connsiteY2" fmla="*/ 4860 h 281085"/>
              <a:gd name="connsiteX3" fmla="*/ 71437 w 1119187"/>
              <a:gd name="connsiteY3" fmla="*/ 98 h 281085"/>
              <a:gd name="connsiteX4" fmla="*/ 85725 w 1119187"/>
              <a:gd name="connsiteY4" fmla="*/ 4860 h 281085"/>
              <a:gd name="connsiteX5" fmla="*/ 133350 w 1119187"/>
              <a:gd name="connsiteY5" fmla="*/ 35816 h 281085"/>
              <a:gd name="connsiteX6" fmla="*/ 138112 w 1119187"/>
              <a:gd name="connsiteY6" fmla="*/ 42960 h 281085"/>
              <a:gd name="connsiteX7" fmla="*/ 159544 w 1119187"/>
              <a:gd name="connsiteY7" fmla="*/ 69154 h 281085"/>
              <a:gd name="connsiteX8" fmla="*/ 171450 w 1119187"/>
              <a:gd name="connsiteY8" fmla="*/ 88204 h 281085"/>
              <a:gd name="connsiteX9" fmla="*/ 185737 w 1119187"/>
              <a:gd name="connsiteY9" fmla="*/ 92966 h 281085"/>
              <a:gd name="connsiteX10" fmla="*/ 223837 w 1119187"/>
              <a:gd name="connsiteY10" fmla="*/ 126304 h 281085"/>
              <a:gd name="connsiteX11" fmla="*/ 226219 w 1119187"/>
              <a:gd name="connsiteY11" fmla="*/ 133448 h 281085"/>
              <a:gd name="connsiteX12" fmla="*/ 297656 w 1119187"/>
              <a:gd name="connsiteY12" fmla="*/ 142973 h 281085"/>
              <a:gd name="connsiteX13" fmla="*/ 361950 w 1119187"/>
              <a:gd name="connsiteY13" fmla="*/ 147735 h 281085"/>
              <a:gd name="connsiteX14" fmla="*/ 378619 w 1119187"/>
              <a:gd name="connsiteY14" fmla="*/ 152498 h 281085"/>
              <a:gd name="connsiteX15" fmla="*/ 385762 w 1119187"/>
              <a:gd name="connsiteY15" fmla="*/ 157260 h 281085"/>
              <a:gd name="connsiteX16" fmla="*/ 421481 w 1119187"/>
              <a:gd name="connsiteY16" fmla="*/ 164404 h 281085"/>
              <a:gd name="connsiteX17" fmla="*/ 435769 w 1119187"/>
              <a:gd name="connsiteY17" fmla="*/ 176310 h 281085"/>
              <a:gd name="connsiteX18" fmla="*/ 445294 w 1119187"/>
              <a:gd name="connsiteY18" fmla="*/ 190598 h 281085"/>
              <a:gd name="connsiteX19" fmla="*/ 452437 w 1119187"/>
              <a:gd name="connsiteY19" fmla="*/ 204885 h 281085"/>
              <a:gd name="connsiteX20" fmla="*/ 488156 w 1119187"/>
              <a:gd name="connsiteY20" fmla="*/ 226316 h 281085"/>
              <a:gd name="connsiteX21" fmla="*/ 502444 w 1119187"/>
              <a:gd name="connsiteY21" fmla="*/ 231079 h 281085"/>
              <a:gd name="connsiteX22" fmla="*/ 523875 w 1119187"/>
              <a:gd name="connsiteY22" fmla="*/ 242985 h 281085"/>
              <a:gd name="connsiteX23" fmla="*/ 528637 w 1119187"/>
              <a:gd name="connsiteY23" fmla="*/ 250129 h 281085"/>
              <a:gd name="connsiteX24" fmla="*/ 535781 w 1119187"/>
              <a:gd name="connsiteY24" fmla="*/ 252510 h 281085"/>
              <a:gd name="connsiteX25" fmla="*/ 550069 w 1119187"/>
              <a:gd name="connsiteY25" fmla="*/ 259654 h 281085"/>
              <a:gd name="connsiteX26" fmla="*/ 578644 w 1119187"/>
              <a:gd name="connsiteY26" fmla="*/ 257273 h 281085"/>
              <a:gd name="connsiteX27" fmla="*/ 581025 w 1119187"/>
              <a:gd name="connsiteY27" fmla="*/ 250129 h 281085"/>
              <a:gd name="connsiteX28" fmla="*/ 592931 w 1119187"/>
              <a:gd name="connsiteY28" fmla="*/ 240604 h 281085"/>
              <a:gd name="connsiteX29" fmla="*/ 654844 w 1119187"/>
              <a:gd name="connsiteY29" fmla="*/ 219173 h 281085"/>
              <a:gd name="connsiteX30" fmla="*/ 683419 w 1119187"/>
              <a:gd name="connsiteY30" fmla="*/ 197742 h 281085"/>
              <a:gd name="connsiteX31" fmla="*/ 728663 w 1119187"/>
              <a:gd name="connsiteY31" fmla="*/ 202505 h 281085"/>
              <a:gd name="connsiteX32" fmla="*/ 716755 w 1119187"/>
              <a:gd name="connsiteY32" fmla="*/ 257272 h 281085"/>
              <a:gd name="connsiteX33" fmla="*/ 762000 w 1119187"/>
              <a:gd name="connsiteY33" fmla="*/ 281085 h 281085"/>
              <a:gd name="connsiteX34" fmla="*/ 814387 w 1119187"/>
              <a:gd name="connsiteY34" fmla="*/ 269179 h 281085"/>
              <a:gd name="connsiteX35" fmla="*/ 821531 w 1119187"/>
              <a:gd name="connsiteY35" fmla="*/ 266798 h 281085"/>
              <a:gd name="connsiteX36" fmla="*/ 828675 w 1119187"/>
              <a:gd name="connsiteY36" fmla="*/ 262035 h 281085"/>
              <a:gd name="connsiteX37" fmla="*/ 831056 w 1119187"/>
              <a:gd name="connsiteY37" fmla="*/ 254891 h 281085"/>
              <a:gd name="connsiteX38" fmla="*/ 835819 w 1119187"/>
              <a:gd name="connsiteY38" fmla="*/ 247748 h 281085"/>
              <a:gd name="connsiteX39" fmla="*/ 847725 w 1119187"/>
              <a:gd name="connsiteY39" fmla="*/ 228698 h 281085"/>
              <a:gd name="connsiteX40" fmla="*/ 854869 w 1119187"/>
              <a:gd name="connsiteY40" fmla="*/ 204885 h 281085"/>
              <a:gd name="connsiteX41" fmla="*/ 864394 w 1119187"/>
              <a:gd name="connsiteY41" fmla="*/ 190598 h 281085"/>
              <a:gd name="connsiteX42" fmla="*/ 869156 w 1119187"/>
              <a:gd name="connsiteY42" fmla="*/ 183454 h 281085"/>
              <a:gd name="connsiteX43" fmla="*/ 876300 w 1119187"/>
              <a:gd name="connsiteY43" fmla="*/ 169166 h 281085"/>
              <a:gd name="connsiteX44" fmla="*/ 883444 w 1119187"/>
              <a:gd name="connsiteY44" fmla="*/ 164404 h 281085"/>
              <a:gd name="connsiteX45" fmla="*/ 895350 w 1119187"/>
              <a:gd name="connsiteY45" fmla="*/ 152498 h 281085"/>
              <a:gd name="connsiteX46" fmla="*/ 907256 w 1119187"/>
              <a:gd name="connsiteY46" fmla="*/ 140591 h 281085"/>
              <a:gd name="connsiteX47" fmla="*/ 914400 w 1119187"/>
              <a:gd name="connsiteY47" fmla="*/ 126304 h 281085"/>
              <a:gd name="connsiteX48" fmla="*/ 928687 w 1119187"/>
              <a:gd name="connsiteY48" fmla="*/ 121541 h 281085"/>
              <a:gd name="connsiteX49" fmla="*/ 942975 w 1119187"/>
              <a:gd name="connsiteY49" fmla="*/ 116779 h 281085"/>
              <a:gd name="connsiteX50" fmla="*/ 950119 w 1119187"/>
              <a:gd name="connsiteY50" fmla="*/ 114398 h 281085"/>
              <a:gd name="connsiteX51" fmla="*/ 1012031 w 1119187"/>
              <a:gd name="connsiteY51" fmla="*/ 112016 h 281085"/>
              <a:gd name="connsiteX52" fmla="*/ 1073944 w 1119187"/>
              <a:gd name="connsiteY52" fmla="*/ 114398 h 281085"/>
              <a:gd name="connsiteX53" fmla="*/ 1092993 w 1119187"/>
              <a:gd name="connsiteY53" fmla="*/ 131066 h 281085"/>
              <a:gd name="connsiteX54" fmla="*/ 1119187 w 1119187"/>
              <a:gd name="connsiteY54" fmla="*/ 181072 h 281085"/>
              <a:gd name="connsiteX0" fmla="*/ 0 w 1119187"/>
              <a:gd name="connsiteY0" fmla="*/ 12004 h 281085"/>
              <a:gd name="connsiteX1" fmla="*/ 11906 w 1119187"/>
              <a:gd name="connsiteY1" fmla="*/ 7241 h 281085"/>
              <a:gd name="connsiteX2" fmla="*/ 19050 w 1119187"/>
              <a:gd name="connsiteY2" fmla="*/ 4860 h 281085"/>
              <a:gd name="connsiteX3" fmla="*/ 71437 w 1119187"/>
              <a:gd name="connsiteY3" fmla="*/ 98 h 281085"/>
              <a:gd name="connsiteX4" fmla="*/ 85725 w 1119187"/>
              <a:gd name="connsiteY4" fmla="*/ 4860 h 281085"/>
              <a:gd name="connsiteX5" fmla="*/ 133350 w 1119187"/>
              <a:gd name="connsiteY5" fmla="*/ 35816 h 281085"/>
              <a:gd name="connsiteX6" fmla="*/ 138112 w 1119187"/>
              <a:gd name="connsiteY6" fmla="*/ 42960 h 281085"/>
              <a:gd name="connsiteX7" fmla="*/ 159544 w 1119187"/>
              <a:gd name="connsiteY7" fmla="*/ 69154 h 281085"/>
              <a:gd name="connsiteX8" fmla="*/ 171450 w 1119187"/>
              <a:gd name="connsiteY8" fmla="*/ 88204 h 281085"/>
              <a:gd name="connsiteX9" fmla="*/ 185737 w 1119187"/>
              <a:gd name="connsiteY9" fmla="*/ 92966 h 281085"/>
              <a:gd name="connsiteX10" fmla="*/ 223837 w 1119187"/>
              <a:gd name="connsiteY10" fmla="*/ 126304 h 281085"/>
              <a:gd name="connsiteX11" fmla="*/ 226219 w 1119187"/>
              <a:gd name="connsiteY11" fmla="*/ 133448 h 281085"/>
              <a:gd name="connsiteX12" fmla="*/ 297656 w 1119187"/>
              <a:gd name="connsiteY12" fmla="*/ 142973 h 281085"/>
              <a:gd name="connsiteX13" fmla="*/ 361950 w 1119187"/>
              <a:gd name="connsiteY13" fmla="*/ 147735 h 281085"/>
              <a:gd name="connsiteX14" fmla="*/ 378619 w 1119187"/>
              <a:gd name="connsiteY14" fmla="*/ 152498 h 281085"/>
              <a:gd name="connsiteX15" fmla="*/ 385762 w 1119187"/>
              <a:gd name="connsiteY15" fmla="*/ 157260 h 281085"/>
              <a:gd name="connsiteX16" fmla="*/ 421481 w 1119187"/>
              <a:gd name="connsiteY16" fmla="*/ 164404 h 281085"/>
              <a:gd name="connsiteX17" fmla="*/ 435769 w 1119187"/>
              <a:gd name="connsiteY17" fmla="*/ 176310 h 281085"/>
              <a:gd name="connsiteX18" fmla="*/ 452437 w 1119187"/>
              <a:gd name="connsiteY18" fmla="*/ 204885 h 281085"/>
              <a:gd name="connsiteX19" fmla="*/ 488156 w 1119187"/>
              <a:gd name="connsiteY19" fmla="*/ 226316 h 281085"/>
              <a:gd name="connsiteX20" fmla="*/ 502444 w 1119187"/>
              <a:gd name="connsiteY20" fmla="*/ 231079 h 281085"/>
              <a:gd name="connsiteX21" fmla="*/ 523875 w 1119187"/>
              <a:gd name="connsiteY21" fmla="*/ 242985 h 281085"/>
              <a:gd name="connsiteX22" fmla="*/ 528637 w 1119187"/>
              <a:gd name="connsiteY22" fmla="*/ 250129 h 281085"/>
              <a:gd name="connsiteX23" fmla="*/ 535781 w 1119187"/>
              <a:gd name="connsiteY23" fmla="*/ 252510 h 281085"/>
              <a:gd name="connsiteX24" fmla="*/ 550069 w 1119187"/>
              <a:gd name="connsiteY24" fmla="*/ 259654 h 281085"/>
              <a:gd name="connsiteX25" fmla="*/ 578644 w 1119187"/>
              <a:gd name="connsiteY25" fmla="*/ 257273 h 281085"/>
              <a:gd name="connsiteX26" fmla="*/ 581025 w 1119187"/>
              <a:gd name="connsiteY26" fmla="*/ 250129 h 281085"/>
              <a:gd name="connsiteX27" fmla="*/ 592931 w 1119187"/>
              <a:gd name="connsiteY27" fmla="*/ 240604 h 281085"/>
              <a:gd name="connsiteX28" fmla="*/ 654844 w 1119187"/>
              <a:gd name="connsiteY28" fmla="*/ 219173 h 281085"/>
              <a:gd name="connsiteX29" fmla="*/ 683419 w 1119187"/>
              <a:gd name="connsiteY29" fmla="*/ 197742 h 281085"/>
              <a:gd name="connsiteX30" fmla="*/ 728663 w 1119187"/>
              <a:gd name="connsiteY30" fmla="*/ 202505 h 281085"/>
              <a:gd name="connsiteX31" fmla="*/ 716755 w 1119187"/>
              <a:gd name="connsiteY31" fmla="*/ 257272 h 281085"/>
              <a:gd name="connsiteX32" fmla="*/ 762000 w 1119187"/>
              <a:gd name="connsiteY32" fmla="*/ 281085 h 281085"/>
              <a:gd name="connsiteX33" fmla="*/ 814387 w 1119187"/>
              <a:gd name="connsiteY33" fmla="*/ 269179 h 281085"/>
              <a:gd name="connsiteX34" fmla="*/ 821531 w 1119187"/>
              <a:gd name="connsiteY34" fmla="*/ 266798 h 281085"/>
              <a:gd name="connsiteX35" fmla="*/ 828675 w 1119187"/>
              <a:gd name="connsiteY35" fmla="*/ 262035 h 281085"/>
              <a:gd name="connsiteX36" fmla="*/ 831056 w 1119187"/>
              <a:gd name="connsiteY36" fmla="*/ 254891 h 281085"/>
              <a:gd name="connsiteX37" fmla="*/ 835819 w 1119187"/>
              <a:gd name="connsiteY37" fmla="*/ 247748 h 281085"/>
              <a:gd name="connsiteX38" fmla="*/ 847725 w 1119187"/>
              <a:gd name="connsiteY38" fmla="*/ 228698 h 281085"/>
              <a:gd name="connsiteX39" fmla="*/ 854869 w 1119187"/>
              <a:gd name="connsiteY39" fmla="*/ 204885 h 281085"/>
              <a:gd name="connsiteX40" fmla="*/ 864394 w 1119187"/>
              <a:gd name="connsiteY40" fmla="*/ 190598 h 281085"/>
              <a:gd name="connsiteX41" fmla="*/ 869156 w 1119187"/>
              <a:gd name="connsiteY41" fmla="*/ 183454 h 281085"/>
              <a:gd name="connsiteX42" fmla="*/ 876300 w 1119187"/>
              <a:gd name="connsiteY42" fmla="*/ 169166 h 281085"/>
              <a:gd name="connsiteX43" fmla="*/ 883444 w 1119187"/>
              <a:gd name="connsiteY43" fmla="*/ 164404 h 281085"/>
              <a:gd name="connsiteX44" fmla="*/ 895350 w 1119187"/>
              <a:gd name="connsiteY44" fmla="*/ 152498 h 281085"/>
              <a:gd name="connsiteX45" fmla="*/ 907256 w 1119187"/>
              <a:gd name="connsiteY45" fmla="*/ 140591 h 281085"/>
              <a:gd name="connsiteX46" fmla="*/ 914400 w 1119187"/>
              <a:gd name="connsiteY46" fmla="*/ 126304 h 281085"/>
              <a:gd name="connsiteX47" fmla="*/ 928687 w 1119187"/>
              <a:gd name="connsiteY47" fmla="*/ 121541 h 281085"/>
              <a:gd name="connsiteX48" fmla="*/ 942975 w 1119187"/>
              <a:gd name="connsiteY48" fmla="*/ 116779 h 281085"/>
              <a:gd name="connsiteX49" fmla="*/ 950119 w 1119187"/>
              <a:gd name="connsiteY49" fmla="*/ 114398 h 281085"/>
              <a:gd name="connsiteX50" fmla="*/ 1012031 w 1119187"/>
              <a:gd name="connsiteY50" fmla="*/ 112016 h 281085"/>
              <a:gd name="connsiteX51" fmla="*/ 1073944 w 1119187"/>
              <a:gd name="connsiteY51" fmla="*/ 114398 h 281085"/>
              <a:gd name="connsiteX52" fmla="*/ 1092993 w 1119187"/>
              <a:gd name="connsiteY52" fmla="*/ 131066 h 281085"/>
              <a:gd name="connsiteX53" fmla="*/ 1119187 w 1119187"/>
              <a:gd name="connsiteY53" fmla="*/ 181072 h 281085"/>
              <a:gd name="connsiteX0" fmla="*/ 0 w 1119187"/>
              <a:gd name="connsiteY0" fmla="*/ 12004 h 281085"/>
              <a:gd name="connsiteX1" fmla="*/ 11906 w 1119187"/>
              <a:gd name="connsiteY1" fmla="*/ 7241 h 281085"/>
              <a:gd name="connsiteX2" fmla="*/ 19050 w 1119187"/>
              <a:gd name="connsiteY2" fmla="*/ 4860 h 281085"/>
              <a:gd name="connsiteX3" fmla="*/ 71437 w 1119187"/>
              <a:gd name="connsiteY3" fmla="*/ 98 h 281085"/>
              <a:gd name="connsiteX4" fmla="*/ 85725 w 1119187"/>
              <a:gd name="connsiteY4" fmla="*/ 4860 h 281085"/>
              <a:gd name="connsiteX5" fmla="*/ 133350 w 1119187"/>
              <a:gd name="connsiteY5" fmla="*/ 35816 h 281085"/>
              <a:gd name="connsiteX6" fmla="*/ 138112 w 1119187"/>
              <a:gd name="connsiteY6" fmla="*/ 42960 h 281085"/>
              <a:gd name="connsiteX7" fmla="*/ 159544 w 1119187"/>
              <a:gd name="connsiteY7" fmla="*/ 69154 h 281085"/>
              <a:gd name="connsiteX8" fmla="*/ 171450 w 1119187"/>
              <a:gd name="connsiteY8" fmla="*/ 88204 h 281085"/>
              <a:gd name="connsiteX9" fmla="*/ 185737 w 1119187"/>
              <a:gd name="connsiteY9" fmla="*/ 92966 h 281085"/>
              <a:gd name="connsiteX10" fmla="*/ 223837 w 1119187"/>
              <a:gd name="connsiteY10" fmla="*/ 126304 h 281085"/>
              <a:gd name="connsiteX11" fmla="*/ 226219 w 1119187"/>
              <a:gd name="connsiteY11" fmla="*/ 133448 h 281085"/>
              <a:gd name="connsiteX12" fmla="*/ 297656 w 1119187"/>
              <a:gd name="connsiteY12" fmla="*/ 142973 h 281085"/>
              <a:gd name="connsiteX13" fmla="*/ 361950 w 1119187"/>
              <a:gd name="connsiteY13" fmla="*/ 147735 h 281085"/>
              <a:gd name="connsiteX14" fmla="*/ 378619 w 1119187"/>
              <a:gd name="connsiteY14" fmla="*/ 152498 h 281085"/>
              <a:gd name="connsiteX15" fmla="*/ 385762 w 1119187"/>
              <a:gd name="connsiteY15" fmla="*/ 157260 h 281085"/>
              <a:gd name="connsiteX16" fmla="*/ 421481 w 1119187"/>
              <a:gd name="connsiteY16" fmla="*/ 164404 h 281085"/>
              <a:gd name="connsiteX17" fmla="*/ 435769 w 1119187"/>
              <a:gd name="connsiteY17" fmla="*/ 176310 h 281085"/>
              <a:gd name="connsiteX18" fmla="*/ 452437 w 1119187"/>
              <a:gd name="connsiteY18" fmla="*/ 204885 h 281085"/>
              <a:gd name="connsiteX19" fmla="*/ 488156 w 1119187"/>
              <a:gd name="connsiteY19" fmla="*/ 226316 h 281085"/>
              <a:gd name="connsiteX20" fmla="*/ 502444 w 1119187"/>
              <a:gd name="connsiteY20" fmla="*/ 231079 h 281085"/>
              <a:gd name="connsiteX21" fmla="*/ 523875 w 1119187"/>
              <a:gd name="connsiteY21" fmla="*/ 242985 h 281085"/>
              <a:gd name="connsiteX22" fmla="*/ 528637 w 1119187"/>
              <a:gd name="connsiteY22" fmla="*/ 250129 h 281085"/>
              <a:gd name="connsiteX23" fmla="*/ 535781 w 1119187"/>
              <a:gd name="connsiteY23" fmla="*/ 252510 h 281085"/>
              <a:gd name="connsiteX24" fmla="*/ 578644 w 1119187"/>
              <a:gd name="connsiteY24" fmla="*/ 257273 h 281085"/>
              <a:gd name="connsiteX25" fmla="*/ 581025 w 1119187"/>
              <a:gd name="connsiteY25" fmla="*/ 250129 h 281085"/>
              <a:gd name="connsiteX26" fmla="*/ 592931 w 1119187"/>
              <a:gd name="connsiteY26" fmla="*/ 240604 h 281085"/>
              <a:gd name="connsiteX27" fmla="*/ 654844 w 1119187"/>
              <a:gd name="connsiteY27" fmla="*/ 219173 h 281085"/>
              <a:gd name="connsiteX28" fmla="*/ 683419 w 1119187"/>
              <a:gd name="connsiteY28" fmla="*/ 197742 h 281085"/>
              <a:gd name="connsiteX29" fmla="*/ 728663 w 1119187"/>
              <a:gd name="connsiteY29" fmla="*/ 202505 h 281085"/>
              <a:gd name="connsiteX30" fmla="*/ 716755 w 1119187"/>
              <a:gd name="connsiteY30" fmla="*/ 257272 h 281085"/>
              <a:gd name="connsiteX31" fmla="*/ 762000 w 1119187"/>
              <a:gd name="connsiteY31" fmla="*/ 281085 h 281085"/>
              <a:gd name="connsiteX32" fmla="*/ 814387 w 1119187"/>
              <a:gd name="connsiteY32" fmla="*/ 269179 h 281085"/>
              <a:gd name="connsiteX33" fmla="*/ 821531 w 1119187"/>
              <a:gd name="connsiteY33" fmla="*/ 266798 h 281085"/>
              <a:gd name="connsiteX34" fmla="*/ 828675 w 1119187"/>
              <a:gd name="connsiteY34" fmla="*/ 262035 h 281085"/>
              <a:gd name="connsiteX35" fmla="*/ 831056 w 1119187"/>
              <a:gd name="connsiteY35" fmla="*/ 254891 h 281085"/>
              <a:gd name="connsiteX36" fmla="*/ 835819 w 1119187"/>
              <a:gd name="connsiteY36" fmla="*/ 247748 h 281085"/>
              <a:gd name="connsiteX37" fmla="*/ 847725 w 1119187"/>
              <a:gd name="connsiteY37" fmla="*/ 228698 h 281085"/>
              <a:gd name="connsiteX38" fmla="*/ 854869 w 1119187"/>
              <a:gd name="connsiteY38" fmla="*/ 204885 h 281085"/>
              <a:gd name="connsiteX39" fmla="*/ 864394 w 1119187"/>
              <a:gd name="connsiteY39" fmla="*/ 190598 h 281085"/>
              <a:gd name="connsiteX40" fmla="*/ 869156 w 1119187"/>
              <a:gd name="connsiteY40" fmla="*/ 183454 h 281085"/>
              <a:gd name="connsiteX41" fmla="*/ 876300 w 1119187"/>
              <a:gd name="connsiteY41" fmla="*/ 169166 h 281085"/>
              <a:gd name="connsiteX42" fmla="*/ 883444 w 1119187"/>
              <a:gd name="connsiteY42" fmla="*/ 164404 h 281085"/>
              <a:gd name="connsiteX43" fmla="*/ 895350 w 1119187"/>
              <a:gd name="connsiteY43" fmla="*/ 152498 h 281085"/>
              <a:gd name="connsiteX44" fmla="*/ 907256 w 1119187"/>
              <a:gd name="connsiteY44" fmla="*/ 140591 h 281085"/>
              <a:gd name="connsiteX45" fmla="*/ 914400 w 1119187"/>
              <a:gd name="connsiteY45" fmla="*/ 126304 h 281085"/>
              <a:gd name="connsiteX46" fmla="*/ 928687 w 1119187"/>
              <a:gd name="connsiteY46" fmla="*/ 121541 h 281085"/>
              <a:gd name="connsiteX47" fmla="*/ 942975 w 1119187"/>
              <a:gd name="connsiteY47" fmla="*/ 116779 h 281085"/>
              <a:gd name="connsiteX48" fmla="*/ 950119 w 1119187"/>
              <a:gd name="connsiteY48" fmla="*/ 114398 h 281085"/>
              <a:gd name="connsiteX49" fmla="*/ 1012031 w 1119187"/>
              <a:gd name="connsiteY49" fmla="*/ 112016 h 281085"/>
              <a:gd name="connsiteX50" fmla="*/ 1073944 w 1119187"/>
              <a:gd name="connsiteY50" fmla="*/ 114398 h 281085"/>
              <a:gd name="connsiteX51" fmla="*/ 1092993 w 1119187"/>
              <a:gd name="connsiteY51" fmla="*/ 131066 h 281085"/>
              <a:gd name="connsiteX52" fmla="*/ 1119187 w 1119187"/>
              <a:gd name="connsiteY52" fmla="*/ 181072 h 281085"/>
              <a:gd name="connsiteX0" fmla="*/ 0 w 1119187"/>
              <a:gd name="connsiteY0" fmla="*/ 12177 h 281258"/>
              <a:gd name="connsiteX1" fmla="*/ 11906 w 1119187"/>
              <a:gd name="connsiteY1" fmla="*/ 7414 h 281258"/>
              <a:gd name="connsiteX2" fmla="*/ 71437 w 1119187"/>
              <a:gd name="connsiteY2" fmla="*/ 271 h 281258"/>
              <a:gd name="connsiteX3" fmla="*/ 85725 w 1119187"/>
              <a:gd name="connsiteY3" fmla="*/ 5033 h 281258"/>
              <a:gd name="connsiteX4" fmla="*/ 133350 w 1119187"/>
              <a:gd name="connsiteY4" fmla="*/ 35989 h 281258"/>
              <a:gd name="connsiteX5" fmla="*/ 138112 w 1119187"/>
              <a:gd name="connsiteY5" fmla="*/ 43133 h 281258"/>
              <a:gd name="connsiteX6" fmla="*/ 159544 w 1119187"/>
              <a:gd name="connsiteY6" fmla="*/ 69327 h 281258"/>
              <a:gd name="connsiteX7" fmla="*/ 171450 w 1119187"/>
              <a:gd name="connsiteY7" fmla="*/ 88377 h 281258"/>
              <a:gd name="connsiteX8" fmla="*/ 185737 w 1119187"/>
              <a:gd name="connsiteY8" fmla="*/ 93139 h 281258"/>
              <a:gd name="connsiteX9" fmla="*/ 223837 w 1119187"/>
              <a:gd name="connsiteY9" fmla="*/ 126477 h 281258"/>
              <a:gd name="connsiteX10" fmla="*/ 226219 w 1119187"/>
              <a:gd name="connsiteY10" fmla="*/ 133621 h 281258"/>
              <a:gd name="connsiteX11" fmla="*/ 297656 w 1119187"/>
              <a:gd name="connsiteY11" fmla="*/ 143146 h 281258"/>
              <a:gd name="connsiteX12" fmla="*/ 361950 w 1119187"/>
              <a:gd name="connsiteY12" fmla="*/ 147908 h 281258"/>
              <a:gd name="connsiteX13" fmla="*/ 378619 w 1119187"/>
              <a:gd name="connsiteY13" fmla="*/ 152671 h 281258"/>
              <a:gd name="connsiteX14" fmla="*/ 385762 w 1119187"/>
              <a:gd name="connsiteY14" fmla="*/ 157433 h 281258"/>
              <a:gd name="connsiteX15" fmla="*/ 421481 w 1119187"/>
              <a:gd name="connsiteY15" fmla="*/ 164577 h 281258"/>
              <a:gd name="connsiteX16" fmla="*/ 435769 w 1119187"/>
              <a:gd name="connsiteY16" fmla="*/ 176483 h 281258"/>
              <a:gd name="connsiteX17" fmla="*/ 452437 w 1119187"/>
              <a:gd name="connsiteY17" fmla="*/ 205058 h 281258"/>
              <a:gd name="connsiteX18" fmla="*/ 488156 w 1119187"/>
              <a:gd name="connsiteY18" fmla="*/ 226489 h 281258"/>
              <a:gd name="connsiteX19" fmla="*/ 502444 w 1119187"/>
              <a:gd name="connsiteY19" fmla="*/ 231252 h 281258"/>
              <a:gd name="connsiteX20" fmla="*/ 523875 w 1119187"/>
              <a:gd name="connsiteY20" fmla="*/ 243158 h 281258"/>
              <a:gd name="connsiteX21" fmla="*/ 528637 w 1119187"/>
              <a:gd name="connsiteY21" fmla="*/ 250302 h 281258"/>
              <a:gd name="connsiteX22" fmla="*/ 535781 w 1119187"/>
              <a:gd name="connsiteY22" fmla="*/ 252683 h 281258"/>
              <a:gd name="connsiteX23" fmla="*/ 578644 w 1119187"/>
              <a:gd name="connsiteY23" fmla="*/ 257446 h 281258"/>
              <a:gd name="connsiteX24" fmla="*/ 581025 w 1119187"/>
              <a:gd name="connsiteY24" fmla="*/ 250302 h 281258"/>
              <a:gd name="connsiteX25" fmla="*/ 592931 w 1119187"/>
              <a:gd name="connsiteY25" fmla="*/ 240777 h 281258"/>
              <a:gd name="connsiteX26" fmla="*/ 654844 w 1119187"/>
              <a:gd name="connsiteY26" fmla="*/ 219346 h 281258"/>
              <a:gd name="connsiteX27" fmla="*/ 683419 w 1119187"/>
              <a:gd name="connsiteY27" fmla="*/ 197915 h 281258"/>
              <a:gd name="connsiteX28" fmla="*/ 728663 w 1119187"/>
              <a:gd name="connsiteY28" fmla="*/ 202678 h 281258"/>
              <a:gd name="connsiteX29" fmla="*/ 716755 w 1119187"/>
              <a:gd name="connsiteY29" fmla="*/ 257445 h 281258"/>
              <a:gd name="connsiteX30" fmla="*/ 762000 w 1119187"/>
              <a:gd name="connsiteY30" fmla="*/ 281258 h 281258"/>
              <a:gd name="connsiteX31" fmla="*/ 814387 w 1119187"/>
              <a:gd name="connsiteY31" fmla="*/ 269352 h 281258"/>
              <a:gd name="connsiteX32" fmla="*/ 821531 w 1119187"/>
              <a:gd name="connsiteY32" fmla="*/ 266971 h 281258"/>
              <a:gd name="connsiteX33" fmla="*/ 828675 w 1119187"/>
              <a:gd name="connsiteY33" fmla="*/ 262208 h 281258"/>
              <a:gd name="connsiteX34" fmla="*/ 831056 w 1119187"/>
              <a:gd name="connsiteY34" fmla="*/ 255064 h 281258"/>
              <a:gd name="connsiteX35" fmla="*/ 835819 w 1119187"/>
              <a:gd name="connsiteY35" fmla="*/ 247921 h 281258"/>
              <a:gd name="connsiteX36" fmla="*/ 847725 w 1119187"/>
              <a:gd name="connsiteY36" fmla="*/ 228871 h 281258"/>
              <a:gd name="connsiteX37" fmla="*/ 854869 w 1119187"/>
              <a:gd name="connsiteY37" fmla="*/ 205058 h 281258"/>
              <a:gd name="connsiteX38" fmla="*/ 864394 w 1119187"/>
              <a:gd name="connsiteY38" fmla="*/ 190771 h 281258"/>
              <a:gd name="connsiteX39" fmla="*/ 869156 w 1119187"/>
              <a:gd name="connsiteY39" fmla="*/ 183627 h 281258"/>
              <a:gd name="connsiteX40" fmla="*/ 876300 w 1119187"/>
              <a:gd name="connsiteY40" fmla="*/ 169339 h 281258"/>
              <a:gd name="connsiteX41" fmla="*/ 883444 w 1119187"/>
              <a:gd name="connsiteY41" fmla="*/ 164577 h 281258"/>
              <a:gd name="connsiteX42" fmla="*/ 895350 w 1119187"/>
              <a:gd name="connsiteY42" fmla="*/ 152671 h 281258"/>
              <a:gd name="connsiteX43" fmla="*/ 907256 w 1119187"/>
              <a:gd name="connsiteY43" fmla="*/ 140764 h 281258"/>
              <a:gd name="connsiteX44" fmla="*/ 914400 w 1119187"/>
              <a:gd name="connsiteY44" fmla="*/ 126477 h 281258"/>
              <a:gd name="connsiteX45" fmla="*/ 928687 w 1119187"/>
              <a:gd name="connsiteY45" fmla="*/ 121714 h 281258"/>
              <a:gd name="connsiteX46" fmla="*/ 942975 w 1119187"/>
              <a:gd name="connsiteY46" fmla="*/ 116952 h 281258"/>
              <a:gd name="connsiteX47" fmla="*/ 950119 w 1119187"/>
              <a:gd name="connsiteY47" fmla="*/ 114571 h 281258"/>
              <a:gd name="connsiteX48" fmla="*/ 1012031 w 1119187"/>
              <a:gd name="connsiteY48" fmla="*/ 112189 h 281258"/>
              <a:gd name="connsiteX49" fmla="*/ 1073944 w 1119187"/>
              <a:gd name="connsiteY49" fmla="*/ 114571 h 281258"/>
              <a:gd name="connsiteX50" fmla="*/ 1092993 w 1119187"/>
              <a:gd name="connsiteY50" fmla="*/ 131239 h 281258"/>
              <a:gd name="connsiteX51" fmla="*/ 1119187 w 1119187"/>
              <a:gd name="connsiteY51" fmla="*/ 181245 h 281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9187" h="281258">
                <a:moveTo>
                  <a:pt x="0" y="12177"/>
                </a:moveTo>
                <a:cubicBezTo>
                  <a:pt x="3969" y="10589"/>
                  <a:pt x="0" y="9398"/>
                  <a:pt x="11906" y="7414"/>
                </a:cubicBezTo>
                <a:cubicBezTo>
                  <a:pt x="23812" y="5430"/>
                  <a:pt x="59134" y="668"/>
                  <a:pt x="71437" y="271"/>
                </a:cubicBezTo>
                <a:cubicBezTo>
                  <a:pt x="83740" y="-126"/>
                  <a:pt x="75406" y="-920"/>
                  <a:pt x="85725" y="5033"/>
                </a:cubicBezTo>
                <a:cubicBezTo>
                  <a:pt x="96044" y="10986"/>
                  <a:pt x="124619" y="29639"/>
                  <a:pt x="133350" y="35989"/>
                </a:cubicBezTo>
                <a:cubicBezTo>
                  <a:pt x="142081" y="42339"/>
                  <a:pt x="133746" y="37577"/>
                  <a:pt x="138112" y="43133"/>
                </a:cubicBezTo>
                <a:cubicBezTo>
                  <a:pt x="142478" y="48689"/>
                  <a:pt x="153988" y="61786"/>
                  <a:pt x="159544" y="69327"/>
                </a:cubicBezTo>
                <a:cubicBezTo>
                  <a:pt x="165100" y="76868"/>
                  <a:pt x="161114" y="83783"/>
                  <a:pt x="171450" y="88377"/>
                </a:cubicBezTo>
                <a:cubicBezTo>
                  <a:pt x="176037" y="90416"/>
                  <a:pt x="177006" y="86789"/>
                  <a:pt x="185737" y="93139"/>
                </a:cubicBezTo>
                <a:cubicBezTo>
                  <a:pt x="194468" y="99489"/>
                  <a:pt x="217090" y="119730"/>
                  <a:pt x="223837" y="126477"/>
                </a:cubicBezTo>
                <a:cubicBezTo>
                  <a:pt x="224631" y="128858"/>
                  <a:pt x="225096" y="131376"/>
                  <a:pt x="226219" y="133621"/>
                </a:cubicBezTo>
                <a:cubicBezTo>
                  <a:pt x="238966" y="159113"/>
                  <a:pt x="261938" y="141870"/>
                  <a:pt x="297656" y="143146"/>
                </a:cubicBezTo>
                <a:cubicBezTo>
                  <a:pt x="330044" y="149623"/>
                  <a:pt x="291091" y="142458"/>
                  <a:pt x="361950" y="147908"/>
                </a:cubicBezTo>
                <a:cubicBezTo>
                  <a:pt x="363757" y="148047"/>
                  <a:pt x="376158" y="151440"/>
                  <a:pt x="378619" y="152671"/>
                </a:cubicBezTo>
                <a:cubicBezTo>
                  <a:pt x="381178" y="153951"/>
                  <a:pt x="383047" y="156528"/>
                  <a:pt x="385762" y="157433"/>
                </a:cubicBezTo>
                <a:cubicBezTo>
                  <a:pt x="394481" y="160339"/>
                  <a:pt x="411472" y="162909"/>
                  <a:pt x="421481" y="164577"/>
                </a:cubicBezTo>
                <a:cubicBezTo>
                  <a:pt x="427832" y="168810"/>
                  <a:pt x="430610" y="169736"/>
                  <a:pt x="435769" y="176483"/>
                </a:cubicBezTo>
                <a:cubicBezTo>
                  <a:pt x="440928" y="183230"/>
                  <a:pt x="443706" y="196724"/>
                  <a:pt x="452437" y="205058"/>
                </a:cubicBezTo>
                <a:cubicBezTo>
                  <a:pt x="461168" y="213392"/>
                  <a:pt x="479822" y="222123"/>
                  <a:pt x="488156" y="226489"/>
                </a:cubicBezTo>
                <a:cubicBezTo>
                  <a:pt x="496491" y="230855"/>
                  <a:pt x="497681" y="229664"/>
                  <a:pt x="502444" y="231252"/>
                </a:cubicBezTo>
                <a:cubicBezTo>
                  <a:pt x="518820" y="242169"/>
                  <a:pt x="511301" y="238967"/>
                  <a:pt x="523875" y="243158"/>
                </a:cubicBezTo>
                <a:cubicBezTo>
                  <a:pt x="525462" y="245539"/>
                  <a:pt x="526402" y="248514"/>
                  <a:pt x="528637" y="250302"/>
                </a:cubicBezTo>
                <a:cubicBezTo>
                  <a:pt x="530597" y="251870"/>
                  <a:pt x="527447" y="251492"/>
                  <a:pt x="535781" y="252683"/>
                </a:cubicBezTo>
                <a:cubicBezTo>
                  <a:pt x="544115" y="253874"/>
                  <a:pt x="571103" y="257843"/>
                  <a:pt x="578644" y="257446"/>
                </a:cubicBezTo>
                <a:cubicBezTo>
                  <a:pt x="586185" y="257049"/>
                  <a:pt x="579903" y="252547"/>
                  <a:pt x="581025" y="250302"/>
                </a:cubicBezTo>
                <a:cubicBezTo>
                  <a:pt x="584038" y="244276"/>
                  <a:pt x="580628" y="245936"/>
                  <a:pt x="592931" y="240777"/>
                </a:cubicBezTo>
                <a:cubicBezTo>
                  <a:pt x="605234" y="235618"/>
                  <a:pt x="633413" y="220140"/>
                  <a:pt x="654844" y="219346"/>
                </a:cubicBezTo>
                <a:cubicBezTo>
                  <a:pt x="669925" y="212202"/>
                  <a:pt x="673894" y="199503"/>
                  <a:pt x="683419" y="197915"/>
                </a:cubicBezTo>
                <a:cubicBezTo>
                  <a:pt x="692944" y="196328"/>
                  <a:pt x="723107" y="192756"/>
                  <a:pt x="728663" y="202678"/>
                </a:cubicBezTo>
                <a:cubicBezTo>
                  <a:pt x="734219" y="212600"/>
                  <a:pt x="711199" y="244348"/>
                  <a:pt x="716755" y="257445"/>
                </a:cubicBezTo>
                <a:cubicBezTo>
                  <a:pt x="722311" y="270542"/>
                  <a:pt x="759121" y="280298"/>
                  <a:pt x="762000" y="281258"/>
                </a:cubicBezTo>
                <a:cubicBezTo>
                  <a:pt x="779462" y="280464"/>
                  <a:pt x="804465" y="271733"/>
                  <a:pt x="814387" y="269352"/>
                </a:cubicBezTo>
                <a:cubicBezTo>
                  <a:pt x="824309" y="266971"/>
                  <a:pt x="819286" y="268094"/>
                  <a:pt x="821531" y="266971"/>
                </a:cubicBezTo>
                <a:cubicBezTo>
                  <a:pt x="824091" y="265691"/>
                  <a:pt x="826294" y="263796"/>
                  <a:pt x="828675" y="262208"/>
                </a:cubicBezTo>
                <a:cubicBezTo>
                  <a:pt x="829469" y="259827"/>
                  <a:pt x="829933" y="257309"/>
                  <a:pt x="831056" y="255064"/>
                </a:cubicBezTo>
                <a:cubicBezTo>
                  <a:pt x="832336" y="252504"/>
                  <a:pt x="834657" y="250536"/>
                  <a:pt x="835819" y="247921"/>
                </a:cubicBezTo>
                <a:cubicBezTo>
                  <a:pt x="844172" y="229128"/>
                  <a:pt x="834873" y="237438"/>
                  <a:pt x="847725" y="228871"/>
                </a:cubicBezTo>
                <a:cubicBezTo>
                  <a:pt x="849056" y="223545"/>
                  <a:pt x="852549" y="208538"/>
                  <a:pt x="854869" y="205058"/>
                </a:cubicBezTo>
                <a:lnTo>
                  <a:pt x="864394" y="190771"/>
                </a:lnTo>
                <a:cubicBezTo>
                  <a:pt x="865981" y="188390"/>
                  <a:pt x="868251" y="186342"/>
                  <a:pt x="869156" y="183627"/>
                </a:cubicBezTo>
                <a:cubicBezTo>
                  <a:pt x="871093" y="177816"/>
                  <a:pt x="871683" y="173956"/>
                  <a:pt x="876300" y="169339"/>
                </a:cubicBezTo>
                <a:cubicBezTo>
                  <a:pt x="878324" y="167315"/>
                  <a:pt x="881063" y="166164"/>
                  <a:pt x="883444" y="164577"/>
                </a:cubicBezTo>
                <a:cubicBezTo>
                  <a:pt x="896143" y="145526"/>
                  <a:pt x="879475" y="168546"/>
                  <a:pt x="895350" y="152671"/>
                </a:cubicBezTo>
                <a:cubicBezTo>
                  <a:pt x="911229" y="136792"/>
                  <a:pt x="888201" y="153468"/>
                  <a:pt x="907256" y="140764"/>
                </a:cubicBezTo>
                <a:cubicBezTo>
                  <a:pt x="908554" y="136871"/>
                  <a:pt x="910512" y="128907"/>
                  <a:pt x="914400" y="126477"/>
                </a:cubicBezTo>
                <a:cubicBezTo>
                  <a:pt x="918657" y="123816"/>
                  <a:pt x="923925" y="123302"/>
                  <a:pt x="928687" y="121714"/>
                </a:cubicBezTo>
                <a:lnTo>
                  <a:pt x="942975" y="116952"/>
                </a:lnTo>
                <a:cubicBezTo>
                  <a:pt x="945356" y="116158"/>
                  <a:pt x="947611" y="114668"/>
                  <a:pt x="950119" y="114571"/>
                </a:cubicBezTo>
                <a:lnTo>
                  <a:pt x="1012031" y="112189"/>
                </a:lnTo>
                <a:cubicBezTo>
                  <a:pt x="1032669" y="112983"/>
                  <a:pt x="1060450" y="111396"/>
                  <a:pt x="1073944" y="114571"/>
                </a:cubicBezTo>
                <a:cubicBezTo>
                  <a:pt x="1087438" y="117746"/>
                  <a:pt x="1085453" y="120127"/>
                  <a:pt x="1092993" y="131239"/>
                </a:cubicBezTo>
                <a:cubicBezTo>
                  <a:pt x="1100533" y="142351"/>
                  <a:pt x="1119187" y="177810"/>
                  <a:pt x="1119187" y="181245"/>
                </a:cubicBez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762A5DD9-3CEF-4773-9198-77D004DFC81F}"/>
              </a:ext>
            </a:extLst>
          </p:cNvPr>
          <p:cNvSpPr/>
          <p:nvPr/>
        </p:nvSpPr>
        <p:spPr>
          <a:xfrm>
            <a:off x="9815513" y="866511"/>
            <a:ext cx="45719" cy="4571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DF85A6C1-48A8-492D-A242-D5E0B73E32A3}"/>
              </a:ext>
            </a:extLst>
          </p:cNvPr>
          <p:cNvSpPr/>
          <p:nvPr/>
        </p:nvSpPr>
        <p:spPr>
          <a:xfrm>
            <a:off x="10942796" y="1041943"/>
            <a:ext cx="45719" cy="4571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CC7AE299-A71E-4933-866D-2AE3EE72F78D}"/>
              </a:ext>
            </a:extLst>
          </p:cNvPr>
          <p:cNvSpPr/>
          <p:nvPr/>
        </p:nvSpPr>
        <p:spPr>
          <a:xfrm>
            <a:off x="11150744" y="1351634"/>
            <a:ext cx="45719" cy="4571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8" name="Forma libre: forma 37">
            <a:extLst>
              <a:ext uri="{FF2B5EF4-FFF2-40B4-BE49-F238E27FC236}">
                <a16:creationId xmlns:a16="http://schemas.microsoft.com/office/drawing/2014/main" id="{430592EC-96E4-4377-A166-6FC599A734C9}"/>
              </a:ext>
            </a:extLst>
          </p:cNvPr>
          <p:cNvSpPr/>
          <p:nvPr/>
        </p:nvSpPr>
        <p:spPr>
          <a:xfrm>
            <a:off x="11149013" y="1190625"/>
            <a:ext cx="257175" cy="154781"/>
          </a:xfrm>
          <a:custGeom>
            <a:avLst/>
            <a:gdLst>
              <a:gd name="connsiteX0" fmla="*/ 126206 w 257175"/>
              <a:gd name="connsiteY0" fmla="*/ 154781 h 154781"/>
              <a:gd name="connsiteX1" fmla="*/ 176212 w 257175"/>
              <a:gd name="connsiteY1" fmla="*/ 111919 h 154781"/>
              <a:gd name="connsiteX2" fmla="*/ 226218 w 257175"/>
              <a:gd name="connsiteY2" fmla="*/ 123825 h 154781"/>
              <a:gd name="connsiteX3" fmla="*/ 257175 w 257175"/>
              <a:gd name="connsiteY3" fmla="*/ 76200 h 154781"/>
              <a:gd name="connsiteX4" fmla="*/ 238125 w 257175"/>
              <a:gd name="connsiteY4" fmla="*/ 30956 h 154781"/>
              <a:gd name="connsiteX5" fmla="*/ 190500 w 257175"/>
              <a:gd name="connsiteY5" fmla="*/ 0 h 154781"/>
              <a:gd name="connsiteX6" fmla="*/ 126206 w 257175"/>
              <a:gd name="connsiteY6" fmla="*/ 0 h 154781"/>
              <a:gd name="connsiteX7" fmla="*/ 0 w 257175"/>
              <a:gd name="connsiteY7" fmla="*/ 50006 h 154781"/>
              <a:gd name="connsiteX8" fmla="*/ 126206 w 257175"/>
              <a:gd name="connsiteY8" fmla="*/ 154781 h 15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175" h="154781">
                <a:moveTo>
                  <a:pt x="126206" y="154781"/>
                </a:moveTo>
                <a:lnTo>
                  <a:pt x="176212" y="111919"/>
                </a:lnTo>
                <a:lnTo>
                  <a:pt x="226218" y="123825"/>
                </a:lnTo>
                <a:lnTo>
                  <a:pt x="257175" y="76200"/>
                </a:lnTo>
                <a:lnTo>
                  <a:pt x="238125" y="30956"/>
                </a:lnTo>
                <a:lnTo>
                  <a:pt x="190500" y="0"/>
                </a:lnTo>
                <a:lnTo>
                  <a:pt x="126206" y="0"/>
                </a:lnTo>
                <a:lnTo>
                  <a:pt x="0" y="50006"/>
                </a:lnTo>
                <a:lnTo>
                  <a:pt x="126206" y="154781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3BB52FC6-3A10-4925-A531-BBD676C17E47}"/>
              </a:ext>
            </a:extLst>
          </p:cNvPr>
          <p:cNvSpPr txBox="1"/>
          <p:nvPr/>
        </p:nvSpPr>
        <p:spPr>
          <a:xfrm>
            <a:off x="11226717" y="970979"/>
            <a:ext cx="7312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50" dirty="0">
                <a:solidFill>
                  <a:srgbClr val="00B050"/>
                </a:solidFill>
              </a:rPr>
              <a:t>ZF Pereira</a:t>
            </a:r>
            <a:endParaRPr lang="es-CO" sz="11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75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ángulo 36"/>
          <p:cNvSpPr/>
          <p:nvPr/>
        </p:nvSpPr>
        <p:spPr>
          <a:xfrm>
            <a:off x="1292923" y="4981295"/>
            <a:ext cx="6670063" cy="10061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Rectángulo 35"/>
          <p:cNvSpPr/>
          <p:nvPr/>
        </p:nvSpPr>
        <p:spPr>
          <a:xfrm>
            <a:off x="1292923" y="2572479"/>
            <a:ext cx="6670063" cy="128709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Rectángulo 34"/>
          <p:cNvSpPr/>
          <p:nvPr/>
        </p:nvSpPr>
        <p:spPr>
          <a:xfrm>
            <a:off x="1289374" y="854119"/>
            <a:ext cx="6670063" cy="14021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/>
          <p:cNvSpPr txBox="1"/>
          <p:nvPr/>
        </p:nvSpPr>
        <p:spPr>
          <a:xfrm>
            <a:off x="269468" y="292268"/>
            <a:ext cx="6675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s-CO" sz="2000" b="1" dirty="0">
                <a:solidFill>
                  <a:srgbClr val="033F78"/>
                </a:solidFill>
                <a:latin typeface="Arial" charset="0"/>
                <a:ea typeface="Arial" charset="0"/>
                <a:cs typeface="Arial" charset="0"/>
              </a:rPr>
              <a:t>INVERSIONES REALIZADAS - ANI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55303" y="951463"/>
            <a:ext cx="520850" cy="14049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uadroTexto 3"/>
          <p:cNvSpPr txBox="1"/>
          <p:nvPr/>
        </p:nvSpPr>
        <p:spPr>
          <a:xfrm rot="16200000">
            <a:off x="-86753" y="1398832"/>
            <a:ext cx="1404961" cy="4616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Dorada - Chiriguaná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160685" y="961854"/>
            <a:ext cx="5261886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Inversiones Efectuadas Contrato 356 de 2013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38629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280439" y="952019"/>
            <a:ext cx="1572368" cy="33855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$ 133.015</a:t>
            </a: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160684" y="1503468"/>
            <a:ext cx="5119755" cy="3064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Inversiones Efectuadas Contrato 313 de 2017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6280385" y="1477030"/>
            <a:ext cx="1572422" cy="33855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$97.553</a:t>
            </a: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280385" y="2024764"/>
            <a:ext cx="1572422" cy="33855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$230  MM</a:t>
            </a: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160684" y="2036540"/>
            <a:ext cx="5119754" cy="3198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 Contrato</a:t>
            </a:r>
          </a:p>
        </p:txBody>
      </p:sp>
      <p:sp>
        <p:nvSpPr>
          <p:cNvPr id="2" name="Llamada ovalada 1"/>
          <p:cNvSpPr/>
          <p:nvPr/>
        </p:nvSpPr>
        <p:spPr>
          <a:xfrm>
            <a:off x="8258756" y="961854"/>
            <a:ext cx="3198372" cy="1508244"/>
          </a:xfrm>
          <a:prstGeom prst="wedgeEllipseCallout">
            <a:avLst/>
          </a:prstGeom>
          <a:solidFill>
            <a:schemeClr val="accent2"/>
          </a:solidFill>
          <a:ln w="444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637DCEAC-C6C9-406F-AB56-342CFEE255A2}"/>
              </a:ext>
            </a:extLst>
          </p:cNvPr>
          <p:cNvSpPr txBox="1">
            <a:spLocks/>
          </p:cNvSpPr>
          <p:nvPr/>
        </p:nvSpPr>
        <p:spPr>
          <a:xfrm>
            <a:off x="8484746" y="1412581"/>
            <a:ext cx="2972382" cy="504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j-ea"/>
                <a:cs typeface="Arial" charset="0"/>
              </a:rPr>
              <a:t>En condiciones de Operación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/>
              <a:ea typeface="+mj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j-ea"/>
                <a:cs typeface="Arial" charset="0"/>
              </a:rPr>
              <a:t>La Dorada- Chiriguaná : 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j-ea"/>
              </a:rPr>
              <a:t>522 Km 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/>
              <a:ea typeface="+mj-ea"/>
              <a:cs typeface="Arial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58553" y="2693465"/>
            <a:ext cx="520850" cy="12752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CuadroTexto 13"/>
          <p:cNvSpPr txBox="1"/>
          <p:nvPr/>
        </p:nvSpPr>
        <p:spPr>
          <a:xfrm rot="16200000">
            <a:off x="-16814" y="3069067"/>
            <a:ext cx="1275216" cy="4616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Bogotá - Belencito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1160685" y="2688077"/>
            <a:ext cx="5261886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Inversiones Efectuadas Contrato actual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6280385" y="2667691"/>
            <a:ext cx="1572422" cy="33855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$133.877</a:t>
            </a: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1160683" y="3148909"/>
            <a:ext cx="5119755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38629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Inversiones pendientes Contrato actual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6280385" y="3148909"/>
            <a:ext cx="1572422" cy="33855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$92.980</a:t>
            </a: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6280385" y="3630127"/>
            <a:ext cx="1572422" cy="33855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$227 MM</a:t>
            </a: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1160683" y="3630128"/>
            <a:ext cx="5119755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 Contrato</a:t>
            </a:r>
          </a:p>
        </p:txBody>
      </p:sp>
      <p:sp>
        <p:nvSpPr>
          <p:cNvPr id="22" name="Llamada ovalada 21"/>
          <p:cNvSpPr/>
          <p:nvPr/>
        </p:nvSpPr>
        <p:spPr>
          <a:xfrm>
            <a:off x="8258756" y="2917992"/>
            <a:ext cx="3198372" cy="1508244"/>
          </a:xfrm>
          <a:prstGeom prst="wedgeEllipseCallout">
            <a:avLst/>
          </a:prstGeom>
          <a:solidFill>
            <a:schemeClr val="accent2"/>
          </a:solidFill>
          <a:ln w="444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02FEBFB8-BEB6-4CD9-BD33-A41351D25FE9}"/>
              </a:ext>
            </a:extLst>
          </p:cNvPr>
          <p:cNvSpPr txBox="1">
            <a:spLocks/>
          </p:cNvSpPr>
          <p:nvPr/>
        </p:nvSpPr>
        <p:spPr>
          <a:xfrm>
            <a:off x="8483326" y="3393957"/>
            <a:ext cx="2810889" cy="504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j-ea"/>
                <a:cs typeface="Arial" charset="0"/>
              </a:rPr>
              <a:t>En condiciones de Operación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/>
              <a:ea typeface="+mj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j-ea"/>
                <a:cs typeface="Arial" charset="0"/>
              </a:rPr>
              <a:t>Bogotá-Belencito  : </a:t>
            </a:r>
            <a:r>
              <a:rPr kumimoji="0" lang="es-CO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j-ea"/>
                <a:cs typeface="Arial" charset="0"/>
              </a:rPr>
              <a:t>257</a:t>
            </a:r>
            <a:r>
              <a:rPr kumimoji="0" lang="es-CO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j-ea"/>
              </a:rPr>
              <a:t> Km </a:t>
            </a:r>
            <a:endParaRPr kumimoji="0" lang="es-CO" sz="1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/>
              <a:ea typeface="+mj-ea"/>
              <a:cs typeface="Arial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6163205" y="4127965"/>
            <a:ext cx="1845555" cy="33855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$457  MM</a:t>
            </a: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2163048" y="4172466"/>
            <a:ext cx="3577558" cy="319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 Inversiones Tramo Sur</a:t>
            </a:r>
          </a:p>
        </p:txBody>
      </p:sp>
      <p:sp>
        <p:nvSpPr>
          <p:cNvPr id="27" name="Rectángulo 26"/>
          <p:cNvSpPr/>
          <p:nvPr/>
        </p:nvSpPr>
        <p:spPr>
          <a:xfrm>
            <a:off x="366124" y="5087748"/>
            <a:ext cx="520850" cy="9719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1258201" y="5198525"/>
            <a:ext cx="6692125" cy="9648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CuadroTexto 28"/>
          <p:cNvSpPr txBox="1"/>
          <p:nvPr/>
        </p:nvSpPr>
        <p:spPr>
          <a:xfrm rot="16200000">
            <a:off x="123161" y="5273900"/>
            <a:ext cx="1006778" cy="4616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Chiriguaná – Santa Marta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1258201" y="5312117"/>
            <a:ext cx="5066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Construcción de 2ª línea  	$444.000 Millones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 de Reasentamiento	$   11.000 Millones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6280386" y="5404450"/>
            <a:ext cx="1572422" cy="33855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$455 MM</a:t>
            </a:r>
          </a:p>
        </p:txBody>
      </p:sp>
    </p:spTree>
    <p:extLst>
      <p:ext uri="{BB962C8B-B14F-4D97-AF65-F5344CB8AC3E}">
        <p14:creationId xmlns:p14="http://schemas.microsoft.com/office/powerpoint/2010/main" val="3315157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0" y="0"/>
            <a:ext cx="12192000" cy="966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381" y="5396063"/>
            <a:ext cx="5123266" cy="460790"/>
          </a:xfrm>
          <a:prstGeom prst="rect">
            <a:avLst/>
          </a:prstGeom>
        </p:spPr>
      </p:pic>
      <p:pic>
        <p:nvPicPr>
          <p:cNvPr id="6" name="Imagen 5" descr="FRANJA-GRI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50" y="2869834"/>
            <a:ext cx="5372100" cy="45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2235618" y="2057798"/>
            <a:ext cx="70767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s-CO" sz="6000" b="1" dirty="0">
                <a:solidFill>
                  <a:srgbClr val="033F78"/>
                </a:solidFill>
                <a:latin typeface="Arial" charset="0"/>
                <a:ea typeface="Arial" charset="0"/>
                <a:cs typeface="Arial" charset="0"/>
              </a:rPr>
              <a:t>Red Férrea del Atlántico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064"/>
            <a:ext cx="2683042" cy="162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46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69468" y="292268"/>
            <a:ext cx="7751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s-CO" sz="2000" b="1" dirty="0">
                <a:solidFill>
                  <a:srgbClr val="033F78"/>
                </a:solidFill>
                <a:latin typeface="Arial" charset="0"/>
                <a:ea typeface="Arial" charset="0"/>
                <a:cs typeface="Arial" charset="0"/>
              </a:rPr>
              <a:t>HISTORICO Y AVANCE EN MOVILIZACIÓN DE CARGA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450754" y="850394"/>
            <a:ext cx="6675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s-CO" sz="2000" b="1" dirty="0">
                <a:solidFill>
                  <a:srgbClr val="033F78"/>
                </a:solidFill>
                <a:latin typeface="Arial" charset="0"/>
                <a:ea typeface="Arial" charset="0"/>
                <a:cs typeface="Arial" charset="0"/>
              </a:rPr>
              <a:t>Chiriguaná – Santa Marta</a:t>
            </a:r>
          </a:p>
        </p:txBody>
      </p:sp>
      <p:pic>
        <p:nvPicPr>
          <p:cNvPr id="2055" name="Picture 7" descr="Resultado de imagen para FENO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2509" y="1250504"/>
            <a:ext cx="4000443" cy="282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F38AC399-0E97-4ABE-852A-3AE7124219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0726430"/>
              </p:ext>
            </p:extLst>
          </p:nvPr>
        </p:nvGraphicFramePr>
        <p:xfrm>
          <a:off x="694594" y="2188970"/>
          <a:ext cx="5401406" cy="3827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8EA7288-56C0-47D4-A584-1EA150FD6C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23785"/>
              </p:ext>
            </p:extLst>
          </p:nvPr>
        </p:nvGraphicFramePr>
        <p:xfrm>
          <a:off x="6281997" y="4317398"/>
          <a:ext cx="5137030" cy="1764000"/>
        </p:xfrm>
        <a:graphic>
          <a:graphicData uri="http://schemas.openxmlformats.org/drawingml/2006/table">
            <a:tbl>
              <a:tblPr/>
              <a:tblGrid>
                <a:gridCol w="1582947">
                  <a:extLst>
                    <a:ext uri="{9D8B030D-6E8A-4147-A177-3AD203B41FA5}">
                      <a16:colId xmlns:a16="http://schemas.microsoft.com/office/drawing/2014/main" val="2991924733"/>
                    </a:ext>
                  </a:extLst>
                </a:gridCol>
                <a:gridCol w="1181819">
                  <a:extLst>
                    <a:ext uri="{9D8B030D-6E8A-4147-A177-3AD203B41FA5}">
                      <a16:colId xmlns:a16="http://schemas.microsoft.com/office/drawing/2014/main" val="3376657890"/>
                    </a:ext>
                  </a:extLst>
                </a:gridCol>
                <a:gridCol w="1345721">
                  <a:extLst>
                    <a:ext uri="{9D8B030D-6E8A-4147-A177-3AD203B41FA5}">
                      <a16:colId xmlns:a16="http://schemas.microsoft.com/office/drawing/2014/main" val="3959571060"/>
                    </a:ext>
                  </a:extLst>
                </a:gridCol>
                <a:gridCol w="1026543">
                  <a:extLst>
                    <a:ext uri="{9D8B030D-6E8A-4147-A177-3AD203B41FA5}">
                      <a16:colId xmlns:a16="http://schemas.microsoft.com/office/drawing/2014/main" val="3152271308"/>
                    </a:ext>
                  </a:extLst>
                </a:gridCol>
              </a:tblGrid>
              <a:tr h="488935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Avance de Movilización Carga a Septiembre 30 de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06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Proyectado</a:t>
                      </a:r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2018 (Ton)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06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Ejecutado</a:t>
                      </a:r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a </a:t>
                      </a:r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Septiembre 30 </a:t>
                      </a:r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de 2018 (Ton)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06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% de </a:t>
                      </a:r>
                      <a:r>
                        <a:rPr lang="en-US" sz="10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avance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0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542945"/>
                  </a:ext>
                </a:extLst>
              </a:tr>
              <a:tr h="2876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49.000.000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36.146.180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71,12%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5162476"/>
                  </a:ext>
                </a:extLst>
              </a:tr>
              <a:tr h="19173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262828"/>
                  </a:ext>
                </a:extLst>
              </a:tr>
              <a:tr h="488935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Cumplimiento en la Movilización de Carga a Septiembre 30 de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06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Proyecto a </a:t>
                      </a:r>
                      <a:r>
                        <a:rPr lang="en-US" sz="10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Septiembre</a:t>
                      </a:r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30 </a:t>
                      </a:r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2018 (Ton)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06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Ejecutado a </a:t>
                      </a:r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Septiembre 30 </a:t>
                      </a:r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de 2018 (Ton)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06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% de cumplimiento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0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6163"/>
                  </a:ext>
                </a:extLst>
              </a:tr>
              <a:tr h="3067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36.600.000</a:t>
                      </a:r>
                    </a:p>
                  </a:txBody>
                  <a:tcPr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36.146.180</a:t>
                      </a:r>
                    </a:p>
                  </a:txBody>
                  <a:tcPr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98,76%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07860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7685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69468" y="292268"/>
            <a:ext cx="8069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s-CO" sz="2000" b="1" dirty="0">
                <a:solidFill>
                  <a:srgbClr val="033F78"/>
                </a:solidFill>
                <a:latin typeface="Arial" charset="0"/>
                <a:ea typeface="Arial" charset="0"/>
                <a:cs typeface="Arial" charset="0"/>
              </a:rPr>
              <a:t>AVANCE SEGUNDA LÍNEA – RED FÉRREA DEL ATLÁNTICO</a:t>
            </a:r>
          </a:p>
        </p:txBody>
      </p:sp>
      <p:pic>
        <p:nvPicPr>
          <p:cNvPr id="2053" name="Picture 5" descr="Resultado de imagen para TREN FENO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326" y="2737372"/>
            <a:ext cx="3612765" cy="258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C809B68-CE68-4346-A06F-AFB3B8603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943" y="1093798"/>
            <a:ext cx="3615529" cy="217778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1D69863-63F2-46E0-8A8A-75119CDEF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076" y="3429000"/>
            <a:ext cx="5519942" cy="3183020"/>
          </a:xfrm>
          <a:prstGeom prst="rect">
            <a:avLst/>
          </a:prstGeom>
        </p:spPr>
      </p:pic>
      <p:graphicFrame>
        <p:nvGraphicFramePr>
          <p:cNvPr id="17" name="8 Gráfico">
            <a:extLst>
              <a:ext uri="{FF2B5EF4-FFF2-40B4-BE49-F238E27FC236}">
                <a16:creationId xmlns:a16="http://schemas.microsoft.com/office/drawing/2014/main" id="{41878E2F-9EFF-42AB-86C8-19F1031C2A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3849678"/>
              </p:ext>
            </p:extLst>
          </p:nvPr>
        </p:nvGraphicFramePr>
        <p:xfrm>
          <a:off x="429945" y="1156014"/>
          <a:ext cx="3788094" cy="2115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376005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0" y="0"/>
            <a:ext cx="12192000" cy="966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381" y="5396063"/>
            <a:ext cx="5123266" cy="460790"/>
          </a:xfrm>
          <a:prstGeom prst="rect">
            <a:avLst/>
          </a:prstGeom>
        </p:spPr>
      </p:pic>
      <p:pic>
        <p:nvPicPr>
          <p:cNvPr id="6" name="Imagen 5" descr="FRANJA-GRI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50" y="2869834"/>
            <a:ext cx="5372100" cy="45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1820091" y="2057798"/>
            <a:ext cx="92310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s-CO" sz="6000" b="1" dirty="0">
                <a:solidFill>
                  <a:srgbClr val="033F78"/>
                </a:solidFill>
                <a:latin typeface="Arial" charset="0"/>
                <a:ea typeface="Arial" charset="0"/>
                <a:cs typeface="Arial" charset="0"/>
              </a:rPr>
              <a:t>Corredores  </a:t>
            </a:r>
          </a:p>
          <a:p>
            <a:pPr marL="342900" marR="0" lvl="0" indent="-34290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s-CO" sz="6000" b="1" dirty="0">
                <a:solidFill>
                  <a:srgbClr val="033F78"/>
                </a:solidFill>
                <a:latin typeface="Arial" charset="0"/>
                <a:ea typeface="Arial" charset="0"/>
                <a:cs typeface="Arial" charset="0"/>
              </a:rPr>
              <a:t>Bogotá – Belencito y </a:t>
            </a:r>
          </a:p>
          <a:p>
            <a:pPr marL="342900" marR="0" lvl="0" indent="-34290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s-CO" sz="6000" b="1" dirty="0">
                <a:solidFill>
                  <a:srgbClr val="033F78"/>
                </a:solidFill>
                <a:latin typeface="Arial" charset="0"/>
                <a:ea typeface="Arial" charset="0"/>
                <a:cs typeface="Arial" charset="0"/>
              </a:rPr>
              <a:t>La Dorada - Chiriguaná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064"/>
            <a:ext cx="2683042" cy="162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124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06035" y="514627"/>
            <a:ext cx="6675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s-CO" sz="2000" b="1" dirty="0">
                <a:solidFill>
                  <a:srgbClr val="033F78"/>
                </a:solidFill>
                <a:latin typeface="Arial" charset="0"/>
                <a:ea typeface="Arial" charset="0"/>
                <a:cs typeface="Arial" charset="0"/>
              </a:rPr>
              <a:t>Operaciones Bogotá- Belencito (Reactivación férrea)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150" y="1286519"/>
            <a:ext cx="3458841" cy="2511758"/>
          </a:xfrm>
          <a:prstGeom prst="rect">
            <a:avLst/>
          </a:prstGeom>
        </p:spPr>
      </p:pic>
      <p:pic>
        <p:nvPicPr>
          <p:cNvPr id="2057" name="Picture 9" descr="Resultado de imagen para TREN ARG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150" y="3984674"/>
            <a:ext cx="4389120" cy="238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Resultado de imagen para TREN ARG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7737" y="1188045"/>
            <a:ext cx="3179298" cy="261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63FDC18C-6FF4-403A-B5C1-0410E04350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3397633"/>
              </p:ext>
            </p:extLst>
          </p:nvPr>
        </p:nvGraphicFramePr>
        <p:xfrm>
          <a:off x="633046" y="1286519"/>
          <a:ext cx="3601330" cy="226973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083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3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751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RESUMEN OPERACIÓN CARGA  COMERCIAL</a:t>
                      </a:r>
                      <a:endParaRPr lang="es-MX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51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TON CARGA MOVILIZADA - CEMENTO</a:t>
                      </a:r>
                      <a:endParaRPr lang="es-MX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012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Mes</a:t>
                      </a:r>
                      <a:endParaRPr lang="es-MX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Ton transportadas</a:t>
                      </a:r>
                      <a:endParaRPr lang="es-MX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519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effectLst/>
                        </a:rPr>
                        <a:t>Mayo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effectLst/>
                        </a:rPr>
                        <a:t>980 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519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effectLst/>
                        </a:rPr>
                        <a:t>Junio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effectLst/>
                        </a:rPr>
                        <a:t>2352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519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effectLst/>
                        </a:rPr>
                        <a:t>Julio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effectLst/>
                        </a:rPr>
                        <a:t>3268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519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effectLst/>
                        </a:rPr>
                        <a:t>Agosto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effectLst/>
                        </a:rPr>
                        <a:t>2744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519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effectLst/>
                        </a:rPr>
                        <a:t>Septiembre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effectLst/>
                        </a:rPr>
                        <a:t>2408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9CE82A84-89FC-4DCC-B472-D5EC28D7F4AC}"/>
              </a:ext>
            </a:extLst>
          </p:cNvPr>
          <p:cNvGraphicFramePr>
            <a:graphicFrameLocks/>
          </p:cNvGraphicFramePr>
          <p:nvPr/>
        </p:nvGraphicFramePr>
        <p:xfrm>
          <a:off x="550717" y="3798277"/>
          <a:ext cx="3683659" cy="2565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724859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06034" y="514627"/>
            <a:ext cx="7237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s-CO" sz="2000" b="1" dirty="0">
                <a:solidFill>
                  <a:srgbClr val="033F78"/>
                </a:solidFill>
                <a:latin typeface="Arial" charset="0"/>
                <a:ea typeface="Arial" charset="0"/>
                <a:cs typeface="Arial" charset="0"/>
              </a:rPr>
              <a:t>Operación La Dorada- Chiriguaná (Reactivación férrea)</a:t>
            </a: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0C8FC90B-FF2E-457A-A65F-47A624C588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718579"/>
              </p:ext>
            </p:extLst>
          </p:nvPr>
        </p:nvGraphicFramePr>
        <p:xfrm>
          <a:off x="306034" y="1275712"/>
          <a:ext cx="8944646" cy="20466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69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13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99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69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46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619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8151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EMPRESA</a:t>
                      </a:r>
                      <a:endParaRPr lang="es-MX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TRAYECTO</a:t>
                      </a:r>
                      <a:endParaRPr lang="es-MX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LONGITUD</a:t>
                      </a:r>
                      <a:endParaRPr lang="es-MX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TON MOVILIZDAS</a:t>
                      </a: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TIPO DE CARGA</a:t>
                      </a:r>
                      <a:endParaRPr lang="es-MX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OBSERVACIÓN</a:t>
                      </a:r>
                      <a:endParaRPr lang="es-MX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509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ISMOCOL SA</a:t>
                      </a:r>
                      <a:endParaRPr lang="es-MX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Estación La Gloria - Estación San Alberto </a:t>
                      </a:r>
                      <a:endParaRPr lang="es-MX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103 km</a:t>
                      </a:r>
                      <a:endParaRPr lang="es-MX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1.190 Tn</a:t>
                      </a:r>
                      <a:endParaRPr lang="es-MX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Tubería metálica y maquinaria</a:t>
                      </a:r>
                      <a:endParaRPr lang="es-MX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Operación efectuada entre los meses de abril y mayo de 2018.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id="{FF8B84A4-DDD4-4D20-A256-A5F92E8DBE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92" y="3535681"/>
            <a:ext cx="3647808" cy="297064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96FFD08-BAAE-48B0-93DB-398F626224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22" b="34659"/>
          <a:stretch/>
        </p:blipFill>
        <p:spPr>
          <a:xfrm>
            <a:off x="4890889" y="3535680"/>
            <a:ext cx="4013960" cy="297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979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1799</Words>
  <Application>Microsoft Office PowerPoint</Application>
  <PresentationFormat>Panorámica</PresentationFormat>
  <Paragraphs>345</Paragraphs>
  <Slides>23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3" baseType="lpstr">
      <vt:lpstr>Arial</vt:lpstr>
      <vt:lpstr>Calibri</vt:lpstr>
      <vt:lpstr>Calibri Light</vt:lpstr>
      <vt:lpstr>Century Gothic</vt:lpstr>
      <vt:lpstr>Lucida Sans Unicode</vt:lpstr>
      <vt:lpstr>Open Sans</vt:lpstr>
      <vt:lpstr>Symbol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FERROCARRIL DEL PACÍFICO S.A.S. 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Ricardo Aguilera Wilches</cp:lastModifiedBy>
  <cp:revision>45</cp:revision>
  <dcterms:created xsi:type="dcterms:W3CDTF">2018-08-21T21:21:54Z</dcterms:created>
  <dcterms:modified xsi:type="dcterms:W3CDTF">2018-11-09T21:55:23Z</dcterms:modified>
</cp:coreProperties>
</file>