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2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ppt/notesSlides/notesSlide5.xml" ContentType="application/vnd.openxmlformats-officedocument.presentationml.notesSlide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8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0.xml" ContentType="application/vnd.openxmlformats-officedocument.presentationml.notesSlide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60" r:id="rId3"/>
    <p:sldId id="257" r:id="rId4"/>
    <p:sldId id="261" r:id="rId5"/>
    <p:sldId id="262" r:id="rId6"/>
    <p:sldId id="263" r:id="rId7"/>
    <p:sldId id="264" r:id="rId8"/>
    <p:sldId id="267" r:id="rId9"/>
    <p:sldId id="268" r:id="rId10"/>
    <p:sldId id="276" r:id="rId11"/>
    <p:sldId id="277" r:id="rId12"/>
    <p:sldId id="278" r:id="rId13"/>
    <p:sldId id="275" r:id="rId14"/>
    <p:sldId id="274" r:id="rId15"/>
  </p:sldIdLst>
  <p:sldSz cx="9144000" cy="6858000" type="screen4x3"/>
  <p:notesSz cx="6858000" cy="9144000"/>
  <p:custDataLst>
    <p:tags r:id="rId17"/>
  </p:custData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3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FBD5B5"/>
    <a:srgbClr val="B8CCE4"/>
    <a:srgbClr val="68CCE4"/>
    <a:srgbClr val="B9CDE5"/>
    <a:srgbClr val="95B3D7"/>
    <a:srgbClr val="1BA3B1"/>
    <a:srgbClr val="1CB0A9"/>
    <a:srgbClr val="00CC99"/>
    <a:srgbClr val="24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30" y="132"/>
      </p:cViewPr>
      <p:guideLst>
        <p:guide orient="horz" pos="2160"/>
        <p:guide pos="2880"/>
        <p:guide pos="13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ndara"/>
                <a:sym typeface="Candara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ndara"/>
                <a:sym typeface="Candara"/>
              </a:defRPr>
            </a:lvl1pPr>
          </a:lstStyle>
          <a:p>
            <a:fld id="{C05DC3C3-82F0-4D9B-905B-D410E9D2B4EF}" type="datetimeFigureOut">
              <a:rPr lang="en-US" smtClean="0"/>
              <a:pPr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ndara"/>
                <a:sym typeface="Candara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ndara"/>
                <a:sym typeface="Candara"/>
              </a:defRPr>
            </a:lvl1pPr>
          </a:lstStyle>
          <a:p>
            <a:fld id="{922BCB6B-DDD0-410F-889F-FEC5002ABB1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8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ndara"/>
        <a:ea typeface="+mn-ea"/>
        <a:cs typeface="+mn-cs"/>
        <a:sym typeface="Candar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CB6B-DDD0-410F-889F-FEC5002ABB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31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D52C1F3E-BB29-49E7-9332-E23C0ECD21B4}" type="slidenum">
              <a:rPr lang="en-US" sz="1200" smtClean="0">
                <a:latin typeface="Candara"/>
              </a:rPr>
              <a:pPr eaLnBrk="1" hangingPunct="1"/>
              <a:t>10</a:t>
            </a:fld>
            <a:endParaRPr lang="en-US" sz="1200">
              <a:latin typeface="Candara"/>
            </a:endParaRPr>
          </a:p>
        </p:txBody>
      </p:sp>
      <p:sp>
        <p:nvSpPr>
          <p:cNvPr id="65539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LATAM-AAA123-20090130-</a:t>
            </a:r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95463" y="1179513"/>
            <a:ext cx="10409238" cy="780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0738" y="339725"/>
            <a:ext cx="5843587" cy="29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448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372F7180-1971-4A80-9BD8-95EFC79DB8DD}" type="slidenum">
              <a:rPr lang="en-US" sz="1200" smtClean="0">
                <a:latin typeface="Candara"/>
              </a:rPr>
              <a:pPr eaLnBrk="1" hangingPunct="1"/>
              <a:t>11</a:t>
            </a:fld>
            <a:endParaRPr lang="en-US" sz="1200">
              <a:latin typeface="Candara"/>
            </a:endParaRPr>
          </a:p>
        </p:txBody>
      </p:sp>
      <p:sp>
        <p:nvSpPr>
          <p:cNvPr id="53251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LATAM-AAA123-20090130-</a:t>
            </a:r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776413" y="1179513"/>
            <a:ext cx="10410826" cy="780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322263"/>
            <a:ext cx="5876925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/>
          </a:p>
        </p:txBody>
      </p:sp>
      <p:sp>
        <p:nvSpPr>
          <p:cNvPr id="53254" name="McK Initials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78613" y="47625"/>
            <a:ext cx="1508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1225"/>
            <a:r>
              <a:rPr lang="es-ES_tradnl" sz="600" i="1">
                <a:latin typeface="Candara"/>
                <a:sym typeface="Candara"/>
              </a:rPr>
              <a:t>INIT</a:t>
            </a:r>
          </a:p>
        </p:txBody>
      </p:sp>
      <p:sp>
        <p:nvSpPr>
          <p:cNvPr id="53255" name="McK Separator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90538" y="1452563"/>
            <a:ext cx="5875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940" tIns="44970" rIns="89940" bIns="44970"/>
          <a:lstStyle/>
          <a:p>
            <a:endParaRPr lang="en-US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84844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52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3D9466A8-1F92-47A7-B703-30F402239C48}" type="slidenum">
              <a:rPr lang="en-US" sz="1200" smtClean="0">
                <a:latin typeface="Candara"/>
              </a:rPr>
              <a:pPr eaLnBrk="1" hangingPunct="1"/>
              <a:t>13</a:t>
            </a:fld>
            <a:endParaRPr lang="en-US" sz="1200">
              <a:latin typeface="Candara"/>
            </a:endParaRPr>
          </a:p>
        </p:txBody>
      </p:sp>
      <p:sp>
        <p:nvSpPr>
          <p:cNvPr id="54275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LATAM-AAA123-20090130-</a:t>
            </a: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5027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3D9466A8-1F92-47A7-B703-30F402239C48}" type="slidenum">
              <a:rPr lang="en-US" sz="1200" smtClean="0">
                <a:latin typeface="Candara"/>
              </a:rPr>
              <a:pPr eaLnBrk="1" hangingPunct="1"/>
              <a:t>14</a:t>
            </a:fld>
            <a:endParaRPr lang="en-US" sz="1200">
              <a:latin typeface="Candara"/>
            </a:endParaRPr>
          </a:p>
        </p:txBody>
      </p:sp>
      <p:sp>
        <p:nvSpPr>
          <p:cNvPr id="54275" name="doc id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LATAM-AAA123-20090130-</a:t>
            </a: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351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CB6B-DDD0-410F-889F-FEC5002ABB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CB6B-DDD0-410F-889F-FEC5002ABB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2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43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7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9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E37AF-E2A8-4BB4-AD8D-5D2AB2EBD03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6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image" Target="../media/image4.png"/><Relationship Id="rId2" Type="http://schemas.openxmlformats.org/officeDocument/2006/relationships/tags" Target="../tags/tag10.xml"/><Relationship Id="rId16" Type="http://schemas.openxmlformats.org/officeDocument/2006/relationships/image" Target="../media/image2.jpeg"/><Relationship Id="rId1" Type="http://schemas.openxmlformats.org/officeDocument/2006/relationships/vmlDrawing" Target="../drawings/vmlDrawing2.v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image" Target="../media/image1.emf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9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4.v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emf"/><Relationship Id="rId4" Type="http://schemas.openxmlformats.org/officeDocument/2006/relationships/tags" Target="../tags/tag28.xml"/><Relationship Id="rId9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.emf"/><Relationship Id="rId2" Type="http://schemas.openxmlformats.org/officeDocument/2006/relationships/tags" Target="../tags/tag3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3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.jpeg"/><Relationship Id="rId2" Type="http://schemas.openxmlformats.org/officeDocument/2006/relationships/tags" Target="../tags/tag35.xml"/><Relationship Id="rId1" Type="http://schemas.openxmlformats.org/officeDocument/2006/relationships/vmlDrawing" Target="../drawings/vmlDrawing6.vml"/><Relationship Id="rId6" Type="http://schemas.openxmlformats.org/officeDocument/2006/relationships/tags" Target="../tags/tag39.xml"/><Relationship Id="rId11" Type="http://schemas.openxmlformats.org/officeDocument/2006/relationships/image" Target="../media/image1.emf"/><Relationship Id="rId5" Type="http://schemas.openxmlformats.org/officeDocument/2006/relationships/tags" Target="../tags/tag38.xml"/><Relationship Id="rId10" Type="http://schemas.openxmlformats.org/officeDocument/2006/relationships/oleObject" Target="../embeddings/oleObject6.bin"/><Relationship Id="rId4" Type="http://schemas.openxmlformats.org/officeDocument/2006/relationships/tags" Target="../tags/tag3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3.xml"/><Relationship Id="rId7" Type="http://schemas.openxmlformats.org/officeDocument/2006/relationships/oleObject" Target="../embeddings/oleObject7.bin"/><Relationship Id="rId2" Type="http://schemas.openxmlformats.org/officeDocument/2006/relationships/tags" Target="../tags/tag42.xml"/><Relationship Id="rId1" Type="http://schemas.openxmlformats.org/officeDocument/2006/relationships/vmlDrawing" Target="../drawings/vmlDrawing7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4.png"/><Relationship Id="rId2" Type="http://schemas.openxmlformats.org/officeDocument/2006/relationships/tags" Target="../tags/tag46.xml"/><Relationship Id="rId1" Type="http://schemas.openxmlformats.org/officeDocument/2006/relationships/vmlDrawing" Target="../drawings/vmlDrawing8.vml"/><Relationship Id="rId6" Type="http://schemas.openxmlformats.org/officeDocument/2006/relationships/tags" Target="../tags/tag50.xml"/><Relationship Id="rId11" Type="http://schemas.openxmlformats.org/officeDocument/2006/relationships/image" Target="../media/image2.jpeg"/><Relationship Id="rId5" Type="http://schemas.openxmlformats.org/officeDocument/2006/relationships/tags" Target="../tags/tag49.xml"/><Relationship Id="rId10" Type="http://schemas.openxmlformats.org/officeDocument/2006/relationships/image" Target="../media/image1.emf"/><Relationship Id="rId4" Type="http://schemas.openxmlformats.org/officeDocument/2006/relationships/tags" Target="../tags/tag48.xml"/><Relationship Id="rId9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vmlDrawing" Target="../drawings/vmlDrawing9.v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1.emf"/><Relationship Id="rId4" Type="http://schemas.openxmlformats.org/officeDocument/2006/relationships/tags" Target="../tags/tag54.xml"/><Relationship Id="rId9" Type="http://schemas.openxmlformats.org/officeDocument/2006/relationships/oleObject" Target="../embeddings/oleObject9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64386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 userDrawn="1">
            <p:custDataLst>
              <p:tags r:id="rId3"/>
            </p:custDataLst>
          </p:nvPr>
        </p:nvSpPr>
        <p:spPr>
          <a:xfrm>
            <a:off x="1" y="-9524"/>
            <a:ext cx="9144000" cy="3433762"/>
          </a:xfrm>
          <a:prstGeom prst="rect">
            <a:avLst/>
          </a:pr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>
            <p:custDataLst>
              <p:tags r:id="rId4"/>
            </p:custDataLst>
          </p:nvPr>
        </p:nvSpPr>
        <p:spPr>
          <a:xfrm>
            <a:off x="1838325" y="3383280"/>
            <a:ext cx="7305676" cy="476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sym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2313084" y="1690686"/>
            <a:ext cx="5833110" cy="1470025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2313084" y="3467100"/>
            <a:ext cx="5852160" cy="619125"/>
          </a:xfr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2313084" y="4248150"/>
            <a:ext cx="3219450" cy="361950"/>
          </a:xfrm>
        </p:spPr>
        <p:txBody>
          <a:bodyPr lIns="0" tIns="0" rIns="0" bIns="0" anchor="ctr"/>
          <a:lstStyle>
            <a:lvl1pPr marL="0" indent="0" algn="l">
              <a:buNone/>
              <a:defRPr sz="1400" b="0">
                <a:solidFill>
                  <a:schemeClr val="accent3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Pentagon 5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989056" cy="4619624"/>
          </a:xfrm>
          <a:custGeom>
            <a:avLst/>
            <a:gdLst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410691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036980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750733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592248 w 2095500"/>
              <a:gd name="connsiteY3" fmla="*/ 4622800 h 6867525"/>
              <a:gd name="connsiteX4" fmla="*/ 750733 w 2095500"/>
              <a:gd name="connsiteY4" fmla="*/ 6867525 h 6867525"/>
              <a:gd name="connsiteX5" fmla="*/ 0 w 2095500"/>
              <a:gd name="connsiteY5" fmla="*/ 6867525 h 6867525"/>
              <a:gd name="connsiteX6" fmla="*/ 0 w 2095500"/>
              <a:gd name="connsiteY6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58685 w 2103452"/>
              <a:gd name="connsiteY4" fmla="*/ 6867525 h 6867525"/>
              <a:gd name="connsiteX5" fmla="*/ 7952 w 2103452"/>
              <a:gd name="connsiteY5" fmla="*/ 6867525 h 6867525"/>
              <a:gd name="connsiteX6" fmla="*/ 0 w 2103452"/>
              <a:gd name="connsiteY6" fmla="*/ 4635500 h 6867525"/>
              <a:gd name="connsiteX7" fmla="*/ 7952 w 2103452"/>
              <a:gd name="connsiteY7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952 w 2103452"/>
              <a:gd name="connsiteY4" fmla="*/ 6867525 h 6867525"/>
              <a:gd name="connsiteX5" fmla="*/ 0 w 2103452"/>
              <a:gd name="connsiteY5" fmla="*/ 4635500 h 6867525"/>
              <a:gd name="connsiteX6" fmla="*/ 7952 w 2103452"/>
              <a:gd name="connsiteY6" fmla="*/ 0 h 6867525"/>
              <a:gd name="connsiteX0" fmla="*/ 7952 w 2103452"/>
              <a:gd name="connsiteY0" fmla="*/ 0 h 4635500"/>
              <a:gd name="connsiteX1" fmla="*/ 1418643 w 2103452"/>
              <a:gd name="connsiteY1" fmla="*/ 0 h 4635500"/>
              <a:gd name="connsiteX2" fmla="*/ 2103452 w 2103452"/>
              <a:gd name="connsiteY2" fmla="*/ 3433763 h 4635500"/>
              <a:gd name="connsiteX3" fmla="*/ 1600200 w 2103452"/>
              <a:gd name="connsiteY3" fmla="*/ 4622800 h 4635500"/>
              <a:gd name="connsiteX4" fmla="*/ 0 w 2103452"/>
              <a:gd name="connsiteY4" fmla="*/ 4635500 h 4635500"/>
              <a:gd name="connsiteX5" fmla="*/ 7952 w 2103452"/>
              <a:gd name="connsiteY5" fmla="*/ 0 h 463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452" h="4635500">
                <a:moveTo>
                  <a:pt x="7952" y="0"/>
                </a:moveTo>
                <a:lnTo>
                  <a:pt x="1418643" y="0"/>
                </a:lnTo>
                <a:lnTo>
                  <a:pt x="2103452" y="3433763"/>
                </a:lnTo>
                <a:lnTo>
                  <a:pt x="1600200" y="4622800"/>
                </a:lnTo>
                <a:lnTo>
                  <a:pt x="0" y="4635500"/>
                </a:lnTo>
                <a:cubicBezTo>
                  <a:pt x="2651" y="3090333"/>
                  <a:pt x="5301" y="1545167"/>
                  <a:pt x="79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>
            <p:custDataLst>
              <p:tags r:id="rId9"/>
            </p:custDataLst>
          </p:nvPr>
        </p:nvGrpSpPr>
        <p:grpSpPr>
          <a:xfrm>
            <a:off x="-1057274" y="-484331"/>
            <a:ext cx="3046330" cy="4954730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6" name="Rectangle 15"/>
          <p:cNvSpPr/>
          <p:nvPr userDrawn="1">
            <p:custDataLst>
              <p:tags r:id="rId10"/>
            </p:custDataLst>
          </p:nvPr>
        </p:nvSpPr>
        <p:spPr>
          <a:xfrm>
            <a:off x="1" y="4619624"/>
            <a:ext cx="9144000" cy="2243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 rotWithShape="1">
          <a:blip r:embed="rId16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5498248" y="5557688"/>
            <a:ext cx="1122645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1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93" y="5666307"/>
            <a:ext cx="17337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0" y="4617720"/>
            <a:ext cx="9144001" cy="4762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1467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459070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1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Marcador de contenido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 algn="just">
              <a:defRPr sz="1600" b="1"/>
            </a:lvl1pPr>
            <a:lvl2pPr algn="just">
              <a:defRPr sz="1600"/>
            </a:lvl2pPr>
            <a:lvl3pPr algn="just">
              <a:defRPr sz="1600"/>
            </a:lvl3pPr>
            <a:lvl4pPr algn="just">
              <a:defRPr sz="1600"/>
            </a:lvl4pPr>
            <a:lvl5pPr algn="just">
              <a:defRPr sz="16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143900" y="6356351"/>
            <a:ext cx="542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6E1E8-899A-4EC0-8EB7-308EA0A8D60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7" name="Rectángulo 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3253528" y="982470"/>
            <a:ext cx="290464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50" dirty="0">
                <a:ln w="11430"/>
                <a:solidFill>
                  <a:srgbClr val="E36B1A"/>
                </a:solidFill>
                <a:effectLst>
                  <a:reflection blurRad="6350" stA="55000" endA="300" endPos="45500" dir="5400000" sy="-100000" algn="bl" rotWithShape="0"/>
                </a:effectLst>
                <a:latin typeface="Candara"/>
                <a:ea typeface="Helvetica Neue Bold Condensed" charset="0"/>
                <a:cs typeface="Impact"/>
                <a:sym typeface="Candara"/>
              </a:rPr>
              <a:t> </a:t>
            </a:r>
          </a:p>
        </p:txBody>
      </p:sp>
      <p:sp>
        <p:nvSpPr>
          <p:cNvPr id="8" name="Rectángulo 5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1913243" y="404784"/>
            <a:ext cx="301686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spc="50" dirty="0">
                <a:ln w="11430"/>
                <a:solidFill>
                  <a:srgbClr val="1F497D">
                    <a:lumMod val="75000"/>
                  </a:srgbClr>
                </a:solidFill>
                <a:latin typeface="Candara"/>
                <a:ea typeface="Helvetica Neue Bold Condensed" charset="0"/>
                <a:cs typeface="Impact"/>
                <a:sym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8063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6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4B49-4D72-45FA-8B65-70D0AF839554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959087" y="6356351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1256305" y="6356351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2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25418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5 Marcador de número de diapositiva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0D9B7-3709-4AA7-BC15-71609CD14C4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8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30944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>
            <p:custDataLst>
              <p:tags r:id="rId3"/>
            </p:custDataLst>
          </p:nvPr>
        </p:nvSpPr>
        <p:spPr>
          <a:xfrm>
            <a:off x="477678" y="0"/>
            <a:ext cx="8666321" cy="1200149"/>
          </a:xfrm>
          <a:custGeom>
            <a:avLst/>
            <a:gdLst>
              <a:gd name="connsiteX0" fmla="*/ 0 w 8404860"/>
              <a:gd name="connsiteY0" fmla="*/ 0 h 1209674"/>
              <a:gd name="connsiteX1" fmla="*/ 8404860 w 8404860"/>
              <a:gd name="connsiteY1" fmla="*/ 0 h 1209674"/>
              <a:gd name="connsiteX2" fmla="*/ 8404860 w 8404860"/>
              <a:gd name="connsiteY2" fmla="*/ 1209674 h 1209674"/>
              <a:gd name="connsiteX3" fmla="*/ 0 w 8404860"/>
              <a:gd name="connsiteY3" fmla="*/ 1209674 h 1209674"/>
              <a:gd name="connsiteX4" fmla="*/ 0 w 8404860"/>
              <a:gd name="connsiteY4" fmla="*/ 0 h 1209674"/>
              <a:gd name="connsiteX0" fmla="*/ 0 w 8656320"/>
              <a:gd name="connsiteY0" fmla="*/ 0 h 1217294"/>
              <a:gd name="connsiteX1" fmla="*/ 8656320 w 8656320"/>
              <a:gd name="connsiteY1" fmla="*/ 7620 h 1217294"/>
              <a:gd name="connsiteX2" fmla="*/ 8656320 w 8656320"/>
              <a:gd name="connsiteY2" fmla="*/ 1217294 h 1217294"/>
              <a:gd name="connsiteX3" fmla="*/ 251460 w 8656320"/>
              <a:gd name="connsiteY3" fmla="*/ 1217294 h 1217294"/>
              <a:gd name="connsiteX4" fmla="*/ 0 w 8656320"/>
              <a:gd name="connsiteY4" fmla="*/ 0 h 1217294"/>
              <a:gd name="connsiteX0" fmla="*/ 0 w 8663940"/>
              <a:gd name="connsiteY0" fmla="*/ 15240 h 1209674"/>
              <a:gd name="connsiteX1" fmla="*/ 8663940 w 8663940"/>
              <a:gd name="connsiteY1" fmla="*/ 0 h 1209674"/>
              <a:gd name="connsiteX2" fmla="*/ 8663940 w 8663940"/>
              <a:gd name="connsiteY2" fmla="*/ 1209674 h 1209674"/>
              <a:gd name="connsiteX3" fmla="*/ 259080 w 8663940"/>
              <a:gd name="connsiteY3" fmla="*/ 1209674 h 1209674"/>
              <a:gd name="connsiteX4" fmla="*/ 0 w 8663940"/>
              <a:gd name="connsiteY4" fmla="*/ 15240 h 1209674"/>
              <a:gd name="connsiteX0" fmla="*/ 0 w 8656796"/>
              <a:gd name="connsiteY0" fmla="*/ 5715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5715 h 1209674"/>
              <a:gd name="connsiteX0" fmla="*/ 0 w 8656796"/>
              <a:gd name="connsiteY0" fmla="*/ 8096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8096 h 1209674"/>
              <a:gd name="connsiteX0" fmla="*/ 0 w 8666321"/>
              <a:gd name="connsiteY0" fmla="*/ 0 h 1211103"/>
              <a:gd name="connsiteX1" fmla="*/ 8666321 w 8666321"/>
              <a:gd name="connsiteY1" fmla="*/ 1429 h 1211103"/>
              <a:gd name="connsiteX2" fmla="*/ 8666321 w 8666321"/>
              <a:gd name="connsiteY2" fmla="*/ 1211103 h 1211103"/>
              <a:gd name="connsiteX3" fmla="*/ 261461 w 8666321"/>
              <a:gd name="connsiteY3" fmla="*/ 1211103 h 1211103"/>
              <a:gd name="connsiteX4" fmla="*/ 0 w 8666321"/>
              <a:gd name="connsiteY4" fmla="*/ 0 h 121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6321" h="1211103">
                <a:moveTo>
                  <a:pt x="0" y="0"/>
                </a:moveTo>
                <a:lnTo>
                  <a:pt x="8666321" y="1429"/>
                </a:lnTo>
                <a:lnTo>
                  <a:pt x="8666321" y="1211103"/>
                </a:lnTo>
                <a:lnTo>
                  <a:pt x="261461" y="1211103"/>
                </a:lnTo>
                <a:lnTo>
                  <a:pt x="0" y="0"/>
                </a:lnTo>
                <a:close/>
              </a:path>
            </a:pathLst>
          </a:cu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19150" y="433512"/>
            <a:ext cx="7318788" cy="748669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>
            <p:custDataLst>
              <p:tags r:id="rId5"/>
            </p:custDataLst>
          </p:nvPr>
        </p:nvGrpSpPr>
        <p:grpSpPr>
          <a:xfrm>
            <a:off x="-352425" y="-398782"/>
            <a:ext cx="983076" cy="1598932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2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 rotWithShape="1">
          <a:blip r:embed="rId1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7181853" y="6198201"/>
            <a:ext cx="684423" cy="63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738" y="6305273"/>
            <a:ext cx="973145" cy="4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>
            <p:custDataLst>
              <p:tags r:id="rId8"/>
            </p:custDataLst>
          </p:nvPr>
        </p:nvSpPr>
        <p:spPr>
          <a:xfrm rot="10800000" flipH="1" flipV="1">
            <a:off x="-1" y="6724298"/>
            <a:ext cx="7038975" cy="1412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98089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20472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4 Marcador de pie de página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959087" y="6356351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201F2-EFDD-4C4F-8749-0371D46E11D1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1256305" y="6356351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9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472275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8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06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201F2-EFDD-4C4F-8749-0371D46E11D1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2374900" y="3683000"/>
            <a:ext cx="5956300" cy="1016000"/>
          </a:xfrm>
        </p:spPr>
        <p:txBody>
          <a:bodyPr anchor="t"/>
          <a:lstStyle>
            <a:lvl1pPr algn="l">
              <a:defRPr sz="3200" b="1" cap="none" baseline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11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 rotWithShape="1">
          <a:blip r:embed="rId11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5358548" y="5811900"/>
            <a:ext cx="1122645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93" y="5920519"/>
            <a:ext cx="17337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59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63441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4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256305" y="1250343"/>
            <a:ext cx="7529885" cy="512660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E18E1EC-63BD-4A12-BF8A-3B41A5EE0EAA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/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1256305" y="6356351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959087" y="6356351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latin typeface="Candara"/>
                <a:sym typeface="Candara"/>
              </a:defRPr>
            </a:lvl1pPr>
          </a:lstStyle>
          <a:p>
            <a:pPr>
              <a:defRPr/>
            </a:pPr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0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4.xml"/><Relationship Id="rId18" Type="http://schemas.openxmlformats.org/officeDocument/2006/relationships/tags" Target="../tags/tag9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17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7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6.xml"/><Relationship Id="rId10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tags" Target="../tags/tag5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2261536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2 Marcador de texto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286246" y="1250344"/>
            <a:ext cx="8579458" cy="496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674100" y="6451341"/>
            <a:ext cx="4325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>
                    <a:tint val="75000"/>
                  </a:schemeClr>
                </a:solidFill>
                <a:latin typeface="Candara"/>
                <a:cs typeface="+mn-cs"/>
                <a:sym typeface="Candara"/>
              </a:defRPr>
            </a:lvl1pPr>
          </a:lstStyle>
          <a:p>
            <a:pPr>
              <a:defRPr/>
            </a:pPr>
            <a:fld id="{CC308BA6-CE2B-4543-82B0-7E6DCE132E0F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pic>
        <p:nvPicPr>
          <p:cNvPr id="1031" name="E719C35A-4CD6-4178-B0D0-8DA208F1799A" descr="E719C35A-4CD6-4178-B0D0-8DA208F1799A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21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6910" t="12070" r="20026" b="11812"/>
          <a:stretch/>
        </p:blipFill>
        <p:spPr bwMode="auto">
          <a:xfrm>
            <a:off x="6877050" y="6288821"/>
            <a:ext cx="618324" cy="5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24" y="6363329"/>
            <a:ext cx="973145" cy="4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1 Marcador de título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286246" y="262340"/>
            <a:ext cx="8595361" cy="74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19" name="Rectangle 18"/>
          <p:cNvSpPr/>
          <p:nvPr userDrawn="1">
            <p:custDataLst>
              <p:tags r:id="rId17"/>
            </p:custDataLst>
          </p:nvPr>
        </p:nvSpPr>
        <p:spPr>
          <a:xfrm rot="10800000" flipH="1" flipV="1">
            <a:off x="285252" y="1059059"/>
            <a:ext cx="8589667" cy="4572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alpha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  <a:sym typeface="Candara"/>
            </a:endParaRPr>
          </a:p>
        </p:txBody>
      </p:sp>
      <p:sp>
        <p:nvSpPr>
          <p:cNvPr id="12" name="Rectangle 11"/>
          <p:cNvSpPr/>
          <p:nvPr userDrawn="1">
            <p:custDataLst>
              <p:tags r:id="rId18"/>
            </p:custDataLst>
          </p:nvPr>
        </p:nvSpPr>
        <p:spPr>
          <a:xfrm rot="10800000" flipH="1" flipV="1">
            <a:off x="-1" y="6724298"/>
            <a:ext cx="6717507" cy="1412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8115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73" r:id="rId5"/>
    <p:sldLayoutId id="2147483667" r:id="rId6"/>
    <p:sldLayoutId id="2147483674" r:id="rId7"/>
    <p:sldLayoutId id="2147483672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4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177800" indent="-1778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b="1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622300" indent="-1651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1079500" indent="-1651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524000" indent="-1524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968500" indent="-139700" algn="just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emf"/><Relationship Id="rId2" Type="http://schemas.openxmlformats.org/officeDocument/2006/relationships/tags" Target="../tags/tag5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72.xml"/><Relationship Id="rId7" Type="http://schemas.openxmlformats.org/officeDocument/2006/relationships/image" Target="../media/image15.emf"/><Relationship Id="rId2" Type="http://schemas.openxmlformats.org/officeDocument/2006/relationships/tags" Target="../tags/tag7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.jpeg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tags" Target="../tags/tag7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emf"/><Relationship Id="rId2" Type="http://schemas.openxmlformats.org/officeDocument/2006/relationships/tags" Target="../tags/tag7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emf"/><Relationship Id="rId2" Type="http://schemas.openxmlformats.org/officeDocument/2006/relationships/tags" Target="../tags/tag7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jpeg"/><Relationship Id="rId2" Type="http://schemas.openxmlformats.org/officeDocument/2006/relationships/tags" Target="../tags/tag6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tags" Target="../tags/tag6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tags" Target="../tags/tag6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tags" Target="../tags/tag6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tags" Target="../tags/tag6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66.xml"/><Relationship Id="rId7" Type="http://schemas.openxmlformats.org/officeDocument/2006/relationships/image" Target="../media/image7.emf"/><Relationship Id="rId2" Type="http://schemas.openxmlformats.org/officeDocument/2006/relationships/tags" Target="../tags/tag65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68.xml"/><Relationship Id="rId7" Type="http://schemas.openxmlformats.org/officeDocument/2006/relationships/image" Target="../media/image7.emf"/><Relationship Id="rId2" Type="http://schemas.openxmlformats.org/officeDocument/2006/relationships/tags" Target="../tags/tag6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70.xml"/><Relationship Id="rId7" Type="http://schemas.openxmlformats.org/officeDocument/2006/relationships/image" Target="../media/image7.emf"/><Relationship Id="rId2" Type="http://schemas.openxmlformats.org/officeDocument/2006/relationships/tags" Target="../tags/tag69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Object 12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92862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itle 38"/>
          <p:cNvSpPr>
            <a:spLocks noGrp="1"/>
          </p:cNvSpPr>
          <p:nvPr>
            <p:ph type="ctrTitle"/>
          </p:nvPr>
        </p:nvSpPr>
        <p:spPr>
          <a:xfrm>
            <a:off x="2313084" y="1690686"/>
            <a:ext cx="5833110" cy="1470025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Avances Modo Portuario</a:t>
            </a:r>
          </a:p>
        </p:txBody>
      </p:sp>
      <p:sp>
        <p:nvSpPr>
          <p:cNvPr id="132" name="Text Placeholder 131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2313084" y="4248150"/>
            <a:ext cx="3219450" cy="361950"/>
          </a:xfrm>
        </p:spPr>
        <p:txBody>
          <a:bodyPr/>
          <a:lstStyle/>
          <a:p>
            <a:r>
              <a:rPr lang="es-ES" dirty="0"/>
              <a:t>Septiembre de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50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Rectangle 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think-cell Slide" r:id="rId6" imgW="0" imgH="0" progId="TCLayout.ActiveDocument.1">
                  <p:embed/>
                </p:oleObj>
              </mc:Choice>
              <mc:Fallback>
                <p:oleObj name="think-cell Slide" r:id="rId6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Candara"/>
              <a:sym typeface="Candar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02659" y="215153"/>
            <a:ext cx="641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Sociedad Portuaria Bavaria S.A.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504636"/>
              </p:ext>
            </p:extLst>
          </p:nvPr>
        </p:nvGraphicFramePr>
        <p:xfrm>
          <a:off x="1290302" y="4805519"/>
          <a:ext cx="6096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 Inversión</a:t>
                      </a:r>
                      <a:r>
                        <a:rPr lang="es-CO" baseline="0" dirty="0"/>
                        <a:t> Ejecutada a  Agosto de 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       </a:t>
                      </a:r>
                      <a:r>
                        <a:rPr lang="es-CO" sz="18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800" b="1" kern="12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160.000 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     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800" b="1" kern="1200" baseline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$            75.595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800" b="1" kern="1200" baseline="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s-CO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274" y="1403797"/>
            <a:ext cx="4377438" cy="32647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/>
          <a:stretch/>
        </p:blipFill>
        <p:spPr>
          <a:xfrm>
            <a:off x="4433691" y="1357937"/>
            <a:ext cx="3083215" cy="334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243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Rectangle 3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3"/>
          <p:cNvSpPr txBox="1">
            <a:spLocks noGrp="1"/>
          </p:cNvSpPr>
          <p:nvPr>
            <p:ph type="title"/>
          </p:nvPr>
        </p:nvSpPr>
        <p:spPr>
          <a:xfrm>
            <a:off x="286246" y="580122"/>
            <a:ext cx="8595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Sociedad Portuaria Oiltanking Colombia S.A.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613045"/>
              </p:ext>
            </p:extLst>
          </p:nvPr>
        </p:nvGraphicFramePr>
        <p:xfrm>
          <a:off x="1184853" y="5011581"/>
          <a:ext cx="673565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7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 Inversión</a:t>
                      </a:r>
                      <a:r>
                        <a:rPr lang="es-CO" baseline="0" dirty="0"/>
                        <a:t> Ejecutada a  Agosto de 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        1.202.650 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           620.845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60" name="Picture 56" descr="https://c1.staticflickr.com/1/572/20902686122_667c307541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96" y="1333139"/>
            <a:ext cx="5864860" cy="32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8881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ángulo 16"/>
          <p:cNvSpPr/>
          <p:nvPr/>
        </p:nvSpPr>
        <p:spPr>
          <a:xfrm>
            <a:off x="790234" y="323138"/>
            <a:ext cx="80071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Refinería de Cartagena - REFICAR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991185"/>
              </p:ext>
            </p:extLst>
          </p:nvPr>
        </p:nvGraphicFramePr>
        <p:xfrm>
          <a:off x="1645023" y="4368796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 Inversión</a:t>
                      </a:r>
                      <a:r>
                        <a:rPr lang="es-CO" baseline="0" dirty="0"/>
                        <a:t> Ejecutada a  Abril de 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u="none" strike="noStrike" dirty="0">
                          <a:solidFill>
                            <a:srgbClr val="386295"/>
                          </a:solidFill>
                          <a:effectLst/>
                          <a:latin typeface="Calibri" charset="0"/>
                        </a:rPr>
                        <a:t>USD $ 9.718.075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 </a:t>
                      </a:r>
                      <a:r>
                        <a:rPr lang="es-CO" sz="1800" b="1" i="0" u="none" strike="noStrike" kern="1200" dirty="0">
                          <a:solidFill>
                            <a:srgbClr val="386295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USD $ 654.936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Imagen 6"/>
          <p:cNvPicPr/>
          <p:nvPr/>
        </p:nvPicPr>
        <p:blipFill rotWithShape="1">
          <a:blip r:embed="rId7"/>
          <a:srcRect l="14256" t="8151" r="13611" b="11249"/>
          <a:stretch/>
        </p:blipFill>
        <p:spPr bwMode="auto">
          <a:xfrm>
            <a:off x="1579739" y="1349491"/>
            <a:ext cx="6161284" cy="2780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3130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88901" y="995955"/>
            <a:ext cx="8915400" cy="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b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>
                <a:effectLst/>
                <a:latin typeface="Calibri"/>
                <a:ea typeface="Times New Roman"/>
                <a:cs typeface="Times New Roman"/>
              </a:rPr>
              <a:t>INTERVENTORIAS EN EJECUCION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>
                <a:effectLst/>
                <a:latin typeface="Calibri"/>
                <a:ea typeface="Times New Roman"/>
                <a:cs typeface="Times New Roman"/>
              </a:rPr>
              <a:t> MODO PORTUARIO</a:t>
            </a:r>
            <a:endParaRPr lang="es-CO" sz="3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500" y="1827334"/>
            <a:ext cx="4313816" cy="48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1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88901" y="995955"/>
            <a:ext cx="8915400" cy="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b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>
                <a:effectLst/>
                <a:latin typeface="Calibri"/>
                <a:ea typeface="Times New Roman"/>
                <a:cs typeface="Times New Roman"/>
              </a:rPr>
              <a:t>INTERVENTORIAS CONTRATADAS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400" b="1" dirty="0">
                <a:effectLst/>
                <a:latin typeface="Calibri"/>
                <a:ea typeface="Times New Roman"/>
                <a:cs typeface="Times New Roman"/>
              </a:rPr>
              <a:t> VIGENCIA 2016 MODO PORTUARIO</a:t>
            </a:r>
            <a:endParaRPr lang="es-CO" sz="3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35" y="2006600"/>
            <a:ext cx="6811318" cy="42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5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59126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64" y="1412776"/>
            <a:ext cx="5085560" cy="40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9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837712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0D9B7-3709-4AA7-BC15-71609CD14C4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136576" y="1124744"/>
            <a:ext cx="6493242" cy="83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b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O" sz="3600" b="1" dirty="0">
                <a:effectLst/>
                <a:latin typeface="Calibri"/>
                <a:ea typeface="Times New Roman"/>
                <a:cs typeface="Times New Roman"/>
              </a:rPr>
              <a:t>AVANCES MODO PORTUARIO</a:t>
            </a:r>
            <a:endParaRPr lang="es-CO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7" cstate="print"/>
          <a:srcRect l="7786" r="7675"/>
          <a:stretch/>
        </p:blipFill>
        <p:spPr bwMode="auto">
          <a:xfrm>
            <a:off x="1712640" y="2105536"/>
            <a:ext cx="5256584" cy="3267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224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12722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ángulo 13"/>
          <p:cNvSpPr/>
          <p:nvPr/>
        </p:nvSpPr>
        <p:spPr>
          <a:xfrm>
            <a:off x="1928664" y="487730"/>
            <a:ext cx="62057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Avances Modo Portuario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144688" y="1195616"/>
            <a:ext cx="506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dirty="0"/>
              <a:t>Metas 2016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412593" y="1759739"/>
            <a:ext cx="693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Para el año 2016 se planea una meta de inversión  de USD $ 135.112.194 – a Agosto se ha ejecutado un 61% de la Meta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77" y="2611388"/>
            <a:ext cx="4008192" cy="3883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9576" y="2898914"/>
            <a:ext cx="4290823" cy="32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43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ángulo 16"/>
          <p:cNvSpPr/>
          <p:nvPr/>
        </p:nvSpPr>
        <p:spPr>
          <a:xfrm>
            <a:off x="749806" y="323138"/>
            <a:ext cx="80879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Puerto Industrial Agua Dulce S.A  </a:t>
            </a:r>
            <a:endParaRPr lang="es-ES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336284"/>
              </p:ext>
            </p:extLst>
          </p:nvPr>
        </p:nvGraphicFramePr>
        <p:xfrm>
          <a:off x="1645023" y="4368796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 Inversión</a:t>
                      </a:r>
                      <a:r>
                        <a:rPr lang="es-CO" baseline="0" dirty="0"/>
                        <a:t> Ejecutada a  Agosto de 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u="none" strike="noStrike" dirty="0">
                          <a:solidFill>
                            <a:srgbClr val="386295"/>
                          </a:solidFill>
                          <a:effectLst/>
                          <a:latin typeface="Calibri" charset="0"/>
                        </a:rPr>
                        <a:t>USD $ 32.047.932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 </a:t>
                      </a:r>
                      <a:r>
                        <a:rPr lang="es-CO" sz="1800" b="1" i="0" u="none" strike="noStrike" kern="1200" dirty="0">
                          <a:solidFill>
                            <a:srgbClr val="386295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USD $</a:t>
                      </a:r>
                      <a:r>
                        <a:rPr lang="es-CO" sz="1800" b="1" i="0" u="none" strike="noStrike" kern="1200" baseline="0" dirty="0">
                          <a:solidFill>
                            <a:srgbClr val="386295"/>
                          </a:solidFill>
                          <a:effectLst/>
                          <a:latin typeface="Calibri" charset="0"/>
                          <a:ea typeface="+mn-ea"/>
                          <a:cs typeface="+mn-cs"/>
                        </a:rPr>
                        <a:t>  17.343.966 </a:t>
                      </a:r>
                      <a:endParaRPr lang="es-CO" sz="1800" b="1" i="0" u="none" strike="noStrike" kern="1200" dirty="0">
                        <a:solidFill>
                          <a:srgbClr val="386295"/>
                        </a:solidFill>
                        <a:effectLst/>
                        <a:latin typeface="Calibri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Imagen 8"/>
          <p:cNvPicPr/>
          <p:nvPr/>
        </p:nvPicPr>
        <p:blipFill rotWithShape="1">
          <a:blip r:embed="rId7"/>
          <a:srcRect l="22134" t="25955" r="23153" b="24509"/>
          <a:stretch/>
        </p:blipFill>
        <p:spPr bwMode="auto">
          <a:xfrm>
            <a:off x="1645023" y="1215162"/>
            <a:ext cx="6095999" cy="2784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478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ángulo 15"/>
          <p:cNvSpPr/>
          <p:nvPr/>
        </p:nvSpPr>
        <p:spPr>
          <a:xfrm>
            <a:off x="336795" y="301418"/>
            <a:ext cx="78189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Regional de Buenaventura S.A   </a:t>
            </a:r>
          </a:p>
          <a:p>
            <a:pPr algn="ctr"/>
            <a:endParaRPr lang="es-E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903" y="1632134"/>
            <a:ext cx="4996248" cy="2874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453750"/>
              </p:ext>
            </p:extLst>
          </p:nvPr>
        </p:nvGraphicFramePr>
        <p:xfrm>
          <a:off x="1522874" y="4827868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  Inversión</a:t>
                      </a:r>
                      <a:r>
                        <a:rPr lang="es-CO" baseline="0" dirty="0"/>
                        <a:t> Ejecutada a  Agosto de 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 $ 69.677.500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$ 21.350.402 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0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9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603943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8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Candara"/>
              <a:ea typeface="MS PGothic"/>
              <a:cs typeface="Arial"/>
              <a:sym typeface="Candara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8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Regional de Cartagena S.A    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977784"/>
              </p:ext>
            </p:extLst>
          </p:nvPr>
        </p:nvGraphicFramePr>
        <p:xfrm>
          <a:off x="1522874" y="4827868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 Inversión</a:t>
                      </a:r>
                      <a:r>
                        <a:rPr lang="es-CO" baseline="0" dirty="0"/>
                        <a:t> Ejecutada a  Agosto de 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</a:t>
                      </a: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3.343.454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 2.586.512 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Imagen 8" descr="http://www.eluniversal.com.co/sites/default/files/201201/imagen/contenedores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07" y="1355229"/>
            <a:ext cx="5397258" cy="300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4822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9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6885707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Candara"/>
              <a:ea typeface="MS PGothic"/>
              <a:cs typeface="Arial"/>
              <a:sym typeface="Candara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28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Sociedad Portuaria Terminal de Contenedores de Cartagena S.A </a:t>
            </a:r>
            <a:endParaRPr lang="es-CO" sz="2800" dirty="0"/>
          </a:p>
        </p:txBody>
      </p:sp>
      <p:pic>
        <p:nvPicPr>
          <p:cNvPr id="5" name="Imagen 4" descr="http://static.panoramio.com/photos/original/8694906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74" y="1496453"/>
            <a:ext cx="5952677" cy="303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53008"/>
              </p:ext>
            </p:extLst>
          </p:nvPr>
        </p:nvGraphicFramePr>
        <p:xfrm>
          <a:off x="1522874" y="4827868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 Inversión</a:t>
                      </a:r>
                      <a:r>
                        <a:rPr lang="es-CO" baseline="0" dirty="0"/>
                        <a:t> Ejecutada a Agosto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 $ 13.600.000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 $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2.911.199 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175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10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67735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>
              <a:latin typeface="Candara"/>
              <a:ea typeface="MS PGothic"/>
              <a:cs typeface="Arial"/>
              <a:sym typeface="Candar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2659" y="215153"/>
            <a:ext cx="641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Sociedad Portuaria El </a:t>
            </a:r>
            <a:r>
              <a:rPr lang="es-CO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Cayao</a:t>
            </a:r>
            <a:r>
              <a:rPr lang="es-CO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ndara" pitchFamily="34" charset="0"/>
                <a:ea typeface="+mj-ea"/>
                <a:cs typeface="+mj-cs"/>
              </a:rPr>
              <a:t> S.A E.S.P</a:t>
            </a:r>
          </a:p>
        </p:txBody>
      </p:sp>
      <p:pic>
        <p:nvPicPr>
          <p:cNvPr id="9" name="Imagen 8" descr="http://www.fundacionmamonal.org.co/media/14794/cayao%20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77" y="1386876"/>
            <a:ext cx="5580529" cy="3037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97778"/>
              </p:ext>
            </p:extLst>
          </p:nvPr>
        </p:nvGraphicFramePr>
        <p:xfrm>
          <a:off x="1751473" y="4816737"/>
          <a:ext cx="60960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Inversión Programada</a:t>
                      </a:r>
                      <a:r>
                        <a:rPr lang="es-CO" baseline="0" dirty="0"/>
                        <a:t> 2016</a:t>
                      </a:r>
                      <a:r>
                        <a:rPr lang="es-CO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 Inversión</a:t>
                      </a:r>
                      <a:r>
                        <a:rPr lang="es-CO" baseline="0" dirty="0"/>
                        <a:t> Ejecutada a  Agosto de  2016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 3.771.000 </a:t>
                      </a:r>
                      <a:endParaRPr lang="es-CO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USD</a:t>
                      </a:r>
                      <a:r>
                        <a:rPr lang="es-CO" sz="18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$ 23.761.615,92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6125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83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7&quot;&gt;&lt;elem m_fUsage=&quot;2.69891059609000020000E+000&quot;&gt;&lt;m_ppcolschidx val=&quot;0&quot;/&gt;&lt;m_rgb r=&quot;95&quot; g=&quot;b3&quot; b=&quot;d7&quot;/&gt;&lt;/elem&gt;&lt;elem m_fUsage=&quot;2.27611758283289990000E+000&quot;&gt;&lt;m_ppcolschidx val=&quot;0&quot;/&gt;&lt;m_rgb r=&quot;7f&quot; g=&quot;7f&quot; b=&quot;7f&quot;/&gt;&lt;/elem&gt;&lt;elem m_fUsage=&quot;1.94753203454961050000E+000&quot;&gt;&lt;m_ppcolschidx val=&quot;0&quot;/&gt;&lt;m_rgb r=&quot;bf&quot; g=&quot;bf&quot; b=&quot;bf&quot;/&gt;&lt;/elem&gt;&lt;elem m_fUsage=&quot;1.21361826373501590000E+000&quot;&gt;&lt;m_ppcolschidx val=&quot;0&quot;/&gt;&lt;m_rgb r=&quot;36&quot; g=&quot;60&quot; b=&quot;92&quot;/&gt;&lt;/elem&gt;&lt;elem m_fUsage=&quot;1.02635124360039480000E+000&quot;&gt;&lt;m_ppcolschidx val=&quot;0&quot;/&gt;&lt;m_rgb r=&quot;d9&quot; g=&quot;d9&quot; b=&quot;d9&quot;/&gt;&lt;/elem&gt;&lt;elem m_fUsage=&quot;2.88210765068180720000E-001&quot;&gt;&lt;m_ppcolschidx val=&quot;0&quot;/&gt;&lt;m_rgb r=&quot;24&quot; g=&quot;40&quot; b=&quot;61&quot;/&gt;&lt;/elem&gt;&lt;elem m_fUsage=&quot;2.05891132094649100000E-001&quot;&gt;&lt;m_ppcolschidx val=&quot;0&quot;/&gt;&lt;m_rgb r=&quot;a6&quot; g=&quot;a6&quot; b=&quot;a6&quot;/&gt;&lt;/elem&gt;&lt;/m_vecMRU&gt;&lt;/m_mruColor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/&gt;&lt;/CDefaultPrec&gt;&lt;/root&gt;"/>
  <p:tag name="THINKCELLUNDODONOTDELETE" val="1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f1lz785029W5QenBo_G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UfAvxx5U6KroDGBWqzm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B37tIvZEGT8CuoODbv2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1R.JuqvUKq1ooSY0XBD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0IG4Op1KUyZVFRdStyc2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uloeukbkC27FQiS1qU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bwo9AthUuE.91gUlFBk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YaRyqNEkGOukg5uv1cO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_P9fboXu0.IO8lChEu5o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o1VcRmXEKFaIQRadjjk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gdyCmJ5EGj5KRqCCnA3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8X9YeG6k.xnXVSAiJHV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R6CLhMO0SjKRPu_O0hu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jScBLiuk6KLo0sLxdC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VFNPLT8Ua98uLBCIL4c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tlhI8h2Ei_kK1d0trQK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HqzUZ2V4kSkUAGQ0Il2u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AAsFFX1kuGGmmOOH7Og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O9Fm9zFUmjHR0rPyEQo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EyAmG.vU.tyllajF_Oe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NeayY3Gk.49_resxvDA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9BheZNjg022f.xW_Zqxv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tJt2Wj10eKpMgU4_al4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fuEWCH0E29iZh5ToItr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xFVzBCeky9IUK7A2vvj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7e6TteMBEKF3tXkGjWvw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HQrVme_EeqJHHqOdgxD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RbDQmWr02pGTxAMGr5y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9EjtYRLEq.Sa1_uMAwu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G8OQMxAU2fzgqyNFJw2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8X9YeG6k.xnXVSAiJH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9BheZNjg022f.xW_Zqxv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CPDM1Nm0.ULHT78o0iA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5l6lrWhUSfZ7CJUHmAr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lhCPHSx0unBsk906R7b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Ql5OiYLE29QVV.CfTU9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84OrOpCUU6qxIVX3yhLE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6YG7AWgUWRMd25FpTcU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fuEWCH0E29iZh5ToItr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RCDqDLnUKKaWj8jgUrB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4TQXXiyUC8b4FyZkv_v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jxhAqMzkC79VmyB5OJP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bpHK1zfkyv__oiEBzGn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xZw5OffkWAiHIb.7HyM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CK NOTES INITIALS" val=""/>
  <p:tag name="RESIZE" val="Ye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aBqouLVE.2phnNOznu8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xFVzBCeky9IUK7A2vvjg"/>
</p:tagLst>
</file>

<file path=ppt/theme/theme1.xml><?xml version="1.0" encoding="utf-8"?>
<a:theme xmlns:a="http://schemas.openxmlformats.org/drawingml/2006/main" name="plantilla ANI">
  <a:themeElements>
    <a:clrScheme name="ANI2">
      <a:dk1>
        <a:srgbClr val="386295"/>
      </a:dk1>
      <a:lt1>
        <a:sysClr val="window" lastClr="FFFFFF"/>
      </a:lt1>
      <a:dk2>
        <a:srgbClr val="244061"/>
      </a:dk2>
      <a:lt2>
        <a:srgbClr val="B8CCE4"/>
      </a:lt2>
      <a:accent1>
        <a:srgbClr val="D9D9D9"/>
      </a:accent1>
      <a:accent2>
        <a:srgbClr val="A6A6A6"/>
      </a:accent2>
      <a:accent3>
        <a:srgbClr val="7F7F7F"/>
      </a:accent3>
      <a:accent4>
        <a:srgbClr val="424242"/>
      </a:accent4>
      <a:accent5>
        <a:srgbClr val="E36C09"/>
      </a:accent5>
      <a:accent6>
        <a:srgbClr val="366092"/>
      </a:accent6>
      <a:hlink>
        <a:srgbClr val="244061"/>
      </a:hlink>
      <a:folHlink>
        <a:srgbClr val="1C31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ANI PPT</Template>
  <TotalTime>739</TotalTime>
  <Words>254</Words>
  <Application>Microsoft Office PowerPoint</Application>
  <PresentationFormat>Presentación en pantalla (4:3)</PresentationFormat>
  <Paragraphs>72</Paragraphs>
  <Slides>14</Slides>
  <Notes>14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MS PGothic</vt:lpstr>
      <vt:lpstr>Arial</vt:lpstr>
      <vt:lpstr>Calibri</vt:lpstr>
      <vt:lpstr>Candara</vt:lpstr>
      <vt:lpstr>Helvetica Neue Bold Condensed</vt:lpstr>
      <vt:lpstr>Impact</vt:lpstr>
      <vt:lpstr>Times New Roman</vt:lpstr>
      <vt:lpstr>plantilla ANI</vt:lpstr>
      <vt:lpstr>think-cell Slide</vt:lpstr>
      <vt:lpstr>Avances Modo Portuario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Sociedad Portuaria Regional de Cartagena S.A    </vt:lpstr>
      <vt:lpstr>Sociedad Portuaria Terminal de Contenedores de Cartagena S.A </vt:lpstr>
      <vt:lpstr>Presentación de PowerPoint</vt:lpstr>
      <vt:lpstr>Presentación de PowerPoint</vt:lpstr>
      <vt:lpstr>Sociedad Portuaria Oiltanking Colombia S.A.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del documento</dc:title>
  <dc:creator>Leonardo Garcia Duarte</dc:creator>
  <cp:lastModifiedBy>Ricardo Aguilera Wilches</cp:lastModifiedBy>
  <cp:revision>26</cp:revision>
  <dcterms:created xsi:type="dcterms:W3CDTF">2015-06-23T21:46:26Z</dcterms:created>
  <dcterms:modified xsi:type="dcterms:W3CDTF">2016-09-20T22:06:46Z</dcterms:modified>
</cp:coreProperties>
</file>