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93" r:id="rId2"/>
  </p:sldMasterIdLst>
  <p:notesMasterIdLst>
    <p:notesMasterId r:id="rId80"/>
  </p:notesMasterIdLst>
  <p:handoutMasterIdLst>
    <p:handoutMasterId r:id="rId81"/>
  </p:handoutMasterIdLst>
  <p:sldIdLst>
    <p:sldId id="276" r:id="rId3"/>
    <p:sldId id="332" r:id="rId4"/>
    <p:sldId id="333" r:id="rId5"/>
    <p:sldId id="334" r:id="rId6"/>
    <p:sldId id="335" r:id="rId7"/>
    <p:sldId id="336" r:id="rId8"/>
    <p:sldId id="337" r:id="rId9"/>
    <p:sldId id="338" r:id="rId10"/>
    <p:sldId id="339" r:id="rId11"/>
    <p:sldId id="340" r:id="rId12"/>
    <p:sldId id="341" r:id="rId13"/>
    <p:sldId id="342" r:id="rId14"/>
    <p:sldId id="343" r:id="rId15"/>
    <p:sldId id="344" r:id="rId16"/>
    <p:sldId id="345" r:id="rId17"/>
    <p:sldId id="346" r:id="rId18"/>
    <p:sldId id="347" r:id="rId19"/>
    <p:sldId id="352" r:id="rId20"/>
    <p:sldId id="353" r:id="rId21"/>
    <p:sldId id="357" r:id="rId22"/>
    <p:sldId id="358" r:id="rId23"/>
    <p:sldId id="359" r:id="rId24"/>
    <p:sldId id="361" r:id="rId25"/>
    <p:sldId id="363" r:id="rId26"/>
    <p:sldId id="365" r:id="rId27"/>
    <p:sldId id="367" r:id="rId28"/>
    <p:sldId id="369" r:id="rId29"/>
    <p:sldId id="371" r:id="rId30"/>
    <p:sldId id="373" r:id="rId31"/>
    <p:sldId id="375" r:id="rId32"/>
    <p:sldId id="376" r:id="rId33"/>
    <p:sldId id="378" r:id="rId34"/>
    <p:sldId id="379" r:id="rId35"/>
    <p:sldId id="449" r:id="rId36"/>
    <p:sldId id="450" r:id="rId37"/>
    <p:sldId id="452" r:id="rId38"/>
    <p:sldId id="455" r:id="rId39"/>
    <p:sldId id="457" r:id="rId40"/>
    <p:sldId id="459" r:id="rId41"/>
    <p:sldId id="461" r:id="rId42"/>
    <p:sldId id="463" r:id="rId43"/>
    <p:sldId id="465" r:id="rId44"/>
    <p:sldId id="396" r:id="rId45"/>
    <p:sldId id="467" r:id="rId46"/>
    <p:sldId id="468" r:id="rId47"/>
    <p:sldId id="469" r:id="rId48"/>
    <p:sldId id="471" r:id="rId49"/>
    <p:sldId id="473" r:id="rId50"/>
    <p:sldId id="474" r:id="rId51"/>
    <p:sldId id="476" r:id="rId52"/>
    <p:sldId id="477" r:id="rId53"/>
    <p:sldId id="479" r:id="rId54"/>
    <p:sldId id="481" r:id="rId55"/>
    <p:sldId id="483" r:id="rId56"/>
    <p:sldId id="485" r:id="rId57"/>
    <p:sldId id="419" r:id="rId58"/>
    <p:sldId id="487" r:id="rId59"/>
    <p:sldId id="488" r:id="rId60"/>
    <p:sldId id="489" r:id="rId61"/>
    <p:sldId id="491" r:id="rId62"/>
    <p:sldId id="492" r:id="rId63"/>
    <p:sldId id="494" r:id="rId64"/>
    <p:sldId id="496" r:id="rId65"/>
    <p:sldId id="498" r:id="rId66"/>
    <p:sldId id="500" r:id="rId67"/>
    <p:sldId id="502" r:id="rId68"/>
    <p:sldId id="504" r:id="rId69"/>
    <p:sldId id="438" r:id="rId70"/>
    <p:sldId id="439" r:id="rId71"/>
    <p:sldId id="440" r:id="rId72"/>
    <p:sldId id="441" r:id="rId73"/>
    <p:sldId id="443" r:id="rId74"/>
    <p:sldId id="444" r:id="rId75"/>
    <p:sldId id="445" r:id="rId76"/>
    <p:sldId id="446" r:id="rId77"/>
    <p:sldId id="447" r:id="rId78"/>
    <p:sldId id="448" r:id="rId79"/>
  </p:sldIdLst>
  <p:sldSz cx="9906000" cy="6858000" type="A4"/>
  <p:notesSz cx="6789738" cy="9929813"/>
  <p:defaultTextStyle>
    <a:defPPr>
      <a:defRPr lang="es-C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3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2754"/>
    <a:srgbClr val="0A4D7A"/>
    <a:srgbClr val="094677"/>
    <a:srgbClr val="A50021"/>
    <a:srgbClr val="800000"/>
    <a:srgbClr val="996633"/>
    <a:srgbClr val="FF0066"/>
    <a:srgbClr val="09466D"/>
    <a:srgbClr val="E36B1A"/>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3614" autoAdjust="0"/>
  </p:normalViewPr>
  <p:slideViewPr>
    <p:cSldViewPr>
      <p:cViewPr varScale="1">
        <p:scale>
          <a:sx n="98" d="100"/>
          <a:sy n="98" d="100"/>
        </p:scale>
        <p:origin x="138" y="240"/>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2" d="100"/>
          <a:sy n="82" d="100"/>
        </p:scale>
        <p:origin x="-2064" y="-90"/>
      </p:cViewPr>
      <p:guideLst>
        <p:guide orient="horz" pos="3128"/>
        <p:guide pos="213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$1.024.024</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Promesa de Sociedad Futura APP - GICA (Constructora Colpatria S.A; Mincivil S.A; HB Estructuras Metálicas S.A; Termotécnica Coindustrial S.A; Latinco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2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1 PEAJE NUEVO</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77D00BBB-50E3-452C-8409-C9A68F073021}" type="presOf" srcId="{F96B75D6-87F5-4773-BA24-EF9600100F73}" destId="{FC59F9BE-81B0-4F10-A1D4-3364800DA136}" srcOrd="0" destOrd="0" presId="urn:microsoft.com/office/officeart/2005/8/layout/list1"/>
    <dgm:cxn modelId="{9C95C260-8962-49A6-9DC5-3AA7DD718698}" type="presOf" srcId="{89B7DFA3-ABED-4499-9A5E-1D66DEC00383}" destId="{77072C99-9D9F-47CE-B539-CCF3C5C37F3B}" srcOrd="0" destOrd="0" presId="urn:microsoft.com/office/officeart/2005/8/layout/list1"/>
    <dgm:cxn modelId="{546F47CA-E857-46EB-ACBA-1E13B129DE97}" type="presOf" srcId="{0A4E36F8-5CF3-4534-B8E6-327566ECD57D}" destId="{EDC5DCF0-1D3C-451B-AA75-BEFEC8664C6A}" srcOrd="0" destOrd="0" presId="urn:microsoft.com/office/officeart/2005/8/layout/list1"/>
    <dgm:cxn modelId="{5E289249-8D46-47B8-9449-95251E5C041A}" type="presOf" srcId="{D0F2DDA1-0E0D-4FD1-A81A-54BE0A8ACB15}" destId="{2A6DCF2A-B408-4C40-8D46-91A419D9E4A3}" srcOrd="0" destOrd="0" presId="urn:microsoft.com/office/officeart/2005/8/layout/list1"/>
    <dgm:cxn modelId="{84441BC9-48B3-435E-AE2D-42BE5234DD20}" type="presOf" srcId="{5B10CAE9-FABC-48D3-B866-B6946D3BB4FD}" destId="{B723FF4B-3441-44B3-9DF9-32C7A4A7E68F}"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814F3261-FDF4-4CC4-9199-658720CAC0D5}" type="presOf" srcId="{BFC99E52-10BB-4E97-8475-8DF709B582DC}" destId="{475890CF-15DF-4A0B-B245-F7CBF7A5CE89}"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13F32FC4-70A3-43AE-83CE-2F273AB70245}" type="presOf" srcId="{89B7DFA3-ABED-4499-9A5E-1D66DEC00383}" destId="{D455F51E-F878-4A2D-BAE7-4D294E969CE3}" srcOrd="1" destOrd="0" presId="urn:microsoft.com/office/officeart/2005/8/layout/list1"/>
    <dgm:cxn modelId="{1B1839FE-E4AE-49DF-B9F7-458E64A60E7B}" type="presOf" srcId="{5B10CAE9-FABC-48D3-B866-B6946D3BB4FD}" destId="{B2D665C1-F666-4967-A396-EE759695490F}" srcOrd="1" destOrd="0" presId="urn:microsoft.com/office/officeart/2005/8/layout/list1"/>
    <dgm:cxn modelId="{10A53471-A567-46DD-A60A-6D4FFAE2DEFE}" type="presOf" srcId="{C12D9C2E-43C8-49A6-B5A4-D99820741017}" destId="{2A6DCF2A-B408-4C40-8D46-91A419D9E4A3}" srcOrd="0" destOrd="2"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9F72D94C-705D-4FE9-B570-B5E9EFF2CD26}" type="presOf" srcId="{F96B75D6-87F5-4773-BA24-EF9600100F73}" destId="{6CF66FEE-4C8E-43FC-97BB-53A003F2AA4D}" srcOrd="1"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6B9B89F7-E34A-48BE-8F8D-F1C446AB2543}" type="presOf" srcId="{B06D505D-8E2F-4D1A-B27A-56A0F233AC0D}" destId="{36D816F8-F198-462D-B1C1-F2B261A387B2}" srcOrd="0" destOrd="0" presId="urn:microsoft.com/office/officeart/2005/8/layout/list1"/>
    <dgm:cxn modelId="{0634CC1D-1883-454A-B230-FE277AE9989A}" type="presOf" srcId="{84056A4A-3F0D-4B19-90F9-22B804B460B4}" destId="{2A6DCF2A-B408-4C40-8D46-91A419D9E4A3}" srcOrd="0" destOrd="1"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F1AB0805-A83B-463D-BFC2-564EFA4AA221}" type="presParOf" srcId="{475890CF-15DF-4A0B-B245-F7CBF7A5CE89}" destId="{D9E4BE70-56AD-4F73-912D-316D4D922D23}" srcOrd="0" destOrd="0" presId="urn:microsoft.com/office/officeart/2005/8/layout/list1"/>
    <dgm:cxn modelId="{9F475719-6A58-451A-A5D2-6BFE66A990C8}" type="presParOf" srcId="{D9E4BE70-56AD-4F73-912D-316D4D922D23}" destId="{B723FF4B-3441-44B3-9DF9-32C7A4A7E68F}" srcOrd="0" destOrd="0" presId="urn:microsoft.com/office/officeart/2005/8/layout/list1"/>
    <dgm:cxn modelId="{736F29C2-9F25-43F4-AE55-97F21EAE6F52}" type="presParOf" srcId="{D9E4BE70-56AD-4F73-912D-316D4D922D23}" destId="{B2D665C1-F666-4967-A396-EE759695490F}" srcOrd="1" destOrd="0" presId="urn:microsoft.com/office/officeart/2005/8/layout/list1"/>
    <dgm:cxn modelId="{208C86BE-3191-454C-8B52-632069E98B31}" type="presParOf" srcId="{475890CF-15DF-4A0B-B245-F7CBF7A5CE89}" destId="{EEB1281F-FEEC-4C12-B0F0-86AA2BF1FE98}" srcOrd="1" destOrd="0" presId="urn:microsoft.com/office/officeart/2005/8/layout/list1"/>
    <dgm:cxn modelId="{A27C61EF-2559-4E91-9877-933FEC5FFEBF}" type="presParOf" srcId="{475890CF-15DF-4A0B-B245-F7CBF7A5CE89}" destId="{EDC5DCF0-1D3C-451B-AA75-BEFEC8664C6A}" srcOrd="2" destOrd="0" presId="urn:microsoft.com/office/officeart/2005/8/layout/list1"/>
    <dgm:cxn modelId="{F6A83F92-427C-4D46-B7F6-78568BC13317}" type="presParOf" srcId="{475890CF-15DF-4A0B-B245-F7CBF7A5CE89}" destId="{285753CA-FE64-46B1-AD26-E797F021CB1D}" srcOrd="3" destOrd="0" presId="urn:microsoft.com/office/officeart/2005/8/layout/list1"/>
    <dgm:cxn modelId="{E67EFD77-D830-4DD3-A3EF-C9712F15C575}" type="presParOf" srcId="{475890CF-15DF-4A0B-B245-F7CBF7A5CE89}" destId="{65BF4AF1-4E95-4D64-B212-BA8DC18EAC42}" srcOrd="4" destOrd="0" presId="urn:microsoft.com/office/officeart/2005/8/layout/list1"/>
    <dgm:cxn modelId="{95B9F1A9-A335-4708-80C1-74710CE43AD5}" type="presParOf" srcId="{65BF4AF1-4E95-4D64-B212-BA8DC18EAC42}" destId="{77072C99-9D9F-47CE-B539-CCF3C5C37F3B}" srcOrd="0" destOrd="0" presId="urn:microsoft.com/office/officeart/2005/8/layout/list1"/>
    <dgm:cxn modelId="{CE4C5DEF-753A-42EE-A770-9B778E97703E}" type="presParOf" srcId="{65BF4AF1-4E95-4D64-B212-BA8DC18EAC42}" destId="{D455F51E-F878-4A2D-BAE7-4D294E969CE3}" srcOrd="1" destOrd="0" presId="urn:microsoft.com/office/officeart/2005/8/layout/list1"/>
    <dgm:cxn modelId="{3FF76CE2-CC2C-4886-9EF7-C934356D4A9E}" type="presParOf" srcId="{475890CF-15DF-4A0B-B245-F7CBF7A5CE89}" destId="{66497C2B-996C-45D3-ACF3-4C14B99E44D2}" srcOrd="5" destOrd="0" presId="urn:microsoft.com/office/officeart/2005/8/layout/list1"/>
    <dgm:cxn modelId="{E11EC828-35C8-41A1-BBDA-D93BD4A94E9E}" type="presParOf" srcId="{475890CF-15DF-4A0B-B245-F7CBF7A5CE89}" destId="{36D816F8-F198-462D-B1C1-F2B261A387B2}" srcOrd="6" destOrd="0" presId="urn:microsoft.com/office/officeart/2005/8/layout/list1"/>
    <dgm:cxn modelId="{0C3F9A8F-2A3C-488D-B924-6F860CCB13C9}" type="presParOf" srcId="{475890CF-15DF-4A0B-B245-F7CBF7A5CE89}" destId="{78C90B04-4DBC-43C7-8D99-286D4B1A6ABB}" srcOrd="7" destOrd="0" presId="urn:microsoft.com/office/officeart/2005/8/layout/list1"/>
    <dgm:cxn modelId="{843A75CB-ED4A-40EF-9BE2-EE39B858464C}" type="presParOf" srcId="{475890CF-15DF-4A0B-B245-F7CBF7A5CE89}" destId="{DB1FE9E1-F5B9-4A92-8A69-8AC22FE84B5E}" srcOrd="8" destOrd="0" presId="urn:microsoft.com/office/officeart/2005/8/layout/list1"/>
    <dgm:cxn modelId="{EE4D8027-C1E6-473C-8B9F-32C2F78D79BC}" type="presParOf" srcId="{DB1FE9E1-F5B9-4A92-8A69-8AC22FE84B5E}" destId="{FC59F9BE-81B0-4F10-A1D4-3364800DA136}" srcOrd="0" destOrd="0" presId="urn:microsoft.com/office/officeart/2005/8/layout/list1"/>
    <dgm:cxn modelId="{B6CE443D-F4A1-4457-9F3C-13EBEE5ACD55}" type="presParOf" srcId="{DB1FE9E1-F5B9-4A92-8A69-8AC22FE84B5E}" destId="{6CF66FEE-4C8E-43FC-97BB-53A003F2AA4D}" srcOrd="1" destOrd="0" presId="urn:microsoft.com/office/officeart/2005/8/layout/list1"/>
    <dgm:cxn modelId="{A0E128D8-196B-4A30-8309-4198258C0335}" type="presParOf" srcId="{475890CF-15DF-4A0B-B245-F7CBF7A5CE89}" destId="{B18705C6-C943-4516-9715-648C919F9A02}" srcOrd="9" destOrd="0" presId="urn:microsoft.com/office/officeart/2005/8/layout/list1"/>
    <dgm:cxn modelId="{86652835-F254-4191-A29D-5593CC63C585}"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4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latin typeface="+mn-lt"/>
              <a:ea typeface="+mn-ea"/>
              <a:cs typeface="+mn-cs"/>
            </a:rPr>
            <a:t>SE RADICARÁ EN HACIENDA EL 15– 01 - 2015</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622A6637-7DB4-4188-BA28-1323F7E6731F}" type="presOf" srcId="{0A4E36F8-5CF3-4534-B8E6-327566ECD57D}" destId="{EDC5DCF0-1D3C-451B-AA75-BEFEC8664C6A}" srcOrd="0" destOrd="1"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06F96CE8-7FF5-4CBF-B8B1-4841B49E09EB}" type="presOf" srcId="{5B10CAE9-FABC-48D3-B866-B6946D3BB4FD}" destId="{B723FF4B-3441-44B3-9DF9-32C7A4A7E68F}" srcOrd="0" destOrd="0" presId="urn:microsoft.com/office/officeart/2005/8/layout/list1"/>
    <dgm:cxn modelId="{E7F018B7-EC29-460C-B737-E7E3B6D2F4BB}" type="presOf" srcId="{B06D505D-8E2F-4D1A-B27A-56A0F233AC0D}" destId="{36D816F8-F198-462D-B1C1-F2B261A387B2}"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959DE491-E0C9-4589-8079-ECDB3B620EEE}" type="presOf" srcId="{5B10CAE9-FABC-48D3-B866-B6946D3BB4FD}" destId="{B2D665C1-F666-4967-A396-EE759695490F}" srcOrd="1" destOrd="0" presId="urn:microsoft.com/office/officeart/2005/8/layout/list1"/>
    <dgm:cxn modelId="{EDB49E90-C358-4951-9B1F-D94BD5474E6E}" type="presOf" srcId="{89B7DFA3-ABED-4499-9A5E-1D66DEC00383}" destId="{D455F51E-F878-4A2D-BAE7-4D294E969CE3}" srcOrd="1" destOrd="0" presId="urn:microsoft.com/office/officeart/2005/8/layout/list1"/>
    <dgm:cxn modelId="{3DEEAA7A-5F12-48AF-8786-3FD34927C876}" type="presOf" srcId="{89B7DFA3-ABED-4499-9A5E-1D66DEC00383}" destId="{77072C99-9D9F-47CE-B539-CCF3C5C37F3B}" srcOrd="0" destOrd="0" presId="urn:microsoft.com/office/officeart/2005/8/layout/list1"/>
    <dgm:cxn modelId="{131A1B88-994B-4BFD-B38F-41CFEA88E846}" type="presOf" srcId="{83EE8695-9F0C-4ADC-8B52-26BD41935CF3}" destId="{EDC5DCF0-1D3C-451B-AA75-BEFEC8664C6A}" srcOrd="0" destOrd="0" presId="urn:microsoft.com/office/officeart/2005/8/layout/list1"/>
    <dgm:cxn modelId="{FE463B38-6EA7-4B21-8DE2-4CF8B01CF2C5}" type="presOf" srcId="{BFC99E52-10BB-4E97-8475-8DF709B582DC}" destId="{475890CF-15DF-4A0B-B245-F7CBF7A5CE89}"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F3172CE9-FEC7-43CC-8848-F541262B7CA2}" type="presParOf" srcId="{475890CF-15DF-4A0B-B245-F7CBF7A5CE89}" destId="{D9E4BE70-56AD-4F73-912D-316D4D922D23}" srcOrd="0" destOrd="0" presId="urn:microsoft.com/office/officeart/2005/8/layout/list1"/>
    <dgm:cxn modelId="{CF323405-7272-4BB6-BC5B-00CB266BF8FC}" type="presParOf" srcId="{D9E4BE70-56AD-4F73-912D-316D4D922D23}" destId="{B723FF4B-3441-44B3-9DF9-32C7A4A7E68F}" srcOrd="0" destOrd="0" presId="urn:microsoft.com/office/officeart/2005/8/layout/list1"/>
    <dgm:cxn modelId="{F96363C5-D1B6-4E22-8CBD-88EA5A9F83F4}" type="presParOf" srcId="{D9E4BE70-56AD-4F73-912D-316D4D922D23}" destId="{B2D665C1-F666-4967-A396-EE759695490F}" srcOrd="1" destOrd="0" presId="urn:microsoft.com/office/officeart/2005/8/layout/list1"/>
    <dgm:cxn modelId="{E8E8EBAA-69E8-4D64-A839-6157225B8915}" type="presParOf" srcId="{475890CF-15DF-4A0B-B245-F7CBF7A5CE89}" destId="{EEB1281F-FEEC-4C12-B0F0-86AA2BF1FE98}" srcOrd="1" destOrd="0" presId="urn:microsoft.com/office/officeart/2005/8/layout/list1"/>
    <dgm:cxn modelId="{271A8FE1-DF73-4BFF-818F-C22C645F4F4C}" type="presParOf" srcId="{475890CF-15DF-4A0B-B245-F7CBF7A5CE89}" destId="{EDC5DCF0-1D3C-451B-AA75-BEFEC8664C6A}" srcOrd="2" destOrd="0" presId="urn:microsoft.com/office/officeart/2005/8/layout/list1"/>
    <dgm:cxn modelId="{C05F4214-DEB7-4624-8DDC-B65B0B6446B5}" type="presParOf" srcId="{475890CF-15DF-4A0B-B245-F7CBF7A5CE89}" destId="{285753CA-FE64-46B1-AD26-E797F021CB1D}" srcOrd="3" destOrd="0" presId="urn:microsoft.com/office/officeart/2005/8/layout/list1"/>
    <dgm:cxn modelId="{EF7FEB26-D102-4444-BF17-08780F7D12CD}" type="presParOf" srcId="{475890CF-15DF-4A0B-B245-F7CBF7A5CE89}" destId="{65BF4AF1-4E95-4D64-B212-BA8DC18EAC42}" srcOrd="4" destOrd="0" presId="urn:microsoft.com/office/officeart/2005/8/layout/list1"/>
    <dgm:cxn modelId="{71305320-B2E0-4F62-AB44-C995824B9C1C}" type="presParOf" srcId="{65BF4AF1-4E95-4D64-B212-BA8DC18EAC42}" destId="{77072C99-9D9F-47CE-B539-CCF3C5C37F3B}" srcOrd="0" destOrd="0" presId="urn:microsoft.com/office/officeart/2005/8/layout/list1"/>
    <dgm:cxn modelId="{2D591DCD-C7C9-40B3-AD59-D8AD8FD87827}" type="presParOf" srcId="{65BF4AF1-4E95-4D64-B212-BA8DC18EAC42}" destId="{D455F51E-F878-4A2D-BAE7-4D294E969CE3}" srcOrd="1" destOrd="0" presId="urn:microsoft.com/office/officeart/2005/8/layout/list1"/>
    <dgm:cxn modelId="{07F0AD8C-34D7-4DF6-BE73-26EF9AA8F8BA}" type="presParOf" srcId="{475890CF-15DF-4A0B-B245-F7CBF7A5CE89}" destId="{66497C2B-996C-45D3-ACF3-4C14B99E44D2}" srcOrd="5" destOrd="0" presId="urn:microsoft.com/office/officeart/2005/8/layout/list1"/>
    <dgm:cxn modelId="{C8B25512-7FD3-4245-B5DC-2EC7EA44CF65}"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$527.871</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Consorcio Alternativas Viales (GAICO, FORTRESS, ALCA, NOARCO S.A.)</a:t>
          </a:r>
          <a:r>
            <a:rPr lang="es-CO" sz="1400" b="0" dirty="0" smtClean="0"/>
            <a:t>.</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2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2 PEAJES NUEVOS</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FCC4775E-A452-4E48-910D-8DF82769A5CF}" type="presOf" srcId="{84056A4A-3F0D-4B19-90F9-22B804B460B4}" destId="{2A6DCF2A-B408-4C40-8D46-91A419D9E4A3}" srcOrd="0" destOrd="1" presId="urn:microsoft.com/office/officeart/2005/8/layout/list1"/>
    <dgm:cxn modelId="{2A716C3B-5CEE-4BC0-A21D-7166CC7F98C8}" type="presOf" srcId="{0A4E36F8-5CF3-4534-B8E6-327566ECD57D}" destId="{EDC5DCF0-1D3C-451B-AA75-BEFEC8664C6A}" srcOrd="0" destOrd="0" presId="urn:microsoft.com/office/officeart/2005/8/layout/list1"/>
    <dgm:cxn modelId="{D868FE3B-DF49-4D98-9AE6-D90521B97096}" type="presOf" srcId="{C12D9C2E-43C8-49A6-B5A4-D99820741017}" destId="{2A6DCF2A-B408-4C40-8D46-91A419D9E4A3}" srcOrd="0" destOrd="2" presId="urn:microsoft.com/office/officeart/2005/8/layout/list1"/>
    <dgm:cxn modelId="{D46E7C83-BDDF-4D73-9AC2-ACF8E063FE50}" type="presOf" srcId="{D0F2DDA1-0E0D-4FD1-A81A-54BE0A8ACB15}" destId="{2A6DCF2A-B408-4C40-8D46-91A419D9E4A3}" srcOrd="0" destOrd="0" presId="urn:microsoft.com/office/officeart/2005/8/layout/list1"/>
    <dgm:cxn modelId="{F37E9EA8-71EE-4C7C-A529-65F65BF481CB}" type="presOf" srcId="{89B7DFA3-ABED-4499-9A5E-1D66DEC00383}" destId="{D455F51E-F878-4A2D-BAE7-4D294E969CE3}" srcOrd="1" destOrd="0" presId="urn:microsoft.com/office/officeart/2005/8/layout/list1"/>
    <dgm:cxn modelId="{6EAAB58E-F00B-46C8-9C3D-87CA0E0DAD6F}" type="presOf" srcId="{89B7DFA3-ABED-4499-9A5E-1D66DEC00383}" destId="{77072C99-9D9F-47CE-B539-CCF3C5C37F3B}"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EBCD7843-3D6E-45CD-8FFA-08959A6566F2}" type="presOf" srcId="{5B10CAE9-FABC-48D3-B866-B6946D3BB4FD}" destId="{B2D665C1-F666-4967-A396-EE759695490F}" srcOrd="1" destOrd="0" presId="urn:microsoft.com/office/officeart/2005/8/layout/list1"/>
    <dgm:cxn modelId="{BDFBF6CA-8B9C-4073-BDA6-7E581E0E10AD}" type="presOf" srcId="{5B10CAE9-FABC-48D3-B866-B6946D3BB4FD}" destId="{B723FF4B-3441-44B3-9DF9-32C7A4A7E68F}" srcOrd="0" destOrd="0" presId="urn:microsoft.com/office/officeart/2005/8/layout/list1"/>
    <dgm:cxn modelId="{1A4CD55D-C32B-4229-BF13-81361A629A60}" type="presOf" srcId="{B06D505D-8E2F-4D1A-B27A-56A0F233AC0D}" destId="{36D816F8-F198-462D-B1C1-F2B261A387B2}"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27062401-3168-464B-8B72-4B9532221891}" type="presOf" srcId="{F96B75D6-87F5-4773-BA24-EF9600100F73}" destId="{6CF66FEE-4C8E-43FC-97BB-53A003F2AA4D}" srcOrd="1"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02F1348D-78E2-4F8A-BA34-D407A567EDFD}" type="presOf" srcId="{F96B75D6-87F5-4773-BA24-EF9600100F73}" destId="{FC59F9BE-81B0-4F10-A1D4-3364800DA136}"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E3A54024-43EA-48AB-B7FA-D3E2F3853F2D}" type="presOf" srcId="{BFC99E52-10BB-4E97-8475-8DF709B582DC}" destId="{475890CF-15DF-4A0B-B245-F7CBF7A5CE89}"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ABB71B27-2590-4EFD-8F84-03CE9279C50E}" type="presParOf" srcId="{475890CF-15DF-4A0B-B245-F7CBF7A5CE89}" destId="{D9E4BE70-56AD-4F73-912D-316D4D922D23}" srcOrd="0" destOrd="0" presId="urn:microsoft.com/office/officeart/2005/8/layout/list1"/>
    <dgm:cxn modelId="{03D1A154-3AB9-4765-9A14-ABE99EE1E082}" type="presParOf" srcId="{D9E4BE70-56AD-4F73-912D-316D4D922D23}" destId="{B723FF4B-3441-44B3-9DF9-32C7A4A7E68F}" srcOrd="0" destOrd="0" presId="urn:microsoft.com/office/officeart/2005/8/layout/list1"/>
    <dgm:cxn modelId="{496847B4-95AB-4B68-9DAB-00A4928A9AD7}" type="presParOf" srcId="{D9E4BE70-56AD-4F73-912D-316D4D922D23}" destId="{B2D665C1-F666-4967-A396-EE759695490F}" srcOrd="1" destOrd="0" presId="urn:microsoft.com/office/officeart/2005/8/layout/list1"/>
    <dgm:cxn modelId="{21054A55-A054-41C8-A000-2DA13E1AFE7C}" type="presParOf" srcId="{475890CF-15DF-4A0B-B245-F7CBF7A5CE89}" destId="{EEB1281F-FEEC-4C12-B0F0-86AA2BF1FE98}" srcOrd="1" destOrd="0" presId="urn:microsoft.com/office/officeart/2005/8/layout/list1"/>
    <dgm:cxn modelId="{8C21655E-2C45-4310-B8E5-AEAC55C1DC49}" type="presParOf" srcId="{475890CF-15DF-4A0B-B245-F7CBF7A5CE89}" destId="{EDC5DCF0-1D3C-451B-AA75-BEFEC8664C6A}" srcOrd="2" destOrd="0" presId="urn:microsoft.com/office/officeart/2005/8/layout/list1"/>
    <dgm:cxn modelId="{C4A5EC8B-1969-4732-BD9D-6BFDD44E85F0}" type="presParOf" srcId="{475890CF-15DF-4A0B-B245-F7CBF7A5CE89}" destId="{285753CA-FE64-46B1-AD26-E797F021CB1D}" srcOrd="3" destOrd="0" presId="urn:microsoft.com/office/officeart/2005/8/layout/list1"/>
    <dgm:cxn modelId="{7418FD95-9B75-4EF2-932D-244BC4748CB4}" type="presParOf" srcId="{475890CF-15DF-4A0B-B245-F7CBF7A5CE89}" destId="{65BF4AF1-4E95-4D64-B212-BA8DC18EAC42}" srcOrd="4" destOrd="0" presId="urn:microsoft.com/office/officeart/2005/8/layout/list1"/>
    <dgm:cxn modelId="{B04E9088-10FA-4C8E-8B61-48C64EDC43C0}" type="presParOf" srcId="{65BF4AF1-4E95-4D64-B212-BA8DC18EAC42}" destId="{77072C99-9D9F-47CE-B539-CCF3C5C37F3B}" srcOrd="0" destOrd="0" presId="urn:microsoft.com/office/officeart/2005/8/layout/list1"/>
    <dgm:cxn modelId="{512CF52A-35A5-4F93-A9AC-C91779ED905A}" type="presParOf" srcId="{65BF4AF1-4E95-4D64-B212-BA8DC18EAC42}" destId="{D455F51E-F878-4A2D-BAE7-4D294E969CE3}" srcOrd="1" destOrd="0" presId="urn:microsoft.com/office/officeart/2005/8/layout/list1"/>
    <dgm:cxn modelId="{32296F90-EFAF-4EC8-97E0-111F7756D3B8}" type="presParOf" srcId="{475890CF-15DF-4A0B-B245-F7CBF7A5CE89}" destId="{66497C2B-996C-45D3-ACF3-4C14B99E44D2}" srcOrd="5" destOrd="0" presId="urn:microsoft.com/office/officeart/2005/8/layout/list1"/>
    <dgm:cxn modelId="{502EEDFB-7794-439F-ABF1-9E7C04242574}" type="presParOf" srcId="{475890CF-15DF-4A0B-B245-F7CBF7A5CE89}" destId="{36D816F8-F198-462D-B1C1-F2B261A387B2}" srcOrd="6" destOrd="0" presId="urn:microsoft.com/office/officeart/2005/8/layout/list1"/>
    <dgm:cxn modelId="{B853B9AD-8023-465F-A877-BE0B7F391B52}" type="presParOf" srcId="{475890CF-15DF-4A0B-B245-F7CBF7A5CE89}" destId="{78C90B04-4DBC-43C7-8D99-286D4B1A6ABB}" srcOrd="7" destOrd="0" presId="urn:microsoft.com/office/officeart/2005/8/layout/list1"/>
    <dgm:cxn modelId="{7F2523EF-C289-43FE-B993-D7AD5A1CF7D0}" type="presParOf" srcId="{475890CF-15DF-4A0B-B245-F7CBF7A5CE89}" destId="{DB1FE9E1-F5B9-4A92-8A69-8AC22FE84B5E}" srcOrd="8" destOrd="0" presId="urn:microsoft.com/office/officeart/2005/8/layout/list1"/>
    <dgm:cxn modelId="{EC80653E-4FF4-4121-9DBC-496EB7FC6B52}" type="presParOf" srcId="{DB1FE9E1-F5B9-4A92-8A69-8AC22FE84B5E}" destId="{FC59F9BE-81B0-4F10-A1D4-3364800DA136}" srcOrd="0" destOrd="0" presId="urn:microsoft.com/office/officeart/2005/8/layout/list1"/>
    <dgm:cxn modelId="{491FEDB7-69EA-42BB-81F7-F3E9A4307FCB}" type="presParOf" srcId="{DB1FE9E1-F5B9-4A92-8A69-8AC22FE84B5E}" destId="{6CF66FEE-4C8E-43FC-97BB-53A003F2AA4D}" srcOrd="1" destOrd="0" presId="urn:microsoft.com/office/officeart/2005/8/layout/list1"/>
    <dgm:cxn modelId="{F8243407-C180-433A-9C56-9DEC1F398C77}" type="presParOf" srcId="{475890CF-15DF-4A0B-B245-F7CBF7A5CE89}" destId="{B18705C6-C943-4516-9715-648C919F9A02}" srcOrd="9" destOrd="0" presId="urn:microsoft.com/office/officeart/2005/8/layout/list1"/>
    <dgm:cxn modelId="{4DBA07A5-4FEC-4E06-8494-82931F93A569}"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4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latin typeface="+mn-lt"/>
              <a:ea typeface="+mn-ea"/>
              <a:cs typeface="+mn-cs"/>
            </a:rPr>
            <a:t>PENDIENTE DE AJUSTES QUE ENTREGARAN EL 12-12-2014</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A360B4CD-07B7-42BF-81EB-80132A43AEFF}" type="presOf" srcId="{5B10CAE9-FABC-48D3-B866-B6946D3BB4FD}" destId="{B2D665C1-F666-4967-A396-EE759695490F}" srcOrd="1" destOrd="0" presId="urn:microsoft.com/office/officeart/2005/8/layout/list1"/>
    <dgm:cxn modelId="{D7D72C03-9589-4351-A0C4-FB17A8EC4AE7}" type="presOf" srcId="{0A4E36F8-5CF3-4534-B8E6-327566ECD57D}" destId="{EDC5DCF0-1D3C-451B-AA75-BEFEC8664C6A}" srcOrd="0" destOrd="1" presId="urn:microsoft.com/office/officeart/2005/8/layout/list1"/>
    <dgm:cxn modelId="{1CD7F9CF-D132-4B91-ACF1-78AECD0882DA}" type="presOf" srcId="{B06D505D-8E2F-4D1A-B27A-56A0F233AC0D}" destId="{36D816F8-F198-462D-B1C1-F2B261A387B2}" srcOrd="0" destOrd="0" presId="urn:microsoft.com/office/officeart/2005/8/layout/list1"/>
    <dgm:cxn modelId="{D32B4496-C760-484F-90F4-86262BAAEDC0}" type="presOf" srcId="{89B7DFA3-ABED-4499-9A5E-1D66DEC00383}" destId="{77072C99-9D9F-47CE-B539-CCF3C5C37F3B}" srcOrd="0" destOrd="0" presId="urn:microsoft.com/office/officeart/2005/8/layout/list1"/>
    <dgm:cxn modelId="{B7C27394-AD90-4152-A398-239212F625B2}" type="presOf" srcId="{83EE8695-9F0C-4ADC-8B52-26BD41935CF3}" destId="{EDC5DCF0-1D3C-451B-AA75-BEFEC8664C6A}"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C31AE3A1-9A41-4565-8ED0-F5D52783AF0D}" type="presOf" srcId="{5B10CAE9-FABC-48D3-B866-B6946D3BB4FD}" destId="{B723FF4B-3441-44B3-9DF9-32C7A4A7E68F}"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C84A8BA0-528A-4B45-8C58-C3D73646BDA3}" type="presOf" srcId="{89B7DFA3-ABED-4499-9A5E-1D66DEC00383}" destId="{D455F51E-F878-4A2D-BAE7-4D294E969CE3}" srcOrd="1"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E61C14DA-7571-4896-B2E4-B4D6F933FFDD}" type="presOf" srcId="{BFC99E52-10BB-4E97-8475-8DF709B582DC}" destId="{475890CF-15DF-4A0B-B245-F7CBF7A5CE89}"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6E44BBD3-DD74-45B2-BC89-8D4B51ED6DDE}" type="presParOf" srcId="{475890CF-15DF-4A0B-B245-F7CBF7A5CE89}" destId="{D9E4BE70-56AD-4F73-912D-316D4D922D23}" srcOrd="0" destOrd="0" presId="urn:microsoft.com/office/officeart/2005/8/layout/list1"/>
    <dgm:cxn modelId="{C45BE544-EBE1-414D-978C-1736562FBCEC}" type="presParOf" srcId="{D9E4BE70-56AD-4F73-912D-316D4D922D23}" destId="{B723FF4B-3441-44B3-9DF9-32C7A4A7E68F}" srcOrd="0" destOrd="0" presId="urn:microsoft.com/office/officeart/2005/8/layout/list1"/>
    <dgm:cxn modelId="{D5AA6481-1D16-46B5-8A0C-A705ABF1FCAD}" type="presParOf" srcId="{D9E4BE70-56AD-4F73-912D-316D4D922D23}" destId="{B2D665C1-F666-4967-A396-EE759695490F}" srcOrd="1" destOrd="0" presId="urn:microsoft.com/office/officeart/2005/8/layout/list1"/>
    <dgm:cxn modelId="{20ECC91E-71BF-42D6-8544-0349419FEE2B}" type="presParOf" srcId="{475890CF-15DF-4A0B-B245-F7CBF7A5CE89}" destId="{EEB1281F-FEEC-4C12-B0F0-86AA2BF1FE98}" srcOrd="1" destOrd="0" presId="urn:microsoft.com/office/officeart/2005/8/layout/list1"/>
    <dgm:cxn modelId="{32C07E81-3AC1-4AA6-96BA-BA04C0ED8303}" type="presParOf" srcId="{475890CF-15DF-4A0B-B245-F7CBF7A5CE89}" destId="{EDC5DCF0-1D3C-451B-AA75-BEFEC8664C6A}" srcOrd="2" destOrd="0" presId="urn:microsoft.com/office/officeart/2005/8/layout/list1"/>
    <dgm:cxn modelId="{52F76CA1-B4F2-4362-BC5E-B6D0B74F8C72}" type="presParOf" srcId="{475890CF-15DF-4A0B-B245-F7CBF7A5CE89}" destId="{285753CA-FE64-46B1-AD26-E797F021CB1D}" srcOrd="3" destOrd="0" presId="urn:microsoft.com/office/officeart/2005/8/layout/list1"/>
    <dgm:cxn modelId="{D8F4D69E-1B60-4F0B-97EA-66C0DF054B0A}" type="presParOf" srcId="{475890CF-15DF-4A0B-B245-F7CBF7A5CE89}" destId="{65BF4AF1-4E95-4D64-B212-BA8DC18EAC42}" srcOrd="4" destOrd="0" presId="urn:microsoft.com/office/officeart/2005/8/layout/list1"/>
    <dgm:cxn modelId="{E99A6941-4440-4858-954F-F5CDB21E3D5D}" type="presParOf" srcId="{65BF4AF1-4E95-4D64-B212-BA8DC18EAC42}" destId="{77072C99-9D9F-47CE-B539-CCF3C5C37F3B}" srcOrd="0" destOrd="0" presId="urn:microsoft.com/office/officeart/2005/8/layout/list1"/>
    <dgm:cxn modelId="{76DFF4F3-FAA9-48E7-BD26-F27C806AF513}" type="presParOf" srcId="{65BF4AF1-4E95-4D64-B212-BA8DC18EAC42}" destId="{D455F51E-F878-4A2D-BAE7-4D294E969CE3}" srcOrd="1" destOrd="0" presId="urn:microsoft.com/office/officeart/2005/8/layout/list1"/>
    <dgm:cxn modelId="{3B388F7A-B45B-47EA-87F4-6B5DD81E28BE}" type="presParOf" srcId="{475890CF-15DF-4A0B-B245-F7CBF7A5CE89}" destId="{66497C2B-996C-45D3-ACF3-4C14B99E44D2}" srcOrd="5" destOrd="0" presId="urn:microsoft.com/office/officeart/2005/8/layout/list1"/>
    <dgm:cxn modelId="{E3F2062B-ACE7-464F-B3BE-89348F76D98E}"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$1.044.939</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CONSTRUCCIONES EL CÓNDOR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6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2 PEAJES NUEVOS</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C3F70340-396C-4429-9E23-984971BC1888}" type="presOf" srcId="{C12D9C2E-43C8-49A6-B5A4-D99820741017}" destId="{2A6DCF2A-B408-4C40-8D46-91A419D9E4A3}" srcOrd="0" destOrd="2" presId="urn:microsoft.com/office/officeart/2005/8/layout/list1"/>
    <dgm:cxn modelId="{DDAF8688-CCAA-4AE9-B50F-229DEE3DDFDB}" type="presOf" srcId="{89B7DFA3-ABED-4499-9A5E-1D66DEC00383}" destId="{D455F51E-F878-4A2D-BAE7-4D294E969CE3}" srcOrd="1" destOrd="0" presId="urn:microsoft.com/office/officeart/2005/8/layout/list1"/>
    <dgm:cxn modelId="{2871D4AA-2919-4B13-B4F4-9544D7E19764}" type="presOf" srcId="{F96B75D6-87F5-4773-BA24-EF9600100F73}" destId="{6CF66FEE-4C8E-43FC-97BB-53A003F2AA4D}" srcOrd="1" destOrd="0" presId="urn:microsoft.com/office/officeart/2005/8/layout/list1"/>
    <dgm:cxn modelId="{7625BBBC-EA44-42D8-8A3E-679234898F92}" type="presOf" srcId="{89B7DFA3-ABED-4499-9A5E-1D66DEC00383}" destId="{77072C99-9D9F-47CE-B539-CCF3C5C37F3B}"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C769A2D9-75B2-4C98-B44F-6F894A7AF523}" type="presOf" srcId="{0A4E36F8-5CF3-4534-B8E6-327566ECD57D}" destId="{EDC5DCF0-1D3C-451B-AA75-BEFEC8664C6A}"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7B36F33F-C5A0-4313-AA3C-C2F9D219758B}" type="presOf" srcId="{5B10CAE9-FABC-48D3-B866-B6946D3BB4FD}" destId="{B723FF4B-3441-44B3-9DF9-32C7A4A7E68F}" srcOrd="0" destOrd="0" presId="urn:microsoft.com/office/officeart/2005/8/layout/list1"/>
    <dgm:cxn modelId="{9893A2BF-7C2B-4D84-A3EC-F9033DADF0C8}" srcId="{F96B75D6-87F5-4773-BA24-EF9600100F73}" destId="{C12D9C2E-43C8-49A6-B5A4-D99820741017}" srcOrd="2" destOrd="0" parTransId="{FAB5B8EF-9C6F-4526-8C61-47E11B39F835}" sibTransId="{A823AD09-C1BD-4CFE-9B4F-B6A7382BD940}"/>
    <dgm:cxn modelId="{9084B460-09F2-4EB7-ABC6-E92BC1E10681}" type="presOf" srcId="{F96B75D6-87F5-4773-BA24-EF9600100F73}" destId="{FC59F9BE-81B0-4F10-A1D4-3364800DA136}" srcOrd="0" destOrd="0" presId="urn:microsoft.com/office/officeart/2005/8/layout/list1"/>
    <dgm:cxn modelId="{64A389B5-CFF0-4A22-A825-E70DC548FF72}" type="presOf" srcId="{5B10CAE9-FABC-48D3-B866-B6946D3BB4FD}" destId="{B2D665C1-F666-4967-A396-EE759695490F}" srcOrd="1" destOrd="0" presId="urn:microsoft.com/office/officeart/2005/8/layout/list1"/>
    <dgm:cxn modelId="{FB784564-6552-464D-91B2-99EA1D414563}" type="presOf" srcId="{BFC99E52-10BB-4E97-8475-8DF709B582DC}" destId="{475890CF-15DF-4A0B-B245-F7CBF7A5CE89}"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3337A64F-C1EE-490E-B5A4-663D946A153A}" srcId="{F96B75D6-87F5-4773-BA24-EF9600100F73}" destId="{84056A4A-3F0D-4B19-90F9-22B804B460B4}" srcOrd="1" destOrd="0" parTransId="{068F3FE1-6B9D-4075-9C0B-297AA15D3312}" sibTransId="{6C67B8DB-6CDC-4F7A-9DAF-209765CDD0FC}"/>
    <dgm:cxn modelId="{B40BD45B-EC8A-49EB-9E2D-423F997045E9}" type="presOf" srcId="{B06D505D-8E2F-4D1A-B27A-56A0F233AC0D}" destId="{36D816F8-F198-462D-B1C1-F2B261A387B2}" srcOrd="0" destOrd="0" presId="urn:microsoft.com/office/officeart/2005/8/layout/list1"/>
    <dgm:cxn modelId="{509454D3-09B8-4F24-AB92-2ADCE075CCD4}" type="presOf" srcId="{84056A4A-3F0D-4B19-90F9-22B804B460B4}" destId="{2A6DCF2A-B408-4C40-8D46-91A419D9E4A3}" srcOrd="0" destOrd="1" presId="urn:microsoft.com/office/officeart/2005/8/layout/list1"/>
    <dgm:cxn modelId="{7558D0B3-1EC8-41F4-847A-9A03039EC502}" type="presOf" srcId="{D0F2DDA1-0E0D-4FD1-A81A-54BE0A8ACB15}" destId="{2A6DCF2A-B408-4C40-8D46-91A419D9E4A3}"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61DF03EA-06B8-4834-858D-88BCFB3A797B}" type="presParOf" srcId="{475890CF-15DF-4A0B-B245-F7CBF7A5CE89}" destId="{D9E4BE70-56AD-4F73-912D-316D4D922D23}" srcOrd="0" destOrd="0" presId="urn:microsoft.com/office/officeart/2005/8/layout/list1"/>
    <dgm:cxn modelId="{27A906E1-D882-4D37-9C96-63308EC92C17}" type="presParOf" srcId="{D9E4BE70-56AD-4F73-912D-316D4D922D23}" destId="{B723FF4B-3441-44B3-9DF9-32C7A4A7E68F}" srcOrd="0" destOrd="0" presId="urn:microsoft.com/office/officeart/2005/8/layout/list1"/>
    <dgm:cxn modelId="{C0B28DA3-27E3-4861-BDED-8C3A7EBB8404}" type="presParOf" srcId="{D9E4BE70-56AD-4F73-912D-316D4D922D23}" destId="{B2D665C1-F666-4967-A396-EE759695490F}" srcOrd="1" destOrd="0" presId="urn:microsoft.com/office/officeart/2005/8/layout/list1"/>
    <dgm:cxn modelId="{7DB296EB-6C7B-4B89-98C1-D48DF0429CD8}" type="presParOf" srcId="{475890CF-15DF-4A0B-B245-F7CBF7A5CE89}" destId="{EEB1281F-FEEC-4C12-B0F0-86AA2BF1FE98}" srcOrd="1" destOrd="0" presId="urn:microsoft.com/office/officeart/2005/8/layout/list1"/>
    <dgm:cxn modelId="{C772F815-2EB8-45F6-B574-A7CE38EEC96B}" type="presParOf" srcId="{475890CF-15DF-4A0B-B245-F7CBF7A5CE89}" destId="{EDC5DCF0-1D3C-451B-AA75-BEFEC8664C6A}" srcOrd="2" destOrd="0" presId="urn:microsoft.com/office/officeart/2005/8/layout/list1"/>
    <dgm:cxn modelId="{EA3673A9-CB18-4463-A1A7-68E9DD534506}" type="presParOf" srcId="{475890CF-15DF-4A0B-B245-F7CBF7A5CE89}" destId="{285753CA-FE64-46B1-AD26-E797F021CB1D}" srcOrd="3" destOrd="0" presId="urn:microsoft.com/office/officeart/2005/8/layout/list1"/>
    <dgm:cxn modelId="{847FBF3A-5921-467C-9E8A-8B90DE17A33F}" type="presParOf" srcId="{475890CF-15DF-4A0B-B245-F7CBF7A5CE89}" destId="{65BF4AF1-4E95-4D64-B212-BA8DC18EAC42}" srcOrd="4" destOrd="0" presId="urn:microsoft.com/office/officeart/2005/8/layout/list1"/>
    <dgm:cxn modelId="{7663BCEC-03F3-431B-AFE7-3AE957235F51}" type="presParOf" srcId="{65BF4AF1-4E95-4D64-B212-BA8DC18EAC42}" destId="{77072C99-9D9F-47CE-B539-CCF3C5C37F3B}" srcOrd="0" destOrd="0" presId="urn:microsoft.com/office/officeart/2005/8/layout/list1"/>
    <dgm:cxn modelId="{CDBAA0ED-F8DD-4F47-89C6-E489E91E395A}" type="presParOf" srcId="{65BF4AF1-4E95-4D64-B212-BA8DC18EAC42}" destId="{D455F51E-F878-4A2D-BAE7-4D294E969CE3}" srcOrd="1" destOrd="0" presId="urn:microsoft.com/office/officeart/2005/8/layout/list1"/>
    <dgm:cxn modelId="{1B15C72F-BEFB-4590-A20B-0E5648DB2C9F}" type="presParOf" srcId="{475890CF-15DF-4A0B-B245-F7CBF7A5CE89}" destId="{66497C2B-996C-45D3-ACF3-4C14B99E44D2}" srcOrd="5" destOrd="0" presId="urn:microsoft.com/office/officeart/2005/8/layout/list1"/>
    <dgm:cxn modelId="{F0FC0424-3421-4421-8F7D-647E53587B72}" type="presParOf" srcId="{475890CF-15DF-4A0B-B245-F7CBF7A5CE89}" destId="{36D816F8-F198-462D-B1C1-F2B261A387B2}" srcOrd="6" destOrd="0" presId="urn:microsoft.com/office/officeart/2005/8/layout/list1"/>
    <dgm:cxn modelId="{CCBB938B-5538-4B37-ADCA-73D00F8071DF}" type="presParOf" srcId="{475890CF-15DF-4A0B-B245-F7CBF7A5CE89}" destId="{78C90B04-4DBC-43C7-8D99-286D4B1A6ABB}" srcOrd="7" destOrd="0" presId="urn:microsoft.com/office/officeart/2005/8/layout/list1"/>
    <dgm:cxn modelId="{1C2DD8EE-90C0-4143-91AC-754810C201BC}" type="presParOf" srcId="{475890CF-15DF-4A0B-B245-F7CBF7A5CE89}" destId="{DB1FE9E1-F5B9-4A92-8A69-8AC22FE84B5E}" srcOrd="8" destOrd="0" presId="urn:microsoft.com/office/officeart/2005/8/layout/list1"/>
    <dgm:cxn modelId="{1F0A57B2-7B25-44B2-8848-1682A5A5037A}" type="presParOf" srcId="{DB1FE9E1-F5B9-4A92-8A69-8AC22FE84B5E}" destId="{FC59F9BE-81B0-4F10-A1D4-3364800DA136}" srcOrd="0" destOrd="0" presId="urn:microsoft.com/office/officeart/2005/8/layout/list1"/>
    <dgm:cxn modelId="{D553C96A-0DEA-466A-A3F1-A81CFEAEB483}" type="presParOf" srcId="{DB1FE9E1-F5B9-4A92-8A69-8AC22FE84B5E}" destId="{6CF66FEE-4C8E-43FC-97BB-53A003F2AA4D}" srcOrd="1" destOrd="0" presId="urn:microsoft.com/office/officeart/2005/8/layout/list1"/>
    <dgm:cxn modelId="{C4BA59BA-198B-4FA5-B4D0-9F78DF3E3A93}" type="presParOf" srcId="{475890CF-15DF-4A0B-B245-F7CBF7A5CE89}" destId="{B18705C6-C943-4516-9715-648C919F9A02}" srcOrd="9" destOrd="0" presId="urn:microsoft.com/office/officeart/2005/8/layout/list1"/>
    <dgm:cxn modelId="{47F07AB9-BD51-4096-9FE6-9F5AD573E828}"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5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latin typeface="+mn-lt"/>
              <a:ea typeface="+mn-ea"/>
              <a:cs typeface="+mn-cs"/>
            </a:rPr>
            <a:t>PENDIENTE DE AJUSTES QUE ENTREGARAN EL 12-12-2014</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26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3F7327A9-8B7C-4A30-A3B7-F15AB93C623F}" type="presOf" srcId="{89B7DFA3-ABED-4499-9A5E-1D66DEC00383}" destId="{D455F51E-F878-4A2D-BAE7-4D294E969CE3}" srcOrd="1"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1FB24CD9-9F22-4C07-BF82-F7FC7872197D}" type="presOf" srcId="{BFC99E52-10BB-4E97-8475-8DF709B582DC}" destId="{475890CF-15DF-4A0B-B245-F7CBF7A5CE89}" srcOrd="0" destOrd="0" presId="urn:microsoft.com/office/officeart/2005/8/layout/list1"/>
    <dgm:cxn modelId="{810CC2E1-D908-4F72-A515-6729E4F8226E}" type="presOf" srcId="{B06D505D-8E2F-4D1A-B27A-56A0F233AC0D}" destId="{36D816F8-F198-462D-B1C1-F2B261A387B2}" srcOrd="0" destOrd="0" presId="urn:microsoft.com/office/officeart/2005/8/layout/list1"/>
    <dgm:cxn modelId="{79314F2D-221B-4E87-834B-1419412BA2E2}" type="presOf" srcId="{0A4E36F8-5CF3-4534-B8E6-327566ECD57D}" destId="{EDC5DCF0-1D3C-451B-AA75-BEFEC8664C6A}" srcOrd="0" destOrd="1"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FF15C66C-7E57-4C3C-88E7-368E5098EEB1}" type="presOf" srcId="{83EE8695-9F0C-4ADC-8B52-26BD41935CF3}" destId="{EDC5DCF0-1D3C-451B-AA75-BEFEC8664C6A}" srcOrd="0" destOrd="0" presId="urn:microsoft.com/office/officeart/2005/8/layout/list1"/>
    <dgm:cxn modelId="{111CC672-889C-4311-BC1F-DDC69B171BBD}" type="presOf" srcId="{89B7DFA3-ABED-4499-9A5E-1D66DEC00383}" destId="{77072C99-9D9F-47CE-B539-CCF3C5C37F3B}" srcOrd="0" destOrd="0" presId="urn:microsoft.com/office/officeart/2005/8/layout/list1"/>
    <dgm:cxn modelId="{B1F56575-6072-4238-AE6C-73CECCA3A498}" type="presOf" srcId="{5B10CAE9-FABC-48D3-B866-B6946D3BB4FD}" destId="{B2D665C1-F666-4967-A396-EE759695490F}" srcOrd="1"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B404D62C-3C23-485A-8C70-64EBD879B71F}" type="presOf" srcId="{5B10CAE9-FABC-48D3-B866-B6946D3BB4FD}" destId="{B723FF4B-3441-44B3-9DF9-32C7A4A7E68F}"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343EE5B9-C1BB-4DBC-AEE4-793B500B8456}" type="presParOf" srcId="{475890CF-15DF-4A0B-B245-F7CBF7A5CE89}" destId="{D9E4BE70-56AD-4F73-912D-316D4D922D23}" srcOrd="0" destOrd="0" presId="urn:microsoft.com/office/officeart/2005/8/layout/list1"/>
    <dgm:cxn modelId="{2715E5DF-EB69-47D2-9471-E35CE5769690}" type="presParOf" srcId="{D9E4BE70-56AD-4F73-912D-316D4D922D23}" destId="{B723FF4B-3441-44B3-9DF9-32C7A4A7E68F}" srcOrd="0" destOrd="0" presId="urn:microsoft.com/office/officeart/2005/8/layout/list1"/>
    <dgm:cxn modelId="{2BBF04C1-8EC4-475D-8AD5-399818721C0C}" type="presParOf" srcId="{D9E4BE70-56AD-4F73-912D-316D4D922D23}" destId="{B2D665C1-F666-4967-A396-EE759695490F}" srcOrd="1" destOrd="0" presId="urn:microsoft.com/office/officeart/2005/8/layout/list1"/>
    <dgm:cxn modelId="{0CEB4137-209B-4F26-B522-E84821B2885E}" type="presParOf" srcId="{475890CF-15DF-4A0B-B245-F7CBF7A5CE89}" destId="{EEB1281F-FEEC-4C12-B0F0-86AA2BF1FE98}" srcOrd="1" destOrd="0" presId="urn:microsoft.com/office/officeart/2005/8/layout/list1"/>
    <dgm:cxn modelId="{FC33A4C4-9654-4E0F-8D8E-E602024918F9}" type="presParOf" srcId="{475890CF-15DF-4A0B-B245-F7CBF7A5CE89}" destId="{EDC5DCF0-1D3C-451B-AA75-BEFEC8664C6A}" srcOrd="2" destOrd="0" presId="urn:microsoft.com/office/officeart/2005/8/layout/list1"/>
    <dgm:cxn modelId="{6A670E22-155E-4F84-8BC1-0793991B2182}" type="presParOf" srcId="{475890CF-15DF-4A0B-B245-F7CBF7A5CE89}" destId="{285753CA-FE64-46B1-AD26-E797F021CB1D}" srcOrd="3" destOrd="0" presId="urn:microsoft.com/office/officeart/2005/8/layout/list1"/>
    <dgm:cxn modelId="{91E3F00B-1A7B-4EB9-B235-FA8F8D216876}" type="presParOf" srcId="{475890CF-15DF-4A0B-B245-F7CBF7A5CE89}" destId="{65BF4AF1-4E95-4D64-B212-BA8DC18EAC42}" srcOrd="4" destOrd="0" presId="urn:microsoft.com/office/officeart/2005/8/layout/list1"/>
    <dgm:cxn modelId="{EA8DFBC4-440B-426F-ACDA-2921316E8389}" type="presParOf" srcId="{65BF4AF1-4E95-4D64-B212-BA8DC18EAC42}" destId="{77072C99-9D9F-47CE-B539-CCF3C5C37F3B}" srcOrd="0" destOrd="0" presId="urn:microsoft.com/office/officeart/2005/8/layout/list1"/>
    <dgm:cxn modelId="{9D96619C-9C27-44C1-ACA4-69E95DEBED07}" type="presParOf" srcId="{65BF4AF1-4E95-4D64-B212-BA8DC18EAC42}" destId="{D455F51E-F878-4A2D-BAE7-4D294E969CE3}" srcOrd="1" destOrd="0" presId="urn:microsoft.com/office/officeart/2005/8/layout/list1"/>
    <dgm:cxn modelId="{318830A6-B931-48A1-B4E8-EC807BEBE68D}" type="presParOf" srcId="{475890CF-15DF-4A0B-B245-F7CBF7A5CE89}" destId="{66497C2B-996C-45D3-ACF3-4C14B99E44D2}" srcOrd="5" destOrd="0" presId="urn:microsoft.com/office/officeart/2005/8/layout/list1"/>
    <dgm:cxn modelId="{ACCD80E8-8CA0-4B52-995A-D2F4700E3435}"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$799.612</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VM COLOMBIA LOGÍSTICA S.A.S.</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1 PEAJE EXISTENTE</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2 PEAJES NUEVOS</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040A6ED6-20B2-4F31-AAB1-8EE6945BC984}" type="presOf" srcId="{89B7DFA3-ABED-4499-9A5E-1D66DEC00383}" destId="{D455F51E-F878-4A2D-BAE7-4D294E969CE3}" srcOrd="1" destOrd="0" presId="urn:microsoft.com/office/officeart/2005/8/layout/list1"/>
    <dgm:cxn modelId="{0C4003C1-FF44-4715-8E4E-BF706568818C}" type="presOf" srcId="{5B10CAE9-FABC-48D3-B866-B6946D3BB4FD}" destId="{B2D665C1-F666-4967-A396-EE759695490F}" srcOrd="1" destOrd="0" presId="urn:microsoft.com/office/officeart/2005/8/layout/list1"/>
    <dgm:cxn modelId="{E8952AE7-AF47-4C7C-8D18-87803648172D}" type="presOf" srcId="{C12D9C2E-43C8-49A6-B5A4-D99820741017}" destId="{2A6DCF2A-B408-4C40-8D46-91A419D9E4A3}" srcOrd="0" destOrd="2"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34D564F7-8CFD-48BE-AEAB-2933DF236FD1}" type="presOf" srcId="{89B7DFA3-ABED-4499-9A5E-1D66DEC00383}" destId="{77072C99-9D9F-47CE-B539-CCF3C5C37F3B}" srcOrd="0" destOrd="0" presId="urn:microsoft.com/office/officeart/2005/8/layout/list1"/>
    <dgm:cxn modelId="{DF2180C8-279E-4F71-9E4D-7AA55B4D2D5E}" type="presOf" srcId="{BFC99E52-10BB-4E97-8475-8DF709B582DC}" destId="{475890CF-15DF-4A0B-B245-F7CBF7A5CE89}"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CEAEB907-6F6A-463E-AF79-7F8F56AC1649}" type="presOf" srcId="{F96B75D6-87F5-4773-BA24-EF9600100F73}" destId="{FC59F9BE-81B0-4F10-A1D4-3364800DA136}" srcOrd="0" destOrd="0" presId="urn:microsoft.com/office/officeart/2005/8/layout/list1"/>
    <dgm:cxn modelId="{987EDAE0-51D1-414C-8716-87F3065D1741}" type="presOf" srcId="{5B10CAE9-FABC-48D3-B866-B6946D3BB4FD}" destId="{B723FF4B-3441-44B3-9DF9-32C7A4A7E68F}" srcOrd="0" destOrd="0" presId="urn:microsoft.com/office/officeart/2005/8/layout/list1"/>
    <dgm:cxn modelId="{72146F83-854F-4CCC-8396-ACDB6365FAB7}" type="presOf" srcId="{0A4E36F8-5CF3-4534-B8E6-327566ECD57D}" destId="{EDC5DCF0-1D3C-451B-AA75-BEFEC8664C6A}"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3337A64F-C1EE-490E-B5A4-663D946A153A}" srcId="{F96B75D6-87F5-4773-BA24-EF9600100F73}" destId="{84056A4A-3F0D-4B19-90F9-22B804B460B4}" srcOrd="1" destOrd="0" parTransId="{068F3FE1-6B9D-4075-9C0B-297AA15D3312}" sibTransId="{6C67B8DB-6CDC-4F7A-9DAF-209765CDD0FC}"/>
    <dgm:cxn modelId="{27B8E212-06FE-4472-B538-7FFD1D266DDC}" type="presOf" srcId="{84056A4A-3F0D-4B19-90F9-22B804B460B4}" destId="{2A6DCF2A-B408-4C40-8D46-91A419D9E4A3}" srcOrd="0" destOrd="1" presId="urn:microsoft.com/office/officeart/2005/8/layout/list1"/>
    <dgm:cxn modelId="{9A835C42-2EEE-4ADF-89E4-F037B26F0B0D}" type="presOf" srcId="{F96B75D6-87F5-4773-BA24-EF9600100F73}" destId="{6CF66FEE-4C8E-43FC-97BB-53A003F2AA4D}" srcOrd="1" destOrd="0" presId="urn:microsoft.com/office/officeart/2005/8/layout/list1"/>
    <dgm:cxn modelId="{843A92FC-1A51-4CC0-984F-B4B6DFD7E5A2}" type="presOf" srcId="{D0F2DDA1-0E0D-4FD1-A81A-54BE0A8ACB15}" destId="{2A6DCF2A-B408-4C40-8D46-91A419D9E4A3}"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3AE00633-1297-4BFB-9689-8ECF55D41F0D}" type="presOf" srcId="{B06D505D-8E2F-4D1A-B27A-56A0F233AC0D}" destId="{36D816F8-F198-462D-B1C1-F2B261A387B2}"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115CF2BC-8D5F-4536-B64D-F5E423B49986}" type="presParOf" srcId="{475890CF-15DF-4A0B-B245-F7CBF7A5CE89}" destId="{D9E4BE70-56AD-4F73-912D-316D4D922D23}" srcOrd="0" destOrd="0" presId="urn:microsoft.com/office/officeart/2005/8/layout/list1"/>
    <dgm:cxn modelId="{A845EB85-0604-453B-88D0-6C1F3808A0B4}" type="presParOf" srcId="{D9E4BE70-56AD-4F73-912D-316D4D922D23}" destId="{B723FF4B-3441-44B3-9DF9-32C7A4A7E68F}" srcOrd="0" destOrd="0" presId="urn:microsoft.com/office/officeart/2005/8/layout/list1"/>
    <dgm:cxn modelId="{CACB8C52-D4BA-441C-AA7C-D9D319496BA5}" type="presParOf" srcId="{D9E4BE70-56AD-4F73-912D-316D4D922D23}" destId="{B2D665C1-F666-4967-A396-EE759695490F}" srcOrd="1" destOrd="0" presId="urn:microsoft.com/office/officeart/2005/8/layout/list1"/>
    <dgm:cxn modelId="{5471CA5C-A95A-4C79-8108-7C923623179D}" type="presParOf" srcId="{475890CF-15DF-4A0B-B245-F7CBF7A5CE89}" destId="{EEB1281F-FEEC-4C12-B0F0-86AA2BF1FE98}" srcOrd="1" destOrd="0" presId="urn:microsoft.com/office/officeart/2005/8/layout/list1"/>
    <dgm:cxn modelId="{FD779371-F616-4FE5-8A10-CC2F34328688}" type="presParOf" srcId="{475890CF-15DF-4A0B-B245-F7CBF7A5CE89}" destId="{EDC5DCF0-1D3C-451B-AA75-BEFEC8664C6A}" srcOrd="2" destOrd="0" presId="urn:microsoft.com/office/officeart/2005/8/layout/list1"/>
    <dgm:cxn modelId="{71F3653A-394D-46F6-ABA4-4AD560391FE9}" type="presParOf" srcId="{475890CF-15DF-4A0B-B245-F7CBF7A5CE89}" destId="{285753CA-FE64-46B1-AD26-E797F021CB1D}" srcOrd="3" destOrd="0" presId="urn:microsoft.com/office/officeart/2005/8/layout/list1"/>
    <dgm:cxn modelId="{0241B4F7-FEA1-4227-86B0-8BEF95982924}" type="presParOf" srcId="{475890CF-15DF-4A0B-B245-F7CBF7A5CE89}" destId="{65BF4AF1-4E95-4D64-B212-BA8DC18EAC42}" srcOrd="4" destOrd="0" presId="urn:microsoft.com/office/officeart/2005/8/layout/list1"/>
    <dgm:cxn modelId="{F023DD26-6A55-456A-96E8-F2F8A8151009}" type="presParOf" srcId="{65BF4AF1-4E95-4D64-B212-BA8DC18EAC42}" destId="{77072C99-9D9F-47CE-B539-CCF3C5C37F3B}" srcOrd="0" destOrd="0" presId="urn:microsoft.com/office/officeart/2005/8/layout/list1"/>
    <dgm:cxn modelId="{BB0FAA50-BED1-489F-AA07-2B13F679978B}" type="presParOf" srcId="{65BF4AF1-4E95-4D64-B212-BA8DC18EAC42}" destId="{D455F51E-F878-4A2D-BAE7-4D294E969CE3}" srcOrd="1" destOrd="0" presId="urn:microsoft.com/office/officeart/2005/8/layout/list1"/>
    <dgm:cxn modelId="{F045EE97-59F9-4250-BF75-E6FAABCFB8E6}" type="presParOf" srcId="{475890CF-15DF-4A0B-B245-F7CBF7A5CE89}" destId="{66497C2B-996C-45D3-ACF3-4C14B99E44D2}" srcOrd="5" destOrd="0" presId="urn:microsoft.com/office/officeart/2005/8/layout/list1"/>
    <dgm:cxn modelId="{37AF7E55-64FA-4E27-A56B-A2FF6DA28B9E}" type="presParOf" srcId="{475890CF-15DF-4A0B-B245-F7CBF7A5CE89}" destId="{36D816F8-F198-462D-B1C1-F2B261A387B2}" srcOrd="6" destOrd="0" presId="urn:microsoft.com/office/officeart/2005/8/layout/list1"/>
    <dgm:cxn modelId="{A006C2F8-C0A1-4D46-AB34-37359BDCA63D}" type="presParOf" srcId="{475890CF-15DF-4A0B-B245-F7CBF7A5CE89}" destId="{78C90B04-4DBC-43C7-8D99-286D4B1A6ABB}" srcOrd="7" destOrd="0" presId="urn:microsoft.com/office/officeart/2005/8/layout/list1"/>
    <dgm:cxn modelId="{CE26421C-E4E9-4EC6-ADA5-21F7FB6DC53B}" type="presParOf" srcId="{475890CF-15DF-4A0B-B245-F7CBF7A5CE89}" destId="{DB1FE9E1-F5B9-4A92-8A69-8AC22FE84B5E}" srcOrd="8" destOrd="0" presId="urn:microsoft.com/office/officeart/2005/8/layout/list1"/>
    <dgm:cxn modelId="{242C5A58-3BA6-46DA-AECE-58F83B3E17CB}" type="presParOf" srcId="{DB1FE9E1-F5B9-4A92-8A69-8AC22FE84B5E}" destId="{FC59F9BE-81B0-4F10-A1D4-3364800DA136}" srcOrd="0" destOrd="0" presId="urn:microsoft.com/office/officeart/2005/8/layout/list1"/>
    <dgm:cxn modelId="{D123EAD6-9B42-47BF-B531-4D6AEA537EAC}" type="presParOf" srcId="{DB1FE9E1-F5B9-4A92-8A69-8AC22FE84B5E}" destId="{6CF66FEE-4C8E-43FC-97BB-53A003F2AA4D}" srcOrd="1" destOrd="0" presId="urn:microsoft.com/office/officeart/2005/8/layout/list1"/>
    <dgm:cxn modelId="{5F2D0C54-19B3-44C9-B2B2-755967B6CC6E}" type="presParOf" srcId="{475890CF-15DF-4A0B-B245-F7CBF7A5CE89}" destId="{B18705C6-C943-4516-9715-648C919F9A02}" srcOrd="9" destOrd="0" presId="urn:microsoft.com/office/officeart/2005/8/layout/list1"/>
    <dgm:cxn modelId="{BCCE525E-C56E-4C66-A165-F1E8FC93FE7D}"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4.5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 RADICARA EN LA ANI EL 24-11-2014</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1DD27A98-F5EC-4EF1-8952-EE60F5EB9FD1}" type="presOf" srcId="{B06D505D-8E2F-4D1A-B27A-56A0F233AC0D}" destId="{36D816F8-F198-462D-B1C1-F2B261A387B2}"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FAF1E6E0-601C-4AEE-9FE6-9D7E04F9FC04}" type="presOf" srcId="{5B10CAE9-FABC-48D3-B866-B6946D3BB4FD}" destId="{B2D665C1-F666-4967-A396-EE759695490F}" srcOrd="1" destOrd="0" presId="urn:microsoft.com/office/officeart/2005/8/layout/list1"/>
    <dgm:cxn modelId="{947C0778-83F3-4B69-9540-A10F96D0A2DA}" type="presOf" srcId="{83EE8695-9F0C-4ADC-8B52-26BD41935CF3}" destId="{EDC5DCF0-1D3C-451B-AA75-BEFEC8664C6A}" srcOrd="0" destOrd="0" presId="urn:microsoft.com/office/officeart/2005/8/layout/list1"/>
    <dgm:cxn modelId="{A9D0E70F-F6F3-4A75-9FEE-76CF670FA167}" type="presOf" srcId="{0A4E36F8-5CF3-4534-B8E6-327566ECD57D}" destId="{EDC5DCF0-1D3C-451B-AA75-BEFEC8664C6A}" srcOrd="0" destOrd="1"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9B2EEE96-B31B-4218-8C7F-1201750EF031}" type="presOf" srcId="{BFC99E52-10BB-4E97-8475-8DF709B582DC}" destId="{475890CF-15DF-4A0B-B245-F7CBF7A5CE89}" srcOrd="0" destOrd="0" presId="urn:microsoft.com/office/officeart/2005/8/layout/list1"/>
    <dgm:cxn modelId="{B2AC8156-0C3D-4F1F-8A7A-374F747374CB}" type="presOf" srcId="{89B7DFA3-ABED-4499-9A5E-1D66DEC00383}" destId="{77072C99-9D9F-47CE-B539-CCF3C5C37F3B}" srcOrd="0" destOrd="0" presId="urn:microsoft.com/office/officeart/2005/8/layout/list1"/>
    <dgm:cxn modelId="{374AC9F0-6D38-48BE-B2E8-A8FAEB3A7950}" type="presOf" srcId="{89B7DFA3-ABED-4499-9A5E-1D66DEC00383}" destId="{D455F51E-F878-4A2D-BAE7-4D294E969CE3}" srcOrd="1" destOrd="0" presId="urn:microsoft.com/office/officeart/2005/8/layout/list1"/>
    <dgm:cxn modelId="{C49FDC4F-C811-4479-9581-37E6FC7EED1B}" type="presOf" srcId="{5B10CAE9-FABC-48D3-B866-B6946D3BB4FD}" destId="{B723FF4B-3441-44B3-9DF9-32C7A4A7E68F}"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7F63E93A-E37A-41F5-857B-BFA9B50FF4C3}" type="presParOf" srcId="{475890CF-15DF-4A0B-B245-F7CBF7A5CE89}" destId="{D9E4BE70-56AD-4F73-912D-316D4D922D23}" srcOrd="0" destOrd="0" presId="urn:microsoft.com/office/officeart/2005/8/layout/list1"/>
    <dgm:cxn modelId="{955D7394-66C5-49BE-8926-2D2C0353226A}" type="presParOf" srcId="{D9E4BE70-56AD-4F73-912D-316D4D922D23}" destId="{B723FF4B-3441-44B3-9DF9-32C7A4A7E68F}" srcOrd="0" destOrd="0" presId="urn:microsoft.com/office/officeart/2005/8/layout/list1"/>
    <dgm:cxn modelId="{0DC69421-2A8A-4F26-97CF-BB234707CFD5}" type="presParOf" srcId="{D9E4BE70-56AD-4F73-912D-316D4D922D23}" destId="{B2D665C1-F666-4967-A396-EE759695490F}" srcOrd="1" destOrd="0" presId="urn:microsoft.com/office/officeart/2005/8/layout/list1"/>
    <dgm:cxn modelId="{14AD5B60-9AEB-49E6-97DE-2F961CA0F772}" type="presParOf" srcId="{475890CF-15DF-4A0B-B245-F7CBF7A5CE89}" destId="{EEB1281F-FEEC-4C12-B0F0-86AA2BF1FE98}" srcOrd="1" destOrd="0" presId="urn:microsoft.com/office/officeart/2005/8/layout/list1"/>
    <dgm:cxn modelId="{98DAC508-AC1B-461A-8550-59D33EBD2E8E}" type="presParOf" srcId="{475890CF-15DF-4A0B-B245-F7CBF7A5CE89}" destId="{EDC5DCF0-1D3C-451B-AA75-BEFEC8664C6A}" srcOrd="2" destOrd="0" presId="urn:microsoft.com/office/officeart/2005/8/layout/list1"/>
    <dgm:cxn modelId="{BEF54603-08B7-4932-9A0F-1E6F57ACEE33}" type="presParOf" srcId="{475890CF-15DF-4A0B-B245-F7CBF7A5CE89}" destId="{285753CA-FE64-46B1-AD26-E797F021CB1D}" srcOrd="3" destOrd="0" presId="urn:microsoft.com/office/officeart/2005/8/layout/list1"/>
    <dgm:cxn modelId="{875DCA77-EF1A-496B-8B76-4E07DAB9D149}" type="presParOf" srcId="{475890CF-15DF-4A0B-B245-F7CBF7A5CE89}" destId="{65BF4AF1-4E95-4D64-B212-BA8DC18EAC42}" srcOrd="4" destOrd="0" presId="urn:microsoft.com/office/officeart/2005/8/layout/list1"/>
    <dgm:cxn modelId="{70E18158-2FF7-47CE-BE4D-970187421683}" type="presParOf" srcId="{65BF4AF1-4E95-4D64-B212-BA8DC18EAC42}" destId="{77072C99-9D9F-47CE-B539-CCF3C5C37F3B}" srcOrd="0" destOrd="0" presId="urn:microsoft.com/office/officeart/2005/8/layout/list1"/>
    <dgm:cxn modelId="{BDD92D76-97C3-43D1-9CFC-277F6EE2B14F}" type="presParOf" srcId="{65BF4AF1-4E95-4D64-B212-BA8DC18EAC42}" destId="{D455F51E-F878-4A2D-BAE7-4D294E969CE3}" srcOrd="1" destOrd="0" presId="urn:microsoft.com/office/officeart/2005/8/layout/list1"/>
    <dgm:cxn modelId="{66B3FDC1-D696-4213-B781-A512D0DD6D05}" type="presParOf" srcId="{475890CF-15DF-4A0B-B245-F7CBF7A5CE89}" destId="{66497C2B-996C-45D3-ACF3-4C14B99E44D2}" srcOrd="5" destOrd="0" presId="urn:microsoft.com/office/officeart/2005/8/layout/list1"/>
    <dgm:cxn modelId="{3183AC7A-FB3A-463F-82FD-34F256BABCD1}"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$1.482.493</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Infraestructura</a:t>
          </a:r>
          <a:r>
            <a:rPr lang="es-CO" sz="1400" baseline="0" dirty="0" smtClean="0">
              <a:solidFill>
                <a:schemeClr val="dk1"/>
              </a:solidFill>
              <a:effectLst/>
              <a:latin typeface="+mn-lt"/>
              <a:ea typeface="+mn-ea"/>
              <a:cs typeface="+mn-cs"/>
            </a:rPr>
            <a:t> Concesionada S.A.S. – INFRACON S.A.S.</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2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0 PEAJE NUEVO</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4CD67F2E-91DE-4CE9-84E5-9B9AB641023F}" type="presOf" srcId="{5B10CAE9-FABC-48D3-B866-B6946D3BB4FD}" destId="{B2D665C1-F666-4967-A396-EE759695490F}" srcOrd="1" destOrd="0" presId="urn:microsoft.com/office/officeart/2005/8/layout/list1"/>
    <dgm:cxn modelId="{9893A2BF-7C2B-4D84-A3EC-F9033DADF0C8}" srcId="{F96B75D6-87F5-4773-BA24-EF9600100F73}" destId="{C12D9C2E-43C8-49A6-B5A4-D99820741017}" srcOrd="2" destOrd="0" parTransId="{FAB5B8EF-9C6F-4526-8C61-47E11B39F835}" sibTransId="{A823AD09-C1BD-4CFE-9B4F-B6A7382BD940}"/>
    <dgm:cxn modelId="{27DC0CAE-95FF-49E4-9A69-B35DB59661DE}" type="presOf" srcId="{D0F2DDA1-0E0D-4FD1-A81A-54BE0A8ACB15}" destId="{2A6DCF2A-B408-4C40-8D46-91A419D9E4A3}" srcOrd="0" destOrd="0" presId="urn:microsoft.com/office/officeart/2005/8/layout/list1"/>
    <dgm:cxn modelId="{03DD5431-1A83-4B66-9A65-A4D413A964CE}" type="presOf" srcId="{F96B75D6-87F5-4773-BA24-EF9600100F73}" destId="{6CF66FEE-4C8E-43FC-97BB-53A003F2AA4D}" srcOrd="1" destOrd="0" presId="urn:microsoft.com/office/officeart/2005/8/layout/list1"/>
    <dgm:cxn modelId="{638E8CFC-F52C-47CB-A1C1-72A2BB54A398}" type="presOf" srcId="{C12D9C2E-43C8-49A6-B5A4-D99820741017}" destId="{2A6DCF2A-B408-4C40-8D46-91A419D9E4A3}" srcOrd="0" destOrd="2"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22231EBE-D7C6-452A-B89F-30CCE5837C22}" srcId="{5B10CAE9-FABC-48D3-B866-B6946D3BB4FD}" destId="{0A4E36F8-5CF3-4534-B8E6-327566ECD57D}" srcOrd="0" destOrd="0" parTransId="{F96F7A41-34EB-4E7D-8558-5F2CA739218F}" sibTransId="{D8E607EF-97ED-4F2A-B70F-CAB219D5EA14}"/>
    <dgm:cxn modelId="{7DAC45F8-1F81-4A7D-A508-41426B5EE45D}" srcId="{89B7DFA3-ABED-4499-9A5E-1D66DEC00383}" destId="{B06D505D-8E2F-4D1A-B27A-56A0F233AC0D}" srcOrd="0" destOrd="0" parTransId="{CAB1D8D5-1F2B-4C25-9139-FA4CE0E2BDE9}" sibTransId="{ED6FBC95-3B0C-49B5-8018-B301366AC739}"/>
    <dgm:cxn modelId="{B10ADA2D-08AF-4860-BC53-CBAAE0330358}" type="presOf" srcId="{89B7DFA3-ABED-4499-9A5E-1D66DEC00383}" destId="{77072C99-9D9F-47CE-B539-CCF3C5C37F3B}"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16B55609-EB84-48FE-BF0B-F829749BB813}" type="presOf" srcId="{F96B75D6-87F5-4773-BA24-EF9600100F73}" destId="{FC59F9BE-81B0-4F10-A1D4-3364800DA136}"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56479087-B1D3-4B2E-AF2E-8DC4CBD84936}" type="presOf" srcId="{B06D505D-8E2F-4D1A-B27A-56A0F233AC0D}" destId="{36D816F8-F198-462D-B1C1-F2B261A387B2}" srcOrd="0" destOrd="0" presId="urn:microsoft.com/office/officeart/2005/8/layout/list1"/>
    <dgm:cxn modelId="{BC067ADE-DA85-4302-9A34-43AE3D35D7B0}" type="presOf" srcId="{BFC99E52-10BB-4E97-8475-8DF709B582DC}" destId="{475890CF-15DF-4A0B-B245-F7CBF7A5CE89}" srcOrd="0" destOrd="0" presId="urn:microsoft.com/office/officeart/2005/8/layout/list1"/>
    <dgm:cxn modelId="{D92F91E7-4B25-48A7-B7FB-7317CADC91E3}" type="presOf" srcId="{0A4E36F8-5CF3-4534-B8E6-327566ECD57D}" destId="{EDC5DCF0-1D3C-451B-AA75-BEFEC8664C6A}" srcOrd="0" destOrd="0" presId="urn:microsoft.com/office/officeart/2005/8/layout/list1"/>
    <dgm:cxn modelId="{B2359BB9-96FA-4F5C-8D4E-06A013B11B8A}" type="presOf" srcId="{84056A4A-3F0D-4B19-90F9-22B804B460B4}" destId="{2A6DCF2A-B408-4C40-8D46-91A419D9E4A3}" srcOrd="0" destOrd="1" presId="urn:microsoft.com/office/officeart/2005/8/layout/list1"/>
    <dgm:cxn modelId="{CEB48985-FC7B-4548-B970-43B0FD35F657}" type="presOf" srcId="{5B10CAE9-FABC-48D3-B866-B6946D3BB4FD}" destId="{B723FF4B-3441-44B3-9DF9-32C7A4A7E68F}" srcOrd="0"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C9546D29-14ED-4C55-A4F5-2E23DE62C5A9}" type="presOf" srcId="{89B7DFA3-ABED-4499-9A5E-1D66DEC00383}" destId="{D455F51E-F878-4A2D-BAE7-4D294E969CE3}" srcOrd="1"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9EEE7AAB-7D2F-4775-9B3D-02564CA02ACF}" type="presParOf" srcId="{475890CF-15DF-4A0B-B245-F7CBF7A5CE89}" destId="{D9E4BE70-56AD-4F73-912D-316D4D922D23}" srcOrd="0" destOrd="0" presId="urn:microsoft.com/office/officeart/2005/8/layout/list1"/>
    <dgm:cxn modelId="{DC914BEA-F194-409B-892F-8DD53ED3ACDF}" type="presParOf" srcId="{D9E4BE70-56AD-4F73-912D-316D4D922D23}" destId="{B723FF4B-3441-44B3-9DF9-32C7A4A7E68F}" srcOrd="0" destOrd="0" presId="urn:microsoft.com/office/officeart/2005/8/layout/list1"/>
    <dgm:cxn modelId="{E60FEDDD-A698-47D0-AA68-4C88A91438A4}" type="presParOf" srcId="{D9E4BE70-56AD-4F73-912D-316D4D922D23}" destId="{B2D665C1-F666-4967-A396-EE759695490F}" srcOrd="1" destOrd="0" presId="urn:microsoft.com/office/officeart/2005/8/layout/list1"/>
    <dgm:cxn modelId="{EAA36C53-29A6-4237-9AE9-D51BDE28CA7B}" type="presParOf" srcId="{475890CF-15DF-4A0B-B245-F7CBF7A5CE89}" destId="{EEB1281F-FEEC-4C12-B0F0-86AA2BF1FE98}" srcOrd="1" destOrd="0" presId="urn:microsoft.com/office/officeart/2005/8/layout/list1"/>
    <dgm:cxn modelId="{B92CB3B2-5CE7-4875-B2C7-17222999BC4D}" type="presParOf" srcId="{475890CF-15DF-4A0B-B245-F7CBF7A5CE89}" destId="{EDC5DCF0-1D3C-451B-AA75-BEFEC8664C6A}" srcOrd="2" destOrd="0" presId="urn:microsoft.com/office/officeart/2005/8/layout/list1"/>
    <dgm:cxn modelId="{1568A929-027F-49F6-A19F-CC677AC6C701}" type="presParOf" srcId="{475890CF-15DF-4A0B-B245-F7CBF7A5CE89}" destId="{285753CA-FE64-46B1-AD26-E797F021CB1D}" srcOrd="3" destOrd="0" presId="urn:microsoft.com/office/officeart/2005/8/layout/list1"/>
    <dgm:cxn modelId="{2DCDB2D6-4EE3-4105-869C-118C55AFDA62}" type="presParOf" srcId="{475890CF-15DF-4A0B-B245-F7CBF7A5CE89}" destId="{65BF4AF1-4E95-4D64-B212-BA8DC18EAC42}" srcOrd="4" destOrd="0" presId="urn:microsoft.com/office/officeart/2005/8/layout/list1"/>
    <dgm:cxn modelId="{6B8FE9FE-7954-4E80-A634-41B0705751B2}" type="presParOf" srcId="{65BF4AF1-4E95-4D64-B212-BA8DC18EAC42}" destId="{77072C99-9D9F-47CE-B539-CCF3C5C37F3B}" srcOrd="0" destOrd="0" presId="urn:microsoft.com/office/officeart/2005/8/layout/list1"/>
    <dgm:cxn modelId="{188F3B2D-C326-4555-9650-E3703A454769}" type="presParOf" srcId="{65BF4AF1-4E95-4D64-B212-BA8DC18EAC42}" destId="{D455F51E-F878-4A2D-BAE7-4D294E969CE3}" srcOrd="1" destOrd="0" presId="urn:microsoft.com/office/officeart/2005/8/layout/list1"/>
    <dgm:cxn modelId="{6BB37B6C-F567-4554-BB49-22B7A1E4F48E}" type="presParOf" srcId="{475890CF-15DF-4A0B-B245-F7CBF7A5CE89}" destId="{66497C2B-996C-45D3-ACF3-4C14B99E44D2}" srcOrd="5" destOrd="0" presId="urn:microsoft.com/office/officeart/2005/8/layout/list1"/>
    <dgm:cxn modelId="{981A786E-98CB-4F7A-B84B-E2D7790190B1}" type="presParOf" srcId="{475890CF-15DF-4A0B-B245-F7CBF7A5CE89}" destId="{36D816F8-F198-462D-B1C1-F2B261A387B2}" srcOrd="6" destOrd="0" presId="urn:microsoft.com/office/officeart/2005/8/layout/list1"/>
    <dgm:cxn modelId="{464F7863-4B95-42AA-AF4C-1CF49C794A94}" type="presParOf" srcId="{475890CF-15DF-4A0B-B245-F7CBF7A5CE89}" destId="{78C90B04-4DBC-43C7-8D99-286D4B1A6ABB}" srcOrd="7" destOrd="0" presId="urn:microsoft.com/office/officeart/2005/8/layout/list1"/>
    <dgm:cxn modelId="{37111D09-98D3-47BA-9217-8F668A191ED4}" type="presParOf" srcId="{475890CF-15DF-4A0B-B245-F7CBF7A5CE89}" destId="{DB1FE9E1-F5B9-4A92-8A69-8AC22FE84B5E}" srcOrd="8" destOrd="0" presId="urn:microsoft.com/office/officeart/2005/8/layout/list1"/>
    <dgm:cxn modelId="{37450FF9-107C-4ADC-9C66-973142E6A2F1}" type="presParOf" srcId="{DB1FE9E1-F5B9-4A92-8A69-8AC22FE84B5E}" destId="{FC59F9BE-81B0-4F10-A1D4-3364800DA136}" srcOrd="0" destOrd="0" presId="urn:microsoft.com/office/officeart/2005/8/layout/list1"/>
    <dgm:cxn modelId="{EA24CF27-FE41-4A82-A9E2-B261C324C173}" type="presParOf" srcId="{DB1FE9E1-F5B9-4A92-8A69-8AC22FE84B5E}" destId="{6CF66FEE-4C8E-43FC-97BB-53A003F2AA4D}" srcOrd="1" destOrd="0" presId="urn:microsoft.com/office/officeart/2005/8/layout/list1"/>
    <dgm:cxn modelId="{3A753121-7DA8-41F2-B6F8-AFAD9E44E27D}" type="presParOf" srcId="{475890CF-15DF-4A0B-B245-F7CBF7A5CE89}" destId="{B18705C6-C943-4516-9715-648C919F9A02}" srcOrd="9" destOrd="0" presId="urn:microsoft.com/office/officeart/2005/8/layout/list1"/>
    <dgm:cxn modelId="{2EB58CDF-E056-4731-9B2C-54312CE1E0B3}"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6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 RADICARA EN LA ANI EL 10-01-2015</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27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14AD3954-2C82-4B88-A5B1-AD6B273231FC}" type="presOf" srcId="{89B7DFA3-ABED-4499-9A5E-1D66DEC00383}" destId="{D455F51E-F878-4A2D-BAE7-4D294E969CE3}" srcOrd="1" destOrd="0" presId="urn:microsoft.com/office/officeart/2005/8/layout/list1"/>
    <dgm:cxn modelId="{8D498C99-065F-4BDD-ACD7-4661DF6DCC09}" type="presOf" srcId="{0A4E36F8-5CF3-4534-B8E6-327566ECD57D}" destId="{EDC5DCF0-1D3C-451B-AA75-BEFEC8664C6A}" srcOrd="0" destOrd="1" presId="urn:microsoft.com/office/officeart/2005/8/layout/list1"/>
    <dgm:cxn modelId="{FEAC5799-F4F5-47B4-8F82-DC1412777DC6}" type="presOf" srcId="{83EE8695-9F0C-4ADC-8B52-26BD41935CF3}" destId="{EDC5DCF0-1D3C-451B-AA75-BEFEC8664C6A}"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346699C3-19BB-4C90-8EAA-DBB3D161F107}" type="presOf" srcId="{5B10CAE9-FABC-48D3-B866-B6946D3BB4FD}" destId="{B723FF4B-3441-44B3-9DF9-32C7A4A7E68F}"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47D8F9E3-7BA1-4F20-B806-9FEA4423617D}" type="presOf" srcId="{BFC99E52-10BB-4E97-8475-8DF709B582DC}" destId="{475890CF-15DF-4A0B-B245-F7CBF7A5CE89}"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F6F6B5D5-2252-4BB9-B08C-57C34059B3AF}" type="presOf" srcId="{B06D505D-8E2F-4D1A-B27A-56A0F233AC0D}" destId="{36D816F8-F198-462D-B1C1-F2B261A387B2}" srcOrd="0" destOrd="0" presId="urn:microsoft.com/office/officeart/2005/8/layout/list1"/>
    <dgm:cxn modelId="{6DF1B5AE-0BD0-4308-8A32-503BD13D58E4}" type="presOf" srcId="{5B10CAE9-FABC-48D3-B866-B6946D3BB4FD}" destId="{B2D665C1-F666-4967-A396-EE759695490F}" srcOrd="1"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0BF57690-AF13-48D5-9161-4C738143496E}" srcId="{5B10CAE9-FABC-48D3-B866-B6946D3BB4FD}" destId="{83EE8695-9F0C-4ADC-8B52-26BD41935CF3}" srcOrd="0" destOrd="0" parTransId="{8881A2BB-09D8-47E9-9073-E276C340E56B}" sibTransId="{0703456C-FA95-4EF3-A833-29A6805D4402}"/>
    <dgm:cxn modelId="{618349E5-F942-4632-A216-01E7A7FD6FA7}" type="presOf" srcId="{89B7DFA3-ABED-4499-9A5E-1D66DEC00383}" destId="{77072C99-9D9F-47CE-B539-CCF3C5C37F3B}" srcOrd="0" destOrd="0" presId="urn:microsoft.com/office/officeart/2005/8/layout/list1"/>
    <dgm:cxn modelId="{DBDAA03F-6D90-4DBB-B677-4BF122DBDD47}" type="presParOf" srcId="{475890CF-15DF-4A0B-B245-F7CBF7A5CE89}" destId="{D9E4BE70-56AD-4F73-912D-316D4D922D23}" srcOrd="0" destOrd="0" presId="urn:microsoft.com/office/officeart/2005/8/layout/list1"/>
    <dgm:cxn modelId="{6BAD63C7-411F-4914-80B2-570FCB8647A2}" type="presParOf" srcId="{D9E4BE70-56AD-4F73-912D-316D4D922D23}" destId="{B723FF4B-3441-44B3-9DF9-32C7A4A7E68F}" srcOrd="0" destOrd="0" presId="urn:microsoft.com/office/officeart/2005/8/layout/list1"/>
    <dgm:cxn modelId="{7D4981DE-E180-4DDC-AF9A-FCC655B265BC}" type="presParOf" srcId="{D9E4BE70-56AD-4F73-912D-316D4D922D23}" destId="{B2D665C1-F666-4967-A396-EE759695490F}" srcOrd="1" destOrd="0" presId="urn:microsoft.com/office/officeart/2005/8/layout/list1"/>
    <dgm:cxn modelId="{936FDE47-EED6-4898-829C-D2EEF20379D0}" type="presParOf" srcId="{475890CF-15DF-4A0B-B245-F7CBF7A5CE89}" destId="{EEB1281F-FEEC-4C12-B0F0-86AA2BF1FE98}" srcOrd="1" destOrd="0" presId="urn:microsoft.com/office/officeart/2005/8/layout/list1"/>
    <dgm:cxn modelId="{3A5AA7F8-B42B-46D5-ABC9-7E8341B124AC}" type="presParOf" srcId="{475890CF-15DF-4A0B-B245-F7CBF7A5CE89}" destId="{EDC5DCF0-1D3C-451B-AA75-BEFEC8664C6A}" srcOrd="2" destOrd="0" presId="urn:microsoft.com/office/officeart/2005/8/layout/list1"/>
    <dgm:cxn modelId="{B5420428-EC00-49B0-877C-7056708AB1A5}" type="presParOf" srcId="{475890CF-15DF-4A0B-B245-F7CBF7A5CE89}" destId="{285753CA-FE64-46B1-AD26-E797F021CB1D}" srcOrd="3" destOrd="0" presId="urn:microsoft.com/office/officeart/2005/8/layout/list1"/>
    <dgm:cxn modelId="{875B6493-D4FB-4E74-B3AD-2F43C50E5984}" type="presParOf" srcId="{475890CF-15DF-4A0B-B245-F7CBF7A5CE89}" destId="{65BF4AF1-4E95-4D64-B212-BA8DC18EAC42}" srcOrd="4" destOrd="0" presId="urn:microsoft.com/office/officeart/2005/8/layout/list1"/>
    <dgm:cxn modelId="{BE53C131-7E0D-4875-810E-A578E3741707}" type="presParOf" srcId="{65BF4AF1-4E95-4D64-B212-BA8DC18EAC42}" destId="{77072C99-9D9F-47CE-B539-CCF3C5C37F3B}" srcOrd="0" destOrd="0" presId="urn:microsoft.com/office/officeart/2005/8/layout/list1"/>
    <dgm:cxn modelId="{CF3E6C4E-6964-44C9-89F8-B7DC4D4CACEA}" type="presParOf" srcId="{65BF4AF1-4E95-4D64-B212-BA8DC18EAC42}" destId="{D455F51E-F878-4A2D-BAE7-4D294E969CE3}" srcOrd="1" destOrd="0" presId="urn:microsoft.com/office/officeart/2005/8/layout/list1"/>
    <dgm:cxn modelId="{0DD4A9AA-B846-422F-A0F1-07C9E7BDC4EC}" type="presParOf" srcId="{475890CF-15DF-4A0B-B245-F7CBF7A5CE89}" destId="{66497C2B-996C-45D3-ACF3-4C14B99E44D2}" srcOrd="5" destOrd="0" presId="urn:microsoft.com/office/officeart/2005/8/layout/list1"/>
    <dgm:cxn modelId="{D75B453C-B449-4608-8002-D9871185F595}"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$157.870</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CSS Constructores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3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0 PEAJE NUEVO</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B2B09721-6BD6-4715-B818-D2FD833BF5D3}" type="presOf" srcId="{89B7DFA3-ABED-4499-9A5E-1D66DEC00383}" destId="{D455F51E-F878-4A2D-BAE7-4D294E969CE3}" srcOrd="1" destOrd="0" presId="urn:microsoft.com/office/officeart/2005/8/layout/list1"/>
    <dgm:cxn modelId="{EC46C621-9D25-4295-B64C-27C1F91F8205}" type="presOf" srcId="{89B7DFA3-ABED-4499-9A5E-1D66DEC00383}" destId="{77072C99-9D9F-47CE-B539-CCF3C5C37F3B}" srcOrd="0" destOrd="0" presId="urn:microsoft.com/office/officeart/2005/8/layout/list1"/>
    <dgm:cxn modelId="{361231FA-777D-419E-BC18-79821AD9CE4F}" type="presOf" srcId="{F96B75D6-87F5-4773-BA24-EF9600100F73}" destId="{6CF66FEE-4C8E-43FC-97BB-53A003F2AA4D}" srcOrd="1"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7DAC45F8-1F81-4A7D-A508-41426B5EE45D}" srcId="{89B7DFA3-ABED-4499-9A5E-1D66DEC00383}" destId="{B06D505D-8E2F-4D1A-B27A-56A0F233AC0D}" srcOrd="0" destOrd="0" parTransId="{CAB1D8D5-1F2B-4C25-9139-FA4CE0E2BDE9}" sibTransId="{ED6FBC95-3B0C-49B5-8018-B301366AC739}"/>
    <dgm:cxn modelId="{D613777C-B811-4699-9DCE-A56692A150FD}" type="presOf" srcId="{5B10CAE9-FABC-48D3-B866-B6946D3BB4FD}" destId="{B2D665C1-F666-4967-A396-EE759695490F}" srcOrd="1" destOrd="0" presId="urn:microsoft.com/office/officeart/2005/8/layout/list1"/>
    <dgm:cxn modelId="{9893A2BF-7C2B-4D84-A3EC-F9033DADF0C8}" srcId="{F96B75D6-87F5-4773-BA24-EF9600100F73}" destId="{C12D9C2E-43C8-49A6-B5A4-D99820741017}" srcOrd="2" destOrd="0" parTransId="{FAB5B8EF-9C6F-4526-8C61-47E11B39F835}" sibTransId="{A823AD09-C1BD-4CFE-9B4F-B6A7382BD940}"/>
    <dgm:cxn modelId="{3CFA08C6-77EF-4FFE-854B-54854A0324F5}" type="presOf" srcId="{84056A4A-3F0D-4B19-90F9-22B804B460B4}" destId="{2A6DCF2A-B408-4C40-8D46-91A419D9E4A3}" srcOrd="0" destOrd="1" presId="urn:microsoft.com/office/officeart/2005/8/layout/list1"/>
    <dgm:cxn modelId="{0E0B5C68-CD5A-4AA3-989D-302961CCCA89}" type="presOf" srcId="{F96B75D6-87F5-4773-BA24-EF9600100F73}" destId="{FC59F9BE-81B0-4F10-A1D4-3364800DA136}"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02EF253F-4674-45CD-A1BF-C66F2D30E1EF}" type="presOf" srcId="{D0F2DDA1-0E0D-4FD1-A81A-54BE0A8ACB15}" destId="{2A6DCF2A-B408-4C40-8D46-91A419D9E4A3}"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8554B0CD-666E-4D93-BACE-3B4C2C7DB0BA}" type="presOf" srcId="{B06D505D-8E2F-4D1A-B27A-56A0F233AC0D}" destId="{36D816F8-F198-462D-B1C1-F2B261A387B2}" srcOrd="0" destOrd="0" presId="urn:microsoft.com/office/officeart/2005/8/layout/list1"/>
    <dgm:cxn modelId="{4F050153-1C77-4A1B-99F2-006B8B1163D2}" type="presOf" srcId="{BFC99E52-10BB-4E97-8475-8DF709B582DC}" destId="{475890CF-15DF-4A0B-B245-F7CBF7A5CE89}" srcOrd="0" destOrd="0" presId="urn:microsoft.com/office/officeart/2005/8/layout/list1"/>
    <dgm:cxn modelId="{6E5ED667-ED3C-44C4-B3BE-8BF6F70F7ADC}" type="presOf" srcId="{C12D9C2E-43C8-49A6-B5A4-D99820741017}" destId="{2A6DCF2A-B408-4C40-8D46-91A419D9E4A3}" srcOrd="0" destOrd="2" presId="urn:microsoft.com/office/officeart/2005/8/layout/list1"/>
    <dgm:cxn modelId="{60758D36-032C-4DFD-94C7-92F72DBB07F4}" type="presOf" srcId="{0A4E36F8-5CF3-4534-B8E6-327566ECD57D}" destId="{EDC5DCF0-1D3C-451B-AA75-BEFEC8664C6A}" srcOrd="0"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B0E7B4E8-4E56-4DBB-B496-1298C5F9D383}" type="presOf" srcId="{5B10CAE9-FABC-48D3-B866-B6946D3BB4FD}" destId="{B723FF4B-3441-44B3-9DF9-32C7A4A7E68F}"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7D633974-9579-4C17-97CC-819B9168BC47}" type="presParOf" srcId="{475890CF-15DF-4A0B-B245-F7CBF7A5CE89}" destId="{D9E4BE70-56AD-4F73-912D-316D4D922D23}" srcOrd="0" destOrd="0" presId="urn:microsoft.com/office/officeart/2005/8/layout/list1"/>
    <dgm:cxn modelId="{E682C633-651D-438E-B836-F4228923319F}" type="presParOf" srcId="{D9E4BE70-56AD-4F73-912D-316D4D922D23}" destId="{B723FF4B-3441-44B3-9DF9-32C7A4A7E68F}" srcOrd="0" destOrd="0" presId="urn:microsoft.com/office/officeart/2005/8/layout/list1"/>
    <dgm:cxn modelId="{DD962CB1-9151-4761-96E1-2C1E2BAA8027}" type="presParOf" srcId="{D9E4BE70-56AD-4F73-912D-316D4D922D23}" destId="{B2D665C1-F666-4967-A396-EE759695490F}" srcOrd="1" destOrd="0" presId="urn:microsoft.com/office/officeart/2005/8/layout/list1"/>
    <dgm:cxn modelId="{3B2405D2-26BB-4700-8287-7ADA5BD4E4A4}" type="presParOf" srcId="{475890CF-15DF-4A0B-B245-F7CBF7A5CE89}" destId="{EEB1281F-FEEC-4C12-B0F0-86AA2BF1FE98}" srcOrd="1" destOrd="0" presId="urn:microsoft.com/office/officeart/2005/8/layout/list1"/>
    <dgm:cxn modelId="{C48E5CFC-48CE-43B9-AF80-B94C115BEDDF}" type="presParOf" srcId="{475890CF-15DF-4A0B-B245-F7CBF7A5CE89}" destId="{EDC5DCF0-1D3C-451B-AA75-BEFEC8664C6A}" srcOrd="2" destOrd="0" presId="urn:microsoft.com/office/officeart/2005/8/layout/list1"/>
    <dgm:cxn modelId="{0547B57B-5A0E-4419-91E8-D7A3546AA7D4}" type="presParOf" srcId="{475890CF-15DF-4A0B-B245-F7CBF7A5CE89}" destId="{285753CA-FE64-46B1-AD26-E797F021CB1D}" srcOrd="3" destOrd="0" presId="urn:microsoft.com/office/officeart/2005/8/layout/list1"/>
    <dgm:cxn modelId="{26557F2E-E54B-45B2-B042-3AFDF94132D5}" type="presParOf" srcId="{475890CF-15DF-4A0B-B245-F7CBF7A5CE89}" destId="{65BF4AF1-4E95-4D64-B212-BA8DC18EAC42}" srcOrd="4" destOrd="0" presId="urn:microsoft.com/office/officeart/2005/8/layout/list1"/>
    <dgm:cxn modelId="{24A1E973-EEAB-4BA2-84C4-6C006CB44667}" type="presParOf" srcId="{65BF4AF1-4E95-4D64-B212-BA8DC18EAC42}" destId="{77072C99-9D9F-47CE-B539-CCF3C5C37F3B}" srcOrd="0" destOrd="0" presId="urn:microsoft.com/office/officeart/2005/8/layout/list1"/>
    <dgm:cxn modelId="{CFC71FB9-189B-4C97-AE4C-93DB9C2325B8}" type="presParOf" srcId="{65BF4AF1-4E95-4D64-B212-BA8DC18EAC42}" destId="{D455F51E-F878-4A2D-BAE7-4D294E969CE3}" srcOrd="1" destOrd="0" presId="urn:microsoft.com/office/officeart/2005/8/layout/list1"/>
    <dgm:cxn modelId="{0A1869CC-9E14-4030-8D16-4A3048DE2D15}" type="presParOf" srcId="{475890CF-15DF-4A0B-B245-F7CBF7A5CE89}" destId="{66497C2B-996C-45D3-ACF3-4C14B99E44D2}" srcOrd="5" destOrd="0" presId="urn:microsoft.com/office/officeart/2005/8/layout/list1"/>
    <dgm:cxn modelId="{050B69AE-E323-4600-A049-ACFCDF5D4D90}" type="presParOf" srcId="{475890CF-15DF-4A0B-B245-F7CBF7A5CE89}" destId="{36D816F8-F198-462D-B1C1-F2B261A387B2}" srcOrd="6" destOrd="0" presId="urn:microsoft.com/office/officeart/2005/8/layout/list1"/>
    <dgm:cxn modelId="{498C95CF-60F9-4A21-8346-63715D89A532}" type="presParOf" srcId="{475890CF-15DF-4A0B-B245-F7CBF7A5CE89}" destId="{78C90B04-4DBC-43C7-8D99-286D4B1A6ABB}" srcOrd="7" destOrd="0" presId="urn:microsoft.com/office/officeart/2005/8/layout/list1"/>
    <dgm:cxn modelId="{DF5342E0-B782-45DE-9105-BD1970023459}" type="presParOf" srcId="{475890CF-15DF-4A0B-B245-F7CBF7A5CE89}" destId="{DB1FE9E1-F5B9-4A92-8A69-8AC22FE84B5E}" srcOrd="8" destOrd="0" presId="urn:microsoft.com/office/officeart/2005/8/layout/list1"/>
    <dgm:cxn modelId="{4AB401CE-F766-4E4E-B69A-D2A0EC4D0E92}" type="presParOf" srcId="{DB1FE9E1-F5B9-4A92-8A69-8AC22FE84B5E}" destId="{FC59F9BE-81B0-4F10-A1D4-3364800DA136}" srcOrd="0" destOrd="0" presId="urn:microsoft.com/office/officeart/2005/8/layout/list1"/>
    <dgm:cxn modelId="{07B6FE25-FBE1-4F3B-B8C2-D158E796A083}" type="presParOf" srcId="{DB1FE9E1-F5B9-4A92-8A69-8AC22FE84B5E}" destId="{6CF66FEE-4C8E-43FC-97BB-53A003F2AA4D}" srcOrd="1" destOrd="0" presId="urn:microsoft.com/office/officeart/2005/8/layout/list1"/>
    <dgm:cxn modelId="{6BA73446-CFBA-45F8-A964-82EDE179F5CD}" type="presParOf" srcId="{475890CF-15DF-4A0B-B245-F7CBF7A5CE89}" destId="{B18705C6-C943-4516-9715-648C919F9A02}" srcOrd="9" destOrd="0" presId="urn:microsoft.com/office/officeart/2005/8/layout/list1"/>
    <dgm:cxn modelId="{99C22EA0-0C5F-4BBA-B131-802A307D2551}"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7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latin typeface="+mn-lt"/>
              <a:ea typeface="+mn-ea"/>
              <a:cs typeface="+mn-cs"/>
            </a:rPr>
            <a:t>PUBLICADA EN EL SECOP 14-11-2014</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28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22231EBE-D7C6-452A-B89F-30CCE5837C22}" srcId="{5B10CAE9-FABC-48D3-B866-B6946D3BB4FD}" destId="{0A4E36F8-5CF3-4534-B8E6-327566ECD57D}" srcOrd="1" destOrd="0" parTransId="{F96F7A41-34EB-4E7D-8558-5F2CA739218F}" sibTransId="{D8E607EF-97ED-4F2A-B70F-CAB219D5EA14}"/>
    <dgm:cxn modelId="{DC294F68-B755-4A86-9F83-D4D0AD519E3F}" type="presOf" srcId="{5B10CAE9-FABC-48D3-B866-B6946D3BB4FD}" destId="{B2D665C1-F666-4967-A396-EE759695490F}" srcOrd="1"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AEBEEA6C-03E3-4778-A7B9-14D676087CA2}" type="presOf" srcId="{BFC99E52-10BB-4E97-8475-8DF709B582DC}" destId="{475890CF-15DF-4A0B-B245-F7CBF7A5CE89}"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0BF57690-AF13-48D5-9161-4C738143496E}" srcId="{5B10CAE9-FABC-48D3-B866-B6946D3BB4FD}" destId="{83EE8695-9F0C-4ADC-8B52-26BD41935CF3}" srcOrd="0" destOrd="0" parTransId="{8881A2BB-09D8-47E9-9073-E276C340E56B}" sibTransId="{0703456C-FA95-4EF3-A833-29A6805D4402}"/>
    <dgm:cxn modelId="{5416C42A-AB43-44CF-9172-D8ADBF42D67B}" type="presOf" srcId="{5B10CAE9-FABC-48D3-B866-B6946D3BB4FD}" destId="{B723FF4B-3441-44B3-9DF9-32C7A4A7E68F}" srcOrd="0" destOrd="0" presId="urn:microsoft.com/office/officeart/2005/8/layout/list1"/>
    <dgm:cxn modelId="{4AF71F73-E176-434D-807E-F6CAE39AE00B}" type="presOf" srcId="{B06D505D-8E2F-4D1A-B27A-56A0F233AC0D}" destId="{36D816F8-F198-462D-B1C1-F2B261A387B2}" srcOrd="0" destOrd="0" presId="urn:microsoft.com/office/officeart/2005/8/layout/list1"/>
    <dgm:cxn modelId="{1F13DF45-ED4B-4176-8D2B-EFAA9446FEAF}" type="presOf" srcId="{83EE8695-9F0C-4ADC-8B52-26BD41935CF3}" destId="{EDC5DCF0-1D3C-451B-AA75-BEFEC8664C6A}" srcOrd="0" destOrd="0" presId="urn:microsoft.com/office/officeart/2005/8/layout/list1"/>
    <dgm:cxn modelId="{18D79801-2D06-4B33-87A4-FD73DFB698CF}" type="presOf" srcId="{89B7DFA3-ABED-4499-9A5E-1D66DEC00383}" destId="{77072C99-9D9F-47CE-B539-CCF3C5C37F3B}" srcOrd="0" destOrd="0" presId="urn:microsoft.com/office/officeart/2005/8/layout/list1"/>
    <dgm:cxn modelId="{A021CCED-E0E6-4D77-9FEB-08BCA53FEE91}" type="presOf" srcId="{89B7DFA3-ABED-4499-9A5E-1D66DEC00383}" destId="{D455F51E-F878-4A2D-BAE7-4D294E969CE3}" srcOrd="1"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932C76E7-61F0-4BE1-BC2F-5F03EDFC32FA}" type="presOf" srcId="{0A4E36F8-5CF3-4534-B8E6-327566ECD57D}" destId="{EDC5DCF0-1D3C-451B-AA75-BEFEC8664C6A}" srcOrd="0" destOrd="1" presId="urn:microsoft.com/office/officeart/2005/8/layout/list1"/>
    <dgm:cxn modelId="{3A2E60BA-6729-47E4-A04B-271F1EDACA4C}" type="presParOf" srcId="{475890CF-15DF-4A0B-B245-F7CBF7A5CE89}" destId="{D9E4BE70-56AD-4F73-912D-316D4D922D23}" srcOrd="0" destOrd="0" presId="urn:microsoft.com/office/officeart/2005/8/layout/list1"/>
    <dgm:cxn modelId="{F8D373DB-399C-4DB8-A578-A07902788659}" type="presParOf" srcId="{D9E4BE70-56AD-4F73-912D-316D4D922D23}" destId="{B723FF4B-3441-44B3-9DF9-32C7A4A7E68F}" srcOrd="0" destOrd="0" presId="urn:microsoft.com/office/officeart/2005/8/layout/list1"/>
    <dgm:cxn modelId="{CB960D65-5111-48F4-A3DA-F08DF72EBCFE}" type="presParOf" srcId="{D9E4BE70-56AD-4F73-912D-316D4D922D23}" destId="{B2D665C1-F666-4967-A396-EE759695490F}" srcOrd="1" destOrd="0" presId="urn:microsoft.com/office/officeart/2005/8/layout/list1"/>
    <dgm:cxn modelId="{75102F48-4913-4137-9B41-D027E4484E30}" type="presParOf" srcId="{475890CF-15DF-4A0B-B245-F7CBF7A5CE89}" destId="{EEB1281F-FEEC-4C12-B0F0-86AA2BF1FE98}" srcOrd="1" destOrd="0" presId="urn:microsoft.com/office/officeart/2005/8/layout/list1"/>
    <dgm:cxn modelId="{6569F590-7BC9-4FCF-A12A-BDA07FFBF722}" type="presParOf" srcId="{475890CF-15DF-4A0B-B245-F7CBF7A5CE89}" destId="{EDC5DCF0-1D3C-451B-AA75-BEFEC8664C6A}" srcOrd="2" destOrd="0" presId="urn:microsoft.com/office/officeart/2005/8/layout/list1"/>
    <dgm:cxn modelId="{6A468B9A-0BB3-421A-BDC2-57B83AE504D1}" type="presParOf" srcId="{475890CF-15DF-4A0B-B245-F7CBF7A5CE89}" destId="{285753CA-FE64-46B1-AD26-E797F021CB1D}" srcOrd="3" destOrd="0" presId="urn:microsoft.com/office/officeart/2005/8/layout/list1"/>
    <dgm:cxn modelId="{41ACC30F-F6FB-479F-8649-604A6ED903B3}" type="presParOf" srcId="{475890CF-15DF-4A0B-B245-F7CBF7A5CE89}" destId="{65BF4AF1-4E95-4D64-B212-BA8DC18EAC42}" srcOrd="4" destOrd="0" presId="urn:microsoft.com/office/officeart/2005/8/layout/list1"/>
    <dgm:cxn modelId="{8D5B064B-83A9-4C52-8BCA-132ABBE8D8B5}" type="presParOf" srcId="{65BF4AF1-4E95-4D64-B212-BA8DC18EAC42}" destId="{77072C99-9D9F-47CE-B539-CCF3C5C37F3B}" srcOrd="0" destOrd="0" presId="urn:microsoft.com/office/officeart/2005/8/layout/list1"/>
    <dgm:cxn modelId="{A151C3EF-D223-4491-A0AE-C3461F7D9C82}" type="presParOf" srcId="{65BF4AF1-4E95-4D64-B212-BA8DC18EAC42}" destId="{D455F51E-F878-4A2D-BAE7-4D294E969CE3}" srcOrd="1" destOrd="0" presId="urn:microsoft.com/office/officeart/2005/8/layout/list1"/>
    <dgm:cxn modelId="{74CF30A8-0F7F-48AC-A9D7-9988754D045F}" type="presParOf" srcId="{475890CF-15DF-4A0B-B245-F7CBF7A5CE89}" destId="{66497C2B-996C-45D3-ACF3-4C14B99E44D2}" srcOrd="5" destOrd="0" presId="urn:microsoft.com/office/officeart/2005/8/layout/list1"/>
    <dgm:cxn modelId="{59BB1A49-1F30-4E0F-B2BD-2A32CBC15532}"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 RADICARA EN LA ANI EL 03-03-2015</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24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05F22863-1DB0-44D7-BDF0-27BB84378FF0}" type="presOf" srcId="{BFC99E52-10BB-4E97-8475-8DF709B582DC}" destId="{475890CF-15DF-4A0B-B245-F7CBF7A5CE89}" srcOrd="0" destOrd="0" presId="urn:microsoft.com/office/officeart/2005/8/layout/list1"/>
    <dgm:cxn modelId="{A9810906-A90E-4466-ADC3-ED4593B1F4CE}" type="presOf" srcId="{5B10CAE9-FABC-48D3-B866-B6946D3BB4FD}" destId="{B2D665C1-F666-4967-A396-EE759695490F}" srcOrd="1"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08578D61-D836-4489-85EE-A91AD6573BC2}" type="presOf" srcId="{5B10CAE9-FABC-48D3-B866-B6946D3BB4FD}" destId="{B723FF4B-3441-44B3-9DF9-32C7A4A7E68F}" srcOrd="0" destOrd="0" presId="urn:microsoft.com/office/officeart/2005/8/layout/list1"/>
    <dgm:cxn modelId="{63563F1D-3806-4B85-B589-5992004C0C3C}" type="presOf" srcId="{89B7DFA3-ABED-4499-9A5E-1D66DEC00383}" destId="{D455F51E-F878-4A2D-BAE7-4D294E969CE3}" srcOrd="1" destOrd="0" presId="urn:microsoft.com/office/officeart/2005/8/layout/list1"/>
    <dgm:cxn modelId="{1297BA38-FBDD-43E4-8F3D-E0B98E8AAD56}" type="presOf" srcId="{83EE8695-9F0C-4ADC-8B52-26BD41935CF3}" destId="{EDC5DCF0-1D3C-451B-AA75-BEFEC8664C6A}" srcOrd="0" destOrd="0" presId="urn:microsoft.com/office/officeart/2005/8/layout/list1"/>
    <dgm:cxn modelId="{EC46CBE9-A1F5-4974-B396-7BCF0AE08468}" type="presOf" srcId="{0A4E36F8-5CF3-4534-B8E6-327566ECD57D}" destId="{EDC5DCF0-1D3C-451B-AA75-BEFEC8664C6A}" srcOrd="0" destOrd="1" presId="urn:microsoft.com/office/officeart/2005/8/layout/list1"/>
    <dgm:cxn modelId="{5AFB37EE-5271-4FDF-9607-F047C3A1E062}" type="presOf" srcId="{B06D505D-8E2F-4D1A-B27A-56A0F233AC0D}" destId="{36D816F8-F198-462D-B1C1-F2B261A387B2}"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4508A113-D6A3-464D-A239-9124615A5283}" type="presOf" srcId="{89B7DFA3-ABED-4499-9A5E-1D66DEC00383}" destId="{77072C99-9D9F-47CE-B539-CCF3C5C37F3B}"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3289B472-8E19-4ECB-8560-1238B6501A7F}" type="presParOf" srcId="{475890CF-15DF-4A0B-B245-F7CBF7A5CE89}" destId="{D9E4BE70-56AD-4F73-912D-316D4D922D23}" srcOrd="0" destOrd="0" presId="urn:microsoft.com/office/officeart/2005/8/layout/list1"/>
    <dgm:cxn modelId="{4890FDB9-61D1-413E-8C40-BBD0B07A03C3}" type="presParOf" srcId="{D9E4BE70-56AD-4F73-912D-316D4D922D23}" destId="{B723FF4B-3441-44B3-9DF9-32C7A4A7E68F}" srcOrd="0" destOrd="0" presId="urn:microsoft.com/office/officeart/2005/8/layout/list1"/>
    <dgm:cxn modelId="{BC18BADA-9B8F-4484-A162-B32F3C3A65A0}" type="presParOf" srcId="{D9E4BE70-56AD-4F73-912D-316D4D922D23}" destId="{B2D665C1-F666-4967-A396-EE759695490F}" srcOrd="1" destOrd="0" presId="urn:microsoft.com/office/officeart/2005/8/layout/list1"/>
    <dgm:cxn modelId="{A5FDCE7D-DA60-469B-ADEF-754A17154AF3}" type="presParOf" srcId="{475890CF-15DF-4A0B-B245-F7CBF7A5CE89}" destId="{EEB1281F-FEEC-4C12-B0F0-86AA2BF1FE98}" srcOrd="1" destOrd="0" presId="urn:microsoft.com/office/officeart/2005/8/layout/list1"/>
    <dgm:cxn modelId="{1AE55515-AB56-4FB0-81C9-7400C54077C9}" type="presParOf" srcId="{475890CF-15DF-4A0B-B245-F7CBF7A5CE89}" destId="{EDC5DCF0-1D3C-451B-AA75-BEFEC8664C6A}" srcOrd="2" destOrd="0" presId="urn:microsoft.com/office/officeart/2005/8/layout/list1"/>
    <dgm:cxn modelId="{30BA8F0E-2F93-4347-A7C9-0DD516BBF95B}" type="presParOf" srcId="{475890CF-15DF-4A0B-B245-F7CBF7A5CE89}" destId="{285753CA-FE64-46B1-AD26-E797F021CB1D}" srcOrd="3" destOrd="0" presId="urn:microsoft.com/office/officeart/2005/8/layout/list1"/>
    <dgm:cxn modelId="{C3827FC7-6A0F-4511-87B8-AE16E13C036F}" type="presParOf" srcId="{475890CF-15DF-4A0B-B245-F7CBF7A5CE89}" destId="{65BF4AF1-4E95-4D64-B212-BA8DC18EAC42}" srcOrd="4" destOrd="0" presId="urn:microsoft.com/office/officeart/2005/8/layout/list1"/>
    <dgm:cxn modelId="{9F7A7AA7-FAFC-4642-B22B-96361AEAADD8}" type="presParOf" srcId="{65BF4AF1-4E95-4D64-B212-BA8DC18EAC42}" destId="{77072C99-9D9F-47CE-B539-CCF3C5C37F3B}" srcOrd="0" destOrd="0" presId="urn:microsoft.com/office/officeart/2005/8/layout/list1"/>
    <dgm:cxn modelId="{51580EA4-4221-44A6-B838-7365A5AF7D74}" type="presParOf" srcId="{65BF4AF1-4E95-4D64-B212-BA8DC18EAC42}" destId="{D455F51E-F878-4A2D-BAE7-4D294E969CE3}" srcOrd="1" destOrd="0" presId="urn:microsoft.com/office/officeart/2005/8/layout/list1"/>
    <dgm:cxn modelId="{760234FC-2085-43C2-8171-64642EF826D6}" type="presParOf" srcId="{475890CF-15DF-4A0B-B245-F7CBF7A5CE89}" destId="{66497C2B-996C-45D3-ACF3-4C14B99E44D2}" srcOrd="5" destOrd="0" presId="urn:microsoft.com/office/officeart/2005/8/layout/list1"/>
    <dgm:cxn modelId="{B4399D80-FE56-44C0-9811-ACDFE6DFCA83}"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$599.384</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PROMESA DE SOCIAEDAD FUTURA (INTEGRA DE COLOMBIA S.A.S. - CASTRO TCHERASSI S.A.-CIVILIA S.A.-OFINSA INVERSIONES S.A.S.-EQUIPO UNIVERSAL S.A.-MINCIVIL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2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0 PEAJE NUEVO</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1BEFCA8A-AF70-4CB9-B8AF-D3AB518D72A8}" type="presOf" srcId="{84056A4A-3F0D-4B19-90F9-22B804B460B4}" destId="{2A6DCF2A-B408-4C40-8D46-91A419D9E4A3}" srcOrd="0" destOrd="1" presId="urn:microsoft.com/office/officeart/2005/8/layout/list1"/>
    <dgm:cxn modelId="{E0E1335D-7626-430E-87BB-5EE618BC53D7}" type="presOf" srcId="{89B7DFA3-ABED-4499-9A5E-1D66DEC00383}" destId="{D455F51E-F878-4A2D-BAE7-4D294E969CE3}" srcOrd="1" destOrd="0" presId="urn:microsoft.com/office/officeart/2005/8/layout/list1"/>
    <dgm:cxn modelId="{3EC2E5B5-3015-46B9-AD9E-5E0E5C3A1A38}" type="presOf" srcId="{C12D9C2E-43C8-49A6-B5A4-D99820741017}" destId="{2A6DCF2A-B408-4C40-8D46-91A419D9E4A3}" srcOrd="0" destOrd="2" presId="urn:microsoft.com/office/officeart/2005/8/layout/list1"/>
    <dgm:cxn modelId="{988830AB-50E1-4A3E-8BA0-0D7CF90EB6F9}" type="presOf" srcId="{5B10CAE9-FABC-48D3-B866-B6946D3BB4FD}" destId="{B723FF4B-3441-44B3-9DF9-32C7A4A7E68F}"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53718944-D43E-4230-9E0C-40C0970AB98E}" type="presOf" srcId="{D0F2DDA1-0E0D-4FD1-A81A-54BE0A8ACB15}" destId="{2A6DCF2A-B408-4C40-8D46-91A419D9E4A3}" srcOrd="0" destOrd="0" presId="urn:microsoft.com/office/officeart/2005/8/layout/list1"/>
    <dgm:cxn modelId="{185E708B-E903-4B1C-BCDB-C74946365A5A}" type="presOf" srcId="{F96B75D6-87F5-4773-BA24-EF9600100F73}" destId="{FC59F9BE-81B0-4F10-A1D4-3364800DA136}" srcOrd="0" destOrd="0" presId="urn:microsoft.com/office/officeart/2005/8/layout/list1"/>
    <dgm:cxn modelId="{9893A2BF-7C2B-4D84-A3EC-F9033DADF0C8}" srcId="{F96B75D6-87F5-4773-BA24-EF9600100F73}" destId="{C12D9C2E-43C8-49A6-B5A4-D99820741017}" srcOrd="2" destOrd="0" parTransId="{FAB5B8EF-9C6F-4526-8C61-47E11B39F835}" sibTransId="{A823AD09-C1BD-4CFE-9B4F-B6A7382BD940}"/>
    <dgm:cxn modelId="{7DAC45F8-1F81-4A7D-A508-41426B5EE45D}" srcId="{89B7DFA3-ABED-4499-9A5E-1D66DEC00383}" destId="{B06D505D-8E2F-4D1A-B27A-56A0F233AC0D}" srcOrd="0" destOrd="0" parTransId="{CAB1D8D5-1F2B-4C25-9139-FA4CE0E2BDE9}" sibTransId="{ED6FBC95-3B0C-49B5-8018-B301366AC739}"/>
    <dgm:cxn modelId="{F68C16B4-EC2D-48F1-874C-380FE4F2913E}" type="presOf" srcId="{F96B75D6-87F5-4773-BA24-EF9600100F73}" destId="{6CF66FEE-4C8E-43FC-97BB-53A003F2AA4D}" srcOrd="1" destOrd="0" presId="urn:microsoft.com/office/officeart/2005/8/layout/list1"/>
    <dgm:cxn modelId="{89F07508-74F6-4700-9C6F-AC279CA193BD}" type="presOf" srcId="{89B7DFA3-ABED-4499-9A5E-1D66DEC00383}" destId="{77072C99-9D9F-47CE-B539-CCF3C5C37F3B}"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D16F8C73-A1BA-4F51-B071-2051AEF85143}" type="presOf" srcId="{BFC99E52-10BB-4E97-8475-8DF709B582DC}" destId="{475890CF-15DF-4A0B-B245-F7CBF7A5CE89}"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FA42AE06-6D7B-46E3-9F88-8384DE3E12A3}" type="presOf" srcId="{B06D505D-8E2F-4D1A-B27A-56A0F233AC0D}" destId="{36D816F8-F198-462D-B1C1-F2B261A387B2}" srcOrd="0" destOrd="0" presId="urn:microsoft.com/office/officeart/2005/8/layout/list1"/>
    <dgm:cxn modelId="{5235F899-D796-4B83-8886-4BA065393715}" type="presOf" srcId="{0A4E36F8-5CF3-4534-B8E6-327566ECD57D}" destId="{EDC5DCF0-1D3C-451B-AA75-BEFEC8664C6A}" srcOrd="0"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22231EBE-D7C6-452A-B89F-30CCE5837C22}" srcId="{5B10CAE9-FABC-48D3-B866-B6946D3BB4FD}" destId="{0A4E36F8-5CF3-4534-B8E6-327566ECD57D}" srcOrd="0" destOrd="0" parTransId="{F96F7A41-34EB-4E7D-8558-5F2CA739218F}" sibTransId="{D8E607EF-97ED-4F2A-B70F-CAB219D5EA14}"/>
    <dgm:cxn modelId="{EE27F4AB-0C5A-4C3D-8BAF-D516861037EE}" type="presOf" srcId="{5B10CAE9-FABC-48D3-B866-B6946D3BB4FD}" destId="{B2D665C1-F666-4967-A396-EE759695490F}" srcOrd="1"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BDFAD26F-7D75-4DB7-A00F-48A098896539}" type="presParOf" srcId="{475890CF-15DF-4A0B-B245-F7CBF7A5CE89}" destId="{D9E4BE70-56AD-4F73-912D-316D4D922D23}" srcOrd="0" destOrd="0" presId="urn:microsoft.com/office/officeart/2005/8/layout/list1"/>
    <dgm:cxn modelId="{109743E2-DCB0-4553-9A18-267173369886}" type="presParOf" srcId="{D9E4BE70-56AD-4F73-912D-316D4D922D23}" destId="{B723FF4B-3441-44B3-9DF9-32C7A4A7E68F}" srcOrd="0" destOrd="0" presId="urn:microsoft.com/office/officeart/2005/8/layout/list1"/>
    <dgm:cxn modelId="{DB830538-9BE6-4A2B-A622-557E17A3F378}" type="presParOf" srcId="{D9E4BE70-56AD-4F73-912D-316D4D922D23}" destId="{B2D665C1-F666-4967-A396-EE759695490F}" srcOrd="1" destOrd="0" presId="urn:microsoft.com/office/officeart/2005/8/layout/list1"/>
    <dgm:cxn modelId="{8F20FB1F-9888-4942-A828-3AE006659591}" type="presParOf" srcId="{475890CF-15DF-4A0B-B245-F7CBF7A5CE89}" destId="{EEB1281F-FEEC-4C12-B0F0-86AA2BF1FE98}" srcOrd="1" destOrd="0" presId="urn:microsoft.com/office/officeart/2005/8/layout/list1"/>
    <dgm:cxn modelId="{17E9AE24-22BA-41C5-AF1F-648EC9C7560E}" type="presParOf" srcId="{475890CF-15DF-4A0B-B245-F7CBF7A5CE89}" destId="{EDC5DCF0-1D3C-451B-AA75-BEFEC8664C6A}" srcOrd="2" destOrd="0" presId="urn:microsoft.com/office/officeart/2005/8/layout/list1"/>
    <dgm:cxn modelId="{AC85AD9D-D8FD-4DAD-9C76-E1288FB0AC75}" type="presParOf" srcId="{475890CF-15DF-4A0B-B245-F7CBF7A5CE89}" destId="{285753CA-FE64-46B1-AD26-E797F021CB1D}" srcOrd="3" destOrd="0" presId="urn:microsoft.com/office/officeart/2005/8/layout/list1"/>
    <dgm:cxn modelId="{32A0DF96-9501-4ED7-A762-63AF2971C50E}" type="presParOf" srcId="{475890CF-15DF-4A0B-B245-F7CBF7A5CE89}" destId="{65BF4AF1-4E95-4D64-B212-BA8DC18EAC42}" srcOrd="4" destOrd="0" presId="urn:microsoft.com/office/officeart/2005/8/layout/list1"/>
    <dgm:cxn modelId="{70C27F33-395A-47FF-B17A-7361D7A7BB72}" type="presParOf" srcId="{65BF4AF1-4E95-4D64-B212-BA8DC18EAC42}" destId="{77072C99-9D9F-47CE-B539-CCF3C5C37F3B}" srcOrd="0" destOrd="0" presId="urn:microsoft.com/office/officeart/2005/8/layout/list1"/>
    <dgm:cxn modelId="{8D35065D-72FE-47D7-885B-A2D5AC728668}" type="presParOf" srcId="{65BF4AF1-4E95-4D64-B212-BA8DC18EAC42}" destId="{D455F51E-F878-4A2D-BAE7-4D294E969CE3}" srcOrd="1" destOrd="0" presId="urn:microsoft.com/office/officeart/2005/8/layout/list1"/>
    <dgm:cxn modelId="{31DAAFF2-5754-4631-B9D0-8561BA8BAEDB}" type="presParOf" srcId="{475890CF-15DF-4A0B-B245-F7CBF7A5CE89}" destId="{66497C2B-996C-45D3-ACF3-4C14B99E44D2}" srcOrd="5" destOrd="0" presId="urn:microsoft.com/office/officeart/2005/8/layout/list1"/>
    <dgm:cxn modelId="{788C1C00-EE91-41D1-AD95-89A3ED1D0290}" type="presParOf" srcId="{475890CF-15DF-4A0B-B245-F7CBF7A5CE89}" destId="{36D816F8-F198-462D-B1C1-F2B261A387B2}" srcOrd="6" destOrd="0" presId="urn:microsoft.com/office/officeart/2005/8/layout/list1"/>
    <dgm:cxn modelId="{E5AA92DB-D095-4CFE-A918-9E4B47B4A4F1}" type="presParOf" srcId="{475890CF-15DF-4A0B-B245-F7CBF7A5CE89}" destId="{78C90B04-4DBC-43C7-8D99-286D4B1A6ABB}" srcOrd="7" destOrd="0" presId="urn:microsoft.com/office/officeart/2005/8/layout/list1"/>
    <dgm:cxn modelId="{0EBBCBF7-BD13-48C4-ABA0-00479E97FB54}" type="presParOf" srcId="{475890CF-15DF-4A0B-B245-F7CBF7A5CE89}" destId="{DB1FE9E1-F5B9-4A92-8A69-8AC22FE84B5E}" srcOrd="8" destOrd="0" presId="urn:microsoft.com/office/officeart/2005/8/layout/list1"/>
    <dgm:cxn modelId="{30A4BAD1-20A7-4E29-8A8C-4B3426FB8ABB}" type="presParOf" srcId="{DB1FE9E1-F5B9-4A92-8A69-8AC22FE84B5E}" destId="{FC59F9BE-81B0-4F10-A1D4-3364800DA136}" srcOrd="0" destOrd="0" presId="urn:microsoft.com/office/officeart/2005/8/layout/list1"/>
    <dgm:cxn modelId="{4C59C685-CC80-400B-B3D2-8327D1D96B50}" type="presParOf" srcId="{DB1FE9E1-F5B9-4A92-8A69-8AC22FE84B5E}" destId="{6CF66FEE-4C8E-43FC-97BB-53A003F2AA4D}" srcOrd="1" destOrd="0" presId="urn:microsoft.com/office/officeart/2005/8/layout/list1"/>
    <dgm:cxn modelId="{768D8F98-00BC-401B-A4CF-271AF9253815}" type="presParOf" srcId="{475890CF-15DF-4A0B-B245-F7CBF7A5CE89}" destId="{B18705C6-C943-4516-9715-648C919F9A02}" srcOrd="9" destOrd="0" presId="urn:microsoft.com/office/officeart/2005/8/layout/list1"/>
    <dgm:cxn modelId="{E726D7A5-F2DA-431D-A8FE-D7226A2F3DB5}"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5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 RADICARA EN LA ANI EL 03-09-2015</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6966A3C8-A570-4900-A9CC-679672376BA6}" type="presOf" srcId="{5B10CAE9-FABC-48D3-B866-B6946D3BB4FD}" destId="{B2D665C1-F666-4967-A396-EE759695490F}" srcOrd="1" destOrd="0" presId="urn:microsoft.com/office/officeart/2005/8/layout/list1"/>
    <dgm:cxn modelId="{5BC04844-E72C-443F-AB42-4B8CE317465B}" type="presOf" srcId="{89B7DFA3-ABED-4499-9A5E-1D66DEC00383}" destId="{77072C99-9D9F-47CE-B539-CCF3C5C37F3B}" srcOrd="0" destOrd="0" presId="urn:microsoft.com/office/officeart/2005/8/layout/list1"/>
    <dgm:cxn modelId="{1B1C6031-7A0F-4D47-8918-9D4A9C1C35AD}" type="presOf" srcId="{B06D505D-8E2F-4D1A-B27A-56A0F233AC0D}" destId="{36D816F8-F198-462D-B1C1-F2B261A387B2}"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27D313A7-A352-49FA-AEFB-34FB34774ABC}" type="presOf" srcId="{5B10CAE9-FABC-48D3-B866-B6946D3BB4FD}" destId="{B723FF4B-3441-44B3-9DF9-32C7A4A7E68F}" srcOrd="0" destOrd="0" presId="urn:microsoft.com/office/officeart/2005/8/layout/list1"/>
    <dgm:cxn modelId="{CE53CD46-4E02-4B51-B2DE-7FCAA5782EAF}" type="presOf" srcId="{83EE8695-9F0C-4ADC-8B52-26BD41935CF3}" destId="{EDC5DCF0-1D3C-451B-AA75-BEFEC8664C6A}"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A66D8C54-072F-4A62-B00A-18D7C020A4C5}" type="presOf" srcId="{89B7DFA3-ABED-4499-9A5E-1D66DEC00383}" destId="{D455F51E-F878-4A2D-BAE7-4D294E969CE3}" srcOrd="1" destOrd="0" presId="urn:microsoft.com/office/officeart/2005/8/layout/list1"/>
    <dgm:cxn modelId="{6370FE6C-3164-4F4A-8A90-A10D20D7E22A}" type="presOf" srcId="{BFC99E52-10BB-4E97-8475-8DF709B582DC}" destId="{475890CF-15DF-4A0B-B245-F7CBF7A5CE89}" srcOrd="0" destOrd="0" presId="urn:microsoft.com/office/officeart/2005/8/layout/list1"/>
    <dgm:cxn modelId="{1FC643E7-479E-45A8-8709-5F40814B407A}" type="presOf" srcId="{0A4E36F8-5CF3-4534-B8E6-327566ECD57D}" destId="{EDC5DCF0-1D3C-451B-AA75-BEFEC8664C6A}" srcOrd="0" destOrd="1"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EAD83821-D533-45BE-9099-6FF3E61A3AAA}" type="presParOf" srcId="{475890CF-15DF-4A0B-B245-F7CBF7A5CE89}" destId="{D9E4BE70-56AD-4F73-912D-316D4D922D23}" srcOrd="0" destOrd="0" presId="urn:microsoft.com/office/officeart/2005/8/layout/list1"/>
    <dgm:cxn modelId="{6506EDD4-E3CC-4C5C-88A4-CA7DF685A3B7}" type="presParOf" srcId="{D9E4BE70-56AD-4F73-912D-316D4D922D23}" destId="{B723FF4B-3441-44B3-9DF9-32C7A4A7E68F}" srcOrd="0" destOrd="0" presId="urn:microsoft.com/office/officeart/2005/8/layout/list1"/>
    <dgm:cxn modelId="{9B7D981A-0A30-4134-ABE5-7FEF8ABABA0E}" type="presParOf" srcId="{D9E4BE70-56AD-4F73-912D-316D4D922D23}" destId="{B2D665C1-F666-4967-A396-EE759695490F}" srcOrd="1" destOrd="0" presId="urn:microsoft.com/office/officeart/2005/8/layout/list1"/>
    <dgm:cxn modelId="{F82CE79B-A06B-4E22-AD3F-CC651B63C414}" type="presParOf" srcId="{475890CF-15DF-4A0B-B245-F7CBF7A5CE89}" destId="{EEB1281F-FEEC-4C12-B0F0-86AA2BF1FE98}" srcOrd="1" destOrd="0" presId="urn:microsoft.com/office/officeart/2005/8/layout/list1"/>
    <dgm:cxn modelId="{63E8E171-4D6A-4365-B192-E28554094CC0}" type="presParOf" srcId="{475890CF-15DF-4A0B-B245-F7CBF7A5CE89}" destId="{EDC5DCF0-1D3C-451B-AA75-BEFEC8664C6A}" srcOrd="2" destOrd="0" presId="urn:microsoft.com/office/officeart/2005/8/layout/list1"/>
    <dgm:cxn modelId="{D7D88EE8-6427-4540-86EF-C6C3FE709601}" type="presParOf" srcId="{475890CF-15DF-4A0B-B245-F7CBF7A5CE89}" destId="{285753CA-FE64-46B1-AD26-E797F021CB1D}" srcOrd="3" destOrd="0" presId="urn:microsoft.com/office/officeart/2005/8/layout/list1"/>
    <dgm:cxn modelId="{1D704197-ED28-45EE-BF22-1E70E159EA90}" type="presParOf" srcId="{475890CF-15DF-4A0B-B245-F7CBF7A5CE89}" destId="{65BF4AF1-4E95-4D64-B212-BA8DC18EAC42}" srcOrd="4" destOrd="0" presId="urn:microsoft.com/office/officeart/2005/8/layout/list1"/>
    <dgm:cxn modelId="{311AC533-547E-4DF0-AC0C-C2F426BEFE7A}" type="presParOf" srcId="{65BF4AF1-4E95-4D64-B212-BA8DC18EAC42}" destId="{77072C99-9D9F-47CE-B539-CCF3C5C37F3B}" srcOrd="0" destOrd="0" presId="urn:microsoft.com/office/officeart/2005/8/layout/list1"/>
    <dgm:cxn modelId="{72BEB8F8-D24D-4A2B-9BFD-B7F579C4DC09}" type="presParOf" srcId="{65BF4AF1-4E95-4D64-B212-BA8DC18EAC42}" destId="{D455F51E-F878-4A2D-BAE7-4D294E969CE3}" srcOrd="1" destOrd="0" presId="urn:microsoft.com/office/officeart/2005/8/layout/list1"/>
    <dgm:cxn modelId="{15762065-5B53-4CDD-95A9-CBB3EEA6F4F1}" type="presParOf" srcId="{475890CF-15DF-4A0B-B245-F7CBF7A5CE89}" destId="{66497C2B-996C-45D3-ACF3-4C14B99E44D2}" srcOrd="5" destOrd="0" presId="urn:microsoft.com/office/officeart/2005/8/layout/list1"/>
    <dgm:cxn modelId="{7AAF4D71-9B99-486D-AF47-EE7CCB117E05}"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$599.384</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PROMESA DE SOCIAEDAD FUTURA (INTEGRA DE COLOMBIA S.A.S. - CASTRO TCHERASSI S.A.-CIVILIA S.A.-OFINSA INVERSIONES S.A.S.-EQUIPO UNIVERSAL S.A.-MINCIVIL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2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0 PEAJE NUEVO</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8F696CD3-C182-4CC1-9118-A6347BDE5B5E}" type="presOf" srcId="{F96B75D6-87F5-4773-BA24-EF9600100F73}" destId="{6CF66FEE-4C8E-43FC-97BB-53A003F2AA4D}" srcOrd="1" destOrd="0" presId="urn:microsoft.com/office/officeart/2005/8/layout/list1"/>
    <dgm:cxn modelId="{5B05D53F-2037-4A8D-B95A-9B75991E0545}" type="presOf" srcId="{5B10CAE9-FABC-48D3-B866-B6946D3BB4FD}" destId="{B2D665C1-F666-4967-A396-EE759695490F}" srcOrd="1" destOrd="0" presId="urn:microsoft.com/office/officeart/2005/8/layout/list1"/>
    <dgm:cxn modelId="{78F72E9B-611C-4E3A-A61D-CAA96C6A52A3}" type="presOf" srcId="{0A4E36F8-5CF3-4534-B8E6-327566ECD57D}" destId="{EDC5DCF0-1D3C-451B-AA75-BEFEC8664C6A}" srcOrd="0" destOrd="0" presId="urn:microsoft.com/office/officeart/2005/8/layout/list1"/>
    <dgm:cxn modelId="{5AB9E3E0-A401-4197-B255-7FE78EA69C5A}" type="presOf" srcId="{F96B75D6-87F5-4773-BA24-EF9600100F73}" destId="{FC59F9BE-81B0-4F10-A1D4-3364800DA136}" srcOrd="0" destOrd="0" presId="urn:microsoft.com/office/officeart/2005/8/layout/list1"/>
    <dgm:cxn modelId="{8AC046E2-A729-4213-8A07-12B30B6EC2F4}" type="presOf" srcId="{D0F2DDA1-0E0D-4FD1-A81A-54BE0A8ACB15}" destId="{2A6DCF2A-B408-4C40-8D46-91A419D9E4A3}"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66984032-B1CB-4D0F-9633-CBFB5689CE2B}" type="presOf" srcId="{C12D9C2E-43C8-49A6-B5A4-D99820741017}" destId="{2A6DCF2A-B408-4C40-8D46-91A419D9E4A3}" srcOrd="0" destOrd="2" presId="urn:microsoft.com/office/officeart/2005/8/layout/list1"/>
    <dgm:cxn modelId="{B14F02AD-9107-4BA9-A947-08ECB9880180}" type="presOf" srcId="{89B7DFA3-ABED-4499-9A5E-1D66DEC00383}" destId="{D455F51E-F878-4A2D-BAE7-4D294E969CE3}" srcOrd="1" destOrd="0" presId="urn:microsoft.com/office/officeart/2005/8/layout/list1"/>
    <dgm:cxn modelId="{352A6E9C-DCE6-4A9F-9023-7ED36CDE673D}" type="presOf" srcId="{BFC99E52-10BB-4E97-8475-8DF709B582DC}" destId="{475890CF-15DF-4A0B-B245-F7CBF7A5CE89}"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422D16CB-AF5A-4E94-B9CA-2CF907529683}" type="presOf" srcId="{89B7DFA3-ABED-4499-9A5E-1D66DEC00383}" destId="{77072C99-9D9F-47CE-B539-CCF3C5C37F3B}" srcOrd="0" destOrd="0" presId="urn:microsoft.com/office/officeart/2005/8/layout/list1"/>
    <dgm:cxn modelId="{99E481A7-C42B-467E-BE84-BDDB439DE17E}" type="presOf" srcId="{B06D505D-8E2F-4D1A-B27A-56A0F233AC0D}" destId="{36D816F8-F198-462D-B1C1-F2B261A387B2}"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3337A64F-C1EE-490E-B5A4-663D946A153A}" srcId="{F96B75D6-87F5-4773-BA24-EF9600100F73}" destId="{84056A4A-3F0D-4B19-90F9-22B804B460B4}" srcOrd="1" destOrd="0" parTransId="{068F3FE1-6B9D-4075-9C0B-297AA15D3312}" sibTransId="{6C67B8DB-6CDC-4F7A-9DAF-209765CDD0FC}"/>
    <dgm:cxn modelId="{664F6838-50BC-4068-8E0B-CD63084A443D}" type="presOf" srcId="{5B10CAE9-FABC-48D3-B866-B6946D3BB4FD}" destId="{B723FF4B-3441-44B3-9DF9-32C7A4A7E68F}" srcOrd="0" destOrd="0" presId="urn:microsoft.com/office/officeart/2005/8/layout/list1"/>
    <dgm:cxn modelId="{4780188C-169F-4B14-9098-2DA879E9552F}" type="presOf" srcId="{84056A4A-3F0D-4B19-90F9-22B804B460B4}" destId="{2A6DCF2A-B408-4C40-8D46-91A419D9E4A3}" srcOrd="0" destOrd="1"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2FEAAFD6-090E-41BE-B63D-0885EA537537}" type="presParOf" srcId="{475890CF-15DF-4A0B-B245-F7CBF7A5CE89}" destId="{D9E4BE70-56AD-4F73-912D-316D4D922D23}" srcOrd="0" destOrd="0" presId="urn:microsoft.com/office/officeart/2005/8/layout/list1"/>
    <dgm:cxn modelId="{B7CE3AE5-0354-4DE7-BCA7-3726F055526D}" type="presParOf" srcId="{D9E4BE70-56AD-4F73-912D-316D4D922D23}" destId="{B723FF4B-3441-44B3-9DF9-32C7A4A7E68F}" srcOrd="0" destOrd="0" presId="urn:microsoft.com/office/officeart/2005/8/layout/list1"/>
    <dgm:cxn modelId="{D7A515D2-CA79-42C4-833E-8FBD8740FE41}" type="presParOf" srcId="{D9E4BE70-56AD-4F73-912D-316D4D922D23}" destId="{B2D665C1-F666-4967-A396-EE759695490F}" srcOrd="1" destOrd="0" presId="urn:microsoft.com/office/officeart/2005/8/layout/list1"/>
    <dgm:cxn modelId="{6015CEFC-8F41-4296-8054-E398CCC38089}" type="presParOf" srcId="{475890CF-15DF-4A0B-B245-F7CBF7A5CE89}" destId="{EEB1281F-FEEC-4C12-B0F0-86AA2BF1FE98}" srcOrd="1" destOrd="0" presId="urn:microsoft.com/office/officeart/2005/8/layout/list1"/>
    <dgm:cxn modelId="{D4CD38DC-D044-4964-9750-28D304AC2455}" type="presParOf" srcId="{475890CF-15DF-4A0B-B245-F7CBF7A5CE89}" destId="{EDC5DCF0-1D3C-451B-AA75-BEFEC8664C6A}" srcOrd="2" destOrd="0" presId="urn:microsoft.com/office/officeart/2005/8/layout/list1"/>
    <dgm:cxn modelId="{3A2E4CBB-7B86-4889-98B6-EE4F48718C80}" type="presParOf" srcId="{475890CF-15DF-4A0B-B245-F7CBF7A5CE89}" destId="{285753CA-FE64-46B1-AD26-E797F021CB1D}" srcOrd="3" destOrd="0" presId="urn:microsoft.com/office/officeart/2005/8/layout/list1"/>
    <dgm:cxn modelId="{684B1AD2-E561-4D11-802A-6562E206C995}" type="presParOf" srcId="{475890CF-15DF-4A0B-B245-F7CBF7A5CE89}" destId="{65BF4AF1-4E95-4D64-B212-BA8DC18EAC42}" srcOrd="4" destOrd="0" presId="urn:microsoft.com/office/officeart/2005/8/layout/list1"/>
    <dgm:cxn modelId="{A9D9E51E-C606-4351-995B-C19D188F0E6A}" type="presParOf" srcId="{65BF4AF1-4E95-4D64-B212-BA8DC18EAC42}" destId="{77072C99-9D9F-47CE-B539-CCF3C5C37F3B}" srcOrd="0" destOrd="0" presId="urn:microsoft.com/office/officeart/2005/8/layout/list1"/>
    <dgm:cxn modelId="{3A70EF23-A0BC-40F0-A61A-861982B7FF5F}" type="presParOf" srcId="{65BF4AF1-4E95-4D64-B212-BA8DC18EAC42}" destId="{D455F51E-F878-4A2D-BAE7-4D294E969CE3}" srcOrd="1" destOrd="0" presId="urn:microsoft.com/office/officeart/2005/8/layout/list1"/>
    <dgm:cxn modelId="{35A2827C-767A-49E1-9881-8858FC8A6602}" type="presParOf" srcId="{475890CF-15DF-4A0B-B245-F7CBF7A5CE89}" destId="{66497C2B-996C-45D3-ACF3-4C14B99E44D2}" srcOrd="5" destOrd="0" presId="urn:microsoft.com/office/officeart/2005/8/layout/list1"/>
    <dgm:cxn modelId="{96E99E15-9430-4C1B-B600-1B37AD3D2169}" type="presParOf" srcId="{475890CF-15DF-4A0B-B245-F7CBF7A5CE89}" destId="{36D816F8-F198-462D-B1C1-F2B261A387B2}" srcOrd="6" destOrd="0" presId="urn:microsoft.com/office/officeart/2005/8/layout/list1"/>
    <dgm:cxn modelId="{A5D9AC1C-CD6B-4F7F-951D-AC8C75F1BF14}" type="presParOf" srcId="{475890CF-15DF-4A0B-B245-F7CBF7A5CE89}" destId="{78C90B04-4DBC-43C7-8D99-286D4B1A6ABB}" srcOrd="7" destOrd="0" presId="urn:microsoft.com/office/officeart/2005/8/layout/list1"/>
    <dgm:cxn modelId="{138DC7BC-C769-444F-9950-1FCBF5FE37FB}" type="presParOf" srcId="{475890CF-15DF-4A0B-B245-F7CBF7A5CE89}" destId="{DB1FE9E1-F5B9-4A92-8A69-8AC22FE84B5E}" srcOrd="8" destOrd="0" presId="urn:microsoft.com/office/officeart/2005/8/layout/list1"/>
    <dgm:cxn modelId="{A22E45AA-573A-44F0-8FAB-8DB963B48168}" type="presParOf" srcId="{DB1FE9E1-F5B9-4A92-8A69-8AC22FE84B5E}" destId="{FC59F9BE-81B0-4F10-A1D4-3364800DA136}" srcOrd="0" destOrd="0" presId="urn:microsoft.com/office/officeart/2005/8/layout/list1"/>
    <dgm:cxn modelId="{1BA27D1D-622C-489A-B8D0-461576B11C6D}" type="presParOf" srcId="{DB1FE9E1-F5B9-4A92-8A69-8AC22FE84B5E}" destId="{6CF66FEE-4C8E-43FC-97BB-53A003F2AA4D}" srcOrd="1" destOrd="0" presId="urn:microsoft.com/office/officeart/2005/8/layout/list1"/>
    <dgm:cxn modelId="{DB6F2EEA-ED49-4583-98E8-5343DCFF1260}" type="presParOf" srcId="{475890CF-15DF-4A0B-B245-F7CBF7A5CE89}" destId="{B18705C6-C943-4516-9715-648C919F9A02}" srcOrd="9" destOrd="0" presId="urn:microsoft.com/office/officeart/2005/8/layout/list1"/>
    <dgm:cxn modelId="{FA28E35C-E9F4-4AF8-871F-79CE138CA411}"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5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 RADICARA EN LA ANI EL 03-09-2015</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692BA182-86B2-4D2D-84AD-1E092C512057}" type="presOf" srcId="{83EE8695-9F0C-4ADC-8B52-26BD41935CF3}" destId="{EDC5DCF0-1D3C-451B-AA75-BEFEC8664C6A}" srcOrd="0" destOrd="0" presId="urn:microsoft.com/office/officeart/2005/8/layout/list1"/>
    <dgm:cxn modelId="{DA7747D5-DECD-4366-9145-34A3B137AA8D}" type="presOf" srcId="{89B7DFA3-ABED-4499-9A5E-1D66DEC00383}" destId="{D455F51E-F878-4A2D-BAE7-4D294E969CE3}" srcOrd="1" destOrd="0" presId="urn:microsoft.com/office/officeart/2005/8/layout/list1"/>
    <dgm:cxn modelId="{7E3770CA-37DB-4E79-9235-61AD3CB63846}" type="presOf" srcId="{5B10CAE9-FABC-48D3-B866-B6946D3BB4FD}" destId="{B2D665C1-F666-4967-A396-EE759695490F}" srcOrd="1"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CC725142-CD87-420E-9D1C-4F084F8E7D29}" type="presOf" srcId="{5B10CAE9-FABC-48D3-B866-B6946D3BB4FD}" destId="{B723FF4B-3441-44B3-9DF9-32C7A4A7E68F}" srcOrd="0" destOrd="0" presId="urn:microsoft.com/office/officeart/2005/8/layout/list1"/>
    <dgm:cxn modelId="{F011CB83-D61D-41CC-A16C-D5129FB07F70}" type="presOf" srcId="{B06D505D-8E2F-4D1A-B27A-56A0F233AC0D}" destId="{36D816F8-F198-462D-B1C1-F2B261A387B2}" srcOrd="0" destOrd="0" presId="urn:microsoft.com/office/officeart/2005/8/layout/list1"/>
    <dgm:cxn modelId="{0EADA449-32EE-4056-9502-B3E54DAFF585}" type="presOf" srcId="{0A4E36F8-5CF3-4534-B8E6-327566ECD57D}" destId="{EDC5DCF0-1D3C-451B-AA75-BEFEC8664C6A}" srcOrd="0" destOrd="1"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586A1E23-3E6A-4E78-9F00-BB34AD55FA4B}" type="presOf" srcId="{BFC99E52-10BB-4E97-8475-8DF709B582DC}" destId="{475890CF-15DF-4A0B-B245-F7CBF7A5CE89}" srcOrd="0" destOrd="0" presId="urn:microsoft.com/office/officeart/2005/8/layout/list1"/>
    <dgm:cxn modelId="{7DD27606-5D83-4368-8E82-E57D1015C259}" type="presOf" srcId="{89B7DFA3-ABED-4499-9A5E-1D66DEC00383}" destId="{77072C99-9D9F-47CE-B539-CCF3C5C37F3B}"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BF68BA9E-D1EB-46CD-B3A7-4EA8D10D81FA}" type="presParOf" srcId="{475890CF-15DF-4A0B-B245-F7CBF7A5CE89}" destId="{D9E4BE70-56AD-4F73-912D-316D4D922D23}" srcOrd="0" destOrd="0" presId="urn:microsoft.com/office/officeart/2005/8/layout/list1"/>
    <dgm:cxn modelId="{C2234D0B-4629-4E5F-AFB4-DD00030563E7}" type="presParOf" srcId="{D9E4BE70-56AD-4F73-912D-316D4D922D23}" destId="{B723FF4B-3441-44B3-9DF9-32C7A4A7E68F}" srcOrd="0" destOrd="0" presId="urn:microsoft.com/office/officeart/2005/8/layout/list1"/>
    <dgm:cxn modelId="{9DB75DA3-A40D-4821-82A3-BA123A66BEB7}" type="presParOf" srcId="{D9E4BE70-56AD-4F73-912D-316D4D922D23}" destId="{B2D665C1-F666-4967-A396-EE759695490F}" srcOrd="1" destOrd="0" presId="urn:microsoft.com/office/officeart/2005/8/layout/list1"/>
    <dgm:cxn modelId="{1CB0ED7D-1BBD-4D03-AE41-1B60A47D0A51}" type="presParOf" srcId="{475890CF-15DF-4A0B-B245-F7CBF7A5CE89}" destId="{EEB1281F-FEEC-4C12-B0F0-86AA2BF1FE98}" srcOrd="1" destOrd="0" presId="urn:microsoft.com/office/officeart/2005/8/layout/list1"/>
    <dgm:cxn modelId="{FDB986E3-F578-42F9-9CB0-80D84956B295}" type="presParOf" srcId="{475890CF-15DF-4A0B-B245-F7CBF7A5CE89}" destId="{EDC5DCF0-1D3C-451B-AA75-BEFEC8664C6A}" srcOrd="2" destOrd="0" presId="urn:microsoft.com/office/officeart/2005/8/layout/list1"/>
    <dgm:cxn modelId="{227BB0D7-98B3-4821-9851-002A49813147}" type="presParOf" srcId="{475890CF-15DF-4A0B-B245-F7CBF7A5CE89}" destId="{285753CA-FE64-46B1-AD26-E797F021CB1D}" srcOrd="3" destOrd="0" presId="urn:microsoft.com/office/officeart/2005/8/layout/list1"/>
    <dgm:cxn modelId="{CC3379AE-88E5-4A73-BAD5-EB1C2A544B08}" type="presParOf" srcId="{475890CF-15DF-4A0B-B245-F7CBF7A5CE89}" destId="{65BF4AF1-4E95-4D64-B212-BA8DC18EAC42}" srcOrd="4" destOrd="0" presId="urn:microsoft.com/office/officeart/2005/8/layout/list1"/>
    <dgm:cxn modelId="{CB702871-CBBF-49AF-AAE2-A30CF4733EB8}" type="presParOf" srcId="{65BF4AF1-4E95-4D64-B212-BA8DC18EAC42}" destId="{77072C99-9D9F-47CE-B539-CCF3C5C37F3B}" srcOrd="0" destOrd="0" presId="urn:microsoft.com/office/officeart/2005/8/layout/list1"/>
    <dgm:cxn modelId="{D3C4BF7E-E1CA-4BCD-8951-59D4C21E5B82}" type="presParOf" srcId="{65BF4AF1-4E95-4D64-B212-BA8DC18EAC42}" destId="{D455F51E-F878-4A2D-BAE7-4D294E969CE3}" srcOrd="1" destOrd="0" presId="urn:microsoft.com/office/officeart/2005/8/layout/list1"/>
    <dgm:cxn modelId="{70D93AC2-FC96-419A-A961-99101844FC4B}" type="presParOf" srcId="{475890CF-15DF-4A0B-B245-F7CBF7A5CE89}" destId="{66497C2B-996C-45D3-ACF3-4C14B99E44D2}" srcOrd="5" destOrd="0" presId="urn:microsoft.com/office/officeart/2005/8/layout/list1"/>
    <dgm:cxn modelId="{305F0452-3C8C-4C3E-BF5B-E5D2B10D3533}"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$934.383</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Carlos Alberto Solarte Solarte;  CASS Constructores y CIA; Constructora Conconcreto S.A.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2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0 PEAJES NUEVOS</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C7ECFD52-847D-4E6D-B82F-5F130AD05C21}" type="presOf" srcId="{5B10CAE9-FABC-48D3-B866-B6946D3BB4FD}" destId="{B2D665C1-F666-4967-A396-EE759695490F}" srcOrd="1" destOrd="0" presId="urn:microsoft.com/office/officeart/2005/8/layout/list1"/>
    <dgm:cxn modelId="{33E34A2C-7C54-4142-9137-A994A301B2D8}" type="presOf" srcId="{C12D9C2E-43C8-49A6-B5A4-D99820741017}" destId="{2A6DCF2A-B408-4C40-8D46-91A419D9E4A3}" srcOrd="0" destOrd="2" presId="urn:microsoft.com/office/officeart/2005/8/layout/list1"/>
    <dgm:cxn modelId="{2CEBFF93-065E-42D2-A111-85ECD4493E84}" type="presOf" srcId="{F96B75D6-87F5-4773-BA24-EF9600100F73}" destId="{FC59F9BE-81B0-4F10-A1D4-3364800DA136}"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4D686CA9-B756-4945-9865-FB73157D2BBD}" type="presOf" srcId="{B06D505D-8E2F-4D1A-B27A-56A0F233AC0D}" destId="{36D816F8-F198-462D-B1C1-F2B261A387B2}"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5DE0885B-6CF8-4179-8CC2-AAE3B50D8A7B}" type="presOf" srcId="{89B7DFA3-ABED-4499-9A5E-1D66DEC00383}" destId="{D455F51E-F878-4A2D-BAE7-4D294E969CE3}" srcOrd="1" destOrd="0" presId="urn:microsoft.com/office/officeart/2005/8/layout/list1"/>
    <dgm:cxn modelId="{37E871B7-5E8F-4D91-9C89-5AE3A03C3C47}" type="presOf" srcId="{F96B75D6-87F5-4773-BA24-EF9600100F73}" destId="{6CF66FEE-4C8E-43FC-97BB-53A003F2AA4D}" srcOrd="1" destOrd="0" presId="urn:microsoft.com/office/officeart/2005/8/layout/list1"/>
    <dgm:cxn modelId="{7721E863-77AD-4FC3-8761-D25E2FC3C1B2}" type="presOf" srcId="{89B7DFA3-ABED-4499-9A5E-1D66DEC00383}" destId="{77072C99-9D9F-47CE-B539-CCF3C5C37F3B}" srcOrd="0" destOrd="0" presId="urn:microsoft.com/office/officeart/2005/8/layout/list1"/>
    <dgm:cxn modelId="{9C7E2976-0769-4491-AF78-4CEB03CA9463}" type="presOf" srcId="{0A4E36F8-5CF3-4534-B8E6-327566ECD57D}" destId="{EDC5DCF0-1D3C-451B-AA75-BEFEC8664C6A}"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3D4EB029-8BA7-447B-AF8B-31A173E604E5}" type="presOf" srcId="{84056A4A-3F0D-4B19-90F9-22B804B460B4}" destId="{2A6DCF2A-B408-4C40-8D46-91A419D9E4A3}" srcOrd="0" destOrd="1"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4226212D-79D6-4AC3-9D8C-5971607A9B0E}" type="presOf" srcId="{D0F2DDA1-0E0D-4FD1-A81A-54BE0A8ACB15}" destId="{2A6DCF2A-B408-4C40-8D46-91A419D9E4A3}" srcOrd="0" destOrd="0" presId="urn:microsoft.com/office/officeart/2005/8/layout/list1"/>
    <dgm:cxn modelId="{281E3177-7620-420B-B0CB-0906D13B0A09}" type="presOf" srcId="{5B10CAE9-FABC-48D3-B866-B6946D3BB4FD}" destId="{B723FF4B-3441-44B3-9DF9-32C7A4A7E68F}" srcOrd="0" destOrd="0" presId="urn:microsoft.com/office/officeart/2005/8/layout/list1"/>
    <dgm:cxn modelId="{D2C744F3-203A-4E7F-8322-E6EF8B12B3C1}" type="presOf" srcId="{BFC99E52-10BB-4E97-8475-8DF709B582DC}" destId="{475890CF-15DF-4A0B-B245-F7CBF7A5CE89}"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353D418F-DF63-4FCD-B174-7167B9ED489E}" type="presParOf" srcId="{475890CF-15DF-4A0B-B245-F7CBF7A5CE89}" destId="{D9E4BE70-56AD-4F73-912D-316D4D922D23}" srcOrd="0" destOrd="0" presId="urn:microsoft.com/office/officeart/2005/8/layout/list1"/>
    <dgm:cxn modelId="{98E22533-F5EB-445D-BB0A-DA31EEFA36EF}" type="presParOf" srcId="{D9E4BE70-56AD-4F73-912D-316D4D922D23}" destId="{B723FF4B-3441-44B3-9DF9-32C7A4A7E68F}" srcOrd="0" destOrd="0" presId="urn:microsoft.com/office/officeart/2005/8/layout/list1"/>
    <dgm:cxn modelId="{70D9E506-36FB-45FE-9CBD-A38DEEAC9112}" type="presParOf" srcId="{D9E4BE70-56AD-4F73-912D-316D4D922D23}" destId="{B2D665C1-F666-4967-A396-EE759695490F}" srcOrd="1" destOrd="0" presId="urn:microsoft.com/office/officeart/2005/8/layout/list1"/>
    <dgm:cxn modelId="{2E574403-E434-420F-A0DB-F4E014988DA5}" type="presParOf" srcId="{475890CF-15DF-4A0B-B245-F7CBF7A5CE89}" destId="{EEB1281F-FEEC-4C12-B0F0-86AA2BF1FE98}" srcOrd="1" destOrd="0" presId="urn:microsoft.com/office/officeart/2005/8/layout/list1"/>
    <dgm:cxn modelId="{99DC49D5-D0FA-4648-A6CC-1AB40F1D129E}" type="presParOf" srcId="{475890CF-15DF-4A0B-B245-F7CBF7A5CE89}" destId="{EDC5DCF0-1D3C-451B-AA75-BEFEC8664C6A}" srcOrd="2" destOrd="0" presId="urn:microsoft.com/office/officeart/2005/8/layout/list1"/>
    <dgm:cxn modelId="{60723BA4-A0BB-47F3-9547-178FC14F4583}" type="presParOf" srcId="{475890CF-15DF-4A0B-B245-F7CBF7A5CE89}" destId="{285753CA-FE64-46B1-AD26-E797F021CB1D}" srcOrd="3" destOrd="0" presId="urn:microsoft.com/office/officeart/2005/8/layout/list1"/>
    <dgm:cxn modelId="{2E26E6AC-C63B-439C-8CE5-A2D498E4597A}" type="presParOf" srcId="{475890CF-15DF-4A0B-B245-F7CBF7A5CE89}" destId="{65BF4AF1-4E95-4D64-B212-BA8DC18EAC42}" srcOrd="4" destOrd="0" presId="urn:microsoft.com/office/officeart/2005/8/layout/list1"/>
    <dgm:cxn modelId="{7DED8881-A7A9-4AA1-BFEB-9E5059409C19}" type="presParOf" srcId="{65BF4AF1-4E95-4D64-B212-BA8DC18EAC42}" destId="{77072C99-9D9F-47CE-B539-CCF3C5C37F3B}" srcOrd="0" destOrd="0" presId="urn:microsoft.com/office/officeart/2005/8/layout/list1"/>
    <dgm:cxn modelId="{63165EAF-A912-4B84-A40E-6B777E0C11D9}" type="presParOf" srcId="{65BF4AF1-4E95-4D64-B212-BA8DC18EAC42}" destId="{D455F51E-F878-4A2D-BAE7-4D294E969CE3}" srcOrd="1" destOrd="0" presId="urn:microsoft.com/office/officeart/2005/8/layout/list1"/>
    <dgm:cxn modelId="{D6E63ED9-692C-4771-8AE2-1AD43F7BA324}" type="presParOf" srcId="{475890CF-15DF-4A0B-B245-F7CBF7A5CE89}" destId="{66497C2B-996C-45D3-ACF3-4C14B99E44D2}" srcOrd="5" destOrd="0" presId="urn:microsoft.com/office/officeart/2005/8/layout/list1"/>
    <dgm:cxn modelId="{CA68C752-2CFB-433C-A67D-36B493CEA406}" type="presParOf" srcId="{475890CF-15DF-4A0B-B245-F7CBF7A5CE89}" destId="{36D816F8-F198-462D-B1C1-F2B261A387B2}" srcOrd="6" destOrd="0" presId="urn:microsoft.com/office/officeart/2005/8/layout/list1"/>
    <dgm:cxn modelId="{CFBEEE6B-39D7-4B02-BEB4-3DFB54D6C338}" type="presParOf" srcId="{475890CF-15DF-4A0B-B245-F7CBF7A5CE89}" destId="{78C90B04-4DBC-43C7-8D99-286D4B1A6ABB}" srcOrd="7" destOrd="0" presId="urn:microsoft.com/office/officeart/2005/8/layout/list1"/>
    <dgm:cxn modelId="{67385563-4751-4AE7-AD14-8A748BBFB5ED}" type="presParOf" srcId="{475890CF-15DF-4A0B-B245-F7CBF7A5CE89}" destId="{DB1FE9E1-F5B9-4A92-8A69-8AC22FE84B5E}" srcOrd="8" destOrd="0" presId="urn:microsoft.com/office/officeart/2005/8/layout/list1"/>
    <dgm:cxn modelId="{890FB445-ECFA-46EC-BD16-1131B2B74C83}" type="presParOf" srcId="{DB1FE9E1-F5B9-4A92-8A69-8AC22FE84B5E}" destId="{FC59F9BE-81B0-4F10-A1D4-3364800DA136}" srcOrd="0" destOrd="0" presId="urn:microsoft.com/office/officeart/2005/8/layout/list1"/>
    <dgm:cxn modelId="{4629D84D-995B-4651-B4DB-3FAB9AC5FAF9}" type="presParOf" srcId="{DB1FE9E1-F5B9-4A92-8A69-8AC22FE84B5E}" destId="{6CF66FEE-4C8E-43FC-97BB-53A003F2AA4D}" srcOrd="1" destOrd="0" presId="urn:microsoft.com/office/officeart/2005/8/layout/list1"/>
    <dgm:cxn modelId="{9ECE6F89-2E9D-4B8E-9DD7-034833F9244B}" type="presParOf" srcId="{475890CF-15DF-4A0B-B245-F7CBF7A5CE89}" destId="{B18705C6-C943-4516-9715-648C919F9A02}" srcOrd="9" destOrd="0" presId="urn:microsoft.com/office/officeart/2005/8/layout/list1"/>
    <dgm:cxn modelId="{840C8E52-D2B3-4412-B94F-9EE6D8392A08}"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 AÑOS CONSTRUCCION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 RADICARA EN LA ANI EL 10-02-2015</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28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B220CFF9-FE70-445D-9B64-60D2BC754A9E}" type="presOf" srcId="{89B7DFA3-ABED-4499-9A5E-1D66DEC00383}" destId="{D455F51E-F878-4A2D-BAE7-4D294E969CE3}" srcOrd="1" destOrd="0" presId="urn:microsoft.com/office/officeart/2005/8/layout/list1"/>
    <dgm:cxn modelId="{DBD6172D-FDAF-4C37-8646-3A34419A3C13}" type="presOf" srcId="{5B10CAE9-FABC-48D3-B866-B6946D3BB4FD}" destId="{B723FF4B-3441-44B3-9DF9-32C7A4A7E68F}" srcOrd="0" destOrd="0" presId="urn:microsoft.com/office/officeart/2005/8/layout/list1"/>
    <dgm:cxn modelId="{0A73E1D3-A90B-43E3-A198-C5B7B46932DA}" type="presOf" srcId="{0A4E36F8-5CF3-4534-B8E6-327566ECD57D}" destId="{EDC5DCF0-1D3C-451B-AA75-BEFEC8664C6A}" srcOrd="0" destOrd="1" presId="urn:microsoft.com/office/officeart/2005/8/layout/list1"/>
    <dgm:cxn modelId="{1D2C5873-430C-4EB0-9BD8-E74198870962}" type="presOf" srcId="{83EE8695-9F0C-4ADC-8B52-26BD41935CF3}" destId="{EDC5DCF0-1D3C-451B-AA75-BEFEC8664C6A}"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21F66A96-EF9E-4C61-B66A-7A3EC1F630A4}" type="presOf" srcId="{89B7DFA3-ABED-4499-9A5E-1D66DEC00383}" destId="{77072C99-9D9F-47CE-B539-CCF3C5C37F3B}" srcOrd="0" destOrd="0" presId="urn:microsoft.com/office/officeart/2005/8/layout/list1"/>
    <dgm:cxn modelId="{941BA558-09A3-45D4-A317-34DF0D89B211}" type="presOf" srcId="{5B10CAE9-FABC-48D3-B866-B6946D3BB4FD}" destId="{B2D665C1-F666-4967-A396-EE759695490F}" srcOrd="1" destOrd="0" presId="urn:microsoft.com/office/officeart/2005/8/layout/list1"/>
    <dgm:cxn modelId="{63E07670-3789-4546-897F-CF7760078E68}" type="presOf" srcId="{BFC99E52-10BB-4E97-8475-8DF709B582DC}" destId="{475890CF-15DF-4A0B-B245-F7CBF7A5CE89}"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0A7A0A1F-814D-4578-84C5-9A4A73B4251D}" type="presOf" srcId="{B06D505D-8E2F-4D1A-B27A-56A0F233AC0D}" destId="{36D816F8-F198-462D-B1C1-F2B261A387B2}"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E05A14D1-144D-43DF-B3F9-61C5004F24DA}" type="presParOf" srcId="{475890CF-15DF-4A0B-B245-F7CBF7A5CE89}" destId="{D9E4BE70-56AD-4F73-912D-316D4D922D23}" srcOrd="0" destOrd="0" presId="urn:microsoft.com/office/officeart/2005/8/layout/list1"/>
    <dgm:cxn modelId="{C0ADD642-429A-4CD4-8504-21DE28BB4EC3}" type="presParOf" srcId="{D9E4BE70-56AD-4F73-912D-316D4D922D23}" destId="{B723FF4B-3441-44B3-9DF9-32C7A4A7E68F}" srcOrd="0" destOrd="0" presId="urn:microsoft.com/office/officeart/2005/8/layout/list1"/>
    <dgm:cxn modelId="{36A8B240-3220-4263-B966-89A32DDB43D1}" type="presParOf" srcId="{D9E4BE70-56AD-4F73-912D-316D4D922D23}" destId="{B2D665C1-F666-4967-A396-EE759695490F}" srcOrd="1" destOrd="0" presId="urn:microsoft.com/office/officeart/2005/8/layout/list1"/>
    <dgm:cxn modelId="{255D0D7C-305E-4119-84B5-13EED12F4A40}" type="presParOf" srcId="{475890CF-15DF-4A0B-B245-F7CBF7A5CE89}" destId="{EEB1281F-FEEC-4C12-B0F0-86AA2BF1FE98}" srcOrd="1" destOrd="0" presId="urn:microsoft.com/office/officeart/2005/8/layout/list1"/>
    <dgm:cxn modelId="{63559FCB-3061-42A6-9C9C-40444382209D}" type="presParOf" srcId="{475890CF-15DF-4A0B-B245-F7CBF7A5CE89}" destId="{EDC5DCF0-1D3C-451B-AA75-BEFEC8664C6A}" srcOrd="2" destOrd="0" presId="urn:microsoft.com/office/officeart/2005/8/layout/list1"/>
    <dgm:cxn modelId="{E0ECACD0-39DE-4C51-AB05-1B649B9074BA}" type="presParOf" srcId="{475890CF-15DF-4A0B-B245-F7CBF7A5CE89}" destId="{285753CA-FE64-46B1-AD26-E797F021CB1D}" srcOrd="3" destOrd="0" presId="urn:microsoft.com/office/officeart/2005/8/layout/list1"/>
    <dgm:cxn modelId="{5872E833-4CE5-4495-BA98-7F10BDBE0DCC}" type="presParOf" srcId="{475890CF-15DF-4A0B-B245-F7CBF7A5CE89}" destId="{65BF4AF1-4E95-4D64-B212-BA8DC18EAC42}" srcOrd="4" destOrd="0" presId="urn:microsoft.com/office/officeart/2005/8/layout/list1"/>
    <dgm:cxn modelId="{D3C70870-1856-4114-8B03-CFA8990EB22C}" type="presParOf" srcId="{65BF4AF1-4E95-4D64-B212-BA8DC18EAC42}" destId="{77072C99-9D9F-47CE-B539-CCF3C5C37F3B}" srcOrd="0" destOrd="0" presId="urn:microsoft.com/office/officeart/2005/8/layout/list1"/>
    <dgm:cxn modelId="{4E440212-42DB-4804-83D3-8433D48CD8D6}" type="presParOf" srcId="{65BF4AF1-4E95-4D64-B212-BA8DC18EAC42}" destId="{D455F51E-F878-4A2D-BAE7-4D294E969CE3}" srcOrd="1" destOrd="0" presId="urn:microsoft.com/office/officeart/2005/8/layout/list1"/>
    <dgm:cxn modelId="{C98FC05D-73E6-4653-9024-2D43EB507908}" type="presParOf" srcId="{475890CF-15DF-4A0B-B245-F7CBF7A5CE89}" destId="{66497C2B-996C-45D3-ACF3-4C14B99E44D2}" srcOrd="5" destOrd="0" presId="urn:microsoft.com/office/officeart/2005/8/layout/list1"/>
    <dgm:cxn modelId="{B7BC6425-CD5B-4537-BAA1-7E01FB2F4EDB}"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COP2014): $</a:t>
          </a:r>
          <a:r>
            <a:rPr lang="es-CO" sz="1400" b="0" dirty="0" smtClean="0">
              <a:solidFill>
                <a:schemeClr val="dk1"/>
              </a:solidFill>
              <a:effectLst/>
              <a:latin typeface="+mn-lt"/>
              <a:ea typeface="+mn-ea"/>
              <a:cs typeface="+mn-cs"/>
            </a:rPr>
            <a:t>666.774</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Promesa de Sociedad Futura Conexión Vial el Nuevo Sol S.A.S. (PAVCOL SAS, MHC, ICEIN SAS, CONCAY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2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3 PEAJES NUEVOS </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custLinFactNeighborX="-1228" custLinFactNeighborY="-23076">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A2B082A9-3BC6-48BD-8017-62A827F6F981}" type="presOf" srcId="{0A4E36F8-5CF3-4534-B8E6-327566ECD57D}" destId="{EDC5DCF0-1D3C-451B-AA75-BEFEC8664C6A}" srcOrd="0" destOrd="0" presId="urn:microsoft.com/office/officeart/2005/8/layout/list1"/>
    <dgm:cxn modelId="{C198659B-4224-44CC-A235-F1F06BF12033}" type="presOf" srcId="{5B10CAE9-FABC-48D3-B866-B6946D3BB4FD}" destId="{B2D665C1-F666-4967-A396-EE759695490F}" srcOrd="1" destOrd="0" presId="urn:microsoft.com/office/officeart/2005/8/layout/list1"/>
    <dgm:cxn modelId="{E2AF8FC5-D67A-4DD2-B9DB-302E653BCFEB}" type="presOf" srcId="{B06D505D-8E2F-4D1A-B27A-56A0F233AC0D}" destId="{36D816F8-F198-462D-B1C1-F2B261A387B2}" srcOrd="0" destOrd="0" presId="urn:microsoft.com/office/officeart/2005/8/layout/list1"/>
    <dgm:cxn modelId="{59FD4741-1377-468F-8A57-74CD63D9162A}" type="presOf" srcId="{D0F2DDA1-0E0D-4FD1-A81A-54BE0A8ACB15}" destId="{2A6DCF2A-B408-4C40-8D46-91A419D9E4A3}" srcOrd="0" destOrd="0" presId="urn:microsoft.com/office/officeart/2005/8/layout/list1"/>
    <dgm:cxn modelId="{341EB71B-7F31-416D-9DE7-CD6561D17A19}" type="presOf" srcId="{F96B75D6-87F5-4773-BA24-EF9600100F73}" destId="{6CF66FEE-4C8E-43FC-97BB-53A003F2AA4D}" srcOrd="1"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87DEE366-7DE0-489F-99C8-D122C4FB70EB}" type="presOf" srcId="{BFC99E52-10BB-4E97-8475-8DF709B582DC}" destId="{475890CF-15DF-4A0B-B245-F7CBF7A5CE89}" srcOrd="0" destOrd="0" presId="urn:microsoft.com/office/officeart/2005/8/layout/list1"/>
    <dgm:cxn modelId="{2D89957E-7F56-49D5-A1FC-548D83304A33}" type="presOf" srcId="{84056A4A-3F0D-4B19-90F9-22B804B460B4}" destId="{2A6DCF2A-B408-4C40-8D46-91A419D9E4A3}" srcOrd="0" destOrd="1" presId="urn:microsoft.com/office/officeart/2005/8/layout/list1"/>
    <dgm:cxn modelId="{7DECCB33-9650-4747-B256-F0B317D5F1C8}" type="presOf" srcId="{F96B75D6-87F5-4773-BA24-EF9600100F73}" destId="{FC59F9BE-81B0-4F10-A1D4-3364800DA136}"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E85C637D-18AE-426B-A6C1-04A29693BDE0}" type="presOf" srcId="{5B10CAE9-FABC-48D3-B866-B6946D3BB4FD}" destId="{B723FF4B-3441-44B3-9DF9-32C7A4A7E68F}" srcOrd="0" destOrd="0" presId="urn:microsoft.com/office/officeart/2005/8/layout/list1"/>
    <dgm:cxn modelId="{54F05BB8-3061-449C-B8F8-21CE06877B92}" type="presOf" srcId="{89B7DFA3-ABED-4499-9A5E-1D66DEC00383}" destId="{77072C99-9D9F-47CE-B539-CCF3C5C37F3B}" srcOrd="0"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D262F68A-9260-49EC-B8B7-A210B454C2A4}" type="presOf" srcId="{89B7DFA3-ABED-4499-9A5E-1D66DEC00383}" destId="{D455F51E-F878-4A2D-BAE7-4D294E969CE3}" srcOrd="1" destOrd="0" presId="urn:microsoft.com/office/officeart/2005/8/layout/list1"/>
    <dgm:cxn modelId="{FDDD4F83-74FD-4AF7-9D20-770C848777F7}" type="presOf" srcId="{C12D9C2E-43C8-49A6-B5A4-D99820741017}" destId="{2A6DCF2A-B408-4C40-8D46-91A419D9E4A3}" srcOrd="0" destOrd="2"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449A4D99-9BE9-47FA-BC07-5919E392D8C7}" type="presParOf" srcId="{475890CF-15DF-4A0B-B245-F7CBF7A5CE89}" destId="{D9E4BE70-56AD-4F73-912D-316D4D922D23}" srcOrd="0" destOrd="0" presId="urn:microsoft.com/office/officeart/2005/8/layout/list1"/>
    <dgm:cxn modelId="{B744BB57-6676-4FB4-ABD7-28C7AA85B99D}" type="presParOf" srcId="{D9E4BE70-56AD-4F73-912D-316D4D922D23}" destId="{B723FF4B-3441-44B3-9DF9-32C7A4A7E68F}" srcOrd="0" destOrd="0" presId="urn:microsoft.com/office/officeart/2005/8/layout/list1"/>
    <dgm:cxn modelId="{E37F899F-9018-4588-8801-C6ACD16D4EEF}" type="presParOf" srcId="{D9E4BE70-56AD-4F73-912D-316D4D922D23}" destId="{B2D665C1-F666-4967-A396-EE759695490F}" srcOrd="1" destOrd="0" presId="urn:microsoft.com/office/officeart/2005/8/layout/list1"/>
    <dgm:cxn modelId="{2C5DA320-7772-4C0A-ADA3-BB8D5177D1F6}" type="presParOf" srcId="{475890CF-15DF-4A0B-B245-F7CBF7A5CE89}" destId="{EEB1281F-FEEC-4C12-B0F0-86AA2BF1FE98}" srcOrd="1" destOrd="0" presId="urn:microsoft.com/office/officeart/2005/8/layout/list1"/>
    <dgm:cxn modelId="{4A63BDBA-96B9-4C92-BF04-BADF064AF255}" type="presParOf" srcId="{475890CF-15DF-4A0B-B245-F7CBF7A5CE89}" destId="{EDC5DCF0-1D3C-451B-AA75-BEFEC8664C6A}" srcOrd="2" destOrd="0" presId="urn:microsoft.com/office/officeart/2005/8/layout/list1"/>
    <dgm:cxn modelId="{DFDA71CD-61C3-4A38-B105-66AB5BB2D9C5}" type="presParOf" srcId="{475890CF-15DF-4A0B-B245-F7CBF7A5CE89}" destId="{285753CA-FE64-46B1-AD26-E797F021CB1D}" srcOrd="3" destOrd="0" presId="urn:microsoft.com/office/officeart/2005/8/layout/list1"/>
    <dgm:cxn modelId="{3BDC5137-691F-4BE0-A603-E08469273315}" type="presParOf" srcId="{475890CF-15DF-4A0B-B245-F7CBF7A5CE89}" destId="{65BF4AF1-4E95-4D64-B212-BA8DC18EAC42}" srcOrd="4" destOrd="0" presId="urn:microsoft.com/office/officeart/2005/8/layout/list1"/>
    <dgm:cxn modelId="{A6BBF5D7-C34E-49E4-94D7-351DC5ED4631}" type="presParOf" srcId="{65BF4AF1-4E95-4D64-B212-BA8DC18EAC42}" destId="{77072C99-9D9F-47CE-B539-CCF3C5C37F3B}" srcOrd="0" destOrd="0" presId="urn:microsoft.com/office/officeart/2005/8/layout/list1"/>
    <dgm:cxn modelId="{7F69AC20-CD92-4A50-B3D9-ACA3EE257618}" type="presParOf" srcId="{65BF4AF1-4E95-4D64-B212-BA8DC18EAC42}" destId="{D455F51E-F878-4A2D-BAE7-4D294E969CE3}" srcOrd="1" destOrd="0" presId="urn:microsoft.com/office/officeart/2005/8/layout/list1"/>
    <dgm:cxn modelId="{1B98B075-B81A-46B4-9C45-D98C975C245C}" type="presParOf" srcId="{475890CF-15DF-4A0B-B245-F7CBF7A5CE89}" destId="{66497C2B-996C-45D3-ACF3-4C14B99E44D2}" srcOrd="5" destOrd="0" presId="urn:microsoft.com/office/officeart/2005/8/layout/list1"/>
    <dgm:cxn modelId="{4647965C-A3A6-4F94-B33B-2A2BBD4F1DF1}" type="presParOf" srcId="{475890CF-15DF-4A0B-B245-F7CBF7A5CE89}" destId="{36D816F8-F198-462D-B1C1-F2B261A387B2}" srcOrd="6" destOrd="0" presId="urn:microsoft.com/office/officeart/2005/8/layout/list1"/>
    <dgm:cxn modelId="{E1D34DB0-E4E8-4E43-88CC-609786E27455}" type="presParOf" srcId="{475890CF-15DF-4A0B-B245-F7CBF7A5CE89}" destId="{78C90B04-4DBC-43C7-8D99-286D4B1A6ABB}" srcOrd="7" destOrd="0" presId="urn:microsoft.com/office/officeart/2005/8/layout/list1"/>
    <dgm:cxn modelId="{EFD99011-2878-44FF-BD49-6363517EF543}" type="presParOf" srcId="{475890CF-15DF-4A0B-B245-F7CBF7A5CE89}" destId="{DB1FE9E1-F5B9-4A92-8A69-8AC22FE84B5E}" srcOrd="8" destOrd="0" presId="urn:microsoft.com/office/officeart/2005/8/layout/list1"/>
    <dgm:cxn modelId="{38532129-2F9D-49EB-B3BF-BD7027D9EE54}" type="presParOf" srcId="{DB1FE9E1-F5B9-4A92-8A69-8AC22FE84B5E}" destId="{FC59F9BE-81B0-4F10-A1D4-3364800DA136}" srcOrd="0" destOrd="0" presId="urn:microsoft.com/office/officeart/2005/8/layout/list1"/>
    <dgm:cxn modelId="{89E174CA-F59A-4121-84EA-4C1C37A4F744}" type="presParOf" srcId="{DB1FE9E1-F5B9-4A92-8A69-8AC22FE84B5E}" destId="{6CF66FEE-4C8E-43FC-97BB-53A003F2AA4D}" srcOrd="1" destOrd="0" presId="urn:microsoft.com/office/officeart/2005/8/layout/list1"/>
    <dgm:cxn modelId="{26C698A4-0E18-4A25-9843-FF69F5A7C23D}" type="presParOf" srcId="{475890CF-15DF-4A0B-B245-F7CBF7A5CE89}" destId="{B18705C6-C943-4516-9715-648C919F9A02}" srcOrd="9" destOrd="0" presId="urn:microsoft.com/office/officeart/2005/8/layout/list1"/>
    <dgm:cxn modelId="{397FB658-E379-49F0-93F2-127C9EAABB63}"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4 AÑOS CONSTRUCCION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 RADICARA EN LA ANI EL 26-02-2015</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DCAFDA22-EB6E-4648-8A97-9F457E210F0F}" type="presOf" srcId="{83EE8695-9F0C-4ADC-8B52-26BD41935CF3}" destId="{EDC5DCF0-1D3C-451B-AA75-BEFEC8664C6A}" srcOrd="0" destOrd="0" presId="urn:microsoft.com/office/officeart/2005/8/layout/list1"/>
    <dgm:cxn modelId="{3BB562FC-41E4-4FEF-B339-565091D5EFCF}" type="presOf" srcId="{5B10CAE9-FABC-48D3-B866-B6946D3BB4FD}" destId="{B723FF4B-3441-44B3-9DF9-32C7A4A7E68F}" srcOrd="0" destOrd="0" presId="urn:microsoft.com/office/officeart/2005/8/layout/list1"/>
    <dgm:cxn modelId="{D0F5AB83-B985-41E9-9D88-95251A88293C}" type="presOf" srcId="{5B10CAE9-FABC-48D3-B866-B6946D3BB4FD}" destId="{B2D665C1-F666-4967-A396-EE759695490F}" srcOrd="1"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4C2D63DB-E6F3-4E3E-BA34-C5DC96DDBC08}" type="presOf" srcId="{89B7DFA3-ABED-4499-9A5E-1D66DEC00383}" destId="{77072C99-9D9F-47CE-B539-CCF3C5C37F3B}"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32F8EF56-E043-4559-A959-0108BB8D6F6B}" type="presOf" srcId="{BFC99E52-10BB-4E97-8475-8DF709B582DC}" destId="{475890CF-15DF-4A0B-B245-F7CBF7A5CE89}"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1B1CA3A2-BA7B-4FE7-BFB3-352C407FF1DF}" type="presOf" srcId="{89B7DFA3-ABED-4499-9A5E-1D66DEC00383}" destId="{D455F51E-F878-4A2D-BAE7-4D294E969CE3}" srcOrd="1" destOrd="0" presId="urn:microsoft.com/office/officeart/2005/8/layout/list1"/>
    <dgm:cxn modelId="{BC0484C5-2AA2-470A-86E6-C93F9D5B94A5}" type="presOf" srcId="{B06D505D-8E2F-4D1A-B27A-56A0F233AC0D}" destId="{36D816F8-F198-462D-B1C1-F2B261A387B2}" srcOrd="0" destOrd="0" presId="urn:microsoft.com/office/officeart/2005/8/layout/list1"/>
    <dgm:cxn modelId="{D09298AE-2F5A-4793-AC82-E011AA467422}" type="presOf" srcId="{0A4E36F8-5CF3-4534-B8E6-327566ECD57D}" destId="{EDC5DCF0-1D3C-451B-AA75-BEFEC8664C6A}" srcOrd="0" destOrd="1"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8686CD30-56EC-4ABE-AB4C-8BCB2D0A1FD8}" type="presParOf" srcId="{475890CF-15DF-4A0B-B245-F7CBF7A5CE89}" destId="{D9E4BE70-56AD-4F73-912D-316D4D922D23}" srcOrd="0" destOrd="0" presId="urn:microsoft.com/office/officeart/2005/8/layout/list1"/>
    <dgm:cxn modelId="{B30FD517-ECEE-46D3-8BF4-CE24F3A34174}" type="presParOf" srcId="{D9E4BE70-56AD-4F73-912D-316D4D922D23}" destId="{B723FF4B-3441-44B3-9DF9-32C7A4A7E68F}" srcOrd="0" destOrd="0" presId="urn:microsoft.com/office/officeart/2005/8/layout/list1"/>
    <dgm:cxn modelId="{E13F8A18-4718-476A-8637-CC3A24B41A03}" type="presParOf" srcId="{D9E4BE70-56AD-4F73-912D-316D4D922D23}" destId="{B2D665C1-F666-4967-A396-EE759695490F}" srcOrd="1" destOrd="0" presId="urn:microsoft.com/office/officeart/2005/8/layout/list1"/>
    <dgm:cxn modelId="{9C95A36F-6700-4DFF-A679-6B5CF4F03815}" type="presParOf" srcId="{475890CF-15DF-4A0B-B245-F7CBF7A5CE89}" destId="{EEB1281F-FEEC-4C12-B0F0-86AA2BF1FE98}" srcOrd="1" destOrd="0" presId="urn:microsoft.com/office/officeart/2005/8/layout/list1"/>
    <dgm:cxn modelId="{8111F61F-F3AB-4A35-950A-D8D4688C863C}" type="presParOf" srcId="{475890CF-15DF-4A0B-B245-F7CBF7A5CE89}" destId="{EDC5DCF0-1D3C-451B-AA75-BEFEC8664C6A}" srcOrd="2" destOrd="0" presId="urn:microsoft.com/office/officeart/2005/8/layout/list1"/>
    <dgm:cxn modelId="{934E800F-4A34-400E-B3B8-D28DF16A853C}" type="presParOf" srcId="{475890CF-15DF-4A0B-B245-F7CBF7A5CE89}" destId="{285753CA-FE64-46B1-AD26-E797F021CB1D}" srcOrd="3" destOrd="0" presId="urn:microsoft.com/office/officeart/2005/8/layout/list1"/>
    <dgm:cxn modelId="{661F7993-35D3-49E1-AF92-1205A0CA6804}" type="presParOf" srcId="{475890CF-15DF-4A0B-B245-F7CBF7A5CE89}" destId="{65BF4AF1-4E95-4D64-B212-BA8DC18EAC42}" srcOrd="4" destOrd="0" presId="urn:microsoft.com/office/officeart/2005/8/layout/list1"/>
    <dgm:cxn modelId="{427173EF-B3FD-4274-B6E3-E7C78A33A9AE}" type="presParOf" srcId="{65BF4AF1-4E95-4D64-B212-BA8DC18EAC42}" destId="{77072C99-9D9F-47CE-B539-CCF3C5C37F3B}" srcOrd="0" destOrd="0" presId="urn:microsoft.com/office/officeart/2005/8/layout/list1"/>
    <dgm:cxn modelId="{9D145117-A6AF-4B6E-A749-D164D2786FDE}" type="presParOf" srcId="{65BF4AF1-4E95-4D64-B212-BA8DC18EAC42}" destId="{D455F51E-F878-4A2D-BAE7-4D294E969CE3}" srcOrd="1" destOrd="0" presId="urn:microsoft.com/office/officeart/2005/8/layout/list1"/>
    <dgm:cxn modelId="{E63A8393-3502-487A-A81D-1D2ED951CB29}" type="presParOf" srcId="{475890CF-15DF-4A0B-B245-F7CBF7A5CE89}" destId="{66497C2B-996C-45D3-ACF3-4C14B99E44D2}" srcOrd="5" destOrd="0" presId="urn:microsoft.com/office/officeart/2005/8/layout/list1"/>
    <dgm:cxn modelId="{FE6E62B3-8CBC-4CE5-B9D1-6DA9AED2CEFC}"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a:t>
          </a:r>
          <a:r>
            <a:rPr lang="es-CO" sz="1400" b="0" i="0" dirty="0" smtClean="0"/>
            <a:t>179 .777</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ES" sz="1400" dirty="0" smtClean="0"/>
            <a:t>INFRAESTRUCTURA CONCESIONADA S.A.S INFRACON S.A.S</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1 PEAJE EXISTENTE</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0 PEAJES NUEVOS</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C9207A85-1821-4CD7-9E57-A7A210FFAABF}" type="presOf" srcId="{F96B75D6-87F5-4773-BA24-EF9600100F73}" destId="{FC59F9BE-81B0-4F10-A1D4-3364800DA136}" srcOrd="0" destOrd="0" presId="urn:microsoft.com/office/officeart/2005/8/layout/list1"/>
    <dgm:cxn modelId="{4DDCF590-F0FF-48A1-8399-C5A8AC779356}" type="presOf" srcId="{C12D9C2E-43C8-49A6-B5A4-D99820741017}" destId="{2A6DCF2A-B408-4C40-8D46-91A419D9E4A3}" srcOrd="0" destOrd="2" presId="urn:microsoft.com/office/officeart/2005/8/layout/list1"/>
    <dgm:cxn modelId="{038D2086-CD2E-4FB7-B958-86E954065F13}" type="presOf" srcId="{89B7DFA3-ABED-4499-9A5E-1D66DEC00383}" destId="{77072C99-9D9F-47CE-B539-CCF3C5C37F3B}" srcOrd="0" destOrd="0" presId="urn:microsoft.com/office/officeart/2005/8/layout/list1"/>
    <dgm:cxn modelId="{AD9AA87C-1E74-4E20-B56B-8FA65E363216}" type="presOf" srcId="{5B10CAE9-FABC-48D3-B866-B6946D3BB4FD}" destId="{B723FF4B-3441-44B3-9DF9-32C7A4A7E68F}" srcOrd="0" destOrd="0" presId="urn:microsoft.com/office/officeart/2005/8/layout/list1"/>
    <dgm:cxn modelId="{9028DFF3-BEF5-44D8-ADB8-7F782CC0A288}" type="presOf" srcId="{89B7DFA3-ABED-4499-9A5E-1D66DEC00383}" destId="{D455F51E-F878-4A2D-BAE7-4D294E969CE3}" srcOrd="1" destOrd="0" presId="urn:microsoft.com/office/officeart/2005/8/layout/list1"/>
    <dgm:cxn modelId="{30B6BFDB-A3AC-4899-96EA-E1B546378161}" type="presOf" srcId="{D0F2DDA1-0E0D-4FD1-A81A-54BE0A8ACB15}" destId="{2A6DCF2A-B408-4C40-8D46-91A419D9E4A3}" srcOrd="0" destOrd="0" presId="urn:microsoft.com/office/officeart/2005/8/layout/list1"/>
    <dgm:cxn modelId="{64F11FA6-9A72-437F-8A5F-66F6E299521F}" type="presOf" srcId="{F96B75D6-87F5-4773-BA24-EF9600100F73}" destId="{6CF66FEE-4C8E-43FC-97BB-53A003F2AA4D}" srcOrd="1"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D96688EB-5F9A-4640-9F97-5F1A30BC09D5}" type="presOf" srcId="{BFC99E52-10BB-4E97-8475-8DF709B582DC}" destId="{475890CF-15DF-4A0B-B245-F7CBF7A5CE89}"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B51F79F7-AD40-463F-940C-BA1AAB9CF1DD}" type="presOf" srcId="{84056A4A-3F0D-4B19-90F9-22B804B460B4}" destId="{2A6DCF2A-B408-4C40-8D46-91A419D9E4A3}" srcOrd="0" destOrd="1" presId="urn:microsoft.com/office/officeart/2005/8/layout/list1"/>
    <dgm:cxn modelId="{97F452A0-E7CF-4452-BF80-C3C1240FE6C9}" type="presOf" srcId="{5B10CAE9-FABC-48D3-B866-B6946D3BB4FD}" destId="{B2D665C1-F666-4967-A396-EE759695490F}" srcOrd="1"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4EC8979B-670D-488A-9FA0-10F263404CBB}" type="presOf" srcId="{0A4E36F8-5CF3-4534-B8E6-327566ECD57D}" destId="{EDC5DCF0-1D3C-451B-AA75-BEFEC8664C6A}" srcOrd="0" destOrd="0" presId="urn:microsoft.com/office/officeart/2005/8/layout/list1"/>
    <dgm:cxn modelId="{FD354F17-2277-42E0-B11E-4836F5A7EFB0}" type="presOf" srcId="{B06D505D-8E2F-4D1A-B27A-56A0F233AC0D}" destId="{36D816F8-F198-462D-B1C1-F2B261A387B2}" srcOrd="0"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A52B742C-891A-47F0-95B5-6699AF69A64C}" type="presParOf" srcId="{475890CF-15DF-4A0B-B245-F7CBF7A5CE89}" destId="{D9E4BE70-56AD-4F73-912D-316D4D922D23}" srcOrd="0" destOrd="0" presId="urn:microsoft.com/office/officeart/2005/8/layout/list1"/>
    <dgm:cxn modelId="{36FF8412-D32D-47DA-804F-EA12BDA2BD19}" type="presParOf" srcId="{D9E4BE70-56AD-4F73-912D-316D4D922D23}" destId="{B723FF4B-3441-44B3-9DF9-32C7A4A7E68F}" srcOrd="0" destOrd="0" presId="urn:microsoft.com/office/officeart/2005/8/layout/list1"/>
    <dgm:cxn modelId="{FFFAF043-A6D8-49B5-BEC0-66497D5FB49E}" type="presParOf" srcId="{D9E4BE70-56AD-4F73-912D-316D4D922D23}" destId="{B2D665C1-F666-4967-A396-EE759695490F}" srcOrd="1" destOrd="0" presId="urn:microsoft.com/office/officeart/2005/8/layout/list1"/>
    <dgm:cxn modelId="{45F7AC72-45A8-4423-80BF-F02F32109370}" type="presParOf" srcId="{475890CF-15DF-4A0B-B245-F7CBF7A5CE89}" destId="{EEB1281F-FEEC-4C12-B0F0-86AA2BF1FE98}" srcOrd="1" destOrd="0" presId="urn:microsoft.com/office/officeart/2005/8/layout/list1"/>
    <dgm:cxn modelId="{8D6095C8-76A5-4587-B7D3-764F936F9C35}" type="presParOf" srcId="{475890CF-15DF-4A0B-B245-F7CBF7A5CE89}" destId="{EDC5DCF0-1D3C-451B-AA75-BEFEC8664C6A}" srcOrd="2" destOrd="0" presId="urn:microsoft.com/office/officeart/2005/8/layout/list1"/>
    <dgm:cxn modelId="{D9EB7540-9C75-4A84-9F57-4247DFE096D0}" type="presParOf" srcId="{475890CF-15DF-4A0B-B245-F7CBF7A5CE89}" destId="{285753CA-FE64-46B1-AD26-E797F021CB1D}" srcOrd="3" destOrd="0" presId="urn:microsoft.com/office/officeart/2005/8/layout/list1"/>
    <dgm:cxn modelId="{D3EB2868-3F33-4591-BC7B-356A78EE93CC}" type="presParOf" srcId="{475890CF-15DF-4A0B-B245-F7CBF7A5CE89}" destId="{65BF4AF1-4E95-4D64-B212-BA8DC18EAC42}" srcOrd="4" destOrd="0" presId="urn:microsoft.com/office/officeart/2005/8/layout/list1"/>
    <dgm:cxn modelId="{9DFDA6B9-7726-464A-9C9A-576A1E01FD5F}" type="presParOf" srcId="{65BF4AF1-4E95-4D64-B212-BA8DC18EAC42}" destId="{77072C99-9D9F-47CE-B539-CCF3C5C37F3B}" srcOrd="0" destOrd="0" presId="urn:microsoft.com/office/officeart/2005/8/layout/list1"/>
    <dgm:cxn modelId="{6F8D0DA1-F55A-453F-96BC-89FB5AA37B2B}" type="presParOf" srcId="{65BF4AF1-4E95-4D64-B212-BA8DC18EAC42}" destId="{D455F51E-F878-4A2D-BAE7-4D294E969CE3}" srcOrd="1" destOrd="0" presId="urn:microsoft.com/office/officeart/2005/8/layout/list1"/>
    <dgm:cxn modelId="{5DFC430A-46F3-46D0-B35B-534E00FE0A9C}" type="presParOf" srcId="{475890CF-15DF-4A0B-B245-F7CBF7A5CE89}" destId="{66497C2B-996C-45D3-ACF3-4C14B99E44D2}" srcOrd="5" destOrd="0" presId="urn:microsoft.com/office/officeart/2005/8/layout/list1"/>
    <dgm:cxn modelId="{F5B66299-27ED-48B9-B824-91A37B0C4519}" type="presParOf" srcId="{475890CF-15DF-4A0B-B245-F7CBF7A5CE89}" destId="{36D816F8-F198-462D-B1C1-F2B261A387B2}" srcOrd="6" destOrd="0" presId="urn:microsoft.com/office/officeart/2005/8/layout/list1"/>
    <dgm:cxn modelId="{8BE0DAAD-7956-4C67-BC44-DF2307F0D810}" type="presParOf" srcId="{475890CF-15DF-4A0B-B245-F7CBF7A5CE89}" destId="{78C90B04-4DBC-43C7-8D99-286D4B1A6ABB}" srcOrd="7" destOrd="0" presId="urn:microsoft.com/office/officeart/2005/8/layout/list1"/>
    <dgm:cxn modelId="{3C3133F0-CA6D-4F3F-9CF2-3A58F050CA74}" type="presParOf" srcId="{475890CF-15DF-4A0B-B245-F7CBF7A5CE89}" destId="{DB1FE9E1-F5B9-4A92-8A69-8AC22FE84B5E}" srcOrd="8" destOrd="0" presId="urn:microsoft.com/office/officeart/2005/8/layout/list1"/>
    <dgm:cxn modelId="{6366D83A-4CE1-4A31-9B62-4970A8382441}" type="presParOf" srcId="{DB1FE9E1-F5B9-4A92-8A69-8AC22FE84B5E}" destId="{FC59F9BE-81B0-4F10-A1D4-3364800DA136}" srcOrd="0" destOrd="0" presId="urn:microsoft.com/office/officeart/2005/8/layout/list1"/>
    <dgm:cxn modelId="{B863BE6D-F269-4F6F-94B7-DFF0E46057B5}" type="presParOf" srcId="{DB1FE9E1-F5B9-4A92-8A69-8AC22FE84B5E}" destId="{6CF66FEE-4C8E-43FC-97BB-53A003F2AA4D}" srcOrd="1" destOrd="0" presId="urn:microsoft.com/office/officeart/2005/8/layout/list1"/>
    <dgm:cxn modelId="{0A4ABBC4-8C1C-4E82-9CDA-2E06AC7BEE0A}" type="presParOf" srcId="{475890CF-15DF-4A0B-B245-F7CBF7A5CE89}" destId="{B18705C6-C943-4516-9715-648C919F9A02}" srcOrd="9" destOrd="0" presId="urn:microsoft.com/office/officeart/2005/8/layout/list1"/>
    <dgm:cxn modelId="{31B8C7F8-9115-42F6-BC50-DD99A3C90251}"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$1.223.123</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Grupo ODINSA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5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1 PEAJE NUEVO</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3D1557EC-CC19-4CF2-A000-015A894669DC}" type="presOf" srcId="{0A4E36F8-5CF3-4534-B8E6-327566ECD57D}" destId="{EDC5DCF0-1D3C-451B-AA75-BEFEC8664C6A}" srcOrd="0" destOrd="0" presId="urn:microsoft.com/office/officeart/2005/8/layout/list1"/>
    <dgm:cxn modelId="{AB69B0BE-5203-4364-932D-7C005EDA3D22}" type="presOf" srcId="{B06D505D-8E2F-4D1A-B27A-56A0F233AC0D}" destId="{36D816F8-F198-462D-B1C1-F2B261A387B2}"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DC71A0E2-40F9-4EA2-8684-F778705AF4C6}" type="presOf" srcId="{D0F2DDA1-0E0D-4FD1-A81A-54BE0A8ACB15}" destId="{2A6DCF2A-B408-4C40-8D46-91A419D9E4A3}" srcOrd="0" destOrd="0" presId="urn:microsoft.com/office/officeart/2005/8/layout/list1"/>
    <dgm:cxn modelId="{29888E00-4D2B-4F57-9B55-F5E8E83FE36C}" type="presOf" srcId="{89B7DFA3-ABED-4499-9A5E-1D66DEC00383}" destId="{D455F51E-F878-4A2D-BAE7-4D294E969CE3}" srcOrd="1" destOrd="0" presId="urn:microsoft.com/office/officeart/2005/8/layout/list1"/>
    <dgm:cxn modelId="{8F90024B-53FA-42F0-AEF2-64A595DAFE84}" type="presOf" srcId="{5B10CAE9-FABC-48D3-B866-B6946D3BB4FD}" destId="{B2D665C1-F666-4967-A396-EE759695490F}" srcOrd="1" destOrd="0" presId="urn:microsoft.com/office/officeart/2005/8/layout/list1"/>
    <dgm:cxn modelId="{7BEA6132-B17B-42CE-8608-81744C2CBECE}" type="presOf" srcId="{5B10CAE9-FABC-48D3-B866-B6946D3BB4FD}" destId="{B723FF4B-3441-44B3-9DF9-32C7A4A7E68F}"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3337A64F-C1EE-490E-B5A4-663D946A153A}" srcId="{F96B75D6-87F5-4773-BA24-EF9600100F73}" destId="{84056A4A-3F0D-4B19-90F9-22B804B460B4}" srcOrd="1" destOrd="0" parTransId="{068F3FE1-6B9D-4075-9C0B-297AA15D3312}" sibTransId="{6C67B8DB-6CDC-4F7A-9DAF-209765CDD0FC}"/>
    <dgm:cxn modelId="{83A20F4D-D609-40A1-AF0A-DC7DFEF49079}" type="presOf" srcId="{BFC99E52-10BB-4E97-8475-8DF709B582DC}" destId="{475890CF-15DF-4A0B-B245-F7CBF7A5CE89}" srcOrd="0" destOrd="0" presId="urn:microsoft.com/office/officeart/2005/8/layout/list1"/>
    <dgm:cxn modelId="{EFA54C69-BD92-45C3-A581-7C564D3D44AC}" type="presOf" srcId="{F96B75D6-87F5-4773-BA24-EF9600100F73}" destId="{6CF66FEE-4C8E-43FC-97BB-53A003F2AA4D}" srcOrd="1" destOrd="0" presId="urn:microsoft.com/office/officeart/2005/8/layout/list1"/>
    <dgm:cxn modelId="{8B31E77E-B8BE-49A2-9C25-E1C1D3DFD814}" type="presOf" srcId="{F96B75D6-87F5-4773-BA24-EF9600100F73}" destId="{FC59F9BE-81B0-4F10-A1D4-3364800DA136}"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9A76CDB3-8079-421A-9B72-DDAC6D028F66}" type="presOf" srcId="{C12D9C2E-43C8-49A6-B5A4-D99820741017}" destId="{2A6DCF2A-B408-4C40-8D46-91A419D9E4A3}" srcOrd="0" destOrd="2" presId="urn:microsoft.com/office/officeart/2005/8/layout/list1"/>
    <dgm:cxn modelId="{4212E2AF-A5B5-45CB-B3FD-2789478DDB5A}" type="presOf" srcId="{89B7DFA3-ABED-4499-9A5E-1D66DEC00383}" destId="{77072C99-9D9F-47CE-B539-CCF3C5C37F3B}" srcOrd="0" destOrd="0" presId="urn:microsoft.com/office/officeart/2005/8/layout/list1"/>
    <dgm:cxn modelId="{8E2514FD-50E2-48F9-8EAD-AB2A0B912FAD}" type="presOf" srcId="{84056A4A-3F0D-4B19-90F9-22B804B460B4}" destId="{2A6DCF2A-B408-4C40-8D46-91A419D9E4A3}" srcOrd="0" destOrd="1"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01265EE3-8F78-4D11-93B2-983731637046}" type="presParOf" srcId="{475890CF-15DF-4A0B-B245-F7CBF7A5CE89}" destId="{D9E4BE70-56AD-4F73-912D-316D4D922D23}" srcOrd="0" destOrd="0" presId="urn:microsoft.com/office/officeart/2005/8/layout/list1"/>
    <dgm:cxn modelId="{706547F4-9C2F-41E7-90F3-F0CC64A5A426}" type="presParOf" srcId="{D9E4BE70-56AD-4F73-912D-316D4D922D23}" destId="{B723FF4B-3441-44B3-9DF9-32C7A4A7E68F}" srcOrd="0" destOrd="0" presId="urn:microsoft.com/office/officeart/2005/8/layout/list1"/>
    <dgm:cxn modelId="{F61644B2-3D74-45C1-8421-5F6E0638B552}" type="presParOf" srcId="{D9E4BE70-56AD-4F73-912D-316D4D922D23}" destId="{B2D665C1-F666-4967-A396-EE759695490F}" srcOrd="1" destOrd="0" presId="urn:microsoft.com/office/officeart/2005/8/layout/list1"/>
    <dgm:cxn modelId="{EDA891E0-2BDC-47C1-ADB2-290CB45CB9CF}" type="presParOf" srcId="{475890CF-15DF-4A0B-B245-F7CBF7A5CE89}" destId="{EEB1281F-FEEC-4C12-B0F0-86AA2BF1FE98}" srcOrd="1" destOrd="0" presId="urn:microsoft.com/office/officeart/2005/8/layout/list1"/>
    <dgm:cxn modelId="{0F23DEB1-51F7-4923-A376-F2219F6767C2}" type="presParOf" srcId="{475890CF-15DF-4A0B-B245-F7CBF7A5CE89}" destId="{EDC5DCF0-1D3C-451B-AA75-BEFEC8664C6A}" srcOrd="2" destOrd="0" presId="urn:microsoft.com/office/officeart/2005/8/layout/list1"/>
    <dgm:cxn modelId="{45248F89-9481-4772-9279-6A8C457DE916}" type="presParOf" srcId="{475890CF-15DF-4A0B-B245-F7CBF7A5CE89}" destId="{285753CA-FE64-46B1-AD26-E797F021CB1D}" srcOrd="3" destOrd="0" presId="urn:microsoft.com/office/officeart/2005/8/layout/list1"/>
    <dgm:cxn modelId="{C776D0E6-37BC-40E7-9F96-3C01F1C480B9}" type="presParOf" srcId="{475890CF-15DF-4A0B-B245-F7CBF7A5CE89}" destId="{65BF4AF1-4E95-4D64-B212-BA8DC18EAC42}" srcOrd="4" destOrd="0" presId="urn:microsoft.com/office/officeart/2005/8/layout/list1"/>
    <dgm:cxn modelId="{EF4AEB60-3BD4-465A-AD3C-A4DF9DCBB59A}" type="presParOf" srcId="{65BF4AF1-4E95-4D64-B212-BA8DC18EAC42}" destId="{77072C99-9D9F-47CE-B539-CCF3C5C37F3B}" srcOrd="0" destOrd="0" presId="urn:microsoft.com/office/officeart/2005/8/layout/list1"/>
    <dgm:cxn modelId="{15144EF9-9D3F-4A82-820E-DBD4AF522971}" type="presParOf" srcId="{65BF4AF1-4E95-4D64-B212-BA8DC18EAC42}" destId="{D455F51E-F878-4A2D-BAE7-4D294E969CE3}" srcOrd="1" destOrd="0" presId="urn:microsoft.com/office/officeart/2005/8/layout/list1"/>
    <dgm:cxn modelId="{F58A718C-CC42-4086-AC2E-F98797BB0E4C}" type="presParOf" srcId="{475890CF-15DF-4A0B-B245-F7CBF7A5CE89}" destId="{66497C2B-996C-45D3-ACF3-4C14B99E44D2}" srcOrd="5" destOrd="0" presId="urn:microsoft.com/office/officeart/2005/8/layout/list1"/>
    <dgm:cxn modelId="{7AB6DCD8-82F5-4FAF-9A2D-CC394B8A5FEE}" type="presParOf" srcId="{475890CF-15DF-4A0B-B245-F7CBF7A5CE89}" destId="{36D816F8-F198-462D-B1C1-F2B261A387B2}" srcOrd="6" destOrd="0" presId="urn:microsoft.com/office/officeart/2005/8/layout/list1"/>
    <dgm:cxn modelId="{01E2D44F-12E3-4709-B516-F0A094472682}" type="presParOf" srcId="{475890CF-15DF-4A0B-B245-F7CBF7A5CE89}" destId="{78C90B04-4DBC-43C7-8D99-286D4B1A6ABB}" srcOrd="7" destOrd="0" presId="urn:microsoft.com/office/officeart/2005/8/layout/list1"/>
    <dgm:cxn modelId="{D6E5D635-B7D8-4ECE-ADAA-D679D45FDDB7}" type="presParOf" srcId="{475890CF-15DF-4A0B-B245-F7CBF7A5CE89}" destId="{DB1FE9E1-F5B9-4A92-8A69-8AC22FE84B5E}" srcOrd="8" destOrd="0" presId="urn:microsoft.com/office/officeart/2005/8/layout/list1"/>
    <dgm:cxn modelId="{CF21379F-62C5-44A9-90DC-EAAF3B4FF221}" type="presParOf" srcId="{DB1FE9E1-F5B9-4A92-8A69-8AC22FE84B5E}" destId="{FC59F9BE-81B0-4F10-A1D4-3364800DA136}" srcOrd="0" destOrd="0" presId="urn:microsoft.com/office/officeart/2005/8/layout/list1"/>
    <dgm:cxn modelId="{88B85B83-97B2-4773-927A-6A2EAB4B31ED}" type="presParOf" srcId="{DB1FE9E1-F5B9-4A92-8A69-8AC22FE84B5E}" destId="{6CF66FEE-4C8E-43FC-97BB-53A003F2AA4D}" srcOrd="1" destOrd="0" presId="urn:microsoft.com/office/officeart/2005/8/layout/list1"/>
    <dgm:cxn modelId="{2CC5112B-A3AF-4E0E-AD42-FDDEDE62D5CB}" type="presParOf" srcId="{475890CF-15DF-4A0B-B245-F7CBF7A5CE89}" destId="{B18705C6-C943-4516-9715-648C919F9A02}" srcOrd="9" destOrd="0" presId="urn:microsoft.com/office/officeart/2005/8/layout/list1"/>
    <dgm:cxn modelId="{6F1EDACE-89F7-4F70-9BE5-A06E37BFB1C3}"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2.5 AÑOS CONSTRUCCION (INCLUIDO 1 AÑO DE PRECONSTRUCCION)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 RADICARÁ EN LA ANI EL 14-06-2014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custLinFactNeighborX="-32173" custLinFactNeighborY="54276">
        <dgm:presLayoutVars>
          <dgm:bulletEnabled val="1"/>
        </dgm:presLayoutVars>
      </dgm:prSet>
      <dgm:spPr/>
      <dgm:t>
        <a:bodyPr/>
        <a:lstStyle/>
        <a:p>
          <a:endParaRPr lang="es-CO"/>
        </a:p>
      </dgm:t>
    </dgm:pt>
  </dgm:ptLst>
  <dgm:cxnLst>
    <dgm:cxn modelId="{7DAC45F8-1F81-4A7D-A508-41426B5EE45D}" srcId="{89B7DFA3-ABED-4499-9A5E-1D66DEC00383}" destId="{B06D505D-8E2F-4D1A-B27A-56A0F233AC0D}" srcOrd="0" destOrd="0" parTransId="{CAB1D8D5-1F2B-4C25-9139-FA4CE0E2BDE9}" sibTransId="{ED6FBC95-3B0C-49B5-8018-B301366AC739}"/>
    <dgm:cxn modelId="{053DD28F-7F73-4B46-852B-993BE996E868}" type="presOf" srcId="{83EE8695-9F0C-4ADC-8B52-26BD41935CF3}" destId="{EDC5DCF0-1D3C-451B-AA75-BEFEC8664C6A}" srcOrd="0" destOrd="0" presId="urn:microsoft.com/office/officeart/2005/8/layout/list1"/>
    <dgm:cxn modelId="{F90F066F-345E-4FFA-B6B5-FB2908B9C898}" type="presOf" srcId="{5B10CAE9-FABC-48D3-B866-B6946D3BB4FD}" destId="{B723FF4B-3441-44B3-9DF9-32C7A4A7E68F}" srcOrd="0" destOrd="0" presId="urn:microsoft.com/office/officeart/2005/8/layout/list1"/>
    <dgm:cxn modelId="{AD3A06C2-1969-44EE-B7FD-2705CF31C829}" type="presOf" srcId="{89B7DFA3-ABED-4499-9A5E-1D66DEC00383}" destId="{77072C99-9D9F-47CE-B539-CCF3C5C37F3B}" srcOrd="0" destOrd="0" presId="urn:microsoft.com/office/officeart/2005/8/layout/list1"/>
    <dgm:cxn modelId="{0E63C6DA-E2C2-46A2-9B4E-77A0200D1F90}" type="presOf" srcId="{0A4E36F8-5CF3-4534-B8E6-327566ECD57D}" destId="{EDC5DCF0-1D3C-451B-AA75-BEFEC8664C6A}" srcOrd="0" destOrd="1"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46BE66D0-86E1-4556-A5DD-E261EE61E4AC}" type="presOf" srcId="{5B10CAE9-FABC-48D3-B866-B6946D3BB4FD}" destId="{B2D665C1-F666-4967-A396-EE759695490F}" srcOrd="1" destOrd="0" presId="urn:microsoft.com/office/officeart/2005/8/layout/list1"/>
    <dgm:cxn modelId="{FB0BCAFE-0880-4E89-9827-452F101ADE43}" type="presOf" srcId="{BFC99E52-10BB-4E97-8475-8DF709B582DC}" destId="{475890CF-15DF-4A0B-B245-F7CBF7A5CE89}" srcOrd="0" destOrd="0" presId="urn:microsoft.com/office/officeart/2005/8/layout/list1"/>
    <dgm:cxn modelId="{C7F543DF-41EC-432F-86E8-6170392F7B4D}" type="presOf" srcId="{89B7DFA3-ABED-4499-9A5E-1D66DEC00383}" destId="{D455F51E-F878-4A2D-BAE7-4D294E969CE3}" srcOrd="1" destOrd="0" presId="urn:microsoft.com/office/officeart/2005/8/layout/list1"/>
    <dgm:cxn modelId="{A8F014CC-531C-46E5-ADE6-68859A76260B}" type="presOf" srcId="{B06D505D-8E2F-4D1A-B27A-56A0F233AC0D}" destId="{36D816F8-F198-462D-B1C1-F2B261A387B2}"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3D89824C-2AE4-46B6-9E33-6233DF8FC130}" type="presParOf" srcId="{475890CF-15DF-4A0B-B245-F7CBF7A5CE89}" destId="{D9E4BE70-56AD-4F73-912D-316D4D922D23}" srcOrd="0" destOrd="0" presId="urn:microsoft.com/office/officeart/2005/8/layout/list1"/>
    <dgm:cxn modelId="{01782CC3-5D0C-467A-B9FF-788A47028B7B}" type="presParOf" srcId="{D9E4BE70-56AD-4F73-912D-316D4D922D23}" destId="{B723FF4B-3441-44B3-9DF9-32C7A4A7E68F}" srcOrd="0" destOrd="0" presId="urn:microsoft.com/office/officeart/2005/8/layout/list1"/>
    <dgm:cxn modelId="{E13C8088-9578-4778-AC66-A08D4E3F9AE0}" type="presParOf" srcId="{D9E4BE70-56AD-4F73-912D-316D4D922D23}" destId="{B2D665C1-F666-4967-A396-EE759695490F}" srcOrd="1" destOrd="0" presId="urn:microsoft.com/office/officeart/2005/8/layout/list1"/>
    <dgm:cxn modelId="{73A47ACD-83D7-4DD2-AC36-3738170E5C2E}" type="presParOf" srcId="{475890CF-15DF-4A0B-B245-F7CBF7A5CE89}" destId="{EEB1281F-FEEC-4C12-B0F0-86AA2BF1FE98}" srcOrd="1" destOrd="0" presId="urn:microsoft.com/office/officeart/2005/8/layout/list1"/>
    <dgm:cxn modelId="{36320823-40A5-4C04-9B04-3E1315361FD9}" type="presParOf" srcId="{475890CF-15DF-4A0B-B245-F7CBF7A5CE89}" destId="{EDC5DCF0-1D3C-451B-AA75-BEFEC8664C6A}" srcOrd="2" destOrd="0" presId="urn:microsoft.com/office/officeart/2005/8/layout/list1"/>
    <dgm:cxn modelId="{2ED63421-1FFB-4547-8FD0-F2805A1455CE}" type="presParOf" srcId="{475890CF-15DF-4A0B-B245-F7CBF7A5CE89}" destId="{285753CA-FE64-46B1-AD26-E797F021CB1D}" srcOrd="3" destOrd="0" presId="urn:microsoft.com/office/officeart/2005/8/layout/list1"/>
    <dgm:cxn modelId="{6256AF1F-02BD-4030-904F-A6BACB704EB7}" type="presParOf" srcId="{475890CF-15DF-4A0B-B245-F7CBF7A5CE89}" destId="{65BF4AF1-4E95-4D64-B212-BA8DC18EAC42}" srcOrd="4" destOrd="0" presId="urn:microsoft.com/office/officeart/2005/8/layout/list1"/>
    <dgm:cxn modelId="{0EF10526-BAFE-43ED-9C3D-4CEBDB250440}" type="presParOf" srcId="{65BF4AF1-4E95-4D64-B212-BA8DC18EAC42}" destId="{77072C99-9D9F-47CE-B539-CCF3C5C37F3B}" srcOrd="0" destOrd="0" presId="urn:microsoft.com/office/officeart/2005/8/layout/list1"/>
    <dgm:cxn modelId="{3213FC4F-D6A8-4B75-810C-2D7E9BB4E674}" type="presParOf" srcId="{65BF4AF1-4E95-4D64-B212-BA8DC18EAC42}" destId="{D455F51E-F878-4A2D-BAE7-4D294E969CE3}" srcOrd="1" destOrd="0" presId="urn:microsoft.com/office/officeart/2005/8/layout/list1"/>
    <dgm:cxn modelId="{601E197D-C425-497B-9DC0-E47465797A43}" type="presParOf" srcId="{475890CF-15DF-4A0B-B245-F7CBF7A5CE89}" destId="{66497C2B-996C-45D3-ACF3-4C14B99E44D2}" srcOrd="5" destOrd="0" presId="urn:microsoft.com/office/officeart/2005/8/layout/list1"/>
    <dgm:cxn modelId="{07A087CF-1905-4620-A5E9-3D5A8C8DFCDB}"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$619.272</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Promesa de Sociedad Futura Autovía Neiva – Girardot (CARLOS ALBERTO SOLARTE </a:t>
          </a:r>
          <a:r>
            <a:rPr lang="es-CO" sz="1400" dirty="0" err="1" smtClean="0">
              <a:solidFill>
                <a:schemeClr val="dk1"/>
              </a:solidFill>
              <a:effectLst/>
              <a:latin typeface="+mn-lt"/>
              <a:ea typeface="+mn-ea"/>
              <a:cs typeface="+mn-cs"/>
            </a:rPr>
            <a:t>SOLARTE</a:t>
          </a:r>
          <a:r>
            <a:rPr lang="es-CO" sz="1400" dirty="0" smtClean="0">
              <a:solidFill>
                <a:schemeClr val="dk1"/>
              </a:solidFill>
              <a:effectLst/>
              <a:latin typeface="+mn-lt"/>
              <a:ea typeface="+mn-ea"/>
              <a:cs typeface="+mn-cs"/>
            </a:rPr>
            <a:t>; CONTROLADORA DE OPERACIONES DE  INFRAESTRUCTURA S.A Y ALCA INGENIERIA.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3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0 PEAJES NUEVOS</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A51DC88F-3268-41D1-A5C4-490E77E643DD}" type="presOf" srcId="{B06D505D-8E2F-4D1A-B27A-56A0F233AC0D}" destId="{36D816F8-F198-462D-B1C1-F2B261A387B2}" srcOrd="0" destOrd="0" presId="urn:microsoft.com/office/officeart/2005/8/layout/list1"/>
    <dgm:cxn modelId="{4FDE9C3D-9D42-4F9A-942A-4B60D4A3377B}" type="presOf" srcId="{D0F2DDA1-0E0D-4FD1-A81A-54BE0A8ACB15}" destId="{2A6DCF2A-B408-4C40-8D46-91A419D9E4A3}" srcOrd="0" destOrd="0" presId="urn:microsoft.com/office/officeart/2005/8/layout/list1"/>
    <dgm:cxn modelId="{4B449623-D73C-4AF8-8C2B-DCBAEA9BF080}" type="presOf" srcId="{5B10CAE9-FABC-48D3-B866-B6946D3BB4FD}" destId="{B723FF4B-3441-44B3-9DF9-32C7A4A7E68F}" srcOrd="0" destOrd="0" presId="urn:microsoft.com/office/officeart/2005/8/layout/list1"/>
    <dgm:cxn modelId="{5344D286-943E-4C05-97C1-18EACE40756B}" type="presOf" srcId="{C12D9C2E-43C8-49A6-B5A4-D99820741017}" destId="{2A6DCF2A-B408-4C40-8D46-91A419D9E4A3}" srcOrd="0" destOrd="2"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1E0DF8DE-AD39-4536-A5F3-C15F8019DBF4}" type="presOf" srcId="{F96B75D6-87F5-4773-BA24-EF9600100F73}" destId="{FC59F9BE-81B0-4F10-A1D4-3364800DA136}"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5D8D50E0-EB65-46F2-A48F-49BB6E43BDEA}" type="presOf" srcId="{5B10CAE9-FABC-48D3-B866-B6946D3BB4FD}" destId="{B2D665C1-F666-4967-A396-EE759695490F}" srcOrd="1" destOrd="0" presId="urn:microsoft.com/office/officeart/2005/8/layout/list1"/>
    <dgm:cxn modelId="{9893A2BF-7C2B-4D84-A3EC-F9033DADF0C8}" srcId="{F96B75D6-87F5-4773-BA24-EF9600100F73}" destId="{C12D9C2E-43C8-49A6-B5A4-D99820741017}" srcOrd="2" destOrd="0" parTransId="{FAB5B8EF-9C6F-4526-8C61-47E11B39F835}" sibTransId="{A823AD09-C1BD-4CFE-9B4F-B6A7382BD940}"/>
    <dgm:cxn modelId="{60A441D8-834C-4374-9C78-4E091CF18743}" type="presOf" srcId="{BFC99E52-10BB-4E97-8475-8DF709B582DC}" destId="{475890CF-15DF-4A0B-B245-F7CBF7A5CE89}" srcOrd="0" destOrd="0" presId="urn:microsoft.com/office/officeart/2005/8/layout/list1"/>
    <dgm:cxn modelId="{558034F8-386D-4CDC-B904-7ADB8D1E97C5}" type="presOf" srcId="{F96B75D6-87F5-4773-BA24-EF9600100F73}" destId="{6CF66FEE-4C8E-43FC-97BB-53A003F2AA4D}" srcOrd="1" destOrd="0" presId="urn:microsoft.com/office/officeart/2005/8/layout/list1"/>
    <dgm:cxn modelId="{5CA09E05-C15F-4C95-98F1-40CA47BA3667}" type="presOf" srcId="{89B7DFA3-ABED-4499-9A5E-1D66DEC00383}" destId="{77072C99-9D9F-47CE-B539-CCF3C5C37F3B}" srcOrd="0" destOrd="0" presId="urn:microsoft.com/office/officeart/2005/8/layout/list1"/>
    <dgm:cxn modelId="{72FE5F18-09B9-4B34-B109-37F9155CF379}" type="presOf" srcId="{0A4E36F8-5CF3-4534-B8E6-327566ECD57D}" destId="{EDC5DCF0-1D3C-451B-AA75-BEFEC8664C6A}"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3337A64F-C1EE-490E-B5A4-663D946A153A}" srcId="{F96B75D6-87F5-4773-BA24-EF9600100F73}" destId="{84056A4A-3F0D-4B19-90F9-22B804B460B4}" srcOrd="1" destOrd="0" parTransId="{068F3FE1-6B9D-4075-9C0B-297AA15D3312}" sibTransId="{6C67B8DB-6CDC-4F7A-9DAF-209765CDD0FC}"/>
    <dgm:cxn modelId="{77531284-BEE1-4B9B-B49C-13FD3CBB2BBA}" type="presOf" srcId="{84056A4A-3F0D-4B19-90F9-22B804B460B4}" destId="{2A6DCF2A-B408-4C40-8D46-91A419D9E4A3}" srcOrd="0" destOrd="1" presId="urn:microsoft.com/office/officeart/2005/8/layout/list1"/>
    <dgm:cxn modelId="{627B732D-A63A-42EB-9F11-53C597544F7E}" type="presOf" srcId="{89B7DFA3-ABED-4499-9A5E-1D66DEC00383}" destId="{D455F51E-F878-4A2D-BAE7-4D294E969CE3}" srcOrd="1"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87C4F8CD-3222-4C29-B6A0-CA181492E909}" type="presParOf" srcId="{475890CF-15DF-4A0B-B245-F7CBF7A5CE89}" destId="{D9E4BE70-56AD-4F73-912D-316D4D922D23}" srcOrd="0" destOrd="0" presId="urn:microsoft.com/office/officeart/2005/8/layout/list1"/>
    <dgm:cxn modelId="{38037864-20F8-4BC7-AF21-90A83FC8889D}" type="presParOf" srcId="{D9E4BE70-56AD-4F73-912D-316D4D922D23}" destId="{B723FF4B-3441-44B3-9DF9-32C7A4A7E68F}" srcOrd="0" destOrd="0" presId="urn:microsoft.com/office/officeart/2005/8/layout/list1"/>
    <dgm:cxn modelId="{EF8C361E-C99A-4830-9A85-DE85BE598D91}" type="presParOf" srcId="{D9E4BE70-56AD-4F73-912D-316D4D922D23}" destId="{B2D665C1-F666-4967-A396-EE759695490F}" srcOrd="1" destOrd="0" presId="urn:microsoft.com/office/officeart/2005/8/layout/list1"/>
    <dgm:cxn modelId="{124B7985-4112-4543-8526-2B31F0EA7DA2}" type="presParOf" srcId="{475890CF-15DF-4A0B-B245-F7CBF7A5CE89}" destId="{EEB1281F-FEEC-4C12-B0F0-86AA2BF1FE98}" srcOrd="1" destOrd="0" presId="urn:microsoft.com/office/officeart/2005/8/layout/list1"/>
    <dgm:cxn modelId="{2182A1E7-4A50-464C-9566-ECEF8C2CF87E}" type="presParOf" srcId="{475890CF-15DF-4A0B-B245-F7CBF7A5CE89}" destId="{EDC5DCF0-1D3C-451B-AA75-BEFEC8664C6A}" srcOrd="2" destOrd="0" presId="urn:microsoft.com/office/officeart/2005/8/layout/list1"/>
    <dgm:cxn modelId="{9A4FD08F-FAE1-4BB2-A6BF-099DE73688D5}" type="presParOf" srcId="{475890CF-15DF-4A0B-B245-F7CBF7A5CE89}" destId="{285753CA-FE64-46B1-AD26-E797F021CB1D}" srcOrd="3" destOrd="0" presId="urn:microsoft.com/office/officeart/2005/8/layout/list1"/>
    <dgm:cxn modelId="{B0213F95-142C-4748-883B-1A3E5520B78F}" type="presParOf" srcId="{475890CF-15DF-4A0B-B245-F7CBF7A5CE89}" destId="{65BF4AF1-4E95-4D64-B212-BA8DC18EAC42}" srcOrd="4" destOrd="0" presId="urn:microsoft.com/office/officeart/2005/8/layout/list1"/>
    <dgm:cxn modelId="{0A8438E4-C6B9-431A-A60B-4BA08E25FFEC}" type="presParOf" srcId="{65BF4AF1-4E95-4D64-B212-BA8DC18EAC42}" destId="{77072C99-9D9F-47CE-B539-CCF3C5C37F3B}" srcOrd="0" destOrd="0" presId="urn:microsoft.com/office/officeart/2005/8/layout/list1"/>
    <dgm:cxn modelId="{4E7A0200-E072-4F62-8C3A-9E17F06B23FE}" type="presParOf" srcId="{65BF4AF1-4E95-4D64-B212-BA8DC18EAC42}" destId="{D455F51E-F878-4A2D-BAE7-4D294E969CE3}" srcOrd="1" destOrd="0" presId="urn:microsoft.com/office/officeart/2005/8/layout/list1"/>
    <dgm:cxn modelId="{8C3E1663-7912-44AD-B057-872EFA9DEF64}" type="presParOf" srcId="{475890CF-15DF-4A0B-B245-F7CBF7A5CE89}" destId="{66497C2B-996C-45D3-ACF3-4C14B99E44D2}" srcOrd="5" destOrd="0" presId="urn:microsoft.com/office/officeart/2005/8/layout/list1"/>
    <dgm:cxn modelId="{D1C1BC98-78E2-4CD3-978F-F659027135FA}" type="presParOf" srcId="{475890CF-15DF-4A0B-B245-F7CBF7A5CE89}" destId="{36D816F8-F198-462D-B1C1-F2B261A387B2}" srcOrd="6" destOrd="0" presId="urn:microsoft.com/office/officeart/2005/8/layout/list1"/>
    <dgm:cxn modelId="{738C82F0-D9E4-4B5C-A97C-6BCFFEE5E1C0}" type="presParOf" srcId="{475890CF-15DF-4A0B-B245-F7CBF7A5CE89}" destId="{78C90B04-4DBC-43C7-8D99-286D4B1A6ABB}" srcOrd="7" destOrd="0" presId="urn:microsoft.com/office/officeart/2005/8/layout/list1"/>
    <dgm:cxn modelId="{8E77F896-A69E-4DCE-A004-38E81BC0D26C}" type="presParOf" srcId="{475890CF-15DF-4A0B-B245-F7CBF7A5CE89}" destId="{DB1FE9E1-F5B9-4A92-8A69-8AC22FE84B5E}" srcOrd="8" destOrd="0" presId="urn:microsoft.com/office/officeart/2005/8/layout/list1"/>
    <dgm:cxn modelId="{D0220A08-AE34-4CF6-BAB9-073764BB0B58}" type="presParOf" srcId="{DB1FE9E1-F5B9-4A92-8A69-8AC22FE84B5E}" destId="{FC59F9BE-81B0-4F10-A1D4-3364800DA136}" srcOrd="0" destOrd="0" presId="urn:microsoft.com/office/officeart/2005/8/layout/list1"/>
    <dgm:cxn modelId="{AE344493-3170-45C1-9F6F-D89193D58C99}" type="presParOf" srcId="{DB1FE9E1-F5B9-4A92-8A69-8AC22FE84B5E}" destId="{6CF66FEE-4C8E-43FC-97BB-53A003F2AA4D}" srcOrd="1" destOrd="0" presId="urn:microsoft.com/office/officeart/2005/8/layout/list1"/>
    <dgm:cxn modelId="{A8C453CD-A6E9-4ECF-B38D-6A62D0E5E0C0}" type="presParOf" srcId="{475890CF-15DF-4A0B-B245-F7CBF7A5CE89}" destId="{B18705C6-C943-4516-9715-648C919F9A02}" srcOrd="9" destOrd="0" presId="urn:microsoft.com/office/officeart/2005/8/layout/list1"/>
    <dgm:cxn modelId="{7D804C35-0B04-4F07-B4BE-8823B215EF30}"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4 AÑOS CONSTRUCCION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 RADICARÁ EN LA ANI EL 14-05-2014</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29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AF9F00F9-1FED-4985-B48B-FE7C2EFF6F48}" type="presOf" srcId="{89B7DFA3-ABED-4499-9A5E-1D66DEC00383}" destId="{77072C99-9D9F-47CE-B539-CCF3C5C37F3B}" srcOrd="0" destOrd="0" presId="urn:microsoft.com/office/officeart/2005/8/layout/list1"/>
    <dgm:cxn modelId="{988FEE85-4A13-413C-BF0C-7D5119ACB8BF}" type="presOf" srcId="{0A4E36F8-5CF3-4534-B8E6-327566ECD57D}" destId="{EDC5DCF0-1D3C-451B-AA75-BEFEC8664C6A}" srcOrd="0" destOrd="1" presId="urn:microsoft.com/office/officeart/2005/8/layout/list1"/>
    <dgm:cxn modelId="{751C413F-F486-4653-9A17-8314B7CCE33E}" type="presOf" srcId="{BFC99E52-10BB-4E97-8475-8DF709B582DC}" destId="{475890CF-15DF-4A0B-B245-F7CBF7A5CE89}"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E987E5FD-5473-4A23-8747-DF4D803E512C}" type="presOf" srcId="{B06D505D-8E2F-4D1A-B27A-56A0F233AC0D}" destId="{36D816F8-F198-462D-B1C1-F2B261A387B2}" srcOrd="0" destOrd="0" presId="urn:microsoft.com/office/officeart/2005/8/layout/list1"/>
    <dgm:cxn modelId="{BC11A113-A7D3-4E80-B721-90A8AA732BAD}" type="presOf" srcId="{83EE8695-9F0C-4ADC-8B52-26BD41935CF3}" destId="{EDC5DCF0-1D3C-451B-AA75-BEFEC8664C6A}"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815943F2-6435-4741-B41D-CA2CF10AA6B9}" type="presOf" srcId="{5B10CAE9-FABC-48D3-B866-B6946D3BB4FD}" destId="{B723FF4B-3441-44B3-9DF9-32C7A4A7E68F}" srcOrd="0" destOrd="0" presId="urn:microsoft.com/office/officeart/2005/8/layout/list1"/>
    <dgm:cxn modelId="{B20B7135-879C-45E4-AB60-FE1801C087DA}" type="presOf" srcId="{89B7DFA3-ABED-4499-9A5E-1D66DEC00383}" destId="{D455F51E-F878-4A2D-BAE7-4D294E969CE3}" srcOrd="1" destOrd="0" presId="urn:microsoft.com/office/officeart/2005/8/layout/list1"/>
    <dgm:cxn modelId="{AAC9EDD1-1631-45F2-B052-9D97B73E30F7}" type="presOf" srcId="{5B10CAE9-FABC-48D3-B866-B6946D3BB4FD}" destId="{B2D665C1-F666-4967-A396-EE759695490F}" srcOrd="1"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C3DFFBDA-989F-45FB-A201-79C72CB9F64C}" type="presParOf" srcId="{475890CF-15DF-4A0B-B245-F7CBF7A5CE89}" destId="{D9E4BE70-56AD-4F73-912D-316D4D922D23}" srcOrd="0" destOrd="0" presId="urn:microsoft.com/office/officeart/2005/8/layout/list1"/>
    <dgm:cxn modelId="{AFDC4A2D-5060-4831-B080-72BD4DC331A4}" type="presParOf" srcId="{D9E4BE70-56AD-4F73-912D-316D4D922D23}" destId="{B723FF4B-3441-44B3-9DF9-32C7A4A7E68F}" srcOrd="0" destOrd="0" presId="urn:microsoft.com/office/officeart/2005/8/layout/list1"/>
    <dgm:cxn modelId="{C2FBCE64-030F-4826-AC66-6E61D9E37EFA}" type="presParOf" srcId="{D9E4BE70-56AD-4F73-912D-316D4D922D23}" destId="{B2D665C1-F666-4967-A396-EE759695490F}" srcOrd="1" destOrd="0" presId="urn:microsoft.com/office/officeart/2005/8/layout/list1"/>
    <dgm:cxn modelId="{E615275D-5E3C-4EA3-9F5E-6EC3F9EFF885}" type="presParOf" srcId="{475890CF-15DF-4A0B-B245-F7CBF7A5CE89}" destId="{EEB1281F-FEEC-4C12-B0F0-86AA2BF1FE98}" srcOrd="1" destOrd="0" presId="urn:microsoft.com/office/officeart/2005/8/layout/list1"/>
    <dgm:cxn modelId="{94ACCC8B-8756-4A7A-9B88-DD2ACF58AA17}" type="presParOf" srcId="{475890CF-15DF-4A0B-B245-F7CBF7A5CE89}" destId="{EDC5DCF0-1D3C-451B-AA75-BEFEC8664C6A}" srcOrd="2" destOrd="0" presId="urn:microsoft.com/office/officeart/2005/8/layout/list1"/>
    <dgm:cxn modelId="{FE7ABF53-F2D3-4835-8AF0-E9A793037E2C}" type="presParOf" srcId="{475890CF-15DF-4A0B-B245-F7CBF7A5CE89}" destId="{285753CA-FE64-46B1-AD26-E797F021CB1D}" srcOrd="3" destOrd="0" presId="urn:microsoft.com/office/officeart/2005/8/layout/list1"/>
    <dgm:cxn modelId="{CBFC41D6-56A3-46EF-95BD-E3A28B68BEE5}" type="presParOf" srcId="{475890CF-15DF-4A0B-B245-F7CBF7A5CE89}" destId="{65BF4AF1-4E95-4D64-B212-BA8DC18EAC42}" srcOrd="4" destOrd="0" presId="urn:microsoft.com/office/officeart/2005/8/layout/list1"/>
    <dgm:cxn modelId="{49FFE170-4450-490C-9DA5-402F882C3652}" type="presParOf" srcId="{65BF4AF1-4E95-4D64-B212-BA8DC18EAC42}" destId="{77072C99-9D9F-47CE-B539-CCF3C5C37F3B}" srcOrd="0" destOrd="0" presId="urn:microsoft.com/office/officeart/2005/8/layout/list1"/>
    <dgm:cxn modelId="{1C58F362-2773-4A56-AD3A-7D162EC7B750}" type="presParOf" srcId="{65BF4AF1-4E95-4D64-B212-BA8DC18EAC42}" destId="{D455F51E-F878-4A2D-BAE7-4D294E969CE3}" srcOrd="1" destOrd="0" presId="urn:microsoft.com/office/officeart/2005/8/layout/list1"/>
    <dgm:cxn modelId="{1C439DC1-175A-4A7F-A1D5-ECFFBED20911}" type="presParOf" srcId="{475890CF-15DF-4A0B-B245-F7CBF7A5CE89}" destId="{66497C2B-996C-45D3-ACF3-4C14B99E44D2}" srcOrd="5" destOrd="0" presId="urn:microsoft.com/office/officeart/2005/8/layout/list1"/>
    <dgm:cxn modelId="{621F6E44-9C1C-4F46-965D-101EA5B7FCAC}"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COP2014): $1.249.908.12</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ESTRUCTURA PLURAL VIAS DEL NUS S.A. - VINUS</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4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1 PEAJES NUEVOS</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9893A2BF-7C2B-4D84-A3EC-F9033DADF0C8}" srcId="{F96B75D6-87F5-4773-BA24-EF9600100F73}" destId="{C12D9C2E-43C8-49A6-B5A4-D99820741017}" srcOrd="2" destOrd="0" parTransId="{FAB5B8EF-9C6F-4526-8C61-47E11B39F835}" sibTransId="{A823AD09-C1BD-4CFE-9B4F-B6A7382BD940}"/>
    <dgm:cxn modelId="{674C8E60-9ACD-49A1-8B7A-3A9DE6EDFCF6}" type="presOf" srcId="{F96B75D6-87F5-4773-BA24-EF9600100F73}" destId="{6CF66FEE-4C8E-43FC-97BB-53A003F2AA4D}" srcOrd="1" destOrd="0" presId="urn:microsoft.com/office/officeart/2005/8/layout/list1"/>
    <dgm:cxn modelId="{E049323A-8E87-4704-8540-7EDBB2EB0CF9}" type="presOf" srcId="{F96B75D6-87F5-4773-BA24-EF9600100F73}" destId="{FC59F9BE-81B0-4F10-A1D4-3364800DA136}" srcOrd="0" destOrd="0" presId="urn:microsoft.com/office/officeart/2005/8/layout/list1"/>
    <dgm:cxn modelId="{D5013791-E7C4-4618-8559-BE329C62F650}" type="presOf" srcId="{0A4E36F8-5CF3-4534-B8E6-327566ECD57D}" destId="{EDC5DCF0-1D3C-451B-AA75-BEFEC8664C6A}" srcOrd="0" destOrd="0" presId="urn:microsoft.com/office/officeart/2005/8/layout/list1"/>
    <dgm:cxn modelId="{ADA2C4EC-6F4B-494E-A19A-8F4023A2CDF2}" type="presOf" srcId="{5B10CAE9-FABC-48D3-B866-B6946D3BB4FD}" destId="{B2D665C1-F666-4967-A396-EE759695490F}" srcOrd="1"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22231EBE-D7C6-452A-B89F-30CCE5837C22}" srcId="{5B10CAE9-FABC-48D3-B866-B6946D3BB4FD}" destId="{0A4E36F8-5CF3-4534-B8E6-327566ECD57D}" srcOrd="0" destOrd="0" parTransId="{F96F7A41-34EB-4E7D-8558-5F2CA739218F}" sibTransId="{D8E607EF-97ED-4F2A-B70F-CAB219D5EA14}"/>
    <dgm:cxn modelId="{D2922B6A-66E8-4DD3-9C76-C1AB5B67B0F2}" type="presOf" srcId="{C12D9C2E-43C8-49A6-B5A4-D99820741017}" destId="{2A6DCF2A-B408-4C40-8D46-91A419D9E4A3}" srcOrd="0" destOrd="2" presId="urn:microsoft.com/office/officeart/2005/8/layout/list1"/>
    <dgm:cxn modelId="{05601F8F-E7C1-4B62-92C5-69A810D85796}" type="presOf" srcId="{B06D505D-8E2F-4D1A-B27A-56A0F233AC0D}" destId="{36D816F8-F198-462D-B1C1-F2B261A387B2}"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E67D865F-AD7E-448D-8F01-BC1AC8EC0ACC}" type="presOf" srcId="{D0F2DDA1-0E0D-4FD1-A81A-54BE0A8ACB15}" destId="{2A6DCF2A-B408-4C40-8D46-91A419D9E4A3}" srcOrd="0" destOrd="0" presId="urn:microsoft.com/office/officeart/2005/8/layout/list1"/>
    <dgm:cxn modelId="{46DA1277-EC88-4092-B0F1-8C0395391443}" type="presOf" srcId="{89B7DFA3-ABED-4499-9A5E-1D66DEC00383}" destId="{77072C99-9D9F-47CE-B539-CCF3C5C37F3B}"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88C7CE3A-EBD8-4452-A2B5-9DFD35651D21}" srcId="{BFC99E52-10BB-4E97-8475-8DF709B582DC}" destId="{5B10CAE9-FABC-48D3-B866-B6946D3BB4FD}" srcOrd="0" destOrd="0" parTransId="{F8FCFC65-CC28-4204-A737-BACC607993C5}" sibTransId="{4A6EDACF-FC56-4CCC-A90E-085E73954F57}"/>
    <dgm:cxn modelId="{86FFEDAF-0623-4E2D-9A90-FF7B318554FD}" type="presOf" srcId="{5B10CAE9-FABC-48D3-B866-B6946D3BB4FD}" destId="{B723FF4B-3441-44B3-9DF9-32C7A4A7E68F}" srcOrd="0" destOrd="0" presId="urn:microsoft.com/office/officeart/2005/8/layout/list1"/>
    <dgm:cxn modelId="{C71F9DE3-18AD-4428-8A66-D89A14C84991}" type="presOf" srcId="{BFC99E52-10BB-4E97-8475-8DF709B582DC}" destId="{475890CF-15DF-4A0B-B245-F7CBF7A5CE89}" srcOrd="0" destOrd="0" presId="urn:microsoft.com/office/officeart/2005/8/layout/list1"/>
    <dgm:cxn modelId="{8B3A3A9E-C064-443E-92AF-0F3F90805796}" type="presOf" srcId="{84056A4A-3F0D-4B19-90F9-22B804B460B4}" destId="{2A6DCF2A-B408-4C40-8D46-91A419D9E4A3}" srcOrd="0" destOrd="1"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D1CAB4EC-30B4-46AC-96E5-F8FF4BBB6586}" type="presOf" srcId="{89B7DFA3-ABED-4499-9A5E-1D66DEC00383}" destId="{D455F51E-F878-4A2D-BAE7-4D294E969CE3}" srcOrd="1"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61CC661F-4138-4EBB-8335-DACF1B4B74DD}" type="presParOf" srcId="{475890CF-15DF-4A0B-B245-F7CBF7A5CE89}" destId="{D9E4BE70-56AD-4F73-912D-316D4D922D23}" srcOrd="0" destOrd="0" presId="urn:microsoft.com/office/officeart/2005/8/layout/list1"/>
    <dgm:cxn modelId="{B5BE4CDC-408A-404D-AB52-BEB1B5EE90FD}" type="presParOf" srcId="{D9E4BE70-56AD-4F73-912D-316D4D922D23}" destId="{B723FF4B-3441-44B3-9DF9-32C7A4A7E68F}" srcOrd="0" destOrd="0" presId="urn:microsoft.com/office/officeart/2005/8/layout/list1"/>
    <dgm:cxn modelId="{5CC2B191-AA72-4050-955D-0D807452BBE7}" type="presParOf" srcId="{D9E4BE70-56AD-4F73-912D-316D4D922D23}" destId="{B2D665C1-F666-4967-A396-EE759695490F}" srcOrd="1" destOrd="0" presId="urn:microsoft.com/office/officeart/2005/8/layout/list1"/>
    <dgm:cxn modelId="{FA490EFF-9B0E-445E-BC77-ED17C8EB2C82}" type="presParOf" srcId="{475890CF-15DF-4A0B-B245-F7CBF7A5CE89}" destId="{EEB1281F-FEEC-4C12-B0F0-86AA2BF1FE98}" srcOrd="1" destOrd="0" presId="urn:microsoft.com/office/officeart/2005/8/layout/list1"/>
    <dgm:cxn modelId="{67850223-4A57-4417-9F5A-9D58F5B4CBED}" type="presParOf" srcId="{475890CF-15DF-4A0B-B245-F7CBF7A5CE89}" destId="{EDC5DCF0-1D3C-451B-AA75-BEFEC8664C6A}" srcOrd="2" destOrd="0" presId="urn:microsoft.com/office/officeart/2005/8/layout/list1"/>
    <dgm:cxn modelId="{0A5E44E3-D8AE-496D-9E7E-8472E84BB3DA}" type="presParOf" srcId="{475890CF-15DF-4A0B-B245-F7CBF7A5CE89}" destId="{285753CA-FE64-46B1-AD26-E797F021CB1D}" srcOrd="3" destOrd="0" presId="urn:microsoft.com/office/officeart/2005/8/layout/list1"/>
    <dgm:cxn modelId="{BA5506B7-8A3C-461E-B8AD-4EED9B292931}" type="presParOf" srcId="{475890CF-15DF-4A0B-B245-F7CBF7A5CE89}" destId="{65BF4AF1-4E95-4D64-B212-BA8DC18EAC42}" srcOrd="4" destOrd="0" presId="urn:microsoft.com/office/officeart/2005/8/layout/list1"/>
    <dgm:cxn modelId="{53C8B664-6BEB-4484-B4DE-1E7DC8D2FE3E}" type="presParOf" srcId="{65BF4AF1-4E95-4D64-B212-BA8DC18EAC42}" destId="{77072C99-9D9F-47CE-B539-CCF3C5C37F3B}" srcOrd="0" destOrd="0" presId="urn:microsoft.com/office/officeart/2005/8/layout/list1"/>
    <dgm:cxn modelId="{2B2F6A3C-8B60-49C2-B194-DE9FE4C94C5C}" type="presParOf" srcId="{65BF4AF1-4E95-4D64-B212-BA8DC18EAC42}" destId="{D455F51E-F878-4A2D-BAE7-4D294E969CE3}" srcOrd="1" destOrd="0" presId="urn:microsoft.com/office/officeart/2005/8/layout/list1"/>
    <dgm:cxn modelId="{0A78719A-B0B1-4984-8645-A6D521ABD8D9}" type="presParOf" srcId="{475890CF-15DF-4A0B-B245-F7CBF7A5CE89}" destId="{66497C2B-996C-45D3-ACF3-4C14B99E44D2}" srcOrd="5" destOrd="0" presId="urn:microsoft.com/office/officeart/2005/8/layout/list1"/>
    <dgm:cxn modelId="{15955F00-B5BD-47AA-84CF-A8EDF5609FB7}" type="presParOf" srcId="{475890CF-15DF-4A0B-B245-F7CBF7A5CE89}" destId="{36D816F8-F198-462D-B1C1-F2B261A387B2}" srcOrd="6" destOrd="0" presId="urn:microsoft.com/office/officeart/2005/8/layout/list1"/>
    <dgm:cxn modelId="{A7E5E434-5DC4-4215-8EE0-3209F4ADA239}" type="presParOf" srcId="{475890CF-15DF-4A0B-B245-F7CBF7A5CE89}" destId="{78C90B04-4DBC-43C7-8D99-286D4B1A6ABB}" srcOrd="7" destOrd="0" presId="urn:microsoft.com/office/officeart/2005/8/layout/list1"/>
    <dgm:cxn modelId="{F68BF384-AB25-4C66-A9D6-77ADEDF7073C}" type="presParOf" srcId="{475890CF-15DF-4A0B-B245-F7CBF7A5CE89}" destId="{DB1FE9E1-F5B9-4A92-8A69-8AC22FE84B5E}" srcOrd="8" destOrd="0" presId="urn:microsoft.com/office/officeart/2005/8/layout/list1"/>
    <dgm:cxn modelId="{EFF6A0C3-ACEA-4696-B084-75B4990AA421}" type="presParOf" srcId="{DB1FE9E1-F5B9-4A92-8A69-8AC22FE84B5E}" destId="{FC59F9BE-81B0-4F10-A1D4-3364800DA136}" srcOrd="0" destOrd="0" presId="urn:microsoft.com/office/officeart/2005/8/layout/list1"/>
    <dgm:cxn modelId="{9EAA2D90-184B-4836-8757-5B6A8E6EC9EE}" type="presParOf" srcId="{DB1FE9E1-F5B9-4A92-8A69-8AC22FE84B5E}" destId="{6CF66FEE-4C8E-43FC-97BB-53A003F2AA4D}" srcOrd="1" destOrd="0" presId="urn:microsoft.com/office/officeart/2005/8/layout/list1"/>
    <dgm:cxn modelId="{99214F24-D7C3-41F9-98A4-B2818B430B88}" type="presParOf" srcId="{475890CF-15DF-4A0B-B245-F7CBF7A5CE89}" destId="{B18705C6-C943-4516-9715-648C919F9A02}" srcOrd="9" destOrd="0" presId="urn:microsoft.com/office/officeart/2005/8/layout/list1"/>
    <dgm:cxn modelId="{B76B9DD4-0983-43EC-A702-EA50D024ECCA}"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5 AÑOS CONSTRUCCION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 RADICARÁ EN LA ANI EL 12-03-2015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7DAC45F8-1F81-4A7D-A508-41426B5EE45D}" srcId="{89B7DFA3-ABED-4499-9A5E-1D66DEC00383}" destId="{B06D505D-8E2F-4D1A-B27A-56A0F233AC0D}" srcOrd="0" destOrd="0" parTransId="{CAB1D8D5-1F2B-4C25-9139-FA4CE0E2BDE9}" sibTransId="{ED6FBC95-3B0C-49B5-8018-B301366AC739}"/>
    <dgm:cxn modelId="{C9373C95-B843-4BF7-8F62-36F07D826E5F}" type="presOf" srcId="{B06D505D-8E2F-4D1A-B27A-56A0F233AC0D}" destId="{36D816F8-F198-462D-B1C1-F2B261A387B2}" srcOrd="0" destOrd="0" presId="urn:microsoft.com/office/officeart/2005/8/layout/list1"/>
    <dgm:cxn modelId="{C575F920-9709-412D-B539-D06072DD373D}" type="presOf" srcId="{89B7DFA3-ABED-4499-9A5E-1D66DEC00383}" destId="{77072C99-9D9F-47CE-B539-CCF3C5C37F3B}" srcOrd="0" destOrd="0" presId="urn:microsoft.com/office/officeart/2005/8/layout/list1"/>
    <dgm:cxn modelId="{6E925235-3240-4615-9AF9-85ABAB3C3340}" type="presOf" srcId="{89B7DFA3-ABED-4499-9A5E-1D66DEC00383}" destId="{D455F51E-F878-4A2D-BAE7-4D294E969CE3}" srcOrd="1"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DC4C508A-8C3C-469A-8BF6-89A878401ADA}" type="presOf" srcId="{5B10CAE9-FABC-48D3-B866-B6946D3BB4FD}" destId="{B723FF4B-3441-44B3-9DF9-32C7A4A7E68F}"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E8DA2B17-C2CF-4FCA-BFC7-0402D619B550}" type="presOf" srcId="{0A4E36F8-5CF3-4534-B8E6-327566ECD57D}" destId="{EDC5DCF0-1D3C-451B-AA75-BEFEC8664C6A}" srcOrd="0" destOrd="1" presId="urn:microsoft.com/office/officeart/2005/8/layout/list1"/>
    <dgm:cxn modelId="{5E711DB1-97AD-48C0-A014-B94CEEEBCF54}" type="presOf" srcId="{BFC99E52-10BB-4E97-8475-8DF709B582DC}" destId="{475890CF-15DF-4A0B-B245-F7CBF7A5CE89}" srcOrd="0" destOrd="0" presId="urn:microsoft.com/office/officeart/2005/8/layout/list1"/>
    <dgm:cxn modelId="{C36368A5-903B-4651-937D-FB88EBDBC98F}" type="presOf" srcId="{83EE8695-9F0C-4ADC-8B52-26BD41935CF3}" destId="{EDC5DCF0-1D3C-451B-AA75-BEFEC8664C6A}"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39947AEC-F883-4CA4-A6C3-5C13C9128C91}" type="presOf" srcId="{5B10CAE9-FABC-48D3-B866-B6946D3BB4FD}" destId="{B2D665C1-F666-4967-A396-EE759695490F}" srcOrd="1"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ED923704-D6F1-4D15-992D-77C5C94A4FCB}" type="presParOf" srcId="{475890CF-15DF-4A0B-B245-F7CBF7A5CE89}" destId="{D9E4BE70-56AD-4F73-912D-316D4D922D23}" srcOrd="0" destOrd="0" presId="urn:microsoft.com/office/officeart/2005/8/layout/list1"/>
    <dgm:cxn modelId="{8AD67419-3624-4147-A676-68E98B45A257}" type="presParOf" srcId="{D9E4BE70-56AD-4F73-912D-316D4D922D23}" destId="{B723FF4B-3441-44B3-9DF9-32C7A4A7E68F}" srcOrd="0" destOrd="0" presId="urn:microsoft.com/office/officeart/2005/8/layout/list1"/>
    <dgm:cxn modelId="{0F65C1E7-4513-4264-8069-3B6DD9937812}" type="presParOf" srcId="{D9E4BE70-56AD-4F73-912D-316D4D922D23}" destId="{B2D665C1-F666-4967-A396-EE759695490F}" srcOrd="1" destOrd="0" presId="urn:microsoft.com/office/officeart/2005/8/layout/list1"/>
    <dgm:cxn modelId="{9CD9C515-B0AE-427B-A9D9-FF0EB41CCCF7}" type="presParOf" srcId="{475890CF-15DF-4A0B-B245-F7CBF7A5CE89}" destId="{EEB1281F-FEEC-4C12-B0F0-86AA2BF1FE98}" srcOrd="1" destOrd="0" presId="urn:microsoft.com/office/officeart/2005/8/layout/list1"/>
    <dgm:cxn modelId="{6CB1E6C9-A6EC-474D-A870-5BA64547109C}" type="presParOf" srcId="{475890CF-15DF-4A0B-B245-F7CBF7A5CE89}" destId="{EDC5DCF0-1D3C-451B-AA75-BEFEC8664C6A}" srcOrd="2" destOrd="0" presId="urn:microsoft.com/office/officeart/2005/8/layout/list1"/>
    <dgm:cxn modelId="{6B597242-A401-4499-8A38-36A4C38CB599}" type="presParOf" srcId="{475890CF-15DF-4A0B-B245-F7CBF7A5CE89}" destId="{285753CA-FE64-46B1-AD26-E797F021CB1D}" srcOrd="3" destOrd="0" presId="urn:microsoft.com/office/officeart/2005/8/layout/list1"/>
    <dgm:cxn modelId="{3CB1223B-A19C-4F6E-8B08-C619D85CA59E}" type="presParOf" srcId="{475890CF-15DF-4A0B-B245-F7CBF7A5CE89}" destId="{65BF4AF1-4E95-4D64-B212-BA8DC18EAC42}" srcOrd="4" destOrd="0" presId="urn:microsoft.com/office/officeart/2005/8/layout/list1"/>
    <dgm:cxn modelId="{0C7AF8EF-392C-468C-823E-D8F6385EDA2F}" type="presParOf" srcId="{65BF4AF1-4E95-4D64-B212-BA8DC18EAC42}" destId="{77072C99-9D9F-47CE-B539-CCF3C5C37F3B}" srcOrd="0" destOrd="0" presId="urn:microsoft.com/office/officeart/2005/8/layout/list1"/>
    <dgm:cxn modelId="{F3CAA71C-C792-445A-94E6-D40C40B8B933}" type="presParOf" srcId="{65BF4AF1-4E95-4D64-B212-BA8DC18EAC42}" destId="{D455F51E-F878-4A2D-BAE7-4D294E969CE3}" srcOrd="1" destOrd="0" presId="urn:microsoft.com/office/officeart/2005/8/layout/list1"/>
    <dgm:cxn modelId="{C656799D-6F10-47D9-B8A2-F0E9F70581D6}" type="presParOf" srcId="{475890CF-15DF-4A0B-B245-F7CBF7A5CE89}" destId="{66497C2B-996C-45D3-ACF3-4C14B99E44D2}" srcOrd="5" destOrd="0" presId="urn:microsoft.com/office/officeart/2005/8/layout/list1"/>
    <dgm:cxn modelId="{7A9A19C9-9C40-44DE-8059-C05AD7155665}"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$171.816</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AFH Consultores y Asociados; La Soledad Inversiones S.A.S.; Forigua Abogados S.A.S.</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CON APORTE DE RECURSOS PUBLICOS DEL 20%</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1 PEAJE EXISTENTE</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1 PEAJE NUEVO</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843091FB-9D02-4B6A-BF67-9234F79A82D1}" type="presOf" srcId="{89B7DFA3-ABED-4499-9A5E-1D66DEC00383}" destId="{D455F51E-F878-4A2D-BAE7-4D294E969CE3}" srcOrd="1" destOrd="0" presId="urn:microsoft.com/office/officeart/2005/8/layout/list1"/>
    <dgm:cxn modelId="{8BA6FF65-2D7A-402E-91BC-DFBA8A52EEE6}" type="presOf" srcId="{F96B75D6-87F5-4773-BA24-EF9600100F73}" destId="{FC59F9BE-81B0-4F10-A1D4-3364800DA136}" srcOrd="0" destOrd="0" presId="urn:microsoft.com/office/officeart/2005/8/layout/list1"/>
    <dgm:cxn modelId="{1C60344D-B31C-42C6-8584-6B0E258B91A0}" type="presOf" srcId="{84056A4A-3F0D-4B19-90F9-22B804B460B4}" destId="{2A6DCF2A-B408-4C40-8D46-91A419D9E4A3}" srcOrd="0" destOrd="1" presId="urn:microsoft.com/office/officeart/2005/8/layout/list1"/>
    <dgm:cxn modelId="{63022127-A736-4A0F-9EF9-C256F653447B}" type="presOf" srcId="{BFC99E52-10BB-4E97-8475-8DF709B582DC}" destId="{475890CF-15DF-4A0B-B245-F7CBF7A5CE89}" srcOrd="0" destOrd="0" presId="urn:microsoft.com/office/officeart/2005/8/layout/list1"/>
    <dgm:cxn modelId="{254FC049-2698-48A9-918D-A301EFA7C34B}" type="presOf" srcId="{89B7DFA3-ABED-4499-9A5E-1D66DEC00383}" destId="{77072C99-9D9F-47CE-B539-CCF3C5C37F3B}"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2F233433-2C61-4412-854C-C43E3FF4C0BE}" type="presOf" srcId="{F96B75D6-87F5-4773-BA24-EF9600100F73}" destId="{6CF66FEE-4C8E-43FC-97BB-53A003F2AA4D}" srcOrd="1"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1EA06B01-37BF-483B-8619-CB7E0F99B257}" type="presOf" srcId="{5B10CAE9-FABC-48D3-B866-B6946D3BB4FD}" destId="{B723FF4B-3441-44B3-9DF9-32C7A4A7E68F}"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617556FB-AB2F-4C4F-AFE0-CA933A75FC45}" type="presOf" srcId="{C12D9C2E-43C8-49A6-B5A4-D99820741017}" destId="{2A6DCF2A-B408-4C40-8D46-91A419D9E4A3}" srcOrd="0" destOrd="2"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B3DAE7C3-7F04-4480-AA0D-DD7C57557E00}" type="presOf" srcId="{B06D505D-8E2F-4D1A-B27A-56A0F233AC0D}" destId="{36D816F8-F198-462D-B1C1-F2B261A387B2}" srcOrd="0" destOrd="0" presId="urn:microsoft.com/office/officeart/2005/8/layout/list1"/>
    <dgm:cxn modelId="{33828413-0E53-4115-BEE5-E0B9FEAF75A9}" type="presOf" srcId="{5B10CAE9-FABC-48D3-B866-B6946D3BB4FD}" destId="{B2D665C1-F666-4967-A396-EE759695490F}" srcOrd="1" destOrd="0" presId="urn:microsoft.com/office/officeart/2005/8/layout/list1"/>
    <dgm:cxn modelId="{901296AC-E41E-47CC-A014-3CD79BD1F702}" type="presOf" srcId="{D0F2DDA1-0E0D-4FD1-A81A-54BE0A8ACB15}" destId="{2A6DCF2A-B408-4C40-8D46-91A419D9E4A3}" srcOrd="0" destOrd="0" presId="urn:microsoft.com/office/officeart/2005/8/layout/list1"/>
    <dgm:cxn modelId="{F6C199D1-2D28-4AEC-B4BF-795C20BB55B0}" type="presOf" srcId="{0A4E36F8-5CF3-4534-B8E6-327566ECD57D}" destId="{EDC5DCF0-1D3C-451B-AA75-BEFEC8664C6A}"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7C662FB2-D957-453E-8EA9-7373A5B50BBB}" type="presParOf" srcId="{475890CF-15DF-4A0B-B245-F7CBF7A5CE89}" destId="{D9E4BE70-56AD-4F73-912D-316D4D922D23}" srcOrd="0" destOrd="0" presId="urn:microsoft.com/office/officeart/2005/8/layout/list1"/>
    <dgm:cxn modelId="{92A02424-0CA7-4BE1-9802-0F6CCA50FCF0}" type="presParOf" srcId="{D9E4BE70-56AD-4F73-912D-316D4D922D23}" destId="{B723FF4B-3441-44B3-9DF9-32C7A4A7E68F}" srcOrd="0" destOrd="0" presId="urn:microsoft.com/office/officeart/2005/8/layout/list1"/>
    <dgm:cxn modelId="{CE0242D7-361D-4E87-9724-1BA3C83A6D03}" type="presParOf" srcId="{D9E4BE70-56AD-4F73-912D-316D4D922D23}" destId="{B2D665C1-F666-4967-A396-EE759695490F}" srcOrd="1" destOrd="0" presId="urn:microsoft.com/office/officeart/2005/8/layout/list1"/>
    <dgm:cxn modelId="{32E317D3-E3E1-4556-B422-A45F9D37B941}" type="presParOf" srcId="{475890CF-15DF-4A0B-B245-F7CBF7A5CE89}" destId="{EEB1281F-FEEC-4C12-B0F0-86AA2BF1FE98}" srcOrd="1" destOrd="0" presId="urn:microsoft.com/office/officeart/2005/8/layout/list1"/>
    <dgm:cxn modelId="{FADD1BB0-1A84-4CFA-9C27-B20C48CFF9E4}" type="presParOf" srcId="{475890CF-15DF-4A0B-B245-F7CBF7A5CE89}" destId="{EDC5DCF0-1D3C-451B-AA75-BEFEC8664C6A}" srcOrd="2" destOrd="0" presId="urn:microsoft.com/office/officeart/2005/8/layout/list1"/>
    <dgm:cxn modelId="{55BEE6F9-F55B-4E10-9A35-13FA11C67B79}" type="presParOf" srcId="{475890CF-15DF-4A0B-B245-F7CBF7A5CE89}" destId="{285753CA-FE64-46B1-AD26-E797F021CB1D}" srcOrd="3" destOrd="0" presId="urn:microsoft.com/office/officeart/2005/8/layout/list1"/>
    <dgm:cxn modelId="{B84BF730-A409-4696-B3BE-347870DC8937}" type="presParOf" srcId="{475890CF-15DF-4A0B-B245-F7CBF7A5CE89}" destId="{65BF4AF1-4E95-4D64-B212-BA8DC18EAC42}" srcOrd="4" destOrd="0" presId="urn:microsoft.com/office/officeart/2005/8/layout/list1"/>
    <dgm:cxn modelId="{2F71C0D2-B6F7-4D1B-8C65-644E27EDD2C8}" type="presParOf" srcId="{65BF4AF1-4E95-4D64-B212-BA8DC18EAC42}" destId="{77072C99-9D9F-47CE-B539-CCF3C5C37F3B}" srcOrd="0" destOrd="0" presId="urn:microsoft.com/office/officeart/2005/8/layout/list1"/>
    <dgm:cxn modelId="{5EA6F19B-CD7F-495D-804E-56EC0B7EB5E0}" type="presParOf" srcId="{65BF4AF1-4E95-4D64-B212-BA8DC18EAC42}" destId="{D455F51E-F878-4A2D-BAE7-4D294E969CE3}" srcOrd="1" destOrd="0" presId="urn:microsoft.com/office/officeart/2005/8/layout/list1"/>
    <dgm:cxn modelId="{880D5DD8-B9BD-45C1-9AAC-B802B95E37D5}" type="presParOf" srcId="{475890CF-15DF-4A0B-B245-F7CBF7A5CE89}" destId="{66497C2B-996C-45D3-ACF3-4C14B99E44D2}" srcOrd="5" destOrd="0" presId="urn:microsoft.com/office/officeart/2005/8/layout/list1"/>
    <dgm:cxn modelId="{3FAA56CE-1E61-483F-AC06-B04B973C4ED0}" type="presParOf" srcId="{475890CF-15DF-4A0B-B245-F7CBF7A5CE89}" destId="{36D816F8-F198-462D-B1C1-F2B261A387B2}" srcOrd="6" destOrd="0" presId="urn:microsoft.com/office/officeart/2005/8/layout/list1"/>
    <dgm:cxn modelId="{E8C6B0A3-129D-4585-AC90-5924E51F3753}" type="presParOf" srcId="{475890CF-15DF-4A0B-B245-F7CBF7A5CE89}" destId="{78C90B04-4DBC-43C7-8D99-286D4B1A6ABB}" srcOrd="7" destOrd="0" presId="urn:microsoft.com/office/officeart/2005/8/layout/list1"/>
    <dgm:cxn modelId="{BD776C2F-915E-4877-AEB8-CB025E2A9B7B}" type="presParOf" srcId="{475890CF-15DF-4A0B-B245-F7CBF7A5CE89}" destId="{DB1FE9E1-F5B9-4A92-8A69-8AC22FE84B5E}" srcOrd="8" destOrd="0" presId="urn:microsoft.com/office/officeart/2005/8/layout/list1"/>
    <dgm:cxn modelId="{97951B04-BD37-4FA2-9D0D-F5F02ECB5515}" type="presParOf" srcId="{DB1FE9E1-F5B9-4A92-8A69-8AC22FE84B5E}" destId="{FC59F9BE-81B0-4F10-A1D4-3364800DA136}" srcOrd="0" destOrd="0" presId="urn:microsoft.com/office/officeart/2005/8/layout/list1"/>
    <dgm:cxn modelId="{618DCF7E-A0B3-49E5-B4A1-BC46C0E75F1D}" type="presParOf" srcId="{DB1FE9E1-F5B9-4A92-8A69-8AC22FE84B5E}" destId="{6CF66FEE-4C8E-43FC-97BB-53A003F2AA4D}" srcOrd="1" destOrd="0" presId="urn:microsoft.com/office/officeart/2005/8/layout/list1"/>
    <dgm:cxn modelId="{00C2290C-B1E3-49AF-8168-8BABE0DC7E48}" type="presParOf" srcId="{475890CF-15DF-4A0B-B245-F7CBF7A5CE89}" destId="{B18705C6-C943-4516-9715-648C919F9A02}" srcOrd="9" destOrd="0" presId="urn:microsoft.com/office/officeart/2005/8/layout/list1"/>
    <dgm:cxn modelId="{D127589F-95F6-4515-93D0-07E38CB56C6C}"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 AÑOS CONSTRUCCION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b="0" dirty="0" smtClean="0">
              <a:solidFill>
                <a:schemeClr val="dk1"/>
              </a:solidFill>
              <a:latin typeface="+mn-lt"/>
              <a:ea typeface="+mn-ea"/>
              <a:cs typeface="+mn-cs"/>
            </a:rPr>
            <a:t>SE SOLICITO INFORMACIÓN ADICIONAL EL DÍA           26 – 09 – 2014 RESPECTO APORTES</a:t>
          </a:r>
          <a:r>
            <a:rPr lang="es-MX" sz="1400" b="0" baseline="0" dirty="0" smtClean="0">
              <a:solidFill>
                <a:schemeClr val="dk1"/>
              </a:solidFill>
              <a:latin typeface="+mn-lt"/>
              <a:ea typeface="+mn-ea"/>
              <a:cs typeface="+mn-cs"/>
            </a:rPr>
            <a:t> EN ESPECIE</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4CDA7894-D76C-419F-93CE-20193EF1E1F9}" type="presOf" srcId="{5B10CAE9-FABC-48D3-B866-B6946D3BB4FD}" destId="{B2D665C1-F666-4967-A396-EE759695490F}" srcOrd="1" destOrd="0" presId="urn:microsoft.com/office/officeart/2005/8/layout/list1"/>
    <dgm:cxn modelId="{D20EDD32-3640-4D95-A5E4-AF8D868C85B5}" type="presOf" srcId="{5B10CAE9-FABC-48D3-B866-B6946D3BB4FD}" destId="{B723FF4B-3441-44B3-9DF9-32C7A4A7E68F}" srcOrd="0" destOrd="0" presId="urn:microsoft.com/office/officeart/2005/8/layout/list1"/>
    <dgm:cxn modelId="{6ACDEDA7-EEEE-427D-B5BC-7BBAC5A90C10}" type="presOf" srcId="{0A4E36F8-5CF3-4534-B8E6-327566ECD57D}" destId="{EDC5DCF0-1D3C-451B-AA75-BEFEC8664C6A}" srcOrd="0" destOrd="1"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482A6EAF-F5EE-4ABC-9D8A-9CDF0764BF2F}" type="presOf" srcId="{89B7DFA3-ABED-4499-9A5E-1D66DEC00383}" destId="{D455F51E-F878-4A2D-BAE7-4D294E969CE3}" srcOrd="1" destOrd="0" presId="urn:microsoft.com/office/officeart/2005/8/layout/list1"/>
    <dgm:cxn modelId="{E6C58157-7FA7-40DC-8C2B-F0B50D7B6313}" type="presOf" srcId="{BFC99E52-10BB-4E97-8475-8DF709B582DC}" destId="{475890CF-15DF-4A0B-B245-F7CBF7A5CE89}"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C70EAC3A-8E4F-4044-8517-14F3BF32A80C}" type="presOf" srcId="{B06D505D-8E2F-4D1A-B27A-56A0F233AC0D}" destId="{36D816F8-F198-462D-B1C1-F2B261A387B2}"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06F85D85-3044-4A28-9AD2-55A7454F66BB}" type="presOf" srcId="{89B7DFA3-ABED-4499-9A5E-1D66DEC00383}" destId="{77072C99-9D9F-47CE-B539-CCF3C5C37F3B}" srcOrd="0" destOrd="0" presId="urn:microsoft.com/office/officeart/2005/8/layout/list1"/>
    <dgm:cxn modelId="{6733056C-702F-457D-ABF6-3E86BA802CEE}" type="presOf" srcId="{83EE8695-9F0C-4ADC-8B52-26BD41935CF3}" destId="{EDC5DCF0-1D3C-451B-AA75-BEFEC8664C6A}"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E20494D4-6DF4-4C4F-9588-825C9E2CF981}" type="presParOf" srcId="{475890CF-15DF-4A0B-B245-F7CBF7A5CE89}" destId="{D9E4BE70-56AD-4F73-912D-316D4D922D23}" srcOrd="0" destOrd="0" presId="urn:microsoft.com/office/officeart/2005/8/layout/list1"/>
    <dgm:cxn modelId="{79598DC8-5C27-4005-B8DD-262137E4CCF3}" type="presParOf" srcId="{D9E4BE70-56AD-4F73-912D-316D4D922D23}" destId="{B723FF4B-3441-44B3-9DF9-32C7A4A7E68F}" srcOrd="0" destOrd="0" presId="urn:microsoft.com/office/officeart/2005/8/layout/list1"/>
    <dgm:cxn modelId="{FE428FF3-7FE3-44AB-9EBE-D3C17DDA130D}" type="presParOf" srcId="{D9E4BE70-56AD-4F73-912D-316D4D922D23}" destId="{B2D665C1-F666-4967-A396-EE759695490F}" srcOrd="1" destOrd="0" presId="urn:microsoft.com/office/officeart/2005/8/layout/list1"/>
    <dgm:cxn modelId="{7EDAA017-C021-4958-9BCF-B064351CF1A1}" type="presParOf" srcId="{475890CF-15DF-4A0B-B245-F7CBF7A5CE89}" destId="{EEB1281F-FEEC-4C12-B0F0-86AA2BF1FE98}" srcOrd="1" destOrd="0" presId="urn:microsoft.com/office/officeart/2005/8/layout/list1"/>
    <dgm:cxn modelId="{9DCF4767-92E5-46E1-8102-4D51291FB51F}" type="presParOf" srcId="{475890CF-15DF-4A0B-B245-F7CBF7A5CE89}" destId="{EDC5DCF0-1D3C-451B-AA75-BEFEC8664C6A}" srcOrd="2" destOrd="0" presId="urn:microsoft.com/office/officeart/2005/8/layout/list1"/>
    <dgm:cxn modelId="{4102811F-3B21-45A6-8668-EA7E04A7D6F6}" type="presParOf" srcId="{475890CF-15DF-4A0B-B245-F7CBF7A5CE89}" destId="{285753CA-FE64-46B1-AD26-E797F021CB1D}" srcOrd="3" destOrd="0" presId="urn:microsoft.com/office/officeart/2005/8/layout/list1"/>
    <dgm:cxn modelId="{1770AB3D-F3E1-4518-87DC-30F4EBB9A9F1}" type="presParOf" srcId="{475890CF-15DF-4A0B-B245-F7CBF7A5CE89}" destId="{65BF4AF1-4E95-4D64-B212-BA8DC18EAC42}" srcOrd="4" destOrd="0" presId="urn:microsoft.com/office/officeart/2005/8/layout/list1"/>
    <dgm:cxn modelId="{584F1038-CFBB-4C6E-843D-959D47A8E3C0}" type="presParOf" srcId="{65BF4AF1-4E95-4D64-B212-BA8DC18EAC42}" destId="{77072C99-9D9F-47CE-B539-CCF3C5C37F3B}" srcOrd="0" destOrd="0" presId="urn:microsoft.com/office/officeart/2005/8/layout/list1"/>
    <dgm:cxn modelId="{FE8E24DB-5549-4752-A213-E99EFD381D9E}" type="presParOf" srcId="{65BF4AF1-4E95-4D64-B212-BA8DC18EAC42}" destId="{D455F51E-F878-4A2D-BAE7-4D294E969CE3}" srcOrd="1" destOrd="0" presId="urn:microsoft.com/office/officeart/2005/8/layout/list1"/>
    <dgm:cxn modelId="{987A2B72-D01F-4674-90CF-89B21E572E01}" type="presParOf" srcId="{475890CF-15DF-4A0B-B245-F7CBF7A5CE89}" destId="{66497C2B-996C-45D3-ACF3-4C14B99E44D2}" srcOrd="5" destOrd="0" presId="urn:microsoft.com/office/officeart/2005/8/layout/list1"/>
    <dgm:cxn modelId="{00912759-E70B-43E3-A6AD-EDAF895FD546}"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$48.729</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Promesa de Sociedad Futura REVIAL</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68DC7916-F427-4E80-8672-742B698B0B9C}" type="presOf" srcId="{0A4E36F8-5CF3-4534-B8E6-327566ECD57D}" destId="{EDC5DCF0-1D3C-451B-AA75-BEFEC8664C6A}"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7DAC45F8-1F81-4A7D-A508-41426B5EE45D}" srcId="{89B7DFA3-ABED-4499-9A5E-1D66DEC00383}" destId="{B06D505D-8E2F-4D1A-B27A-56A0F233AC0D}" srcOrd="0" destOrd="0" parTransId="{CAB1D8D5-1F2B-4C25-9139-FA4CE0E2BDE9}" sibTransId="{ED6FBC95-3B0C-49B5-8018-B301366AC739}"/>
    <dgm:cxn modelId="{939B329D-6215-4499-818F-9D08BC321731}" type="presOf" srcId="{BFC99E52-10BB-4E97-8475-8DF709B582DC}" destId="{475890CF-15DF-4A0B-B245-F7CBF7A5CE89}" srcOrd="0" destOrd="0" presId="urn:microsoft.com/office/officeart/2005/8/layout/list1"/>
    <dgm:cxn modelId="{4A69DCCF-7FB5-4767-90F8-95ED9833130E}" type="presOf" srcId="{5B10CAE9-FABC-48D3-B866-B6946D3BB4FD}" destId="{B723FF4B-3441-44B3-9DF9-32C7A4A7E68F}"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F67F55F1-E500-459D-A38A-D27E70DFED1B}" type="presOf" srcId="{D0F2DDA1-0E0D-4FD1-A81A-54BE0A8ACB15}" destId="{2A6DCF2A-B408-4C40-8D46-91A419D9E4A3}" srcOrd="0" destOrd="0" presId="urn:microsoft.com/office/officeart/2005/8/layout/list1"/>
    <dgm:cxn modelId="{22452614-008E-41EC-BF30-55B869574B1F}" type="presOf" srcId="{B06D505D-8E2F-4D1A-B27A-56A0F233AC0D}" destId="{36D816F8-F198-462D-B1C1-F2B261A387B2}" srcOrd="0" destOrd="0" presId="urn:microsoft.com/office/officeart/2005/8/layout/list1"/>
    <dgm:cxn modelId="{AD17C807-9D77-4B96-91C9-1E337E593F84}" type="presOf" srcId="{F96B75D6-87F5-4773-BA24-EF9600100F73}" destId="{FC59F9BE-81B0-4F10-A1D4-3364800DA136}" srcOrd="0" destOrd="0" presId="urn:microsoft.com/office/officeart/2005/8/layout/list1"/>
    <dgm:cxn modelId="{E1909891-CDA3-4228-97D2-0F025BF1F774}" type="presOf" srcId="{5B10CAE9-FABC-48D3-B866-B6946D3BB4FD}" destId="{B2D665C1-F666-4967-A396-EE759695490F}" srcOrd="1" destOrd="0" presId="urn:microsoft.com/office/officeart/2005/8/layout/list1"/>
    <dgm:cxn modelId="{CA19995F-A943-42D0-91FE-8E386E9B2311}" type="presOf" srcId="{F96B75D6-87F5-4773-BA24-EF9600100F73}" destId="{6CF66FEE-4C8E-43FC-97BB-53A003F2AA4D}" srcOrd="1" destOrd="0" presId="urn:microsoft.com/office/officeart/2005/8/layout/list1"/>
    <dgm:cxn modelId="{528C68AB-ADC6-4C3D-85B6-812953E9F9E0}" type="presOf" srcId="{89B7DFA3-ABED-4499-9A5E-1D66DEC00383}" destId="{D455F51E-F878-4A2D-BAE7-4D294E969CE3}" srcOrd="1"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052A55D4-62FA-49E5-BB49-100DBF99EA36}" type="presOf" srcId="{89B7DFA3-ABED-4499-9A5E-1D66DEC00383}" destId="{77072C99-9D9F-47CE-B539-CCF3C5C37F3B}"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0CF69874-8C50-4615-B975-8618E16FC02D}" type="presParOf" srcId="{475890CF-15DF-4A0B-B245-F7CBF7A5CE89}" destId="{D9E4BE70-56AD-4F73-912D-316D4D922D23}" srcOrd="0" destOrd="0" presId="urn:microsoft.com/office/officeart/2005/8/layout/list1"/>
    <dgm:cxn modelId="{3452C106-34B9-4196-943E-9FAF32738D76}" type="presParOf" srcId="{D9E4BE70-56AD-4F73-912D-316D4D922D23}" destId="{B723FF4B-3441-44B3-9DF9-32C7A4A7E68F}" srcOrd="0" destOrd="0" presId="urn:microsoft.com/office/officeart/2005/8/layout/list1"/>
    <dgm:cxn modelId="{C3C2065B-C9DA-49B8-8C7F-A249AC9609F3}" type="presParOf" srcId="{D9E4BE70-56AD-4F73-912D-316D4D922D23}" destId="{B2D665C1-F666-4967-A396-EE759695490F}" srcOrd="1" destOrd="0" presId="urn:microsoft.com/office/officeart/2005/8/layout/list1"/>
    <dgm:cxn modelId="{813AFDEB-1BCF-480D-9C3F-C22F06C2CB32}" type="presParOf" srcId="{475890CF-15DF-4A0B-B245-F7CBF7A5CE89}" destId="{EEB1281F-FEEC-4C12-B0F0-86AA2BF1FE98}" srcOrd="1" destOrd="0" presId="urn:microsoft.com/office/officeart/2005/8/layout/list1"/>
    <dgm:cxn modelId="{73FFF537-21C3-4D3E-9E0F-FEC102A7FF7F}" type="presParOf" srcId="{475890CF-15DF-4A0B-B245-F7CBF7A5CE89}" destId="{EDC5DCF0-1D3C-451B-AA75-BEFEC8664C6A}" srcOrd="2" destOrd="0" presId="urn:microsoft.com/office/officeart/2005/8/layout/list1"/>
    <dgm:cxn modelId="{45EBFD91-A58C-4AE3-835B-8ABF730BE6E0}" type="presParOf" srcId="{475890CF-15DF-4A0B-B245-F7CBF7A5CE89}" destId="{285753CA-FE64-46B1-AD26-E797F021CB1D}" srcOrd="3" destOrd="0" presId="urn:microsoft.com/office/officeart/2005/8/layout/list1"/>
    <dgm:cxn modelId="{91E0E85B-A764-4951-A4A5-2520D3406148}" type="presParOf" srcId="{475890CF-15DF-4A0B-B245-F7CBF7A5CE89}" destId="{65BF4AF1-4E95-4D64-B212-BA8DC18EAC42}" srcOrd="4" destOrd="0" presId="urn:microsoft.com/office/officeart/2005/8/layout/list1"/>
    <dgm:cxn modelId="{496BC8DE-C971-4636-93FE-D1214586635B}" type="presParOf" srcId="{65BF4AF1-4E95-4D64-B212-BA8DC18EAC42}" destId="{77072C99-9D9F-47CE-B539-CCF3C5C37F3B}" srcOrd="0" destOrd="0" presId="urn:microsoft.com/office/officeart/2005/8/layout/list1"/>
    <dgm:cxn modelId="{AC1566E1-BCCF-4DAF-9643-91C5387DB506}" type="presParOf" srcId="{65BF4AF1-4E95-4D64-B212-BA8DC18EAC42}" destId="{D455F51E-F878-4A2D-BAE7-4D294E969CE3}" srcOrd="1" destOrd="0" presId="urn:microsoft.com/office/officeart/2005/8/layout/list1"/>
    <dgm:cxn modelId="{431B22ED-115D-4FDB-A1A4-A155F51ACA74}" type="presParOf" srcId="{475890CF-15DF-4A0B-B245-F7CBF7A5CE89}" destId="{66497C2B-996C-45D3-ACF3-4C14B99E44D2}" srcOrd="5" destOrd="0" presId="urn:microsoft.com/office/officeart/2005/8/layout/list1"/>
    <dgm:cxn modelId="{BAE8DCE1-FD82-4F65-A0CB-028D90645941}" type="presParOf" srcId="{475890CF-15DF-4A0B-B245-F7CBF7A5CE89}" destId="{36D816F8-F198-462D-B1C1-F2B261A387B2}" srcOrd="6" destOrd="0" presId="urn:microsoft.com/office/officeart/2005/8/layout/list1"/>
    <dgm:cxn modelId="{5E12A71B-C31D-4484-834F-9D6E6235E3DC}" type="presParOf" srcId="{475890CF-15DF-4A0B-B245-F7CBF7A5CE89}" destId="{78C90B04-4DBC-43C7-8D99-286D4B1A6ABB}" srcOrd="7" destOrd="0" presId="urn:microsoft.com/office/officeart/2005/8/layout/list1"/>
    <dgm:cxn modelId="{F8782E78-228F-4E21-8E3F-E711D9F8B500}" type="presParOf" srcId="{475890CF-15DF-4A0B-B245-F7CBF7A5CE89}" destId="{DB1FE9E1-F5B9-4A92-8A69-8AC22FE84B5E}" srcOrd="8" destOrd="0" presId="urn:microsoft.com/office/officeart/2005/8/layout/list1"/>
    <dgm:cxn modelId="{B5CD8036-0C89-43DA-9277-73F1F5DE5A16}" type="presParOf" srcId="{DB1FE9E1-F5B9-4A92-8A69-8AC22FE84B5E}" destId="{FC59F9BE-81B0-4F10-A1D4-3364800DA136}" srcOrd="0" destOrd="0" presId="urn:microsoft.com/office/officeart/2005/8/layout/list1"/>
    <dgm:cxn modelId="{FC0AC786-C4C1-4426-B450-AE13995DE6F0}" type="presParOf" srcId="{DB1FE9E1-F5B9-4A92-8A69-8AC22FE84B5E}" destId="{6CF66FEE-4C8E-43FC-97BB-53A003F2AA4D}" srcOrd="1" destOrd="0" presId="urn:microsoft.com/office/officeart/2005/8/layout/list1"/>
    <dgm:cxn modelId="{C711FE6A-D61E-4701-B665-6F0C315F5B24}" type="presParOf" srcId="{475890CF-15DF-4A0B-B245-F7CBF7A5CE89}" destId="{B18705C6-C943-4516-9715-648C919F9A02}" srcOrd="9" destOrd="0" presId="urn:microsoft.com/office/officeart/2005/8/layout/list1"/>
    <dgm:cxn modelId="{DA90D74B-2C46-4005-8224-48514392D3C7}"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0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b="0" dirty="0" smtClean="0">
              <a:solidFill>
                <a:schemeClr val="dk1"/>
              </a:solidFill>
              <a:latin typeface="+mn-lt"/>
              <a:ea typeface="+mn-ea"/>
              <a:cs typeface="+mn-cs"/>
            </a:rPr>
            <a:t>EN ESTUDIO COMPETENCIA JURIDICA</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241CD103-5E34-4658-B4B3-16687402611F}" type="presOf" srcId="{83EE8695-9F0C-4ADC-8B52-26BD41935CF3}" destId="{EDC5DCF0-1D3C-451B-AA75-BEFEC8664C6A}"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E588DD9D-2709-42F5-BB2C-55626B093BF4}" type="presOf" srcId="{89B7DFA3-ABED-4499-9A5E-1D66DEC00383}" destId="{77072C99-9D9F-47CE-B539-CCF3C5C37F3B}"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EA7BDC80-ABB2-443E-9D78-0BABD34C0B5D}" type="presOf" srcId="{B06D505D-8E2F-4D1A-B27A-56A0F233AC0D}" destId="{36D816F8-F198-462D-B1C1-F2B261A387B2}" srcOrd="0" destOrd="0" presId="urn:microsoft.com/office/officeart/2005/8/layout/list1"/>
    <dgm:cxn modelId="{9FD0BF79-FA4F-433F-9E7F-82DAB95DC3FC}" type="presOf" srcId="{5B10CAE9-FABC-48D3-B866-B6946D3BB4FD}" destId="{B2D665C1-F666-4967-A396-EE759695490F}" srcOrd="1" destOrd="0" presId="urn:microsoft.com/office/officeart/2005/8/layout/list1"/>
    <dgm:cxn modelId="{99EE9481-A09B-483B-A790-1A207B7369EC}" type="presOf" srcId="{5B10CAE9-FABC-48D3-B866-B6946D3BB4FD}" destId="{B723FF4B-3441-44B3-9DF9-32C7A4A7E68F}" srcOrd="0" destOrd="0" presId="urn:microsoft.com/office/officeart/2005/8/layout/list1"/>
    <dgm:cxn modelId="{36CDF68D-3E08-4ABF-B2A8-B2A43BEDE8D2}" type="presOf" srcId="{89B7DFA3-ABED-4499-9A5E-1D66DEC00383}" destId="{D455F51E-F878-4A2D-BAE7-4D294E969CE3}" srcOrd="1" destOrd="0" presId="urn:microsoft.com/office/officeart/2005/8/layout/list1"/>
    <dgm:cxn modelId="{967CB87A-91D7-49C3-8E15-C2F21DE876F5}" type="presOf" srcId="{0A4E36F8-5CF3-4534-B8E6-327566ECD57D}" destId="{EDC5DCF0-1D3C-451B-AA75-BEFEC8664C6A}" srcOrd="0" destOrd="1"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F65D7ED5-D9A2-4D4F-80F0-893BA9E8AE04}" type="presOf" srcId="{BFC99E52-10BB-4E97-8475-8DF709B582DC}" destId="{475890CF-15DF-4A0B-B245-F7CBF7A5CE89}"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448FC760-BE80-4BDC-8C57-80FEFF8B56EC}" type="presParOf" srcId="{475890CF-15DF-4A0B-B245-F7CBF7A5CE89}" destId="{D9E4BE70-56AD-4F73-912D-316D4D922D23}" srcOrd="0" destOrd="0" presId="urn:microsoft.com/office/officeart/2005/8/layout/list1"/>
    <dgm:cxn modelId="{07C4ADFA-F5EB-427C-8201-DBFA0C415476}" type="presParOf" srcId="{D9E4BE70-56AD-4F73-912D-316D4D922D23}" destId="{B723FF4B-3441-44B3-9DF9-32C7A4A7E68F}" srcOrd="0" destOrd="0" presId="urn:microsoft.com/office/officeart/2005/8/layout/list1"/>
    <dgm:cxn modelId="{632ED1FE-DE19-4128-B9CA-AFA4A194EB1D}" type="presParOf" srcId="{D9E4BE70-56AD-4F73-912D-316D4D922D23}" destId="{B2D665C1-F666-4967-A396-EE759695490F}" srcOrd="1" destOrd="0" presId="urn:microsoft.com/office/officeart/2005/8/layout/list1"/>
    <dgm:cxn modelId="{35DEF0CA-B70C-4628-914D-A30DB345B81F}" type="presParOf" srcId="{475890CF-15DF-4A0B-B245-F7CBF7A5CE89}" destId="{EEB1281F-FEEC-4C12-B0F0-86AA2BF1FE98}" srcOrd="1" destOrd="0" presId="urn:microsoft.com/office/officeart/2005/8/layout/list1"/>
    <dgm:cxn modelId="{340C36B3-FF1B-454D-8C0C-DBB275242682}" type="presParOf" srcId="{475890CF-15DF-4A0B-B245-F7CBF7A5CE89}" destId="{EDC5DCF0-1D3C-451B-AA75-BEFEC8664C6A}" srcOrd="2" destOrd="0" presId="urn:microsoft.com/office/officeart/2005/8/layout/list1"/>
    <dgm:cxn modelId="{BB8E0383-89C8-4E55-930B-6701287720E6}" type="presParOf" srcId="{475890CF-15DF-4A0B-B245-F7CBF7A5CE89}" destId="{285753CA-FE64-46B1-AD26-E797F021CB1D}" srcOrd="3" destOrd="0" presId="urn:microsoft.com/office/officeart/2005/8/layout/list1"/>
    <dgm:cxn modelId="{8BFADF42-4728-4A0F-B7AF-2F9C1156FCAB}" type="presParOf" srcId="{475890CF-15DF-4A0B-B245-F7CBF7A5CE89}" destId="{65BF4AF1-4E95-4D64-B212-BA8DC18EAC42}" srcOrd="4" destOrd="0" presId="urn:microsoft.com/office/officeart/2005/8/layout/list1"/>
    <dgm:cxn modelId="{9031CFAE-4F72-41E1-BF00-F5E0B53D3B4E}" type="presParOf" srcId="{65BF4AF1-4E95-4D64-B212-BA8DC18EAC42}" destId="{77072C99-9D9F-47CE-B539-CCF3C5C37F3B}" srcOrd="0" destOrd="0" presId="urn:microsoft.com/office/officeart/2005/8/layout/list1"/>
    <dgm:cxn modelId="{946AE1D7-666B-478C-8234-F3F3BB686154}" type="presParOf" srcId="{65BF4AF1-4E95-4D64-B212-BA8DC18EAC42}" destId="{D455F51E-F878-4A2D-BAE7-4D294E969CE3}" srcOrd="1" destOrd="0" presId="urn:microsoft.com/office/officeart/2005/8/layout/list1"/>
    <dgm:cxn modelId="{503EE507-E4E7-4A49-8F69-27D4BD0C765B}" type="presParOf" srcId="{475890CF-15DF-4A0B-B245-F7CBF7A5CE89}" destId="{66497C2B-996C-45D3-ACF3-4C14B99E44D2}" srcOrd="5" destOrd="0" presId="urn:microsoft.com/office/officeart/2005/8/layout/list1"/>
    <dgm:cxn modelId="{A44167DE-FF96-4BEF-98B1-A3DF395A0B54}"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OBJETO</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Implementación y Administración de un medio de pago único en los carriles de Telepeajes de las Concesiones de la Cuarta Generación Colombiana.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1"/>
      <dgm:spPr/>
      <dgm:t>
        <a:bodyPr/>
        <a:lstStyle/>
        <a:p>
          <a:endParaRPr lang="es-CO"/>
        </a:p>
      </dgm:t>
    </dgm:pt>
    <dgm:pt modelId="{B2D665C1-F666-4967-A396-EE759695490F}" type="pres">
      <dgm:prSet presAssocID="{5B10CAE9-FABC-48D3-B866-B6946D3BB4FD}" presName="parentText" presStyleLbl="node1" presStyleIdx="0" presStyleCnt="1" custScaleY="30509" custLinFactNeighborX="29475" custLinFactNeighborY="-29547">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1" custScaleY="65154">
        <dgm:presLayoutVars>
          <dgm:bulletEnabled val="1"/>
        </dgm:presLayoutVars>
      </dgm:prSet>
      <dgm:spPr/>
      <dgm:t>
        <a:bodyPr/>
        <a:lstStyle/>
        <a:p>
          <a:endParaRPr lang="es-CO"/>
        </a:p>
      </dgm:t>
    </dgm:pt>
  </dgm:ptLst>
  <dgm:cxnLst>
    <dgm:cxn modelId="{A7CF3BFE-C940-4445-BF15-46A9F1E29ECA}" type="presOf" srcId="{BFC99E52-10BB-4E97-8475-8DF709B582DC}" destId="{475890CF-15DF-4A0B-B245-F7CBF7A5CE89}"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EA917B77-AA62-4CAD-A99A-91972BB83B22}" type="presOf" srcId="{5B10CAE9-FABC-48D3-B866-B6946D3BB4FD}" destId="{B723FF4B-3441-44B3-9DF9-32C7A4A7E68F}"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C8A555A9-DAAD-4B2F-BEE1-9128F36135FE}" type="presOf" srcId="{5B10CAE9-FABC-48D3-B866-B6946D3BB4FD}" destId="{B2D665C1-F666-4967-A396-EE759695490F}" srcOrd="1" destOrd="0" presId="urn:microsoft.com/office/officeart/2005/8/layout/list1"/>
    <dgm:cxn modelId="{DBBDF54E-929A-4E7F-83D6-F464FC858763}" type="presOf" srcId="{0A4E36F8-5CF3-4534-B8E6-327566ECD57D}" destId="{EDC5DCF0-1D3C-451B-AA75-BEFEC8664C6A}" srcOrd="0" destOrd="0" presId="urn:microsoft.com/office/officeart/2005/8/layout/list1"/>
    <dgm:cxn modelId="{C349403A-129D-44CD-BEF0-8F2921B5C689}" type="presParOf" srcId="{475890CF-15DF-4A0B-B245-F7CBF7A5CE89}" destId="{D9E4BE70-56AD-4F73-912D-316D4D922D23}" srcOrd="0" destOrd="0" presId="urn:microsoft.com/office/officeart/2005/8/layout/list1"/>
    <dgm:cxn modelId="{38FD01CC-B352-4477-ACB5-E5F39C2D0561}" type="presParOf" srcId="{D9E4BE70-56AD-4F73-912D-316D4D922D23}" destId="{B723FF4B-3441-44B3-9DF9-32C7A4A7E68F}" srcOrd="0" destOrd="0" presId="urn:microsoft.com/office/officeart/2005/8/layout/list1"/>
    <dgm:cxn modelId="{0FEF2A5D-1A66-476D-A83E-ADA4285860D6}" type="presParOf" srcId="{D9E4BE70-56AD-4F73-912D-316D4D922D23}" destId="{B2D665C1-F666-4967-A396-EE759695490F}" srcOrd="1" destOrd="0" presId="urn:microsoft.com/office/officeart/2005/8/layout/list1"/>
    <dgm:cxn modelId="{8EF67AD0-F3AB-4DF7-9261-1A745287581C}" type="presParOf" srcId="{475890CF-15DF-4A0B-B245-F7CBF7A5CE89}" destId="{EEB1281F-FEEC-4C12-B0F0-86AA2BF1FE98}" srcOrd="1" destOrd="0" presId="urn:microsoft.com/office/officeart/2005/8/layout/list1"/>
    <dgm:cxn modelId="{744FB4DE-D781-46FF-A995-5824872B8210}" type="presParOf" srcId="{475890CF-15DF-4A0B-B245-F7CBF7A5CE89}" destId="{EDC5DCF0-1D3C-451B-AA75-BEFEC8664C6A}" srcOrd="2"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4.5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latin typeface="+mn-lt"/>
              <a:ea typeface="+mn-ea"/>
              <a:cs typeface="+mn-cs"/>
            </a:rPr>
            <a:t>MHCP SOLICITÓ DE SIMULACIÓN DE RIESGOS 03-12-2014, ORIGINADOR SE ENCUENTRA</a:t>
          </a:r>
          <a:r>
            <a:rPr lang="es-MX" sz="1400" baseline="0" dirty="0" smtClean="0">
              <a:solidFill>
                <a:schemeClr val="dk1"/>
              </a:solidFill>
              <a:latin typeface="+mn-lt"/>
              <a:ea typeface="+mn-ea"/>
              <a:cs typeface="+mn-cs"/>
            </a:rPr>
            <a:t> REALIZANDO SIMULACIONES</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A62B6B54-9A98-4C17-B983-372CEA5476AE}" type="presOf" srcId="{BFC99E52-10BB-4E97-8475-8DF709B582DC}" destId="{475890CF-15DF-4A0B-B245-F7CBF7A5CE89}" srcOrd="0" destOrd="0" presId="urn:microsoft.com/office/officeart/2005/8/layout/list1"/>
    <dgm:cxn modelId="{E345B4EB-C10E-4C1B-9A8E-7E581445BFAB}" type="presOf" srcId="{0A4E36F8-5CF3-4534-B8E6-327566ECD57D}" destId="{EDC5DCF0-1D3C-451B-AA75-BEFEC8664C6A}" srcOrd="0" destOrd="1"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B1982829-5F05-4AD6-9C2E-C852BEBB871D}" type="presOf" srcId="{89B7DFA3-ABED-4499-9A5E-1D66DEC00383}" destId="{77072C99-9D9F-47CE-B539-CCF3C5C37F3B}" srcOrd="0" destOrd="0" presId="urn:microsoft.com/office/officeart/2005/8/layout/list1"/>
    <dgm:cxn modelId="{C4BD55B2-4349-4B4D-9E62-6C5AAE51E3B9}" type="presOf" srcId="{B06D505D-8E2F-4D1A-B27A-56A0F233AC0D}" destId="{36D816F8-F198-462D-B1C1-F2B261A387B2}" srcOrd="0" destOrd="0" presId="urn:microsoft.com/office/officeart/2005/8/layout/list1"/>
    <dgm:cxn modelId="{A4863F0C-6630-45BF-99DD-05C7AA07F233}" type="presOf" srcId="{5B10CAE9-FABC-48D3-B866-B6946D3BB4FD}" destId="{B723FF4B-3441-44B3-9DF9-32C7A4A7E68F}" srcOrd="0" destOrd="0" presId="urn:microsoft.com/office/officeart/2005/8/layout/list1"/>
    <dgm:cxn modelId="{86491266-B077-4A66-AAA7-D842D19B7AA4}" type="presOf" srcId="{89B7DFA3-ABED-4499-9A5E-1D66DEC00383}" destId="{D455F51E-F878-4A2D-BAE7-4D294E969CE3}" srcOrd="1" destOrd="0" presId="urn:microsoft.com/office/officeart/2005/8/layout/list1"/>
    <dgm:cxn modelId="{38273370-1C55-4FB8-B3FC-28CD595391F1}" type="presOf" srcId="{5B10CAE9-FABC-48D3-B866-B6946D3BB4FD}" destId="{B2D665C1-F666-4967-A396-EE759695490F}" srcOrd="1"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22231EBE-D7C6-452A-B89F-30CCE5837C22}" srcId="{5B10CAE9-FABC-48D3-B866-B6946D3BB4FD}" destId="{0A4E36F8-5CF3-4534-B8E6-327566ECD57D}" srcOrd="1" destOrd="0" parTransId="{F96F7A41-34EB-4E7D-8558-5F2CA739218F}" sibTransId="{D8E607EF-97ED-4F2A-B70F-CAB219D5EA14}"/>
    <dgm:cxn modelId="{B0D788AD-163D-44AB-864B-A7E0C726F958}" type="presOf" srcId="{83EE8695-9F0C-4ADC-8B52-26BD41935CF3}" destId="{EDC5DCF0-1D3C-451B-AA75-BEFEC8664C6A}"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32868608-4DD4-498F-BD8A-5338BBB156ED}" type="presParOf" srcId="{475890CF-15DF-4A0B-B245-F7CBF7A5CE89}" destId="{D9E4BE70-56AD-4F73-912D-316D4D922D23}" srcOrd="0" destOrd="0" presId="urn:microsoft.com/office/officeart/2005/8/layout/list1"/>
    <dgm:cxn modelId="{AD468B55-B672-4964-9820-A369904F2068}" type="presParOf" srcId="{D9E4BE70-56AD-4F73-912D-316D4D922D23}" destId="{B723FF4B-3441-44B3-9DF9-32C7A4A7E68F}" srcOrd="0" destOrd="0" presId="urn:microsoft.com/office/officeart/2005/8/layout/list1"/>
    <dgm:cxn modelId="{4033A000-A6B6-497A-80D5-2C2B30928B47}" type="presParOf" srcId="{D9E4BE70-56AD-4F73-912D-316D4D922D23}" destId="{B2D665C1-F666-4967-A396-EE759695490F}" srcOrd="1" destOrd="0" presId="urn:microsoft.com/office/officeart/2005/8/layout/list1"/>
    <dgm:cxn modelId="{88E89942-00D6-461A-AC52-20D77B3BD11C}" type="presParOf" srcId="{475890CF-15DF-4A0B-B245-F7CBF7A5CE89}" destId="{EEB1281F-FEEC-4C12-B0F0-86AA2BF1FE98}" srcOrd="1" destOrd="0" presId="urn:microsoft.com/office/officeart/2005/8/layout/list1"/>
    <dgm:cxn modelId="{0375584F-634A-4724-AFAE-282FD460A662}" type="presParOf" srcId="{475890CF-15DF-4A0B-B245-F7CBF7A5CE89}" destId="{EDC5DCF0-1D3C-451B-AA75-BEFEC8664C6A}" srcOrd="2" destOrd="0" presId="urn:microsoft.com/office/officeart/2005/8/layout/list1"/>
    <dgm:cxn modelId="{D565D522-8D07-4B7E-92CF-196F98B33ECF}" type="presParOf" srcId="{475890CF-15DF-4A0B-B245-F7CBF7A5CE89}" destId="{285753CA-FE64-46B1-AD26-E797F021CB1D}" srcOrd="3" destOrd="0" presId="urn:microsoft.com/office/officeart/2005/8/layout/list1"/>
    <dgm:cxn modelId="{CC181397-14FA-43B7-882F-774270A0860D}" type="presParOf" srcId="{475890CF-15DF-4A0B-B245-F7CBF7A5CE89}" destId="{65BF4AF1-4E95-4D64-B212-BA8DC18EAC42}" srcOrd="4" destOrd="0" presId="urn:microsoft.com/office/officeart/2005/8/layout/list1"/>
    <dgm:cxn modelId="{2A8F1979-DCF4-48E8-AB1D-0FA07F19D719}" type="presParOf" srcId="{65BF4AF1-4E95-4D64-B212-BA8DC18EAC42}" destId="{77072C99-9D9F-47CE-B539-CCF3C5C37F3B}" srcOrd="0" destOrd="0" presId="urn:microsoft.com/office/officeart/2005/8/layout/list1"/>
    <dgm:cxn modelId="{AC675061-7569-4DE5-A1BA-839444B04AD1}" type="presParOf" srcId="{65BF4AF1-4E95-4D64-B212-BA8DC18EAC42}" destId="{D455F51E-F878-4A2D-BAE7-4D294E969CE3}" srcOrd="1" destOrd="0" presId="urn:microsoft.com/office/officeart/2005/8/layout/list1"/>
    <dgm:cxn modelId="{B80724A3-971D-4532-A297-96763BAF0F5A}" type="presParOf" srcId="{475890CF-15DF-4A0B-B245-F7CBF7A5CE89}" destId="{66497C2B-996C-45D3-ACF3-4C14B99E44D2}" srcOrd="5" destOrd="0" presId="urn:microsoft.com/office/officeart/2005/8/layout/list1"/>
    <dgm:cxn modelId="{C9A5FB7B-2DB2-4A50-85BE-A2B9BD58A63C}"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$1.123.285</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KMA CONSTRUCCIONES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CON APORTE DE RECURSOS PUBLICOS DEL 20%</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5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2 PEAJES NUEVOS</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4305C663-604A-41E1-8A4A-48FC503A9B2D}" type="presOf" srcId="{C12D9C2E-43C8-49A6-B5A4-D99820741017}" destId="{2A6DCF2A-B408-4C40-8D46-91A419D9E4A3}" srcOrd="0" destOrd="2" presId="urn:microsoft.com/office/officeart/2005/8/layout/list1"/>
    <dgm:cxn modelId="{849A879C-75C3-44B4-8518-D61CA0D5EE0C}" type="presOf" srcId="{89B7DFA3-ABED-4499-9A5E-1D66DEC00383}" destId="{77072C99-9D9F-47CE-B539-CCF3C5C37F3B}"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7DAC45F8-1F81-4A7D-A508-41426B5EE45D}" srcId="{89B7DFA3-ABED-4499-9A5E-1D66DEC00383}" destId="{B06D505D-8E2F-4D1A-B27A-56A0F233AC0D}" srcOrd="0" destOrd="0" parTransId="{CAB1D8D5-1F2B-4C25-9139-FA4CE0E2BDE9}" sibTransId="{ED6FBC95-3B0C-49B5-8018-B301366AC739}"/>
    <dgm:cxn modelId="{D7BCBC43-8A9B-442B-9912-52A7D21359C7}" type="presOf" srcId="{5B10CAE9-FABC-48D3-B866-B6946D3BB4FD}" destId="{B723FF4B-3441-44B3-9DF9-32C7A4A7E68F}" srcOrd="0" destOrd="0" presId="urn:microsoft.com/office/officeart/2005/8/layout/list1"/>
    <dgm:cxn modelId="{9893A2BF-7C2B-4D84-A3EC-F9033DADF0C8}" srcId="{F96B75D6-87F5-4773-BA24-EF9600100F73}" destId="{C12D9C2E-43C8-49A6-B5A4-D99820741017}" srcOrd="2" destOrd="0" parTransId="{FAB5B8EF-9C6F-4526-8C61-47E11B39F835}" sibTransId="{A823AD09-C1BD-4CFE-9B4F-B6A7382BD940}"/>
    <dgm:cxn modelId="{83C1549E-2325-4728-ADD7-65510CD20662}" type="presOf" srcId="{B06D505D-8E2F-4D1A-B27A-56A0F233AC0D}" destId="{36D816F8-F198-462D-B1C1-F2B261A387B2}" srcOrd="0" destOrd="0" presId="urn:microsoft.com/office/officeart/2005/8/layout/list1"/>
    <dgm:cxn modelId="{25463A14-A5C3-4EC5-B430-0F5B45C0142D}" type="presOf" srcId="{0A4E36F8-5CF3-4534-B8E6-327566ECD57D}" destId="{EDC5DCF0-1D3C-451B-AA75-BEFEC8664C6A}" srcOrd="0" destOrd="0" presId="urn:microsoft.com/office/officeart/2005/8/layout/list1"/>
    <dgm:cxn modelId="{7DC7E4CD-BFD5-42F2-963F-6259D4F5A0E8}" type="presOf" srcId="{F96B75D6-87F5-4773-BA24-EF9600100F73}" destId="{FC59F9BE-81B0-4F10-A1D4-3364800DA136}" srcOrd="0" destOrd="0" presId="urn:microsoft.com/office/officeart/2005/8/layout/list1"/>
    <dgm:cxn modelId="{748CDC0A-F07F-4096-809F-CE27209D52F7}" type="presOf" srcId="{84056A4A-3F0D-4B19-90F9-22B804B460B4}" destId="{2A6DCF2A-B408-4C40-8D46-91A419D9E4A3}" srcOrd="0" destOrd="1" presId="urn:microsoft.com/office/officeart/2005/8/layout/list1"/>
    <dgm:cxn modelId="{05C1BD39-131A-4D2E-AEEF-42B8C882CC64}" type="presOf" srcId="{BFC99E52-10BB-4E97-8475-8DF709B582DC}" destId="{475890CF-15DF-4A0B-B245-F7CBF7A5CE89}" srcOrd="0" destOrd="0" presId="urn:microsoft.com/office/officeart/2005/8/layout/list1"/>
    <dgm:cxn modelId="{FCAA5B7B-D071-4EB1-984B-31DA6D9AA3A9}" type="presOf" srcId="{5B10CAE9-FABC-48D3-B866-B6946D3BB4FD}" destId="{B2D665C1-F666-4967-A396-EE759695490F}" srcOrd="1"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BD41233D-F906-481D-B8A8-AE1DDFCBB46E}" type="presOf" srcId="{F96B75D6-87F5-4773-BA24-EF9600100F73}" destId="{6CF66FEE-4C8E-43FC-97BB-53A003F2AA4D}" srcOrd="1"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1C8E1C03-C084-4F30-8FE6-A0E7091A5B41}" type="presOf" srcId="{89B7DFA3-ABED-4499-9A5E-1D66DEC00383}" destId="{D455F51E-F878-4A2D-BAE7-4D294E969CE3}" srcOrd="1" destOrd="0" presId="urn:microsoft.com/office/officeart/2005/8/layout/list1"/>
    <dgm:cxn modelId="{EC7370E5-5B0C-4C3E-84AD-626EA1FA1DBF}" type="presOf" srcId="{D0F2DDA1-0E0D-4FD1-A81A-54BE0A8ACB15}" destId="{2A6DCF2A-B408-4C40-8D46-91A419D9E4A3}"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5A8B552E-4719-413D-B983-0490EC4C5385}" type="presParOf" srcId="{475890CF-15DF-4A0B-B245-F7CBF7A5CE89}" destId="{D9E4BE70-56AD-4F73-912D-316D4D922D23}" srcOrd="0" destOrd="0" presId="urn:microsoft.com/office/officeart/2005/8/layout/list1"/>
    <dgm:cxn modelId="{DEC63627-92A5-410E-95BA-D4810CC6C14D}" type="presParOf" srcId="{D9E4BE70-56AD-4F73-912D-316D4D922D23}" destId="{B723FF4B-3441-44B3-9DF9-32C7A4A7E68F}" srcOrd="0" destOrd="0" presId="urn:microsoft.com/office/officeart/2005/8/layout/list1"/>
    <dgm:cxn modelId="{19B7387F-112F-4AF4-87A9-7D2410796FF2}" type="presParOf" srcId="{D9E4BE70-56AD-4F73-912D-316D4D922D23}" destId="{B2D665C1-F666-4967-A396-EE759695490F}" srcOrd="1" destOrd="0" presId="urn:microsoft.com/office/officeart/2005/8/layout/list1"/>
    <dgm:cxn modelId="{DA111CAF-5F2F-4D83-90D8-CDAD9E2961C2}" type="presParOf" srcId="{475890CF-15DF-4A0B-B245-F7CBF7A5CE89}" destId="{EEB1281F-FEEC-4C12-B0F0-86AA2BF1FE98}" srcOrd="1" destOrd="0" presId="urn:microsoft.com/office/officeart/2005/8/layout/list1"/>
    <dgm:cxn modelId="{4165AA85-183F-4744-B561-BE8A15000A84}" type="presParOf" srcId="{475890CF-15DF-4A0B-B245-F7CBF7A5CE89}" destId="{EDC5DCF0-1D3C-451B-AA75-BEFEC8664C6A}" srcOrd="2" destOrd="0" presId="urn:microsoft.com/office/officeart/2005/8/layout/list1"/>
    <dgm:cxn modelId="{A6F9B633-CCD7-4DA6-A75F-58DE9F3A0B1B}" type="presParOf" srcId="{475890CF-15DF-4A0B-B245-F7CBF7A5CE89}" destId="{285753CA-FE64-46B1-AD26-E797F021CB1D}" srcOrd="3" destOrd="0" presId="urn:microsoft.com/office/officeart/2005/8/layout/list1"/>
    <dgm:cxn modelId="{EE193FD1-80C8-45CF-8866-7AEFAD6B151E}" type="presParOf" srcId="{475890CF-15DF-4A0B-B245-F7CBF7A5CE89}" destId="{65BF4AF1-4E95-4D64-B212-BA8DC18EAC42}" srcOrd="4" destOrd="0" presId="urn:microsoft.com/office/officeart/2005/8/layout/list1"/>
    <dgm:cxn modelId="{34F5DB1C-05A3-4FCD-A2CA-65C57C29C4C1}" type="presParOf" srcId="{65BF4AF1-4E95-4D64-B212-BA8DC18EAC42}" destId="{77072C99-9D9F-47CE-B539-CCF3C5C37F3B}" srcOrd="0" destOrd="0" presId="urn:microsoft.com/office/officeart/2005/8/layout/list1"/>
    <dgm:cxn modelId="{17F47071-F360-43E5-A271-73BADE1C12F4}" type="presParOf" srcId="{65BF4AF1-4E95-4D64-B212-BA8DC18EAC42}" destId="{D455F51E-F878-4A2D-BAE7-4D294E969CE3}" srcOrd="1" destOrd="0" presId="urn:microsoft.com/office/officeart/2005/8/layout/list1"/>
    <dgm:cxn modelId="{42279954-83B2-4916-AE04-172104013166}" type="presParOf" srcId="{475890CF-15DF-4A0B-B245-F7CBF7A5CE89}" destId="{66497C2B-996C-45D3-ACF3-4C14B99E44D2}" srcOrd="5" destOrd="0" presId="urn:microsoft.com/office/officeart/2005/8/layout/list1"/>
    <dgm:cxn modelId="{D5239D87-C619-4232-847A-05B76C426A80}" type="presParOf" srcId="{475890CF-15DF-4A0B-B245-F7CBF7A5CE89}" destId="{36D816F8-F198-462D-B1C1-F2B261A387B2}" srcOrd="6" destOrd="0" presId="urn:microsoft.com/office/officeart/2005/8/layout/list1"/>
    <dgm:cxn modelId="{A1A50B45-690A-4FFA-8F92-81E534F73C41}" type="presParOf" srcId="{475890CF-15DF-4A0B-B245-F7CBF7A5CE89}" destId="{78C90B04-4DBC-43C7-8D99-286D4B1A6ABB}" srcOrd="7" destOrd="0" presId="urn:microsoft.com/office/officeart/2005/8/layout/list1"/>
    <dgm:cxn modelId="{68D36467-4DC7-4628-A0A4-8B1D283C0FD0}" type="presParOf" srcId="{475890CF-15DF-4A0B-B245-F7CBF7A5CE89}" destId="{DB1FE9E1-F5B9-4A92-8A69-8AC22FE84B5E}" srcOrd="8" destOrd="0" presId="urn:microsoft.com/office/officeart/2005/8/layout/list1"/>
    <dgm:cxn modelId="{C0F91A70-C357-4451-B36C-929F5CADE398}" type="presParOf" srcId="{DB1FE9E1-F5B9-4A92-8A69-8AC22FE84B5E}" destId="{FC59F9BE-81B0-4F10-A1D4-3364800DA136}" srcOrd="0" destOrd="0" presId="urn:microsoft.com/office/officeart/2005/8/layout/list1"/>
    <dgm:cxn modelId="{79E45F18-281D-461D-AF10-667CCFA24D72}" type="presParOf" srcId="{DB1FE9E1-F5B9-4A92-8A69-8AC22FE84B5E}" destId="{6CF66FEE-4C8E-43FC-97BB-53A003F2AA4D}" srcOrd="1" destOrd="0" presId="urn:microsoft.com/office/officeart/2005/8/layout/list1"/>
    <dgm:cxn modelId="{ABC7FC6F-3E5B-486D-BA20-1F729BE73A21}" type="presParOf" srcId="{475890CF-15DF-4A0B-B245-F7CBF7A5CE89}" destId="{B18705C6-C943-4516-9715-648C919F9A02}" srcOrd="9" destOrd="0" presId="urn:microsoft.com/office/officeart/2005/8/layout/list1"/>
    <dgm:cxn modelId="{E850C7F3-7ADA-4C5E-82E4-5B526E756964}"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7.5 AÑOS CONSTRUCCION (INCLUIDO 1 AÑO DE PRECONSTRUCCION)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latin typeface="+mn-lt"/>
              <a:ea typeface="+mn-ea"/>
              <a:cs typeface="+mn-cs"/>
            </a:rPr>
            <a:t>ENTREGA DE AJUSTES EL 30 – 09- 2014</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20FD9D72-BB91-4213-85BA-EE968487BAF1}" type="presOf" srcId="{0A4E36F8-5CF3-4534-B8E6-327566ECD57D}" destId="{EDC5DCF0-1D3C-451B-AA75-BEFEC8664C6A}" srcOrd="0" destOrd="1" presId="urn:microsoft.com/office/officeart/2005/8/layout/list1"/>
    <dgm:cxn modelId="{4D5F3AD7-6B5A-4143-AE32-8DBC7AD338D2}" type="presOf" srcId="{B06D505D-8E2F-4D1A-B27A-56A0F233AC0D}" destId="{36D816F8-F198-462D-B1C1-F2B261A387B2}"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5F8918FB-DAB9-4AEB-8FD2-5261D71E70D6}" type="presOf" srcId="{89B7DFA3-ABED-4499-9A5E-1D66DEC00383}" destId="{77072C99-9D9F-47CE-B539-CCF3C5C37F3B}" srcOrd="0" destOrd="0" presId="urn:microsoft.com/office/officeart/2005/8/layout/list1"/>
    <dgm:cxn modelId="{2FDB6B13-F39D-4E06-896B-E6CC12A5E2E3}" type="presOf" srcId="{5B10CAE9-FABC-48D3-B866-B6946D3BB4FD}" destId="{B723FF4B-3441-44B3-9DF9-32C7A4A7E68F}" srcOrd="0" destOrd="0" presId="urn:microsoft.com/office/officeart/2005/8/layout/list1"/>
    <dgm:cxn modelId="{3461C605-2EE7-417E-95A2-E707D7465DE6}" type="presOf" srcId="{5B10CAE9-FABC-48D3-B866-B6946D3BB4FD}" destId="{B2D665C1-F666-4967-A396-EE759695490F}" srcOrd="1"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CDF6A50-FA88-44CA-B822-32F98511975C}" srcId="{BFC99E52-10BB-4E97-8475-8DF709B582DC}" destId="{89B7DFA3-ABED-4499-9A5E-1D66DEC00383}" srcOrd="1" destOrd="0" parTransId="{E7CB4B10-1C02-43DC-9DAB-8275271EB4E2}" sibTransId="{7EE0B538-B7DB-4636-9473-8134F9AD1DEF}"/>
    <dgm:cxn modelId="{88C7CE3A-EBD8-4452-A2B5-9DFD35651D21}" srcId="{BFC99E52-10BB-4E97-8475-8DF709B582DC}" destId="{5B10CAE9-FABC-48D3-B866-B6946D3BB4FD}" srcOrd="0" destOrd="0" parTransId="{F8FCFC65-CC28-4204-A737-BACC607993C5}" sibTransId="{4A6EDACF-FC56-4CCC-A90E-085E73954F57}"/>
    <dgm:cxn modelId="{6D3CBE4C-610F-4CAB-B847-0D98C8D14E00}" type="presOf" srcId="{BFC99E52-10BB-4E97-8475-8DF709B582DC}" destId="{475890CF-15DF-4A0B-B245-F7CBF7A5CE89}" srcOrd="0" destOrd="0" presId="urn:microsoft.com/office/officeart/2005/8/layout/list1"/>
    <dgm:cxn modelId="{0F834808-4239-462E-97FB-AEF6BB128F82}" type="presOf" srcId="{83EE8695-9F0C-4ADC-8B52-26BD41935CF3}" destId="{EDC5DCF0-1D3C-451B-AA75-BEFEC8664C6A}"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DDBA2C97-95A2-4DAA-B48A-AD2C79EC71B7}" type="presOf" srcId="{89B7DFA3-ABED-4499-9A5E-1D66DEC00383}" destId="{D455F51E-F878-4A2D-BAE7-4D294E969CE3}" srcOrd="1" destOrd="0" presId="urn:microsoft.com/office/officeart/2005/8/layout/list1"/>
    <dgm:cxn modelId="{9A84F518-6E2D-4867-A99C-61B0F0D04417}" type="presParOf" srcId="{475890CF-15DF-4A0B-B245-F7CBF7A5CE89}" destId="{D9E4BE70-56AD-4F73-912D-316D4D922D23}" srcOrd="0" destOrd="0" presId="urn:microsoft.com/office/officeart/2005/8/layout/list1"/>
    <dgm:cxn modelId="{3213F09E-FC5D-4932-A280-DF875D40E113}" type="presParOf" srcId="{D9E4BE70-56AD-4F73-912D-316D4D922D23}" destId="{B723FF4B-3441-44B3-9DF9-32C7A4A7E68F}" srcOrd="0" destOrd="0" presId="urn:microsoft.com/office/officeart/2005/8/layout/list1"/>
    <dgm:cxn modelId="{3D690F4D-0A09-49BC-AC2C-E54EAD71D83A}" type="presParOf" srcId="{D9E4BE70-56AD-4F73-912D-316D4D922D23}" destId="{B2D665C1-F666-4967-A396-EE759695490F}" srcOrd="1" destOrd="0" presId="urn:microsoft.com/office/officeart/2005/8/layout/list1"/>
    <dgm:cxn modelId="{DAE53409-D5CA-4200-BFAA-D3A1B7983A77}" type="presParOf" srcId="{475890CF-15DF-4A0B-B245-F7CBF7A5CE89}" destId="{EEB1281F-FEEC-4C12-B0F0-86AA2BF1FE98}" srcOrd="1" destOrd="0" presId="urn:microsoft.com/office/officeart/2005/8/layout/list1"/>
    <dgm:cxn modelId="{693703F5-F601-40D8-9DAE-B82CA92BD2BE}" type="presParOf" srcId="{475890CF-15DF-4A0B-B245-F7CBF7A5CE89}" destId="{EDC5DCF0-1D3C-451B-AA75-BEFEC8664C6A}" srcOrd="2" destOrd="0" presId="urn:microsoft.com/office/officeart/2005/8/layout/list1"/>
    <dgm:cxn modelId="{6732519B-B2FE-47C4-960C-CEAE00AE9155}" type="presParOf" srcId="{475890CF-15DF-4A0B-B245-F7CBF7A5CE89}" destId="{285753CA-FE64-46B1-AD26-E797F021CB1D}" srcOrd="3" destOrd="0" presId="urn:microsoft.com/office/officeart/2005/8/layout/list1"/>
    <dgm:cxn modelId="{6EA95C5D-EDB2-4BC3-874F-DC92757EC14D}" type="presParOf" srcId="{475890CF-15DF-4A0B-B245-F7CBF7A5CE89}" destId="{65BF4AF1-4E95-4D64-B212-BA8DC18EAC42}" srcOrd="4" destOrd="0" presId="urn:microsoft.com/office/officeart/2005/8/layout/list1"/>
    <dgm:cxn modelId="{23DE87D7-54EB-4047-9CE3-2955F651D8E2}" type="presParOf" srcId="{65BF4AF1-4E95-4D64-B212-BA8DC18EAC42}" destId="{77072C99-9D9F-47CE-B539-CCF3C5C37F3B}" srcOrd="0" destOrd="0" presId="urn:microsoft.com/office/officeart/2005/8/layout/list1"/>
    <dgm:cxn modelId="{4B7DFDE4-5B02-41A1-BE3C-8DE3DA31DF73}" type="presParOf" srcId="{65BF4AF1-4E95-4D64-B212-BA8DC18EAC42}" destId="{D455F51E-F878-4A2D-BAE7-4D294E969CE3}" srcOrd="1" destOrd="0" presId="urn:microsoft.com/office/officeart/2005/8/layout/list1"/>
    <dgm:cxn modelId="{4AE07460-EA86-449B-BDF7-6C4AFCF84E24}" type="presParOf" srcId="{475890CF-15DF-4A0B-B245-F7CBF7A5CE89}" destId="{66497C2B-996C-45D3-ACF3-4C14B99E44D2}" srcOrd="5" destOrd="0" presId="urn:microsoft.com/office/officeart/2005/8/layout/list1"/>
    <dgm:cxn modelId="{D75D1BB2-8CBA-4A12-A896-FDFA550ABE17}"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$384.767</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Promesa de Sociedad Futura Variante de Yopal S.A.S. (CNV CONSTRUCCIONES S.A.S., INGENIERÍA DE VÍAS S.A., MHC, PAVCOL S.A.S., SAINC S.A., SP INGENIEROS S.A.S.,VALORCON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2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1 PEAJE NUEVO </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custLinFactNeighborX="-1228" custLinFactNeighborY="-23076">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A6E808F5-E965-4B79-B7A3-57956D64F607}" type="presOf" srcId="{D0F2DDA1-0E0D-4FD1-A81A-54BE0A8ACB15}" destId="{2A6DCF2A-B408-4C40-8D46-91A419D9E4A3}" srcOrd="0" destOrd="0" presId="urn:microsoft.com/office/officeart/2005/8/layout/list1"/>
    <dgm:cxn modelId="{246CCCB3-6E68-45AC-A950-1C44F4972EF0}" type="presOf" srcId="{BFC99E52-10BB-4E97-8475-8DF709B582DC}" destId="{475890CF-15DF-4A0B-B245-F7CBF7A5CE89}" srcOrd="0" destOrd="0" presId="urn:microsoft.com/office/officeart/2005/8/layout/list1"/>
    <dgm:cxn modelId="{41D8E984-9D63-4FEB-B314-ADBD6B5F9422}" type="presOf" srcId="{C12D9C2E-43C8-49A6-B5A4-D99820741017}" destId="{2A6DCF2A-B408-4C40-8D46-91A419D9E4A3}" srcOrd="0" destOrd="2"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DD5B08B8-1677-438C-9A5E-8680CB2209DD}" type="presOf" srcId="{89B7DFA3-ABED-4499-9A5E-1D66DEC00383}" destId="{D455F51E-F878-4A2D-BAE7-4D294E969CE3}" srcOrd="1" destOrd="0" presId="urn:microsoft.com/office/officeart/2005/8/layout/list1"/>
    <dgm:cxn modelId="{3D75A1B6-22EA-4B58-8581-B7FB433C10F4}" type="presOf" srcId="{B06D505D-8E2F-4D1A-B27A-56A0F233AC0D}" destId="{36D816F8-F198-462D-B1C1-F2B261A387B2}"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67B670A4-9DA8-47C3-B8FF-3518FCA0958A}" type="presOf" srcId="{F96B75D6-87F5-4773-BA24-EF9600100F73}" destId="{FC59F9BE-81B0-4F10-A1D4-3364800DA136}" srcOrd="0" destOrd="0" presId="urn:microsoft.com/office/officeart/2005/8/layout/list1"/>
    <dgm:cxn modelId="{B31C990D-E56E-46EE-819F-47192AE965E1}" type="presOf" srcId="{5B10CAE9-FABC-48D3-B866-B6946D3BB4FD}" destId="{B2D665C1-F666-4967-A396-EE759695490F}" srcOrd="1" destOrd="0" presId="urn:microsoft.com/office/officeart/2005/8/layout/list1"/>
    <dgm:cxn modelId="{5A15ED64-031E-45EF-892D-204994708B4A}" type="presOf" srcId="{F96B75D6-87F5-4773-BA24-EF9600100F73}" destId="{6CF66FEE-4C8E-43FC-97BB-53A003F2AA4D}" srcOrd="1" destOrd="0" presId="urn:microsoft.com/office/officeart/2005/8/layout/list1"/>
    <dgm:cxn modelId="{4A7A34E9-221B-4AC4-95EC-F78918CAF3DE}" type="presOf" srcId="{5B10CAE9-FABC-48D3-B866-B6946D3BB4FD}" destId="{B723FF4B-3441-44B3-9DF9-32C7A4A7E68F}"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3337A64F-C1EE-490E-B5A4-663D946A153A}" srcId="{F96B75D6-87F5-4773-BA24-EF9600100F73}" destId="{84056A4A-3F0D-4B19-90F9-22B804B460B4}" srcOrd="1" destOrd="0" parTransId="{068F3FE1-6B9D-4075-9C0B-297AA15D3312}" sibTransId="{6C67B8DB-6CDC-4F7A-9DAF-209765CDD0FC}"/>
    <dgm:cxn modelId="{165FA67B-E890-4144-87A9-2C65C5180FFB}" type="presOf" srcId="{89B7DFA3-ABED-4499-9A5E-1D66DEC00383}" destId="{77072C99-9D9F-47CE-B539-CCF3C5C37F3B}" srcOrd="0" destOrd="0" presId="urn:microsoft.com/office/officeart/2005/8/layout/list1"/>
    <dgm:cxn modelId="{79CF9DC1-26F7-4AEF-BC91-C93872873FAB}" type="presOf" srcId="{0A4E36F8-5CF3-4534-B8E6-327566ECD57D}" destId="{EDC5DCF0-1D3C-451B-AA75-BEFEC8664C6A}"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3F6C73AC-E30F-4E82-9EFE-B1DC17DAA5DF}" type="presOf" srcId="{84056A4A-3F0D-4B19-90F9-22B804B460B4}" destId="{2A6DCF2A-B408-4C40-8D46-91A419D9E4A3}" srcOrd="0" destOrd="1" presId="urn:microsoft.com/office/officeart/2005/8/layout/list1"/>
    <dgm:cxn modelId="{CBBBB34A-7678-4839-BDC9-A19512916C91}" type="presParOf" srcId="{475890CF-15DF-4A0B-B245-F7CBF7A5CE89}" destId="{D9E4BE70-56AD-4F73-912D-316D4D922D23}" srcOrd="0" destOrd="0" presId="urn:microsoft.com/office/officeart/2005/8/layout/list1"/>
    <dgm:cxn modelId="{EA849056-3E04-4BA7-9C75-9DE28BF9DE61}" type="presParOf" srcId="{D9E4BE70-56AD-4F73-912D-316D4D922D23}" destId="{B723FF4B-3441-44B3-9DF9-32C7A4A7E68F}" srcOrd="0" destOrd="0" presId="urn:microsoft.com/office/officeart/2005/8/layout/list1"/>
    <dgm:cxn modelId="{C63039E1-911F-4DDF-86D7-0A84E9495576}" type="presParOf" srcId="{D9E4BE70-56AD-4F73-912D-316D4D922D23}" destId="{B2D665C1-F666-4967-A396-EE759695490F}" srcOrd="1" destOrd="0" presId="urn:microsoft.com/office/officeart/2005/8/layout/list1"/>
    <dgm:cxn modelId="{7140204A-C546-430D-844A-F99B2E2144C5}" type="presParOf" srcId="{475890CF-15DF-4A0B-B245-F7CBF7A5CE89}" destId="{EEB1281F-FEEC-4C12-B0F0-86AA2BF1FE98}" srcOrd="1" destOrd="0" presId="urn:microsoft.com/office/officeart/2005/8/layout/list1"/>
    <dgm:cxn modelId="{0C597283-598D-46DC-9018-884E6530082E}" type="presParOf" srcId="{475890CF-15DF-4A0B-B245-F7CBF7A5CE89}" destId="{EDC5DCF0-1D3C-451B-AA75-BEFEC8664C6A}" srcOrd="2" destOrd="0" presId="urn:microsoft.com/office/officeart/2005/8/layout/list1"/>
    <dgm:cxn modelId="{EA3B262F-2905-44AC-8E5F-770ECA610F8C}" type="presParOf" srcId="{475890CF-15DF-4A0B-B245-F7CBF7A5CE89}" destId="{285753CA-FE64-46B1-AD26-E797F021CB1D}" srcOrd="3" destOrd="0" presId="urn:microsoft.com/office/officeart/2005/8/layout/list1"/>
    <dgm:cxn modelId="{6AC1A6B1-F9D6-457B-AD2D-E552CA3A1270}" type="presParOf" srcId="{475890CF-15DF-4A0B-B245-F7CBF7A5CE89}" destId="{65BF4AF1-4E95-4D64-B212-BA8DC18EAC42}" srcOrd="4" destOrd="0" presId="urn:microsoft.com/office/officeart/2005/8/layout/list1"/>
    <dgm:cxn modelId="{56196F63-BF61-426B-A915-3061D81C36C8}" type="presParOf" srcId="{65BF4AF1-4E95-4D64-B212-BA8DC18EAC42}" destId="{77072C99-9D9F-47CE-B539-CCF3C5C37F3B}" srcOrd="0" destOrd="0" presId="urn:microsoft.com/office/officeart/2005/8/layout/list1"/>
    <dgm:cxn modelId="{4E1AE95F-5DB6-4343-90F4-1BEBC4DE124C}" type="presParOf" srcId="{65BF4AF1-4E95-4D64-B212-BA8DC18EAC42}" destId="{D455F51E-F878-4A2D-BAE7-4D294E969CE3}" srcOrd="1" destOrd="0" presId="urn:microsoft.com/office/officeart/2005/8/layout/list1"/>
    <dgm:cxn modelId="{C83550BC-7FF1-4AC4-B63C-33446CECDB24}" type="presParOf" srcId="{475890CF-15DF-4A0B-B245-F7CBF7A5CE89}" destId="{66497C2B-996C-45D3-ACF3-4C14B99E44D2}" srcOrd="5" destOrd="0" presId="urn:microsoft.com/office/officeart/2005/8/layout/list1"/>
    <dgm:cxn modelId="{1C0D3869-FA67-4362-A65D-262C1CB0BBD8}" type="presParOf" srcId="{475890CF-15DF-4A0B-B245-F7CBF7A5CE89}" destId="{36D816F8-F198-462D-B1C1-F2B261A387B2}" srcOrd="6" destOrd="0" presId="urn:microsoft.com/office/officeart/2005/8/layout/list1"/>
    <dgm:cxn modelId="{794231C0-C3EE-4039-9D89-CA2C688D438B}" type="presParOf" srcId="{475890CF-15DF-4A0B-B245-F7CBF7A5CE89}" destId="{78C90B04-4DBC-43C7-8D99-286D4B1A6ABB}" srcOrd="7" destOrd="0" presId="urn:microsoft.com/office/officeart/2005/8/layout/list1"/>
    <dgm:cxn modelId="{7DC50E54-6A93-479E-B626-4814174CD0AA}" type="presParOf" srcId="{475890CF-15DF-4A0B-B245-F7CBF7A5CE89}" destId="{DB1FE9E1-F5B9-4A92-8A69-8AC22FE84B5E}" srcOrd="8" destOrd="0" presId="urn:microsoft.com/office/officeart/2005/8/layout/list1"/>
    <dgm:cxn modelId="{83B0F8B7-FF49-4BEE-A6F8-C8D5E69E5BCD}" type="presParOf" srcId="{DB1FE9E1-F5B9-4A92-8A69-8AC22FE84B5E}" destId="{FC59F9BE-81B0-4F10-A1D4-3364800DA136}" srcOrd="0" destOrd="0" presId="urn:microsoft.com/office/officeart/2005/8/layout/list1"/>
    <dgm:cxn modelId="{D7D0CFA5-15FE-4F13-9E62-C0CF84F9A140}" type="presParOf" srcId="{DB1FE9E1-F5B9-4A92-8A69-8AC22FE84B5E}" destId="{6CF66FEE-4C8E-43FC-97BB-53A003F2AA4D}" srcOrd="1" destOrd="0" presId="urn:microsoft.com/office/officeart/2005/8/layout/list1"/>
    <dgm:cxn modelId="{B06B4D59-D65E-464E-A934-71EA6BE2DC29}" type="presParOf" srcId="{475890CF-15DF-4A0B-B245-F7CBF7A5CE89}" destId="{B18705C6-C943-4516-9715-648C919F9A02}" srcOrd="9" destOrd="0" presId="urn:microsoft.com/office/officeart/2005/8/layout/list1"/>
    <dgm:cxn modelId="{897B72CB-1785-41E2-BB9C-21477FA314C3}"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 AÑOS CONSTRUCCION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b="0" dirty="0" smtClean="0">
              <a:solidFill>
                <a:schemeClr val="dk1"/>
              </a:solidFill>
              <a:latin typeface="+mn-lt"/>
              <a:ea typeface="+mn-ea"/>
              <a:cs typeface="+mn-cs"/>
            </a:rPr>
            <a:t>SE SOLICITARA INFORMACIÓN ADICIONAL EL DÍA  30-09-2014</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25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446F3FE5-5F36-4357-B6AD-238C3C31F400}" type="presOf" srcId="{89B7DFA3-ABED-4499-9A5E-1D66DEC00383}" destId="{D455F51E-F878-4A2D-BAE7-4D294E969CE3}" srcOrd="1" destOrd="0" presId="urn:microsoft.com/office/officeart/2005/8/layout/list1"/>
    <dgm:cxn modelId="{A532DA65-284F-42A7-BB34-2D7FA74C6119}" type="presOf" srcId="{83EE8695-9F0C-4ADC-8B52-26BD41935CF3}" destId="{EDC5DCF0-1D3C-451B-AA75-BEFEC8664C6A}" srcOrd="0" destOrd="0" presId="urn:microsoft.com/office/officeart/2005/8/layout/list1"/>
    <dgm:cxn modelId="{0BF18E3D-A37C-4600-A269-FFFD159D0C15}" type="presOf" srcId="{5B10CAE9-FABC-48D3-B866-B6946D3BB4FD}" destId="{B2D665C1-F666-4967-A396-EE759695490F}" srcOrd="1" destOrd="0" presId="urn:microsoft.com/office/officeart/2005/8/layout/list1"/>
    <dgm:cxn modelId="{4A833003-7104-4630-8063-70FA2F3AB961}" type="presOf" srcId="{BFC99E52-10BB-4E97-8475-8DF709B582DC}" destId="{475890CF-15DF-4A0B-B245-F7CBF7A5CE89}" srcOrd="0" destOrd="0" presId="urn:microsoft.com/office/officeart/2005/8/layout/list1"/>
    <dgm:cxn modelId="{3706305F-4F6B-4A09-A7A0-B52F0E1E8141}" type="presOf" srcId="{0A4E36F8-5CF3-4534-B8E6-327566ECD57D}" destId="{EDC5DCF0-1D3C-451B-AA75-BEFEC8664C6A}" srcOrd="0" destOrd="1" presId="urn:microsoft.com/office/officeart/2005/8/layout/list1"/>
    <dgm:cxn modelId="{107FD841-24B7-4CF7-9BB2-17D47DF07631}" type="presOf" srcId="{B06D505D-8E2F-4D1A-B27A-56A0F233AC0D}" destId="{36D816F8-F198-462D-B1C1-F2B261A387B2}"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016001F6-F59B-4C23-8616-363C97CF8F7F}" type="presOf" srcId="{89B7DFA3-ABED-4499-9A5E-1D66DEC00383}" destId="{77072C99-9D9F-47CE-B539-CCF3C5C37F3B}"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F5A7E91A-500B-4DF3-A77C-904C74016B46}" type="presOf" srcId="{5B10CAE9-FABC-48D3-B866-B6946D3BB4FD}" destId="{B723FF4B-3441-44B3-9DF9-32C7A4A7E68F}"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7972C28F-315D-4967-919F-598D77995852}" type="presParOf" srcId="{475890CF-15DF-4A0B-B245-F7CBF7A5CE89}" destId="{D9E4BE70-56AD-4F73-912D-316D4D922D23}" srcOrd="0" destOrd="0" presId="urn:microsoft.com/office/officeart/2005/8/layout/list1"/>
    <dgm:cxn modelId="{0590CF0F-68E2-488E-AE64-F65C972B5C68}" type="presParOf" srcId="{D9E4BE70-56AD-4F73-912D-316D4D922D23}" destId="{B723FF4B-3441-44B3-9DF9-32C7A4A7E68F}" srcOrd="0" destOrd="0" presId="urn:microsoft.com/office/officeart/2005/8/layout/list1"/>
    <dgm:cxn modelId="{73978112-13BC-420A-A7C1-D95ABA948651}" type="presParOf" srcId="{D9E4BE70-56AD-4F73-912D-316D4D922D23}" destId="{B2D665C1-F666-4967-A396-EE759695490F}" srcOrd="1" destOrd="0" presId="urn:microsoft.com/office/officeart/2005/8/layout/list1"/>
    <dgm:cxn modelId="{733C72DE-66C9-4901-89BE-346EE0464DFF}" type="presParOf" srcId="{475890CF-15DF-4A0B-B245-F7CBF7A5CE89}" destId="{EEB1281F-FEEC-4C12-B0F0-86AA2BF1FE98}" srcOrd="1" destOrd="0" presId="urn:microsoft.com/office/officeart/2005/8/layout/list1"/>
    <dgm:cxn modelId="{63FC89B4-CAF6-45A8-8A7D-D755573566DD}" type="presParOf" srcId="{475890CF-15DF-4A0B-B245-F7CBF7A5CE89}" destId="{EDC5DCF0-1D3C-451B-AA75-BEFEC8664C6A}" srcOrd="2" destOrd="0" presId="urn:microsoft.com/office/officeart/2005/8/layout/list1"/>
    <dgm:cxn modelId="{5C48FE94-0285-4D93-BEF5-5935E5F4A6DD}" type="presParOf" srcId="{475890CF-15DF-4A0B-B245-F7CBF7A5CE89}" destId="{285753CA-FE64-46B1-AD26-E797F021CB1D}" srcOrd="3" destOrd="0" presId="urn:microsoft.com/office/officeart/2005/8/layout/list1"/>
    <dgm:cxn modelId="{CCCC958E-891D-428F-BF33-363DEFBC05C0}" type="presParOf" srcId="{475890CF-15DF-4A0B-B245-F7CBF7A5CE89}" destId="{65BF4AF1-4E95-4D64-B212-BA8DC18EAC42}" srcOrd="4" destOrd="0" presId="urn:microsoft.com/office/officeart/2005/8/layout/list1"/>
    <dgm:cxn modelId="{D8E891AC-D030-4469-BA73-A5D1DC98C2F6}" type="presParOf" srcId="{65BF4AF1-4E95-4D64-B212-BA8DC18EAC42}" destId="{77072C99-9D9F-47CE-B539-CCF3C5C37F3B}" srcOrd="0" destOrd="0" presId="urn:microsoft.com/office/officeart/2005/8/layout/list1"/>
    <dgm:cxn modelId="{3B6E36D8-BB0E-446E-89EE-25DCC53B9BD1}" type="presParOf" srcId="{65BF4AF1-4E95-4D64-B212-BA8DC18EAC42}" destId="{D455F51E-F878-4A2D-BAE7-4D294E969CE3}" srcOrd="1" destOrd="0" presId="urn:microsoft.com/office/officeart/2005/8/layout/list1"/>
    <dgm:cxn modelId="{CBE9A876-040F-44E2-B275-035B566926BF}" type="presParOf" srcId="{475890CF-15DF-4A0B-B245-F7CBF7A5CE89}" destId="{66497C2B-996C-45D3-ACF3-4C14B99E44D2}" srcOrd="5" destOrd="0" presId="urn:microsoft.com/office/officeart/2005/8/layout/list1"/>
    <dgm:cxn modelId="{3FFA328D-A4CF-41D2-A07D-47BCCDE2907B}"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COP2014): $273.724</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PROMESA DE SOCIEDAD FUTURA VARIANTE OCCIDENTAL BUCARAMANGA S.A.S.</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CON APORTE DE RECURSOS PÚBLICOS (20%)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1 PEAJE NUEVO</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0B65946E-3720-4268-8111-39DEBEBFBD8F}" type="presOf" srcId="{BFC99E52-10BB-4E97-8475-8DF709B582DC}" destId="{475890CF-15DF-4A0B-B245-F7CBF7A5CE89}" srcOrd="0" destOrd="0" presId="urn:microsoft.com/office/officeart/2005/8/layout/list1"/>
    <dgm:cxn modelId="{E366773A-23E2-41B5-B03C-41AFC1733252}" type="presOf" srcId="{89B7DFA3-ABED-4499-9A5E-1D66DEC00383}" destId="{77072C99-9D9F-47CE-B539-CCF3C5C37F3B}" srcOrd="0" destOrd="0" presId="urn:microsoft.com/office/officeart/2005/8/layout/list1"/>
    <dgm:cxn modelId="{12E8C90C-8FA5-4681-96BD-A06FADF0E16A}" type="presOf" srcId="{F96B75D6-87F5-4773-BA24-EF9600100F73}" destId="{FC59F9BE-81B0-4F10-A1D4-3364800DA136}" srcOrd="0" destOrd="0" presId="urn:microsoft.com/office/officeart/2005/8/layout/list1"/>
    <dgm:cxn modelId="{C8580238-60B2-4320-AFD2-68AF3BF498C7}" type="presOf" srcId="{0A4E36F8-5CF3-4534-B8E6-327566ECD57D}" destId="{EDC5DCF0-1D3C-451B-AA75-BEFEC8664C6A}" srcOrd="0" destOrd="0" presId="urn:microsoft.com/office/officeart/2005/8/layout/list1"/>
    <dgm:cxn modelId="{AA722987-5E66-4FAF-ACAD-97D4BB1656A3}" type="presOf" srcId="{84056A4A-3F0D-4B19-90F9-22B804B460B4}" destId="{2A6DCF2A-B408-4C40-8D46-91A419D9E4A3}" srcOrd="0" destOrd="1"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8D8DB4F7-01B6-4AE7-8013-F9FEA6DF7F52}" type="presOf" srcId="{F96B75D6-87F5-4773-BA24-EF9600100F73}" destId="{6CF66FEE-4C8E-43FC-97BB-53A003F2AA4D}" srcOrd="1"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4ED2B78B-F5E9-4205-9B4B-91860BE926E2}" type="presOf" srcId="{D0F2DDA1-0E0D-4FD1-A81A-54BE0A8ACB15}" destId="{2A6DCF2A-B408-4C40-8D46-91A419D9E4A3}" srcOrd="0"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520F9CD7-9705-49F3-8BE8-331DF66AC022}" type="presOf" srcId="{5B10CAE9-FABC-48D3-B866-B6946D3BB4FD}" destId="{B723FF4B-3441-44B3-9DF9-32C7A4A7E68F}" srcOrd="0" destOrd="0" presId="urn:microsoft.com/office/officeart/2005/8/layout/list1"/>
    <dgm:cxn modelId="{6EFD79BF-6C3F-49A0-B85F-0D736C468345}" type="presOf" srcId="{89B7DFA3-ABED-4499-9A5E-1D66DEC00383}" destId="{D455F51E-F878-4A2D-BAE7-4D294E969CE3}" srcOrd="1" destOrd="0" presId="urn:microsoft.com/office/officeart/2005/8/layout/list1"/>
    <dgm:cxn modelId="{7C5E4FFE-0C7E-4901-8B05-06A10354FB66}" type="presOf" srcId="{B06D505D-8E2F-4D1A-B27A-56A0F233AC0D}" destId="{36D816F8-F198-462D-B1C1-F2B261A387B2}"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FE9BA8C7-62E8-4AD7-8132-29C1EC46EF86}" type="presOf" srcId="{5B10CAE9-FABC-48D3-B866-B6946D3BB4FD}" destId="{B2D665C1-F666-4967-A396-EE759695490F}" srcOrd="1"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983DA869-0301-4915-946E-69EAAE68C845}" type="presParOf" srcId="{475890CF-15DF-4A0B-B245-F7CBF7A5CE89}" destId="{D9E4BE70-56AD-4F73-912D-316D4D922D23}" srcOrd="0" destOrd="0" presId="urn:microsoft.com/office/officeart/2005/8/layout/list1"/>
    <dgm:cxn modelId="{13B1DF3F-6B4F-4A9E-9692-A72686F016BE}" type="presParOf" srcId="{D9E4BE70-56AD-4F73-912D-316D4D922D23}" destId="{B723FF4B-3441-44B3-9DF9-32C7A4A7E68F}" srcOrd="0" destOrd="0" presId="urn:microsoft.com/office/officeart/2005/8/layout/list1"/>
    <dgm:cxn modelId="{A325BD43-4A80-4FD2-9122-C9C5C2C801D9}" type="presParOf" srcId="{D9E4BE70-56AD-4F73-912D-316D4D922D23}" destId="{B2D665C1-F666-4967-A396-EE759695490F}" srcOrd="1" destOrd="0" presId="urn:microsoft.com/office/officeart/2005/8/layout/list1"/>
    <dgm:cxn modelId="{728C7A1B-EBCB-4873-A3D8-A409B041EAE4}" type="presParOf" srcId="{475890CF-15DF-4A0B-B245-F7CBF7A5CE89}" destId="{EEB1281F-FEEC-4C12-B0F0-86AA2BF1FE98}" srcOrd="1" destOrd="0" presId="urn:microsoft.com/office/officeart/2005/8/layout/list1"/>
    <dgm:cxn modelId="{909DF179-B481-4917-843B-713FE0127809}" type="presParOf" srcId="{475890CF-15DF-4A0B-B245-F7CBF7A5CE89}" destId="{EDC5DCF0-1D3C-451B-AA75-BEFEC8664C6A}" srcOrd="2" destOrd="0" presId="urn:microsoft.com/office/officeart/2005/8/layout/list1"/>
    <dgm:cxn modelId="{36031BF4-FCA1-480D-AB46-0815902493AF}" type="presParOf" srcId="{475890CF-15DF-4A0B-B245-F7CBF7A5CE89}" destId="{285753CA-FE64-46B1-AD26-E797F021CB1D}" srcOrd="3" destOrd="0" presId="urn:microsoft.com/office/officeart/2005/8/layout/list1"/>
    <dgm:cxn modelId="{E54653F0-E10B-474E-9DBB-DD74FADB5A54}" type="presParOf" srcId="{475890CF-15DF-4A0B-B245-F7CBF7A5CE89}" destId="{65BF4AF1-4E95-4D64-B212-BA8DC18EAC42}" srcOrd="4" destOrd="0" presId="urn:microsoft.com/office/officeart/2005/8/layout/list1"/>
    <dgm:cxn modelId="{A9AD6E06-3619-4D1D-906F-FE537D418ABC}" type="presParOf" srcId="{65BF4AF1-4E95-4D64-B212-BA8DC18EAC42}" destId="{77072C99-9D9F-47CE-B539-CCF3C5C37F3B}" srcOrd="0" destOrd="0" presId="urn:microsoft.com/office/officeart/2005/8/layout/list1"/>
    <dgm:cxn modelId="{C36BC2F6-1B76-4686-B6A2-A87993735CF9}" type="presParOf" srcId="{65BF4AF1-4E95-4D64-B212-BA8DC18EAC42}" destId="{D455F51E-F878-4A2D-BAE7-4D294E969CE3}" srcOrd="1" destOrd="0" presId="urn:microsoft.com/office/officeart/2005/8/layout/list1"/>
    <dgm:cxn modelId="{2FA358E4-C9A7-433F-8C50-41A6767C99FE}" type="presParOf" srcId="{475890CF-15DF-4A0B-B245-F7CBF7A5CE89}" destId="{66497C2B-996C-45D3-ACF3-4C14B99E44D2}" srcOrd="5" destOrd="0" presId="urn:microsoft.com/office/officeart/2005/8/layout/list1"/>
    <dgm:cxn modelId="{8A7AFE23-8BB7-4B11-94C5-E6AF3E6F12DA}" type="presParOf" srcId="{475890CF-15DF-4A0B-B245-F7CBF7A5CE89}" destId="{36D816F8-F198-462D-B1C1-F2B261A387B2}" srcOrd="6" destOrd="0" presId="urn:microsoft.com/office/officeart/2005/8/layout/list1"/>
    <dgm:cxn modelId="{5281CE95-F9B6-4696-A927-4F688AACE6A5}" type="presParOf" srcId="{475890CF-15DF-4A0B-B245-F7CBF7A5CE89}" destId="{78C90B04-4DBC-43C7-8D99-286D4B1A6ABB}" srcOrd="7" destOrd="0" presId="urn:microsoft.com/office/officeart/2005/8/layout/list1"/>
    <dgm:cxn modelId="{E28F8DA7-1F5D-4661-8293-2A03C05FA5E1}" type="presParOf" srcId="{475890CF-15DF-4A0B-B245-F7CBF7A5CE89}" destId="{DB1FE9E1-F5B9-4A92-8A69-8AC22FE84B5E}" srcOrd="8" destOrd="0" presId="urn:microsoft.com/office/officeart/2005/8/layout/list1"/>
    <dgm:cxn modelId="{FD00E4B9-EECF-4F72-BC19-E6977B007AD6}" type="presParOf" srcId="{DB1FE9E1-F5B9-4A92-8A69-8AC22FE84B5E}" destId="{FC59F9BE-81B0-4F10-A1D4-3364800DA136}" srcOrd="0" destOrd="0" presId="urn:microsoft.com/office/officeart/2005/8/layout/list1"/>
    <dgm:cxn modelId="{78581796-83BD-442B-8D9A-A9C4A0D0308E}" type="presParOf" srcId="{DB1FE9E1-F5B9-4A92-8A69-8AC22FE84B5E}" destId="{6CF66FEE-4C8E-43FC-97BB-53A003F2AA4D}" srcOrd="1" destOrd="0" presId="urn:microsoft.com/office/officeart/2005/8/layout/list1"/>
    <dgm:cxn modelId="{A1D0AF37-4673-4C6D-AE14-C2BA8FB030EA}" type="presParOf" srcId="{475890CF-15DF-4A0B-B245-F7CBF7A5CE89}" destId="{B18705C6-C943-4516-9715-648C919F9A02}" srcOrd="9" destOrd="0" presId="urn:microsoft.com/office/officeart/2005/8/layout/list1"/>
    <dgm:cxn modelId="{745E3293-203E-4265-837C-61118F309ECE}"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2,5 AÑOS CONSTRUCCIÓN * (Información suministrada por el Originador)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b="0" dirty="0" smtClean="0">
              <a:solidFill>
                <a:schemeClr val="dk1"/>
              </a:solidFill>
              <a:latin typeface="+mn-lt"/>
              <a:ea typeface="+mn-ea"/>
              <a:cs typeface="+mn-cs"/>
            </a:rPr>
            <a:t>SE SOLICITA INFORMACIÓN ADICIONAL PARA ETAPA DE PREFACTIBILIDAD EL DÍA 11-11-2014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CONCESIÓN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651F5A09-6784-476C-8A44-0FA23649A388}" type="presOf" srcId="{BFC99E52-10BB-4E97-8475-8DF709B582DC}" destId="{475890CF-15DF-4A0B-B245-F7CBF7A5CE89}"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6E462357-A0A7-4D9B-AB2D-1D6178D094AA}" type="presOf" srcId="{89B7DFA3-ABED-4499-9A5E-1D66DEC00383}" destId="{77072C99-9D9F-47CE-B539-CCF3C5C37F3B}" srcOrd="0" destOrd="0" presId="urn:microsoft.com/office/officeart/2005/8/layout/list1"/>
    <dgm:cxn modelId="{25CE2857-AF3A-4020-B1EC-DD4E73FDA663}" type="presOf" srcId="{5B10CAE9-FABC-48D3-B866-B6946D3BB4FD}" destId="{B723FF4B-3441-44B3-9DF9-32C7A4A7E68F}" srcOrd="0" destOrd="0" presId="urn:microsoft.com/office/officeart/2005/8/layout/list1"/>
    <dgm:cxn modelId="{F0A51DB3-CF4B-4E14-BCAD-F0FFB7C6F4B0}" type="presOf" srcId="{89B7DFA3-ABED-4499-9A5E-1D66DEC00383}" destId="{D455F51E-F878-4A2D-BAE7-4D294E969CE3}" srcOrd="1"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09EAC069-512D-42A0-A245-8C6C98A44851}" type="presOf" srcId="{83EE8695-9F0C-4ADC-8B52-26BD41935CF3}" destId="{EDC5DCF0-1D3C-451B-AA75-BEFEC8664C6A}"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766E5C9F-D8D4-4D35-9925-06A226311BCB}" type="presOf" srcId="{B06D505D-8E2F-4D1A-B27A-56A0F233AC0D}" destId="{36D816F8-F198-462D-B1C1-F2B261A387B2}" srcOrd="0" destOrd="0" presId="urn:microsoft.com/office/officeart/2005/8/layout/list1"/>
    <dgm:cxn modelId="{EBCB2F7F-59CA-4376-A9E1-FA1E8B295778}" type="presOf" srcId="{0A4E36F8-5CF3-4534-B8E6-327566ECD57D}" destId="{EDC5DCF0-1D3C-451B-AA75-BEFEC8664C6A}" srcOrd="0" destOrd="1"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6AF38868-8B23-4597-8EFF-06737ABAADAC}" type="presOf" srcId="{5B10CAE9-FABC-48D3-B866-B6946D3BB4FD}" destId="{B2D665C1-F666-4967-A396-EE759695490F}" srcOrd="1"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A7FA747D-4F70-45FA-A2C8-0E54D2F94167}" type="presParOf" srcId="{475890CF-15DF-4A0B-B245-F7CBF7A5CE89}" destId="{D9E4BE70-56AD-4F73-912D-316D4D922D23}" srcOrd="0" destOrd="0" presId="urn:microsoft.com/office/officeart/2005/8/layout/list1"/>
    <dgm:cxn modelId="{742F0E16-B938-4FAE-8507-717E5589B08D}" type="presParOf" srcId="{D9E4BE70-56AD-4F73-912D-316D4D922D23}" destId="{B723FF4B-3441-44B3-9DF9-32C7A4A7E68F}" srcOrd="0" destOrd="0" presId="urn:microsoft.com/office/officeart/2005/8/layout/list1"/>
    <dgm:cxn modelId="{09C5C1F7-AE71-48E5-BDEC-169637046BD5}" type="presParOf" srcId="{D9E4BE70-56AD-4F73-912D-316D4D922D23}" destId="{B2D665C1-F666-4967-A396-EE759695490F}" srcOrd="1" destOrd="0" presId="urn:microsoft.com/office/officeart/2005/8/layout/list1"/>
    <dgm:cxn modelId="{CE58A3F6-48AD-4DC1-BCAA-54A542EDB409}" type="presParOf" srcId="{475890CF-15DF-4A0B-B245-F7CBF7A5CE89}" destId="{EEB1281F-FEEC-4C12-B0F0-86AA2BF1FE98}" srcOrd="1" destOrd="0" presId="urn:microsoft.com/office/officeart/2005/8/layout/list1"/>
    <dgm:cxn modelId="{2666EE11-574F-43F0-853B-2DE06E02AD7D}" type="presParOf" srcId="{475890CF-15DF-4A0B-B245-F7CBF7A5CE89}" destId="{EDC5DCF0-1D3C-451B-AA75-BEFEC8664C6A}" srcOrd="2" destOrd="0" presId="urn:microsoft.com/office/officeart/2005/8/layout/list1"/>
    <dgm:cxn modelId="{895D3205-B569-45E7-BD2D-8259A43BE0DB}" type="presParOf" srcId="{475890CF-15DF-4A0B-B245-F7CBF7A5CE89}" destId="{285753CA-FE64-46B1-AD26-E797F021CB1D}" srcOrd="3" destOrd="0" presId="urn:microsoft.com/office/officeart/2005/8/layout/list1"/>
    <dgm:cxn modelId="{9A923FAB-E505-4D19-8FC3-5C45DCD00869}" type="presParOf" srcId="{475890CF-15DF-4A0B-B245-F7CBF7A5CE89}" destId="{65BF4AF1-4E95-4D64-B212-BA8DC18EAC42}" srcOrd="4" destOrd="0" presId="urn:microsoft.com/office/officeart/2005/8/layout/list1"/>
    <dgm:cxn modelId="{374F9048-0FD6-4B73-AEA6-DB06BCEF9EB4}" type="presParOf" srcId="{65BF4AF1-4E95-4D64-B212-BA8DC18EAC42}" destId="{77072C99-9D9F-47CE-B539-CCF3C5C37F3B}" srcOrd="0" destOrd="0" presId="urn:microsoft.com/office/officeart/2005/8/layout/list1"/>
    <dgm:cxn modelId="{0AB42348-2381-4E3C-B09A-B30442F8A7D8}" type="presParOf" srcId="{65BF4AF1-4E95-4D64-B212-BA8DC18EAC42}" destId="{D455F51E-F878-4A2D-BAE7-4D294E969CE3}" srcOrd="1" destOrd="0" presId="urn:microsoft.com/office/officeart/2005/8/layout/list1"/>
    <dgm:cxn modelId="{838689C7-AF42-4FFB-A09C-EE0746F9AAF9}" type="presParOf" srcId="{475890CF-15DF-4A0B-B245-F7CBF7A5CE89}" destId="{66497C2B-996C-45D3-ACF3-4C14B99E44D2}" srcOrd="5" destOrd="0" presId="urn:microsoft.com/office/officeart/2005/8/layout/list1"/>
    <dgm:cxn modelId="{7B7FFD78-5190-467A-962C-2D5FA4789FF4}"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COP2014): $937.774</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Grupo Concesión Viaducto Soacha (CONSTRUCTORA MONTECARLO VÍA S.A.S., PROYETZA LTDA, CHINA GEZHOUBA GROUP COMPANY LIMITED, OCEISA S.A., BENTON S.A.S.)</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0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1 PEAJE NUEVO </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custLinFactNeighborX="-1228" custLinFactNeighborY="-23076">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64C80FA0-3191-4D85-A9FE-988B24C66ACA}" type="presOf" srcId="{0A4E36F8-5CF3-4534-B8E6-327566ECD57D}" destId="{EDC5DCF0-1D3C-451B-AA75-BEFEC8664C6A}" srcOrd="0" destOrd="0" presId="urn:microsoft.com/office/officeart/2005/8/layout/list1"/>
    <dgm:cxn modelId="{A329C347-9B18-4802-AB5F-D46AE8ABA0F4}" type="presOf" srcId="{84056A4A-3F0D-4B19-90F9-22B804B460B4}" destId="{2A6DCF2A-B408-4C40-8D46-91A419D9E4A3}" srcOrd="0" destOrd="1"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F341A862-825A-4F78-9B20-6BAE543FF2F8}" type="presOf" srcId="{D0F2DDA1-0E0D-4FD1-A81A-54BE0A8ACB15}" destId="{2A6DCF2A-B408-4C40-8D46-91A419D9E4A3}" srcOrd="0" destOrd="0" presId="urn:microsoft.com/office/officeart/2005/8/layout/list1"/>
    <dgm:cxn modelId="{9893A2BF-7C2B-4D84-A3EC-F9033DADF0C8}" srcId="{F96B75D6-87F5-4773-BA24-EF9600100F73}" destId="{C12D9C2E-43C8-49A6-B5A4-D99820741017}" srcOrd="2" destOrd="0" parTransId="{FAB5B8EF-9C6F-4526-8C61-47E11B39F835}" sibTransId="{A823AD09-C1BD-4CFE-9B4F-B6A7382BD940}"/>
    <dgm:cxn modelId="{7DAC45F8-1F81-4A7D-A508-41426B5EE45D}" srcId="{89B7DFA3-ABED-4499-9A5E-1D66DEC00383}" destId="{B06D505D-8E2F-4D1A-B27A-56A0F233AC0D}" srcOrd="0" destOrd="0" parTransId="{CAB1D8D5-1F2B-4C25-9139-FA4CE0E2BDE9}" sibTransId="{ED6FBC95-3B0C-49B5-8018-B301366AC739}"/>
    <dgm:cxn modelId="{60CF80FD-2A2A-43F0-B276-19C76461695B}" type="presOf" srcId="{F96B75D6-87F5-4773-BA24-EF9600100F73}" destId="{FC59F9BE-81B0-4F10-A1D4-3364800DA136}" srcOrd="0" destOrd="0" presId="urn:microsoft.com/office/officeart/2005/8/layout/list1"/>
    <dgm:cxn modelId="{B23FF1FB-7F63-4AD2-BBF9-F89EC935885A}" type="presOf" srcId="{C12D9C2E-43C8-49A6-B5A4-D99820741017}" destId="{2A6DCF2A-B408-4C40-8D46-91A419D9E4A3}" srcOrd="0" destOrd="2" presId="urn:microsoft.com/office/officeart/2005/8/layout/list1"/>
    <dgm:cxn modelId="{AC90336E-604B-4AB4-8689-04B5EC6EC65B}" type="presOf" srcId="{89B7DFA3-ABED-4499-9A5E-1D66DEC00383}" destId="{77072C99-9D9F-47CE-B539-CCF3C5C37F3B}"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774BC3A6-7CC9-4F0E-9619-DEB10666919F}" type="presOf" srcId="{B06D505D-8E2F-4D1A-B27A-56A0F233AC0D}" destId="{36D816F8-F198-462D-B1C1-F2B261A387B2}"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3337A64F-C1EE-490E-B5A4-663D946A153A}" srcId="{F96B75D6-87F5-4773-BA24-EF9600100F73}" destId="{84056A4A-3F0D-4B19-90F9-22B804B460B4}" srcOrd="1" destOrd="0" parTransId="{068F3FE1-6B9D-4075-9C0B-297AA15D3312}" sibTransId="{6C67B8DB-6CDC-4F7A-9DAF-209765CDD0FC}"/>
    <dgm:cxn modelId="{89DE3860-0640-43C3-9D3D-BF2BCE11E336}" type="presOf" srcId="{5B10CAE9-FABC-48D3-B866-B6946D3BB4FD}" destId="{B2D665C1-F666-4967-A396-EE759695490F}" srcOrd="1" destOrd="0" presId="urn:microsoft.com/office/officeart/2005/8/layout/list1"/>
    <dgm:cxn modelId="{245C333D-4117-423E-B2F7-39790ED78DF0}" type="presOf" srcId="{F96B75D6-87F5-4773-BA24-EF9600100F73}" destId="{6CF66FEE-4C8E-43FC-97BB-53A003F2AA4D}" srcOrd="1"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E2F847E1-4C63-4273-8F12-0FD50FCF2230}" type="presOf" srcId="{89B7DFA3-ABED-4499-9A5E-1D66DEC00383}" destId="{D455F51E-F878-4A2D-BAE7-4D294E969CE3}" srcOrd="1"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2487AB03-056A-484B-8738-856D6715A2DC}" type="presOf" srcId="{5B10CAE9-FABC-48D3-B866-B6946D3BB4FD}" destId="{B723FF4B-3441-44B3-9DF9-32C7A4A7E68F}" srcOrd="0" destOrd="0" presId="urn:microsoft.com/office/officeart/2005/8/layout/list1"/>
    <dgm:cxn modelId="{69FDD857-71B3-4B5E-A2BE-2CCEB90C457F}" type="presOf" srcId="{BFC99E52-10BB-4E97-8475-8DF709B582DC}" destId="{475890CF-15DF-4A0B-B245-F7CBF7A5CE89}" srcOrd="0" destOrd="0" presId="urn:microsoft.com/office/officeart/2005/8/layout/list1"/>
    <dgm:cxn modelId="{1DCAB0EF-F6BF-46BB-A189-8B0A6829DEBD}" type="presParOf" srcId="{475890CF-15DF-4A0B-B245-F7CBF7A5CE89}" destId="{D9E4BE70-56AD-4F73-912D-316D4D922D23}" srcOrd="0" destOrd="0" presId="urn:microsoft.com/office/officeart/2005/8/layout/list1"/>
    <dgm:cxn modelId="{00FB5B7F-2C1D-4209-8053-B33FABCD5FF3}" type="presParOf" srcId="{D9E4BE70-56AD-4F73-912D-316D4D922D23}" destId="{B723FF4B-3441-44B3-9DF9-32C7A4A7E68F}" srcOrd="0" destOrd="0" presId="urn:microsoft.com/office/officeart/2005/8/layout/list1"/>
    <dgm:cxn modelId="{3135305A-50AF-413B-B00E-EB8CDAF10495}" type="presParOf" srcId="{D9E4BE70-56AD-4F73-912D-316D4D922D23}" destId="{B2D665C1-F666-4967-A396-EE759695490F}" srcOrd="1" destOrd="0" presId="urn:microsoft.com/office/officeart/2005/8/layout/list1"/>
    <dgm:cxn modelId="{D0115251-247D-486E-9DA5-5970D188D37C}" type="presParOf" srcId="{475890CF-15DF-4A0B-B245-F7CBF7A5CE89}" destId="{EEB1281F-FEEC-4C12-B0F0-86AA2BF1FE98}" srcOrd="1" destOrd="0" presId="urn:microsoft.com/office/officeart/2005/8/layout/list1"/>
    <dgm:cxn modelId="{754F55B7-B68A-40C6-8C71-3CE5F518B0FF}" type="presParOf" srcId="{475890CF-15DF-4A0B-B245-F7CBF7A5CE89}" destId="{EDC5DCF0-1D3C-451B-AA75-BEFEC8664C6A}" srcOrd="2" destOrd="0" presId="urn:microsoft.com/office/officeart/2005/8/layout/list1"/>
    <dgm:cxn modelId="{E830E652-19CA-4E65-B484-236FB1ACFF8D}" type="presParOf" srcId="{475890CF-15DF-4A0B-B245-F7CBF7A5CE89}" destId="{285753CA-FE64-46B1-AD26-E797F021CB1D}" srcOrd="3" destOrd="0" presId="urn:microsoft.com/office/officeart/2005/8/layout/list1"/>
    <dgm:cxn modelId="{5EE6D607-6AD0-4F2E-9F22-A1ACDE647CE9}" type="presParOf" srcId="{475890CF-15DF-4A0B-B245-F7CBF7A5CE89}" destId="{65BF4AF1-4E95-4D64-B212-BA8DC18EAC42}" srcOrd="4" destOrd="0" presId="urn:microsoft.com/office/officeart/2005/8/layout/list1"/>
    <dgm:cxn modelId="{09136B50-1F45-4D5B-93C3-D46CB33B5148}" type="presParOf" srcId="{65BF4AF1-4E95-4D64-B212-BA8DC18EAC42}" destId="{77072C99-9D9F-47CE-B539-CCF3C5C37F3B}" srcOrd="0" destOrd="0" presId="urn:microsoft.com/office/officeart/2005/8/layout/list1"/>
    <dgm:cxn modelId="{DB2B3822-321D-41E3-9AF1-170EDE2C725A}" type="presParOf" srcId="{65BF4AF1-4E95-4D64-B212-BA8DC18EAC42}" destId="{D455F51E-F878-4A2D-BAE7-4D294E969CE3}" srcOrd="1" destOrd="0" presId="urn:microsoft.com/office/officeart/2005/8/layout/list1"/>
    <dgm:cxn modelId="{FB765F9A-08D9-43FC-9F9A-551126BA15AD}" type="presParOf" srcId="{475890CF-15DF-4A0B-B245-F7CBF7A5CE89}" destId="{66497C2B-996C-45D3-ACF3-4C14B99E44D2}" srcOrd="5" destOrd="0" presId="urn:microsoft.com/office/officeart/2005/8/layout/list1"/>
    <dgm:cxn modelId="{0ED110D7-F5E3-4144-AD1F-C87DD39C4E82}" type="presParOf" srcId="{475890CF-15DF-4A0B-B245-F7CBF7A5CE89}" destId="{36D816F8-F198-462D-B1C1-F2B261A387B2}" srcOrd="6" destOrd="0" presId="urn:microsoft.com/office/officeart/2005/8/layout/list1"/>
    <dgm:cxn modelId="{0C7791FC-F84A-436C-84E6-9ED496BA07FD}" type="presParOf" srcId="{475890CF-15DF-4A0B-B245-F7CBF7A5CE89}" destId="{78C90B04-4DBC-43C7-8D99-286D4B1A6ABB}" srcOrd="7" destOrd="0" presId="urn:microsoft.com/office/officeart/2005/8/layout/list1"/>
    <dgm:cxn modelId="{06E6A3D2-1167-4483-AFA7-33462974FBF4}" type="presParOf" srcId="{475890CF-15DF-4A0B-B245-F7CBF7A5CE89}" destId="{DB1FE9E1-F5B9-4A92-8A69-8AC22FE84B5E}" srcOrd="8" destOrd="0" presId="urn:microsoft.com/office/officeart/2005/8/layout/list1"/>
    <dgm:cxn modelId="{919DE9A9-8FF8-45BF-A6C1-7328968D5D79}" type="presParOf" srcId="{DB1FE9E1-F5B9-4A92-8A69-8AC22FE84B5E}" destId="{FC59F9BE-81B0-4F10-A1D4-3364800DA136}" srcOrd="0" destOrd="0" presId="urn:microsoft.com/office/officeart/2005/8/layout/list1"/>
    <dgm:cxn modelId="{824D9D13-F25E-4745-9EE5-2B4B47168D8D}" type="presParOf" srcId="{DB1FE9E1-F5B9-4A92-8A69-8AC22FE84B5E}" destId="{6CF66FEE-4C8E-43FC-97BB-53A003F2AA4D}" srcOrd="1" destOrd="0" presId="urn:microsoft.com/office/officeart/2005/8/layout/list1"/>
    <dgm:cxn modelId="{E59B4C39-7752-4400-9B91-BEBC38A1116A}" type="presParOf" srcId="{475890CF-15DF-4A0B-B245-F7CBF7A5CE89}" destId="{B18705C6-C943-4516-9715-648C919F9A02}" srcOrd="9" destOrd="0" presId="urn:microsoft.com/office/officeart/2005/8/layout/list1"/>
    <dgm:cxn modelId="{B54A2C6A-5243-4FEA-9D8D-0A7572C126F2}"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4 AÑOS CONSTRUCCION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b="0" dirty="0" smtClean="0">
              <a:solidFill>
                <a:schemeClr val="dk1"/>
              </a:solidFill>
              <a:latin typeface="+mn-lt"/>
              <a:ea typeface="+mn-ea"/>
              <a:cs typeface="+mn-cs"/>
            </a:rPr>
            <a:t>SE SOLICITO INFORMACIÓN ADICIONAL EL DÍA         09 – 10 – 2014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21C08254-FA3C-47B4-83A8-04C2254F0D31}" type="presOf" srcId="{0A4E36F8-5CF3-4534-B8E6-327566ECD57D}" destId="{EDC5DCF0-1D3C-451B-AA75-BEFEC8664C6A}" srcOrd="0" destOrd="1" presId="urn:microsoft.com/office/officeart/2005/8/layout/list1"/>
    <dgm:cxn modelId="{35C3805F-14BC-48BC-AE8A-F70E7D338F90}" type="presOf" srcId="{83EE8695-9F0C-4ADC-8B52-26BD41935CF3}" destId="{EDC5DCF0-1D3C-451B-AA75-BEFEC8664C6A}" srcOrd="0" destOrd="0" presId="urn:microsoft.com/office/officeart/2005/8/layout/list1"/>
    <dgm:cxn modelId="{C5E9FB11-D196-484A-AB77-3522B909C917}" type="presOf" srcId="{89B7DFA3-ABED-4499-9A5E-1D66DEC00383}" destId="{D455F51E-F878-4A2D-BAE7-4D294E969CE3}" srcOrd="1"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AD20F520-4F4B-4302-93C8-5C6E1F2199F3}" type="presOf" srcId="{89B7DFA3-ABED-4499-9A5E-1D66DEC00383}" destId="{77072C99-9D9F-47CE-B539-CCF3C5C37F3B}"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CDF6A50-FA88-44CA-B822-32F98511975C}" srcId="{BFC99E52-10BB-4E97-8475-8DF709B582DC}" destId="{89B7DFA3-ABED-4499-9A5E-1D66DEC00383}" srcOrd="1" destOrd="0" parTransId="{E7CB4B10-1C02-43DC-9DAB-8275271EB4E2}" sibTransId="{7EE0B538-B7DB-4636-9473-8134F9AD1DEF}"/>
    <dgm:cxn modelId="{88C7CE3A-EBD8-4452-A2B5-9DFD35651D21}" srcId="{BFC99E52-10BB-4E97-8475-8DF709B582DC}" destId="{5B10CAE9-FABC-48D3-B866-B6946D3BB4FD}" srcOrd="0" destOrd="0" parTransId="{F8FCFC65-CC28-4204-A737-BACC607993C5}" sibTransId="{4A6EDACF-FC56-4CCC-A90E-085E73954F57}"/>
    <dgm:cxn modelId="{C4CDA6B6-5101-476E-9B0C-6C0A4412BCDB}" type="presOf" srcId="{5B10CAE9-FABC-48D3-B866-B6946D3BB4FD}" destId="{B723FF4B-3441-44B3-9DF9-32C7A4A7E68F}" srcOrd="0" destOrd="0" presId="urn:microsoft.com/office/officeart/2005/8/layout/list1"/>
    <dgm:cxn modelId="{A9868F96-9090-47BB-A950-A241E5F6DDF1}" type="presOf" srcId="{BFC99E52-10BB-4E97-8475-8DF709B582DC}" destId="{475890CF-15DF-4A0B-B245-F7CBF7A5CE89}"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18FF55C2-5495-46C7-83D6-7F081359B474}" type="presOf" srcId="{5B10CAE9-FABC-48D3-B866-B6946D3BB4FD}" destId="{B2D665C1-F666-4967-A396-EE759695490F}" srcOrd="1" destOrd="0" presId="urn:microsoft.com/office/officeart/2005/8/layout/list1"/>
    <dgm:cxn modelId="{AEDBCF23-FF47-4430-AD38-F2E91840AA21}" type="presOf" srcId="{B06D505D-8E2F-4D1A-B27A-56A0F233AC0D}" destId="{36D816F8-F198-462D-B1C1-F2B261A387B2}" srcOrd="0" destOrd="0" presId="urn:microsoft.com/office/officeart/2005/8/layout/list1"/>
    <dgm:cxn modelId="{D71FB5BB-9C4F-48B0-8E23-089CB8294FE6}" type="presParOf" srcId="{475890CF-15DF-4A0B-B245-F7CBF7A5CE89}" destId="{D9E4BE70-56AD-4F73-912D-316D4D922D23}" srcOrd="0" destOrd="0" presId="urn:microsoft.com/office/officeart/2005/8/layout/list1"/>
    <dgm:cxn modelId="{2670391B-F10E-4308-8896-E3BE13EA7A30}" type="presParOf" srcId="{D9E4BE70-56AD-4F73-912D-316D4D922D23}" destId="{B723FF4B-3441-44B3-9DF9-32C7A4A7E68F}" srcOrd="0" destOrd="0" presId="urn:microsoft.com/office/officeart/2005/8/layout/list1"/>
    <dgm:cxn modelId="{4FF2F0CA-8971-4FD7-99E6-D1CD914CB7E1}" type="presParOf" srcId="{D9E4BE70-56AD-4F73-912D-316D4D922D23}" destId="{B2D665C1-F666-4967-A396-EE759695490F}" srcOrd="1" destOrd="0" presId="urn:microsoft.com/office/officeart/2005/8/layout/list1"/>
    <dgm:cxn modelId="{6CA2D621-5D74-4634-90B4-E185FB225CE4}" type="presParOf" srcId="{475890CF-15DF-4A0B-B245-F7CBF7A5CE89}" destId="{EEB1281F-FEEC-4C12-B0F0-86AA2BF1FE98}" srcOrd="1" destOrd="0" presId="urn:microsoft.com/office/officeart/2005/8/layout/list1"/>
    <dgm:cxn modelId="{944C5EF9-A423-4B45-BDE9-229C8C4873F8}" type="presParOf" srcId="{475890CF-15DF-4A0B-B245-F7CBF7A5CE89}" destId="{EDC5DCF0-1D3C-451B-AA75-BEFEC8664C6A}" srcOrd="2" destOrd="0" presId="urn:microsoft.com/office/officeart/2005/8/layout/list1"/>
    <dgm:cxn modelId="{5BB0D2C7-6192-435D-B4A2-B20F14562A71}" type="presParOf" srcId="{475890CF-15DF-4A0B-B245-F7CBF7A5CE89}" destId="{285753CA-FE64-46B1-AD26-E797F021CB1D}" srcOrd="3" destOrd="0" presId="urn:microsoft.com/office/officeart/2005/8/layout/list1"/>
    <dgm:cxn modelId="{42DE09C6-5988-4C49-A870-C82CB541DBAC}" type="presParOf" srcId="{475890CF-15DF-4A0B-B245-F7CBF7A5CE89}" destId="{65BF4AF1-4E95-4D64-B212-BA8DC18EAC42}" srcOrd="4" destOrd="0" presId="urn:microsoft.com/office/officeart/2005/8/layout/list1"/>
    <dgm:cxn modelId="{EFC46259-42B3-4BA7-9A07-7276B940A7AE}" type="presParOf" srcId="{65BF4AF1-4E95-4D64-B212-BA8DC18EAC42}" destId="{77072C99-9D9F-47CE-B539-CCF3C5C37F3B}" srcOrd="0" destOrd="0" presId="urn:microsoft.com/office/officeart/2005/8/layout/list1"/>
    <dgm:cxn modelId="{1B2AC988-292D-407E-8390-791B67908462}" type="presParOf" srcId="{65BF4AF1-4E95-4D64-B212-BA8DC18EAC42}" destId="{D455F51E-F878-4A2D-BAE7-4D294E969CE3}" srcOrd="1" destOrd="0" presId="urn:microsoft.com/office/officeart/2005/8/layout/list1"/>
    <dgm:cxn modelId="{F43E3995-27E7-49BD-AFF6-73EA53E43C1F}" type="presParOf" srcId="{475890CF-15DF-4A0B-B245-F7CBF7A5CE89}" destId="{66497C2B-996C-45D3-ACF3-4C14B99E44D2}" srcOrd="5" destOrd="0" presId="urn:microsoft.com/office/officeart/2005/8/layout/list1"/>
    <dgm:cxn modelId="{D826DC15-AC00-4949-8111-0E15ECA091C3}"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COP2014): $</a:t>
          </a:r>
          <a:r>
            <a:rPr lang="es-ES" sz="1400" dirty="0" smtClean="0"/>
            <a:t>779.847</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effectLst/>
              <a:latin typeface="+mn-lt"/>
              <a:ea typeface="+mn-ea"/>
              <a:cs typeface="+mn-cs"/>
            </a:rPr>
            <a:t>KMA Construcciones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20% APORTES PÚBLICOS</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4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1 PEAJE NUEVO </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custLinFactNeighborX="-1228" custLinFactNeighborY="-23076">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custLinFactNeighborX="-1474" custLinFactNeighborY="4400">
        <dgm:presLayoutVars>
          <dgm:bulletEnabled val="1"/>
        </dgm:presLayoutVars>
      </dgm:prSet>
      <dgm:spPr/>
      <dgm:t>
        <a:bodyPr/>
        <a:lstStyle/>
        <a:p>
          <a:endParaRPr lang="es-CO"/>
        </a:p>
      </dgm:t>
    </dgm:pt>
  </dgm:ptLst>
  <dgm:cxnLst>
    <dgm:cxn modelId="{A739B8E5-71A8-4F5B-A7AC-7E38872A99D0}" type="presOf" srcId="{BFC99E52-10BB-4E97-8475-8DF709B582DC}" destId="{475890CF-15DF-4A0B-B245-F7CBF7A5CE89}" srcOrd="0" destOrd="0" presId="urn:microsoft.com/office/officeart/2005/8/layout/list1"/>
    <dgm:cxn modelId="{BB254E56-18FC-4662-9FCF-C96EB5882CE1}" type="presOf" srcId="{B06D505D-8E2F-4D1A-B27A-56A0F233AC0D}" destId="{36D816F8-F198-462D-B1C1-F2B261A387B2}" srcOrd="0" destOrd="0" presId="urn:microsoft.com/office/officeart/2005/8/layout/list1"/>
    <dgm:cxn modelId="{9F9F54F9-5544-4D9D-82A8-1C773753D9A0}" type="presOf" srcId="{5B10CAE9-FABC-48D3-B866-B6946D3BB4FD}" destId="{B2D665C1-F666-4967-A396-EE759695490F}" srcOrd="1" destOrd="0" presId="urn:microsoft.com/office/officeart/2005/8/layout/list1"/>
    <dgm:cxn modelId="{34E63627-E00D-4652-B3E8-F2038E174C3D}" type="presOf" srcId="{0A4E36F8-5CF3-4534-B8E6-327566ECD57D}" destId="{EDC5DCF0-1D3C-451B-AA75-BEFEC8664C6A}" srcOrd="0" destOrd="0" presId="urn:microsoft.com/office/officeart/2005/8/layout/list1"/>
    <dgm:cxn modelId="{D56A5904-1B05-4831-A9F3-C1A5EAE23544}" type="presOf" srcId="{89B7DFA3-ABED-4499-9A5E-1D66DEC00383}" destId="{77072C99-9D9F-47CE-B539-CCF3C5C37F3B}" srcOrd="0" destOrd="0" presId="urn:microsoft.com/office/officeart/2005/8/layout/list1"/>
    <dgm:cxn modelId="{11589F43-B4C0-41D1-8C90-D5360F7AE054}" type="presOf" srcId="{84056A4A-3F0D-4B19-90F9-22B804B460B4}" destId="{2A6DCF2A-B408-4C40-8D46-91A419D9E4A3}" srcOrd="0" destOrd="1"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F391B53C-C461-4C6E-A3DB-6492CEA342E6}" type="presOf" srcId="{F96B75D6-87F5-4773-BA24-EF9600100F73}" destId="{FC59F9BE-81B0-4F10-A1D4-3364800DA136}"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50C6C763-1886-45E2-B09A-FDBD4033CA1C}" srcId="{BFC99E52-10BB-4E97-8475-8DF709B582DC}" destId="{F96B75D6-87F5-4773-BA24-EF9600100F73}" srcOrd="2" destOrd="0" parTransId="{FAA6FBE2-3460-4EDB-A14B-FF7CAACB36F9}" sibTransId="{BC25C622-9171-4867-97C9-9AB02E7079A1}"/>
    <dgm:cxn modelId="{1E493148-2563-4585-BFB1-1EE0A47BE140}" type="presOf" srcId="{5B10CAE9-FABC-48D3-B866-B6946D3BB4FD}" destId="{B723FF4B-3441-44B3-9DF9-32C7A4A7E68F}"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C48E4586-F873-46FA-8715-A4F2CE3ABC21}" type="presOf" srcId="{C12D9C2E-43C8-49A6-B5A4-D99820741017}" destId="{2A6DCF2A-B408-4C40-8D46-91A419D9E4A3}" srcOrd="0" destOrd="2"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0E83899B-0AA1-4EAF-98AE-BC28D1908A48}" type="presOf" srcId="{D0F2DDA1-0E0D-4FD1-A81A-54BE0A8ACB15}" destId="{2A6DCF2A-B408-4C40-8D46-91A419D9E4A3}" srcOrd="0" destOrd="0" presId="urn:microsoft.com/office/officeart/2005/8/layout/list1"/>
    <dgm:cxn modelId="{C1C2549B-44C9-4A82-87D7-F63DBC72BF94}" type="presOf" srcId="{F96B75D6-87F5-4773-BA24-EF9600100F73}" destId="{6CF66FEE-4C8E-43FC-97BB-53A003F2AA4D}" srcOrd="1" destOrd="0" presId="urn:microsoft.com/office/officeart/2005/8/layout/list1"/>
    <dgm:cxn modelId="{C5FB72EE-8450-4D36-9894-A7444229C297}" type="presOf" srcId="{89B7DFA3-ABED-4499-9A5E-1D66DEC00383}" destId="{D455F51E-F878-4A2D-BAE7-4D294E969CE3}" srcOrd="1"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6335B611-1617-4AFD-8848-B273E3BB37E1}" type="presParOf" srcId="{475890CF-15DF-4A0B-B245-F7CBF7A5CE89}" destId="{D9E4BE70-56AD-4F73-912D-316D4D922D23}" srcOrd="0" destOrd="0" presId="urn:microsoft.com/office/officeart/2005/8/layout/list1"/>
    <dgm:cxn modelId="{C7E362C1-7CE2-4B98-94C2-3052368F09A2}" type="presParOf" srcId="{D9E4BE70-56AD-4F73-912D-316D4D922D23}" destId="{B723FF4B-3441-44B3-9DF9-32C7A4A7E68F}" srcOrd="0" destOrd="0" presId="urn:microsoft.com/office/officeart/2005/8/layout/list1"/>
    <dgm:cxn modelId="{7BA97FA9-8D97-4D7E-8FFA-EFB256E4319D}" type="presParOf" srcId="{D9E4BE70-56AD-4F73-912D-316D4D922D23}" destId="{B2D665C1-F666-4967-A396-EE759695490F}" srcOrd="1" destOrd="0" presId="urn:microsoft.com/office/officeart/2005/8/layout/list1"/>
    <dgm:cxn modelId="{55F3DDF7-062C-48BB-82EE-C38CA44C87DA}" type="presParOf" srcId="{475890CF-15DF-4A0B-B245-F7CBF7A5CE89}" destId="{EEB1281F-FEEC-4C12-B0F0-86AA2BF1FE98}" srcOrd="1" destOrd="0" presId="urn:microsoft.com/office/officeart/2005/8/layout/list1"/>
    <dgm:cxn modelId="{99E95A86-AB16-4426-8AAD-7032BAD27750}" type="presParOf" srcId="{475890CF-15DF-4A0B-B245-F7CBF7A5CE89}" destId="{EDC5DCF0-1D3C-451B-AA75-BEFEC8664C6A}" srcOrd="2" destOrd="0" presId="urn:microsoft.com/office/officeart/2005/8/layout/list1"/>
    <dgm:cxn modelId="{242938D2-171C-48A1-9511-4019B292D84E}" type="presParOf" srcId="{475890CF-15DF-4A0B-B245-F7CBF7A5CE89}" destId="{285753CA-FE64-46B1-AD26-E797F021CB1D}" srcOrd="3" destOrd="0" presId="urn:microsoft.com/office/officeart/2005/8/layout/list1"/>
    <dgm:cxn modelId="{B0528FBC-C719-435C-8873-D82510168B36}" type="presParOf" srcId="{475890CF-15DF-4A0B-B245-F7CBF7A5CE89}" destId="{65BF4AF1-4E95-4D64-B212-BA8DC18EAC42}" srcOrd="4" destOrd="0" presId="urn:microsoft.com/office/officeart/2005/8/layout/list1"/>
    <dgm:cxn modelId="{E241C11D-B6C5-436E-8666-8F839115ED35}" type="presParOf" srcId="{65BF4AF1-4E95-4D64-B212-BA8DC18EAC42}" destId="{77072C99-9D9F-47CE-B539-CCF3C5C37F3B}" srcOrd="0" destOrd="0" presId="urn:microsoft.com/office/officeart/2005/8/layout/list1"/>
    <dgm:cxn modelId="{51DE20B4-CA23-4DAC-A91C-E54EAA22DB1A}" type="presParOf" srcId="{65BF4AF1-4E95-4D64-B212-BA8DC18EAC42}" destId="{D455F51E-F878-4A2D-BAE7-4D294E969CE3}" srcOrd="1" destOrd="0" presId="urn:microsoft.com/office/officeart/2005/8/layout/list1"/>
    <dgm:cxn modelId="{8398E411-3869-4B44-8561-0A27C009364B}" type="presParOf" srcId="{475890CF-15DF-4A0B-B245-F7CBF7A5CE89}" destId="{66497C2B-996C-45D3-ACF3-4C14B99E44D2}" srcOrd="5" destOrd="0" presId="urn:microsoft.com/office/officeart/2005/8/layout/list1"/>
    <dgm:cxn modelId="{3E580605-02EA-4E50-9BB3-DEA6D4B224E7}" type="presParOf" srcId="{475890CF-15DF-4A0B-B245-F7CBF7A5CE89}" destId="{36D816F8-F198-462D-B1C1-F2B261A387B2}" srcOrd="6" destOrd="0" presId="urn:microsoft.com/office/officeart/2005/8/layout/list1"/>
    <dgm:cxn modelId="{4C59167F-6986-448B-84FD-A0B56A96A486}" type="presParOf" srcId="{475890CF-15DF-4A0B-B245-F7CBF7A5CE89}" destId="{78C90B04-4DBC-43C7-8D99-286D4B1A6ABB}" srcOrd="7" destOrd="0" presId="urn:microsoft.com/office/officeart/2005/8/layout/list1"/>
    <dgm:cxn modelId="{9C473443-E1D2-4E0B-8D3B-AE786AC60DAD}" type="presParOf" srcId="{475890CF-15DF-4A0B-B245-F7CBF7A5CE89}" destId="{DB1FE9E1-F5B9-4A92-8A69-8AC22FE84B5E}" srcOrd="8" destOrd="0" presId="urn:microsoft.com/office/officeart/2005/8/layout/list1"/>
    <dgm:cxn modelId="{2409B0CF-6557-48E0-B4B1-3D8D449516D0}" type="presParOf" srcId="{DB1FE9E1-F5B9-4A92-8A69-8AC22FE84B5E}" destId="{FC59F9BE-81B0-4F10-A1D4-3364800DA136}" srcOrd="0" destOrd="0" presId="urn:microsoft.com/office/officeart/2005/8/layout/list1"/>
    <dgm:cxn modelId="{DC79F8DB-9FB3-471F-918C-56B44BCDD62F}" type="presParOf" srcId="{DB1FE9E1-F5B9-4A92-8A69-8AC22FE84B5E}" destId="{6CF66FEE-4C8E-43FC-97BB-53A003F2AA4D}" srcOrd="1" destOrd="0" presId="urn:microsoft.com/office/officeart/2005/8/layout/list1"/>
    <dgm:cxn modelId="{9101FA1D-61DC-475A-8544-95461AF4C726}" type="presParOf" srcId="{475890CF-15DF-4A0B-B245-F7CBF7A5CE89}" destId="{B18705C6-C943-4516-9715-648C919F9A02}" srcOrd="9" destOrd="0" presId="urn:microsoft.com/office/officeart/2005/8/layout/list1"/>
    <dgm:cxn modelId="{FC3E34A1-1842-4703-9D6C-18837B971B13}"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 5.5 AÑOS CONSTRUCCION </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b="0" dirty="0" smtClean="0">
              <a:solidFill>
                <a:schemeClr val="dk1"/>
              </a:solidFill>
              <a:latin typeface="+mn-lt"/>
              <a:ea typeface="+mn-ea"/>
              <a:cs typeface="+mn-cs"/>
            </a:rPr>
            <a:t>EN CONFLICTO TRAMO PLANETA RICA – LA YE , CON IP ANTIOQUIA - BOLIVAR</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 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DB47AC07-D837-4FBF-BD68-84EEE0E663DE}" type="presOf" srcId="{5B10CAE9-FABC-48D3-B866-B6946D3BB4FD}" destId="{B723FF4B-3441-44B3-9DF9-32C7A4A7E68F}"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3C8AB6B4-0C48-47C0-A5E1-ECFA325F079A}" type="presOf" srcId="{83EE8695-9F0C-4ADC-8B52-26BD41935CF3}" destId="{EDC5DCF0-1D3C-451B-AA75-BEFEC8664C6A}" srcOrd="0" destOrd="0" presId="urn:microsoft.com/office/officeart/2005/8/layout/list1"/>
    <dgm:cxn modelId="{DF245FD5-921A-4734-AAE9-951EB5BB4334}" type="presOf" srcId="{0A4E36F8-5CF3-4534-B8E6-327566ECD57D}" destId="{EDC5DCF0-1D3C-451B-AA75-BEFEC8664C6A}" srcOrd="0" destOrd="1"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E0DF6B18-C63A-4076-A921-D1B128DE5028}" type="presOf" srcId="{BFC99E52-10BB-4E97-8475-8DF709B582DC}" destId="{475890CF-15DF-4A0B-B245-F7CBF7A5CE89}" srcOrd="0" destOrd="0" presId="urn:microsoft.com/office/officeart/2005/8/layout/list1"/>
    <dgm:cxn modelId="{06ECD723-95B3-4C23-87CC-2C5A10D7EB5B}" type="presOf" srcId="{B06D505D-8E2F-4D1A-B27A-56A0F233AC0D}" destId="{36D816F8-F198-462D-B1C1-F2B261A387B2}"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BD7A543C-949A-47BE-BDFD-B97A20395797}" type="presOf" srcId="{89B7DFA3-ABED-4499-9A5E-1D66DEC00383}" destId="{77072C99-9D9F-47CE-B539-CCF3C5C37F3B}" srcOrd="0" destOrd="0" presId="urn:microsoft.com/office/officeart/2005/8/layout/list1"/>
    <dgm:cxn modelId="{E16952F1-A009-404C-ABF9-216DBCA4BFEC}" type="presOf" srcId="{5B10CAE9-FABC-48D3-B866-B6946D3BB4FD}" destId="{B2D665C1-F666-4967-A396-EE759695490F}" srcOrd="1"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12A201B9-3EC2-4C79-B6FB-75F00835A5F2}" type="presOf" srcId="{89B7DFA3-ABED-4499-9A5E-1D66DEC00383}" destId="{D455F51E-F878-4A2D-BAE7-4D294E969CE3}" srcOrd="1"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460C83BF-A122-4BAD-BEB9-30BE7A7CA5FE}" type="presParOf" srcId="{475890CF-15DF-4A0B-B245-F7CBF7A5CE89}" destId="{D9E4BE70-56AD-4F73-912D-316D4D922D23}" srcOrd="0" destOrd="0" presId="urn:microsoft.com/office/officeart/2005/8/layout/list1"/>
    <dgm:cxn modelId="{9FAFF410-ECCB-46E7-B8D7-1D8084E4BE32}" type="presParOf" srcId="{D9E4BE70-56AD-4F73-912D-316D4D922D23}" destId="{B723FF4B-3441-44B3-9DF9-32C7A4A7E68F}" srcOrd="0" destOrd="0" presId="urn:microsoft.com/office/officeart/2005/8/layout/list1"/>
    <dgm:cxn modelId="{AD9CE29F-1F01-4755-81C7-ECA34F535D60}" type="presParOf" srcId="{D9E4BE70-56AD-4F73-912D-316D4D922D23}" destId="{B2D665C1-F666-4967-A396-EE759695490F}" srcOrd="1" destOrd="0" presId="urn:microsoft.com/office/officeart/2005/8/layout/list1"/>
    <dgm:cxn modelId="{5FA1C29F-BE39-4D4F-82CA-8526B239D2EC}" type="presParOf" srcId="{475890CF-15DF-4A0B-B245-F7CBF7A5CE89}" destId="{EEB1281F-FEEC-4C12-B0F0-86AA2BF1FE98}" srcOrd="1" destOrd="0" presId="urn:microsoft.com/office/officeart/2005/8/layout/list1"/>
    <dgm:cxn modelId="{DEF190B9-1399-444F-B1DD-D996EB6C1D06}" type="presParOf" srcId="{475890CF-15DF-4A0B-B245-F7CBF7A5CE89}" destId="{EDC5DCF0-1D3C-451B-AA75-BEFEC8664C6A}" srcOrd="2" destOrd="0" presId="urn:microsoft.com/office/officeart/2005/8/layout/list1"/>
    <dgm:cxn modelId="{0E581AF4-59A9-4335-85C3-F19B03FE325A}" type="presParOf" srcId="{475890CF-15DF-4A0B-B245-F7CBF7A5CE89}" destId="{285753CA-FE64-46B1-AD26-E797F021CB1D}" srcOrd="3" destOrd="0" presId="urn:microsoft.com/office/officeart/2005/8/layout/list1"/>
    <dgm:cxn modelId="{693EFC14-A38B-4731-9A13-E7131E12C0EF}" type="presParOf" srcId="{475890CF-15DF-4A0B-B245-F7CBF7A5CE89}" destId="{65BF4AF1-4E95-4D64-B212-BA8DC18EAC42}" srcOrd="4" destOrd="0" presId="urn:microsoft.com/office/officeart/2005/8/layout/list1"/>
    <dgm:cxn modelId="{ECF1ED79-692B-45D3-B89D-6FEB90B5D154}" type="presParOf" srcId="{65BF4AF1-4E95-4D64-B212-BA8DC18EAC42}" destId="{77072C99-9D9F-47CE-B539-CCF3C5C37F3B}" srcOrd="0" destOrd="0" presId="urn:microsoft.com/office/officeart/2005/8/layout/list1"/>
    <dgm:cxn modelId="{04FA8941-35A9-429D-B1E9-47892DFD5A2B}" type="presParOf" srcId="{65BF4AF1-4E95-4D64-B212-BA8DC18EAC42}" destId="{D455F51E-F878-4A2D-BAE7-4D294E969CE3}" srcOrd="1" destOrd="0" presId="urn:microsoft.com/office/officeart/2005/8/layout/list1"/>
    <dgm:cxn modelId="{229BBB25-67E6-4432-8312-B5103AB1B48A}" type="presParOf" srcId="{475890CF-15DF-4A0B-B245-F7CBF7A5CE89}" destId="{66497C2B-996C-45D3-ACF3-4C14B99E44D2}" srcOrd="5" destOrd="0" presId="urn:microsoft.com/office/officeart/2005/8/layout/list1"/>
    <dgm:cxn modelId="{13027F7C-9BDF-4B7C-8AA4-74B5D84F3444}"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$1.842.345</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Corficolombiana (Episol y Proindesa)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3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0 PEAJE NUEVO</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5A58B9DE-B6EA-4BBF-A185-1A7531BA2A2D}" type="presOf" srcId="{89B7DFA3-ABED-4499-9A5E-1D66DEC00383}" destId="{77072C99-9D9F-47CE-B539-CCF3C5C37F3B}" srcOrd="0" destOrd="0" presId="urn:microsoft.com/office/officeart/2005/8/layout/list1"/>
    <dgm:cxn modelId="{6B93836A-2ECE-4A55-971F-3B47A4AC0072}" type="presOf" srcId="{5B10CAE9-FABC-48D3-B866-B6946D3BB4FD}" destId="{B723FF4B-3441-44B3-9DF9-32C7A4A7E68F}"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EA2D3D3E-6045-4CEF-9250-D53943F7D340}" type="presOf" srcId="{F96B75D6-87F5-4773-BA24-EF9600100F73}" destId="{FC59F9BE-81B0-4F10-A1D4-3364800DA136}" srcOrd="0" destOrd="0" presId="urn:microsoft.com/office/officeart/2005/8/layout/list1"/>
    <dgm:cxn modelId="{D3C54033-8715-4E72-986F-387F25217587}" type="presOf" srcId="{0A4E36F8-5CF3-4534-B8E6-327566ECD57D}" destId="{EDC5DCF0-1D3C-451B-AA75-BEFEC8664C6A}"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F7362CB9-AE0C-4994-A420-B02CD173B6AC}" type="presOf" srcId="{84056A4A-3F0D-4B19-90F9-22B804B460B4}" destId="{2A6DCF2A-B408-4C40-8D46-91A419D9E4A3}" srcOrd="0" destOrd="1" presId="urn:microsoft.com/office/officeart/2005/8/layout/list1"/>
    <dgm:cxn modelId="{05623EB3-2EB4-45D1-89E6-69E2A19CE6CE}" type="presOf" srcId="{F96B75D6-87F5-4773-BA24-EF9600100F73}" destId="{6CF66FEE-4C8E-43FC-97BB-53A003F2AA4D}" srcOrd="1" destOrd="0" presId="urn:microsoft.com/office/officeart/2005/8/layout/list1"/>
    <dgm:cxn modelId="{8F6920D0-CE2E-4A18-9BF4-0049A7DB34E2}" type="presOf" srcId="{89B7DFA3-ABED-4499-9A5E-1D66DEC00383}" destId="{D455F51E-F878-4A2D-BAE7-4D294E969CE3}" srcOrd="1" destOrd="0" presId="urn:microsoft.com/office/officeart/2005/8/layout/list1"/>
    <dgm:cxn modelId="{87F8F3D4-FA37-471B-B7FB-B686B5E0C789}" type="presOf" srcId="{C12D9C2E-43C8-49A6-B5A4-D99820741017}" destId="{2A6DCF2A-B408-4C40-8D46-91A419D9E4A3}" srcOrd="0" destOrd="2"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49DDE537-510C-4CD7-A51D-22938B8F0055}" type="presOf" srcId="{BFC99E52-10BB-4E97-8475-8DF709B582DC}" destId="{475890CF-15DF-4A0B-B245-F7CBF7A5CE89}" srcOrd="0" destOrd="0" presId="urn:microsoft.com/office/officeart/2005/8/layout/list1"/>
    <dgm:cxn modelId="{13229B89-8309-43BC-AAC3-490DB9FA6ED5}" type="presOf" srcId="{5B10CAE9-FABC-48D3-B866-B6946D3BB4FD}" destId="{B2D665C1-F666-4967-A396-EE759695490F}" srcOrd="1"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3337A64F-C1EE-490E-B5A4-663D946A153A}" srcId="{F96B75D6-87F5-4773-BA24-EF9600100F73}" destId="{84056A4A-3F0D-4B19-90F9-22B804B460B4}" srcOrd="1" destOrd="0" parTransId="{068F3FE1-6B9D-4075-9C0B-297AA15D3312}" sibTransId="{6C67B8DB-6CDC-4F7A-9DAF-209765CDD0FC}"/>
    <dgm:cxn modelId="{6CFCF4F7-05A9-4233-9149-763E52E16B2A}" type="presOf" srcId="{B06D505D-8E2F-4D1A-B27A-56A0F233AC0D}" destId="{36D816F8-F198-462D-B1C1-F2B261A387B2}" srcOrd="0" destOrd="0" presId="urn:microsoft.com/office/officeart/2005/8/layout/list1"/>
    <dgm:cxn modelId="{81A3FB69-43F0-4D04-8213-D21FDD8D08DD}" type="presOf" srcId="{D0F2DDA1-0E0D-4FD1-A81A-54BE0A8ACB15}" destId="{2A6DCF2A-B408-4C40-8D46-91A419D9E4A3}"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98D8766F-5AB5-4323-AC82-75BD3E6D3AD0}" type="presParOf" srcId="{475890CF-15DF-4A0B-B245-F7CBF7A5CE89}" destId="{D9E4BE70-56AD-4F73-912D-316D4D922D23}" srcOrd="0" destOrd="0" presId="urn:microsoft.com/office/officeart/2005/8/layout/list1"/>
    <dgm:cxn modelId="{9B0707EB-0FD5-4FBA-B706-C2276808C8EB}" type="presParOf" srcId="{D9E4BE70-56AD-4F73-912D-316D4D922D23}" destId="{B723FF4B-3441-44B3-9DF9-32C7A4A7E68F}" srcOrd="0" destOrd="0" presId="urn:microsoft.com/office/officeart/2005/8/layout/list1"/>
    <dgm:cxn modelId="{35D33279-AE4C-4936-84A7-319F3DA80889}" type="presParOf" srcId="{D9E4BE70-56AD-4F73-912D-316D4D922D23}" destId="{B2D665C1-F666-4967-A396-EE759695490F}" srcOrd="1" destOrd="0" presId="urn:microsoft.com/office/officeart/2005/8/layout/list1"/>
    <dgm:cxn modelId="{A10FCCB3-6C6A-4953-A8BA-74D9F2E42628}" type="presParOf" srcId="{475890CF-15DF-4A0B-B245-F7CBF7A5CE89}" destId="{EEB1281F-FEEC-4C12-B0F0-86AA2BF1FE98}" srcOrd="1" destOrd="0" presId="urn:microsoft.com/office/officeart/2005/8/layout/list1"/>
    <dgm:cxn modelId="{F5AC4BC0-1480-4236-8D85-B23AE87BBF80}" type="presParOf" srcId="{475890CF-15DF-4A0B-B245-F7CBF7A5CE89}" destId="{EDC5DCF0-1D3C-451B-AA75-BEFEC8664C6A}" srcOrd="2" destOrd="0" presId="urn:microsoft.com/office/officeart/2005/8/layout/list1"/>
    <dgm:cxn modelId="{A1165378-B942-4C90-B56C-58E9CA7C9644}" type="presParOf" srcId="{475890CF-15DF-4A0B-B245-F7CBF7A5CE89}" destId="{285753CA-FE64-46B1-AD26-E797F021CB1D}" srcOrd="3" destOrd="0" presId="urn:microsoft.com/office/officeart/2005/8/layout/list1"/>
    <dgm:cxn modelId="{543FB406-A527-46AF-9823-F10EEABD27BC}" type="presParOf" srcId="{475890CF-15DF-4A0B-B245-F7CBF7A5CE89}" destId="{65BF4AF1-4E95-4D64-B212-BA8DC18EAC42}" srcOrd="4" destOrd="0" presId="urn:microsoft.com/office/officeart/2005/8/layout/list1"/>
    <dgm:cxn modelId="{3E1BC142-9307-4B5E-A4F7-56F3099600DC}" type="presParOf" srcId="{65BF4AF1-4E95-4D64-B212-BA8DC18EAC42}" destId="{77072C99-9D9F-47CE-B539-CCF3C5C37F3B}" srcOrd="0" destOrd="0" presId="urn:microsoft.com/office/officeart/2005/8/layout/list1"/>
    <dgm:cxn modelId="{B105B98C-2035-4248-A5D7-16DA3C7909FA}" type="presParOf" srcId="{65BF4AF1-4E95-4D64-B212-BA8DC18EAC42}" destId="{D455F51E-F878-4A2D-BAE7-4D294E969CE3}" srcOrd="1" destOrd="0" presId="urn:microsoft.com/office/officeart/2005/8/layout/list1"/>
    <dgm:cxn modelId="{25001305-91A9-457A-9CEC-516F7EC26FEC}" type="presParOf" srcId="{475890CF-15DF-4A0B-B245-F7CBF7A5CE89}" destId="{66497C2B-996C-45D3-ACF3-4C14B99E44D2}" srcOrd="5" destOrd="0" presId="urn:microsoft.com/office/officeart/2005/8/layout/list1"/>
    <dgm:cxn modelId="{1523BFE6-E30E-45C7-A000-F8C66F5B30A5}" type="presParOf" srcId="{475890CF-15DF-4A0B-B245-F7CBF7A5CE89}" destId="{36D816F8-F198-462D-B1C1-F2B261A387B2}" srcOrd="6" destOrd="0" presId="urn:microsoft.com/office/officeart/2005/8/layout/list1"/>
    <dgm:cxn modelId="{9769518C-6EA3-4D35-83F4-39021C1BE9A7}" type="presParOf" srcId="{475890CF-15DF-4A0B-B245-F7CBF7A5CE89}" destId="{78C90B04-4DBC-43C7-8D99-286D4B1A6ABB}" srcOrd="7" destOrd="0" presId="urn:microsoft.com/office/officeart/2005/8/layout/list1"/>
    <dgm:cxn modelId="{093FF6B1-FE93-4F99-9FDD-1EA65B4B752B}" type="presParOf" srcId="{475890CF-15DF-4A0B-B245-F7CBF7A5CE89}" destId="{DB1FE9E1-F5B9-4A92-8A69-8AC22FE84B5E}" srcOrd="8" destOrd="0" presId="urn:microsoft.com/office/officeart/2005/8/layout/list1"/>
    <dgm:cxn modelId="{D5F38CC7-5DB8-4D26-AE31-8E63E01DA4BE}" type="presParOf" srcId="{DB1FE9E1-F5B9-4A92-8A69-8AC22FE84B5E}" destId="{FC59F9BE-81B0-4F10-A1D4-3364800DA136}" srcOrd="0" destOrd="0" presId="urn:microsoft.com/office/officeart/2005/8/layout/list1"/>
    <dgm:cxn modelId="{D6EE4947-1E1E-49B1-A3FB-9FD0D5CD720E}" type="presParOf" srcId="{DB1FE9E1-F5B9-4A92-8A69-8AC22FE84B5E}" destId="{6CF66FEE-4C8E-43FC-97BB-53A003F2AA4D}" srcOrd="1" destOrd="0" presId="urn:microsoft.com/office/officeart/2005/8/layout/list1"/>
    <dgm:cxn modelId="{86B4738C-2314-4283-8231-06EEA150C73A}" type="presParOf" srcId="{475890CF-15DF-4A0B-B245-F7CBF7A5CE89}" destId="{B18705C6-C943-4516-9715-648C919F9A02}" srcOrd="9" destOrd="0" presId="urn:microsoft.com/office/officeart/2005/8/layout/list1"/>
    <dgm:cxn modelId="{0895DDAD-81E4-464F-A8F5-6913FD7D6A3C}"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COP2014): $</a:t>
          </a:r>
          <a:r>
            <a:rPr lang="es-ES" sz="1400" dirty="0" smtClean="0"/>
            <a:t>1.049.000</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effectLst/>
              <a:latin typeface="+mn-lt"/>
              <a:ea typeface="+mn-ea"/>
              <a:cs typeface="+mn-cs"/>
            </a:rPr>
            <a:t>PROMESA DE SOCIEDAD FUTURA AUTOVÍA SANTANDER DE QUILICHAO - POPAYÁN.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Recursos Públicos</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1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1 PEAJE NUEVO </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custLinFactNeighborX="-1228" custLinFactNeighborY="-23076">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custLinFactNeighborX="-1474" custLinFactNeighborY="4400">
        <dgm:presLayoutVars>
          <dgm:bulletEnabled val="1"/>
        </dgm:presLayoutVars>
      </dgm:prSet>
      <dgm:spPr/>
      <dgm:t>
        <a:bodyPr/>
        <a:lstStyle/>
        <a:p>
          <a:endParaRPr lang="es-CO"/>
        </a:p>
      </dgm:t>
    </dgm:pt>
  </dgm:ptLst>
  <dgm:cxnLst>
    <dgm:cxn modelId="{3B9B263A-4958-4371-8A40-A3360659B0D4}" type="presOf" srcId="{0A4E36F8-5CF3-4534-B8E6-327566ECD57D}" destId="{EDC5DCF0-1D3C-451B-AA75-BEFEC8664C6A}" srcOrd="0" destOrd="0" presId="urn:microsoft.com/office/officeart/2005/8/layout/list1"/>
    <dgm:cxn modelId="{50EF7203-95D2-42D9-8AB9-52E883C6757E}" type="presOf" srcId="{89B7DFA3-ABED-4499-9A5E-1D66DEC00383}" destId="{77072C99-9D9F-47CE-B539-CCF3C5C37F3B}" srcOrd="0" destOrd="0" presId="urn:microsoft.com/office/officeart/2005/8/layout/list1"/>
    <dgm:cxn modelId="{9C916AC7-40D3-4BAA-A0C5-E59505CF22DD}" type="presOf" srcId="{B06D505D-8E2F-4D1A-B27A-56A0F233AC0D}" destId="{36D816F8-F198-462D-B1C1-F2B261A387B2}" srcOrd="0" destOrd="0" presId="urn:microsoft.com/office/officeart/2005/8/layout/list1"/>
    <dgm:cxn modelId="{B62B4563-A76A-404D-9C31-F1BE69714A92}" type="presOf" srcId="{D0F2DDA1-0E0D-4FD1-A81A-54BE0A8ACB15}" destId="{2A6DCF2A-B408-4C40-8D46-91A419D9E4A3}"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739AB16F-5CC6-46D4-86B6-3AB66180C97B}" type="presOf" srcId="{C12D9C2E-43C8-49A6-B5A4-D99820741017}" destId="{2A6DCF2A-B408-4C40-8D46-91A419D9E4A3}" srcOrd="0" destOrd="2"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893A2BF-7C2B-4D84-A3EC-F9033DADF0C8}" srcId="{F96B75D6-87F5-4773-BA24-EF9600100F73}" destId="{C12D9C2E-43C8-49A6-B5A4-D99820741017}" srcOrd="2" destOrd="0" parTransId="{FAB5B8EF-9C6F-4526-8C61-47E11B39F835}" sibTransId="{A823AD09-C1BD-4CFE-9B4F-B6A7382BD940}"/>
    <dgm:cxn modelId="{C3B55B82-8FE5-4F9F-868A-F09F4D08D143}" type="presOf" srcId="{5B10CAE9-FABC-48D3-B866-B6946D3BB4FD}" destId="{B723FF4B-3441-44B3-9DF9-32C7A4A7E68F}" srcOrd="0" destOrd="0" presId="urn:microsoft.com/office/officeart/2005/8/layout/list1"/>
    <dgm:cxn modelId="{D0F51A15-6968-4226-B15D-68CBA784E20F}" type="presOf" srcId="{F96B75D6-87F5-4773-BA24-EF9600100F73}" destId="{FC59F9BE-81B0-4F10-A1D4-3364800DA136}" srcOrd="0" destOrd="0" presId="urn:microsoft.com/office/officeart/2005/8/layout/list1"/>
    <dgm:cxn modelId="{A9BB9EA4-A1FF-4ACE-AEDA-65B8C83C0000}" type="presOf" srcId="{84056A4A-3F0D-4B19-90F9-22B804B460B4}" destId="{2A6DCF2A-B408-4C40-8D46-91A419D9E4A3}" srcOrd="0" destOrd="1"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5A5D5FD-DD04-498E-8B64-5E01FA6BD542}" type="presOf" srcId="{89B7DFA3-ABED-4499-9A5E-1D66DEC00383}" destId="{D455F51E-F878-4A2D-BAE7-4D294E969CE3}" srcOrd="1"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5847D289-A0FE-49FC-9313-8DAB83182CBF}" type="presOf" srcId="{F96B75D6-87F5-4773-BA24-EF9600100F73}" destId="{6CF66FEE-4C8E-43FC-97BB-53A003F2AA4D}" srcOrd="1"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9217F865-E879-4695-B879-8E21D286AC97}" type="presOf" srcId="{5B10CAE9-FABC-48D3-B866-B6946D3BB4FD}" destId="{B2D665C1-F666-4967-A396-EE759695490F}" srcOrd="1" destOrd="0" presId="urn:microsoft.com/office/officeart/2005/8/layout/list1"/>
    <dgm:cxn modelId="{F186A47B-917C-4184-8693-4C982339DEE0}" type="presOf" srcId="{BFC99E52-10BB-4E97-8475-8DF709B582DC}" destId="{475890CF-15DF-4A0B-B245-F7CBF7A5CE89}" srcOrd="0"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03C1AA8C-439A-4A12-9AAB-3E5725A7FE6B}" type="presParOf" srcId="{475890CF-15DF-4A0B-B245-F7CBF7A5CE89}" destId="{D9E4BE70-56AD-4F73-912D-316D4D922D23}" srcOrd="0" destOrd="0" presId="urn:microsoft.com/office/officeart/2005/8/layout/list1"/>
    <dgm:cxn modelId="{4D77278C-2415-43E4-97A4-5DDE93D61397}" type="presParOf" srcId="{D9E4BE70-56AD-4F73-912D-316D4D922D23}" destId="{B723FF4B-3441-44B3-9DF9-32C7A4A7E68F}" srcOrd="0" destOrd="0" presId="urn:microsoft.com/office/officeart/2005/8/layout/list1"/>
    <dgm:cxn modelId="{308E6654-8FDD-46C0-B548-D68F926AFE7A}" type="presParOf" srcId="{D9E4BE70-56AD-4F73-912D-316D4D922D23}" destId="{B2D665C1-F666-4967-A396-EE759695490F}" srcOrd="1" destOrd="0" presId="urn:microsoft.com/office/officeart/2005/8/layout/list1"/>
    <dgm:cxn modelId="{78B6B33B-30A4-42AB-AB27-8017950EB134}" type="presParOf" srcId="{475890CF-15DF-4A0B-B245-F7CBF7A5CE89}" destId="{EEB1281F-FEEC-4C12-B0F0-86AA2BF1FE98}" srcOrd="1" destOrd="0" presId="urn:microsoft.com/office/officeart/2005/8/layout/list1"/>
    <dgm:cxn modelId="{4A19E2DF-2D57-4256-8EFB-C769B9BACBC8}" type="presParOf" srcId="{475890CF-15DF-4A0B-B245-F7CBF7A5CE89}" destId="{EDC5DCF0-1D3C-451B-AA75-BEFEC8664C6A}" srcOrd="2" destOrd="0" presId="urn:microsoft.com/office/officeart/2005/8/layout/list1"/>
    <dgm:cxn modelId="{1BD012B2-6609-4C32-8FF0-9B8AFEF4A5AE}" type="presParOf" srcId="{475890CF-15DF-4A0B-B245-F7CBF7A5CE89}" destId="{285753CA-FE64-46B1-AD26-E797F021CB1D}" srcOrd="3" destOrd="0" presId="urn:microsoft.com/office/officeart/2005/8/layout/list1"/>
    <dgm:cxn modelId="{1E8F9CC4-8E8C-455C-8F6D-030CEF93412B}" type="presParOf" srcId="{475890CF-15DF-4A0B-B245-F7CBF7A5CE89}" destId="{65BF4AF1-4E95-4D64-B212-BA8DC18EAC42}" srcOrd="4" destOrd="0" presId="urn:microsoft.com/office/officeart/2005/8/layout/list1"/>
    <dgm:cxn modelId="{DD507666-7622-4984-8852-7F9188240914}" type="presParOf" srcId="{65BF4AF1-4E95-4D64-B212-BA8DC18EAC42}" destId="{77072C99-9D9F-47CE-B539-CCF3C5C37F3B}" srcOrd="0" destOrd="0" presId="urn:microsoft.com/office/officeart/2005/8/layout/list1"/>
    <dgm:cxn modelId="{096DFDC5-237C-4CE2-922F-38E46065E143}" type="presParOf" srcId="{65BF4AF1-4E95-4D64-B212-BA8DC18EAC42}" destId="{D455F51E-F878-4A2D-BAE7-4D294E969CE3}" srcOrd="1" destOrd="0" presId="urn:microsoft.com/office/officeart/2005/8/layout/list1"/>
    <dgm:cxn modelId="{8441BE71-4EAF-45E6-BFF4-2E93A24E928E}" type="presParOf" srcId="{475890CF-15DF-4A0B-B245-F7CBF7A5CE89}" destId="{66497C2B-996C-45D3-ACF3-4C14B99E44D2}" srcOrd="5" destOrd="0" presId="urn:microsoft.com/office/officeart/2005/8/layout/list1"/>
    <dgm:cxn modelId="{6DEB841F-9927-4774-B277-BE449E9CD8AA}" type="presParOf" srcId="{475890CF-15DF-4A0B-B245-F7CBF7A5CE89}" destId="{36D816F8-F198-462D-B1C1-F2B261A387B2}" srcOrd="6" destOrd="0" presId="urn:microsoft.com/office/officeart/2005/8/layout/list1"/>
    <dgm:cxn modelId="{EE9EFF4A-1D67-4279-A1C7-AA427700618C}" type="presParOf" srcId="{475890CF-15DF-4A0B-B245-F7CBF7A5CE89}" destId="{78C90B04-4DBC-43C7-8D99-286D4B1A6ABB}" srcOrd="7" destOrd="0" presId="urn:microsoft.com/office/officeart/2005/8/layout/list1"/>
    <dgm:cxn modelId="{3C0D6A0B-2707-43A2-AAB7-CB4A14297DBF}" type="presParOf" srcId="{475890CF-15DF-4A0B-B245-F7CBF7A5CE89}" destId="{DB1FE9E1-F5B9-4A92-8A69-8AC22FE84B5E}" srcOrd="8" destOrd="0" presId="urn:microsoft.com/office/officeart/2005/8/layout/list1"/>
    <dgm:cxn modelId="{CDD5D327-0982-4AF8-813C-477E799971CE}" type="presParOf" srcId="{DB1FE9E1-F5B9-4A92-8A69-8AC22FE84B5E}" destId="{FC59F9BE-81B0-4F10-A1D4-3364800DA136}" srcOrd="0" destOrd="0" presId="urn:microsoft.com/office/officeart/2005/8/layout/list1"/>
    <dgm:cxn modelId="{EC87645E-B433-4F84-8C7C-78498E76EAA4}" type="presParOf" srcId="{DB1FE9E1-F5B9-4A92-8A69-8AC22FE84B5E}" destId="{6CF66FEE-4C8E-43FC-97BB-53A003F2AA4D}" srcOrd="1" destOrd="0" presId="urn:microsoft.com/office/officeart/2005/8/layout/list1"/>
    <dgm:cxn modelId="{D9E523A9-50BE-424D-977F-93C7364C1D8E}" type="presParOf" srcId="{475890CF-15DF-4A0B-B245-F7CBF7A5CE89}" destId="{B18705C6-C943-4516-9715-648C919F9A02}" srcOrd="9" destOrd="0" presId="urn:microsoft.com/office/officeart/2005/8/layout/list1"/>
    <dgm:cxn modelId="{A24E9D35-82C4-4D27-9A3C-8041DFBC2383}"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  Primera Etapa: 6 años de Construcción (2017-2022)</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ORIGINADOR AJUSTANDO LAS FUENTES DE RETRIBUCIÓN</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 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7C20FD17-E3B2-44E7-B4F6-F36190EFCD7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Segunda Etapa: 3 años de Construcción (2027-2029)</a:t>
          </a:r>
          <a:endParaRPr lang="es-CO" sz="1400" b="0" dirty="0"/>
        </a:p>
      </dgm:t>
    </dgm:pt>
    <dgm:pt modelId="{86E5D0A2-1625-477B-ADA2-4864D9C6E813}" type="parTrans" cxnId="{5E914938-0419-40D3-9F29-E3D54657DE0D}">
      <dgm:prSet/>
      <dgm:spPr/>
    </dgm:pt>
    <dgm:pt modelId="{6A57BDBB-AD41-485E-AB92-56508C7DAED3}" type="sibTrans" cxnId="{5E914938-0419-40D3-9F29-E3D54657DE0D}">
      <dgm:prSet/>
      <dgm:spPr/>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D0A2561B-171E-414D-93FA-5E72A4A8BEE5}" type="presOf" srcId="{BFC99E52-10BB-4E97-8475-8DF709B582DC}" destId="{475890CF-15DF-4A0B-B245-F7CBF7A5CE89}" srcOrd="0" destOrd="0" presId="urn:microsoft.com/office/officeart/2005/8/layout/list1"/>
    <dgm:cxn modelId="{C7487C31-6085-4C7C-93D6-239F689D5338}" type="presOf" srcId="{0A4E36F8-5CF3-4534-B8E6-327566ECD57D}" destId="{EDC5DCF0-1D3C-451B-AA75-BEFEC8664C6A}" srcOrd="0" destOrd="1" presId="urn:microsoft.com/office/officeart/2005/8/layout/list1"/>
    <dgm:cxn modelId="{D326D985-850D-4ECC-A0A8-0CD267811A2C}" type="presOf" srcId="{B06D505D-8E2F-4D1A-B27A-56A0F233AC0D}" destId="{36D816F8-F198-462D-B1C1-F2B261A387B2}"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91D5CF5F-71D9-485D-B07A-81B0047EBB6F}" type="presOf" srcId="{89B7DFA3-ABED-4499-9A5E-1D66DEC00383}" destId="{77072C99-9D9F-47CE-B539-CCF3C5C37F3B}" srcOrd="0" destOrd="0" presId="urn:microsoft.com/office/officeart/2005/8/layout/list1"/>
    <dgm:cxn modelId="{92095951-A55A-49A2-B116-F766D41162AA}" type="presOf" srcId="{5B10CAE9-FABC-48D3-B866-B6946D3BB4FD}" destId="{B2D665C1-F666-4967-A396-EE759695490F}" srcOrd="1" destOrd="0" presId="urn:microsoft.com/office/officeart/2005/8/layout/list1"/>
    <dgm:cxn modelId="{6405F6AC-2227-44B0-BE04-EAC535E753B3}" type="presOf" srcId="{89B7DFA3-ABED-4499-9A5E-1D66DEC00383}" destId="{D455F51E-F878-4A2D-BAE7-4D294E969CE3}" srcOrd="1" destOrd="0" presId="urn:microsoft.com/office/officeart/2005/8/layout/list1"/>
    <dgm:cxn modelId="{EA73F29D-ED21-484E-B287-FF9F8E9C2A42}" type="presOf" srcId="{7C20FD17-E3B2-44E7-B4F6-F36190EFCD73}" destId="{EDC5DCF0-1D3C-451B-AA75-BEFEC8664C6A}" srcOrd="0" destOrd="2"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549C01AE-C3D9-4EB5-82CA-C321E5865293}" type="presOf" srcId="{83EE8695-9F0C-4ADC-8B52-26BD41935CF3}" destId="{EDC5DCF0-1D3C-451B-AA75-BEFEC8664C6A}" srcOrd="0" destOrd="0" presId="urn:microsoft.com/office/officeart/2005/8/layout/list1"/>
    <dgm:cxn modelId="{5E914938-0419-40D3-9F29-E3D54657DE0D}" srcId="{5B10CAE9-FABC-48D3-B866-B6946D3BB4FD}" destId="{7C20FD17-E3B2-44E7-B4F6-F36190EFCD73}" srcOrd="2" destOrd="0" parTransId="{86E5D0A2-1625-477B-ADA2-4864D9C6E813}" sibTransId="{6A57BDBB-AD41-485E-AB92-56508C7DAED3}"/>
    <dgm:cxn modelId="{22231EBE-D7C6-452A-B89F-30CCE5837C22}" srcId="{5B10CAE9-FABC-48D3-B866-B6946D3BB4FD}" destId="{0A4E36F8-5CF3-4534-B8E6-327566ECD57D}" srcOrd="1" destOrd="0" parTransId="{F96F7A41-34EB-4E7D-8558-5F2CA739218F}" sibTransId="{D8E607EF-97ED-4F2A-B70F-CAB219D5EA14}"/>
    <dgm:cxn modelId="{C662DBD1-9ADB-428D-AAA2-95BA176CB67C}" type="presOf" srcId="{5B10CAE9-FABC-48D3-B866-B6946D3BB4FD}" destId="{B723FF4B-3441-44B3-9DF9-32C7A4A7E68F}"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C1F42EBD-F847-46C3-A10E-B0BE7FBCCD39}" type="presParOf" srcId="{475890CF-15DF-4A0B-B245-F7CBF7A5CE89}" destId="{D9E4BE70-56AD-4F73-912D-316D4D922D23}" srcOrd="0" destOrd="0" presId="urn:microsoft.com/office/officeart/2005/8/layout/list1"/>
    <dgm:cxn modelId="{3DFF04AB-D327-4A8A-9240-BDD43B8A2415}" type="presParOf" srcId="{D9E4BE70-56AD-4F73-912D-316D4D922D23}" destId="{B723FF4B-3441-44B3-9DF9-32C7A4A7E68F}" srcOrd="0" destOrd="0" presId="urn:microsoft.com/office/officeart/2005/8/layout/list1"/>
    <dgm:cxn modelId="{D5BD6CB9-53E4-446F-919F-FA4AD16D7DF2}" type="presParOf" srcId="{D9E4BE70-56AD-4F73-912D-316D4D922D23}" destId="{B2D665C1-F666-4967-A396-EE759695490F}" srcOrd="1" destOrd="0" presId="urn:microsoft.com/office/officeart/2005/8/layout/list1"/>
    <dgm:cxn modelId="{0C3EA2D1-C978-48B7-A3A1-733A94645F61}" type="presParOf" srcId="{475890CF-15DF-4A0B-B245-F7CBF7A5CE89}" destId="{EEB1281F-FEEC-4C12-B0F0-86AA2BF1FE98}" srcOrd="1" destOrd="0" presId="urn:microsoft.com/office/officeart/2005/8/layout/list1"/>
    <dgm:cxn modelId="{1C9B3921-5DA2-412C-90E2-7B6FEEF61B63}" type="presParOf" srcId="{475890CF-15DF-4A0B-B245-F7CBF7A5CE89}" destId="{EDC5DCF0-1D3C-451B-AA75-BEFEC8664C6A}" srcOrd="2" destOrd="0" presId="urn:microsoft.com/office/officeart/2005/8/layout/list1"/>
    <dgm:cxn modelId="{24D059A3-0972-47BC-91F9-DFDD8B518B0E}" type="presParOf" srcId="{475890CF-15DF-4A0B-B245-F7CBF7A5CE89}" destId="{285753CA-FE64-46B1-AD26-E797F021CB1D}" srcOrd="3" destOrd="0" presId="urn:microsoft.com/office/officeart/2005/8/layout/list1"/>
    <dgm:cxn modelId="{50D7886D-61BB-47AE-92D0-7EFDD6962119}" type="presParOf" srcId="{475890CF-15DF-4A0B-B245-F7CBF7A5CE89}" destId="{65BF4AF1-4E95-4D64-B212-BA8DC18EAC42}" srcOrd="4" destOrd="0" presId="urn:microsoft.com/office/officeart/2005/8/layout/list1"/>
    <dgm:cxn modelId="{F6C04690-D03F-42D5-88EF-C11C99902A15}" type="presParOf" srcId="{65BF4AF1-4E95-4D64-B212-BA8DC18EAC42}" destId="{77072C99-9D9F-47CE-B539-CCF3C5C37F3B}" srcOrd="0" destOrd="0" presId="urn:microsoft.com/office/officeart/2005/8/layout/list1"/>
    <dgm:cxn modelId="{C0730A26-9D8E-43B5-97BB-2A702DBF8CE5}" type="presParOf" srcId="{65BF4AF1-4E95-4D64-B212-BA8DC18EAC42}" destId="{D455F51E-F878-4A2D-BAE7-4D294E969CE3}" srcOrd="1" destOrd="0" presId="urn:microsoft.com/office/officeart/2005/8/layout/list1"/>
    <dgm:cxn modelId="{BAEF28C5-EC7A-468F-815F-8E376D0551D1}" type="presParOf" srcId="{475890CF-15DF-4A0B-B245-F7CBF7A5CE89}" destId="{66497C2B-996C-45D3-ACF3-4C14B99E44D2}" srcOrd="5" destOrd="0" presId="urn:microsoft.com/office/officeart/2005/8/layout/list1"/>
    <dgm:cxn modelId="{5165F769-6286-4B74-8EEF-E965F8593C33}"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200" dirty="0" smtClean="0"/>
            <a:t>TOTAL CAPEX (MM COP2014): $717.837 (Alternativa 1)</a:t>
          </a:r>
          <a:endParaRPr lang="es-CO" sz="12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effectLst/>
              <a:latin typeface="+mn-lt"/>
              <a:ea typeface="+mn-ea"/>
              <a:cs typeface="+mn-cs"/>
            </a:rPr>
            <a:t>GERCON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Recursos Públicos</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447ED642-EDBA-4C7A-8E68-4F5AAE134F6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4 PEAJES EXISTENTES</a:t>
          </a:r>
          <a:endParaRPr lang="es-CO" sz="1400" dirty="0"/>
        </a:p>
      </dgm:t>
    </dgm:pt>
    <dgm:pt modelId="{C2D5D35F-BCB9-4F0D-B79F-B6EAFAEAA3C8}" type="parTrans" cxnId="{9577AA29-1BF8-4162-9F25-42E84347AA77}">
      <dgm:prSet/>
      <dgm:spPr/>
      <dgm:t>
        <a:bodyPr/>
        <a:lstStyle/>
        <a:p>
          <a:endParaRPr lang="es-MX"/>
        </a:p>
      </dgm:t>
    </dgm:pt>
    <dgm:pt modelId="{D631E08D-D525-4A64-B0AC-D15DD1FCD693}" type="sibTrans" cxnId="{9577AA29-1BF8-4162-9F25-42E84347AA77}">
      <dgm:prSet/>
      <dgm:spPr/>
      <dgm:t>
        <a:bodyPr/>
        <a:lstStyle/>
        <a:p>
          <a:endParaRPr lang="es-MX"/>
        </a:p>
      </dgm:t>
    </dgm:pt>
    <dgm:pt modelId="{ECC09072-7336-4D5D-AC68-89383D66CA9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200" dirty="0" smtClean="0"/>
            <a:t>TOTAL CAPEX (MM COP2014): $</a:t>
          </a:r>
          <a:r>
            <a:rPr lang="es-MX" sz="1200" dirty="0" smtClean="0"/>
            <a:t>883.938 (Alternativa 2)</a:t>
          </a:r>
          <a:endParaRPr lang="es-CO" sz="1200" dirty="0"/>
        </a:p>
      </dgm:t>
    </dgm:pt>
    <dgm:pt modelId="{8789583D-F11F-4D57-AAC4-41DD0A81D977}" type="parTrans" cxnId="{7EF8AAE7-4820-4032-9F25-ECC432BB211C}">
      <dgm:prSet/>
      <dgm:spPr/>
      <dgm:t>
        <a:bodyPr/>
        <a:lstStyle/>
        <a:p>
          <a:endParaRPr lang="es-MX"/>
        </a:p>
      </dgm:t>
    </dgm:pt>
    <dgm:pt modelId="{5BC5934C-AA41-4A69-8EE4-C6E0B2131C1F}" type="sibTrans" cxnId="{7EF8AAE7-4820-4032-9F25-ECC432BB211C}">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custLinFactNeighborX="-1228" custLinFactNeighborY="-23076">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custLinFactNeighborX="-1474" custLinFactNeighborY="4400">
        <dgm:presLayoutVars>
          <dgm:bulletEnabled val="1"/>
        </dgm:presLayoutVars>
      </dgm:prSet>
      <dgm:spPr/>
      <dgm:t>
        <a:bodyPr/>
        <a:lstStyle/>
        <a:p>
          <a:endParaRPr lang="es-CO"/>
        </a:p>
      </dgm:t>
    </dgm:pt>
  </dgm:ptLst>
  <dgm:cxnLst>
    <dgm:cxn modelId="{7EF8AAE7-4820-4032-9F25-ECC432BB211C}" srcId="{F96B75D6-87F5-4773-BA24-EF9600100F73}" destId="{ECC09072-7336-4D5D-AC68-89383D66CA93}" srcOrd="1" destOrd="0" parTransId="{8789583D-F11F-4D57-AAC4-41DD0A81D977}" sibTransId="{5BC5934C-AA41-4A69-8EE4-C6E0B2131C1F}"/>
    <dgm:cxn modelId="{E837E19F-F42F-4A9C-989B-3426E4288A67}" type="presOf" srcId="{0A4E36F8-5CF3-4534-B8E6-327566ECD57D}" destId="{EDC5DCF0-1D3C-451B-AA75-BEFEC8664C6A}"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01475D32-E266-42F4-AEE0-55341C593A7F}" type="presOf" srcId="{89B7DFA3-ABED-4499-9A5E-1D66DEC00383}" destId="{77072C99-9D9F-47CE-B539-CCF3C5C37F3B}"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4C9B6C2D-C152-478B-B649-51821AD8D90F}" type="presOf" srcId="{F96B75D6-87F5-4773-BA24-EF9600100F73}" destId="{6CF66FEE-4C8E-43FC-97BB-53A003F2AA4D}" srcOrd="1" destOrd="0" presId="urn:microsoft.com/office/officeart/2005/8/layout/list1"/>
    <dgm:cxn modelId="{F5420A0A-42F3-47DC-BDDB-687AA4CDD9BF}" type="presOf" srcId="{ECC09072-7336-4D5D-AC68-89383D66CA93}" destId="{2A6DCF2A-B408-4C40-8D46-91A419D9E4A3}" srcOrd="0" destOrd="1" presId="urn:microsoft.com/office/officeart/2005/8/layout/list1"/>
    <dgm:cxn modelId="{9577AA29-1BF8-4162-9F25-42E84347AA77}" srcId="{F96B75D6-87F5-4773-BA24-EF9600100F73}" destId="{447ED642-EDBA-4C7A-8E68-4F5AAE134F63}" srcOrd="2" destOrd="0" parTransId="{C2D5D35F-BCB9-4F0D-B79F-B6EAFAEAA3C8}" sibTransId="{D631E08D-D525-4A64-B0AC-D15DD1FCD693}"/>
    <dgm:cxn modelId="{21A834BD-402B-4BEA-B584-2D45B2B1D394}" type="presOf" srcId="{D0F2DDA1-0E0D-4FD1-A81A-54BE0A8ACB15}" destId="{2A6DCF2A-B408-4C40-8D46-91A419D9E4A3}" srcOrd="0" destOrd="0" presId="urn:microsoft.com/office/officeart/2005/8/layout/list1"/>
    <dgm:cxn modelId="{8122560D-D2D5-4121-AD59-B6E322570D5E}" type="presOf" srcId="{5B10CAE9-FABC-48D3-B866-B6946D3BB4FD}" destId="{B723FF4B-3441-44B3-9DF9-32C7A4A7E68F}" srcOrd="0" destOrd="0" presId="urn:microsoft.com/office/officeart/2005/8/layout/list1"/>
    <dgm:cxn modelId="{D9A51ACA-C5DE-4489-856B-D4C2C7AAC6B8}" type="presOf" srcId="{447ED642-EDBA-4C7A-8E68-4F5AAE134F63}" destId="{2A6DCF2A-B408-4C40-8D46-91A419D9E4A3}" srcOrd="0" destOrd="2" presId="urn:microsoft.com/office/officeart/2005/8/layout/list1"/>
    <dgm:cxn modelId="{0F01BCA9-CC95-4B41-B08B-724E5A7969FA}" type="presOf" srcId="{F96B75D6-87F5-4773-BA24-EF9600100F73}" destId="{FC59F9BE-81B0-4F10-A1D4-3364800DA136}" srcOrd="0" destOrd="0" presId="urn:microsoft.com/office/officeart/2005/8/layout/list1"/>
    <dgm:cxn modelId="{F68E0A43-6E5B-44ED-8D42-E20E20B88950}" type="presOf" srcId="{5B10CAE9-FABC-48D3-B866-B6946D3BB4FD}" destId="{B2D665C1-F666-4967-A396-EE759695490F}" srcOrd="1" destOrd="0" presId="urn:microsoft.com/office/officeart/2005/8/layout/list1"/>
    <dgm:cxn modelId="{CC9D7DA0-DADD-4B76-AC98-2FCC17D55239}" type="presOf" srcId="{BFC99E52-10BB-4E97-8475-8DF709B582DC}" destId="{475890CF-15DF-4A0B-B245-F7CBF7A5CE89}"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941867AC-93FE-44BE-9E7D-12183D27C94C}" type="presOf" srcId="{B06D505D-8E2F-4D1A-B27A-56A0F233AC0D}" destId="{36D816F8-F198-462D-B1C1-F2B261A387B2}" srcOrd="0" destOrd="0" presId="urn:microsoft.com/office/officeart/2005/8/layout/list1"/>
    <dgm:cxn modelId="{A593E03B-976E-45B4-BEEF-9FA75B5E9847}" type="presOf" srcId="{89B7DFA3-ABED-4499-9A5E-1D66DEC00383}" destId="{D455F51E-F878-4A2D-BAE7-4D294E969CE3}" srcOrd="1"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A1E272B7-6716-47AB-BBD7-8C949DB9B79C}" type="presParOf" srcId="{475890CF-15DF-4A0B-B245-F7CBF7A5CE89}" destId="{D9E4BE70-56AD-4F73-912D-316D4D922D23}" srcOrd="0" destOrd="0" presId="urn:microsoft.com/office/officeart/2005/8/layout/list1"/>
    <dgm:cxn modelId="{5087E663-791B-4CB1-BC06-9002F25B57B0}" type="presParOf" srcId="{D9E4BE70-56AD-4F73-912D-316D4D922D23}" destId="{B723FF4B-3441-44B3-9DF9-32C7A4A7E68F}" srcOrd="0" destOrd="0" presId="urn:microsoft.com/office/officeart/2005/8/layout/list1"/>
    <dgm:cxn modelId="{790AE160-26BD-41C0-BBE5-84034606383B}" type="presParOf" srcId="{D9E4BE70-56AD-4F73-912D-316D4D922D23}" destId="{B2D665C1-F666-4967-A396-EE759695490F}" srcOrd="1" destOrd="0" presId="urn:microsoft.com/office/officeart/2005/8/layout/list1"/>
    <dgm:cxn modelId="{31D6AF55-68B4-4289-A473-FE1621955581}" type="presParOf" srcId="{475890CF-15DF-4A0B-B245-F7CBF7A5CE89}" destId="{EEB1281F-FEEC-4C12-B0F0-86AA2BF1FE98}" srcOrd="1" destOrd="0" presId="urn:microsoft.com/office/officeart/2005/8/layout/list1"/>
    <dgm:cxn modelId="{0E82936E-845D-411C-9875-F4534BF05A53}" type="presParOf" srcId="{475890CF-15DF-4A0B-B245-F7CBF7A5CE89}" destId="{EDC5DCF0-1D3C-451B-AA75-BEFEC8664C6A}" srcOrd="2" destOrd="0" presId="urn:microsoft.com/office/officeart/2005/8/layout/list1"/>
    <dgm:cxn modelId="{CCF19BC9-8262-4222-9E42-EF24A1989089}" type="presParOf" srcId="{475890CF-15DF-4A0B-B245-F7CBF7A5CE89}" destId="{285753CA-FE64-46B1-AD26-E797F021CB1D}" srcOrd="3" destOrd="0" presId="urn:microsoft.com/office/officeart/2005/8/layout/list1"/>
    <dgm:cxn modelId="{66AFC106-BFB4-40DA-AE73-8DA874524C0A}" type="presParOf" srcId="{475890CF-15DF-4A0B-B245-F7CBF7A5CE89}" destId="{65BF4AF1-4E95-4D64-B212-BA8DC18EAC42}" srcOrd="4" destOrd="0" presId="urn:microsoft.com/office/officeart/2005/8/layout/list1"/>
    <dgm:cxn modelId="{C3930227-FC20-436C-AFD7-B9D5BE33BCD0}" type="presParOf" srcId="{65BF4AF1-4E95-4D64-B212-BA8DC18EAC42}" destId="{77072C99-9D9F-47CE-B539-CCF3C5C37F3B}" srcOrd="0" destOrd="0" presId="urn:microsoft.com/office/officeart/2005/8/layout/list1"/>
    <dgm:cxn modelId="{D0EF7619-56E3-4FF9-8751-25130785FC52}" type="presParOf" srcId="{65BF4AF1-4E95-4D64-B212-BA8DC18EAC42}" destId="{D455F51E-F878-4A2D-BAE7-4D294E969CE3}" srcOrd="1" destOrd="0" presId="urn:microsoft.com/office/officeart/2005/8/layout/list1"/>
    <dgm:cxn modelId="{BFF2B075-EBC6-416D-A9BE-389E6D892254}" type="presParOf" srcId="{475890CF-15DF-4A0B-B245-F7CBF7A5CE89}" destId="{66497C2B-996C-45D3-ACF3-4C14B99E44D2}" srcOrd="5" destOrd="0" presId="urn:microsoft.com/office/officeart/2005/8/layout/list1"/>
    <dgm:cxn modelId="{4CB9A278-01F0-46A0-95AE-A3820560CB84}" type="presParOf" srcId="{475890CF-15DF-4A0B-B245-F7CBF7A5CE89}" destId="{36D816F8-F198-462D-B1C1-F2B261A387B2}" srcOrd="6" destOrd="0" presId="urn:microsoft.com/office/officeart/2005/8/layout/list1"/>
    <dgm:cxn modelId="{1E865537-3D57-4B55-A3DE-81F034BD8148}" type="presParOf" srcId="{475890CF-15DF-4A0B-B245-F7CBF7A5CE89}" destId="{78C90B04-4DBC-43C7-8D99-286D4B1A6ABB}" srcOrd="7" destOrd="0" presId="urn:microsoft.com/office/officeart/2005/8/layout/list1"/>
    <dgm:cxn modelId="{ED07CC6F-A7CD-4FF5-93E5-1BFE56585A8F}" type="presParOf" srcId="{475890CF-15DF-4A0B-B245-F7CBF7A5CE89}" destId="{DB1FE9E1-F5B9-4A92-8A69-8AC22FE84B5E}" srcOrd="8" destOrd="0" presId="urn:microsoft.com/office/officeart/2005/8/layout/list1"/>
    <dgm:cxn modelId="{F076C0D0-23AB-404B-8A39-6017BE820FC3}" type="presParOf" srcId="{DB1FE9E1-F5B9-4A92-8A69-8AC22FE84B5E}" destId="{FC59F9BE-81B0-4F10-A1D4-3364800DA136}" srcOrd="0" destOrd="0" presId="urn:microsoft.com/office/officeart/2005/8/layout/list1"/>
    <dgm:cxn modelId="{D47CA71E-793C-4C30-9CBF-0EADA688C8D6}" type="presParOf" srcId="{DB1FE9E1-F5B9-4A92-8A69-8AC22FE84B5E}" destId="{6CF66FEE-4C8E-43FC-97BB-53A003F2AA4D}" srcOrd="1" destOrd="0" presId="urn:microsoft.com/office/officeart/2005/8/layout/list1"/>
    <dgm:cxn modelId="{A5A4FBAA-DD5D-4948-B323-E75E0F5ED035}" type="presParOf" srcId="{475890CF-15DF-4A0B-B245-F7CBF7A5CE89}" destId="{B18705C6-C943-4516-9715-648C919F9A02}" srcOrd="9" destOrd="0" presId="urn:microsoft.com/office/officeart/2005/8/layout/list1"/>
    <dgm:cxn modelId="{3EFF3197-0DD7-4435-8A86-5C3647142ABB}"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  Preconstrucción: 18 meses</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Evaluación Prefactibilidad</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 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22FE9034-F56E-433F-9321-00FA119A9071}">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Construcción: 78 meses</a:t>
          </a:r>
          <a:endParaRPr lang="es-CO" sz="1400" b="0" dirty="0"/>
        </a:p>
      </dgm:t>
    </dgm:pt>
    <dgm:pt modelId="{E10B5596-73D7-40D2-9510-F56B1737E09F}" type="parTrans" cxnId="{55D5E01D-755A-4777-829F-9088F852A745}">
      <dgm:prSet/>
      <dgm:spPr/>
      <dgm:t>
        <a:bodyPr/>
        <a:lstStyle/>
        <a:p>
          <a:endParaRPr lang="es-CO"/>
        </a:p>
      </dgm:t>
    </dgm:pt>
    <dgm:pt modelId="{D4037852-8740-4043-83D7-777741C6392C}" type="sibTrans" cxnId="{55D5E01D-755A-4777-829F-9088F852A745}">
      <dgm:prSet/>
      <dgm:spPr/>
      <dgm:t>
        <a:bodyPr/>
        <a:lstStyle/>
        <a:p>
          <a:endParaRPr lang="es-CO"/>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4B63CF11-F3AF-490F-97FA-FAADCBE151C9}" type="presOf" srcId="{5B10CAE9-FABC-48D3-B866-B6946D3BB4FD}" destId="{B2D665C1-F666-4967-A396-EE759695490F}" srcOrd="1" destOrd="0" presId="urn:microsoft.com/office/officeart/2005/8/layout/list1"/>
    <dgm:cxn modelId="{5DD43EF5-BE19-47A6-8B51-525315449431}" type="presOf" srcId="{5B10CAE9-FABC-48D3-B866-B6946D3BB4FD}" destId="{B723FF4B-3441-44B3-9DF9-32C7A4A7E68F}" srcOrd="0" destOrd="0" presId="urn:microsoft.com/office/officeart/2005/8/layout/list1"/>
    <dgm:cxn modelId="{55D5E01D-755A-4777-829F-9088F852A745}" srcId="{5B10CAE9-FABC-48D3-B866-B6946D3BB4FD}" destId="{22FE9034-F56E-433F-9321-00FA119A9071}" srcOrd="2" destOrd="0" parTransId="{E10B5596-73D7-40D2-9510-F56B1737E09F}" sibTransId="{D4037852-8740-4043-83D7-777741C6392C}"/>
    <dgm:cxn modelId="{7DAC45F8-1F81-4A7D-A508-41426B5EE45D}" srcId="{89B7DFA3-ABED-4499-9A5E-1D66DEC00383}" destId="{B06D505D-8E2F-4D1A-B27A-56A0F233AC0D}" srcOrd="0" destOrd="0" parTransId="{CAB1D8D5-1F2B-4C25-9139-FA4CE0E2BDE9}" sibTransId="{ED6FBC95-3B0C-49B5-8018-B301366AC739}"/>
    <dgm:cxn modelId="{37F87700-BC5A-4342-9D3D-CFB040FDAED9}" type="presOf" srcId="{89B7DFA3-ABED-4499-9A5E-1D66DEC00383}" destId="{D455F51E-F878-4A2D-BAE7-4D294E969CE3}" srcOrd="1" destOrd="0" presId="urn:microsoft.com/office/officeart/2005/8/layout/list1"/>
    <dgm:cxn modelId="{451161B6-25BD-42A2-AD8A-89FDA8AAAC03}" type="presOf" srcId="{22FE9034-F56E-433F-9321-00FA119A9071}" destId="{EDC5DCF0-1D3C-451B-AA75-BEFEC8664C6A}" srcOrd="0" destOrd="2" presId="urn:microsoft.com/office/officeart/2005/8/layout/list1"/>
    <dgm:cxn modelId="{55B4248B-1EF4-48CD-9775-C00C04DD61BD}" type="presOf" srcId="{B06D505D-8E2F-4D1A-B27A-56A0F233AC0D}" destId="{36D816F8-F198-462D-B1C1-F2B261A387B2}" srcOrd="0" destOrd="0" presId="urn:microsoft.com/office/officeart/2005/8/layout/list1"/>
    <dgm:cxn modelId="{EFE208E6-3F6E-427B-BA6B-EE0A53DA072B}" type="presOf" srcId="{BFC99E52-10BB-4E97-8475-8DF709B582DC}" destId="{475890CF-15DF-4A0B-B245-F7CBF7A5CE89}" srcOrd="0" destOrd="0" presId="urn:microsoft.com/office/officeart/2005/8/layout/list1"/>
    <dgm:cxn modelId="{92C5D15A-9291-4B44-A02A-A8BBD28A4E86}" type="presOf" srcId="{0A4E36F8-5CF3-4534-B8E6-327566ECD57D}" destId="{EDC5DCF0-1D3C-451B-AA75-BEFEC8664C6A}" srcOrd="0" destOrd="1" presId="urn:microsoft.com/office/officeart/2005/8/layout/list1"/>
    <dgm:cxn modelId="{656D4A47-20D0-472A-89E5-1F1858E0FF5B}" type="presOf" srcId="{89B7DFA3-ABED-4499-9A5E-1D66DEC00383}" destId="{77072C99-9D9F-47CE-B539-CCF3C5C37F3B}" srcOrd="0" destOrd="0" presId="urn:microsoft.com/office/officeart/2005/8/layout/list1"/>
    <dgm:cxn modelId="{2E62FF7C-DE0D-47BD-B3EA-3A1509B8DBCC}" type="presOf" srcId="{83EE8695-9F0C-4ADC-8B52-26BD41935CF3}" destId="{EDC5DCF0-1D3C-451B-AA75-BEFEC8664C6A}"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F4E25CC1-CCEF-4054-845B-C2FFA74D5E74}" type="presParOf" srcId="{475890CF-15DF-4A0B-B245-F7CBF7A5CE89}" destId="{D9E4BE70-56AD-4F73-912D-316D4D922D23}" srcOrd="0" destOrd="0" presId="urn:microsoft.com/office/officeart/2005/8/layout/list1"/>
    <dgm:cxn modelId="{0C2B8EB4-ED17-42C6-BD6B-6E3E4C5CB3FD}" type="presParOf" srcId="{D9E4BE70-56AD-4F73-912D-316D4D922D23}" destId="{B723FF4B-3441-44B3-9DF9-32C7A4A7E68F}" srcOrd="0" destOrd="0" presId="urn:microsoft.com/office/officeart/2005/8/layout/list1"/>
    <dgm:cxn modelId="{4824C709-0248-4F45-BB52-8871262CC977}" type="presParOf" srcId="{D9E4BE70-56AD-4F73-912D-316D4D922D23}" destId="{B2D665C1-F666-4967-A396-EE759695490F}" srcOrd="1" destOrd="0" presId="urn:microsoft.com/office/officeart/2005/8/layout/list1"/>
    <dgm:cxn modelId="{0BD09836-C87A-412D-9462-4F0CE01BE1C0}" type="presParOf" srcId="{475890CF-15DF-4A0B-B245-F7CBF7A5CE89}" destId="{EEB1281F-FEEC-4C12-B0F0-86AA2BF1FE98}" srcOrd="1" destOrd="0" presId="urn:microsoft.com/office/officeart/2005/8/layout/list1"/>
    <dgm:cxn modelId="{3970D27A-A42B-4E8A-9AC4-7AF35A4A0021}" type="presParOf" srcId="{475890CF-15DF-4A0B-B245-F7CBF7A5CE89}" destId="{EDC5DCF0-1D3C-451B-AA75-BEFEC8664C6A}" srcOrd="2" destOrd="0" presId="urn:microsoft.com/office/officeart/2005/8/layout/list1"/>
    <dgm:cxn modelId="{0B2F3001-DC97-45FB-BB17-033D16722658}" type="presParOf" srcId="{475890CF-15DF-4A0B-B245-F7CBF7A5CE89}" destId="{285753CA-FE64-46B1-AD26-E797F021CB1D}" srcOrd="3" destOrd="0" presId="urn:microsoft.com/office/officeart/2005/8/layout/list1"/>
    <dgm:cxn modelId="{72775144-3FDC-45B1-846A-6C2EA670CD37}" type="presParOf" srcId="{475890CF-15DF-4A0B-B245-F7CBF7A5CE89}" destId="{65BF4AF1-4E95-4D64-B212-BA8DC18EAC42}" srcOrd="4" destOrd="0" presId="urn:microsoft.com/office/officeart/2005/8/layout/list1"/>
    <dgm:cxn modelId="{A6AA41D0-D4F3-47AF-96D5-B5ED1574D37F}" type="presParOf" srcId="{65BF4AF1-4E95-4D64-B212-BA8DC18EAC42}" destId="{77072C99-9D9F-47CE-B539-CCF3C5C37F3B}" srcOrd="0" destOrd="0" presId="urn:microsoft.com/office/officeart/2005/8/layout/list1"/>
    <dgm:cxn modelId="{55E72571-54F3-4366-913F-76BFCEB8C118}" type="presParOf" srcId="{65BF4AF1-4E95-4D64-B212-BA8DC18EAC42}" destId="{D455F51E-F878-4A2D-BAE7-4D294E969CE3}" srcOrd="1" destOrd="0" presId="urn:microsoft.com/office/officeart/2005/8/layout/list1"/>
    <dgm:cxn modelId="{19B5C51C-AEA4-4FFD-AEF1-053F03C06D21}" type="presParOf" srcId="{475890CF-15DF-4A0B-B245-F7CBF7A5CE89}" destId="{66497C2B-996C-45D3-ACF3-4C14B99E44D2}" srcOrd="5" destOrd="0" presId="urn:microsoft.com/office/officeart/2005/8/layout/list1"/>
    <dgm:cxn modelId="{0CBF0E47-7872-4692-9AAE-AF7DF79DD43C}"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6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latin typeface="+mn-lt"/>
              <a:ea typeface="+mn-ea"/>
              <a:cs typeface="+mn-cs"/>
            </a:rPr>
            <a:t>ORIGINADOR ENTREGA AJUSTES EL DÍA</a:t>
          </a:r>
          <a:r>
            <a:rPr lang="es-MX" sz="1400" baseline="0" dirty="0" smtClean="0">
              <a:solidFill>
                <a:schemeClr val="dk1"/>
              </a:solidFill>
              <a:latin typeface="+mn-lt"/>
              <a:ea typeface="+mn-ea"/>
              <a:cs typeface="+mn-cs"/>
            </a:rPr>
            <a:t> 11-12-2014, EN REVISIÓN PREVIAL PARA ENVIO A MHCP</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35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F27029F1-065D-4AA9-869B-E93F622EC378}" type="presOf" srcId="{BFC99E52-10BB-4E97-8475-8DF709B582DC}" destId="{475890CF-15DF-4A0B-B245-F7CBF7A5CE89}" srcOrd="0" destOrd="0" presId="urn:microsoft.com/office/officeart/2005/8/layout/list1"/>
    <dgm:cxn modelId="{8F97C0F1-CCC6-426E-AE84-700F7C862D59}" type="presOf" srcId="{89B7DFA3-ABED-4499-9A5E-1D66DEC00383}" destId="{77072C99-9D9F-47CE-B539-CCF3C5C37F3B}" srcOrd="0" destOrd="0" presId="urn:microsoft.com/office/officeart/2005/8/layout/list1"/>
    <dgm:cxn modelId="{AEFAD8E6-E323-4122-B407-1437FA0EB72F}" type="presOf" srcId="{0A4E36F8-5CF3-4534-B8E6-327566ECD57D}" destId="{EDC5DCF0-1D3C-451B-AA75-BEFEC8664C6A}" srcOrd="0" destOrd="1"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E86B8625-F365-4C1A-83C9-6E43BD130BEE}" type="presOf" srcId="{B06D505D-8E2F-4D1A-B27A-56A0F233AC0D}" destId="{36D816F8-F198-462D-B1C1-F2B261A387B2}" srcOrd="0" destOrd="0" presId="urn:microsoft.com/office/officeart/2005/8/layout/list1"/>
    <dgm:cxn modelId="{2114E4C0-0EC5-45C7-B471-7F2360AAD761}" type="presOf" srcId="{89B7DFA3-ABED-4499-9A5E-1D66DEC00383}" destId="{D455F51E-F878-4A2D-BAE7-4D294E969CE3}" srcOrd="1"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222F86FA-62BD-49FB-947E-97534F996663}" type="presOf" srcId="{5B10CAE9-FABC-48D3-B866-B6946D3BB4FD}" destId="{B723FF4B-3441-44B3-9DF9-32C7A4A7E68F}"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71356162-A633-4CB1-8F8A-64F07225472C}" type="presOf" srcId="{5B10CAE9-FABC-48D3-B866-B6946D3BB4FD}" destId="{B2D665C1-F666-4967-A396-EE759695490F}" srcOrd="1" destOrd="0" presId="urn:microsoft.com/office/officeart/2005/8/layout/list1"/>
    <dgm:cxn modelId="{22811382-B4B7-4FD5-8F4D-169E4DB32FD2}" type="presOf" srcId="{83EE8695-9F0C-4ADC-8B52-26BD41935CF3}" destId="{EDC5DCF0-1D3C-451B-AA75-BEFEC8664C6A}" srcOrd="0" destOrd="0" presId="urn:microsoft.com/office/officeart/2005/8/layout/list1"/>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5A44065D-1A31-4881-9205-7452769483EB}" type="presParOf" srcId="{475890CF-15DF-4A0B-B245-F7CBF7A5CE89}" destId="{D9E4BE70-56AD-4F73-912D-316D4D922D23}" srcOrd="0" destOrd="0" presId="urn:microsoft.com/office/officeart/2005/8/layout/list1"/>
    <dgm:cxn modelId="{4662D367-71B5-495B-95D2-903398609FB0}" type="presParOf" srcId="{D9E4BE70-56AD-4F73-912D-316D4D922D23}" destId="{B723FF4B-3441-44B3-9DF9-32C7A4A7E68F}" srcOrd="0" destOrd="0" presId="urn:microsoft.com/office/officeart/2005/8/layout/list1"/>
    <dgm:cxn modelId="{24748DFD-BE5C-4C50-BE35-904BB2E45AAF}" type="presParOf" srcId="{D9E4BE70-56AD-4F73-912D-316D4D922D23}" destId="{B2D665C1-F666-4967-A396-EE759695490F}" srcOrd="1" destOrd="0" presId="urn:microsoft.com/office/officeart/2005/8/layout/list1"/>
    <dgm:cxn modelId="{DE251253-D755-4537-B68B-9AA2EE54985D}" type="presParOf" srcId="{475890CF-15DF-4A0B-B245-F7CBF7A5CE89}" destId="{EEB1281F-FEEC-4C12-B0F0-86AA2BF1FE98}" srcOrd="1" destOrd="0" presId="urn:microsoft.com/office/officeart/2005/8/layout/list1"/>
    <dgm:cxn modelId="{350DE16C-8EB9-4439-9CC6-2285DE578420}" type="presParOf" srcId="{475890CF-15DF-4A0B-B245-F7CBF7A5CE89}" destId="{EDC5DCF0-1D3C-451B-AA75-BEFEC8664C6A}" srcOrd="2" destOrd="0" presId="urn:microsoft.com/office/officeart/2005/8/layout/list1"/>
    <dgm:cxn modelId="{4F5DFF35-7D07-4AE9-AD1F-5CB75E659FD4}" type="presParOf" srcId="{475890CF-15DF-4A0B-B245-F7CBF7A5CE89}" destId="{285753CA-FE64-46B1-AD26-E797F021CB1D}" srcOrd="3" destOrd="0" presId="urn:microsoft.com/office/officeart/2005/8/layout/list1"/>
    <dgm:cxn modelId="{CB3FB152-673B-4EC3-BC3F-FEB1A33609D6}" type="presParOf" srcId="{475890CF-15DF-4A0B-B245-F7CBF7A5CE89}" destId="{65BF4AF1-4E95-4D64-B212-BA8DC18EAC42}" srcOrd="4" destOrd="0" presId="urn:microsoft.com/office/officeart/2005/8/layout/list1"/>
    <dgm:cxn modelId="{524BD5FB-0208-4DD0-9DE8-7CEE479E03ED}" type="presParOf" srcId="{65BF4AF1-4E95-4D64-B212-BA8DC18EAC42}" destId="{77072C99-9D9F-47CE-B539-CCF3C5C37F3B}" srcOrd="0" destOrd="0" presId="urn:microsoft.com/office/officeart/2005/8/layout/list1"/>
    <dgm:cxn modelId="{31E99A8B-B50A-4638-837D-518614DA2FDC}" type="presParOf" srcId="{65BF4AF1-4E95-4D64-B212-BA8DC18EAC42}" destId="{D455F51E-F878-4A2D-BAE7-4D294E969CE3}" srcOrd="1" destOrd="0" presId="urn:microsoft.com/office/officeart/2005/8/layout/list1"/>
    <dgm:cxn modelId="{3C95A392-8BA6-4EBA-BE96-03B265148C1F}" type="presParOf" srcId="{475890CF-15DF-4A0B-B245-F7CBF7A5CE89}" destId="{66497C2B-996C-45D3-ACF3-4C14B99E44D2}" srcOrd="5" destOrd="0" presId="urn:microsoft.com/office/officeart/2005/8/layout/list1"/>
    <dgm:cxn modelId="{0E333D02-B7E0-41DC-AD83-4F0FF075A036}"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$387.637</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CONSTRUCCIONES EL CÓNDOR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1 PEAJE EXISTENTE</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6 PEAJES NUEVOS</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9893A2BF-7C2B-4D84-A3EC-F9033DADF0C8}" srcId="{F96B75D6-87F5-4773-BA24-EF9600100F73}" destId="{C12D9C2E-43C8-49A6-B5A4-D99820741017}" srcOrd="2" destOrd="0" parTransId="{FAB5B8EF-9C6F-4526-8C61-47E11B39F835}" sibTransId="{A823AD09-C1BD-4CFE-9B4F-B6A7382BD940}"/>
    <dgm:cxn modelId="{97B129EC-72E7-487C-9F42-1B2FD3BCF8DB}" type="presOf" srcId="{D0F2DDA1-0E0D-4FD1-A81A-54BE0A8ACB15}" destId="{2A6DCF2A-B408-4C40-8D46-91A419D9E4A3}" srcOrd="0" destOrd="0" presId="urn:microsoft.com/office/officeart/2005/8/layout/list1"/>
    <dgm:cxn modelId="{6D3FA1B3-BFA0-4314-A1A2-10F1365FAB3B}" type="presOf" srcId="{BFC99E52-10BB-4E97-8475-8DF709B582DC}" destId="{475890CF-15DF-4A0B-B245-F7CBF7A5CE89}" srcOrd="0" destOrd="0" presId="urn:microsoft.com/office/officeart/2005/8/layout/list1"/>
    <dgm:cxn modelId="{D3F4C881-0F84-445D-9B35-DF9EC7CEB173}" type="presOf" srcId="{F96B75D6-87F5-4773-BA24-EF9600100F73}" destId="{6CF66FEE-4C8E-43FC-97BB-53A003F2AA4D}" srcOrd="1" destOrd="0" presId="urn:microsoft.com/office/officeart/2005/8/layout/list1"/>
    <dgm:cxn modelId="{45914759-7F74-42B0-8B4F-70F814D07C29}" type="presOf" srcId="{F96B75D6-87F5-4773-BA24-EF9600100F73}" destId="{FC59F9BE-81B0-4F10-A1D4-3364800DA136}" srcOrd="0" destOrd="0" presId="urn:microsoft.com/office/officeart/2005/8/layout/list1"/>
    <dgm:cxn modelId="{BB94C8D7-B383-4CC8-A8DA-E10A2996AD66}" type="presOf" srcId="{C12D9C2E-43C8-49A6-B5A4-D99820741017}" destId="{2A6DCF2A-B408-4C40-8D46-91A419D9E4A3}" srcOrd="0" destOrd="2" presId="urn:microsoft.com/office/officeart/2005/8/layout/list1"/>
    <dgm:cxn modelId="{D3833FD4-234B-4D73-BDAC-EDB8B599E752}" type="presOf" srcId="{B06D505D-8E2F-4D1A-B27A-56A0F233AC0D}" destId="{36D816F8-F198-462D-B1C1-F2B261A387B2}"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22231EBE-D7C6-452A-B89F-30CCE5837C22}" srcId="{5B10CAE9-FABC-48D3-B866-B6946D3BB4FD}" destId="{0A4E36F8-5CF3-4534-B8E6-327566ECD57D}" srcOrd="0" destOrd="0" parTransId="{F96F7A41-34EB-4E7D-8558-5F2CA739218F}" sibTransId="{D8E607EF-97ED-4F2A-B70F-CAB219D5EA14}"/>
    <dgm:cxn modelId="{11A12974-C24A-4C7C-87AD-97B870C45127}" type="presOf" srcId="{5B10CAE9-FABC-48D3-B866-B6946D3BB4FD}" destId="{B2D665C1-F666-4967-A396-EE759695490F}" srcOrd="1"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D5C51DA5-FB6B-4139-9209-3B33DD10CACF}" type="presOf" srcId="{89B7DFA3-ABED-4499-9A5E-1D66DEC00383}" destId="{D455F51E-F878-4A2D-BAE7-4D294E969CE3}" srcOrd="1" destOrd="0" presId="urn:microsoft.com/office/officeart/2005/8/layout/list1"/>
    <dgm:cxn modelId="{D5ADF196-3750-44DF-941D-3414CA455E4D}" type="presOf" srcId="{0A4E36F8-5CF3-4534-B8E6-327566ECD57D}" destId="{EDC5DCF0-1D3C-451B-AA75-BEFEC8664C6A}" srcOrd="0" destOrd="0" presId="urn:microsoft.com/office/officeart/2005/8/layout/list1"/>
    <dgm:cxn modelId="{031C7141-8686-4E32-886C-6CC35CDDFCCD}" type="presOf" srcId="{89B7DFA3-ABED-4499-9A5E-1D66DEC00383}" destId="{77072C99-9D9F-47CE-B539-CCF3C5C37F3B}" srcOrd="0" destOrd="0" presId="urn:microsoft.com/office/officeart/2005/8/layout/list1"/>
    <dgm:cxn modelId="{9CDF6A50-FA88-44CA-B822-32F98511975C}" srcId="{BFC99E52-10BB-4E97-8475-8DF709B582DC}" destId="{89B7DFA3-ABED-4499-9A5E-1D66DEC00383}" srcOrd="1" destOrd="0" parTransId="{E7CB4B10-1C02-43DC-9DAB-8275271EB4E2}" sibTransId="{7EE0B538-B7DB-4636-9473-8134F9AD1DEF}"/>
    <dgm:cxn modelId="{88C7CE3A-EBD8-4452-A2B5-9DFD35651D21}" srcId="{BFC99E52-10BB-4E97-8475-8DF709B582DC}" destId="{5B10CAE9-FABC-48D3-B866-B6946D3BB4FD}" srcOrd="0" destOrd="0" parTransId="{F8FCFC65-CC28-4204-A737-BACC607993C5}" sibTransId="{4A6EDACF-FC56-4CCC-A90E-085E73954F57}"/>
    <dgm:cxn modelId="{A93E6D04-330D-48F9-B0A6-8EA20D2415DF}" type="presOf" srcId="{5B10CAE9-FABC-48D3-B866-B6946D3BB4FD}" destId="{B723FF4B-3441-44B3-9DF9-32C7A4A7E68F}" srcOrd="0"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FF94930A-F16A-4A2B-933D-F25969E4616E}" type="presOf" srcId="{84056A4A-3F0D-4B19-90F9-22B804B460B4}" destId="{2A6DCF2A-B408-4C40-8D46-91A419D9E4A3}" srcOrd="0" destOrd="1"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3E38CCF9-C9B8-413D-90D1-3496C0B89CBD}" type="presParOf" srcId="{475890CF-15DF-4A0B-B245-F7CBF7A5CE89}" destId="{D9E4BE70-56AD-4F73-912D-316D4D922D23}" srcOrd="0" destOrd="0" presId="urn:microsoft.com/office/officeart/2005/8/layout/list1"/>
    <dgm:cxn modelId="{FB943108-0C9F-4946-B25B-A5A511F3ED87}" type="presParOf" srcId="{D9E4BE70-56AD-4F73-912D-316D4D922D23}" destId="{B723FF4B-3441-44B3-9DF9-32C7A4A7E68F}" srcOrd="0" destOrd="0" presId="urn:microsoft.com/office/officeart/2005/8/layout/list1"/>
    <dgm:cxn modelId="{0538A6B7-C074-43F5-8549-6DF6FA6CE268}" type="presParOf" srcId="{D9E4BE70-56AD-4F73-912D-316D4D922D23}" destId="{B2D665C1-F666-4967-A396-EE759695490F}" srcOrd="1" destOrd="0" presId="urn:microsoft.com/office/officeart/2005/8/layout/list1"/>
    <dgm:cxn modelId="{85DBDFAC-C814-41C0-A162-E1BF82021310}" type="presParOf" srcId="{475890CF-15DF-4A0B-B245-F7CBF7A5CE89}" destId="{EEB1281F-FEEC-4C12-B0F0-86AA2BF1FE98}" srcOrd="1" destOrd="0" presId="urn:microsoft.com/office/officeart/2005/8/layout/list1"/>
    <dgm:cxn modelId="{617CFB76-CB7E-4648-AD23-421FC50F0983}" type="presParOf" srcId="{475890CF-15DF-4A0B-B245-F7CBF7A5CE89}" destId="{EDC5DCF0-1D3C-451B-AA75-BEFEC8664C6A}" srcOrd="2" destOrd="0" presId="urn:microsoft.com/office/officeart/2005/8/layout/list1"/>
    <dgm:cxn modelId="{7FE53E38-40D7-420E-B02A-55B92AE37B02}" type="presParOf" srcId="{475890CF-15DF-4A0B-B245-F7CBF7A5CE89}" destId="{285753CA-FE64-46B1-AD26-E797F021CB1D}" srcOrd="3" destOrd="0" presId="urn:microsoft.com/office/officeart/2005/8/layout/list1"/>
    <dgm:cxn modelId="{4CB58FE5-A3C7-45F0-A9AD-4A66FFF7D548}" type="presParOf" srcId="{475890CF-15DF-4A0B-B245-F7CBF7A5CE89}" destId="{65BF4AF1-4E95-4D64-B212-BA8DC18EAC42}" srcOrd="4" destOrd="0" presId="urn:microsoft.com/office/officeart/2005/8/layout/list1"/>
    <dgm:cxn modelId="{4504B6C9-5A56-4BE1-AD36-8E9941B99460}" type="presParOf" srcId="{65BF4AF1-4E95-4D64-B212-BA8DC18EAC42}" destId="{77072C99-9D9F-47CE-B539-CCF3C5C37F3B}" srcOrd="0" destOrd="0" presId="urn:microsoft.com/office/officeart/2005/8/layout/list1"/>
    <dgm:cxn modelId="{D187C5DA-80F7-44E5-B6A1-E00912B28A03}" type="presParOf" srcId="{65BF4AF1-4E95-4D64-B212-BA8DC18EAC42}" destId="{D455F51E-F878-4A2D-BAE7-4D294E969CE3}" srcOrd="1" destOrd="0" presId="urn:microsoft.com/office/officeart/2005/8/layout/list1"/>
    <dgm:cxn modelId="{64E8BD42-D10F-4BEF-8C2C-DEF10F74547C}" type="presParOf" srcId="{475890CF-15DF-4A0B-B245-F7CBF7A5CE89}" destId="{66497C2B-996C-45D3-ACF3-4C14B99E44D2}" srcOrd="5" destOrd="0" presId="urn:microsoft.com/office/officeart/2005/8/layout/list1"/>
    <dgm:cxn modelId="{4A6FC0ED-AF11-473D-96BC-970D130312CA}" type="presParOf" srcId="{475890CF-15DF-4A0B-B245-F7CBF7A5CE89}" destId="{36D816F8-F198-462D-B1C1-F2B261A387B2}" srcOrd="6" destOrd="0" presId="urn:microsoft.com/office/officeart/2005/8/layout/list1"/>
    <dgm:cxn modelId="{E9D447F3-2F61-448D-A132-5625F233B91B}" type="presParOf" srcId="{475890CF-15DF-4A0B-B245-F7CBF7A5CE89}" destId="{78C90B04-4DBC-43C7-8D99-286D4B1A6ABB}" srcOrd="7" destOrd="0" presId="urn:microsoft.com/office/officeart/2005/8/layout/list1"/>
    <dgm:cxn modelId="{4D8AEF4E-25D2-4BB1-B7B4-7CD60A10EA70}" type="presParOf" srcId="{475890CF-15DF-4A0B-B245-F7CBF7A5CE89}" destId="{DB1FE9E1-F5B9-4A92-8A69-8AC22FE84B5E}" srcOrd="8" destOrd="0" presId="urn:microsoft.com/office/officeart/2005/8/layout/list1"/>
    <dgm:cxn modelId="{E1F4D249-CC5D-42AA-B020-5CD921B7483F}" type="presParOf" srcId="{DB1FE9E1-F5B9-4A92-8A69-8AC22FE84B5E}" destId="{FC59F9BE-81B0-4F10-A1D4-3364800DA136}" srcOrd="0" destOrd="0" presId="urn:microsoft.com/office/officeart/2005/8/layout/list1"/>
    <dgm:cxn modelId="{4095570D-45DE-485F-B006-0D68374982E6}" type="presParOf" srcId="{DB1FE9E1-F5B9-4A92-8A69-8AC22FE84B5E}" destId="{6CF66FEE-4C8E-43FC-97BB-53A003F2AA4D}" srcOrd="1" destOrd="0" presId="urn:microsoft.com/office/officeart/2005/8/layout/list1"/>
    <dgm:cxn modelId="{9A9E609B-ED84-48B3-9557-5C62980777A8}" type="presParOf" srcId="{475890CF-15DF-4A0B-B245-F7CBF7A5CE89}" destId="{B18705C6-C943-4516-9715-648C919F9A02}" srcOrd="9" destOrd="0" presId="urn:microsoft.com/office/officeart/2005/8/layout/list1"/>
    <dgm:cxn modelId="{83AF2AF6-1013-4CF5-A92F-B4617A44B69D}"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DURACION ESTIMADA</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4 AÑOS CONSTRUCCION</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ESTADO</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MX" sz="1400" dirty="0" smtClean="0">
              <a:solidFill>
                <a:schemeClr val="dk1"/>
              </a:solidFill>
              <a:latin typeface="+mn-lt"/>
              <a:ea typeface="+mn-ea"/>
              <a:cs typeface="+mn-cs"/>
            </a:rPr>
            <a:t>SE RADICARÁ EN HACIENDA EL 15 – 01 - 2015</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3EE8695-9F0C-4ADC-8B52-26BD41935CF3}">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30 AÑOS DE CONCESION</a:t>
          </a:r>
          <a:endParaRPr lang="es-CO" sz="1400" b="0" dirty="0"/>
        </a:p>
      </dgm:t>
    </dgm:pt>
    <dgm:pt modelId="{8881A2BB-09D8-47E9-9073-E276C340E56B}" type="parTrans" cxnId="{0BF57690-AF13-48D5-9161-4C738143496E}">
      <dgm:prSet/>
      <dgm:spPr/>
      <dgm:t>
        <a:bodyPr/>
        <a:lstStyle/>
        <a:p>
          <a:endParaRPr lang="es-MX"/>
        </a:p>
      </dgm:t>
    </dgm:pt>
    <dgm:pt modelId="{0703456C-FA95-4EF3-A833-29A6805D4402}" type="sibTrans" cxnId="{0BF57690-AF13-48D5-9161-4C738143496E}">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2"/>
      <dgm:spPr/>
      <dgm:t>
        <a:bodyPr/>
        <a:lstStyle/>
        <a:p>
          <a:endParaRPr lang="es-CO"/>
        </a:p>
      </dgm:t>
    </dgm:pt>
    <dgm:pt modelId="{B2D665C1-F666-4967-A396-EE759695490F}" type="pres">
      <dgm:prSet presAssocID="{5B10CAE9-FABC-48D3-B866-B6946D3BB4FD}" presName="parentText" presStyleLbl="node1" presStyleIdx="0" presStyleCnt="2">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2">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2"/>
      <dgm:spPr/>
      <dgm:t>
        <a:bodyPr/>
        <a:lstStyle/>
        <a:p>
          <a:endParaRPr lang="es-CO"/>
        </a:p>
      </dgm:t>
    </dgm:pt>
    <dgm:pt modelId="{D455F51E-F878-4A2D-BAE7-4D294E969CE3}" type="pres">
      <dgm:prSet presAssocID="{89B7DFA3-ABED-4499-9A5E-1D66DEC00383}" presName="parentText" presStyleLbl="node1" presStyleIdx="1" presStyleCnt="2">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2">
        <dgm:presLayoutVars>
          <dgm:bulletEnabled val="1"/>
        </dgm:presLayoutVars>
      </dgm:prSet>
      <dgm:spPr/>
      <dgm:t>
        <a:bodyPr/>
        <a:lstStyle/>
        <a:p>
          <a:endParaRPr lang="es-CO"/>
        </a:p>
      </dgm:t>
    </dgm:pt>
  </dgm:ptLst>
  <dgm:cxnLst>
    <dgm:cxn modelId="{2687C61F-77BC-4C2B-8084-F7795D7DEA93}" type="presOf" srcId="{BFC99E52-10BB-4E97-8475-8DF709B582DC}" destId="{475890CF-15DF-4A0B-B245-F7CBF7A5CE89}" srcOrd="0" destOrd="0" presId="urn:microsoft.com/office/officeart/2005/8/layout/list1"/>
    <dgm:cxn modelId="{EFF69C55-BEC8-45F7-8B8C-769F8AC717FE}" type="presOf" srcId="{89B7DFA3-ABED-4499-9A5E-1D66DEC00383}" destId="{77072C99-9D9F-47CE-B539-CCF3C5C37F3B}" srcOrd="0" destOrd="0" presId="urn:microsoft.com/office/officeart/2005/8/layout/list1"/>
    <dgm:cxn modelId="{428FC48C-6E8B-40C0-B49D-623107698F9D}" type="presOf" srcId="{89B7DFA3-ABED-4499-9A5E-1D66DEC00383}" destId="{D455F51E-F878-4A2D-BAE7-4D294E969CE3}" srcOrd="1" destOrd="0" presId="urn:microsoft.com/office/officeart/2005/8/layout/list1"/>
    <dgm:cxn modelId="{B46B437C-2505-491F-890D-AF95534AD9E6}" type="presOf" srcId="{5B10CAE9-FABC-48D3-B866-B6946D3BB4FD}" destId="{B723FF4B-3441-44B3-9DF9-32C7A4A7E68F}" srcOrd="0" destOrd="0" presId="urn:microsoft.com/office/officeart/2005/8/layout/list1"/>
    <dgm:cxn modelId="{7DAC45F8-1F81-4A7D-A508-41426B5EE45D}" srcId="{89B7DFA3-ABED-4499-9A5E-1D66DEC00383}" destId="{B06D505D-8E2F-4D1A-B27A-56A0F233AC0D}" srcOrd="0" destOrd="0" parTransId="{CAB1D8D5-1F2B-4C25-9139-FA4CE0E2BDE9}" sibTransId="{ED6FBC95-3B0C-49B5-8018-B301366AC739}"/>
    <dgm:cxn modelId="{14CB4A9C-223D-407E-A470-DFA3ECE37E16}" type="presOf" srcId="{0A4E36F8-5CF3-4534-B8E6-327566ECD57D}" destId="{EDC5DCF0-1D3C-451B-AA75-BEFEC8664C6A}" srcOrd="0" destOrd="1" presId="urn:microsoft.com/office/officeart/2005/8/layout/list1"/>
    <dgm:cxn modelId="{E042E776-C3E9-4B5C-A81B-F60043F85479}" type="presOf" srcId="{B06D505D-8E2F-4D1A-B27A-56A0F233AC0D}" destId="{36D816F8-F198-462D-B1C1-F2B261A387B2}" srcOrd="0" destOrd="0" presId="urn:microsoft.com/office/officeart/2005/8/layout/list1"/>
    <dgm:cxn modelId="{DEB267AC-9213-4665-AE51-B4C06C7C7F84}" type="presOf" srcId="{5B10CAE9-FABC-48D3-B866-B6946D3BB4FD}" destId="{B2D665C1-F666-4967-A396-EE759695490F}" srcOrd="1" destOrd="0" presId="urn:microsoft.com/office/officeart/2005/8/layout/list1"/>
    <dgm:cxn modelId="{A3D04926-1261-4BE9-897E-3589DD03FB1A}" type="presOf" srcId="{83EE8695-9F0C-4ADC-8B52-26BD41935CF3}" destId="{EDC5DCF0-1D3C-451B-AA75-BEFEC8664C6A}" srcOrd="0" destOrd="0" presId="urn:microsoft.com/office/officeart/2005/8/layout/list1"/>
    <dgm:cxn modelId="{0BF57690-AF13-48D5-9161-4C738143496E}" srcId="{5B10CAE9-FABC-48D3-B866-B6946D3BB4FD}" destId="{83EE8695-9F0C-4ADC-8B52-26BD41935CF3}" srcOrd="0" destOrd="0" parTransId="{8881A2BB-09D8-47E9-9073-E276C340E56B}" sibTransId="{0703456C-FA95-4EF3-A833-29A6805D4402}"/>
    <dgm:cxn modelId="{9CDF6A50-FA88-44CA-B822-32F98511975C}" srcId="{BFC99E52-10BB-4E97-8475-8DF709B582DC}" destId="{89B7DFA3-ABED-4499-9A5E-1D66DEC00383}" srcOrd="1" destOrd="0" parTransId="{E7CB4B10-1C02-43DC-9DAB-8275271EB4E2}" sibTransId="{7EE0B538-B7DB-4636-9473-8134F9AD1DEF}"/>
    <dgm:cxn modelId="{22231EBE-D7C6-452A-B89F-30CCE5837C22}" srcId="{5B10CAE9-FABC-48D3-B866-B6946D3BB4FD}" destId="{0A4E36F8-5CF3-4534-B8E6-327566ECD57D}" srcOrd="1" destOrd="0" parTransId="{F96F7A41-34EB-4E7D-8558-5F2CA739218F}" sibTransId="{D8E607EF-97ED-4F2A-B70F-CAB219D5EA14}"/>
    <dgm:cxn modelId="{88C7CE3A-EBD8-4452-A2B5-9DFD35651D21}" srcId="{BFC99E52-10BB-4E97-8475-8DF709B582DC}" destId="{5B10CAE9-FABC-48D3-B866-B6946D3BB4FD}" srcOrd="0" destOrd="0" parTransId="{F8FCFC65-CC28-4204-A737-BACC607993C5}" sibTransId="{4A6EDACF-FC56-4CCC-A90E-085E73954F57}"/>
    <dgm:cxn modelId="{0E9F5D64-FB90-40C4-AC5B-271D0CA9450B}" type="presParOf" srcId="{475890CF-15DF-4A0B-B245-F7CBF7A5CE89}" destId="{D9E4BE70-56AD-4F73-912D-316D4D922D23}" srcOrd="0" destOrd="0" presId="urn:microsoft.com/office/officeart/2005/8/layout/list1"/>
    <dgm:cxn modelId="{73956285-B6A0-4708-964E-B9D29523FE7D}" type="presParOf" srcId="{D9E4BE70-56AD-4F73-912D-316D4D922D23}" destId="{B723FF4B-3441-44B3-9DF9-32C7A4A7E68F}" srcOrd="0" destOrd="0" presId="urn:microsoft.com/office/officeart/2005/8/layout/list1"/>
    <dgm:cxn modelId="{41954665-0907-4098-AAA4-F7EE79ECF71E}" type="presParOf" srcId="{D9E4BE70-56AD-4F73-912D-316D4D922D23}" destId="{B2D665C1-F666-4967-A396-EE759695490F}" srcOrd="1" destOrd="0" presId="urn:microsoft.com/office/officeart/2005/8/layout/list1"/>
    <dgm:cxn modelId="{3B7C79EB-9803-42E4-9032-88EFA97BF923}" type="presParOf" srcId="{475890CF-15DF-4A0B-B245-F7CBF7A5CE89}" destId="{EEB1281F-FEEC-4C12-B0F0-86AA2BF1FE98}" srcOrd="1" destOrd="0" presId="urn:microsoft.com/office/officeart/2005/8/layout/list1"/>
    <dgm:cxn modelId="{5ACAB380-BA9B-4BC6-81E5-7FE077F2AE1C}" type="presParOf" srcId="{475890CF-15DF-4A0B-B245-F7CBF7A5CE89}" destId="{EDC5DCF0-1D3C-451B-AA75-BEFEC8664C6A}" srcOrd="2" destOrd="0" presId="urn:microsoft.com/office/officeart/2005/8/layout/list1"/>
    <dgm:cxn modelId="{680F64CE-5699-4E2B-9C13-92015CE5CBE8}" type="presParOf" srcId="{475890CF-15DF-4A0B-B245-F7CBF7A5CE89}" destId="{285753CA-FE64-46B1-AD26-E797F021CB1D}" srcOrd="3" destOrd="0" presId="urn:microsoft.com/office/officeart/2005/8/layout/list1"/>
    <dgm:cxn modelId="{3BB8F4AB-A32C-4C46-AC51-304F5762F1BF}" type="presParOf" srcId="{475890CF-15DF-4A0B-B245-F7CBF7A5CE89}" destId="{65BF4AF1-4E95-4D64-B212-BA8DC18EAC42}" srcOrd="4" destOrd="0" presId="urn:microsoft.com/office/officeart/2005/8/layout/list1"/>
    <dgm:cxn modelId="{CC1733CE-01D8-4455-B2DA-C9ADC8E2E9DB}" type="presParOf" srcId="{65BF4AF1-4E95-4D64-B212-BA8DC18EAC42}" destId="{77072C99-9D9F-47CE-B539-CCF3C5C37F3B}" srcOrd="0" destOrd="0" presId="urn:microsoft.com/office/officeart/2005/8/layout/list1"/>
    <dgm:cxn modelId="{C77F7E45-5BB5-465A-9792-A4D77C28E106}" type="presParOf" srcId="{65BF4AF1-4E95-4D64-B212-BA8DC18EAC42}" destId="{D455F51E-F878-4A2D-BAE7-4D294E969CE3}" srcOrd="1" destOrd="0" presId="urn:microsoft.com/office/officeart/2005/8/layout/list1"/>
    <dgm:cxn modelId="{2CC62DE6-0D7C-4B7E-8898-A4CD1B1B1DC9}" type="presParOf" srcId="{475890CF-15DF-4A0B-B245-F7CBF7A5CE89}" destId="{66497C2B-996C-45D3-ACF3-4C14B99E44D2}" srcOrd="5" destOrd="0" presId="urn:microsoft.com/office/officeart/2005/8/layout/list1"/>
    <dgm:cxn modelId="{B8DF8F6F-290E-42EE-A442-CC9C80416E24}" type="presParOf" srcId="{475890CF-15DF-4A0B-B245-F7CBF7A5CE89}" destId="{36D816F8-F198-462D-B1C1-F2B261A387B2}"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C99E52-10BB-4E97-8475-8DF709B582D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O"/>
        </a:p>
      </dgm:t>
    </dgm:pt>
    <dgm:pt modelId="{F96B75D6-87F5-4773-BA24-EF9600100F7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INVERSIÓN ESTIMADA</a:t>
          </a:r>
          <a:endParaRPr lang="es-CO" sz="1400" b="1" dirty="0"/>
        </a:p>
      </dgm:t>
    </dgm:pt>
    <dgm:pt modelId="{FAA6FBE2-3460-4EDB-A14B-FF7CAACB36F9}" type="parTrans" cxnId="{50C6C763-1886-45E2-B09A-FDBD4033CA1C}">
      <dgm:prSet/>
      <dgm:spPr/>
      <dgm:t>
        <a:bodyPr/>
        <a:lstStyle/>
        <a:p>
          <a:endParaRPr lang="es-CO"/>
        </a:p>
      </dgm:t>
    </dgm:pt>
    <dgm:pt modelId="{BC25C622-9171-4867-97C9-9AB02E7079A1}" type="sibTrans" cxnId="{50C6C763-1886-45E2-B09A-FDBD4033CA1C}">
      <dgm:prSet/>
      <dgm:spPr/>
      <dgm:t>
        <a:bodyPr/>
        <a:lstStyle/>
        <a:p>
          <a:endParaRPr lang="es-CO"/>
        </a:p>
      </dgm:t>
    </dgm:pt>
    <dgm:pt modelId="{D0F2DDA1-0E0D-4FD1-A81A-54BE0A8ACB15}">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TOTAL CAPEX (MM COP2013): $1.237.692</a:t>
          </a:r>
          <a:endParaRPr lang="es-CO" sz="1400" dirty="0"/>
        </a:p>
      </dgm:t>
    </dgm:pt>
    <dgm:pt modelId="{B83A81AC-5F34-4A46-B7B3-FD33DA73C6BF}" type="parTrans" cxnId="{C596898E-F212-4ADC-8E51-88E52F33CF86}">
      <dgm:prSet/>
      <dgm:spPr/>
      <dgm:t>
        <a:bodyPr/>
        <a:lstStyle/>
        <a:p>
          <a:endParaRPr lang="es-CO"/>
        </a:p>
      </dgm:t>
    </dgm:pt>
    <dgm:pt modelId="{9298F76E-FBB3-4892-91A5-C009A53FAAFC}" type="sibTrans" cxnId="{C596898E-F212-4ADC-8E51-88E52F33CF86}">
      <dgm:prSet/>
      <dgm:spPr/>
      <dgm:t>
        <a:bodyPr/>
        <a:lstStyle/>
        <a:p>
          <a:endParaRPr lang="es-CO"/>
        </a:p>
      </dgm:t>
    </dgm:pt>
    <dgm:pt modelId="{5B10CAE9-FABC-48D3-B866-B6946D3BB4FD}">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ORIGINADOR</a:t>
          </a:r>
          <a:endParaRPr lang="es-CO" sz="1400" b="1" dirty="0"/>
        </a:p>
      </dgm:t>
    </dgm:pt>
    <dgm:pt modelId="{F8FCFC65-CC28-4204-A737-BACC607993C5}" type="parTrans" cxnId="{88C7CE3A-EBD8-4452-A2B5-9DFD35651D21}">
      <dgm:prSet/>
      <dgm:spPr/>
      <dgm:t>
        <a:bodyPr/>
        <a:lstStyle/>
        <a:p>
          <a:endParaRPr lang="es-CO"/>
        </a:p>
      </dgm:t>
    </dgm:pt>
    <dgm:pt modelId="{4A6EDACF-FC56-4CCC-A90E-085E73954F57}" type="sibTrans" cxnId="{88C7CE3A-EBD8-4452-A2B5-9DFD35651D21}">
      <dgm:prSet/>
      <dgm:spPr/>
      <dgm:t>
        <a:bodyPr/>
        <a:lstStyle/>
        <a:p>
          <a:endParaRPr lang="es-CO"/>
        </a:p>
      </dgm:t>
    </dgm:pt>
    <dgm:pt modelId="{0A4E36F8-5CF3-4534-B8E6-327566ECD57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solidFill>
                <a:schemeClr val="dk1"/>
              </a:solidFill>
              <a:effectLst/>
              <a:latin typeface="+mn-lt"/>
              <a:ea typeface="+mn-ea"/>
              <a:cs typeface="+mn-cs"/>
            </a:rPr>
            <a:t>ODINSA S.A.</a:t>
          </a:r>
          <a:endParaRPr lang="es-CO" sz="1400" b="0" dirty="0"/>
        </a:p>
      </dgm:t>
    </dgm:pt>
    <dgm:pt modelId="{F96F7A41-34EB-4E7D-8558-5F2CA739218F}" type="parTrans" cxnId="{22231EBE-D7C6-452A-B89F-30CCE5837C22}">
      <dgm:prSet/>
      <dgm:spPr/>
      <dgm:t>
        <a:bodyPr/>
        <a:lstStyle/>
        <a:p>
          <a:endParaRPr lang="es-CO"/>
        </a:p>
      </dgm:t>
    </dgm:pt>
    <dgm:pt modelId="{D8E607EF-97ED-4F2A-B70F-CAB219D5EA14}" type="sibTrans" cxnId="{22231EBE-D7C6-452A-B89F-30CCE5837C22}">
      <dgm:prSet/>
      <dgm:spPr/>
      <dgm:t>
        <a:bodyPr/>
        <a:lstStyle/>
        <a:p>
          <a:endParaRPr lang="es-CO"/>
        </a:p>
      </dgm:t>
    </dgm:pt>
    <dgm:pt modelId="{89B7DFA3-ABED-4499-9A5E-1D66DEC00383}">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CO" sz="1400" b="1" dirty="0" smtClean="0"/>
            <a:t>TIPO DE INICIATIVA PRIVADA</a:t>
          </a:r>
          <a:endParaRPr lang="es-CO" sz="1400" b="1" dirty="0"/>
        </a:p>
      </dgm:t>
    </dgm:pt>
    <dgm:pt modelId="{E7CB4B10-1C02-43DC-9DAB-8275271EB4E2}" type="parTrans" cxnId="{9CDF6A50-FA88-44CA-B822-32F98511975C}">
      <dgm:prSet/>
      <dgm:spPr/>
      <dgm:t>
        <a:bodyPr/>
        <a:lstStyle/>
        <a:p>
          <a:endParaRPr lang="es-CO"/>
        </a:p>
      </dgm:t>
    </dgm:pt>
    <dgm:pt modelId="{7EE0B538-B7DB-4636-9473-8134F9AD1DEF}" type="sibTrans" cxnId="{9CDF6A50-FA88-44CA-B822-32F98511975C}">
      <dgm:prSet/>
      <dgm:spPr/>
      <dgm:t>
        <a:bodyPr/>
        <a:lstStyle/>
        <a:p>
          <a:endParaRPr lang="es-CO"/>
        </a:p>
      </dgm:t>
    </dgm:pt>
    <dgm:pt modelId="{B06D505D-8E2F-4D1A-B27A-56A0F233AC0D}">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b="0" dirty="0" smtClean="0"/>
            <a:t>SIN APORTE DE RECURSOS PUBLICOS </a:t>
          </a:r>
          <a:endParaRPr lang="es-CO" sz="1400" b="0" dirty="0"/>
        </a:p>
      </dgm:t>
    </dgm:pt>
    <dgm:pt modelId="{CAB1D8D5-1F2B-4C25-9139-FA4CE0E2BDE9}" type="parTrans" cxnId="{7DAC45F8-1F81-4A7D-A508-41426B5EE45D}">
      <dgm:prSet/>
      <dgm:spPr/>
      <dgm:t>
        <a:bodyPr/>
        <a:lstStyle/>
        <a:p>
          <a:endParaRPr lang="es-CO"/>
        </a:p>
      </dgm:t>
    </dgm:pt>
    <dgm:pt modelId="{ED6FBC95-3B0C-49B5-8018-B301366AC739}" type="sibTrans" cxnId="{7DAC45F8-1F81-4A7D-A508-41426B5EE45D}">
      <dgm:prSet/>
      <dgm:spPr/>
      <dgm:t>
        <a:bodyPr/>
        <a:lstStyle/>
        <a:p>
          <a:endParaRPr lang="es-CO"/>
        </a:p>
      </dgm:t>
    </dgm:pt>
    <dgm:pt modelId="{84056A4A-3F0D-4B19-90F9-22B804B460B4}">
      <dgm:prSet phldrT="[Texto]" custT="1">
        <dgm:style>
          <a:lnRef idx="2">
            <a:schemeClr val="accent3"/>
          </a:lnRef>
          <a:fillRef idx="1">
            <a:schemeClr val="lt1"/>
          </a:fillRef>
          <a:effectRef idx="0">
            <a:schemeClr val="accent3"/>
          </a:effectRef>
          <a:fontRef idx="minor">
            <a:schemeClr val="dk1"/>
          </a:fontRef>
        </dgm:style>
      </dgm:prSet>
      <dgm:spPr>
        <a:ln/>
      </dgm:spPr>
      <dgm:t>
        <a:bodyPr/>
        <a:lstStyle/>
        <a:p>
          <a:r>
            <a:rPr lang="es-CO" sz="1400" dirty="0" smtClean="0"/>
            <a:t>2 PEAJES EXISTENTES</a:t>
          </a:r>
          <a:endParaRPr lang="es-CO" sz="1400" dirty="0"/>
        </a:p>
      </dgm:t>
    </dgm:pt>
    <dgm:pt modelId="{068F3FE1-6B9D-4075-9C0B-297AA15D3312}" type="parTrans" cxnId="{3337A64F-C1EE-490E-B5A4-663D946A153A}">
      <dgm:prSet/>
      <dgm:spPr/>
      <dgm:t>
        <a:bodyPr/>
        <a:lstStyle/>
        <a:p>
          <a:endParaRPr lang="es-MX"/>
        </a:p>
      </dgm:t>
    </dgm:pt>
    <dgm:pt modelId="{6C67B8DB-6CDC-4F7A-9DAF-209765CDD0FC}" type="sibTrans" cxnId="{3337A64F-C1EE-490E-B5A4-663D946A153A}">
      <dgm:prSet/>
      <dgm:spPr/>
      <dgm:t>
        <a:bodyPr/>
        <a:lstStyle/>
        <a:p>
          <a:endParaRPr lang="es-MX"/>
        </a:p>
      </dgm:t>
    </dgm:pt>
    <dgm:pt modelId="{C12D9C2E-43C8-49A6-B5A4-D99820741017}">
      <dgm:prSet custT="1"/>
      <dgm:spPr/>
      <dgm:t>
        <a:bodyPr/>
        <a:lstStyle/>
        <a:p>
          <a:r>
            <a:rPr lang="es-CO" sz="1400" dirty="0" smtClean="0"/>
            <a:t>1 PEAJE NUEVO</a:t>
          </a:r>
          <a:endParaRPr lang="es-CO" sz="1400" dirty="0"/>
        </a:p>
      </dgm:t>
    </dgm:pt>
    <dgm:pt modelId="{FAB5B8EF-9C6F-4526-8C61-47E11B39F835}" type="parTrans" cxnId="{9893A2BF-7C2B-4D84-A3EC-F9033DADF0C8}">
      <dgm:prSet/>
      <dgm:spPr/>
      <dgm:t>
        <a:bodyPr/>
        <a:lstStyle/>
        <a:p>
          <a:endParaRPr lang="es-MX"/>
        </a:p>
      </dgm:t>
    </dgm:pt>
    <dgm:pt modelId="{A823AD09-C1BD-4CFE-9B4F-B6A7382BD940}" type="sibTrans" cxnId="{9893A2BF-7C2B-4D84-A3EC-F9033DADF0C8}">
      <dgm:prSet/>
      <dgm:spPr/>
      <dgm:t>
        <a:bodyPr/>
        <a:lstStyle/>
        <a:p>
          <a:endParaRPr lang="es-MX"/>
        </a:p>
      </dgm:t>
    </dgm:pt>
    <dgm:pt modelId="{475890CF-15DF-4A0B-B245-F7CBF7A5CE89}" type="pres">
      <dgm:prSet presAssocID="{BFC99E52-10BB-4E97-8475-8DF709B582DC}" presName="linear" presStyleCnt="0">
        <dgm:presLayoutVars>
          <dgm:dir/>
          <dgm:animLvl val="lvl"/>
          <dgm:resizeHandles val="exact"/>
        </dgm:presLayoutVars>
      </dgm:prSet>
      <dgm:spPr/>
      <dgm:t>
        <a:bodyPr/>
        <a:lstStyle/>
        <a:p>
          <a:endParaRPr lang="es-CO"/>
        </a:p>
      </dgm:t>
    </dgm:pt>
    <dgm:pt modelId="{D9E4BE70-56AD-4F73-912D-316D4D922D23}" type="pres">
      <dgm:prSet presAssocID="{5B10CAE9-FABC-48D3-B866-B6946D3BB4FD}" presName="parentLin" presStyleCnt="0"/>
      <dgm:spPr/>
    </dgm:pt>
    <dgm:pt modelId="{B723FF4B-3441-44B3-9DF9-32C7A4A7E68F}" type="pres">
      <dgm:prSet presAssocID="{5B10CAE9-FABC-48D3-B866-B6946D3BB4FD}" presName="parentLeftMargin" presStyleLbl="node1" presStyleIdx="0" presStyleCnt="3"/>
      <dgm:spPr/>
      <dgm:t>
        <a:bodyPr/>
        <a:lstStyle/>
        <a:p>
          <a:endParaRPr lang="es-CO"/>
        </a:p>
      </dgm:t>
    </dgm:pt>
    <dgm:pt modelId="{B2D665C1-F666-4967-A396-EE759695490F}" type="pres">
      <dgm:prSet presAssocID="{5B10CAE9-FABC-48D3-B866-B6946D3BB4FD}" presName="parentText" presStyleLbl="node1" presStyleIdx="0" presStyleCnt="3">
        <dgm:presLayoutVars>
          <dgm:chMax val="0"/>
          <dgm:bulletEnabled val="1"/>
        </dgm:presLayoutVars>
      </dgm:prSet>
      <dgm:spPr/>
      <dgm:t>
        <a:bodyPr/>
        <a:lstStyle/>
        <a:p>
          <a:endParaRPr lang="es-CO"/>
        </a:p>
      </dgm:t>
    </dgm:pt>
    <dgm:pt modelId="{EEB1281F-FEEC-4C12-B0F0-86AA2BF1FE98}" type="pres">
      <dgm:prSet presAssocID="{5B10CAE9-FABC-48D3-B866-B6946D3BB4FD}" presName="negativeSpace" presStyleCnt="0"/>
      <dgm:spPr/>
    </dgm:pt>
    <dgm:pt modelId="{EDC5DCF0-1D3C-451B-AA75-BEFEC8664C6A}" type="pres">
      <dgm:prSet presAssocID="{5B10CAE9-FABC-48D3-B866-B6946D3BB4FD}" presName="childText" presStyleLbl="conFgAcc1" presStyleIdx="0" presStyleCnt="3">
        <dgm:presLayoutVars>
          <dgm:bulletEnabled val="1"/>
        </dgm:presLayoutVars>
      </dgm:prSet>
      <dgm:spPr/>
      <dgm:t>
        <a:bodyPr/>
        <a:lstStyle/>
        <a:p>
          <a:endParaRPr lang="es-CO"/>
        </a:p>
      </dgm:t>
    </dgm:pt>
    <dgm:pt modelId="{285753CA-FE64-46B1-AD26-E797F021CB1D}" type="pres">
      <dgm:prSet presAssocID="{4A6EDACF-FC56-4CCC-A90E-085E73954F57}" presName="spaceBetweenRectangles" presStyleCnt="0"/>
      <dgm:spPr/>
    </dgm:pt>
    <dgm:pt modelId="{65BF4AF1-4E95-4D64-B212-BA8DC18EAC42}" type="pres">
      <dgm:prSet presAssocID="{89B7DFA3-ABED-4499-9A5E-1D66DEC00383}" presName="parentLin" presStyleCnt="0"/>
      <dgm:spPr/>
    </dgm:pt>
    <dgm:pt modelId="{77072C99-9D9F-47CE-B539-CCF3C5C37F3B}" type="pres">
      <dgm:prSet presAssocID="{89B7DFA3-ABED-4499-9A5E-1D66DEC00383}" presName="parentLeftMargin" presStyleLbl="node1" presStyleIdx="0" presStyleCnt="3"/>
      <dgm:spPr/>
      <dgm:t>
        <a:bodyPr/>
        <a:lstStyle/>
        <a:p>
          <a:endParaRPr lang="es-CO"/>
        </a:p>
      </dgm:t>
    </dgm:pt>
    <dgm:pt modelId="{D455F51E-F878-4A2D-BAE7-4D294E969CE3}" type="pres">
      <dgm:prSet presAssocID="{89B7DFA3-ABED-4499-9A5E-1D66DEC00383}" presName="parentText" presStyleLbl="node1" presStyleIdx="1" presStyleCnt="3">
        <dgm:presLayoutVars>
          <dgm:chMax val="0"/>
          <dgm:bulletEnabled val="1"/>
        </dgm:presLayoutVars>
      </dgm:prSet>
      <dgm:spPr/>
      <dgm:t>
        <a:bodyPr/>
        <a:lstStyle/>
        <a:p>
          <a:endParaRPr lang="es-CO"/>
        </a:p>
      </dgm:t>
    </dgm:pt>
    <dgm:pt modelId="{66497C2B-996C-45D3-ACF3-4C14B99E44D2}" type="pres">
      <dgm:prSet presAssocID="{89B7DFA3-ABED-4499-9A5E-1D66DEC00383}" presName="negativeSpace" presStyleCnt="0"/>
      <dgm:spPr/>
    </dgm:pt>
    <dgm:pt modelId="{36D816F8-F198-462D-B1C1-F2B261A387B2}" type="pres">
      <dgm:prSet presAssocID="{89B7DFA3-ABED-4499-9A5E-1D66DEC00383}" presName="childText" presStyleLbl="conFgAcc1" presStyleIdx="1" presStyleCnt="3">
        <dgm:presLayoutVars>
          <dgm:bulletEnabled val="1"/>
        </dgm:presLayoutVars>
      </dgm:prSet>
      <dgm:spPr/>
      <dgm:t>
        <a:bodyPr/>
        <a:lstStyle/>
        <a:p>
          <a:endParaRPr lang="es-CO"/>
        </a:p>
      </dgm:t>
    </dgm:pt>
    <dgm:pt modelId="{78C90B04-4DBC-43C7-8D99-286D4B1A6ABB}" type="pres">
      <dgm:prSet presAssocID="{7EE0B538-B7DB-4636-9473-8134F9AD1DEF}" presName="spaceBetweenRectangles" presStyleCnt="0"/>
      <dgm:spPr/>
    </dgm:pt>
    <dgm:pt modelId="{DB1FE9E1-F5B9-4A92-8A69-8AC22FE84B5E}" type="pres">
      <dgm:prSet presAssocID="{F96B75D6-87F5-4773-BA24-EF9600100F73}" presName="parentLin" presStyleCnt="0"/>
      <dgm:spPr/>
    </dgm:pt>
    <dgm:pt modelId="{FC59F9BE-81B0-4F10-A1D4-3364800DA136}" type="pres">
      <dgm:prSet presAssocID="{F96B75D6-87F5-4773-BA24-EF9600100F73}" presName="parentLeftMargin" presStyleLbl="node1" presStyleIdx="1" presStyleCnt="3"/>
      <dgm:spPr/>
      <dgm:t>
        <a:bodyPr/>
        <a:lstStyle/>
        <a:p>
          <a:endParaRPr lang="es-CO"/>
        </a:p>
      </dgm:t>
    </dgm:pt>
    <dgm:pt modelId="{6CF66FEE-4C8E-43FC-97BB-53A003F2AA4D}" type="pres">
      <dgm:prSet presAssocID="{F96B75D6-87F5-4773-BA24-EF9600100F73}" presName="parentText" presStyleLbl="node1" presStyleIdx="2" presStyleCnt="3">
        <dgm:presLayoutVars>
          <dgm:chMax val="0"/>
          <dgm:bulletEnabled val="1"/>
        </dgm:presLayoutVars>
      </dgm:prSet>
      <dgm:spPr/>
      <dgm:t>
        <a:bodyPr/>
        <a:lstStyle/>
        <a:p>
          <a:endParaRPr lang="es-CO"/>
        </a:p>
      </dgm:t>
    </dgm:pt>
    <dgm:pt modelId="{B18705C6-C943-4516-9715-648C919F9A02}" type="pres">
      <dgm:prSet presAssocID="{F96B75D6-87F5-4773-BA24-EF9600100F73}" presName="negativeSpace" presStyleCnt="0"/>
      <dgm:spPr/>
    </dgm:pt>
    <dgm:pt modelId="{2A6DCF2A-B408-4C40-8D46-91A419D9E4A3}" type="pres">
      <dgm:prSet presAssocID="{F96B75D6-87F5-4773-BA24-EF9600100F73}" presName="childText" presStyleLbl="conFgAcc1" presStyleIdx="2" presStyleCnt="3">
        <dgm:presLayoutVars>
          <dgm:bulletEnabled val="1"/>
        </dgm:presLayoutVars>
      </dgm:prSet>
      <dgm:spPr/>
      <dgm:t>
        <a:bodyPr/>
        <a:lstStyle/>
        <a:p>
          <a:endParaRPr lang="es-CO"/>
        </a:p>
      </dgm:t>
    </dgm:pt>
  </dgm:ptLst>
  <dgm:cxnLst>
    <dgm:cxn modelId="{D74CC55A-4F5A-400A-BA52-FA71761483A5}" type="presOf" srcId="{F96B75D6-87F5-4773-BA24-EF9600100F73}" destId="{FC59F9BE-81B0-4F10-A1D4-3364800DA136}" srcOrd="0" destOrd="0" presId="urn:microsoft.com/office/officeart/2005/8/layout/list1"/>
    <dgm:cxn modelId="{A6F3E85D-54A4-4702-89AA-FF1FCFE9EDAC}" type="presOf" srcId="{B06D505D-8E2F-4D1A-B27A-56A0F233AC0D}" destId="{36D816F8-F198-462D-B1C1-F2B261A387B2}" srcOrd="0" destOrd="0" presId="urn:microsoft.com/office/officeart/2005/8/layout/list1"/>
    <dgm:cxn modelId="{A42E4F2F-D5DB-42CC-9D9B-770961E04664}" type="presOf" srcId="{0A4E36F8-5CF3-4534-B8E6-327566ECD57D}" destId="{EDC5DCF0-1D3C-451B-AA75-BEFEC8664C6A}" srcOrd="0" destOrd="0" presId="urn:microsoft.com/office/officeart/2005/8/layout/list1"/>
    <dgm:cxn modelId="{C8A4F69B-3092-4B37-AF02-2E6DC783A3FE}" type="presOf" srcId="{D0F2DDA1-0E0D-4FD1-A81A-54BE0A8ACB15}" destId="{2A6DCF2A-B408-4C40-8D46-91A419D9E4A3}" srcOrd="0" destOrd="0" presId="urn:microsoft.com/office/officeart/2005/8/layout/list1"/>
    <dgm:cxn modelId="{C596898E-F212-4ADC-8E51-88E52F33CF86}" srcId="{F96B75D6-87F5-4773-BA24-EF9600100F73}" destId="{D0F2DDA1-0E0D-4FD1-A81A-54BE0A8ACB15}" srcOrd="0" destOrd="0" parTransId="{B83A81AC-5F34-4A46-B7B3-FD33DA73C6BF}" sibTransId="{9298F76E-FBB3-4892-91A5-C009A53FAAFC}"/>
    <dgm:cxn modelId="{7DAC45F8-1F81-4A7D-A508-41426B5EE45D}" srcId="{89B7DFA3-ABED-4499-9A5E-1D66DEC00383}" destId="{B06D505D-8E2F-4D1A-B27A-56A0F233AC0D}" srcOrd="0" destOrd="0" parTransId="{CAB1D8D5-1F2B-4C25-9139-FA4CE0E2BDE9}" sibTransId="{ED6FBC95-3B0C-49B5-8018-B301366AC739}"/>
    <dgm:cxn modelId="{6D82D7C1-CBFC-47DB-AEB0-3014C6AF7984}" type="presOf" srcId="{89B7DFA3-ABED-4499-9A5E-1D66DEC00383}" destId="{D455F51E-F878-4A2D-BAE7-4D294E969CE3}" srcOrd="1" destOrd="0" presId="urn:microsoft.com/office/officeart/2005/8/layout/list1"/>
    <dgm:cxn modelId="{9893A2BF-7C2B-4D84-A3EC-F9033DADF0C8}" srcId="{F96B75D6-87F5-4773-BA24-EF9600100F73}" destId="{C12D9C2E-43C8-49A6-B5A4-D99820741017}" srcOrd="2" destOrd="0" parTransId="{FAB5B8EF-9C6F-4526-8C61-47E11B39F835}" sibTransId="{A823AD09-C1BD-4CFE-9B4F-B6A7382BD940}"/>
    <dgm:cxn modelId="{4FF6B064-6740-4679-8262-855FDE9F8372}" type="presOf" srcId="{5B10CAE9-FABC-48D3-B866-B6946D3BB4FD}" destId="{B723FF4B-3441-44B3-9DF9-32C7A4A7E68F}" srcOrd="0" destOrd="0" presId="urn:microsoft.com/office/officeart/2005/8/layout/list1"/>
    <dgm:cxn modelId="{50C6C763-1886-45E2-B09A-FDBD4033CA1C}" srcId="{BFC99E52-10BB-4E97-8475-8DF709B582DC}" destId="{F96B75D6-87F5-4773-BA24-EF9600100F73}" srcOrd="2" destOrd="0" parTransId="{FAA6FBE2-3460-4EDB-A14B-FF7CAACB36F9}" sibTransId="{BC25C622-9171-4867-97C9-9AB02E7079A1}"/>
    <dgm:cxn modelId="{9CDF6A50-FA88-44CA-B822-32F98511975C}" srcId="{BFC99E52-10BB-4E97-8475-8DF709B582DC}" destId="{89B7DFA3-ABED-4499-9A5E-1D66DEC00383}" srcOrd="1" destOrd="0" parTransId="{E7CB4B10-1C02-43DC-9DAB-8275271EB4E2}" sibTransId="{7EE0B538-B7DB-4636-9473-8134F9AD1DEF}"/>
    <dgm:cxn modelId="{6722615F-34C2-4DE5-94B5-C0FA75B5E7C2}" type="presOf" srcId="{BFC99E52-10BB-4E97-8475-8DF709B582DC}" destId="{475890CF-15DF-4A0B-B245-F7CBF7A5CE89}" srcOrd="0" destOrd="0" presId="urn:microsoft.com/office/officeart/2005/8/layout/list1"/>
    <dgm:cxn modelId="{3337A64F-C1EE-490E-B5A4-663D946A153A}" srcId="{F96B75D6-87F5-4773-BA24-EF9600100F73}" destId="{84056A4A-3F0D-4B19-90F9-22B804B460B4}" srcOrd="1" destOrd="0" parTransId="{068F3FE1-6B9D-4075-9C0B-297AA15D3312}" sibTransId="{6C67B8DB-6CDC-4F7A-9DAF-209765CDD0FC}"/>
    <dgm:cxn modelId="{C883131D-AADB-4AC3-8446-08346BD47DF8}" type="presOf" srcId="{F96B75D6-87F5-4773-BA24-EF9600100F73}" destId="{6CF66FEE-4C8E-43FC-97BB-53A003F2AA4D}" srcOrd="1" destOrd="0" presId="urn:microsoft.com/office/officeart/2005/8/layout/list1"/>
    <dgm:cxn modelId="{11BC9641-F78C-47A5-89F7-ECB984C7888E}" type="presOf" srcId="{84056A4A-3F0D-4B19-90F9-22B804B460B4}" destId="{2A6DCF2A-B408-4C40-8D46-91A419D9E4A3}" srcOrd="0" destOrd="1" presId="urn:microsoft.com/office/officeart/2005/8/layout/list1"/>
    <dgm:cxn modelId="{E34141DA-624D-4323-BA31-A72CEA4B58C3}" type="presOf" srcId="{C12D9C2E-43C8-49A6-B5A4-D99820741017}" destId="{2A6DCF2A-B408-4C40-8D46-91A419D9E4A3}" srcOrd="0" destOrd="2" presId="urn:microsoft.com/office/officeart/2005/8/layout/list1"/>
    <dgm:cxn modelId="{F5A14FE0-7C25-4CB9-A192-78619052AB77}" type="presOf" srcId="{5B10CAE9-FABC-48D3-B866-B6946D3BB4FD}" destId="{B2D665C1-F666-4967-A396-EE759695490F}" srcOrd="1" destOrd="0" presId="urn:microsoft.com/office/officeart/2005/8/layout/list1"/>
    <dgm:cxn modelId="{22231EBE-D7C6-452A-B89F-30CCE5837C22}" srcId="{5B10CAE9-FABC-48D3-B866-B6946D3BB4FD}" destId="{0A4E36F8-5CF3-4534-B8E6-327566ECD57D}" srcOrd="0" destOrd="0" parTransId="{F96F7A41-34EB-4E7D-8558-5F2CA739218F}" sibTransId="{D8E607EF-97ED-4F2A-B70F-CAB219D5EA14}"/>
    <dgm:cxn modelId="{15A2C2FB-34C2-4A2C-AB2D-A0F54915E5A5}" type="presOf" srcId="{89B7DFA3-ABED-4499-9A5E-1D66DEC00383}" destId="{77072C99-9D9F-47CE-B539-CCF3C5C37F3B}" srcOrd="0" destOrd="0" presId="urn:microsoft.com/office/officeart/2005/8/layout/list1"/>
    <dgm:cxn modelId="{88C7CE3A-EBD8-4452-A2B5-9DFD35651D21}" srcId="{BFC99E52-10BB-4E97-8475-8DF709B582DC}" destId="{5B10CAE9-FABC-48D3-B866-B6946D3BB4FD}" srcOrd="0" destOrd="0" parTransId="{F8FCFC65-CC28-4204-A737-BACC607993C5}" sibTransId="{4A6EDACF-FC56-4CCC-A90E-085E73954F57}"/>
    <dgm:cxn modelId="{9F87D495-BFA5-49EE-B83C-BE5EC08D318C}" type="presParOf" srcId="{475890CF-15DF-4A0B-B245-F7CBF7A5CE89}" destId="{D9E4BE70-56AD-4F73-912D-316D4D922D23}" srcOrd="0" destOrd="0" presId="urn:microsoft.com/office/officeart/2005/8/layout/list1"/>
    <dgm:cxn modelId="{4C340903-FA67-4123-B73F-65789D7181CD}" type="presParOf" srcId="{D9E4BE70-56AD-4F73-912D-316D4D922D23}" destId="{B723FF4B-3441-44B3-9DF9-32C7A4A7E68F}" srcOrd="0" destOrd="0" presId="urn:microsoft.com/office/officeart/2005/8/layout/list1"/>
    <dgm:cxn modelId="{FFACF5EE-15B0-4AB8-8EE1-D6C699578023}" type="presParOf" srcId="{D9E4BE70-56AD-4F73-912D-316D4D922D23}" destId="{B2D665C1-F666-4967-A396-EE759695490F}" srcOrd="1" destOrd="0" presId="urn:microsoft.com/office/officeart/2005/8/layout/list1"/>
    <dgm:cxn modelId="{8A8EB5B4-8B6D-4106-BF42-F0B398BE7E2D}" type="presParOf" srcId="{475890CF-15DF-4A0B-B245-F7CBF7A5CE89}" destId="{EEB1281F-FEEC-4C12-B0F0-86AA2BF1FE98}" srcOrd="1" destOrd="0" presId="urn:microsoft.com/office/officeart/2005/8/layout/list1"/>
    <dgm:cxn modelId="{4C83AE79-A859-4B12-9222-1B54E4BA3285}" type="presParOf" srcId="{475890CF-15DF-4A0B-B245-F7CBF7A5CE89}" destId="{EDC5DCF0-1D3C-451B-AA75-BEFEC8664C6A}" srcOrd="2" destOrd="0" presId="urn:microsoft.com/office/officeart/2005/8/layout/list1"/>
    <dgm:cxn modelId="{443D1A53-61D8-41A5-8C7F-D445B488BF86}" type="presParOf" srcId="{475890CF-15DF-4A0B-B245-F7CBF7A5CE89}" destId="{285753CA-FE64-46B1-AD26-E797F021CB1D}" srcOrd="3" destOrd="0" presId="urn:microsoft.com/office/officeart/2005/8/layout/list1"/>
    <dgm:cxn modelId="{B3B2A125-E680-4B2F-8F47-74286AC0DC0E}" type="presParOf" srcId="{475890CF-15DF-4A0B-B245-F7CBF7A5CE89}" destId="{65BF4AF1-4E95-4D64-B212-BA8DC18EAC42}" srcOrd="4" destOrd="0" presId="urn:microsoft.com/office/officeart/2005/8/layout/list1"/>
    <dgm:cxn modelId="{D0A824C0-1D07-447C-97B1-2D2D600CD2BA}" type="presParOf" srcId="{65BF4AF1-4E95-4D64-B212-BA8DC18EAC42}" destId="{77072C99-9D9F-47CE-B539-CCF3C5C37F3B}" srcOrd="0" destOrd="0" presId="urn:microsoft.com/office/officeart/2005/8/layout/list1"/>
    <dgm:cxn modelId="{BA7B3BAA-0B4D-4881-BCAF-956C73C9621E}" type="presParOf" srcId="{65BF4AF1-4E95-4D64-B212-BA8DC18EAC42}" destId="{D455F51E-F878-4A2D-BAE7-4D294E969CE3}" srcOrd="1" destOrd="0" presId="urn:microsoft.com/office/officeart/2005/8/layout/list1"/>
    <dgm:cxn modelId="{7D729A4C-EE8F-4CCB-9474-7AF631DFE4B8}" type="presParOf" srcId="{475890CF-15DF-4A0B-B245-F7CBF7A5CE89}" destId="{66497C2B-996C-45D3-ACF3-4C14B99E44D2}" srcOrd="5" destOrd="0" presId="urn:microsoft.com/office/officeart/2005/8/layout/list1"/>
    <dgm:cxn modelId="{B119CAED-CB8B-4A34-AD11-5FBC297CA207}" type="presParOf" srcId="{475890CF-15DF-4A0B-B245-F7CBF7A5CE89}" destId="{36D816F8-F198-462D-B1C1-F2B261A387B2}" srcOrd="6" destOrd="0" presId="urn:microsoft.com/office/officeart/2005/8/layout/list1"/>
    <dgm:cxn modelId="{28EB9AD7-AFDF-4322-8929-E675ED648D33}" type="presParOf" srcId="{475890CF-15DF-4A0B-B245-F7CBF7A5CE89}" destId="{78C90B04-4DBC-43C7-8D99-286D4B1A6ABB}" srcOrd="7" destOrd="0" presId="urn:microsoft.com/office/officeart/2005/8/layout/list1"/>
    <dgm:cxn modelId="{DC2D51A6-1F73-4DBC-9CC2-4CA87595654A}" type="presParOf" srcId="{475890CF-15DF-4A0B-B245-F7CBF7A5CE89}" destId="{DB1FE9E1-F5B9-4A92-8A69-8AC22FE84B5E}" srcOrd="8" destOrd="0" presId="urn:microsoft.com/office/officeart/2005/8/layout/list1"/>
    <dgm:cxn modelId="{08D5C0D0-31F2-43DC-BABE-EB0A858E3C14}" type="presParOf" srcId="{DB1FE9E1-F5B9-4A92-8A69-8AC22FE84B5E}" destId="{FC59F9BE-81B0-4F10-A1D4-3364800DA136}" srcOrd="0" destOrd="0" presId="urn:microsoft.com/office/officeart/2005/8/layout/list1"/>
    <dgm:cxn modelId="{80F09577-D5B0-46E0-843B-8A9EB2A4D16D}" type="presParOf" srcId="{DB1FE9E1-F5B9-4A92-8A69-8AC22FE84B5E}" destId="{6CF66FEE-4C8E-43FC-97BB-53A003F2AA4D}" srcOrd="1" destOrd="0" presId="urn:microsoft.com/office/officeart/2005/8/layout/list1"/>
    <dgm:cxn modelId="{2612E1E2-C5FA-4CDC-9584-6D19A0A210FA}" type="presParOf" srcId="{475890CF-15DF-4A0B-B245-F7CBF7A5CE89}" destId="{B18705C6-C943-4516-9715-648C919F9A02}" srcOrd="9" destOrd="0" presId="urn:microsoft.com/office/officeart/2005/8/layout/list1"/>
    <dgm:cxn modelId="{28954A87-D76C-447D-8696-98563F1E9DFE}" type="presParOf" srcId="{475890CF-15DF-4A0B-B245-F7CBF7A5CE89}" destId="{2A6DCF2A-B408-4C40-8D46-91A419D9E4A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69627"/>
          <a:ext cx="3437257" cy="1086057"/>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Promesa de Sociedad Futura APP - GICA (Constructora Colpatria S.A; Mincivil S.A; HB Estructuras Metálicas S.A; Termotécnica Coindustrial S.A; Latinco S.A.)</a:t>
          </a:r>
          <a:endParaRPr lang="es-CO" sz="1400" b="0" kern="1200" dirty="0"/>
        </a:p>
      </dsp:txBody>
      <dsp:txXfrm>
        <a:off x="0" y="69627"/>
        <a:ext cx="3437257" cy="1086057"/>
      </dsp:txXfrm>
    </dsp:sp>
    <dsp:sp modelId="{B2D665C1-F666-4967-A396-EE759695490F}">
      <dsp:nvSpPr>
        <dsp:cNvPr id="0" name=""/>
        <dsp:cNvSpPr/>
      </dsp:nvSpPr>
      <dsp:spPr>
        <a:xfrm>
          <a:off x="171862" y="2668"/>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78399" y="9205"/>
        <a:ext cx="2393005" cy="120845"/>
      </dsp:txXfrm>
    </dsp:sp>
    <dsp:sp modelId="{36D816F8-F198-462D-B1C1-F2B261A387B2}">
      <dsp:nvSpPr>
        <dsp:cNvPr id="0" name=""/>
        <dsp:cNvSpPr/>
      </dsp:nvSpPr>
      <dsp:spPr>
        <a:xfrm>
          <a:off x="0" y="1247142"/>
          <a:ext cx="3437257" cy="364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1247142"/>
        <a:ext cx="3437257" cy="364400"/>
      </dsp:txXfrm>
    </dsp:sp>
    <dsp:sp modelId="{D455F51E-F878-4A2D-BAE7-4D294E969CE3}">
      <dsp:nvSpPr>
        <dsp:cNvPr id="0" name=""/>
        <dsp:cNvSpPr/>
      </dsp:nvSpPr>
      <dsp:spPr>
        <a:xfrm>
          <a:off x="171862" y="1180183"/>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78399" y="1186720"/>
        <a:ext cx="2393005" cy="120845"/>
      </dsp:txXfrm>
    </dsp:sp>
    <dsp:sp modelId="{2A6DCF2A-B408-4C40-8D46-91A419D9E4A3}">
      <dsp:nvSpPr>
        <dsp:cNvPr id="0" name=""/>
        <dsp:cNvSpPr/>
      </dsp:nvSpPr>
      <dsp:spPr>
        <a:xfrm>
          <a:off x="0" y="1703001"/>
          <a:ext cx="3437257" cy="97173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$1.024.024</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NUEVO</a:t>
          </a:r>
          <a:endParaRPr lang="es-CO" sz="1400" kern="1200" dirty="0"/>
        </a:p>
      </dsp:txBody>
      <dsp:txXfrm>
        <a:off x="0" y="1703001"/>
        <a:ext cx="3437257" cy="971735"/>
      </dsp:txXfrm>
    </dsp:sp>
    <dsp:sp modelId="{6CF66FEE-4C8E-43FC-97BB-53A003F2AA4D}">
      <dsp:nvSpPr>
        <dsp:cNvPr id="0" name=""/>
        <dsp:cNvSpPr/>
      </dsp:nvSpPr>
      <dsp:spPr>
        <a:xfrm>
          <a:off x="171862" y="1636041"/>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78399" y="1642578"/>
        <a:ext cx="2393005" cy="1208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4 AÑOS CONSTRUCCION</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latin typeface="+mn-lt"/>
              <a:ea typeface="+mn-ea"/>
              <a:cs typeface="+mn-cs"/>
            </a:rPr>
            <a:t>SE RADICARÁ EN HACIENDA EL 15– 01 - 2015</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57767"/>
          <a:ext cx="3437257" cy="6394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Consorcio Alternativas Viales (GAICO, FORTRESS, ALCA, NOARCO S.A.)</a:t>
          </a:r>
          <a:r>
            <a:rPr lang="es-CO" sz="1400" b="0" kern="1200" dirty="0" smtClean="0"/>
            <a:t>.</a:t>
          </a:r>
          <a:endParaRPr lang="es-CO" sz="1400" b="0" kern="1200" dirty="0"/>
        </a:p>
      </dsp:txBody>
      <dsp:txXfrm>
        <a:off x="0" y="157767"/>
        <a:ext cx="3437257" cy="639450"/>
      </dsp:txXfrm>
    </dsp:sp>
    <dsp:sp modelId="{B2D665C1-F666-4967-A396-EE759695490F}">
      <dsp:nvSpPr>
        <dsp:cNvPr id="0" name=""/>
        <dsp:cNvSpPr/>
      </dsp:nvSpPr>
      <dsp:spPr>
        <a:xfrm>
          <a:off x="171862" y="5444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1949" y="64534"/>
        <a:ext cx="2385905" cy="186466"/>
      </dsp:txXfrm>
    </dsp:sp>
    <dsp:sp modelId="{36D816F8-F198-462D-B1C1-F2B261A387B2}">
      <dsp:nvSpPr>
        <dsp:cNvPr id="0" name=""/>
        <dsp:cNvSpPr/>
      </dsp:nvSpPr>
      <dsp:spPr>
        <a:xfrm>
          <a:off x="0" y="938337"/>
          <a:ext cx="3437257" cy="441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938337"/>
        <a:ext cx="3437257" cy="441000"/>
      </dsp:txXfrm>
    </dsp:sp>
    <dsp:sp modelId="{D455F51E-F878-4A2D-BAE7-4D294E969CE3}">
      <dsp:nvSpPr>
        <dsp:cNvPr id="0" name=""/>
        <dsp:cNvSpPr/>
      </dsp:nvSpPr>
      <dsp:spPr>
        <a:xfrm>
          <a:off x="171862" y="83501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1949" y="845104"/>
        <a:ext cx="2385905" cy="186466"/>
      </dsp:txXfrm>
    </dsp:sp>
    <dsp:sp modelId="{2A6DCF2A-B408-4C40-8D46-91A419D9E4A3}">
      <dsp:nvSpPr>
        <dsp:cNvPr id="0" name=""/>
        <dsp:cNvSpPr/>
      </dsp:nvSpPr>
      <dsp:spPr>
        <a:xfrm>
          <a:off x="0" y="1520457"/>
          <a:ext cx="3437257" cy="11025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$527.871</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NUEVOS</a:t>
          </a:r>
          <a:endParaRPr lang="es-CO" sz="1400" kern="1200" dirty="0"/>
        </a:p>
      </dsp:txBody>
      <dsp:txXfrm>
        <a:off x="0" y="1520457"/>
        <a:ext cx="3437257" cy="1102500"/>
      </dsp:txXfrm>
    </dsp:sp>
    <dsp:sp modelId="{6CF66FEE-4C8E-43FC-97BB-53A003F2AA4D}">
      <dsp:nvSpPr>
        <dsp:cNvPr id="0" name=""/>
        <dsp:cNvSpPr/>
      </dsp:nvSpPr>
      <dsp:spPr>
        <a:xfrm>
          <a:off x="171862" y="141713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1949" y="1427224"/>
        <a:ext cx="2385905" cy="1864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4 AÑOS CONSTRUCCION</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latin typeface="+mn-lt"/>
              <a:ea typeface="+mn-ea"/>
              <a:cs typeface="+mn-cs"/>
            </a:rPr>
            <a:t>PENDIENTE DE AJUSTES QUE ENTREGARAN EL 12-12-2014</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60557"/>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CONSTRUCCIONES EL CÓNDOR S.A.</a:t>
          </a:r>
          <a:endParaRPr lang="es-CO" sz="1400" b="0" kern="1200" dirty="0"/>
        </a:p>
      </dsp:txBody>
      <dsp:txXfrm>
        <a:off x="0" y="160557"/>
        <a:ext cx="3437257" cy="496125"/>
      </dsp:txXfrm>
    </dsp:sp>
    <dsp:sp modelId="{B2D665C1-F666-4967-A396-EE759695490F}">
      <dsp:nvSpPr>
        <dsp:cNvPr id="0" name=""/>
        <dsp:cNvSpPr/>
      </dsp:nvSpPr>
      <dsp:spPr>
        <a:xfrm>
          <a:off x="171862" y="2771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4831" y="40686"/>
        <a:ext cx="2380141" cy="239742"/>
      </dsp:txXfrm>
    </dsp:sp>
    <dsp:sp modelId="{36D816F8-F198-462D-B1C1-F2B261A387B2}">
      <dsp:nvSpPr>
        <dsp:cNvPr id="0" name=""/>
        <dsp:cNvSpPr/>
      </dsp:nvSpPr>
      <dsp:spPr>
        <a:xfrm>
          <a:off x="0" y="838122"/>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838122"/>
        <a:ext cx="3437257" cy="496125"/>
      </dsp:txXfrm>
    </dsp:sp>
    <dsp:sp modelId="{D455F51E-F878-4A2D-BAE7-4D294E969CE3}">
      <dsp:nvSpPr>
        <dsp:cNvPr id="0" name=""/>
        <dsp:cNvSpPr/>
      </dsp:nvSpPr>
      <dsp:spPr>
        <a:xfrm>
          <a:off x="171862" y="705282"/>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4831" y="718251"/>
        <a:ext cx="2380141" cy="239742"/>
      </dsp:txXfrm>
    </dsp:sp>
    <dsp:sp modelId="{2A6DCF2A-B408-4C40-8D46-91A419D9E4A3}">
      <dsp:nvSpPr>
        <dsp:cNvPr id="0" name=""/>
        <dsp:cNvSpPr/>
      </dsp:nvSpPr>
      <dsp:spPr>
        <a:xfrm>
          <a:off x="0" y="1515687"/>
          <a:ext cx="3437257" cy="1134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$1.044.939</a:t>
          </a:r>
          <a:endParaRPr lang="es-CO" sz="1400" kern="1200" dirty="0"/>
        </a:p>
        <a:p>
          <a:pPr marL="114300" lvl="1" indent="-114300" algn="l" defTabSz="622300">
            <a:lnSpc>
              <a:spcPct val="90000"/>
            </a:lnSpc>
            <a:spcBef>
              <a:spcPct val="0"/>
            </a:spcBef>
            <a:spcAft>
              <a:spcPct val="15000"/>
            </a:spcAft>
            <a:buChar char="••"/>
          </a:pPr>
          <a:r>
            <a:rPr lang="es-CO" sz="1400" kern="1200" dirty="0" smtClean="0"/>
            <a:t>6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NUEVOS</a:t>
          </a:r>
          <a:endParaRPr lang="es-CO" sz="1400" kern="1200" dirty="0"/>
        </a:p>
      </dsp:txBody>
      <dsp:txXfrm>
        <a:off x="0" y="1515687"/>
        <a:ext cx="3437257" cy="1134000"/>
      </dsp:txXfrm>
    </dsp:sp>
    <dsp:sp modelId="{6CF66FEE-4C8E-43FC-97BB-53A003F2AA4D}">
      <dsp:nvSpPr>
        <dsp:cNvPr id="0" name=""/>
        <dsp:cNvSpPr/>
      </dsp:nvSpPr>
      <dsp:spPr>
        <a:xfrm>
          <a:off x="171862" y="138284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4831" y="1395816"/>
        <a:ext cx="2380141" cy="2397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26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5 AÑOS CONSTRUCCION</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latin typeface="+mn-lt"/>
              <a:ea typeface="+mn-ea"/>
              <a:cs typeface="+mn-cs"/>
            </a:rPr>
            <a:t>PENDIENTE DE AJUSTES QUE ENTREGARAN EL 12-12-2014</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60557"/>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VM COLOMBIA LOGÍSTICA S.A.S.</a:t>
          </a:r>
          <a:endParaRPr lang="es-CO" sz="1400" b="0" kern="1200" dirty="0"/>
        </a:p>
      </dsp:txBody>
      <dsp:txXfrm>
        <a:off x="0" y="160557"/>
        <a:ext cx="3437257" cy="496125"/>
      </dsp:txXfrm>
    </dsp:sp>
    <dsp:sp modelId="{B2D665C1-F666-4967-A396-EE759695490F}">
      <dsp:nvSpPr>
        <dsp:cNvPr id="0" name=""/>
        <dsp:cNvSpPr/>
      </dsp:nvSpPr>
      <dsp:spPr>
        <a:xfrm>
          <a:off x="171862" y="2771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4831" y="40686"/>
        <a:ext cx="2380141" cy="239742"/>
      </dsp:txXfrm>
    </dsp:sp>
    <dsp:sp modelId="{36D816F8-F198-462D-B1C1-F2B261A387B2}">
      <dsp:nvSpPr>
        <dsp:cNvPr id="0" name=""/>
        <dsp:cNvSpPr/>
      </dsp:nvSpPr>
      <dsp:spPr>
        <a:xfrm>
          <a:off x="0" y="838122"/>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838122"/>
        <a:ext cx="3437257" cy="496125"/>
      </dsp:txXfrm>
    </dsp:sp>
    <dsp:sp modelId="{D455F51E-F878-4A2D-BAE7-4D294E969CE3}">
      <dsp:nvSpPr>
        <dsp:cNvPr id="0" name=""/>
        <dsp:cNvSpPr/>
      </dsp:nvSpPr>
      <dsp:spPr>
        <a:xfrm>
          <a:off x="171862" y="705282"/>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4831" y="718251"/>
        <a:ext cx="2380141" cy="239742"/>
      </dsp:txXfrm>
    </dsp:sp>
    <dsp:sp modelId="{2A6DCF2A-B408-4C40-8D46-91A419D9E4A3}">
      <dsp:nvSpPr>
        <dsp:cNvPr id="0" name=""/>
        <dsp:cNvSpPr/>
      </dsp:nvSpPr>
      <dsp:spPr>
        <a:xfrm>
          <a:off x="0" y="1515687"/>
          <a:ext cx="3437257" cy="1134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$799.612</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EXISTENTE</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NUEVOS</a:t>
          </a:r>
          <a:endParaRPr lang="es-CO" sz="1400" kern="1200" dirty="0"/>
        </a:p>
      </dsp:txBody>
      <dsp:txXfrm>
        <a:off x="0" y="1515687"/>
        <a:ext cx="3437257" cy="1134000"/>
      </dsp:txXfrm>
    </dsp:sp>
    <dsp:sp modelId="{6CF66FEE-4C8E-43FC-97BB-53A003F2AA4D}">
      <dsp:nvSpPr>
        <dsp:cNvPr id="0" name=""/>
        <dsp:cNvSpPr/>
      </dsp:nvSpPr>
      <dsp:spPr>
        <a:xfrm>
          <a:off x="171862" y="138284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4831" y="1395816"/>
        <a:ext cx="2380141" cy="23974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4.5 AÑOS CONSTRUCCION</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SE RADICARA EN LA ANI EL 24-11-2014</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57767"/>
          <a:ext cx="3437257" cy="6394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Infraestructura</a:t>
          </a:r>
          <a:r>
            <a:rPr lang="es-CO" sz="1400" kern="1200" baseline="0" dirty="0" smtClean="0">
              <a:solidFill>
                <a:schemeClr val="dk1"/>
              </a:solidFill>
              <a:effectLst/>
              <a:latin typeface="+mn-lt"/>
              <a:ea typeface="+mn-ea"/>
              <a:cs typeface="+mn-cs"/>
            </a:rPr>
            <a:t> Concesionada S.A.S. – INFRACON S.A.S.</a:t>
          </a:r>
          <a:endParaRPr lang="es-CO" sz="1400" b="0" kern="1200" dirty="0"/>
        </a:p>
      </dsp:txBody>
      <dsp:txXfrm>
        <a:off x="0" y="157767"/>
        <a:ext cx="3437257" cy="639450"/>
      </dsp:txXfrm>
    </dsp:sp>
    <dsp:sp modelId="{B2D665C1-F666-4967-A396-EE759695490F}">
      <dsp:nvSpPr>
        <dsp:cNvPr id="0" name=""/>
        <dsp:cNvSpPr/>
      </dsp:nvSpPr>
      <dsp:spPr>
        <a:xfrm>
          <a:off x="171862" y="5444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1949" y="64534"/>
        <a:ext cx="2385905" cy="186466"/>
      </dsp:txXfrm>
    </dsp:sp>
    <dsp:sp modelId="{36D816F8-F198-462D-B1C1-F2B261A387B2}">
      <dsp:nvSpPr>
        <dsp:cNvPr id="0" name=""/>
        <dsp:cNvSpPr/>
      </dsp:nvSpPr>
      <dsp:spPr>
        <a:xfrm>
          <a:off x="0" y="938337"/>
          <a:ext cx="3437257" cy="441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938337"/>
        <a:ext cx="3437257" cy="441000"/>
      </dsp:txXfrm>
    </dsp:sp>
    <dsp:sp modelId="{D455F51E-F878-4A2D-BAE7-4D294E969CE3}">
      <dsp:nvSpPr>
        <dsp:cNvPr id="0" name=""/>
        <dsp:cNvSpPr/>
      </dsp:nvSpPr>
      <dsp:spPr>
        <a:xfrm>
          <a:off x="171862" y="83501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1949" y="845104"/>
        <a:ext cx="2385905" cy="186466"/>
      </dsp:txXfrm>
    </dsp:sp>
    <dsp:sp modelId="{2A6DCF2A-B408-4C40-8D46-91A419D9E4A3}">
      <dsp:nvSpPr>
        <dsp:cNvPr id="0" name=""/>
        <dsp:cNvSpPr/>
      </dsp:nvSpPr>
      <dsp:spPr>
        <a:xfrm>
          <a:off x="0" y="1520457"/>
          <a:ext cx="3437257" cy="11025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$1.482.493</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0 PEAJE NUEVO</a:t>
          </a:r>
          <a:endParaRPr lang="es-CO" sz="1400" kern="1200" dirty="0"/>
        </a:p>
      </dsp:txBody>
      <dsp:txXfrm>
        <a:off x="0" y="1520457"/>
        <a:ext cx="3437257" cy="1102500"/>
      </dsp:txXfrm>
    </dsp:sp>
    <dsp:sp modelId="{6CF66FEE-4C8E-43FC-97BB-53A003F2AA4D}">
      <dsp:nvSpPr>
        <dsp:cNvPr id="0" name=""/>
        <dsp:cNvSpPr/>
      </dsp:nvSpPr>
      <dsp:spPr>
        <a:xfrm>
          <a:off x="171862" y="141713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1949" y="1427224"/>
        <a:ext cx="2385905" cy="18646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27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6 AÑOS CONSTRUCCION</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SE RADICARA EN LA ANI EL 10-01-2015</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60557"/>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CSS Constructores S.A.</a:t>
          </a:r>
          <a:endParaRPr lang="es-CO" sz="1400" b="0" kern="1200" dirty="0"/>
        </a:p>
      </dsp:txBody>
      <dsp:txXfrm>
        <a:off x="0" y="160557"/>
        <a:ext cx="3437257" cy="496125"/>
      </dsp:txXfrm>
    </dsp:sp>
    <dsp:sp modelId="{B2D665C1-F666-4967-A396-EE759695490F}">
      <dsp:nvSpPr>
        <dsp:cNvPr id="0" name=""/>
        <dsp:cNvSpPr/>
      </dsp:nvSpPr>
      <dsp:spPr>
        <a:xfrm>
          <a:off x="171862" y="2771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4831" y="40686"/>
        <a:ext cx="2380141" cy="239742"/>
      </dsp:txXfrm>
    </dsp:sp>
    <dsp:sp modelId="{36D816F8-F198-462D-B1C1-F2B261A387B2}">
      <dsp:nvSpPr>
        <dsp:cNvPr id="0" name=""/>
        <dsp:cNvSpPr/>
      </dsp:nvSpPr>
      <dsp:spPr>
        <a:xfrm>
          <a:off x="0" y="838122"/>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838122"/>
        <a:ext cx="3437257" cy="496125"/>
      </dsp:txXfrm>
    </dsp:sp>
    <dsp:sp modelId="{D455F51E-F878-4A2D-BAE7-4D294E969CE3}">
      <dsp:nvSpPr>
        <dsp:cNvPr id="0" name=""/>
        <dsp:cNvSpPr/>
      </dsp:nvSpPr>
      <dsp:spPr>
        <a:xfrm>
          <a:off x="171862" y="705282"/>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4831" y="718251"/>
        <a:ext cx="2380141" cy="239742"/>
      </dsp:txXfrm>
    </dsp:sp>
    <dsp:sp modelId="{2A6DCF2A-B408-4C40-8D46-91A419D9E4A3}">
      <dsp:nvSpPr>
        <dsp:cNvPr id="0" name=""/>
        <dsp:cNvSpPr/>
      </dsp:nvSpPr>
      <dsp:spPr>
        <a:xfrm>
          <a:off x="0" y="1515687"/>
          <a:ext cx="3437257" cy="1134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$157.870</a:t>
          </a:r>
          <a:endParaRPr lang="es-CO" sz="1400" kern="1200" dirty="0"/>
        </a:p>
        <a:p>
          <a:pPr marL="114300" lvl="1" indent="-114300" algn="l" defTabSz="622300">
            <a:lnSpc>
              <a:spcPct val="90000"/>
            </a:lnSpc>
            <a:spcBef>
              <a:spcPct val="0"/>
            </a:spcBef>
            <a:spcAft>
              <a:spcPct val="15000"/>
            </a:spcAft>
            <a:buChar char="••"/>
          </a:pPr>
          <a:r>
            <a:rPr lang="es-CO" sz="1400" kern="1200" dirty="0" smtClean="0"/>
            <a:t>3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0 PEAJE NUEVO</a:t>
          </a:r>
          <a:endParaRPr lang="es-CO" sz="1400" kern="1200" dirty="0"/>
        </a:p>
      </dsp:txBody>
      <dsp:txXfrm>
        <a:off x="0" y="1515687"/>
        <a:ext cx="3437257" cy="1134000"/>
      </dsp:txXfrm>
    </dsp:sp>
    <dsp:sp modelId="{6CF66FEE-4C8E-43FC-97BB-53A003F2AA4D}">
      <dsp:nvSpPr>
        <dsp:cNvPr id="0" name=""/>
        <dsp:cNvSpPr/>
      </dsp:nvSpPr>
      <dsp:spPr>
        <a:xfrm>
          <a:off x="171862" y="138284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4831" y="1395816"/>
        <a:ext cx="2380141" cy="239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204817"/>
          <a:ext cx="3437257" cy="7749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24993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28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7 AÑOS CONSTRUCCION</a:t>
          </a:r>
          <a:endParaRPr lang="es-CO" sz="1400" b="0" kern="1200" dirty="0"/>
        </a:p>
      </dsp:txBody>
      <dsp:txXfrm>
        <a:off x="0" y="204817"/>
        <a:ext cx="3437257" cy="774900"/>
      </dsp:txXfrm>
    </dsp:sp>
    <dsp:sp modelId="{B2D665C1-F666-4967-A396-EE759695490F}">
      <dsp:nvSpPr>
        <dsp:cNvPr id="0" name=""/>
        <dsp:cNvSpPr/>
      </dsp:nvSpPr>
      <dsp:spPr>
        <a:xfrm>
          <a:off x="171862" y="27697"/>
          <a:ext cx="2406079" cy="3542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9155" y="44990"/>
        <a:ext cx="2371493" cy="319654"/>
      </dsp:txXfrm>
    </dsp:sp>
    <dsp:sp modelId="{36D816F8-F198-462D-B1C1-F2B261A387B2}">
      <dsp:nvSpPr>
        <dsp:cNvPr id="0" name=""/>
        <dsp:cNvSpPr/>
      </dsp:nvSpPr>
      <dsp:spPr>
        <a:xfrm>
          <a:off x="0" y="1221638"/>
          <a:ext cx="3437257" cy="5481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249936"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latin typeface="+mn-lt"/>
              <a:ea typeface="+mn-ea"/>
              <a:cs typeface="+mn-cs"/>
            </a:rPr>
            <a:t>PUBLICADA EN EL SECOP 14-11-2014</a:t>
          </a:r>
          <a:endParaRPr lang="es-CO" sz="1400" b="0" kern="1200" dirty="0"/>
        </a:p>
      </dsp:txBody>
      <dsp:txXfrm>
        <a:off x="0" y="1221638"/>
        <a:ext cx="3437257" cy="548100"/>
      </dsp:txXfrm>
    </dsp:sp>
    <dsp:sp modelId="{D455F51E-F878-4A2D-BAE7-4D294E969CE3}">
      <dsp:nvSpPr>
        <dsp:cNvPr id="0" name=""/>
        <dsp:cNvSpPr/>
      </dsp:nvSpPr>
      <dsp:spPr>
        <a:xfrm>
          <a:off x="171862" y="1044518"/>
          <a:ext cx="2406079" cy="3542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9155" y="1061811"/>
        <a:ext cx="2371493" cy="31965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24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3 AÑOS CONSTRUCCION</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SE RADICARA EN LA ANI EL 03-03-2015</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69627"/>
          <a:ext cx="3437257" cy="1086057"/>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PROMESA DE SOCIAEDAD FUTURA (INTEGRA DE COLOMBIA S.A.S. - CASTRO TCHERASSI S.A.-CIVILIA S.A.-OFINSA INVERSIONES S.A.S.-EQUIPO UNIVERSAL S.A.-MINCIVIL S.A.)</a:t>
          </a:r>
          <a:endParaRPr lang="es-CO" sz="1400" b="0" kern="1200" dirty="0"/>
        </a:p>
      </dsp:txBody>
      <dsp:txXfrm>
        <a:off x="0" y="69627"/>
        <a:ext cx="3437257" cy="1086057"/>
      </dsp:txXfrm>
    </dsp:sp>
    <dsp:sp modelId="{B2D665C1-F666-4967-A396-EE759695490F}">
      <dsp:nvSpPr>
        <dsp:cNvPr id="0" name=""/>
        <dsp:cNvSpPr/>
      </dsp:nvSpPr>
      <dsp:spPr>
        <a:xfrm>
          <a:off x="171862" y="2668"/>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78399" y="9205"/>
        <a:ext cx="2393005" cy="120845"/>
      </dsp:txXfrm>
    </dsp:sp>
    <dsp:sp modelId="{36D816F8-F198-462D-B1C1-F2B261A387B2}">
      <dsp:nvSpPr>
        <dsp:cNvPr id="0" name=""/>
        <dsp:cNvSpPr/>
      </dsp:nvSpPr>
      <dsp:spPr>
        <a:xfrm>
          <a:off x="0" y="1247142"/>
          <a:ext cx="3437257" cy="364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1247142"/>
        <a:ext cx="3437257" cy="364400"/>
      </dsp:txXfrm>
    </dsp:sp>
    <dsp:sp modelId="{D455F51E-F878-4A2D-BAE7-4D294E969CE3}">
      <dsp:nvSpPr>
        <dsp:cNvPr id="0" name=""/>
        <dsp:cNvSpPr/>
      </dsp:nvSpPr>
      <dsp:spPr>
        <a:xfrm>
          <a:off x="171862" y="1180183"/>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78399" y="1186720"/>
        <a:ext cx="2393005" cy="120845"/>
      </dsp:txXfrm>
    </dsp:sp>
    <dsp:sp modelId="{2A6DCF2A-B408-4C40-8D46-91A419D9E4A3}">
      <dsp:nvSpPr>
        <dsp:cNvPr id="0" name=""/>
        <dsp:cNvSpPr/>
      </dsp:nvSpPr>
      <dsp:spPr>
        <a:xfrm>
          <a:off x="0" y="1703001"/>
          <a:ext cx="3437257" cy="97173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$599.384</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0 PEAJE NUEVO</a:t>
          </a:r>
          <a:endParaRPr lang="es-CO" sz="1400" kern="1200" dirty="0"/>
        </a:p>
      </dsp:txBody>
      <dsp:txXfrm>
        <a:off x="0" y="1703001"/>
        <a:ext cx="3437257" cy="971735"/>
      </dsp:txXfrm>
    </dsp:sp>
    <dsp:sp modelId="{6CF66FEE-4C8E-43FC-97BB-53A003F2AA4D}">
      <dsp:nvSpPr>
        <dsp:cNvPr id="0" name=""/>
        <dsp:cNvSpPr/>
      </dsp:nvSpPr>
      <dsp:spPr>
        <a:xfrm>
          <a:off x="171862" y="1636041"/>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78399" y="1642578"/>
        <a:ext cx="2393005" cy="12084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5 AÑOS CONSTRUCCION</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SE RADICARA EN LA ANI EL 03-09-2015</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69627"/>
          <a:ext cx="3437257" cy="1086057"/>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PROMESA DE SOCIAEDAD FUTURA (INTEGRA DE COLOMBIA S.A.S. - CASTRO TCHERASSI S.A.-CIVILIA S.A.-OFINSA INVERSIONES S.A.S.-EQUIPO UNIVERSAL S.A.-MINCIVIL S.A.)</a:t>
          </a:r>
          <a:endParaRPr lang="es-CO" sz="1400" b="0" kern="1200" dirty="0"/>
        </a:p>
      </dsp:txBody>
      <dsp:txXfrm>
        <a:off x="0" y="69627"/>
        <a:ext cx="3437257" cy="1086057"/>
      </dsp:txXfrm>
    </dsp:sp>
    <dsp:sp modelId="{B2D665C1-F666-4967-A396-EE759695490F}">
      <dsp:nvSpPr>
        <dsp:cNvPr id="0" name=""/>
        <dsp:cNvSpPr/>
      </dsp:nvSpPr>
      <dsp:spPr>
        <a:xfrm>
          <a:off x="171862" y="2668"/>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78399" y="9205"/>
        <a:ext cx="2393005" cy="120845"/>
      </dsp:txXfrm>
    </dsp:sp>
    <dsp:sp modelId="{36D816F8-F198-462D-B1C1-F2B261A387B2}">
      <dsp:nvSpPr>
        <dsp:cNvPr id="0" name=""/>
        <dsp:cNvSpPr/>
      </dsp:nvSpPr>
      <dsp:spPr>
        <a:xfrm>
          <a:off x="0" y="1247142"/>
          <a:ext cx="3437257" cy="364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1247142"/>
        <a:ext cx="3437257" cy="364400"/>
      </dsp:txXfrm>
    </dsp:sp>
    <dsp:sp modelId="{D455F51E-F878-4A2D-BAE7-4D294E969CE3}">
      <dsp:nvSpPr>
        <dsp:cNvPr id="0" name=""/>
        <dsp:cNvSpPr/>
      </dsp:nvSpPr>
      <dsp:spPr>
        <a:xfrm>
          <a:off x="171862" y="1180183"/>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78399" y="1186720"/>
        <a:ext cx="2393005" cy="120845"/>
      </dsp:txXfrm>
    </dsp:sp>
    <dsp:sp modelId="{2A6DCF2A-B408-4C40-8D46-91A419D9E4A3}">
      <dsp:nvSpPr>
        <dsp:cNvPr id="0" name=""/>
        <dsp:cNvSpPr/>
      </dsp:nvSpPr>
      <dsp:spPr>
        <a:xfrm>
          <a:off x="0" y="1703001"/>
          <a:ext cx="3437257" cy="97173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$599.384</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0 PEAJE NUEVO</a:t>
          </a:r>
          <a:endParaRPr lang="es-CO" sz="1400" kern="1200" dirty="0"/>
        </a:p>
      </dsp:txBody>
      <dsp:txXfrm>
        <a:off x="0" y="1703001"/>
        <a:ext cx="3437257" cy="971735"/>
      </dsp:txXfrm>
    </dsp:sp>
    <dsp:sp modelId="{6CF66FEE-4C8E-43FC-97BB-53A003F2AA4D}">
      <dsp:nvSpPr>
        <dsp:cNvPr id="0" name=""/>
        <dsp:cNvSpPr/>
      </dsp:nvSpPr>
      <dsp:spPr>
        <a:xfrm>
          <a:off x="171862" y="1636041"/>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78399" y="1642578"/>
        <a:ext cx="2393005" cy="12084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5 AÑOS CONSTRUCCION</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SE RADICARA EN LA ANI EL 03-09-2015</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04397"/>
          <a:ext cx="3437257" cy="8127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Carlos Alberto Solarte Solarte;  CASS Constructores y CIA; Constructora Conconcreto S.A. </a:t>
          </a:r>
          <a:endParaRPr lang="es-CO" sz="1400" b="0" kern="1200" dirty="0"/>
        </a:p>
      </dsp:txBody>
      <dsp:txXfrm>
        <a:off x="0" y="104397"/>
        <a:ext cx="3437257" cy="812700"/>
      </dsp:txXfrm>
    </dsp:sp>
    <dsp:sp modelId="{B2D665C1-F666-4967-A396-EE759695490F}">
      <dsp:nvSpPr>
        <dsp:cNvPr id="0" name=""/>
        <dsp:cNvSpPr/>
      </dsp:nvSpPr>
      <dsp:spPr>
        <a:xfrm>
          <a:off x="171862" y="15837"/>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0508" y="24483"/>
        <a:ext cx="2388787" cy="159828"/>
      </dsp:txXfrm>
    </dsp:sp>
    <dsp:sp modelId="{36D816F8-F198-462D-B1C1-F2B261A387B2}">
      <dsp:nvSpPr>
        <dsp:cNvPr id="0" name=""/>
        <dsp:cNvSpPr/>
      </dsp:nvSpPr>
      <dsp:spPr>
        <a:xfrm>
          <a:off x="0" y="1038057"/>
          <a:ext cx="3437257" cy="4252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1038057"/>
        <a:ext cx="3437257" cy="425250"/>
      </dsp:txXfrm>
    </dsp:sp>
    <dsp:sp modelId="{D455F51E-F878-4A2D-BAE7-4D294E969CE3}">
      <dsp:nvSpPr>
        <dsp:cNvPr id="0" name=""/>
        <dsp:cNvSpPr/>
      </dsp:nvSpPr>
      <dsp:spPr>
        <a:xfrm>
          <a:off x="171862" y="949497"/>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0508" y="958143"/>
        <a:ext cx="2388787" cy="159828"/>
      </dsp:txXfrm>
    </dsp:sp>
    <dsp:sp modelId="{2A6DCF2A-B408-4C40-8D46-91A419D9E4A3}">
      <dsp:nvSpPr>
        <dsp:cNvPr id="0" name=""/>
        <dsp:cNvSpPr/>
      </dsp:nvSpPr>
      <dsp:spPr>
        <a:xfrm>
          <a:off x="0" y="1584267"/>
          <a:ext cx="3437257" cy="10773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$934.383</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0 PEAJES NUEVOS</a:t>
          </a:r>
          <a:endParaRPr lang="es-CO" sz="1400" kern="1200" dirty="0"/>
        </a:p>
      </dsp:txBody>
      <dsp:txXfrm>
        <a:off x="0" y="1584267"/>
        <a:ext cx="3437257" cy="1077300"/>
      </dsp:txXfrm>
    </dsp:sp>
    <dsp:sp modelId="{6CF66FEE-4C8E-43FC-97BB-53A003F2AA4D}">
      <dsp:nvSpPr>
        <dsp:cNvPr id="0" name=""/>
        <dsp:cNvSpPr/>
      </dsp:nvSpPr>
      <dsp:spPr>
        <a:xfrm>
          <a:off x="171862" y="1495707"/>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0508" y="1504353"/>
        <a:ext cx="2388787" cy="15982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28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3 AÑOS CONSTRUCCION </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SE RADICARA EN LA ANI EL 10-02-2015</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96920"/>
          <a:ext cx="3437257" cy="8127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Promesa de Sociedad Futura Conexión Vial el Nuevo Sol S.A.S. (PAVCOL SAS, MHC, ICEIN SAS, CONCAY S.A)</a:t>
          </a:r>
          <a:endParaRPr lang="es-CO" sz="1400" b="0" kern="1200" dirty="0"/>
        </a:p>
      </dsp:txBody>
      <dsp:txXfrm>
        <a:off x="0" y="96920"/>
        <a:ext cx="3437257" cy="812700"/>
      </dsp:txXfrm>
    </dsp:sp>
    <dsp:sp modelId="{B2D665C1-F666-4967-A396-EE759695490F}">
      <dsp:nvSpPr>
        <dsp:cNvPr id="0" name=""/>
        <dsp:cNvSpPr/>
      </dsp:nvSpPr>
      <dsp:spPr>
        <a:xfrm>
          <a:off x="171862" y="15837"/>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0508" y="24483"/>
        <a:ext cx="2388787" cy="159828"/>
      </dsp:txXfrm>
    </dsp:sp>
    <dsp:sp modelId="{36D816F8-F198-462D-B1C1-F2B261A387B2}">
      <dsp:nvSpPr>
        <dsp:cNvPr id="0" name=""/>
        <dsp:cNvSpPr/>
      </dsp:nvSpPr>
      <dsp:spPr>
        <a:xfrm>
          <a:off x="0" y="1038057"/>
          <a:ext cx="3437257" cy="4252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1038057"/>
        <a:ext cx="3437257" cy="425250"/>
      </dsp:txXfrm>
    </dsp:sp>
    <dsp:sp modelId="{D455F51E-F878-4A2D-BAE7-4D294E969CE3}">
      <dsp:nvSpPr>
        <dsp:cNvPr id="0" name=""/>
        <dsp:cNvSpPr/>
      </dsp:nvSpPr>
      <dsp:spPr>
        <a:xfrm>
          <a:off x="171862" y="949497"/>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0508" y="958143"/>
        <a:ext cx="2388787" cy="159828"/>
      </dsp:txXfrm>
    </dsp:sp>
    <dsp:sp modelId="{2A6DCF2A-B408-4C40-8D46-91A419D9E4A3}">
      <dsp:nvSpPr>
        <dsp:cNvPr id="0" name=""/>
        <dsp:cNvSpPr/>
      </dsp:nvSpPr>
      <dsp:spPr>
        <a:xfrm>
          <a:off x="0" y="1584267"/>
          <a:ext cx="3437257" cy="10773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COP2014): $</a:t>
          </a:r>
          <a:r>
            <a:rPr lang="es-CO" sz="1400" b="0" kern="1200" dirty="0" smtClean="0">
              <a:solidFill>
                <a:schemeClr val="dk1"/>
              </a:solidFill>
              <a:effectLst/>
              <a:latin typeface="+mn-lt"/>
              <a:ea typeface="+mn-ea"/>
              <a:cs typeface="+mn-cs"/>
            </a:rPr>
            <a:t>666.774</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3 PEAJES NUEVOS </a:t>
          </a:r>
          <a:endParaRPr lang="es-CO" sz="1400" kern="1200" dirty="0"/>
        </a:p>
      </dsp:txBody>
      <dsp:txXfrm>
        <a:off x="0" y="1584267"/>
        <a:ext cx="3437257" cy="1077300"/>
      </dsp:txXfrm>
    </dsp:sp>
    <dsp:sp modelId="{6CF66FEE-4C8E-43FC-97BB-53A003F2AA4D}">
      <dsp:nvSpPr>
        <dsp:cNvPr id="0" name=""/>
        <dsp:cNvSpPr/>
      </dsp:nvSpPr>
      <dsp:spPr>
        <a:xfrm>
          <a:off x="171862" y="1495707"/>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0508" y="1504353"/>
        <a:ext cx="2388787" cy="15982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4 AÑOS CONSTRUCCION </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SE RADICARA EN LA ANI EL 26-02-2015</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57767"/>
          <a:ext cx="3437257" cy="6394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smtClean="0"/>
            <a:t>INFRAESTRUCTURA CONCESIONADA S.A.S INFRACON S.A.S</a:t>
          </a:r>
          <a:endParaRPr lang="es-CO" sz="1400" b="0" kern="1200" dirty="0"/>
        </a:p>
      </dsp:txBody>
      <dsp:txXfrm>
        <a:off x="0" y="157767"/>
        <a:ext cx="3437257" cy="639450"/>
      </dsp:txXfrm>
    </dsp:sp>
    <dsp:sp modelId="{B2D665C1-F666-4967-A396-EE759695490F}">
      <dsp:nvSpPr>
        <dsp:cNvPr id="0" name=""/>
        <dsp:cNvSpPr/>
      </dsp:nvSpPr>
      <dsp:spPr>
        <a:xfrm>
          <a:off x="171862" y="5444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1949" y="64534"/>
        <a:ext cx="2385905" cy="186466"/>
      </dsp:txXfrm>
    </dsp:sp>
    <dsp:sp modelId="{36D816F8-F198-462D-B1C1-F2B261A387B2}">
      <dsp:nvSpPr>
        <dsp:cNvPr id="0" name=""/>
        <dsp:cNvSpPr/>
      </dsp:nvSpPr>
      <dsp:spPr>
        <a:xfrm>
          <a:off x="0" y="938337"/>
          <a:ext cx="3437257" cy="441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938337"/>
        <a:ext cx="3437257" cy="441000"/>
      </dsp:txXfrm>
    </dsp:sp>
    <dsp:sp modelId="{D455F51E-F878-4A2D-BAE7-4D294E969CE3}">
      <dsp:nvSpPr>
        <dsp:cNvPr id="0" name=""/>
        <dsp:cNvSpPr/>
      </dsp:nvSpPr>
      <dsp:spPr>
        <a:xfrm>
          <a:off x="171862" y="83501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1949" y="845104"/>
        <a:ext cx="2385905" cy="186466"/>
      </dsp:txXfrm>
    </dsp:sp>
    <dsp:sp modelId="{2A6DCF2A-B408-4C40-8D46-91A419D9E4A3}">
      <dsp:nvSpPr>
        <dsp:cNvPr id="0" name=""/>
        <dsp:cNvSpPr/>
      </dsp:nvSpPr>
      <dsp:spPr>
        <a:xfrm>
          <a:off x="0" y="1520457"/>
          <a:ext cx="3437257" cy="11025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a:t>
          </a:r>
          <a:r>
            <a:rPr lang="es-CO" sz="1400" b="0" i="0" kern="1200" dirty="0" smtClean="0"/>
            <a:t>179 .777</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EXISTENTE</a:t>
          </a:r>
          <a:endParaRPr lang="es-CO" sz="1400" kern="1200" dirty="0"/>
        </a:p>
        <a:p>
          <a:pPr marL="114300" lvl="1" indent="-114300" algn="l" defTabSz="622300">
            <a:lnSpc>
              <a:spcPct val="90000"/>
            </a:lnSpc>
            <a:spcBef>
              <a:spcPct val="0"/>
            </a:spcBef>
            <a:spcAft>
              <a:spcPct val="15000"/>
            </a:spcAft>
            <a:buChar char="••"/>
          </a:pPr>
          <a:r>
            <a:rPr lang="es-CO" sz="1400" kern="1200" dirty="0" smtClean="0"/>
            <a:t>0 PEAJES NUEVOS</a:t>
          </a:r>
          <a:endParaRPr lang="es-CO" sz="1400" kern="1200" dirty="0"/>
        </a:p>
      </dsp:txBody>
      <dsp:txXfrm>
        <a:off x="0" y="1520457"/>
        <a:ext cx="3437257" cy="1102500"/>
      </dsp:txXfrm>
    </dsp:sp>
    <dsp:sp modelId="{6CF66FEE-4C8E-43FC-97BB-53A003F2AA4D}">
      <dsp:nvSpPr>
        <dsp:cNvPr id="0" name=""/>
        <dsp:cNvSpPr/>
      </dsp:nvSpPr>
      <dsp:spPr>
        <a:xfrm>
          <a:off x="171862" y="141713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1949" y="1427224"/>
        <a:ext cx="2385905" cy="186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60557"/>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Grupo ODINSA S.A.</a:t>
          </a:r>
          <a:endParaRPr lang="es-CO" sz="1400" b="0" kern="1200" dirty="0"/>
        </a:p>
      </dsp:txBody>
      <dsp:txXfrm>
        <a:off x="0" y="160557"/>
        <a:ext cx="3437257" cy="496125"/>
      </dsp:txXfrm>
    </dsp:sp>
    <dsp:sp modelId="{B2D665C1-F666-4967-A396-EE759695490F}">
      <dsp:nvSpPr>
        <dsp:cNvPr id="0" name=""/>
        <dsp:cNvSpPr/>
      </dsp:nvSpPr>
      <dsp:spPr>
        <a:xfrm>
          <a:off x="171862" y="2771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4831" y="40686"/>
        <a:ext cx="2380141" cy="239742"/>
      </dsp:txXfrm>
    </dsp:sp>
    <dsp:sp modelId="{36D816F8-F198-462D-B1C1-F2B261A387B2}">
      <dsp:nvSpPr>
        <dsp:cNvPr id="0" name=""/>
        <dsp:cNvSpPr/>
      </dsp:nvSpPr>
      <dsp:spPr>
        <a:xfrm>
          <a:off x="0" y="838122"/>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838122"/>
        <a:ext cx="3437257" cy="496125"/>
      </dsp:txXfrm>
    </dsp:sp>
    <dsp:sp modelId="{D455F51E-F878-4A2D-BAE7-4D294E969CE3}">
      <dsp:nvSpPr>
        <dsp:cNvPr id="0" name=""/>
        <dsp:cNvSpPr/>
      </dsp:nvSpPr>
      <dsp:spPr>
        <a:xfrm>
          <a:off x="171862" y="705282"/>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4831" y="718251"/>
        <a:ext cx="2380141" cy="239742"/>
      </dsp:txXfrm>
    </dsp:sp>
    <dsp:sp modelId="{2A6DCF2A-B408-4C40-8D46-91A419D9E4A3}">
      <dsp:nvSpPr>
        <dsp:cNvPr id="0" name=""/>
        <dsp:cNvSpPr/>
      </dsp:nvSpPr>
      <dsp:spPr>
        <a:xfrm>
          <a:off x="0" y="1515687"/>
          <a:ext cx="3437257" cy="1134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$1.223.123</a:t>
          </a:r>
          <a:endParaRPr lang="es-CO" sz="1400" kern="1200" dirty="0"/>
        </a:p>
        <a:p>
          <a:pPr marL="114300" lvl="1" indent="-114300" algn="l" defTabSz="622300">
            <a:lnSpc>
              <a:spcPct val="90000"/>
            </a:lnSpc>
            <a:spcBef>
              <a:spcPct val="0"/>
            </a:spcBef>
            <a:spcAft>
              <a:spcPct val="15000"/>
            </a:spcAft>
            <a:buChar char="••"/>
          </a:pPr>
          <a:r>
            <a:rPr lang="es-CO" sz="1400" kern="1200" dirty="0" smtClean="0"/>
            <a:t>5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NUEVO</a:t>
          </a:r>
          <a:endParaRPr lang="es-CO" sz="1400" kern="1200" dirty="0"/>
        </a:p>
      </dsp:txBody>
      <dsp:txXfrm>
        <a:off x="0" y="1515687"/>
        <a:ext cx="3437257" cy="1134000"/>
      </dsp:txXfrm>
    </dsp:sp>
    <dsp:sp modelId="{6CF66FEE-4C8E-43FC-97BB-53A003F2AA4D}">
      <dsp:nvSpPr>
        <dsp:cNvPr id="0" name=""/>
        <dsp:cNvSpPr/>
      </dsp:nvSpPr>
      <dsp:spPr>
        <a:xfrm>
          <a:off x="171862" y="138284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4831" y="1395816"/>
        <a:ext cx="2380141" cy="23974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19092"/>
          <a:ext cx="3437257" cy="882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2.5 AÑOS CONSTRUCCION (INCLUIDO 1 AÑO DE PRECONSTRUCCION)</a:t>
          </a:r>
          <a:endParaRPr lang="es-CO" sz="1400" b="0" kern="1200" dirty="0"/>
        </a:p>
      </dsp:txBody>
      <dsp:txXfrm>
        <a:off x="0" y="119092"/>
        <a:ext cx="3437257" cy="882000"/>
      </dsp:txXfrm>
    </dsp:sp>
    <dsp:sp modelId="{B2D665C1-F666-4967-A396-EE759695490F}">
      <dsp:nvSpPr>
        <dsp:cNvPr id="0" name=""/>
        <dsp:cNvSpPr/>
      </dsp:nvSpPr>
      <dsp:spPr>
        <a:xfrm>
          <a:off x="171862" y="15772"/>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1949" y="25859"/>
        <a:ext cx="2385905" cy="186466"/>
      </dsp:txXfrm>
    </dsp:sp>
    <dsp:sp modelId="{36D816F8-F198-462D-B1C1-F2B261A387B2}">
      <dsp:nvSpPr>
        <dsp:cNvPr id="0" name=""/>
        <dsp:cNvSpPr/>
      </dsp:nvSpPr>
      <dsp:spPr>
        <a:xfrm>
          <a:off x="0" y="1157985"/>
          <a:ext cx="3437257" cy="6394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SE RADICARÁ EN LA ANI EL 14-06-2014  </a:t>
          </a:r>
          <a:endParaRPr lang="es-CO" sz="1400" b="0" kern="1200" dirty="0"/>
        </a:p>
      </dsp:txBody>
      <dsp:txXfrm>
        <a:off x="0" y="1157985"/>
        <a:ext cx="3437257" cy="639450"/>
      </dsp:txXfrm>
    </dsp:sp>
    <dsp:sp modelId="{D455F51E-F878-4A2D-BAE7-4D294E969CE3}">
      <dsp:nvSpPr>
        <dsp:cNvPr id="0" name=""/>
        <dsp:cNvSpPr/>
      </dsp:nvSpPr>
      <dsp:spPr>
        <a:xfrm>
          <a:off x="171862" y="1038892"/>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1949" y="1048979"/>
        <a:ext cx="2385905" cy="18646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65466"/>
          <a:ext cx="3437257" cy="1181817"/>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629"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Promesa de Sociedad Futura Autovía Neiva – Girardot (CARLOS ALBERTO SOLARTE </a:t>
          </a:r>
          <a:r>
            <a:rPr lang="es-CO" sz="1400" kern="1200" dirty="0" err="1" smtClean="0">
              <a:solidFill>
                <a:schemeClr val="dk1"/>
              </a:solidFill>
              <a:effectLst/>
              <a:latin typeface="+mn-lt"/>
              <a:ea typeface="+mn-ea"/>
              <a:cs typeface="+mn-cs"/>
            </a:rPr>
            <a:t>SOLARTE</a:t>
          </a:r>
          <a:r>
            <a:rPr lang="es-CO" sz="1400" kern="1200" dirty="0" smtClean="0">
              <a:solidFill>
                <a:schemeClr val="dk1"/>
              </a:solidFill>
              <a:effectLst/>
              <a:latin typeface="+mn-lt"/>
              <a:ea typeface="+mn-ea"/>
              <a:cs typeface="+mn-cs"/>
            </a:rPr>
            <a:t>; CONTROLADORA DE OPERACIONES DE  INFRAESTRUCTURA S.A Y ALCA INGENIERIA. )</a:t>
          </a:r>
          <a:endParaRPr lang="es-CO" sz="1400" b="0" kern="1200" dirty="0"/>
        </a:p>
      </dsp:txBody>
      <dsp:txXfrm>
        <a:off x="0" y="65466"/>
        <a:ext cx="3437257" cy="1181817"/>
      </dsp:txXfrm>
    </dsp:sp>
    <dsp:sp modelId="{B2D665C1-F666-4967-A396-EE759695490F}">
      <dsp:nvSpPr>
        <dsp:cNvPr id="0" name=""/>
        <dsp:cNvSpPr/>
      </dsp:nvSpPr>
      <dsp:spPr>
        <a:xfrm>
          <a:off x="171862" y="2538"/>
          <a:ext cx="2406079" cy="125855"/>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78006" y="8682"/>
        <a:ext cx="2393791" cy="113567"/>
      </dsp:txXfrm>
    </dsp:sp>
    <dsp:sp modelId="{36D816F8-F198-462D-B1C1-F2B261A387B2}">
      <dsp:nvSpPr>
        <dsp:cNvPr id="0" name=""/>
        <dsp:cNvSpPr/>
      </dsp:nvSpPr>
      <dsp:spPr>
        <a:xfrm>
          <a:off x="0" y="1333234"/>
          <a:ext cx="3437257" cy="342458"/>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629"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1333234"/>
        <a:ext cx="3437257" cy="342458"/>
      </dsp:txXfrm>
    </dsp:sp>
    <dsp:sp modelId="{D455F51E-F878-4A2D-BAE7-4D294E969CE3}">
      <dsp:nvSpPr>
        <dsp:cNvPr id="0" name=""/>
        <dsp:cNvSpPr/>
      </dsp:nvSpPr>
      <dsp:spPr>
        <a:xfrm>
          <a:off x="171862" y="1270306"/>
          <a:ext cx="2406079" cy="125855"/>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78006" y="1276450"/>
        <a:ext cx="2393791" cy="113567"/>
      </dsp:txXfrm>
    </dsp:sp>
    <dsp:sp modelId="{2A6DCF2A-B408-4C40-8D46-91A419D9E4A3}">
      <dsp:nvSpPr>
        <dsp:cNvPr id="0" name=""/>
        <dsp:cNvSpPr/>
      </dsp:nvSpPr>
      <dsp:spPr>
        <a:xfrm>
          <a:off x="0" y="1761643"/>
          <a:ext cx="3437257" cy="913222"/>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629"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$619.272</a:t>
          </a:r>
          <a:endParaRPr lang="es-CO" sz="1400" kern="1200" dirty="0"/>
        </a:p>
        <a:p>
          <a:pPr marL="114300" lvl="1" indent="-114300" algn="l" defTabSz="622300">
            <a:lnSpc>
              <a:spcPct val="90000"/>
            </a:lnSpc>
            <a:spcBef>
              <a:spcPct val="0"/>
            </a:spcBef>
            <a:spcAft>
              <a:spcPct val="15000"/>
            </a:spcAft>
            <a:buChar char="••"/>
          </a:pPr>
          <a:r>
            <a:rPr lang="es-CO" sz="1400" kern="1200" dirty="0" smtClean="0"/>
            <a:t>3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0 PEAJES NUEVOS</a:t>
          </a:r>
          <a:endParaRPr lang="es-CO" sz="1400" kern="1200" dirty="0"/>
        </a:p>
      </dsp:txBody>
      <dsp:txXfrm>
        <a:off x="0" y="1761643"/>
        <a:ext cx="3437257" cy="913222"/>
      </dsp:txXfrm>
    </dsp:sp>
    <dsp:sp modelId="{6CF66FEE-4C8E-43FC-97BB-53A003F2AA4D}">
      <dsp:nvSpPr>
        <dsp:cNvPr id="0" name=""/>
        <dsp:cNvSpPr/>
      </dsp:nvSpPr>
      <dsp:spPr>
        <a:xfrm>
          <a:off x="171862" y="1698715"/>
          <a:ext cx="2406079" cy="125855"/>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78006" y="1704859"/>
        <a:ext cx="2393791" cy="11356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29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4 AÑOS CONSTRUCCION </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SE RADICARÁ EN LA ANI EL 14-05-2014</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57767"/>
          <a:ext cx="3437257" cy="6394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ESTRUCTURA PLURAL VIAS DEL NUS S.A. - VINUS</a:t>
          </a:r>
          <a:endParaRPr lang="es-CO" sz="1400" b="0" kern="1200" dirty="0"/>
        </a:p>
      </dsp:txBody>
      <dsp:txXfrm>
        <a:off x="0" y="157767"/>
        <a:ext cx="3437257" cy="639450"/>
      </dsp:txXfrm>
    </dsp:sp>
    <dsp:sp modelId="{B2D665C1-F666-4967-A396-EE759695490F}">
      <dsp:nvSpPr>
        <dsp:cNvPr id="0" name=""/>
        <dsp:cNvSpPr/>
      </dsp:nvSpPr>
      <dsp:spPr>
        <a:xfrm>
          <a:off x="171862" y="5444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1949" y="64534"/>
        <a:ext cx="2385905" cy="186466"/>
      </dsp:txXfrm>
    </dsp:sp>
    <dsp:sp modelId="{36D816F8-F198-462D-B1C1-F2B261A387B2}">
      <dsp:nvSpPr>
        <dsp:cNvPr id="0" name=""/>
        <dsp:cNvSpPr/>
      </dsp:nvSpPr>
      <dsp:spPr>
        <a:xfrm>
          <a:off x="0" y="938337"/>
          <a:ext cx="3437257" cy="441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938337"/>
        <a:ext cx="3437257" cy="441000"/>
      </dsp:txXfrm>
    </dsp:sp>
    <dsp:sp modelId="{D455F51E-F878-4A2D-BAE7-4D294E969CE3}">
      <dsp:nvSpPr>
        <dsp:cNvPr id="0" name=""/>
        <dsp:cNvSpPr/>
      </dsp:nvSpPr>
      <dsp:spPr>
        <a:xfrm>
          <a:off x="171862" y="83501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1949" y="845104"/>
        <a:ext cx="2385905" cy="186466"/>
      </dsp:txXfrm>
    </dsp:sp>
    <dsp:sp modelId="{2A6DCF2A-B408-4C40-8D46-91A419D9E4A3}">
      <dsp:nvSpPr>
        <dsp:cNvPr id="0" name=""/>
        <dsp:cNvSpPr/>
      </dsp:nvSpPr>
      <dsp:spPr>
        <a:xfrm>
          <a:off x="0" y="1520457"/>
          <a:ext cx="3437257" cy="11025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COP2014): $1.249.908.12</a:t>
          </a:r>
          <a:endParaRPr lang="es-CO" sz="1400" kern="1200" dirty="0"/>
        </a:p>
        <a:p>
          <a:pPr marL="114300" lvl="1" indent="-114300" algn="l" defTabSz="622300">
            <a:lnSpc>
              <a:spcPct val="90000"/>
            </a:lnSpc>
            <a:spcBef>
              <a:spcPct val="0"/>
            </a:spcBef>
            <a:spcAft>
              <a:spcPct val="15000"/>
            </a:spcAft>
            <a:buChar char="••"/>
          </a:pPr>
          <a:r>
            <a:rPr lang="es-CO" sz="1400" kern="1200" dirty="0" smtClean="0"/>
            <a:t>4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PEAJES NUEVOS</a:t>
          </a:r>
          <a:endParaRPr lang="es-CO" sz="1400" kern="1200" dirty="0"/>
        </a:p>
      </dsp:txBody>
      <dsp:txXfrm>
        <a:off x="0" y="1520457"/>
        <a:ext cx="3437257" cy="1102500"/>
      </dsp:txXfrm>
    </dsp:sp>
    <dsp:sp modelId="{6CF66FEE-4C8E-43FC-97BB-53A003F2AA4D}">
      <dsp:nvSpPr>
        <dsp:cNvPr id="0" name=""/>
        <dsp:cNvSpPr/>
      </dsp:nvSpPr>
      <dsp:spPr>
        <a:xfrm>
          <a:off x="171862" y="141713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1949" y="1427224"/>
        <a:ext cx="2385905" cy="18646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5 AÑOS CONSTRUCCION </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SE RADICARÁ EN LA ANI EL 12-03-2015  </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73948"/>
          <a:ext cx="3437257" cy="781306"/>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66124"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AFH Consultores y Asociados; La Soledad Inversiones S.A.S.; Forigua Abogados S.A.S.</a:t>
          </a:r>
          <a:endParaRPr lang="es-CO" sz="1400" b="0" kern="1200" dirty="0"/>
        </a:p>
      </dsp:txBody>
      <dsp:txXfrm>
        <a:off x="0" y="73948"/>
        <a:ext cx="3437257" cy="781306"/>
      </dsp:txXfrm>
    </dsp:sp>
    <dsp:sp modelId="{B2D665C1-F666-4967-A396-EE759695490F}">
      <dsp:nvSpPr>
        <dsp:cNvPr id="0" name=""/>
        <dsp:cNvSpPr/>
      </dsp:nvSpPr>
      <dsp:spPr>
        <a:xfrm>
          <a:off x="171862" y="2164"/>
          <a:ext cx="2406079" cy="143567"/>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78870" y="9172"/>
        <a:ext cx="2392063" cy="129551"/>
      </dsp:txXfrm>
    </dsp:sp>
    <dsp:sp modelId="{36D816F8-F198-462D-B1C1-F2B261A387B2}">
      <dsp:nvSpPr>
        <dsp:cNvPr id="0" name=""/>
        <dsp:cNvSpPr/>
      </dsp:nvSpPr>
      <dsp:spPr>
        <a:xfrm>
          <a:off x="0" y="953301"/>
          <a:ext cx="3437257" cy="5821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66124"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CON APORTE DE RECURSOS PUBLICOS DEL 20%</a:t>
          </a:r>
          <a:endParaRPr lang="es-CO" sz="1400" b="0" kern="1200" dirty="0"/>
        </a:p>
      </dsp:txBody>
      <dsp:txXfrm>
        <a:off x="0" y="953301"/>
        <a:ext cx="3437257" cy="582150"/>
      </dsp:txXfrm>
    </dsp:sp>
    <dsp:sp modelId="{D455F51E-F878-4A2D-BAE7-4D294E969CE3}">
      <dsp:nvSpPr>
        <dsp:cNvPr id="0" name=""/>
        <dsp:cNvSpPr/>
      </dsp:nvSpPr>
      <dsp:spPr>
        <a:xfrm>
          <a:off x="171862" y="881517"/>
          <a:ext cx="2406079" cy="143567"/>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78870" y="888525"/>
        <a:ext cx="2392063" cy="129551"/>
      </dsp:txXfrm>
    </dsp:sp>
    <dsp:sp modelId="{2A6DCF2A-B408-4C40-8D46-91A419D9E4A3}">
      <dsp:nvSpPr>
        <dsp:cNvPr id="0" name=""/>
        <dsp:cNvSpPr/>
      </dsp:nvSpPr>
      <dsp:spPr>
        <a:xfrm>
          <a:off x="0" y="1633498"/>
          <a:ext cx="3437257" cy="1041742"/>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66124"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$171.816</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EXISTENTE</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NUEVO</a:t>
          </a:r>
          <a:endParaRPr lang="es-CO" sz="1400" kern="1200" dirty="0"/>
        </a:p>
      </dsp:txBody>
      <dsp:txXfrm>
        <a:off x="0" y="1633498"/>
        <a:ext cx="3437257" cy="1041742"/>
      </dsp:txXfrm>
    </dsp:sp>
    <dsp:sp modelId="{6CF66FEE-4C8E-43FC-97BB-53A003F2AA4D}">
      <dsp:nvSpPr>
        <dsp:cNvPr id="0" name=""/>
        <dsp:cNvSpPr/>
      </dsp:nvSpPr>
      <dsp:spPr>
        <a:xfrm>
          <a:off x="171862" y="1561714"/>
          <a:ext cx="2406079" cy="143567"/>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78870" y="1568722"/>
        <a:ext cx="2392063" cy="12955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24605"/>
          <a:ext cx="3437257" cy="6725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2 AÑOS CONSTRUCCION </a:t>
          </a:r>
          <a:endParaRPr lang="es-CO" sz="1400" b="0" kern="1200" dirty="0"/>
        </a:p>
      </dsp:txBody>
      <dsp:txXfrm>
        <a:off x="0" y="124605"/>
        <a:ext cx="3437257" cy="672525"/>
      </dsp:txXfrm>
    </dsp:sp>
    <dsp:sp modelId="{B2D665C1-F666-4967-A396-EE759695490F}">
      <dsp:nvSpPr>
        <dsp:cNvPr id="0" name=""/>
        <dsp:cNvSpPr/>
      </dsp:nvSpPr>
      <dsp:spPr>
        <a:xfrm>
          <a:off x="171862" y="21285"/>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1949" y="31372"/>
        <a:ext cx="2385905" cy="186466"/>
      </dsp:txXfrm>
    </dsp:sp>
    <dsp:sp modelId="{36D816F8-F198-462D-B1C1-F2B261A387B2}">
      <dsp:nvSpPr>
        <dsp:cNvPr id="0" name=""/>
        <dsp:cNvSpPr/>
      </dsp:nvSpPr>
      <dsp:spPr>
        <a:xfrm>
          <a:off x="0" y="938250"/>
          <a:ext cx="3437257" cy="8379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b="0" kern="1200" dirty="0" smtClean="0">
              <a:solidFill>
                <a:schemeClr val="dk1"/>
              </a:solidFill>
              <a:latin typeface="+mn-lt"/>
              <a:ea typeface="+mn-ea"/>
              <a:cs typeface="+mn-cs"/>
            </a:rPr>
            <a:t>SE SOLICITO INFORMACIÓN ADICIONAL EL DÍA           26 – 09 – 2014 RESPECTO APORTES</a:t>
          </a:r>
          <a:r>
            <a:rPr lang="es-MX" sz="1400" b="0" kern="1200" baseline="0" dirty="0" smtClean="0">
              <a:solidFill>
                <a:schemeClr val="dk1"/>
              </a:solidFill>
              <a:latin typeface="+mn-lt"/>
              <a:ea typeface="+mn-ea"/>
              <a:cs typeface="+mn-cs"/>
            </a:rPr>
            <a:t> EN ESPECIE</a:t>
          </a:r>
          <a:endParaRPr lang="es-CO" sz="1400" b="0" kern="1200" dirty="0"/>
        </a:p>
      </dsp:txBody>
      <dsp:txXfrm>
        <a:off x="0" y="938250"/>
        <a:ext cx="3437257" cy="837900"/>
      </dsp:txXfrm>
    </dsp:sp>
    <dsp:sp modelId="{D455F51E-F878-4A2D-BAE7-4D294E969CE3}">
      <dsp:nvSpPr>
        <dsp:cNvPr id="0" name=""/>
        <dsp:cNvSpPr/>
      </dsp:nvSpPr>
      <dsp:spPr>
        <a:xfrm>
          <a:off x="171862" y="834930"/>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1949" y="845017"/>
        <a:ext cx="2385905" cy="18646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225627"/>
          <a:ext cx="3437257" cy="6142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31242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Promesa de Sociedad Futura REVIAL</a:t>
          </a:r>
          <a:endParaRPr lang="es-CO" sz="1400" b="0" kern="1200" dirty="0"/>
        </a:p>
      </dsp:txBody>
      <dsp:txXfrm>
        <a:off x="0" y="225627"/>
        <a:ext cx="3437257" cy="614250"/>
      </dsp:txXfrm>
    </dsp:sp>
    <dsp:sp modelId="{B2D665C1-F666-4967-A396-EE759695490F}">
      <dsp:nvSpPr>
        <dsp:cNvPr id="0" name=""/>
        <dsp:cNvSpPr/>
      </dsp:nvSpPr>
      <dsp:spPr>
        <a:xfrm>
          <a:off x="171862" y="4227"/>
          <a:ext cx="2406079" cy="44280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93478" y="25843"/>
        <a:ext cx="2362847" cy="399568"/>
      </dsp:txXfrm>
    </dsp:sp>
    <dsp:sp modelId="{36D816F8-F198-462D-B1C1-F2B261A387B2}">
      <dsp:nvSpPr>
        <dsp:cNvPr id="0" name=""/>
        <dsp:cNvSpPr/>
      </dsp:nvSpPr>
      <dsp:spPr>
        <a:xfrm>
          <a:off x="0" y="1142277"/>
          <a:ext cx="3437257" cy="6142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31242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1142277"/>
        <a:ext cx="3437257" cy="614250"/>
      </dsp:txXfrm>
    </dsp:sp>
    <dsp:sp modelId="{D455F51E-F878-4A2D-BAE7-4D294E969CE3}">
      <dsp:nvSpPr>
        <dsp:cNvPr id="0" name=""/>
        <dsp:cNvSpPr/>
      </dsp:nvSpPr>
      <dsp:spPr>
        <a:xfrm>
          <a:off x="171862" y="920877"/>
          <a:ext cx="2406079" cy="44280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93478" y="942493"/>
        <a:ext cx="2362847" cy="399568"/>
      </dsp:txXfrm>
    </dsp:sp>
    <dsp:sp modelId="{2A6DCF2A-B408-4C40-8D46-91A419D9E4A3}">
      <dsp:nvSpPr>
        <dsp:cNvPr id="0" name=""/>
        <dsp:cNvSpPr/>
      </dsp:nvSpPr>
      <dsp:spPr>
        <a:xfrm>
          <a:off x="0" y="2058927"/>
          <a:ext cx="3437257" cy="6142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31242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$48.729</a:t>
          </a:r>
          <a:endParaRPr lang="es-CO" sz="1400" kern="1200" dirty="0"/>
        </a:p>
      </dsp:txBody>
      <dsp:txXfrm>
        <a:off x="0" y="2058927"/>
        <a:ext cx="3437257" cy="614250"/>
      </dsp:txXfrm>
    </dsp:sp>
    <dsp:sp modelId="{6CF66FEE-4C8E-43FC-97BB-53A003F2AA4D}">
      <dsp:nvSpPr>
        <dsp:cNvPr id="0" name=""/>
        <dsp:cNvSpPr/>
      </dsp:nvSpPr>
      <dsp:spPr>
        <a:xfrm>
          <a:off x="171862" y="1837527"/>
          <a:ext cx="2406079" cy="44280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93478" y="1859143"/>
        <a:ext cx="2362847" cy="39956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204817"/>
          <a:ext cx="3437257" cy="7749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24993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0 AÑOS CONSTRUCCION</a:t>
          </a:r>
          <a:endParaRPr lang="es-CO" sz="1400" b="0" kern="1200" dirty="0"/>
        </a:p>
      </dsp:txBody>
      <dsp:txXfrm>
        <a:off x="0" y="204817"/>
        <a:ext cx="3437257" cy="774900"/>
      </dsp:txXfrm>
    </dsp:sp>
    <dsp:sp modelId="{B2D665C1-F666-4967-A396-EE759695490F}">
      <dsp:nvSpPr>
        <dsp:cNvPr id="0" name=""/>
        <dsp:cNvSpPr/>
      </dsp:nvSpPr>
      <dsp:spPr>
        <a:xfrm>
          <a:off x="171862" y="27697"/>
          <a:ext cx="2406079" cy="3542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9155" y="44990"/>
        <a:ext cx="2371493" cy="319654"/>
      </dsp:txXfrm>
    </dsp:sp>
    <dsp:sp modelId="{36D816F8-F198-462D-B1C1-F2B261A387B2}">
      <dsp:nvSpPr>
        <dsp:cNvPr id="0" name=""/>
        <dsp:cNvSpPr/>
      </dsp:nvSpPr>
      <dsp:spPr>
        <a:xfrm>
          <a:off x="0" y="1221638"/>
          <a:ext cx="3437257" cy="5481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249936"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b="0" kern="1200" dirty="0" smtClean="0">
              <a:solidFill>
                <a:schemeClr val="dk1"/>
              </a:solidFill>
              <a:latin typeface="+mn-lt"/>
              <a:ea typeface="+mn-ea"/>
              <a:cs typeface="+mn-cs"/>
            </a:rPr>
            <a:t>EN ESTUDIO COMPETENCIA JURIDICA</a:t>
          </a:r>
          <a:endParaRPr lang="es-CO" sz="1400" b="0" kern="1200" dirty="0"/>
        </a:p>
      </dsp:txBody>
      <dsp:txXfrm>
        <a:off x="0" y="1221638"/>
        <a:ext cx="3437257" cy="548100"/>
      </dsp:txXfrm>
    </dsp:sp>
    <dsp:sp modelId="{D455F51E-F878-4A2D-BAE7-4D294E969CE3}">
      <dsp:nvSpPr>
        <dsp:cNvPr id="0" name=""/>
        <dsp:cNvSpPr/>
      </dsp:nvSpPr>
      <dsp:spPr>
        <a:xfrm>
          <a:off x="171862" y="1044518"/>
          <a:ext cx="2406079" cy="3542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9155" y="1061811"/>
        <a:ext cx="2371493" cy="31965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616274"/>
          <a:ext cx="3437257" cy="144485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56235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Implementación y Administración de un medio de pago único en los carriles de Telepeajes de las Concesiones de la Cuarta Generación Colombiana.</a:t>
          </a:r>
          <a:endParaRPr lang="es-CO" sz="1400" b="0" kern="1200" dirty="0"/>
        </a:p>
      </dsp:txBody>
      <dsp:txXfrm>
        <a:off x="0" y="616274"/>
        <a:ext cx="3437257" cy="1444855"/>
      </dsp:txXfrm>
    </dsp:sp>
    <dsp:sp modelId="{B2D665C1-F666-4967-A396-EE759695490F}">
      <dsp:nvSpPr>
        <dsp:cNvPr id="0" name=""/>
        <dsp:cNvSpPr/>
      </dsp:nvSpPr>
      <dsp:spPr>
        <a:xfrm>
          <a:off x="222519" y="426288"/>
          <a:ext cx="2406079" cy="57640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OBJETO</a:t>
          </a:r>
          <a:endParaRPr lang="es-CO" sz="1400" b="1" kern="1200" dirty="0"/>
        </a:p>
      </dsp:txBody>
      <dsp:txXfrm>
        <a:off x="250657" y="454426"/>
        <a:ext cx="2349803" cy="5201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74092"/>
          <a:ext cx="3437257" cy="630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0414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4.5 AÑOS CONSTRUCCION</a:t>
          </a:r>
          <a:endParaRPr lang="es-CO" sz="1400" b="0" kern="1200" dirty="0"/>
        </a:p>
      </dsp:txBody>
      <dsp:txXfrm>
        <a:off x="0" y="74092"/>
        <a:ext cx="3437257" cy="630000"/>
      </dsp:txXfrm>
    </dsp:sp>
    <dsp:sp modelId="{B2D665C1-F666-4967-A396-EE759695490F}">
      <dsp:nvSpPr>
        <dsp:cNvPr id="0" name=""/>
        <dsp:cNvSpPr/>
      </dsp:nvSpPr>
      <dsp:spPr>
        <a:xfrm>
          <a:off x="171862" y="292"/>
          <a:ext cx="2406079" cy="14760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79067" y="7497"/>
        <a:ext cx="2391669" cy="133190"/>
      </dsp:txXfrm>
    </dsp:sp>
    <dsp:sp modelId="{36D816F8-F198-462D-B1C1-F2B261A387B2}">
      <dsp:nvSpPr>
        <dsp:cNvPr id="0" name=""/>
        <dsp:cNvSpPr/>
      </dsp:nvSpPr>
      <dsp:spPr>
        <a:xfrm>
          <a:off x="0" y="804893"/>
          <a:ext cx="3437257" cy="9922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04140"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latin typeface="+mn-lt"/>
              <a:ea typeface="+mn-ea"/>
              <a:cs typeface="+mn-cs"/>
            </a:rPr>
            <a:t>MHCP SOLICITÓ DE SIMULACIÓN DE RIESGOS 03-12-2014, ORIGINADOR SE ENCUENTRA</a:t>
          </a:r>
          <a:r>
            <a:rPr lang="es-MX" sz="1400" kern="1200" baseline="0" dirty="0" smtClean="0">
              <a:solidFill>
                <a:schemeClr val="dk1"/>
              </a:solidFill>
              <a:latin typeface="+mn-lt"/>
              <a:ea typeface="+mn-ea"/>
              <a:cs typeface="+mn-cs"/>
            </a:rPr>
            <a:t> REALIZANDO SIMULACIONES</a:t>
          </a:r>
          <a:endParaRPr lang="es-CO" sz="1400" b="0" kern="1200" dirty="0"/>
        </a:p>
      </dsp:txBody>
      <dsp:txXfrm>
        <a:off x="0" y="804893"/>
        <a:ext cx="3437257" cy="992250"/>
      </dsp:txXfrm>
    </dsp:sp>
    <dsp:sp modelId="{D455F51E-F878-4A2D-BAE7-4D294E969CE3}">
      <dsp:nvSpPr>
        <dsp:cNvPr id="0" name=""/>
        <dsp:cNvSpPr/>
      </dsp:nvSpPr>
      <dsp:spPr>
        <a:xfrm>
          <a:off x="171862" y="731092"/>
          <a:ext cx="2406079" cy="14760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79067" y="738297"/>
        <a:ext cx="2391669" cy="13319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57767"/>
          <a:ext cx="3437257" cy="441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KMA CONSTRUCCIONES S.A.</a:t>
          </a:r>
          <a:endParaRPr lang="es-CO" sz="1400" b="0" kern="1200" dirty="0"/>
        </a:p>
      </dsp:txBody>
      <dsp:txXfrm>
        <a:off x="0" y="157767"/>
        <a:ext cx="3437257" cy="441000"/>
      </dsp:txXfrm>
    </dsp:sp>
    <dsp:sp modelId="{B2D665C1-F666-4967-A396-EE759695490F}">
      <dsp:nvSpPr>
        <dsp:cNvPr id="0" name=""/>
        <dsp:cNvSpPr/>
      </dsp:nvSpPr>
      <dsp:spPr>
        <a:xfrm>
          <a:off x="171862" y="5444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1949" y="64534"/>
        <a:ext cx="2385905" cy="186466"/>
      </dsp:txXfrm>
    </dsp:sp>
    <dsp:sp modelId="{36D816F8-F198-462D-B1C1-F2B261A387B2}">
      <dsp:nvSpPr>
        <dsp:cNvPr id="0" name=""/>
        <dsp:cNvSpPr/>
      </dsp:nvSpPr>
      <dsp:spPr>
        <a:xfrm>
          <a:off x="0" y="739887"/>
          <a:ext cx="3437257" cy="6394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CON APORTE DE RECURSOS PUBLICOS DEL 20%</a:t>
          </a:r>
          <a:endParaRPr lang="es-CO" sz="1400" b="0" kern="1200" dirty="0"/>
        </a:p>
      </dsp:txBody>
      <dsp:txXfrm>
        <a:off x="0" y="739887"/>
        <a:ext cx="3437257" cy="639450"/>
      </dsp:txXfrm>
    </dsp:sp>
    <dsp:sp modelId="{D455F51E-F878-4A2D-BAE7-4D294E969CE3}">
      <dsp:nvSpPr>
        <dsp:cNvPr id="0" name=""/>
        <dsp:cNvSpPr/>
      </dsp:nvSpPr>
      <dsp:spPr>
        <a:xfrm>
          <a:off x="171862" y="63656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1949" y="646654"/>
        <a:ext cx="2385905" cy="186466"/>
      </dsp:txXfrm>
    </dsp:sp>
    <dsp:sp modelId="{2A6DCF2A-B408-4C40-8D46-91A419D9E4A3}">
      <dsp:nvSpPr>
        <dsp:cNvPr id="0" name=""/>
        <dsp:cNvSpPr/>
      </dsp:nvSpPr>
      <dsp:spPr>
        <a:xfrm>
          <a:off x="0" y="1520457"/>
          <a:ext cx="3437257" cy="11025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$1.123.285</a:t>
          </a:r>
          <a:endParaRPr lang="es-CO" sz="1400" kern="1200" dirty="0"/>
        </a:p>
        <a:p>
          <a:pPr marL="114300" lvl="1" indent="-114300" algn="l" defTabSz="622300">
            <a:lnSpc>
              <a:spcPct val="90000"/>
            </a:lnSpc>
            <a:spcBef>
              <a:spcPct val="0"/>
            </a:spcBef>
            <a:spcAft>
              <a:spcPct val="15000"/>
            </a:spcAft>
            <a:buChar char="••"/>
          </a:pPr>
          <a:r>
            <a:rPr lang="es-CO" sz="1400" kern="1200" dirty="0" smtClean="0"/>
            <a:t>5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NUEVOS</a:t>
          </a:r>
          <a:endParaRPr lang="es-CO" sz="1400" kern="1200" dirty="0"/>
        </a:p>
      </dsp:txBody>
      <dsp:txXfrm>
        <a:off x="0" y="1520457"/>
        <a:ext cx="3437257" cy="1102500"/>
      </dsp:txXfrm>
    </dsp:sp>
    <dsp:sp modelId="{6CF66FEE-4C8E-43FC-97BB-53A003F2AA4D}">
      <dsp:nvSpPr>
        <dsp:cNvPr id="0" name=""/>
        <dsp:cNvSpPr/>
      </dsp:nvSpPr>
      <dsp:spPr>
        <a:xfrm>
          <a:off x="171862" y="1417137"/>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1949" y="1427224"/>
        <a:ext cx="2385905" cy="18646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19092"/>
          <a:ext cx="3437257" cy="882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7.5 AÑOS CONSTRUCCION (INCLUIDO 1 AÑO DE PRECONSTRUCCION)</a:t>
          </a:r>
          <a:endParaRPr lang="es-CO" sz="1400" b="0" kern="1200" dirty="0"/>
        </a:p>
      </dsp:txBody>
      <dsp:txXfrm>
        <a:off x="0" y="119092"/>
        <a:ext cx="3437257" cy="882000"/>
      </dsp:txXfrm>
    </dsp:sp>
    <dsp:sp modelId="{B2D665C1-F666-4967-A396-EE759695490F}">
      <dsp:nvSpPr>
        <dsp:cNvPr id="0" name=""/>
        <dsp:cNvSpPr/>
      </dsp:nvSpPr>
      <dsp:spPr>
        <a:xfrm>
          <a:off x="171862" y="15772"/>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1949" y="25859"/>
        <a:ext cx="2385905" cy="186466"/>
      </dsp:txXfrm>
    </dsp:sp>
    <dsp:sp modelId="{36D816F8-F198-462D-B1C1-F2B261A387B2}">
      <dsp:nvSpPr>
        <dsp:cNvPr id="0" name=""/>
        <dsp:cNvSpPr/>
      </dsp:nvSpPr>
      <dsp:spPr>
        <a:xfrm>
          <a:off x="0" y="1142212"/>
          <a:ext cx="3437257" cy="6394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latin typeface="+mn-lt"/>
              <a:ea typeface="+mn-ea"/>
              <a:cs typeface="+mn-cs"/>
            </a:rPr>
            <a:t>ENTREGA DE AJUSTES EL 30 – 09- 2014</a:t>
          </a:r>
          <a:endParaRPr lang="es-CO" sz="1400" b="0" kern="1200" dirty="0"/>
        </a:p>
      </dsp:txBody>
      <dsp:txXfrm>
        <a:off x="0" y="1142212"/>
        <a:ext cx="3437257" cy="639450"/>
      </dsp:txXfrm>
    </dsp:sp>
    <dsp:sp modelId="{D455F51E-F878-4A2D-BAE7-4D294E969CE3}">
      <dsp:nvSpPr>
        <dsp:cNvPr id="0" name=""/>
        <dsp:cNvSpPr/>
      </dsp:nvSpPr>
      <dsp:spPr>
        <a:xfrm>
          <a:off x="171862" y="1038892"/>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1949" y="1048979"/>
        <a:ext cx="2385905" cy="186466"/>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60154"/>
          <a:ext cx="3437257" cy="1181817"/>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629"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Promesa de Sociedad Futura Variante de Yopal S.A.S. (CNV CONSTRUCCIONES S.A.S., INGENIERÍA DE VÍAS S.A., MHC, PAVCOL S.A.S., SAINC S.A., SP INGENIEROS S.A.S.,VALORCON S.A.)</a:t>
          </a:r>
          <a:endParaRPr lang="es-CO" sz="1400" b="0" kern="1200" dirty="0"/>
        </a:p>
      </dsp:txBody>
      <dsp:txXfrm>
        <a:off x="0" y="60154"/>
        <a:ext cx="3437257" cy="1181817"/>
      </dsp:txXfrm>
    </dsp:sp>
    <dsp:sp modelId="{B2D665C1-F666-4967-A396-EE759695490F}">
      <dsp:nvSpPr>
        <dsp:cNvPr id="0" name=""/>
        <dsp:cNvSpPr/>
      </dsp:nvSpPr>
      <dsp:spPr>
        <a:xfrm>
          <a:off x="171862" y="2538"/>
          <a:ext cx="2406079" cy="125855"/>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78006" y="8682"/>
        <a:ext cx="2393791" cy="113567"/>
      </dsp:txXfrm>
    </dsp:sp>
    <dsp:sp modelId="{36D816F8-F198-462D-B1C1-F2B261A387B2}">
      <dsp:nvSpPr>
        <dsp:cNvPr id="0" name=""/>
        <dsp:cNvSpPr/>
      </dsp:nvSpPr>
      <dsp:spPr>
        <a:xfrm>
          <a:off x="0" y="1333234"/>
          <a:ext cx="3437257" cy="342458"/>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629"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1333234"/>
        <a:ext cx="3437257" cy="342458"/>
      </dsp:txXfrm>
    </dsp:sp>
    <dsp:sp modelId="{D455F51E-F878-4A2D-BAE7-4D294E969CE3}">
      <dsp:nvSpPr>
        <dsp:cNvPr id="0" name=""/>
        <dsp:cNvSpPr/>
      </dsp:nvSpPr>
      <dsp:spPr>
        <a:xfrm>
          <a:off x="171862" y="1270306"/>
          <a:ext cx="2406079" cy="125855"/>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78006" y="1276450"/>
        <a:ext cx="2393791" cy="113567"/>
      </dsp:txXfrm>
    </dsp:sp>
    <dsp:sp modelId="{2A6DCF2A-B408-4C40-8D46-91A419D9E4A3}">
      <dsp:nvSpPr>
        <dsp:cNvPr id="0" name=""/>
        <dsp:cNvSpPr/>
      </dsp:nvSpPr>
      <dsp:spPr>
        <a:xfrm>
          <a:off x="0" y="1761643"/>
          <a:ext cx="3437257" cy="913222"/>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629"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$384.767</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NUEVO </a:t>
          </a:r>
          <a:endParaRPr lang="es-CO" sz="1400" kern="1200" dirty="0"/>
        </a:p>
      </dsp:txBody>
      <dsp:txXfrm>
        <a:off x="0" y="1761643"/>
        <a:ext cx="3437257" cy="913222"/>
      </dsp:txXfrm>
    </dsp:sp>
    <dsp:sp modelId="{6CF66FEE-4C8E-43FC-97BB-53A003F2AA4D}">
      <dsp:nvSpPr>
        <dsp:cNvPr id="0" name=""/>
        <dsp:cNvSpPr/>
      </dsp:nvSpPr>
      <dsp:spPr>
        <a:xfrm>
          <a:off x="171862" y="1698715"/>
          <a:ext cx="2406079" cy="125855"/>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78006" y="1704859"/>
        <a:ext cx="2393791" cy="11356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25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2 AÑOS CONSTRUCCION </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b="0" kern="1200" dirty="0" smtClean="0">
              <a:solidFill>
                <a:schemeClr val="dk1"/>
              </a:solidFill>
              <a:latin typeface="+mn-lt"/>
              <a:ea typeface="+mn-ea"/>
              <a:cs typeface="+mn-cs"/>
            </a:rPr>
            <a:t>SE SOLICITARA INFORMACIÓN ADICIONAL EL DÍA  30-09-2014</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18572"/>
          <a:ext cx="3437257" cy="8127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PROMESA DE SOCIEDAD FUTURA VARIANTE OCCIDENTAL BUCARAMANGA S.A.S.</a:t>
          </a:r>
          <a:endParaRPr lang="es-CO" sz="1400" b="0" kern="1200" dirty="0"/>
        </a:p>
      </dsp:txBody>
      <dsp:txXfrm>
        <a:off x="0" y="118572"/>
        <a:ext cx="3437257" cy="812700"/>
      </dsp:txXfrm>
    </dsp:sp>
    <dsp:sp modelId="{B2D665C1-F666-4967-A396-EE759695490F}">
      <dsp:nvSpPr>
        <dsp:cNvPr id="0" name=""/>
        <dsp:cNvSpPr/>
      </dsp:nvSpPr>
      <dsp:spPr>
        <a:xfrm>
          <a:off x="171862" y="30012"/>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0508" y="38658"/>
        <a:ext cx="2388787" cy="159828"/>
      </dsp:txXfrm>
    </dsp:sp>
    <dsp:sp modelId="{36D816F8-F198-462D-B1C1-F2B261A387B2}">
      <dsp:nvSpPr>
        <dsp:cNvPr id="0" name=""/>
        <dsp:cNvSpPr/>
      </dsp:nvSpPr>
      <dsp:spPr>
        <a:xfrm>
          <a:off x="0" y="1052232"/>
          <a:ext cx="3437257" cy="6237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CON APORTE DE RECURSOS PÚBLICOS (20%) </a:t>
          </a:r>
          <a:endParaRPr lang="es-CO" sz="1400" b="0" kern="1200" dirty="0"/>
        </a:p>
      </dsp:txBody>
      <dsp:txXfrm>
        <a:off x="0" y="1052232"/>
        <a:ext cx="3437257" cy="623700"/>
      </dsp:txXfrm>
    </dsp:sp>
    <dsp:sp modelId="{D455F51E-F878-4A2D-BAE7-4D294E969CE3}">
      <dsp:nvSpPr>
        <dsp:cNvPr id="0" name=""/>
        <dsp:cNvSpPr/>
      </dsp:nvSpPr>
      <dsp:spPr>
        <a:xfrm>
          <a:off x="171862" y="963672"/>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0508" y="972318"/>
        <a:ext cx="2388787" cy="159828"/>
      </dsp:txXfrm>
    </dsp:sp>
    <dsp:sp modelId="{2A6DCF2A-B408-4C40-8D46-91A419D9E4A3}">
      <dsp:nvSpPr>
        <dsp:cNvPr id="0" name=""/>
        <dsp:cNvSpPr/>
      </dsp:nvSpPr>
      <dsp:spPr>
        <a:xfrm>
          <a:off x="0" y="1796892"/>
          <a:ext cx="3437257" cy="8505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COP2014): $273.724</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NUEVO</a:t>
          </a:r>
          <a:endParaRPr lang="es-CO" sz="1400" kern="1200" dirty="0"/>
        </a:p>
      </dsp:txBody>
      <dsp:txXfrm>
        <a:off x="0" y="1796892"/>
        <a:ext cx="3437257" cy="850500"/>
      </dsp:txXfrm>
    </dsp:sp>
    <dsp:sp modelId="{6CF66FEE-4C8E-43FC-97BB-53A003F2AA4D}">
      <dsp:nvSpPr>
        <dsp:cNvPr id="0" name=""/>
        <dsp:cNvSpPr/>
      </dsp:nvSpPr>
      <dsp:spPr>
        <a:xfrm>
          <a:off x="171862" y="1708332"/>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0508" y="1716978"/>
        <a:ext cx="2388787" cy="15982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66908"/>
          <a:ext cx="3437257" cy="9249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1961"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CONCESIÓN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2,5 AÑOS CONSTRUCCIÓN * (Información suministrada por el Originador) </a:t>
          </a:r>
          <a:endParaRPr lang="es-CO" sz="1400" b="0" kern="1200" dirty="0"/>
        </a:p>
      </dsp:txBody>
      <dsp:txXfrm>
        <a:off x="0" y="66908"/>
        <a:ext cx="3437257" cy="924900"/>
      </dsp:txXfrm>
    </dsp:sp>
    <dsp:sp modelId="{B2D665C1-F666-4967-A396-EE759695490F}">
      <dsp:nvSpPr>
        <dsp:cNvPr id="0" name=""/>
        <dsp:cNvSpPr/>
      </dsp:nvSpPr>
      <dsp:spPr>
        <a:xfrm>
          <a:off x="171862" y="1244"/>
          <a:ext cx="2406079" cy="131327"/>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78273" y="7655"/>
        <a:ext cx="2393257" cy="118505"/>
      </dsp:txXfrm>
    </dsp:sp>
    <dsp:sp modelId="{36D816F8-F198-462D-B1C1-F2B261A387B2}">
      <dsp:nvSpPr>
        <dsp:cNvPr id="0" name=""/>
        <dsp:cNvSpPr/>
      </dsp:nvSpPr>
      <dsp:spPr>
        <a:xfrm>
          <a:off x="0" y="1081495"/>
          <a:ext cx="3437257" cy="71469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1961"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b="0" kern="1200" dirty="0" smtClean="0">
              <a:solidFill>
                <a:schemeClr val="dk1"/>
              </a:solidFill>
              <a:latin typeface="+mn-lt"/>
              <a:ea typeface="+mn-ea"/>
              <a:cs typeface="+mn-cs"/>
            </a:rPr>
            <a:t>SE SOLICITA INFORMACIÓN ADICIONAL PARA ETAPA DE PREFACTIBILIDAD EL DÍA 11-11-2014 </a:t>
          </a:r>
          <a:endParaRPr lang="es-CO" sz="1400" b="0" kern="1200" dirty="0"/>
        </a:p>
      </dsp:txBody>
      <dsp:txXfrm>
        <a:off x="0" y="1081495"/>
        <a:ext cx="3437257" cy="714695"/>
      </dsp:txXfrm>
    </dsp:sp>
    <dsp:sp modelId="{D455F51E-F878-4A2D-BAE7-4D294E969CE3}">
      <dsp:nvSpPr>
        <dsp:cNvPr id="0" name=""/>
        <dsp:cNvSpPr/>
      </dsp:nvSpPr>
      <dsp:spPr>
        <a:xfrm>
          <a:off x="171862" y="1015832"/>
          <a:ext cx="2406079" cy="131327"/>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78273" y="1022243"/>
        <a:ext cx="2393257" cy="118505"/>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63974"/>
          <a:ext cx="3437257" cy="1086057"/>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Grupo Concesión Viaducto Soacha (CONSTRUCTORA MONTECARLO VÍA S.A.S., PROYETZA LTDA, CHINA GEZHOUBA GROUP COMPANY LIMITED, OCEISA S.A., BENTON S.A.S.)</a:t>
          </a:r>
          <a:endParaRPr lang="es-CO" sz="1400" b="0" kern="1200" dirty="0"/>
        </a:p>
      </dsp:txBody>
      <dsp:txXfrm>
        <a:off x="0" y="63974"/>
        <a:ext cx="3437257" cy="1086057"/>
      </dsp:txXfrm>
    </dsp:sp>
    <dsp:sp modelId="{B2D665C1-F666-4967-A396-EE759695490F}">
      <dsp:nvSpPr>
        <dsp:cNvPr id="0" name=""/>
        <dsp:cNvSpPr/>
      </dsp:nvSpPr>
      <dsp:spPr>
        <a:xfrm>
          <a:off x="171862" y="2668"/>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78399" y="9205"/>
        <a:ext cx="2393005" cy="120845"/>
      </dsp:txXfrm>
    </dsp:sp>
    <dsp:sp modelId="{36D816F8-F198-462D-B1C1-F2B261A387B2}">
      <dsp:nvSpPr>
        <dsp:cNvPr id="0" name=""/>
        <dsp:cNvSpPr/>
      </dsp:nvSpPr>
      <dsp:spPr>
        <a:xfrm>
          <a:off x="0" y="1247142"/>
          <a:ext cx="3437257" cy="364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1247142"/>
        <a:ext cx="3437257" cy="364400"/>
      </dsp:txXfrm>
    </dsp:sp>
    <dsp:sp modelId="{D455F51E-F878-4A2D-BAE7-4D294E969CE3}">
      <dsp:nvSpPr>
        <dsp:cNvPr id="0" name=""/>
        <dsp:cNvSpPr/>
      </dsp:nvSpPr>
      <dsp:spPr>
        <a:xfrm>
          <a:off x="171862" y="1180183"/>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78399" y="1186720"/>
        <a:ext cx="2393005" cy="120845"/>
      </dsp:txXfrm>
    </dsp:sp>
    <dsp:sp modelId="{2A6DCF2A-B408-4C40-8D46-91A419D9E4A3}">
      <dsp:nvSpPr>
        <dsp:cNvPr id="0" name=""/>
        <dsp:cNvSpPr/>
      </dsp:nvSpPr>
      <dsp:spPr>
        <a:xfrm>
          <a:off x="0" y="1703001"/>
          <a:ext cx="3437257" cy="97173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4960"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COP2014): $937.774</a:t>
          </a:r>
          <a:endParaRPr lang="es-CO" sz="1400" kern="1200" dirty="0"/>
        </a:p>
        <a:p>
          <a:pPr marL="114300" lvl="1" indent="-114300" algn="l" defTabSz="622300">
            <a:lnSpc>
              <a:spcPct val="90000"/>
            </a:lnSpc>
            <a:spcBef>
              <a:spcPct val="0"/>
            </a:spcBef>
            <a:spcAft>
              <a:spcPct val="15000"/>
            </a:spcAft>
            <a:buChar char="••"/>
          </a:pPr>
          <a:r>
            <a:rPr lang="es-CO" sz="1400" kern="1200" dirty="0" smtClean="0"/>
            <a:t>0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NUEVO </a:t>
          </a:r>
          <a:endParaRPr lang="es-CO" sz="1400" kern="1200" dirty="0"/>
        </a:p>
      </dsp:txBody>
      <dsp:txXfrm>
        <a:off x="0" y="1703001"/>
        <a:ext cx="3437257" cy="971735"/>
      </dsp:txXfrm>
    </dsp:sp>
    <dsp:sp modelId="{6CF66FEE-4C8E-43FC-97BB-53A003F2AA4D}">
      <dsp:nvSpPr>
        <dsp:cNvPr id="0" name=""/>
        <dsp:cNvSpPr/>
      </dsp:nvSpPr>
      <dsp:spPr>
        <a:xfrm>
          <a:off x="171862" y="1636041"/>
          <a:ext cx="2406079" cy="1339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78399" y="1642578"/>
        <a:ext cx="2393005" cy="120845"/>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4 AÑOS CONSTRUCCION </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b="0" kern="1200" dirty="0" smtClean="0">
              <a:solidFill>
                <a:schemeClr val="dk1"/>
              </a:solidFill>
              <a:latin typeface="+mn-lt"/>
              <a:ea typeface="+mn-ea"/>
              <a:cs typeface="+mn-cs"/>
            </a:rPr>
            <a:t>SE SOLICITO INFORMACIÓN ADICIONAL EL DÍA         09 – 10 – 2014 </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49342"/>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effectLst/>
              <a:latin typeface="+mn-lt"/>
              <a:ea typeface="+mn-ea"/>
              <a:cs typeface="+mn-cs"/>
            </a:rPr>
            <a:t>KMA Construcciones S.A.</a:t>
          </a:r>
          <a:endParaRPr lang="es-CO" sz="1400" b="0" kern="1200" dirty="0"/>
        </a:p>
      </dsp:txBody>
      <dsp:txXfrm>
        <a:off x="0" y="149342"/>
        <a:ext cx="3437257" cy="496125"/>
      </dsp:txXfrm>
    </dsp:sp>
    <dsp:sp modelId="{B2D665C1-F666-4967-A396-EE759695490F}">
      <dsp:nvSpPr>
        <dsp:cNvPr id="0" name=""/>
        <dsp:cNvSpPr/>
      </dsp:nvSpPr>
      <dsp:spPr>
        <a:xfrm>
          <a:off x="171862" y="2771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4831" y="40686"/>
        <a:ext cx="2380141" cy="239742"/>
      </dsp:txXfrm>
    </dsp:sp>
    <dsp:sp modelId="{36D816F8-F198-462D-B1C1-F2B261A387B2}">
      <dsp:nvSpPr>
        <dsp:cNvPr id="0" name=""/>
        <dsp:cNvSpPr/>
      </dsp:nvSpPr>
      <dsp:spPr>
        <a:xfrm>
          <a:off x="0" y="838122"/>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20% APORTES PÚBLICOS</a:t>
          </a:r>
          <a:endParaRPr lang="es-CO" sz="1400" b="0" kern="1200" dirty="0"/>
        </a:p>
      </dsp:txBody>
      <dsp:txXfrm>
        <a:off x="0" y="838122"/>
        <a:ext cx="3437257" cy="496125"/>
      </dsp:txXfrm>
    </dsp:sp>
    <dsp:sp modelId="{D455F51E-F878-4A2D-BAE7-4D294E969CE3}">
      <dsp:nvSpPr>
        <dsp:cNvPr id="0" name=""/>
        <dsp:cNvSpPr/>
      </dsp:nvSpPr>
      <dsp:spPr>
        <a:xfrm>
          <a:off x="171862" y="705282"/>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4831" y="718251"/>
        <a:ext cx="2380141" cy="239742"/>
      </dsp:txXfrm>
    </dsp:sp>
    <dsp:sp modelId="{2A6DCF2A-B408-4C40-8D46-91A419D9E4A3}">
      <dsp:nvSpPr>
        <dsp:cNvPr id="0" name=""/>
        <dsp:cNvSpPr/>
      </dsp:nvSpPr>
      <dsp:spPr>
        <a:xfrm>
          <a:off x="0" y="1521532"/>
          <a:ext cx="3437257" cy="1134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COP2014): $</a:t>
          </a:r>
          <a:r>
            <a:rPr lang="es-ES" sz="1400" kern="1200" dirty="0" smtClean="0"/>
            <a:t>779.847</a:t>
          </a:r>
          <a:endParaRPr lang="es-CO" sz="1400" kern="1200" dirty="0"/>
        </a:p>
        <a:p>
          <a:pPr marL="114300" lvl="1" indent="-114300" algn="l" defTabSz="622300">
            <a:lnSpc>
              <a:spcPct val="90000"/>
            </a:lnSpc>
            <a:spcBef>
              <a:spcPct val="0"/>
            </a:spcBef>
            <a:spcAft>
              <a:spcPct val="15000"/>
            </a:spcAft>
            <a:buChar char="••"/>
          </a:pPr>
          <a:r>
            <a:rPr lang="es-CO" sz="1400" kern="1200" dirty="0" smtClean="0"/>
            <a:t>4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NUEVO </a:t>
          </a:r>
          <a:endParaRPr lang="es-CO" sz="1400" kern="1200" dirty="0"/>
        </a:p>
      </dsp:txBody>
      <dsp:txXfrm>
        <a:off x="0" y="1521532"/>
        <a:ext cx="3437257" cy="1134000"/>
      </dsp:txXfrm>
    </dsp:sp>
    <dsp:sp modelId="{6CF66FEE-4C8E-43FC-97BB-53A003F2AA4D}">
      <dsp:nvSpPr>
        <dsp:cNvPr id="0" name=""/>
        <dsp:cNvSpPr/>
      </dsp:nvSpPr>
      <dsp:spPr>
        <a:xfrm>
          <a:off x="171862" y="138284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4831" y="1395816"/>
        <a:ext cx="2380141" cy="239742"/>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24605"/>
          <a:ext cx="3437257" cy="6725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 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 5.5 AÑOS CONSTRUCCION </a:t>
          </a:r>
          <a:endParaRPr lang="es-CO" sz="1400" b="0" kern="1200" dirty="0"/>
        </a:p>
      </dsp:txBody>
      <dsp:txXfrm>
        <a:off x="0" y="124605"/>
        <a:ext cx="3437257" cy="672525"/>
      </dsp:txXfrm>
    </dsp:sp>
    <dsp:sp modelId="{B2D665C1-F666-4967-A396-EE759695490F}">
      <dsp:nvSpPr>
        <dsp:cNvPr id="0" name=""/>
        <dsp:cNvSpPr/>
      </dsp:nvSpPr>
      <dsp:spPr>
        <a:xfrm>
          <a:off x="171862" y="21285"/>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1949" y="31372"/>
        <a:ext cx="2385905" cy="186466"/>
      </dsp:txXfrm>
    </dsp:sp>
    <dsp:sp modelId="{36D816F8-F198-462D-B1C1-F2B261A387B2}">
      <dsp:nvSpPr>
        <dsp:cNvPr id="0" name=""/>
        <dsp:cNvSpPr/>
      </dsp:nvSpPr>
      <dsp:spPr>
        <a:xfrm>
          <a:off x="0" y="938250"/>
          <a:ext cx="3437257" cy="8379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b="0" kern="1200" dirty="0" smtClean="0">
              <a:solidFill>
                <a:schemeClr val="dk1"/>
              </a:solidFill>
              <a:latin typeface="+mn-lt"/>
              <a:ea typeface="+mn-ea"/>
              <a:cs typeface="+mn-cs"/>
            </a:rPr>
            <a:t>EN CONFLICTO TRAMO PLANETA RICA – LA YE , CON IP ANTIOQUIA - BOLIVAR</a:t>
          </a:r>
          <a:endParaRPr lang="es-CO" sz="1400" b="0" kern="1200" dirty="0"/>
        </a:p>
      </dsp:txBody>
      <dsp:txXfrm>
        <a:off x="0" y="938250"/>
        <a:ext cx="3437257" cy="837900"/>
      </dsp:txXfrm>
    </dsp:sp>
    <dsp:sp modelId="{D455F51E-F878-4A2D-BAE7-4D294E969CE3}">
      <dsp:nvSpPr>
        <dsp:cNvPr id="0" name=""/>
        <dsp:cNvSpPr/>
      </dsp:nvSpPr>
      <dsp:spPr>
        <a:xfrm>
          <a:off x="171862" y="834930"/>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1949" y="845017"/>
        <a:ext cx="2385905" cy="1864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60557"/>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Corficolombiana (Episol y Proindesa)</a:t>
          </a:r>
          <a:endParaRPr lang="es-CO" sz="1400" b="0" kern="1200" dirty="0"/>
        </a:p>
      </dsp:txBody>
      <dsp:txXfrm>
        <a:off x="0" y="160557"/>
        <a:ext cx="3437257" cy="496125"/>
      </dsp:txXfrm>
    </dsp:sp>
    <dsp:sp modelId="{B2D665C1-F666-4967-A396-EE759695490F}">
      <dsp:nvSpPr>
        <dsp:cNvPr id="0" name=""/>
        <dsp:cNvSpPr/>
      </dsp:nvSpPr>
      <dsp:spPr>
        <a:xfrm>
          <a:off x="171862" y="2771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4831" y="40686"/>
        <a:ext cx="2380141" cy="239742"/>
      </dsp:txXfrm>
    </dsp:sp>
    <dsp:sp modelId="{36D816F8-F198-462D-B1C1-F2B261A387B2}">
      <dsp:nvSpPr>
        <dsp:cNvPr id="0" name=""/>
        <dsp:cNvSpPr/>
      </dsp:nvSpPr>
      <dsp:spPr>
        <a:xfrm>
          <a:off x="0" y="838122"/>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838122"/>
        <a:ext cx="3437257" cy="496125"/>
      </dsp:txXfrm>
    </dsp:sp>
    <dsp:sp modelId="{D455F51E-F878-4A2D-BAE7-4D294E969CE3}">
      <dsp:nvSpPr>
        <dsp:cNvPr id="0" name=""/>
        <dsp:cNvSpPr/>
      </dsp:nvSpPr>
      <dsp:spPr>
        <a:xfrm>
          <a:off x="171862" y="705282"/>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4831" y="718251"/>
        <a:ext cx="2380141" cy="239742"/>
      </dsp:txXfrm>
    </dsp:sp>
    <dsp:sp modelId="{2A6DCF2A-B408-4C40-8D46-91A419D9E4A3}">
      <dsp:nvSpPr>
        <dsp:cNvPr id="0" name=""/>
        <dsp:cNvSpPr/>
      </dsp:nvSpPr>
      <dsp:spPr>
        <a:xfrm>
          <a:off x="0" y="1515687"/>
          <a:ext cx="3437257" cy="1134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$1.842.345</a:t>
          </a:r>
          <a:endParaRPr lang="es-CO" sz="1400" kern="1200" dirty="0"/>
        </a:p>
        <a:p>
          <a:pPr marL="114300" lvl="1" indent="-114300" algn="l" defTabSz="622300">
            <a:lnSpc>
              <a:spcPct val="90000"/>
            </a:lnSpc>
            <a:spcBef>
              <a:spcPct val="0"/>
            </a:spcBef>
            <a:spcAft>
              <a:spcPct val="15000"/>
            </a:spcAft>
            <a:buChar char="••"/>
          </a:pPr>
          <a:r>
            <a:rPr lang="es-CO" sz="1400" kern="1200" dirty="0" smtClean="0"/>
            <a:t>3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0 PEAJE NUEVO</a:t>
          </a:r>
          <a:endParaRPr lang="es-CO" sz="1400" kern="1200" dirty="0"/>
        </a:p>
      </dsp:txBody>
      <dsp:txXfrm>
        <a:off x="0" y="1515687"/>
        <a:ext cx="3437257" cy="1134000"/>
      </dsp:txXfrm>
    </dsp:sp>
    <dsp:sp modelId="{6CF66FEE-4C8E-43FC-97BB-53A003F2AA4D}">
      <dsp:nvSpPr>
        <dsp:cNvPr id="0" name=""/>
        <dsp:cNvSpPr/>
      </dsp:nvSpPr>
      <dsp:spPr>
        <a:xfrm>
          <a:off x="171862" y="138284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4831" y="1395816"/>
        <a:ext cx="2380141" cy="239742"/>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96920"/>
          <a:ext cx="3437257" cy="8127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effectLst/>
              <a:latin typeface="+mn-lt"/>
              <a:ea typeface="+mn-ea"/>
              <a:cs typeface="+mn-cs"/>
            </a:rPr>
            <a:t>PROMESA DE SOCIEDAD FUTURA AUTOVÍA SANTANDER DE QUILICHAO - POPAYÁN.</a:t>
          </a:r>
          <a:endParaRPr lang="es-CO" sz="1400" b="0" kern="1200" dirty="0"/>
        </a:p>
      </dsp:txBody>
      <dsp:txXfrm>
        <a:off x="0" y="96920"/>
        <a:ext cx="3437257" cy="812700"/>
      </dsp:txXfrm>
    </dsp:sp>
    <dsp:sp modelId="{B2D665C1-F666-4967-A396-EE759695490F}">
      <dsp:nvSpPr>
        <dsp:cNvPr id="0" name=""/>
        <dsp:cNvSpPr/>
      </dsp:nvSpPr>
      <dsp:spPr>
        <a:xfrm>
          <a:off x="171862" y="15837"/>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0508" y="24483"/>
        <a:ext cx="2388787" cy="159828"/>
      </dsp:txXfrm>
    </dsp:sp>
    <dsp:sp modelId="{36D816F8-F198-462D-B1C1-F2B261A387B2}">
      <dsp:nvSpPr>
        <dsp:cNvPr id="0" name=""/>
        <dsp:cNvSpPr/>
      </dsp:nvSpPr>
      <dsp:spPr>
        <a:xfrm>
          <a:off x="0" y="1038057"/>
          <a:ext cx="3437257" cy="42525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Recursos Públicos</a:t>
          </a:r>
          <a:endParaRPr lang="es-CO" sz="1400" b="0" kern="1200" dirty="0"/>
        </a:p>
      </dsp:txBody>
      <dsp:txXfrm>
        <a:off x="0" y="1038057"/>
        <a:ext cx="3437257" cy="425250"/>
      </dsp:txXfrm>
    </dsp:sp>
    <dsp:sp modelId="{D455F51E-F878-4A2D-BAE7-4D294E969CE3}">
      <dsp:nvSpPr>
        <dsp:cNvPr id="0" name=""/>
        <dsp:cNvSpPr/>
      </dsp:nvSpPr>
      <dsp:spPr>
        <a:xfrm>
          <a:off x="171862" y="949497"/>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0508" y="958143"/>
        <a:ext cx="2388787" cy="159828"/>
      </dsp:txXfrm>
    </dsp:sp>
    <dsp:sp modelId="{2A6DCF2A-B408-4C40-8D46-91A419D9E4A3}">
      <dsp:nvSpPr>
        <dsp:cNvPr id="0" name=""/>
        <dsp:cNvSpPr/>
      </dsp:nvSpPr>
      <dsp:spPr>
        <a:xfrm>
          <a:off x="0" y="1588164"/>
          <a:ext cx="3437257" cy="10773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24968"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COP2014): $</a:t>
          </a:r>
          <a:r>
            <a:rPr lang="es-ES" sz="1400" kern="1200" dirty="0" smtClean="0"/>
            <a:t>1.049.000</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NUEVO </a:t>
          </a:r>
          <a:endParaRPr lang="es-CO" sz="1400" kern="1200" dirty="0"/>
        </a:p>
      </dsp:txBody>
      <dsp:txXfrm>
        <a:off x="0" y="1588164"/>
        <a:ext cx="3437257" cy="1077300"/>
      </dsp:txXfrm>
    </dsp:sp>
    <dsp:sp modelId="{6CF66FEE-4C8E-43FC-97BB-53A003F2AA4D}">
      <dsp:nvSpPr>
        <dsp:cNvPr id="0" name=""/>
        <dsp:cNvSpPr/>
      </dsp:nvSpPr>
      <dsp:spPr>
        <a:xfrm>
          <a:off x="171862" y="1495707"/>
          <a:ext cx="2406079" cy="1771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0508" y="1504353"/>
        <a:ext cx="2388787" cy="15982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66339"/>
          <a:ext cx="3437257" cy="1112486"/>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0795"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 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  Primera Etapa: 6 años de Construcción (2017-2022)</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Segunda Etapa: 3 años de Construcción (2027-2029)</a:t>
          </a:r>
          <a:endParaRPr lang="es-CO" sz="1400" b="0" kern="1200" dirty="0"/>
        </a:p>
      </dsp:txBody>
      <dsp:txXfrm>
        <a:off x="0" y="66339"/>
        <a:ext cx="3437257" cy="1112486"/>
      </dsp:txXfrm>
    </dsp:sp>
    <dsp:sp modelId="{B2D665C1-F666-4967-A396-EE759695490F}">
      <dsp:nvSpPr>
        <dsp:cNvPr id="0" name=""/>
        <dsp:cNvSpPr/>
      </dsp:nvSpPr>
      <dsp:spPr>
        <a:xfrm>
          <a:off x="171862" y="1179"/>
          <a:ext cx="2406079" cy="1303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78224" y="7541"/>
        <a:ext cx="2393355" cy="117595"/>
      </dsp:txXfrm>
    </dsp:sp>
    <dsp:sp modelId="{36D816F8-F198-462D-B1C1-F2B261A387B2}">
      <dsp:nvSpPr>
        <dsp:cNvPr id="0" name=""/>
        <dsp:cNvSpPr/>
      </dsp:nvSpPr>
      <dsp:spPr>
        <a:xfrm>
          <a:off x="0" y="1267825"/>
          <a:ext cx="3437257" cy="528431"/>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50795"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ORIGINADOR AJUSTANDO LAS FUENTES DE RETRIBUCIÓN</a:t>
          </a:r>
          <a:endParaRPr lang="es-CO" sz="1400" b="0" kern="1200" dirty="0"/>
        </a:p>
      </dsp:txBody>
      <dsp:txXfrm>
        <a:off x="0" y="1267825"/>
        <a:ext cx="3437257" cy="528431"/>
      </dsp:txXfrm>
    </dsp:sp>
    <dsp:sp modelId="{D455F51E-F878-4A2D-BAE7-4D294E969CE3}">
      <dsp:nvSpPr>
        <dsp:cNvPr id="0" name=""/>
        <dsp:cNvSpPr/>
      </dsp:nvSpPr>
      <dsp:spPr>
        <a:xfrm>
          <a:off x="171862" y="1202665"/>
          <a:ext cx="2406079" cy="130319"/>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78224" y="1209027"/>
        <a:ext cx="2393355" cy="117595"/>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68093"/>
          <a:ext cx="3437257" cy="4662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66624"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effectLst/>
              <a:latin typeface="+mn-lt"/>
              <a:ea typeface="+mn-ea"/>
              <a:cs typeface="+mn-cs"/>
            </a:rPr>
            <a:t>GERCON S.A.</a:t>
          </a:r>
          <a:endParaRPr lang="es-CO" sz="1400" b="0" kern="1200" dirty="0"/>
        </a:p>
      </dsp:txBody>
      <dsp:txXfrm>
        <a:off x="0" y="168093"/>
        <a:ext cx="3437257" cy="466200"/>
      </dsp:txXfrm>
    </dsp:sp>
    <dsp:sp modelId="{B2D665C1-F666-4967-A396-EE759695490F}">
      <dsp:nvSpPr>
        <dsp:cNvPr id="0" name=""/>
        <dsp:cNvSpPr/>
      </dsp:nvSpPr>
      <dsp:spPr>
        <a:xfrm>
          <a:off x="171862" y="59982"/>
          <a:ext cx="2406079" cy="23616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3390" y="71510"/>
        <a:ext cx="2383023" cy="213104"/>
      </dsp:txXfrm>
    </dsp:sp>
    <dsp:sp modelId="{36D816F8-F198-462D-B1C1-F2B261A387B2}">
      <dsp:nvSpPr>
        <dsp:cNvPr id="0" name=""/>
        <dsp:cNvSpPr/>
      </dsp:nvSpPr>
      <dsp:spPr>
        <a:xfrm>
          <a:off x="0" y="805542"/>
          <a:ext cx="3437257" cy="4662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66624"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Recursos Públicos</a:t>
          </a:r>
          <a:endParaRPr lang="es-CO" sz="1400" b="0" kern="1200" dirty="0"/>
        </a:p>
      </dsp:txBody>
      <dsp:txXfrm>
        <a:off x="0" y="805542"/>
        <a:ext cx="3437257" cy="466200"/>
      </dsp:txXfrm>
    </dsp:sp>
    <dsp:sp modelId="{D455F51E-F878-4A2D-BAE7-4D294E969CE3}">
      <dsp:nvSpPr>
        <dsp:cNvPr id="0" name=""/>
        <dsp:cNvSpPr/>
      </dsp:nvSpPr>
      <dsp:spPr>
        <a:xfrm>
          <a:off x="171862" y="687462"/>
          <a:ext cx="2406079" cy="23616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3390" y="698990"/>
        <a:ext cx="2383023" cy="213104"/>
      </dsp:txXfrm>
    </dsp:sp>
    <dsp:sp modelId="{2A6DCF2A-B408-4C40-8D46-91A419D9E4A3}">
      <dsp:nvSpPr>
        <dsp:cNvPr id="0" name=""/>
        <dsp:cNvSpPr/>
      </dsp:nvSpPr>
      <dsp:spPr>
        <a:xfrm>
          <a:off x="0" y="1438218"/>
          <a:ext cx="3437257" cy="1184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66624" rIns="266769" bIns="85344" numCol="1" spcCol="1270" anchor="t" anchorCtr="0">
          <a:noAutofit/>
        </a:bodyPr>
        <a:lstStyle/>
        <a:p>
          <a:pPr marL="114300" lvl="1" indent="-114300" algn="l" defTabSz="533400">
            <a:lnSpc>
              <a:spcPct val="90000"/>
            </a:lnSpc>
            <a:spcBef>
              <a:spcPct val="0"/>
            </a:spcBef>
            <a:spcAft>
              <a:spcPct val="15000"/>
            </a:spcAft>
            <a:buChar char="••"/>
          </a:pPr>
          <a:r>
            <a:rPr lang="es-CO" sz="1200" kern="1200" dirty="0" smtClean="0"/>
            <a:t>TOTAL CAPEX (MM COP2014): $717.837 (Alternativa 1)</a:t>
          </a:r>
          <a:endParaRPr lang="es-CO" sz="1200" kern="1200" dirty="0"/>
        </a:p>
        <a:p>
          <a:pPr marL="114300" lvl="1" indent="-114300" algn="l" defTabSz="533400">
            <a:lnSpc>
              <a:spcPct val="90000"/>
            </a:lnSpc>
            <a:spcBef>
              <a:spcPct val="0"/>
            </a:spcBef>
            <a:spcAft>
              <a:spcPct val="15000"/>
            </a:spcAft>
            <a:buChar char="••"/>
          </a:pPr>
          <a:r>
            <a:rPr lang="es-CO" sz="1200" kern="1200" dirty="0" smtClean="0"/>
            <a:t>TOTAL CAPEX (MM COP2014): $</a:t>
          </a:r>
          <a:r>
            <a:rPr lang="es-MX" sz="1200" kern="1200" dirty="0" smtClean="0"/>
            <a:t>883.938 (Alternativa 2)</a:t>
          </a:r>
          <a:endParaRPr lang="es-CO" sz="1200" kern="1200" dirty="0"/>
        </a:p>
        <a:p>
          <a:pPr marL="114300" lvl="1" indent="-114300" algn="l" defTabSz="622300">
            <a:lnSpc>
              <a:spcPct val="90000"/>
            </a:lnSpc>
            <a:spcBef>
              <a:spcPct val="0"/>
            </a:spcBef>
            <a:spcAft>
              <a:spcPct val="15000"/>
            </a:spcAft>
            <a:buChar char="••"/>
          </a:pPr>
          <a:r>
            <a:rPr lang="es-CO" sz="1400" kern="1200" dirty="0" smtClean="0"/>
            <a:t>4 PEAJES EXISTENTES</a:t>
          </a:r>
          <a:endParaRPr lang="es-CO" sz="1400" kern="1200" dirty="0"/>
        </a:p>
      </dsp:txBody>
      <dsp:txXfrm>
        <a:off x="0" y="1438218"/>
        <a:ext cx="3437257" cy="1184400"/>
      </dsp:txXfrm>
    </dsp:sp>
    <dsp:sp modelId="{6CF66FEE-4C8E-43FC-97BB-53A003F2AA4D}">
      <dsp:nvSpPr>
        <dsp:cNvPr id="0" name=""/>
        <dsp:cNvSpPr/>
      </dsp:nvSpPr>
      <dsp:spPr>
        <a:xfrm>
          <a:off x="171862" y="1314942"/>
          <a:ext cx="2406079" cy="23616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3390" y="1326470"/>
        <a:ext cx="2383023" cy="21310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44405"/>
          <a:ext cx="3437257" cy="9639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 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  Preconstrucción: 18 meses</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Construcción: 78 meses</a:t>
          </a:r>
          <a:endParaRPr lang="es-CO" sz="1400" b="0" kern="1200" dirty="0"/>
        </a:p>
      </dsp:txBody>
      <dsp:txXfrm>
        <a:off x="0" y="144405"/>
        <a:ext cx="3437257" cy="963900"/>
      </dsp:txXfrm>
    </dsp:sp>
    <dsp:sp modelId="{B2D665C1-F666-4967-A396-EE759695490F}">
      <dsp:nvSpPr>
        <dsp:cNvPr id="0" name=""/>
        <dsp:cNvSpPr/>
      </dsp:nvSpPr>
      <dsp:spPr>
        <a:xfrm>
          <a:off x="171862" y="1156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24534"/>
        <a:ext cx="2380141" cy="239742"/>
      </dsp:txXfrm>
    </dsp:sp>
    <dsp:sp modelId="{36D816F8-F198-462D-B1C1-F2B261A387B2}">
      <dsp:nvSpPr>
        <dsp:cNvPr id="0" name=""/>
        <dsp:cNvSpPr/>
      </dsp:nvSpPr>
      <dsp:spPr>
        <a:xfrm>
          <a:off x="0" y="1289745"/>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Evaluación Prefactibilidad</a:t>
          </a:r>
          <a:endParaRPr lang="es-CO" sz="1400" b="0" kern="1200" dirty="0"/>
        </a:p>
      </dsp:txBody>
      <dsp:txXfrm>
        <a:off x="0" y="1289745"/>
        <a:ext cx="3437257" cy="496125"/>
      </dsp:txXfrm>
    </dsp:sp>
    <dsp:sp modelId="{D455F51E-F878-4A2D-BAE7-4D294E969CE3}">
      <dsp:nvSpPr>
        <dsp:cNvPr id="0" name=""/>
        <dsp:cNvSpPr/>
      </dsp:nvSpPr>
      <dsp:spPr>
        <a:xfrm>
          <a:off x="171862" y="115690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1169874"/>
        <a:ext cx="2380141" cy="2397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24605"/>
          <a:ext cx="3437257" cy="6725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35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6 AÑOS CONSTRUCCION</a:t>
          </a:r>
          <a:endParaRPr lang="es-CO" sz="1400" b="0" kern="1200" dirty="0"/>
        </a:p>
      </dsp:txBody>
      <dsp:txXfrm>
        <a:off x="0" y="124605"/>
        <a:ext cx="3437257" cy="672525"/>
      </dsp:txXfrm>
    </dsp:sp>
    <dsp:sp modelId="{B2D665C1-F666-4967-A396-EE759695490F}">
      <dsp:nvSpPr>
        <dsp:cNvPr id="0" name=""/>
        <dsp:cNvSpPr/>
      </dsp:nvSpPr>
      <dsp:spPr>
        <a:xfrm>
          <a:off x="171862" y="21285"/>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1949" y="31372"/>
        <a:ext cx="2385905" cy="186466"/>
      </dsp:txXfrm>
    </dsp:sp>
    <dsp:sp modelId="{36D816F8-F198-462D-B1C1-F2B261A387B2}">
      <dsp:nvSpPr>
        <dsp:cNvPr id="0" name=""/>
        <dsp:cNvSpPr/>
      </dsp:nvSpPr>
      <dsp:spPr>
        <a:xfrm>
          <a:off x="0" y="938250"/>
          <a:ext cx="3437257" cy="8379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45796"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latin typeface="+mn-lt"/>
              <a:ea typeface="+mn-ea"/>
              <a:cs typeface="+mn-cs"/>
            </a:rPr>
            <a:t>ORIGINADOR ENTREGA AJUSTES EL DÍA</a:t>
          </a:r>
          <a:r>
            <a:rPr lang="es-MX" sz="1400" kern="1200" baseline="0" dirty="0" smtClean="0">
              <a:solidFill>
                <a:schemeClr val="dk1"/>
              </a:solidFill>
              <a:latin typeface="+mn-lt"/>
              <a:ea typeface="+mn-ea"/>
              <a:cs typeface="+mn-cs"/>
            </a:rPr>
            <a:t> 11-12-2014, EN REVISIÓN PREVIAL PARA ENVIO A MHCP</a:t>
          </a:r>
          <a:endParaRPr lang="es-CO" sz="1400" b="0" kern="1200" dirty="0"/>
        </a:p>
      </dsp:txBody>
      <dsp:txXfrm>
        <a:off x="0" y="938250"/>
        <a:ext cx="3437257" cy="837900"/>
      </dsp:txXfrm>
    </dsp:sp>
    <dsp:sp modelId="{D455F51E-F878-4A2D-BAE7-4D294E969CE3}">
      <dsp:nvSpPr>
        <dsp:cNvPr id="0" name=""/>
        <dsp:cNvSpPr/>
      </dsp:nvSpPr>
      <dsp:spPr>
        <a:xfrm>
          <a:off x="171862" y="834930"/>
          <a:ext cx="2406079" cy="20664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1949" y="845017"/>
        <a:ext cx="2385905" cy="1864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60557"/>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CONSTRUCCIONES EL CÓNDOR S.A.</a:t>
          </a:r>
          <a:endParaRPr lang="es-CO" sz="1400" b="0" kern="1200" dirty="0"/>
        </a:p>
      </dsp:txBody>
      <dsp:txXfrm>
        <a:off x="0" y="160557"/>
        <a:ext cx="3437257" cy="496125"/>
      </dsp:txXfrm>
    </dsp:sp>
    <dsp:sp modelId="{B2D665C1-F666-4967-A396-EE759695490F}">
      <dsp:nvSpPr>
        <dsp:cNvPr id="0" name=""/>
        <dsp:cNvSpPr/>
      </dsp:nvSpPr>
      <dsp:spPr>
        <a:xfrm>
          <a:off x="171862" y="2771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4831" y="40686"/>
        <a:ext cx="2380141" cy="239742"/>
      </dsp:txXfrm>
    </dsp:sp>
    <dsp:sp modelId="{36D816F8-F198-462D-B1C1-F2B261A387B2}">
      <dsp:nvSpPr>
        <dsp:cNvPr id="0" name=""/>
        <dsp:cNvSpPr/>
      </dsp:nvSpPr>
      <dsp:spPr>
        <a:xfrm>
          <a:off x="0" y="838122"/>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838122"/>
        <a:ext cx="3437257" cy="496125"/>
      </dsp:txXfrm>
    </dsp:sp>
    <dsp:sp modelId="{D455F51E-F878-4A2D-BAE7-4D294E969CE3}">
      <dsp:nvSpPr>
        <dsp:cNvPr id="0" name=""/>
        <dsp:cNvSpPr/>
      </dsp:nvSpPr>
      <dsp:spPr>
        <a:xfrm>
          <a:off x="171862" y="705282"/>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4831" y="718251"/>
        <a:ext cx="2380141" cy="239742"/>
      </dsp:txXfrm>
    </dsp:sp>
    <dsp:sp modelId="{2A6DCF2A-B408-4C40-8D46-91A419D9E4A3}">
      <dsp:nvSpPr>
        <dsp:cNvPr id="0" name=""/>
        <dsp:cNvSpPr/>
      </dsp:nvSpPr>
      <dsp:spPr>
        <a:xfrm>
          <a:off x="0" y="1515687"/>
          <a:ext cx="3437257" cy="1134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$387.637</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EXISTENTE</a:t>
          </a:r>
          <a:endParaRPr lang="es-CO" sz="1400" kern="1200" dirty="0"/>
        </a:p>
        <a:p>
          <a:pPr marL="114300" lvl="1" indent="-114300" algn="l" defTabSz="622300">
            <a:lnSpc>
              <a:spcPct val="90000"/>
            </a:lnSpc>
            <a:spcBef>
              <a:spcPct val="0"/>
            </a:spcBef>
            <a:spcAft>
              <a:spcPct val="15000"/>
            </a:spcAft>
            <a:buChar char="••"/>
          </a:pPr>
          <a:r>
            <a:rPr lang="es-CO" sz="1400" kern="1200" dirty="0" smtClean="0"/>
            <a:t>6 PEAJES NUEVOS</a:t>
          </a:r>
          <a:endParaRPr lang="es-CO" sz="1400" kern="1200" dirty="0"/>
        </a:p>
      </dsp:txBody>
      <dsp:txXfrm>
        <a:off x="0" y="1515687"/>
        <a:ext cx="3437257" cy="1134000"/>
      </dsp:txXfrm>
    </dsp:sp>
    <dsp:sp modelId="{6CF66FEE-4C8E-43FC-97BB-53A003F2AA4D}">
      <dsp:nvSpPr>
        <dsp:cNvPr id="0" name=""/>
        <dsp:cNvSpPr/>
      </dsp:nvSpPr>
      <dsp:spPr>
        <a:xfrm>
          <a:off x="171862" y="138284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4831" y="1395816"/>
        <a:ext cx="2380141" cy="2397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72755"/>
          <a:ext cx="3437257" cy="7229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30 AÑOS DE CONCESION</a:t>
          </a:r>
          <a:endParaRPr lang="es-CO" sz="1400" b="0" kern="1200" dirty="0"/>
        </a:p>
        <a:p>
          <a:pPr marL="114300" lvl="1" indent="-114300" algn="l" defTabSz="622300">
            <a:lnSpc>
              <a:spcPct val="90000"/>
            </a:lnSpc>
            <a:spcBef>
              <a:spcPct val="0"/>
            </a:spcBef>
            <a:spcAft>
              <a:spcPct val="15000"/>
            </a:spcAft>
            <a:buChar char="••"/>
          </a:pPr>
          <a:r>
            <a:rPr lang="es-CO" sz="1400" b="0" kern="1200" dirty="0" smtClean="0"/>
            <a:t>4 AÑOS CONSTRUCCION</a:t>
          </a:r>
          <a:endParaRPr lang="es-CO" sz="1400" b="0" kern="1200" dirty="0"/>
        </a:p>
      </dsp:txBody>
      <dsp:txXfrm>
        <a:off x="0" y="172755"/>
        <a:ext cx="3437257" cy="722925"/>
      </dsp:txXfrm>
    </dsp:sp>
    <dsp:sp modelId="{B2D665C1-F666-4967-A396-EE759695490F}">
      <dsp:nvSpPr>
        <dsp:cNvPr id="0" name=""/>
        <dsp:cNvSpPr/>
      </dsp:nvSpPr>
      <dsp:spPr>
        <a:xfrm>
          <a:off x="171862" y="39915"/>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DURACION ESTIMADA</a:t>
          </a:r>
          <a:endParaRPr lang="es-CO" sz="1400" b="1" kern="1200" dirty="0"/>
        </a:p>
      </dsp:txBody>
      <dsp:txXfrm>
        <a:off x="184831" y="52884"/>
        <a:ext cx="2380141" cy="239742"/>
      </dsp:txXfrm>
    </dsp:sp>
    <dsp:sp modelId="{36D816F8-F198-462D-B1C1-F2B261A387B2}">
      <dsp:nvSpPr>
        <dsp:cNvPr id="0" name=""/>
        <dsp:cNvSpPr/>
      </dsp:nvSpPr>
      <dsp:spPr>
        <a:xfrm>
          <a:off x="0" y="1077120"/>
          <a:ext cx="3437257" cy="6804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solidFill>
                <a:schemeClr val="dk1"/>
              </a:solidFill>
              <a:latin typeface="+mn-lt"/>
              <a:ea typeface="+mn-ea"/>
              <a:cs typeface="+mn-cs"/>
            </a:rPr>
            <a:t>SE RADICARÁ EN HACIENDA EL 15 – 01 - 2015</a:t>
          </a:r>
          <a:endParaRPr lang="es-CO" sz="1400" b="0" kern="1200" dirty="0"/>
        </a:p>
      </dsp:txBody>
      <dsp:txXfrm>
        <a:off x="0" y="1077120"/>
        <a:ext cx="3437257" cy="680400"/>
      </dsp:txXfrm>
    </dsp:sp>
    <dsp:sp modelId="{D455F51E-F878-4A2D-BAE7-4D294E969CE3}">
      <dsp:nvSpPr>
        <dsp:cNvPr id="0" name=""/>
        <dsp:cNvSpPr/>
      </dsp:nvSpPr>
      <dsp:spPr>
        <a:xfrm>
          <a:off x="171862" y="944280"/>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ESTADO</a:t>
          </a:r>
          <a:endParaRPr lang="es-CO" sz="1400" b="1" kern="1200" dirty="0"/>
        </a:p>
      </dsp:txBody>
      <dsp:txXfrm>
        <a:off x="184831" y="957249"/>
        <a:ext cx="2380141" cy="2397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5DCF0-1D3C-451B-AA75-BEFEC8664C6A}">
      <dsp:nvSpPr>
        <dsp:cNvPr id="0" name=""/>
        <dsp:cNvSpPr/>
      </dsp:nvSpPr>
      <dsp:spPr>
        <a:xfrm>
          <a:off x="0" y="160557"/>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solidFill>
                <a:schemeClr val="dk1"/>
              </a:solidFill>
              <a:effectLst/>
              <a:latin typeface="+mn-lt"/>
              <a:ea typeface="+mn-ea"/>
              <a:cs typeface="+mn-cs"/>
            </a:rPr>
            <a:t>ODINSA S.A.</a:t>
          </a:r>
          <a:endParaRPr lang="es-CO" sz="1400" b="0" kern="1200" dirty="0"/>
        </a:p>
      </dsp:txBody>
      <dsp:txXfrm>
        <a:off x="0" y="160557"/>
        <a:ext cx="3437257" cy="496125"/>
      </dsp:txXfrm>
    </dsp:sp>
    <dsp:sp modelId="{B2D665C1-F666-4967-A396-EE759695490F}">
      <dsp:nvSpPr>
        <dsp:cNvPr id="0" name=""/>
        <dsp:cNvSpPr/>
      </dsp:nvSpPr>
      <dsp:spPr>
        <a:xfrm>
          <a:off x="171862" y="2771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ORIGINADOR</a:t>
          </a:r>
          <a:endParaRPr lang="es-CO" sz="1400" b="1" kern="1200" dirty="0"/>
        </a:p>
      </dsp:txBody>
      <dsp:txXfrm>
        <a:off x="184831" y="40686"/>
        <a:ext cx="2380141" cy="239742"/>
      </dsp:txXfrm>
    </dsp:sp>
    <dsp:sp modelId="{36D816F8-F198-462D-B1C1-F2B261A387B2}">
      <dsp:nvSpPr>
        <dsp:cNvPr id="0" name=""/>
        <dsp:cNvSpPr/>
      </dsp:nvSpPr>
      <dsp:spPr>
        <a:xfrm>
          <a:off x="0" y="838122"/>
          <a:ext cx="3437257" cy="496125"/>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b="0" kern="1200" dirty="0" smtClean="0"/>
            <a:t>SIN APORTE DE RECURSOS PUBLICOS </a:t>
          </a:r>
          <a:endParaRPr lang="es-CO" sz="1400" b="0" kern="1200" dirty="0"/>
        </a:p>
      </dsp:txBody>
      <dsp:txXfrm>
        <a:off x="0" y="838122"/>
        <a:ext cx="3437257" cy="496125"/>
      </dsp:txXfrm>
    </dsp:sp>
    <dsp:sp modelId="{D455F51E-F878-4A2D-BAE7-4D294E969CE3}">
      <dsp:nvSpPr>
        <dsp:cNvPr id="0" name=""/>
        <dsp:cNvSpPr/>
      </dsp:nvSpPr>
      <dsp:spPr>
        <a:xfrm>
          <a:off x="171862" y="705282"/>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TIPO DE INICIATIVA PRIVADA</a:t>
          </a:r>
          <a:endParaRPr lang="es-CO" sz="1400" b="1" kern="1200" dirty="0"/>
        </a:p>
      </dsp:txBody>
      <dsp:txXfrm>
        <a:off x="184831" y="718251"/>
        <a:ext cx="2380141" cy="239742"/>
      </dsp:txXfrm>
    </dsp:sp>
    <dsp:sp modelId="{2A6DCF2A-B408-4C40-8D46-91A419D9E4A3}">
      <dsp:nvSpPr>
        <dsp:cNvPr id="0" name=""/>
        <dsp:cNvSpPr/>
      </dsp:nvSpPr>
      <dsp:spPr>
        <a:xfrm>
          <a:off x="0" y="1515687"/>
          <a:ext cx="3437257" cy="11340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69" tIns="187452" rIns="266769" bIns="99568" numCol="1" spcCol="1270" anchor="t" anchorCtr="0">
          <a:noAutofit/>
        </a:bodyPr>
        <a:lstStyle/>
        <a:p>
          <a:pPr marL="114300" lvl="1" indent="-114300" algn="l" defTabSz="622300">
            <a:lnSpc>
              <a:spcPct val="90000"/>
            </a:lnSpc>
            <a:spcBef>
              <a:spcPct val="0"/>
            </a:spcBef>
            <a:spcAft>
              <a:spcPct val="15000"/>
            </a:spcAft>
            <a:buChar char="••"/>
          </a:pPr>
          <a:r>
            <a:rPr lang="es-CO" sz="1400" kern="1200" dirty="0" smtClean="0"/>
            <a:t>TOTAL CAPEX (MM COP2013): $1.237.692</a:t>
          </a:r>
          <a:endParaRPr lang="es-CO" sz="1400" kern="1200" dirty="0"/>
        </a:p>
        <a:p>
          <a:pPr marL="114300" lvl="1" indent="-114300" algn="l" defTabSz="622300">
            <a:lnSpc>
              <a:spcPct val="90000"/>
            </a:lnSpc>
            <a:spcBef>
              <a:spcPct val="0"/>
            </a:spcBef>
            <a:spcAft>
              <a:spcPct val="15000"/>
            </a:spcAft>
            <a:buChar char="••"/>
          </a:pPr>
          <a:r>
            <a:rPr lang="es-CO" sz="1400" kern="1200" dirty="0" smtClean="0"/>
            <a:t>2 PEAJES EXISTENTES</a:t>
          </a:r>
          <a:endParaRPr lang="es-CO" sz="1400" kern="1200" dirty="0"/>
        </a:p>
        <a:p>
          <a:pPr marL="114300" lvl="1" indent="-114300" algn="l" defTabSz="622300">
            <a:lnSpc>
              <a:spcPct val="90000"/>
            </a:lnSpc>
            <a:spcBef>
              <a:spcPct val="0"/>
            </a:spcBef>
            <a:spcAft>
              <a:spcPct val="15000"/>
            </a:spcAft>
            <a:buChar char="••"/>
          </a:pPr>
          <a:r>
            <a:rPr lang="es-CO" sz="1400" kern="1200" dirty="0" smtClean="0"/>
            <a:t>1 PEAJE NUEVO</a:t>
          </a:r>
          <a:endParaRPr lang="es-CO" sz="1400" kern="1200" dirty="0"/>
        </a:p>
      </dsp:txBody>
      <dsp:txXfrm>
        <a:off x="0" y="1515687"/>
        <a:ext cx="3437257" cy="1134000"/>
      </dsp:txXfrm>
    </dsp:sp>
    <dsp:sp modelId="{6CF66FEE-4C8E-43FC-97BB-53A003F2AA4D}">
      <dsp:nvSpPr>
        <dsp:cNvPr id="0" name=""/>
        <dsp:cNvSpPr/>
      </dsp:nvSpPr>
      <dsp:spPr>
        <a:xfrm>
          <a:off x="171862" y="1382847"/>
          <a:ext cx="2406079" cy="26568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0944" tIns="0" rIns="90944" bIns="0" numCol="1" spcCol="1270" anchor="ctr" anchorCtr="0">
          <a:noAutofit/>
        </a:bodyPr>
        <a:lstStyle/>
        <a:p>
          <a:pPr lvl="0" algn="l" defTabSz="622300">
            <a:lnSpc>
              <a:spcPct val="90000"/>
            </a:lnSpc>
            <a:spcBef>
              <a:spcPct val="0"/>
            </a:spcBef>
            <a:spcAft>
              <a:spcPct val="35000"/>
            </a:spcAft>
          </a:pPr>
          <a:r>
            <a:rPr lang="es-CO" sz="1400" b="1" kern="1200" dirty="0" smtClean="0"/>
            <a:t>INVERSIÓN ESTIMADA</a:t>
          </a:r>
          <a:endParaRPr lang="es-CO" sz="1400" b="1" kern="1200" dirty="0"/>
        </a:p>
      </dsp:txBody>
      <dsp:txXfrm>
        <a:off x="184831" y="1395816"/>
        <a:ext cx="2380141" cy="23974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s-CO"/>
          </a:p>
        </p:txBody>
      </p:sp>
      <p:sp>
        <p:nvSpPr>
          <p:cNvPr id="3" name="2 Marcador de fecha"/>
          <p:cNvSpPr>
            <a:spLocks noGrp="1"/>
          </p:cNvSpPr>
          <p:nvPr>
            <p:ph type="dt" sz="quarter" idx="1"/>
          </p:nvPr>
        </p:nvSpPr>
        <p:spPr>
          <a:xfrm>
            <a:off x="3845947" y="0"/>
            <a:ext cx="2942220" cy="496491"/>
          </a:xfrm>
          <a:prstGeom prst="rect">
            <a:avLst/>
          </a:prstGeom>
        </p:spPr>
        <p:txBody>
          <a:bodyPr vert="horz" lIns="91440" tIns="45720" rIns="91440" bIns="45720" rtlCol="0"/>
          <a:lstStyle>
            <a:lvl1pPr algn="r">
              <a:defRPr sz="1200">
                <a:latin typeface="Arial" charset="0"/>
                <a:cs typeface="Arial" charset="0"/>
              </a:defRPr>
            </a:lvl1pPr>
          </a:lstStyle>
          <a:p>
            <a:pPr>
              <a:defRPr/>
            </a:pPr>
            <a:fld id="{274C3A2F-84CF-41A4-A882-29B94EC65656}" type="datetimeFigureOut">
              <a:rPr lang="es-CO"/>
              <a:pPr>
                <a:defRPr/>
              </a:pPr>
              <a:t>16/12/2014</a:t>
            </a:fld>
            <a:endParaRPr lang="es-CO" dirty="0"/>
          </a:p>
        </p:txBody>
      </p:sp>
      <p:sp>
        <p:nvSpPr>
          <p:cNvPr id="4" name="3 Marcador de pie de página"/>
          <p:cNvSpPr>
            <a:spLocks noGrp="1"/>
          </p:cNvSpPr>
          <p:nvPr>
            <p:ph type="ftr" sz="quarter" idx="2"/>
          </p:nvPr>
        </p:nvSpPr>
        <p:spPr>
          <a:xfrm>
            <a:off x="0" y="9431599"/>
            <a:ext cx="2942220" cy="496491"/>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s-CO"/>
          </a:p>
        </p:txBody>
      </p:sp>
      <p:sp>
        <p:nvSpPr>
          <p:cNvPr id="5" name="4 Marcador de número de diapositiva"/>
          <p:cNvSpPr>
            <a:spLocks noGrp="1"/>
          </p:cNvSpPr>
          <p:nvPr>
            <p:ph type="sldNum" sz="quarter" idx="3"/>
          </p:nvPr>
        </p:nvSpPr>
        <p:spPr>
          <a:xfrm>
            <a:off x="3845947" y="9431599"/>
            <a:ext cx="2942220" cy="496491"/>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D917C769-987F-44FC-8799-969FD1BF8408}" type="slidenum">
              <a:rPr lang="es-CO"/>
              <a:pPr>
                <a:defRPr/>
              </a:pPr>
              <a:t>‹Nº›</a:t>
            </a:fld>
            <a:endParaRPr lang="es-CO" dirty="0"/>
          </a:p>
        </p:txBody>
      </p:sp>
    </p:spTree>
    <p:extLst>
      <p:ext uri="{BB962C8B-B14F-4D97-AF65-F5344CB8AC3E}">
        <p14:creationId xmlns:p14="http://schemas.microsoft.com/office/powerpoint/2010/main" val="1004492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s-CO"/>
          </a:p>
        </p:txBody>
      </p:sp>
      <p:sp>
        <p:nvSpPr>
          <p:cNvPr id="3" name="2 Marcador de fecha"/>
          <p:cNvSpPr>
            <a:spLocks noGrp="1"/>
          </p:cNvSpPr>
          <p:nvPr>
            <p:ph type="dt" idx="1"/>
          </p:nvPr>
        </p:nvSpPr>
        <p:spPr>
          <a:xfrm>
            <a:off x="3845947" y="0"/>
            <a:ext cx="2942220" cy="496491"/>
          </a:xfrm>
          <a:prstGeom prst="rect">
            <a:avLst/>
          </a:prstGeom>
        </p:spPr>
        <p:txBody>
          <a:bodyPr vert="horz" lIns="91440" tIns="45720" rIns="91440" bIns="45720" rtlCol="0"/>
          <a:lstStyle>
            <a:lvl1pPr algn="r">
              <a:defRPr sz="1200">
                <a:latin typeface="Arial" charset="0"/>
                <a:cs typeface="Arial" charset="0"/>
              </a:defRPr>
            </a:lvl1pPr>
          </a:lstStyle>
          <a:p>
            <a:pPr>
              <a:defRPr/>
            </a:pPr>
            <a:fld id="{486E04C2-2937-4629-B9AF-2D8FE3CFA728}" type="datetimeFigureOut">
              <a:rPr lang="es-CO"/>
              <a:pPr>
                <a:defRPr/>
              </a:pPr>
              <a:t>16/12/2014</a:t>
            </a:fld>
            <a:endParaRPr lang="es-CO" dirty="0"/>
          </a:p>
        </p:txBody>
      </p:sp>
      <p:sp>
        <p:nvSpPr>
          <p:cNvPr id="4" name="3 Marcador de imagen de diapositiva"/>
          <p:cNvSpPr>
            <a:spLocks noGrp="1" noRot="1" noChangeAspect="1"/>
          </p:cNvSpPr>
          <p:nvPr>
            <p:ph type="sldImg" idx="2"/>
          </p:nvPr>
        </p:nvSpPr>
        <p:spPr>
          <a:xfrm>
            <a:off x="706438" y="744538"/>
            <a:ext cx="5376862" cy="3724275"/>
          </a:xfrm>
          <a:prstGeom prst="rect">
            <a:avLst/>
          </a:prstGeom>
          <a:noFill/>
          <a:ln w="12700">
            <a:solidFill>
              <a:prstClr val="black"/>
            </a:solidFill>
          </a:ln>
        </p:spPr>
        <p:txBody>
          <a:bodyPr vert="horz" lIns="91440" tIns="45720" rIns="91440" bIns="45720" rtlCol="0" anchor="ctr"/>
          <a:lstStyle/>
          <a:p>
            <a:pPr lvl="0"/>
            <a:endParaRPr lang="es-CO" noProof="0" dirty="0"/>
          </a:p>
        </p:txBody>
      </p:sp>
      <p:sp>
        <p:nvSpPr>
          <p:cNvPr id="5" name="4 Marcador de notas"/>
          <p:cNvSpPr>
            <a:spLocks noGrp="1"/>
          </p:cNvSpPr>
          <p:nvPr>
            <p:ph type="body" sz="quarter" idx="3"/>
          </p:nvPr>
        </p:nvSpPr>
        <p:spPr>
          <a:xfrm>
            <a:off x="678974" y="4716661"/>
            <a:ext cx="5431790" cy="4468416"/>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CO" noProof="0"/>
          </a:p>
        </p:txBody>
      </p:sp>
      <p:sp>
        <p:nvSpPr>
          <p:cNvPr id="6" name="5 Marcador de pie de página"/>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s-CO"/>
          </a:p>
        </p:txBody>
      </p:sp>
      <p:sp>
        <p:nvSpPr>
          <p:cNvPr id="7" name="6 Marcador de número de diapositiva"/>
          <p:cNvSpPr>
            <a:spLocks noGrp="1"/>
          </p:cNvSpPr>
          <p:nvPr>
            <p:ph type="sldNum" sz="quarter" idx="5"/>
          </p:nvPr>
        </p:nvSpPr>
        <p:spPr>
          <a:xfrm>
            <a:off x="3845947" y="9431599"/>
            <a:ext cx="2942220" cy="496491"/>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A3C2F1E3-85BB-4AD3-AAD2-C10CC4743F15}" type="slidenum">
              <a:rPr lang="es-CO"/>
              <a:pPr>
                <a:defRPr/>
              </a:pPr>
              <a:t>‹Nº›</a:t>
            </a:fld>
            <a:endParaRPr lang="es-CO" dirty="0"/>
          </a:p>
        </p:txBody>
      </p:sp>
    </p:spTree>
    <p:extLst>
      <p:ext uri="{BB962C8B-B14F-4D97-AF65-F5344CB8AC3E}">
        <p14:creationId xmlns:p14="http://schemas.microsoft.com/office/powerpoint/2010/main" val="2068901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A3C2F1E3-85BB-4AD3-AAD2-C10CC4743F15}" type="slidenum">
              <a:rPr lang="es-CO" smtClean="0"/>
              <a:pPr>
                <a:defRPr/>
              </a:pPr>
              <a:t>6</a:t>
            </a:fld>
            <a:endParaRPr lang="es-CO" dirty="0"/>
          </a:p>
        </p:txBody>
      </p:sp>
    </p:spTree>
    <p:extLst>
      <p:ext uri="{BB962C8B-B14F-4D97-AF65-F5344CB8AC3E}">
        <p14:creationId xmlns:p14="http://schemas.microsoft.com/office/powerpoint/2010/main" val="130961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A3C2F1E3-85BB-4AD3-AAD2-C10CC4743F15}" type="slidenum">
              <a:rPr lang="es-CO" smtClean="0"/>
              <a:pPr>
                <a:defRPr/>
              </a:pPr>
              <a:t>13</a:t>
            </a:fld>
            <a:endParaRPr lang="es-CO" dirty="0"/>
          </a:p>
        </p:txBody>
      </p:sp>
    </p:spTree>
    <p:extLst>
      <p:ext uri="{BB962C8B-B14F-4D97-AF65-F5344CB8AC3E}">
        <p14:creationId xmlns:p14="http://schemas.microsoft.com/office/powerpoint/2010/main" val="3765294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Marcador de imagen de diapositiva 1"/>
          <p:cNvSpPr>
            <a:spLocks noGrp="1" noRot="1" noChangeAspect="1" noTextEdit="1"/>
          </p:cNvSpPr>
          <p:nvPr>
            <p:ph type="sldImg"/>
          </p:nvPr>
        </p:nvSpPr>
        <p:spPr bwMode="auto">
          <a:xfrm>
            <a:off x="447675" y="1439863"/>
            <a:ext cx="5614988" cy="3887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smtClean="0"/>
          </a:p>
        </p:txBody>
      </p:sp>
      <p:sp>
        <p:nvSpPr>
          <p:cNvPr id="5837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5FF4BF-692C-4C53-869F-4087932E59CB}" type="slidenum">
              <a:rPr lang="es-ES_tradnl" altLang="es-CO">
                <a:solidFill>
                  <a:srgbClr val="000000"/>
                </a:solidFill>
                <a:latin typeface="Calibri" panose="020F0502020204030204" pitchFamily="34" charset="0"/>
              </a:rPr>
              <a:pPr/>
              <a:t>18</a:t>
            </a:fld>
            <a:endParaRPr lang="es-ES_tradnl" altLang="es-CO">
              <a:solidFill>
                <a:srgbClr val="000000"/>
              </a:solidFill>
              <a:latin typeface="Calibri" panose="020F0502020204030204" pitchFamily="34" charset="0"/>
            </a:endParaRPr>
          </a:p>
        </p:txBody>
      </p:sp>
    </p:spTree>
    <p:extLst>
      <p:ext uri="{BB962C8B-B14F-4D97-AF65-F5344CB8AC3E}">
        <p14:creationId xmlns:p14="http://schemas.microsoft.com/office/powerpoint/2010/main" val="3541687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A3C2F1E3-85BB-4AD3-AAD2-C10CC4743F15}" type="slidenum">
              <a:rPr lang="es-CO" smtClean="0"/>
              <a:pPr>
                <a:defRPr/>
              </a:pPr>
              <a:t>26</a:t>
            </a:fld>
            <a:endParaRPr lang="es-CO" dirty="0"/>
          </a:p>
        </p:txBody>
      </p:sp>
    </p:spTree>
    <p:extLst>
      <p:ext uri="{BB962C8B-B14F-4D97-AF65-F5344CB8AC3E}">
        <p14:creationId xmlns:p14="http://schemas.microsoft.com/office/powerpoint/2010/main" val="1016867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A3C2F1E3-85BB-4AD3-AAD2-C10CC4743F15}" type="slidenum">
              <a:rPr lang="es-CO" smtClean="0"/>
              <a:pPr>
                <a:defRPr/>
              </a:pPr>
              <a:t>28</a:t>
            </a:fld>
            <a:endParaRPr lang="es-CO" dirty="0"/>
          </a:p>
        </p:txBody>
      </p:sp>
    </p:spTree>
    <p:extLst>
      <p:ext uri="{BB962C8B-B14F-4D97-AF65-F5344CB8AC3E}">
        <p14:creationId xmlns:p14="http://schemas.microsoft.com/office/powerpoint/2010/main" val="2879787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CO" smtClean="0"/>
          </a:p>
        </p:txBody>
      </p:sp>
      <p:sp>
        <p:nvSpPr>
          <p:cNvPr id="1843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D3F85DFB-AA27-4B12-9D10-8A76B48A5839}" type="slidenum">
              <a:rPr lang="es-CO" altLang="es-CO">
                <a:solidFill>
                  <a:prstClr val="black"/>
                </a:solidFill>
              </a:rPr>
              <a:pPr/>
              <a:t>31</a:t>
            </a:fld>
            <a:endParaRPr lang="es-CO" altLang="es-CO">
              <a:solidFill>
                <a:prstClr val="black"/>
              </a:solidFill>
            </a:endParaRPr>
          </a:p>
        </p:txBody>
      </p:sp>
    </p:spTree>
    <p:extLst>
      <p:ext uri="{BB962C8B-B14F-4D97-AF65-F5344CB8AC3E}">
        <p14:creationId xmlns:p14="http://schemas.microsoft.com/office/powerpoint/2010/main" val="2872406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9 Image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61025"/>
            <a:ext cx="9906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742950" y="2130426"/>
            <a:ext cx="84201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5" name="3 Marcador de fecha"/>
          <p:cNvSpPr>
            <a:spLocks noGrp="1"/>
          </p:cNvSpPr>
          <p:nvPr>
            <p:ph type="dt" sz="half" idx="10"/>
          </p:nvPr>
        </p:nvSpPr>
        <p:spPr/>
        <p:txBody>
          <a:bodyPr/>
          <a:lstStyle>
            <a:lvl1pPr>
              <a:defRPr/>
            </a:lvl1pPr>
          </a:lstStyle>
          <a:p>
            <a:pPr>
              <a:defRPr/>
            </a:pPr>
            <a:fld id="{48F80355-26A5-4923-A7FF-4852F58F83CA}" type="datetimeFigureOut">
              <a:rPr lang="es-CO"/>
              <a:pPr>
                <a:defRPr/>
              </a:pPr>
              <a:t>16/12/2014</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a:p>
        </p:txBody>
      </p:sp>
      <p:sp>
        <p:nvSpPr>
          <p:cNvPr id="7" name="5 Marcador de número de diapositiva"/>
          <p:cNvSpPr>
            <a:spLocks noGrp="1"/>
          </p:cNvSpPr>
          <p:nvPr>
            <p:ph type="sldNum" sz="quarter" idx="12"/>
          </p:nvPr>
        </p:nvSpPr>
        <p:spPr/>
        <p:txBody>
          <a:bodyPr/>
          <a:lstStyle>
            <a:lvl1pPr>
              <a:defRPr/>
            </a:lvl1pPr>
          </a:lstStyle>
          <a:p>
            <a:pPr>
              <a:defRPr/>
            </a:pPr>
            <a:fld id="{5EADCF29-C0DE-49D9-8F45-889FAB45E525}" type="slidenum">
              <a:rPr lang="es-CO"/>
              <a:pPr>
                <a:defRPr/>
              </a:pPr>
              <a:t>‹Nº›</a:t>
            </a:fld>
            <a:endParaRPr lang="es-CO" dirty="0"/>
          </a:p>
        </p:txBody>
      </p:sp>
    </p:spTree>
    <p:extLst>
      <p:ext uri="{BB962C8B-B14F-4D97-AF65-F5344CB8AC3E}">
        <p14:creationId xmlns:p14="http://schemas.microsoft.com/office/powerpoint/2010/main" val="3693929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F9986677-3D09-45AE-A83A-B0678347935F}" type="datetimeFigureOut">
              <a:rPr lang="es-CO"/>
              <a:pPr>
                <a:defRPr/>
              </a:pPr>
              <a:t>16/12/2014</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49313907-615D-43EC-B056-925FD45450C5}" type="slidenum">
              <a:rPr lang="es-CO"/>
              <a:pPr>
                <a:defRPr/>
              </a:pPr>
              <a:t>‹Nº›</a:t>
            </a:fld>
            <a:endParaRPr lang="es-CO" dirty="0"/>
          </a:p>
        </p:txBody>
      </p:sp>
    </p:spTree>
    <p:extLst>
      <p:ext uri="{BB962C8B-B14F-4D97-AF65-F5344CB8AC3E}">
        <p14:creationId xmlns:p14="http://schemas.microsoft.com/office/powerpoint/2010/main" val="163449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780337" y="274639"/>
            <a:ext cx="2414588"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536575" y="274639"/>
            <a:ext cx="7078663"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2509FEC7-C8AB-4F3D-91C6-25182E146705}" type="datetimeFigureOut">
              <a:rPr lang="es-CO"/>
              <a:pPr>
                <a:defRPr/>
              </a:pPr>
              <a:t>16/12/2014</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DD77C104-C271-4922-9FC2-3341AD69F88B}" type="slidenum">
              <a:rPr lang="es-CO"/>
              <a:pPr>
                <a:defRPr/>
              </a:pPr>
              <a:t>‹Nº›</a:t>
            </a:fld>
            <a:endParaRPr lang="es-CO" dirty="0"/>
          </a:p>
        </p:txBody>
      </p:sp>
    </p:spTree>
    <p:extLst>
      <p:ext uri="{BB962C8B-B14F-4D97-AF65-F5344CB8AC3E}">
        <p14:creationId xmlns:p14="http://schemas.microsoft.com/office/powerpoint/2010/main" val="229301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49FE4526-B63A-4876-B8FD-BE88B075423C}" type="datetimeFigureOut">
              <a:rPr lang="es-CO">
                <a:solidFill>
                  <a:prstClr val="black">
                    <a:tint val="75000"/>
                  </a:prstClr>
                </a:solidFill>
              </a:rPr>
              <a:pPr>
                <a:defRPr/>
              </a:pPr>
              <a:t>16/12/2014</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a:xfrm>
            <a:off x="7042547" y="6492876"/>
            <a:ext cx="2311400" cy="365125"/>
          </a:xfrm>
          <a:prstGeom prst="rect">
            <a:avLst/>
          </a:prstGeom>
        </p:spPr>
        <p:txBody>
          <a:bodyPr/>
          <a:lstStyle>
            <a:lvl1pPr>
              <a:defRPr>
                <a:latin typeface="Arial" pitchFamily="34" charset="0"/>
                <a:cs typeface="Arial" pitchFamily="34" charset="0"/>
              </a:defRPr>
            </a:lvl1pPr>
          </a:lstStyle>
          <a:p>
            <a:pPr fontAlgn="base">
              <a:spcBef>
                <a:spcPct val="0"/>
              </a:spcBef>
              <a:spcAft>
                <a:spcPct val="0"/>
              </a:spcAft>
              <a:defRPr/>
            </a:pPr>
            <a:fld id="{B88DC12F-06BE-4B7A-BFB1-5D0600A3E148}" type="slidenum">
              <a:rPr lang="es-CO">
                <a:solidFill>
                  <a:prstClr val="black"/>
                </a:solidFill>
              </a:rPr>
              <a:pPr fontAlgn="base">
                <a:spcBef>
                  <a:spcPct val="0"/>
                </a:spcBef>
                <a:spcAft>
                  <a:spcPct val="0"/>
                </a:spcAft>
                <a:defRPr/>
              </a:pPr>
              <a:t>‹Nº›</a:t>
            </a:fld>
            <a:endParaRPr lang="es-CO">
              <a:solidFill>
                <a:prstClr val="black"/>
              </a:solidFill>
            </a:endParaRPr>
          </a:p>
        </p:txBody>
      </p:sp>
    </p:spTree>
    <p:extLst>
      <p:ext uri="{BB962C8B-B14F-4D97-AF65-F5344CB8AC3E}">
        <p14:creationId xmlns:p14="http://schemas.microsoft.com/office/powerpoint/2010/main" val="1073430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98" indent="0" algn="ctr">
              <a:buNone/>
              <a:defRPr>
                <a:solidFill>
                  <a:schemeClr val="tx1">
                    <a:tint val="75000"/>
                  </a:schemeClr>
                </a:solidFill>
              </a:defRPr>
            </a:lvl2pPr>
            <a:lvl3pPr marL="990595" indent="0" algn="ctr">
              <a:buNone/>
              <a:defRPr>
                <a:solidFill>
                  <a:schemeClr val="tx1">
                    <a:tint val="75000"/>
                  </a:schemeClr>
                </a:solidFill>
              </a:defRPr>
            </a:lvl3pPr>
            <a:lvl4pPr marL="1485891" indent="0" algn="ctr">
              <a:buNone/>
              <a:defRPr>
                <a:solidFill>
                  <a:schemeClr val="tx1">
                    <a:tint val="75000"/>
                  </a:schemeClr>
                </a:solidFill>
              </a:defRPr>
            </a:lvl4pPr>
            <a:lvl5pPr marL="1981189" indent="0" algn="ctr">
              <a:buNone/>
              <a:defRPr>
                <a:solidFill>
                  <a:schemeClr val="tx1">
                    <a:tint val="75000"/>
                  </a:schemeClr>
                </a:solidFill>
              </a:defRPr>
            </a:lvl5pPr>
            <a:lvl6pPr marL="2476486" indent="0" algn="ctr">
              <a:buNone/>
              <a:defRPr>
                <a:solidFill>
                  <a:schemeClr val="tx1">
                    <a:tint val="75000"/>
                  </a:schemeClr>
                </a:solidFill>
              </a:defRPr>
            </a:lvl6pPr>
            <a:lvl7pPr marL="2971783" indent="0" algn="ctr">
              <a:buNone/>
              <a:defRPr>
                <a:solidFill>
                  <a:schemeClr val="tx1">
                    <a:tint val="75000"/>
                  </a:schemeClr>
                </a:solidFill>
              </a:defRPr>
            </a:lvl7pPr>
            <a:lvl8pPr marL="3467080" indent="0" algn="ctr">
              <a:buNone/>
              <a:defRPr>
                <a:solidFill>
                  <a:schemeClr val="tx1">
                    <a:tint val="75000"/>
                  </a:schemeClr>
                </a:solidFill>
              </a:defRPr>
            </a:lvl8pPr>
            <a:lvl9pPr marL="3962377"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5"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pic>
        <p:nvPicPr>
          <p:cNvPr id="7" name="6 Imagen"/>
          <p:cNvPicPr>
            <a:picLocks noChangeAspect="1"/>
          </p:cNvPicPr>
          <p:nvPr/>
        </p:nvPicPr>
        <p:blipFill>
          <a:blip r:embed="rId2" cstate="email"/>
          <a:srcRect/>
          <a:stretch>
            <a:fillRect/>
          </a:stretch>
        </p:blipFill>
        <p:spPr bwMode="auto">
          <a:xfrm>
            <a:off x="0" y="5661248"/>
            <a:ext cx="9906000" cy="1196752"/>
          </a:xfrm>
          <a:prstGeom prst="rect">
            <a:avLst/>
          </a:prstGeom>
          <a:noFill/>
          <a:ln w="9525">
            <a:noFill/>
            <a:miter lim="800000"/>
            <a:headEnd/>
            <a:tailEnd/>
          </a:ln>
        </p:spPr>
      </p:pic>
    </p:spTree>
    <p:extLst>
      <p:ext uri="{BB962C8B-B14F-4D97-AF65-F5344CB8AC3E}">
        <p14:creationId xmlns:p14="http://schemas.microsoft.com/office/powerpoint/2010/main" val="1056987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dirty="0"/>
          </a:p>
        </p:txBody>
      </p:sp>
      <p:sp>
        <p:nvSpPr>
          <p:cNvPr id="4"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5"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sp>
        <p:nvSpPr>
          <p:cNvPr id="7" name="Rectángulo 5"/>
          <p:cNvSpPr>
            <a:spLocks noChangeArrowheads="1"/>
          </p:cNvSpPr>
          <p:nvPr/>
        </p:nvSpPr>
        <p:spPr bwMode="auto">
          <a:xfrm>
            <a:off x="3524656" y="982473"/>
            <a:ext cx="279757" cy="692497"/>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900" b="1" spc="54" dirty="0">
                <a:ln w="11430"/>
                <a:solidFill>
                  <a:srgbClr val="E36B1A"/>
                </a:solidFill>
                <a:effectLst>
                  <a:reflection blurRad="6350" stA="55000" endA="300" endPos="45500" dir="5400000" sy="-100000" algn="bl" rotWithShape="0"/>
                </a:effectLst>
                <a:latin typeface="Impact"/>
                <a:ea typeface="Helvetica Neue Bold Condensed" charset="0"/>
                <a:cs typeface="Impact"/>
              </a:rPr>
              <a:t> </a:t>
            </a:r>
          </a:p>
        </p:txBody>
      </p:sp>
      <p:sp>
        <p:nvSpPr>
          <p:cNvPr id="8" name="Rectángulo 5"/>
          <p:cNvSpPr>
            <a:spLocks noChangeArrowheads="1"/>
          </p:cNvSpPr>
          <p:nvPr/>
        </p:nvSpPr>
        <p:spPr bwMode="auto">
          <a:xfrm>
            <a:off x="2072681" y="404787"/>
            <a:ext cx="289375" cy="759119"/>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333" b="1" spc="54" dirty="0">
                <a:ln w="11430"/>
                <a:solidFill>
                  <a:srgbClr val="1F497D">
                    <a:lumMod val="75000"/>
                  </a:srgbClr>
                </a:solidFill>
                <a:latin typeface="Impact"/>
                <a:ea typeface="Helvetica Neue Bold Condensed" charset="0"/>
                <a:cs typeface="Impact"/>
              </a:rPr>
              <a:t> </a:t>
            </a:r>
          </a:p>
        </p:txBody>
      </p:sp>
    </p:spTree>
    <p:extLst>
      <p:ext uri="{BB962C8B-B14F-4D97-AF65-F5344CB8AC3E}">
        <p14:creationId xmlns:p14="http://schemas.microsoft.com/office/powerpoint/2010/main" val="1559175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05"/>
            <a:ext cx="8420100" cy="1362075"/>
          </a:xfrm>
        </p:spPr>
        <p:txBody>
          <a:bodyPr anchor="t"/>
          <a:lstStyle>
            <a:lvl1pPr algn="l">
              <a:defRPr sz="4333"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98" indent="0">
              <a:buNone/>
              <a:defRPr sz="1950">
                <a:solidFill>
                  <a:schemeClr val="tx1">
                    <a:tint val="75000"/>
                  </a:schemeClr>
                </a:solidFill>
              </a:defRPr>
            </a:lvl2pPr>
            <a:lvl3pPr marL="990595" indent="0">
              <a:buNone/>
              <a:defRPr sz="1733">
                <a:solidFill>
                  <a:schemeClr val="tx1">
                    <a:tint val="75000"/>
                  </a:schemeClr>
                </a:solidFill>
              </a:defRPr>
            </a:lvl3pPr>
            <a:lvl4pPr marL="1485891" indent="0">
              <a:buNone/>
              <a:defRPr sz="1517">
                <a:solidFill>
                  <a:schemeClr val="tx1">
                    <a:tint val="75000"/>
                  </a:schemeClr>
                </a:solidFill>
              </a:defRPr>
            </a:lvl4pPr>
            <a:lvl5pPr marL="1981189" indent="0">
              <a:buNone/>
              <a:defRPr sz="1517">
                <a:solidFill>
                  <a:schemeClr val="tx1">
                    <a:tint val="75000"/>
                  </a:schemeClr>
                </a:solidFill>
              </a:defRPr>
            </a:lvl5pPr>
            <a:lvl6pPr marL="2476486" indent="0">
              <a:buNone/>
              <a:defRPr sz="1517">
                <a:solidFill>
                  <a:schemeClr val="tx1">
                    <a:tint val="75000"/>
                  </a:schemeClr>
                </a:solidFill>
              </a:defRPr>
            </a:lvl6pPr>
            <a:lvl7pPr marL="2971783" indent="0">
              <a:buNone/>
              <a:defRPr sz="1517">
                <a:solidFill>
                  <a:schemeClr val="tx1">
                    <a:tint val="75000"/>
                  </a:schemeClr>
                </a:solidFill>
              </a:defRPr>
            </a:lvl7pPr>
            <a:lvl8pPr marL="3467080" indent="0">
              <a:buNone/>
              <a:defRPr sz="1517">
                <a:solidFill>
                  <a:schemeClr val="tx1">
                    <a:tint val="75000"/>
                  </a:schemeClr>
                </a:solidFill>
              </a:defRPr>
            </a:lvl8pPr>
            <a:lvl9pPr marL="3962377" indent="0">
              <a:buNone/>
              <a:defRPr sz="1517">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5"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spTree>
    <p:extLst>
      <p:ext uri="{BB962C8B-B14F-4D97-AF65-F5344CB8AC3E}">
        <p14:creationId xmlns:p14="http://schemas.microsoft.com/office/powerpoint/2010/main" val="2285483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536576" y="1600205"/>
            <a:ext cx="4746625"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5448301" y="1600205"/>
            <a:ext cx="4746625"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6"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7"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spTree>
    <p:extLst>
      <p:ext uri="{BB962C8B-B14F-4D97-AF65-F5344CB8AC3E}">
        <p14:creationId xmlns:p14="http://schemas.microsoft.com/office/powerpoint/2010/main" val="581537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600" b="1"/>
            </a:lvl1pPr>
            <a:lvl2pPr marL="495298" indent="0">
              <a:buNone/>
              <a:defRPr sz="2167" b="1"/>
            </a:lvl2pPr>
            <a:lvl3pPr marL="990595" indent="0">
              <a:buNone/>
              <a:defRPr sz="1950" b="1"/>
            </a:lvl3pPr>
            <a:lvl4pPr marL="1485891" indent="0">
              <a:buNone/>
              <a:defRPr sz="1733" b="1"/>
            </a:lvl4pPr>
            <a:lvl5pPr marL="1981189" indent="0">
              <a:buNone/>
              <a:defRPr sz="1733" b="1"/>
            </a:lvl5pPr>
            <a:lvl6pPr marL="2476486" indent="0">
              <a:buNone/>
              <a:defRPr sz="1733" b="1"/>
            </a:lvl6pPr>
            <a:lvl7pPr marL="2971783" indent="0">
              <a:buNone/>
              <a:defRPr sz="1733" b="1"/>
            </a:lvl7pPr>
            <a:lvl8pPr marL="3467080" indent="0">
              <a:buNone/>
              <a:defRPr sz="1733" b="1"/>
            </a:lvl8pPr>
            <a:lvl9pPr marL="3962377" indent="0">
              <a:buNone/>
              <a:defRPr sz="1733"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5032112" y="1535113"/>
            <a:ext cx="4378590" cy="639762"/>
          </a:xfrm>
        </p:spPr>
        <p:txBody>
          <a:bodyPr anchor="b"/>
          <a:lstStyle>
            <a:lvl1pPr marL="0" indent="0">
              <a:buNone/>
              <a:defRPr sz="2600" b="1"/>
            </a:lvl1pPr>
            <a:lvl2pPr marL="495298" indent="0">
              <a:buNone/>
              <a:defRPr sz="2167" b="1"/>
            </a:lvl2pPr>
            <a:lvl3pPr marL="990595" indent="0">
              <a:buNone/>
              <a:defRPr sz="1950" b="1"/>
            </a:lvl3pPr>
            <a:lvl4pPr marL="1485891" indent="0">
              <a:buNone/>
              <a:defRPr sz="1733" b="1"/>
            </a:lvl4pPr>
            <a:lvl5pPr marL="1981189" indent="0">
              <a:buNone/>
              <a:defRPr sz="1733" b="1"/>
            </a:lvl5pPr>
            <a:lvl6pPr marL="2476486" indent="0">
              <a:buNone/>
              <a:defRPr sz="1733" b="1"/>
            </a:lvl6pPr>
            <a:lvl7pPr marL="2971783" indent="0">
              <a:buNone/>
              <a:defRPr sz="1733" b="1"/>
            </a:lvl7pPr>
            <a:lvl8pPr marL="3467080" indent="0">
              <a:buNone/>
              <a:defRPr sz="1733" b="1"/>
            </a:lvl8pPr>
            <a:lvl9pPr marL="3962377" indent="0">
              <a:buNone/>
              <a:defRPr sz="1733"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2"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8"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9"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spTree>
    <p:extLst>
      <p:ext uri="{BB962C8B-B14F-4D97-AF65-F5344CB8AC3E}">
        <p14:creationId xmlns:p14="http://schemas.microsoft.com/office/powerpoint/2010/main" val="3009237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4"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5"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spTree>
    <p:extLst>
      <p:ext uri="{BB962C8B-B14F-4D97-AF65-F5344CB8AC3E}">
        <p14:creationId xmlns:p14="http://schemas.microsoft.com/office/powerpoint/2010/main" val="3823170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3"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4"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spTree>
    <p:extLst>
      <p:ext uri="{BB962C8B-B14F-4D97-AF65-F5344CB8AC3E}">
        <p14:creationId xmlns:p14="http://schemas.microsoft.com/office/powerpoint/2010/main" val="84776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5"/>
          <p:cNvSpPr>
            <a:spLocks noChangeArrowheads="1"/>
          </p:cNvSpPr>
          <p:nvPr userDrawn="1"/>
        </p:nvSpPr>
        <p:spPr bwMode="auto">
          <a:xfrm>
            <a:off x="3524655" y="982469"/>
            <a:ext cx="272832" cy="646331"/>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solidFill>
                  <a:srgbClr val="E36B1A"/>
                </a:solidFill>
                <a:effectLst>
                  <a:reflection blurRad="6350" stA="55000" endA="300" endPos="45500" dir="5400000" sy="-100000" algn="bl" rotWithShape="0"/>
                </a:effectLst>
                <a:latin typeface="Impact"/>
                <a:ea typeface="Helvetica Neue Bold Condensed" charset="0"/>
                <a:cs typeface="Impact"/>
              </a:rPr>
              <a:t> </a:t>
            </a:r>
          </a:p>
        </p:txBody>
      </p:sp>
      <p:sp>
        <p:nvSpPr>
          <p:cNvPr id="5" name="Rectángulo 5"/>
          <p:cNvSpPr>
            <a:spLocks noChangeArrowheads="1"/>
          </p:cNvSpPr>
          <p:nvPr userDrawn="1"/>
        </p:nvSpPr>
        <p:spPr bwMode="auto">
          <a:xfrm>
            <a:off x="2072680" y="404784"/>
            <a:ext cx="282450" cy="707886"/>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000" b="1" spc="50" dirty="0">
                <a:ln w="11430"/>
                <a:solidFill>
                  <a:srgbClr val="1F497D">
                    <a:lumMod val="75000"/>
                  </a:srgbClr>
                </a:solidFill>
                <a:latin typeface="Impact"/>
                <a:ea typeface="Helvetica Neue Bold Condensed" charset="0"/>
                <a:cs typeface="Impact"/>
              </a:rPr>
              <a:t> </a:t>
            </a:r>
          </a:p>
        </p:txBody>
      </p:sp>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6" name="3 Marcador de fecha"/>
          <p:cNvSpPr>
            <a:spLocks noGrp="1"/>
          </p:cNvSpPr>
          <p:nvPr>
            <p:ph type="dt" sz="half" idx="10"/>
          </p:nvPr>
        </p:nvSpPr>
        <p:spPr/>
        <p:txBody>
          <a:bodyPr/>
          <a:lstStyle>
            <a:lvl1pPr>
              <a:defRPr/>
            </a:lvl1pPr>
          </a:lstStyle>
          <a:p>
            <a:pPr>
              <a:defRPr/>
            </a:pPr>
            <a:fld id="{3F5D2270-E326-45CC-A74C-B7529D1D1E01}" type="datetimeFigureOut">
              <a:rPr lang="es-CO"/>
              <a:pPr>
                <a:defRPr/>
              </a:pPr>
              <a:t>16/12/2014</a:t>
            </a:fld>
            <a:endParaRPr lang="es-CO" dirty="0"/>
          </a:p>
        </p:txBody>
      </p:sp>
      <p:sp>
        <p:nvSpPr>
          <p:cNvPr id="7" name="4 Marcador de pie de página"/>
          <p:cNvSpPr>
            <a:spLocks noGrp="1"/>
          </p:cNvSpPr>
          <p:nvPr>
            <p:ph type="ftr" sz="quarter" idx="11"/>
          </p:nvPr>
        </p:nvSpPr>
        <p:spPr/>
        <p:txBody>
          <a:bodyPr/>
          <a:lstStyle>
            <a:lvl1pPr>
              <a:defRPr/>
            </a:lvl1pPr>
          </a:lstStyle>
          <a:p>
            <a:pPr>
              <a:defRPr/>
            </a:pPr>
            <a:endParaRPr lang="es-CO"/>
          </a:p>
        </p:txBody>
      </p:sp>
      <p:sp>
        <p:nvSpPr>
          <p:cNvPr id="8" name="5 Marcador de número de diapositiva"/>
          <p:cNvSpPr>
            <a:spLocks noGrp="1"/>
          </p:cNvSpPr>
          <p:nvPr>
            <p:ph type="sldNum" sz="quarter" idx="12"/>
          </p:nvPr>
        </p:nvSpPr>
        <p:spPr/>
        <p:txBody>
          <a:bodyPr/>
          <a:lstStyle>
            <a:lvl1pPr>
              <a:defRPr/>
            </a:lvl1pPr>
          </a:lstStyle>
          <a:p>
            <a:pPr>
              <a:defRPr/>
            </a:pPr>
            <a:fld id="{539B55C2-788E-4091-A131-A16F25D81A9B}" type="slidenum">
              <a:rPr lang="es-CO"/>
              <a:pPr>
                <a:defRPr/>
              </a:pPr>
              <a:t>‹Nº›</a:t>
            </a:fld>
            <a:endParaRPr lang="es-CO" dirty="0"/>
          </a:p>
        </p:txBody>
      </p:sp>
    </p:spTree>
    <p:extLst>
      <p:ext uri="{BB962C8B-B14F-4D97-AF65-F5344CB8AC3E}">
        <p14:creationId xmlns:p14="http://schemas.microsoft.com/office/powerpoint/2010/main" val="1791640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167"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872973" y="273055"/>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517"/>
            </a:lvl1pPr>
            <a:lvl2pPr marL="495298" indent="0">
              <a:buNone/>
              <a:defRPr sz="1300"/>
            </a:lvl2pPr>
            <a:lvl3pPr marL="990595" indent="0">
              <a:buNone/>
              <a:defRPr sz="1083"/>
            </a:lvl3pPr>
            <a:lvl4pPr marL="1485891" indent="0">
              <a:buNone/>
              <a:defRPr sz="975"/>
            </a:lvl4pPr>
            <a:lvl5pPr marL="1981189" indent="0">
              <a:buNone/>
              <a:defRPr sz="975"/>
            </a:lvl5pPr>
            <a:lvl6pPr marL="2476486" indent="0">
              <a:buNone/>
              <a:defRPr sz="975"/>
            </a:lvl6pPr>
            <a:lvl7pPr marL="2971783" indent="0">
              <a:buNone/>
              <a:defRPr sz="975"/>
            </a:lvl7pPr>
            <a:lvl8pPr marL="3467080" indent="0">
              <a:buNone/>
              <a:defRPr sz="975"/>
            </a:lvl8pPr>
            <a:lvl9pPr marL="3962377" indent="0">
              <a:buNone/>
              <a:defRPr sz="975"/>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6"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7"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spTree>
    <p:extLst>
      <p:ext uri="{BB962C8B-B14F-4D97-AF65-F5344CB8AC3E}">
        <p14:creationId xmlns:p14="http://schemas.microsoft.com/office/powerpoint/2010/main" val="193301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167"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941645" y="612775"/>
            <a:ext cx="5943600" cy="4114800"/>
          </a:xfrm>
        </p:spPr>
        <p:txBody>
          <a:bodyPr rtlCol="0">
            <a:normAutofit/>
          </a:bodyPr>
          <a:lstStyle>
            <a:lvl1pPr marL="0" indent="0">
              <a:buNone/>
              <a:defRPr sz="3467"/>
            </a:lvl1pPr>
            <a:lvl2pPr marL="495298" indent="0">
              <a:buNone/>
              <a:defRPr sz="3033"/>
            </a:lvl2pPr>
            <a:lvl3pPr marL="990595" indent="0">
              <a:buNone/>
              <a:defRPr sz="2600"/>
            </a:lvl3pPr>
            <a:lvl4pPr marL="1485891" indent="0">
              <a:buNone/>
              <a:defRPr sz="2167"/>
            </a:lvl4pPr>
            <a:lvl5pPr marL="1981189" indent="0">
              <a:buNone/>
              <a:defRPr sz="2167"/>
            </a:lvl5pPr>
            <a:lvl6pPr marL="2476486" indent="0">
              <a:buNone/>
              <a:defRPr sz="2167"/>
            </a:lvl6pPr>
            <a:lvl7pPr marL="2971783" indent="0">
              <a:buNone/>
              <a:defRPr sz="2167"/>
            </a:lvl7pPr>
            <a:lvl8pPr marL="3467080" indent="0">
              <a:buNone/>
              <a:defRPr sz="2167"/>
            </a:lvl8pPr>
            <a:lvl9pPr marL="3962377" indent="0">
              <a:buNone/>
              <a:defRPr sz="2167"/>
            </a:lvl9pPr>
          </a:lstStyle>
          <a:p>
            <a:pPr lvl="0"/>
            <a:r>
              <a:rPr lang="es-ES" noProof="0" smtClean="0"/>
              <a:t>Haga clic en el icono para agregar una imagen</a:t>
            </a:r>
            <a:endParaRPr lang="es-CO" noProof="0"/>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517"/>
            </a:lvl1pPr>
            <a:lvl2pPr marL="495298" indent="0">
              <a:buNone/>
              <a:defRPr sz="1300"/>
            </a:lvl2pPr>
            <a:lvl3pPr marL="990595" indent="0">
              <a:buNone/>
              <a:defRPr sz="1083"/>
            </a:lvl3pPr>
            <a:lvl4pPr marL="1485891" indent="0">
              <a:buNone/>
              <a:defRPr sz="975"/>
            </a:lvl4pPr>
            <a:lvl5pPr marL="1981189" indent="0">
              <a:buNone/>
              <a:defRPr sz="975"/>
            </a:lvl5pPr>
            <a:lvl6pPr marL="2476486" indent="0">
              <a:buNone/>
              <a:defRPr sz="975"/>
            </a:lvl6pPr>
            <a:lvl7pPr marL="2971783" indent="0">
              <a:buNone/>
              <a:defRPr sz="975"/>
            </a:lvl7pPr>
            <a:lvl8pPr marL="3467080" indent="0">
              <a:buNone/>
              <a:defRPr sz="975"/>
            </a:lvl8pPr>
            <a:lvl9pPr marL="3962377" indent="0">
              <a:buNone/>
              <a:defRPr sz="975"/>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6"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7"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spTree>
    <p:extLst>
      <p:ext uri="{BB962C8B-B14F-4D97-AF65-F5344CB8AC3E}">
        <p14:creationId xmlns:p14="http://schemas.microsoft.com/office/powerpoint/2010/main" val="2388513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5"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spTree>
    <p:extLst>
      <p:ext uri="{BB962C8B-B14F-4D97-AF65-F5344CB8AC3E}">
        <p14:creationId xmlns:p14="http://schemas.microsoft.com/office/powerpoint/2010/main" val="826616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780337" y="274643"/>
            <a:ext cx="2414588"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536577" y="274643"/>
            <a:ext cx="7078663"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fld id="{D3B40725-6099-4579-9CC4-126D9068B71C}" type="datetimeFigureOut">
              <a:rPr lang="es-MX" smtClean="0">
                <a:solidFill>
                  <a:srgbClr val="244061">
                    <a:tint val="75000"/>
                  </a:srgbClr>
                </a:solidFill>
              </a:rPr>
              <a:pPr/>
              <a:t>16/12/2014</a:t>
            </a:fld>
            <a:endParaRPr lang="es-MX">
              <a:solidFill>
                <a:srgbClr val="244061">
                  <a:tint val="75000"/>
                </a:srgbClr>
              </a:solidFill>
            </a:endParaRPr>
          </a:p>
        </p:txBody>
      </p:sp>
      <p:sp>
        <p:nvSpPr>
          <p:cNvPr id="5" name="4 Marcador de pie de página"/>
          <p:cNvSpPr>
            <a:spLocks noGrp="1"/>
          </p:cNvSpPr>
          <p:nvPr>
            <p:ph type="ftr" sz="quarter" idx="11"/>
          </p:nvPr>
        </p:nvSpPr>
        <p:spPr/>
        <p:txBody>
          <a:bodyPr/>
          <a:lstStyle>
            <a:lvl1pPr>
              <a:defRPr/>
            </a:lvl1pPr>
          </a:lstStyle>
          <a:p>
            <a:endParaRPr lang="es-MX">
              <a:solidFill>
                <a:srgbClr val="244061">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fld id="{D0161477-79D1-4572-8B7C-31CC182F0BDA}" type="slidenum">
              <a:rPr lang="es-MX" smtClean="0">
                <a:solidFill>
                  <a:srgbClr val="244061">
                    <a:tint val="75000"/>
                  </a:srgbClr>
                </a:solidFill>
              </a:rPr>
              <a:pPr/>
              <a:t>‹Nº›</a:t>
            </a:fld>
            <a:endParaRPr lang="es-MX">
              <a:solidFill>
                <a:srgbClr val="244061">
                  <a:tint val="75000"/>
                </a:srgbClr>
              </a:solidFill>
            </a:endParaRPr>
          </a:p>
        </p:txBody>
      </p:sp>
    </p:spTree>
    <p:extLst>
      <p:ext uri="{BB962C8B-B14F-4D97-AF65-F5344CB8AC3E}">
        <p14:creationId xmlns:p14="http://schemas.microsoft.com/office/powerpoint/2010/main" val="179870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01"/>
            <a:ext cx="84201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B24DC81-7317-452B-9405-5541A6BB74A7}" type="datetimeFigureOut">
              <a:rPr lang="es-CO"/>
              <a:pPr>
                <a:defRPr/>
              </a:pPr>
              <a:t>16/12/2014</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p:txBody>
          <a:bodyPr/>
          <a:lstStyle>
            <a:lvl1pPr>
              <a:defRPr/>
            </a:lvl1pPr>
          </a:lstStyle>
          <a:p>
            <a:pPr>
              <a:defRPr/>
            </a:pPr>
            <a:fld id="{D7C96561-1D88-4C34-98FD-B7048EFBB73C}" type="slidenum">
              <a:rPr lang="es-CO"/>
              <a:pPr>
                <a:defRPr/>
              </a:pPr>
              <a:t>‹Nº›</a:t>
            </a:fld>
            <a:endParaRPr lang="es-CO" dirty="0"/>
          </a:p>
        </p:txBody>
      </p:sp>
    </p:spTree>
    <p:extLst>
      <p:ext uri="{BB962C8B-B14F-4D97-AF65-F5344CB8AC3E}">
        <p14:creationId xmlns:p14="http://schemas.microsoft.com/office/powerpoint/2010/main" val="2512317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3 Marcador de fecha"/>
          <p:cNvSpPr>
            <a:spLocks noGrp="1"/>
          </p:cNvSpPr>
          <p:nvPr>
            <p:ph type="dt" sz="half" idx="10"/>
          </p:nvPr>
        </p:nvSpPr>
        <p:spPr/>
        <p:txBody>
          <a:bodyPr/>
          <a:lstStyle>
            <a:lvl1pPr>
              <a:defRPr/>
            </a:lvl1pPr>
          </a:lstStyle>
          <a:p>
            <a:pPr>
              <a:defRPr/>
            </a:pPr>
            <a:fld id="{F59A81BC-47E4-4861-BE15-594C7865B601}" type="datetimeFigureOut">
              <a:rPr lang="es-CO"/>
              <a:pPr>
                <a:defRPr/>
              </a:pPr>
              <a:t>16/12/2014</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a:p>
        </p:txBody>
      </p:sp>
      <p:sp>
        <p:nvSpPr>
          <p:cNvPr id="7" name="5 Marcador de número de diapositiva"/>
          <p:cNvSpPr>
            <a:spLocks noGrp="1"/>
          </p:cNvSpPr>
          <p:nvPr>
            <p:ph type="sldNum" sz="quarter" idx="12"/>
          </p:nvPr>
        </p:nvSpPr>
        <p:spPr/>
        <p:txBody>
          <a:bodyPr/>
          <a:lstStyle>
            <a:lvl1pPr>
              <a:defRPr/>
            </a:lvl1pPr>
          </a:lstStyle>
          <a:p>
            <a:pPr>
              <a:defRPr/>
            </a:pPr>
            <a:fld id="{25F3173D-9669-4A0E-85E4-36AE27FF230A}" type="slidenum">
              <a:rPr lang="es-CO"/>
              <a:pPr>
                <a:defRPr/>
              </a:pPr>
              <a:t>‹Nº›</a:t>
            </a:fld>
            <a:endParaRPr lang="es-CO" dirty="0"/>
          </a:p>
        </p:txBody>
      </p:sp>
    </p:spTree>
    <p:extLst>
      <p:ext uri="{BB962C8B-B14F-4D97-AF65-F5344CB8AC3E}">
        <p14:creationId xmlns:p14="http://schemas.microsoft.com/office/powerpoint/2010/main" val="104596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3 Marcador de fecha"/>
          <p:cNvSpPr>
            <a:spLocks noGrp="1"/>
          </p:cNvSpPr>
          <p:nvPr>
            <p:ph type="dt" sz="half" idx="10"/>
          </p:nvPr>
        </p:nvSpPr>
        <p:spPr/>
        <p:txBody>
          <a:bodyPr/>
          <a:lstStyle>
            <a:lvl1pPr>
              <a:defRPr/>
            </a:lvl1pPr>
          </a:lstStyle>
          <a:p>
            <a:pPr>
              <a:defRPr/>
            </a:pPr>
            <a:fld id="{B509A72E-ABC7-4FCF-AF24-9C07DAE45820}" type="datetimeFigureOut">
              <a:rPr lang="es-CO"/>
              <a:pPr>
                <a:defRPr/>
              </a:pPr>
              <a:t>16/12/2014</a:t>
            </a:fld>
            <a:endParaRPr lang="es-CO" dirty="0"/>
          </a:p>
        </p:txBody>
      </p:sp>
      <p:sp>
        <p:nvSpPr>
          <p:cNvPr id="8" name="4 Marcador de pie de página"/>
          <p:cNvSpPr>
            <a:spLocks noGrp="1"/>
          </p:cNvSpPr>
          <p:nvPr>
            <p:ph type="ftr" sz="quarter" idx="11"/>
          </p:nvPr>
        </p:nvSpPr>
        <p:spPr/>
        <p:txBody>
          <a:bodyPr/>
          <a:lstStyle>
            <a:lvl1pPr>
              <a:defRPr/>
            </a:lvl1pPr>
          </a:lstStyle>
          <a:p>
            <a:pPr>
              <a:defRPr/>
            </a:pPr>
            <a:endParaRPr lang="es-CO"/>
          </a:p>
        </p:txBody>
      </p:sp>
      <p:sp>
        <p:nvSpPr>
          <p:cNvPr id="9" name="5 Marcador de número de diapositiva"/>
          <p:cNvSpPr>
            <a:spLocks noGrp="1"/>
          </p:cNvSpPr>
          <p:nvPr>
            <p:ph type="sldNum" sz="quarter" idx="12"/>
          </p:nvPr>
        </p:nvSpPr>
        <p:spPr/>
        <p:txBody>
          <a:bodyPr/>
          <a:lstStyle>
            <a:lvl1pPr>
              <a:defRPr/>
            </a:lvl1pPr>
          </a:lstStyle>
          <a:p>
            <a:pPr>
              <a:defRPr/>
            </a:pPr>
            <a:fld id="{9B58906C-CF78-44A0-9320-6C77DAF4A514}" type="slidenum">
              <a:rPr lang="es-CO"/>
              <a:pPr>
                <a:defRPr/>
              </a:pPr>
              <a:t>‹Nº›</a:t>
            </a:fld>
            <a:endParaRPr lang="es-CO" dirty="0"/>
          </a:p>
        </p:txBody>
      </p:sp>
    </p:spTree>
    <p:extLst>
      <p:ext uri="{BB962C8B-B14F-4D97-AF65-F5344CB8AC3E}">
        <p14:creationId xmlns:p14="http://schemas.microsoft.com/office/powerpoint/2010/main" val="12874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3 Marcador de fecha"/>
          <p:cNvSpPr>
            <a:spLocks noGrp="1"/>
          </p:cNvSpPr>
          <p:nvPr>
            <p:ph type="dt" sz="half" idx="10"/>
          </p:nvPr>
        </p:nvSpPr>
        <p:spPr/>
        <p:txBody>
          <a:bodyPr/>
          <a:lstStyle>
            <a:lvl1pPr>
              <a:defRPr/>
            </a:lvl1pPr>
          </a:lstStyle>
          <a:p>
            <a:pPr>
              <a:defRPr/>
            </a:pPr>
            <a:fld id="{EA20CD5E-953A-4870-A99B-4DA9B7B30237}" type="datetimeFigureOut">
              <a:rPr lang="es-CO"/>
              <a:pPr>
                <a:defRPr/>
              </a:pPr>
              <a:t>16/12/2014</a:t>
            </a:fld>
            <a:endParaRPr lang="es-CO" dirty="0"/>
          </a:p>
        </p:txBody>
      </p:sp>
      <p:sp>
        <p:nvSpPr>
          <p:cNvPr id="4" name="4 Marcador de pie de página"/>
          <p:cNvSpPr>
            <a:spLocks noGrp="1"/>
          </p:cNvSpPr>
          <p:nvPr>
            <p:ph type="ftr" sz="quarter" idx="11"/>
          </p:nvPr>
        </p:nvSpPr>
        <p:spPr/>
        <p:txBody>
          <a:bodyPr/>
          <a:lstStyle>
            <a:lvl1pPr>
              <a:defRPr/>
            </a:lvl1pPr>
          </a:lstStyle>
          <a:p>
            <a:pPr>
              <a:defRPr/>
            </a:pPr>
            <a:endParaRPr lang="es-CO"/>
          </a:p>
        </p:txBody>
      </p:sp>
      <p:sp>
        <p:nvSpPr>
          <p:cNvPr id="5" name="5 Marcador de número de diapositiva"/>
          <p:cNvSpPr>
            <a:spLocks noGrp="1"/>
          </p:cNvSpPr>
          <p:nvPr>
            <p:ph type="sldNum" sz="quarter" idx="12"/>
          </p:nvPr>
        </p:nvSpPr>
        <p:spPr/>
        <p:txBody>
          <a:bodyPr/>
          <a:lstStyle>
            <a:lvl1pPr>
              <a:defRPr/>
            </a:lvl1pPr>
          </a:lstStyle>
          <a:p>
            <a:pPr>
              <a:defRPr/>
            </a:pPr>
            <a:fld id="{8A407B63-2748-423D-83A5-BB10F6308C9E}" type="slidenum">
              <a:rPr lang="es-CO"/>
              <a:pPr>
                <a:defRPr/>
              </a:pPr>
              <a:t>‹Nº›</a:t>
            </a:fld>
            <a:endParaRPr lang="es-CO" dirty="0"/>
          </a:p>
        </p:txBody>
      </p:sp>
    </p:spTree>
    <p:extLst>
      <p:ext uri="{BB962C8B-B14F-4D97-AF65-F5344CB8AC3E}">
        <p14:creationId xmlns:p14="http://schemas.microsoft.com/office/powerpoint/2010/main" val="2084272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C9AFB672-67BC-4FAC-8850-3219C01847CD}" type="datetimeFigureOut">
              <a:rPr lang="es-CO"/>
              <a:pPr>
                <a:defRPr/>
              </a:pPr>
              <a:t>16/12/2014</a:t>
            </a:fld>
            <a:endParaRPr lang="es-CO" dirty="0"/>
          </a:p>
        </p:txBody>
      </p:sp>
      <p:sp>
        <p:nvSpPr>
          <p:cNvPr id="3" name="4 Marcador de pie de página"/>
          <p:cNvSpPr>
            <a:spLocks noGrp="1"/>
          </p:cNvSpPr>
          <p:nvPr>
            <p:ph type="ftr" sz="quarter" idx="11"/>
          </p:nvPr>
        </p:nvSpPr>
        <p:spPr/>
        <p:txBody>
          <a:bodyPr/>
          <a:lstStyle>
            <a:lvl1pPr>
              <a:defRPr/>
            </a:lvl1pPr>
          </a:lstStyle>
          <a:p>
            <a:pPr>
              <a:defRPr/>
            </a:pPr>
            <a:endParaRPr lang="es-CO"/>
          </a:p>
        </p:txBody>
      </p:sp>
      <p:sp>
        <p:nvSpPr>
          <p:cNvPr id="4" name="5 Marcador de número de diapositiva"/>
          <p:cNvSpPr>
            <a:spLocks noGrp="1"/>
          </p:cNvSpPr>
          <p:nvPr>
            <p:ph type="sldNum" sz="quarter" idx="12"/>
          </p:nvPr>
        </p:nvSpPr>
        <p:spPr/>
        <p:txBody>
          <a:bodyPr/>
          <a:lstStyle>
            <a:lvl1pPr>
              <a:defRPr/>
            </a:lvl1pPr>
          </a:lstStyle>
          <a:p>
            <a:pPr>
              <a:defRPr/>
            </a:pPr>
            <a:fld id="{A101B299-7353-42A4-B5CE-E512678E874C}" type="slidenum">
              <a:rPr lang="es-CO"/>
              <a:pPr>
                <a:defRPr/>
              </a:pPr>
              <a:t>‹Nº›</a:t>
            </a:fld>
            <a:endParaRPr lang="es-CO" dirty="0"/>
          </a:p>
        </p:txBody>
      </p:sp>
    </p:spTree>
    <p:extLst>
      <p:ext uri="{BB962C8B-B14F-4D97-AF65-F5344CB8AC3E}">
        <p14:creationId xmlns:p14="http://schemas.microsoft.com/office/powerpoint/2010/main" val="5948009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8C8FA60-3E14-4470-B633-3EEF6DABC52F}" type="datetimeFigureOut">
              <a:rPr lang="es-CO"/>
              <a:pPr>
                <a:defRPr/>
              </a:pPr>
              <a:t>16/12/2014</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a:p>
        </p:txBody>
      </p:sp>
      <p:sp>
        <p:nvSpPr>
          <p:cNvPr id="7" name="5 Marcador de número de diapositiva"/>
          <p:cNvSpPr>
            <a:spLocks noGrp="1"/>
          </p:cNvSpPr>
          <p:nvPr>
            <p:ph type="sldNum" sz="quarter" idx="12"/>
          </p:nvPr>
        </p:nvSpPr>
        <p:spPr/>
        <p:txBody>
          <a:bodyPr/>
          <a:lstStyle>
            <a:lvl1pPr>
              <a:defRPr/>
            </a:lvl1pPr>
          </a:lstStyle>
          <a:p>
            <a:pPr>
              <a:defRPr/>
            </a:pPr>
            <a:fld id="{530E04B6-64A3-4D4F-901E-2433E906C437}" type="slidenum">
              <a:rPr lang="es-CO"/>
              <a:pPr>
                <a:defRPr/>
              </a:pPr>
              <a:t>‹Nº›</a:t>
            </a:fld>
            <a:endParaRPr lang="es-CO" dirty="0"/>
          </a:p>
        </p:txBody>
      </p:sp>
    </p:spTree>
    <p:extLst>
      <p:ext uri="{BB962C8B-B14F-4D97-AF65-F5344CB8AC3E}">
        <p14:creationId xmlns:p14="http://schemas.microsoft.com/office/powerpoint/2010/main" val="142378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smtClean="0"/>
              <a:t>Haga clic en el icono para agregar una imagen</a:t>
            </a:r>
            <a:endParaRPr lang="es-CO" noProof="0" dirty="0"/>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40C4B47-C5F1-441A-B1AC-72F85E5FA3A0}" type="datetimeFigureOut">
              <a:rPr lang="es-CO"/>
              <a:pPr>
                <a:defRPr/>
              </a:pPr>
              <a:t>16/12/2014</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a:p>
        </p:txBody>
      </p:sp>
      <p:sp>
        <p:nvSpPr>
          <p:cNvPr id="7" name="5 Marcador de número de diapositiva"/>
          <p:cNvSpPr>
            <a:spLocks noGrp="1"/>
          </p:cNvSpPr>
          <p:nvPr>
            <p:ph type="sldNum" sz="quarter" idx="12"/>
          </p:nvPr>
        </p:nvSpPr>
        <p:spPr/>
        <p:txBody>
          <a:bodyPr/>
          <a:lstStyle>
            <a:lvl1pPr>
              <a:defRPr/>
            </a:lvl1pPr>
          </a:lstStyle>
          <a:p>
            <a:pPr>
              <a:defRPr/>
            </a:pPr>
            <a:fld id="{486FB9FE-C7BF-4A07-9104-9FB5F2F8D7F1}" type="slidenum">
              <a:rPr lang="es-CO"/>
              <a:pPr>
                <a:defRPr/>
              </a:pPr>
              <a:t>‹Nº›</a:t>
            </a:fld>
            <a:endParaRPr lang="es-CO" dirty="0"/>
          </a:p>
        </p:txBody>
      </p:sp>
    </p:spTree>
    <p:extLst>
      <p:ext uri="{BB962C8B-B14F-4D97-AF65-F5344CB8AC3E}">
        <p14:creationId xmlns:p14="http://schemas.microsoft.com/office/powerpoint/2010/main" val="223371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CO" smtClean="0"/>
          </a:p>
        </p:txBody>
      </p:sp>
      <p:pic>
        <p:nvPicPr>
          <p:cNvPr id="1027" name="7 Imagen"/>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021388"/>
            <a:ext cx="9906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2 Marcador de texto"/>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smtClean="0"/>
          </a:p>
        </p:txBody>
      </p:sp>
      <p:sp>
        <p:nvSpPr>
          <p:cNvPr id="4" name="3 Marcador de fecha"/>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7033866-6AF4-4A2D-ACAA-9F63535E8C2A}" type="datetimeFigureOut">
              <a:rPr lang="es-CO"/>
              <a:pPr>
                <a:defRPr/>
              </a:pPr>
              <a:t>16/12/2014</a:t>
            </a:fld>
            <a:endParaRPr lang="es-CO" dirty="0"/>
          </a:p>
        </p:txBody>
      </p:sp>
      <p:sp>
        <p:nvSpPr>
          <p:cNvPr id="5" name="4 Marcador de pie de página"/>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CO"/>
          </a:p>
        </p:txBody>
      </p:sp>
      <p:sp>
        <p:nvSpPr>
          <p:cNvPr id="6" name="5 Marcador de número de diapositiva"/>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DBDFA6C-B1FB-4021-845A-52808C171FEF}" type="slidenum">
              <a:rPr lang="es-CO"/>
              <a:pPr>
                <a:defRPr/>
              </a:pPr>
              <a:t>‹Nº›</a:t>
            </a:fld>
            <a:endParaRPr lang="es-CO" dirty="0"/>
          </a:p>
        </p:txBody>
      </p:sp>
      <p:pic>
        <p:nvPicPr>
          <p:cNvPr id="2" name="Imagen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8464" y="92076"/>
            <a:ext cx="1013043" cy="742603"/>
          </a:xfrm>
          <a:prstGeom prst="rect">
            <a:avLst/>
          </a:prstGeom>
        </p:spPr>
      </p:pic>
      <p:pic>
        <p:nvPicPr>
          <p:cNvPr id="3" name="Imagen 2"/>
          <p:cNvPicPr>
            <a:picLocks noChangeAspect="1"/>
          </p:cNvPicPr>
          <p:nvPr userDrawn="1"/>
        </p:nvPicPr>
        <p:blipFill rotWithShape="1">
          <a:blip r:embed="rId16" cstate="print">
            <a:extLst>
              <a:ext uri="{28A0092B-C50C-407E-A947-70E740481C1C}">
                <a14:useLocalDpi xmlns:a14="http://schemas.microsoft.com/office/drawing/2010/main" val="0"/>
              </a:ext>
            </a:extLst>
          </a:blip>
          <a:srcRect l="4564" t="22700" r="2941" b="22701"/>
          <a:stretch/>
        </p:blipFill>
        <p:spPr>
          <a:xfrm>
            <a:off x="8255000" y="44451"/>
            <a:ext cx="1420773" cy="648072"/>
          </a:xfrm>
          <a:prstGeom prst="rect">
            <a:avLst/>
          </a:prstGeom>
        </p:spPr>
      </p:pic>
    </p:spTree>
  </p:cSld>
  <p:clrMap bg1="lt1" tx1="dk1" bg2="lt2" tx2="dk2" accent1="accent1" accent2="accent2" accent3="accent3" accent4="accent4" accent5="accent5" accent6="accent6" hlink="hlink" folHlink="folHlink"/>
  <p:sldLayoutIdLst>
    <p:sldLayoutId id="2147484090" r:id="rId1"/>
    <p:sldLayoutId id="2147484091"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92" r:id="rId12"/>
  </p:sldLayoutIdLst>
  <p:timing>
    <p:tnLst>
      <p:par>
        <p:cTn id="1" dur="indefinite" restart="never" nodeType="tmRoot"/>
      </p:par>
    </p:tnLst>
  </p:timing>
  <p:txStyles>
    <p:titleStyle>
      <a:lvl1pPr algn="ctr" rtl="0" eaLnBrk="0" fontAlgn="base" hangingPunct="0">
        <a:spcBef>
          <a:spcPct val="0"/>
        </a:spcBef>
        <a:spcAft>
          <a:spcPct val="0"/>
        </a:spcAft>
        <a:defRPr sz="4000" b="1" kern="1200">
          <a:solidFill>
            <a:schemeClr val="tx1"/>
          </a:solidFill>
          <a:latin typeface="Impact" pitchFamily="34" charset="0"/>
          <a:ea typeface="+mj-ea"/>
          <a:cs typeface="+mj-cs"/>
        </a:defRPr>
      </a:lvl1pPr>
      <a:lvl2pPr algn="ctr" rtl="0" eaLnBrk="0" fontAlgn="base" hangingPunct="0">
        <a:spcBef>
          <a:spcPct val="0"/>
        </a:spcBef>
        <a:spcAft>
          <a:spcPct val="0"/>
        </a:spcAft>
        <a:defRPr sz="4000" b="1">
          <a:solidFill>
            <a:schemeClr val="tx1"/>
          </a:solidFill>
          <a:latin typeface="Impact" pitchFamily="34" charset="0"/>
        </a:defRPr>
      </a:lvl2pPr>
      <a:lvl3pPr algn="ctr" rtl="0" eaLnBrk="0" fontAlgn="base" hangingPunct="0">
        <a:spcBef>
          <a:spcPct val="0"/>
        </a:spcBef>
        <a:spcAft>
          <a:spcPct val="0"/>
        </a:spcAft>
        <a:defRPr sz="4000" b="1">
          <a:solidFill>
            <a:schemeClr val="tx1"/>
          </a:solidFill>
          <a:latin typeface="Impact" pitchFamily="34" charset="0"/>
        </a:defRPr>
      </a:lvl3pPr>
      <a:lvl4pPr algn="ctr" rtl="0" eaLnBrk="0" fontAlgn="base" hangingPunct="0">
        <a:spcBef>
          <a:spcPct val="0"/>
        </a:spcBef>
        <a:spcAft>
          <a:spcPct val="0"/>
        </a:spcAft>
        <a:defRPr sz="4000" b="1">
          <a:solidFill>
            <a:schemeClr val="tx1"/>
          </a:solidFill>
          <a:latin typeface="Impact" pitchFamily="34" charset="0"/>
        </a:defRPr>
      </a:lvl4pPr>
      <a:lvl5pPr algn="ctr" rtl="0" eaLnBrk="0" fontAlgn="base" hangingPunct="0">
        <a:spcBef>
          <a:spcPct val="0"/>
        </a:spcBef>
        <a:spcAft>
          <a:spcPct val="0"/>
        </a:spcAft>
        <a:defRPr sz="4000" b="1">
          <a:solidFill>
            <a:schemeClr val="tx1"/>
          </a:solidFill>
          <a:latin typeface="Impact"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dirty="0" smtClean="0"/>
              <a:t>Haga clic para modificar el estilo de título del patrón</a:t>
            </a:r>
            <a:endParaRPr lang="es-CO" dirty="0" smtClean="0"/>
          </a:p>
        </p:txBody>
      </p:sp>
      <p:pic>
        <p:nvPicPr>
          <p:cNvPr id="8" name="7 Imagen"/>
          <p:cNvPicPr>
            <a:picLocks noChangeAspect="1"/>
          </p:cNvPicPr>
          <p:nvPr/>
        </p:nvPicPr>
        <p:blipFill>
          <a:blip r:embed="rId13" cstate="email"/>
          <a:srcRect/>
          <a:stretch>
            <a:fillRect/>
          </a:stretch>
        </p:blipFill>
        <p:spPr bwMode="auto">
          <a:xfrm>
            <a:off x="0" y="6021288"/>
            <a:ext cx="9906000" cy="836712"/>
          </a:xfrm>
          <a:prstGeom prst="rect">
            <a:avLst/>
          </a:prstGeom>
          <a:noFill/>
          <a:ln w="9525">
            <a:noFill/>
            <a:miter lim="800000"/>
            <a:headEnd/>
            <a:tailEnd/>
          </a:ln>
        </p:spPr>
      </p:pic>
      <p:sp>
        <p:nvSpPr>
          <p:cNvPr id="1027" name="2 Marcador de texto"/>
          <p:cNvSpPr>
            <a:spLocks noGrp="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smtClean="0"/>
          </a:p>
        </p:txBody>
      </p:sp>
      <p:sp>
        <p:nvSpPr>
          <p:cNvPr id="4" name="3 Marcador de fecha"/>
          <p:cNvSpPr>
            <a:spLocks noGrp="1"/>
          </p:cNvSpPr>
          <p:nvPr>
            <p:ph type="dt" sz="half" idx="2"/>
          </p:nvPr>
        </p:nvSpPr>
        <p:spPr>
          <a:xfrm>
            <a:off x="495300" y="6356354"/>
            <a:ext cx="2311400" cy="365125"/>
          </a:xfrm>
          <a:prstGeom prst="rect">
            <a:avLst/>
          </a:prstGeom>
        </p:spPr>
        <p:txBody>
          <a:bodyPr vert="horz" lIns="91440" tIns="45720" rIns="91440" bIns="45720" rtlCol="0" anchor="ctr"/>
          <a:lstStyle>
            <a:lvl1pPr algn="l" fontAlgn="auto">
              <a:spcBef>
                <a:spcPts val="0"/>
              </a:spcBef>
              <a:spcAft>
                <a:spcPts val="0"/>
              </a:spcAft>
              <a:defRPr sz="1300" smtClean="0">
                <a:solidFill>
                  <a:schemeClr val="tx1">
                    <a:tint val="75000"/>
                  </a:schemeClr>
                </a:solidFill>
                <a:latin typeface="+mn-lt"/>
                <a:cs typeface="+mn-cs"/>
              </a:defRPr>
            </a:lvl1pPr>
          </a:lstStyle>
          <a:p>
            <a:fld id="{D3B40725-6099-4579-9CC4-126D9068B71C}" type="datetimeFigureOut">
              <a:rPr lang="es-MX">
                <a:solidFill>
                  <a:srgbClr val="244061">
                    <a:tint val="75000"/>
                  </a:srgbClr>
                </a:solidFill>
              </a:rPr>
              <a:pPr/>
              <a:t>16/12/2014</a:t>
            </a:fld>
            <a:endParaRPr lang="es-MX">
              <a:solidFill>
                <a:srgbClr val="244061">
                  <a:tint val="75000"/>
                </a:srgbClr>
              </a:solidFill>
            </a:endParaRPr>
          </a:p>
        </p:txBody>
      </p:sp>
      <p:sp>
        <p:nvSpPr>
          <p:cNvPr id="5" name="4 Marcador de pie de página"/>
          <p:cNvSpPr>
            <a:spLocks noGrp="1"/>
          </p:cNvSpPr>
          <p:nvPr>
            <p:ph type="ftr" sz="quarter" idx="3"/>
          </p:nvPr>
        </p:nvSpPr>
        <p:spPr>
          <a:xfrm>
            <a:off x="3384550" y="6356354"/>
            <a:ext cx="3136900" cy="365125"/>
          </a:xfrm>
          <a:prstGeom prst="rect">
            <a:avLst/>
          </a:prstGeom>
        </p:spPr>
        <p:txBody>
          <a:bodyPr vert="horz" lIns="91440" tIns="45720" rIns="91440" bIns="45720" rtlCol="0" anchor="ctr"/>
          <a:lstStyle>
            <a:lvl1pPr algn="ctr" fontAlgn="auto">
              <a:spcBef>
                <a:spcPts val="0"/>
              </a:spcBef>
              <a:spcAft>
                <a:spcPts val="0"/>
              </a:spcAft>
              <a:defRPr sz="1300">
                <a:solidFill>
                  <a:schemeClr val="tx1">
                    <a:tint val="75000"/>
                  </a:schemeClr>
                </a:solidFill>
                <a:latin typeface="+mn-lt"/>
                <a:cs typeface="+mn-cs"/>
              </a:defRPr>
            </a:lvl1pPr>
          </a:lstStyle>
          <a:p>
            <a:endParaRPr lang="es-MX">
              <a:solidFill>
                <a:srgbClr val="244061">
                  <a:tint val="75000"/>
                </a:srgbClr>
              </a:solidFill>
            </a:endParaRPr>
          </a:p>
        </p:txBody>
      </p:sp>
      <p:sp>
        <p:nvSpPr>
          <p:cNvPr id="6" name="5 Marcador de número de diapositiva"/>
          <p:cNvSpPr>
            <a:spLocks noGrp="1"/>
          </p:cNvSpPr>
          <p:nvPr>
            <p:ph type="sldNum" sz="quarter" idx="4"/>
          </p:nvPr>
        </p:nvSpPr>
        <p:spPr>
          <a:xfrm>
            <a:off x="7099300" y="6356354"/>
            <a:ext cx="2311400" cy="365125"/>
          </a:xfrm>
          <a:prstGeom prst="rect">
            <a:avLst/>
          </a:prstGeom>
        </p:spPr>
        <p:txBody>
          <a:bodyPr vert="horz" lIns="91440" tIns="45720" rIns="91440" bIns="45720" rtlCol="0" anchor="ctr"/>
          <a:lstStyle>
            <a:lvl1pPr algn="r" fontAlgn="auto">
              <a:spcBef>
                <a:spcPts val="0"/>
              </a:spcBef>
              <a:spcAft>
                <a:spcPts val="0"/>
              </a:spcAft>
              <a:defRPr sz="1300" smtClean="0">
                <a:solidFill>
                  <a:schemeClr val="tx1">
                    <a:tint val="75000"/>
                  </a:schemeClr>
                </a:solidFill>
                <a:latin typeface="+mn-lt"/>
                <a:cs typeface="+mn-cs"/>
              </a:defRPr>
            </a:lvl1pPr>
          </a:lstStyle>
          <a:p>
            <a:fld id="{D0161477-79D1-4572-8B7C-31CC182F0BDA}" type="slidenum">
              <a:rPr lang="es-MX">
                <a:solidFill>
                  <a:srgbClr val="244061">
                    <a:tint val="75000"/>
                  </a:srgbClr>
                </a:solidFill>
              </a:rPr>
              <a:pPr/>
              <a:t>‹Nº›</a:t>
            </a:fld>
            <a:endParaRPr lang="es-MX">
              <a:solidFill>
                <a:srgbClr val="244061">
                  <a:tint val="75000"/>
                </a:srgbClr>
              </a:solidFill>
            </a:endParaRPr>
          </a:p>
        </p:txBody>
      </p:sp>
      <p:pic>
        <p:nvPicPr>
          <p:cNvPr id="1031" name="E719C35A-4CD6-4178-B0D0-8DA208F1799A" descr="E719C35A-4CD6-4178-B0D0-8DA208F1799A"/>
          <p:cNvPicPr>
            <a:picLocks noChangeAspect="1" noChangeArrowheads="1"/>
          </p:cNvPicPr>
          <p:nvPr/>
        </p:nvPicPr>
        <p:blipFill>
          <a:blip r:embed="rId14" cstate="email"/>
          <a:srcRect/>
          <a:stretch>
            <a:fillRect/>
          </a:stretch>
        </p:blipFill>
        <p:spPr bwMode="auto">
          <a:xfrm>
            <a:off x="196427" y="260648"/>
            <a:ext cx="1818783" cy="1296144"/>
          </a:xfrm>
          <a:prstGeom prst="rect">
            <a:avLst/>
          </a:prstGeom>
          <a:noFill/>
          <a:ln w="9525">
            <a:noFill/>
            <a:miter lim="800000"/>
            <a:headEnd/>
            <a:tailEnd/>
          </a:ln>
        </p:spPr>
      </p:pic>
      <p:pic>
        <p:nvPicPr>
          <p:cNvPr id="9" name="Imagen 1" descr="Presidencia de la República de Colombia"/>
          <p:cNvPicPr>
            <a:picLocks noChangeAspect="1" noChangeArrowheads="1"/>
          </p:cNvPicPr>
          <p:nvPr/>
        </p:nvPicPr>
        <p:blipFill>
          <a:blip r:embed="rId15" cstate="print"/>
          <a:srcRect l="69547"/>
          <a:stretch>
            <a:fillRect/>
          </a:stretch>
        </p:blipFill>
        <p:spPr bwMode="auto">
          <a:xfrm>
            <a:off x="7905330" y="476672"/>
            <a:ext cx="1512167" cy="748446"/>
          </a:xfrm>
          <a:prstGeom prst="rect">
            <a:avLst/>
          </a:prstGeom>
          <a:noFill/>
          <a:ln w="9525">
            <a:noFill/>
            <a:miter lim="800000"/>
            <a:headEnd/>
            <a:tailEnd/>
          </a:ln>
        </p:spPr>
      </p:pic>
    </p:spTree>
    <p:extLst>
      <p:ext uri="{BB962C8B-B14F-4D97-AF65-F5344CB8AC3E}">
        <p14:creationId xmlns:p14="http://schemas.microsoft.com/office/powerpoint/2010/main" val="3469842919"/>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rtl="0" eaLnBrk="1" fontAlgn="base" hangingPunct="1">
        <a:spcBef>
          <a:spcPct val="0"/>
        </a:spcBef>
        <a:spcAft>
          <a:spcPct val="0"/>
        </a:spcAft>
        <a:defRPr sz="4333" b="1" kern="1200">
          <a:solidFill>
            <a:schemeClr val="tx1"/>
          </a:solidFill>
          <a:latin typeface="Impact" pitchFamily="34" charset="0"/>
          <a:ea typeface="+mj-ea"/>
          <a:cs typeface="+mj-cs"/>
        </a:defRPr>
      </a:lvl1pPr>
      <a:lvl2pPr algn="ctr" rtl="0" eaLnBrk="1" fontAlgn="base" hangingPunct="1">
        <a:spcBef>
          <a:spcPct val="0"/>
        </a:spcBef>
        <a:spcAft>
          <a:spcPct val="0"/>
        </a:spcAft>
        <a:defRPr sz="4767">
          <a:solidFill>
            <a:schemeClr val="tx1"/>
          </a:solidFill>
          <a:latin typeface="Calibri" pitchFamily="34" charset="0"/>
        </a:defRPr>
      </a:lvl2pPr>
      <a:lvl3pPr algn="ctr" rtl="0" eaLnBrk="1" fontAlgn="base" hangingPunct="1">
        <a:spcBef>
          <a:spcPct val="0"/>
        </a:spcBef>
        <a:spcAft>
          <a:spcPct val="0"/>
        </a:spcAft>
        <a:defRPr sz="4767">
          <a:solidFill>
            <a:schemeClr val="tx1"/>
          </a:solidFill>
          <a:latin typeface="Calibri" pitchFamily="34" charset="0"/>
        </a:defRPr>
      </a:lvl3pPr>
      <a:lvl4pPr algn="ctr" rtl="0" eaLnBrk="1" fontAlgn="base" hangingPunct="1">
        <a:spcBef>
          <a:spcPct val="0"/>
        </a:spcBef>
        <a:spcAft>
          <a:spcPct val="0"/>
        </a:spcAft>
        <a:defRPr sz="4767">
          <a:solidFill>
            <a:schemeClr val="tx1"/>
          </a:solidFill>
          <a:latin typeface="Calibri" pitchFamily="34" charset="0"/>
        </a:defRPr>
      </a:lvl4pPr>
      <a:lvl5pPr algn="ctr" rtl="0" eaLnBrk="1" fontAlgn="base" hangingPunct="1">
        <a:spcBef>
          <a:spcPct val="0"/>
        </a:spcBef>
        <a:spcAft>
          <a:spcPct val="0"/>
        </a:spcAft>
        <a:defRPr sz="4767">
          <a:solidFill>
            <a:schemeClr val="tx1"/>
          </a:solidFill>
          <a:latin typeface="Calibri" pitchFamily="34" charset="0"/>
        </a:defRPr>
      </a:lvl5pPr>
      <a:lvl6pPr marL="495298" algn="ctr" rtl="0" eaLnBrk="1" fontAlgn="base" hangingPunct="1">
        <a:spcBef>
          <a:spcPct val="0"/>
        </a:spcBef>
        <a:spcAft>
          <a:spcPct val="0"/>
        </a:spcAft>
        <a:defRPr sz="4767">
          <a:solidFill>
            <a:schemeClr val="tx1"/>
          </a:solidFill>
          <a:latin typeface="Calibri" pitchFamily="34" charset="0"/>
        </a:defRPr>
      </a:lvl6pPr>
      <a:lvl7pPr marL="990595" algn="ctr" rtl="0" eaLnBrk="1" fontAlgn="base" hangingPunct="1">
        <a:spcBef>
          <a:spcPct val="0"/>
        </a:spcBef>
        <a:spcAft>
          <a:spcPct val="0"/>
        </a:spcAft>
        <a:defRPr sz="4767">
          <a:solidFill>
            <a:schemeClr val="tx1"/>
          </a:solidFill>
          <a:latin typeface="Calibri" pitchFamily="34" charset="0"/>
        </a:defRPr>
      </a:lvl7pPr>
      <a:lvl8pPr marL="1485891" algn="ctr" rtl="0" eaLnBrk="1" fontAlgn="base" hangingPunct="1">
        <a:spcBef>
          <a:spcPct val="0"/>
        </a:spcBef>
        <a:spcAft>
          <a:spcPct val="0"/>
        </a:spcAft>
        <a:defRPr sz="4767">
          <a:solidFill>
            <a:schemeClr val="tx1"/>
          </a:solidFill>
          <a:latin typeface="Calibri" pitchFamily="34" charset="0"/>
        </a:defRPr>
      </a:lvl8pPr>
      <a:lvl9pPr marL="1981189" algn="ctr" rtl="0" eaLnBrk="1" fontAlgn="base" hangingPunct="1">
        <a:spcBef>
          <a:spcPct val="0"/>
        </a:spcBef>
        <a:spcAft>
          <a:spcPct val="0"/>
        </a:spcAft>
        <a:defRPr sz="4767">
          <a:solidFill>
            <a:schemeClr val="tx1"/>
          </a:solidFill>
          <a:latin typeface="Calibri" pitchFamily="34" charset="0"/>
        </a:defRPr>
      </a:lvl9pPr>
    </p:titleStyle>
    <p:bodyStyle>
      <a:lvl1pPr marL="371473" indent="-371473" algn="l" rtl="0" eaLnBrk="1" fontAlgn="base" hangingPunct="1">
        <a:spcBef>
          <a:spcPct val="20000"/>
        </a:spcBef>
        <a:spcAft>
          <a:spcPct val="0"/>
        </a:spcAft>
        <a:buFont typeface="Arial" charset="0"/>
        <a:buChar char="•"/>
        <a:defRPr sz="3467" kern="1200">
          <a:solidFill>
            <a:schemeClr val="tx1"/>
          </a:solidFill>
          <a:latin typeface="+mn-lt"/>
          <a:ea typeface="+mn-ea"/>
          <a:cs typeface="+mn-cs"/>
        </a:defRPr>
      </a:lvl1pPr>
      <a:lvl2pPr marL="804858" indent="-309561" algn="l" rtl="0" eaLnBrk="1" fontAlgn="base" hangingPunct="1">
        <a:spcBef>
          <a:spcPct val="20000"/>
        </a:spcBef>
        <a:spcAft>
          <a:spcPct val="0"/>
        </a:spcAft>
        <a:buFont typeface="Arial" charset="0"/>
        <a:buChar char="–"/>
        <a:defRPr sz="3033" kern="1200">
          <a:solidFill>
            <a:schemeClr val="tx1"/>
          </a:solidFill>
          <a:latin typeface="+mn-lt"/>
          <a:ea typeface="+mn-ea"/>
          <a:cs typeface="+mn-cs"/>
        </a:defRPr>
      </a:lvl2pPr>
      <a:lvl3pPr marL="1238243" indent="-247648" algn="l" rtl="0" eaLnBrk="1" fontAlgn="base" hangingPunct="1">
        <a:spcBef>
          <a:spcPct val="20000"/>
        </a:spcBef>
        <a:spcAft>
          <a:spcPct val="0"/>
        </a:spcAft>
        <a:buFont typeface="Arial" charset="0"/>
        <a:buChar char="•"/>
        <a:defRPr sz="2600" kern="1200">
          <a:solidFill>
            <a:schemeClr val="tx1"/>
          </a:solidFill>
          <a:latin typeface="+mn-lt"/>
          <a:ea typeface="+mn-ea"/>
          <a:cs typeface="+mn-cs"/>
        </a:defRPr>
      </a:lvl3pPr>
      <a:lvl4pPr marL="1733540" indent="-247648" algn="l" rtl="0" eaLnBrk="1" fontAlgn="base" hangingPunct="1">
        <a:spcBef>
          <a:spcPct val="20000"/>
        </a:spcBef>
        <a:spcAft>
          <a:spcPct val="0"/>
        </a:spcAft>
        <a:buFont typeface="Arial" charset="0"/>
        <a:buChar char="–"/>
        <a:defRPr sz="2167" kern="1200">
          <a:solidFill>
            <a:schemeClr val="tx1"/>
          </a:solidFill>
          <a:latin typeface="+mn-lt"/>
          <a:ea typeface="+mn-ea"/>
          <a:cs typeface="+mn-cs"/>
        </a:defRPr>
      </a:lvl4pPr>
      <a:lvl5pPr marL="2228837" indent="-247648" algn="l" rtl="0" eaLnBrk="1" fontAlgn="base" hangingPunct="1">
        <a:spcBef>
          <a:spcPct val="20000"/>
        </a:spcBef>
        <a:spcAft>
          <a:spcPct val="0"/>
        </a:spcAft>
        <a:buFont typeface="Arial" charset="0"/>
        <a:buChar char="»"/>
        <a:defRPr sz="2167" kern="1200">
          <a:solidFill>
            <a:schemeClr val="tx1"/>
          </a:solidFill>
          <a:latin typeface="+mn-lt"/>
          <a:ea typeface="+mn-ea"/>
          <a:cs typeface="+mn-cs"/>
        </a:defRPr>
      </a:lvl5pPr>
      <a:lvl6pPr marL="2724134" indent="-247648" algn="l" defTabSz="990595"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431" indent="-247648" algn="l" defTabSz="990595"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729" indent="-247648" algn="l" defTabSz="990595"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10026" indent="-247648" algn="l" defTabSz="990595" rtl="0" eaLnBrk="1" latinLnBrk="0" hangingPunct="1">
        <a:spcBef>
          <a:spcPct val="20000"/>
        </a:spcBef>
        <a:buFont typeface="Arial" pitchFamily="34" charset="0"/>
        <a:buChar char="•"/>
        <a:defRPr sz="2167" kern="1200">
          <a:solidFill>
            <a:schemeClr val="tx1"/>
          </a:solidFill>
          <a:latin typeface="+mn-lt"/>
          <a:ea typeface="+mn-ea"/>
          <a:cs typeface="+mn-cs"/>
        </a:defRPr>
      </a:lvl9pPr>
    </p:bodyStyle>
    <p:otherStyle>
      <a:defPPr>
        <a:defRPr lang="es-CO"/>
      </a:defPPr>
      <a:lvl1pPr marL="0" algn="l" defTabSz="990595" rtl="0" eaLnBrk="1" latinLnBrk="0" hangingPunct="1">
        <a:defRPr sz="1950" kern="1200">
          <a:solidFill>
            <a:schemeClr val="tx1"/>
          </a:solidFill>
          <a:latin typeface="+mn-lt"/>
          <a:ea typeface="+mn-ea"/>
          <a:cs typeface="+mn-cs"/>
        </a:defRPr>
      </a:lvl1pPr>
      <a:lvl2pPr marL="495298" algn="l" defTabSz="990595" rtl="0" eaLnBrk="1" latinLnBrk="0" hangingPunct="1">
        <a:defRPr sz="1950" kern="1200">
          <a:solidFill>
            <a:schemeClr val="tx1"/>
          </a:solidFill>
          <a:latin typeface="+mn-lt"/>
          <a:ea typeface="+mn-ea"/>
          <a:cs typeface="+mn-cs"/>
        </a:defRPr>
      </a:lvl2pPr>
      <a:lvl3pPr marL="990595" algn="l" defTabSz="990595" rtl="0" eaLnBrk="1" latinLnBrk="0" hangingPunct="1">
        <a:defRPr sz="1950" kern="1200">
          <a:solidFill>
            <a:schemeClr val="tx1"/>
          </a:solidFill>
          <a:latin typeface="+mn-lt"/>
          <a:ea typeface="+mn-ea"/>
          <a:cs typeface="+mn-cs"/>
        </a:defRPr>
      </a:lvl3pPr>
      <a:lvl4pPr marL="1485891" algn="l" defTabSz="990595" rtl="0" eaLnBrk="1" latinLnBrk="0" hangingPunct="1">
        <a:defRPr sz="1950" kern="1200">
          <a:solidFill>
            <a:schemeClr val="tx1"/>
          </a:solidFill>
          <a:latin typeface="+mn-lt"/>
          <a:ea typeface="+mn-ea"/>
          <a:cs typeface="+mn-cs"/>
        </a:defRPr>
      </a:lvl4pPr>
      <a:lvl5pPr marL="1981189" algn="l" defTabSz="990595" rtl="0" eaLnBrk="1" latinLnBrk="0" hangingPunct="1">
        <a:defRPr sz="1950" kern="1200">
          <a:solidFill>
            <a:schemeClr val="tx1"/>
          </a:solidFill>
          <a:latin typeface="+mn-lt"/>
          <a:ea typeface="+mn-ea"/>
          <a:cs typeface="+mn-cs"/>
        </a:defRPr>
      </a:lvl5pPr>
      <a:lvl6pPr marL="2476486" algn="l" defTabSz="990595" rtl="0" eaLnBrk="1" latinLnBrk="0" hangingPunct="1">
        <a:defRPr sz="1950" kern="1200">
          <a:solidFill>
            <a:schemeClr val="tx1"/>
          </a:solidFill>
          <a:latin typeface="+mn-lt"/>
          <a:ea typeface="+mn-ea"/>
          <a:cs typeface="+mn-cs"/>
        </a:defRPr>
      </a:lvl6pPr>
      <a:lvl7pPr marL="2971783" algn="l" defTabSz="990595" rtl="0" eaLnBrk="1" latinLnBrk="0" hangingPunct="1">
        <a:defRPr sz="1950" kern="1200">
          <a:solidFill>
            <a:schemeClr val="tx1"/>
          </a:solidFill>
          <a:latin typeface="+mn-lt"/>
          <a:ea typeface="+mn-ea"/>
          <a:cs typeface="+mn-cs"/>
        </a:defRPr>
      </a:lvl7pPr>
      <a:lvl8pPr marL="3467080" algn="l" defTabSz="990595" rtl="0" eaLnBrk="1" latinLnBrk="0" hangingPunct="1">
        <a:defRPr sz="1950" kern="1200">
          <a:solidFill>
            <a:schemeClr val="tx1"/>
          </a:solidFill>
          <a:latin typeface="+mn-lt"/>
          <a:ea typeface="+mn-ea"/>
          <a:cs typeface="+mn-cs"/>
        </a:defRPr>
      </a:lvl8pPr>
      <a:lvl9pPr marL="3962377" algn="l" defTabSz="990595" rtl="0"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9.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30.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31.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32.pn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33.tiff"/><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34.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image" Target="../media/image35.png"/><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image" Target="../media/image36.png"/><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12" Type="http://schemas.openxmlformats.org/officeDocument/2006/relationships/image" Target="../media/image37.pn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image" Target="../media/image39.png"/><Relationship Id="rId3" Type="http://schemas.openxmlformats.org/officeDocument/2006/relationships/diagramLayout" Target="../diagrams/layout21.xml"/><Relationship Id="rId7" Type="http://schemas.openxmlformats.org/officeDocument/2006/relationships/diagramData" Target="../diagrams/data22.xml"/><Relationship Id="rId12" Type="http://schemas.openxmlformats.org/officeDocument/2006/relationships/image" Target="../media/image38.png"/><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24.xml"/><Relationship Id="rId13" Type="http://schemas.openxmlformats.org/officeDocument/2006/relationships/image" Target="../media/image41.png"/><Relationship Id="rId3" Type="http://schemas.openxmlformats.org/officeDocument/2006/relationships/diagramLayout" Target="../diagrams/layout23.xml"/><Relationship Id="rId7" Type="http://schemas.openxmlformats.org/officeDocument/2006/relationships/diagramData" Target="../diagrams/data24.xml"/><Relationship Id="rId12" Type="http://schemas.openxmlformats.org/officeDocument/2006/relationships/image" Target="../media/image40.png"/><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diagramLayout" Target="../diagrams/layout25.xml"/><Relationship Id="rId7" Type="http://schemas.openxmlformats.org/officeDocument/2006/relationships/diagramData" Target="../diagrams/data26.xml"/><Relationship Id="rId12" Type="http://schemas.openxmlformats.org/officeDocument/2006/relationships/image" Target="../media/image42.png"/><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Layout" Target="../diagrams/layout27.xml"/><Relationship Id="rId7" Type="http://schemas.openxmlformats.org/officeDocument/2006/relationships/diagramData" Target="../diagrams/data28.xml"/><Relationship Id="rId12" Type="http://schemas.openxmlformats.org/officeDocument/2006/relationships/image" Target="../media/image43.png"/><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diagramLayout" Target="../diagrams/layout29.xml"/><Relationship Id="rId7" Type="http://schemas.openxmlformats.org/officeDocument/2006/relationships/diagramData" Target="../diagrams/data30.xml"/><Relationship Id="rId12" Type="http://schemas.openxmlformats.org/officeDocument/2006/relationships/image" Target="../media/image44.png"/><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11" Type="http://schemas.microsoft.com/office/2007/relationships/diagramDrawing" Target="../diagrams/drawing30.xml"/><Relationship Id="rId5" Type="http://schemas.openxmlformats.org/officeDocument/2006/relationships/diagramColors" Target="../diagrams/colors29.xml"/><Relationship Id="rId10" Type="http://schemas.openxmlformats.org/officeDocument/2006/relationships/diagramColors" Target="../diagrams/colors30.xml"/><Relationship Id="rId4" Type="http://schemas.openxmlformats.org/officeDocument/2006/relationships/diagramQuickStyle" Target="../diagrams/quickStyle29.xml"/><Relationship Id="rId9" Type="http://schemas.openxmlformats.org/officeDocument/2006/relationships/diagramQuickStyle" Target="../diagrams/quickStyle30.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32.xml"/><Relationship Id="rId3" Type="http://schemas.openxmlformats.org/officeDocument/2006/relationships/diagramLayout" Target="../diagrams/layout31.xml"/><Relationship Id="rId7" Type="http://schemas.openxmlformats.org/officeDocument/2006/relationships/diagramData" Target="../diagrams/data32.xml"/><Relationship Id="rId12" Type="http://schemas.openxmlformats.org/officeDocument/2006/relationships/image" Target="../media/image45.png"/><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11" Type="http://schemas.microsoft.com/office/2007/relationships/diagramDrawing" Target="../diagrams/drawing32.xml"/><Relationship Id="rId5" Type="http://schemas.openxmlformats.org/officeDocument/2006/relationships/diagramColors" Target="../diagrams/colors31.xml"/><Relationship Id="rId10" Type="http://schemas.openxmlformats.org/officeDocument/2006/relationships/diagramColors" Target="../diagrams/colors32.xml"/><Relationship Id="rId4" Type="http://schemas.openxmlformats.org/officeDocument/2006/relationships/diagramQuickStyle" Target="../diagrams/quickStyle31.xml"/><Relationship Id="rId9" Type="http://schemas.openxmlformats.org/officeDocument/2006/relationships/diagramQuickStyle" Target="../diagrams/quickStyle32.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34.xml"/><Relationship Id="rId3" Type="http://schemas.openxmlformats.org/officeDocument/2006/relationships/diagramLayout" Target="../diagrams/layout33.xml"/><Relationship Id="rId7" Type="http://schemas.openxmlformats.org/officeDocument/2006/relationships/diagramData" Target="../diagrams/data34.xml"/><Relationship Id="rId12" Type="http://schemas.openxmlformats.org/officeDocument/2006/relationships/image" Target="../media/image46.png"/><Relationship Id="rId2" Type="http://schemas.openxmlformats.org/officeDocument/2006/relationships/diagramData" Target="../diagrams/data33.xml"/><Relationship Id="rId1" Type="http://schemas.openxmlformats.org/officeDocument/2006/relationships/slideLayout" Target="../slideLayouts/slideLayout7.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diagramLayout" Target="../diagrams/layout35.xml"/><Relationship Id="rId7" Type="http://schemas.openxmlformats.org/officeDocument/2006/relationships/diagramData" Target="../diagrams/data36.xml"/><Relationship Id="rId12" Type="http://schemas.openxmlformats.org/officeDocument/2006/relationships/image" Target="../media/image47.png"/><Relationship Id="rId2" Type="http://schemas.openxmlformats.org/officeDocument/2006/relationships/diagramData" Target="../diagrams/data35.xml"/><Relationship Id="rId1" Type="http://schemas.openxmlformats.org/officeDocument/2006/relationships/slideLayout" Target="../slideLayouts/slideLayout7.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38.xml"/><Relationship Id="rId13" Type="http://schemas.openxmlformats.org/officeDocument/2006/relationships/diagramLayout" Target="../diagrams/layout39.xml"/><Relationship Id="rId3" Type="http://schemas.openxmlformats.org/officeDocument/2006/relationships/diagramLayout" Target="../diagrams/layout37.xml"/><Relationship Id="rId7" Type="http://schemas.openxmlformats.org/officeDocument/2006/relationships/diagramData" Target="../diagrams/data38.xml"/><Relationship Id="rId12" Type="http://schemas.openxmlformats.org/officeDocument/2006/relationships/diagramData" Target="../diagrams/data39.xml"/><Relationship Id="rId2" Type="http://schemas.openxmlformats.org/officeDocument/2006/relationships/diagramData" Target="../diagrams/data37.xml"/><Relationship Id="rId16" Type="http://schemas.microsoft.com/office/2007/relationships/diagramDrawing" Target="../diagrams/drawing39.xml"/><Relationship Id="rId1" Type="http://schemas.openxmlformats.org/officeDocument/2006/relationships/slideLayout" Target="../slideLayouts/slideLayout7.xml"/><Relationship Id="rId6" Type="http://schemas.microsoft.com/office/2007/relationships/diagramDrawing" Target="../diagrams/drawing37.xml"/><Relationship Id="rId11" Type="http://schemas.microsoft.com/office/2007/relationships/diagramDrawing" Target="../diagrams/drawing38.xml"/><Relationship Id="rId5" Type="http://schemas.openxmlformats.org/officeDocument/2006/relationships/diagramColors" Target="../diagrams/colors37.xml"/><Relationship Id="rId15" Type="http://schemas.openxmlformats.org/officeDocument/2006/relationships/diagramColors" Target="../diagrams/colors39.xml"/><Relationship Id="rId10" Type="http://schemas.openxmlformats.org/officeDocument/2006/relationships/diagramColors" Target="../diagrams/colors38.xml"/><Relationship Id="rId4" Type="http://schemas.openxmlformats.org/officeDocument/2006/relationships/diagramQuickStyle" Target="../diagrams/quickStyle37.xml"/><Relationship Id="rId9" Type="http://schemas.openxmlformats.org/officeDocument/2006/relationships/diagramQuickStyle" Target="../diagrams/quickStyle38.xml"/><Relationship Id="rId14" Type="http://schemas.openxmlformats.org/officeDocument/2006/relationships/diagramQuickStyle" Target="../diagrams/quickStyle39.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41.xml"/><Relationship Id="rId3" Type="http://schemas.openxmlformats.org/officeDocument/2006/relationships/diagramLayout" Target="../diagrams/layout40.xml"/><Relationship Id="rId7" Type="http://schemas.openxmlformats.org/officeDocument/2006/relationships/diagramData" Target="../diagrams/data41.xml"/><Relationship Id="rId12" Type="http://schemas.openxmlformats.org/officeDocument/2006/relationships/image" Target="../media/image48.png"/><Relationship Id="rId2" Type="http://schemas.openxmlformats.org/officeDocument/2006/relationships/diagramData" Target="../diagrams/data40.xml"/><Relationship Id="rId1" Type="http://schemas.openxmlformats.org/officeDocument/2006/relationships/slideLayout" Target="../slideLayouts/slideLayout7.xml"/><Relationship Id="rId6" Type="http://schemas.microsoft.com/office/2007/relationships/diagramDrawing" Target="../diagrams/drawing40.xml"/><Relationship Id="rId11" Type="http://schemas.microsoft.com/office/2007/relationships/diagramDrawing" Target="../diagrams/drawing41.xml"/><Relationship Id="rId5" Type="http://schemas.openxmlformats.org/officeDocument/2006/relationships/diagramColors" Target="../diagrams/colors40.xml"/><Relationship Id="rId10" Type="http://schemas.openxmlformats.org/officeDocument/2006/relationships/diagramColors" Target="../diagrams/colors41.xml"/><Relationship Id="rId4" Type="http://schemas.openxmlformats.org/officeDocument/2006/relationships/diagramQuickStyle" Target="../diagrams/quickStyle40.xml"/><Relationship Id="rId9" Type="http://schemas.openxmlformats.org/officeDocument/2006/relationships/diagramQuickStyle" Target="../diagrams/quickStyle41.xml"/></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43.xml"/><Relationship Id="rId3" Type="http://schemas.openxmlformats.org/officeDocument/2006/relationships/diagramLayout" Target="../diagrams/layout42.xml"/><Relationship Id="rId7" Type="http://schemas.openxmlformats.org/officeDocument/2006/relationships/diagramData" Target="../diagrams/data43.xml"/><Relationship Id="rId12" Type="http://schemas.openxmlformats.org/officeDocument/2006/relationships/image" Target="../media/image49.emf"/><Relationship Id="rId2" Type="http://schemas.openxmlformats.org/officeDocument/2006/relationships/diagramData" Target="../diagrams/data42.xml"/><Relationship Id="rId1" Type="http://schemas.openxmlformats.org/officeDocument/2006/relationships/slideLayout" Target="../slideLayouts/slideLayout7.xml"/><Relationship Id="rId6" Type="http://schemas.microsoft.com/office/2007/relationships/diagramDrawing" Target="../diagrams/drawing42.xml"/><Relationship Id="rId11" Type="http://schemas.microsoft.com/office/2007/relationships/diagramDrawing" Target="../diagrams/drawing43.xml"/><Relationship Id="rId5" Type="http://schemas.openxmlformats.org/officeDocument/2006/relationships/diagramColors" Target="../diagrams/colors42.xml"/><Relationship Id="rId10" Type="http://schemas.openxmlformats.org/officeDocument/2006/relationships/diagramColors" Target="../diagrams/colors43.xml"/><Relationship Id="rId4" Type="http://schemas.openxmlformats.org/officeDocument/2006/relationships/diagramQuickStyle" Target="../diagrams/quickStyle42.xml"/><Relationship Id="rId9" Type="http://schemas.openxmlformats.org/officeDocument/2006/relationships/diagramQuickStyle" Target="../diagrams/quickStyle43.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45.xml"/><Relationship Id="rId3" Type="http://schemas.openxmlformats.org/officeDocument/2006/relationships/diagramLayout" Target="../diagrams/layout44.xml"/><Relationship Id="rId7" Type="http://schemas.openxmlformats.org/officeDocument/2006/relationships/diagramData" Target="../diagrams/data45.xml"/><Relationship Id="rId12" Type="http://schemas.openxmlformats.org/officeDocument/2006/relationships/image" Target="../media/image50.png"/><Relationship Id="rId2" Type="http://schemas.openxmlformats.org/officeDocument/2006/relationships/diagramData" Target="../diagrams/data44.xml"/><Relationship Id="rId1" Type="http://schemas.openxmlformats.org/officeDocument/2006/relationships/slideLayout" Target="../slideLayouts/slideLayout7.xml"/><Relationship Id="rId6" Type="http://schemas.microsoft.com/office/2007/relationships/diagramDrawing" Target="../diagrams/drawing44.xml"/><Relationship Id="rId11" Type="http://schemas.microsoft.com/office/2007/relationships/diagramDrawing" Target="../diagrams/drawing45.xml"/><Relationship Id="rId5" Type="http://schemas.openxmlformats.org/officeDocument/2006/relationships/diagramColors" Target="../diagrams/colors44.xml"/><Relationship Id="rId10" Type="http://schemas.openxmlformats.org/officeDocument/2006/relationships/diagramColors" Target="../diagrams/colors45.xml"/><Relationship Id="rId4" Type="http://schemas.openxmlformats.org/officeDocument/2006/relationships/diagramQuickStyle" Target="../diagrams/quickStyle44.xml"/><Relationship Id="rId9" Type="http://schemas.openxmlformats.org/officeDocument/2006/relationships/diagramQuickStyle" Target="../diagrams/quickStyle45.xml"/></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47.xml"/><Relationship Id="rId3" Type="http://schemas.openxmlformats.org/officeDocument/2006/relationships/diagramLayout" Target="../diagrams/layout46.xml"/><Relationship Id="rId7" Type="http://schemas.openxmlformats.org/officeDocument/2006/relationships/diagramData" Target="../diagrams/data47.xml"/><Relationship Id="rId12" Type="http://schemas.openxmlformats.org/officeDocument/2006/relationships/image" Target="../media/image51.png"/><Relationship Id="rId2" Type="http://schemas.openxmlformats.org/officeDocument/2006/relationships/diagramData" Target="../diagrams/data46.xml"/><Relationship Id="rId1" Type="http://schemas.openxmlformats.org/officeDocument/2006/relationships/slideLayout" Target="../slideLayouts/slideLayout7.xml"/><Relationship Id="rId6" Type="http://schemas.microsoft.com/office/2007/relationships/diagramDrawing" Target="../diagrams/drawing46.xml"/><Relationship Id="rId11" Type="http://schemas.microsoft.com/office/2007/relationships/diagramDrawing" Target="../diagrams/drawing47.xml"/><Relationship Id="rId5" Type="http://schemas.openxmlformats.org/officeDocument/2006/relationships/diagramColors" Target="../diagrams/colors46.xml"/><Relationship Id="rId10" Type="http://schemas.openxmlformats.org/officeDocument/2006/relationships/diagramColors" Target="../diagrams/colors47.xml"/><Relationship Id="rId4" Type="http://schemas.openxmlformats.org/officeDocument/2006/relationships/diagramQuickStyle" Target="../diagrams/quickStyle46.xml"/><Relationship Id="rId9" Type="http://schemas.openxmlformats.org/officeDocument/2006/relationships/diagramQuickStyle" Target="../diagrams/quickStyle47.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49.xml"/><Relationship Id="rId3" Type="http://schemas.openxmlformats.org/officeDocument/2006/relationships/diagramLayout" Target="../diagrams/layout48.xml"/><Relationship Id="rId7" Type="http://schemas.openxmlformats.org/officeDocument/2006/relationships/diagramData" Target="../diagrams/data49.xml"/><Relationship Id="rId12" Type="http://schemas.openxmlformats.org/officeDocument/2006/relationships/image" Target="../media/image52.png"/><Relationship Id="rId2" Type="http://schemas.openxmlformats.org/officeDocument/2006/relationships/diagramData" Target="../diagrams/data48.xml"/><Relationship Id="rId1" Type="http://schemas.openxmlformats.org/officeDocument/2006/relationships/slideLayout" Target="../slideLayouts/slideLayout7.xml"/><Relationship Id="rId6" Type="http://schemas.microsoft.com/office/2007/relationships/diagramDrawing" Target="../diagrams/drawing48.xml"/><Relationship Id="rId11" Type="http://schemas.microsoft.com/office/2007/relationships/diagramDrawing" Target="../diagrams/drawing49.xml"/><Relationship Id="rId5" Type="http://schemas.openxmlformats.org/officeDocument/2006/relationships/diagramColors" Target="../diagrams/colors48.xml"/><Relationship Id="rId10" Type="http://schemas.openxmlformats.org/officeDocument/2006/relationships/diagramColors" Target="../diagrams/colors49.xml"/><Relationship Id="rId4" Type="http://schemas.openxmlformats.org/officeDocument/2006/relationships/diagramQuickStyle" Target="../diagrams/quickStyle48.xml"/><Relationship Id="rId9" Type="http://schemas.openxmlformats.org/officeDocument/2006/relationships/diagramQuickStyle" Target="../diagrams/quickStyle49.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51.xml"/><Relationship Id="rId3" Type="http://schemas.openxmlformats.org/officeDocument/2006/relationships/diagramLayout" Target="../diagrams/layout50.xml"/><Relationship Id="rId7" Type="http://schemas.openxmlformats.org/officeDocument/2006/relationships/diagramData" Target="../diagrams/data51.xml"/><Relationship Id="rId12" Type="http://schemas.openxmlformats.org/officeDocument/2006/relationships/image" Target="../media/image53.png"/><Relationship Id="rId2" Type="http://schemas.openxmlformats.org/officeDocument/2006/relationships/diagramData" Target="../diagrams/data50.xml"/><Relationship Id="rId1" Type="http://schemas.openxmlformats.org/officeDocument/2006/relationships/slideLayout" Target="../slideLayouts/slideLayout7.xml"/><Relationship Id="rId6" Type="http://schemas.microsoft.com/office/2007/relationships/diagramDrawing" Target="../diagrams/drawing50.xml"/><Relationship Id="rId11" Type="http://schemas.microsoft.com/office/2007/relationships/diagramDrawing" Target="../diagrams/drawing51.xml"/><Relationship Id="rId5" Type="http://schemas.openxmlformats.org/officeDocument/2006/relationships/diagramColors" Target="../diagrams/colors50.xml"/><Relationship Id="rId10" Type="http://schemas.openxmlformats.org/officeDocument/2006/relationships/diagramColors" Target="../diagrams/colors51.xml"/><Relationship Id="rId4" Type="http://schemas.openxmlformats.org/officeDocument/2006/relationships/diagramQuickStyle" Target="../diagrams/quickStyle50.xml"/><Relationship Id="rId9" Type="http://schemas.openxmlformats.org/officeDocument/2006/relationships/diagramQuickStyle" Target="../diagrams/quickStyle51.xml"/></Relationships>
</file>

<file path=ppt/slides/_rels/slide67.xml.rels><?xml version="1.0" encoding="UTF-8" standalone="yes"?>
<Relationships xmlns="http://schemas.openxmlformats.org/package/2006/relationships"><Relationship Id="rId8" Type="http://schemas.openxmlformats.org/officeDocument/2006/relationships/diagramLayout" Target="../diagrams/layout53.xml"/><Relationship Id="rId3" Type="http://schemas.openxmlformats.org/officeDocument/2006/relationships/diagramLayout" Target="../diagrams/layout52.xml"/><Relationship Id="rId7" Type="http://schemas.openxmlformats.org/officeDocument/2006/relationships/diagramData" Target="../diagrams/data53.xml"/><Relationship Id="rId12" Type="http://schemas.openxmlformats.org/officeDocument/2006/relationships/image" Target="../media/image54.png"/><Relationship Id="rId2" Type="http://schemas.openxmlformats.org/officeDocument/2006/relationships/diagramData" Target="../diagrams/data52.xml"/><Relationship Id="rId1" Type="http://schemas.openxmlformats.org/officeDocument/2006/relationships/slideLayout" Target="../slideLayouts/slideLayout7.xml"/><Relationship Id="rId6" Type="http://schemas.microsoft.com/office/2007/relationships/diagramDrawing" Target="../diagrams/drawing52.xml"/><Relationship Id="rId11" Type="http://schemas.microsoft.com/office/2007/relationships/diagramDrawing" Target="../diagrams/drawing53.xml"/><Relationship Id="rId5" Type="http://schemas.openxmlformats.org/officeDocument/2006/relationships/diagramColors" Target="../diagrams/colors52.xml"/><Relationship Id="rId10" Type="http://schemas.openxmlformats.org/officeDocument/2006/relationships/diagramColors" Target="../diagrams/colors53.xml"/><Relationship Id="rId4" Type="http://schemas.openxmlformats.org/officeDocument/2006/relationships/diagramQuickStyle" Target="../diagrams/quickStyle52.xml"/><Relationship Id="rId9" Type="http://schemas.openxmlformats.org/officeDocument/2006/relationships/diagramQuickStyle" Target="../diagrams/quickStyle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ctrTitle"/>
          </p:nvPr>
        </p:nvSpPr>
        <p:spPr>
          <a:xfrm>
            <a:off x="742950" y="2130425"/>
            <a:ext cx="8420100" cy="1470025"/>
          </a:xfrm>
        </p:spPr>
        <p:txBody>
          <a:bodyPr/>
          <a:lstStyle/>
          <a:p>
            <a:pPr eaLnBrk="1" hangingPunct="1"/>
            <a:endParaRPr lang="es-ES" smtClean="0"/>
          </a:p>
        </p:txBody>
      </p:sp>
      <p:sp>
        <p:nvSpPr>
          <p:cNvPr id="3" name="2 Subtítulo"/>
          <p:cNvSpPr>
            <a:spLocks noGrp="1"/>
          </p:cNvSpPr>
          <p:nvPr>
            <p:ph type="subTitle" idx="1"/>
          </p:nvPr>
        </p:nvSpPr>
        <p:spPr/>
        <p:txBody>
          <a:bodyPr/>
          <a:lstStyle/>
          <a:p>
            <a:pPr eaLnBrk="1" hangingPunct="1">
              <a:defRPr/>
            </a:pPr>
            <a:endParaRPr lang="es-CO" dirty="0"/>
          </a:p>
        </p:txBody>
      </p:sp>
      <p:pic>
        <p:nvPicPr>
          <p:cNvPr id="4100" name="Picture 2" descr="D:\Manual de Identidad Corporativa\Manual JPG\MANUAL ANI FINAL PRIMERA PARTE-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373063"/>
            <a:ext cx="10023475" cy="723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085052" y="241653"/>
            <a:ext cx="8261836" cy="1013727"/>
            <a:chOff x="75387" y="144155"/>
            <a:chExt cx="5904656" cy="1013727"/>
          </a:xfrm>
        </p:grpSpPr>
        <p:sp>
          <p:nvSpPr>
            <p:cNvPr id="5"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504506" y="573107"/>
              <a:ext cx="4752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200" dirty="0">
                  <a:solidFill>
                    <a:prstClr val="black"/>
                  </a:solidFill>
                  <a:latin typeface="Impact" pitchFamily="34" charset="0"/>
                  <a:sym typeface="Helvetica Neue Bold Condensed"/>
                </a:rPr>
                <a:t>CARTAGENA - BARRANQUILLA</a:t>
              </a:r>
            </a:p>
          </p:txBody>
        </p:sp>
      </p:grpSp>
      <p:sp>
        <p:nvSpPr>
          <p:cNvPr id="34" name="30 CuadroTexto"/>
          <p:cNvSpPr txBox="1">
            <a:spLocks noChangeArrowheads="1"/>
          </p:cNvSpPr>
          <p:nvPr/>
        </p:nvSpPr>
        <p:spPr bwMode="auto">
          <a:xfrm flipH="1">
            <a:off x="4409549" y="1467293"/>
            <a:ext cx="490419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425593" y="1920437"/>
          <a:ext cx="4886047" cy="3866411"/>
        </p:xfrm>
        <a:graphic>
          <a:graphicData uri="http://schemas.openxmlformats.org/drawingml/2006/table">
            <a:tbl>
              <a:tblPr firstRow="1" bandRow="1">
                <a:tableStyleId>{BC89EF96-8CEA-46FF-86C4-4CE0E7609802}</a:tableStyleId>
              </a:tblPr>
              <a:tblGrid>
                <a:gridCol w="725528"/>
                <a:gridCol w="3002280"/>
                <a:gridCol w="1158239"/>
              </a:tblGrid>
              <a:tr h="223470">
                <a:tc gridSpan="2">
                  <a:txBody>
                    <a:bodyPr/>
                    <a:lstStyle/>
                    <a:p>
                      <a:pPr algn="ctr"/>
                      <a:r>
                        <a:rPr lang="es-CO" sz="1600" b="1" dirty="0" smtClean="0">
                          <a:latin typeface="+mn-lt"/>
                          <a:cs typeface="+mn-cs"/>
                        </a:rPr>
                        <a:t>GRUPO</a:t>
                      </a:r>
                      <a:r>
                        <a:rPr lang="es-CO" sz="1600" b="1" baseline="0" dirty="0" smtClean="0">
                          <a:latin typeface="+mn-lt"/>
                          <a:cs typeface="+mn-cs"/>
                        </a:rPr>
                        <a:t> 4 FONADE</a:t>
                      </a:r>
                      <a:endParaRPr lang="es-CO" sz="1600" b="1" dirty="0">
                        <a:latin typeface="+mn-lt"/>
                        <a:cs typeface="Arial" panose="020B0604020202020204" pitchFamily="34" charset="0"/>
                      </a:endParaRPr>
                    </a:p>
                  </a:txBody>
                  <a:tcPr anchor="ctr"/>
                </a:tc>
                <a:tc hMerge="1">
                  <a:txBody>
                    <a:bodyPr/>
                    <a:lstStyle/>
                    <a:p>
                      <a:pPr algn="ctr"/>
                      <a:endParaRPr lang="es-CO" sz="1600" b="1" dirty="0">
                        <a:latin typeface="+mn-lt"/>
                        <a:cs typeface="Arial" panose="020B0604020202020204" pitchFamily="34" charset="0"/>
                      </a:endParaRPr>
                    </a:p>
                  </a:txBody>
                  <a:tcPr/>
                </a:tc>
                <a:tc>
                  <a:txBody>
                    <a:bodyPr/>
                    <a:lstStyle/>
                    <a:p>
                      <a:pPr algn="ctr" fontAlgn="ctr"/>
                      <a:r>
                        <a:rPr lang="es-CO" sz="1600" b="1" i="0" u="none" strike="noStrike" dirty="0" smtClean="0">
                          <a:solidFill>
                            <a:schemeClr val="tx1"/>
                          </a:solidFill>
                          <a:latin typeface="+mn-lt"/>
                          <a:cs typeface="Arial" panose="020B0604020202020204" pitchFamily="34" charset="0"/>
                        </a:rPr>
                        <a:t>PRIMERA OLA</a:t>
                      </a:r>
                      <a:endParaRPr lang="es-CO" sz="1600" b="1" i="0" u="none" strike="noStrike" dirty="0">
                        <a:solidFill>
                          <a:schemeClr val="tx1"/>
                        </a:solidFill>
                        <a:latin typeface="+mn-lt"/>
                        <a:cs typeface="Arial" panose="020B0604020202020204" pitchFamily="34" charset="0"/>
                      </a:endParaRPr>
                    </a:p>
                  </a:txBody>
                  <a:tcPr marL="9525" marR="9525" marT="9525" marB="0" anchor="ctr"/>
                </a:tc>
              </a:tr>
              <a:tr h="20581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Longitud</a:t>
                      </a:r>
                      <a:r>
                        <a:rPr lang="es-ES" sz="1600" u="none" strike="noStrike" baseline="0" dirty="0" smtClean="0">
                          <a:effectLst/>
                          <a:latin typeface="+mn-lt"/>
                        </a:rPr>
                        <a:t> de Proyecto (Km)</a:t>
                      </a:r>
                      <a:endParaRPr lang="es-ES" sz="1600" b="1" u="none" strike="noStrike" dirty="0" smtClean="0">
                        <a:effectLst/>
                        <a:latin typeface="+mn-lt"/>
                        <a:cs typeface="Arial" panose="020B0604020202020204" pitchFamily="34" charset="0"/>
                      </a:endParaRPr>
                    </a:p>
                  </a:txBody>
                  <a:tcPr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chemeClr val="tx1"/>
                          </a:solidFill>
                          <a:latin typeface="+mn-lt"/>
                          <a:cs typeface="Arial" panose="020B0604020202020204" pitchFamily="34" charset="0"/>
                        </a:rPr>
                        <a:t>146,4 Km</a:t>
                      </a:r>
                      <a:endParaRPr lang="es-CO" sz="1600" b="0" i="0" u="none" strike="noStrike" dirty="0">
                        <a:solidFill>
                          <a:schemeClr val="tx1"/>
                        </a:solidFill>
                        <a:latin typeface="+mn-lt"/>
                        <a:cs typeface="Arial" panose="020B0604020202020204" pitchFamily="34" charset="0"/>
                      </a:endParaRPr>
                    </a:p>
                  </a:txBody>
                  <a:tcPr marL="9525" marR="9525" marT="9525" marB="0" anchor="ctr"/>
                </a:tc>
              </a:tr>
              <a:tr h="205812">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b="1" u="none" strike="noStrike" dirty="0" smtClean="0">
                          <a:effectLst/>
                          <a:latin typeface="+mn-lt"/>
                          <a:cs typeface="Arial" panose="020B0604020202020204" pitchFamily="34" charset="0"/>
                        </a:rPr>
                        <a:t>Cartagena</a:t>
                      </a:r>
                      <a:r>
                        <a:rPr lang="es-ES" sz="1600" b="1" u="none" strike="noStrike" baseline="0" dirty="0" smtClean="0">
                          <a:effectLst/>
                          <a:latin typeface="+mn-lt"/>
                          <a:cs typeface="Arial" panose="020B0604020202020204" pitchFamily="34" charset="0"/>
                        </a:rPr>
                        <a:t> - Barranquilla</a:t>
                      </a:r>
                      <a:endParaRPr lang="es-ES" sz="1600" b="1" u="none" strike="noStrike" dirty="0" smtClean="0">
                        <a:effectLst/>
                        <a:latin typeface="+mn-lt"/>
                        <a:cs typeface="Arial" panose="020B0604020202020204" pitchFamily="34" charset="0"/>
                      </a:endParaRPr>
                    </a:p>
                  </a:txBody>
                  <a:tcPr vert="vert27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mn-cs"/>
                        </a:rPr>
                        <a:t>Segunda</a:t>
                      </a:r>
                      <a:r>
                        <a:rPr lang="es-ES" sz="1600" b="0" u="none" strike="noStrike" baseline="0" dirty="0" smtClean="0">
                          <a:effectLst/>
                          <a:latin typeface="+mn-lt"/>
                          <a:cs typeface="+mn-cs"/>
                        </a:rPr>
                        <a:t> Calzada</a:t>
                      </a:r>
                      <a:endParaRPr lang="es-ES" sz="1600" b="1" u="none" strike="noStrike" dirty="0" smtClean="0">
                        <a:effectLst/>
                        <a:latin typeface="+mn-lt"/>
                        <a:cs typeface="Arial" panose="020B0604020202020204" pitchFamily="34" charset="0"/>
                      </a:endParaRPr>
                    </a:p>
                  </a:txBody>
                  <a:tcPr anchor="ctr"/>
                </a:tc>
                <a:tc>
                  <a:txBody>
                    <a:bodyPr/>
                    <a:lstStyle/>
                    <a:p>
                      <a:pPr algn="ctr" fontAlgn="ctr"/>
                      <a:r>
                        <a:rPr lang="es-CO" sz="1600" b="0" i="0" u="none" strike="noStrike" dirty="0" smtClean="0">
                          <a:solidFill>
                            <a:srgbClr val="000000"/>
                          </a:solidFill>
                          <a:latin typeface="+mn-lt"/>
                          <a:cs typeface="Arial" panose="020B0604020202020204" pitchFamily="34" charset="0"/>
                        </a:rPr>
                        <a:t>10,16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600" b="1" u="none" strike="noStrike" dirty="0" smtClean="0">
                        <a:effectLst/>
                        <a:latin typeface="+mn-lt"/>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Construcción Viaductos</a:t>
                      </a:r>
                      <a:endParaRPr lang="es-ES" sz="1600" b="1" u="none" strike="noStrike" dirty="0" smtClean="0">
                        <a:effectLst/>
                        <a:latin typeface="+mn-lt"/>
                        <a:cs typeface="Arial" panose="020B0604020202020204" pitchFamily="34" charset="0"/>
                      </a:endParaRPr>
                    </a:p>
                  </a:txBody>
                  <a:tcPr anchor="ctr"/>
                </a:tc>
                <a:tc>
                  <a:txBody>
                    <a:bodyPr/>
                    <a:lstStyle/>
                    <a:p>
                      <a:pPr algn="ctr" fontAlgn="ctr"/>
                      <a:r>
                        <a:rPr lang="es-CO" sz="1600" b="0" i="0" u="none" strike="noStrike" dirty="0" smtClean="0">
                          <a:solidFill>
                            <a:srgbClr val="000000"/>
                          </a:solidFill>
                          <a:latin typeface="+mn-lt"/>
                          <a:cs typeface="Arial" panose="020B0604020202020204" pitchFamily="34" charset="0"/>
                        </a:rPr>
                        <a:t>4,80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600" b="0" u="none" strike="noStrike" dirty="0" smtClean="0">
                        <a:effectLst/>
                        <a:latin typeface="+mn-lt"/>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Mejoramiento</a:t>
                      </a:r>
                    </a:p>
                  </a:txBody>
                  <a:tcPr anchor="ctr"/>
                </a:tc>
                <a:tc>
                  <a:txBody>
                    <a:bodyPr/>
                    <a:lstStyle/>
                    <a:p>
                      <a:pPr algn="ctr" fontAlgn="ctr"/>
                      <a:r>
                        <a:rPr lang="es-CO" sz="1600" b="0" i="0" u="none" strike="noStrike" dirty="0" smtClean="0">
                          <a:solidFill>
                            <a:srgbClr val="000000"/>
                          </a:solidFill>
                          <a:latin typeface="+mn-lt"/>
                          <a:cs typeface="Arial" panose="020B0604020202020204" pitchFamily="34" charset="0"/>
                        </a:rPr>
                        <a:t>12,00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600" b="0" u="none" strike="noStrike" dirty="0" smtClean="0">
                        <a:effectLst/>
                        <a:latin typeface="+mn-lt"/>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Intersecciones a desnivel</a:t>
                      </a:r>
                    </a:p>
                  </a:txBody>
                  <a:tcPr anchor="ctr"/>
                </a:tc>
                <a:tc>
                  <a:txBody>
                    <a:bodyPr/>
                    <a:lstStyle/>
                    <a:p>
                      <a:pPr algn="ctr" fontAlgn="ctr"/>
                      <a:r>
                        <a:rPr lang="es-CO" sz="1600" b="0" i="0" u="none" strike="noStrike" dirty="0" smtClean="0">
                          <a:solidFill>
                            <a:srgbClr val="000000"/>
                          </a:solidFill>
                          <a:latin typeface="+mn-lt"/>
                          <a:cs typeface="Arial" panose="020B0604020202020204" pitchFamily="34" charset="0"/>
                        </a:rPr>
                        <a:t>2 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600" b="0" u="none" strike="noStrike" dirty="0" smtClean="0">
                        <a:effectLst/>
                        <a:latin typeface="+mn-lt"/>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Rehabilitación</a:t>
                      </a:r>
                      <a:r>
                        <a:rPr lang="es-ES" sz="1600" b="0" u="none" strike="noStrike" baseline="0" dirty="0" smtClean="0">
                          <a:effectLst/>
                          <a:latin typeface="+mn-lt"/>
                          <a:cs typeface="Arial" panose="020B0604020202020204" pitchFamily="34" charset="0"/>
                        </a:rPr>
                        <a:t> </a:t>
                      </a:r>
                      <a:endParaRPr lang="es-ES" sz="1600" b="0" u="none" strike="noStrike" dirty="0" smtClean="0">
                        <a:effectLst/>
                        <a:latin typeface="+mn-lt"/>
                        <a:cs typeface="Arial" panose="020B0604020202020204" pitchFamily="34" charset="0"/>
                      </a:endParaRPr>
                    </a:p>
                  </a:txBody>
                  <a:tcPr anchor="ctr"/>
                </a:tc>
                <a:tc>
                  <a:txBody>
                    <a:bodyPr/>
                    <a:lstStyle/>
                    <a:p>
                      <a:pPr algn="ctr" fontAlgn="ctr"/>
                      <a:r>
                        <a:rPr lang="es-CO" sz="1600" b="0" i="0" u="none" strike="noStrike" dirty="0" smtClean="0">
                          <a:solidFill>
                            <a:srgbClr val="000000"/>
                          </a:solidFill>
                          <a:latin typeface="+mn-lt"/>
                          <a:cs typeface="Arial" panose="020B0604020202020204" pitchFamily="34" charset="0"/>
                        </a:rPr>
                        <a:t>88,48</a:t>
                      </a:r>
                      <a:r>
                        <a:rPr lang="es-CO" sz="1600" b="0" i="0" u="none" strike="noStrike" baseline="0" dirty="0" smtClean="0">
                          <a:solidFill>
                            <a:srgbClr val="000000"/>
                          </a:solidFill>
                          <a:latin typeface="+mn-lt"/>
                          <a:cs typeface="Arial" panose="020B0604020202020204" pitchFamily="34" charset="0"/>
                        </a:rPr>
                        <a:t>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41264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b="1" u="none" strike="noStrike" kern="1200" dirty="0" smtClean="0">
                          <a:solidFill>
                            <a:schemeClr val="tx1"/>
                          </a:solidFill>
                          <a:effectLst/>
                          <a:latin typeface="+mn-lt"/>
                          <a:ea typeface="+mn-ea"/>
                          <a:cs typeface="Arial" panose="020B0604020202020204" pitchFamily="34" charset="0"/>
                        </a:rPr>
                        <a:t>Circunvalar de la Prosperidad</a:t>
                      </a:r>
                    </a:p>
                  </a:txBody>
                  <a:tcPr vert="vert27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Doble</a:t>
                      </a:r>
                      <a:r>
                        <a:rPr lang="es-ES" sz="1600" b="0" u="none" strike="noStrike" baseline="0" dirty="0" smtClean="0">
                          <a:effectLst/>
                          <a:latin typeface="+mn-lt"/>
                          <a:cs typeface="Arial" panose="020B0604020202020204" pitchFamily="34" charset="0"/>
                        </a:rPr>
                        <a:t> Calzada</a:t>
                      </a:r>
                      <a:endParaRPr lang="es-ES" sz="1600" b="0" u="none" strike="noStrike" dirty="0" smtClean="0">
                        <a:effectLst/>
                        <a:latin typeface="+mn-lt"/>
                        <a:cs typeface="Arial" panose="020B0604020202020204" pitchFamily="34" charset="0"/>
                      </a:endParaRPr>
                    </a:p>
                  </a:txBody>
                  <a:tcPr anchor="ctr"/>
                </a:tc>
                <a:tc>
                  <a:txBody>
                    <a:bodyPr/>
                    <a:lstStyle/>
                    <a:p>
                      <a:pPr algn="ctr" fontAlgn="ctr"/>
                      <a:r>
                        <a:rPr lang="es-CO" sz="1600" b="0" i="0" u="none" strike="noStrike" dirty="0" smtClean="0">
                          <a:solidFill>
                            <a:srgbClr val="000000"/>
                          </a:solidFill>
                          <a:latin typeface="+mn-lt"/>
                          <a:cs typeface="Arial" panose="020B0604020202020204" pitchFamily="34" charset="0"/>
                        </a:rPr>
                        <a:t>36,70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4724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600" b="0" u="none" strike="noStrike" dirty="0" smtClean="0">
                        <a:effectLst/>
                        <a:latin typeface="+mn-lt"/>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Intersecciones a desnivel </a:t>
                      </a:r>
                    </a:p>
                  </a:txBody>
                  <a:tcPr anchor="ctr"/>
                </a:tc>
                <a:tc>
                  <a:txBody>
                    <a:bodyPr/>
                    <a:lstStyle/>
                    <a:p>
                      <a:pPr algn="ctr" fontAlgn="ctr"/>
                      <a:r>
                        <a:rPr lang="es-CO" sz="1600" b="0" i="0" u="none" strike="noStrike" dirty="0" smtClean="0">
                          <a:solidFill>
                            <a:srgbClr val="000000"/>
                          </a:solidFill>
                          <a:latin typeface="+mn-lt"/>
                          <a:cs typeface="Arial" panose="020B0604020202020204" pitchFamily="34" charset="0"/>
                        </a:rPr>
                        <a:t>4 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4724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600" b="0" u="none" strike="noStrike" dirty="0" smtClean="0">
                        <a:effectLst/>
                        <a:latin typeface="+mn-lt"/>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Intersecciones a nivel </a:t>
                      </a:r>
                    </a:p>
                  </a:txBody>
                  <a:tcPr anchor="ctr"/>
                </a:tc>
                <a:tc>
                  <a:txBody>
                    <a:bodyPr/>
                    <a:lstStyle/>
                    <a:p>
                      <a:pPr algn="ctr" fontAlgn="ctr"/>
                      <a:r>
                        <a:rPr lang="es-CO" sz="1600" b="0" i="0" u="none" strike="noStrike" dirty="0" smtClean="0">
                          <a:solidFill>
                            <a:srgbClr val="000000"/>
                          </a:solidFill>
                          <a:latin typeface="+mn-lt"/>
                          <a:cs typeface="Arial" panose="020B0604020202020204" pitchFamily="34" charset="0"/>
                        </a:rPr>
                        <a:t>1 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482429" y="3860595"/>
            <a:ext cx="3791987"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90452" y="4271214"/>
          <a:ext cx="3783964" cy="731520"/>
        </p:xfrm>
        <a:graphic>
          <a:graphicData uri="http://schemas.openxmlformats.org/drawingml/2006/table">
            <a:tbl>
              <a:tblPr firstRow="1" bandRow="1">
                <a:tableStyleId>{BC89EF96-8CEA-46FF-86C4-4CE0E7609802}</a:tableStyleId>
              </a:tblPr>
              <a:tblGrid>
                <a:gridCol w="3783964"/>
              </a:tblGrid>
              <a:tr h="0">
                <a:tc>
                  <a:txBody>
                    <a:bodyPr/>
                    <a:lstStyle/>
                    <a:p>
                      <a:pPr marL="228600" indent="-228600">
                        <a:buFont typeface="+mj-lt"/>
                        <a:buAutoNum type="arabicPeriod"/>
                      </a:pPr>
                      <a:r>
                        <a:rPr lang="es-CO" sz="1400" b="0" dirty="0" smtClean="0">
                          <a:solidFill>
                            <a:schemeClr val="tx1"/>
                          </a:solidFill>
                          <a:effectLst/>
                          <a:latin typeface="+mj-lt"/>
                        </a:rPr>
                        <a:t>Generación de más de 7.000  empleos directos  anuales durante la etapa de construcción (3 años)</a:t>
                      </a:r>
                      <a:endParaRPr lang="es-CO" sz="14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529790" y="2010934"/>
            <a:ext cx="3744626"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537813" y="2444973"/>
          <a:ext cx="3744626" cy="1082040"/>
        </p:xfrm>
        <a:graphic>
          <a:graphicData uri="http://schemas.openxmlformats.org/drawingml/2006/table">
            <a:tbl>
              <a:tblPr firstRow="1" bandRow="1">
                <a:tableStyleId>{BC89EF96-8CEA-46FF-86C4-4CE0E7609802}</a:tableStyleId>
              </a:tblPr>
              <a:tblGrid>
                <a:gridCol w="3744626"/>
              </a:tblGrid>
              <a:tr h="664366">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MX" sz="1300" b="0" i="0" u="none" strike="noStrike" kern="1200" cap="none" spc="0" normalizeH="0" baseline="0" noProof="0" dirty="0" smtClean="0">
                          <a:ln>
                            <a:noFill/>
                          </a:ln>
                          <a:solidFill>
                            <a:prstClr val="black"/>
                          </a:solidFill>
                          <a:effectLst/>
                          <a:uLnTx/>
                          <a:uFillTx/>
                          <a:latin typeface="+mj-lt"/>
                          <a:cs typeface="Arial" pitchFamily="34" charset="0"/>
                        </a:rPr>
                        <a:t>Se garantizara una mayor seguridad y confort de los usuarios.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MX" sz="1300" b="0" i="0" u="none" strike="noStrike" kern="1200" cap="none" spc="0" normalizeH="0" baseline="0" noProof="0" dirty="0" smtClean="0">
                          <a:ln>
                            <a:noFill/>
                          </a:ln>
                          <a:solidFill>
                            <a:prstClr val="black"/>
                          </a:solidFill>
                          <a:effectLst/>
                          <a:uLnTx/>
                          <a:uFillTx/>
                          <a:latin typeface="+mj-lt"/>
                          <a:cs typeface="Arial" pitchFamily="34" charset="0"/>
                        </a:rPr>
                        <a:t>Menores costos de operación entre las principales Zonas Francas e Industriales, y los puertos de comercio exterior.</a:t>
                      </a:r>
                    </a:p>
                  </a:txBody>
                  <a:tcPr>
                    <a:solidFill>
                      <a:schemeClr val="bg1"/>
                    </a:solidFill>
                  </a:tcPr>
                </a:tc>
              </a:tr>
            </a:tbl>
          </a:graphicData>
        </a:graphic>
      </p:graphicFrame>
    </p:spTree>
    <p:extLst>
      <p:ext uri="{BB962C8B-B14F-4D97-AF65-F5344CB8AC3E}">
        <p14:creationId xmlns:p14="http://schemas.microsoft.com/office/powerpoint/2010/main" val="1126648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30 CuadroTexto"/>
          <p:cNvSpPr txBox="1">
            <a:spLocks noChangeArrowheads="1"/>
          </p:cNvSpPr>
          <p:nvPr/>
        </p:nvSpPr>
        <p:spPr bwMode="auto">
          <a:xfrm flipH="1">
            <a:off x="484237" y="1392103"/>
            <a:ext cx="4320480"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INVERSIONES 4G (Millones)</a:t>
            </a:r>
          </a:p>
        </p:txBody>
      </p:sp>
      <p:graphicFrame>
        <p:nvGraphicFramePr>
          <p:cNvPr id="17" name="3 Tabla"/>
          <p:cNvGraphicFramePr>
            <a:graphicFrameLocks noGrp="1"/>
          </p:cNvGraphicFramePr>
          <p:nvPr>
            <p:extLst>
              <p:ext uri="{D42A27DB-BD31-4B8C-83A1-F6EECF244321}">
                <p14:modId xmlns:p14="http://schemas.microsoft.com/office/powerpoint/2010/main" val="602225189"/>
              </p:ext>
            </p:extLst>
          </p:nvPr>
        </p:nvGraphicFramePr>
        <p:xfrm>
          <a:off x="492259" y="1802722"/>
          <a:ext cx="4320480" cy="1341120"/>
        </p:xfrm>
        <a:graphic>
          <a:graphicData uri="http://schemas.openxmlformats.org/drawingml/2006/table">
            <a:tbl>
              <a:tblPr firstRow="1" bandRow="1">
                <a:tableStyleId>{BDBED569-4797-4DF1-A0F4-6AAB3CD982D8}</a:tableStyleId>
              </a:tblPr>
              <a:tblGrid>
                <a:gridCol w="2455355"/>
                <a:gridCol w="1865125"/>
              </a:tblGrid>
              <a:tr h="0">
                <a:tc>
                  <a:txBody>
                    <a:bodyPr/>
                    <a:lstStyle/>
                    <a:p>
                      <a:pPr marL="0" algn="l" defTabSz="914400" rtl="0" eaLnBrk="1" latinLnBrk="0" hangingPunct="1"/>
                      <a:r>
                        <a:rPr lang="es-ES" sz="1600" kern="1200" dirty="0" smtClean="0"/>
                        <a:t>Total</a:t>
                      </a:r>
                      <a:r>
                        <a:rPr lang="es-ES" sz="1600" kern="1200" baseline="0" dirty="0" smtClean="0"/>
                        <a:t> Capex</a:t>
                      </a:r>
                      <a:endParaRPr lang="es-CO" sz="1600" b="0" kern="1200" dirty="0">
                        <a:solidFill>
                          <a:schemeClr val="dk1"/>
                        </a:solidFill>
                        <a:latin typeface="+mn-lt"/>
                        <a:ea typeface="+mn-ea"/>
                        <a:cs typeface="Arial" panose="020B0604020202020204" pitchFamily="34" charset="0"/>
                      </a:endParaRPr>
                    </a:p>
                  </a:txBody>
                  <a:tcPr/>
                </a:tc>
                <a:tc>
                  <a:txBody>
                    <a:bodyPr/>
                    <a:lstStyle/>
                    <a:p>
                      <a:pPr algn="ctr" rtl="0" fontAlgn="ctr"/>
                      <a:r>
                        <a:rPr lang="es-MX" sz="1600" u="none" strike="noStrike" dirty="0" smtClean="0">
                          <a:effectLst/>
                        </a:rPr>
                        <a:t>$ 959.321*</a:t>
                      </a:r>
                      <a:endParaRPr lang="es-MX" sz="1600" b="0" i="0" u="none" strike="noStrike" dirty="0">
                        <a:solidFill>
                          <a:schemeClr val="tx1"/>
                        </a:solidFill>
                        <a:effectLst/>
                        <a:latin typeface="+mn-lt"/>
                      </a:endParaRPr>
                    </a:p>
                  </a:txBody>
                  <a:tcPr marL="9525" marR="9525" marT="9525" marB="0" anchor="ctr"/>
                </a:tc>
              </a:tr>
              <a:tr h="162964">
                <a:tc>
                  <a:txBody>
                    <a:bodyPr/>
                    <a:lstStyle/>
                    <a:p>
                      <a:pPr marL="0" algn="l" defTabSz="914400" rtl="0" eaLnBrk="1" latinLnBrk="0" hangingPunct="1"/>
                      <a:r>
                        <a:rPr lang="es-CO" sz="1600" kern="1200" dirty="0" smtClean="0"/>
                        <a:t>Total Vigencia Futura</a:t>
                      </a:r>
                      <a:endParaRPr lang="es-CO" sz="1600" b="1"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$ 2.251.448</a:t>
                      </a:r>
                      <a:endParaRPr lang="es-MX" sz="1600" b="0" i="0" u="none" strike="noStrike" kern="1200" dirty="0">
                        <a:solidFill>
                          <a:schemeClr val="tx1"/>
                        </a:solidFill>
                        <a:effectLst/>
                        <a:latin typeface="+mn-lt"/>
                        <a:ea typeface="+mn-ea"/>
                        <a:cs typeface="+mn-cs"/>
                      </a:endParaRPr>
                    </a:p>
                  </a:txBody>
                  <a:tcPr marL="0" marR="0" marT="0" marB="0" anchor="ctr"/>
                </a:tc>
              </a:tr>
              <a:tr h="162964">
                <a:tc>
                  <a:txBody>
                    <a:bodyPr/>
                    <a:lstStyle/>
                    <a:p>
                      <a:pPr marL="0" algn="l" defTabSz="914400" rtl="0" eaLnBrk="1" latinLnBrk="0" hangingPunct="1"/>
                      <a:r>
                        <a:rPr lang="es-CO" sz="1600" kern="1200" dirty="0" smtClean="0"/>
                        <a:t>Inversión</a:t>
                      </a:r>
                      <a:r>
                        <a:rPr lang="es-CO" sz="1600" kern="1200" baseline="0" dirty="0" smtClean="0"/>
                        <a:t> Atlántico</a:t>
                      </a:r>
                      <a:endParaRPr lang="es-CO" sz="1600" b="0"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$ 631.329</a:t>
                      </a:r>
                      <a:endParaRPr lang="es-MX" sz="1600" b="0" i="0" u="none" strike="noStrike" kern="1200" dirty="0">
                        <a:solidFill>
                          <a:schemeClr val="tx1"/>
                        </a:solidFill>
                        <a:effectLst/>
                        <a:latin typeface="+mn-lt"/>
                        <a:ea typeface="+mn-ea"/>
                        <a:cs typeface="+mn-cs"/>
                      </a:endParaRPr>
                    </a:p>
                  </a:txBody>
                  <a:tcPr marL="0" marR="0" marT="0" marB="0" anchor="ctr"/>
                </a:tc>
              </a:tr>
              <a:tr h="162964">
                <a:tc>
                  <a:txBody>
                    <a:bodyPr/>
                    <a:lstStyle/>
                    <a:p>
                      <a:pPr marL="0" algn="l" defTabSz="914400" rtl="0" eaLnBrk="1" latinLnBrk="0" hangingPunct="1"/>
                      <a:r>
                        <a:rPr lang="es-CO" sz="1600" kern="1200" dirty="0" smtClean="0"/>
                        <a:t>Inversión Bolívar</a:t>
                      </a:r>
                      <a:endParaRPr lang="es-CO" sz="1600" b="0"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a:t>
                      </a:r>
                      <a:r>
                        <a:rPr lang="es-MX" sz="1600" u="none" strike="noStrike" kern="1200" baseline="0" dirty="0" smtClean="0">
                          <a:effectLst/>
                        </a:rPr>
                        <a:t> 327.992</a:t>
                      </a:r>
                      <a:endParaRPr lang="es-MX" sz="1600" b="0" i="0" u="none" strike="noStrike" kern="1200" dirty="0">
                        <a:solidFill>
                          <a:schemeClr val="tx1"/>
                        </a:solidFill>
                        <a:effectLst/>
                        <a:latin typeface="+mn-lt"/>
                        <a:ea typeface="+mn-ea"/>
                        <a:cs typeface="+mn-cs"/>
                      </a:endParaRPr>
                    </a:p>
                  </a:txBody>
                  <a:tcPr marL="0" marR="0" marT="0" marB="0" anchor="ctr"/>
                </a:tc>
              </a:tr>
            </a:tbl>
          </a:graphicData>
        </a:graphic>
      </p:graphicFrame>
      <p:grpSp>
        <p:nvGrpSpPr>
          <p:cNvPr id="13" name="Grupo 12"/>
          <p:cNvGrpSpPr/>
          <p:nvPr/>
        </p:nvGrpSpPr>
        <p:grpSpPr>
          <a:xfrm>
            <a:off x="1120628" y="-55095"/>
            <a:ext cx="8261836" cy="1013727"/>
            <a:chOff x="75387" y="144155"/>
            <a:chExt cx="5904656" cy="1013727"/>
          </a:xfrm>
        </p:grpSpPr>
        <p:sp>
          <p:nvSpPr>
            <p:cNvPr id="18"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20" name="Rectángulo 19"/>
            <p:cNvSpPr>
              <a:spLocks noChangeArrowheads="1"/>
            </p:cNvSpPr>
            <p:nvPr/>
          </p:nvSpPr>
          <p:spPr bwMode="auto">
            <a:xfrm>
              <a:off x="504506" y="573107"/>
              <a:ext cx="4752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200" dirty="0">
                  <a:solidFill>
                    <a:prstClr val="black"/>
                  </a:solidFill>
                  <a:latin typeface="Impact" pitchFamily="34" charset="0"/>
                  <a:sym typeface="Helvetica Neue Bold Condensed"/>
                </a:rPr>
                <a:t>CARTAGENA - BARRANQUILLA</a:t>
              </a:r>
            </a:p>
          </p:txBody>
        </p:sp>
      </p:grpSp>
      <p:graphicFrame>
        <p:nvGraphicFramePr>
          <p:cNvPr id="8" name="Tabla 7"/>
          <p:cNvGraphicFramePr>
            <a:graphicFrameLocks noGrp="1"/>
          </p:cNvGraphicFramePr>
          <p:nvPr>
            <p:extLst>
              <p:ext uri="{D42A27DB-BD31-4B8C-83A1-F6EECF244321}">
                <p14:modId xmlns:p14="http://schemas.microsoft.com/office/powerpoint/2010/main" val="613795320"/>
              </p:ext>
            </p:extLst>
          </p:nvPr>
        </p:nvGraphicFramePr>
        <p:xfrm>
          <a:off x="4972346" y="1331152"/>
          <a:ext cx="4364037" cy="1489710"/>
        </p:xfrm>
        <a:graphic>
          <a:graphicData uri="http://schemas.openxmlformats.org/drawingml/2006/table">
            <a:tbl>
              <a:tblPr/>
              <a:tblGrid>
                <a:gridCol w="1435779"/>
                <a:gridCol w="1567543"/>
                <a:gridCol w="468086"/>
                <a:gridCol w="892629"/>
              </a:tblGrid>
              <a:tr h="200025">
                <a:tc>
                  <a:txBody>
                    <a:bodyPr/>
                    <a:lstStyle/>
                    <a:p>
                      <a:pPr algn="ctr" fontAlgn="ctr"/>
                      <a:r>
                        <a:rPr lang="es-MX" sz="1200" b="1" i="0" u="none" strike="noStrike" dirty="0">
                          <a:solidFill>
                            <a:srgbClr val="FFFFFF"/>
                          </a:solidFill>
                          <a:effectLst/>
                          <a:latin typeface="Calibri" panose="020F0502020204030204" pitchFamily="34" charset="0"/>
                        </a:rPr>
                        <a:t>PROPONENTE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200" b="1" i="0" u="none" strike="noStrike">
                          <a:solidFill>
                            <a:srgbClr val="FFFFFF"/>
                          </a:solidFill>
                          <a:effectLst/>
                          <a:latin typeface="Calibri" panose="020F0502020204030204" pitchFamily="34" charset="0"/>
                        </a:rPr>
                        <a:t>INTEGRANTES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200" b="1" i="0" u="none" strike="noStrike">
                          <a:solidFill>
                            <a:srgbClr val="FFFFFF"/>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200" b="1" i="0" u="none" strike="noStrike">
                          <a:solidFill>
                            <a:srgbClr val="FFFFFF"/>
                          </a:solidFill>
                          <a:effectLst/>
                          <a:latin typeface="Calibri" panose="020F0502020204030204" pitchFamily="34" charset="0"/>
                        </a:rPr>
                        <a:t>ORIGEN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r>
              <a:tr h="400050">
                <a:tc rowSpan="2">
                  <a:txBody>
                    <a:bodyPr/>
                    <a:lstStyle/>
                    <a:p>
                      <a:pPr algn="ctr" fontAlgn="ctr"/>
                      <a:r>
                        <a:rPr lang="es-MX" sz="1200" b="0" i="0" u="none" strike="noStrike" dirty="0">
                          <a:solidFill>
                            <a:srgbClr val="000000"/>
                          </a:solidFill>
                          <a:effectLst/>
                          <a:latin typeface="Calibri" panose="020F0502020204030204" pitchFamily="34" charset="0"/>
                        </a:rPr>
                        <a:t>ESTRUCTURA PLURAL MARIO ALBERTO HUERTAS Y CONSTRUCTORA MECO SOCIEDAD ANÓNIMA SUCURSAL 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200" b="0" i="0" u="none" strike="noStrike">
                          <a:solidFill>
                            <a:srgbClr val="000000"/>
                          </a:solidFill>
                          <a:effectLst/>
                          <a:latin typeface="Calibri" panose="020F0502020204030204" pitchFamily="34" charset="0"/>
                        </a:rPr>
                        <a:t>MARIO ALBERTO HUERTAS COTES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75,0%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Calibri" panose="020F0502020204030204" pitchFamily="34" charset="0"/>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0075">
                <a:tc vMerge="1">
                  <a:txBody>
                    <a:bodyPr/>
                    <a:lstStyle/>
                    <a:p>
                      <a:endParaRPr lang="es-MX"/>
                    </a:p>
                  </a:txBody>
                  <a:tcPr/>
                </a:tc>
                <a:tc>
                  <a:txBody>
                    <a:bodyPr/>
                    <a:lstStyle/>
                    <a:p>
                      <a:pPr algn="l" fontAlgn="ctr"/>
                      <a:r>
                        <a:rPr lang="es-MX" sz="1200" b="0" i="0" u="none" strike="noStrike">
                          <a:solidFill>
                            <a:srgbClr val="000000"/>
                          </a:solidFill>
                          <a:effectLst/>
                          <a:latin typeface="Calibri" panose="020F0502020204030204" pitchFamily="34" charset="0"/>
                        </a:rPr>
                        <a:t>CONSTRUCTORA MECO SOCIEDAD ANÓNIMA - SUCURSAL 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Calibri" panose="020F0502020204030204" pitchFamily="34" charset="0"/>
                        </a:rPr>
                        <a:t>COSTA RICA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30 CuadroTexto"/>
          <p:cNvSpPr txBox="1">
            <a:spLocks noChangeArrowheads="1"/>
          </p:cNvSpPr>
          <p:nvPr/>
        </p:nvSpPr>
        <p:spPr bwMode="auto">
          <a:xfrm flipH="1">
            <a:off x="5889104" y="2849662"/>
            <a:ext cx="2166257"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FECHA ADJUDICACIÓN</a:t>
            </a:r>
          </a:p>
        </p:txBody>
      </p:sp>
      <p:graphicFrame>
        <p:nvGraphicFramePr>
          <p:cNvPr id="10" name="3 Tabla"/>
          <p:cNvGraphicFramePr>
            <a:graphicFrameLocks noGrp="1"/>
          </p:cNvGraphicFramePr>
          <p:nvPr>
            <p:extLst>
              <p:ext uri="{D42A27DB-BD31-4B8C-83A1-F6EECF244321}">
                <p14:modId xmlns:p14="http://schemas.microsoft.com/office/powerpoint/2010/main" val="1890510665"/>
              </p:ext>
            </p:extLst>
          </p:nvPr>
        </p:nvGraphicFramePr>
        <p:xfrm>
          <a:off x="5889104" y="3248392"/>
          <a:ext cx="2166257" cy="335280"/>
        </p:xfrm>
        <a:graphic>
          <a:graphicData uri="http://schemas.openxmlformats.org/drawingml/2006/table">
            <a:tbl>
              <a:tblPr firstRow="1" bandRow="1">
                <a:tableStyleId>{BC89EF96-8CEA-46FF-86C4-4CE0E7609802}</a:tableStyleId>
              </a:tblPr>
              <a:tblGrid>
                <a:gridCol w="2166257"/>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02 DE JULIO DE 2014</a:t>
                      </a:r>
                    </a:p>
                  </a:txBody>
                  <a:tcPr>
                    <a:solidFill>
                      <a:schemeClr val="bg1"/>
                    </a:solidFill>
                  </a:tcPr>
                </a:tc>
              </a:tr>
            </a:tbl>
          </a:graphicData>
        </a:graphic>
      </p:graphicFrame>
      <p:sp>
        <p:nvSpPr>
          <p:cNvPr id="14" name="CuadroTexto 13"/>
          <p:cNvSpPr txBox="1"/>
          <p:nvPr/>
        </p:nvSpPr>
        <p:spPr>
          <a:xfrm>
            <a:off x="484237" y="3163356"/>
            <a:ext cx="3703320" cy="261610"/>
          </a:xfrm>
          <a:prstGeom prst="rect">
            <a:avLst/>
          </a:prstGeom>
          <a:noFill/>
        </p:spPr>
        <p:txBody>
          <a:bodyPr wrap="square" rtlCol="0">
            <a:spAutoFit/>
          </a:bodyPr>
          <a:lstStyle/>
          <a:p>
            <a:r>
              <a:rPr lang="es-MX" sz="1050" dirty="0"/>
              <a:t>* Precios diciembre de 2012</a:t>
            </a:r>
          </a:p>
        </p:txBody>
      </p:sp>
      <p:sp>
        <p:nvSpPr>
          <p:cNvPr id="15" name="30 CuadroTexto"/>
          <p:cNvSpPr txBox="1">
            <a:spLocks noChangeArrowheads="1"/>
          </p:cNvSpPr>
          <p:nvPr/>
        </p:nvSpPr>
        <p:spPr bwMode="auto">
          <a:xfrm flipH="1">
            <a:off x="859968" y="3459262"/>
            <a:ext cx="3849188"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s-MX"/>
            </a:defPPr>
            <a:lvl1pPr marL="457200" indent="-457200" algn="ctr" fontAlgn="base">
              <a:spcBef>
                <a:spcPts val="600"/>
              </a:spcBef>
              <a:spcAft>
                <a:spcPct val="0"/>
              </a:spcAft>
              <a:defRPr sz="1600" b="1">
                <a:solidFill>
                  <a:prstClr val="white"/>
                </a:solidFill>
                <a:effectLst>
                  <a:outerShdw blurRad="38100" dist="38100" dir="2700000" algn="tl">
                    <a:srgbClr val="000000">
                      <a:alpha val="43137"/>
                    </a:srgbClr>
                  </a:outerShdw>
                </a:effectLst>
                <a:latin typeface="Calibri"/>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t>CONTRATO 004 DE 10/09/2014</a:t>
            </a:r>
          </a:p>
        </p:txBody>
      </p:sp>
      <p:graphicFrame>
        <p:nvGraphicFramePr>
          <p:cNvPr id="19" name="3 Tabla"/>
          <p:cNvGraphicFramePr>
            <a:graphicFrameLocks noGrp="1"/>
          </p:cNvGraphicFramePr>
          <p:nvPr>
            <p:extLst>
              <p:ext uri="{D42A27DB-BD31-4B8C-83A1-F6EECF244321}">
                <p14:modId xmlns:p14="http://schemas.microsoft.com/office/powerpoint/2010/main" val="2332574551"/>
              </p:ext>
            </p:extLst>
          </p:nvPr>
        </p:nvGraphicFramePr>
        <p:xfrm>
          <a:off x="859972" y="3857992"/>
          <a:ext cx="3849188" cy="579120"/>
        </p:xfrm>
        <a:graphic>
          <a:graphicData uri="http://schemas.openxmlformats.org/drawingml/2006/table">
            <a:tbl>
              <a:tblPr firstRow="1" bandRow="1">
                <a:tableStyleId>{BDBED569-4797-4DF1-A0F4-6AAB3CD982D8}</a:tableStyleId>
              </a:tblPr>
              <a:tblGrid>
                <a:gridCol w="3849188"/>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u="none" strike="noStrike" kern="1200" cap="none" spc="0" normalizeH="0" baseline="0" noProof="0" dirty="0" smtClean="0">
                          <a:ln>
                            <a:noFill/>
                          </a:ln>
                          <a:effectLst/>
                          <a:uLnTx/>
                          <a:uFillTx/>
                        </a:rPr>
                        <a:t>CONCESIÓN COSTERA CARTAGENA BARRANQUILLA S.A.S</a:t>
                      </a:r>
                      <a:endParaRPr kumimoji="0" lang="es-MX" sz="1600" b="0" i="0" u="none" strike="noStrike" kern="1200" cap="none" spc="0" normalizeH="0" baseline="0" noProof="0" dirty="0" smtClean="0">
                        <a:ln>
                          <a:noFill/>
                        </a:ln>
                        <a:solidFill>
                          <a:prstClr val="black"/>
                        </a:solidFill>
                        <a:effectLst/>
                        <a:uLnTx/>
                        <a:uFillTx/>
                        <a:latin typeface="+mj-lt"/>
                        <a:cs typeface="Arial" pitchFamily="34" charset="0"/>
                      </a:endParaRPr>
                    </a:p>
                  </a:txBody>
                  <a:tcPr/>
                </a:tc>
              </a:tr>
            </a:tbl>
          </a:graphicData>
        </a:graphic>
      </p:graphicFrame>
      <p:sp>
        <p:nvSpPr>
          <p:cNvPr id="21" name="30 CuadroTexto"/>
          <p:cNvSpPr txBox="1">
            <a:spLocks noChangeArrowheads="1"/>
          </p:cNvSpPr>
          <p:nvPr/>
        </p:nvSpPr>
        <p:spPr bwMode="auto">
          <a:xfrm flipH="1">
            <a:off x="4927365" y="3687862"/>
            <a:ext cx="3849188"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INTERVENTORÍA 147 de </a:t>
            </a:r>
            <a:r>
              <a:rPr lang="es-CO" sz="1600">
                <a:solidFill>
                  <a:prstClr val="white"/>
                </a:solidFill>
                <a:latin typeface="Calibri"/>
                <a:cs typeface="Arial" pitchFamily="34" charset="0"/>
              </a:rPr>
              <a:t>2014  </a:t>
            </a:r>
            <a:r>
              <a:rPr lang="es-CO" sz="1600" smtClean="0">
                <a:solidFill>
                  <a:prstClr val="white"/>
                </a:solidFill>
                <a:latin typeface="Calibri"/>
                <a:cs typeface="Arial" pitchFamily="34" charset="0"/>
              </a:rPr>
              <a:t>24/10/2014</a:t>
            </a:r>
            <a:endParaRPr lang="es-CO" sz="1600" dirty="0">
              <a:solidFill>
                <a:prstClr val="white"/>
              </a:solidFill>
              <a:latin typeface="Calibri"/>
              <a:cs typeface="Arial" pitchFamily="34" charset="0"/>
            </a:endParaRPr>
          </a:p>
        </p:txBody>
      </p:sp>
      <p:graphicFrame>
        <p:nvGraphicFramePr>
          <p:cNvPr id="23" name="3 Tabla"/>
          <p:cNvGraphicFramePr>
            <a:graphicFrameLocks noGrp="1"/>
          </p:cNvGraphicFramePr>
          <p:nvPr>
            <p:extLst>
              <p:ext uri="{D42A27DB-BD31-4B8C-83A1-F6EECF244321}">
                <p14:modId xmlns:p14="http://schemas.microsoft.com/office/powerpoint/2010/main" val="2904515815"/>
              </p:ext>
            </p:extLst>
          </p:nvPr>
        </p:nvGraphicFramePr>
        <p:xfrm>
          <a:off x="4927369" y="4086592"/>
          <a:ext cx="3849188" cy="335280"/>
        </p:xfrm>
        <a:graphic>
          <a:graphicData uri="http://schemas.openxmlformats.org/drawingml/2006/table">
            <a:tbl>
              <a:tblPr firstRow="1" bandRow="1">
                <a:tableStyleId>{BC89EF96-8CEA-46FF-86C4-4CE0E7609802}</a:tableStyleId>
              </a:tblPr>
              <a:tblGrid>
                <a:gridCol w="3849188"/>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err="1" smtClean="0">
                          <a:ln>
                            <a:noFill/>
                          </a:ln>
                          <a:solidFill>
                            <a:prstClr val="black"/>
                          </a:solidFill>
                          <a:effectLst/>
                          <a:uLnTx/>
                          <a:uFillTx/>
                          <a:latin typeface="+mj-lt"/>
                          <a:cs typeface="Arial" pitchFamily="34" charset="0"/>
                        </a:rPr>
                        <a:t>MAB</a:t>
                      </a: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 INGENIERÍA DE VALOR S.A.</a:t>
                      </a:r>
                    </a:p>
                  </a:txBody>
                  <a:tcPr>
                    <a:solidFill>
                      <a:schemeClr val="bg1"/>
                    </a:solidFill>
                  </a:tcPr>
                </a:tc>
              </a:tr>
            </a:tbl>
          </a:graphicData>
        </a:graphic>
      </p:graphicFrame>
    </p:spTree>
    <p:extLst>
      <p:ext uri="{BB962C8B-B14F-4D97-AF65-F5344CB8AC3E}">
        <p14:creationId xmlns:p14="http://schemas.microsoft.com/office/powerpoint/2010/main" val="2743971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4409549" y="907766"/>
            <a:ext cx="490419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425593" y="1345669"/>
          <a:ext cx="4886047" cy="2011680"/>
        </p:xfrm>
        <a:graphic>
          <a:graphicData uri="http://schemas.openxmlformats.org/drawingml/2006/table">
            <a:tbl>
              <a:tblPr firstRow="1" bandRow="1">
                <a:tableStyleId>{BC89EF96-8CEA-46FF-86C4-4CE0E7609802}</a:tableStyleId>
              </a:tblPr>
              <a:tblGrid>
                <a:gridCol w="3651608"/>
                <a:gridCol w="1234439"/>
              </a:tblGrid>
              <a:tr h="223470">
                <a:tc>
                  <a:txBody>
                    <a:bodyPr/>
                    <a:lstStyle/>
                    <a:p>
                      <a:pPr algn="ctr"/>
                      <a:r>
                        <a:rPr lang="es-CO" sz="1600" b="1" dirty="0" smtClean="0">
                          <a:latin typeface="+mn-lt"/>
                          <a:cs typeface="+mn-cs"/>
                        </a:rPr>
                        <a:t>AUTOPISTA PARA LA PROSPERIDAD</a:t>
                      </a:r>
                      <a:endParaRPr lang="es-CO" sz="1600" b="1" dirty="0">
                        <a:latin typeface="+mn-lt"/>
                        <a:cs typeface="Arial" panose="020B0604020202020204" pitchFamily="34" charset="0"/>
                      </a:endParaRPr>
                    </a:p>
                  </a:txBody>
                  <a:tcPr/>
                </a:tc>
                <a:tc>
                  <a:txBody>
                    <a:bodyPr/>
                    <a:lstStyle/>
                    <a:p>
                      <a:pPr algn="ctr" fontAlgn="ctr"/>
                      <a:r>
                        <a:rPr lang="es-CO" sz="1600" b="1" i="0" u="none" strike="noStrike" dirty="0" smtClean="0">
                          <a:solidFill>
                            <a:schemeClr val="tx1"/>
                          </a:solidFill>
                          <a:latin typeface="+mn-lt"/>
                          <a:cs typeface="Arial" panose="020B0604020202020204" pitchFamily="34" charset="0"/>
                        </a:rPr>
                        <a:t>PRIMERA OLA</a:t>
                      </a:r>
                      <a:endParaRPr lang="es-CO" sz="16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Longitud</a:t>
                      </a:r>
                      <a:r>
                        <a:rPr lang="es-ES" sz="1600" u="none" strike="noStrike" baseline="0" dirty="0" smtClean="0">
                          <a:effectLst/>
                          <a:latin typeface="+mn-lt"/>
                        </a:rPr>
                        <a:t> de Proyecto (Km)</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chemeClr val="tx1"/>
                          </a:solidFill>
                          <a:latin typeface="+mn-lt"/>
                          <a:cs typeface="Arial" panose="020B0604020202020204" pitchFamily="34" charset="0"/>
                        </a:rPr>
                        <a:t>49 Km</a:t>
                      </a:r>
                      <a:endParaRPr lang="es-CO" sz="16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mn-cs"/>
                        </a:rPr>
                        <a:t>Total</a:t>
                      </a:r>
                      <a:r>
                        <a:rPr lang="es-ES" sz="1600" b="0" u="none" strike="noStrike" baseline="0" dirty="0" smtClean="0">
                          <a:effectLst/>
                          <a:latin typeface="+mn-lt"/>
                          <a:cs typeface="+mn-cs"/>
                        </a:rPr>
                        <a:t> Doble Calzada</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49</a:t>
                      </a:r>
                      <a:r>
                        <a:rPr lang="es-CO" sz="1600" b="0" i="0" u="none" strike="noStrike" baseline="0" dirty="0" smtClean="0">
                          <a:solidFill>
                            <a:srgbClr val="000000"/>
                          </a:solidFill>
                          <a:latin typeface="+mn-lt"/>
                          <a:cs typeface="Arial" panose="020B0604020202020204" pitchFamily="34" charset="0"/>
                        </a:rPr>
                        <a:t> </a:t>
                      </a:r>
                      <a:r>
                        <a:rPr lang="es-CO" sz="1600" b="0" i="0" u="none" strike="noStrike" dirty="0" smtClean="0">
                          <a:solidFill>
                            <a:srgbClr val="000000"/>
                          </a:solidFill>
                          <a:latin typeface="+mn-lt"/>
                          <a:cs typeface="Arial" panose="020B0604020202020204" pitchFamily="34" charset="0"/>
                        </a:rPr>
                        <a:t>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Construcción Doble Calzada</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31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Construcción</a:t>
                      </a:r>
                      <a:r>
                        <a:rPr lang="es-ES" sz="1600" b="0" u="none" strike="noStrike" baseline="0" dirty="0" smtClean="0">
                          <a:effectLst/>
                          <a:latin typeface="+mn-lt"/>
                          <a:cs typeface="Arial" panose="020B0604020202020204" pitchFamily="34" charset="0"/>
                        </a:rPr>
                        <a:t> de Túnel</a:t>
                      </a:r>
                      <a:endParaRPr lang="es-ES" sz="1600" b="0"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4</a:t>
                      </a:r>
                      <a:r>
                        <a:rPr lang="es-CO" sz="1600" b="0" i="0" u="none" strike="noStrike" baseline="0" dirty="0" smtClean="0">
                          <a:solidFill>
                            <a:srgbClr val="000000"/>
                          </a:solidFill>
                          <a:latin typeface="+mn-lt"/>
                          <a:cs typeface="Arial" panose="020B0604020202020204" pitchFamily="34" charset="0"/>
                        </a:rPr>
                        <a:t> </a:t>
                      </a:r>
                      <a:r>
                        <a:rPr lang="es-CO" sz="1600" b="0" i="0" u="none" strike="noStrike" baseline="0" dirty="0" err="1" smtClean="0">
                          <a:solidFill>
                            <a:srgbClr val="000000"/>
                          </a:solidFill>
                          <a:latin typeface="+mn-lt"/>
                          <a:cs typeface="Arial" panose="020B0604020202020204" pitchFamily="34" charset="0"/>
                        </a:rPr>
                        <a:t>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Construcción de Puentes</a:t>
                      </a: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42 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6" name="CuadroTexto 35"/>
          <p:cNvSpPr txBox="1"/>
          <p:nvPr/>
        </p:nvSpPr>
        <p:spPr>
          <a:xfrm>
            <a:off x="4378024" y="3474199"/>
            <a:ext cx="4927693" cy="276999"/>
          </a:xfrm>
          <a:prstGeom prst="rect">
            <a:avLst/>
          </a:prstGeom>
          <a:noFill/>
        </p:spPr>
        <p:txBody>
          <a:bodyPr wrap="square" rtlCol="0">
            <a:spAutoFit/>
          </a:bodyPr>
          <a:lstStyle/>
          <a:p>
            <a:r>
              <a:rPr lang="es-MX" sz="1200" dirty="0">
                <a:solidFill>
                  <a:prstClr val="black"/>
                </a:solidFill>
              </a:rPr>
              <a:t>* </a:t>
            </a:r>
            <a:r>
              <a:rPr lang="es-MX" sz="1200" dirty="0" err="1">
                <a:solidFill>
                  <a:prstClr val="black"/>
                </a:solidFill>
              </a:rPr>
              <a:t>Tuneles</a:t>
            </a:r>
            <a:r>
              <a:rPr lang="es-MX" sz="1200" dirty="0">
                <a:solidFill>
                  <a:prstClr val="black"/>
                </a:solidFill>
              </a:rPr>
              <a:t> dobles de  4,1 Km en </a:t>
            </a:r>
            <a:r>
              <a:rPr lang="es-MX" sz="1200" dirty="0" err="1">
                <a:solidFill>
                  <a:prstClr val="black"/>
                </a:solidFill>
              </a:rPr>
              <a:t>Amagá</a:t>
            </a:r>
            <a:r>
              <a:rPr lang="es-MX" sz="1200" dirty="0">
                <a:solidFill>
                  <a:prstClr val="black"/>
                </a:solidFill>
              </a:rPr>
              <a:t> y 1,5 Km Quebrada </a:t>
            </a:r>
            <a:r>
              <a:rPr lang="es-MX" sz="1200" dirty="0" err="1">
                <a:solidFill>
                  <a:prstClr val="black"/>
                </a:solidFill>
              </a:rPr>
              <a:t>Sinifaná</a:t>
            </a:r>
            <a:endParaRPr lang="es-MX" sz="1200" dirty="0">
              <a:solidFill>
                <a:prstClr val="black"/>
              </a:solidFill>
            </a:endParaRPr>
          </a:p>
        </p:txBody>
      </p:sp>
      <p:sp>
        <p:nvSpPr>
          <p:cNvPr id="37" name="30 CuadroTexto"/>
          <p:cNvSpPr txBox="1">
            <a:spLocks noChangeArrowheads="1"/>
          </p:cNvSpPr>
          <p:nvPr/>
        </p:nvSpPr>
        <p:spPr bwMode="auto">
          <a:xfrm flipH="1">
            <a:off x="4386046" y="3954430"/>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394068" y="4365049"/>
          <a:ext cx="4919671" cy="487680"/>
        </p:xfrm>
        <a:graphic>
          <a:graphicData uri="http://schemas.openxmlformats.org/drawingml/2006/table">
            <a:tbl>
              <a:tblPr firstRow="1" bandRow="1">
                <a:tableStyleId>{BC89EF96-8CEA-46FF-86C4-4CE0E7609802}</a:tableStyleId>
              </a:tblPr>
              <a:tblGrid>
                <a:gridCol w="4919671"/>
              </a:tblGrid>
              <a:tr h="0">
                <a:tc>
                  <a:txBody>
                    <a:bodyPr/>
                    <a:lstStyle/>
                    <a:p>
                      <a:r>
                        <a:rPr kumimoji="0" lang="es-CO" sz="1300" b="0" i="0" u="none" strike="noStrike" kern="1200" cap="none" spc="0" normalizeH="0" baseline="0" noProof="0" dirty="0" smtClean="0">
                          <a:ln>
                            <a:noFill/>
                          </a:ln>
                          <a:solidFill>
                            <a:srgbClr val="244061">
                              <a:lumMod val="50000"/>
                            </a:srgbClr>
                          </a:solidFill>
                          <a:effectLst/>
                          <a:uLnTx/>
                          <a:uFillTx/>
                          <a:latin typeface="+mj-lt"/>
                        </a:rPr>
                        <a:t>1. </a:t>
                      </a:r>
                      <a:r>
                        <a:rPr lang="es-CO" sz="1300" b="0" kern="1200" dirty="0" smtClean="0">
                          <a:solidFill>
                            <a:srgbClr val="244061">
                              <a:lumMod val="50000"/>
                            </a:srgbClr>
                          </a:solidFill>
                          <a:effectLst/>
                          <a:latin typeface="+mj-lt"/>
                          <a:ea typeface="+mn-ea"/>
                          <a:cs typeface="+mn-cs"/>
                        </a:rPr>
                        <a:t>Generación de más de 9.300  empleos anuales durante la etapa de construcción (5 años)</a:t>
                      </a:r>
                      <a:endParaRPr lang="es-CO" sz="1300" b="0" kern="1200" dirty="0">
                        <a:solidFill>
                          <a:srgbClr val="244061">
                            <a:lumMod val="50000"/>
                          </a:srgbClr>
                        </a:solidFill>
                        <a:effectLst/>
                        <a:latin typeface="+mj-lt"/>
                        <a:ea typeface="+mn-ea"/>
                        <a:cs typeface="+mn-cs"/>
                      </a:endParaRPr>
                    </a:p>
                  </a:txBody>
                  <a:tcPr/>
                </a:tc>
              </a:tr>
            </a:tbl>
          </a:graphicData>
        </a:graphic>
      </p:graphicFrame>
      <p:sp>
        <p:nvSpPr>
          <p:cNvPr id="39" name="30 CuadroTexto"/>
          <p:cNvSpPr txBox="1">
            <a:spLocks noChangeArrowheads="1"/>
          </p:cNvSpPr>
          <p:nvPr/>
        </p:nvSpPr>
        <p:spPr bwMode="auto">
          <a:xfrm flipH="1">
            <a:off x="4386046" y="5066735"/>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394068" y="5477354"/>
          <a:ext cx="4919671" cy="771046"/>
        </p:xfrm>
        <a:graphic>
          <a:graphicData uri="http://schemas.openxmlformats.org/drawingml/2006/table">
            <a:tbl>
              <a:tblPr firstRow="1" bandRow="1">
                <a:tableStyleId>{BC89EF96-8CEA-46FF-86C4-4CE0E7609802}</a:tableStyleId>
              </a:tblPr>
              <a:tblGrid>
                <a:gridCol w="4919671"/>
              </a:tblGrid>
              <a:tr h="771046">
                <a:tc>
                  <a:txBody>
                    <a:bodyPr/>
                    <a:lstStyle/>
                    <a:p>
                      <a:pPr marL="342900" indent="-342900">
                        <a:buFont typeface="+mj-lt"/>
                        <a:buAutoNum type="arabicPeriod"/>
                      </a:pPr>
                      <a:r>
                        <a:rPr lang="es-CO" sz="1300" b="0" kern="1200" dirty="0" smtClean="0">
                          <a:solidFill>
                            <a:srgbClr val="244061">
                              <a:lumMod val="50000"/>
                            </a:srgbClr>
                          </a:solidFill>
                          <a:effectLst/>
                          <a:latin typeface="+mj-lt"/>
                          <a:ea typeface="+mn-ea"/>
                          <a:cs typeface="+mn-cs"/>
                        </a:rPr>
                        <a:t>Conecta centros de insumos y producción del norte del  país en Magdalena, Atlántico, Bolívar, Córdoba, Sucre y Antioquia, con la Zona Cafetera, Valle del Cauca y el Pacífico.  </a:t>
                      </a:r>
                      <a:endParaRPr lang="es-CO" sz="1300" b="0" kern="1200" dirty="0">
                        <a:solidFill>
                          <a:srgbClr val="244061">
                            <a:lumMod val="50000"/>
                          </a:srgbClr>
                        </a:solidFill>
                        <a:effectLst/>
                        <a:latin typeface="+mj-lt"/>
                        <a:ea typeface="+mn-ea"/>
                        <a:cs typeface="+mn-cs"/>
                      </a:endParaRPr>
                    </a:p>
                  </a:txBody>
                  <a:tcPr>
                    <a:solidFill>
                      <a:schemeClr val="bg1"/>
                    </a:solidFill>
                  </a:tcPr>
                </a:tc>
              </a:tr>
            </a:tbl>
          </a:graphicData>
        </a:graphic>
      </p:graphicFrame>
      <p:pic>
        <p:nvPicPr>
          <p:cNvPr id="13" name="15 Imagen"/>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2756" t="2898" r="1911" b="1335"/>
          <a:stretch/>
        </p:blipFill>
        <p:spPr>
          <a:xfrm>
            <a:off x="421372" y="1043172"/>
            <a:ext cx="3875068" cy="5037588"/>
          </a:xfrm>
          <a:prstGeom prst="rect">
            <a:avLst/>
          </a:prstGeom>
          <a:ln>
            <a:solidFill>
              <a:schemeClr val="accent6">
                <a:lumMod val="75000"/>
              </a:schemeClr>
            </a:solidFill>
          </a:ln>
          <a:effectLst>
            <a:outerShdw blurRad="292100" dist="139700" dir="2700000" algn="tl" rotWithShape="0">
              <a:srgbClr val="333333">
                <a:alpha val="65000"/>
              </a:srgbClr>
            </a:outerShdw>
          </a:effectLst>
        </p:spPr>
      </p:pic>
      <p:grpSp>
        <p:nvGrpSpPr>
          <p:cNvPr id="14" name="Grupo 13"/>
          <p:cNvGrpSpPr/>
          <p:nvPr/>
        </p:nvGrpSpPr>
        <p:grpSpPr>
          <a:xfrm>
            <a:off x="1208584" y="-46542"/>
            <a:ext cx="9284603" cy="988098"/>
            <a:chOff x="75387" y="144155"/>
            <a:chExt cx="5904656" cy="988098"/>
          </a:xfrm>
        </p:grpSpPr>
        <p:sp>
          <p:nvSpPr>
            <p:cNvPr id="15"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PACÍFICO 1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6" name="Rectángulo 15"/>
            <p:cNvSpPr>
              <a:spLocks noChangeArrowheads="1"/>
            </p:cNvSpPr>
            <p:nvPr/>
          </p:nvSpPr>
          <p:spPr bwMode="auto">
            <a:xfrm>
              <a:off x="75388" y="593644"/>
              <a:ext cx="561012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900" dirty="0">
                  <a:solidFill>
                    <a:prstClr val="black"/>
                  </a:solidFill>
                  <a:latin typeface="Impact" pitchFamily="34" charset="0"/>
                  <a:sym typeface="Helvetica Neue Bold Condensed"/>
                </a:rPr>
                <a:t>ANCÓN SUR - CAMILO C - BOLOMBOLO</a:t>
              </a:r>
            </a:p>
          </p:txBody>
        </p:sp>
      </p:grpSp>
    </p:spTree>
    <p:extLst>
      <p:ext uri="{BB962C8B-B14F-4D97-AF65-F5344CB8AC3E}">
        <p14:creationId xmlns:p14="http://schemas.microsoft.com/office/powerpoint/2010/main" val="3009124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30 CuadroTexto"/>
          <p:cNvSpPr txBox="1">
            <a:spLocks noChangeArrowheads="1"/>
          </p:cNvSpPr>
          <p:nvPr/>
        </p:nvSpPr>
        <p:spPr bwMode="auto">
          <a:xfrm flipH="1">
            <a:off x="222660" y="1458969"/>
            <a:ext cx="4320480"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INVERSIONES 4G (Millones)</a:t>
            </a:r>
          </a:p>
        </p:txBody>
      </p:sp>
      <p:graphicFrame>
        <p:nvGraphicFramePr>
          <p:cNvPr id="17" name="3 Tabla"/>
          <p:cNvGraphicFramePr>
            <a:graphicFrameLocks noGrp="1"/>
          </p:cNvGraphicFramePr>
          <p:nvPr>
            <p:extLst>
              <p:ext uri="{D42A27DB-BD31-4B8C-83A1-F6EECF244321}">
                <p14:modId xmlns:p14="http://schemas.microsoft.com/office/powerpoint/2010/main" val="3219725119"/>
              </p:ext>
            </p:extLst>
          </p:nvPr>
        </p:nvGraphicFramePr>
        <p:xfrm>
          <a:off x="230682" y="1869588"/>
          <a:ext cx="4320480" cy="670560"/>
        </p:xfrm>
        <a:graphic>
          <a:graphicData uri="http://schemas.openxmlformats.org/drawingml/2006/table">
            <a:tbl>
              <a:tblPr firstRow="1" bandRow="1">
                <a:tableStyleId>{BDBED569-4797-4DF1-A0F4-6AAB3CD982D8}</a:tableStyleId>
              </a:tblPr>
              <a:tblGrid>
                <a:gridCol w="2455355"/>
                <a:gridCol w="1865125"/>
              </a:tblGrid>
              <a:tr h="0">
                <a:tc>
                  <a:txBody>
                    <a:bodyPr/>
                    <a:lstStyle/>
                    <a:p>
                      <a:pPr marL="0" algn="l" defTabSz="914400" rtl="0" eaLnBrk="1" latinLnBrk="0" hangingPunct="1"/>
                      <a:r>
                        <a:rPr lang="es-ES" sz="1600" kern="1200" dirty="0" smtClean="0"/>
                        <a:t>Total</a:t>
                      </a:r>
                      <a:r>
                        <a:rPr lang="es-ES" sz="1600" kern="1200" baseline="0" dirty="0" smtClean="0"/>
                        <a:t> Capex</a:t>
                      </a:r>
                      <a:endParaRPr lang="es-CO" sz="1600" b="0" kern="1200" dirty="0">
                        <a:solidFill>
                          <a:schemeClr val="dk1"/>
                        </a:solidFill>
                        <a:latin typeface="+mn-lt"/>
                        <a:ea typeface="+mn-ea"/>
                        <a:cs typeface="Arial" panose="020B0604020202020204" pitchFamily="34" charset="0"/>
                      </a:endParaRPr>
                    </a:p>
                  </a:txBody>
                  <a:tcPr/>
                </a:tc>
                <a:tc>
                  <a:txBody>
                    <a:bodyPr/>
                    <a:lstStyle/>
                    <a:p>
                      <a:pPr algn="ctr" rtl="0" fontAlgn="ctr"/>
                      <a:r>
                        <a:rPr lang="es-MX" sz="1600" u="none" strike="noStrike" dirty="0" smtClean="0">
                          <a:effectLst/>
                        </a:rPr>
                        <a:t>$ 1.788,117*</a:t>
                      </a:r>
                      <a:endParaRPr lang="es-MX" sz="1600" b="0" i="0" u="none" strike="noStrike" dirty="0">
                        <a:solidFill>
                          <a:schemeClr val="tx1"/>
                        </a:solidFill>
                        <a:effectLst/>
                        <a:latin typeface="+mn-lt"/>
                      </a:endParaRPr>
                    </a:p>
                  </a:txBody>
                  <a:tcPr marL="9525" marR="9525" marT="9525" marB="0" anchor="ctr"/>
                </a:tc>
              </a:tr>
              <a:tr h="162964">
                <a:tc>
                  <a:txBody>
                    <a:bodyPr/>
                    <a:lstStyle/>
                    <a:p>
                      <a:pPr marL="0" algn="l" defTabSz="914400" rtl="0" eaLnBrk="1" latinLnBrk="0" hangingPunct="1"/>
                      <a:r>
                        <a:rPr lang="es-CO" sz="1600" kern="1200" dirty="0" smtClean="0"/>
                        <a:t>Total Vigencia Futura</a:t>
                      </a:r>
                      <a:endParaRPr lang="es-CO" sz="1600" b="1"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$ 3.410.000</a:t>
                      </a:r>
                      <a:endParaRPr lang="es-MX" sz="1600" b="0" i="0" u="none" strike="noStrike" kern="1200" dirty="0">
                        <a:solidFill>
                          <a:schemeClr val="tx1"/>
                        </a:solidFill>
                        <a:effectLst/>
                        <a:latin typeface="+mn-lt"/>
                        <a:ea typeface="+mn-ea"/>
                        <a:cs typeface="+mn-cs"/>
                      </a:endParaRPr>
                    </a:p>
                  </a:txBody>
                  <a:tcPr marL="0" marR="0" marT="0" marB="0" anchor="ctr"/>
                </a:tc>
              </a:tr>
            </a:tbl>
          </a:graphicData>
        </a:graphic>
      </p:graphicFrame>
      <p:grpSp>
        <p:nvGrpSpPr>
          <p:cNvPr id="18" name="Grupo 17"/>
          <p:cNvGrpSpPr/>
          <p:nvPr/>
        </p:nvGrpSpPr>
        <p:grpSpPr>
          <a:xfrm>
            <a:off x="1252920" y="0"/>
            <a:ext cx="9284603" cy="1026735"/>
            <a:chOff x="75387" y="144155"/>
            <a:chExt cx="5904656" cy="1026735"/>
          </a:xfrm>
        </p:grpSpPr>
        <p:sp>
          <p:nvSpPr>
            <p:cNvPr id="19"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20" name="Rectángulo 19"/>
            <p:cNvSpPr>
              <a:spLocks noChangeArrowheads="1"/>
            </p:cNvSpPr>
            <p:nvPr/>
          </p:nvSpPr>
          <p:spPr bwMode="auto">
            <a:xfrm>
              <a:off x="75388" y="632281"/>
              <a:ext cx="561012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900" dirty="0">
                  <a:solidFill>
                    <a:prstClr val="black"/>
                  </a:solidFill>
                  <a:latin typeface="Impact" pitchFamily="34" charset="0"/>
                  <a:sym typeface="Helvetica Neue Bold Condensed"/>
                </a:rPr>
                <a:t>ANCÓN SUR - CAMILO C - BOLOMBOLO</a:t>
              </a:r>
            </a:p>
          </p:txBody>
        </p:sp>
      </p:grpSp>
      <p:graphicFrame>
        <p:nvGraphicFramePr>
          <p:cNvPr id="3" name="Tabla 2"/>
          <p:cNvGraphicFramePr>
            <a:graphicFrameLocks noGrp="1"/>
          </p:cNvGraphicFramePr>
          <p:nvPr>
            <p:extLst>
              <p:ext uri="{D42A27DB-BD31-4B8C-83A1-F6EECF244321}">
                <p14:modId xmlns:p14="http://schemas.microsoft.com/office/powerpoint/2010/main" val="2189834999"/>
              </p:ext>
            </p:extLst>
          </p:nvPr>
        </p:nvGraphicFramePr>
        <p:xfrm>
          <a:off x="4909024" y="1418928"/>
          <a:ext cx="4396695" cy="1400175"/>
        </p:xfrm>
        <a:graphic>
          <a:graphicData uri="http://schemas.openxmlformats.org/drawingml/2006/table">
            <a:tbl>
              <a:tblPr/>
              <a:tblGrid>
                <a:gridCol w="958377"/>
                <a:gridCol w="1328160"/>
                <a:gridCol w="657314"/>
                <a:gridCol w="1452844"/>
              </a:tblGrid>
              <a:tr h="200025">
                <a:tc>
                  <a:txBody>
                    <a:bodyPr/>
                    <a:lstStyle/>
                    <a:p>
                      <a:pPr algn="ctr" fontAlgn="ctr"/>
                      <a:r>
                        <a:rPr lang="es-MX" sz="1200" b="1" i="0" u="none" strike="noStrike" dirty="0">
                          <a:solidFill>
                            <a:srgbClr val="FFFFFF"/>
                          </a:solidFill>
                          <a:effectLst/>
                          <a:latin typeface="Calibri" panose="020F0502020204030204" pitchFamily="34" charset="0"/>
                        </a:rPr>
                        <a:t>PROPONENTE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200" b="1" i="0" u="none" strike="noStrike">
                          <a:solidFill>
                            <a:srgbClr val="FFFFFF"/>
                          </a:solidFill>
                          <a:effectLst/>
                          <a:latin typeface="Calibri" panose="020F0502020204030204" pitchFamily="34" charset="0"/>
                        </a:rPr>
                        <a:t>INTEGRANTES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200" b="1" i="0" u="none" strike="noStrike">
                          <a:solidFill>
                            <a:srgbClr val="FFFFFF"/>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200" b="1" i="0" u="none" strike="noStrike">
                          <a:solidFill>
                            <a:srgbClr val="FFFFFF"/>
                          </a:solidFill>
                          <a:effectLst/>
                          <a:latin typeface="Calibri" panose="020F0502020204030204" pitchFamily="34" charset="0"/>
                        </a:rPr>
                        <a:t>ORIGEN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r>
              <a:tr h="600075">
                <a:tc rowSpan="2">
                  <a:txBody>
                    <a:bodyPr/>
                    <a:lstStyle/>
                    <a:p>
                      <a:pPr algn="ctr" fontAlgn="ctr"/>
                      <a:r>
                        <a:rPr lang="es-MX" sz="1200" b="0" i="0" u="none" strike="noStrike">
                          <a:solidFill>
                            <a:srgbClr val="000000"/>
                          </a:solidFill>
                          <a:effectLst/>
                          <a:latin typeface="Calibri" panose="020F0502020204030204" pitchFamily="34" charset="0"/>
                        </a:rPr>
                        <a:t>E. P. AUTOPISTA CONEXIÓN PACIFICO 1</a:t>
                      </a:r>
                      <a:br>
                        <a:rPr lang="es-MX" sz="1200" b="0" i="0" u="none" strike="noStrike">
                          <a:solidFill>
                            <a:srgbClr val="000000"/>
                          </a:solidFill>
                          <a:effectLst/>
                          <a:latin typeface="Calibri" panose="020F0502020204030204" pitchFamily="34" charset="0"/>
                        </a:rPr>
                      </a:br>
                      <a:endParaRPr lang="es-MX" sz="12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200" b="0" i="0" u="none" strike="noStrike" dirty="0">
                          <a:solidFill>
                            <a:srgbClr val="000000"/>
                          </a:solidFill>
                          <a:effectLst/>
                          <a:latin typeface="Calibri" panose="020F0502020204030204" pitchFamily="34" charset="0"/>
                        </a:rPr>
                        <a:t>ESTUDIOS Y PROYECTOS DEL SOL S.A.S EPISOL S.A.S.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0075">
                <a:tc vMerge="1">
                  <a:txBody>
                    <a:bodyPr/>
                    <a:lstStyle/>
                    <a:p>
                      <a:endParaRPr lang="es-MX"/>
                    </a:p>
                  </a:txBody>
                  <a:tcPr/>
                </a:tc>
                <a:tc>
                  <a:txBody>
                    <a:bodyPr/>
                    <a:lstStyle/>
                    <a:p>
                      <a:pPr algn="l" fontAlgn="ctr"/>
                      <a:r>
                        <a:rPr lang="es-MX" sz="1200" b="0" i="0" u="none" strike="noStrike" dirty="0">
                          <a:solidFill>
                            <a:srgbClr val="000000"/>
                          </a:solidFill>
                          <a:effectLst/>
                          <a:latin typeface="Calibri" panose="020F0502020204030204" pitchFamily="34" charset="0"/>
                        </a:rPr>
                        <a:t>IRIDIUM COLOMBIA CONCESIONES VIARIAS S.A.S.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Calibri" panose="020F0502020204030204" pitchFamily="34" charset="0"/>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3" name="30 CuadroTexto"/>
          <p:cNvSpPr txBox="1">
            <a:spLocks noChangeArrowheads="1"/>
          </p:cNvSpPr>
          <p:nvPr/>
        </p:nvSpPr>
        <p:spPr bwMode="auto">
          <a:xfrm flipH="1">
            <a:off x="6171119" y="2853675"/>
            <a:ext cx="2166257"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FECHA ADJUDICACIÓN</a:t>
            </a:r>
          </a:p>
        </p:txBody>
      </p:sp>
      <p:graphicFrame>
        <p:nvGraphicFramePr>
          <p:cNvPr id="14" name="3 Tabla"/>
          <p:cNvGraphicFramePr>
            <a:graphicFrameLocks noGrp="1"/>
          </p:cNvGraphicFramePr>
          <p:nvPr>
            <p:extLst>
              <p:ext uri="{D42A27DB-BD31-4B8C-83A1-F6EECF244321}">
                <p14:modId xmlns:p14="http://schemas.microsoft.com/office/powerpoint/2010/main" val="2453246735"/>
              </p:ext>
            </p:extLst>
          </p:nvPr>
        </p:nvGraphicFramePr>
        <p:xfrm>
          <a:off x="6171119" y="3252405"/>
          <a:ext cx="2166257" cy="335280"/>
        </p:xfrm>
        <a:graphic>
          <a:graphicData uri="http://schemas.openxmlformats.org/drawingml/2006/table">
            <a:tbl>
              <a:tblPr firstRow="1" bandRow="1">
                <a:tableStyleId>{BC89EF96-8CEA-46FF-86C4-4CE0E7609802}</a:tableStyleId>
              </a:tblPr>
              <a:tblGrid>
                <a:gridCol w="2166257"/>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03 DE JUNIO DE 2014</a:t>
                      </a:r>
                    </a:p>
                  </a:txBody>
                  <a:tcPr>
                    <a:solidFill>
                      <a:schemeClr val="bg1"/>
                    </a:solidFill>
                  </a:tcPr>
                </a:tc>
              </a:tr>
            </a:tbl>
          </a:graphicData>
        </a:graphic>
      </p:graphicFrame>
      <p:sp>
        <p:nvSpPr>
          <p:cNvPr id="23" name="CuadroTexto 22"/>
          <p:cNvSpPr txBox="1"/>
          <p:nvPr/>
        </p:nvSpPr>
        <p:spPr>
          <a:xfrm>
            <a:off x="222660" y="2534278"/>
            <a:ext cx="3703320" cy="246221"/>
          </a:xfrm>
          <a:prstGeom prst="rect">
            <a:avLst/>
          </a:prstGeom>
          <a:noFill/>
        </p:spPr>
        <p:txBody>
          <a:bodyPr wrap="square" rtlCol="0">
            <a:spAutoFit/>
          </a:bodyPr>
          <a:lstStyle/>
          <a:p>
            <a:r>
              <a:rPr lang="es-MX" sz="1000" dirty="0"/>
              <a:t>* Precios diciembre de 2012</a:t>
            </a:r>
          </a:p>
        </p:txBody>
      </p:sp>
      <p:sp>
        <p:nvSpPr>
          <p:cNvPr id="24" name="30 CuadroTexto"/>
          <p:cNvSpPr txBox="1">
            <a:spLocks noChangeArrowheads="1"/>
          </p:cNvSpPr>
          <p:nvPr/>
        </p:nvSpPr>
        <p:spPr bwMode="auto">
          <a:xfrm flipH="1">
            <a:off x="244744" y="2843285"/>
            <a:ext cx="4298391"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s-MX"/>
            </a:defPPr>
            <a:lvl1pPr marL="457200" indent="-457200" algn="ctr" fontAlgn="base">
              <a:spcBef>
                <a:spcPts val="600"/>
              </a:spcBef>
              <a:spcAft>
                <a:spcPct val="0"/>
              </a:spcAft>
              <a:defRPr sz="1600" b="1">
                <a:solidFill>
                  <a:prstClr val="white"/>
                </a:solidFill>
                <a:effectLst>
                  <a:outerShdw blurRad="38100" dist="38100" dir="2700000" algn="tl">
                    <a:srgbClr val="000000">
                      <a:alpha val="43137"/>
                    </a:srgbClr>
                  </a:outerShdw>
                </a:effectLst>
                <a:latin typeface="Calibri"/>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t>CONTRATO 007 DE 15/09/2014</a:t>
            </a:r>
          </a:p>
        </p:txBody>
      </p:sp>
      <p:graphicFrame>
        <p:nvGraphicFramePr>
          <p:cNvPr id="25" name="3 Tabla"/>
          <p:cNvGraphicFramePr>
            <a:graphicFrameLocks noGrp="1"/>
          </p:cNvGraphicFramePr>
          <p:nvPr>
            <p:extLst>
              <p:ext uri="{D42A27DB-BD31-4B8C-83A1-F6EECF244321}">
                <p14:modId xmlns:p14="http://schemas.microsoft.com/office/powerpoint/2010/main" val="873878818"/>
              </p:ext>
            </p:extLst>
          </p:nvPr>
        </p:nvGraphicFramePr>
        <p:xfrm>
          <a:off x="244748" y="3242015"/>
          <a:ext cx="4298391" cy="579120"/>
        </p:xfrm>
        <a:graphic>
          <a:graphicData uri="http://schemas.openxmlformats.org/drawingml/2006/table">
            <a:tbl>
              <a:tblPr firstRow="1" bandRow="1">
                <a:tableStyleId>{BDBED569-4797-4DF1-A0F4-6AAB3CD982D8}</a:tableStyleId>
              </a:tblPr>
              <a:tblGrid>
                <a:gridCol w="4298391"/>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u="none" strike="noStrike" kern="1200" cap="none" spc="0" normalizeH="0" baseline="0" noProof="0" dirty="0" smtClean="0">
                          <a:ln>
                            <a:noFill/>
                          </a:ln>
                          <a:effectLst/>
                          <a:uLnTx/>
                          <a:uFillTx/>
                        </a:rPr>
                        <a:t>CONCESIONARIA VIAL DEL PACÍFICO S.A.S. – </a:t>
                      </a:r>
                      <a:r>
                        <a:rPr kumimoji="0" lang="es-MX" sz="1600" u="none" strike="noStrike" kern="1200" cap="none" spc="0" normalizeH="0" baseline="0" noProof="0" dirty="0" err="1" smtClean="0">
                          <a:ln>
                            <a:noFill/>
                          </a:ln>
                          <a:effectLst/>
                          <a:uLnTx/>
                          <a:uFillTx/>
                        </a:rPr>
                        <a:t>COVIPACÍFICO</a:t>
                      </a:r>
                      <a:r>
                        <a:rPr kumimoji="0" lang="es-MX" sz="1600" u="none" strike="noStrike" kern="1200" cap="none" spc="0" normalizeH="0" baseline="0" noProof="0" dirty="0" smtClean="0">
                          <a:ln>
                            <a:noFill/>
                          </a:ln>
                          <a:effectLst/>
                          <a:uLnTx/>
                          <a:uFillTx/>
                        </a:rPr>
                        <a:t> S.A.S.</a:t>
                      </a:r>
                      <a:endParaRPr kumimoji="0" lang="es-MX" sz="1600" b="0" i="0" u="none" strike="noStrike" kern="1200" cap="none" spc="0" normalizeH="0" baseline="0" noProof="0" dirty="0" smtClean="0">
                        <a:ln>
                          <a:noFill/>
                        </a:ln>
                        <a:solidFill>
                          <a:prstClr val="black"/>
                        </a:solidFill>
                        <a:effectLst/>
                        <a:uLnTx/>
                        <a:uFillTx/>
                        <a:latin typeface="+mj-lt"/>
                        <a:cs typeface="Arial" pitchFamily="34" charset="0"/>
                      </a:endParaRPr>
                    </a:p>
                  </a:txBody>
                  <a:tcPr/>
                </a:tc>
              </a:tr>
            </a:tbl>
          </a:graphicData>
        </a:graphic>
      </p:graphicFrame>
      <p:sp>
        <p:nvSpPr>
          <p:cNvPr id="26" name="30 CuadroTexto"/>
          <p:cNvSpPr txBox="1">
            <a:spLocks noChangeArrowheads="1"/>
          </p:cNvSpPr>
          <p:nvPr/>
        </p:nvSpPr>
        <p:spPr bwMode="auto">
          <a:xfrm flipH="1">
            <a:off x="5053757" y="3631094"/>
            <a:ext cx="3849188"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INTERVENTORÍA 160 de 2014 05/11/2014  </a:t>
            </a:r>
          </a:p>
        </p:txBody>
      </p:sp>
      <p:graphicFrame>
        <p:nvGraphicFramePr>
          <p:cNvPr id="27" name="3 Tabla"/>
          <p:cNvGraphicFramePr>
            <a:graphicFrameLocks noGrp="1"/>
          </p:cNvGraphicFramePr>
          <p:nvPr>
            <p:extLst>
              <p:ext uri="{D42A27DB-BD31-4B8C-83A1-F6EECF244321}">
                <p14:modId xmlns:p14="http://schemas.microsoft.com/office/powerpoint/2010/main" val="2680577660"/>
              </p:ext>
            </p:extLst>
          </p:nvPr>
        </p:nvGraphicFramePr>
        <p:xfrm>
          <a:off x="5053761" y="4029824"/>
          <a:ext cx="3849188" cy="335280"/>
        </p:xfrm>
        <a:graphic>
          <a:graphicData uri="http://schemas.openxmlformats.org/drawingml/2006/table">
            <a:tbl>
              <a:tblPr firstRow="1" bandRow="1">
                <a:tableStyleId>{BC89EF96-8CEA-46FF-86C4-4CE0E7609802}</a:tableStyleId>
              </a:tblPr>
              <a:tblGrid>
                <a:gridCol w="3849188"/>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CONSORCIO </a:t>
                      </a:r>
                      <a:r>
                        <a:rPr kumimoji="0" lang="es-MX" sz="1600" b="0" i="0" u="none" strike="noStrike" kern="1200" cap="none" spc="0" normalizeH="0" baseline="0" noProof="0" dirty="0" err="1" smtClean="0">
                          <a:ln>
                            <a:noFill/>
                          </a:ln>
                          <a:solidFill>
                            <a:prstClr val="black"/>
                          </a:solidFill>
                          <a:effectLst/>
                          <a:uLnTx/>
                          <a:uFillTx/>
                          <a:latin typeface="+mj-lt"/>
                          <a:cs typeface="Arial" pitchFamily="34" charset="0"/>
                        </a:rPr>
                        <a:t>SERVINC</a:t>
                      </a: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 - ETA</a:t>
                      </a:r>
                    </a:p>
                  </a:txBody>
                  <a:tcPr>
                    <a:solidFill>
                      <a:schemeClr val="bg1"/>
                    </a:solidFill>
                  </a:tcPr>
                </a:tc>
              </a:tr>
            </a:tbl>
          </a:graphicData>
        </a:graphic>
      </p:graphicFrame>
    </p:spTree>
    <p:extLst>
      <p:ext uri="{BB962C8B-B14F-4D97-AF65-F5344CB8AC3E}">
        <p14:creationId xmlns:p14="http://schemas.microsoft.com/office/powerpoint/2010/main" val="3388059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4955869" y="962196"/>
            <a:ext cx="4357869"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969894" y="1400100"/>
          <a:ext cx="4341745" cy="2173605"/>
        </p:xfrm>
        <a:graphic>
          <a:graphicData uri="http://schemas.openxmlformats.org/drawingml/2006/table">
            <a:tbl>
              <a:tblPr firstRow="1" bandRow="1">
                <a:tableStyleId>{BC89EF96-8CEA-46FF-86C4-4CE0E7609802}</a:tableStyleId>
              </a:tblPr>
              <a:tblGrid>
                <a:gridCol w="3244822"/>
                <a:gridCol w="1096923"/>
              </a:tblGrid>
              <a:tr h="223470">
                <a:tc>
                  <a:txBody>
                    <a:bodyPr/>
                    <a:lstStyle/>
                    <a:p>
                      <a:pPr algn="ctr"/>
                      <a:r>
                        <a:rPr lang="es-CO" sz="1600" b="1" dirty="0" smtClean="0">
                          <a:latin typeface="+mn-lt"/>
                          <a:cs typeface="+mn-cs"/>
                        </a:rPr>
                        <a:t>AUTOPISTA PARA LA PROSPERIDAD</a:t>
                      </a:r>
                      <a:endParaRPr lang="es-CO" sz="1600" b="1" dirty="0">
                        <a:latin typeface="+mn-lt"/>
                        <a:cs typeface="Arial" panose="020B0604020202020204" pitchFamily="34" charset="0"/>
                      </a:endParaRPr>
                    </a:p>
                  </a:txBody>
                  <a:tcPr/>
                </a:tc>
                <a:tc>
                  <a:txBody>
                    <a:bodyPr/>
                    <a:lstStyle/>
                    <a:p>
                      <a:pPr algn="ctr" fontAlgn="ctr"/>
                      <a:r>
                        <a:rPr lang="es-CO" sz="1600" b="1" i="0" u="none" strike="noStrike" dirty="0" smtClean="0">
                          <a:solidFill>
                            <a:schemeClr val="tx1"/>
                          </a:solidFill>
                          <a:latin typeface="+mn-lt"/>
                          <a:cs typeface="Arial" panose="020B0604020202020204" pitchFamily="34" charset="0"/>
                        </a:rPr>
                        <a:t>PRIMERA OLA</a:t>
                      </a:r>
                      <a:endParaRPr lang="es-CO" sz="16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Longitud</a:t>
                      </a:r>
                      <a:r>
                        <a:rPr lang="es-ES" sz="1600" u="none" strike="noStrike" baseline="0" dirty="0" smtClean="0">
                          <a:effectLst/>
                          <a:latin typeface="+mn-lt"/>
                        </a:rPr>
                        <a:t> de Proyecto (Km)</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chemeClr val="tx1"/>
                          </a:solidFill>
                          <a:latin typeface="+mn-lt"/>
                          <a:cs typeface="Arial" panose="020B0604020202020204" pitchFamily="34" charset="0"/>
                        </a:rPr>
                        <a:t>98 Km</a:t>
                      </a:r>
                      <a:endParaRPr lang="es-CO" sz="16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Construcción Doble Calzada</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44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baseline="0" dirty="0" smtClean="0">
                          <a:effectLst/>
                          <a:latin typeface="+mn-lt"/>
                          <a:cs typeface="Arial" panose="020B0604020202020204" pitchFamily="34" charset="0"/>
                        </a:rPr>
                        <a:t>Mantenimiento y Operación  </a:t>
                      </a:r>
                      <a:endParaRPr lang="es-ES" sz="1600" b="0"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baseline="0" dirty="0" smtClean="0">
                          <a:solidFill>
                            <a:srgbClr val="000000"/>
                          </a:solidFill>
                          <a:latin typeface="+mn-lt"/>
                          <a:cs typeface="Arial" panose="020B0604020202020204" pitchFamily="34" charset="0"/>
                        </a:rPr>
                        <a:t>54Km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Construcción</a:t>
                      </a:r>
                      <a:r>
                        <a:rPr lang="es-ES" sz="1600" b="0" u="none" strike="noStrike" baseline="0" dirty="0" smtClean="0">
                          <a:effectLst/>
                          <a:latin typeface="+mn-lt"/>
                          <a:cs typeface="Arial" panose="020B0604020202020204" pitchFamily="34" charset="0"/>
                        </a:rPr>
                        <a:t> de Túnel</a:t>
                      </a:r>
                      <a:endParaRPr lang="es-ES" sz="1600" b="0"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baseline="0" dirty="0" smtClean="0">
                          <a:solidFill>
                            <a:srgbClr val="000000"/>
                          </a:solidFill>
                          <a:latin typeface="+mn-lt"/>
                          <a:cs typeface="Arial" panose="020B0604020202020204" pitchFamily="34" charset="0"/>
                        </a:rPr>
                        <a:t> 1 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Construcción de Puentes</a:t>
                      </a: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69 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6" name="CuadroTexto 35"/>
          <p:cNvSpPr txBox="1"/>
          <p:nvPr/>
        </p:nvSpPr>
        <p:spPr>
          <a:xfrm>
            <a:off x="4958489" y="3528629"/>
            <a:ext cx="4378753" cy="276999"/>
          </a:xfrm>
          <a:prstGeom prst="rect">
            <a:avLst/>
          </a:prstGeom>
          <a:noFill/>
        </p:spPr>
        <p:txBody>
          <a:bodyPr wrap="square" rtlCol="0">
            <a:spAutoFit/>
          </a:bodyPr>
          <a:lstStyle/>
          <a:p>
            <a:r>
              <a:rPr lang="es-MX" sz="1200" dirty="0">
                <a:solidFill>
                  <a:prstClr val="black"/>
                </a:solidFill>
              </a:rPr>
              <a:t>* Túnel doble Tubo de 2,5 Km en Mulatos</a:t>
            </a:r>
          </a:p>
        </p:txBody>
      </p:sp>
      <p:sp>
        <p:nvSpPr>
          <p:cNvPr id="37" name="30 CuadroTexto"/>
          <p:cNvSpPr txBox="1">
            <a:spLocks noChangeArrowheads="1"/>
          </p:cNvSpPr>
          <p:nvPr/>
        </p:nvSpPr>
        <p:spPr bwMode="auto">
          <a:xfrm flipH="1">
            <a:off x="4934090" y="3880068"/>
            <a:ext cx="43716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942114" y="4290687"/>
          <a:ext cx="4371624" cy="487680"/>
        </p:xfrm>
        <a:graphic>
          <a:graphicData uri="http://schemas.openxmlformats.org/drawingml/2006/table">
            <a:tbl>
              <a:tblPr firstRow="1" bandRow="1">
                <a:tableStyleId>{BC89EF96-8CEA-46FF-86C4-4CE0E7609802}</a:tableStyleId>
              </a:tblPr>
              <a:tblGrid>
                <a:gridCol w="4371624"/>
              </a:tblGrid>
              <a:tr h="0">
                <a:tc>
                  <a:txBody>
                    <a:bodyPr/>
                    <a:lstStyle/>
                    <a:p>
                      <a:pPr marL="342900" indent="-342900">
                        <a:buFont typeface="+mj-lt"/>
                        <a:buAutoNum type="arabicPeriod"/>
                      </a:pPr>
                      <a:r>
                        <a:rPr lang="es-CO" sz="1300" b="0" dirty="0" smtClean="0">
                          <a:solidFill>
                            <a:srgbClr val="244061">
                              <a:lumMod val="50000"/>
                            </a:srgbClr>
                          </a:solidFill>
                          <a:effectLst/>
                          <a:latin typeface="+mj-lt"/>
                        </a:rPr>
                        <a:t>Generación de más de 4.600 empleos anuales durante la etapa de construcción (5 años).</a:t>
                      </a:r>
                      <a:endParaRPr lang="es-CO" sz="1300" b="0" dirty="0">
                        <a:solidFill>
                          <a:srgbClr val="244061">
                            <a:lumMod val="50000"/>
                          </a:srgbClr>
                        </a:solidFill>
                        <a:effectLst/>
                        <a:latin typeface="+mj-lt"/>
                      </a:endParaRPr>
                    </a:p>
                  </a:txBody>
                  <a:tcPr/>
                </a:tc>
              </a:tr>
            </a:tbl>
          </a:graphicData>
        </a:graphic>
      </p:graphicFrame>
      <p:sp>
        <p:nvSpPr>
          <p:cNvPr id="39" name="30 CuadroTexto"/>
          <p:cNvSpPr txBox="1">
            <a:spLocks noChangeArrowheads="1"/>
          </p:cNvSpPr>
          <p:nvPr/>
        </p:nvSpPr>
        <p:spPr bwMode="auto">
          <a:xfrm flipH="1">
            <a:off x="4934090" y="4940859"/>
            <a:ext cx="43716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942114" y="5351478"/>
          <a:ext cx="4371624" cy="883920"/>
        </p:xfrm>
        <a:graphic>
          <a:graphicData uri="http://schemas.openxmlformats.org/drawingml/2006/table">
            <a:tbl>
              <a:tblPr firstRow="1" bandRow="1">
                <a:tableStyleId>{BC89EF96-8CEA-46FF-86C4-4CE0E7609802}</a:tableStyleId>
              </a:tblPr>
              <a:tblGrid>
                <a:gridCol w="4371624"/>
              </a:tblGrid>
              <a:tr h="771046">
                <a:tc>
                  <a:txBody>
                    <a:bodyPr/>
                    <a:lstStyle/>
                    <a:p>
                      <a:pPr marL="342900" indent="-342900">
                        <a:buFont typeface="+mj-lt"/>
                        <a:buAutoNum type="arabicPeriod"/>
                      </a:pPr>
                      <a:r>
                        <a:rPr lang="es-CO" sz="1300" b="0" kern="1200" dirty="0" smtClean="0">
                          <a:solidFill>
                            <a:srgbClr val="244061">
                              <a:lumMod val="50000"/>
                            </a:srgbClr>
                          </a:solidFill>
                          <a:effectLst/>
                          <a:latin typeface="+mj-lt"/>
                          <a:ea typeface="+mn-ea"/>
                          <a:cs typeface="+mn-cs"/>
                        </a:rPr>
                        <a:t>Conecta centros de insumos y producción del norte del  país en Magdalena, Atlántico, Bolívar, Córdoba, Sucre y Antioquia, con la Zona Cafetera, Valle del Cauca y el Pacífico.  </a:t>
                      </a:r>
                      <a:endParaRPr lang="es-CO" sz="1300" b="0" kern="1200" dirty="0">
                        <a:solidFill>
                          <a:srgbClr val="244061">
                            <a:lumMod val="50000"/>
                          </a:srgbClr>
                        </a:solidFill>
                        <a:effectLst/>
                        <a:latin typeface="+mj-lt"/>
                        <a:ea typeface="+mn-ea"/>
                        <a:cs typeface="+mn-cs"/>
                      </a:endParaRPr>
                    </a:p>
                  </a:txBody>
                  <a:tcPr>
                    <a:solidFill>
                      <a:schemeClr val="bg1"/>
                    </a:solidFill>
                  </a:tcPr>
                </a:tc>
              </a:tr>
            </a:tbl>
          </a:graphicData>
        </a:graphic>
      </p:graphicFrame>
      <p:grpSp>
        <p:nvGrpSpPr>
          <p:cNvPr id="14" name="Grupo 13"/>
          <p:cNvGrpSpPr/>
          <p:nvPr/>
        </p:nvGrpSpPr>
        <p:grpSpPr>
          <a:xfrm>
            <a:off x="1424608" y="70116"/>
            <a:ext cx="9284603" cy="988098"/>
            <a:chOff x="75387" y="144155"/>
            <a:chExt cx="5904656" cy="988098"/>
          </a:xfrm>
        </p:grpSpPr>
        <p:sp>
          <p:nvSpPr>
            <p:cNvPr id="15"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PACÍFICO 2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6" name="Rectángulo 15"/>
            <p:cNvSpPr>
              <a:spLocks noChangeArrowheads="1"/>
            </p:cNvSpPr>
            <p:nvPr/>
          </p:nvSpPr>
          <p:spPr bwMode="auto">
            <a:xfrm>
              <a:off x="75388" y="593644"/>
              <a:ext cx="561012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dirty="0">
                  <a:solidFill>
                    <a:prstClr val="black"/>
                  </a:solidFill>
                  <a:latin typeface="Impact" pitchFamily="34" charset="0"/>
                  <a:sym typeface="Helvetica Neue Bold Condensed"/>
                </a:rPr>
                <a:t>BOLOMBOLO – LA PINTADA – LA PRIMAVERA</a:t>
              </a:r>
            </a:p>
          </p:txBody>
        </p:sp>
      </p:grpSp>
      <p:pic>
        <p:nvPicPr>
          <p:cNvPr id="18" name="15 Imagen"/>
          <p:cNvPicPr>
            <a:picLocks noChangeAspect="1"/>
          </p:cNvPicPr>
          <p:nvPr/>
        </p:nvPicPr>
        <p:blipFill rotWithShape="1">
          <a:blip r:embed="rId2" cstate="print">
            <a:extLst>
              <a:ext uri="{28A0092B-C50C-407E-A947-70E740481C1C}">
                <a14:useLocalDpi xmlns:a14="http://schemas.microsoft.com/office/drawing/2010/main" val="0"/>
              </a:ext>
            </a:extLst>
          </a:blip>
          <a:srcRect t="4016"/>
          <a:stretch/>
        </p:blipFill>
        <p:spPr>
          <a:xfrm>
            <a:off x="599943" y="1425511"/>
            <a:ext cx="3609221" cy="4483233"/>
          </a:xfrm>
          <a:prstGeom prst="rect">
            <a:avLst/>
          </a:prstGeom>
          <a:ln>
            <a:noFill/>
          </a:ln>
          <a:effectLst>
            <a:outerShdw blurRad="292100" dist="139700" dir="2700000" algn="tl" rotWithShape="0">
              <a:srgbClr val="333333">
                <a:alpha val="65000"/>
              </a:srgbClr>
            </a:outerShdw>
          </a:effectLst>
        </p:spPr>
      </p:pic>
      <p:sp>
        <p:nvSpPr>
          <p:cNvPr id="21" name="Llamada rectangular redondeada 20"/>
          <p:cNvSpPr/>
          <p:nvPr/>
        </p:nvSpPr>
        <p:spPr>
          <a:xfrm>
            <a:off x="3381780" y="2193445"/>
            <a:ext cx="1386977" cy="250371"/>
          </a:xfrm>
          <a:prstGeom prst="wedgeRoundRectCallout">
            <a:avLst>
              <a:gd name="adj1" fmla="val -58148"/>
              <a:gd name="adj2" fmla="val 2753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prstClr val="black"/>
                </a:solidFill>
              </a:rPr>
              <a:t>PRIMAVERA</a:t>
            </a:r>
          </a:p>
        </p:txBody>
      </p:sp>
      <p:sp>
        <p:nvSpPr>
          <p:cNvPr id="20" name="Llamada rectangular redondeada 19"/>
          <p:cNvSpPr/>
          <p:nvPr/>
        </p:nvSpPr>
        <p:spPr>
          <a:xfrm>
            <a:off x="2885659" y="5783558"/>
            <a:ext cx="1386977" cy="250371"/>
          </a:xfrm>
          <a:prstGeom prst="wedgeRoundRectCallout">
            <a:avLst>
              <a:gd name="adj1" fmla="val -8503"/>
              <a:gd name="adj2" fmla="val -20749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prstClr val="black"/>
                </a:solidFill>
              </a:rPr>
              <a:t>LA PINTADA</a:t>
            </a:r>
          </a:p>
        </p:txBody>
      </p:sp>
      <p:sp>
        <p:nvSpPr>
          <p:cNvPr id="22" name="Llamada rectangular redondeada 21"/>
          <p:cNvSpPr/>
          <p:nvPr/>
        </p:nvSpPr>
        <p:spPr>
          <a:xfrm rot="16200000">
            <a:off x="-31833" y="3399949"/>
            <a:ext cx="1386977" cy="250371"/>
          </a:xfrm>
          <a:prstGeom prst="wedgeRoundRectCallout">
            <a:avLst>
              <a:gd name="adj1" fmla="val 16821"/>
              <a:gd name="adj2" fmla="val 2410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prstClr val="black"/>
                </a:solidFill>
              </a:rPr>
              <a:t>BOLOMBOLO</a:t>
            </a:r>
          </a:p>
        </p:txBody>
      </p:sp>
    </p:spTree>
    <p:extLst>
      <p:ext uri="{BB962C8B-B14F-4D97-AF65-F5344CB8AC3E}">
        <p14:creationId xmlns:p14="http://schemas.microsoft.com/office/powerpoint/2010/main" val="3048242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30 CuadroTexto"/>
          <p:cNvSpPr txBox="1">
            <a:spLocks noChangeArrowheads="1"/>
          </p:cNvSpPr>
          <p:nvPr/>
        </p:nvSpPr>
        <p:spPr bwMode="auto">
          <a:xfrm flipH="1">
            <a:off x="608705" y="1094375"/>
            <a:ext cx="3931324"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INVERSIONES 4G (Millones)</a:t>
            </a:r>
          </a:p>
        </p:txBody>
      </p:sp>
      <p:graphicFrame>
        <p:nvGraphicFramePr>
          <p:cNvPr id="17" name="3 Tabla"/>
          <p:cNvGraphicFramePr>
            <a:graphicFrameLocks noGrp="1"/>
          </p:cNvGraphicFramePr>
          <p:nvPr>
            <p:extLst>
              <p:ext uri="{D42A27DB-BD31-4B8C-83A1-F6EECF244321}">
                <p14:modId xmlns:p14="http://schemas.microsoft.com/office/powerpoint/2010/main" val="2392085241"/>
              </p:ext>
            </p:extLst>
          </p:nvPr>
        </p:nvGraphicFramePr>
        <p:xfrm>
          <a:off x="616727" y="1504994"/>
          <a:ext cx="3931324" cy="670560"/>
        </p:xfrm>
        <a:graphic>
          <a:graphicData uri="http://schemas.openxmlformats.org/drawingml/2006/table">
            <a:tbl>
              <a:tblPr firstRow="1" bandRow="1">
                <a:tableStyleId>{5DA37D80-6434-44D0-A028-1B22A696006F}</a:tableStyleId>
              </a:tblPr>
              <a:tblGrid>
                <a:gridCol w="2234195"/>
                <a:gridCol w="1697129"/>
              </a:tblGrid>
              <a:tr h="0">
                <a:tc>
                  <a:txBody>
                    <a:bodyPr/>
                    <a:lstStyle/>
                    <a:p>
                      <a:pPr marL="0" algn="l" defTabSz="914400" rtl="0" eaLnBrk="1" latinLnBrk="0" hangingPunct="1"/>
                      <a:r>
                        <a:rPr lang="es-ES" sz="1600" kern="1200" dirty="0" smtClean="0"/>
                        <a:t>Total</a:t>
                      </a:r>
                      <a:r>
                        <a:rPr lang="es-ES" sz="1600" kern="1200" baseline="0" dirty="0" smtClean="0"/>
                        <a:t> Capex</a:t>
                      </a:r>
                      <a:endParaRPr lang="es-CO" sz="1600" b="0" kern="1200" dirty="0">
                        <a:solidFill>
                          <a:schemeClr val="dk1"/>
                        </a:solidFill>
                        <a:latin typeface="+mn-lt"/>
                        <a:ea typeface="+mn-ea"/>
                        <a:cs typeface="Arial" panose="020B0604020202020204" pitchFamily="34" charset="0"/>
                      </a:endParaRPr>
                    </a:p>
                  </a:txBody>
                  <a:tcPr/>
                </a:tc>
                <a:tc>
                  <a:txBody>
                    <a:bodyPr/>
                    <a:lstStyle/>
                    <a:p>
                      <a:pPr algn="ctr" rtl="0" fontAlgn="ctr"/>
                      <a:r>
                        <a:rPr lang="es-MX" sz="1600" u="none" strike="noStrike" dirty="0" smtClean="0">
                          <a:effectLst/>
                        </a:rPr>
                        <a:t>$ 912.640</a:t>
                      </a:r>
                      <a:endParaRPr lang="es-MX" sz="1600" b="0" i="0" u="none" strike="noStrike" dirty="0">
                        <a:solidFill>
                          <a:schemeClr val="tx1"/>
                        </a:solidFill>
                        <a:effectLst/>
                        <a:latin typeface="+mn-lt"/>
                      </a:endParaRPr>
                    </a:p>
                  </a:txBody>
                  <a:tcPr marL="9525" marR="9525" marT="9525" marB="0" anchor="ctr"/>
                </a:tc>
              </a:tr>
              <a:tr h="162964">
                <a:tc>
                  <a:txBody>
                    <a:bodyPr/>
                    <a:lstStyle/>
                    <a:p>
                      <a:pPr marL="0" algn="l" defTabSz="914400" rtl="0" eaLnBrk="1" latinLnBrk="0" hangingPunct="1"/>
                      <a:r>
                        <a:rPr lang="es-CO" sz="1600" kern="1200" dirty="0" smtClean="0"/>
                        <a:t>Total Vigencia Futura</a:t>
                      </a:r>
                      <a:endParaRPr lang="es-CO" sz="1600" b="1"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$ 2.252.000</a:t>
                      </a:r>
                      <a:endParaRPr lang="es-MX" sz="1600" b="0" i="0" u="none" strike="noStrike" kern="1200" dirty="0">
                        <a:solidFill>
                          <a:schemeClr val="tx1"/>
                        </a:solidFill>
                        <a:effectLst/>
                        <a:latin typeface="+mn-lt"/>
                        <a:ea typeface="+mn-ea"/>
                        <a:cs typeface="+mn-cs"/>
                      </a:endParaRPr>
                    </a:p>
                  </a:txBody>
                  <a:tcPr marL="0" marR="0" marT="0" marB="0" anchor="ctr"/>
                </a:tc>
              </a:tr>
            </a:tbl>
          </a:graphicData>
        </a:graphic>
      </p:graphicFrame>
      <p:grpSp>
        <p:nvGrpSpPr>
          <p:cNvPr id="18" name="Grupo 17"/>
          <p:cNvGrpSpPr/>
          <p:nvPr/>
        </p:nvGrpSpPr>
        <p:grpSpPr>
          <a:xfrm>
            <a:off x="1352600" y="-7627"/>
            <a:ext cx="9284603" cy="1026735"/>
            <a:chOff x="75387" y="144155"/>
            <a:chExt cx="5904656" cy="1026735"/>
          </a:xfrm>
        </p:grpSpPr>
        <p:sp>
          <p:nvSpPr>
            <p:cNvPr id="19"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20" name="Rectángulo 19"/>
            <p:cNvSpPr>
              <a:spLocks noChangeArrowheads="1"/>
            </p:cNvSpPr>
            <p:nvPr/>
          </p:nvSpPr>
          <p:spPr bwMode="auto">
            <a:xfrm>
              <a:off x="75388" y="632281"/>
              <a:ext cx="5610127"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900" dirty="0">
                  <a:solidFill>
                    <a:prstClr val="black"/>
                  </a:solidFill>
                  <a:latin typeface="Impact" pitchFamily="34" charset="0"/>
                  <a:sym typeface="Helvetica Neue Bold Condensed"/>
                </a:rPr>
                <a:t>BOLOMBOLO – LA PINTADA – LA PRIMAVERA</a:t>
              </a:r>
            </a:p>
          </p:txBody>
        </p:sp>
      </p:grpSp>
      <p:graphicFrame>
        <p:nvGraphicFramePr>
          <p:cNvPr id="3" name="Tabla 2"/>
          <p:cNvGraphicFramePr>
            <a:graphicFrameLocks noGrp="1"/>
          </p:cNvGraphicFramePr>
          <p:nvPr>
            <p:extLst/>
          </p:nvPr>
        </p:nvGraphicFramePr>
        <p:xfrm>
          <a:off x="4881286" y="1031051"/>
          <a:ext cx="4267201" cy="2111763"/>
        </p:xfrm>
        <a:graphic>
          <a:graphicData uri="http://schemas.openxmlformats.org/drawingml/2006/table">
            <a:tbl>
              <a:tblPr/>
              <a:tblGrid>
                <a:gridCol w="980981"/>
                <a:gridCol w="1935480"/>
                <a:gridCol w="516455"/>
                <a:gridCol w="834285"/>
              </a:tblGrid>
              <a:tr h="342298">
                <a:tc>
                  <a:txBody>
                    <a:bodyPr/>
                    <a:lstStyle/>
                    <a:p>
                      <a:pPr algn="ctr" fontAlgn="ctr"/>
                      <a:r>
                        <a:rPr lang="es-MX" sz="900" b="1" i="0" u="none" strike="noStrike" dirty="0">
                          <a:solidFill>
                            <a:srgbClr val="FFFFFF"/>
                          </a:solidFill>
                          <a:effectLst/>
                          <a:latin typeface="Calibri (Cuerpo)"/>
                        </a:rPr>
                        <a:t>PROPONENTE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100" b="1" i="0" u="none" strike="noStrike">
                          <a:solidFill>
                            <a:srgbClr val="FFFFFF"/>
                          </a:solidFill>
                          <a:effectLst/>
                          <a:latin typeface="Calibri (Cuerpo)"/>
                        </a:rPr>
                        <a:t>INTEGRANTES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100" b="1" i="0" u="none" strike="noStrike">
                          <a:solidFill>
                            <a:srgbClr val="FFFFFF"/>
                          </a:solidFill>
                          <a:effectLst/>
                          <a:latin typeface="Calibri (Cuerpo)"/>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100" b="1" i="0" u="none" strike="noStrike">
                          <a:solidFill>
                            <a:srgbClr val="FFFFFF"/>
                          </a:solidFill>
                          <a:effectLst/>
                          <a:latin typeface="Calibri (Cuerpo)"/>
                        </a:rPr>
                        <a:t>ORIGEN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r>
              <a:tr h="182443">
                <a:tc rowSpan="6">
                  <a:txBody>
                    <a:bodyPr/>
                    <a:lstStyle/>
                    <a:p>
                      <a:pPr algn="ctr" fontAlgn="ctr"/>
                      <a:r>
                        <a:rPr lang="es-MX" sz="1100" b="0" i="0" u="none" strike="noStrike">
                          <a:solidFill>
                            <a:srgbClr val="000000"/>
                          </a:solidFill>
                          <a:effectLst/>
                          <a:latin typeface="Calibri (Cuerpo)"/>
                        </a:rPr>
                        <a:t>P.S.F. CONCESIÓN  LA PINTADA</a:t>
                      </a:r>
                      <a:br>
                        <a:rPr lang="es-MX" sz="1100" b="0" i="0" u="none" strike="noStrike">
                          <a:solidFill>
                            <a:srgbClr val="000000"/>
                          </a:solidFill>
                          <a:effectLst/>
                          <a:latin typeface="Calibri (Cuerpo)"/>
                        </a:rPr>
                      </a:br>
                      <a:r>
                        <a:rPr lang="es-MX" sz="1100" b="0" i="0" u="none" strike="noStrike">
                          <a:solidFill>
                            <a:srgbClr val="000000"/>
                          </a:solidFill>
                          <a:effectLst/>
                          <a:latin typeface="Calibri (Cuerpo)"/>
                        </a:rPr>
                        <a:t/>
                      </a:r>
                      <a:br>
                        <a:rPr lang="es-MX" sz="1100" b="0" i="0" u="none" strike="noStrike">
                          <a:solidFill>
                            <a:srgbClr val="000000"/>
                          </a:solidFill>
                          <a:effectLst/>
                          <a:latin typeface="Calibri (Cuerpo)"/>
                        </a:rPr>
                      </a:br>
                      <a:endParaRPr lang="es-MX" sz="1100" b="0" i="0" u="none" strike="noStrike">
                        <a:solidFill>
                          <a:srgbClr val="000000"/>
                        </a:solidFill>
                        <a:effectLst/>
                        <a:latin typeface="Calibri (Cuerpo)"/>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100" b="0" i="0" u="none" strike="noStrike">
                          <a:solidFill>
                            <a:srgbClr val="000000"/>
                          </a:solidFill>
                          <a:effectLst/>
                          <a:latin typeface="Calibri (Cuerpo)"/>
                        </a:rPr>
                        <a:t>GRUPO ODINSA 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Cuerpo)"/>
                        </a:rPr>
                        <a:t>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Cuerpo)"/>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443">
                <a:tc vMerge="1">
                  <a:txBody>
                    <a:bodyPr/>
                    <a:lstStyle/>
                    <a:p>
                      <a:endParaRPr lang="es-MX"/>
                    </a:p>
                  </a:txBody>
                  <a:tcPr/>
                </a:tc>
                <a:tc>
                  <a:txBody>
                    <a:bodyPr/>
                    <a:lstStyle/>
                    <a:p>
                      <a:pPr algn="l" fontAlgn="ctr"/>
                      <a:r>
                        <a:rPr lang="es-MX" sz="1100" b="0" i="0" u="none" strike="noStrike">
                          <a:solidFill>
                            <a:srgbClr val="000000"/>
                          </a:solidFill>
                          <a:effectLst/>
                          <a:latin typeface="Calibri (Cuerpo)"/>
                        </a:rPr>
                        <a:t>MINCIVIL 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Cuerpo)"/>
                        </a:rPr>
                        <a:t>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Cuerpo)"/>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4886">
                <a:tc vMerge="1">
                  <a:txBody>
                    <a:bodyPr/>
                    <a:lstStyle/>
                    <a:p>
                      <a:endParaRPr lang="es-MX"/>
                    </a:p>
                  </a:txBody>
                  <a:tcPr/>
                </a:tc>
                <a:tc>
                  <a:txBody>
                    <a:bodyPr/>
                    <a:lstStyle/>
                    <a:p>
                      <a:pPr algn="l" fontAlgn="ctr"/>
                      <a:r>
                        <a:rPr lang="es-MX" sz="1100" b="0" i="0" u="none" strike="noStrike">
                          <a:solidFill>
                            <a:srgbClr val="000000"/>
                          </a:solidFill>
                          <a:effectLst/>
                          <a:latin typeface="Calibri (Cuerpo)"/>
                        </a:rPr>
                        <a:t>CONSTRUCCIONES EL CONDOR 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Cuerpo)"/>
                        </a:rPr>
                        <a:t>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Cuerpo)"/>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5493">
                <a:tc vMerge="1">
                  <a:txBody>
                    <a:bodyPr/>
                    <a:lstStyle/>
                    <a:p>
                      <a:endParaRPr lang="es-MX"/>
                    </a:p>
                  </a:txBody>
                  <a:tcPr/>
                </a:tc>
                <a:tc>
                  <a:txBody>
                    <a:bodyPr/>
                    <a:lstStyle/>
                    <a:p>
                      <a:pPr algn="l" fontAlgn="ctr"/>
                      <a:r>
                        <a:rPr lang="es-MX" sz="1100" b="0" i="0" u="none" strike="noStrike" dirty="0">
                          <a:solidFill>
                            <a:srgbClr val="000000"/>
                          </a:solidFill>
                          <a:effectLst/>
                          <a:latin typeface="Calibri (Cuerpo)"/>
                        </a:rPr>
                        <a:t>TERMOTECNICA COINDUSTRIAL 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Cuerpo)"/>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Cuerpo)"/>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443">
                <a:tc vMerge="1">
                  <a:txBody>
                    <a:bodyPr/>
                    <a:lstStyle/>
                    <a:p>
                      <a:endParaRPr lang="es-MX"/>
                    </a:p>
                  </a:txBody>
                  <a:tcPr/>
                </a:tc>
                <a:tc>
                  <a:txBody>
                    <a:bodyPr/>
                    <a:lstStyle/>
                    <a:p>
                      <a:pPr algn="l" fontAlgn="ctr"/>
                      <a:r>
                        <a:rPr lang="es-MX" sz="1100" b="0" i="0" u="none" strike="noStrike">
                          <a:solidFill>
                            <a:srgbClr val="000000"/>
                          </a:solidFill>
                          <a:effectLst/>
                          <a:latin typeface="Calibri (Cuerpo)"/>
                        </a:rPr>
                        <a:t>ICEIN S.A.S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Cuerpo)"/>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Calibri (Cuerpo)"/>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659">
                <a:tc vMerge="1">
                  <a:txBody>
                    <a:bodyPr/>
                    <a:lstStyle/>
                    <a:p>
                      <a:endParaRPr lang="es-MX"/>
                    </a:p>
                  </a:txBody>
                  <a:tcPr/>
                </a:tc>
                <a:tc>
                  <a:txBody>
                    <a:bodyPr/>
                    <a:lstStyle/>
                    <a:p>
                      <a:pPr algn="l" fontAlgn="ctr"/>
                      <a:r>
                        <a:rPr lang="pt-BR" sz="1100" b="0" i="0" u="none" strike="noStrike" dirty="0">
                          <a:solidFill>
                            <a:srgbClr val="000000"/>
                          </a:solidFill>
                          <a:effectLst/>
                          <a:latin typeface="Calibri (Cuerpo)"/>
                        </a:rPr>
                        <a:t>MOTA - ENGIL ENGENHARIA E CONSTRUCAO S.A. SUCURSAL - 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Cuerpo)"/>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Cuerpo)"/>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3" name="30 CuadroTexto"/>
          <p:cNvSpPr txBox="1">
            <a:spLocks noChangeArrowheads="1"/>
          </p:cNvSpPr>
          <p:nvPr/>
        </p:nvSpPr>
        <p:spPr bwMode="auto">
          <a:xfrm flipH="1">
            <a:off x="5883084" y="3291939"/>
            <a:ext cx="2166257"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FECHA ADJUDICACIÓN</a:t>
            </a:r>
          </a:p>
        </p:txBody>
      </p:sp>
      <p:graphicFrame>
        <p:nvGraphicFramePr>
          <p:cNvPr id="14" name="3 Tabla"/>
          <p:cNvGraphicFramePr>
            <a:graphicFrameLocks noGrp="1"/>
          </p:cNvGraphicFramePr>
          <p:nvPr>
            <p:extLst>
              <p:ext uri="{D42A27DB-BD31-4B8C-83A1-F6EECF244321}">
                <p14:modId xmlns:p14="http://schemas.microsoft.com/office/powerpoint/2010/main" val="1304124951"/>
              </p:ext>
            </p:extLst>
          </p:nvPr>
        </p:nvGraphicFramePr>
        <p:xfrm>
          <a:off x="5883087" y="3690669"/>
          <a:ext cx="2166257" cy="335280"/>
        </p:xfrm>
        <a:graphic>
          <a:graphicData uri="http://schemas.openxmlformats.org/drawingml/2006/table">
            <a:tbl>
              <a:tblPr firstRow="1" bandRow="1">
                <a:tableStyleId>{BC89EF96-8CEA-46FF-86C4-4CE0E7609802}</a:tableStyleId>
              </a:tblPr>
              <a:tblGrid>
                <a:gridCol w="2166257"/>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22 DE MAYO DE 2014</a:t>
                      </a:r>
                    </a:p>
                  </a:txBody>
                  <a:tcPr>
                    <a:solidFill>
                      <a:schemeClr val="bg1"/>
                    </a:solidFill>
                  </a:tcPr>
                </a:tc>
              </a:tr>
            </a:tbl>
          </a:graphicData>
        </a:graphic>
      </p:graphicFrame>
      <p:sp>
        <p:nvSpPr>
          <p:cNvPr id="23" name="CuadroTexto 22"/>
          <p:cNvSpPr txBox="1"/>
          <p:nvPr/>
        </p:nvSpPr>
        <p:spPr>
          <a:xfrm>
            <a:off x="608705" y="2160689"/>
            <a:ext cx="3703320" cy="276999"/>
          </a:xfrm>
          <a:prstGeom prst="rect">
            <a:avLst/>
          </a:prstGeom>
          <a:noFill/>
        </p:spPr>
        <p:txBody>
          <a:bodyPr wrap="square" rtlCol="0">
            <a:spAutoFit/>
          </a:bodyPr>
          <a:lstStyle/>
          <a:p>
            <a:r>
              <a:rPr lang="es-MX" sz="1200" dirty="0"/>
              <a:t>* Precios diciembre de 2012</a:t>
            </a:r>
          </a:p>
        </p:txBody>
      </p:sp>
      <p:sp>
        <p:nvSpPr>
          <p:cNvPr id="24" name="30 CuadroTexto"/>
          <p:cNvSpPr txBox="1">
            <a:spLocks noChangeArrowheads="1"/>
          </p:cNvSpPr>
          <p:nvPr/>
        </p:nvSpPr>
        <p:spPr bwMode="auto">
          <a:xfrm flipH="1">
            <a:off x="535771" y="2462624"/>
            <a:ext cx="3849188"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s-MX"/>
            </a:defPPr>
            <a:lvl1pPr marL="457200" indent="-457200" algn="ctr" fontAlgn="base">
              <a:spcBef>
                <a:spcPts val="600"/>
              </a:spcBef>
              <a:spcAft>
                <a:spcPct val="0"/>
              </a:spcAft>
              <a:defRPr sz="1600" b="1">
                <a:solidFill>
                  <a:prstClr val="white"/>
                </a:solidFill>
                <a:effectLst>
                  <a:outerShdw blurRad="38100" dist="38100" dir="2700000" algn="tl">
                    <a:srgbClr val="000000">
                      <a:alpha val="43137"/>
                    </a:srgbClr>
                  </a:outerShdw>
                </a:effectLst>
                <a:latin typeface="Calibri"/>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t>CONTRATO 006 DE 11/09/2014</a:t>
            </a:r>
          </a:p>
        </p:txBody>
      </p:sp>
      <p:graphicFrame>
        <p:nvGraphicFramePr>
          <p:cNvPr id="25" name="3 Tabla"/>
          <p:cNvGraphicFramePr>
            <a:graphicFrameLocks noGrp="1"/>
          </p:cNvGraphicFramePr>
          <p:nvPr>
            <p:extLst>
              <p:ext uri="{D42A27DB-BD31-4B8C-83A1-F6EECF244321}">
                <p14:modId xmlns:p14="http://schemas.microsoft.com/office/powerpoint/2010/main" val="1363492975"/>
              </p:ext>
            </p:extLst>
          </p:nvPr>
        </p:nvGraphicFramePr>
        <p:xfrm>
          <a:off x="535775" y="2861354"/>
          <a:ext cx="3849188" cy="335280"/>
        </p:xfrm>
        <a:graphic>
          <a:graphicData uri="http://schemas.openxmlformats.org/drawingml/2006/table">
            <a:tbl>
              <a:tblPr firstRow="1" bandRow="1">
                <a:tableStyleId>{5DA37D80-6434-44D0-A028-1B22A696006F}</a:tableStyleId>
              </a:tblPr>
              <a:tblGrid>
                <a:gridCol w="3849188"/>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u="none" strike="noStrike" kern="1200" cap="none" spc="0" normalizeH="0" baseline="0" noProof="0" dirty="0" smtClean="0">
                          <a:ln>
                            <a:noFill/>
                          </a:ln>
                          <a:effectLst/>
                          <a:uLnTx/>
                          <a:uFillTx/>
                        </a:rPr>
                        <a:t>CONCESIÓN LA PINTADA S.A.S.</a:t>
                      </a:r>
                      <a:endParaRPr kumimoji="0" lang="es-MX" sz="1600" b="0" i="0" u="none" strike="noStrike" kern="1200" cap="none" spc="0" normalizeH="0" baseline="0" noProof="0" dirty="0" smtClean="0">
                        <a:ln>
                          <a:noFill/>
                        </a:ln>
                        <a:solidFill>
                          <a:prstClr val="black"/>
                        </a:solidFill>
                        <a:effectLst/>
                        <a:uLnTx/>
                        <a:uFillTx/>
                        <a:latin typeface="+mj-lt"/>
                        <a:cs typeface="Arial" pitchFamily="34" charset="0"/>
                      </a:endParaRPr>
                    </a:p>
                  </a:txBody>
                  <a:tcPr/>
                </a:tc>
              </a:tr>
            </a:tbl>
          </a:graphicData>
        </a:graphic>
      </p:graphicFrame>
      <p:sp>
        <p:nvSpPr>
          <p:cNvPr id="26" name="30 CuadroTexto"/>
          <p:cNvSpPr txBox="1">
            <a:spLocks noChangeArrowheads="1"/>
          </p:cNvSpPr>
          <p:nvPr/>
        </p:nvSpPr>
        <p:spPr bwMode="auto">
          <a:xfrm flipH="1">
            <a:off x="535771" y="3298105"/>
            <a:ext cx="3849188" cy="338554"/>
          </a:xfrm>
          <a:prstGeom prst="rect">
            <a:avLst/>
          </a:prstGeom>
          <a:solidFill>
            <a:schemeClr val="accent4"/>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INTERVENTORÍA 156 de 2014 31/10/2014  </a:t>
            </a:r>
          </a:p>
        </p:txBody>
      </p:sp>
      <p:graphicFrame>
        <p:nvGraphicFramePr>
          <p:cNvPr id="27" name="3 Tabla"/>
          <p:cNvGraphicFramePr>
            <a:graphicFrameLocks noGrp="1"/>
          </p:cNvGraphicFramePr>
          <p:nvPr>
            <p:extLst>
              <p:ext uri="{D42A27DB-BD31-4B8C-83A1-F6EECF244321}">
                <p14:modId xmlns:p14="http://schemas.microsoft.com/office/powerpoint/2010/main" val="382687910"/>
              </p:ext>
            </p:extLst>
          </p:nvPr>
        </p:nvGraphicFramePr>
        <p:xfrm>
          <a:off x="535775" y="3696835"/>
          <a:ext cx="3849188" cy="335280"/>
        </p:xfrm>
        <a:graphic>
          <a:graphicData uri="http://schemas.openxmlformats.org/drawingml/2006/table">
            <a:tbl>
              <a:tblPr firstRow="1" bandRow="1">
                <a:tableStyleId>{ED083AE6-46FA-4A59-8FB0-9F97EB10719F}</a:tableStyleId>
              </a:tblPr>
              <a:tblGrid>
                <a:gridCol w="3849188"/>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u="none" strike="noStrike" kern="1200" cap="none" spc="0" normalizeH="0" baseline="0" noProof="0" dirty="0" smtClean="0">
                          <a:ln>
                            <a:noFill/>
                          </a:ln>
                          <a:effectLst/>
                          <a:uLnTx/>
                          <a:uFillTx/>
                        </a:rPr>
                        <a:t>CONSORCIO PROSPERIDAD</a:t>
                      </a:r>
                      <a:endParaRPr kumimoji="0" lang="es-MX" sz="1600" b="0" i="0" u="none" strike="noStrike" kern="1200" cap="none" spc="0" normalizeH="0" baseline="0" noProof="0" dirty="0" smtClean="0">
                        <a:ln>
                          <a:noFill/>
                        </a:ln>
                        <a:solidFill>
                          <a:prstClr val="black"/>
                        </a:solidFill>
                        <a:effectLst/>
                        <a:uLnTx/>
                        <a:uFillTx/>
                        <a:latin typeface="+mj-lt"/>
                        <a:cs typeface="Arial" pitchFamily="34" charset="0"/>
                      </a:endParaRPr>
                    </a:p>
                  </a:txBody>
                  <a:tcPr/>
                </a:tc>
              </a:tr>
            </a:tbl>
          </a:graphicData>
        </a:graphic>
      </p:graphicFrame>
    </p:spTree>
    <p:extLst>
      <p:ext uri="{BB962C8B-B14F-4D97-AF65-F5344CB8AC3E}">
        <p14:creationId xmlns:p14="http://schemas.microsoft.com/office/powerpoint/2010/main" val="2586202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5297086" y="907766"/>
            <a:ext cx="4016653"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5309847" y="1345669"/>
          <a:ext cx="4001792" cy="2590800"/>
        </p:xfrm>
        <a:graphic>
          <a:graphicData uri="http://schemas.openxmlformats.org/drawingml/2006/table">
            <a:tbl>
              <a:tblPr firstRow="1" bandRow="1">
                <a:tableStyleId>{BC89EF96-8CEA-46FF-86C4-4CE0E7609802}</a:tableStyleId>
              </a:tblPr>
              <a:tblGrid>
                <a:gridCol w="2990756"/>
                <a:gridCol w="1011036"/>
              </a:tblGrid>
              <a:tr h="223470">
                <a:tc>
                  <a:txBody>
                    <a:bodyPr/>
                    <a:lstStyle/>
                    <a:p>
                      <a:pPr algn="ctr"/>
                      <a:r>
                        <a:rPr lang="es-CO" sz="1600" b="1" dirty="0" smtClean="0">
                          <a:latin typeface="+mn-lt"/>
                          <a:cs typeface="+mn-cs"/>
                        </a:rPr>
                        <a:t>AUTOPISTA PARA LA PROSPERIDAD</a:t>
                      </a:r>
                      <a:endParaRPr lang="es-CO" sz="1600" b="1" dirty="0">
                        <a:latin typeface="+mn-lt"/>
                        <a:cs typeface="Arial" panose="020B0604020202020204" pitchFamily="34" charset="0"/>
                      </a:endParaRPr>
                    </a:p>
                  </a:txBody>
                  <a:tcPr/>
                </a:tc>
                <a:tc>
                  <a:txBody>
                    <a:bodyPr/>
                    <a:lstStyle/>
                    <a:p>
                      <a:pPr algn="ctr" fontAlgn="ctr"/>
                      <a:r>
                        <a:rPr lang="es-CO" sz="1600" b="1" i="0" u="none" strike="noStrike" dirty="0" smtClean="0">
                          <a:solidFill>
                            <a:schemeClr val="tx1"/>
                          </a:solidFill>
                          <a:latin typeface="+mn-lt"/>
                          <a:cs typeface="Arial" panose="020B0604020202020204" pitchFamily="34" charset="0"/>
                        </a:rPr>
                        <a:t>PRIMERA OLA</a:t>
                      </a:r>
                      <a:endParaRPr lang="es-CO" sz="16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Longitud</a:t>
                      </a:r>
                      <a:r>
                        <a:rPr lang="es-ES" sz="1600" u="none" strike="noStrike" baseline="0" dirty="0" smtClean="0">
                          <a:effectLst/>
                          <a:latin typeface="+mn-lt"/>
                        </a:rPr>
                        <a:t> de Proyecto</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chemeClr val="tx1"/>
                          </a:solidFill>
                          <a:latin typeface="+mn-lt"/>
                          <a:cs typeface="Arial" panose="020B0604020202020204" pitchFamily="34" charset="0"/>
                        </a:rPr>
                        <a:t>146 Km</a:t>
                      </a:r>
                      <a:endParaRPr lang="es-CO" sz="16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Total Mejoramiento </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118,6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baseline="0" dirty="0" smtClean="0">
                          <a:effectLst/>
                          <a:latin typeface="+mn-lt"/>
                          <a:cs typeface="Arial" panose="020B0604020202020204" pitchFamily="34" charset="0"/>
                        </a:rPr>
                        <a:t>Total Construcción</a:t>
                      </a:r>
                      <a:endParaRPr lang="es-ES" sz="1600" b="0"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baseline="0" dirty="0" smtClean="0">
                          <a:solidFill>
                            <a:srgbClr val="000000"/>
                          </a:solidFill>
                          <a:latin typeface="+mn-lt"/>
                          <a:cs typeface="Arial" panose="020B0604020202020204" pitchFamily="34" charset="0"/>
                        </a:rPr>
                        <a:t>27,8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Construcción</a:t>
                      </a:r>
                      <a:r>
                        <a:rPr lang="es-ES" sz="1600" b="0" u="none" strike="noStrike" baseline="0" dirty="0" smtClean="0">
                          <a:effectLst/>
                          <a:latin typeface="+mn-lt"/>
                          <a:cs typeface="Arial" panose="020B0604020202020204" pitchFamily="34" charset="0"/>
                        </a:rPr>
                        <a:t> de Túnel</a:t>
                      </a:r>
                      <a:endParaRPr lang="es-ES" sz="1600" b="0"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baseline="0" dirty="0" smtClean="0">
                          <a:solidFill>
                            <a:srgbClr val="000000"/>
                          </a:solidFill>
                          <a:latin typeface="+mn-lt"/>
                          <a:cs typeface="Arial" panose="020B0604020202020204" pitchFamily="34" charset="0"/>
                        </a:rPr>
                        <a:t> 6 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Construcción de Puentes</a:t>
                      </a: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26 </a:t>
                      </a:r>
                      <a:r>
                        <a:rPr lang="es-CO" sz="1600" b="0" i="0" u="none" strike="noStrike" dirty="0" err="1" smtClean="0">
                          <a:solidFill>
                            <a:srgbClr val="000000"/>
                          </a:solidFill>
                          <a:latin typeface="+mn-lt"/>
                          <a:cs typeface="Arial" panose="020B0604020202020204" pitchFamily="34" charset="0"/>
                        </a:rPr>
                        <a:t>Und</a:t>
                      </a:r>
                      <a:r>
                        <a:rPr lang="es-CO" sz="1600" b="0" i="0" u="none" strike="noStrike" dirty="0" smtClean="0">
                          <a:solidFill>
                            <a:srgbClr val="000000"/>
                          </a:solidFill>
                          <a:latin typeface="+mn-lt"/>
                          <a:cs typeface="Arial" panose="020B0604020202020204" pitchFamily="34" charset="0"/>
                        </a:rPr>
                        <a:t>.</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Construcción</a:t>
                      </a:r>
                      <a:r>
                        <a:rPr lang="es-ES" sz="1600" b="0" u="none" strike="noStrike" baseline="0" dirty="0" smtClean="0">
                          <a:effectLst/>
                          <a:latin typeface="+mn-lt"/>
                          <a:cs typeface="Arial" panose="020B0604020202020204" pitchFamily="34" charset="0"/>
                        </a:rPr>
                        <a:t> Variante</a:t>
                      </a:r>
                      <a:endParaRPr lang="es-ES" sz="1600" b="0"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3 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6" name="CuadroTexto 35"/>
          <p:cNvSpPr txBox="1"/>
          <p:nvPr/>
        </p:nvSpPr>
        <p:spPr>
          <a:xfrm>
            <a:off x="5126538" y="3965820"/>
            <a:ext cx="4187201" cy="492443"/>
          </a:xfrm>
          <a:prstGeom prst="rect">
            <a:avLst/>
          </a:prstGeom>
          <a:noFill/>
        </p:spPr>
        <p:txBody>
          <a:bodyPr wrap="square" rtlCol="0">
            <a:spAutoFit/>
          </a:bodyPr>
          <a:lstStyle/>
          <a:p>
            <a:pPr marL="266700" lvl="1"/>
            <a:r>
              <a:rPr lang="es-MX" sz="1300" dirty="0">
                <a:solidFill>
                  <a:prstClr val="black"/>
                </a:solidFill>
              </a:rPr>
              <a:t>* </a:t>
            </a:r>
            <a:r>
              <a:rPr lang="es-CO" sz="1300" dirty="0">
                <a:solidFill>
                  <a:prstClr val="black"/>
                </a:solidFill>
              </a:rPr>
              <a:t>1 Túnel largo de 3.4 km  en Tesalia y </a:t>
            </a:r>
            <a:r>
              <a:rPr lang="en-US" sz="1300" dirty="0">
                <a:solidFill>
                  <a:prstClr val="black"/>
                </a:solidFill>
              </a:rPr>
              <a:t>5 túneles </a:t>
            </a:r>
            <a:r>
              <a:rPr lang="en-US" sz="1300" dirty="0" err="1">
                <a:solidFill>
                  <a:prstClr val="black"/>
                </a:solidFill>
              </a:rPr>
              <a:t>cortos</a:t>
            </a:r>
            <a:endParaRPr lang="es-CO" sz="1300" dirty="0">
              <a:solidFill>
                <a:prstClr val="black"/>
              </a:solidFill>
            </a:endParaRPr>
          </a:p>
        </p:txBody>
      </p:sp>
      <p:sp>
        <p:nvSpPr>
          <p:cNvPr id="37" name="30 CuadroTexto"/>
          <p:cNvSpPr txBox="1">
            <a:spLocks noChangeArrowheads="1"/>
          </p:cNvSpPr>
          <p:nvPr/>
        </p:nvSpPr>
        <p:spPr bwMode="auto">
          <a:xfrm flipH="1">
            <a:off x="5297086" y="4289277"/>
            <a:ext cx="402933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5305109" y="4699896"/>
          <a:ext cx="4029331" cy="487680"/>
        </p:xfrm>
        <a:graphic>
          <a:graphicData uri="http://schemas.openxmlformats.org/drawingml/2006/table">
            <a:tbl>
              <a:tblPr firstRow="1" bandRow="1">
                <a:tableStyleId>{BC89EF96-8CEA-46FF-86C4-4CE0E7609802}</a:tableStyleId>
              </a:tblPr>
              <a:tblGrid>
                <a:gridCol w="4029331"/>
              </a:tblGrid>
              <a:tr h="0">
                <a:tc>
                  <a:txBody>
                    <a:bodyPr/>
                    <a:lstStyle/>
                    <a:p>
                      <a:pPr marL="342900" indent="-342900">
                        <a:buFont typeface="+mj-lt"/>
                        <a:buAutoNum type="arabicPeriod"/>
                      </a:pPr>
                      <a:r>
                        <a:rPr lang="es-CO" sz="1300" b="0" dirty="0" smtClean="0">
                          <a:solidFill>
                            <a:schemeClr val="tx1"/>
                          </a:solidFill>
                          <a:effectLst/>
                          <a:latin typeface="+mj-lt"/>
                        </a:rPr>
                        <a:t>Generación de más de 6.800 empleos anuales durante la etapa de construcción (5 años)</a:t>
                      </a:r>
                      <a:endParaRPr lang="es-CO" sz="13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5297086" y="5388705"/>
            <a:ext cx="402933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5305109" y="5799324"/>
          <a:ext cx="4029331" cy="883920"/>
        </p:xfrm>
        <a:graphic>
          <a:graphicData uri="http://schemas.openxmlformats.org/drawingml/2006/table">
            <a:tbl>
              <a:tblPr firstRow="1" bandRow="1">
                <a:tableStyleId>{BC89EF96-8CEA-46FF-86C4-4CE0E7609802}</a:tableStyleId>
              </a:tblPr>
              <a:tblGrid>
                <a:gridCol w="4029331"/>
              </a:tblGrid>
              <a:tr h="771046">
                <a:tc>
                  <a:txBody>
                    <a:bodyPr/>
                    <a:lstStyle/>
                    <a:p>
                      <a:pPr marL="342900" indent="-342900" algn="just">
                        <a:buFont typeface="+mj-lt"/>
                        <a:buAutoNum type="arabicPeriod"/>
                      </a:pPr>
                      <a:r>
                        <a:rPr lang="es-CO" sz="1300" b="0" dirty="0" smtClean="0">
                          <a:solidFill>
                            <a:srgbClr val="244061">
                              <a:lumMod val="50000"/>
                            </a:srgbClr>
                          </a:solidFill>
                          <a:effectLst/>
                          <a:latin typeface="+mn-lt"/>
                        </a:rPr>
                        <a:t>Conecta centros de insumos y producción del occidente del país en Antioquia, Eje Cafetero y Valle del Cauca con el sur occidente del país, además de tener acceso al puerto de Buenaventura.</a:t>
                      </a:r>
                      <a:endParaRPr lang="es-CO" sz="1300" b="0" dirty="0">
                        <a:solidFill>
                          <a:srgbClr val="244061">
                            <a:lumMod val="50000"/>
                          </a:srgbClr>
                        </a:solidFill>
                        <a:effectLst/>
                        <a:latin typeface="+mn-lt"/>
                      </a:endParaRPr>
                    </a:p>
                  </a:txBody>
                  <a:tcPr>
                    <a:solidFill>
                      <a:schemeClr val="bg1"/>
                    </a:solidFill>
                  </a:tcPr>
                </a:tc>
              </a:tr>
            </a:tbl>
          </a:graphicData>
        </a:graphic>
      </p:graphicFrame>
      <p:grpSp>
        <p:nvGrpSpPr>
          <p:cNvPr id="14" name="Grupo 13"/>
          <p:cNvGrpSpPr/>
          <p:nvPr/>
        </p:nvGrpSpPr>
        <p:grpSpPr>
          <a:xfrm>
            <a:off x="1078359" y="29256"/>
            <a:ext cx="9284603" cy="908974"/>
            <a:chOff x="75387" y="144155"/>
            <a:chExt cx="5904656" cy="908974"/>
          </a:xfrm>
        </p:grpSpPr>
        <p:sp>
          <p:nvSpPr>
            <p:cNvPr id="15"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PACÍFICO 3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6" name="Rectángulo 15"/>
            <p:cNvSpPr>
              <a:spLocks noChangeArrowheads="1"/>
            </p:cNvSpPr>
            <p:nvPr/>
          </p:nvSpPr>
          <p:spPr bwMode="auto">
            <a:xfrm>
              <a:off x="75388" y="683797"/>
              <a:ext cx="5610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dirty="0">
                  <a:solidFill>
                    <a:prstClr val="black"/>
                  </a:solidFill>
                  <a:latin typeface="Impact" pitchFamily="34" charset="0"/>
                  <a:sym typeface="Helvetica Neue Bold Condensed"/>
                </a:rPr>
                <a:t>LA PINTADA – LA FELISA – IRRA – LA MANUELA, TRES PUERTAS – LA VIRGINIA  </a:t>
              </a:r>
            </a:p>
          </p:txBody>
        </p:sp>
      </p:grpSp>
      <p:pic>
        <p:nvPicPr>
          <p:cNvPr id="17" name="Imagen 16"/>
          <p:cNvPicPr>
            <a:picLocks noChangeAspect="1"/>
          </p:cNvPicPr>
          <p:nvPr/>
        </p:nvPicPr>
        <p:blipFill rotWithShape="1">
          <a:blip r:embed="rId2"/>
          <a:srcRect l="3844" r="3892" b="92"/>
          <a:stretch/>
        </p:blipFill>
        <p:spPr>
          <a:xfrm>
            <a:off x="776141" y="1342399"/>
            <a:ext cx="3618446" cy="4598443"/>
          </a:xfrm>
          <a:prstGeom prst="rect">
            <a:avLst/>
          </a:prstGeom>
          <a:ln>
            <a:noFill/>
          </a:ln>
          <a:effectLst>
            <a:outerShdw blurRad="292100" dist="139700" dir="2700000" algn="tl" rotWithShape="0">
              <a:srgbClr val="333333">
                <a:alpha val="65000"/>
              </a:srgbClr>
            </a:outerShdw>
          </a:effectLst>
        </p:spPr>
      </p:pic>
      <p:sp>
        <p:nvSpPr>
          <p:cNvPr id="18" name="Llamada rectangular redondeada 17"/>
          <p:cNvSpPr/>
          <p:nvPr/>
        </p:nvSpPr>
        <p:spPr>
          <a:xfrm>
            <a:off x="2030058" y="1462505"/>
            <a:ext cx="1386977" cy="250371"/>
          </a:xfrm>
          <a:prstGeom prst="wedgeRoundRectCallout">
            <a:avLst>
              <a:gd name="adj1" fmla="val 71796"/>
              <a:gd name="adj2" fmla="val -99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prstClr val="black"/>
                </a:solidFill>
              </a:rPr>
              <a:t>LA PINTADA</a:t>
            </a:r>
          </a:p>
        </p:txBody>
      </p:sp>
      <p:sp>
        <p:nvSpPr>
          <p:cNvPr id="19" name="Llamada rectangular redondeada 18"/>
          <p:cNvSpPr/>
          <p:nvPr/>
        </p:nvSpPr>
        <p:spPr>
          <a:xfrm>
            <a:off x="484237" y="5267681"/>
            <a:ext cx="1152939" cy="242049"/>
          </a:xfrm>
          <a:prstGeom prst="wedgeRoundRectCallout">
            <a:avLst>
              <a:gd name="adj1" fmla="val 46580"/>
              <a:gd name="adj2" fmla="val 8977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prstClr val="black"/>
                </a:solidFill>
              </a:rPr>
              <a:t>LA VIRGINIA</a:t>
            </a:r>
          </a:p>
        </p:txBody>
      </p:sp>
      <p:sp>
        <p:nvSpPr>
          <p:cNvPr id="21" name="Llamada rectangular redondeada 20"/>
          <p:cNvSpPr/>
          <p:nvPr/>
        </p:nvSpPr>
        <p:spPr>
          <a:xfrm>
            <a:off x="2588242" y="4823733"/>
            <a:ext cx="1278080" cy="238599"/>
          </a:xfrm>
          <a:prstGeom prst="wedgeRoundRectCallout">
            <a:avLst>
              <a:gd name="adj1" fmla="val 27852"/>
              <a:gd name="adj2" fmla="val -16691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prstClr val="black"/>
                </a:solidFill>
              </a:rPr>
              <a:t>LA MANUELA</a:t>
            </a:r>
          </a:p>
        </p:txBody>
      </p:sp>
    </p:spTree>
    <p:extLst>
      <p:ext uri="{BB962C8B-B14F-4D97-AF65-F5344CB8AC3E}">
        <p14:creationId xmlns:p14="http://schemas.microsoft.com/office/powerpoint/2010/main" val="2619459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30 CuadroTexto"/>
          <p:cNvSpPr txBox="1">
            <a:spLocks noChangeArrowheads="1"/>
          </p:cNvSpPr>
          <p:nvPr/>
        </p:nvSpPr>
        <p:spPr bwMode="auto">
          <a:xfrm flipH="1">
            <a:off x="636636" y="1314955"/>
            <a:ext cx="4320480"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INVERSIONES 4G (Millones)</a:t>
            </a:r>
          </a:p>
        </p:txBody>
      </p:sp>
      <p:graphicFrame>
        <p:nvGraphicFramePr>
          <p:cNvPr id="17" name="3 Tabla"/>
          <p:cNvGraphicFramePr>
            <a:graphicFrameLocks noGrp="1"/>
          </p:cNvGraphicFramePr>
          <p:nvPr>
            <p:extLst>
              <p:ext uri="{D42A27DB-BD31-4B8C-83A1-F6EECF244321}">
                <p14:modId xmlns:p14="http://schemas.microsoft.com/office/powerpoint/2010/main" val="1981844941"/>
              </p:ext>
            </p:extLst>
          </p:nvPr>
        </p:nvGraphicFramePr>
        <p:xfrm>
          <a:off x="644658" y="1725574"/>
          <a:ext cx="4320480" cy="670560"/>
        </p:xfrm>
        <a:graphic>
          <a:graphicData uri="http://schemas.openxmlformats.org/drawingml/2006/table">
            <a:tbl>
              <a:tblPr firstRow="1" bandRow="1">
                <a:tableStyleId>{5DA37D80-6434-44D0-A028-1B22A696006F}</a:tableStyleId>
              </a:tblPr>
              <a:tblGrid>
                <a:gridCol w="2455355"/>
                <a:gridCol w="1865125"/>
              </a:tblGrid>
              <a:tr h="0">
                <a:tc>
                  <a:txBody>
                    <a:bodyPr/>
                    <a:lstStyle/>
                    <a:p>
                      <a:pPr marL="0" algn="l" defTabSz="914400" rtl="0" eaLnBrk="1" latinLnBrk="0" hangingPunct="1"/>
                      <a:r>
                        <a:rPr lang="es-ES" sz="1600" kern="1200" dirty="0" smtClean="0"/>
                        <a:t>Total</a:t>
                      </a:r>
                      <a:r>
                        <a:rPr lang="es-ES" sz="1600" kern="1200" baseline="0" dirty="0" smtClean="0"/>
                        <a:t> Capex</a:t>
                      </a:r>
                      <a:endParaRPr lang="es-CO" sz="1600" b="0" kern="1200" dirty="0">
                        <a:solidFill>
                          <a:schemeClr val="dk1"/>
                        </a:solidFill>
                        <a:latin typeface="+mn-lt"/>
                        <a:ea typeface="+mn-ea"/>
                        <a:cs typeface="Arial" panose="020B0604020202020204" pitchFamily="34" charset="0"/>
                      </a:endParaRPr>
                    </a:p>
                  </a:txBody>
                  <a:tcPr/>
                </a:tc>
                <a:tc>
                  <a:txBody>
                    <a:bodyPr/>
                    <a:lstStyle/>
                    <a:p>
                      <a:pPr algn="ctr" rtl="0" fontAlgn="ctr"/>
                      <a:r>
                        <a:rPr lang="es-MX" sz="1600" u="none" strike="noStrike" dirty="0" smtClean="0">
                          <a:effectLst/>
                        </a:rPr>
                        <a:t>$ 1.257.507*</a:t>
                      </a:r>
                      <a:endParaRPr lang="es-MX" sz="1600" b="0" i="0" u="none" strike="noStrike" dirty="0">
                        <a:solidFill>
                          <a:schemeClr val="tx1"/>
                        </a:solidFill>
                        <a:effectLst/>
                        <a:latin typeface="+mn-lt"/>
                      </a:endParaRPr>
                    </a:p>
                  </a:txBody>
                  <a:tcPr marL="9525" marR="9525" marT="9525" marB="0" anchor="ctr"/>
                </a:tc>
              </a:tr>
              <a:tr h="162964">
                <a:tc>
                  <a:txBody>
                    <a:bodyPr/>
                    <a:lstStyle/>
                    <a:p>
                      <a:pPr marL="0" algn="l" defTabSz="914400" rtl="0" eaLnBrk="1" latinLnBrk="0" hangingPunct="1"/>
                      <a:r>
                        <a:rPr lang="es-CO" sz="1600" kern="1200" dirty="0" smtClean="0"/>
                        <a:t>Total Vigencia Futura</a:t>
                      </a:r>
                      <a:endParaRPr lang="es-CO" sz="1600" b="1"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$ 3.170.000</a:t>
                      </a:r>
                      <a:endParaRPr lang="es-MX" sz="1600" b="0" i="0" u="none" strike="noStrike" kern="1200" dirty="0">
                        <a:solidFill>
                          <a:schemeClr val="tx1"/>
                        </a:solidFill>
                        <a:effectLst/>
                        <a:latin typeface="+mn-lt"/>
                        <a:ea typeface="+mn-ea"/>
                        <a:cs typeface="+mn-cs"/>
                      </a:endParaRPr>
                    </a:p>
                  </a:txBody>
                  <a:tcPr marL="0" marR="0" marT="0" marB="0" anchor="ctr"/>
                </a:tc>
              </a:tr>
            </a:tbl>
          </a:graphicData>
        </a:graphic>
      </p:graphicFrame>
      <p:grpSp>
        <p:nvGrpSpPr>
          <p:cNvPr id="2" name="Grupo 1"/>
          <p:cNvGrpSpPr/>
          <p:nvPr/>
        </p:nvGrpSpPr>
        <p:grpSpPr>
          <a:xfrm>
            <a:off x="1245543" y="-40638"/>
            <a:ext cx="9284603" cy="908973"/>
            <a:chOff x="484237" y="13889"/>
            <a:chExt cx="9284603" cy="908973"/>
          </a:xfrm>
        </p:grpSpPr>
        <p:sp>
          <p:nvSpPr>
            <p:cNvPr id="19" name="Rectángulo 5"/>
            <p:cNvSpPr>
              <a:spLocks noChangeArrowheads="1"/>
            </p:cNvSpPr>
            <p:nvPr/>
          </p:nvSpPr>
          <p:spPr bwMode="auto">
            <a:xfrm>
              <a:off x="484237" y="13889"/>
              <a:ext cx="9284603"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0" name="Rectángulo 9"/>
            <p:cNvSpPr>
              <a:spLocks noChangeArrowheads="1"/>
            </p:cNvSpPr>
            <p:nvPr/>
          </p:nvSpPr>
          <p:spPr bwMode="auto">
            <a:xfrm>
              <a:off x="484238" y="553530"/>
              <a:ext cx="8821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dirty="0">
                  <a:solidFill>
                    <a:prstClr val="black"/>
                  </a:solidFill>
                  <a:latin typeface="Impact" pitchFamily="34" charset="0"/>
                  <a:sym typeface="Helvetica Neue Bold Condensed"/>
                </a:rPr>
                <a:t>LA PINTADA – LA FELISA – IRRA – LA MANUELA, TRES PUERTAS – LA VIRGINIA  </a:t>
              </a:r>
            </a:p>
          </p:txBody>
        </p:sp>
      </p:grpSp>
      <p:graphicFrame>
        <p:nvGraphicFramePr>
          <p:cNvPr id="7" name="Tabla 6"/>
          <p:cNvGraphicFramePr>
            <a:graphicFrameLocks noGrp="1"/>
          </p:cNvGraphicFramePr>
          <p:nvPr>
            <p:extLst/>
          </p:nvPr>
        </p:nvGraphicFramePr>
        <p:xfrm>
          <a:off x="5153548" y="922863"/>
          <a:ext cx="4154123" cy="1573445"/>
        </p:xfrm>
        <a:graphic>
          <a:graphicData uri="http://schemas.openxmlformats.org/drawingml/2006/table">
            <a:tbl>
              <a:tblPr/>
              <a:tblGrid>
                <a:gridCol w="1532586"/>
                <a:gridCol w="1339402"/>
                <a:gridCol w="389506"/>
                <a:gridCol w="892629"/>
              </a:tblGrid>
              <a:tr h="325670">
                <a:tc>
                  <a:txBody>
                    <a:bodyPr/>
                    <a:lstStyle/>
                    <a:p>
                      <a:pPr algn="ctr" fontAlgn="ctr"/>
                      <a:r>
                        <a:rPr lang="es-MX" sz="1100" b="1" i="0" u="none" strike="noStrike" dirty="0">
                          <a:solidFill>
                            <a:srgbClr val="FFFFFF"/>
                          </a:solidFill>
                          <a:effectLst/>
                          <a:latin typeface="Calibri (Cuerpo)"/>
                        </a:rPr>
                        <a:t>PROPONENTE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100" b="1" i="0" u="none" strike="noStrike" dirty="0">
                          <a:solidFill>
                            <a:srgbClr val="FFFFFF"/>
                          </a:solidFill>
                          <a:effectLst/>
                          <a:latin typeface="Calibri (Cuerpo)"/>
                        </a:rPr>
                        <a:t>INTEGRANTES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100" b="1" i="0" u="none" strike="noStrike" dirty="0">
                          <a:solidFill>
                            <a:srgbClr val="FFFFFF"/>
                          </a:solidFill>
                          <a:effectLst/>
                          <a:latin typeface="Calibri (Cuerpo)"/>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100" b="1" i="0" u="none" strike="noStrike">
                          <a:solidFill>
                            <a:srgbClr val="FFFFFF"/>
                          </a:solidFill>
                          <a:effectLst/>
                          <a:latin typeface="Calibri (Cuerpo)"/>
                        </a:rPr>
                        <a:t>ORIGEN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r>
              <a:tr h="400050">
                <a:tc rowSpan="2">
                  <a:txBody>
                    <a:bodyPr/>
                    <a:lstStyle/>
                    <a:p>
                      <a:pPr algn="ctr" fontAlgn="ctr"/>
                      <a:r>
                        <a:rPr lang="es-MX" sz="1100" b="0" i="0" u="none" strike="noStrike" dirty="0">
                          <a:solidFill>
                            <a:srgbClr val="000000"/>
                          </a:solidFill>
                          <a:effectLst/>
                          <a:latin typeface="Calibri (Cuerpo)"/>
                        </a:rPr>
                        <a:t>ESTRUCTURA PLURAL MARIO ALBERTO HUERTAS Y CONSTRUCTORA MECO SOCIEDAD ANÓNIMA SUCURSAL 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Cuerpo)"/>
                        </a:rPr>
                        <a:t>MARIO ALBERTO HUERTAS COTES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smtClean="0">
                          <a:solidFill>
                            <a:srgbClr val="000000"/>
                          </a:solidFill>
                          <a:effectLst/>
                          <a:latin typeface="Calibri (Cuerpo)"/>
                        </a:rPr>
                        <a:t>75,0</a:t>
                      </a:r>
                      <a:endParaRPr lang="es-MX" sz="1100" b="0" i="0" u="none" strike="noStrike" dirty="0">
                        <a:solidFill>
                          <a:srgbClr val="000000"/>
                        </a:solidFill>
                        <a:effectLst/>
                        <a:latin typeface="Calibri (Cuerpo)"/>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Cuerpo)"/>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0075">
                <a:tc vMerge="1">
                  <a:txBody>
                    <a:bodyPr/>
                    <a:lstStyle/>
                    <a:p>
                      <a:endParaRPr lang="es-MX"/>
                    </a:p>
                  </a:txBody>
                  <a:tcPr/>
                </a:tc>
                <a:tc>
                  <a:txBody>
                    <a:bodyPr/>
                    <a:lstStyle/>
                    <a:p>
                      <a:pPr algn="ctr" fontAlgn="ctr"/>
                      <a:r>
                        <a:rPr lang="es-MX" sz="1100" b="0" i="0" u="none" strike="noStrike" dirty="0">
                          <a:solidFill>
                            <a:srgbClr val="000000"/>
                          </a:solidFill>
                          <a:effectLst/>
                          <a:latin typeface="Calibri (Cuerpo)"/>
                        </a:rPr>
                        <a:t>CONSTRUCTORA MECO SOCIEDAD ANÓNIMA - SUCURSAL 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smtClean="0">
                          <a:solidFill>
                            <a:srgbClr val="000000"/>
                          </a:solidFill>
                          <a:effectLst/>
                          <a:latin typeface="Calibri (Cuerpo)"/>
                        </a:rPr>
                        <a:t>25,0</a:t>
                      </a:r>
                      <a:endParaRPr lang="es-MX" sz="1100" b="0" i="0" u="none" strike="noStrike" dirty="0">
                        <a:solidFill>
                          <a:srgbClr val="000000"/>
                        </a:solidFill>
                        <a:effectLst/>
                        <a:latin typeface="Calibri (Cuerpo)"/>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Calibri (Cuerpo)"/>
                        </a:rPr>
                        <a:t>COSTA RICA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30 CuadroTexto"/>
          <p:cNvSpPr txBox="1">
            <a:spLocks noChangeArrowheads="1"/>
          </p:cNvSpPr>
          <p:nvPr/>
        </p:nvSpPr>
        <p:spPr bwMode="auto">
          <a:xfrm flipH="1">
            <a:off x="6171116" y="2546749"/>
            <a:ext cx="2166257"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FECHA ADJUDICACIÓN</a:t>
            </a:r>
          </a:p>
        </p:txBody>
      </p:sp>
      <p:graphicFrame>
        <p:nvGraphicFramePr>
          <p:cNvPr id="9" name="3 Tabla"/>
          <p:cNvGraphicFramePr>
            <a:graphicFrameLocks noGrp="1"/>
          </p:cNvGraphicFramePr>
          <p:nvPr>
            <p:extLst>
              <p:ext uri="{D42A27DB-BD31-4B8C-83A1-F6EECF244321}">
                <p14:modId xmlns:p14="http://schemas.microsoft.com/office/powerpoint/2010/main" val="3528760290"/>
              </p:ext>
            </p:extLst>
          </p:nvPr>
        </p:nvGraphicFramePr>
        <p:xfrm>
          <a:off x="6171119" y="2945479"/>
          <a:ext cx="2166257" cy="439852"/>
        </p:xfrm>
        <a:graphic>
          <a:graphicData uri="http://schemas.openxmlformats.org/drawingml/2006/table">
            <a:tbl>
              <a:tblPr firstRow="1" bandRow="1">
                <a:tableStyleId>{BC89EF96-8CEA-46FF-86C4-4CE0E7609802}</a:tableStyleId>
              </a:tblPr>
              <a:tblGrid>
                <a:gridCol w="2166257"/>
              </a:tblGrid>
              <a:tr h="439852">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15 DE JULIO DE 2014</a:t>
                      </a:r>
                    </a:p>
                  </a:txBody>
                  <a:tcPr>
                    <a:solidFill>
                      <a:schemeClr val="bg1"/>
                    </a:solidFill>
                  </a:tcPr>
                </a:tc>
              </a:tr>
            </a:tbl>
          </a:graphicData>
        </a:graphic>
      </p:graphicFrame>
      <p:sp>
        <p:nvSpPr>
          <p:cNvPr id="13" name="30 CuadroTexto"/>
          <p:cNvSpPr txBox="1">
            <a:spLocks noChangeArrowheads="1"/>
          </p:cNvSpPr>
          <p:nvPr/>
        </p:nvSpPr>
        <p:spPr bwMode="auto">
          <a:xfrm flipH="1">
            <a:off x="636636" y="3320694"/>
            <a:ext cx="3849188"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s-MX"/>
            </a:defPPr>
            <a:lvl1pPr marL="457200" indent="-457200" algn="ctr" fontAlgn="base">
              <a:spcBef>
                <a:spcPts val="600"/>
              </a:spcBef>
              <a:spcAft>
                <a:spcPct val="0"/>
              </a:spcAft>
              <a:defRPr sz="1600" b="1">
                <a:solidFill>
                  <a:prstClr val="white"/>
                </a:solidFill>
                <a:effectLst>
                  <a:outerShdw blurRad="38100" dist="38100" dir="2700000" algn="tl">
                    <a:srgbClr val="000000">
                      <a:alpha val="43137"/>
                    </a:srgbClr>
                  </a:outerShdw>
                </a:effectLst>
                <a:latin typeface="Calibri"/>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t>CONTRATO 005 DE 10/09/2014</a:t>
            </a:r>
          </a:p>
        </p:txBody>
      </p:sp>
      <p:graphicFrame>
        <p:nvGraphicFramePr>
          <p:cNvPr id="14" name="3 Tabla"/>
          <p:cNvGraphicFramePr>
            <a:graphicFrameLocks noGrp="1"/>
          </p:cNvGraphicFramePr>
          <p:nvPr>
            <p:extLst>
              <p:ext uri="{D42A27DB-BD31-4B8C-83A1-F6EECF244321}">
                <p14:modId xmlns:p14="http://schemas.microsoft.com/office/powerpoint/2010/main" val="942910395"/>
              </p:ext>
            </p:extLst>
          </p:nvPr>
        </p:nvGraphicFramePr>
        <p:xfrm>
          <a:off x="636640" y="3719424"/>
          <a:ext cx="3849188" cy="335280"/>
        </p:xfrm>
        <a:graphic>
          <a:graphicData uri="http://schemas.openxmlformats.org/drawingml/2006/table">
            <a:tbl>
              <a:tblPr firstRow="1" bandRow="1">
                <a:tableStyleId>{5DA37D80-6434-44D0-A028-1B22A696006F}</a:tableStyleId>
              </a:tblPr>
              <a:tblGrid>
                <a:gridCol w="3849188"/>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u="none" strike="noStrike" kern="1200" cap="none" spc="0" normalizeH="0" baseline="0" noProof="0" dirty="0" smtClean="0">
                          <a:ln>
                            <a:noFill/>
                          </a:ln>
                          <a:effectLst/>
                          <a:uLnTx/>
                          <a:uFillTx/>
                        </a:rPr>
                        <a:t>CONCESIÓN PACÍFICO TRES S.A.S.</a:t>
                      </a:r>
                      <a:endParaRPr kumimoji="0" lang="es-MX" sz="1600" b="0" i="0" u="none" strike="noStrike" kern="1200" cap="none" spc="0" normalizeH="0" baseline="0" noProof="0" dirty="0" smtClean="0">
                        <a:ln>
                          <a:noFill/>
                        </a:ln>
                        <a:solidFill>
                          <a:prstClr val="black"/>
                        </a:solidFill>
                        <a:effectLst/>
                        <a:uLnTx/>
                        <a:uFillTx/>
                        <a:latin typeface="+mj-lt"/>
                        <a:cs typeface="Arial" pitchFamily="34" charset="0"/>
                      </a:endParaRPr>
                    </a:p>
                  </a:txBody>
                  <a:tcPr/>
                </a:tc>
              </a:tr>
            </a:tbl>
          </a:graphicData>
        </a:graphic>
      </p:graphicFrame>
      <p:sp>
        <p:nvSpPr>
          <p:cNvPr id="15" name="30 CuadroTexto"/>
          <p:cNvSpPr txBox="1">
            <a:spLocks noChangeArrowheads="1"/>
          </p:cNvSpPr>
          <p:nvPr/>
        </p:nvSpPr>
        <p:spPr bwMode="auto">
          <a:xfrm flipH="1">
            <a:off x="5220552" y="3475774"/>
            <a:ext cx="3849188"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INTERVENTORÍA 146 de 2014 24/10/2014  </a:t>
            </a:r>
          </a:p>
        </p:txBody>
      </p:sp>
      <p:graphicFrame>
        <p:nvGraphicFramePr>
          <p:cNvPr id="18" name="3 Tabla"/>
          <p:cNvGraphicFramePr>
            <a:graphicFrameLocks noGrp="1"/>
          </p:cNvGraphicFramePr>
          <p:nvPr>
            <p:extLst/>
          </p:nvPr>
        </p:nvGraphicFramePr>
        <p:xfrm>
          <a:off x="5220556" y="3874504"/>
          <a:ext cx="3849188" cy="335280"/>
        </p:xfrm>
        <a:graphic>
          <a:graphicData uri="http://schemas.openxmlformats.org/drawingml/2006/table">
            <a:tbl>
              <a:tblPr firstRow="1" bandRow="1">
                <a:tableStyleId>{BC89EF96-8CEA-46FF-86C4-4CE0E7609802}</a:tableStyleId>
              </a:tblPr>
              <a:tblGrid>
                <a:gridCol w="3849188"/>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CONSORCIO </a:t>
                      </a:r>
                      <a:r>
                        <a:rPr kumimoji="0" lang="es-MX" sz="1600" b="0" i="0" u="none" strike="noStrike" kern="1200" cap="none" spc="0" normalizeH="0" baseline="0" noProof="0" dirty="0" err="1" smtClean="0">
                          <a:ln>
                            <a:noFill/>
                          </a:ln>
                          <a:solidFill>
                            <a:prstClr val="black"/>
                          </a:solidFill>
                          <a:effectLst/>
                          <a:uLnTx/>
                          <a:uFillTx/>
                          <a:latin typeface="+mj-lt"/>
                          <a:cs typeface="Arial" pitchFamily="34" charset="0"/>
                        </a:rPr>
                        <a:t>EPSILON</a:t>
                      </a: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 COLOMBIA </a:t>
                      </a:r>
                    </a:p>
                  </a:txBody>
                  <a:tcPr>
                    <a:solidFill>
                      <a:schemeClr val="bg1"/>
                    </a:solidFill>
                  </a:tcPr>
                </a:tc>
              </a:tr>
            </a:tbl>
          </a:graphicData>
        </a:graphic>
      </p:graphicFrame>
      <p:sp>
        <p:nvSpPr>
          <p:cNvPr id="20" name="CuadroTexto 19"/>
          <p:cNvSpPr txBox="1"/>
          <p:nvPr/>
        </p:nvSpPr>
        <p:spPr>
          <a:xfrm>
            <a:off x="636636" y="2530942"/>
            <a:ext cx="3849188" cy="646331"/>
          </a:xfrm>
          <a:prstGeom prst="rect">
            <a:avLst/>
          </a:prstGeom>
          <a:noFill/>
        </p:spPr>
        <p:txBody>
          <a:bodyPr wrap="square" rtlCol="0">
            <a:spAutoFit/>
          </a:bodyPr>
          <a:lstStyle/>
          <a:p>
            <a:pPr marL="171450" indent="-171450">
              <a:buFont typeface="Arial" panose="020B0604020202020204" pitchFamily="34" charset="0"/>
              <a:buChar char="•"/>
            </a:pPr>
            <a:r>
              <a:rPr lang="es-MX" sz="1200" dirty="0"/>
              <a:t>Precios diciembre de 2012</a:t>
            </a:r>
          </a:p>
          <a:p>
            <a:r>
              <a:rPr lang="es-MX" sz="1200" dirty="0"/>
              <a:t>Valor de Capex según definición del Decreto 1467, como valor de contrato</a:t>
            </a:r>
          </a:p>
        </p:txBody>
      </p:sp>
    </p:spTree>
    <p:extLst>
      <p:ext uri="{BB962C8B-B14F-4D97-AF65-F5344CB8AC3E}">
        <p14:creationId xmlns:p14="http://schemas.microsoft.com/office/powerpoint/2010/main" val="2942006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800601" y="6037385"/>
            <a:ext cx="218343" cy="520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MX" sz="1662" dirty="0">
              <a:solidFill>
                <a:prstClr val="white"/>
              </a:solidFill>
            </a:endParaRPr>
          </a:p>
        </p:txBody>
      </p:sp>
      <p:sp>
        <p:nvSpPr>
          <p:cNvPr id="7" name="30 CuadroTexto"/>
          <p:cNvSpPr txBox="1">
            <a:spLocks noChangeArrowheads="1"/>
          </p:cNvSpPr>
          <p:nvPr/>
        </p:nvSpPr>
        <p:spPr bwMode="auto">
          <a:xfrm flipH="1">
            <a:off x="5395460" y="1465897"/>
            <a:ext cx="3988777" cy="319639"/>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77" dirty="0">
                <a:solidFill>
                  <a:prstClr val="white"/>
                </a:solidFill>
                <a:latin typeface="Calibri"/>
                <a:cs typeface="Arial" pitchFamily="34" charset="0"/>
              </a:rPr>
              <a:t>INVERSIÓN Y CRONOGRAMA</a:t>
            </a:r>
          </a:p>
        </p:txBody>
      </p:sp>
      <p:graphicFrame>
        <p:nvGraphicFramePr>
          <p:cNvPr id="8" name="3 Tabla"/>
          <p:cNvGraphicFramePr>
            <a:graphicFrameLocks noGrp="1"/>
          </p:cNvGraphicFramePr>
          <p:nvPr>
            <p:extLst/>
          </p:nvPr>
        </p:nvGraphicFramePr>
        <p:xfrm>
          <a:off x="5395460" y="1846988"/>
          <a:ext cx="3988777" cy="2711358"/>
        </p:xfrm>
        <a:graphic>
          <a:graphicData uri="http://schemas.openxmlformats.org/drawingml/2006/table">
            <a:tbl>
              <a:tblPr firstRow="1" bandRow="1">
                <a:tableStyleId>{BC89EF96-8CEA-46FF-86C4-4CE0E7609802}</a:tableStyleId>
              </a:tblPr>
              <a:tblGrid>
                <a:gridCol w="2459746"/>
                <a:gridCol w="1529031"/>
              </a:tblGrid>
              <a:tr h="576858">
                <a:tc>
                  <a:txBody>
                    <a:bodyPr/>
                    <a:lstStyle/>
                    <a:p>
                      <a:pPr marL="0" algn="l" defTabSz="914400" rtl="0" eaLnBrk="1" latinLnBrk="0" hangingPunct="1"/>
                      <a:r>
                        <a:rPr lang="es-ES" sz="1500" kern="1200" dirty="0" smtClean="0">
                          <a:latin typeface="+mn-lt"/>
                        </a:rPr>
                        <a:t>Valor del proyecto (millones $ dic/2013)</a:t>
                      </a:r>
                      <a:endParaRPr lang="es-CO" sz="1500" b="1" kern="1200" dirty="0">
                        <a:solidFill>
                          <a:schemeClr val="dk1"/>
                        </a:solidFill>
                        <a:latin typeface="+mn-lt"/>
                        <a:ea typeface="+mn-ea"/>
                        <a:cs typeface="Arial" panose="020B0604020202020204" pitchFamily="34" charset="0"/>
                      </a:endParaRPr>
                    </a:p>
                  </a:txBody>
                  <a:tcPr marL="84420" marR="84420" marT="42214" marB="42214"/>
                </a:tc>
                <a:tc>
                  <a:txBody>
                    <a:bodyPr/>
                    <a:lstStyle/>
                    <a:p>
                      <a:pPr algn="ctr" rtl="0" fontAlgn="ctr"/>
                      <a:r>
                        <a:rPr lang="es-MX" sz="1500" b="0" i="0" u="none" strike="noStrike" dirty="0" smtClean="0">
                          <a:solidFill>
                            <a:schemeClr val="tx1"/>
                          </a:solidFill>
                          <a:effectLst/>
                          <a:latin typeface="+mn-lt"/>
                        </a:rPr>
                        <a:t>$ 1.214.035</a:t>
                      </a:r>
                      <a:endParaRPr lang="es-MX" sz="1500" b="0" i="0" u="none" strike="noStrike" dirty="0">
                        <a:solidFill>
                          <a:schemeClr val="tx1"/>
                        </a:solidFill>
                        <a:effectLst/>
                        <a:latin typeface="+mn-lt"/>
                      </a:endParaRPr>
                    </a:p>
                  </a:txBody>
                  <a:tcPr marL="8794" marR="8794" marT="8794" marB="0" anchor="ctr"/>
                </a:tc>
              </a:tr>
              <a:tr h="2924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500" u="none" strike="noStrike" dirty="0" smtClean="0">
                          <a:effectLst/>
                          <a:latin typeface="+mn-lt"/>
                        </a:rPr>
                        <a:t>Longitud</a:t>
                      </a:r>
                      <a:r>
                        <a:rPr lang="es-ES" sz="1500" u="none" strike="noStrike" baseline="0" dirty="0" smtClean="0">
                          <a:effectLst/>
                          <a:latin typeface="+mn-lt"/>
                        </a:rPr>
                        <a:t> de Proyecto </a:t>
                      </a:r>
                      <a:endParaRPr lang="es-ES" sz="1500" b="1" u="none" strike="noStrike" dirty="0" smtClean="0">
                        <a:effectLst/>
                        <a:latin typeface="+mn-lt"/>
                        <a:cs typeface="Arial" panose="020B0604020202020204" pitchFamily="34" charset="0"/>
                      </a:endParaRPr>
                    </a:p>
                  </a:txBody>
                  <a:tcPr marL="84428" marR="84428" marT="42138" marB="42138"/>
                </a:tc>
                <a:tc>
                  <a:txBody>
                    <a:bodyPr/>
                    <a:lstStyle/>
                    <a:p>
                      <a:pPr algn="ctr" fontAlgn="ctr"/>
                      <a:r>
                        <a:rPr lang="es-CO" sz="1500" b="0" i="0" u="none" strike="noStrike" dirty="0" smtClean="0">
                          <a:solidFill>
                            <a:schemeClr val="tx1"/>
                          </a:solidFill>
                          <a:latin typeface="+mn-lt"/>
                          <a:cs typeface="Arial" panose="020B0604020202020204" pitchFamily="34" charset="0"/>
                        </a:rPr>
                        <a:t>82 Km</a:t>
                      </a:r>
                      <a:endParaRPr lang="es-CO" sz="1500" b="0" i="0" u="none" strike="noStrike" dirty="0">
                        <a:solidFill>
                          <a:schemeClr val="tx1"/>
                        </a:solidFill>
                        <a:latin typeface="+mn-lt"/>
                        <a:cs typeface="Arial" panose="020B0604020202020204" pitchFamily="34" charset="0"/>
                      </a:endParaRPr>
                    </a:p>
                  </a:txBody>
                  <a:tcPr marL="8794" marR="8794" marT="8778" marB="0" anchor="ctr"/>
                </a:tc>
              </a:tr>
              <a:tr h="33395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MX" sz="1500" b="0" i="0" u="none" strike="noStrike" dirty="0" smtClean="0">
                          <a:solidFill>
                            <a:schemeClr val="tx1"/>
                          </a:solidFill>
                          <a:effectLst/>
                          <a:latin typeface="+mn-lt"/>
                        </a:rPr>
                        <a:t>Adición</a:t>
                      </a:r>
                      <a:r>
                        <a:rPr lang="es-MX" sz="1500" b="0" i="0" u="none" strike="noStrike" baseline="0" dirty="0" smtClean="0">
                          <a:solidFill>
                            <a:schemeClr val="tx1"/>
                          </a:solidFill>
                          <a:effectLst/>
                          <a:latin typeface="+mn-lt"/>
                        </a:rPr>
                        <a:t> Diseños RDS2</a:t>
                      </a:r>
                      <a:endParaRPr lang="es-MX" sz="1500" b="0" i="0" u="none" strike="noStrike" dirty="0">
                        <a:solidFill>
                          <a:schemeClr val="tx1"/>
                        </a:solidFill>
                        <a:effectLst/>
                        <a:latin typeface="+mn-lt"/>
                      </a:endParaRPr>
                    </a:p>
                  </a:txBody>
                  <a:tcPr marL="84420" marR="84420" marT="42214" marB="42214"/>
                </a:tc>
                <a:tc>
                  <a:txBody>
                    <a:bodyPr/>
                    <a:lstStyle/>
                    <a:p>
                      <a:pPr algn="ctr" rtl="0" fontAlgn="ctr"/>
                      <a:r>
                        <a:rPr lang="es-MX" sz="1500" b="0" i="0" u="none" strike="noStrike" dirty="0" smtClean="0">
                          <a:solidFill>
                            <a:srgbClr val="000000"/>
                          </a:solidFill>
                          <a:effectLst/>
                          <a:latin typeface="Calibri" panose="020F0502020204030204" pitchFamily="34" charset="0"/>
                        </a:rPr>
                        <a:t>15/07/2013</a:t>
                      </a:r>
                      <a:endParaRPr lang="es-MX" sz="1500" b="0" i="0" u="none" strike="noStrike" dirty="0">
                        <a:solidFill>
                          <a:srgbClr val="000000"/>
                        </a:solidFill>
                        <a:effectLst/>
                        <a:latin typeface="Calibri" panose="020F0502020204030204" pitchFamily="34" charset="0"/>
                      </a:endParaRPr>
                    </a:p>
                  </a:txBody>
                  <a:tcPr marL="0" marR="0" marT="0" marB="0" anchor="ctr"/>
                </a:tc>
              </a:tr>
              <a:tr h="333954">
                <a:tc>
                  <a:txBody>
                    <a:bodyPr/>
                    <a:lstStyle/>
                    <a:p>
                      <a:pPr algn="l" rtl="0" fontAlgn="ctr"/>
                      <a:r>
                        <a:rPr lang="es-MX" sz="1500" b="0" i="0" u="none" strike="noStrike" dirty="0" smtClean="0">
                          <a:solidFill>
                            <a:schemeClr val="tx1"/>
                          </a:solidFill>
                          <a:effectLst/>
                          <a:latin typeface="+mn-lt"/>
                        </a:rPr>
                        <a:t>Presentación</a:t>
                      </a:r>
                      <a:r>
                        <a:rPr lang="es-MX" sz="1500" b="0" i="0" u="none" strike="noStrike" baseline="0" dirty="0" smtClean="0">
                          <a:solidFill>
                            <a:schemeClr val="tx1"/>
                          </a:solidFill>
                          <a:effectLst/>
                          <a:latin typeface="+mn-lt"/>
                        </a:rPr>
                        <a:t> Diseños</a:t>
                      </a:r>
                      <a:endParaRPr lang="es-MX" sz="1500" b="0" i="0" u="none" strike="noStrike" dirty="0">
                        <a:solidFill>
                          <a:schemeClr val="tx1"/>
                        </a:solidFill>
                        <a:effectLst/>
                        <a:latin typeface="+mn-lt"/>
                      </a:endParaRPr>
                    </a:p>
                  </a:txBody>
                  <a:tcPr marL="84420" marR="84420" marT="42214" marB="42214"/>
                </a:tc>
                <a:tc>
                  <a:txBody>
                    <a:bodyPr/>
                    <a:lstStyle/>
                    <a:p>
                      <a:pPr algn="ctr" rtl="0" fontAlgn="ctr"/>
                      <a:r>
                        <a:rPr lang="es-MX" sz="1500" b="0" i="0" u="none" strike="noStrike" dirty="0" smtClean="0">
                          <a:solidFill>
                            <a:srgbClr val="000000"/>
                          </a:solidFill>
                          <a:effectLst/>
                          <a:latin typeface="Calibri" panose="020F0502020204030204" pitchFamily="34" charset="0"/>
                        </a:rPr>
                        <a:t>15/11/2013</a:t>
                      </a:r>
                      <a:endParaRPr lang="es-MX" sz="1500" b="0" i="0" u="none" strike="noStrike" dirty="0">
                        <a:solidFill>
                          <a:srgbClr val="000000"/>
                        </a:solidFill>
                        <a:effectLst/>
                        <a:latin typeface="Calibri" panose="020F0502020204030204" pitchFamily="34" charset="0"/>
                      </a:endParaRPr>
                    </a:p>
                  </a:txBody>
                  <a:tcPr marL="0" marR="0" marT="0" marB="0" anchor="ctr"/>
                </a:tc>
              </a:tr>
              <a:tr h="576858">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MX" sz="1500" b="0" i="0" u="none" strike="noStrike" dirty="0" smtClean="0">
                          <a:solidFill>
                            <a:schemeClr val="tx1"/>
                          </a:solidFill>
                          <a:effectLst/>
                          <a:latin typeface="+mn-lt"/>
                        </a:rPr>
                        <a:t>Firma de Otrosí 6 Adición</a:t>
                      </a:r>
                      <a:r>
                        <a:rPr lang="es-MX" sz="1500" b="0" i="0" u="none" strike="noStrike" baseline="0" dirty="0" smtClean="0">
                          <a:solidFill>
                            <a:schemeClr val="tx1"/>
                          </a:solidFill>
                          <a:effectLst/>
                          <a:latin typeface="+mn-lt"/>
                        </a:rPr>
                        <a:t> Obras</a:t>
                      </a:r>
                      <a:endParaRPr lang="es-MX" sz="1500" b="0" i="0" u="none" strike="noStrike" dirty="0" smtClean="0">
                        <a:solidFill>
                          <a:schemeClr val="tx1"/>
                        </a:solidFill>
                        <a:effectLst/>
                        <a:latin typeface="+mn-lt"/>
                      </a:endParaRPr>
                    </a:p>
                  </a:txBody>
                  <a:tcPr marL="84420" marR="84420" marT="42214" marB="42214">
                    <a:solidFill>
                      <a:schemeClr val="lt1"/>
                    </a:solidFill>
                  </a:tcPr>
                </a:tc>
                <a:tc>
                  <a:txBody>
                    <a:bodyPr/>
                    <a:lstStyle/>
                    <a:p>
                      <a:pPr algn="ctr" rtl="0" fontAlgn="ctr"/>
                      <a:r>
                        <a:rPr lang="es-MX" sz="1500" b="0" i="0" u="none" strike="noStrike" dirty="0" smtClean="0">
                          <a:solidFill>
                            <a:srgbClr val="000000"/>
                          </a:solidFill>
                          <a:effectLst/>
                          <a:latin typeface="Calibri" panose="020F0502020204030204" pitchFamily="34" charset="0"/>
                        </a:rPr>
                        <a:t>14/03/2014</a:t>
                      </a:r>
                      <a:endParaRPr lang="es-MX" sz="1500" b="0" i="0" u="none" strike="noStrike" dirty="0">
                        <a:solidFill>
                          <a:srgbClr val="000000"/>
                        </a:solidFill>
                        <a:effectLst/>
                        <a:latin typeface="Calibri" panose="020F0502020204030204" pitchFamily="34" charset="0"/>
                      </a:endParaRPr>
                    </a:p>
                  </a:txBody>
                  <a:tcPr marL="0" marR="0" marT="0" marB="0" anchor="ctr">
                    <a:solidFill>
                      <a:schemeClr val="lt1"/>
                    </a:solidFill>
                  </a:tcPr>
                </a:tc>
              </a:tr>
              <a:tr h="576858">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MX" sz="1500" b="0" i="0" u="none" strike="noStrike" dirty="0" smtClean="0">
                          <a:solidFill>
                            <a:schemeClr val="tx1"/>
                          </a:solidFill>
                          <a:effectLst/>
                          <a:latin typeface="+mn-lt"/>
                        </a:rPr>
                        <a:t>Adición</a:t>
                      </a:r>
                      <a:r>
                        <a:rPr lang="es-MX" sz="1500" b="0" i="0" u="none" strike="noStrike" baseline="0" dirty="0" smtClean="0">
                          <a:solidFill>
                            <a:schemeClr val="tx1"/>
                          </a:solidFill>
                          <a:effectLst/>
                          <a:latin typeface="+mn-lt"/>
                        </a:rPr>
                        <a:t> al contrato de Ruta del Sol Sector 2 Acta de Inicio </a:t>
                      </a:r>
                      <a:endParaRPr lang="es-MX" sz="1500" b="0" i="0" u="none" strike="noStrike" dirty="0" smtClean="0">
                        <a:solidFill>
                          <a:schemeClr val="tx1"/>
                        </a:solidFill>
                        <a:effectLst/>
                        <a:latin typeface="+mn-lt"/>
                      </a:endParaRPr>
                    </a:p>
                  </a:txBody>
                  <a:tcPr marL="84420" marR="84420" marT="42214" marB="42214">
                    <a:solidFill>
                      <a:schemeClr val="lt1"/>
                    </a:solidFill>
                  </a:tcPr>
                </a:tc>
                <a:tc>
                  <a:txBody>
                    <a:bodyPr/>
                    <a:lstStyle/>
                    <a:p>
                      <a:pPr algn="ctr" rtl="0" fontAlgn="ctr"/>
                      <a:r>
                        <a:rPr lang="es-MX" sz="1500" b="0" i="0" u="none" strike="noStrike" dirty="0" smtClean="0">
                          <a:solidFill>
                            <a:srgbClr val="000000"/>
                          </a:solidFill>
                          <a:effectLst/>
                          <a:latin typeface="Calibri" panose="020F0502020204030204" pitchFamily="34" charset="0"/>
                        </a:rPr>
                        <a:t>21/11/2014</a:t>
                      </a:r>
                      <a:endParaRPr lang="es-MX" sz="1500" b="0" i="0" u="none" strike="noStrike" dirty="0">
                        <a:solidFill>
                          <a:srgbClr val="000000"/>
                        </a:solidFill>
                        <a:effectLst/>
                        <a:latin typeface="Calibri" panose="020F0502020204030204" pitchFamily="34" charset="0"/>
                      </a:endParaRPr>
                    </a:p>
                  </a:txBody>
                  <a:tcPr marL="0" marR="0" marT="0" marB="0" anchor="ctr">
                    <a:solidFill>
                      <a:schemeClr val="lt1"/>
                    </a:solidFill>
                  </a:tcPr>
                </a:tc>
              </a:tr>
            </a:tbl>
          </a:graphicData>
        </a:graphic>
      </p:graphicFrame>
      <p:grpSp>
        <p:nvGrpSpPr>
          <p:cNvPr id="2" name="Grupo 1"/>
          <p:cNvGrpSpPr/>
          <p:nvPr/>
        </p:nvGrpSpPr>
        <p:grpSpPr>
          <a:xfrm>
            <a:off x="1164740" y="143284"/>
            <a:ext cx="6812596" cy="828206"/>
            <a:chOff x="720961" y="-12158"/>
            <a:chExt cx="7380312" cy="897223"/>
          </a:xfrm>
          <a:noFill/>
        </p:grpSpPr>
        <p:sp>
          <p:nvSpPr>
            <p:cNvPr id="14" name="Rectángulo 5"/>
            <p:cNvSpPr>
              <a:spLocks noChangeArrowheads="1"/>
            </p:cNvSpPr>
            <p:nvPr/>
          </p:nvSpPr>
          <p:spPr bwMode="auto">
            <a:xfrm>
              <a:off x="720961" y="-12158"/>
              <a:ext cx="7380312" cy="530978"/>
            </a:xfrm>
            <a:prstGeom prst="rect">
              <a:avLst/>
            </a:prstGeom>
            <a:grpFill/>
            <a:ln w="9525">
              <a:noFill/>
              <a:miter lim="800000"/>
              <a:headEnd/>
              <a:tailEnd/>
            </a:ln>
          </p:spPr>
          <p:txBody>
            <a:bodyPr>
              <a:spAutoFit/>
            </a:bodyPr>
            <a:lstStyle/>
            <a:p>
              <a:pPr fontAlgn="base">
                <a:spcBef>
                  <a:spcPct val="0"/>
                </a:spcBef>
                <a:spcAft>
                  <a:spcPct val="0"/>
                </a:spcAft>
                <a:defRPr/>
              </a:pPr>
              <a:r>
                <a:rPr lang="es-ES" sz="2585" dirty="0">
                  <a:solidFill>
                    <a:srgbClr val="FFC000"/>
                  </a:solidFill>
                  <a:latin typeface="Impact" pitchFamily="34" charset="0"/>
                  <a:sym typeface="Helvetica Neue Bold Condensed" charset="0"/>
                </a:rPr>
                <a:t>OCAÑA – AGUACLARA - GAMARRA</a:t>
              </a:r>
              <a:endParaRPr lang="es-ES" sz="2215"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5" name="Rectángulo 14"/>
            <p:cNvSpPr>
              <a:spLocks noChangeArrowheads="1"/>
            </p:cNvSpPr>
            <p:nvPr/>
          </p:nvSpPr>
          <p:spPr bwMode="auto">
            <a:xfrm>
              <a:off x="1297019" y="354087"/>
              <a:ext cx="4977231" cy="530978"/>
            </a:xfrm>
            <a:prstGeom prst="rect">
              <a:avLst/>
            </a:prstGeom>
            <a:grpFill/>
            <a:ln>
              <a:noFill/>
            </a:ln>
            <a:extLst/>
          </p:spPr>
          <p:txBody>
            <a:bodyPr wrap="square">
              <a:spAutoFit/>
            </a:bodyPr>
            <a:lstStyle/>
            <a:p>
              <a:pPr fontAlgn="base">
                <a:spcBef>
                  <a:spcPct val="0"/>
                </a:spcBef>
                <a:spcAft>
                  <a:spcPct val="0"/>
                </a:spcAft>
                <a:defRPr/>
              </a:pPr>
              <a:r>
                <a:rPr lang="es-ES" sz="2585" dirty="0">
                  <a:solidFill>
                    <a:prstClr val="black"/>
                  </a:solidFill>
                  <a:latin typeface="Impact" pitchFamily="34" charset="0"/>
                  <a:cs typeface="Arial" panose="020B0604020202020204" pitchFamily="34" charset="0"/>
                  <a:sym typeface="Helvetica Neue Bold Condensed"/>
                </a:rPr>
                <a:t>ADICIÓN RUTA DEL SOL SECTOR 2</a:t>
              </a:r>
            </a:p>
          </p:txBody>
        </p:sp>
      </p:grpSp>
      <p:sp>
        <p:nvSpPr>
          <p:cNvPr id="17" name="5 CuadroTexto"/>
          <p:cNvSpPr txBox="1">
            <a:spLocks noChangeArrowheads="1"/>
          </p:cNvSpPr>
          <p:nvPr/>
        </p:nvSpPr>
        <p:spPr bwMode="auto">
          <a:xfrm>
            <a:off x="633046" y="5090748"/>
            <a:ext cx="8680938" cy="830997"/>
          </a:xfrm>
          <a:prstGeom prst="rect">
            <a:avLst/>
          </a:prstGeom>
          <a:solidFill>
            <a:schemeClr val="bg1"/>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defRPr/>
            </a:pPr>
            <a:r>
              <a:rPr lang="es-CO" altLang="es-CO" sz="1200" b="1" dirty="0">
                <a:solidFill>
                  <a:srgbClr val="000000"/>
                </a:solidFill>
                <a:latin typeface="Calibri"/>
                <a:cs typeface="Arial" panose="020B0604020202020204" pitchFamily="34" charset="0"/>
              </a:rPr>
              <a:t>SUB TRAMO PUERTO CAPULCO - AGUACLARA</a:t>
            </a:r>
          </a:p>
          <a:p>
            <a:pPr algn="just" fontAlgn="base">
              <a:spcBef>
                <a:spcPct val="0"/>
              </a:spcBef>
              <a:spcAft>
                <a:spcPct val="0"/>
              </a:spcAft>
              <a:buFontTx/>
              <a:buNone/>
              <a:defRPr/>
            </a:pPr>
            <a:r>
              <a:rPr lang="es-CO" altLang="es-CO" sz="1200" b="1" dirty="0">
                <a:solidFill>
                  <a:srgbClr val="000000"/>
                </a:solidFill>
                <a:latin typeface="Calibri"/>
                <a:cs typeface="Arial" panose="020B0604020202020204" pitchFamily="34" charset="0"/>
              </a:rPr>
              <a:t>Alcance: </a:t>
            </a:r>
            <a:r>
              <a:rPr lang="es-CO" altLang="es-CO" sz="1200" dirty="0">
                <a:solidFill>
                  <a:srgbClr val="000000"/>
                </a:solidFill>
                <a:latin typeface="Calibri"/>
                <a:cs typeface="Arial" panose="020B0604020202020204" pitchFamily="34" charset="0"/>
              </a:rPr>
              <a:t>Construcción y mejoramiento de 30,90km de vía, mejoramiento y ensanche de 9,10 km de vía existente y construcción de 21,80 km de vía nueva. Rehabilitación de 5,23 km de vías en los accesos a Aguachica y Gamarra, la construcción de 3 glorietas a nivel en la circunvalar de Aguachica y 2 glorietas a nivel en la vía en Gamarra, la construcción de 4 puentes y los equipamientos de peaje y pesaje.</a:t>
            </a:r>
            <a:endParaRPr lang="es-ES" altLang="es-CO" sz="1200" dirty="0">
              <a:solidFill>
                <a:srgbClr val="000000"/>
              </a:solidFill>
              <a:latin typeface="Calibri"/>
              <a:cs typeface="Arial" panose="020B0604020202020204" pitchFamily="34" charset="0"/>
            </a:endParaRPr>
          </a:p>
        </p:txBody>
      </p:sp>
      <p:sp>
        <p:nvSpPr>
          <p:cNvPr id="18" name="6 CuadroTexto"/>
          <p:cNvSpPr txBox="1">
            <a:spLocks noChangeArrowheads="1"/>
          </p:cNvSpPr>
          <p:nvPr/>
        </p:nvSpPr>
        <p:spPr bwMode="auto">
          <a:xfrm>
            <a:off x="633046" y="5914294"/>
            <a:ext cx="8680938" cy="646331"/>
          </a:xfrm>
          <a:prstGeom prst="rect">
            <a:avLst/>
          </a:prstGeom>
          <a:solidFill>
            <a:schemeClr val="bg1"/>
          </a:solid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defRPr/>
            </a:pPr>
            <a:r>
              <a:rPr lang="es-CO" altLang="es-CO" sz="1200" b="1" dirty="0">
                <a:solidFill>
                  <a:srgbClr val="000000"/>
                </a:solidFill>
                <a:latin typeface="Calibri"/>
                <a:cs typeface="Arial" panose="020B0604020202020204" pitchFamily="34" charset="0"/>
              </a:rPr>
              <a:t>SUB TRAMO AGUACLARA – RIO DE ORO</a:t>
            </a:r>
          </a:p>
          <a:p>
            <a:pPr algn="just" fontAlgn="base">
              <a:spcBef>
                <a:spcPct val="0"/>
              </a:spcBef>
              <a:spcAft>
                <a:spcPct val="0"/>
              </a:spcAft>
              <a:buFontTx/>
              <a:buNone/>
              <a:defRPr/>
            </a:pPr>
            <a:r>
              <a:rPr lang="es-CO" altLang="es-CO" sz="1200" b="1" dirty="0">
                <a:solidFill>
                  <a:srgbClr val="000000"/>
                </a:solidFill>
                <a:latin typeface="Calibri"/>
                <a:cs typeface="Arial" panose="020B0604020202020204" pitchFamily="34" charset="0"/>
              </a:rPr>
              <a:t>Alcance:</a:t>
            </a:r>
            <a:r>
              <a:rPr lang="es-CO" altLang="es-CO" sz="1200" dirty="0">
                <a:solidFill>
                  <a:srgbClr val="000000"/>
                </a:solidFill>
                <a:latin typeface="Calibri"/>
                <a:cs typeface="Arial" panose="020B0604020202020204" pitchFamily="34" charset="0"/>
              </a:rPr>
              <a:t> Construcción de la variante de San Andrés y la rehabilitación  de la vía. Ampliación de la vía existente para garantizar carriles de 3,65 </a:t>
            </a:r>
            <a:r>
              <a:rPr lang="es-CO" altLang="es-CO" sz="1200" dirty="0" err="1">
                <a:solidFill>
                  <a:srgbClr val="000000"/>
                </a:solidFill>
                <a:latin typeface="Calibri"/>
                <a:cs typeface="Arial" panose="020B0604020202020204" pitchFamily="34" charset="0"/>
              </a:rPr>
              <a:t>mt</a:t>
            </a:r>
            <a:r>
              <a:rPr lang="es-CO" altLang="es-CO" sz="1200" dirty="0">
                <a:solidFill>
                  <a:srgbClr val="000000"/>
                </a:solidFill>
                <a:latin typeface="Calibri"/>
                <a:cs typeface="Arial" panose="020B0604020202020204" pitchFamily="34" charset="0"/>
              </a:rPr>
              <a:t>; construcción de 4 Km de tercer carril en la zona de ascenso mas escarpada, y los equipamientos de peaje y pesaje.</a:t>
            </a:r>
            <a:endParaRPr lang="es-ES" altLang="es-CO" sz="1200" dirty="0">
              <a:solidFill>
                <a:srgbClr val="000000"/>
              </a:solidFill>
              <a:latin typeface="Calibri"/>
              <a:cs typeface="Arial" panose="020B0604020202020204" pitchFamily="34" charset="0"/>
            </a:endParaRPr>
          </a:p>
        </p:txBody>
      </p:sp>
      <p:pic>
        <p:nvPicPr>
          <p:cNvPr id="4" name="Imagen 3"/>
          <p:cNvPicPr>
            <a:picLocks noChangeAspect="1"/>
          </p:cNvPicPr>
          <p:nvPr/>
        </p:nvPicPr>
        <p:blipFill>
          <a:blip r:embed="rId3"/>
          <a:stretch>
            <a:fillRect/>
          </a:stretch>
        </p:blipFill>
        <p:spPr>
          <a:xfrm>
            <a:off x="434788" y="1399883"/>
            <a:ext cx="4827494" cy="3432345"/>
          </a:xfrm>
          <a:prstGeom prst="rect">
            <a:avLst/>
          </a:prstGeom>
        </p:spPr>
      </p:pic>
      <p:sp>
        <p:nvSpPr>
          <p:cNvPr id="27" name="30 CuadroTexto"/>
          <p:cNvSpPr txBox="1">
            <a:spLocks noChangeArrowheads="1"/>
          </p:cNvSpPr>
          <p:nvPr/>
        </p:nvSpPr>
        <p:spPr bwMode="auto">
          <a:xfrm flipH="1">
            <a:off x="633046" y="4764009"/>
            <a:ext cx="8680937" cy="323712"/>
          </a:xfrm>
          <a:prstGeom prst="rect">
            <a:avLst/>
          </a:prstGeom>
          <a:solidFill>
            <a:schemeClr val="accent4"/>
          </a:solidFill>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MX" sz="1477" dirty="0">
                <a:solidFill>
                  <a:prstClr val="white"/>
                </a:solidFill>
              </a:rPr>
              <a:t>ALCANCE</a:t>
            </a:r>
            <a:endParaRPr lang="es-CO" sz="1477" dirty="0">
              <a:solidFill>
                <a:prstClr val="white"/>
              </a:solidFill>
              <a:latin typeface="Calibri"/>
              <a:cs typeface="Arial" pitchFamily="34" charset="0"/>
            </a:endParaRPr>
          </a:p>
        </p:txBody>
      </p:sp>
    </p:spTree>
    <p:extLst>
      <p:ext uri="{BB962C8B-B14F-4D97-AF65-F5344CB8AC3E}">
        <p14:creationId xmlns:p14="http://schemas.microsoft.com/office/powerpoint/2010/main" val="1972231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380764" y="260648"/>
            <a:ext cx="6812596" cy="828206"/>
            <a:chOff x="905458" y="-172774"/>
            <a:chExt cx="7380312" cy="897223"/>
          </a:xfrm>
          <a:noFill/>
        </p:grpSpPr>
        <p:sp>
          <p:nvSpPr>
            <p:cNvPr id="5" name="Rectángulo 5"/>
            <p:cNvSpPr>
              <a:spLocks noChangeArrowheads="1"/>
            </p:cNvSpPr>
            <p:nvPr/>
          </p:nvSpPr>
          <p:spPr bwMode="auto">
            <a:xfrm>
              <a:off x="905458" y="-172774"/>
              <a:ext cx="7380312" cy="530978"/>
            </a:xfrm>
            <a:prstGeom prst="rect">
              <a:avLst/>
            </a:prstGeom>
            <a:grpFill/>
            <a:ln w="9525">
              <a:noFill/>
              <a:miter lim="800000"/>
              <a:headEnd/>
              <a:tailEnd/>
            </a:ln>
          </p:spPr>
          <p:txBody>
            <a:bodyPr>
              <a:spAutoFit/>
            </a:bodyPr>
            <a:lstStyle/>
            <a:p>
              <a:pPr fontAlgn="base">
                <a:spcBef>
                  <a:spcPct val="0"/>
                </a:spcBef>
                <a:spcAft>
                  <a:spcPct val="0"/>
                </a:spcAft>
                <a:defRPr/>
              </a:pPr>
              <a:r>
                <a:rPr lang="es-ES" sz="2585" dirty="0">
                  <a:solidFill>
                    <a:srgbClr val="FFC000"/>
                  </a:solidFill>
                  <a:latin typeface="Impact" pitchFamily="34" charset="0"/>
                  <a:sym typeface="Helvetica Neue Bold Condensed" charset="0"/>
                </a:rPr>
                <a:t>OCAÑA – AGUACLARA - GAMARRA</a:t>
              </a:r>
              <a:endParaRPr lang="es-ES" sz="2215"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1481516" y="193471"/>
              <a:ext cx="4977231" cy="530978"/>
            </a:xfrm>
            <a:prstGeom prst="rect">
              <a:avLst/>
            </a:prstGeom>
            <a:grpFill/>
            <a:ln>
              <a:noFill/>
            </a:ln>
            <a:extLst/>
          </p:spPr>
          <p:txBody>
            <a:bodyPr wrap="square">
              <a:spAutoFit/>
            </a:bodyPr>
            <a:lstStyle/>
            <a:p>
              <a:pPr fontAlgn="base">
                <a:spcBef>
                  <a:spcPct val="0"/>
                </a:spcBef>
                <a:spcAft>
                  <a:spcPct val="0"/>
                </a:spcAft>
                <a:defRPr/>
              </a:pPr>
              <a:r>
                <a:rPr lang="es-ES" sz="2585" dirty="0">
                  <a:solidFill>
                    <a:prstClr val="black"/>
                  </a:solidFill>
                  <a:latin typeface="Impact" pitchFamily="34" charset="0"/>
                  <a:cs typeface="Arial" panose="020B0604020202020204" pitchFamily="34" charset="0"/>
                  <a:sym typeface="Helvetica Neue Bold Condensed"/>
                </a:rPr>
                <a:t>ADICIÓN RUTA DEL SOL SECTOR 2</a:t>
              </a:r>
            </a:p>
          </p:txBody>
        </p:sp>
      </p:grpSp>
      <p:sp>
        <p:nvSpPr>
          <p:cNvPr id="7" name="Rectángulo 6"/>
          <p:cNvSpPr/>
          <p:nvPr/>
        </p:nvSpPr>
        <p:spPr>
          <a:xfrm>
            <a:off x="544960" y="1721347"/>
            <a:ext cx="8797002" cy="3139321"/>
          </a:xfrm>
          <a:prstGeom prst="rect">
            <a:avLst/>
          </a:prstGeom>
        </p:spPr>
        <p:txBody>
          <a:bodyPr wrap="square">
            <a:spAutoFit/>
          </a:bodyPr>
          <a:lstStyle/>
          <a:p>
            <a:pPr algn="just" fontAlgn="base"/>
            <a:r>
              <a:rPr lang="es-MX" dirty="0">
                <a:solidFill>
                  <a:srgbClr val="000000"/>
                </a:solidFill>
                <a:latin typeface="Calibri"/>
                <a:cs typeface="Arial" panose="020B0604020202020204" pitchFamily="34" charset="0"/>
              </a:rPr>
              <a:t>Las obras se resumen así</a:t>
            </a:r>
            <a:r>
              <a:rPr lang="es-MX" dirty="0" smtClean="0">
                <a:solidFill>
                  <a:srgbClr val="000000"/>
                </a:solidFill>
                <a:latin typeface="Calibri"/>
                <a:cs typeface="Arial" panose="020B0604020202020204" pitchFamily="34" charset="0"/>
              </a:rPr>
              <a:t>:</a:t>
            </a:r>
          </a:p>
          <a:p>
            <a:pPr algn="just" fontAlgn="base"/>
            <a:endParaRPr lang="es-MX" dirty="0">
              <a:solidFill>
                <a:srgbClr val="000000"/>
              </a:solidFill>
              <a:latin typeface="Calibri"/>
              <a:cs typeface="Arial" panose="020B0604020202020204" pitchFamily="34" charset="0"/>
            </a:endParaRPr>
          </a:p>
          <a:p>
            <a:pPr algn="just" fontAlgn="base">
              <a:buFont typeface="Arial" panose="020B0604020202020204" pitchFamily="34" charset="0"/>
              <a:buChar char="•"/>
            </a:pPr>
            <a:r>
              <a:rPr lang="es-MX" dirty="0">
                <a:solidFill>
                  <a:srgbClr val="000000"/>
                </a:solidFill>
                <a:latin typeface="Calibri"/>
                <a:cs typeface="Arial" panose="020B0604020202020204" pitchFamily="34" charset="0"/>
              </a:rPr>
              <a:t>Construcción de una vía nueva de acceso a los puertos al norte y sur de Gamarra, incluyendo un viaducto de más de 300 metros sobre la Ciénaga de Cascajal.</a:t>
            </a:r>
          </a:p>
          <a:p>
            <a:pPr algn="just" fontAlgn="base">
              <a:buFont typeface="Arial" panose="020B0604020202020204" pitchFamily="34" charset="0"/>
              <a:buChar char="•"/>
            </a:pPr>
            <a:r>
              <a:rPr lang="es-MX" dirty="0">
                <a:solidFill>
                  <a:srgbClr val="000000"/>
                </a:solidFill>
                <a:latin typeface="Calibri"/>
                <a:cs typeface="Arial" panose="020B0604020202020204" pitchFamily="34" charset="0"/>
              </a:rPr>
              <a:t>Construcción de una vía perimetral a Aguachica y el mejoramiento de la vía de conexión entre éste municipio y Gamarra</a:t>
            </a:r>
            <a:r>
              <a:rPr lang="es-MX" dirty="0" smtClean="0">
                <a:solidFill>
                  <a:srgbClr val="000000"/>
                </a:solidFill>
                <a:latin typeface="Calibri"/>
                <a:cs typeface="Arial" panose="020B0604020202020204" pitchFamily="34" charset="0"/>
              </a:rPr>
              <a:t>.</a:t>
            </a:r>
            <a:endParaRPr lang="es-MX" dirty="0">
              <a:solidFill>
                <a:srgbClr val="000000"/>
              </a:solidFill>
              <a:latin typeface="Calibri"/>
              <a:cs typeface="Arial" panose="020B0604020202020204" pitchFamily="34" charset="0"/>
            </a:endParaRPr>
          </a:p>
          <a:p>
            <a:pPr algn="just" fontAlgn="base">
              <a:buFont typeface="Arial" panose="020B0604020202020204" pitchFamily="34" charset="0"/>
              <a:buChar char="•"/>
            </a:pPr>
            <a:r>
              <a:rPr lang="es-MX" dirty="0">
                <a:solidFill>
                  <a:srgbClr val="000000"/>
                </a:solidFill>
                <a:latin typeface="Calibri"/>
                <a:cs typeface="Arial" panose="020B0604020202020204" pitchFamily="34" charset="0"/>
              </a:rPr>
              <a:t>Mejoramiento de la vía entre </a:t>
            </a:r>
            <a:r>
              <a:rPr lang="es-MX" dirty="0" err="1">
                <a:solidFill>
                  <a:srgbClr val="000000"/>
                </a:solidFill>
                <a:latin typeface="Calibri"/>
                <a:cs typeface="Arial" panose="020B0604020202020204" pitchFamily="34" charset="0"/>
              </a:rPr>
              <a:t>Aguaclara</a:t>
            </a:r>
            <a:r>
              <a:rPr lang="es-MX" dirty="0">
                <a:solidFill>
                  <a:srgbClr val="000000"/>
                </a:solidFill>
                <a:latin typeface="Calibri"/>
                <a:cs typeface="Arial" panose="020B0604020202020204" pitchFamily="34" charset="0"/>
              </a:rPr>
              <a:t> y Rio de Oro, mediante la construcción de una variante a la localidad de San Andrés, con intervenciones en el tramo en ascenso, rectificando las curvas que afectan la correcta </a:t>
            </a:r>
            <a:r>
              <a:rPr lang="es-MX" dirty="0" err="1">
                <a:solidFill>
                  <a:srgbClr val="000000"/>
                </a:solidFill>
                <a:latin typeface="Calibri"/>
                <a:cs typeface="Arial" panose="020B0604020202020204" pitchFamily="34" charset="0"/>
              </a:rPr>
              <a:t>transitabilidad</a:t>
            </a:r>
            <a:r>
              <a:rPr lang="es-MX" dirty="0">
                <a:solidFill>
                  <a:srgbClr val="000000"/>
                </a:solidFill>
                <a:latin typeface="Calibri"/>
                <a:cs typeface="Arial" panose="020B0604020202020204" pitchFamily="34" charset="0"/>
              </a:rPr>
              <a:t> y generando sectores de adelantamiento con terceros carriles.</a:t>
            </a:r>
          </a:p>
          <a:p>
            <a:pPr algn="just" fontAlgn="base">
              <a:buFont typeface="Arial" panose="020B0604020202020204" pitchFamily="34" charset="0"/>
              <a:buChar char="•"/>
            </a:pPr>
            <a:r>
              <a:rPr lang="es-MX" dirty="0">
                <a:solidFill>
                  <a:srgbClr val="000000"/>
                </a:solidFill>
                <a:latin typeface="Calibri"/>
                <a:cs typeface="Arial" panose="020B0604020202020204" pitchFamily="34" charset="0"/>
              </a:rPr>
              <a:t>Operación y mantenimiento a todo el proyecto.</a:t>
            </a:r>
          </a:p>
        </p:txBody>
      </p:sp>
      <p:sp>
        <p:nvSpPr>
          <p:cNvPr id="8" name="Rectángulo 7"/>
          <p:cNvSpPr/>
          <p:nvPr/>
        </p:nvSpPr>
        <p:spPr>
          <a:xfrm>
            <a:off x="544960" y="5000923"/>
            <a:ext cx="8614122" cy="923330"/>
          </a:xfrm>
          <a:prstGeom prst="rect">
            <a:avLst/>
          </a:prstGeom>
        </p:spPr>
        <p:txBody>
          <a:bodyPr wrap="square">
            <a:spAutoFit/>
          </a:bodyPr>
          <a:lstStyle/>
          <a:p>
            <a:pPr algn="just" fontAlgn="base"/>
            <a:r>
              <a:rPr lang="es-MX" dirty="0">
                <a:solidFill>
                  <a:srgbClr val="000000"/>
                </a:solidFill>
                <a:latin typeface="Calibri"/>
                <a:cs typeface="Arial" panose="020B0604020202020204" pitchFamily="34" charset="0"/>
              </a:rPr>
              <a:t>El proyecto estará a cargo de Concesionaria Ruta del Sol, compuesta por: </a:t>
            </a:r>
            <a:r>
              <a:rPr lang="es-MX" dirty="0" err="1">
                <a:solidFill>
                  <a:srgbClr val="000000"/>
                </a:solidFill>
                <a:latin typeface="Calibri"/>
                <a:cs typeface="Arial" panose="020B0604020202020204" pitchFamily="34" charset="0"/>
              </a:rPr>
              <a:t>Odebrecht</a:t>
            </a:r>
            <a:r>
              <a:rPr lang="es-MX" dirty="0">
                <a:solidFill>
                  <a:srgbClr val="000000"/>
                </a:solidFill>
                <a:latin typeface="Calibri"/>
                <a:cs typeface="Arial" panose="020B0604020202020204" pitchFamily="34" charset="0"/>
              </a:rPr>
              <a:t> con un 62,01%; </a:t>
            </a:r>
            <a:r>
              <a:rPr lang="es-MX" dirty="0" err="1">
                <a:solidFill>
                  <a:srgbClr val="000000"/>
                </a:solidFill>
                <a:latin typeface="Calibri"/>
                <a:cs typeface="Arial" panose="020B0604020202020204" pitchFamily="34" charset="0"/>
              </a:rPr>
              <a:t>Episol</a:t>
            </a:r>
            <a:r>
              <a:rPr lang="es-MX" dirty="0">
                <a:solidFill>
                  <a:srgbClr val="000000"/>
                </a:solidFill>
                <a:latin typeface="Calibri"/>
                <a:cs typeface="Arial" panose="020B0604020202020204" pitchFamily="34" charset="0"/>
              </a:rPr>
              <a:t> con el 33%; y </a:t>
            </a:r>
            <a:r>
              <a:rPr lang="es-MX" dirty="0" err="1">
                <a:solidFill>
                  <a:srgbClr val="000000"/>
                </a:solidFill>
                <a:latin typeface="Calibri"/>
                <a:cs typeface="Arial" panose="020B0604020202020204" pitchFamily="34" charset="0"/>
              </a:rPr>
              <a:t>CSS</a:t>
            </a:r>
            <a:r>
              <a:rPr lang="es-MX" dirty="0">
                <a:solidFill>
                  <a:srgbClr val="000000"/>
                </a:solidFill>
                <a:latin typeface="Calibri"/>
                <a:cs typeface="Arial" panose="020B0604020202020204" pitchFamily="34" charset="0"/>
              </a:rPr>
              <a:t> con el 4,99%. La duración estimada de la concesión es de 20 años, de los cuales 4 son de construcción</a:t>
            </a:r>
            <a:r>
              <a:rPr lang="es-MX" dirty="0" smtClean="0">
                <a:solidFill>
                  <a:srgbClr val="000000"/>
                </a:solidFill>
                <a:latin typeface="Calibri"/>
                <a:cs typeface="Arial" panose="020B0604020202020204" pitchFamily="34" charset="0"/>
              </a:rPr>
              <a:t>.</a:t>
            </a:r>
            <a:endParaRPr lang="es-MX" dirty="0">
              <a:solidFill>
                <a:srgbClr val="000000"/>
              </a:solidFill>
              <a:latin typeface="Calibri"/>
              <a:cs typeface="Arial" panose="020B0604020202020204" pitchFamily="34" charset="0"/>
            </a:endParaRPr>
          </a:p>
        </p:txBody>
      </p:sp>
    </p:spTree>
    <p:extLst>
      <p:ext uri="{BB962C8B-B14F-4D97-AF65-F5344CB8AC3E}">
        <p14:creationId xmlns:p14="http://schemas.microsoft.com/office/powerpoint/2010/main" val="3233682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20552" y="2332037"/>
            <a:ext cx="7030290" cy="4525963"/>
          </a:xfrm>
        </p:spPr>
        <p:txBody>
          <a:bodyPr/>
          <a:lstStyle/>
          <a:p>
            <a:pPr marL="514350" indent="-514350">
              <a:buFont typeface="+mj-lt"/>
              <a:buAutoNum type="romanUcPeriod"/>
            </a:pPr>
            <a:r>
              <a:rPr lang="es-CO" sz="2400" dirty="0">
                <a:latin typeface="Berlin Sans FB Demi" panose="020E0802020502020306" pitchFamily="34" charset="0"/>
                <a:cs typeface="Andalus" panose="02020603050405020304" pitchFamily="18" charset="-78"/>
              </a:rPr>
              <a:t>Corredores primera ola (10)</a:t>
            </a:r>
          </a:p>
          <a:p>
            <a:pPr marL="914400" lvl="1" indent="-457200">
              <a:buFont typeface="+mj-lt"/>
              <a:buAutoNum type="arabicPeriod"/>
            </a:pPr>
            <a:r>
              <a:rPr lang="es-CO" sz="2000" dirty="0">
                <a:latin typeface="Berlin Sans FB Demi" panose="020E0802020502020306" pitchFamily="34" charset="0"/>
                <a:cs typeface="Andalus" panose="02020603050405020304" pitchFamily="18" charset="-78"/>
              </a:rPr>
              <a:t>Adjudicados </a:t>
            </a:r>
            <a:r>
              <a:rPr lang="es-CO" sz="2000" dirty="0" smtClean="0">
                <a:latin typeface="Berlin Sans FB Demi" panose="020E0802020502020306" pitchFamily="34" charset="0"/>
                <a:cs typeface="Andalus" panose="02020603050405020304" pitchFamily="18" charset="-78"/>
              </a:rPr>
              <a:t>(10)</a:t>
            </a:r>
            <a:endParaRPr lang="es-CO" sz="2000" dirty="0">
              <a:latin typeface="Berlin Sans FB Demi" panose="020E0802020502020306" pitchFamily="34" charset="0"/>
              <a:cs typeface="Andalus" panose="02020603050405020304" pitchFamily="18" charset="-78"/>
            </a:endParaRPr>
          </a:p>
          <a:p>
            <a:pPr marL="514350" indent="-514350">
              <a:buFont typeface="+mj-lt"/>
              <a:buAutoNum type="romanUcPeriod"/>
            </a:pPr>
            <a:r>
              <a:rPr lang="es-CO" sz="2400" dirty="0" smtClean="0">
                <a:latin typeface="Berlin Sans FB Demi" panose="020E0802020502020306" pitchFamily="34" charset="0"/>
                <a:cs typeface="Andalus" panose="02020603050405020304" pitchFamily="18" charset="-78"/>
              </a:rPr>
              <a:t>Corredores </a:t>
            </a:r>
            <a:r>
              <a:rPr lang="es-CO" sz="2400" dirty="0">
                <a:latin typeface="Berlin Sans FB Demi" panose="020E0802020502020306" pitchFamily="34" charset="0"/>
                <a:cs typeface="Andalus" panose="02020603050405020304" pitchFamily="18" charset="-78"/>
              </a:rPr>
              <a:t>segunda ola (10)</a:t>
            </a:r>
          </a:p>
          <a:p>
            <a:pPr marL="514350" indent="-514350">
              <a:buFont typeface="+mj-lt"/>
              <a:buAutoNum type="romanUcPeriod"/>
            </a:pPr>
            <a:r>
              <a:rPr lang="es-CO" sz="2400" dirty="0">
                <a:latin typeface="Berlin Sans FB Demi" panose="020E0802020502020306" pitchFamily="34" charset="0"/>
                <a:cs typeface="Andalus" panose="02020603050405020304" pitchFamily="18" charset="-78"/>
              </a:rPr>
              <a:t>Iniciativas </a:t>
            </a:r>
            <a:r>
              <a:rPr lang="es-CO" sz="2400" dirty="0" smtClean="0">
                <a:latin typeface="Berlin Sans FB Demi" panose="020E0802020502020306" pitchFamily="34" charset="0"/>
                <a:cs typeface="Andalus" panose="02020603050405020304" pitchFamily="18" charset="-78"/>
              </a:rPr>
              <a:t>Privadas (25)</a:t>
            </a:r>
            <a:endParaRPr lang="es-CO" sz="2400" dirty="0">
              <a:latin typeface="Berlin Sans FB Demi" panose="020E0802020502020306" pitchFamily="34" charset="0"/>
              <a:cs typeface="Andalus" panose="02020603050405020304" pitchFamily="18" charset="-78"/>
            </a:endParaRPr>
          </a:p>
          <a:p>
            <a:pPr marL="914400" lvl="1" indent="-457200">
              <a:buFont typeface="+mj-lt"/>
              <a:buAutoNum type="arabicPeriod"/>
            </a:pPr>
            <a:r>
              <a:rPr lang="es-CO" sz="2000" dirty="0">
                <a:latin typeface="Berlin Sans FB Demi" panose="020E0802020502020306" pitchFamily="34" charset="0"/>
                <a:cs typeface="Andalus" panose="02020603050405020304" pitchFamily="18" charset="-78"/>
              </a:rPr>
              <a:t>Factibilidad Entregada </a:t>
            </a:r>
            <a:r>
              <a:rPr lang="es-CO" sz="2000" dirty="0" smtClean="0">
                <a:latin typeface="Berlin Sans FB Demi" panose="020E0802020502020306" pitchFamily="34" charset="0"/>
                <a:cs typeface="Andalus" panose="02020603050405020304" pitchFamily="18" charset="-78"/>
              </a:rPr>
              <a:t>(8)</a:t>
            </a:r>
            <a:endParaRPr lang="es-CO" sz="2000" dirty="0">
              <a:latin typeface="Berlin Sans FB Demi" panose="020E0802020502020306" pitchFamily="34" charset="0"/>
              <a:cs typeface="Andalus" panose="02020603050405020304" pitchFamily="18" charset="-78"/>
            </a:endParaRPr>
          </a:p>
          <a:p>
            <a:pPr marL="914400" lvl="1" indent="-457200">
              <a:buFont typeface="+mj-lt"/>
              <a:buAutoNum type="arabicPeriod"/>
            </a:pPr>
            <a:r>
              <a:rPr lang="es-CO" sz="2000" dirty="0">
                <a:latin typeface="Berlin Sans FB Demi" panose="020E0802020502020306" pitchFamily="34" charset="0"/>
                <a:cs typeface="Andalus" panose="02020603050405020304" pitchFamily="18" charset="-78"/>
              </a:rPr>
              <a:t>Prefactibilidad Aprobada </a:t>
            </a:r>
            <a:r>
              <a:rPr lang="es-CO" sz="2000" dirty="0" smtClean="0">
                <a:latin typeface="Berlin Sans FB Demi" panose="020E0802020502020306" pitchFamily="34" charset="0"/>
                <a:cs typeface="Andalus" panose="02020603050405020304" pitchFamily="18" charset="-78"/>
              </a:rPr>
              <a:t>(8)</a:t>
            </a:r>
            <a:endParaRPr lang="es-CO" sz="2000" dirty="0">
              <a:latin typeface="Berlin Sans FB Demi" panose="020E0802020502020306" pitchFamily="34" charset="0"/>
              <a:cs typeface="Andalus" panose="02020603050405020304" pitchFamily="18" charset="-78"/>
            </a:endParaRPr>
          </a:p>
          <a:p>
            <a:pPr marL="914400" lvl="1" indent="-457200">
              <a:buFont typeface="+mj-lt"/>
              <a:buAutoNum type="arabicPeriod"/>
            </a:pPr>
            <a:r>
              <a:rPr lang="es-CO" sz="2000" dirty="0">
                <a:latin typeface="Berlin Sans FB Demi" panose="020E0802020502020306" pitchFamily="34" charset="0"/>
                <a:cs typeface="Andalus" panose="02020603050405020304" pitchFamily="18" charset="-78"/>
              </a:rPr>
              <a:t>En estudio </a:t>
            </a:r>
            <a:r>
              <a:rPr lang="es-CO" sz="2000" dirty="0" err="1">
                <a:latin typeface="Berlin Sans FB Demi" panose="020E0802020502020306" pitchFamily="34" charset="0"/>
                <a:cs typeface="Andalus" panose="02020603050405020304" pitchFamily="18" charset="-78"/>
              </a:rPr>
              <a:t>Prefactibilidad</a:t>
            </a:r>
            <a:r>
              <a:rPr lang="es-CO" sz="2000" dirty="0">
                <a:latin typeface="Berlin Sans FB Demi" panose="020E0802020502020306" pitchFamily="34" charset="0"/>
                <a:cs typeface="Andalus" panose="02020603050405020304" pitchFamily="18" charset="-78"/>
              </a:rPr>
              <a:t> </a:t>
            </a:r>
            <a:r>
              <a:rPr lang="es-CO" sz="2000" dirty="0" smtClean="0">
                <a:latin typeface="Berlin Sans FB Demi" panose="020E0802020502020306" pitchFamily="34" charset="0"/>
                <a:cs typeface="Andalus" panose="02020603050405020304" pitchFamily="18" charset="-78"/>
              </a:rPr>
              <a:t>(9)</a:t>
            </a:r>
            <a:endParaRPr lang="es-CO" sz="2000" dirty="0">
              <a:latin typeface="Berlin Sans FB Demi" panose="020E0802020502020306" pitchFamily="34" charset="0"/>
              <a:cs typeface="Andalus" panose="02020603050405020304" pitchFamily="18" charset="-78"/>
            </a:endParaRPr>
          </a:p>
          <a:p>
            <a:pPr marL="514350" indent="-514350">
              <a:buFont typeface="+mj-lt"/>
              <a:buAutoNum type="romanUcPeriod"/>
            </a:pPr>
            <a:r>
              <a:rPr lang="es-CO" sz="2400" dirty="0">
                <a:latin typeface="Berlin Sans FB Demi" panose="020E0802020502020306" pitchFamily="34" charset="0"/>
                <a:cs typeface="Andalus" panose="02020603050405020304" pitchFamily="18" charset="-78"/>
              </a:rPr>
              <a:t>Corredores tercera ola (9)</a:t>
            </a:r>
          </a:p>
        </p:txBody>
      </p:sp>
      <p:sp>
        <p:nvSpPr>
          <p:cNvPr id="4" name="Rectángulo 5"/>
          <p:cNvSpPr>
            <a:spLocks noChangeArrowheads="1"/>
          </p:cNvSpPr>
          <p:nvPr/>
        </p:nvSpPr>
        <p:spPr bwMode="auto">
          <a:xfrm>
            <a:off x="304779" y="908720"/>
            <a:ext cx="8261836" cy="1015663"/>
          </a:xfrm>
          <a:prstGeom prst="rect">
            <a:avLst/>
          </a:prstGeom>
          <a:noFill/>
          <a:ln w="9525">
            <a:noFill/>
            <a:miter lim="800000"/>
            <a:headEnd/>
            <a:tailEnd/>
          </a:ln>
        </p:spPr>
        <p:txBody>
          <a:bodyPr wrap="square">
            <a:spAutoFit/>
          </a:bodyPr>
          <a:lstStyle/>
          <a:p>
            <a:pPr>
              <a:defRPr/>
            </a:pPr>
            <a:r>
              <a:rPr lang="es-ES" sz="6000" dirty="0">
                <a:solidFill>
                  <a:srgbClr val="FFC000"/>
                </a:solidFill>
                <a:latin typeface="Impact" pitchFamily="34" charset="0"/>
                <a:sym typeface="Helvetica Neue Bold Condensed" charset="0"/>
              </a:rPr>
              <a:t>CONTENIDO</a:t>
            </a:r>
            <a:endParaRPr lang="es-ES" sz="60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Tree>
    <p:extLst>
      <p:ext uri="{BB962C8B-B14F-4D97-AF65-F5344CB8AC3E}">
        <p14:creationId xmlns:p14="http://schemas.microsoft.com/office/powerpoint/2010/main" val="3488619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222885" y="2223260"/>
            <a:ext cx="8261836" cy="1740735"/>
            <a:chOff x="1317982" y="2307806"/>
            <a:chExt cx="5904656" cy="1740735"/>
          </a:xfrm>
        </p:grpSpPr>
        <p:sp>
          <p:nvSpPr>
            <p:cNvPr id="5" name="Rectángulo 5"/>
            <p:cNvSpPr>
              <a:spLocks noChangeArrowheads="1"/>
            </p:cNvSpPr>
            <p:nvPr/>
          </p:nvSpPr>
          <p:spPr bwMode="auto">
            <a:xfrm>
              <a:off x="1317982" y="2307806"/>
              <a:ext cx="5904656" cy="1015663"/>
            </a:xfrm>
            <a:prstGeom prst="rect">
              <a:avLst/>
            </a:prstGeom>
            <a:noFill/>
            <a:ln w="9525">
              <a:noFill/>
              <a:miter lim="800000"/>
              <a:headEnd/>
              <a:tailEnd/>
            </a:ln>
          </p:spPr>
          <p:txBody>
            <a:bodyPr wrap="square">
              <a:spAutoFit/>
            </a:bodyPr>
            <a:lstStyle/>
            <a:p>
              <a:pPr>
                <a:defRPr/>
              </a:pPr>
              <a:r>
                <a:rPr lang="es-ES" sz="6000" dirty="0">
                  <a:solidFill>
                    <a:srgbClr val="FFC000"/>
                  </a:solidFill>
                  <a:latin typeface="Impact" pitchFamily="34" charset="0"/>
                  <a:sym typeface="Helvetica Neue Bold Condensed" charset="0"/>
                </a:rPr>
                <a:t>II. CORREDORES  </a:t>
              </a:r>
              <a:endParaRPr lang="es-ES" sz="60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1894046" y="3032878"/>
              <a:ext cx="47525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6000" dirty="0">
                  <a:solidFill>
                    <a:prstClr val="black"/>
                  </a:solidFill>
                  <a:latin typeface="Impact" pitchFamily="34" charset="0"/>
                  <a:sym typeface="Helvetica Neue Bold Condensed"/>
                </a:rPr>
                <a:t>SEGUNDA OLA</a:t>
              </a:r>
            </a:p>
          </p:txBody>
        </p:sp>
      </p:grpSp>
    </p:spTree>
    <p:extLst>
      <p:ext uri="{BB962C8B-B14F-4D97-AF65-F5344CB8AC3E}">
        <p14:creationId xmlns:p14="http://schemas.microsoft.com/office/powerpoint/2010/main" val="3136857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4473944" y="1182022"/>
            <a:ext cx="490419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489988" y="1570622"/>
          <a:ext cx="4886047" cy="1837987"/>
        </p:xfrm>
        <a:graphic>
          <a:graphicData uri="http://schemas.openxmlformats.org/drawingml/2006/table">
            <a:tbl>
              <a:tblPr firstRow="1" bandRow="1">
                <a:tableStyleId>{BC89EF96-8CEA-46FF-86C4-4CE0E7609802}</a:tableStyleId>
              </a:tblPr>
              <a:tblGrid>
                <a:gridCol w="3407768"/>
                <a:gridCol w="1478279"/>
              </a:tblGrid>
              <a:tr h="223470">
                <a:tc>
                  <a:txBody>
                    <a:bodyPr/>
                    <a:lstStyle/>
                    <a:p>
                      <a:pPr algn="ctr"/>
                      <a:r>
                        <a:rPr lang="es-CO" sz="1400" b="1" dirty="0" smtClean="0">
                          <a:latin typeface="+mn-lt"/>
                          <a:cs typeface="+mn-cs"/>
                        </a:rPr>
                        <a:t>Grupo 2 FONADE</a:t>
                      </a:r>
                      <a:endParaRPr lang="es-CO" sz="1400" b="1" dirty="0">
                        <a:latin typeface="+mn-lt"/>
                        <a:cs typeface="Arial" panose="020B0604020202020204" pitchFamily="34" charset="0"/>
                      </a:endParaRPr>
                    </a:p>
                  </a:txBody>
                  <a:tcPr/>
                </a:tc>
                <a:tc>
                  <a:txBody>
                    <a:bodyPr/>
                    <a:lstStyle/>
                    <a:p>
                      <a:pPr algn="ctr" fontAlgn="ctr"/>
                      <a:r>
                        <a:rPr lang="es-CO" sz="1400" b="1" i="0" u="none" strike="noStrike" dirty="0" smtClean="0">
                          <a:solidFill>
                            <a:schemeClr val="tx1"/>
                          </a:solidFill>
                          <a:latin typeface="+mn-lt"/>
                          <a:cs typeface="Arial" panose="020B0604020202020204" pitchFamily="34" charset="0"/>
                        </a:rPr>
                        <a:t>SEGUNDA OLA</a:t>
                      </a:r>
                      <a:endParaRPr lang="es-CO" sz="1400" b="1" i="0" u="none" strike="noStrike" dirty="0">
                        <a:solidFill>
                          <a:schemeClr val="tx1"/>
                        </a:solidFill>
                        <a:latin typeface="+mn-lt"/>
                        <a:cs typeface="Arial" panose="020B0604020202020204" pitchFamily="34" charset="0"/>
                      </a:endParaRPr>
                    </a:p>
                  </a:txBody>
                  <a:tcPr marL="9525" marR="9525" marT="9525" marB="0" anchor="ctr"/>
                </a:tc>
              </a:tr>
              <a:tr h="313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Proyecto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202, 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Mejoramiento</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175,00</a:t>
                      </a:r>
                      <a:r>
                        <a:rPr lang="es-CO" sz="1400" b="0" i="0" u="none" strike="noStrike" baseline="0" dirty="0" smtClean="0">
                          <a:solidFill>
                            <a:srgbClr val="000000"/>
                          </a:solidFill>
                          <a:latin typeface="+mn-lt"/>
                          <a:cs typeface="Arial" panose="020B0604020202020204" pitchFamily="34" charset="0"/>
                        </a:rPr>
                        <a:t> </a:t>
                      </a:r>
                      <a:r>
                        <a:rPr lang="es-CO" sz="1400" b="0" i="0" u="none" strike="noStrike" dirty="0" smtClean="0">
                          <a:solidFill>
                            <a:srgbClr val="000000"/>
                          </a:solidFill>
                          <a:latin typeface="+mn-lt"/>
                          <a:cs typeface="Arial" panose="020B0604020202020204" pitchFamily="34" charset="0"/>
                        </a:rPr>
                        <a:t>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Variantes</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1 Und.</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Intersecciones</a:t>
                      </a:r>
                      <a:r>
                        <a:rPr lang="es-ES" sz="1400" b="0" u="none" strike="noStrike" baseline="0" dirty="0" smtClean="0">
                          <a:effectLst/>
                          <a:latin typeface="+mn-lt"/>
                          <a:cs typeface="Arial" panose="020B0604020202020204" pitchFamily="34" charset="0"/>
                        </a:rPr>
                        <a:t> </a:t>
                      </a:r>
                      <a:r>
                        <a:rPr lang="es-ES" sz="1400" b="0" u="none" strike="noStrike" dirty="0" smtClean="0">
                          <a:effectLst/>
                          <a:latin typeface="+mn-lt"/>
                          <a:cs typeface="Arial" panose="020B0604020202020204" pitchFamily="34" charset="0"/>
                        </a:rPr>
                        <a:t>a Nivel</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4 Und</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Intersecciones</a:t>
                      </a:r>
                      <a:r>
                        <a:rPr lang="es-ES" sz="1400" b="0" u="none" strike="noStrike" baseline="0" dirty="0" smtClean="0">
                          <a:effectLst/>
                          <a:latin typeface="+mn-lt"/>
                          <a:cs typeface="Arial" panose="020B0604020202020204" pitchFamily="34" charset="0"/>
                        </a:rPr>
                        <a:t> </a:t>
                      </a:r>
                      <a:r>
                        <a:rPr lang="es-ES" sz="1400" b="0" u="none" strike="noStrike" dirty="0" smtClean="0">
                          <a:effectLst/>
                          <a:latin typeface="+mn-lt"/>
                          <a:cs typeface="Arial" panose="020B0604020202020204" pitchFamily="34" charset="0"/>
                        </a:rPr>
                        <a:t>a Desnivel</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1 Und</a:t>
                      </a:r>
                      <a:endParaRPr lang="es-CO" sz="14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4473944" y="4375832"/>
            <a:ext cx="491967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477620" y="4756063"/>
          <a:ext cx="4919671" cy="457200"/>
        </p:xfrm>
        <a:graphic>
          <a:graphicData uri="http://schemas.openxmlformats.org/drawingml/2006/table">
            <a:tbl>
              <a:tblPr firstRow="1" bandRow="1">
                <a:tableStyleId>{BC89EF96-8CEA-46FF-86C4-4CE0E7609802}</a:tableStyleId>
              </a:tblPr>
              <a:tblGrid>
                <a:gridCol w="4919671"/>
              </a:tblGrid>
              <a:tr h="0">
                <a:tc>
                  <a:txBody>
                    <a:bodyPr/>
                    <a:lstStyle/>
                    <a:p>
                      <a:pPr marL="228600" indent="-228600" algn="just">
                        <a:buFont typeface="+mj-lt"/>
                        <a:buAutoNum type="arabicPeriod"/>
                      </a:pPr>
                      <a:r>
                        <a:rPr lang="es-CO" sz="1200" b="0" dirty="0" smtClean="0">
                          <a:solidFill>
                            <a:schemeClr val="tx1"/>
                          </a:solidFill>
                          <a:effectLst/>
                          <a:latin typeface="+mj-lt"/>
                        </a:rPr>
                        <a:t>Generación de más de 3.300  empleos directos  anuales durante la etapa de construcción (3 años).</a:t>
                      </a:r>
                      <a:endParaRPr lang="es-CO" sz="12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4431631" y="5312139"/>
            <a:ext cx="491967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458464" y="5684105"/>
          <a:ext cx="4919671" cy="549270"/>
        </p:xfrm>
        <a:graphic>
          <a:graphicData uri="http://schemas.openxmlformats.org/drawingml/2006/table">
            <a:tbl>
              <a:tblPr firstRow="1" bandRow="1">
                <a:tableStyleId>{BC89EF96-8CEA-46FF-86C4-4CE0E7609802}</a:tableStyleId>
              </a:tblPr>
              <a:tblGrid>
                <a:gridCol w="4919671"/>
              </a:tblGrid>
              <a:tr h="549270">
                <a:tc>
                  <a:txBody>
                    <a:bodyPr/>
                    <a:lstStyle/>
                    <a:p>
                      <a:pPr marL="228600" indent="-228600" algn="just">
                        <a:buFont typeface="+mj-lt"/>
                        <a:buAutoNum type="arabicPeriod"/>
                      </a:pPr>
                      <a:r>
                        <a:rPr lang="es-ES" sz="1200" b="0" dirty="0" smtClean="0"/>
                        <a:t>Este corredor mejorará la conectividad entre los departamentos de Sucre, Bolívar y Atlántico, y de estos con el interior del País.</a:t>
                      </a:r>
                      <a:endParaRPr lang="es-CO" sz="1200" b="0" dirty="0">
                        <a:solidFill>
                          <a:schemeClr val="tx1"/>
                        </a:solidFill>
                        <a:effectLst/>
                        <a:latin typeface="+mj-lt"/>
                      </a:endParaRPr>
                    </a:p>
                  </a:txBody>
                  <a:tcPr>
                    <a:solidFill>
                      <a:schemeClr val="bg1"/>
                    </a:solidFill>
                  </a:tcPr>
                </a:tc>
              </a:tr>
            </a:tbl>
          </a:graphicData>
        </a:graphic>
      </p:graphicFrame>
      <p:grpSp>
        <p:nvGrpSpPr>
          <p:cNvPr id="15" name="Grupo 14"/>
          <p:cNvGrpSpPr/>
          <p:nvPr/>
        </p:nvGrpSpPr>
        <p:grpSpPr>
          <a:xfrm>
            <a:off x="1131779" y="81319"/>
            <a:ext cx="8261836" cy="1034389"/>
            <a:chOff x="75387" y="46183"/>
            <a:chExt cx="5904656" cy="1034389"/>
          </a:xfrm>
        </p:grpSpPr>
        <p:sp>
          <p:nvSpPr>
            <p:cNvPr id="16" name="Rectángulo 5"/>
            <p:cNvSpPr>
              <a:spLocks noChangeArrowheads="1"/>
            </p:cNvSpPr>
            <p:nvPr/>
          </p:nvSpPr>
          <p:spPr bwMode="auto">
            <a:xfrm>
              <a:off x="75387" y="46183"/>
              <a:ext cx="5904656" cy="584775"/>
            </a:xfrm>
            <a:prstGeom prst="rect">
              <a:avLst/>
            </a:prstGeom>
            <a:noFill/>
            <a:ln w="9525">
              <a:noFill/>
              <a:miter lim="800000"/>
              <a:headEnd/>
              <a:tailEnd/>
            </a:ln>
          </p:spPr>
          <p:txBody>
            <a:bodyPr wrap="square">
              <a:spAutoFit/>
            </a:bodyPr>
            <a:lstStyle/>
            <a:p>
              <a:pPr>
                <a:defRPr/>
              </a:pPr>
              <a:r>
                <a:rPr lang="es-ES" sz="2800" dirty="0">
                  <a:solidFill>
                    <a:srgbClr val="FFC000"/>
                  </a:solidFill>
                  <a:latin typeface="Impact" pitchFamily="34" charset="0"/>
                  <a:sym typeface="Helvetica Neue Bold Condensed" charset="0"/>
                </a:rPr>
                <a:t>CORREDOR </a:t>
              </a:r>
              <a:r>
                <a:rPr lang="es-ES" sz="3200" dirty="0">
                  <a:solidFill>
                    <a:srgbClr val="FFC000"/>
                  </a:solidFill>
                  <a:latin typeface="Impact" pitchFamily="34" charset="0"/>
                  <a:sym typeface="Helvetica Neue Bold Condensed" charset="0"/>
                </a:rPr>
                <a:t>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7" name="Rectángulo 16"/>
            <p:cNvSpPr>
              <a:spLocks noChangeArrowheads="1"/>
            </p:cNvSpPr>
            <p:nvPr/>
          </p:nvSpPr>
          <p:spPr bwMode="auto">
            <a:xfrm>
              <a:off x="75387" y="618907"/>
              <a:ext cx="590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400" dirty="0">
                  <a:solidFill>
                    <a:prstClr val="black"/>
                  </a:solidFill>
                  <a:latin typeface="Impact" pitchFamily="34" charset="0"/>
                  <a:sym typeface="Helvetica Neue Bold Condensed"/>
                </a:rPr>
                <a:t>PUERTA DE HIERRO – PALMAR DE VARELA Y CARRETO –CRUZ DEL VISO</a:t>
              </a:r>
            </a:p>
          </p:txBody>
        </p:sp>
      </p:grpSp>
      <p:sp>
        <p:nvSpPr>
          <p:cNvPr id="14" name="CuadroTexto 13"/>
          <p:cNvSpPr txBox="1"/>
          <p:nvPr/>
        </p:nvSpPr>
        <p:spPr>
          <a:xfrm>
            <a:off x="4431630" y="3402836"/>
            <a:ext cx="4481848" cy="1061829"/>
          </a:xfrm>
          <a:prstGeom prst="rect">
            <a:avLst/>
          </a:prstGeom>
          <a:noFill/>
        </p:spPr>
        <p:txBody>
          <a:bodyPr wrap="square" rtlCol="0">
            <a:spAutoFit/>
          </a:bodyPr>
          <a:lstStyle/>
          <a:p>
            <a:pPr marL="171450" indent="-171450">
              <a:buFont typeface="Arial" panose="020B0604020202020204" pitchFamily="34" charset="0"/>
              <a:buChar char="•"/>
            </a:pPr>
            <a:r>
              <a:rPr lang="es-CO" sz="1050" dirty="0">
                <a:solidFill>
                  <a:prstClr val="black"/>
                </a:solidFill>
              </a:rPr>
              <a:t>Incluye construcción </a:t>
            </a:r>
            <a:r>
              <a:rPr lang="es-CO" sz="1050" dirty="0" smtClean="0">
                <a:solidFill>
                  <a:prstClr val="black"/>
                </a:solidFill>
              </a:rPr>
              <a:t>Variante Carmen </a:t>
            </a:r>
            <a:r>
              <a:rPr lang="es-CO" sz="1050" dirty="0">
                <a:solidFill>
                  <a:prstClr val="black"/>
                </a:solidFill>
              </a:rPr>
              <a:t>de Bolívar.</a:t>
            </a:r>
          </a:p>
          <a:p>
            <a:pPr marL="171450" indent="-171450">
              <a:buFont typeface="Arial" panose="020B0604020202020204" pitchFamily="34" charset="0"/>
              <a:buChar char="•"/>
            </a:pPr>
            <a:r>
              <a:rPr lang="es-CO" sz="1050" dirty="0">
                <a:solidFill>
                  <a:prstClr val="black"/>
                </a:solidFill>
              </a:rPr>
              <a:t>Intersección a desnivel con  Ruta del Sol – Sector 3.</a:t>
            </a:r>
          </a:p>
          <a:p>
            <a:pPr marL="171450" indent="-171450">
              <a:buFont typeface="Arial" panose="020B0604020202020204" pitchFamily="34" charset="0"/>
              <a:buChar char="•"/>
            </a:pPr>
            <a:r>
              <a:rPr lang="es-CO" sz="1050" dirty="0">
                <a:solidFill>
                  <a:srgbClr val="244061">
                    <a:lumMod val="50000"/>
                  </a:srgbClr>
                </a:solidFill>
                <a:latin typeface="Cambria" pitchFamily="18" charset="0"/>
              </a:rPr>
              <a:t>Intersección a nivel en Puerta de Hierro, inicio y fin variante Carmen de Bolívar.</a:t>
            </a:r>
          </a:p>
          <a:p>
            <a:pPr marL="171450" indent="-171450">
              <a:buFont typeface="Arial" panose="020B0604020202020204" pitchFamily="34" charset="0"/>
              <a:buChar char="•"/>
            </a:pPr>
            <a:r>
              <a:rPr lang="es-CO" sz="1050" dirty="0">
                <a:solidFill>
                  <a:srgbClr val="244061">
                    <a:lumMod val="50000"/>
                  </a:srgbClr>
                </a:solidFill>
                <a:latin typeface="Cambria" pitchFamily="18" charset="0"/>
              </a:rPr>
              <a:t>Carreto.</a:t>
            </a:r>
          </a:p>
          <a:p>
            <a:pPr marL="171450" indent="-171450">
              <a:buFont typeface="Arial" panose="020B0604020202020204" pitchFamily="34" charset="0"/>
              <a:buChar char="•"/>
            </a:pPr>
            <a:endParaRPr lang="es-CO" sz="1050" dirty="0">
              <a:solidFill>
                <a:prstClr val="black"/>
              </a:solidFill>
            </a:endParaRPr>
          </a:p>
        </p:txBody>
      </p:sp>
      <p:grpSp>
        <p:nvGrpSpPr>
          <p:cNvPr id="3" name="Grupo 2"/>
          <p:cNvGrpSpPr/>
          <p:nvPr/>
        </p:nvGrpSpPr>
        <p:grpSpPr>
          <a:xfrm>
            <a:off x="958594" y="1115708"/>
            <a:ext cx="3124200" cy="5048250"/>
            <a:chOff x="577594" y="1115708"/>
            <a:chExt cx="3124200" cy="5048250"/>
          </a:xfrm>
        </p:grpSpPr>
        <p:pic>
          <p:nvPicPr>
            <p:cNvPr id="2" name="Imagen 1"/>
            <p:cNvPicPr>
              <a:picLocks noChangeAspect="1"/>
            </p:cNvPicPr>
            <p:nvPr/>
          </p:nvPicPr>
          <p:blipFill>
            <a:blip r:embed="rId2"/>
            <a:stretch>
              <a:fillRect/>
            </a:stretch>
          </p:blipFill>
          <p:spPr>
            <a:xfrm>
              <a:off x="577594" y="1115708"/>
              <a:ext cx="3124200" cy="5048250"/>
            </a:xfrm>
            <a:prstGeom prst="rect">
              <a:avLst/>
            </a:prstGeom>
            <a:ln>
              <a:solidFill>
                <a:schemeClr val="accent6">
                  <a:lumMod val="75000"/>
                </a:schemeClr>
              </a:solidFill>
            </a:ln>
          </p:spPr>
        </p:pic>
        <p:sp>
          <p:nvSpPr>
            <p:cNvPr id="13" name="Llamada rectangular redondeada 12"/>
            <p:cNvSpPr/>
            <p:nvPr/>
          </p:nvSpPr>
          <p:spPr>
            <a:xfrm>
              <a:off x="751115" y="1335909"/>
              <a:ext cx="1931776" cy="232840"/>
            </a:xfrm>
            <a:prstGeom prst="wedgeRoundRectCallout">
              <a:avLst>
                <a:gd name="adj1" fmla="val 55351"/>
                <a:gd name="adj2" fmla="val 96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PALMAR DE VARELA</a:t>
              </a:r>
            </a:p>
          </p:txBody>
        </p:sp>
        <p:sp>
          <p:nvSpPr>
            <p:cNvPr id="18" name="Llamada rectangular redondeada 17"/>
            <p:cNvSpPr/>
            <p:nvPr/>
          </p:nvSpPr>
          <p:spPr>
            <a:xfrm>
              <a:off x="604486" y="3135500"/>
              <a:ext cx="1452295" cy="235539"/>
            </a:xfrm>
            <a:prstGeom prst="wedgeRoundRectCallout">
              <a:avLst>
                <a:gd name="adj1" fmla="val -15107"/>
                <a:gd name="adj2" fmla="val 16449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CRUZ DEL VISO</a:t>
              </a:r>
            </a:p>
          </p:txBody>
        </p:sp>
        <p:sp>
          <p:nvSpPr>
            <p:cNvPr id="19" name="Llamada rectangular redondeada 18"/>
            <p:cNvSpPr/>
            <p:nvPr/>
          </p:nvSpPr>
          <p:spPr>
            <a:xfrm>
              <a:off x="1718926" y="3825994"/>
              <a:ext cx="1452295" cy="215509"/>
            </a:xfrm>
            <a:prstGeom prst="wedgeRoundRectCallout">
              <a:avLst>
                <a:gd name="adj1" fmla="val -55583"/>
                <a:gd name="adj2" fmla="val -3076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CARRETO</a:t>
              </a:r>
            </a:p>
          </p:txBody>
        </p:sp>
        <p:sp>
          <p:nvSpPr>
            <p:cNvPr id="20" name="Llamada rectangular redondeada 19"/>
            <p:cNvSpPr/>
            <p:nvPr/>
          </p:nvSpPr>
          <p:spPr>
            <a:xfrm>
              <a:off x="1137235" y="5887566"/>
              <a:ext cx="2004918" cy="264360"/>
            </a:xfrm>
            <a:prstGeom prst="wedgeRoundRectCallout">
              <a:avLst>
                <a:gd name="adj1" fmla="val -56036"/>
                <a:gd name="adj2" fmla="val 5082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PUERTA DE HIERRO</a:t>
              </a:r>
            </a:p>
          </p:txBody>
        </p:sp>
      </p:grpSp>
    </p:spTree>
    <p:extLst>
      <p:ext uri="{BB962C8B-B14F-4D97-AF65-F5344CB8AC3E}">
        <p14:creationId xmlns:p14="http://schemas.microsoft.com/office/powerpoint/2010/main" val="1377868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p:cNvGrpSpPr/>
          <p:nvPr/>
        </p:nvGrpSpPr>
        <p:grpSpPr>
          <a:xfrm>
            <a:off x="1208584" y="188640"/>
            <a:ext cx="8261836" cy="1403721"/>
            <a:chOff x="75387" y="144155"/>
            <a:chExt cx="5904656" cy="1403721"/>
          </a:xfrm>
        </p:grpSpPr>
        <p:sp>
          <p:nvSpPr>
            <p:cNvPr id="22"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2800" dirty="0">
                  <a:solidFill>
                    <a:srgbClr val="FFC000"/>
                  </a:solidFill>
                  <a:latin typeface="Impact" pitchFamily="34" charset="0"/>
                  <a:sym typeface="Helvetica Neue Bold Condensed" charset="0"/>
                </a:rPr>
                <a:t>CORREDOR </a:t>
              </a:r>
              <a:r>
                <a:rPr lang="es-ES" sz="3200" dirty="0">
                  <a:solidFill>
                    <a:srgbClr val="FFC000"/>
                  </a:solidFill>
                  <a:latin typeface="Impact" pitchFamily="34" charset="0"/>
                  <a:sym typeface="Helvetica Neue Bold Condensed" charset="0"/>
                </a:rPr>
                <a:t>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23" name="Rectángulo 22"/>
            <p:cNvSpPr>
              <a:spLocks noChangeArrowheads="1"/>
            </p:cNvSpPr>
            <p:nvPr/>
          </p:nvSpPr>
          <p:spPr bwMode="auto">
            <a:xfrm>
              <a:off x="283275" y="716879"/>
              <a:ext cx="47525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400" dirty="0">
                  <a:solidFill>
                    <a:prstClr val="black"/>
                  </a:solidFill>
                  <a:latin typeface="Impact" pitchFamily="34" charset="0"/>
                  <a:cs typeface="Arial" pitchFamily="34" charset="0"/>
                  <a:sym typeface="Helvetica Neue Bold Condensed"/>
                </a:rPr>
                <a:t>PUERTA DE HIERRO – PALMAR DE VARELA Y CARRETO –CRUZ DEL VISO</a:t>
              </a:r>
            </a:p>
          </p:txBody>
        </p:sp>
      </p:grpSp>
      <p:sp>
        <p:nvSpPr>
          <p:cNvPr id="10" name="30 CuadroTexto"/>
          <p:cNvSpPr txBox="1">
            <a:spLocks noChangeArrowheads="1"/>
          </p:cNvSpPr>
          <p:nvPr/>
        </p:nvSpPr>
        <p:spPr bwMode="auto">
          <a:xfrm flipH="1">
            <a:off x="655903" y="2523190"/>
            <a:ext cx="4320480" cy="338554"/>
          </a:xfrm>
          <a:prstGeom prst="rect">
            <a:avLst/>
          </a:prstGeom>
          <a:solidFill>
            <a:schemeClr val="accent4"/>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CRONOGRAMA 4G</a:t>
            </a:r>
          </a:p>
        </p:txBody>
      </p:sp>
      <p:graphicFrame>
        <p:nvGraphicFramePr>
          <p:cNvPr id="11" name="17 Tabla"/>
          <p:cNvGraphicFramePr>
            <a:graphicFrameLocks noGrp="1"/>
          </p:cNvGraphicFramePr>
          <p:nvPr>
            <p:extLst>
              <p:ext uri="{D42A27DB-BD31-4B8C-83A1-F6EECF244321}">
                <p14:modId xmlns:p14="http://schemas.microsoft.com/office/powerpoint/2010/main" val="2101814098"/>
              </p:ext>
            </p:extLst>
          </p:nvPr>
        </p:nvGraphicFramePr>
        <p:xfrm>
          <a:off x="655903" y="2924944"/>
          <a:ext cx="4320480" cy="1677045"/>
        </p:xfrm>
        <a:graphic>
          <a:graphicData uri="http://schemas.openxmlformats.org/drawingml/2006/table">
            <a:tbl>
              <a:tblPr firstRow="1" bandRow="1">
                <a:tableStyleId>{5DA37D80-6434-44D0-A028-1B22A696006F}</a:tableStyleId>
              </a:tblPr>
              <a:tblGrid>
                <a:gridCol w="2788920"/>
                <a:gridCol w="1531560"/>
              </a:tblGrid>
              <a:tr h="30163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600" dirty="0" smtClean="0"/>
                        <a:t>Apertura</a:t>
                      </a:r>
                      <a:r>
                        <a:rPr lang="es-CO" sz="1600" baseline="0" dirty="0" smtClean="0"/>
                        <a:t> Pre Calificación </a:t>
                      </a:r>
                      <a:endParaRPr lang="es-CO" sz="1600" b="0" dirty="0">
                        <a:latin typeface="+mn-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smtClean="0"/>
                        <a:t>03/09/2013</a:t>
                      </a:r>
                      <a:endParaRPr lang="es-CO" sz="1600" b="0" dirty="0">
                        <a:latin typeface="+mn-lt"/>
                        <a:cs typeface="Arial" panose="020B0604020202020204" pitchFamily="34" charset="0"/>
                      </a:endParaRPr>
                    </a:p>
                  </a:txBody>
                  <a:tcPr/>
                </a:tc>
              </a:tr>
              <a:tr h="33592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dirty="0" smtClean="0"/>
                        <a:t>Conformación Precalificados</a:t>
                      </a:r>
                      <a:endParaRPr lang="es-ES" sz="1600" b="0" u="none" strike="noStrike" dirty="0" smtClean="0">
                        <a:effectLst/>
                        <a:latin typeface="+mn-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rPr>
                        <a:t>29/11/2013</a:t>
                      </a:r>
                      <a:endParaRPr lang="es-ES" sz="1600" b="0" u="none" strike="noStrike" dirty="0" smtClean="0">
                        <a:effectLst/>
                        <a:latin typeface="+mn-lt"/>
                        <a:cs typeface="Arial" panose="020B0604020202020204" pitchFamily="34" charset="0"/>
                      </a:endParaRPr>
                    </a:p>
                  </a:txBody>
                  <a:tcPr/>
                </a:tc>
              </a:tr>
              <a:tr h="30163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rPr>
                        <a:t>Apertura Licitación</a:t>
                      </a:r>
                      <a:endParaRPr lang="es-ES" sz="1600" b="0" u="none" strike="noStrike" dirty="0" smtClean="0">
                        <a:effectLst/>
                        <a:latin typeface="+mn-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rPr>
                        <a:t>12/12/2014</a:t>
                      </a:r>
                      <a:endParaRPr lang="es-ES" sz="1600" b="0" u="none" strike="noStrike" dirty="0" smtClean="0">
                        <a:effectLst/>
                        <a:latin typeface="+mn-lt"/>
                        <a:cs typeface="Arial" panose="020B0604020202020204" pitchFamily="34" charset="0"/>
                      </a:endParaRPr>
                    </a:p>
                  </a:txBody>
                  <a:tcPr/>
                </a:tc>
              </a:tr>
              <a:tr h="30163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rPr>
                        <a:t>Recepción</a:t>
                      </a:r>
                      <a:r>
                        <a:rPr lang="es-ES" sz="1600" u="none" strike="noStrike" baseline="0" dirty="0" smtClean="0">
                          <a:effectLst/>
                        </a:rPr>
                        <a:t> de Propuestas</a:t>
                      </a:r>
                      <a:endParaRPr lang="es-ES" sz="1600" b="0" u="none" strike="noStrike" dirty="0" smtClean="0">
                        <a:effectLst/>
                        <a:latin typeface="+mn-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rPr>
                        <a:t>10/04/2015</a:t>
                      </a:r>
                      <a:endParaRPr lang="es-ES" sz="1600" b="0" u="none" strike="noStrike" dirty="0" smtClean="0">
                        <a:effectLst/>
                        <a:latin typeface="+mn-lt"/>
                        <a:cs typeface="Arial" panose="020B0604020202020204" pitchFamily="34" charset="0"/>
                      </a:endParaRPr>
                    </a:p>
                  </a:txBody>
                  <a:tcPr/>
                </a:tc>
              </a:tr>
              <a:tr h="18987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rPr>
                        <a:t>Adjudicación</a:t>
                      </a:r>
                      <a:endParaRPr lang="es-ES" sz="1600" b="0" u="none" strike="noStrike" dirty="0" smtClean="0">
                        <a:effectLst/>
                        <a:latin typeface="+mn-lt"/>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rPr>
                        <a:t>Mayo 2015</a:t>
                      </a:r>
                      <a:endParaRPr lang="es-ES" sz="1600" b="0" u="none" strike="noStrike" dirty="0" smtClean="0">
                        <a:effectLst/>
                        <a:latin typeface="+mn-lt"/>
                        <a:cs typeface="Arial" panose="020B0604020202020204" pitchFamily="34" charset="0"/>
                      </a:endParaRPr>
                    </a:p>
                  </a:txBody>
                  <a:tcPr/>
                </a:tc>
              </a:tr>
            </a:tbl>
          </a:graphicData>
        </a:graphic>
      </p:graphicFrame>
      <p:sp>
        <p:nvSpPr>
          <p:cNvPr id="12" name="30 CuadroTexto"/>
          <p:cNvSpPr txBox="1">
            <a:spLocks noChangeArrowheads="1"/>
          </p:cNvSpPr>
          <p:nvPr/>
        </p:nvSpPr>
        <p:spPr bwMode="auto">
          <a:xfrm flipH="1">
            <a:off x="5143048" y="2527632"/>
            <a:ext cx="4320480" cy="338554"/>
          </a:xfrm>
          <a:prstGeom prst="rect">
            <a:avLst/>
          </a:prstGeom>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INVERSIONES 4G (Millones)</a:t>
            </a:r>
          </a:p>
        </p:txBody>
      </p:sp>
      <p:graphicFrame>
        <p:nvGraphicFramePr>
          <p:cNvPr id="13" name="3 Tabla"/>
          <p:cNvGraphicFramePr>
            <a:graphicFrameLocks noGrp="1"/>
          </p:cNvGraphicFramePr>
          <p:nvPr>
            <p:extLst>
              <p:ext uri="{D42A27DB-BD31-4B8C-83A1-F6EECF244321}">
                <p14:modId xmlns:p14="http://schemas.microsoft.com/office/powerpoint/2010/main" val="281112085"/>
              </p:ext>
            </p:extLst>
          </p:nvPr>
        </p:nvGraphicFramePr>
        <p:xfrm>
          <a:off x="5143048" y="2918410"/>
          <a:ext cx="4320480" cy="1524000"/>
        </p:xfrm>
        <a:graphic>
          <a:graphicData uri="http://schemas.openxmlformats.org/drawingml/2006/table">
            <a:tbl>
              <a:tblPr firstRow="1" bandRow="1">
                <a:tableStyleId>{E8B1032C-EA38-4F05-BA0D-38AFFFC7BED3}</a:tableStyleId>
              </a:tblPr>
              <a:tblGrid>
                <a:gridCol w="2455355"/>
                <a:gridCol w="1865125"/>
              </a:tblGrid>
              <a:tr h="0">
                <a:tc>
                  <a:txBody>
                    <a:bodyPr/>
                    <a:lstStyle/>
                    <a:p>
                      <a:pPr marL="0" algn="l" defTabSz="914400" rtl="0" eaLnBrk="1" latinLnBrk="0" hangingPunct="1"/>
                      <a:r>
                        <a:rPr lang="es-ES" sz="1400" b="0" kern="1200" dirty="0" smtClean="0">
                          <a:solidFill>
                            <a:schemeClr val="tx1"/>
                          </a:solidFill>
                          <a:latin typeface="+mn-lt"/>
                          <a:ea typeface="+mn-ea"/>
                          <a:cs typeface="+mn-cs"/>
                        </a:rPr>
                        <a:t>Total</a:t>
                      </a:r>
                      <a:r>
                        <a:rPr lang="es-ES" sz="1400" b="0" kern="1200" baseline="0" dirty="0" smtClean="0">
                          <a:solidFill>
                            <a:schemeClr val="tx1"/>
                          </a:solidFill>
                          <a:latin typeface="+mn-lt"/>
                          <a:ea typeface="+mn-ea"/>
                          <a:cs typeface="+mn-cs"/>
                        </a:rPr>
                        <a:t> Capex</a:t>
                      </a:r>
                      <a:endParaRPr lang="es-CO" sz="1400" b="0" kern="1200" dirty="0">
                        <a:solidFill>
                          <a:schemeClr val="dk1"/>
                        </a:solidFill>
                        <a:latin typeface="+mn-lt"/>
                        <a:ea typeface="+mn-ea"/>
                        <a:cs typeface="Arial" panose="020B0604020202020204" pitchFamily="34" charset="0"/>
                      </a:endParaRPr>
                    </a:p>
                  </a:txBody>
                  <a:tcPr/>
                </a:tc>
                <a:tc>
                  <a:txBody>
                    <a:bodyPr/>
                    <a:lstStyle/>
                    <a:p>
                      <a:pPr algn="ctr" rtl="0" fontAlgn="ctr"/>
                      <a:r>
                        <a:rPr lang="es-MX" sz="1400" b="0" u="none" strike="noStrike" dirty="0" smtClean="0">
                          <a:effectLst/>
                        </a:rPr>
                        <a:t>$ 448.834*</a:t>
                      </a:r>
                      <a:endParaRPr lang="es-MX" sz="1400" b="0" i="0" u="none" strike="noStrike" dirty="0">
                        <a:solidFill>
                          <a:schemeClr val="tx1"/>
                        </a:solidFill>
                        <a:effectLst/>
                        <a:latin typeface="+mn-lt"/>
                      </a:endParaRPr>
                    </a:p>
                  </a:txBody>
                  <a:tcPr marL="9525" marR="9525" marT="9525" marB="0" anchor="ctr"/>
                </a:tc>
              </a:tr>
              <a:tr h="162964">
                <a:tc>
                  <a:txBody>
                    <a:bodyPr/>
                    <a:lstStyle/>
                    <a:p>
                      <a:pPr marL="0" algn="l" defTabSz="914400" rtl="0" eaLnBrk="1" latinLnBrk="0" hangingPunct="1"/>
                      <a:r>
                        <a:rPr lang="es-CO" sz="1400" kern="1200" dirty="0" smtClean="0"/>
                        <a:t>Total Vigencia Futura (Anual)</a:t>
                      </a:r>
                      <a:endParaRPr lang="es-CO" sz="1400" b="1"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400" b="0" u="none" strike="noStrike" dirty="0" smtClean="0">
                          <a:effectLst/>
                        </a:rPr>
                        <a:t>$ </a:t>
                      </a:r>
                      <a:r>
                        <a:rPr lang="es-MX" sz="1400" b="0" i="0" u="none" strike="noStrike" kern="1200" dirty="0" smtClean="0">
                          <a:solidFill>
                            <a:schemeClr val="tx1"/>
                          </a:solidFill>
                          <a:effectLst/>
                          <a:latin typeface="+mn-lt"/>
                          <a:ea typeface="+mn-ea"/>
                          <a:cs typeface="+mn-cs"/>
                        </a:rPr>
                        <a:t>933.921**</a:t>
                      </a:r>
                      <a:endParaRPr lang="es-MX" sz="1400" b="0" i="0" u="none" strike="noStrike" kern="1200" dirty="0">
                        <a:solidFill>
                          <a:schemeClr val="tx1"/>
                        </a:solidFill>
                        <a:effectLst/>
                        <a:latin typeface="+mn-lt"/>
                        <a:ea typeface="+mn-ea"/>
                        <a:cs typeface="+mn-cs"/>
                      </a:endParaRPr>
                    </a:p>
                  </a:txBody>
                  <a:tcPr marL="0" marR="0" marT="0" marB="0" anchor="ctr"/>
                </a:tc>
              </a:tr>
              <a:tr h="162964">
                <a:tc>
                  <a:txBody>
                    <a:bodyPr/>
                    <a:lstStyle/>
                    <a:p>
                      <a:pPr marL="0" algn="l" defTabSz="914400" rtl="0" eaLnBrk="1" latinLnBrk="0" hangingPunct="1"/>
                      <a:r>
                        <a:rPr lang="es-CO" sz="1400" b="0" kern="1200" dirty="0" smtClean="0">
                          <a:solidFill>
                            <a:schemeClr val="dk1"/>
                          </a:solidFill>
                          <a:latin typeface="+mn-lt"/>
                          <a:ea typeface="+mn-ea"/>
                          <a:cs typeface="Arial" panose="020B0604020202020204" pitchFamily="34" charset="0"/>
                        </a:rPr>
                        <a:t>Inversión Sucre</a:t>
                      </a:r>
                      <a:endParaRPr lang="es-CO" sz="1400" b="0"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400" b="0" u="none" strike="noStrike" dirty="0" smtClean="0">
                          <a:effectLst/>
                        </a:rPr>
                        <a:t>$ 101.931</a:t>
                      </a:r>
                      <a:endParaRPr lang="es-MX" sz="1400" b="0" i="0" u="none" strike="noStrike" dirty="0">
                        <a:solidFill>
                          <a:schemeClr val="tx1"/>
                        </a:solidFill>
                        <a:effectLst/>
                        <a:latin typeface="+mn-lt"/>
                      </a:endParaRPr>
                    </a:p>
                  </a:txBody>
                  <a:tcPr marL="0" marR="0" marT="0" marB="0" anchor="ctr"/>
                </a:tc>
              </a:tr>
              <a:tr h="162964">
                <a:tc>
                  <a:txBody>
                    <a:bodyPr/>
                    <a:lstStyle/>
                    <a:p>
                      <a:pPr marL="0" algn="l" defTabSz="914400" rtl="0" eaLnBrk="1" latinLnBrk="0" hangingPunct="1"/>
                      <a:r>
                        <a:rPr lang="es-CO" sz="1400" b="0" kern="1200" dirty="0" smtClean="0">
                          <a:solidFill>
                            <a:schemeClr val="dk1"/>
                          </a:solidFill>
                          <a:latin typeface="+mn-lt"/>
                          <a:ea typeface="+mn-ea"/>
                          <a:cs typeface="Arial" panose="020B0604020202020204" pitchFamily="34" charset="0"/>
                        </a:rPr>
                        <a:t>Inversión</a:t>
                      </a:r>
                      <a:r>
                        <a:rPr lang="es-CO" sz="1400" b="0" kern="1200" baseline="0" dirty="0" smtClean="0">
                          <a:solidFill>
                            <a:schemeClr val="dk1"/>
                          </a:solidFill>
                          <a:latin typeface="+mn-lt"/>
                          <a:ea typeface="+mn-ea"/>
                          <a:cs typeface="Arial" panose="020B0604020202020204" pitchFamily="34" charset="0"/>
                        </a:rPr>
                        <a:t> </a:t>
                      </a:r>
                      <a:r>
                        <a:rPr lang="es-CO" sz="1400" b="0" kern="1200" dirty="0" smtClean="0">
                          <a:solidFill>
                            <a:schemeClr val="dk1"/>
                          </a:solidFill>
                          <a:latin typeface="+mn-lt"/>
                          <a:ea typeface="+mn-ea"/>
                          <a:cs typeface="Arial" panose="020B0604020202020204" pitchFamily="34" charset="0"/>
                        </a:rPr>
                        <a:t>Bolívar</a:t>
                      </a:r>
                      <a:endParaRPr lang="es-CO" sz="1400" b="0"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400" b="0" i="0" u="none" strike="noStrike" dirty="0" smtClean="0">
                          <a:solidFill>
                            <a:schemeClr val="tx1"/>
                          </a:solidFill>
                          <a:effectLst/>
                          <a:latin typeface="+mn-lt"/>
                        </a:rPr>
                        <a:t>$ 241.047</a:t>
                      </a:r>
                      <a:endParaRPr lang="es-MX" sz="1400" b="0" i="0" u="none" strike="noStrike" dirty="0">
                        <a:solidFill>
                          <a:schemeClr val="tx1"/>
                        </a:solidFill>
                        <a:effectLst/>
                        <a:latin typeface="+mn-lt"/>
                      </a:endParaRPr>
                    </a:p>
                  </a:txBody>
                  <a:tcPr marL="0" marR="0" marT="0" marB="0" anchor="ctr"/>
                </a:tc>
              </a:tr>
              <a:tr h="162964">
                <a:tc>
                  <a:txBody>
                    <a:bodyPr/>
                    <a:lstStyle/>
                    <a:p>
                      <a:pPr marL="0" algn="l" defTabSz="914400" rtl="0" eaLnBrk="1" latinLnBrk="0" hangingPunct="1"/>
                      <a:r>
                        <a:rPr lang="es-CO" sz="1400" b="0" kern="1200" dirty="0" smtClean="0">
                          <a:solidFill>
                            <a:schemeClr val="dk1"/>
                          </a:solidFill>
                          <a:latin typeface="+mn-lt"/>
                          <a:ea typeface="+mn-ea"/>
                          <a:cs typeface="Arial" panose="020B0604020202020204" pitchFamily="34" charset="0"/>
                        </a:rPr>
                        <a:t>Inversión</a:t>
                      </a:r>
                      <a:r>
                        <a:rPr lang="es-CO" sz="1400" b="0" kern="1200" baseline="0" dirty="0" smtClean="0">
                          <a:solidFill>
                            <a:schemeClr val="dk1"/>
                          </a:solidFill>
                          <a:latin typeface="+mn-lt"/>
                          <a:ea typeface="+mn-ea"/>
                          <a:cs typeface="Arial" panose="020B0604020202020204" pitchFamily="34" charset="0"/>
                        </a:rPr>
                        <a:t> </a:t>
                      </a:r>
                      <a:r>
                        <a:rPr lang="es-CO" sz="1400" b="0" kern="1200" dirty="0" smtClean="0">
                          <a:solidFill>
                            <a:schemeClr val="dk1"/>
                          </a:solidFill>
                          <a:latin typeface="+mn-lt"/>
                          <a:ea typeface="+mn-ea"/>
                          <a:cs typeface="Arial" panose="020B0604020202020204" pitchFamily="34" charset="0"/>
                        </a:rPr>
                        <a:t>Atlántico</a:t>
                      </a:r>
                      <a:endParaRPr lang="es-CO" sz="1400" b="0"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400" b="0" i="0" u="none" strike="noStrike" dirty="0" smtClean="0">
                          <a:solidFill>
                            <a:schemeClr val="tx1"/>
                          </a:solidFill>
                          <a:effectLst/>
                          <a:latin typeface="+mn-lt"/>
                        </a:rPr>
                        <a:t>$ 105.855</a:t>
                      </a:r>
                      <a:endParaRPr lang="es-MX" sz="1400" b="0" i="0" u="none" strike="noStrike" dirty="0">
                        <a:solidFill>
                          <a:schemeClr val="tx1"/>
                        </a:solidFill>
                        <a:effectLst/>
                        <a:latin typeface="+mn-lt"/>
                      </a:endParaRPr>
                    </a:p>
                  </a:txBody>
                  <a:tcPr marL="0" marR="0" marT="0" marB="0" anchor="ctr"/>
                </a:tc>
              </a:tr>
            </a:tbl>
          </a:graphicData>
        </a:graphic>
      </p:graphicFrame>
      <p:sp>
        <p:nvSpPr>
          <p:cNvPr id="18" name="CuadroTexto 17"/>
          <p:cNvSpPr txBox="1"/>
          <p:nvPr/>
        </p:nvSpPr>
        <p:spPr>
          <a:xfrm>
            <a:off x="5175782" y="4627946"/>
            <a:ext cx="3703320" cy="461665"/>
          </a:xfrm>
          <a:prstGeom prst="rect">
            <a:avLst/>
          </a:prstGeom>
          <a:noFill/>
        </p:spPr>
        <p:txBody>
          <a:bodyPr wrap="square" rtlCol="0">
            <a:spAutoFit/>
          </a:bodyPr>
          <a:lstStyle/>
          <a:p>
            <a:pPr marL="171450" indent="-171450" fontAlgn="base">
              <a:spcBef>
                <a:spcPct val="0"/>
              </a:spcBef>
              <a:spcAft>
                <a:spcPct val="0"/>
              </a:spcAft>
              <a:buFont typeface="Arial" panose="020B0604020202020204" pitchFamily="34" charset="0"/>
              <a:buChar char="•"/>
            </a:pPr>
            <a:r>
              <a:rPr lang="es-MX" sz="1200" dirty="0" smtClean="0">
                <a:solidFill>
                  <a:srgbClr val="022B44"/>
                </a:solidFill>
                <a:latin typeface="Arial" charset="0"/>
                <a:cs typeface="Arial" charset="0"/>
              </a:rPr>
              <a:t>*Precios </a:t>
            </a:r>
            <a:r>
              <a:rPr lang="es-MX" sz="1200" dirty="0">
                <a:solidFill>
                  <a:srgbClr val="022B44"/>
                </a:solidFill>
                <a:latin typeface="Arial" charset="0"/>
                <a:cs typeface="Arial" charset="0"/>
              </a:rPr>
              <a:t>diciembre de </a:t>
            </a:r>
            <a:r>
              <a:rPr lang="es-MX" sz="1200" dirty="0" smtClean="0">
                <a:solidFill>
                  <a:srgbClr val="022B44"/>
                </a:solidFill>
                <a:latin typeface="Arial" charset="0"/>
                <a:cs typeface="Arial" charset="0"/>
              </a:rPr>
              <a:t>2012</a:t>
            </a:r>
          </a:p>
          <a:p>
            <a:pPr marL="171450" indent="-171450" fontAlgn="base">
              <a:spcBef>
                <a:spcPct val="0"/>
              </a:spcBef>
              <a:spcAft>
                <a:spcPct val="0"/>
              </a:spcAft>
              <a:buFont typeface="Arial" panose="020B0604020202020204" pitchFamily="34" charset="0"/>
              <a:buChar char="•"/>
            </a:pPr>
            <a:r>
              <a:rPr lang="es-MX" sz="1200" dirty="0" smtClean="0">
                <a:solidFill>
                  <a:srgbClr val="022B44"/>
                </a:solidFill>
                <a:latin typeface="Arial" charset="0"/>
                <a:cs typeface="Arial" charset="0"/>
              </a:rPr>
              <a:t>** Precios constantes 2013</a:t>
            </a:r>
          </a:p>
        </p:txBody>
      </p:sp>
      <p:sp>
        <p:nvSpPr>
          <p:cNvPr id="19" name="CuadroTexto 18"/>
          <p:cNvSpPr txBox="1"/>
          <p:nvPr/>
        </p:nvSpPr>
        <p:spPr>
          <a:xfrm>
            <a:off x="461410" y="4986343"/>
            <a:ext cx="3352800" cy="276999"/>
          </a:xfrm>
          <a:prstGeom prst="rect">
            <a:avLst/>
          </a:prstGeom>
          <a:noFill/>
        </p:spPr>
        <p:txBody>
          <a:bodyPr wrap="square" rtlCol="0">
            <a:spAutoFit/>
          </a:bodyPr>
          <a:lstStyle/>
          <a:p>
            <a:r>
              <a:rPr lang="es-CO" sz="1200" dirty="0" smtClean="0"/>
              <a:t>* Cronograma Preliminar.</a:t>
            </a:r>
            <a:endParaRPr lang="es-CO" sz="1200" dirty="0"/>
          </a:p>
        </p:txBody>
      </p:sp>
    </p:spTree>
    <p:extLst>
      <p:ext uri="{BB962C8B-B14F-4D97-AF65-F5344CB8AC3E}">
        <p14:creationId xmlns:p14="http://schemas.microsoft.com/office/powerpoint/2010/main" val="29872114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4238" y="1413965"/>
            <a:ext cx="3709753" cy="4800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4" name="30 CuadroTexto"/>
          <p:cNvSpPr txBox="1">
            <a:spLocks noChangeArrowheads="1"/>
          </p:cNvSpPr>
          <p:nvPr/>
        </p:nvSpPr>
        <p:spPr bwMode="auto">
          <a:xfrm flipH="1">
            <a:off x="4473940" y="1182885"/>
            <a:ext cx="490419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489984" y="1571485"/>
          <a:ext cx="4886047" cy="1837987"/>
        </p:xfrm>
        <a:graphic>
          <a:graphicData uri="http://schemas.openxmlformats.org/drawingml/2006/table">
            <a:tbl>
              <a:tblPr firstRow="1" bandRow="1">
                <a:tableStyleId>{BC89EF96-8CEA-46FF-86C4-4CE0E7609802}</a:tableStyleId>
              </a:tblPr>
              <a:tblGrid>
                <a:gridCol w="3528185"/>
                <a:gridCol w="1357862"/>
              </a:tblGrid>
              <a:tr h="223470">
                <a:tc>
                  <a:txBody>
                    <a:bodyPr/>
                    <a:lstStyle/>
                    <a:p>
                      <a:pPr algn="ctr"/>
                      <a:r>
                        <a:rPr lang="es-CO" sz="1400" b="1" dirty="0" smtClean="0">
                          <a:latin typeface="+mn-lt"/>
                          <a:cs typeface="+mn-cs"/>
                        </a:rPr>
                        <a:t>AUTOPISTAS PARA LA PROSPERIDAD</a:t>
                      </a:r>
                      <a:endParaRPr lang="es-CO" sz="1400" b="1" dirty="0">
                        <a:latin typeface="+mn-lt"/>
                        <a:cs typeface="Arial" panose="020B0604020202020204" pitchFamily="34" charset="0"/>
                      </a:endParaRPr>
                    </a:p>
                  </a:txBody>
                  <a:tcPr/>
                </a:tc>
                <a:tc>
                  <a:txBody>
                    <a:bodyPr/>
                    <a:lstStyle/>
                    <a:p>
                      <a:pPr algn="ctr" fontAlgn="ctr"/>
                      <a:r>
                        <a:rPr lang="es-CO" sz="1400" b="1" i="0" u="none" strike="noStrike" dirty="0" smtClean="0">
                          <a:solidFill>
                            <a:schemeClr val="tx1"/>
                          </a:solidFill>
                          <a:latin typeface="+mn-lt"/>
                          <a:cs typeface="Arial" panose="020B0604020202020204" pitchFamily="34" charset="0"/>
                        </a:rPr>
                        <a:t>SEGUNDA OLA</a:t>
                      </a:r>
                      <a:endParaRPr lang="es-CO" sz="1400" b="1" i="0" u="none" strike="noStrike" dirty="0">
                        <a:solidFill>
                          <a:schemeClr val="tx1"/>
                        </a:solidFill>
                        <a:latin typeface="+mn-lt"/>
                        <a:cs typeface="Arial" panose="020B0604020202020204" pitchFamily="34" charset="0"/>
                      </a:endParaRPr>
                    </a:p>
                  </a:txBody>
                  <a:tcPr marL="9525" marR="9525" marT="9525" marB="0" anchor="ctr"/>
                </a:tc>
              </a:tr>
              <a:tr h="313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Proyecto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176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Construcción y Mejoramiento</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114 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kern="1200" dirty="0" smtClean="0">
                          <a:solidFill>
                            <a:schemeClr val="tx1"/>
                          </a:solidFill>
                          <a:effectLst/>
                          <a:latin typeface="+mn-lt"/>
                          <a:ea typeface="+mn-ea"/>
                          <a:cs typeface="+mn-cs"/>
                        </a:rPr>
                        <a:t>Construcción Túnel (Duplicación)</a:t>
                      </a:r>
                    </a:p>
                  </a:txBody>
                  <a:tcPr/>
                </a:tc>
                <a:tc>
                  <a:txBody>
                    <a:bodyPr/>
                    <a:lstStyle/>
                    <a:p>
                      <a:pPr algn="ctr" fontAlgn="ctr"/>
                      <a:r>
                        <a:rPr lang="es-CO" sz="1400" b="0" u="none" strike="noStrike" kern="1200" dirty="0" smtClean="0">
                          <a:solidFill>
                            <a:schemeClr val="tx1"/>
                          </a:solidFill>
                          <a:effectLst/>
                          <a:latin typeface="+mn-lt"/>
                          <a:ea typeface="+mn-ea"/>
                          <a:cs typeface="+mn-cs"/>
                        </a:rPr>
                        <a:t>5 Km</a:t>
                      </a:r>
                      <a:endParaRPr lang="es-CO" sz="1400" b="0" u="none" strike="noStrike" kern="1200" dirty="0">
                        <a:solidFill>
                          <a:schemeClr val="tx1"/>
                        </a:solidFill>
                        <a:effectLst/>
                        <a:latin typeface="+mn-lt"/>
                        <a:ea typeface="+mn-ea"/>
                        <a:cs typeface="+mn-cs"/>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kern="1200" dirty="0" smtClean="0">
                          <a:solidFill>
                            <a:schemeClr val="tx1"/>
                          </a:solidFill>
                          <a:effectLst/>
                          <a:latin typeface="+mn-lt"/>
                          <a:ea typeface="+mn-ea"/>
                          <a:cs typeface="+mn-cs"/>
                        </a:rPr>
                        <a:t>Construcción Variante</a:t>
                      </a:r>
                    </a:p>
                  </a:txBody>
                  <a:tcPr/>
                </a:tc>
                <a:tc>
                  <a:txBody>
                    <a:bodyPr/>
                    <a:lstStyle/>
                    <a:p>
                      <a:pPr algn="ctr" fontAlgn="ctr"/>
                      <a:r>
                        <a:rPr lang="es-CO" sz="1400" b="0" u="none" strike="noStrike" kern="1200" smtClean="0">
                          <a:solidFill>
                            <a:schemeClr val="tx1"/>
                          </a:solidFill>
                          <a:effectLst/>
                          <a:latin typeface="+mn-lt"/>
                          <a:ea typeface="+mn-ea"/>
                          <a:cs typeface="+mn-cs"/>
                        </a:rPr>
                        <a:t>1 Und</a:t>
                      </a:r>
                      <a:endParaRPr lang="es-CO" sz="1400" b="0" u="none" strike="noStrike" kern="1200" dirty="0">
                        <a:solidFill>
                          <a:schemeClr val="tx1"/>
                        </a:solidFill>
                        <a:effectLst/>
                        <a:latin typeface="+mn-lt"/>
                        <a:ea typeface="+mn-ea"/>
                        <a:cs typeface="+mn-cs"/>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kern="1200" dirty="0" smtClean="0">
                          <a:solidFill>
                            <a:schemeClr val="tx1"/>
                          </a:solidFill>
                          <a:effectLst/>
                          <a:latin typeface="+mn-lt"/>
                          <a:ea typeface="+mn-ea"/>
                          <a:cs typeface="+mn-cs"/>
                        </a:rPr>
                        <a:t>Construcción de Puentes</a:t>
                      </a:r>
                    </a:p>
                  </a:txBody>
                  <a:tcPr/>
                </a:tc>
                <a:tc>
                  <a:txBody>
                    <a:bodyPr/>
                    <a:lstStyle/>
                    <a:p>
                      <a:pPr algn="ctr" fontAlgn="ctr"/>
                      <a:r>
                        <a:rPr lang="es-CO" sz="1400" b="0" u="none" strike="noStrike" kern="1200" dirty="0" smtClean="0">
                          <a:solidFill>
                            <a:schemeClr val="tx1"/>
                          </a:solidFill>
                          <a:effectLst/>
                          <a:latin typeface="+mn-lt"/>
                          <a:ea typeface="+mn-ea"/>
                          <a:cs typeface="+mn-cs"/>
                        </a:rPr>
                        <a:t>41 </a:t>
                      </a:r>
                      <a:r>
                        <a:rPr lang="es-CO" sz="1400" b="0" u="none" strike="noStrike" kern="1200" dirty="0" err="1" smtClean="0">
                          <a:solidFill>
                            <a:schemeClr val="tx1"/>
                          </a:solidFill>
                          <a:effectLst/>
                          <a:latin typeface="+mn-lt"/>
                          <a:ea typeface="+mn-ea"/>
                          <a:cs typeface="+mn-cs"/>
                        </a:rPr>
                        <a:t>Und</a:t>
                      </a:r>
                      <a:endParaRPr lang="es-CO" sz="1400" b="0" u="none" strike="noStrike" kern="1200" dirty="0">
                        <a:solidFill>
                          <a:schemeClr val="tx1"/>
                        </a:solidFill>
                        <a:effectLst/>
                        <a:latin typeface="+mn-lt"/>
                        <a:ea typeface="+mn-ea"/>
                        <a:cs typeface="+mn-cs"/>
                      </a:endParaRPr>
                    </a:p>
                  </a:txBody>
                  <a:tcPr marL="9525" marR="9525" marT="9525" marB="0" anchor="ctr"/>
                </a:tc>
              </a:tr>
            </a:tbl>
          </a:graphicData>
        </a:graphic>
      </p:graphicFrame>
      <p:sp>
        <p:nvSpPr>
          <p:cNvPr id="37" name="30 CuadroTexto"/>
          <p:cNvSpPr txBox="1">
            <a:spLocks noChangeArrowheads="1"/>
          </p:cNvSpPr>
          <p:nvPr/>
        </p:nvSpPr>
        <p:spPr bwMode="auto">
          <a:xfrm flipH="1">
            <a:off x="4458460" y="4267661"/>
            <a:ext cx="491967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458460" y="4641834"/>
          <a:ext cx="4919671" cy="518160"/>
        </p:xfrm>
        <a:graphic>
          <a:graphicData uri="http://schemas.openxmlformats.org/drawingml/2006/table">
            <a:tbl>
              <a:tblPr firstRow="1" bandRow="1">
                <a:tableStyleId>{BC89EF96-8CEA-46FF-86C4-4CE0E7609802}</a:tableStyleId>
              </a:tblPr>
              <a:tblGrid>
                <a:gridCol w="4919671"/>
              </a:tblGrid>
              <a:tr h="0">
                <a:tc>
                  <a:txBody>
                    <a:bodyPr/>
                    <a:lstStyle/>
                    <a:p>
                      <a:pPr marL="342900" indent="-342900">
                        <a:buFont typeface="+mj-lt"/>
                        <a:buAutoNum type="arabicPeriod"/>
                      </a:pPr>
                      <a:r>
                        <a:rPr lang="es-CO" sz="1400" b="0" kern="1200" dirty="0" smtClean="0">
                          <a:solidFill>
                            <a:schemeClr val="tx1"/>
                          </a:solidFill>
                          <a:effectLst/>
                          <a:latin typeface="+mn-lt"/>
                          <a:ea typeface="+mn-ea"/>
                          <a:cs typeface="+mn-cs"/>
                        </a:rPr>
                        <a:t>Generación de más de 7.800 empleos anuales durante la etapa de construcción (5 años).</a:t>
                      </a:r>
                      <a:endParaRPr lang="es-CO" sz="1400" b="0" kern="1200" dirty="0">
                        <a:solidFill>
                          <a:schemeClr val="tx1"/>
                        </a:solidFill>
                        <a:effectLst/>
                        <a:latin typeface="+mn-lt"/>
                        <a:ea typeface="+mn-ea"/>
                        <a:cs typeface="+mn-cs"/>
                      </a:endParaRPr>
                    </a:p>
                  </a:txBody>
                  <a:tcPr/>
                </a:tc>
              </a:tr>
            </a:tbl>
          </a:graphicData>
        </a:graphic>
      </p:graphicFrame>
      <p:sp>
        <p:nvSpPr>
          <p:cNvPr id="39" name="30 CuadroTexto"/>
          <p:cNvSpPr txBox="1">
            <a:spLocks noChangeArrowheads="1"/>
          </p:cNvSpPr>
          <p:nvPr/>
        </p:nvSpPr>
        <p:spPr bwMode="auto">
          <a:xfrm flipH="1">
            <a:off x="4458463" y="5208692"/>
            <a:ext cx="491967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458464" y="5626750"/>
          <a:ext cx="4919671" cy="1158240"/>
        </p:xfrm>
        <a:graphic>
          <a:graphicData uri="http://schemas.openxmlformats.org/drawingml/2006/table">
            <a:tbl>
              <a:tblPr firstRow="1" bandRow="1">
                <a:tableStyleId>{BC89EF96-8CEA-46FF-86C4-4CE0E7609802}</a:tableStyleId>
              </a:tblPr>
              <a:tblGrid>
                <a:gridCol w="4919671"/>
              </a:tblGrid>
              <a:tr h="549270">
                <a:tc>
                  <a:txBody>
                    <a:bodyPr/>
                    <a:lstStyle/>
                    <a:p>
                      <a:pPr marL="342900" indent="-342900" algn="just">
                        <a:buFont typeface="+mj-lt"/>
                        <a:buAutoNum type="arabicPeriod"/>
                      </a:pPr>
                      <a:r>
                        <a:rPr lang="es-CO" sz="1400" b="0" dirty="0" smtClean="0">
                          <a:solidFill>
                            <a:srgbClr val="244061">
                              <a:lumMod val="50000"/>
                            </a:srgbClr>
                          </a:solidFill>
                          <a:effectLst/>
                          <a:latin typeface="+mj-lt"/>
                        </a:rPr>
                        <a:t>Conectará Medellín con la concesión Transversal de las Américas, iniciando en el municipio de San </a:t>
                      </a:r>
                      <a:r>
                        <a:rPr lang="es-CO" sz="1400" b="0" dirty="0" err="1" smtClean="0">
                          <a:solidFill>
                            <a:srgbClr val="244061">
                              <a:lumMod val="50000"/>
                            </a:srgbClr>
                          </a:solidFill>
                          <a:effectLst/>
                          <a:latin typeface="+mj-lt"/>
                        </a:rPr>
                        <a:t>Cristobal</a:t>
                      </a:r>
                      <a:r>
                        <a:rPr lang="es-CO" sz="1400" b="0" dirty="0" smtClean="0">
                          <a:solidFill>
                            <a:srgbClr val="244061">
                              <a:lumMod val="50000"/>
                            </a:srgbClr>
                          </a:solidFill>
                          <a:effectLst/>
                          <a:latin typeface="+mj-lt"/>
                        </a:rPr>
                        <a:t> (Túnel de Occidente), pasando por poblaciones de San Jerónimo, Santa </a:t>
                      </a:r>
                      <a:r>
                        <a:rPr lang="es-CO" sz="1400" b="0" dirty="0" err="1" smtClean="0">
                          <a:solidFill>
                            <a:srgbClr val="244061">
                              <a:lumMod val="50000"/>
                            </a:srgbClr>
                          </a:solidFill>
                          <a:effectLst/>
                          <a:latin typeface="+mj-lt"/>
                        </a:rPr>
                        <a:t>Fé</a:t>
                      </a:r>
                      <a:r>
                        <a:rPr lang="es-CO" sz="1400" b="0" dirty="0" smtClean="0">
                          <a:solidFill>
                            <a:srgbClr val="244061">
                              <a:lumMod val="50000"/>
                            </a:srgbClr>
                          </a:solidFill>
                          <a:effectLst/>
                          <a:latin typeface="+mj-lt"/>
                        </a:rPr>
                        <a:t> de Antioquia; Y conectando Santa </a:t>
                      </a:r>
                      <a:r>
                        <a:rPr lang="es-CO" sz="1400" b="0" dirty="0" err="1" smtClean="0">
                          <a:solidFill>
                            <a:srgbClr val="244061">
                              <a:lumMod val="50000"/>
                            </a:srgbClr>
                          </a:solidFill>
                          <a:effectLst/>
                          <a:latin typeface="+mj-lt"/>
                        </a:rPr>
                        <a:t>Fé</a:t>
                      </a:r>
                      <a:r>
                        <a:rPr lang="es-CO" sz="1400" b="0" dirty="0" smtClean="0">
                          <a:solidFill>
                            <a:srgbClr val="244061">
                              <a:lumMod val="50000"/>
                            </a:srgbClr>
                          </a:solidFill>
                          <a:effectLst/>
                          <a:latin typeface="+mj-lt"/>
                        </a:rPr>
                        <a:t> de Antioquia con </a:t>
                      </a:r>
                      <a:r>
                        <a:rPr lang="es-CO" sz="1400" b="0" dirty="0" err="1" smtClean="0">
                          <a:solidFill>
                            <a:srgbClr val="244061">
                              <a:lumMod val="50000"/>
                            </a:srgbClr>
                          </a:solidFill>
                          <a:effectLst/>
                          <a:latin typeface="+mj-lt"/>
                        </a:rPr>
                        <a:t>Bolombólo</a:t>
                      </a:r>
                      <a:r>
                        <a:rPr lang="es-CO" sz="1400" b="0" dirty="0" smtClean="0">
                          <a:solidFill>
                            <a:srgbClr val="244061">
                              <a:lumMod val="50000"/>
                            </a:srgbClr>
                          </a:solidFill>
                          <a:effectLst/>
                          <a:latin typeface="+mj-lt"/>
                        </a:rPr>
                        <a:t>.</a:t>
                      </a:r>
                      <a:endParaRPr lang="es-CO" sz="1400" b="0" dirty="0">
                        <a:solidFill>
                          <a:srgbClr val="244061">
                            <a:lumMod val="50000"/>
                          </a:srgbClr>
                        </a:solidFill>
                        <a:effectLst/>
                        <a:latin typeface="+mj-lt"/>
                      </a:endParaRPr>
                    </a:p>
                  </a:txBody>
                  <a:tcPr>
                    <a:solidFill>
                      <a:schemeClr val="bg1"/>
                    </a:solidFill>
                  </a:tcPr>
                </a:tc>
              </a:tr>
            </a:tbl>
          </a:graphicData>
        </a:graphic>
      </p:graphicFrame>
      <p:grpSp>
        <p:nvGrpSpPr>
          <p:cNvPr id="15" name="Grupo 14"/>
          <p:cNvGrpSpPr/>
          <p:nvPr/>
        </p:nvGrpSpPr>
        <p:grpSpPr>
          <a:xfrm>
            <a:off x="992262" y="229755"/>
            <a:ext cx="8064112" cy="773167"/>
            <a:chOff x="438468" y="314302"/>
            <a:chExt cx="5763343" cy="773167"/>
          </a:xfrm>
        </p:grpSpPr>
        <p:sp>
          <p:nvSpPr>
            <p:cNvPr id="16" name="Rectángulo 5"/>
            <p:cNvSpPr>
              <a:spLocks noChangeArrowheads="1"/>
            </p:cNvSpPr>
            <p:nvPr/>
          </p:nvSpPr>
          <p:spPr bwMode="auto">
            <a:xfrm>
              <a:off x="438468" y="314302"/>
              <a:ext cx="4786099" cy="461665"/>
            </a:xfrm>
            <a:prstGeom prst="rect">
              <a:avLst/>
            </a:prstGeom>
            <a:noFill/>
            <a:ln w="9525">
              <a:noFill/>
              <a:miter lim="800000"/>
              <a:headEnd/>
              <a:tailEnd/>
            </a:ln>
          </p:spPr>
          <p:txBody>
            <a:bodyPr wrap="square">
              <a:spAutoFit/>
            </a:bodyPr>
            <a:lstStyle/>
            <a:p>
              <a:pPr>
                <a:defRPr/>
              </a:pPr>
              <a:r>
                <a:rPr lang="es-ES" sz="2400" dirty="0">
                  <a:solidFill>
                    <a:srgbClr val="FFC000"/>
                  </a:solidFill>
                  <a:latin typeface="Impact" pitchFamily="34" charset="0"/>
                  <a:sym typeface="Helvetica Neue Bold Condensed" charset="0"/>
                </a:rPr>
                <a:t>CORREDOR AUTOPISTAS PARA LA PROSPERIDAD  </a:t>
              </a:r>
              <a:endParaRPr lang="es-ES" sz="24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7" name="Rectángulo 16"/>
            <p:cNvSpPr>
              <a:spLocks noChangeArrowheads="1"/>
            </p:cNvSpPr>
            <p:nvPr/>
          </p:nvSpPr>
          <p:spPr bwMode="auto">
            <a:xfrm>
              <a:off x="926655" y="718137"/>
              <a:ext cx="5275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dirty="0">
                  <a:solidFill>
                    <a:prstClr val="black"/>
                  </a:solidFill>
                  <a:latin typeface="Impact" pitchFamily="34" charset="0"/>
                  <a:sym typeface="Helvetica Neue Bold Condensed"/>
                </a:rPr>
                <a:t>Mar 1: Túnel de Occidente - San Jerónimo – Santafé de Antioquia - </a:t>
              </a:r>
              <a:r>
                <a:rPr lang="es-ES" dirty="0" err="1">
                  <a:solidFill>
                    <a:prstClr val="black"/>
                  </a:solidFill>
                  <a:latin typeface="Impact" pitchFamily="34" charset="0"/>
                  <a:sym typeface="Helvetica Neue Bold Condensed"/>
                </a:rPr>
                <a:t>Bolombolo</a:t>
              </a:r>
              <a:r>
                <a:rPr lang="es-ES" dirty="0">
                  <a:solidFill>
                    <a:prstClr val="black"/>
                  </a:solidFill>
                  <a:latin typeface="Impact" pitchFamily="34" charset="0"/>
                  <a:sym typeface="Helvetica Neue Bold Condensed"/>
                </a:rPr>
                <a:t> </a:t>
              </a:r>
            </a:p>
          </p:txBody>
        </p:sp>
      </p:grpSp>
      <p:sp>
        <p:nvSpPr>
          <p:cNvPr id="14" name="CuadroTexto 13"/>
          <p:cNvSpPr txBox="1"/>
          <p:nvPr/>
        </p:nvSpPr>
        <p:spPr>
          <a:xfrm>
            <a:off x="4340634" y="3616679"/>
            <a:ext cx="5170801" cy="646331"/>
          </a:xfrm>
          <a:prstGeom prst="rect">
            <a:avLst/>
          </a:prstGeom>
          <a:noFill/>
        </p:spPr>
        <p:txBody>
          <a:bodyPr wrap="square" rtlCol="0">
            <a:spAutoFit/>
          </a:bodyPr>
          <a:lstStyle/>
          <a:p>
            <a:pPr marL="171450" indent="-171450">
              <a:buFont typeface="Arial" panose="020B0604020202020204" pitchFamily="34" charset="0"/>
              <a:buChar char="•"/>
            </a:pPr>
            <a:r>
              <a:rPr lang="es-CO" sz="1200" dirty="0">
                <a:solidFill>
                  <a:prstClr val="black"/>
                </a:solidFill>
              </a:rPr>
              <a:t>Incluye construcción de 19 Túneles cortos 13,4 Km.</a:t>
            </a:r>
          </a:p>
          <a:p>
            <a:pPr marL="171450" indent="-171450">
              <a:buFont typeface="Arial" panose="020B0604020202020204" pitchFamily="34" charset="0"/>
              <a:buChar char="•"/>
            </a:pPr>
            <a:r>
              <a:rPr lang="es-CO" sz="1200" dirty="0">
                <a:solidFill>
                  <a:prstClr val="black"/>
                </a:solidFill>
              </a:rPr>
              <a:t>Const. del segundo tubo del </a:t>
            </a:r>
            <a:r>
              <a:rPr lang="es-CO" sz="1200" dirty="0" smtClean="0">
                <a:solidFill>
                  <a:prstClr val="black"/>
                </a:solidFill>
              </a:rPr>
              <a:t>Túnel </a:t>
            </a:r>
            <a:r>
              <a:rPr lang="es-CO" sz="1200" dirty="0">
                <a:solidFill>
                  <a:prstClr val="black"/>
                </a:solidFill>
              </a:rPr>
              <a:t>de Occidente y operación de los dos tubos.</a:t>
            </a:r>
          </a:p>
        </p:txBody>
      </p:sp>
      <p:sp>
        <p:nvSpPr>
          <p:cNvPr id="13" name="Llamada rectangular redondeada 12"/>
          <p:cNvSpPr/>
          <p:nvPr/>
        </p:nvSpPr>
        <p:spPr>
          <a:xfrm>
            <a:off x="1672063" y="1719100"/>
            <a:ext cx="1567036" cy="258111"/>
          </a:xfrm>
          <a:prstGeom prst="wedgeRoundRectCallout">
            <a:avLst>
              <a:gd name="adj1" fmla="val -91527"/>
              <a:gd name="adj2" fmla="val -1251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CAÑASGORDAS</a:t>
            </a:r>
          </a:p>
        </p:txBody>
      </p:sp>
      <p:sp>
        <p:nvSpPr>
          <p:cNvPr id="19" name="Llamada rectangular redondeada 18"/>
          <p:cNvSpPr/>
          <p:nvPr/>
        </p:nvSpPr>
        <p:spPr>
          <a:xfrm>
            <a:off x="2414635" y="3320721"/>
            <a:ext cx="1452295" cy="215509"/>
          </a:xfrm>
          <a:prstGeom prst="wedgeRoundRectCallout">
            <a:avLst>
              <a:gd name="adj1" fmla="val -43590"/>
              <a:gd name="adj2" fmla="val -7622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500" dirty="0">
                <a:solidFill>
                  <a:prstClr val="black"/>
                </a:solidFill>
              </a:rPr>
              <a:t>SAN JERÓNIMO</a:t>
            </a:r>
          </a:p>
        </p:txBody>
      </p:sp>
      <p:sp>
        <p:nvSpPr>
          <p:cNvPr id="18" name="Llamada rectangular redondeada 17"/>
          <p:cNvSpPr/>
          <p:nvPr/>
        </p:nvSpPr>
        <p:spPr>
          <a:xfrm>
            <a:off x="219769" y="2605383"/>
            <a:ext cx="1452295" cy="441285"/>
          </a:xfrm>
          <a:prstGeom prst="wedgeRoundRectCallout">
            <a:avLst>
              <a:gd name="adj1" fmla="val 59099"/>
              <a:gd name="adj2" fmla="val -348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SANTAFÉ DE ANTIOQUIA</a:t>
            </a:r>
          </a:p>
        </p:txBody>
      </p:sp>
      <p:sp>
        <p:nvSpPr>
          <p:cNvPr id="21" name="Llamada rectangular redondeada 20"/>
          <p:cNvSpPr/>
          <p:nvPr/>
        </p:nvSpPr>
        <p:spPr>
          <a:xfrm>
            <a:off x="381001" y="5719906"/>
            <a:ext cx="1452295" cy="215509"/>
          </a:xfrm>
          <a:prstGeom prst="wedgeRoundRectCallout">
            <a:avLst>
              <a:gd name="adj1" fmla="val 44298"/>
              <a:gd name="adj2" fmla="val -1218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BOLOMBOLO</a:t>
            </a:r>
          </a:p>
        </p:txBody>
      </p:sp>
    </p:spTree>
    <p:extLst>
      <p:ext uri="{BB962C8B-B14F-4D97-AF65-F5344CB8AC3E}">
        <p14:creationId xmlns:p14="http://schemas.microsoft.com/office/powerpoint/2010/main" val="2837241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4473944" y="1182022"/>
            <a:ext cx="490419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489988" y="1570622"/>
          <a:ext cx="4886047" cy="2447587"/>
        </p:xfrm>
        <a:graphic>
          <a:graphicData uri="http://schemas.openxmlformats.org/drawingml/2006/table">
            <a:tbl>
              <a:tblPr firstRow="1" bandRow="1">
                <a:tableStyleId>{BC89EF96-8CEA-46FF-86C4-4CE0E7609802}</a:tableStyleId>
              </a:tblPr>
              <a:tblGrid>
                <a:gridCol w="3528185"/>
                <a:gridCol w="1357862"/>
              </a:tblGrid>
              <a:tr h="223470">
                <a:tc>
                  <a:txBody>
                    <a:bodyPr/>
                    <a:lstStyle/>
                    <a:p>
                      <a:pPr algn="ctr"/>
                      <a:r>
                        <a:rPr lang="es-CO" sz="1400" b="1" dirty="0" smtClean="0">
                          <a:latin typeface="+mn-lt"/>
                          <a:cs typeface="+mn-cs"/>
                        </a:rPr>
                        <a:t>AUTOPISTAS PARA LA PROSPERIDAD</a:t>
                      </a:r>
                      <a:endParaRPr lang="es-CO" sz="1400" b="1" dirty="0">
                        <a:latin typeface="+mn-lt"/>
                        <a:cs typeface="Arial" panose="020B0604020202020204" pitchFamily="34" charset="0"/>
                      </a:endParaRPr>
                    </a:p>
                  </a:txBody>
                  <a:tcPr/>
                </a:tc>
                <a:tc>
                  <a:txBody>
                    <a:bodyPr/>
                    <a:lstStyle/>
                    <a:p>
                      <a:pPr algn="ctr" fontAlgn="ctr"/>
                      <a:r>
                        <a:rPr lang="es-CO" sz="1400" b="1" i="0" u="none" strike="noStrike" dirty="0" smtClean="0">
                          <a:solidFill>
                            <a:schemeClr val="tx1"/>
                          </a:solidFill>
                          <a:latin typeface="+mn-lt"/>
                          <a:cs typeface="Arial" panose="020B0604020202020204" pitchFamily="34" charset="0"/>
                        </a:rPr>
                        <a:t>SEGUNDA OLA</a:t>
                      </a:r>
                      <a:endParaRPr lang="es-CO" sz="1400" b="1" i="0" u="none" strike="noStrike" dirty="0">
                        <a:solidFill>
                          <a:schemeClr val="tx1"/>
                        </a:solidFill>
                        <a:latin typeface="+mn-lt"/>
                        <a:cs typeface="Arial" panose="020B0604020202020204" pitchFamily="34" charset="0"/>
                      </a:endParaRPr>
                    </a:p>
                  </a:txBody>
                  <a:tcPr marL="9525" marR="9525" marT="9525" marB="0" anchor="ctr"/>
                </a:tc>
              </a:tr>
              <a:tr h="313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Proyecto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239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Construcción Calzada Sencilla</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18 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Mejoramiento</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72 Km </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Rehabilitación</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46</a:t>
                      </a:r>
                      <a:r>
                        <a:rPr lang="es-CO" sz="1400" b="0" i="0" u="none" strike="noStrike" baseline="0" dirty="0" smtClean="0">
                          <a:solidFill>
                            <a:srgbClr val="000000"/>
                          </a:solidFill>
                          <a:latin typeface="+mn-lt"/>
                          <a:cs typeface="Arial" panose="020B0604020202020204" pitchFamily="34" charset="0"/>
                        </a:rPr>
                        <a:t> </a:t>
                      </a:r>
                      <a:r>
                        <a:rPr lang="es-CO" sz="1400" b="0" i="0" u="none" strike="noStrike" dirty="0" smtClean="0">
                          <a:solidFill>
                            <a:srgbClr val="000000"/>
                          </a:solidFill>
                          <a:latin typeface="+mn-lt"/>
                          <a:cs typeface="Arial" panose="020B0604020202020204" pitchFamily="34" charset="0"/>
                        </a:rPr>
                        <a:t>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kern="1200" dirty="0" smtClean="0">
                          <a:solidFill>
                            <a:schemeClr val="tx1"/>
                          </a:solidFill>
                          <a:effectLst/>
                          <a:latin typeface="+mn-lt"/>
                          <a:ea typeface="+mn-ea"/>
                          <a:cs typeface="+mn-cs"/>
                        </a:rPr>
                        <a:t>Construcción Túnel </a:t>
                      </a:r>
                    </a:p>
                  </a:txBody>
                  <a:tcPr/>
                </a:tc>
                <a:tc>
                  <a:txBody>
                    <a:bodyPr/>
                    <a:lstStyle/>
                    <a:p>
                      <a:pPr algn="ctr" fontAlgn="ctr"/>
                      <a:r>
                        <a:rPr lang="es-CO" sz="1400" b="0" u="none" strike="noStrike" kern="1200" dirty="0" smtClean="0">
                          <a:solidFill>
                            <a:schemeClr val="tx1"/>
                          </a:solidFill>
                          <a:effectLst/>
                          <a:latin typeface="+mn-lt"/>
                          <a:ea typeface="+mn-ea"/>
                          <a:cs typeface="+mn-cs"/>
                        </a:rPr>
                        <a:t>1 Und</a:t>
                      </a:r>
                      <a:endParaRPr lang="es-CO" sz="1400" b="0" u="none" strike="noStrike" kern="1200" dirty="0">
                        <a:solidFill>
                          <a:schemeClr val="tx1"/>
                        </a:solidFill>
                        <a:effectLst/>
                        <a:latin typeface="+mn-lt"/>
                        <a:ea typeface="+mn-ea"/>
                        <a:cs typeface="+mn-cs"/>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kern="1200" dirty="0" smtClean="0">
                          <a:solidFill>
                            <a:schemeClr val="tx1"/>
                          </a:solidFill>
                          <a:effectLst/>
                          <a:latin typeface="+mn-lt"/>
                          <a:ea typeface="+mn-ea"/>
                          <a:cs typeface="+mn-cs"/>
                        </a:rPr>
                        <a:t>Construcción Variante</a:t>
                      </a:r>
                    </a:p>
                  </a:txBody>
                  <a:tcPr/>
                </a:tc>
                <a:tc>
                  <a:txBody>
                    <a:bodyPr/>
                    <a:lstStyle/>
                    <a:p>
                      <a:pPr algn="ctr" fontAlgn="ctr"/>
                      <a:r>
                        <a:rPr lang="es-CO" sz="1400" b="0" u="none" strike="noStrike" kern="1200" dirty="0" smtClean="0">
                          <a:solidFill>
                            <a:schemeClr val="tx1"/>
                          </a:solidFill>
                          <a:effectLst/>
                          <a:latin typeface="+mn-lt"/>
                          <a:ea typeface="+mn-ea"/>
                          <a:cs typeface="+mn-cs"/>
                        </a:rPr>
                        <a:t>1 </a:t>
                      </a:r>
                      <a:r>
                        <a:rPr lang="es-CO" sz="1400" b="0" u="none" strike="noStrike" kern="1200" dirty="0" err="1" smtClean="0">
                          <a:solidFill>
                            <a:schemeClr val="tx1"/>
                          </a:solidFill>
                          <a:effectLst/>
                          <a:latin typeface="+mn-lt"/>
                          <a:ea typeface="+mn-ea"/>
                          <a:cs typeface="+mn-cs"/>
                        </a:rPr>
                        <a:t>Und</a:t>
                      </a:r>
                      <a:endParaRPr lang="es-CO" sz="1400" b="0" u="none" strike="noStrike" kern="1200" dirty="0">
                        <a:solidFill>
                          <a:schemeClr val="tx1"/>
                        </a:solidFill>
                        <a:effectLst/>
                        <a:latin typeface="+mn-lt"/>
                        <a:ea typeface="+mn-ea"/>
                        <a:cs typeface="+mn-cs"/>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kern="1200" dirty="0" smtClean="0">
                          <a:solidFill>
                            <a:schemeClr val="tx1"/>
                          </a:solidFill>
                          <a:effectLst/>
                          <a:latin typeface="+mn-lt"/>
                          <a:ea typeface="+mn-ea"/>
                          <a:cs typeface="+mn-cs"/>
                        </a:rPr>
                        <a:t>Construcción de Puentes</a:t>
                      </a:r>
                    </a:p>
                  </a:txBody>
                  <a:tcPr/>
                </a:tc>
                <a:tc>
                  <a:txBody>
                    <a:bodyPr/>
                    <a:lstStyle/>
                    <a:p>
                      <a:pPr algn="ctr" fontAlgn="ctr"/>
                      <a:r>
                        <a:rPr lang="es-CO" sz="1400" b="0" u="none" strike="noStrike" kern="1200" dirty="0" smtClean="0">
                          <a:solidFill>
                            <a:schemeClr val="tx1"/>
                          </a:solidFill>
                          <a:effectLst/>
                          <a:latin typeface="+mn-lt"/>
                          <a:ea typeface="+mn-ea"/>
                          <a:cs typeface="+mn-cs"/>
                        </a:rPr>
                        <a:t>51 </a:t>
                      </a:r>
                      <a:r>
                        <a:rPr lang="es-CO" sz="1400" b="0" u="none" strike="noStrike" kern="1200" dirty="0" err="1" smtClean="0">
                          <a:solidFill>
                            <a:schemeClr val="tx1"/>
                          </a:solidFill>
                          <a:effectLst/>
                          <a:latin typeface="+mn-lt"/>
                          <a:ea typeface="+mn-ea"/>
                          <a:cs typeface="+mn-cs"/>
                        </a:rPr>
                        <a:t>Und</a:t>
                      </a:r>
                      <a:endParaRPr lang="es-CO" sz="1400" b="0" u="none" strike="noStrike" kern="1200" dirty="0">
                        <a:solidFill>
                          <a:schemeClr val="tx1"/>
                        </a:solidFill>
                        <a:effectLst/>
                        <a:latin typeface="+mn-lt"/>
                        <a:ea typeface="+mn-ea"/>
                        <a:cs typeface="+mn-cs"/>
                      </a:endParaRPr>
                    </a:p>
                  </a:txBody>
                  <a:tcPr marL="9525" marR="9525" marT="9525" marB="0" anchor="ctr"/>
                </a:tc>
              </a:tr>
            </a:tbl>
          </a:graphicData>
        </a:graphic>
      </p:graphicFrame>
      <p:sp>
        <p:nvSpPr>
          <p:cNvPr id="37" name="30 CuadroTexto"/>
          <p:cNvSpPr txBox="1">
            <a:spLocks noChangeArrowheads="1"/>
          </p:cNvSpPr>
          <p:nvPr/>
        </p:nvSpPr>
        <p:spPr bwMode="auto">
          <a:xfrm flipH="1">
            <a:off x="4439308" y="4939298"/>
            <a:ext cx="491967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442984" y="5319529"/>
          <a:ext cx="4919671" cy="518160"/>
        </p:xfrm>
        <a:graphic>
          <a:graphicData uri="http://schemas.openxmlformats.org/drawingml/2006/table">
            <a:tbl>
              <a:tblPr firstRow="1" bandRow="1">
                <a:tableStyleId>{BC89EF96-8CEA-46FF-86C4-4CE0E7609802}</a:tableStyleId>
              </a:tblPr>
              <a:tblGrid>
                <a:gridCol w="4919671"/>
              </a:tblGrid>
              <a:tr h="0">
                <a:tc>
                  <a:txBody>
                    <a:bodyPr/>
                    <a:lstStyle/>
                    <a:p>
                      <a:pPr marL="342900" indent="-342900">
                        <a:buFont typeface="+mj-lt"/>
                        <a:buAutoNum type="arabicPeriod"/>
                      </a:pPr>
                      <a:r>
                        <a:rPr lang="es-CO" sz="1400" b="0" dirty="0" smtClean="0">
                          <a:solidFill>
                            <a:schemeClr val="tx1"/>
                          </a:solidFill>
                          <a:effectLst/>
                          <a:latin typeface="+mj-lt"/>
                        </a:rPr>
                        <a:t>Generación de más de </a:t>
                      </a:r>
                      <a:r>
                        <a:rPr lang="es-CO" sz="1400" b="1" dirty="0" smtClean="0">
                          <a:solidFill>
                            <a:schemeClr val="tx1"/>
                          </a:solidFill>
                          <a:effectLst/>
                          <a:latin typeface="+mj-lt"/>
                        </a:rPr>
                        <a:t>8.200</a:t>
                      </a:r>
                      <a:r>
                        <a:rPr lang="es-CO" sz="1400" b="0" dirty="0" smtClean="0">
                          <a:solidFill>
                            <a:schemeClr val="tx1"/>
                          </a:solidFill>
                          <a:effectLst/>
                          <a:latin typeface="+mj-lt"/>
                        </a:rPr>
                        <a:t> empleos anuales durante la etapa de construcción (5 años).</a:t>
                      </a:r>
                      <a:endParaRPr lang="es-CO" sz="14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4458464" y="5889976"/>
            <a:ext cx="491967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485297" y="6261942"/>
          <a:ext cx="4919671" cy="549270"/>
        </p:xfrm>
        <a:graphic>
          <a:graphicData uri="http://schemas.openxmlformats.org/drawingml/2006/table">
            <a:tbl>
              <a:tblPr firstRow="1" bandRow="1">
                <a:tableStyleId>{BC89EF96-8CEA-46FF-86C4-4CE0E7609802}</a:tableStyleId>
              </a:tblPr>
              <a:tblGrid>
                <a:gridCol w="4919671"/>
              </a:tblGrid>
              <a:tr h="549270">
                <a:tc>
                  <a:txBody>
                    <a:bodyPr/>
                    <a:lstStyle/>
                    <a:p>
                      <a:pPr marL="342900" indent="-342900">
                        <a:buFont typeface="+mj-lt"/>
                        <a:buAutoNum type="arabicPeriod"/>
                      </a:pPr>
                      <a:r>
                        <a:rPr lang="es-CO" sz="1400" b="0" dirty="0" smtClean="0">
                          <a:solidFill>
                            <a:schemeClr val="tx1"/>
                          </a:solidFill>
                          <a:effectLst/>
                          <a:latin typeface="+mj-lt"/>
                        </a:rPr>
                        <a:t>Mejorar la conexión de la ciudad de Medellín con el Urabá antioqueño.</a:t>
                      </a:r>
                      <a:endParaRPr lang="es-CO" sz="1400" b="0" dirty="0">
                        <a:solidFill>
                          <a:schemeClr val="tx1"/>
                        </a:solidFill>
                        <a:effectLst/>
                        <a:latin typeface="+mj-lt"/>
                      </a:endParaRPr>
                    </a:p>
                  </a:txBody>
                  <a:tcPr>
                    <a:solidFill>
                      <a:schemeClr val="bg1"/>
                    </a:solidFill>
                  </a:tcPr>
                </a:tc>
              </a:tr>
            </a:tbl>
          </a:graphicData>
        </a:graphic>
      </p:graphicFrame>
      <p:grpSp>
        <p:nvGrpSpPr>
          <p:cNvPr id="15" name="Grupo 14"/>
          <p:cNvGrpSpPr/>
          <p:nvPr/>
        </p:nvGrpSpPr>
        <p:grpSpPr>
          <a:xfrm>
            <a:off x="1071607" y="210766"/>
            <a:ext cx="7578837" cy="691227"/>
            <a:chOff x="495175" y="295313"/>
            <a:chExt cx="5416522" cy="691227"/>
          </a:xfrm>
        </p:grpSpPr>
        <p:sp>
          <p:nvSpPr>
            <p:cNvPr id="16" name="Rectángulo 5"/>
            <p:cNvSpPr>
              <a:spLocks noChangeArrowheads="1"/>
            </p:cNvSpPr>
            <p:nvPr/>
          </p:nvSpPr>
          <p:spPr bwMode="auto">
            <a:xfrm>
              <a:off x="495175" y="295313"/>
              <a:ext cx="4789148" cy="461665"/>
            </a:xfrm>
            <a:prstGeom prst="rect">
              <a:avLst/>
            </a:prstGeom>
            <a:noFill/>
            <a:ln w="9525">
              <a:noFill/>
              <a:miter lim="800000"/>
              <a:headEnd/>
              <a:tailEnd/>
            </a:ln>
          </p:spPr>
          <p:txBody>
            <a:bodyPr wrap="square">
              <a:spAutoFit/>
            </a:bodyPr>
            <a:lstStyle/>
            <a:p>
              <a:pPr>
                <a:defRPr/>
              </a:pPr>
              <a:r>
                <a:rPr lang="es-ES" sz="2400" dirty="0">
                  <a:solidFill>
                    <a:srgbClr val="FFC000"/>
                  </a:solidFill>
                  <a:latin typeface="Impact" pitchFamily="34" charset="0"/>
                  <a:sym typeface="Helvetica Neue Bold Condensed" charset="0"/>
                </a:rPr>
                <a:t>CORREDOR AUTOPISTAS PARA LA PROSPERIDAD  </a:t>
              </a:r>
              <a:endParaRPr lang="es-ES" sz="24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7" name="Rectángulo 16"/>
            <p:cNvSpPr>
              <a:spLocks noChangeArrowheads="1"/>
            </p:cNvSpPr>
            <p:nvPr/>
          </p:nvSpPr>
          <p:spPr bwMode="auto">
            <a:xfrm>
              <a:off x="1159169" y="617208"/>
              <a:ext cx="4752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dirty="0">
                  <a:solidFill>
                    <a:prstClr val="black"/>
                  </a:solidFill>
                  <a:latin typeface="Impact" pitchFamily="34" charset="0"/>
                  <a:sym typeface="Helvetica Neue Bold Condensed"/>
                </a:rPr>
                <a:t>Mar 2: Cañas Gordas – Uramita – Mutata – El Tigre - Necoclí</a:t>
              </a:r>
            </a:p>
          </p:txBody>
        </p:sp>
      </p:grpSp>
      <p:sp>
        <p:nvSpPr>
          <p:cNvPr id="14" name="CuadroTexto 13"/>
          <p:cNvSpPr txBox="1"/>
          <p:nvPr/>
        </p:nvSpPr>
        <p:spPr>
          <a:xfrm>
            <a:off x="4473944" y="4074356"/>
            <a:ext cx="4885035" cy="830997"/>
          </a:xfrm>
          <a:prstGeom prst="rect">
            <a:avLst/>
          </a:prstGeom>
          <a:noFill/>
        </p:spPr>
        <p:txBody>
          <a:bodyPr wrap="square" rtlCol="0">
            <a:spAutoFit/>
          </a:bodyPr>
          <a:lstStyle/>
          <a:p>
            <a:pPr marL="171450" indent="-171450">
              <a:buFont typeface="Arial" panose="020B0604020202020204" pitchFamily="34" charset="0"/>
              <a:buChar char="•"/>
            </a:pPr>
            <a:r>
              <a:rPr lang="es-CO" sz="1200" dirty="0">
                <a:solidFill>
                  <a:prstClr val="black"/>
                </a:solidFill>
              </a:rPr>
              <a:t>Incluye construcción de 27 Túneles cortos 13.4 Km.</a:t>
            </a:r>
          </a:p>
          <a:p>
            <a:pPr marL="171450" indent="-171450">
              <a:buFont typeface="Arial" panose="020B0604020202020204" pitchFamily="34" charset="0"/>
              <a:buChar char="•"/>
            </a:pPr>
            <a:r>
              <a:rPr lang="es-CO" sz="1200" dirty="0">
                <a:solidFill>
                  <a:prstClr val="black"/>
                </a:solidFill>
              </a:rPr>
              <a:t>Túnel Largo 2,2 Km.</a:t>
            </a:r>
          </a:p>
          <a:p>
            <a:pPr marL="171450" indent="-171450">
              <a:buFont typeface="Arial" panose="020B0604020202020204" pitchFamily="34" charset="0"/>
              <a:buChar char="•"/>
            </a:pPr>
            <a:r>
              <a:rPr lang="es-CO" sz="1200" b="1" dirty="0">
                <a:solidFill>
                  <a:prstClr val="black"/>
                </a:solidFill>
              </a:rPr>
              <a:t>Operación y Mantenimiento de El Tigre a </a:t>
            </a:r>
            <a:r>
              <a:rPr lang="es-CO" sz="1200" b="1" dirty="0" err="1">
                <a:solidFill>
                  <a:prstClr val="black"/>
                </a:solidFill>
              </a:rPr>
              <a:t>Necoclí</a:t>
            </a:r>
            <a:r>
              <a:rPr lang="es-CO" sz="1200" b="1" dirty="0">
                <a:solidFill>
                  <a:prstClr val="black"/>
                </a:solidFill>
              </a:rPr>
              <a:t> (</a:t>
            </a:r>
            <a:r>
              <a:rPr lang="es-CO" sz="1200" b="1" dirty="0" err="1">
                <a:solidFill>
                  <a:prstClr val="black"/>
                </a:solidFill>
              </a:rPr>
              <a:t>Transv</a:t>
            </a:r>
            <a:r>
              <a:rPr lang="es-CO" sz="1200" b="1" dirty="0">
                <a:solidFill>
                  <a:prstClr val="black"/>
                </a:solidFill>
              </a:rPr>
              <a:t> </a:t>
            </a:r>
            <a:r>
              <a:rPr lang="es-CO" sz="1200" b="1" dirty="0" err="1">
                <a:solidFill>
                  <a:prstClr val="black"/>
                </a:solidFill>
              </a:rPr>
              <a:t>Americas</a:t>
            </a:r>
            <a:r>
              <a:rPr lang="es-CO" sz="1200" b="1" dirty="0">
                <a:solidFill>
                  <a:prstClr val="black"/>
                </a:solidFill>
              </a:rPr>
              <a:t>)</a:t>
            </a:r>
            <a:endParaRPr lang="es-CO" sz="1050" b="1" dirty="0">
              <a:solidFill>
                <a:prstClr val="black"/>
              </a:solidFill>
            </a:endParaRPr>
          </a:p>
        </p:txBody>
      </p:sp>
      <p:grpSp>
        <p:nvGrpSpPr>
          <p:cNvPr id="2" name="Grupo 1"/>
          <p:cNvGrpSpPr/>
          <p:nvPr/>
        </p:nvGrpSpPr>
        <p:grpSpPr>
          <a:xfrm>
            <a:off x="484238" y="1360228"/>
            <a:ext cx="3656471" cy="4731903"/>
            <a:chOff x="213630" y="1491088"/>
            <a:chExt cx="3656471" cy="4731903"/>
          </a:xfrm>
        </p:grpSpPr>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630" y="1491088"/>
              <a:ext cx="3656471" cy="4731903"/>
            </a:xfrm>
            <a:prstGeom prst="rect">
              <a:avLst/>
            </a:prstGeom>
            <a:noFill/>
            <a:ln w="952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Llamada rectangular redondeada 12"/>
            <p:cNvSpPr/>
            <p:nvPr/>
          </p:nvSpPr>
          <p:spPr>
            <a:xfrm>
              <a:off x="1543753" y="5615401"/>
              <a:ext cx="1607368" cy="211147"/>
            </a:xfrm>
            <a:prstGeom prst="wedgeRoundRectCallout">
              <a:avLst>
                <a:gd name="adj1" fmla="val 52504"/>
                <a:gd name="adj2" fmla="val -9442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CAÑASGORDAS</a:t>
              </a:r>
            </a:p>
          </p:txBody>
        </p:sp>
        <p:sp>
          <p:nvSpPr>
            <p:cNvPr id="19" name="Llamada rectangular redondeada 18"/>
            <p:cNvSpPr/>
            <p:nvPr/>
          </p:nvSpPr>
          <p:spPr>
            <a:xfrm>
              <a:off x="817606" y="4954343"/>
              <a:ext cx="1452295" cy="215509"/>
            </a:xfrm>
            <a:prstGeom prst="wedgeRoundRectCallout">
              <a:avLst>
                <a:gd name="adj1" fmla="val 74090"/>
                <a:gd name="adj2" fmla="val -2571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URAMITA</a:t>
              </a:r>
            </a:p>
          </p:txBody>
        </p:sp>
        <p:sp>
          <p:nvSpPr>
            <p:cNvPr id="20" name="Llamada rectangular redondeada 19"/>
            <p:cNvSpPr/>
            <p:nvPr/>
          </p:nvSpPr>
          <p:spPr>
            <a:xfrm>
              <a:off x="1997801" y="3607688"/>
              <a:ext cx="1452295" cy="215509"/>
            </a:xfrm>
            <a:prstGeom prst="wedgeRoundRectCallout">
              <a:avLst>
                <a:gd name="adj1" fmla="val -69075"/>
                <a:gd name="adj2" fmla="val 96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MUTATA</a:t>
              </a:r>
            </a:p>
          </p:txBody>
        </p:sp>
        <p:sp>
          <p:nvSpPr>
            <p:cNvPr id="21" name="Llamada rectangular redondeada 20"/>
            <p:cNvSpPr/>
            <p:nvPr/>
          </p:nvSpPr>
          <p:spPr>
            <a:xfrm>
              <a:off x="1156560" y="1999182"/>
              <a:ext cx="1452295" cy="287265"/>
            </a:xfrm>
            <a:prstGeom prst="wedgeRoundRectCallout">
              <a:avLst>
                <a:gd name="adj1" fmla="val -68325"/>
                <a:gd name="adj2" fmla="val 500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EL TIGRE</a:t>
              </a:r>
            </a:p>
          </p:txBody>
        </p:sp>
      </p:grpSp>
      <p:sp>
        <p:nvSpPr>
          <p:cNvPr id="22" name="Llamada rectangular redondeada 21"/>
          <p:cNvSpPr/>
          <p:nvPr/>
        </p:nvSpPr>
        <p:spPr>
          <a:xfrm>
            <a:off x="1537560" y="1194930"/>
            <a:ext cx="1452295" cy="287265"/>
          </a:xfrm>
          <a:prstGeom prst="wedgeRoundRectCallout">
            <a:avLst>
              <a:gd name="adj1" fmla="val -72759"/>
              <a:gd name="adj2" fmla="val -37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NECOCLÍ</a:t>
            </a:r>
          </a:p>
        </p:txBody>
      </p:sp>
    </p:spTree>
    <p:extLst>
      <p:ext uri="{BB962C8B-B14F-4D97-AF65-F5344CB8AC3E}">
        <p14:creationId xmlns:p14="http://schemas.microsoft.com/office/powerpoint/2010/main" val="3813252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4409549" y="1014595"/>
            <a:ext cx="490419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425593" y="1403194"/>
          <a:ext cx="4886047" cy="1828800"/>
        </p:xfrm>
        <a:graphic>
          <a:graphicData uri="http://schemas.openxmlformats.org/drawingml/2006/table">
            <a:tbl>
              <a:tblPr firstRow="1" bandRow="1">
                <a:tableStyleId>{BC89EF96-8CEA-46FF-86C4-4CE0E7609802}</a:tableStyleId>
              </a:tblPr>
              <a:tblGrid>
                <a:gridCol w="3407768"/>
                <a:gridCol w="1478279"/>
              </a:tblGrid>
              <a:tr h="223470">
                <a:tc>
                  <a:txBody>
                    <a:bodyPr/>
                    <a:lstStyle/>
                    <a:p>
                      <a:pPr algn="ctr"/>
                      <a:r>
                        <a:rPr lang="es-CO" sz="1400" b="1" dirty="0" smtClean="0">
                          <a:latin typeface="+mn-lt"/>
                          <a:cs typeface="+mn-cs"/>
                        </a:rPr>
                        <a:t>Grupo 1 FONADE</a:t>
                      </a:r>
                      <a:endParaRPr lang="es-CO" sz="1400" b="1" dirty="0">
                        <a:latin typeface="+mn-lt"/>
                        <a:cs typeface="Arial" panose="020B0604020202020204" pitchFamily="34" charset="0"/>
                      </a:endParaRPr>
                    </a:p>
                  </a:txBody>
                  <a:tcPr/>
                </a:tc>
                <a:tc>
                  <a:txBody>
                    <a:bodyPr/>
                    <a:lstStyle/>
                    <a:p>
                      <a:pPr algn="ctr" fontAlgn="ctr"/>
                      <a:r>
                        <a:rPr lang="es-CO" sz="1400" b="1" i="0" u="none" strike="noStrike" dirty="0" smtClean="0">
                          <a:solidFill>
                            <a:schemeClr val="tx1"/>
                          </a:solidFill>
                          <a:latin typeface="+mn-lt"/>
                          <a:cs typeface="Arial" panose="020B0604020202020204" pitchFamily="34" charset="0"/>
                        </a:rPr>
                        <a:t>SEGUNDA OLA</a:t>
                      </a:r>
                      <a:endParaRPr lang="es-CO" sz="14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Proyecto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193,73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Construcción</a:t>
                      </a:r>
                      <a:r>
                        <a:rPr lang="es-ES" sz="1400" b="0" u="none" strike="noStrike" baseline="0" dirty="0" smtClean="0">
                          <a:effectLst/>
                          <a:latin typeface="+mn-lt"/>
                          <a:cs typeface="+mn-cs"/>
                        </a:rPr>
                        <a:t> Doble Calzada</a:t>
                      </a:r>
                      <a:endParaRPr lang="es-ES" sz="1400" b="1" u="none" strike="noStrike" dirty="0" smtClean="0">
                        <a:effectLst/>
                        <a:latin typeface="+mn-lt"/>
                        <a:cs typeface="Arial" panose="020B0604020202020204" pitchFamily="34" charset="0"/>
                      </a:endParaRPr>
                    </a:p>
                  </a:txBody>
                  <a:tcPr/>
                </a:tc>
                <a:tc>
                  <a:txBody>
                    <a:bodyPr/>
                    <a:lstStyle/>
                    <a:p>
                      <a:pPr marL="0" algn="ctr" defTabSz="914400" rtl="0" eaLnBrk="1" fontAlgn="ctr" latinLnBrk="0" hangingPunct="1"/>
                      <a:r>
                        <a:rPr lang="es-CO" sz="1400" b="0" i="0" u="none" strike="noStrike" kern="1200" dirty="0" smtClean="0">
                          <a:solidFill>
                            <a:schemeClr val="tx1"/>
                          </a:solidFill>
                          <a:latin typeface="+mn-lt"/>
                          <a:ea typeface="+mn-ea"/>
                          <a:cs typeface="Arial" panose="020B0604020202020204" pitchFamily="34" charset="0"/>
                        </a:rPr>
                        <a:t>78,00Km</a:t>
                      </a:r>
                      <a:endParaRPr lang="es-CO" sz="1400" b="0" i="0" u="none" strike="noStrike" kern="1200" dirty="0">
                        <a:solidFill>
                          <a:schemeClr val="tx1"/>
                        </a:solidFill>
                        <a:latin typeface="+mn-lt"/>
                        <a:ea typeface="+mn-ea"/>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Mejoramiento</a:t>
                      </a:r>
                      <a:endParaRPr lang="es-ES" sz="1400" b="1" u="none" strike="noStrike" dirty="0" smtClean="0">
                        <a:effectLst/>
                        <a:latin typeface="+mn-lt"/>
                        <a:cs typeface="Arial" panose="020B0604020202020204" pitchFamily="34" charset="0"/>
                      </a:endParaRPr>
                    </a:p>
                  </a:txBody>
                  <a:tcPr/>
                </a:tc>
                <a:tc>
                  <a:txBody>
                    <a:bodyPr/>
                    <a:lstStyle/>
                    <a:p>
                      <a:pPr marL="0" algn="ctr" defTabSz="914400" rtl="0" eaLnBrk="1" fontAlgn="ctr" latinLnBrk="0" hangingPunct="1"/>
                      <a:r>
                        <a:rPr lang="es-CO" sz="1400" b="0" i="0" u="none" strike="noStrike" kern="1200" dirty="0" smtClean="0">
                          <a:solidFill>
                            <a:schemeClr val="tx1"/>
                          </a:solidFill>
                          <a:latin typeface="+mn-lt"/>
                          <a:ea typeface="+mn-ea"/>
                          <a:cs typeface="Arial" panose="020B0604020202020204" pitchFamily="34" charset="0"/>
                        </a:rPr>
                        <a:t>21,33 Km</a:t>
                      </a:r>
                      <a:endParaRPr lang="es-CO" sz="1400" b="0" i="0" u="none" strike="noStrike" kern="1200" dirty="0">
                        <a:solidFill>
                          <a:schemeClr val="tx1"/>
                        </a:solidFill>
                        <a:latin typeface="+mn-lt"/>
                        <a:ea typeface="+mn-ea"/>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Rehabilitación </a:t>
                      </a:r>
                    </a:p>
                  </a:txBody>
                  <a:tcPr/>
                </a:tc>
                <a:tc>
                  <a:txBody>
                    <a:bodyPr/>
                    <a:lstStyle/>
                    <a:p>
                      <a:pPr marL="0" algn="ctr" defTabSz="914400" rtl="0" eaLnBrk="1" fontAlgn="ctr" latinLnBrk="0" hangingPunct="1"/>
                      <a:r>
                        <a:rPr lang="es-CO" sz="1400" b="0" i="0" u="none" strike="noStrike" kern="1200" dirty="0" smtClean="0">
                          <a:solidFill>
                            <a:schemeClr val="tx1"/>
                          </a:solidFill>
                          <a:latin typeface="+mn-lt"/>
                          <a:ea typeface="+mn-ea"/>
                          <a:cs typeface="Arial" panose="020B0604020202020204" pitchFamily="34" charset="0"/>
                        </a:rPr>
                        <a:t>183,00 Km</a:t>
                      </a:r>
                      <a:endParaRPr lang="es-CO" sz="1400" b="0" i="0" u="none" strike="noStrike" kern="1200" dirty="0">
                        <a:solidFill>
                          <a:schemeClr val="tx1"/>
                        </a:solidFill>
                        <a:latin typeface="+mn-lt"/>
                        <a:ea typeface="+mn-ea"/>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Variantes</a:t>
                      </a:r>
                    </a:p>
                  </a:txBody>
                  <a:tcPr/>
                </a:tc>
                <a:tc>
                  <a:txBody>
                    <a:bodyPr/>
                    <a:lstStyle/>
                    <a:p>
                      <a:pPr marL="0" algn="ctr" defTabSz="914400" rtl="0" eaLnBrk="1" fontAlgn="ctr" latinLnBrk="0" hangingPunct="1"/>
                      <a:r>
                        <a:rPr lang="es-CO" sz="1400" b="0" i="0" u="none" strike="noStrike" kern="1200" baseline="0" dirty="0" smtClean="0">
                          <a:solidFill>
                            <a:schemeClr val="tx1"/>
                          </a:solidFill>
                          <a:latin typeface="+mn-lt"/>
                          <a:ea typeface="+mn-ea"/>
                          <a:cs typeface="Arial" panose="020B0604020202020204" pitchFamily="34" charset="0"/>
                        </a:rPr>
                        <a:t>1 un. (4.7 Km)</a:t>
                      </a:r>
                      <a:endParaRPr lang="es-CO" sz="1400" b="0" i="0" u="none" strike="noStrike" kern="1200" dirty="0">
                        <a:solidFill>
                          <a:schemeClr val="tx1"/>
                        </a:solidFill>
                        <a:latin typeface="+mn-lt"/>
                        <a:ea typeface="+mn-ea"/>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4401808" y="3996537"/>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409549" y="4365505"/>
          <a:ext cx="4919671" cy="518160"/>
        </p:xfrm>
        <a:graphic>
          <a:graphicData uri="http://schemas.openxmlformats.org/drawingml/2006/table">
            <a:tbl>
              <a:tblPr firstRow="1" bandRow="1">
                <a:tableStyleId>{BC89EF96-8CEA-46FF-86C4-4CE0E7609802}</a:tableStyleId>
              </a:tblPr>
              <a:tblGrid>
                <a:gridCol w="4919671"/>
              </a:tblGrid>
              <a:tr h="0">
                <a:tc>
                  <a:txBody>
                    <a:bodyPr/>
                    <a:lstStyle/>
                    <a:p>
                      <a:pPr marL="228600" indent="-228600">
                        <a:buFont typeface="+mj-lt"/>
                        <a:buAutoNum type="arabicPeriod"/>
                      </a:pPr>
                      <a:r>
                        <a:rPr lang="es-CO" sz="1400" b="0" dirty="0" smtClean="0">
                          <a:solidFill>
                            <a:schemeClr val="tx1"/>
                          </a:solidFill>
                          <a:effectLst/>
                          <a:latin typeface="+mj-lt"/>
                        </a:rPr>
                        <a:t>Generación de más de 7.000  empleos directos  anuales durante la etapa de construcción (4 años).</a:t>
                      </a:r>
                      <a:endParaRPr lang="es-CO" sz="14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4409549" y="5003261"/>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417571" y="5388122"/>
          <a:ext cx="4919671" cy="944880"/>
        </p:xfrm>
        <a:graphic>
          <a:graphicData uri="http://schemas.openxmlformats.org/drawingml/2006/table">
            <a:tbl>
              <a:tblPr firstRow="1" bandRow="1">
                <a:tableStyleId>{BC89EF96-8CEA-46FF-86C4-4CE0E7609802}</a:tableStyleId>
              </a:tblPr>
              <a:tblGrid>
                <a:gridCol w="4919671"/>
              </a:tblGrid>
              <a:tr h="771046">
                <a:tc>
                  <a:txBody>
                    <a:bodyPr/>
                    <a:lstStyle/>
                    <a:p>
                      <a:pPr marL="228600" indent="-228600" algn="just">
                        <a:buFont typeface="+mj-lt"/>
                        <a:buAutoNum type="arabicPeriod"/>
                      </a:pPr>
                      <a:r>
                        <a:rPr lang="es-CO" sz="1400" b="0" dirty="0" smtClean="0">
                          <a:solidFill>
                            <a:schemeClr val="tx1">
                              <a:lumMod val="50000"/>
                            </a:schemeClr>
                          </a:solidFill>
                          <a:effectLst/>
                          <a:latin typeface="+mj-lt"/>
                        </a:rPr>
                        <a:t>Menores tiempos de recorrido asociados a una mayor velocidad de operación. Aproximadamente reducción de 40 minutos</a:t>
                      </a:r>
                      <a:r>
                        <a:rPr lang="es-CO" sz="1400" b="0" baseline="0" dirty="0" smtClean="0">
                          <a:solidFill>
                            <a:schemeClr val="tx1">
                              <a:lumMod val="50000"/>
                            </a:schemeClr>
                          </a:solidFill>
                          <a:effectLst/>
                          <a:latin typeface="+mj-lt"/>
                        </a:rPr>
                        <a:t> </a:t>
                      </a:r>
                      <a:r>
                        <a:rPr lang="es-CO" sz="1400" b="0" dirty="0" smtClean="0">
                          <a:solidFill>
                            <a:schemeClr val="tx1">
                              <a:lumMod val="50000"/>
                            </a:schemeClr>
                          </a:solidFill>
                          <a:effectLst/>
                          <a:latin typeface="+mj-lt"/>
                        </a:rPr>
                        <a:t> de viaje.</a:t>
                      </a:r>
                    </a:p>
                    <a:p>
                      <a:pPr marL="228600" indent="-228600" algn="just">
                        <a:buFont typeface="+mj-lt"/>
                        <a:buAutoNum type="arabicPeriod"/>
                      </a:pPr>
                      <a:r>
                        <a:rPr lang="es-CO" sz="1400" b="0" dirty="0" smtClean="0">
                          <a:solidFill>
                            <a:schemeClr val="tx1">
                              <a:lumMod val="50000"/>
                            </a:schemeClr>
                          </a:solidFill>
                          <a:effectLst/>
                          <a:latin typeface="+mj-lt"/>
                        </a:rPr>
                        <a:t>Mejores</a:t>
                      </a:r>
                      <a:r>
                        <a:rPr lang="es-CO" sz="1400" b="0" baseline="0" dirty="0" smtClean="0">
                          <a:solidFill>
                            <a:schemeClr val="tx1">
                              <a:lumMod val="50000"/>
                            </a:schemeClr>
                          </a:solidFill>
                          <a:effectLst/>
                          <a:latin typeface="+mj-lt"/>
                        </a:rPr>
                        <a:t> Especificaciones de las Vías</a:t>
                      </a:r>
                      <a:endParaRPr lang="es-CO" sz="1400" b="0" dirty="0">
                        <a:solidFill>
                          <a:schemeClr val="tx1">
                            <a:lumMod val="50000"/>
                          </a:schemeClr>
                        </a:solidFill>
                        <a:effectLst/>
                        <a:latin typeface="+mj-lt"/>
                      </a:endParaRPr>
                    </a:p>
                  </a:txBody>
                  <a:tcPr>
                    <a:solidFill>
                      <a:schemeClr val="bg1"/>
                    </a:solidFill>
                  </a:tcPr>
                </a:tc>
              </a:tr>
            </a:tbl>
          </a:graphicData>
        </a:graphic>
      </p:graphicFrame>
      <p:grpSp>
        <p:nvGrpSpPr>
          <p:cNvPr id="126" name="Grupo 125"/>
          <p:cNvGrpSpPr/>
          <p:nvPr/>
        </p:nvGrpSpPr>
        <p:grpSpPr>
          <a:xfrm>
            <a:off x="513694" y="1637888"/>
            <a:ext cx="4815277" cy="4279413"/>
            <a:chOff x="467544" y="2060848"/>
            <a:chExt cx="4815277" cy="4279413"/>
          </a:xfrm>
        </p:grpSpPr>
        <p:pic>
          <p:nvPicPr>
            <p:cNvPr id="12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31" t="26831" r="38836" b="8999"/>
            <a:stretch/>
          </p:blipFill>
          <p:spPr bwMode="auto">
            <a:xfrm>
              <a:off x="467544" y="2060848"/>
              <a:ext cx="3758471" cy="4279413"/>
            </a:xfrm>
            <a:prstGeom prst="rect">
              <a:avLst/>
            </a:prstGeom>
            <a:noFill/>
            <a:ln>
              <a:solidFill>
                <a:schemeClr val="accent6">
                  <a:lumMod val="75000"/>
                </a:schemeClr>
              </a:solidFill>
            </a:ln>
            <a:extLst>
              <a:ext uri="{909E8E84-426E-40DD-AFC4-6F175D3DCCD1}">
                <a14:hiddenFill xmlns:a14="http://schemas.microsoft.com/office/drawing/2010/main">
                  <a:solidFill>
                    <a:schemeClr val="accent1"/>
                  </a:solidFill>
                </a14:hiddenFill>
              </a:ext>
            </a:extLst>
          </p:spPr>
        </p:pic>
        <p:sp>
          <p:nvSpPr>
            <p:cNvPr id="128" name="4 Forma libre"/>
            <p:cNvSpPr/>
            <p:nvPr/>
          </p:nvSpPr>
          <p:spPr>
            <a:xfrm>
              <a:off x="2443886" y="2661643"/>
              <a:ext cx="506539" cy="726544"/>
            </a:xfrm>
            <a:custGeom>
              <a:avLst/>
              <a:gdLst>
                <a:gd name="connsiteX0" fmla="*/ 543464 w 543464"/>
                <a:gd name="connsiteY0" fmla="*/ 0 h 871268"/>
                <a:gd name="connsiteX1" fmla="*/ 405442 w 543464"/>
                <a:gd name="connsiteY1" fmla="*/ 267419 h 871268"/>
                <a:gd name="connsiteX2" fmla="*/ 258792 w 543464"/>
                <a:gd name="connsiteY2" fmla="*/ 405441 h 871268"/>
                <a:gd name="connsiteX3" fmla="*/ 0 w 543464"/>
                <a:gd name="connsiteY3" fmla="*/ 871268 h 871268"/>
                <a:gd name="connsiteX4" fmla="*/ 0 w 543464"/>
                <a:gd name="connsiteY4" fmla="*/ 871268 h 871268"/>
                <a:gd name="connsiteX5" fmla="*/ 0 w 543464"/>
                <a:gd name="connsiteY5" fmla="*/ 871268 h 871268"/>
                <a:gd name="connsiteX6" fmla="*/ 17253 w 543464"/>
                <a:gd name="connsiteY6" fmla="*/ 854015 h 87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464" h="871268">
                  <a:moveTo>
                    <a:pt x="543464" y="0"/>
                  </a:moveTo>
                  <a:cubicBezTo>
                    <a:pt x="498175" y="99922"/>
                    <a:pt x="452887" y="199845"/>
                    <a:pt x="405442" y="267419"/>
                  </a:cubicBezTo>
                  <a:cubicBezTo>
                    <a:pt x="357997" y="334993"/>
                    <a:pt x="326366" y="304800"/>
                    <a:pt x="258792" y="405441"/>
                  </a:cubicBezTo>
                  <a:cubicBezTo>
                    <a:pt x="191218" y="506082"/>
                    <a:pt x="0" y="871268"/>
                    <a:pt x="0" y="871268"/>
                  </a:cubicBezTo>
                  <a:lnTo>
                    <a:pt x="0" y="871268"/>
                  </a:lnTo>
                  <a:lnTo>
                    <a:pt x="0" y="871268"/>
                  </a:lnTo>
                  <a:lnTo>
                    <a:pt x="17253" y="854015"/>
                  </a:lnTo>
                </a:path>
              </a:pathLst>
            </a:custGeom>
            <a:noFill/>
            <a:ln w="38100" cap="flat" cmpd="sng" algn="ctr">
              <a:solidFill>
                <a:srgbClr val="C00000"/>
              </a:solidFill>
              <a:prstDash val="solid"/>
            </a:ln>
            <a:effectLst>
              <a:glow rad="63500">
                <a:srgbClr val="366092">
                  <a:satMod val="175000"/>
                  <a:alpha val="40000"/>
                </a:srgbClr>
              </a:glow>
              <a:outerShdw blurRad="40000" dist="23000" dir="5400000" rotWithShape="0">
                <a:srgbClr val="000000">
                  <a:alpha val="35000"/>
                </a:srgbClr>
              </a:outerShdw>
            </a:effectLst>
          </p:spPr>
          <p:txBody>
            <a:bodyPr rtlCol="0" anchor="ctr"/>
            <a:lstStyle/>
            <a:p>
              <a:pPr algn="ctr">
                <a:defRPr/>
              </a:pPr>
              <a:endParaRPr lang="es-CO" kern="0">
                <a:solidFill>
                  <a:srgbClr val="244061"/>
                </a:solidFill>
              </a:endParaRPr>
            </a:p>
          </p:txBody>
        </p:sp>
        <p:cxnSp>
          <p:nvCxnSpPr>
            <p:cNvPr id="129" name="6 Conector recto"/>
            <p:cNvCxnSpPr/>
            <p:nvPr/>
          </p:nvCxnSpPr>
          <p:spPr>
            <a:xfrm flipV="1">
              <a:off x="2585787" y="5303899"/>
              <a:ext cx="403939" cy="1050"/>
            </a:xfrm>
            <a:prstGeom prst="curvedConnector3">
              <a:avLst>
                <a:gd name="adj1" fmla="val 50000"/>
              </a:avLst>
            </a:prstGeom>
            <a:noFill/>
            <a:ln w="38100" cap="flat" cmpd="sng" algn="ctr">
              <a:solidFill>
                <a:srgbClr val="C00000"/>
              </a:solidFill>
              <a:prstDash val="solid"/>
            </a:ln>
            <a:effectLst>
              <a:glow rad="63500">
                <a:srgbClr val="366092">
                  <a:satMod val="175000"/>
                  <a:alpha val="40000"/>
                </a:srgbClr>
              </a:glow>
              <a:outerShdw blurRad="40000" dist="23000" dir="5400000" rotWithShape="0">
                <a:srgbClr val="000000">
                  <a:alpha val="35000"/>
                </a:srgbClr>
              </a:outerShdw>
            </a:effectLst>
          </p:spPr>
        </p:cxnSp>
        <p:sp>
          <p:nvSpPr>
            <p:cNvPr id="130" name="7 CuadroTexto"/>
            <p:cNvSpPr txBox="1"/>
            <p:nvPr/>
          </p:nvSpPr>
          <p:spPr>
            <a:xfrm>
              <a:off x="2992108" y="5188483"/>
              <a:ext cx="1180237" cy="230832"/>
            </a:xfrm>
            <a:prstGeom prst="rect">
              <a:avLst/>
            </a:prstGeom>
            <a:noFill/>
          </p:spPr>
          <p:txBody>
            <a:bodyPr wrap="square" rtlCol="0">
              <a:spAutoFit/>
            </a:bodyPr>
            <a:lstStyle/>
            <a:p>
              <a:pPr>
                <a:defRPr/>
              </a:pPr>
              <a:r>
                <a:rPr lang="es-CO" sz="900" kern="0" dirty="0">
                  <a:solidFill>
                    <a:srgbClr val="244061">
                      <a:lumMod val="50000"/>
                    </a:srgbClr>
                  </a:solidFill>
                  <a:effectLst>
                    <a:outerShdw blurRad="38100" dist="38100" dir="2700000" algn="tl">
                      <a:srgbClr val="000000">
                        <a:alpha val="43137"/>
                      </a:srgbClr>
                    </a:outerShdw>
                  </a:effectLst>
                  <a:latin typeface="Cambria" pitchFamily="18" charset="0"/>
                </a:rPr>
                <a:t>Doble calzada</a:t>
              </a:r>
            </a:p>
          </p:txBody>
        </p:sp>
        <p:sp>
          <p:nvSpPr>
            <p:cNvPr id="131" name="9 Forma libre"/>
            <p:cNvSpPr/>
            <p:nvPr/>
          </p:nvSpPr>
          <p:spPr>
            <a:xfrm>
              <a:off x="1863466" y="3438908"/>
              <a:ext cx="580420" cy="1593203"/>
            </a:xfrm>
            <a:custGeom>
              <a:avLst/>
              <a:gdLst>
                <a:gd name="connsiteX0" fmla="*/ 622730 w 622730"/>
                <a:gd name="connsiteY0" fmla="*/ 0 h 1910562"/>
                <a:gd name="connsiteX1" fmla="*/ 484707 w 622730"/>
                <a:gd name="connsiteY1" fmla="*/ 336430 h 1910562"/>
                <a:gd name="connsiteX2" fmla="*/ 432949 w 622730"/>
                <a:gd name="connsiteY2" fmla="*/ 819509 h 1910562"/>
                <a:gd name="connsiteX3" fmla="*/ 312179 w 622730"/>
                <a:gd name="connsiteY3" fmla="*/ 983411 h 1910562"/>
                <a:gd name="connsiteX4" fmla="*/ 312179 w 622730"/>
                <a:gd name="connsiteY4" fmla="*/ 1164566 h 1910562"/>
                <a:gd name="connsiteX5" fmla="*/ 105145 w 622730"/>
                <a:gd name="connsiteY5" fmla="*/ 1388853 h 1910562"/>
                <a:gd name="connsiteX6" fmla="*/ 10255 w 622730"/>
                <a:gd name="connsiteY6" fmla="*/ 1690777 h 1910562"/>
                <a:gd name="connsiteX7" fmla="*/ 1628 w 622730"/>
                <a:gd name="connsiteY7" fmla="*/ 1897811 h 1910562"/>
                <a:gd name="connsiteX8" fmla="*/ 1628 w 622730"/>
                <a:gd name="connsiteY8" fmla="*/ 1889185 h 191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730" h="1910562">
                  <a:moveTo>
                    <a:pt x="622730" y="0"/>
                  </a:moveTo>
                  <a:cubicBezTo>
                    <a:pt x="569533" y="99922"/>
                    <a:pt x="516337" y="199845"/>
                    <a:pt x="484707" y="336430"/>
                  </a:cubicBezTo>
                  <a:cubicBezTo>
                    <a:pt x="453077" y="473015"/>
                    <a:pt x="461704" y="711679"/>
                    <a:pt x="432949" y="819509"/>
                  </a:cubicBezTo>
                  <a:cubicBezTo>
                    <a:pt x="404194" y="927339"/>
                    <a:pt x="332307" y="925902"/>
                    <a:pt x="312179" y="983411"/>
                  </a:cubicBezTo>
                  <a:cubicBezTo>
                    <a:pt x="292051" y="1040920"/>
                    <a:pt x="346685" y="1096992"/>
                    <a:pt x="312179" y="1164566"/>
                  </a:cubicBezTo>
                  <a:cubicBezTo>
                    <a:pt x="277673" y="1232140"/>
                    <a:pt x="155466" y="1301151"/>
                    <a:pt x="105145" y="1388853"/>
                  </a:cubicBezTo>
                  <a:cubicBezTo>
                    <a:pt x="54824" y="1476555"/>
                    <a:pt x="27508" y="1605951"/>
                    <a:pt x="10255" y="1690777"/>
                  </a:cubicBezTo>
                  <a:cubicBezTo>
                    <a:pt x="-6998" y="1775603"/>
                    <a:pt x="3066" y="1864743"/>
                    <a:pt x="1628" y="1897811"/>
                  </a:cubicBezTo>
                  <a:cubicBezTo>
                    <a:pt x="190" y="1930879"/>
                    <a:pt x="1628" y="1889185"/>
                    <a:pt x="1628" y="1889185"/>
                  </a:cubicBezTo>
                </a:path>
              </a:pathLst>
            </a:custGeom>
            <a:noFill/>
            <a:ln w="38100" cap="flat" cmpd="sng" algn="ctr">
              <a:solidFill>
                <a:srgbClr val="244061"/>
              </a:solidFill>
              <a:prstDash val="solid"/>
            </a:ln>
            <a:effectLst>
              <a:glow rad="63500">
                <a:srgbClr val="366092">
                  <a:satMod val="175000"/>
                  <a:alpha val="40000"/>
                </a:srgbClr>
              </a:glow>
              <a:outerShdw blurRad="40000" dist="23000" dir="5400000" rotWithShape="0">
                <a:srgbClr val="000000">
                  <a:alpha val="35000"/>
                </a:srgbClr>
              </a:outerShdw>
            </a:effectLst>
          </p:spPr>
          <p:txBody>
            <a:bodyPr rtlCol="0" anchor="ctr"/>
            <a:lstStyle/>
            <a:p>
              <a:pPr algn="ctr">
                <a:defRPr/>
              </a:pPr>
              <a:endParaRPr lang="es-CO" kern="0">
                <a:solidFill>
                  <a:srgbClr val="244061"/>
                </a:solidFill>
              </a:endParaRPr>
            </a:p>
          </p:txBody>
        </p:sp>
        <p:sp>
          <p:nvSpPr>
            <p:cNvPr id="132" name="12 Forma libre"/>
            <p:cNvSpPr/>
            <p:nvPr/>
          </p:nvSpPr>
          <p:spPr>
            <a:xfrm>
              <a:off x="1680211" y="5032111"/>
              <a:ext cx="183256" cy="614309"/>
            </a:xfrm>
            <a:custGeom>
              <a:avLst/>
              <a:gdLst>
                <a:gd name="connsiteX0" fmla="*/ 146649 w 146649"/>
                <a:gd name="connsiteY0" fmla="*/ 0 h 379562"/>
                <a:gd name="connsiteX1" fmla="*/ 69011 w 146649"/>
                <a:gd name="connsiteY1" fmla="*/ 77638 h 379562"/>
                <a:gd name="connsiteX2" fmla="*/ 0 w 146649"/>
                <a:gd name="connsiteY2" fmla="*/ 379562 h 379562"/>
                <a:gd name="connsiteX3" fmla="*/ 0 w 146649"/>
                <a:gd name="connsiteY3" fmla="*/ 379562 h 379562"/>
              </a:gdLst>
              <a:ahLst/>
              <a:cxnLst>
                <a:cxn ang="0">
                  <a:pos x="connsiteX0" y="connsiteY0"/>
                </a:cxn>
                <a:cxn ang="0">
                  <a:pos x="connsiteX1" y="connsiteY1"/>
                </a:cxn>
                <a:cxn ang="0">
                  <a:pos x="connsiteX2" y="connsiteY2"/>
                </a:cxn>
                <a:cxn ang="0">
                  <a:pos x="connsiteX3" y="connsiteY3"/>
                </a:cxn>
              </a:cxnLst>
              <a:rect l="l" t="t" r="r" b="b"/>
              <a:pathLst>
                <a:path w="146649" h="379562">
                  <a:moveTo>
                    <a:pt x="146649" y="0"/>
                  </a:moveTo>
                  <a:cubicBezTo>
                    <a:pt x="120051" y="7189"/>
                    <a:pt x="93453" y="14378"/>
                    <a:pt x="69011" y="77638"/>
                  </a:cubicBezTo>
                  <a:cubicBezTo>
                    <a:pt x="44569" y="140898"/>
                    <a:pt x="0" y="379562"/>
                    <a:pt x="0" y="379562"/>
                  </a:cubicBezTo>
                  <a:lnTo>
                    <a:pt x="0" y="379562"/>
                  </a:lnTo>
                </a:path>
              </a:pathLst>
            </a:custGeom>
            <a:noFill/>
            <a:ln w="38100" cap="flat" cmpd="sng" algn="ctr">
              <a:solidFill>
                <a:srgbClr val="C00000"/>
              </a:solidFill>
              <a:prstDash val="solid"/>
            </a:ln>
            <a:effectLst>
              <a:glow rad="63500">
                <a:srgbClr val="366092">
                  <a:satMod val="175000"/>
                  <a:alpha val="40000"/>
                </a:srgbClr>
              </a:glow>
              <a:outerShdw blurRad="40000" dist="23000" dir="5400000" rotWithShape="0">
                <a:srgbClr val="000000">
                  <a:alpha val="35000"/>
                </a:srgbClr>
              </a:outerShdw>
            </a:effectLst>
          </p:spPr>
          <p:txBody>
            <a:bodyPr rtlCol="0" anchor="ctr"/>
            <a:lstStyle/>
            <a:p>
              <a:pPr algn="ctr">
                <a:defRPr/>
              </a:pPr>
              <a:endParaRPr lang="es-CO" kern="0">
                <a:solidFill>
                  <a:srgbClr val="244061"/>
                </a:solidFill>
              </a:endParaRPr>
            </a:p>
          </p:txBody>
        </p:sp>
        <p:sp>
          <p:nvSpPr>
            <p:cNvPr id="133" name="14 CuadroTexto"/>
            <p:cNvSpPr txBox="1"/>
            <p:nvPr/>
          </p:nvSpPr>
          <p:spPr>
            <a:xfrm>
              <a:off x="2974780" y="5401047"/>
              <a:ext cx="2308041" cy="230832"/>
            </a:xfrm>
            <a:prstGeom prst="rect">
              <a:avLst/>
            </a:prstGeom>
            <a:noFill/>
          </p:spPr>
          <p:txBody>
            <a:bodyPr wrap="square" rtlCol="0">
              <a:spAutoFit/>
            </a:bodyPr>
            <a:lstStyle/>
            <a:p>
              <a:pPr>
                <a:defRPr/>
              </a:pPr>
              <a:r>
                <a:rPr lang="es-CO" sz="900" kern="0" dirty="0">
                  <a:solidFill>
                    <a:srgbClr val="244061">
                      <a:lumMod val="50000"/>
                    </a:srgbClr>
                  </a:solidFill>
                  <a:effectLst>
                    <a:outerShdw blurRad="38100" dist="38100" dir="2700000" algn="tl">
                      <a:srgbClr val="000000">
                        <a:alpha val="43137"/>
                      </a:srgbClr>
                    </a:outerShdw>
                  </a:effectLst>
                  <a:latin typeface="Cambria" pitchFamily="18" charset="0"/>
                </a:rPr>
                <a:t>Rehabilitación</a:t>
              </a:r>
            </a:p>
          </p:txBody>
        </p:sp>
        <p:cxnSp>
          <p:nvCxnSpPr>
            <p:cNvPr id="134" name="15 Conector recto"/>
            <p:cNvCxnSpPr/>
            <p:nvPr/>
          </p:nvCxnSpPr>
          <p:spPr>
            <a:xfrm>
              <a:off x="2597976" y="5526568"/>
              <a:ext cx="391750" cy="1905"/>
            </a:xfrm>
            <a:prstGeom prst="line">
              <a:avLst/>
            </a:prstGeom>
            <a:noFill/>
            <a:ln w="38100" cap="flat" cmpd="sng" algn="ctr">
              <a:solidFill>
                <a:srgbClr val="244061"/>
              </a:solidFill>
              <a:prstDash val="solid"/>
            </a:ln>
            <a:effectLst>
              <a:glow rad="63500">
                <a:srgbClr val="366092">
                  <a:satMod val="175000"/>
                  <a:alpha val="40000"/>
                </a:srgbClr>
              </a:glow>
              <a:outerShdw blurRad="40000" dist="23000" dir="5400000" rotWithShape="0">
                <a:srgbClr val="000000">
                  <a:alpha val="35000"/>
                </a:srgbClr>
              </a:outerShdw>
            </a:effectLst>
          </p:spPr>
        </p:cxnSp>
        <p:sp>
          <p:nvSpPr>
            <p:cNvPr id="135" name="18 Llamada con línea 1 (sin borde)"/>
            <p:cNvSpPr/>
            <p:nvPr/>
          </p:nvSpPr>
          <p:spPr>
            <a:xfrm>
              <a:off x="2346779" y="3359992"/>
              <a:ext cx="724951" cy="238838"/>
            </a:xfrm>
            <a:prstGeom prst="callout1">
              <a:avLst>
                <a:gd name="adj1" fmla="val 7565"/>
                <a:gd name="adj2" fmla="val 50339"/>
                <a:gd name="adj3" fmla="val -66267"/>
                <a:gd name="adj4" fmla="val 56367"/>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defRPr/>
              </a:pPr>
              <a:r>
                <a:rPr lang="es-CO" sz="900" b="1" kern="0" dirty="0">
                  <a:solidFill>
                    <a:srgbClr val="04080C"/>
                  </a:solidFill>
                  <a:effectLst>
                    <a:outerShdw blurRad="38100" dist="38100" dir="2700000" algn="tl">
                      <a:srgbClr val="000000">
                        <a:alpha val="43137"/>
                      </a:srgbClr>
                    </a:outerShdw>
                  </a:effectLst>
                  <a:latin typeface="Cambria" pitchFamily="18" charset="0"/>
                </a:rPr>
                <a:t>Saldaña</a:t>
              </a:r>
            </a:p>
          </p:txBody>
        </p:sp>
        <p:sp>
          <p:nvSpPr>
            <p:cNvPr id="136" name="19 Llamada con línea 1 (sin borde)"/>
            <p:cNvSpPr/>
            <p:nvPr/>
          </p:nvSpPr>
          <p:spPr>
            <a:xfrm>
              <a:off x="2918276" y="2542224"/>
              <a:ext cx="724951" cy="238838"/>
            </a:xfrm>
            <a:prstGeom prst="callout1">
              <a:avLst>
                <a:gd name="adj1" fmla="val 7565"/>
                <a:gd name="adj2" fmla="val 50339"/>
                <a:gd name="adj3" fmla="val -66267"/>
                <a:gd name="adj4" fmla="val 56367"/>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defRPr/>
              </a:pPr>
              <a:r>
                <a:rPr lang="es-CO" sz="900" b="1" kern="0" dirty="0">
                  <a:solidFill>
                    <a:srgbClr val="04080C"/>
                  </a:solidFill>
                  <a:effectLst>
                    <a:outerShdw blurRad="38100" dist="38100" dir="2700000" algn="tl">
                      <a:srgbClr val="000000">
                        <a:alpha val="43137"/>
                      </a:srgbClr>
                    </a:outerShdw>
                  </a:effectLst>
                  <a:latin typeface="Cambria" pitchFamily="18" charset="0"/>
                </a:rPr>
                <a:t>Girardot</a:t>
              </a:r>
            </a:p>
          </p:txBody>
        </p:sp>
        <p:sp>
          <p:nvSpPr>
            <p:cNvPr id="137" name="20 Llamada con línea 1 (sin borde)"/>
            <p:cNvSpPr/>
            <p:nvPr/>
          </p:nvSpPr>
          <p:spPr>
            <a:xfrm>
              <a:off x="1233036" y="4912692"/>
              <a:ext cx="724951" cy="238838"/>
            </a:xfrm>
            <a:prstGeom prst="callout1">
              <a:avLst>
                <a:gd name="adj1" fmla="val 7565"/>
                <a:gd name="adj2" fmla="val 50339"/>
                <a:gd name="adj3" fmla="val -66267"/>
                <a:gd name="adj4" fmla="val 56367"/>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defRPr/>
              </a:pPr>
              <a:r>
                <a:rPr lang="es-CO" sz="900" b="1" kern="0" dirty="0">
                  <a:solidFill>
                    <a:srgbClr val="04080C"/>
                  </a:solidFill>
                  <a:effectLst>
                    <a:outerShdw blurRad="38100" dist="38100" dir="2700000" algn="tl">
                      <a:srgbClr val="000000">
                        <a:alpha val="43137"/>
                      </a:srgbClr>
                    </a:outerShdw>
                  </a:effectLst>
                  <a:latin typeface="Cambria" pitchFamily="18" charset="0"/>
                </a:rPr>
                <a:t>Aipe</a:t>
              </a:r>
            </a:p>
          </p:txBody>
        </p:sp>
        <p:sp>
          <p:nvSpPr>
            <p:cNvPr id="138" name="21 Llamada con línea 1 (sin borde)"/>
            <p:cNvSpPr/>
            <p:nvPr/>
          </p:nvSpPr>
          <p:spPr>
            <a:xfrm>
              <a:off x="710473" y="5896029"/>
              <a:ext cx="724951" cy="238838"/>
            </a:xfrm>
            <a:prstGeom prst="callout1">
              <a:avLst>
                <a:gd name="adj1" fmla="val 7565"/>
                <a:gd name="adj2" fmla="val 50339"/>
                <a:gd name="adj3" fmla="val -66267"/>
                <a:gd name="adj4" fmla="val 56367"/>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defRPr/>
              </a:pPr>
              <a:r>
                <a:rPr lang="es-CO" sz="900" b="1" kern="0" dirty="0">
                  <a:solidFill>
                    <a:srgbClr val="04080C"/>
                  </a:solidFill>
                  <a:effectLst>
                    <a:outerShdw blurRad="38100" dist="38100" dir="2700000" algn="tl">
                      <a:srgbClr val="000000">
                        <a:alpha val="43137"/>
                      </a:srgbClr>
                    </a:outerShdw>
                  </a:effectLst>
                  <a:latin typeface="Cambria" pitchFamily="18" charset="0"/>
                </a:rPr>
                <a:t>El Juncal</a:t>
              </a:r>
            </a:p>
          </p:txBody>
        </p:sp>
        <p:sp>
          <p:nvSpPr>
            <p:cNvPr id="139" name="103 Elipse"/>
            <p:cNvSpPr/>
            <p:nvPr/>
          </p:nvSpPr>
          <p:spPr>
            <a:xfrm flipH="1" flipV="1">
              <a:off x="2918276" y="2602883"/>
              <a:ext cx="73832" cy="58760"/>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s-CO" kern="0">
                <a:solidFill>
                  <a:prstClr val="black"/>
                </a:solidFill>
                <a:latin typeface="Cambria" pitchFamily="18" charset="0"/>
              </a:endParaRPr>
            </a:p>
          </p:txBody>
        </p:sp>
        <p:sp>
          <p:nvSpPr>
            <p:cNvPr id="140" name="103 Elipse"/>
            <p:cNvSpPr/>
            <p:nvPr/>
          </p:nvSpPr>
          <p:spPr>
            <a:xfrm flipH="1" flipV="1">
              <a:off x="2406970" y="3393789"/>
              <a:ext cx="73832" cy="58760"/>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s-CO" kern="0">
                <a:solidFill>
                  <a:prstClr val="black"/>
                </a:solidFill>
                <a:latin typeface="Cambria" pitchFamily="18" charset="0"/>
              </a:endParaRPr>
            </a:p>
          </p:txBody>
        </p:sp>
        <p:sp>
          <p:nvSpPr>
            <p:cNvPr id="141" name="103 Elipse"/>
            <p:cNvSpPr/>
            <p:nvPr/>
          </p:nvSpPr>
          <p:spPr>
            <a:xfrm flipH="1" flipV="1">
              <a:off x="1826550" y="5002731"/>
              <a:ext cx="73832" cy="58760"/>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s-CO" kern="0">
                <a:solidFill>
                  <a:prstClr val="black"/>
                </a:solidFill>
                <a:latin typeface="Cambria" pitchFamily="18" charset="0"/>
              </a:endParaRPr>
            </a:p>
          </p:txBody>
        </p:sp>
        <p:sp>
          <p:nvSpPr>
            <p:cNvPr id="142" name="18 Llamada con línea 1 (sin borde)"/>
            <p:cNvSpPr/>
            <p:nvPr/>
          </p:nvSpPr>
          <p:spPr>
            <a:xfrm>
              <a:off x="2453409" y="3099669"/>
              <a:ext cx="724951" cy="238838"/>
            </a:xfrm>
            <a:prstGeom prst="callout1">
              <a:avLst>
                <a:gd name="adj1" fmla="val 7565"/>
                <a:gd name="adj2" fmla="val 50339"/>
                <a:gd name="adj3" fmla="val -66267"/>
                <a:gd name="adj4" fmla="val 56367"/>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defRPr/>
              </a:pPr>
              <a:r>
                <a:rPr lang="es-CO" sz="900" b="1" kern="0" dirty="0">
                  <a:solidFill>
                    <a:srgbClr val="04080C"/>
                  </a:solidFill>
                  <a:effectLst>
                    <a:outerShdw blurRad="38100" dist="38100" dir="2700000" algn="tl">
                      <a:srgbClr val="000000">
                        <a:alpha val="43137"/>
                      </a:srgbClr>
                    </a:outerShdw>
                  </a:effectLst>
                  <a:latin typeface="Cambria" pitchFamily="18" charset="0"/>
                </a:rPr>
                <a:t>Guamo</a:t>
              </a:r>
            </a:p>
          </p:txBody>
        </p:sp>
        <p:sp>
          <p:nvSpPr>
            <p:cNvPr id="143" name="18 Llamada con línea 1 (sin borde)"/>
            <p:cNvSpPr/>
            <p:nvPr/>
          </p:nvSpPr>
          <p:spPr>
            <a:xfrm>
              <a:off x="2739226" y="2786077"/>
              <a:ext cx="724951" cy="238838"/>
            </a:xfrm>
            <a:prstGeom prst="callout1">
              <a:avLst>
                <a:gd name="adj1" fmla="val 7565"/>
                <a:gd name="adj2" fmla="val 50339"/>
                <a:gd name="adj3" fmla="val -66267"/>
                <a:gd name="adj4" fmla="val 56367"/>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defRPr/>
              </a:pPr>
              <a:r>
                <a:rPr lang="es-CO" sz="900" b="1" kern="0" dirty="0">
                  <a:solidFill>
                    <a:srgbClr val="04080C"/>
                  </a:solidFill>
                  <a:effectLst>
                    <a:outerShdw blurRad="38100" dist="38100" dir="2700000" algn="tl">
                      <a:srgbClr val="000000">
                        <a:alpha val="43137"/>
                      </a:srgbClr>
                    </a:outerShdw>
                  </a:effectLst>
                  <a:latin typeface="Cambria" pitchFamily="18" charset="0"/>
                </a:rPr>
                <a:t>Espinal</a:t>
              </a:r>
            </a:p>
          </p:txBody>
        </p:sp>
        <p:sp>
          <p:nvSpPr>
            <p:cNvPr id="144" name="103 Elipse"/>
            <p:cNvSpPr/>
            <p:nvPr/>
          </p:nvSpPr>
          <p:spPr>
            <a:xfrm flipH="1" flipV="1">
              <a:off x="2539888" y="3154467"/>
              <a:ext cx="73832" cy="58760"/>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s-CO" kern="0">
                <a:solidFill>
                  <a:prstClr val="black"/>
                </a:solidFill>
                <a:latin typeface="Cambria" pitchFamily="18" charset="0"/>
              </a:endParaRPr>
            </a:p>
          </p:txBody>
        </p:sp>
        <p:sp>
          <p:nvSpPr>
            <p:cNvPr id="145" name="103 Elipse"/>
            <p:cNvSpPr/>
            <p:nvPr/>
          </p:nvSpPr>
          <p:spPr>
            <a:xfrm flipH="1" flipV="1">
              <a:off x="2808100" y="2827456"/>
              <a:ext cx="73832" cy="58760"/>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s-CO" kern="0">
                <a:solidFill>
                  <a:prstClr val="black"/>
                </a:solidFill>
                <a:latin typeface="Cambria" pitchFamily="18" charset="0"/>
              </a:endParaRPr>
            </a:p>
          </p:txBody>
        </p:sp>
        <p:sp>
          <p:nvSpPr>
            <p:cNvPr id="146" name="Forma libre 145"/>
            <p:cNvSpPr/>
            <p:nvPr/>
          </p:nvSpPr>
          <p:spPr>
            <a:xfrm>
              <a:off x="1335341" y="5646420"/>
              <a:ext cx="344869" cy="647700"/>
            </a:xfrm>
            <a:custGeom>
              <a:avLst/>
              <a:gdLst>
                <a:gd name="connsiteX0" fmla="*/ 344869 w 344869"/>
                <a:gd name="connsiteY0" fmla="*/ 0 h 647700"/>
                <a:gd name="connsiteX1" fmla="*/ 325819 w 344869"/>
                <a:gd name="connsiteY1" fmla="*/ 95250 h 647700"/>
                <a:gd name="connsiteX2" fmla="*/ 291529 w 344869"/>
                <a:gd name="connsiteY2" fmla="*/ 186690 h 647700"/>
                <a:gd name="connsiteX3" fmla="*/ 211519 w 344869"/>
                <a:gd name="connsiteY3" fmla="*/ 266700 h 647700"/>
                <a:gd name="connsiteX4" fmla="*/ 43879 w 344869"/>
                <a:gd name="connsiteY4" fmla="*/ 255270 h 647700"/>
                <a:gd name="connsiteX5" fmla="*/ 1969 w 344869"/>
                <a:gd name="connsiteY5" fmla="*/ 449580 h 647700"/>
                <a:gd name="connsiteX6" fmla="*/ 89599 w 344869"/>
                <a:gd name="connsiteY6" fmla="*/ 590550 h 647700"/>
                <a:gd name="connsiteX7" fmla="*/ 329629 w 344869"/>
                <a:gd name="connsiteY7"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869" h="647700">
                  <a:moveTo>
                    <a:pt x="344869" y="0"/>
                  </a:moveTo>
                  <a:cubicBezTo>
                    <a:pt x="339789" y="32067"/>
                    <a:pt x="334709" y="64135"/>
                    <a:pt x="325819" y="95250"/>
                  </a:cubicBezTo>
                  <a:cubicBezTo>
                    <a:pt x="316929" y="126365"/>
                    <a:pt x="310579" y="158115"/>
                    <a:pt x="291529" y="186690"/>
                  </a:cubicBezTo>
                  <a:cubicBezTo>
                    <a:pt x="272479" y="215265"/>
                    <a:pt x="252794" y="255270"/>
                    <a:pt x="211519" y="266700"/>
                  </a:cubicBezTo>
                  <a:cubicBezTo>
                    <a:pt x="170244" y="278130"/>
                    <a:pt x="78804" y="224790"/>
                    <a:pt x="43879" y="255270"/>
                  </a:cubicBezTo>
                  <a:cubicBezTo>
                    <a:pt x="8954" y="285750"/>
                    <a:pt x="-5651" y="393700"/>
                    <a:pt x="1969" y="449580"/>
                  </a:cubicBezTo>
                  <a:cubicBezTo>
                    <a:pt x="9589" y="505460"/>
                    <a:pt x="34989" y="557530"/>
                    <a:pt x="89599" y="590550"/>
                  </a:cubicBezTo>
                  <a:cubicBezTo>
                    <a:pt x="144209" y="623570"/>
                    <a:pt x="295974" y="638175"/>
                    <a:pt x="329629" y="647700"/>
                  </a:cubicBezTo>
                </a:path>
              </a:pathLst>
            </a:custGeom>
            <a:noFill/>
            <a:ln w="38100" cap="flat" cmpd="sng" algn="ctr">
              <a:solidFill>
                <a:srgbClr val="FFFF00"/>
              </a:solidFill>
              <a:prstDash val="solid"/>
            </a:ln>
            <a:effectLst>
              <a:outerShdw blurRad="40000" dist="23000" dir="5400000" rotWithShape="0">
                <a:srgbClr val="000000">
                  <a:alpha val="35000"/>
                </a:srgbClr>
              </a:outerShdw>
            </a:effectLst>
          </p:spPr>
          <p:txBody>
            <a:bodyPr rtlCol="0" anchor="ctr"/>
            <a:lstStyle/>
            <a:p>
              <a:pPr algn="ctr">
                <a:defRPr/>
              </a:pPr>
              <a:endParaRPr lang="es-MX" kern="0">
                <a:solidFill>
                  <a:srgbClr val="244061"/>
                </a:solidFill>
              </a:endParaRPr>
            </a:p>
          </p:txBody>
        </p:sp>
        <p:cxnSp>
          <p:nvCxnSpPr>
            <p:cNvPr id="147" name="19 Conector recto"/>
            <p:cNvCxnSpPr/>
            <p:nvPr/>
          </p:nvCxnSpPr>
          <p:spPr>
            <a:xfrm>
              <a:off x="2590289" y="5705843"/>
              <a:ext cx="391750" cy="1905"/>
            </a:xfrm>
            <a:prstGeom prst="line">
              <a:avLst/>
            </a:prstGeom>
            <a:noFill/>
            <a:ln w="38100" cap="flat" cmpd="sng" algn="ctr">
              <a:solidFill>
                <a:srgbClr val="FFFF00"/>
              </a:solidFill>
              <a:prstDash val="solid"/>
            </a:ln>
            <a:effectLst>
              <a:outerShdw blurRad="40000" dist="23000" dir="5400000" rotWithShape="0">
                <a:srgbClr val="000000">
                  <a:alpha val="35000"/>
                </a:srgbClr>
              </a:outerShdw>
            </a:effectLst>
          </p:spPr>
        </p:cxnSp>
        <p:sp>
          <p:nvSpPr>
            <p:cNvPr id="148" name="18 CuadroTexto"/>
            <p:cNvSpPr txBox="1"/>
            <p:nvPr/>
          </p:nvSpPr>
          <p:spPr>
            <a:xfrm>
              <a:off x="2991673" y="5588094"/>
              <a:ext cx="1321246" cy="230832"/>
            </a:xfrm>
            <a:prstGeom prst="rect">
              <a:avLst/>
            </a:prstGeom>
            <a:noFill/>
          </p:spPr>
          <p:txBody>
            <a:bodyPr wrap="square" rtlCol="0">
              <a:spAutoFit/>
            </a:bodyPr>
            <a:lstStyle/>
            <a:p>
              <a:pPr>
                <a:defRPr/>
              </a:pPr>
              <a:r>
                <a:rPr lang="es-CO" sz="900" kern="0" dirty="0">
                  <a:solidFill>
                    <a:srgbClr val="244061">
                      <a:lumMod val="50000"/>
                    </a:srgbClr>
                  </a:solidFill>
                  <a:effectLst>
                    <a:outerShdw blurRad="38100" dist="38100" dir="2700000" algn="tl">
                      <a:srgbClr val="000000">
                        <a:alpha val="43137"/>
                      </a:srgbClr>
                    </a:outerShdw>
                  </a:effectLst>
                  <a:latin typeface="Cambria" pitchFamily="18" charset="0"/>
                </a:rPr>
                <a:t>Mejoramiento</a:t>
              </a:r>
            </a:p>
          </p:txBody>
        </p:sp>
        <p:sp>
          <p:nvSpPr>
            <p:cNvPr id="149" name="20 Llamada con línea 1 (sin borde)"/>
            <p:cNvSpPr/>
            <p:nvPr/>
          </p:nvSpPr>
          <p:spPr>
            <a:xfrm>
              <a:off x="1088521" y="5419315"/>
              <a:ext cx="724951" cy="238838"/>
            </a:xfrm>
            <a:prstGeom prst="callout1">
              <a:avLst>
                <a:gd name="adj1" fmla="val 7565"/>
                <a:gd name="adj2" fmla="val 50339"/>
                <a:gd name="adj3" fmla="val -66267"/>
                <a:gd name="adj4" fmla="val 56367"/>
              </a:avLst>
            </a:prstGeom>
            <a:noFill/>
            <a:ln w="9525" cap="flat" cmpd="sng" algn="ctr">
              <a:noFill/>
              <a:prstDash val="solid"/>
            </a:ln>
            <a:effectLst>
              <a:outerShdw blurRad="40000" dist="20000" dir="5400000" rotWithShape="0">
                <a:srgbClr val="000000">
                  <a:alpha val="38000"/>
                </a:srgbClr>
              </a:outerShdw>
            </a:effectLst>
          </p:spPr>
          <p:txBody>
            <a:bodyPr rtlCol="0" anchor="ctr"/>
            <a:lstStyle/>
            <a:p>
              <a:pPr algn="ctr">
                <a:defRPr/>
              </a:pPr>
              <a:r>
                <a:rPr lang="es-CO" sz="1050" b="1" kern="0" dirty="0">
                  <a:solidFill>
                    <a:srgbClr val="04080C"/>
                  </a:solidFill>
                  <a:effectLst>
                    <a:outerShdw blurRad="38100" dist="38100" dir="2700000" algn="tl">
                      <a:srgbClr val="000000">
                        <a:alpha val="43137"/>
                      </a:srgbClr>
                    </a:outerShdw>
                  </a:effectLst>
                  <a:latin typeface="Cambria" pitchFamily="18" charset="0"/>
                </a:rPr>
                <a:t>Neiva</a:t>
              </a:r>
            </a:p>
          </p:txBody>
        </p:sp>
        <p:sp>
          <p:nvSpPr>
            <p:cNvPr id="150" name="103 Elipse"/>
            <p:cNvSpPr/>
            <p:nvPr/>
          </p:nvSpPr>
          <p:spPr>
            <a:xfrm flipH="1" flipV="1">
              <a:off x="1649142" y="5587660"/>
              <a:ext cx="73832" cy="58760"/>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s-CO" kern="0">
                <a:solidFill>
                  <a:prstClr val="black"/>
                </a:solidFill>
                <a:latin typeface="Cambria" pitchFamily="18" charset="0"/>
              </a:endParaRPr>
            </a:p>
          </p:txBody>
        </p:sp>
        <p:sp>
          <p:nvSpPr>
            <p:cNvPr id="151" name="18 CuadroTexto"/>
            <p:cNvSpPr txBox="1"/>
            <p:nvPr/>
          </p:nvSpPr>
          <p:spPr>
            <a:xfrm>
              <a:off x="2941592" y="5835943"/>
              <a:ext cx="1321246" cy="230832"/>
            </a:xfrm>
            <a:prstGeom prst="rect">
              <a:avLst/>
            </a:prstGeom>
            <a:noFill/>
          </p:spPr>
          <p:txBody>
            <a:bodyPr wrap="square" rtlCol="0">
              <a:spAutoFit/>
            </a:bodyPr>
            <a:lstStyle/>
            <a:p>
              <a:pPr>
                <a:defRPr/>
              </a:pPr>
              <a:r>
                <a:rPr lang="es-CO" sz="900" kern="0" dirty="0">
                  <a:solidFill>
                    <a:srgbClr val="244061">
                      <a:lumMod val="50000"/>
                    </a:srgbClr>
                  </a:solidFill>
                  <a:effectLst>
                    <a:outerShdw blurRad="38100" dist="38100" dir="2700000" algn="tl">
                      <a:srgbClr val="000000">
                        <a:alpha val="43137"/>
                      </a:srgbClr>
                    </a:outerShdw>
                  </a:effectLst>
                  <a:latin typeface="Cambria" pitchFamily="18" charset="0"/>
                </a:rPr>
                <a:t> Construcción Variante</a:t>
              </a:r>
            </a:p>
          </p:txBody>
        </p:sp>
        <p:sp>
          <p:nvSpPr>
            <p:cNvPr id="152" name="Estrella de 5 puntas 151"/>
            <p:cNvSpPr/>
            <p:nvPr/>
          </p:nvSpPr>
          <p:spPr>
            <a:xfrm>
              <a:off x="2709238" y="5847678"/>
              <a:ext cx="149390" cy="141347"/>
            </a:xfrm>
            <a:prstGeom prst="star5">
              <a:avLst/>
            </a:prstGeom>
            <a:solidFill>
              <a:srgbClr val="C00000"/>
            </a:solidFill>
            <a:ln w="25400" cap="flat" cmpd="sng" algn="ctr">
              <a:solidFill>
                <a:srgbClr val="C00000"/>
              </a:solidFill>
              <a:prstDash val="solid"/>
            </a:ln>
            <a:effectLst/>
          </p:spPr>
          <p:txBody>
            <a:bodyPr rtlCol="0" anchor="ctr"/>
            <a:lstStyle/>
            <a:p>
              <a:pPr algn="ctr">
                <a:defRPr/>
              </a:pPr>
              <a:endParaRPr lang="es-MX" kern="0">
                <a:solidFill>
                  <a:prstClr val="white"/>
                </a:solidFill>
              </a:endParaRPr>
            </a:p>
          </p:txBody>
        </p:sp>
        <p:sp>
          <p:nvSpPr>
            <p:cNvPr id="153" name="Estrella de 5 puntas 152"/>
            <p:cNvSpPr/>
            <p:nvPr/>
          </p:nvSpPr>
          <p:spPr>
            <a:xfrm>
              <a:off x="2251484" y="3311180"/>
              <a:ext cx="149390" cy="141347"/>
            </a:xfrm>
            <a:prstGeom prst="star5">
              <a:avLst/>
            </a:prstGeom>
            <a:solidFill>
              <a:srgbClr val="C00000"/>
            </a:solidFill>
            <a:ln w="25400" cap="flat" cmpd="sng" algn="ctr">
              <a:solidFill>
                <a:srgbClr val="C00000"/>
              </a:solidFill>
              <a:prstDash val="solid"/>
            </a:ln>
            <a:effectLst/>
          </p:spPr>
          <p:txBody>
            <a:bodyPr rtlCol="0" anchor="ctr"/>
            <a:lstStyle/>
            <a:p>
              <a:pPr algn="ctr">
                <a:defRPr/>
              </a:pPr>
              <a:endParaRPr lang="es-MX" kern="0">
                <a:solidFill>
                  <a:prstClr val="white"/>
                </a:solidFill>
              </a:endParaRPr>
            </a:p>
          </p:txBody>
        </p:sp>
        <p:sp>
          <p:nvSpPr>
            <p:cNvPr id="154" name="Estrella de 5 puntas 153"/>
            <p:cNvSpPr/>
            <p:nvPr/>
          </p:nvSpPr>
          <p:spPr>
            <a:xfrm>
              <a:off x="2383890" y="3006436"/>
              <a:ext cx="149390" cy="141347"/>
            </a:xfrm>
            <a:prstGeom prst="star5">
              <a:avLst/>
            </a:prstGeom>
            <a:solidFill>
              <a:srgbClr val="C00000"/>
            </a:solidFill>
            <a:ln w="25400" cap="flat" cmpd="sng" algn="ctr">
              <a:solidFill>
                <a:srgbClr val="C00000"/>
              </a:solidFill>
              <a:prstDash val="solid"/>
            </a:ln>
            <a:effectLst/>
          </p:spPr>
          <p:txBody>
            <a:bodyPr rtlCol="0" anchor="ctr"/>
            <a:lstStyle/>
            <a:p>
              <a:pPr algn="ctr">
                <a:defRPr/>
              </a:pPr>
              <a:endParaRPr lang="es-MX" kern="0">
                <a:solidFill>
                  <a:prstClr val="white"/>
                </a:solidFill>
              </a:endParaRPr>
            </a:p>
          </p:txBody>
        </p:sp>
        <p:sp>
          <p:nvSpPr>
            <p:cNvPr id="155" name="Estrella de 5 puntas 154"/>
            <p:cNvSpPr/>
            <p:nvPr/>
          </p:nvSpPr>
          <p:spPr>
            <a:xfrm>
              <a:off x="2669337" y="2660684"/>
              <a:ext cx="149390" cy="141347"/>
            </a:xfrm>
            <a:prstGeom prst="star5">
              <a:avLst/>
            </a:prstGeom>
            <a:solidFill>
              <a:srgbClr val="C00000"/>
            </a:solidFill>
            <a:ln w="25400" cap="flat" cmpd="sng" algn="ctr">
              <a:solidFill>
                <a:srgbClr val="C00000"/>
              </a:solidFill>
              <a:prstDash val="solid"/>
            </a:ln>
            <a:effectLst/>
          </p:spPr>
          <p:txBody>
            <a:bodyPr rtlCol="0" anchor="ctr"/>
            <a:lstStyle/>
            <a:p>
              <a:pPr algn="ctr">
                <a:defRPr/>
              </a:pPr>
              <a:endParaRPr lang="es-MX" kern="0">
                <a:solidFill>
                  <a:prstClr val="white"/>
                </a:solidFill>
              </a:endParaRPr>
            </a:p>
          </p:txBody>
        </p:sp>
      </p:grpSp>
      <p:sp>
        <p:nvSpPr>
          <p:cNvPr id="2" name="CuadroTexto 1"/>
          <p:cNvSpPr txBox="1"/>
          <p:nvPr/>
        </p:nvSpPr>
        <p:spPr>
          <a:xfrm>
            <a:off x="4527997" y="3284113"/>
            <a:ext cx="4481848" cy="646331"/>
          </a:xfrm>
          <a:prstGeom prst="rect">
            <a:avLst/>
          </a:prstGeom>
          <a:noFill/>
        </p:spPr>
        <p:txBody>
          <a:bodyPr wrap="square" rtlCol="0">
            <a:spAutoFit/>
          </a:bodyPr>
          <a:lstStyle/>
          <a:p>
            <a:r>
              <a:rPr lang="es-MX" sz="1200" dirty="0">
                <a:solidFill>
                  <a:prstClr val="black"/>
                </a:solidFill>
              </a:rPr>
              <a:t>* </a:t>
            </a:r>
            <a:r>
              <a:rPr lang="es-MX" sz="1050" dirty="0">
                <a:solidFill>
                  <a:prstClr val="black"/>
                </a:solidFill>
              </a:rPr>
              <a:t>Incluye segundas calzadas variantes El Espinal y El Guamo, construcción variante Saldaña (incluye puente sobre río Saldaña 840 m) y la Rehabilitación de los pasos Urbanos</a:t>
            </a:r>
            <a:r>
              <a:rPr lang="es-MX" sz="1200" dirty="0">
                <a:solidFill>
                  <a:prstClr val="black"/>
                </a:solidFill>
              </a:rPr>
              <a:t>.</a:t>
            </a:r>
            <a:endParaRPr lang="es-CO" dirty="0">
              <a:solidFill>
                <a:prstClr val="black"/>
              </a:solidFill>
            </a:endParaRPr>
          </a:p>
        </p:txBody>
      </p:sp>
      <p:grpSp>
        <p:nvGrpSpPr>
          <p:cNvPr id="4" name="Grupo 3"/>
          <p:cNvGrpSpPr/>
          <p:nvPr/>
        </p:nvGrpSpPr>
        <p:grpSpPr>
          <a:xfrm>
            <a:off x="1132105" y="-12557"/>
            <a:ext cx="7741095" cy="1041395"/>
            <a:chOff x="488504" y="55538"/>
            <a:chExt cx="7741095" cy="1041395"/>
          </a:xfrm>
        </p:grpSpPr>
        <p:sp>
          <p:nvSpPr>
            <p:cNvPr id="41" name="Rectángulo 5"/>
            <p:cNvSpPr>
              <a:spLocks noChangeArrowheads="1"/>
            </p:cNvSpPr>
            <p:nvPr/>
          </p:nvSpPr>
          <p:spPr bwMode="auto">
            <a:xfrm>
              <a:off x="488504" y="55538"/>
              <a:ext cx="5904656" cy="646331"/>
            </a:xfrm>
            <a:prstGeom prst="rect">
              <a:avLst/>
            </a:prstGeom>
            <a:noFill/>
            <a:ln w="9525">
              <a:noFill/>
              <a:miter lim="800000"/>
              <a:headEnd/>
              <a:tailEnd/>
            </a:ln>
          </p:spPr>
          <p:txBody>
            <a:bodyPr wrap="square">
              <a:spAutoFit/>
            </a:bodyPr>
            <a:lstStyle/>
            <a:p>
              <a:pPr>
                <a:defRPr/>
              </a:pPr>
              <a:r>
                <a:rPr lang="es-ES" sz="3600" dirty="0">
                  <a:solidFill>
                    <a:srgbClr val="FFC000"/>
                  </a:solidFill>
                  <a:latin typeface="Impact" pitchFamily="34" charset="0"/>
                  <a:sym typeface="Helvetica Neue Bold Condensed" charset="0"/>
                </a:rPr>
                <a:t>CORREDOR 4G</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43" name="Rectángulo 5"/>
            <p:cNvSpPr>
              <a:spLocks noChangeArrowheads="1"/>
            </p:cNvSpPr>
            <p:nvPr/>
          </p:nvSpPr>
          <p:spPr bwMode="auto">
            <a:xfrm>
              <a:off x="859971" y="573713"/>
              <a:ext cx="73696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dirty="0">
                  <a:solidFill>
                    <a:prstClr val="black"/>
                  </a:solidFill>
                  <a:latin typeface="Impact" pitchFamily="34" charset="0"/>
                  <a:sym typeface="Helvetica Neue Bold Condensed"/>
                </a:rPr>
                <a:t>NEIVA – GIRARDOT*</a:t>
              </a:r>
            </a:p>
          </p:txBody>
        </p:sp>
      </p:grpSp>
      <p:sp>
        <p:nvSpPr>
          <p:cNvPr id="3" name="CuadroTexto 2"/>
          <p:cNvSpPr txBox="1"/>
          <p:nvPr/>
        </p:nvSpPr>
        <p:spPr>
          <a:xfrm>
            <a:off x="513694" y="5949280"/>
            <a:ext cx="3590221" cy="276999"/>
          </a:xfrm>
          <a:prstGeom prst="rect">
            <a:avLst/>
          </a:prstGeom>
          <a:noFill/>
        </p:spPr>
        <p:txBody>
          <a:bodyPr wrap="square" rtlCol="0">
            <a:spAutoFit/>
          </a:bodyPr>
          <a:lstStyle/>
          <a:p>
            <a:r>
              <a:rPr lang="es-MX" sz="1050" dirty="0"/>
              <a:t>*También existe una </a:t>
            </a:r>
            <a:r>
              <a:rPr lang="es-MX" sz="1050" dirty="0" smtClean="0"/>
              <a:t>Iniciativa Privada </a:t>
            </a:r>
            <a:r>
              <a:rPr lang="es-MX" sz="1050" dirty="0"/>
              <a:t>en curso</a:t>
            </a:r>
            <a:r>
              <a:rPr lang="es-MX" sz="1200" dirty="0"/>
              <a:t> </a:t>
            </a:r>
          </a:p>
        </p:txBody>
      </p:sp>
    </p:spTree>
    <p:extLst>
      <p:ext uri="{BB962C8B-B14F-4D97-AF65-F5344CB8AC3E}">
        <p14:creationId xmlns:p14="http://schemas.microsoft.com/office/powerpoint/2010/main" val="2447731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4409549" y="980728"/>
            <a:ext cx="490419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ext uri="{D42A27DB-BD31-4B8C-83A1-F6EECF244321}">
                <p14:modId xmlns:p14="http://schemas.microsoft.com/office/powerpoint/2010/main" val="2984426401"/>
              </p:ext>
            </p:extLst>
          </p:nvPr>
        </p:nvGraphicFramePr>
        <p:xfrm>
          <a:off x="4425593" y="1369328"/>
          <a:ext cx="4886047" cy="1902383"/>
        </p:xfrm>
        <a:graphic>
          <a:graphicData uri="http://schemas.openxmlformats.org/drawingml/2006/table">
            <a:tbl>
              <a:tblPr firstRow="1" bandRow="1">
                <a:tableStyleId>{BC89EF96-8CEA-46FF-86C4-4CE0E7609802}</a:tableStyleId>
              </a:tblPr>
              <a:tblGrid>
                <a:gridCol w="3407768"/>
                <a:gridCol w="1478279"/>
              </a:tblGrid>
              <a:tr h="223470">
                <a:tc>
                  <a:txBody>
                    <a:bodyPr/>
                    <a:lstStyle/>
                    <a:p>
                      <a:pPr algn="ctr"/>
                      <a:r>
                        <a:rPr lang="es-CO" sz="1400" b="1" dirty="0" smtClean="0">
                          <a:latin typeface="+mn-lt"/>
                          <a:cs typeface="+mn-cs"/>
                        </a:rPr>
                        <a:t>Grupo 1 FONADE</a:t>
                      </a:r>
                      <a:endParaRPr lang="es-CO" sz="1400" b="1" dirty="0">
                        <a:latin typeface="+mn-lt"/>
                        <a:cs typeface="Arial" panose="020B0604020202020204" pitchFamily="34" charset="0"/>
                      </a:endParaRPr>
                    </a:p>
                  </a:txBody>
                  <a:tcPr/>
                </a:tc>
                <a:tc>
                  <a:txBody>
                    <a:bodyPr/>
                    <a:lstStyle/>
                    <a:p>
                      <a:pPr algn="ctr" fontAlgn="ctr"/>
                      <a:r>
                        <a:rPr lang="es-CO" sz="1400" b="1" i="0" u="none" strike="noStrike" dirty="0" smtClean="0">
                          <a:solidFill>
                            <a:schemeClr val="tx1"/>
                          </a:solidFill>
                          <a:latin typeface="+mn-lt"/>
                          <a:cs typeface="Arial" panose="020B0604020202020204" pitchFamily="34" charset="0"/>
                        </a:rPr>
                        <a:t>SEGUNDA OLA</a:t>
                      </a:r>
                      <a:endParaRPr lang="es-CO" sz="1400" b="1" i="0" u="none" strike="noStrike" dirty="0">
                        <a:solidFill>
                          <a:schemeClr val="tx1"/>
                        </a:solidFill>
                        <a:latin typeface="+mn-lt"/>
                        <a:cs typeface="Arial" panose="020B0604020202020204" pitchFamily="34" charset="0"/>
                      </a:endParaRPr>
                    </a:p>
                  </a:txBody>
                  <a:tcPr marL="9525" marR="9525" marT="9525" marB="0" anchor="ctr"/>
                </a:tc>
              </a:tr>
              <a:tr h="3783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Proyecto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444,00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Construcción</a:t>
                      </a:r>
                      <a:r>
                        <a:rPr lang="es-ES" sz="1400" b="0" u="none" strike="noStrike" baseline="0" dirty="0" smtClean="0">
                          <a:effectLst/>
                          <a:latin typeface="+mn-lt"/>
                          <a:cs typeface="+mn-cs"/>
                        </a:rPr>
                        <a:t> doble Calzada</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22,00Km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Mejoramiento</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18 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Rehabilitación </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420,00 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Variantes</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7</a:t>
                      </a:r>
                      <a:r>
                        <a:rPr lang="es-CO" sz="1400" b="0" i="0" u="none" strike="noStrike" baseline="0" dirty="0" smtClean="0">
                          <a:solidFill>
                            <a:srgbClr val="000000"/>
                          </a:solidFill>
                          <a:latin typeface="+mn-lt"/>
                          <a:cs typeface="Arial" panose="020B0604020202020204" pitchFamily="34" charset="0"/>
                        </a:rPr>
                        <a:t> Unidades (27 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4489882" y="4365104"/>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ext uri="{D42A27DB-BD31-4B8C-83A1-F6EECF244321}">
                <p14:modId xmlns:p14="http://schemas.microsoft.com/office/powerpoint/2010/main" val="2980011199"/>
              </p:ext>
            </p:extLst>
          </p:nvPr>
        </p:nvGraphicFramePr>
        <p:xfrm>
          <a:off x="4497623" y="4734072"/>
          <a:ext cx="4919671" cy="518160"/>
        </p:xfrm>
        <a:graphic>
          <a:graphicData uri="http://schemas.openxmlformats.org/drawingml/2006/table">
            <a:tbl>
              <a:tblPr firstRow="1" bandRow="1">
                <a:tableStyleId>{BC89EF96-8CEA-46FF-86C4-4CE0E7609802}</a:tableStyleId>
              </a:tblPr>
              <a:tblGrid>
                <a:gridCol w="4919671"/>
              </a:tblGrid>
              <a:tr h="0">
                <a:tc>
                  <a:txBody>
                    <a:bodyPr/>
                    <a:lstStyle/>
                    <a:p>
                      <a:pPr marL="228600" indent="-228600" algn="just">
                        <a:buFont typeface="+mj-lt"/>
                        <a:buAutoNum type="arabicPeriod"/>
                      </a:pPr>
                      <a:r>
                        <a:rPr lang="es-CO" sz="1400" b="0" dirty="0" smtClean="0">
                          <a:solidFill>
                            <a:schemeClr val="tx1"/>
                          </a:solidFill>
                          <a:effectLst/>
                          <a:latin typeface="+mj-lt"/>
                        </a:rPr>
                        <a:t>Generación de  aproximadamente 7.000  empleos directos  anuales durante la etapa de construcción (4 años)</a:t>
                      </a:r>
                      <a:endParaRPr lang="es-CO" sz="14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4489803" y="5311427"/>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ext uri="{D42A27DB-BD31-4B8C-83A1-F6EECF244321}">
                <p14:modId xmlns:p14="http://schemas.microsoft.com/office/powerpoint/2010/main" val="2463938699"/>
              </p:ext>
            </p:extLst>
          </p:nvPr>
        </p:nvGraphicFramePr>
        <p:xfrm>
          <a:off x="4497825" y="5696288"/>
          <a:ext cx="4919671" cy="944880"/>
        </p:xfrm>
        <a:graphic>
          <a:graphicData uri="http://schemas.openxmlformats.org/drawingml/2006/table">
            <a:tbl>
              <a:tblPr firstRow="1" bandRow="1">
                <a:tableStyleId>{BC89EF96-8CEA-46FF-86C4-4CE0E7609802}</a:tableStyleId>
              </a:tblPr>
              <a:tblGrid>
                <a:gridCol w="4919671"/>
              </a:tblGrid>
              <a:tr h="771046">
                <a:tc>
                  <a:txBody>
                    <a:bodyPr/>
                    <a:lstStyle/>
                    <a:p>
                      <a:pPr marL="228600" indent="-228600" algn="just">
                        <a:buFont typeface="+mj-lt"/>
                        <a:buAutoNum type="arabicPeriod"/>
                      </a:pPr>
                      <a:r>
                        <a:rPr lang="es-CO" sz="1400" b="0" dirty="0" smtClean="0">
                          <a:solidFill>
                            <a:schemeClr val="tx1">
                              <a:lumMod val="50000"/>
                            </a:schemeClr>
                          </a:solidFill>
                          <a:effectLst/>
                          <a:latin typeface="+mj-lt"/>
                        </a:rPr>
                        <a:t>Menores tiempos de recorrido asociados a una mayor velocidad de operación. Aproximadamente reducción de 1 hora de viaje.</a:t>
                      </a:r>
                    </a:p>
                    <a:p>
                      <a:pPr marL="228600" indent="-228600" algn="just">
                        <a:buFont typeface="+mj-lt"/>
                        <a:buAutoNum type="arabicPeriod"/>
                      </a:pPr>
                      <a:r>
                        <a:rPr lang="es-CO" sz="1400" b="0" dirty="0" smtClean="0">
                          <a:solidFill>
                            <a:schemeClr val="tx1">
                              <a:lumMod val="50000"/>
                            </a:schemeClr>
                          </a:solidFill>
                          <a:effectLst/>
                          <a:latin typeface="+mj-lt"/>
                        </a:rPr>
                        <a:t>Mejores</a:t>
                      </a:r>
                      <a:r>
                        <a:rPr lang="es-CO" sz="1400" b="0" baseline="0" dirty="0" smtClean="0">
                          <a:solidFill>
                            <a:schemeClr val="tx1">
                              <a:lumMod val="50000"/>
                            </a:schemeClr>
                          </a:solidFill>
                          <a:effectLst/>
                          <a:latin typeface="+mj-lt"/>
                        </a:rPr>
                        <a:t> Especificaciones de las Vías</a:t>
                      </a:r>
                      <a:endParaRPr lang="es-CO" sz="1400" b="0" dirty="0">
                        <a:solidFill>
                          <a:schemeClr val="tx1">
                            <a:lumMod val="50000"/>
                          </a:schemeClr>
                        </a:solidFill>
                        <a:effectLst/>
                        <a:latin typeface="+mj-lt"/>
                      </a:endParaRPr>
                    </a:p>
                  </a:txBody>
                  <a:tcPr>
                    <a:solidFill>
                      <a:schemeClr val="bg1"/>
                    </a:solidFill>
                  </a:tcPr>
                </a:tc>
              </a:tr>
            </a:tbl>
          </a:graphicData>
        </a:graphic>
      </p:graphicFrame>
      <p:sp>
        <p:nvSpPr>
          <p:cNvPr id="2" name="CuadroTexto 1"/>
          <p:cNvSpPr txBox="1"/>
          <p:nvPr/>
        </p:nvSpPr>
        <p:spPr>
          <a:xfrm>
            <a:off x="4343870" y="3297392"/>
            <a:ext cx="5256584" cy="1061829"/>
          </a:xfrm>
          <a:prstGeom prst="rect">
            <a:avLst/>
          </a:prstGeom>
          <a:noFill/>
        </p:spPr>
        <p:txBody>
          <a:bodyPr wrap="square" rtlCol="0">
            <a:spAutoFit/>
          </a:bodyPr>
          <a:lstStyle/>
          <a:p>
            <a:pPr marL="171450" indent="-171450">
              <a:buFont typeface="Arial" panose="020B0604020202020204" pitchFamily="34" charset="0"/>
              <a:buChar char="•"/>
            </a:pPr>
            <a:r>
              <a:rPr lang="es-MX" sz="1050" dirty="0">
                <a:solidFill>
                  <a:prstClr val="black"/>
                </a:solidFill>
              </a:rPr>
              <a:t>Incluye construcción dos  intercambiadores, Surabastos Neiva y Cruce Juncal.</a:t>
            </a:r>
          </a:p>
          <a:p>
            <a:pPr marL="171450" indent="-171450">
              <a:buFont typeface="Arial" panose="020B0604020202020204" pitchFamily="34" charset="0"/>
              <a:buChar char="•"/>
            </a:pPr>
            <a:r>
              <a:rPr lang="es-MX" sz="1050" dirty="0">
                <a:solidFill>
                  <a:prstClr val="black"/>
                </a:solidFill>
              </a:rPr>
              <a:t>construcción variantes Campoalegre, Hobo, Gigante, Timaná ,Mocoa , Villagarzón y Puerto Caicedo ( 27.2Km) y construcción túnel falso: 1 túnel 390 m en el sitio el Pericongo y 2 túneles 90 m c/u vía Mocoa – San Juan Villalobos.</a:t>
            </a:r>
          </a:p>
          <a:p>
            <a:pPr marL="171450" indent="-171450">
              <a:buFont typeface="Arial" panose="020B0604020202020204" pitchFamily="34" charset="0"/>
              <a:buChar char="•"/>
            </a:pPr>
            <a:r>
              <a:rPr lang="es-MX" sz="1050" dirty="0">
                <a:solidFill>
                  <a:prstClr val="black"/>
                </a:solidFill>
              </a:rPr>
              <a:t>Construcción de dos tramos de tercer carril entre Hobo y Gigante (4.1 Km) y entre Garzon y la Jagua (1 Km) </a:t>
            </a:r>
            <a:endParaRPr lang="es-CO" sz="1050" dirty="0">
              <a:solidFill>
                <a:prstClr val="black"/>
              </a:solidFill>
            </a:endParaRPr>
          </a:p>
        </p:txBody>
      </p:sp>
      <p:grpSp>
        <p:nvGrpSpPr>
          <p:cNvPr id="3" name="Grupo 2"/>
          <p:cNvGrpSpPr/>
          <p:nvPr/>
        </p:nvGrpSpPr>
        <p:grpSpPr>
          <a:xfrm>
            <a:off x="1280592" y="-3858"/>
            <a:ext cx="7741095" cy="986965"/>
            <a:chOff x="488504" y="22880"/>
            <a:chExt cx="7741095" cy="986965"/>
          </a:xfrm>
        </p:grpSpPr>
        <p:sp>
          <p:nvSpPr>
            <p:cNvPr id="59" name="Rectángulo 5"/>
            <p:cNvSpPr>
              <a:spLocks noChangeArrowheads="1"/>
            </p:cNvSpPr>
            <p:nvPr/>
          </p:nvSpPr>
          <p:spPr bwMode="auto">
            <a:xfrm>
              <a:off x="488504" y="22880"/>
              <a:ext cx="5904656" cy="646331"/>
            </a:xfrm>
            <a:prstGeom prst="rect">
              <a:avLst/>
            </a:prstGeom>
            <a:noFill/>
            <a:ln w="9525">
              <a:noFill/>
              <a:miter lim="800000"/>
              <a:headEnd/>
              <a:tailEnd/>
            </a:ln>
          </p:spPr>
          <p:txBody>
            <a:bodyPr wrap="square">
              <a:spAutoFit/>
            </a:bodyPr>
            <a:lstStyle/>
            <a:p>
              <a:pPr>
                <a:defRPr/>
              </a:pPr>
              <a:r>
                <a:rPr lang="es-ES" sz="3600" dirty="0">
                  <a:solidFill>
                    <a:srgbClr val="FFC000"/>
                  </a:solidFill>
                  <a:latin typeface="Impact" pitchFamily="34" charset="0"/>
                  <a:sym typeface="Helvetica Neue Bold Condensed" charset="0"/>
                </a:rPr>
                <a:t>CORREDOR 4G</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0" name="Rectángulo 5"/>
            <p:cNvSpPr>
              <a:spLocks noChangeArrowheads="1"/>
            </p:cNvSpPr>
            <p:nvPr/>
          </p:nvSpPr>
          <p:spPr bwMode="auto">
            <a:xfrm>
              <a:off x="859971" y="486625"/>
              <a:ext cx="73696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dirty="0">
                  <a:solidFill>
                    <a:prstClr val="black"/>
                  </a:solidFill>
                  <a:latin typeface="Impact" pitchFamily="34" charset="0"/>
                  <a:sym typeface="Helvetica Neue Bold Condensed"/>
                </a:rPr>
                <a:t>SANTANA – MOCOA - NEIVA</a:t>
              </a:r>
            </a:p>
          </p:txBody>
        </p:sp>
      </p:grpSp>
      <p:pic>
        <p:nvPicPr>
          <p:cNvPr id="1026" name="Imagen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62400"/>
            <a:ext cx="3985856" cy="428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314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0 CuadroTexto"/>
          <p:cNvSpPr txBox="1">
            <a:spLocks noChangeArrowheads="1"/>
          </p:cNvSpPr>
          <p:nvPr/>
        </p:nvSpPr>
        <p:spPr bwMode="auto">
          <a:xfrm flipH="1">
            <a:off x="776288" y="3933056"/>
            <a:ext cx="3503612"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s-MX"/>
            </a:defPPr>
            <a:lvl1pPr marL="457200" indent="-457200" algn="ctr" fontAlgn="base">
              <a:spcBef>
                <a:spcPts val="600"/>
              </a:spcBef>
              <a:spcAft>
                <a:spcPct val="0"/>
              </a:spcAft>
              <a:defRPr sz="1600" b="1">
                <a:solidFill>
                  <a:prstClr val="white"/>
                </a:solidFill>
                <a:effectLst>
                  <a:outerShdw blurRad="38100" dist="38100" dir="2700000" algn="tl">
                    <a:srgbClr val="000000">
                      <a:alpha val="43137"/>
                    </a:srgbClr>
                  </a:outerShdw>
                </a:effectLst>
                <a:latin typeface="Calibri"/>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t>ALCANCE CONCESIONES 4G</a:t>
            </a:r>
          </a:p>
        </p:txBody>
      </p:sp>
      <p:sp>
        <p:nvSpPr>
          <p:cNvPr id="5" name="30 CuadroTexto"/>
          <p:cNvSpPr txBox="1">
            <a:spLocks noChangeArrowheads="1"/>
          </p:cNvSpPr>
          <p:nvPr/>
        </p:nvSpPr>
        <p:spPr bwMode="auto">
          <a:xfrm flipH="1">
            <a:off x="4622800" y="1090629"/>
            <a:ext cx="4749800" cy="338554"/>
          </a:xfrm>
          <a:prstGeom prst="rect">
            <a:avLst/>
          </a:prstGeom>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s-MX"/>
            </a:defPPr>
            <a:lvl1pPr marL="457200" indent="-457200" algn="ctr" fontAlgn="base">
              <a:spcBef>
                <a:spcPts val="600"/>
              </a:spcBef>
              <a:spcAft>
                <a:spcPct val="0"/>
              </a:spcAft>
              <a:defRPr sz="1600" b="1">
                <a:solidFill>
                  <a:prstClr val="white"/>
                </a:solidFill>
                <a:effectLst>
                  <a:outerShdw blurRad="38100" dist="38100" dir="2700000" algn="tl">
                    <a:srgbClr val="000000">
                      <a:alpha val="43137"/>
                    </a:srgbClr>
                  </a:outerShdw>
                </a:effectLst>
                <a:latin typeface="Calibri"/>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t>INVERSIONES 4G (Millones)</a:t>
            </a:r>
          </a:p>
        </p:txBody>
      </p:sp>
      <p:graphicFrame>
        <p:nvGraphicFramePr>
          <p:cNvPr id="8" name="Tabla 7"/>
          <p:cNvGraphicFramePr>
            <a:graphicFrameLocks noGrp="1"/>
          </p:cNvGraphicFramePr>
          <p:nvPr/>
        </p:nvGraphicFramePr>
        <p:xfrm>
          <a:off x="4619625" y="1465487"/>
          <a:ext cx="4749800" cy="823154"/>
        </p:xfrm>
        <a:graphic>
          <a:graphicData uri="http://schemas.openxmlformats.org/drawingml/2006/table">
            <a:tbl>
              <a:tblPr firstRow="1" bandRow="1">
                <a:tableStyleId>{E8B1032C-EA38-4F05-BA0D-38AFFFC7BED3}</a:tableStyleId>
              </a:tblPr>
              <a:tblGrid>
                <a:gridCol w="2699341"/>
                <a:gridCol w="2050459"/>
              </a:tblGrid>
              <a:tr h="259292">
                <a:tc>
                  <a:txBody>
                    <a:bodyPr/>
                    <a:lstStyle/>
                    <a:p>
                      <a:pPr marL="0" algn="l" defTabSz="914400" rtl="0" eaLnBrk="1" latinLnBrk="0" hangingPunct="1"/>
                      <a:r>
                        <a:rPr lang="es-ES" sz="1200" kern="1200" dirty="0" smtClean="0"/>
                        <a:t>Total</a:t>
                      </a:r>
                      <a:r>
                        <a:rPr lang="es-ES" sz="1200" kern="1200" baseline="0" dirty="0" smtClean="0"/>
                        <a:t> Capex</a:t>
                      </a:r>
                      <a:endParaRPr lang="es-CO" sz="1200" b="0" kern="1200" dirty="0">
                        <a:solidFill>
                          <a:schemeClr val="dk1"/>
                        </a:solidFill>
                        <a:latin typeface="+mn-lt"/>
                        <a:ea typeface="+mn-ea"/>
                        <a:cs typeface="Arial" panose="020B0604020202020204" pitchFamily="34" charset="0"/>
                      </a:endParaRPr>
                    </a:p>
                  </a:txBody>
                  <a:tcPr marL="91421" marR="91421" marT="45757" marB="45757"/>
                </a:tc>
                <a:tc>
                  <a:txBody>
                    <a:bodyPr/>
                    <a:lstStyle/>
                    <a:p>
                      <a:pPr algn="ctr" fontAlgn="b"/>
                      <a:r>
                        <a:rPr lang="es-MX" sz="1200" u="none" strike="noStrike" kern="1200" dirty="0" smtClean="0">
                          <a:effectLst/>
                        </a:rPr>
                        <a:t>$ 1.884.729</a:t>
                      </a:r>
                      <a:endParaRPr lang="es-MX" sz="1200" b="0" i="0" u="none" strike="noStrike" kern="1200" dirty="0">
                        <a:solidFill>
                          <a:srgbClr val="000000"/>
                        </a:solidFill>
                        <a:effectLst/>
                        <a:latin typeface="Arial" panose="020B0604020202020204" pitchFamily="34" charset="0"/>
                        <a:ea typeface="+mn-ea"/>
                        <a:cs typeface="+mn-cs"/>
                      </a:endParaRPr>
                    </a:p>
                  </a:txBody>
                  <a:tcPr marL="9523" marR="9523" marT="9533" marB="0" anchor="ctr"/>
                </a:tc>
              </a:tr>
              <a:tr h="259292">
                <a:tc>
                  <a:txBody>
                    <a:bodyPr/>
                    <a:lstStyle/>
                    <a:p>
                      <a:pPr marL="0" algn="l" defTabSz="914400" rtl="0" eaLnBrk="1" latinLnBrk="0" hangingPunct="1"/>
                      <a:r>
                        <a:rPr lang="es-CO" sz="1200" kern="1200" dirty="0" smtClean="0"/>
                        <a:t>Total Vigencia Futura*</a:t>
                      </a:r>
                      <a:endParaRPr lang="es-CO" sz="1200" b="1" kern="1200" dirty="0">
                        <a:solidFill>
                          <a:schemeClr val="dk1"/>
                        </a:solidFill>
                        <a:latin typeface="+mn-lt"/>
                        <a:ea typeface="+mn-ea"/>
                        <a:cs typeface="Arial" panose="020B0604020202020204" pitchFamily="34" charset="0"/>
                      </a:endParaRPr>
                    </a:p>
                  </a:txBody>
                  <a:tcPr marL="91421" marR="91421" marT="45757" marB="45757" anchor="ctr"/>
                </a:tc>
                <a:tc>
                  <a:txBody>
                    <a:bodyPr/>
                    <a:lstStyle/>
                    <a:p>
                      <a:pPr marL="0" algn="ctr" defTabSz="914400" rtl="0" eaLnBrk="1" fontAlgn="ctr" latinLnBrk="0" hangingPunct="1"/>
                      <a:r>
                        <a:rPr lang="es-MX" sz="1200" u="none" strike="noStrike" kern="1200" dirty="0" smtClean="0">
                          <a:effectLst/>
                        </a:rPr>
                        <a:t>$ 3.476.879</a:t>
                      </a:r>
                      <a:endParaRPr lang="es-MX" sz="1200" u="none" strike="noStrike" kern="1200" dirty="0" smtClean="0">
                        <a:solidFill>
                          <a:schemeClr val="tx1"/>
                        </a:solidFill>
                        <a:effectLst/>
                        <a:latin typeface="+mn-lt"/>
                        <a:ea typeface="+mn-ea"/>
                        <a:cs typeface="+mn-cs"/>
                      </a:endParaRPr>
                    </a:p>
                  </a:txBody>
                  <a:tcPr marL="0" marR="0" marT="0" marB="0" anchor="ctr"/>
                </a:tc>
              </a:tr>
              <a:tr h="259292">
                <a:tc>
                  <a:txBody>
                    <a:bodyPr/>
                    <a:lstStyle/>
                    <a:p>
                      <a:pPr marL="0" algn="l" defTabSz="914400" rtl="0" eaLnBrk="1" fontAlgn="ctr" latinLnBrk="0" hangingPunct="1"/>
                      <a:r>
                        <a:rPr lang="es-CO" sz="1200" u="none" strike="noStrike" kern="1200" dirty="0" smtClean="0">
                          <a:effectLst/>
                        </a:rPr>
                        <a:t>Inversión Meta</a:t>
                      </a:r>
                      <a:endParaRPr lang="es-CO" sz="1200" u="none" strike="noStrike" kern="1200" dirty="0">
                        <a:solidFill>
                          <a:schemeClr val="tx1"/>
                        </a:solidFill>
                        <a:effectLst/>
                        <a:latin typeface="+mn-lt"/>
                        <a:ea typeface="+mn-ea"/>
                        <a:cs typeface="+mn-cs"/>
                      </a:endParaRPr>
                    </a:p>
                  </a:txBody>
                  <a:tcPr marT="45743" marB="45743" anchor="ctr"/>
                </a:tc>
                <a:tc>
                  <a:txBody>
                    <a:bodyPr/>
                    <a:lstStyle/>
                    <a:p>
                      <a:pPr marL="0" algn="ctr" defTabSz="914400" rtl="0" eaLnBrk="1" fontAlgn="ctr" latinLnBrk="0" hangingPunct="1"/>
                      <a:r>
                        <a:rPr lang="es-MX" sz="1200" u="none" strike="noStrike" kern="1200" dirty="0" smtClean="0">
                          <a:effectLst/>
                        </a:rPr>
                        <a:t>$ 721.610</a:t>
                      </a:r>
                      <a:endParaRPr lang="es-MX" sz="1200" u="none" strike="noStrike" kern="1200" dirty="0" smtClean="0">
                        <a:solidFill>
                          <a:schemeClr val="tx1"/>
                        </a:solidFill>
                        <a:effectLst/>
                        <a:latin typeface="+mn-lt"/>
                        <a:ea typeface="+mn-ea"/>
                        <a:cs typeface="+mn-cs"/>
                      </a:endParaRPr>
                    </a:p>
                  </a:txBody>
                  <a:tcPr marL="0" marR="0" marT="0" marB="0" anchor="ctr"/>
                </a:tc>
              </a:tr>
            </a:tbl>
          </a:graphicData>
        </a:graphic>
      </p:graphicFrame>
      <p:graphicFrame>
        <p:nvGraphicFramePr>
          <p:cNvPr id="9" name="17 Tabla"/>
          <p:cNvGraphicFramePr>
            <a:graphicFrameLocks noGrp="1"/>
          </p:cNvGraphicFramePr>
          <p:nvPr>
            <p:extLst>
              <p:ext uri="{D42A27DB-BD31-4B8C-83A1-F6EECF244321}">
                <p14:modId xmlns:p14="http://schemas.microsoft.com/office/powerpoint/2010/main" val="4263690019"/>
              </p:ext>
            </p:extLst>
          </p:nvPr>
        </p:nvGraphicFramePr>
        <p:xfrm>
          <a:off x="776288" y="4293096"/>
          <a:ext cx="3503612" cy="1932899"/>
        </p:xfrm>
        <a:graphic>
          <a:graphicData uri="http://schemas.openxmlformats.org/drawingml/2006/table">
            <a:tbl>
              <a:tblPr firstRow="1" bandRow="1">
                <a:tableStyleId>{BC89EF96-8CEA-46FF-86C4-4CE0E7609802}</a:tableStyleId>
              </a:tblPr>
              <a:tblGrid>
                <a:gridCol w="2097541"/>
                <a:gridCol w="1406071"/>
              </a:tblGrid>
              <a:tr h="259091">
                <a:tc>
                  <a:txBody>
                    <a:bodyPr/>
                    <a:lstStyle/>
                    <a:p>
                      <a:pPr marL="0" algn="ctr" defTabSz="914400" rtl="0" eaLnBrk="1" fontAlgn="ctr" latinLnBrk="0" hangingPunct="1"/>
                      <a:r>
                        <a:rPr lang="es-CO" sz="1200" b="1" i="0" u="none" strike="noStrike" kern="1200" dirty="0" smtClean="0">
                          <a:solidFill>
                            <a:schemeClr val="tx1"/>
                          </a:solidFill>
                          <a:latin typeface="+mn-lt"/>
                          <a:ea typeface="+mn-ea"/>
                          <a:cs typeface="Arial" panose="020B0604020202020204" pitchFamily="34" charset="0"/>
                        </a:rPr>
                        <a:t>Grupo 3 FONADE</a:t>
                      </a:r>
                      <a:endParaRPr lang="es-CO" sz="1200" b="1" i="0" u="none" strike="noStrike" kern="1200" dirty="0">
                        <a:solidFill>
                          <a:schemeClr val="tx1"/>
                        </a:solidFill>
                        <a:latin typeface="+mn-lt"/>
                        <a:ea typeface="+mn-ea"/>
                        <a:cs typeface="Arial" panose="020B0604020202020204" pitchFamily="34" charset="0"/>
                      </a:endParaRPr>
                    </a:p>
                  </a:txBody>
                  <a:tcPr marT="45722" marB="45722"/>
                </a:tc>
                <a:tc>
                  <a:txBody>
                    <a:bodyPr/>
                    <a:lstStyle/>
                    <a:p>
                      <a:pPr marL="0" algn="ctr" defTabSz="914400" rtl="0" eaLnBrk="1" fontAlgn="ctr" latinLnBrk="0" hangingPunct="1"/>
                      <a:r>
                        <a:rPr lang="es-CO" sz="1200" b="1" i="0" u="none" strike="noStrike" kern="1200" dirty="0" smtClean="0">
                          <a:solidFill>
                            <a:schemeClr val="tx1"/>
                          </a:solidFill>
                          <a:latin typeface="+mn-lt"/>
                          <a:ea typeface="+mn-ea"/>
                          <a:cs typeface="Arial" panose="020B0604020202020204" pitchFamily="34" charset="0"/>
                        </a:rPr>
                        <a:t>SEGUNDA OLA</a:t>
                      </a:r>
                      <a:endParaRPr lang="es-CO" sz="1200" b="1" i="0" u="none" strike="noStrike" kern="1200" dirty="0">
                        <a:solidFill>
                          <a:schemeClr val="tx1"/>
                        </a:solidFill>
                        <a:latin typeface="+mn-lt"/>
                        <a:ea typeface="+mn-ea"/>
                        <a:cs typeface="Arial" panose="020B0604020202020204" pitchFamily="34" charset="0"/>
                      </a:endParaRPr>
                    </a:p>
                  </a:txBody>
                  <a:tcPr marL="9525" marR="9525" marT="9525" marB="0" anchor="ctr"/>
                </a:tc>
              </a:tr>
              <a:tr h="3783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solidFill>
                            <a:schemeClr val="tx1"/>
                          </a:solidFill>
                          <a:effectLst/>
                          <a:latin typeface="+mn-lt"/>
                          <a:ea typeface="+mn-ea"/>
                          <a:cs typeface="+mn-cs"/>
                        </a:rPr>
                        <a:t>Longitud de Proyecto (Km)</a:t>
                      </a:r>
                    </a:p>
                  </a:txBody>
                  <a:tcPr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u="none" strike="noStrike" kern="1200" dirty="0" smtClean="0">
                          <a:solidFill>
                            <a:schemeClr val="tx1"/>
                          </a:solidFill>
                          <a:effectLst/>
                          <a:latin typeface="+mn-lt"/>
                          <a:ea typeface="+mn-ea"/>
                          <a:cs typeface="+mn-cs"/>
                        </a:rPr>
                        <a:t>261,05 Km</a:t>
                      </a:r>
                      <a:endParaRPr lang="es-CO" sz="1200" u="none" strike="noStrike" kern="1200" dirty="0">
                        <a:solidFill>
                          <a:schemeClr val="tx1"/>
                        </a:solidFill>
                        <a:effectLst/>
                        <a:latin typeface="+mn-lt"/>
                        <a:ea typeface="+mn-ea"/>
                        <a:cs typeface="+mn-cs"/>
                      </a:endParaRPr>
                    </a:p>
                  </a:txBody>
                  <a:tcPr marL="9525" marR="9525" marT="9525" marB="0" anchor="ctr"/>
                </a:tc>
              </a:tr>
              <a:tr h="2590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solidFill>
                            <a:schemeClr val="tx1"/>
                          </a:solidFill>
                          <a:effectLst/>
                          <a:latin typeface="+mn-lt"/>
                          <a:ea typeface="+mn-ea"/>
                          <a:cs typeface="+mn-cs"/>
                        </a:rPr>
                        <a:t>Doble Calzada</a:t>
                      </a:r>
                    </a:p>
                  </a:txBody>
                  <a:tcPr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u="none" strike="noStrike" kern="1200" dirty="0" smtClean="0">
                          <a:solidFill>
                            <a:schemeClr val="tx1"/>
                          </a:solidFill>
                          <a:effectLst/>
                          <a:latin typeface="+mn-lt"/>
                          <a:ea typeface="+mn-ea"/>
                          <a:cs typeface="+mn-cs"/>
                        </a:rPr>
                        <a:t>48.2 Km</a:t>
                      </a:r>
                      <a:endParaRPr lang="es-CO" sz="1200" u="none" strike="noStrike" kern="1200" dirty="0">
                        <a:solidFill>
                          <a:schemeClr val="tx1"/>
                        </a:solidFill>
                        <a:effectLst/>
                        <a:latin typeface="+mn-lt"/>
                        <a:ea typeface="+mn-ea"/>
                        <a:cs typeface="+mn-cs"/>
                      </a:endParaRPr>
                    </a:p>
                  </a:txBody>
                  <a:tcPr marL="9525" marR="9525" marT="9525" marB="0" anchor="ctr"/>
                </a:tc>
              </a:tr>
              <a:tr h="2590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solidFill>
                            <a:schemeClr val="tx1"/>
                          </a:solidFill>
                          <a:effectLst/>
                          <a:latin typeface="+mn-lt"/>
                          <a:ea typeface="+mn-ea"/>
                          <a:cs typeface="+mn-cs"/>
                        </a:rPr>
                        <a:t>Mejoramiento</a:t>
                      </a:r>
                    </a:p>
                  </a:txBody>
                  <a:tcPr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u="none" strike="noStrike" kern="1200" dirty="0" smtClean="0">
                          <a:solidFill>
                            <a:schemeClr val="tx1"/>
                          </a:solidFill>
                          <a:effectLst/>
                          <a:latin typeface="+mn-lt"/>
                          <a:ea typeface="+mn-ea"/>
                          <a:cs typeface="+mn-cs"/>
                        </a:rPr>
                        <a:t>206.8 Km</a:t>
                      </a:r>
                      <a:endParaRPr lang="es-CO" sz="1200" u="none" strike="noStrike" kern="1200" dirty="0">
                        <a:solidFill>
                          <a:schemeClr val="tx1"/>
                        </a:solidFill>
                        <a:effectLst/>
                        <a:latin typeface="+mn-lt"/>
                        <a:ea typeface="+mn-ea"/>
                        <a:cs typeface="+mn-cs"/>
                      </a:endParaRPr>
                    </a:p>
                  </a:txBody>
                  <a:tcPr marL="9525" marR="9525" marT="9525" marB="0" anchor="ctr"/>
                </a:tc>
              </a:tr>
              <a:tr h="4267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solidFill>
                            <a:schemeClr val="tx1"/>
                          </a:solidFill>
                          <a:effectLst/>
                          <a:latin typeface="+mn-lt"/>
                          <a:ea typeface="+mn-ea"/>
                          <a:cs typeface="+mn-cs"/>
                        </a:rPr>
                        <a:t>Construcción Calzada</a:t>
                      </a:r>
                      <a:r>
                        <a:rPr lang="es-ES" sz="1200" u="none" strike="noStrike" kern="1200" baseline="0" dirty="0" smtClean="0">
                          <a:solidFill>
                            <a:schemeClr val="tx1"/>
                          </a:solidFill>
                          <a:effectLst/>
                          <a:latin typeface="+mn-lt"/>
                          <a:ea typeface="+mn-ea"/>
                          <a:cs typeface="+mn-cs"/>
                        </a:rPr>
                        <a:t> Sencilla Variante de </a:t>
                      </a:r>
                      <a:r>
                        <a:rPr lang="es-ES" sz="1200" u="none" strike="noStrike" kern="1200" baseline="0" dirty="0" err="1" smtClean="0">
                          <a:solidFill>
                            <a:schemeClr val="tx1"/>
                          </a:solidFill>
                          <a:effectLst/>
                          <a:latin typeface="+mn-lt"/>
                          <a:ea typeface="+mn-ea"/>
                          <a:cs typeface="+mn-cs"/>
                        </a:rPr>
                        <a:t>Cumaral</a:t>
                      </a:r>
                      <a:endParaRPr lang="es-ES" sz="1200" u="none" strike="noStrike" kern="1200" dirty="0" smtClean="0">
                        <a:solidFill>
                          <a:schemeClr val="tx1"/>
                        </a:solidFill>
                        <a:effectLst/>
                        <a:latin typeface="+mn-lt"/>
                        <a:ea typeface="+mn-ea"/>
                        <a:cs typeface="+mn-cs"/>
                      </a:endParaRPr>
                    </a:p>
                  </a:txBody>
                  <a:tcPr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u="none" strike="noStrike" kern="1200" dirty="0" smtClean="0">
                          <a:solidFill>
                            <a:schemeClr val="tx1"/>
                          </a:solidFill>
                          <a:effectLst/>
                          <a:latin typeface="+mn-lt"/>
                          <a:ea typeface="+mn-ea"/>
                          <a:cs typeface="+mn-cs"/>
                        </a:rPr>
                        <a:t>5.42 Km</a:t>
                      </a:r>
                      <a:endParaRPr lang="es-CO" sz="1200" u="none" strike="noStrike" kern="1200" dirty="0">
                        <a:solidFill>
                          <a:schemeClr val="tx1"/>
                        </a:solidFill>
                        <a:effectLst/>
                        <a:latin typeface="+mn-lt"/>
                        <a:ea typeface="+mn-ea"/>
                        <a:cs typeface="+mn-cs"/>
                      </a:endParaRPr>
                    </a:p>
                  </a:txBody>
                  <a:tcPr marL="9525" marR="9525" marT="9525" marB="0" anchor="ctr"/>
                </a:tc>
              </a:tr>
              <a:tr h="2590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solidFill>
                            <a:schemeClr val="tx1"/>
                          </a:solidFill>
                          <a:effectLst/>
                          <a:latin typeface="+mn-lt"/>
                          <a:ea typeface="+mn-ea"/>
                          <a:cs typeface="+mn-cs"/>
                        </a:rPr>
                        <a:t>Rehabilitación </a:t>
                      </a:r>
                    </a:p>
                  </a:txBody>
                  <a:tcPr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u="none" strike="noStrike" kern="1200" dirty="0" smtClean="0">
                          <a:solidFill>
                            <a:schemeClr val="tx1"/>
                          </a:solidFill>
                          <a:effectLst/>
                          <a:latin typeface="+mn-lt"/>
                          <a:ea typeface="+mn-ea"/>
                          <a:cs typeface="+mn-cs"/>
                        </a:rPr>
                        <a:t>5.52 Km</a:t>
                      </a:r>
                      <a:endParaRPr lang="es-CO" sz="1200" u="none" strike="noStrike" kern="1200" dirty="0">
                        <a:solidFill>
                          <a:schemeClr val="tx1"/>
                        </a:solidFill>
                        <a:effectLst/>
                        <a:latin typeface="+mn-lt"/>
                        <a:ea typeface="+mn-ea"/>
                        <a:cs typeface="+mn-cs"/>
                      </a:endParaRPr>
                    </a:p>
                  </a:txBody>
                  <a:tcPr marL="9525" marR="9525" marT="9525" marB="0" anchor="ctr"/>
                </a:tc>
              </a:tr>
            </a:tbl>
          </a:graphicData>
        </a:graphic>
      </p:graphicFrame>
      <p:graphicFrame>
        <p:nvGraphicFramePr>
          <p:cNvPr id="10" name="Tabla 9"/>
          <p:cNvGraphicFramePr>
            <a:graphicFrameLocks noGrp="1"/>
          </p:cNvGraphicFramePr>
          <p:nvPr/>
        </p:nvGraphicFramePr>
        <p:xfrm>
          <a:off x="4619625" y="2257650"/>
          <a:ext cx="4749800" cy="548236"/>
        </p:xfrm>
        <a:graphic>
          <a:graphicData uri="http://schemas.openxmlformats.org/drawingml/2006/table">
            <a:tbl>
              <a:tblPr firstRow="1" bandRow="1">
                <a:tableStyleId>{E8B1032C-EA38-4F05-BA0D-38AFFFC7BED3}</a:tableStyleId>
              </a:tblPr>
              <a:tblGrid>
                <a:gridCol w="2699341"/>
                <a:gridCol w="2050459"/>
              </a:tblGrid>
              <a:tr h="258763">
                <a:tc>
                  <a:txBody>
                    <a:bodyPr/>
                    <a:lstStyle/>
                    <a:p>
                      <a:pPr marL="0" algn="l" defTabSz="914400" rtl="0" eaLnBrk="1" fontAlgn="ctr" latinLnBrk="0" hangingPunct="1"/>
                      <a:r>
                        <a:rPr lang="es-CO" sz="1200" u="none" strike="noStrike" kern="1200" dirty="0" smtClean="0">
                          <a:effectLst/>
                        </a:rPr>
                        <a:t>Inversión Cundinamarca</a:t>
                      </a:r>
                      <a:endParaRPr lang="es-CO" sz="1200" b="0" u="none" strike="noStrike" kern="1200" dirty="0">
                        <a:solidFill>
                          <a:schemeClr val="tx1"/>
                        </a:solidFill>
                        <a:effectLst/>
                        <a:latin typeface="+mn-lt"/>
                        <a:ea typeface="+mn-ea"/>
                        <a:cs typeface="+mn-cs"/>
                      </a:endParaRPr>
                    </a:p>
                  </a:txBody>
                  <a:tcPr marT="45619" marB="45619" anchor="ctr"/>
                </a:tc>
                <a:tc>
                  <a:txBody>
                    <a:bodyPr/>
                    <a:lstStyle/>
                    <a:p>
                      <a:pPr marL="0" algn="ctr" defTabSz="914400" rtl="0" eaLnBrk="1" fontAlgn="ctr" latinLnBrk="0" hangingPunct="1"/>
                      <a:r>
                        <a:rPr lang="es-MX" sz="1200" u="none" strike="noStrike" kern="1200" dirty="0" smtClean="0">
                          <a:effectLst/>
                        </a:rPr>
                        <a:t>$ 75.010</a:t>
                      </a:r>
                      <a:endParaRPr lang="es-MX" sz="1200" b="0" u="none" strike="noStrike" kern="1200" dirty="0" smtClean="0">
                        <a:solidFill>
                          <a:schemeClr val="tx1"/>
                        </a:solidFill>
                        <a:effectLst/>
                        <a:latin typeface="+mn-lt"/>
                        <a:ea typeface="+mn-ea"/>
                        <a:cs typeface="+mn-cs"/>
                      </a:endParaRPr>
                    </a:p>
                  </a:txBody>
                  <a:tcPr marL="0" marR="0" marT="0" marB="0" anchor="ctr"/>
                </a:tc>
              </a:tr>
              <a:tr h="258763">
                <a:tc>
                  <a:txBody>
                    <a:bodyPr/>
                    <a:lstStyle/>
                    <a:p>
                      <a:pPr marL="0" algn="l" defTabSz="914400" rtl="0" eaLnBrk="1" fontAlgn="ctr" latinLnBrk="0" hangingPunct="1"/>
                      <a:r>
                        <a:rPr lang="es-CO" sz="1200" u="none" strike="noStrike" kern="1200" dirty="0" smtClean="0">
                          <a:effectLst/>
                        </a:rPr>
                        <a:t>Inversión Casanare</a:t>
                      </a:r>
                      <a:endParaRPr lang="es-CO" sz="1200" u="none" strike="noStrike" kern="1200" dirty="0">
                        <a:solidFill>
                          <a:schemeClr val="tx1"/>
                        </a:solidFill>
                        <a:effectLst/>
                        <a:latin typeface="+mn-lt"/>
                        <a:ea typeface="+mn-ea"/>
                        <a:cs typeface="+mn-cs"/>
                      </a:endParaRPr>
                    </a:p>
                  </a:txBody>
                  <a:tcPr marT="45619" marB="45619"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200" kern="1200" dirty="0" smtClean="0">
                          <a:effectLst/>
                        </a:rPr>
                        <a:t>$ 1.088.109</a:t>
                      </a:r>
                      <a:endParaRPr lang="es-MX" sz="1200" kern="1200" dirty="0" smtClean="0">
                        <a:solidFill>
                          <a:schemeClr val="dk1"/>
                        </a:solidFill>
                        <a:effectLst/>
                        <a:latin typeface="+mn-lt"/>
                        <a:ea typeface="+mn-ea"/>
                        <a:cs typeface="+mn-cs"/>
                      </a:endParaRPr>
                    </a:p>
                  </a:txBody>
                  <a:tcPr marL="0" marR="0" marT="0" marB="0" anchor="ctr"/>
                </a:tc>
              </a:tr>
            </a:tbl>
          </a:graphicData>
        </a:graphic>
      </p:graphicFrame>
      <p:grpSp>
        <p:nvGrpSpPr>
          <p:cNvPr id="2" name="Grupo 1"/>
          <p:cNvGrpSpPr/>
          <p:nvPr/>
        </p:nvGrpSpPr>
        <p:grpSpPr>
          <a:xfrm>
            <a:off x="1352600" y="81887"/>
            <a:ext cx="8885236" cy="952327"/>
            <a:chOff x="484189" y="44624"/>
            <a:chExt cx="8885236" cy="952327"/>
          </a:xfrm>
        </p:grpSpPr>
        <p:sp>
          <p:nvSpPr>
            <p:cNvPr id="11" name="Rectángulo 5"/>
            <p:cNvSpPr>
              <a:spLocks noChangeArrowheads="1"/>
            </p:cNvSpPr>
            <p:nvPr/>
          </p:nvSpPr>
          <p:spPr bwMode="auto">
            <a:xfrm>
              <a:off x="484189" y="44624"/>
              <a:ext cx="8262151" cy="584896"/>
            </a:xfrm>
            <a:prstGeom prst="rect">
              <a:avLst/>
            </a:prstGeom>
            <a:noFill/>
            <a:ln w="9525">
              <a:noFill/>
              <a:miter lim="800000"/>
              <a:headEnd/>
              <a:tailEnd/>
            </a:ln>
          </p:spPr>
          <p:txBody>
            <a:bodyPr>
              <a:spAutoFit/>
            </a:bodyPr>
            <a:lstStyle/>
            <a:p>
              <a:pPr>
                <a:defRPr/>
              </a:pPr>
              <a:r>
                <a:rPr lang="es-ES" sz="3200" dirty="0">
                  <a:solidFill>
                    <a:srgbClr val="FFC000"/>
                  </a:solidFill>
                  <a:latin typeface="Impact" pitchFamily="34" charset="0"/>
                  <a:sym typeface="Helvetica Neue Bold Condensed" charset="0"/>
                </a:rPr>
                <a:t>CORREDOR 4G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2" name="Rectángulo 5"/>
            <p:cNvSpPr>
              <a:spLocks noChangeArrowheads="1"/>
            </p:cNvSpPr>
            <p:nvPr/>
          </p:nvSpPr>
          <p:spPr bwMode="auto">
            <a:xfrm>
              <a:off x="557213" y="473076"/>
              <a:ext cx="8812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s-ES" altLang="es-CO" sz="2800" dirty="0">
                  <a:solidFill>
                    <a:srgbClr val="000000"/>
                  </a:solidFill>
                  <a:latin typeface="Impact" panose="020B0806030902050204" pitchFamily="34" charset="0"/>
                  <a:cs typeface="Arial" panose="020B0604020202020204" pitchFamily="34" charset="0"/>
                  <a:sym typeface="Helvetica Neue Bold Condensed"/>
                </a:rPr>
                <a:t>VILLAVICENCIO - YOPAL</a:t>
              </a:r>
            </a:p>
          </p:txBody>
        </p:sp>
      </p:grpSp>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4" y="980728"/>
            <a:ext cx="3963987"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0 CuadroTexto"/>
          <p:cNvSpPr txBox="1">
            <a:spLocks noChangeArrowheads="1"/>
          </p:cNvSpPr>
          <p:nvPr/>
        </p:nvSpPr>
        <p:spPr bwMode="auto">
          <a:xfrm flipH="1">
            <a:off x="4671200" y="3102299"/>
            <a:ext cx="4686083"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15" name="3 Tabla"/>
          <p:cNvGraphicFramePr>
            <a:graphicFrameLocks noGrp="1"/>
          </p:cNvGraphicFramePr>
          <p:nvPr>
            <p:extLst/>
          </p:nvPr>
        </p:nvGraphicFramePr>
        <p:xfrm>
          <a:off x="4700635" y="3497919"/>
          <a:ext cx="4686083" cy="518160"/>
        </p:xfrm>
        <a:graphic>
          <a:graphicData uri="http://schemas.openxmlformats.org/drawingml/2006/table">
            <a:tbl>
              <a:tblPr firstRow="1" bandRow="1">
                <a:tableStyleId>{BC89EF96-8CEA-46FF-86C4-4CE0E7609802}</a:tableStyleId>
              </a:tblPr>
              <a:tblGrid>
                <a:gridCol w="4686083"/>
              </a:tblGrid>
              <a:tr h="0">
                <a:tc>
                  <a:txBody>
                    <a:bodyPr/>
                    <a:lstStyle/>
                    <a:p>
                      <a:pPr marL="228600" indent="-228600">
                        <a:buFont typeface="Arial" panose="020B0604020202020204" pitchFamily="34" charset="0"/>
                        <a:buChar char="•"/>
                      </a:pPr>
                      <a:r>
                        <a:rPr lang="es-CO" sz="1400" b="0" dirty="0" smtClean="0">
                          <a:solidFill>
                            <a:schemeClr val="tx1"/>
                          </a:solidFill>
                          <a:effectLst/>
                          <a:latin typeface="+mj-lt"/>
                        </a:rPr>
                        <a:t>Generación de más de 10.200  empleos directos  anuales durante la etapa de construcción (4 años).</a:t>
                      </a:r>
                      <a:endParaRPr lang="es-CO" sz="1400" b="0" dirty="0">
                        <a:solidFill>
                          <a:schemeClr val="tx1"/>
                        </a:solidFill>
                        <a:effectLst/>
                        <a:latin typeface="+mj-lt"/>
                      </a:endParaRPr>
                    </a:p>
                  </a:txBody>
                  <a:tcPr/>
                </a:tc>
              </a:tr>
            </a:tbl>
          </a:graphicData>
        </a:graphic>
      </p:graphicFrame>
      <p:sp>
        <p:nvSpPr>
          <p:cNvPr id="16" name="30 CuadroTexto"/>
          <p:cNvSpPr txBox="1">
            <a:spLocks noChangeArrowheads="1"/>
          </p:cNvSpPr>
          <p:nvPr/>
        </p:nvSpPr>
        <p:spPr bwMode="auto">
          <a:xfrm flipH="1">
            <a:off x="4686680" y="4097643"/>
            <a:ext cx="4686083"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17" name="3 Tabla"/>
          <p:cNvGraphicFramePr>
            <a:graphicFrameLocks noGrp="1"/>
          </p:cNvGraphicFramePr>
          <p:nvPr>
            <p:extLst/>
          </p:nvPr>
        </p:nvGraphicFramePr>
        <p:xfrm>
          <a:off x="4713514" y="4484998"/>
          <a:ext cx="4686083" cy="1584960"/>
        </p:xfrm>
        <a:graphic>
          <a:graphicData uri="http://schemas.openxmlformats.org/drawingml/2006/table">
            <a:tbl>
              <a:tblPr firstRow="1" bandRow="1">
                <a:tableStyleId>{BC89EF96-8CEA-46FF-86C4-4CE0E7609802}</a:tableStyleId>
              </a:tblPr>
              <a:tblGrid>
                <a:gridCol w="4686083"/>
              </a:tblGrid>
              <a:tr h="771046">
                <a:tc>
                  <a:txBody>
                    <a:bodyPr/>
                    <a:lstStyle/>
                    <a:p>
                      <a:pPr marL="342900" indent="-342900" algn="just">
                        <a:buFont typeface="+mj-lt"/>
                        <a:buAutoNum type="arabicPeriod"/>
                      </a:pPr>
                      <a:r>
                        <a:rPr lang="es-MX" sz="1400" b="0" dirty="0" smtClean="0">
                          <a:solidFill>
                            <a:schemeClr val="tx1"/>
                          </a:solidFill>
                          <a:effectLst/>
                          <a:latin typeface="+mj-lt"/>
                        </a:rPr>
                        <a:t>Velocidad de Diseño 80 Kph.</a:t>
                      </a:r>
                    </a:p>
                    <a:p>
                      <a:pPr marL="342900" indent="-342900" algn="just">
                        <a:buFont typeface="+mj-lt"/>
                        <a:buAutoNum type="arabicPeriod"/>
                      </a:pPr>
                      <a:r>
                        <a:rPr lang="es-MX" sz="1400" b="0" dirty="0" smtClean="0">
                          <a:solidFill>
                            <a:schemeClr val="tx1"/>
                          </a:solidFill>
                          <a:effectLst/>
                          <a:latin typeface="+mj-lt"/>
                        </a:rPr>
                        <a:t>Ahorro de tiempo estimado 1 hora.</a:t>
                      </a:r>
                    </a:p>
                    <a:p>
                      <a:pPr marL="342900" indent="-342900" algn="just">
                        <a:buFont typeface="+mj-lt"/>
                        <a:buAutoNum type="arabicPeriod"/>
                      </a:pPr>
                      <a:r>
                        <a:rPr lang="es-MX" sz="1400" b="0" dirty="0" smtClean="0">
                          <a:solidFill>
                            <a:schemeClr val="tx1"/>
                          </a:solidFill>
                          <a:effectLst/>
                          <a:latin typeface="+mj-lt"/>
                        </a:rPr>
                        <a:t>Sistemas avanzados de tecnologías de información para el control operacional y para la atención de accidentes.</a:t>
                      </a:r>
                    </a:p>
                    <a:p>
                      <a:pPr marL="342900" indent="-342900" algn="just">
                        <a:buFont typeface="+mj-lt"/>
                        <a:buAutoNum type="arabicPeriod"/>
                      </a:pPr>
                      <a:r>
                        <a:rPr lang="es-ES" sz="1400" b="0" dirty="0" smtClean="0">
                          <a:solidFill>
                            <a:schemeClr val="tx1"/>
                          </a:solidFill>
                          <a:effectLst/>
                          <a:latin typeface="+mj-lt"/>
                        </a:rPr>
                        <a:t>Mejoras en Seguridad Vial.</a:t>
                      </a:r>
                    </a:p>
                    <a:p>
                      <a:pPr marL="342900" indent="-342900" algn="just">
                        <a:buFont typeface="+mj-lt"/>
                        <a:buAutoNum type="arabicPeriod"/>
                      </a:pPr>
                      <a:r>
                        <a:rPr lang="es-ES" sz="1400" b="0" dirty="0" smtClean="0">
                          <a:solidFill>
                            <a:schemeClr val="tx1"/>
                          </a:solidFill>
                          <a:effectLst/>
                          <a:latin typeface="+mj-lt"/>
                        </a:rPr>
                        <a:t>Mejoras en atención de emergencias y atención al usuario.</a:t>
                      </a:r>
                      <a:endParaRPr lang="es-CO" sz="1400" dirty="0">
                        <a:solidFill>
                          <a:srgbClr val="244061">
                            <a:lumMod val="50000"/>
                          </a:srgbClr>
                        </a:solidFill>
                        <a:effectLst>
                          <a:outerShdw blurRad="38100" dist="38100" dir="2700000" algn="tl">
                            <a:srgbClr val="000000">
                              <a:alpha val="43137"/>
                            </a:srgbClr>
                          </a:outerShdw>
                        </a:effectLst>
                        <a:latin typeface="Cambria" pitchFamily="18" charset="0"/>
                      </a:endParaRPr>
                    </a:p>
                  </a:txBody>
                  <a:tcPr>
                    <a:solidFill>
                      <a:schemeClr val="bg1"/>
                    </a:solidFill>
                  </a:tcPr>
                </a:tc>
              </a:tr>
            </a:tbl>
          </a:graphicData>
        </a:graphic>
      </p:graphicFrame>
    </p:spTree>
    <p:extLst>
      <p:ext uri="{BB962C8B-B14F-4D97-AF65-F5344CB8AC3E}">
        <p14:creationId xmlns:p14="http://schemas.microsoft.com/office/powerpoint/2010/main" val="1564969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5408492" y="875169"/>
            <a:ext cx="4191884"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ext uri="{D42A27DB-BD31-4B8C-83A1-F6EECF244321}">
                <p14:modId xmlns:p14="http://schemas.microsoft.com/office/powerpoint/2010/main" val="1089582889"/>
              </p:ext>
            </p:extLst>
          </p:nvPr>
        </p:nvGraphicFramePr>
        <p:xfrm>
          <a:off x="5421901" y="1263769"/>
          <a:ext cx="4176376" cy="2142787"/>
        </p:xfrm>
        <a:graphic>
          <a:graphicData uri="http://schemas.openxmlformats.org/drawingml/2006/table">
            <a:tbl>
              <a:tblPr firstRow="1" bandRow="1">
                <a:tableStyleId>{BC89EF96-8CEA-46FF-86C4-4CE0E7609802}</a:tableStyleId>
              </a:tblPr>
              <a:tblGrid>
                <a:gridCol w="2912809"/>
                <a:gridCol w="1263567"/>
              </a:tblGrid>
              <a:tr h="223470">
                <a:tc>
                  <a:txBody>
                    <a:bodyPr/>
                    <a:lstStyle/>
                    <a:p>
                      <a:pPr algn="ctr"/>
                      <a:r>
                        <a:rPr lang="es-CO" sz="1200" b="1" dirty="0" smtClean="0">
                          <a:latin typeface="+mn-lt"/>
                          <a:cs typeface="+mn-cs"/>
                        </a:rPr>
                        <a:t>Grupo 2 FONADE</a:t>
                      </a:r>
                      <a:endParaRPr lang="es-CO" sz="1200" b="1" dirty="0">
                        <a:latin typeface="+mn-lt"/>
                        <a:cs typeface="Arial" panose="020B0604020202020204" pitchFamily="34" charset="0"/>
                      </a:endParaRPr>
                    </a:p>
                  </a:txBody>
                  <a:tcPr/>
                </a:tc>
                <a:tc>
                  <a:txBody>
                    <a:bodyPr/>
                    <a:lstStyle/>
                    <a:p>
                      <a:pPr algn="ctr" fontAlgn="ctr"/>
                      <a:r>
                        <a:rPr lang="es-CO" sz="1200" b="1" i="0" u="none" strike="noStrike" dirty="0" smtClean="0">
                          <a:solidFill>
                            <a:schemeClr val="tx1"/>
                          </a:solidFill>
                          <a:latin typeface="+mn-lt"/>
                          <a:cs typeface="Arial" panose="020B0604020202020204" pitchFamily="34" charset="0"/>
                        </a:rPr>
                        <a:t>SEGUNDA OLA</a:t>
                      </a:r>
                      <a:endParaRPr lang="es-CO" sz="1200" b="1" i="0" u="none" strike="noStrike" dirty="0">
                        <a:solidFill>
                          <a:schemeClr val="tx1"/>
                        </a:solidFill>
                        <a:latin typeface="+mn-lt"/>
                        <a:cs typeface="Arial" panose="020B0604020202020204" pitchFamily="34" charset="0"/>
                      </a:endParaRPr>
                    </a:p>
                  </a:txBody>
                  <a:tcPr marL="9525" marR="9525" marT="9525" marB="0" anchor="ctr"/>
                </a:tc>
              </a:tr>
              <a:tr h="313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dirty="0" smtClean="0">
                          <a:effectLst/>
                          <a:latin typeface="+mn-lt"/>
                        </a:rPr>
                        <a:t>Longitud</a:t>
                      </a:r>
                      <a:r>
                        <a:rPr lang="es-ES" sz="1200" u="none" strike="noStrike" baseline="0" dirty="0" smtClean="0">
                          <a:effectLst/>
                          <a:latin typeface="+mn-lt"/>
                        </a:rPr>
                        <a:t> de Proyecto (Km)</a:t>
                      </a:r>
                      <a:endParaRPr lang="es-ES" sz="1200" b="1" u="none" strike="noStrike" dirty="0" smtClean="0">
                        <a:effectLst/>
                        <a:latin typeface="+mn-lt"/>
                        <a:cs typeface="Arial" panose="020B0604020202020204" pitchFamily="34" charset="0"/>
                      </a:endParaRPr>
                    </a:p>
                  </a:txBody>
                  <a:tcPr/>
                </a:tc>
                <a:tc>
                  <a:txBody>
                    <a:bodyPr/>
                    <a:lstStyle/>
                    <a:p>
                      <a:pPr algn="ctr" fontAlgn="ctr"/>
                      <a:r>
                        <a:rPr lang="es-CO" sz="1200" b="0" i="0" u="none" strike="noStrike" dirty="0" smtClean="0">
                          <a:solidFill>
                            <a:schemeClr val="tx1"/>
                          </a:solidFill>
                          <a:latin typeface="+mn-lt"/>
                          <a:cs typeface="Arial" panose="020B0604020202020204" pitchFamily="34" charset="0"/>
                        </a:rPr>
                        <a:t>84,00 Km</a:t>
                      </a:r>
                      <a:endParaRPr lang="es-CO" sz="12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u="none" strike="noStrike" dirty="0" smtClean="0">
                          <a:effectLst/>
                          <a:latin typeface="+mn-lt"/>
                          <a:cs typeface="+mn-cs"/>
                        </a:rPr>
                        <a:t>Construcción</a:t>
                      </a:r>
                      <a:r>
                        <a:rPr lang="es-ES" sz="1200" b="0" u="none" strike="noStrike" baseline="0" dirty="0" smtClean="0">
                          <a:effectLst/>
                          <a:latin typeface="+mn-lt"/>
                          <a:cs typeface="+mn-cs"/>
                        </a:rPr>
                        <a:t> Segunda Calzada</a:t>
                      </a:r>
                      <a:endParaRPr lang="es-ES" sz="1200" b="1" u="none" strike="noStrike" dirty="0" smtClean="0">
                        <a:effectLst/>
                        <a:latin typeface="+mn-lt"/>
                        <a:cs typeface="Arial" panose="020B0604020202020204" pitchFamily="34" charset="0"/>
                      </a:endParaRPr>
                    </a:p>
                  </a:txBody>
                  <a:tcPr/>
                </a:tc>
                <a:tc>
                  <a:txBody>
                    <a:bodyPr/>
                    <a:lstStyle/>
                    <a:p>
                      <a:pPr algn="ctr" fontAlgn="ctr"/>
                      <a:r>
                        <a:rPr lang="es-CO" sz="1200" b="0" i="0" u="none" strike="noStrike" dirty="0" smtClean="0">
                          <a:solidFill>
                            <a:srgbClr val="000000"/>
                          </a:solidFill>
                          <a:latin typeface="+mn-lt"/>
                          <a:cs typeface="Arial" panose="020B0604020202020204" pitchFamily="34" charset="0"/>
                        </a:rPr>
                        <a:t>74, 00 Km</a:t>
                      </a:r>
                      <a:endParaRPr lang="es-CO" sz="12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dirty="0" smtClean="0">
                          <a:effectLst/>
                          <a:latin typeface="+mn-lt"/>
                        </a:rPr>
                        <a:t>Construcción Túneles</a:t>
                      </a:r>
                      <a:endParaRPr lang="es-ES" sz="1200" b="1" u="none" strike="noStrike" dirty="0" smtClean="0">
                        <a:effectLst/>
                        <a:latin typeface="+mn-lt"/>
                        <a:cs typeface="Arial" panose="020B0604020202020204" pitchFamily="34" charset="0"/>
                      </a:endParaRPr>
                    </a:p>
                  </a:txBody>
                  <a:tcPr/>
                </a:tc>
                <a:tc>
                  <a:txBody>
                    <a:bodyPr/>
                    <a:lstStyle/>
                    <a:p>
                      <a:pPr algn="ctr" fontAlgn="ctr"/>
                      <a:r>
                        <a:rPr lang="es-CO" sz="1200" b="0" i="0" u="none" strike="noStrike" dirty="0" smtClean="0">
                          <a:solidFill>
                            <a:srgbClr val="000000"/>
                          </a:solidFill>
                          <a:latin typeface="+mn-lt"/>
                          <a:cs typeface="Arial" panose="020B0604020202020204" pitchFamily="34" charset="0"/>
                        </a:rPr>
                        <a:t>6 Und</a:t>
                      </a:r>
                      <a:endParaRPr lang="es-CO" sz="12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u="none" strike="noStrike" dirty="0" smtClean="0">
                          <a:effectLst/>
                          <a:latin typeface="+mn-lt"/>
                          <a:cs typeface="Arial" panose="020B0604020202020204" pitchFamily="34" charset="0"/>
                        </a:rPr>
                        <a:t>Construcción Variantes</a:t>
                      </a:r>
                    </a:p>
                  </a:txBody>
                  <a:tcPr/>
                </a:tc>
                <a:tc>
                  <a:txBody>
                    <a:bodyPr/>
                    <a:lstStyle/>
                    <a:p>
                      <a:pPr algn="ctr" fontAlgn="ctr"/>
                      <a:r>
                        <a:rPr lang="es-CO" sz="1200" b="0" i="0" u="none" strike="noStrike" dirty="0" smtClean="0">
                          <a:solidFill>
                            <a:srgbClr val="000000"/>
                          </a:solidFill>
                          <a:latin typeface="+mn-lt"/>
                          <a:cs typeface="Arial" panose="020B0604020202020204" pitchFamily="34" charset="0"/>
                        </a:rPr>
                        <a:t>4 Und.</a:t>
                      </a:r>
                      <a:endParaRPr lang="es-CO" sz="12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u="none" strike="noStrike" dirty="0" smtClean="0">
                          <a:effectLst/>
                          <a:latin typeface="+mn-lt"/>
                          <a:cs typeface="Arial" panose="020B0604020202020204" pitchFamily="34" charset="0"/>
                        </a:rPr>
                        <a:t>Construcción Intersecciones a Desnivel</a:t>
                      </a:r>
                      <a:r>
                        <a:rPr lang="es-ES" sz="1200" b="0" u="none" strike="noStrike" baseline="0" dirty="0" smtClean="0">
                          <a:effectLst/>
                          <a:latin typeface="+mn-lt"/>
                          <a:cs typeface="Arial" panose="020B0604020202020204" pitchFamily="34" charset="0"/>
                        </a:rPr>
                        <a:t> </a:t>
                      </a:r>
                      <a:r>
                        <a:rPr lang="es-ES" sz="1200" b="0" u="none" strike="noStrike" dirty="0" smtClean="0">
                          <a:effectLst/>
                          <a:latin typeface="+mn-lt"/>
                          <a:cs typeface="Arial" panose="020B0604020202020204" pitchFamily="34" charset="0"/>
                        </a:rPr>
                        <a:t>y Retornos</a:t>
                      </a:r>
                    </a:p>
                  </a:txBody>
                  <a:tcPr/>
                </a:tc>
                <a:tc>
                  <a:txBody>
                    <a:bodyPr/>
                    <a:lstStyle/>
                    <a:p>
                      <a:pPr algn="ctr" fontAlgn="ctr"/>
                      <a:r>
                        <a:rPr lang="es-CO" sz="1200" b="0" i="0" u="none" strike="noStrike" dirty="0" smtClean="0">
                          <a:solidFill>
                            <a:srgbClr val="000000"/>
                          </a:solidFill>
                          <a:latin typeface="+mn-lt"/>
                          <a:cs typeface="Arial" panose="020B0604020202020204" pitchFamily="34" charset="0"/>
                        </a:rPr>
                        <a:t>20 Und</a:t>
                      </a:r>
                      <a:endParaRPr lang="es-CO" sz="12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u="none" strike="noStrike" dirty="0" smtClean="0">
                          <a:effectLst/>
                          <a:latin typeface="+mn-lt"/>
                          <a:cs typeface="Arial" panose="020B0604020202020204" pitchFamily="34" charset="0"/>
                        </a:rPr>
                        <a:t>Construcción</a:t>
                      </a:r>
                      <a:r>
                        <a:rPr lang="es-ES" sz="1200" b="0" u="none" strike="noStrike" baseline="0" dirty="0" smtClean="0">
                          <a:effectLst/>
                          <a:latin typeface="+mn-lt"/>
                          <a:cs typeface="Arial" panose="020B0604020202020204" pitchFamily="34" charset="0"/>
                        </a:rPr>
                        <a:t> Puentes y Viaductos</a:t>
                      </a:r>
                      <a:endParaRPr lang="es-ES" sz="1200" b="0" u="none" strike="noStrike" dirty="0" smtClean="0">
                        <a:effectLst/>
                        <a:latin typeface="+mn-lt"/>
                        <a:cs typeface="Arial" panose="020B0604020202020204" pitchFamily="34" charset="0"/>
                      </a:endParaRPr>
                    </a:p>
                  </a:txBody>
                  <a:tcPr/>
                </a:tc>
                <a:tc>
                  <a:txBody>
                    <a:bodyPr/>
                    <a:lstStyle/>
                    <a:p>
                      <a:pPr algn="ctr" fontAlgn="ctr"/>
                      <a:r>
                        <a:rPr lang="es-CO" sz="1200" b="0" i="0" u="none" strike="noStrike" dirty="0" smtClean="0">
                          <a:solidFill>
                            <a:srgbClr val="000000"/>
                          </a:solidFill>
                          <a:latin typeface="+mn-lt"/>
                          <a:cs typeface="Arial" panose="020B0604020202020204" pitchFamily="34" charset="0"/>
                        </a:rPr>
                        <a:t>1.5 Km</a:t>
                      </a:r>
                      <a:endParaRPr lang="es-CO" sz="12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5395260" y="4334669"/>
            <a:ext cx="4205116"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ext uri="{D42A27DB-BD31-4B8C-83A1-F6EECF244321}">
                <p14:modId xmlns:p14="http://schemas.microsoft.com/office/powerpoint/2010/main" val="1690160109"/>
              </p:ext>
            </p:extLst>
          </p:nvPr>
        </p:nvGraphicFramePr>
        <p:xfrm>
          <a:off x="5398937" y="4730289"/>
          <a:ext cx="4205116" cy="457200"/>
        </p:xfrm>
        <a:graphic>
          <a:graphicData uri="http://schemas.openxmlformats.org/drawingml/2006/table">
            <a:tbl>
              <a:tblPr firstRow="1" bandRow="1">
                <a:tableStyleId>{BC89EF96-8CEA-46FF-86C4-4CE0E7609802}</a:tableStyleId>
              </a:tblPr>
              <a:tblGrid>
                <a:gridCol w="4205116"/>
              </a:tblGrid>
              <a:tr h="0">
                <a:tc>
                  <a:txBody>
                    <a:bodyPr/>
                    <a:lstStyle/>
                    <a:p>
                      <a:pPr marL="228600" indent="-228600">
                        <a:buFont typeface="+mj-lt"/>
                        <a:buAutoNum type="arabicPeriod"/>
                      </a:pPr>
                      <a:r>
                        <a:rPr lang="es-CO" sz="1200" b="0" dirty="0" smtClean="0">
                          <a:solidFill>
                            <a:schemeClr val="tx1"/>
                          </a:solidFill>
                          <a:latin typeface="+mj-lt"/>
                        </a:rPr>
                        <a:t>Generación de más de 5.500  empleos directos  durante la etapa de construcción (4 años).</a:t>
                      </a:r>
                      <a:endParaRPr lang="es-CO" sz="1200" b="0" dirty="0">
                        <a:solidFill>
                          <a:schemeClr val="tx1"/>
                        </a:solidFill>
                        <a:latin typeface="+mj-lt"/>
                      </a:endParaRPr>
                    </a:p>
                  </a:txBody>
                  <a:tcPr/>
                </a:tc>
              </a:tr>
            </a:tbl>
          </a:graphicData>
        </a:graphic>
      </p:graphicFrame>
      <p:sp>
        <p:nvSpPr>
          <p:cNvPr id="39" name="30 CuadroTexto"/>
          <p:cNvSpPr txBox="1">
            <a:spLocks noChangeArrowheads="1"/>
          </p:cNvSpPr>
          <p:nvPr/>
        </p:nvSpPr>
        <p:spPr bwMode="auto">
          <a:xfrm flipH="1">
            <a:off x="5384982" y="5265620"/>
            <a:ext cx="4205116"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ext uri="{D42A27DB-BD31-4B8C-83A1-F6EECF244321}">
                <p14:modId xmlns:p14="http://schemas.microsoft.com/office/powerpoint/2010/main" val="2076571456"/>
              </p:ext>
            </p:extLst>
          </p:nvPr>
        </p:nvGraphicFramePr>
        <p:xfrm>
          <a:off x="5411816" y="5652975"/>
          <a:ext cx="4205116" cy="1005840"/>
        </p:xfrm>
        <a:graphic>
          <a:graphicData uri="http://schemas.openxmlformats.org/drawingml/2006/table">
            <a:tbl>
              <a:tblPr firstRow="1" bandRow="1">
                <a:tableStyleId>{BC89EF96-8CEA-46FF-86C4-4CE0E7609802}</a:tableStyleId>
              </a:tblPr>
              <a:tblGrid>
                <a:gridCol w="4205116"/>
              </a:tblGrid>
              <a:tr h="771046">
                <a:tc>
                  <a:txBody>
                    <a:bodyPr/>
                    <a:lstStyle/>
                    <a:p>
                      <a:pPr marL="228600" indent="-228600" algn="just">
                        <a:buFont typeface="+mj-lt"/>
                        <a:buAutoNum type="arabicPeriod"/>
                      </a:pPr>
                      <a:r>
                        <a:rPr lang="es-ES" sz="1200" b="0" dirty="0" smtClean="0">
                          <a:solidFill>
                            <a:schemeClr val="tx1"/>
                          </a:solidFill>
                          <a:latin typeface="+mj-lt"/>
                        </a:rPr>
                        <a:t>Mejora la conectividad del sur del País y con la frontera con Ecuador. Reducción de una hora de recorrido.</a:t>
                      </a:r>
                    </a:p>
                    <a:p>
                      <a:pPr marL="228600" marR="0" lvl="1"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smtClean="0">
                          <a:solidFill>
                            <a:schemeClr val="tx1"/>
                          </a:solidFill>
                          <a:latin typeface="+mj-lt"/>
                        </a:rPr>
                        <a:t>Reduce la accidentalidad del sector, de las más altas de las carreteras colombianas.</a:t>
                      </a:r>
                      <a:r>
                        <a:rPr lang="es-CO" sz="1200" b="0" dirty="0" smtClean="0">
                          <a:solidFill>
                            <a:srgbClr val="244061">
                              <a:lumMod val="50000"/>
                            </a:srgbClr>
                          </a:solidFill>
                          <a:latin typeface="+mj-lt"/>
                        </a:rPr>
                        <a:t> </a:t>
                      </a:r>
                    </a:p>
                    <a:p>
                      <a:pPr marL="228600" marR="0" lvl="1"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es-CO" sz="1200" b="0" dirty="0" smtClean="0">
                          <a:solidFill>
                            <a:srgbClr val="244061">
                              <a:lumMod val="50000"/>
                            </a:srgbClr>
                          </a:solidFill>
                          <a:latin typeface="+mj-lt"/>
                        </a:rPr>
                        <a:t>Mejoras de ITS y seguridad vial.</a:t>
                      </a:r>
                      <a:endParaRPr lang="es-CO" sz="1200" b="0" dirty="0">
                        <a:solidFill>
                          <a:schemeClr val="tx1"/>
                        </a:solidFill>
                        <a:latin typeface="+mj-lt"/>
                      </a:endParaRPr>
                    </a:p>
                  </a:txBody>
                  <a:tcPr>
                    <a:solidFill>
                      <a:schemeClr val="bg1"/>
                    </a:solidFill>
                  </a:tcPr>
                </a:tc>
              </a:tr>
            </a:tbl>
          </a:graphicData>
        </a:graphic>
      </p:graphicFrame>
      <p:grpSp>
        <p:nvGrpSpPr>
          <p:cNvPr id="15" name="Grupo 14"/>
          <p:cNvGrpSpPr/>
          <p:nvPr/>
        </p:nvGrpSpPr>
        <p:grpSpPr>
          <a:xfrm>
            <a:off x="1170528" y="155864"/>
            <a:ext cx="8261836" cy="1473116"/>
            <a:chOff x="75387" y="144155"/>
            <a:chExt cx="5904656" cy="1473116"/>
          </a:xfrm>
        </p:grpSpPr>
        <p:sp>
          <p:nvSpPr>
            <p:cNvPr id="16"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7" name="Rectángulo 16"/>
            <p:cNvSpPr>
              <a:spLocks noChangeArrowheads="1"/>
            </p:cNvSpPr>
            <p:nvPr/>
          </p:nvSpPr>
          <p:spPr bwMode="auto">
            <a:xfrm>
              <a:off x="651451" y="663164"/>
              <a:ext cx="47525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dirty="0">
                  <a:solidFill>
                    <a:prstClr val="black"/>
                  </a:solidFill>
                  <a:latin typeface="Impact" pitchFamily="34" charset="0"/>
                  <a:sym typeface="Helvetica Neue Bold Condensed"/>
                </a:rPr>
                <a:t>PASTO – RUMICHACA</a:t>
              </a:r>
            </a:p>
            <a:p>
              <a:endParaRPr lang="es-ES" sz="2800" dirty="0">
                <a:solidFill>
                  <a:prstClr val="black"/>
                </a:solidFill>
                <a:latin typeface="Impact" pitchFamily="34" charset="0"/>
                <a:sym typeface="Helvetica Neue Bold Condensed"/>
              </a:endParaRPr>
            </a:p>
          </p:txBody>
        </p:sp>
      </p:grpSp>
      <p:sp>
        <p:nvSpPr>
          <p:cNvPr id="19" name="CuadroTexto 18"/>
          <p:cNvSpPr txBox="1"/>
          <p:nvPr/>
        </p:nvSpPr>
        <p:spPr>
          <a:xfrm>
            <a:off x="5408492" y="3442117"/>
            <a:ext cx="3830884" cy="1061829"/>
          </a:xfrm>
          <a:prstGeom prst="rect">
            <a:avLst/>
          </a:prstGeom>
          <a:noFill/>
        </p:spPr>
        <p:txBody>
          <a:bodyPr wrap="square" rtlCol="0">
            <a:spAutoFit/>
          </a:bodyPr>
          <a:lstStyle/>
          <a:p>
            <a:pPr marL="171450" indent="-171450">
              <a:buFont typeface="Arial" panose="020B0604020202020204" pitchFamily="34" charset="0"/>
              <a:buChar char="•"/>
            </a:pPr>
            <a:r>
              <a:rPr lang="es-MX" sz="1050" dirty="0">
                <a:solidFill>
                  <a:prstClr val="black"/>
                </a:solidFill>
              </a:rPr>
              <a:t>Construcción variante Ipiales, Las Cruces, San Juan y Pedregal.</a:t>
            </a:r>
          </a:p>
          <a:p>
            <a:pPr marL="171450" indent="-171450">
              <a:buFont typeface="Arial" panose="020B0604020202020204" pitchFamily="34" charset="0"/>
              <a:buChar char="•"/>
            </a:pPr>
            <a:r>
              <a:rPr lang="es-CO" sz="1050" dirty="0">
                <a:solidFill>
                  <a:srgbClr val="244061">
                    <a:lumMod val="50000"/>
                  </a:srgbClr>
                </a:solidFill>
                <a:latin typeface="Cambria" pitchFamily="18" charset="0"/>
              </a:rPr>
              <a:t>Doble calzada (74 km) entre Ipiales y </a:t>
            </a:r>
            <a:r>
              <a:rPr lang="es-CO" sz="1050" dirty="0" err="1">
                <a:solidFill>
                  <a:srgbClr val="244061">
                    <a:lumMod val="50000"/>
                  </a:srgbClr>
                </a:solidFill>
                <a:latin typeface="Cambria" pitchFamily="18" charset="0"/>
              </a:rPr>
              <a:t>Catambuco</a:t>
            </a:r>
            <a:r>
              <a:rPr lang="es-CO" sz="1050" dirty="0">
                <a:solidFill>
                  <a:srgbClr val="244061">
                    <a:lumMod val="50000"/>
                  </a:srgbClr>
                </a:solidFill>
                <a:latin typeface="Cambria" pitchFamily="18" charset="0"/>
              </a:rPr>
              <a:t>.</a:t>
            </a:r>
          </a:p>
          <a:p>
            <a:pPr marL="171450" indent="-171450">
              <a:buFont typeface="Arial" panose="020B0604020202020204" pitchFamily="34" charset="0"/>
              <a:buChar char="•"/>
            </a:pPr>
            <a:r>
              <a:rPr lang="es-CO" sz="1050" dirty="0">
                <a:solidFill>
                  <a:srgbClr val="244061">
                    <a:lumMod val="50000"/>
                  </a:srgbClr>
                </a:solidFill>
                <a:latin typeface="Cambria" pitchFamily="18" charset="0"/>
              </a:rPr>
              <a:t>Mejoramiento </a:t>
            </a:r>
            <a:r>
              <a:rPr lang="es-CO" sz="1050" dirty="0" err="1">
                <a:solidFill>
                  <a:srgbClr val="244061">
                    <a:lumMod val="50000"/>
                  </a:srgbClr>
                </a:solidFill>
                <a:latin typeface="Cambria" pitchFamily="18" charset="0"/>
              </a:rPr>
              <a:t>Rumichaca</a:t>
            </a:r>
            <a:r>
              <a:rPr lang="es-CO" sz="1050" dirty="0">
                <a:solidFill>
                  <a:srgbClr val="244061">
                    <a:lumMod val="50000"/>
                  </a:srgbClr>
                </a:solidFill>
                <a:latin typeface="Cambria" pitchFamily="18" charset="0"/>
              </a:rPr>
              <a:t> - Pasto</a:t>
            </a:r>
          </a:p>
          <a:p>
            <a:pPr marL="171450" indent="-171450">
              <a:buFont typeface="Arial" panose="020B0604020202020204" pitchFamily="34" charset="0"/>
              <a:buChar char="•"/>
            </a:pPr>
            <a:r>
              <a:rPr lang="es-CO" sz="1050" dirty="0">
                <a:solidFill>
                  <a:srgbClr val="244061">
                    <a:lumMod val="50000"/>
                  </a:srgbClr>
                </a:solidFill>
                <a:latin typeface="Cambria" pitchFamily="18" charset="0"/>
              </a:rPr>
              <a:t>Velocidad de diseño de 60 km/h.</a:t>
            </a:r>
          </a:p>
          <a:p>
            <a:pPr marL="171450" indent="-171450">
              <a:buFont typeface="Arial" panose="020B0604020202020204" pitchFamily="34" charset="0"/>
              <a:buChar char="•"/>
            </a:pPr>
            <a:endParaRPr lang="es-CO" sz="1050" dirty="0">
              <a:solidFill>
                <a:prstClr val="black"/>
              </a:solidFill>
            </a:endParaRPr>
          </a:p>
        </p:txBody>
      </p:sp>
      <p:grpSp>
        <p:nvGrpSpPr>
          <p:cNvPr id="5" name="Grupo 4"/>
          <p:cNvGrpSpPr/>
          <p:nvPr/>
        </p:nvGrpSpPr>
        <p:grpSpPr>
          <a:xfrm>
            <a:off x="484238" y="1391824"/>
            <a:ext cx="4586553" cy="4464913"/>
            <a:chOff x="103237" y="1391823"/>
            <a:chExt cx="4586553" cy="4464913"/>
          </a:xfrm>
        </p:grpSpPr>
        <p:pic>
          <p:nvPicPr>
            <p:cNvPr id="3" name="Imagen 2"/>
            <p:cNvPicPr>
              <a:picLocks noChangeAspect="1"/>
            </p:cNvPicPr>
            <p:nvPr/>
          </p:nvPicPr>
          <p:blipFill>
            <a:blip r:embed="rId3"/>
            <a:stretch>
              <a:fillRect/>
            </a:stretch>
          </p:blipFill>
          <p:spPr>
            <a:xfrm>
              <a:off x="103237" y="1391823"/>
              <a:ext cx="4586553" cy="4464913"/>
            </a:xfrm>
            <a:prstGeom prst="rect">
              <a:avLst/>
            </a:prstGeom>
          </p:spPr>
        </p:pic>
        <p:sp>
          <p:nvSpPr>
            <p:cNvPr id="14" name="Llamada rectangular redondeada 13"/>
            <p:cNvSpPr/>
            <p:nvPr/>
          </p:nvSpPr>
          <p:spPr>
            <a:xfrm>
              <a:off x="789527" y="5641227"/>
              <a:ext cx="1452295" cy="215509"/>
            </a:xfrm>
            <a:prstGeom prst="wedgeRoundRectCallout">
              <a:avLst>
                <a:gd name="adj1" fmla="val -88563"/>
                <a:gd name="adj2" fmla="val 96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RUMICHACA</a:t>
              </a:r>
            </a:p>
          </p:txBody>
        </p:sp>
        <p:sp>
          <p:nvSpPr>
            <p:cNvPr id="18" name="Llamada rectangular redondeada 17"/>
            <p:cNvSpPr/>
            <p:nvPr/>
          </p:nvSpPr>
          <p:spPr>
            <a:xfrm>
              <a:off x="2536880" y="1557790"/>
              <a:ext cx="1452295" cy="215509"/>
            </a:xfrm>
            <a:prstGeom prst="wedgeRoundRectCallout">
              <a:avLst>
                <a:gd name="adj1" fmla="val 68843"/>
                <a:gd name="adj2" fmla="val 96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PASTO</a:t>
              </a:r>
            </a:p>
          </p:txBody>
        </p:sp>
        <p:sp>
          <p:nvSpPr>
            <p:cNvPr id="20" name="Llamada rectangular redondeada 19"/>
            <p:cNvSpPr/>
            <p:nvPr/>
          </p:nvSpPr>
          <p:spPr>
            <a:xfrm>
              <a:off x="1339451" y="2722561"/>
              <a:ext cx="1452295" cy="215509"/>
            </a:xfrm>
            <a:prstGeom prst="wedgeRoundRectCallout">
              <a:avLst>
                <a:gd name="adj1" fmla="val 68843"/>
                <a:gd name="adj2" fmla="val 96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solidFill>
                    <a:prstClr val="black"/>
                  </a:solidFill>
                </a:rPr>
                <a:t>TANGUA</a:t>
              </a:r>
            </a:p>
          </p:txBody>
        </p:sp>
      </p:grpSp>
      <p:sp>
        <p:nvSpPr>
          <p:cNvPr id="21" name="Rectángulo 20"/>
          <p:cNvSpPr/>
          <p:nvPr/>
        </p:nvSpPr>
        <p:spPr>
          <a:xfrm>
            <a:off x="490564" y="5915890"/>
            <a:ext cx="4264516" cy="430887"/>
          </a:xfrm>
          <a:prstGeom prst="rect">
            <a:avLst/>
          </a:prstGeom>
          <a:solidFill>
            <a:schemeClr val="bg1"/>
          </a:solidFill>
        </p:spPr>
        <p:txBody>
          <a:bodyPr wrap="square">
            <a:spAutoFit/>
          </a:bodyPr>
          <a:lstStyle/>
          <a:p>
            <a:pPr algn="just"/>
            <a:r>
              <a:rPr lang="es-CO" sz="1050" dirty="0">
                <a:solidFill>
                  <a:prstClr val="black"/>
                </a:solidFill>
              </a:rPr>
              <a:t>(*) Se radicó documentación en el Min. </a:t>
            </a:r>
            <a:r>
              <a:rPr lang="es-CO" sz="1050" dirty="0" smtClean="0">
                <a:solidFill>
                  <a:prstClr val="black"/>
                </a:solidFill>
              </a:rPr>
              <a:t>de </a:t>
            </a:r>
            <a:r>
              <a:rPr lang="es-CO" sz="1050" dirty="0">
                <a:solidFill>
                  <a:prstClr val="black"/>
                </a:solidFill>
              </a:rPr>
              <a:t>Hacienda el 12 de Sep. para su aprobación</a:t>
            </a:r>
          </a:p>
        </p:txBody>
      </p:sp>
    </p:spTree>
    <p:extLst>
      <p:ext uri="{BB962C8B-B14F-4D97-AF65-F5344CB8AC3E}">
        <p14:creationId xmlns:p14="http://schemas.microsoft.com/office/powerpoint/2010/main" val="1039027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4473944" y="1182022"/>
            <a:ext cx="490419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489988" y="1570622"/>
          <a:ext cx="4886047" cy="1685587"/>
        </p:xfrm>
        <a:graphic>
          <a:graphicData uri="http://schemas.openxmlformats.org/drawingml/2006/table">
            <a:tbl>
              <a:tblPr firstRow="1" bandRow="1">
                <a:tableStyleId>{BC89EF96-8CEA-46FF-86C4-4CE0E7609802}</a:tableStyleId>
              </a:tblPr>
              <a:tblGrid>
                <a:gridCol w="3407768"/>
                <a:gridCol w="1478279"/>
              </a:tblGrid>
              <a:tr h="223470">
                <a:tc>
                  <a:txBody>
                    <a:bodyPr/>
                    <a:lstStyle/>
                    <a:p>
                      <a:pPr algn="ctr"/>
                      <a:r>
                        <a:rPr lang="es-CO" sz="1200" b="1" dirty="0" smtClean="0">
                          <a:latin typeface="+mn-lt"/>
                          <a:cs typeface="+mn-cs"/>
                        </a:rPr>
                        <a:t>Grupo 2 FONADE</a:t>
                      </a:r>
                      <a:endParaRPr lang="es-CO" sz="1200" b="1" dirty="0">
                        <a:latin typeface="+mn-lt"/>
                        <a:cs typeface="Arial" panose="020B0604020202020204" pitchFamily="34" charset="0"/>
                      </a:endParaRPr>
                    </a:p>
                  </a:txBody>
                  <a:tcPr/>
                </a:tc>
                <a:tc>
                  <a:txBody>
                    <a:bodyPr/>
                    <a:lstStyle/>
                    <a:p>
                      <a:pPr algn="ctr" fontAlgn="ctr"/>
                      <a:r>
                        <a:rPr lang="es-CO" sz="1200" b="1" i="0" u="none" strike="noStrike" dirty="0" smtClean="0">
                          <a:solidFill>
                            <a:schemeClr val="tx1"/>
                          </a:solidFill>
                          <a:latin typeface="+mn-lt"/>
                          <a:cs typeface="Arial" panose="020B0604020202020204" pitchFamily="34" charset="0"/>
                        </a:rPr>
                        <a:t>SEGUNDA OLA</a:t>
                      </a:r>
                      <a:endParaRPr lang="es-CO" sz="1200" b="1" i="0" u="none" strike="noStrike" dirty="0">
                        <a:solidFill>
                          <a:schemeClr val="tx1"/>
                        </a:solidFill>
                        <a:latin typeface="+mn-lt"/>
                        <a:cs typeface="Arial" panose="020B0604020202020204" pitchFamily="34" charset="0"/>
                      </a:endParaRPr>
                    </a:p>
                  </a:txBody>
                  <a:tcPr marL="9525" marR="9525" marT="9525" marB="0" anchor="ctr"/>
                </a:tc>
              </a:tr>
              <a:tr h="313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dirty="0" smtClean="0">
                          <a:effectLst/>
                          <a:latin typeface="+mn-lt"/>
                        </a:rPr>
                        <a:t>Longitud</a:t>
                      </a:r>
                      <a:r>
                        <a:rPr lang="es-ES" sz="1200" u="none" strike="noStrike" baseline="0" dirty="0" smtClean="0">
                          <a:effectLst/>
                          <a:latin typeface="+mn-lt"/>
                        </a:rPr>
                        <a:t> de Proyecto (Km)</a:t>
                      </a:r>
                      <a:endParaRPr lang="es-ES" sz="1200" b="1" u="none" strike="noStrike" dirty="0" smtClean="0">
                        <a:effectLst/>
                        <a:latin typeface="+mn-lt"/>
                        <a:cs typeface="Arial" panose="020B0604020202020204" pitchFamily="34" charset="0"/>
                      </a:endParaRPr>
                    </a:p>
                  </a:txBody>
                  <a:tcPr/>
                </a:tc>
                <a:tc>
                  <a:txBody>
                    <a:bodyPr/>
                    <a:lstStyle/>
                    <a:p>
                      <a:pPr algn="ctr" fontAlgn="ctr"/>
                      <a:r>
                        <a:rPr lang="es-CO" sz="1200" b="0" i="0" u="none" strike="noStrike" dirty="0" smtClean="0">
                          <a:solidFill>
                            <a:schemeClr val="tx1"/>
                          </a:solidFill>
                          <a:latin typeface="+mn-lt"/>
                          <a:cs typeface="Arial" panose="020B0604020202020204" pitchFamily="34" charset="0"/>
                        </a:rPr>
                        <a:t>76,00 Km</a:t>
                      </a:r>
                      <a:endParaRPr lang="es-CO" sz="12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u="none" strike="noStrike" dirty="0" smtClean="0">
                          <a:effectLst/>
                          <a:latin typeface="+mn-lt"/>
                          <a:cs typeface="+mn-cs"/>
                        </a:rPr>
                        <a:t>Construcción</a:t>
                      </a:r>
                      <a:r>
                        <a:rPr lang="es-ES" sz="1200" b="0" u="none" strike="noStrike" baseline="0" dirty="0" smtClean="0">
                          <a:effectLst/>
                          <a:latin typeface="+mn-lt"/>
                          <a:cs typeface="+mn-cs"/>
                        </a:rPr>
                        <a:t> Segunda Calzada y Mejoramiento</a:t>
                      </a:r>
                      <a:endParaRPr lang="es-ES" sz="1200" b="1" u="none" strike="noStrike" dirty="0" smtClean="0">
                        <a:effectLst/>
                        <a:latin typeface="+mn-lt"/>
                        <a:cs typeface="Arial" panose="020B0604020202020204" pitchFamily="34" charset="0"/>
                      </a:endParaRPr>
                    </a:p>
                  </a:txBody>
                  <a:tcPr/>
                </a:tc>
                <a:tc>
                  <a:txBody>
                    <a:bodyPr/>
                    <a:lstStyle/>
                    <a:p>
                      <a:pPr algn="ctr" fontAlgn="ctr"/>
                      <a:r>
                        <a:rPr lang="es-CO" sz="1200" b="0" i="0" u="none" strike="noStrike" dirty="0" smtClean="0">
                          <a:solidFill>
                            <a:srgbClr val="000000"/>
                          </a:solidFill>
                          <a:latin typeface="+mn-lt"/>
                          <a:cs typeface="Arial" panose="020B0604020202020204" pitchFamily="34" charset="0"/>
                        </a:rPr>
                        <a:t>76,00</a:t>
                      </a:r>
                      <a:r>
                        <a:rPr lang="es-CO" sz="1200" b="0" i="0" u="none" strike="noStrike" baseline="0" dirty="0" smtClean="0">
                          <a:solidFill>
                            <a:srgbClr val="000000"/>
                          </a:solidFill>
                          <a:latin typeface="+mn-lt"/>
                          <a:cs typeface="Arial" panose="020B0604020202020204" pitchFamily="34" charset="0"/>
                        </a:rPr>
                        <a:t> </a:t>
                      </a:r>
                      <a:r>
                        <a:rPr lang="es-CO" sz="1200" b="0" i="0" u="none" strike="noStrike" dirty="0" smtClean="0">
                          <a:solidFill>
                            <a:srgbClr val="000000"/>
                          </a:solidFill>
                          <a:latin typeface="+mn-lt"/>
                          <a:cs typeface="Arial" panose="020B0604020202020204" pitchFamily="34" charset="0"/>
                        </a:rPr>
                        <a:t>Km</a:t>
                      </a:r>
                      <a:endParaRPr lang="es-CO" sz="12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u="none" strike="noStrike" dirty="0" smtClean="0">
                          <a:effectLst/>
                          <a:latin typeface="+mn-lt"/>
                          <a:cs typeface="Arial" panose="020B0604020202020204" pitchFamily="34" charset="0"/>
                        </a:rPr>
                        <a:t>Construcción Variantes</a:t>
                      </a:r>
                    </a:p>
                  </a:txBody>
                  <a:tcPr/>
                </a:tc>
                <a:tc>
                  <a:txBody>
                    <a:bodyPr/>
                    <a:lstStyle/>
                    <a:p>
                      <a:pPr algn="ctr" fontAlgn="ctr"/>
                      <a:r>
                        <a:rPr lang="es-CO" sz="1200" b="0" i="0" u="none" strike="noStrike" dirty="0" smtClean="0">
                          <a:solidFill>
                            <a:srgbClr val="000000"/>
                          </a:solidFill>
                          <a:latin typeface="+mn-lt"/>
                          <a:cs typeface="Arial" panose="020B0604020202020204" pitchFamily="34" charset="0"/>
                        </a:rPr>
                        <a:t>7 Und.</a:t>
                      </a:r>
                      <a:endParaRPr lang="es-CO" sz="12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u="none" strike="noStrike" dirty="0" smtClean="0">
                          <a:effectLst/>
                          <a:latin typeface="+mn-lt"/>
                          <a:cs typeface="Arial" panose="020B0604020202020204" pitchFamily="34" charset="0"/>
                        </a:rPr>
                        <a:t>Construcción Intersecciones</a:t>
                      </a:r>
                      <a:r>
                        <a:rPr lang="es-ES" sz="1200" b="0" u="none" strike="noStrike" baseline="0" dirty="0" smtClean="0">
                          <a:effectLst/>
                          <a:latin typeface="+mn-lt"/>
                          <a:cs typeface="Arial" panose="020B0604020202020204" pitchFamily="34" charset="0"/>
                        </a:rPr>
                        <a:t> </a:t>
                      </a:r>
                      <a:r>
                        <a:rPr lang="es-ES" sz="1200" b="0" u="none" strike="noStrike" dirty="0" smtClean="0">
                          <a:effectLst/>
                          <a:latin typeface="+mn-lt"/>
                          <a:cs typeface="Arial" panose="020B0604020202020204" pitchFamily="34" charset="0"/>
                        </a:rPr>
                        <a:t>y Retornos</a:t>
                      </a:r>
                    </a:p>
                  </a:txBody>
                  <a:tcPr/>
                </a:tc>
                <a:tc>
                  <a:txBody>
                    <a:bodyPr/>
                    <a:lstStyle/>
                    <a:p>
                      <a:pPr algn="ctr" fontAlgn="ctr"/>
                      <a:r>
                        <a:rPr lang="es-CO" sz="1200" b="0" i="0" u="none" strike="noStrike" dirty="0" smtClean="0">
                          <a:solidFill>
                            <a:srgbClr val="000000"/>
                          </a:solidFill>
                          <a:latin typeface="+mn-lt"/>
                          <a:cs typeface="Arial" panose="020B0604020202020204" pitchFamily="34" charset="0"/>
                        </a:rPr>
                        <a:t>20 Und</a:t>
                      </a:r>
                      <a:endParaRPr lang="es-CO" sz="12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u="none" strike="noStrike" dirty="0" smtClean="0">
                          <a:effectLst/>
                          <a:latin typeface="+mn-lt"/>
                          <a:cs typeface="Arial" panose="020B0604020202020204" pitchFamily="34" charset="0"/>
                        </a:rPr>
                        <a:t>Construcción</a:t>
                      </a:r>
                      <a:r>
                        <a:rPr lang="es-ES" sz="1200" b="0" u="none" strike="noStrike" baseline="0" dirty="0" smtClean="0">
                          <a:effectLst/>
                          <a:latin typeface="+mn-lt"/>
                          <a:cs typeface="Arial" panose="020B0604020202020204" pitchFamily="34" charset="0"/>
                        </a:rPr>
                        <a:t> Y Rehabilitación Puentes</a:t>
                      </a:r>
                      <a:endParaRPr lang="es-ES" sz="1200" b="0" u="none" strike="noStrike" dirty="0" smtClean="0">
                        <a:effectLst/>
                        <a:latin typeface="+mn-lt"/>
                        <a:cs typeface="Arial" panose="020B0604020202020204" pitchFamily="34" charset="0"/>
                      </a:endParaRPr>
                    </a:p>
                  </a:txBody>
                  <a:tcPr/>
                </a:tc>
                <a:tc>
                  <a:txBody>
                    <a:bodyPr/>
                    <a:lstStyle/>
                    <a:p>
                      <a:pPr algn="ctr" fontAlgn="ctr"/>
                      <a:r>
                        <a:rPr lang="es-CO" sz="1200" b="0" i="0" u="none" strike="noStrike" dirty="0" smtClean="0">
                          <a:solidFill>
                            <a:srgbClr val="000000"/>
                          </a:solidFill>
                          <a:latin typeface="+mn-lt"/>
                          <a:cs typeface="Arial" panose="020B0604020202020204" pitchFamily="34" charset="0"/>
                        </a:rPr>
                        <a:t>36 Und</a:t>
                      </a:r>
                      <a:endParaRPr lang="es-CO" sz="12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4473944" y="3458920"/>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477620" y="3854540"/>
          <a:ext cx="4919671" cy="457200"/>
        </p:xfrm>
        <a:graphic>
          <a:graphicData uri="http://schemas.openxmlformats.org/drawingml/2006/table">
            <a:tbl>
              <a:tblPr firstRow="1" bandRow="1">
                <a:tableStyleId>{BC89EF96-8CEA-46FF-86C4-4CE0E7609802}</a:tableStyleId>
              </a:tblPr>
              <a:tblGrid>
                <a:gridCol w="4919671"/>
              </a:tblGrid>
              <a:tr h="0">
                <a:tc>
                  <a:txBody>
                    <a:bodyPr/>
                    <a:lstStyle/>
                    <a:p>
                      <a:pPr marL="228600" indent="-228600">
                        <a:buFont typeface="+mj-lt"/>
                        <a:buAutoNum type="arabicPeriod"/>
                      </a:pPr>
                      <a:r>
                        <a:rPr lang="es-CO" sz="1200" b="0" dirty="0" smtClean="0">
                          <a:solidFill>
                            <a:srgbClr val="244061">
                              <a:lumMod val="50000"/>
                            </a:srgbClr>
                          </a:solidFill>
                          <a:latin typeface="+mj-lt"/>
                        </a:rPr>
                        <a:t>Generación de más de 6000  empleos directos  durante la etapa de construcción (4 años).</a:t>
                      </a:r>
                      <a:endParaRPr lang="es-CO" sz="1200" b="0" dirty="0">
                        <a:solidFill>
                          <a:srgbClr val="244061">
                            <a:lumMod val="50000"/>
                          </a:srgbClr>
                        </a:solidFill>
                        <a:latin typeface="+mj-lt"/>
                      </a:endParaRPr>
                    </a:p>
                  </a:txBody>
                  <a:tcPr/>
                </a:tc>
              </a:tr>
            </a:tbl>
          </a:graphicData>
        </a:graphic>
      </p:graphicFrame>
      <p:sp>
        <p:nvSpPr>
          <p:cNvPr id="39" name="30 CuadroTexto"/>
          <p:cNvSpPr txBox="1">
            <a:spLocks noChangeArrowheads="1"/>
          </p:cNvSpPr>
          <p:nvPr/>
        </p:nvSpPr>
        <p:spPr bwMode="auto">
          <a:xfrm flipH="1">
            <a:off x="4431631" y="4575533"/>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458464" y="4962888"/>
          <a:ext cx="4919671" cy="822960"/>
        </p:xfrm>
        <a:graphic>
          <a:graphicData uri="http://schemas.openxmlformats.org/drawingml/2006/table">
            <a:tbl>
              <a:tblPr firstRow="1" bandRow="1">
                <a:tableStyleId>{BC89EF96-8CEA-46FF-86C4-4CE0E7609802}</a:tableStyleId>
              </a:tblPr>
              <a:tblGrid>
                <a:gridCol w="4919671"/>
              </a:tblGrid>
              <a:tr h="771046">
                <a:tc>
                  <a:txBody>
                    <a:bodyPr/>
                    <a:lstStyle/>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smtClean="0">
                          <a:solidFill>
                            <a:schemeClr val="tx1"/>
                          </a:solidFill>
                          <a:latin typeface="+mj-lt"/>
                        </a:rPr>
                        <a:t>Mejora la conectividad del sur del País y con la frontera con Ecuador. Reducción de una hora de recorrido</a:t>
                      </a:r>
                      <a:r>
                        <a:rPr lang="es-ES" sz="1200" b="0" baseline="0" dirty="0" smtClean="0">
                          <a:solidFill>
                            <a:schemeClr val="tx1"/>
                          </a:solidFill>
                          <a:latin typeface="+mj-lt"/>
                        </a:rPr>
                        <a:t> </a:t>
                      </a:r>
                      <a:r>
                        <a:rPr lang="es-ES" sz="1200" b="0" dirty="0" smtClean="0">
                          <a:solidFill>
                            <a:schemeClr val="tx1"/>
                          </a:solidFill>
                          <a:latin typeface="+mj-lt"/>
                        </a:rPr>
                        <a:t>de recorrido Popayán – Cali.</a:t>
                      </a: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es-CO" sz="1200" b="0" dirty="0" smtClean="0">
                          <a:solidFill>
                            <a:schemeClr val="tx1"/>
                          </a:solidFill>
                          <a:latin typeface="+mj-lt"/>
                        </a:rPr>
                        <a:t>Velocidad de 80 km/h para al segunda calzada.</a:t>
                      </a: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es-CO" sz="1200" b="0" dirty="0" smtClean="0">
                          <a:solidFill>
                            <a:schemeClr val="tx1"/>
                          </a:solidFill>
                          <a:latin typeface="+mj-lt"/>
                        </a:rPr>
                        <a:t>Mejoramiento de la calzada existente entre 60 y 80 km/h</a:t>
                      </a:r>
                    </a:p>
                  </a:txBody>
                  <a:tcPr>
                    <a:solidFill>
                      <a:schemeClr val="bg1"/>
                    </a:solidFill>
                  </a:tcPr>
                </a:tc>
              </a:tr>
            </a:tbl>
          </a:graphicData>
        </a:graphic>
      </p:graphicFrame>
      <p:grpSp>
        <p:nvGrpSpPr>
          <p:cNvPr id="15" name="Grupo 14"/>
          <p:cNvGrpSpPr/>
          <p:nvPr/>
        </p:nvGrpSpPr>
        <p:grpSpPr>
          <a:xfrm>
            <a:off x="1116299" y="-8358"/>
            <a:ext cx="8261836" cy="1042229"/>
            <a:chOff x="75387" y="144155"/>
            <a:chExt cx="5904656" cy="1042229"/>
          </a:xfrm>
        </p:grpSpPr>
        <p:sp>
          <p:nvSpPr>
            <p:cNvPr id="16"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7" name="Rectángulo 16"/>
            <p:cNvSpPr>
              <a:spLocks noChangeArrowheads="1"/>
            </p:cNvSpPr>
            <p:nvPr/>
          </p:nvSpPr>
          <p:spPr bwMode="auto">
            <a:xfrm>
              <a:off x="651451" y="663164"/>
              <a:ext cx="47525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dirty="0">
                  <a:solidFill>
                    <a:prstClr val="black"/>
                  </a:solidFill>
                  <a:latin typeface="Impact" pitchFamily="34" charset="0"/>
                  <a:sym typeface="Helvetica Neue Bold Condensed"/>
                </a:rPr>
                <a:t>S/TDER DE QUILICHAO – POPAYÁN* </a:t>
              </a:r>
            </a:p>
          </p:txBody>
        </p:sp>
      </p:grpSp>
      <p:pic>
        <p:nvPicPr>
          <p:cNvPr id="2" name="Imagen 1"/>
          <p:cNvPicPr>
            <a:picLocks noChangeAspect="1"/>
          </p:cNvPicPr>
          <p:nvPr/>
        </p:nvPicPr>
        <p:blipFill>
          <a:blip r:embed="rId2"/>
          <a:stretch>
            <a:fillRect/>
          </a:stretch>
        </p:blipFill>
        <p:spPr>
          <a:xfrm>
            <a:off x="903515" y="1141621"/>
            <a:ext cx="3048000" cy="4650713"/>
          </a:xfrm>
          <a:prstGeom prst="rect">
            <a:avLst/>
          </a:prstGeom>
          <a:ln>
            <a:solidFill>
              <a:schemeClr val="accent6">
                <a:lumMod val="75000"/>
              </a:schemeClr>
            </a:solidFill>
          </a:ln>
        </p:spPr>
      </p:pic>
      <p:sp>
        <p:nvSpPr>
          <p:cNvPr id="18" name="CuadroTexto 17"/>
          <p:cNvSpPr txBox="1"/>
          <p:nvPr/>
        </p:nvSpPr>
        <p:spPr>
          <a:xfrm>
            <a:off x="513694" y="5877272"/>
            <a:ext cx="3590221" cy="276999"/>
          </a:xfrm>
          <a:prstGeom prst="rect">
            <a:avLst/>
          </a:prstGeom>
          <a:noFill/>
        </p:spPr>
        <p:txBody>
          <a:bodyPr wrap="square" rtlCol="0">
            <a:spAutoFit/>
          </a:bodyPr>
          <a:lstStyle/>
          <a:p>
            <a:r>
              <a:rPr lang="es-MX" sz="1200" dirty="0"/>
              <a:t>*También existe una </a:t>
            </a:r>
            <a:r>
              <a:rPr lang="es-MX" sz="1200" dirty="0" smtClean="0"/>
              <a:t>Iniciativa Privada </a:t>
            </a:r>
            <a:r>
              <a:rPr lang="es-MX" sz="1200" dirty="0"/>
              <a:t>en curso </a:t>
            </a:r>
          </a:p>
        </p:txBody>
      </p:sp>
    </p:spTree>
    <p:extLst>
      <p:ext uri="{BB962C8B-B14F-4D97-AF65-F5344CB8AC3E}">
        <p14:creationId xmlns:p14="http://schemas.microsoft.com/office/powerpoint/2010/main" val="3209153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222885" y="2223260"/>
            <a:ext cx="8261836" cy="1740735"/>
            <a:chOff x="1317982" y="2307806"/>
            <a:chExt cx="5904656" cy="1740735"/>
          </a:xfrm>
        </p:grpSpPr>
        <p:sp>
          <p:nvSpPr>
            <p:cNvPr id="5" name="Rectángulo 5"/>
            <p:cNvSpPr>
              <a:spLocks noChangeArrowheads="1"/>
            </p:cNvSpPr>
            <p:nvPr/>
          </p:nvSpPr>
          <p:spPr bwMode="auto">
            <a:xfrm>
              <a:off x="1317982" y="2307806"/>
              <a:ext cx="5904656" cy="1015663"/>
            </a:xfrm>
            <a:prstGeom prst="rect">
              <a:avLst/>
            </a:prstGeom>
            <a:noFill/>
            <a:ln w="9525">
              <a:noFill/>
              <a:miter lim="800000"/>
              <a:headEnd/>
              <a:tailEnd/>
            </a:ln>
          </p:spPr>
          <p:txBody>
            <a:bodyPr wrap="square">
              <a:spAutoFit/>
            </a:bodyPr>
            <a:lstStyle/>
            <a:p>
              <a:pPr>
                <a:defRPr/>
              </a:pPr>
              <a:r>
                <a:rPr lang="es-ES" sz="6000" dirty="0">
                  <a:solidFill>
                    <a:srgbClr val="FFC000"/>
                  </a:solidFill>
                  <a:latin typeface="Impact" pitchFamily="34" charset="0"/>
                  <a:sym typeface="Helvetica Neue Bold Condensed" charset="0"/>
                </a:rPr>
                <a:t>I. CORREDORES  </a:t>
              </a:r>
              <a:endParaRPr lang="es-ES" sz="60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1894046" y="3032878"/>
              <a:ext cx="47525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6000" dirty="0">
                  <a:solidFill>
                    <a:prstClr val="black"/>
                  </a:solidFill>
                  <a:latin typeface="Impact" pitchFamily="34" charset="0"/>
                  <a:sym typeface="Helvetica Neue Bold Condensed"/>
                </a:rPr>
                <a:t>PRIMERA OLA</a:t>
              </a:r>
            </a:p>
          </p:txBody>
        </p:sp>
      </p:grpSp>
    </p:spTree>
    <p:extLst>
      <p:ext uri="{BB962C8B-B14F-4D97-AF65-F5344CB8AC3E}">
        <p14:creationId xmlns:p14="http://schemas.microsoft.com/office/powerpoint/2010/main" val="26379305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dondear rectángulo de esquina diagonal 10"/>
          <p:cNvSpPr/>
          <p:nvPr/>
        </p:nvSpPr>
        <p:spPr>
          <a:xfrm>
            <a:off x="5851884" y="1599017"/>
            <a:ext cx="3138071" cy="2314080"/>
          </a:xfrm>
          <a:prstGeom prst="round2Diag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200" b="1" dirty="0">
                <a:solidFill>
                  <a:schemeClr val="tx1"/>
                </a:solidFill>
                <a:effectLst>
                  <a:outerShdw blurRad="38100" dist="38100" dir="2700000" algn="tl">
                    <a:srgbClr val="000000">
                      <a:alpha val="43137"/>
                    </a:srgbClr>
                  </a:outerShdw>
                </a:effectLst>
              </a:rPr>
              <a:t>Longitud </a:t>
            </a:r>
            <a:r>
              <a:rPr lang="es-CO" sz="1200" b="1" dirty="0" smtClean="0">
                <a:solidFill>
                  <a:schemeClr val="tx1"/>
                </a:solidFill>
                <a:effectLst>
                  <a:outerShdw blurRad="38100" dist="38100" dir="2700000" algn="tl">
                    <a:srgbClr val="000000">
                      <a:alpha val="43137"/>
                    </a:srgbClr>
                  </a:outerShdw>
                </a:effectLst>
              </a:rPr>
              <a:t>propuesta</a:t>
            </a:r>
            <a:r>
              <a:rPr lang="es-CO" sz="1200" dirty="0" smtClean="0">
                <a:solidFill>
                  <a:schemeClr val="tx1"/>
                </a:solidFill>
              </a:rPr>
              <a:t>:154 </a:t>
            </a:r>
            <a:r>
              <a:rPr lang="es-CO" sz="1200" dirty="0">
                <a:solidFill>
                  <a:schemeClr val="tx1"/>
                </a:solidFill>
              </a:rPr>
              <a:t>Km</a:t>
            </a:r>
          </a:p>
          <a:p>
            <a:endParaRPr lang="es-CO" sz="500" dirty="0">
              <a:solidFill>
                <a:schemeClr val="tx1"/>
              </a:solidFill>
            </a:endParaRPr>
          </a:p>
          <a:p>
            <a:r>
              <a:rPr lang="es-CO" sz="1200" b="1" dirty="0">
                <a:solidFill>
                  <a:schemeClr val="tx1"/>
                </a:solidFill>
                <a:effectLst>
                  <a:outerShdw blurRad="38100" dist="38100" dir="2700000" algn="tl">
                    <a:srgbClr val="000000">
                      <a:alpha val="43137"/>
                    </a:srgbClr>
                  </a:outerShdw>
                </a:effectLst>
              </a:rPr>
              <a:t>Capex:  </a:t>
            </a:r>
            <a:r>
              <a:rPr lang="es-CO" sz="1200" b="1" dirty="0" smtClean="0">
                <a:solidFill>
                  <a:schemeClr val="tx1"/>
                </a:solidFill>
              </a:rPr>
              <a:t>1,6 </a:t>
            </a:r>
            <a:r>
              <a:rPr lang="es-CO" sz="1200" b="1" dirty="0">
                <a:solidFill>
                  <a:schemeClr val="tx1"/>
                </a:solidFill>
              </a:rPr>
              <a:t>billones de pesos.</a:t>
            </a:r>
          </a:p>
          <a:p>
            <a:endParaRPr lang="es-CO" sz="500" b="1" dirty="0">
              <a:solidFill>
                <a:schemeClr val="tx1"/>
              </a:solidFill>
              <a:effectLst>
                <a:outerShdw blurRad="38100" dist="38100" dir="2700000" algn="tl">
                  <a:srgbClr val="000000">
                    <a:alpha val="43137"/>
                  </a:srgbClr>
                </a:outerShdw>
              </a:effectLst>
            </a:endParaRPr>
          </a:p>
          <a:p>
            <a:r>
              <a:rPr lang="es-CO" sz="1200" b="1" dirty="0">
                <a:solidFill>
                  <a:schemeClr val="tx1"/>
                </a:solidFill>
                <a:effectLst>
                  <a:outerShdw blurRad="38100" dist="38100" dir="2700000" algn="tl">
                    <a:srgbClr val="000000">
                      <a:alpha val="43137"/>
                    </a:srgbClr>
                  </a:outerShdw>
                </a:effectLst>
              </a:rPr>
              <a:t>Puentes: </a:t>
            </a:r>
          </a:p>
          <a:p>
            <a:pPr marL="214313" indent="-214313">
              <a:buFont typeface="Arial" panose="020B0604020202020204" pitchFamily="34" charset="0"/>
              <a:buChar char="•"/>
            </a:pPr>
            <a:r>
              <a:rPr lang="es-CO" sz="1200" dirty="0">
                <a:solidFill>
                  <a:schemeClr val="tx1"/>
                </a:solidFill>
              </a:rPr>
              <a:t>Número: </a:t>
            </a:r>
            <a:r>
              <a:rPr lang="es-CO" sz="1200" dirty="0" smtClean="0">
                <a:solidFill>
                  <a:schemeClr val="tx1"/>
                </a:solidFill>
              </a:rPr>
              <a:t>22 </a:t>
            </a:r>
            <a:endParaRPr lang="es-CO" sz="1200" dirty="0">
              <a:solidFill>
                <a:schemeClr val="tx1"/>
              </a:solidFill>
            </a:endParaRPr>
          </a:p>
          <a:p>
            <a:pPr marL="214313" indent="-214313">
              <a:buFont typeface="Arial" panose="020B0604020202020204" pitchFamily="34" charset="0"/>
              <a:buChar char="•"/>
            </a:pPr>
            <a:r>
              <a:rPr lang="es-CO" sz="1200" dirty="0">
                <a:solidFill>
                  <a:schemeClr val="tx1"/>
                </a:solidFill>
              </a:rPr>
              <a:t>Longitud aproximada: </a:t>
            </a:r>
            <a:r>
              <a:rPr lang="es-CO" sz="1200" dirty="0" smtClean="0">
                <a:solidFill>
                  <a:schemeClr val="tx1"/>
                </a:solidFill>
              </a:rPr>
              <a:t>4,8 </a:t>
            </a:r>
            <a:r>
              <a:rPr lang="es-CO" sz="1200" dirty="0">
                <a:solidFill>
                  <a:schemeClr val="tx1"/>
                </a:solidFill>
              </a:rPr>
              <a:t>Km.</a:t>
            </a:r>
          </a:p>
          <a:p>
            <a:r>
              <a:rPr lang="es-CO" sz="1200" b="1" dirty="0">
                <a:solidFill>
                  <a:schemeClr val="tx1"/>
                </a:solidFill>
                <a:effectLst>
                  <a:outerShdw blurRad="38100" dist="38100" dir="2700000" algn="tl">
                    <a:srgbClr val="000000">
                      <a:alpha val="43137"/>
                    </a:srgbClr>
                  </a:outerShdw>
                </a:effectLst>
              </a:rPr>
              <a:t>Túneles: </a:t>
            </a:r>
          </a:p>
          <a:p>
            <a:pPr marL="214313" indent="-214313">
              <a:buFont typeface="Arial" panose="020B0604020202020204" pitchFamily="34" charset="0"/>
              <a:buChar char="•"/>
            </a:pPr>
            <a:r>
              <a:rPr lang="es-CO" sz="1200" dirty="0">
                <a:solidFill>
                  <a:schemeClr val="tx1"/>
                </a:solidFill>
              </a:rPr>
              <a:t>Número: Dos (2)</a:t>
            </a:r>
          </a:p>
          <a:p>
            <a:pPr marL="214313" indent="-214313">
              <a:buFont typeface="Arial" panose="020B0604020202020204" pitchFamily="34" charset="0"/>
              <a:buChar char="•"/>
            </a:pPr>
            <a:r>
              <a:rPr lang="es-CO" sz="1200" dirty="0">
                <a:solidFill>
                  <a:schemeClr val="tx1"/>
                </a:solidFill>
              </a:rPr>
              <a:t>Longitud aproximada: </a:t>
            </a:r>
            <a:r>
              <a:rPr lang="es-CO" sz="1200" dirty="0" smtClean="0">
                <a:solidFill>
                  <a:schemeClr val="tx1"/>
                </a:solidFill>
              </a:rPr>
              <a:t>5,6 </a:t>
            </a:r>
            <a:r>
              <a:rPr lang="es-CO" sz="1200" dirty="0">
                <a:solidFill>
                  <a:schemeClr val="tx1"/>
                </a:solidFill>
              </a:rPr>
              <a:t>Km.</a:t>
            </a:r>
            <a:endParaRPr lang="es-CO" sz="1200" b="1" dirty="0">
              <a:solidFill>
                <a:schemeClr val="tx1"/>
              </a:solidFill>
              <a:effectLst>
                <a:outerShdw blurRad="38100" dist="38100" dir="2700000" algn="tl">
                  <a:srgbClr val="000000">
                    <a:alpha val="43137"/>
                  </a:srgbClr>
                </a:outerShdw>
              </a:effectLst>
            </a:endParaRPr>
          </a:p>
          <a:p>
            <a:r>
              <a:rPr lang="es-CO" sz="1200" b="1" dirty="0">
                <a:solidFill>
                  <a:schemeClr val="tx1"/>
                </a:solidFill>
                <a:effectLst>
                  <a:outerShdw blurRad="38100" dist="38100" dir="2700000" algn="tl">
                    <a:srgbClr val="000000">
                      <a:alpha val="43137"/>
                    </a:srgbClr>
                  </a:outerShdw>
                </a:effectLst>
              </a:rPr>
              <a:t>Peajes: </a:t>
            </a:r>
          </a:p>
          <a:p>
            <a:pPr marL="214313" indent="-214313">
              <a:buFont typeface="Arial" panose="020B0604020202020204" pitchFamily="34" charset="0"/>
              <a:buChar char="•"/>
            </a:pPr>
            <a:r>
              <a:rPr lang="es-CO" sz="1200" dirty="0">
                <a:solidFill>
                  <a:schemeClr val="tx1"/>
                </a:solidFill>
              </a:rPr>
              <a:t>Peajes Actuales: 1 </a:t>
            </a:r>
          </a:p>
          <a:p>
            <a:pPr marL="214313" indent="-214313">
              <a:buFont typeface="Arial" panose="020B0604020202020204" pitchFamily="34" charset="0"/>
              <a:buChar char="•"/>
            </a:pPr>
            <a:r>
              <a:rPr lang="es-CO" sz="1200" dirty="0">
                <a:solidFill>
                  <a:schemeClr val="tx1"/>
                </a:solidFill>
              </a:rPr>
              <a:t>Peajes Nuevos: 4</a:t>
            </a:r>
            <a:endParaRPr lang="es-CO" sz="1200" dirty="0">
              <a:solidFill>
                <a:schemeClr val="tx1"/>
              </a:solidFill>
              <a:effectLst>
                <a:outerShdw blurRad="38100" dist="38100" dir="2700000" algn="tl">
                  <a:srgbClr val="000000">
                    <a:alpha val="43137"/>
                  </a:srgbClr>
                </a:outerShdw>
              </a:effectLst>
            </a:endParaRPr>
          </a:p>
        </p:txBody>
      </p:sp>
      <p:pic>
        <p:nvPicPr>
          <p:cNvPr id="13" name="Imagen 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571" y="4699182"/>
            <a:ext cx="1666875" cy="1137285"/>
          </a:xfrm>
          <a:prstGeom prst="rect">
            <a:avLst/>
          </a:prstGeom>
          <a:noFill/>
          <a:ln>
            <a:solidFill>
              <a:schemeClr val="tx1"/>
            </a:solidFill>
          </a:ln>
        </p:spPr>
      </p:pic>
      <p:sp>
        <p:nvSpPr>
          <p:cNvPr id="10" name="Redondear rectángulo de esquina diagonal 9"/>
          <p:cNvSpPr/>
          <p:nvPr/>
        </p:nvSpPr>
        <p:spPr>
          <a:xfrm>
            <a:off x="5817096" y="4086714"/>
            <a:ext cx="3172859" cy="2219958"/>
          </a:xfrm>
          <a:prstGeom prst="round2Diag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1200" b="1" dirty="0">
                <a:solidFill>
                  <a:schemeClr val="tx1"/>
                </a:solidFill>
                <a:effectLst>
                  <a:outerShdw blurRad="38100" dist="38100" dir="2700000" algn="tl">
                    <a:srgbClr val="000000">
                      <a:alpha val="43137"/>
                    </a:srgbClr>
                  </a:outerShdw>
                </a:effectLst>
              </a:rPr>
              <a:t>Municipios beneficiados: </a:t>
            </a:r>
          </a:p>
          <a:p>
            <a:pPr algn="just"/>
            <a:r>
              <a:rPr lang="es-CO" sz="1200" dirty="0">
                <a:solidFill>
                  <a:schemeClr val="tx1"/>
                </a:solidFill>
              </a:rPr>
              <a:t>Santander: Bucaramanga, Girón, Piedecuesta, Lebrija, San Vicente de Chucurí, Betulia, y Barrancabermeja.</a:t>
            </a:r>
          </a:p>
          <a:p>
            <a:pPr algn="just"/>
            <a:r>
              <a:rPr lang="es-CO" sz="1200" dirty="0">
                <a:solidFill>
                  <a:schemeClr val="tx1"/>
                </a:solidFill>
              </a:rPr>
              <a:t>Antioquia: Yondó.</a:t>
            </a:r>
          </a:p>
          <a:p>
            <a:r>
              <a:rPr lang="es-CO" sz="1200" b="1" dirty="0">
                <a:solidFill>
                  <a:schemeClr val="tx1"/>
                </a:solidFill>
                <a:effectLst>
                  <a:outerShdw blurRad="38100" dist="38100" dir="2700000" algn="tl">
                    <a:srgbClr val="000000">
                      <a:alpha val="43137"/>
                    </a:srgbClr>
                  </a:outerShdw>
                </a:effectLst>
              </a:rPr>
              <a:t>Tiempos de viaje:</a:t>
            </a:r>
          </a:p>
          <a:p>
            <a:r>
              <a:rPr lang="es-CO" sz="1200" dirty="0">
                <a:solidFill>
                  <a:schemeClr val="tx1"/>
                </a:solidFill>
              </a:rPr>
              <a:t>Por vía sustitutiva: Reducción 33%</a:t>
            </a:r>
          </a:p>
          <a:p>
            <a:r>
              <a:rPr lang="es-CO" sz="1200" dirty="0">
                <a:solidFill>
                  <a:schemeClr val="tx1"/>
                </a:solidFill>
              </a:rPr>
              <a:t>Por vía nueva (Lisboa-Pte. La Paz):Reducción 40%.</a:t>
            </a:r>
          </a:p>
          <a:p>
            <a:r>
              <a:rPr lang="es-CO" sz="1200" b="1" dirty="0">
                <a:solidFill>
                  <a:schemeClr val="tx1"/>
                </a:solidFill>
                <a:effectLst>
                  <a:outerShdw blurRad="38100" dist="38100" dir="2700000" algn="tl">
                    <a:srgbClr val="000000">
                      <a:alpha val="43137"/>
                    </a:srgbClr>
                  </a:outerShdw>
                </a:effectLst>
              </a:rPr>
              <a:t>Costos de operación:</a:t>
            </a:r>
          </a:p>
          <a:p>
            <a:r>
              <a:rPr lang="es-CO" sz="1200" dirty="0">
                <a:solidFill>
                  <a:schemeClr val="tx1"/>
                </a:solidFill>
              </a:rPr>
              <a:t>Reducción del 8% a través del corredor vial.</a:t>
            </a:r>
          </a:p>
        </p:txBody>
      </p:sp>
      <p:grpSp>
        <p:nvGrpSpPr>
          <p:cNvPr id="16" name="Grupo 15"/>
          <p:cNvGrpSpPr/>
          <p:nvPr/>
        </p:nvGrpSpPr>
        <p:grpSpPr>
          <a:xfrm>
            <a:off x="1064568" y="98900"/>
            <a:ext cx="8261836" cy="1042229"/>
            <a:chOff x="75387" y="144155"/>
            <a:chExt cx="5904656" cy="1042229"/>
          </a:xfrm>
        </p:grpSpPr>
        <p:sp>
          <p:nvSpPr>
            <p:cNvPr id="17"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8" name="Rectángulo 17"/>
            <p:cNvSpPr>
              <a:spLocks noChangeArrowheads="1"/>
            </p:cNvSpPr>
            <p:nvPr/>
          </p:nvSpPr>
          <p:spPr bwMode="auto">
            <a:xfrm>
              <a:off x="651451" y="663164"/>
              <a:ext cx="47525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dirty="0">
                  <a:solidFill>
                    <a:prstClr val="black"/>
                  </a:solidFill>
                  <a:latin typeface="Impact" pitchFamily="34" charset="0"/>
                  <a:sym typeface="Helvetica Neue Bold Condensed"/>
                </a:rPr>
                <a:t>BUCARAMANGA – BARRANCABERMEJA – YONDÓ </a:t>
              </a:r>
            </a:p>
          </p:txBody>
        </p:sp>
      </p:grpSp>
      <p:pic>
        <p:nvPicPr>
          <p:cNvPr id="12" name="Imagen 11"/>
          <p:cNvPicPr/>
          <p:nvPr/>
        </p:nvPicPr>
        <p:blipFill>
          <a:blip r:embed="rId3"/>
          <a:stretch>
            <a:fillRect/>
          </a:stretch>
        </p:blipFill>
        <p:spPr>
          <a:xfrm>
            <a:off x="478975" y="1832883"/>
            <a:ext cx="5236029" cy="2703896"/>
          </a:xfrm>
          <a:prstGeom prst="rect">
            <a:avLst/>
          </a:prstGeom>
          <a:ln>
            <a:solidFill>
              <a:schemeClr val="accent6">
                <a:lumMod val="75000"/>
              </a:schemeClr>
            </a:solidFill>
          </a:ln>
        </p:spPr>
      </p:pic>
      <p:pic>
        <p:nvPicPr>
          <p:cNvPr id="9" name="Imagen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7722" y="4615363"/>
            <a:ext cx="3028950" cy="1304925"/>
          </a:xfrm>
          <a:prstGeom prst="rect">
            <a:avLst/>
          </a:prstGeom>
          <a:noFill/>
          <a:ln>
            <a:noFill/>
          </a:ln>
        </p:spPr>
      </p:pic>
      <p:pic>
        <p:nvPicPr>
          <p:cNvPr id="14" name="Imagen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4676" y="5920287"/>
            <a:ext cx="2133600" cy="895350"/>
          </a:xfrm>
          <a:prstGeom prst="rect">
            <a:avLst/>
          </a:prstGeom>
          <a:noFill/>
          <a:ln>
            <a:noFill/>
          </a:ln>
        </p:spPr>
      </p:pic>
    </p:spTree>
    <p:extLst>
      <p:ext uri="{BB962C8B-B14F-4D97-AF65-F5344CB8AC3E}">
        <p14:creationId xmlns:p14="http://schemas.microsoft.com/office/powerpoint/2010/main" val="86098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208584" y="104776"/>
            <a:ext cx="8885188" cy="1300880"/>
            <a:chOff x="484237" y="132634"/>
            <a:chExt cx="8885188" cy="1300880"/>
          </a:xfrm>
        </p:grpSpPr>
        <p:sp>
          <p:nvSpPr>
            <p:cNvPr id="6" name="Rectángulo 5"/>
            <p:cNvSpPr>
              <a:spLocks noChangeArrowheads="1"/>
            </p:cNvSpPr>
            <p:nvPr/>
          </p:nvSpPr>
          <p:spPr bwMode="auto">
            <a:xfrm>
              <a:off x="484237" y="132634"/>
              <a:ext cx="826183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9" name="Rectángulo 5"/>
            <p:cNvSpPr>
              <a:spLocks noChangeArrowheads="1"/>
            </p:cNvSpPr>
            <p:nvPr/>
          </p:nvSpPr>
          <p:spPr bwMode="auto">
            <a:xfrm>
              <a:off x="557599" y="602229"/>
              <a:ext cx="8811826" cy="83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CO" sz="2800" dirty="0">
                  <a:solidFill>
                    <a:srgbClr val="000000"/>
                  </a:solidFill>
                  <a:latin typeface="Impact" panose="020B0806030902050204" pitchFamily="34" charset="0"/>
                  <a:sym typeface="Helvetica Neue Bold Condensed"/>
                </a:rPr>
                <a:t>TRANSVERSAL DEL SISGA</a:t>
              </a:r>
            </a:p>
            <a:p>
              <a:pPr eaLnBrk="1" hangingPunct="1">
                <a:spcBef>
                  <a:spcPct val="0"/>
                </a:spcBef>
                <a:buFontTx/>
                <a:buNone/>
              </a:pPr>
              <a:r>
                <a:rPr lang="es-ES" altLang="es-CO" sz="2000" dirty="0">
                  <a:solidFill>
                    <a:srgbClr val="000000"/>
                  </a:solidFill>
                  <a:latin typeface="Impact" panose="020B0806030902050204" pitchFamily="34" charset="0"/>
                  <a:sym typeface="Helvetica Neue Bold Condensed"/>
                </a:rPr>
                <a:t>(Sisga – Macheta – Guateque –Santa Maria – San Luis de Gaceno – Aguaclara)</a:t>
              </a:r>
            </a:p>
          </p:txBody>
        </p:sp>
      </p:grpSp>
      <p:grpSp>
        <p:nvGrpSpPr>
          <p:cNvPr id="10" name="Grupo 3"/>
          <p:cNvGrpSpPr>
            <a:grpSpLocks/>
          </p:cNvGrpSpPr>
          <p:nvPr/>
        </p:nvGrpSpPr>
        <p:grpSpPr bwMode="auto">
          <a:xfrm>
            <a:off x="1039212" y="1457326"/>
            <a:ext cx="7848600" cy="4233862"/>
            <a:chOff x="467544" y="1700808"/>
            <a:chExt cx="7848872" cy="4233413"/>
          </a:xfrm>
        </p:grpSpPr>
        <p:pic>
          <p:nvPicPr>
            <p:cNvPr id="11" name="Imagen 5"/>
            <p:cNvPicPr>
              <a:picLocks noChangeAspect="1" noChangeArrowheads="1"/>
            </p:cNvPicPr>
            <p:nvPr/>
          </p:nvPicPr>
          <p:blipFill>
            <a:blip r:embed="rId3">
              <a:extLst>
                <a:ext uri="{28A0092B-C50C-407E-A947-70E740481C1C}">
                  <a14:useLocalDpi xmlns:a14="http://schemas.microsoft.com/office/drawing/2010/main" val="0"/>
                </a:ext>
              </a:extLst>
            </a:blip>
            <a:srcRect r="1662"/>
            <a:stretch>
              <a:fillRect/>
            </a:stretch>
          </p:blipFill>
          <p:spPr bwMode="auto">
            <a:xfrm>
              <a:off x="467544" y="1700808"/>
              <a:ext cx="7848872" cy="42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ipse 11"/>
            <p:cNvSpPr/>
            <p:nvPr/>
          </p:nvSpPr>
          <p:spPr>
            <a:xfrm>
              <a:off x="3131461" y="3356394"/>
              <a:ext cx="73028" cy="73017"/>
            </a:xfrm>
            <a:prstGeom prst="ellipse">
              <a:avLst/>
            </a:prstGeom>
            <a:solidFill>
              <a:srgbClr val="D77A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3" name="Elipse 12"/>
            <p:cNvSpPr/>
            <p:nvPr/>
          </p:nvSpPr>
          <p:spPr>
            <a:xfrm>
              <a:off x="1836016" y="2780194"/>
              <a:ext cx="71439" cy="73017"/>
            </a:xfrm>
            <a:prstGeom prst="ellipse">
              <a:avLst/>
            </a:prstGeom>
            <a:solidFill>
              <a:srgbClr val="D77A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4" name="Elipse 13"/>
            <p:cNvSpPr/>
            <p:nvPr/>
          </p:nvSpPr>
          <p:spPr>
            <a:xfrm>
              <a:off x="5220684" y="4508797"/>
              <a:ext cx="71439" cy="73017"/>
            </a:xfrm>
            <a:prstGeom prst="ellipse">
              <a:avLst/>
            </a:prstGeom>
            <a:solidFill>
              <a:srgbClr val="D77A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5" name="Elipse 14"/>
            <p:cNvSpPr/>
            <p:nvPr/>
          </p:nvSpPr>
          <p:spPr>
            <a:xfrm>
              <a:off x="6084314" y="4940551"/>
              <a:ext cx="71439" cy="73017"/>
            </a:xfrm>
            <a:prstGeom prst="ellipse">
              <a:avLst/>
            </a:prstGeom>
            <a:solidFill>
              <a:srgbClr val="D77A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6" name="Elipse 15"/>
            <p:cNvSpPr/>
            <p:nvPr/>
          </p:nvSpPr>
          <p:spPr>
            <a:xfrm>
              <a:off x="7740133" y="5445323"/>
              <a:ext cx="71440" cy="71430"/>
            </a:xfrm>
            <a:prstGeom prst="ellipse">
              <a:avLst/>
            </a:prstGeom>
            <a:solidFill>
              <a:srgbClr val="D77A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sp>
        <p:nvSpPr>
          <p:cNvPr id="17" name="Rectángulo 1"/>
          <p:cNvSpPr>
            <a:spLocks noChangeArrowheads="1"/>
          </p:cNvSpPr>
          <p:nvPr/>
        </p:nvSpPr>
        <p:spPr bwMode="auto">
          <a:xfrm>
            <a:off x="381001" y="5763419"/>
            <a:ext cx="8640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a:spcBef>
                <a:spcPct val="20000"/>
              </a:spcBef>
              <a:buFont typeface="Arial" panose="020B0604020202020204" pitchFamily="34" charset="0"/>
              <a:buChar char="•"/>
              <a:tabLst>
                <a:tab pos="228600" algn="l"/>
                <a:tab pos="4492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 pos="4492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 pos="4492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 pos="4492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 pos="4492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 pos="4492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 pos="4492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 pos="4492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 pos="449263" algn="l"/>
              </a:tabLst>
              <a:defRPr sz="2000">
                <a:solidFill>
                  <a:schemeClr val="tx1"/>
                </a:solidFill>
                <a:latin typeface="Calibri" panose="020F0502020204030204" pitchFamily="34" charset="0"/>
              </a:defRPr>
            </a:lvl9pPr>
          </a:lstStyle>
          <a:p>
            <a:pPr algn="just">
              <a:spcBef>
                <a:spcPct val="0"/>
              </a:spcBef>
              <a:buFontTx/>
              <a:buNone/>
            </a:pPr>
            <a:r>
              <a:rPr lang="es-ES_tradnl" altLang="es-MX" sz="1200" dirty="0">
                <a:latin typeface="Times New Roman" panose="02020603050405020304" pitchFamily="18" charset="0"/>
                <a:ea typeface="MS Mincho" panose="02020609040205080304" pitchFamily="49" charset="-128"/>
                <a:cs typeface="Times New Roman" panose="02020603050405020304" pitchFamily="18" charset="0"/>
              </a:rPr>
              <a:t>*Nota: Los Municipios de Manta, </a:t>
            </a:r>
            <a:r>
              <a:rPr lang="es-ES_tradnl" altLang="es-MX" sz="1200" dirty="0" err="1">
                <a:latin typeface="Times New Roman" panose="02020603050405020304" pitchFamily="18" charset="0"/>
                <a:ea typeface="MS Mincho" panose="02020609040205080304" pitchFamily="49" charset="-128"/>
                <a:cs typeface="Times New Roman" panose="02020603050405020304" pitchFamily="18" charset="0"/>
              </a:rPr>
              <a:t>Garagoa</a:t>
            </a:r>
            <a:r>
              <a:rPr lang="es-ES_tradnl" altLang="es-MX" sz="1200" dirty="0">
                <a:latin typeface="Times New Roman" panose="02020603050405020304" pitchFamily="18" charset="0"/>
                <a:ea typeface="MS Mincho" panose="02020609040205080304" pitchFamily="49" charset="-128"/>
                <a:cs typeface="Times New Roman" panose="02020603050405020304" pitchFamily="18" charset="0"/>
              </a:rPr>
              <a:t>, </a:t>
            </a:r>
            <a:r>
              <a:rPr lang="es-ES_tradnl" altLang="es-MX" sz="1200" dirty="0" err="1">
                <a:latin typeface="Times New Roman" panose="02020603050405020304" pitchFamily="18" charset="0"/>
                <a:ea typeface="MS Mincho" panose="02020609040205080304" pitchFamily="49" charset="-128"/>
                <a:cs typeface="Times New Roman" panose="02020603050405020304" pitchFamily="18" charset="0"/>
              </a:rPr>
              <a:t>Macanal</a:t>
            </a:r>
            <a:r>
              <a:rPr lang="es-ES_tradnl" altLang="es-MX" sz="1200" dirty="0">
                <a:latin typeface="Times New Roman" panose="02020603050405020304" pitchFamily="18" charset="0"/>
                <a:ea typeface="MS Mincho" panose="02020609040205080304" pitchFamily="49" charset="-128"/>
                <a:cs typeface="Times New Roman" panose="02020603050405020304" pitchFamily="18" charset="0"/>
              </a:rPr>
              <a:t>, </a:t>
            </a:r>
            <a:r>
              <a:rPr lang="es-ES_tradnl" altLang="es-MX" sz="1200" dirty="0" err="1">
                <a:latin typeface="Times New Roman" panose="02020603050405020304" pitchFamily="18" charset="0"/>
                <a:ea typeface="MS Mincho" panose="02020609040205080304" pitchFamily="49" charset="-128"/>
                <a:cs typeface="Times New Roman" panose="02020603050405020304" pitchFamily="18" charset="0"/>
              </a:rPr>
              <a:t>Cachipay</a:t>
            </a:r>
            <a:r>
              <a:rPr lang="es-ES_tradnl" altLang="es-MX" sz="1200" dirty="0">
                <a:latin typeface="Times New Roman" panose="02020603050405020304" pitchFamily="18" charset="0"/>
                <a:ea typeface="MS Mincho" panose="02020609040205080304" pitchFamily="49" charset="-128"/>
                <a:cs typeface="Times New Roman" panose="02020603050405020304" pitchFamily="18" charset="0"/>
              </a:rPr>
              <a:t> no quedan directamente sobre la vía y solo se muestran para el propósito de subdividir las unidades funcionales del proyecto en los tramos de vía en jurisdicción de estos Municipios.</a:t>
            </a:r>
            <a:endParaRPr lang="es-MX" altLang="es-MX" sz="1200" dirty="0">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977955044"/>
      </p:ext>
    </p:extLst>
  </p:cSld>
  <p:clrMapOvr>
    <a:masterClrMapping/>
  </p:clrMapOvr>
  <p:transition spd="slow">
    <p:blinds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603534" y="2277050"/>
            <a:ext cx="8261836" cy="1686947"/>
            <a:chOff x="1894045" y="2361594"/>
            <a:chExt cx="5904656" cy="1686947"/>
          </a:xfrm>
        </p:grpSpPr>
        <p:sp>
          <p:nvSpPr>
            <p:cNvPr id="5" name="Rectángulo 5"/>
            <p:cNvSpPr>
              <a:spLocks noChangeArrowheads="1"/>
            </p:cNvSpPr>
            <p:nvPr/>
          </p:nvSpPr>
          <p:spPr bwMode="auto">
            <a:xfrm>
              <a:off x="1894045" y="2361594"/>
              <a:ext cx="5904656" cy="1015663"/>
            </a:xfrm>
            <a:prstGeom prst="rect">
              <a:avLst/>
            </a:prstGeom>
            <a:noFill/>
            <a:ln w="9525">
              <a:noFill/>
              <a:miter lim="800000"/>
              <a:headEnd/>
              <a:tailEnd/>
            </a:ln>
          </p:spPr>
          <p:txBody>
            <a:bodyPr wrap="square">
              <a:spAutoFit/>
            </a:bodyPr>
            <a:lstStyle/>
            <a:p>
              <a:pPr>
                <a:defRPr/>
              </a:pPr>
              <a:r>
                <a:rPr lang="es-ES" sz="6000" dirty="0">
                  <a:solidFill>
                    <a:srgbClr val="FFC000"/>
                  </a:solidFill>
                  <a:latin typeface="Impact" pitchFamily="34" charset="0"/>
                  <a:sym typeface="Helvetica Neue Bold Condensed" charset="0"/>
                </a:rPr>
                <a:t>III. CORREDORES  </a:t>
              </a:r>
              <a:endParaRPr lang="es-ES" sz="60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1894045" y="3032878"/>
              <a:ext cx="50630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6000" dirty="0">
                  <a:solidFill>
                    <a:prstClr val="black"/>
                  </a:solidFill>
                  <a:latin typeface="Impact" pitchFamily="34" charset="0"/>
                  <a:sym typeface="Helvetica Neue Bold Condensed"/>
                </a:rPr>
                <a:t>INICIATIVAS PRIVADAS</a:t>
              </a:r>
            </a:p>
          </p:txBody>
        </p:sp>
      </p:grpSp>
    </p:spTree>
    <p:extLst>
      <p:ext uri="{BB962C8B-B14F-4D97-AF65-F5344CB8AC3E}">
        <p14:creationId xmlns:p14="http://schemas.microsoft.com/office/powerpoint/2010/main" val="3510582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603534" y="2156026"/>
            <a:ext cx="8261836" cy="1807971"/>
            <a:chOff x="1894045" y="2240570"/>
            <a:chExt cx="5904656" cy="1807971"/>
          </a:xfrm>
        </p:grpSpPr>
        <p:sp>
          <p:nvSpPr>
            <p:cNvPr id="5" name="Rectángulo 5"/>
            <p:cNvSpPr>
              <a:spLocks noChangeArrowheads="1"/>
            </p:cNvSpPr>
            <p:nvPr/>
          </p:nvSpPr>
          <p:spPr bwMode="auto">
            <a:xfrm>
              <a:off x="1894045" y="2240570"/>
              <a:ext cx="5904656" cy="1015663"/>
            </a:xfrm>
            <a:prstGeom prst="rect">
              <a:avLst/>
            </a:prstGeom>
            <a:noFill/>
            <a:ln w="9525">
              <a:noFill/>
              <a:miter lim="800000"/>
              <a:headEnd/>
              <a:tailEnd/>
            </a:ln>
          </p:spPr>
          <p:txBody>
            <a:bodyPr wrap="square">
              <a:spAutoFit/>
            </a:bodyPr>
            <a:lstStyle/>
            <a:p>
              <a:pPr>
                <a:defRPr/>
              </a:pPr>
              <a:r>
                <a:rPr lang="es-ES" sz="6000" dirty="0">
                  <a:solidFill>
                    <a:srgbClr val="FFC000"/>
                  </a:solidFill>
                  <a:latin typeface="Impact" pitchFamily="34" charset="0"/>
                  <a:sym typeface="Helvetica Neue Bold Condensed" charset="0"/>
                </a:rPr>
                <a:t>1. CORREDORES IP  </a:t>
              </a:r>
              <a:endParaRPr lang="es-ES" sz="60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1894045" y="3032878"/>
              <a:ext cx="59046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6000" dirty="0">
                  <a:solidFill>
                    <a:prstClr val="black"/>
                  </a:solidFill>
                  <a:latin typeface="Impact" pitchFamily="34" charset="0"/>
                  <a:sym typeface="Helvetica Neue Bold Condensed"/>
                </a:rPr>
                <a:t>FACTIBILIDAD ENTREGADA</a:t>
              </a:r>
            </a:p>
          </p:txBody>
        </p:sp>
      </p:grpSp>
    </p:spTree>
    <p:extLst>
      <p:ext uri="{BB962C8B-B14F-4D97-AF65-F5344CB8AC3E}">
        <p14:creationId xmlns:p14="http://schemas.microsoft.com/office/powerpoint/2010/main" val="173881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3524728864"/>
              </p:ext>
            </p:extLst>
          </p:nvPr>
        </p:nvGraphicFramePr>
        <p:xfrm>
          <a:off x="344488" y="1700808"/>
          <a:ext cx="9244665" cy="4380094"/>
        </p:xfrm>
        <a:graphic>
          <a:graphicData uri="http://schemas.openxmlformats.org/drawingml/2006/table">
            <a:tbl>
              <a:tblPr firstRow="1" bandRow="1">
                <a:tableStyleId>{5C22544A-7EE6-4342-B048-85BDC9FD1C3A}</a:tableStyleId>
              </a:tblPr>
              <a:tblGrid>
                <a:gridCol w="2072969"/>
                <a:gridCol w="3228992"/>
                <a:gridCol w="1291720"/>
                <a:gridCol w="2650984"/>
              </a:tblGrid>
              <a:tr h="470535">
                <a:tc>
                  <a:txBody>
                    <a:bodyPr/>
                    <a:lstStyle/>
                    <a:p>
                      <a:pPr algn="ctr"/>
                      <a:r>
                        <a:rPr lang="es-MX" sz="1300" b="1" dirty="0" smtClean="0">
                          <a:solidFill>
                            <a:schemeClr val="tx1"/>
                          </a:solidFill>
                        </a:rPr>
                        <a:t>INICIATIVA PRIVADA</a:t>
                      </a:r>
                      <a:endParaRPr lang="es-MX" sz="1300" b="1" dirty="0">
                        <a:solidFill>
                          <a:schemeClr val="tx1"/>
                        </a:solidFill>
                      </a:endParaRPr>
                    </a:p>
                  </a:txBody>
                  <a:tcPr marL="74295" marR="74295" marT="37148" marB="37148"/>
                </a:tc>
                <a:tc>
                  <a:txBody>
                    <a:bodyPr/>
                    <a:lstStyle/>
                    <a:p>
                      <a:pPr algn="ctr"/>
                      <a:r>
                        <a:rPr lang="es-MX" sz="1300" b="1" dirty="0" smtClean="0">
                          <a:solidFill>
                            <a:schemeClr val="tx1"/>
                          </a:solidFill>
                        </a:rPr>
                        <a:t>ORIGINADOR</a:t>
                      </a:r>
                      <a:endParaRPr lang="es-MX" sz="1300" b="1" dirty="0">
                        <a:solidFill>
                          <a:schemeClr val="tx1"/>
                        </a:solidFill>
                      </a:endParaRPr>
                    </a:p>
                  </a:txBody>
                  <a:tcPr marL="74295" marR="74295" marT="37148" marB="37148" anchor="ctr"/>
                </a:tc>
                <a:tc>
                  <a:txBody>
                    <a:bodyPr/>
                    <a:lstStyle/>
                    <a:p>
                      <a:pPr marL="0" algn="ctr" defTabSz="1219194" rtl="0" eaLnBrk="1" latinLnBrk="0" hangingPunct="1"/>
                      <a:r>
                        <a:rPr lang="es-MX" sz="1300" b="1" kern="1200" dirty="0" smtClean="0">
                          <a:solidFill>
                            <a:schemeClr val="tx1"/>
                          </a:solidFill>
                          <a:latin typeface="+mn-lt"/>
                          <a:ea typeface="+mn-ea"/>
                          <a:cs typeface="+mn-cs"/>
                        </a:rPr>
                        <a:t>ÚLTIMA ENTREGA</a:t>
                      </a:r>
                      <a:endParaRPr lang="es-MX" sz="1300" b="1" kern="1200" dirty="0">
                        <a:solidFill>
                          <a:schemeClr val="tx1"/>
                        </a:solidFill>
                        <a:latin typeface="+mn-lt"/>
                        <a:ea typeface="+mn-ea"/>
                        <a:cs typeface="+mn-cs"/>
                      </a:endParaRPr>
                    </a:p>
                  </a:txBody>
                  <a:tcPr marL="74295" marR="74295" marT="37148" marB="37148" anchor="ctr"/>
                </a:tc>
                <a:tc>
                  <a:txBody>
                    <a:bodyPr/>
                    <a:lstStyle/>
                    <a:p>
                      <a:pPr marL="0" algn="ctr" defTabSz="1219194" rtl="0" eaLnBrk="1" latinLnBrk="0" hangingPunct="1"/>
                      <a:r>
                        <a:rPr lang="es-MX" sz="1300" b="1" kern="1200" dirty="0" smtClean="0">
                          <a:solidFill>
                            <a:schemeClr val="tx1"/>
                          </a:solidFill>
                          <a:latin typeface="+mn-lt"/>
                          <a:ea typeface="+mn-ea"/>
                          <a:cs typeface="+mn-cs"/>
                        </a:rPr>
                        <a:t>FECHA RADICACIÓN</a:t>
                      </a:r>
                      <a:r>
                        <a:rPr lang="es-MX" sz="1300" b="1" kern="1200" baseline="0" dirty="0" smtClean="0">
                          <a:solidFill>
                            <a:schemeClr val="tx1"/>
                          </a:solidFill>
                          <a:latin typeface="+mn-lt"/>
                          <a:ea typeface="+mn-ea"/>
                          <a:cs typeface="+mn-cs"/>
                        </a:rPr>
                        <a:t> HACIENDA</a:t>
                      </a:r>
                      <a:endParaRPr lang="es-MX" sz="1300" b="1" kern="1200" dirty="0">
                        <a:solidFill>
                          <a:schemeClr val="tx1"/>
                        </a:solidFill>
                        <a:latin typeface="+mn-lt"/>
                        <a:ea typeface="+mn-ea"/>
                        <a:cs typeface="+mn-cs"/>
                      </a:endParaRPr>
                    </a:p>
                  </a:txBody>
                  <a:tcPr marL="74295" marR="74295" marT="37148" marB="37148" anchor="ctr"/>
                </a:tc>
              </a:tr>
              <a:tr h="767715">
                <a:tc>
                  <a:txBody>
                    <a:bodyPr/>
                    <a:lstStyle/>
                    <a:p>
                      <a:pPr algn="ctr"/>
                      <a:endParaRPr lang="es-MX" sz="1100" dirty="0" smtClean="0"/>
                    </a:p>
                    <a:p>
                      <a:pPr algn="ctr"/>
                      <a:r>
                        <a:rPr lang="es-MX" sz="1100" dirty="0" smtClean="0"/>
                        <a:t>IBAGUÉ - CAJAMARCA</a:t>
                      </a:r>
                      <a:endParaRPr lang="es-MX" sz="1100" dirty="0"/>
                    </a:p>
                  </a:txBody>
                  <a:tcPr marL="74295" marR="74295" marT="37148" marB="37148"/>
                </a:tc>
                <a:tc>
                  <a:txBody>
                    <a:bodyPr/>
                    <a:lstStyle/>
                    <a:p>
                      <a:r>
                        <a:rPr lang="es-CO" sz="1100" kern="1200" dirty="0" smtClean="0">
                          <a:solidFill>
                            <a:schemeClr val="dk1"/>
                          </a:solidFill>
                          <a:effectLst/>
                          <a:latin typeface="+mn-lt"/>
                          <a:ea typeface="+mn-ea"/>
                          <a:cs typeface="+mn-cs"/>
                        </a:rPr>
                        <a:t>Promesa de Sociedad Futura APP – GICA (Constructora Colpatria S.A; Mincivil S.A; HB Estructuras Metálicas S.A; Termotécnica Coindustrial S.A; Latinco S.A.)</a:t>
                      </a:r>
                      <a:endParaRPr lang="es-MX" sz="1100" dirty="0"/>
                    </a:p>
                  </a:txBody>
                  <a:tcPr marL="74295" marR="74295" marT="37148" marB="37148"/>
                </a:tc>
                <a:tc>
                  <a:txBody>
                    <a:bodyPr/>
                    <a:lstStyle/>
                    <a:p>
                      <a:pPr algn="ctr"/>
                      <a:endParaRPr lang="es-MX" sz="1100" dirty="0" smtClean="0"/>
                    </a:p>
                    <a:p>
                      <a:pPr algn="ctr"/>
                      <a:r>
                        <a:rPr lang="es-MX" sz="1100" dirty="0" smtClean="0"/>
                        <a:t>26 – 11 – 2014 </a:t>
                      </a:r>
                      <a:endParaRPr lang="es-MX" sz="1100" dirty="0"/>
                    </a:p>
                  </a:txBody>
                  <a:tcPr marL="74295" marR="74295" marT="37148" marB="37148"/>
                </a:tc>
                <a:tc>
                  <a:txBody>
                    <a:bodyPr/>
                    <a:lstStyle/>
                    <a:p>
                      <a:pPr marL="0" algn="ctr" defTabSz="1219194" rtl="0" eaLnBrk="1" latinLnBrk="0" hangingPunct="1"/>
                      <a:endParaRPr lang="es-MX" sz="1100" kern="1200" dirty="0" smtClean="0">
                        <a:solidFill>
                          <a:schemeClr val="dk1"/>
                        </a:solidFill>
                        <a:latin typeface="+mn-lt"/>
                        <a:ea typeface="+mn-ea"/>
                        <a:cs typeface="+mn-cs"/>
                      </a:endParaRPr>
                    </a:p>
                    <a:p>
                      <a:pPr marL="0" algn="ctr" defTabSz="1219194" rtl="0" eaLnBrk="1" latinLnBrk="0" hangingPunct="1"/>
                      <a:r>
                        <a:rPr lang="es-MX" sz="1100" kern="1200" dirty="0" smtClean="0">
                          <a:solidFill>
                            <a:schemeClr val="dk1"/>
                          </a:solidFill>
                          <a:latin typeface="+mn-lt"/>
                          <a:ea typeface="+mn-ea"/>
                          <a:cs typeface="+mn-cs"/>
                        </a:rPr>
                        <a:t>PUBLICADA EN EL SECOP 14-11-2014</a:t>
                      </a:r>
                      <a:endParaRPr lang="es-MX" sz="1100" kern="1200" dirty="0">
                        <a:solidFill>
                          <a:schemeClr val="dk1"/>
                        </a:solidFill>
                        <a:latin typeface="+mn-lt"/>
                        <a:ea typeface="+mn-ea"/>
                        <a:cs typeface="+mn-cs"/>
                      </a:endParaRPr>
                    </a:p>
                  </a:txBody>
                  <a:tcPr marL="74295" marR="74295" marT="37148" marB="37148"/>
                </a:tc>
              </a:tr>
              <a:tr h="594360">
                <a:tc>
                  <a:txBody>
                    <a:bodyPr/>
                    <a:lstStyle/>
                    <a:p>
                      <a:pPr algn="ctr"/>
                      <a:r>
                        <a:rPr lang="es-MX" sz="1100" dirty="0" smtClean="0"/>
                        <a:t>MALLA</a:t>
                      </a:r>
                      <a:r>
                        <a:rPr lang="es-MX" sz="1100" baseline="0" dirty="0" smtClean="0"/>
                        <a:t> VIAL DEL META</a:t>
                      </a:r>
                      <a:endParaRPr lang="es-MX" sz="1100" dirty="0"/>
                    </a:p>
                  </a:txBody>
                  <a:tcPr marL="74295" marR="74295" marT="37148" marB="37148"/>
                </a:tc>
                <a:tc>
                  <a:txBody>
                    <a:bodyPr/>
                    <a:lstStyle/>
                    <a:p>
                      <a:r>
                        <a:rPr lang="es-CO" sz="1100" kern="1200" dirty="0" smtClean="0">
                          <a:solidFill>
                            <a:schemeClr val="dk1"/>
                          </a:solidFill>
                          <a:effectLst/>
                          <a:latin typeface="+mn-lt"/>
                          <a:ea typeface="+mn-ea"/>
                          <a:cs typeface="+mn-cs"/>
                        </a:rPr>
                        <a:t>Grupo Odinsa S.A.</a:t>
                      </a:r>
                      <a:endParaRPr lang="es-MX" sz="1100" dirty="0"/>
                    </a:p>
                  </a:txBody>
                  <a:tcPr marL="74295" marR="74295" marT="37148" marB="37148"/>
                </a:tc>
                <a:tc>
                  <a:txBody>
                    <a:bodyPr/>
                    <a:lstStyle/>
                    <a:p>
                      <a:pPr algn="ctr"/>
                      <a:r>
                        <a:rPr lang="es-MX" sz="1100" dirty="0" smtClean="0"/>
                        <a:t>27 – 11 – 2014 </a:t>
                      </a:r>
                      <a:endParaRPr lang="es-MX" sz="1100" dirty="0"/>
                    </a:p>
                  </a:txBody>
                  <a:tcPr marL="74295" marR="74295" marT="37148" marB="37148"/>
                </a:tc>
                <a:tc>
                  <a:txBody>
                    <a:bodyPr/>
                    <a:lstStyle/>
                    <a:p>
                      <a:pPr marL="0" algn="ctr" defTabSz="1219194" rtl="0" eaLnBrk="1" latinLnBrk="0" hangingPunct="1"/>
                      <a:r>
                        <a:rPr lang="es-MX" sz="1100" kern="1200" dirty="0" smtClean="0">
                          <a:solidFill>
                            <a:schemeClr val="dk1"/>
                          </a:solidFill>
                          <a:latin typeface="+mn-lt"/>
                          <a:ea typeface="+mn-ea"/>
                          <a:cs typeface="+mn-cs"/>
                        </a:rPr>
                        <a:t>MHCP SOLICITÓ DE SIMULACIÓN DE RIESGOS 03-12-2014, ORIGINADOR SE ENCUENTRA</a:t>
                      </a:r>
                      <a:r>
                        <a:rPr lang="es-MX" sz="1100" kern="1200" baseline="0" dirty="0" smtClean="0">
                          <a:solidFill>
                            <a:schemeClr val="dk1"/>
                          </a:solidFill>
                          <a:latin typeface="+mn-lt"/>
                          <a:ea typeface="+mn-ea"/>
                          <a:cs typeface="+mn-cs"/>
                        </a:rPr>
                        <a:t> REALIZANDO SIMULACIONES</a:t>
                      </a:r>
                      <a:endParaRPr lang="es-MX" sz="1100" kern="1200" dirty="0">
                        <a:solidFill>
                          <a:schemeClr val="dk1"/>
                        </a:solidFill>
                        <a:latin typeface="+mn-lt"/>
                        <a:ea typeface="+mn-ea"/>
                        <a:cs typeface="+mn-cs"/>
                      </a:endParaRPr>
                    </a:p>
                  </a:txBody>
                  <a:tcPr marL="74295" marR="74295" marT="37148" marB="37148"/>
                </a:tc>
              </a:tr>
              <a:tr h="594360">
                <a:tc>
                  <a:txBody>
                    <a:bodyPr/>
                    <a:lstStyle/>
                    <a:p>
                      <a:pPr algn="ctr"/>
                      <a:r>
                        <a:rPr lang="es-MX" sz="1100" dirty="0" smtClean="0"/>
                        <a:t>CHIRAJARA - FUNDADORES</a:t>
                      </a:r>
                      <a:endParaRPr lang="es-MX" sz="1100" dirty="0"/>
                    </a:p>
                  </a:txBody>
                  <a:tcPr marL="74295" marR="74295" marT="37148" marB="37148"/>
                </a:tc>
                <a:tc>
                  <a:txBody>
                    <a:bodyPr/>
                    <a:lstStyle/>
                    <a:p>
                      <a:r>
                        <a:rPr lang="es-CO" sz="1100" kern="1200" dirty="0" smtClean="0">
                          <a:solidFill>
                            <a:schemeClr val="dk1"/>
                          </a:solidFill>
                          <a:effectLst/>
                          <a:latin typeface="+mn-lt"/>
                          <a:ea typeface="+mn-ea"/>
                          <a:cs typeface="+mn-cs"/>
                        </a:rPr>
                        <a:t>Corficolombiana S.A.</a:t>
                      </a:r>
                      <a:endParaRPr lang="es-MX" sz="1100" dirty="0"/>
                    </a:p>
                  </a:txBody>
                  <a:tcPr marL="74295" marR="74295" marT="37148" marB="37148"/>
                </a:tc>
                <a:tc>
                  <a:txBody>
                    <a:bodyPr/>
                    <a:lstStyle/>
                    <a:p>
                      <a:pPr algn="ctr"/>
                      <a:r>
                        <a:rPr lang="es-MX" sz="1100" dirty="0" smtClean="0"/>
                        <a:t>11 – 12 – 2014 </a:t>
                      </a:r>
                      <a:endParaRPr lang="es-MX" sz="1100" dirty="0"/>
                    </a:p>
                  </a:txBody>
                  <a:tcPr marL="74295" marR="74295" marT="37148" marB="37148"/>
                </a:tc>
                <a:tc>
                  <a:txBody>
                    <a:bodyPr/>
                    <a:lstStyle/>
                    <a:p>
                      <a:pPr marL="0" algn="ctr" defTabSz="1219194" rtl="0" eaLnBrk="1" latinLnBrk="0" hangingPunct="1"/>
                      <a:r>
                        <a:rPr lang="es-MX" sz="1100" kern="1200" dirty="0" smtClean="0">
                          <a:solidFill>
                            <a:schemeClr val="dk1"/>
                          </a:solidFill>
                          <a:latin typeface="+mn-lt"/>
                          <a:ea typeface="+mn-ea"/>
                          <a:cs typeface="+mn-cs"/>
                        </a:rPr>
                        <a:t>ORIGINADOR ENTREGA AJUSTES EL DÍA</a:t>
                      </a:r>
                      <a:r>
                        <a:rPr lang="es-MX" sz="1100" kern="1200" baseline="0" dirty="0" smtClean="0">
                          <a:solidFill>
                            <a:schemeClr val="dk1"/>
                          </a:solidFill>
                          <a:latin typeface="+mn-lt"/>
                          <a:ea typeface="+mn-ea"/>
                          <a:cs typeface="+mn-cs"/>
                        </a:rPr>
                        <a:t> 11-12-2014, EN REVISIÓN PREVIAL PARA ENVIO A MHCP</a:t>
                      </a:r>
                      <a:endParaRPr lang="es-MX" sz="1100" kern="1200" dirty="0">
                        <a:solidFill>
                          <a:schemeClr val="dk1"/>
                        </a:solidFill>
                        <a:latin typeface="+mn-lt"/>
                        <a:ea typeface="+mn-ea"/>
                        <a:cs typeface="+mn-cs"/>
                      </a:endParaRPr>
                    </a:p>
                  </a:txBody>
                  <a:tcPr marL="74295" marR="74295" marT="37148" marB="37148"/>
                </a:tc>
              </a:tr>
              <a:tr h="345054">
                <a:tc>
                  <a:txBody>
                    <a:bodyPr/>
                    <a:lstStyle/>
                    <a:p>
                      <a:pPr algn="ctr"/>
                      <a:r>
                        <a:rPr lang="es-MX" sz="1100" dirty="0" smtClean="0"/>
                        <a:t>CESAR - GUAJIRA</a:t>
                      </a:r>
                      <a:endParaRPr lang="es-MX" sz="1100" dirty="0"/>
                    </a:p>
                  </a:txBody>
                  <a:tcPr marL="74295" marR="74295" marT="37148" marB="37148"/>
                </a:tc>
                <a:tc>
                  <a:txBody>
                    <a:bodyPr/>
                    <a:lstStyle/>
                    <a:p>
                      <a:r>
                        <a:rPr lang="es-CO" sz="1100" kern="1200" dirty="0" smtClean="0">
                          <a:solidFill>
                            <a:schemeClr val="dk1"/>
                          </a:solidFill>
                          <a:effectLst/>
                          <a:latin typeface="+mn-lt"/>
                          <a:ea typeface="+mn-ea"/>
                          <a:cs typeface="+mn-cs"/>
                        </a:rPr>
                        <a:t>Construcciones El Cóndor S.A.</a:t>
                      </a:r>
                      <a:endParaRPr lang="es-MX" sz="1100" dirty="0"/>
                    </a:p>
                  </a:txBody>
                  <a:tcPr marL="74295" marR="74295" marT="37148" marB="37148"/>
                </a:tc>
                <a:tc>
                  <a:txBody>
                    <a:bodyPr/>
                    <a:lstStyle/>
                    <a:p>
                      <a:pPr algn="ctr"/>
                      <a:r>
                        <a:rPr lang="es-MX" sz="1100" dirty="0" smtClean="0"/>
                        <a:t>04 – 11 – 2014 </a:t>
                      </a:r>
                      <a:endParaRPr lang="es-MX" sz="1100" dirty="0"/>
                    </a:p>
                  </a:txBody>
                  <a:tcPr marL="74295" marR="74295" marT="37148" marB="37148"/>
                </a:tc>
                <a:tc>
                  <a:txBody>
                    <a:bodyPr/>
                    <a:lstStyle/>
                    <a:p>
                      <a:pPr marL="0" marR="0" indent="0" algn="ctr" defTabSz="1219194" rtl="0" eaLnBrk="1" fontAlgn="auto" latinLnBrk="0" hangingPunct="1">
                        <a:lnSpc>
                          <a:spcPct val="100000"/>
                        </a:lnSpc>
                        <a:spcBef>
                          <a:spcPts val="0"/>
                        </a:spcBef>
                        <a:spcAft>
                          <a:spcPts val="0"/>
                        </a:spcAft>
                        <a:buClrTx/>
                        <a:buSzTx/>
                        <a:buFontTx/>
                        <a:buNone/>
                        <a:tabLst/>
                        <a:defRPr/>
                      </a:pPr>
                      <a:r>
                        <a:rPr lang="es-MX" sz="1100" kern="1200" dirty="0" smtClean="0">
                          <a:solidFill>
                            <a:schemeClr val="dk1"/>
                          </a:solidFill>
                          <a:latin typeface="+mn-lt"/>
                          <a:ea typeface="+mn-ea"/>
                          <a:cs typeface="+mn-cs"/>
                        </a:rPr>
                        <a:t>15 – 01 - 2015</a:t>
                      </a:r>
                    </a:p>
                  </a:txBody>
                  <a:tcPr marL="74295" marR="74295" marT="37148" marB="37148"/>
                </a:tc>
              </a:tr>
              <a:tr h="345054">
                <a:tc>
                  <a:txBody>
                    <a:bodyPr/>
                    <a:lstStyle/>
                    <a:p>
                      <a:pPr algn="ctr"/>
                      <a:r>
                        <a:rPr lang="es-MX" sz="1100" dirty="0" smtClean="0"/>
                        <a:t>CALARCÁ</a:t>
                      </a:r>
                      <a:r>
                        <a:rPr lang="es-MX" sz="1100" baseline="0" dirty="0" smtClean="0"/>
                        <a:t> – LA PAILA</a:t>
                      </a:r>
                      <a:endParaRPr lang="es-MX" sz="1100" dirty="0"/>
                    </a:p>
                  </a:txBody>
                  <a:tcPr marL="74295" marR="74295" marT="37148" marB="37148"/>
                </a:tc>
                <a:tc>
                  <a:txBody>
                    <a:bodyPr/>
                    <a:lstStyle/>
                    <a:p>
                      <a:r>
                        <a:rPr lang="es-CO" sz="1100" kern="1200" dirty="0" smtClean="0">
                          <a:solidFill>
                            <a:schemeClr val="dk1"/>
                          </a:solidFill>
                          <a:effectLst/>
                          <a:latin typeface="+mn-lt"/>
                          <a:ea typeface="+mn-ea"/>
                          <a:cs typeface="+mn-cs"/>
                        </a:rPr>
                        <a:t>Grupo Odinsa S.A.</a:t>
                      </a:r>
                      <a:endParaRPr lang="es-MX" sz="1100" dirty="0"/>
                    </a:p>
                  </a:txBody>
                  <a:tcPr marL="74295" marR="74295" marT="37148" marB="37148"/>
                </a:tc>
                <a:tc>
                  <a:txBody>
                    <a:bodyPr/>
                    <a:lstStyle/>
                    <a:p>
                      <a:pPr algn="ctr"/>
                      <a:r>
                        <a:rPr lang="es-MX" sz="1100" dirty="0" smtClean="0"/>
                        <a:t>27 – 10 – 2014 </a:t>
                      </a:r>
                      <a:endParaRPr lang="es-MX" sz="1100" dirty="0"/>
                    </a:p>
                  </a:txBody>
                  <a:tcPr marL="74295" marR="74295" marT="37148" marB="37148"/>
                </a:tc>
                <a:tc>
                  <a:txBody>
                    <a:bodyPr/>
                    <a:lstStyle/>
                    <a:p>
                      <a:pPr marL="0" algn="ctr" defTabSz="1219194" rtl="0" eaLnBrk="1" latinLnBrk="0" hangingPunct="1"/>
                      <a:r>
                        <a:rPr lang="es-MX" sz="1100" kern="1200" dirty="0" smtClean="0">
                          <a:solidFill>
                            <a:schemeClr val="dk1"/>
                          </a:solidFill>
                          <a:latin typeface="+mn-lt"/>
                          <a:ea typeface="+mn-ea"/>
                          <a:cs typeface="+mn-cs"/>
                        </a:rPr>
                        <a:t>15 – 01 – 2015 </a:t>
                      </a:r>
                      <a:endParaRPr lang="es-MX" sz="1100" kern="1200" dirty="0">
                        <a:solidFill>
                          <a:schemeClr val="dk1"/>
                        </a:solidFill>
                        <a:latin typeface="+mn-lt"/>
                        <a:ea typeface="+mn-ea"/>
                        <a:cs typeface="+mn-cs"/>
                      </a:endParaRPr>
                    </a:p>
                  </a:txBody>
                  <a:tcPr marL="74295" marR="74295" marT="37148" marB="37148"/>
                </a:tc>
              </a:tr>
              <a:tr h="421005">
                <a:tc>
                  <a:txBody>
                    <a:bodyPr/>
                    <a:lstStyle/>
                    <a:p>
                      <a:pPr algn="ctr"/>
                      <a:r>
                        <a:rPr lang="es-MX" sz="1100" dirty="0" smtClean="0"/>
                        <a:t>CAMBAO - MANIZALES</a:t>
                      </a:r>
                      <a:endParaRPr lang="es-MX" sz="1100" dirty="0"/>
                    </a:p>
                  </a:txBody>
                  <a:tcPr marL="74295" marR="74295" marT="37148" marB="37148"/>
                </a:tc>
                <a:tc>
                  <a:txBody>
                    <a:bodyPr/>
                    <a:lstStyle/>
                    <a:p>
                      <a:r>
                        <a:rPr lang="es-CO" sz="1100" kern="1200" dirty="0" smtClean="0">
                          <a:solidFill>
                            <a:schemeClr val="dk1"/>
                          </a:solidFill>
                          <a:effectLst/>
                          <a:latin typeface="+mn-lt"/>
                          <a:ea typeface="+mn-ea"/>
                          <a:cs typeface="+mn-cs"/>
                        </a:rPr>
                        <a:t>Consorcio Alternativas Viales (GAICO, FORTRESS, ALCA, NOARCO S.A.)</a:t>
                      </a:r>
                      <a:endParaRPr lang="es-MX" sz="1100" dirty="0"/>
                    </a:p>
                  </a:txBody>
                  <a:tcPr marL="74295" marR="74295" marT="37148" marB="37148"/>
                </a:tc>
                <a:tc>
                  <a:txBody>
                    <a:bodyPr/>
                    <a:lstStyle/>
                    <a:p>
                      <a:pPr algn="ctr"/>
                      <a:r>
                        <a:rPr lang="es-MX" sz="1100" dirty="0" smtClean="0"/>
                        <a:t>04– 12 – 2014 </a:t>
                      </a:r>
                      <a:endParaRPr lang="es-MX" sz="1100" dirty="0"/>
                    </a:p>
                  </a:txBody>
                  <a:tcPr marL="74295" marR="74295" marT="37148" marB="37148"/>
                </a:tc>
                <a:tc>
                  <a:txBody>
                    <a:bodyPr/>
                    <a:lstStyle/>
                    <a:p>
                      <a:pPr marL="0" algn="ctr" defTabSz="1219194" rtl="0" eaLnBrk="1" latinLnBrk="0" hangingPunct="1"/>
                      <a:r>
                        <a:rPr lang="es-MX" sz="1100" kern="1200" dirty="0" smtClean="0">
                          <a:solidFill>
                            <a:schemeClr val="dk1"/>
                          </a:solidFill>
                          <a:latin typeface="+mn-lt"/>
                          <a:ea typeface="+mn-ea"/>
                          <a:cs typeface="+mn-cs"/>
                        </a:rPr>
                        <a:t>PENDIENTE DE AJUSTES QUE ENTREGARAN EL 12-12-2014</a:t>
                      </a:r>
                      <a:endParaRPr lang="es-MX" sz="1100" kern="1200" dirty="0">
                        <a:solidFill>
                          <a:schemeClr val="dk1"/>
                        </a:solidFill>
                        <a:latin typeface="+mn-lt"/>
                        <a:ea typeface="+mn-ea"/>
                        <a:cs typeface="+mn-cs"/>
                      </a:endParaRPr>
                    </a:p>
                  </a:txBody>
                  <a:tcPr marL="74295" marR="74295" marT="37148" marB="37148"/>
                </a:tc>
              </a:tr>
              <a:tr h="421005">
                <a:tc>
                  <a:txBody>
                    <a:bodyPr/>
                    <a:lstStyle/>
                    <a:p>
                      <a:pPr algn="ctr"/>
                      <a:r>
                        <a:rPr lang="es-MX" sz="1100" dirty="0" smtClean="0"/>
                        <a:t>ANTIOQUIA - BOLÍVAR</a:t>
                      </a:r>
                      <a:endParaRPr lang="es-MX" sz="1100" dirty="0"/>
                    </a:p>
                  </a:txBody>
                  <a:tcPr marL="74295" marR="74295" marT="37148" marB="37148"/>
                </a:tc>
                <a:tc>
                  <a:txBody>
                    <a:bodyPr/>
                    <a:lstStyle/>
                    <a:p>
                      <a:r>
                        <a:rPr lang="es-CO" sz="1100" kern="1200" dirty="0" smtClean="0">
                          <a:solidFill>
                            <a:schemeClr val="dk1"/>
                          </a:solidFill>
                          <a:effectLst/>
                          <a:latin typeface="+mn-lt"/>
                          <a:ea typeface="+mn-ea"/>
                          <a:cs typeface="+mn-cs"/>
                        </a:rPr>
                        <a:t>Construcciones El Cóndor S.A.</a:t>
                      </a:r>
                      <a:endParaRPr lang="es-MX" sz="1100" dirty="0"/>
                    </a:p>
                  </a:txBody>
                  <a:tcPr marL="74295" marR="74295" marT="37148" marB="37148"/>
                </a:tc>
                <a:tc>
                  <a:txBody>
                    <a:bodyPr/>
                    <a:lstStyle/>
                    <a:p>
                      <a:pPr algn="ctr"/>
                      <a:r>
                        <a:rPr lang="es-MX" sz="1100" dirty="0" smtClean="0"/>
                        <a:t>03 – 12 – 2014 </a:t>
                      </a:r>
                      <a:endParaRPr lang="es-MX" sz="1100" dirty="0"/>
                    </a:p>
                  </a:txBody>
                  <a:tcPr marL="74295" marR="74295" marT="37148" marB="37148" anchor="ctr"/>
                </a:tc>
                <a:tc>
                  <a:txBody>
                    <a:bodyPr/>
                    <a:lstStyle/>
                    <a:p>
                      <a:pPr marL="0" algn="ctr" defTabSz="1219194" rtl="0" eaLnBrk="1" latinLnBrk="0" hangingPunct="1"/>
                      <a:r>
                        <a:rPr lang="es-MX" sz="1100" kern="1200" dirty="0" smtClean="0">
                          <a:solidFill>
                            <a:schemeClr val="dk1"/>
                          </a:solidFill>
                          <a:latin typeface="+mn-lt"/>
                          <a:ea typeface="+mn-ea"/>
                          <a:cs typeface="+mn-cs"/>
                        </a:rPr>
                        <a:t>PENDIENTE DE AJUSTES QUE ENTREGARAN EL 12-12-2014</a:t>
                      </a:r>
                      <a:endParaRPr lang="es-MX" sz="1100" kern="1200" dirty="0">
                        <a:solidFill>
                          <a:schemeClr val="dk1"/>
                        </a:solidFill>
                        <a:latin typeface="+mn-lt"/>
                        <a:ea typeface="+mn-ea"/>
                        <a:cs typeface="+mn-cs"/>
                      </a:endParaRPr>
                    </a:p>
                  </a:txBody>
                  <a:tcPr marL="74295" marR="74295" marT="37148" marB="37148" anchor="ctr"/>
                </a:tc>
              </a:tr>
              <a:tr h="421005">
                <a:tc>
                  <a:txBody>
                    <a:bodyPr/>
                    <a:lstStyle/>
                    <a:p>
                      <a:pPr algn="ctr"/>
                      <a:r>
                        <a:rPr lang="es-MX" sz="1100" dirty="0" smtClean="0"/>
                        <a:t>PUERTO ARAUJO – BARBOSA - TUNJA</a:t>
                      </a:r>
                      <a:endParaRPr lang="es-MX" sz="1100" dirty="0"/>
                    </a:p>
                  </a:txBody>
                  <a:tcPr marL="74295" marR="74295" marT="37148" marB="37148"/>
                </a:tc>
                <a:tc>
                  <a:txBody>
                    <a:bodyPr/>
                    <a:lstStyle/>
                    <a:p>
                      <a:r>
                        <a:rPr lang="es-CO" sz="1100" kern="1200" dirty="0" smtClean="0">
                          <a:solidFill>
                            <a:schemeClr val="dk1"/>
                          </a:solidFill>
                          <a:effectLst/>
                          <a:latin typeface="+mn-lt"/>
                          <a:ea typeface="+mn-ea"/>
                          <a:cs typeface="+mn-cs"/>
                        </a:rPr>
                        <a:t>VM Colombia Logística SAS (Votorantim)</a:t>
                      </a:r>
                      <a:endParaRPr lang="es-MX" sz="1100" dirty="0"/>
                    </a:p>
                  </a:txBody>
                  <a:tcPr marL="74295" marR="74295" marT="37148" marB="37148"/>
                </a:tc>
                <a:tc>
                  <a:txBody>
                    <a:bodyPr/>
                    <a:lstStyle/>
                    <a:p>
                      <a:pPr algn="ctr"/>
                      <a:r>
                        <a:rPr lang="es-MX" sz="1100" dirty="0" smtClean="0"/>
                        <a:t>28 – 11 – 2014 </a:t>
                      </a:r>
                      <a:endParaRPr lang="es-MX" sz="1100" dirty="0"/>
                    </a:p>
                  </a:txBody>
                  <a:tcPr marL="74295" marR="74295" marT="37148" marB="37148" anchor="ctr"/>
                </a:tc>
                <a:tc>
                  <a:txBody>
                    <a:bodyPr/>
                    <a:lstStyle/>
                    <a:p>
                      <a:pPr marL="0" algn="ctr" defTabSz="1219194" rtl="0" eaLnBrk="1" latinLnBrk="0" hangingPunct="1"/>
                      <a:r>
                        <a:rPr lang="es-MX" sz="1100" kern="1200" dirty="0" smtClean="0">
                          <a:solidFill>
                            <a:schemeClr val="dk1"/>
                          </a:solidFill>
                          <a:latin typeface="+mn-lt"/>
                          <a:ea typeface="+mn-ea"/>
                          <a:cs typeface="+mn-cs"/>
                        </a:rPr>
                        <a:t>SE EMPIEZA</a:t>
                      </a:r>
                      <a:r>
                        <a:rPr lang="es-MX" sz="1100" kern="1200" baseline="0" dirty="0" smtClean="0">
                          <a:solidFill>
                            <a:schemeClr val="dk1"/>
                          </a:solidFill>
                          <a:latin typeface="+mn-lt"/>
                          <a:ea typeface="+mn-ea"/>
                          <a:cs typeface="+mn-cs"/>
                        </a:rPr>
                        <a:t> A EVALUAR 3 MESES APROX</a:t>
                      </a:r>
                      <a:endParaRPr lang="es-MX" sz="1100" kern="1200" dirty="0">
                        <a:solidFill>
                          <a:schemeClr val="dk1"/>
                        </a:solidFill>
                        <a:latin typeface="+mn-lt"/>
                        <a:ea typeface="+mn-ea"/>
                        <a:cs typeface="+mn-cs"/>
                      </a:endParaRPr>
                    </a:p>
                  </a:txBody>
                  <a:tcPr marL="74295" marR="74295" marT="37148" marB="37148" anchor="ctr"/>
                </a:tc>
              </a:tr>
            </a:tbl>
          </a:graphicData>
        </a:graphic>
      </p:graphicFrame>
      <p:sp>
        <p:nvSpPr>
          <p:cNvPr id="3" name="23 CuadroTexto"/>
          <p:cNvSpPr txBox="1"/>
          <p:nvPr/>
        </p:nvSpPr>
        <p:spPr>
          <a:xfrm>
            <a:off x="2718522" y="1030235"/>
            <a:ext cx="3872660"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CON FACTIBILIDAD ENTREGADA</a:t>
            </a:r>
          </a:p>
        </p:txBody>
      </p:sp>
    </p:spTree>
    <p:extLst>
      <p:ext uri="{BB962C8B-B14F-4D97-AF65-F5344CB8AC3E}">
        <p14:creationId xmlns:p14="http://schemas.microsoft.com/office/powerpoint/2010/main" val="3375901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IBAGUÉ - CAJAMARCA</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1"/>
          <p:cNvPicPr>
            <a:picLocks noChangeAspect="1" noChangeArrowheads="1"/>
          </p:cNvPicPr>
          <p:nvPr/>
        </p:nvPicPr>
        <p:blipFill>
          <a:blip r:embed="rId12" cstate="print"/>
          <a:srcRect l="3843" t="17292" r="17948" b="18656"/>
          <a:stretch>
            <a:fillRect/>
          </a:stretch>
        </p:blipFill>
        <p:spPr bwMode="auto">
          <a:xfrm>
            <a:off x="492887" y="1707495"/>
            <a:ext cx="5306786" cy="4330274"/>
          </a:xfrm>
          <a:prstGeom prst="rect">
            <a:avLst/>
          </a:prstGeom>
          <a:noFill/>
          <a:ln w="1">
            <a:noFill/>
            <a:miter lim="800000"/>
            <a:headEnd/>
            <a:tailEnd type="none" w="med" len="med"/>
          </a:ln>
          <a:effectLst/>
        </p:spPr>
      </p:pic>
    </p:spTree>
    <p:extLst>
      <p:ext uri="{BB962C8B-B14F-4D97-AF65-F5344CB8AC3E}">
        <p14:creationId xmlns:p14="http://schemas.microsoft.com/office/powerpoint/2010/main" val="2688267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MALLA VIAL DEL META</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1"/>
          <p:cNvPicPr>
            <a:picLocks noChangeAspect="1" noChangeArrowheads="1"/>
          </p:cNvPicPr>
          <p:nvPr/>
        </p:nvPicPr>
        <p:blipFill>
          <a:blip r:embed="rId12" cstate="print"/>
          <a:srcRect l="21227" t="23456" r="2354" b="28674"/>
          <a:stretch>
            <a:fillRect/>
          </a:stretch>
        </p:blipFill>
        <p:spPr bwMode="auto">
          <a:xfrm>
            <a:off x="414953" y="1799575"/>
            <a:ext cx="5601659" cy="4100720"/>
          </a:xfrm>
          <a:prstGeom prst="rect">
            <a:avLst/>
          </a:prstGeom>
          <a:noFill/>
          <a:ln w="1">
            <a:noFill/>
            <a:miter lim="800000"/>
            <a:headEnd/>
            <a:tailEnd type="none" w="med" len="med"/>
          </a:ln>
          <a:effectLst/>
        </p:spPr>
      </p:pic>
    </p:spTree>
    <p:extLst>
      <p:ext uri="{BB962C8B-B14F-4D97-AF65-F5344CB8AC3E}">
        <p14:creationId xmlns:p14="http://schemas.microsoft.com/office/powerpoint/2010/main" val="25785780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CHIRAJARA - FUNDADORES</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1"/>
          <p:cNvPicPr>
            <a:picLocks noChangeAspect="1" noChangeArrowheads="1"/>
          </p:cNvPicPr>
          <p:nvPr/>
        </p:nvPicPr>
        <p:blipFill>
          <a:blip r:embed="rId12" cstate="print"/>
          <a:srcRect l="15441" t="17008" r="18018" b="18418"/>
          <a:stretch>
            <a:fillRect/>
          </a:stretch>
        </p:blipFill>
        <p:spPr bwMode="auto">
          <a:xfrm>
            <a:off x="592391" y="1765369"/>
            <a:ext cx="5107780" cy="4266905"/>
          </a:xfrm>
          <a:prstGeom prst="rect">
            <a:avLst/>
          </a:prstGeom>
          <a:noFill/>
          <a:ln w="1">
            <a:noFill/>
            <a:miter lim="800000"/>
            <a:headEnd/>
            <a:tailEnd type="none" w="med" len="med"/>
          </a:ln>
          <a:effectLst/>
        </p:spPr>
      </p:pic>
    </p:spTree>
    <p:extLst>
      <p:ext uri="{BB962C8B-B14F-4D97-AF65-F5344CB8AC3E}">
        <p14:creationId xmlns:p14="http://schemas.microsoft.com/office/powerpoint/2010/main" val="81041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CESAR - GUAJIRA</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4"/>
          <p:cNvPicPr>
            <a:picLocks noChangeAspect="1" noChangeArrowheads="1"/>
          </p:cNvPicPr>
          <p:nvPr/>
        </p:nvPicPr>
        <p:blipFill>
          <a:blip r:embed="rId12" cstate="print"/>
          <a:srcRect l="11340" t="16759" r="17954" b="17175"/>
          <a:stretch>
            <a:fillRect/>
          </a:stretch>
        </p:blipFill>
        <p:spPr bwMode="auto">
          <a:xfrm>
            <a:off x="467862" y="1741913"/>
            <a:ext cx="5339952" cy="4236757"/>
          </a:xfrm>
          <a:prstGeom prst="rect">
            <a:avLst/>
          </a:prstGeom>
          <a:noFill/>
          <a:ln w="1">
            <a:noFill/>
            <a:miter lim="800000"/>
            <a:headEnd/>
            <a:tailEnd type="none" w="med" len="med"/>
          </a:ln>
          <a:effectLst/>
        </p:spPr>
      </p:pic>
    </p:spTree>
    <p:extLst>
      <p:ext uri="{BB962C8B-B14F-4D97-AF65-F5344CB8AC3E}">
        <p14:creationId xmlns:p14="http://schemas.microsoft.com/office/powerpoint/2010/main" val="41818358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CALARCÁ – LA PAILA</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1"/>
          <p:cNvPicPr>
            <a:picLocks noChangeAspect="1" noChangeArrowheads="1"/>
          </p:cNvPicPr>
          <p:nvPr/>
        </p:nvPicPr>
        <p:blipFill>
          <a:blip r:embed="rId12" cstate="print"/>
          <a:srcRect l="4221" t="17963" r="19796" b="21376"/>
          <a:stretch>
            <a:fillRect/>
          </a:stretch>
        </p:blipFill>
        <p:spPr bwMode="auto">
          <a:xfrm>
            <a:off x="662198" y="1790937"/>
            <a:ext cx="5203006" cy="4120191"/>
          </a:xfrm>
          <a:prstGeom prst="rect">
            <a:avLst/>
          </a:prstGeom>
          <a:noFill/>
          <a:ln w="1">
            <a:noFill/>
            <a:miter lim="800000"/>
            <a:headEnd/>
            <a:tailEnd type="none" w="med" len="med"/>
          </a:ln>
          <a:effectLst/>
        </p:spPr>
      </p:pic>
    </p:spTree>
    <p:extLst>
      <p:ext uri="{BB962C8B-B14F-4D97-AF65-F5344CB8AC3E}">
        <p14:creationId xmlns:p14="http://schemas.microsoft.com/office/powerpoint/2010/main" val="4112981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222885" y="2223260"/>
            <a:ext cx="8261836" cy="1740735"/>
            <a:chOff x="1317982" y="2307806"/>
            <a:chExt cx="5904656" cy="1740735"/>
          </a:xfrm>
        </p:grpSpPr>
        <p:sp>
          <p:nvSpPr>
            <p:cNvPr id="5" name="Rectángulo 5"/>
            <p:cNvSpPr>
              <a:spLocks noChangeArrowheads="1"/>
            </p:cNvSpPr>
            <p:nvPr/>
          </p:nvSpPr>
          <p:spPr bwMode="auto">
            <a:xfrm>
              <a:off x="1317982" y="2307806"/>
              <a:ext cx="5904656" cy="1015663"/>
            </a:xfrm>
            <a:prstGeom prst="rect">
              <a:avLst/>
            </a:prstGeom>
            <a:noFill/>
            <a:ln w="9525">
              <a:noFill/>
              <a:miter lim="800000"/>
              <a:headEnd/>
              <a:tailEnd/>
            </a:ln>
          </p:spPr>
          <p:txBody>
            <a:bodyPr wrap="square">
              <a:spAutoFit/>
            </a:bodyPr>
            <a:lstStyle/>
            <a:p>
              <a:pPr>
                <a:defRPr/>
              </a:pPr>
              <a:r>
                <a:rPr lang="es-ES" sz="6000" dirty="0">
                  <a:solidFill>
                    <a:srgbClr val="FFC000"/>
                  </a:solidFill>
                  <a:latin typeface="Impact" pitchFamily="34" charset="0"/>
                  <a:sym typeface="Helvetica Neue Bold Condensed" charset="0"/>
                </a:rPr>
                <a:t>1. CORREDORES  </a:t>
              </a:r>
              <a:endParaRPr lang="es-ES" sz="60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1894046" y="3032878"/>
              <a:ext cx="47525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6000" dirty="0">
                  <a:solidFill>
                    <a:prstClr val="black"/>
                  </a:solidFill>
                  <a:latin typeface="Impact" pitchFamily="34" charset="0"/>
                  <a:sym typeface="Helvetica Neue Bold Condensed"/>
                </a:rPr>
                <a:t>ADJUDICADOS</a:t>
              </a:r>
            </a:p>
          </p:txBody>
        </p:sp>
      </p:grpSp>
    </p:spTree>
    <p:extLst>
      <p:ext uri="{BB962C8B-B14F-4D97-AF65-F5344CB8AC3E}">
        <p14:creationId xmlns:p14="http://schemas.microsoft.com/office/powerpoint/2010/main" val="18702003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CAMBAO - MANIZALES</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1" descr="Cambao.tif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349" y="1786448"/>
            <a:ext cx="5043413" cy="3953952"/>
          </a:xfrm>
          <a:prstGeom prst="rect">
            <a:avLst/>
          </a:prstGeom>
        </p:spPr>
      </p:pic>
    </p:spTree>
    <p:extLst>
      <p:ext uri="{BB962C8B-B14F-4D97-AF65-F5344CB8AC3E}">
        <p14:creationId xmlns:p14="http://schemas.microsoft.com/office/powerpoint/2010/main" val="3907606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ANTIOQUIA - BOLÍVAR</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Imagen 7"/>
          <p:cNvPicPr>
            <a:picLocks noChangeAspect="1"/>
          </p:cNvPicPr>
          <p:nvPr/>
        </p:nvPicPr>
        <p:blipFill rotWithShape="1">
          <a:blip r:embed="rId12"/>
          <a:srcRect l="12672" t="16401" r="73154" b="17240"/>
          <a:stretch/>
        </p:blipFill>
        <p:spPr>
          <a:xfrm>
            <a:off x="1016812" y="1732986"/>
            <a:ext cx="4285149" cy="4322478"/>
          </a:xfrm>
          <a:prstGeom prst="rect">
            <a:avLst/>
          </a:prstGeom>
        </p:spPr>
      </p:pic>
    </p:spTree>
    <p:extLst>
      <p:ext uri="{BB962C8B-B14F-4D97-AF65-F5344CB8AC3E}">
        <p14:creationId xmlns:p14="http://schemas.microsoft.com/office/powerpoint/2010/main" val="2348032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4330047"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PUERTO ARAUJO – BARBOSA - TUNJA</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2 Image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960" y="1762462"/>
            <a:ext cx="5173133" cy="424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5710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603534" y="2223262"/>
            <a:ext cx="8261836" cy="1556069"/>
            <a:chOff x="1894045" y="2307806"/>
            <a:chExt cx="5904656" cy="1556069"/>
          </a:xfrm>
        </p:grpSpPr>
        <p:sp>
          <p:nvSpPr>
            <p:cNvPr id="5" name="Rectángulo 5"/>
            <p:cNvSpPr>
              <a:spLocks noChangeArrowheads="1"/>
            </p:cNvSpPr>
            <p:nvPr/>
          </p:nvSpPr>
          <p:spPr bwMode="auto">
            <a:xfrm>
              <a:off x="1894045" y="2307806"/>
              <a:ext cx="5904656" cy="1015663"/>
            </a:xfrm>
            <a:prstGeom prst="rect">
              <a:avLst/>
            </a:prstGeom>
            <a:noFill/>
            <a:ln w="9525">
              <a:noFill/>
              <a:miter lim="800000"/>
              <a:headEnd/>
              <a:tailEnd/>
            </a:ln>
          </p:spPr>
          <p:txBody>
            <a:bodyPr wrap="square">
              <a:spAutoFit/>
            </a:bodyPr>
            <a:lstStyle/>
            <a:p>
              <a:pPr>
                <a:defRPr/>
              </a:pPr>
              <a:r>
                <a:rPr lang="es-ES" sz="6000" dirty="0">
                  <a:solidFill>
                    <a:srgbClr val="FFC000"/>
                  </a:solidFill>
                  <a:latin typeface="Impact" pitchFamily="34" charset="0"/>
                  <a:sym typeface="Helvetica Neue Bold Condensed" charset="0"/>
                </a:rPr>
                <a:t>2. CORREDORES IP  </a:t>
              </a:r>
              <a:endParaRPr lang="es-ES" sz="60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1894045" y="3032878"/>
              <a:ext cx="50630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4800" dirty="0">
                  <a:solidFill>
                    <a:prstClr val="black"/>
                  </a:solidFill>
                  <a:latin typeface="Impact" pitchFamily="34" charset="0"/>
                  <a:sym typeface="Helvetica Neue Bold Condensed"/>
                </a:rPr>
                <a:t>PREFACTIBILIDAD APROBADA</a:t>
              </a:r>
            </a:p>
          </p:txBody>
        </p:sp>
      </p:grpSp>
    </p:spTree>
    <p:extLst>
      <p:ext uri="{BB962C8B-B14F-4D97-AF65-F5344CB8AC3E}">
        <p14:creationId xmlns:p14="http://schemas.microsoft.com/office/powerpoint/2010/main" val="16808166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1223960041"/>
              </p:ext>
            </p:extLst>
          </p:nvPr>
        </p:nvGraphicFramePr>
        <p:xfrm>
          <a:off x="992560" y="2060848"/>
          <a:ext cx="8417285" cy="3417576"/>
        </p:xfrm>
        <a:graphic>
          <a:graphicData uri="http://schemas.openxmlformats.org/drawingml/2006/table">
            <a:tbl>
              <a:tblPr firstRow="1" bandRow="1">
                <a:tableStyleId>{5C22544A-7EE6-4342-B048-85BDC9FD1C3A}</a:tableStyleId>
              </a:tblPr>
              <a:tblGrid>
                <a:gridCol w="2026226"/>
                <a:gridCol w="3588111"/>
                <a:gridCol w="1384589"/>
                <a:gridCol w="1418359"/>
              </a:tblGrid>
              <a:tr h="470535">
                <a:tc>
                  <a:txBody>
                    <a:bodyPr/>
                    <a:lstStyle/>
                    <a:p>
                      <a:pPr algn="ctr"/>
                      <a:r>
                        <a:rPr lang="es-MX" sz="1300" b="1" dirty="0" smtClean="0">
                          <a:solidFill>
                            <a:schemeClr val="tx1"/>
                          </a:solidFill>
                        </a:rPr>
                        <a:t>INICIATIVA PRIVADA</a:t>
                      </a:r>
                      <a:endParaRPr lang="es-MX" sz="1300" b="1" dirty="0">
                        <a:solidFill>
                          <a:schemeClr val="tx1"/>
                        </a:solidFill>
                      </a:endParaRPr>
                    </a:p>
                  </a:txBody>
                  <a:tcPr marL="74295" marR="74295" marT="37148" marB="37148"/>
                </a:tc>
                <a:tc>
                  <a:txBody>
                    <a:bodyPr/>
                    <a:lstStyle/>
                    <a:p>
                      <a:pPr algn="ctr"/>
                      <a:r>
                        <a:rPr lang="es-MX" sz="1300" b="1" dirty="0" smtClean="0">
                          <a:solidFill>
                            <a:schemeClr val="tx1"/>
                          </a:solidFill>
                        </a:rPr>
                        <a:t>ORIGINADOR</a:t>
                      </a:r>
                      <a:endParaRPr lang="es-MX" sz="1300" b="1" dirty="0">
                        <a:solidFill>
                          <a:schemeClr val="tx1"/>
                        </a:solidFill>
                      </a:endParaRPr>
                    </a:p>
                  </a:txBody>
                  <a:tcPr marL="74295" marR="74295" marT="37148" marB="37148" anchor="ctr"/>
                </a:tc>
                <a:tc>
                  <a:txBody>
                    <a:bodyPr/>
                    <a:lstStyle/>
                    <a:p>
                      <a:pPr marL="0" algn="ctr" defTabSz="1219194" rtl="0" eaLnBrk="1" latinLnBrk="0" hangingPunct="1"/>
                      <a:r>
                        <a:rPr lang="es-MX" sz="1300" b="1" kern="1200" dirty="0" smtClean="0">
                          <a:solidFill>
                            <a:schemeClr val="tx1"/>
                          </a:solidFill>
                          <a:latin typeface="+mn-lt"/>
                          <a:ea typeface="+mn-ea"/>
                          <a:cs typeface="+mn-cs"/>
                        </a:rPr>
                        <a:t>FECHA APROBACIÓN</a:t>
                      </a:r>
                      <a:endParaRPr lang="es-MX" sz="1300" b="1" kern="1200" dirty="0">
                        <a:solidFill>
                          <a:schemeClr val="tx1"/>
                        </a:solidFill>
                        <a:latin typeface="+mn-lt"/>
                        <a:ea typeface="+mn-ea"/>
                        <a:cs typeface="+mn-cs"/>
                      </a:endParaRPr>
                    </a:p>
                  </a:txBody>
                  <a:tcPr marL="74295" marR="74295" marT="37148" marB="37148" anchor="ctr"/>
                </a:tc>
                <a:tc>
                  <a:txBody>
                    <a:bodyPr/>
                    <a:lstStyle/>
                    <a:p>
                      <a:pPr marL="0" algn="ctr" defTabSz="1219194" rtl="0" eaLnBrk="1" latinLnBrk="0" hangingPunct="1"/>
                      <a:r>
                        <a:rPr lang="es-MX" sz="1300" b="1" kern="1200" dirty="0" smtClean="0">
                          <a:solidFill>
                            <a:schemeClr val="tx1"/>
                          </a:solidFill>
                          <a:latin typeface="+mn-lt"/>
                          <a:ea typeface="+mn-ea"/>
                          <a:cs typeface="+mn-cs"/>
                        </a:rPr>
                        <a:t>FECHA ENTREGA FACTIBILIDAD</a:t>
                      </a:r>
                      <a:endParaRPr lang="es-MX" sz="1300" b="1" kern="1200" dirty="0">
                        <a:solidFill>
                          <a:schemeClr val="tx1"/>
                        </a:solidFill>
                        <a:latin typeface="+mn-lt"/>
                        <a:ea typeface="+mn-ea"/>
                        <a:cs typeface="+mn-cs"/>
                      </a:endParaRPr>
                    </a:p>
                  </a:txBody>
                  <a:tcPr marL="74295" marR="74295" marT="37148" marB="37148" anchor="ctr"/>
                </a:tc>
              </a:tr>
              <a:tr h="470535">
                <a:tc>
                  <a:txBody>
                    <a:bodyPr/>
                    <a:lstStyle/>
                    <a:p>
                      <a:pPr algn="ctr"/>
                      <a:r>
                        <a:rPr lang="es-MX" sz="1300" dirty="0" smtClean="0"/>
                        <a:t>TERCER CARRIL BOGOTÁ - GIRARDOT</a:t>
                      </a:r>
                      <a:endParaRPr lang="es-MX" sz="1300" dirty="0"/>
                    </a:p>
                  </a:txBody>
                  <a:tcPr marL="74295" marR="74295" marT="37148" marB="37148"/>
                </a:tc>
                <a:tc>
                  <a:txBody>
                    <a:bodyPr/>
                    <a:lstStyle/>
                    <a:p>
                      <a:r>
                        <a:rPr lang="es-CO" sz="1300" kern="1200" dirty="0" smtClean="0">
                          <a:solidFill>
                            <a:schemeClr val="dk1"/>
                          </a:solidFill>
                          <a:effectLst/>
                          <a:latin typeface="+mn-lt"/>
                          <a:ea typeface="+mn-ea"/>
                          <a:cs typeface="+mn-cs"/>
                        </a:rPr>
                        <a:t>Infraestructura</a:t>
                      </a:r>
                      <a:r>
                        <a:rPr lang="es-CO" sz="1300" kern="1200" baseline="0" dirty="0" smtClean="0">
                          <a:solidFill>
                            <a:schemeClr val="dk1"/>
                          </a:solidFill>
                          <a:effectLst/>
                          <a:latin typeface="+mn-lt"/>
                          <a:ea typeface="+mn-ea"/>
                          <a:cs typeface="+mn-cs"/>
                        </a:rPr>
                        <a:t> Concesionada S.A.S. – INFRACON S.A.S.</a:t>
                      </a:r>
                      <a:endParaRPr lang="es-MX" sz="1300" dirty="0"/>
                    </a:p>
                  </a:txBody>
                  <a:tcPr marL="74295" marR="74295" marT="37148" marB="37148"/>
                </a:tc>
                <a:tc>
                  <a:txBody>
                    <a:bodyPr/>
                    <a:lstStyle/>
                    <a:p>
                      <a:pPr algn="ctr"/>
                      <a:r>
                        <a:rPr lang="es-MX" sz="1300" dirty="0" smtClean="0"/>
                        <a:t>10 – 04 – 2014 </a:t>
                      </a:r>
                      <a:endParaRPr lang="es-MX" sz="1300" dirty="0"/>
                    </a:p>
                  </a:txBody>
                  <a:tcPr marL="74295" marR="74295" marT="37148" marB="37148"/>
                </a:tc>
                <a:tc>
                  <a:txBody>
                    <a:bodyPr/>
                    <a:lstStyle/>
                    <a:p>
                      <a:pPr marL="0" marR="0" indent="0" algn="ctr" defTabSz="1219194" rtl="0" eaLnBrk="1" fontAlgn="auto" latinLnBrk="0" hangingPunct="1">
                        <a:lnSpc>
                          <a:spcPct val="100000"/>
                        </a:lnSpc>
                        <a:spcBef>
                          <a:spcPts val="0"/>
                        </a:spcBef>
                        <a:spcAft>
                          <a:spcPts val="0"/>
                        </a:spcAft>
                        <a:buClrTx/>
                        <a:buSzTx/>
                        <a:buFontTx/>
                        <a:buNone/>
                        <a:tabLst/>
                        <a:defRPr/>
                      </a:pPr>
                      <a:r>
                        <a:rPr lang="es-MX" sz="1300" dirty="0" smtClean="0"/>
                        <a:t>10 – 01 – 2015</a:t>
                      </a:r>
                      <a:r>
                        <a:rPr lang="es-MX" sz="1300" baseline="0" dirty="0" smtClean="0"/>
                        <a:t> </a:t>
                      </a:r>
                      <a:endParaRPr lang="es-MX" sz="1300" dirty="0" smtClean="0"/>
                    </a:p>
                  </a:txBody>
                  <a:tcPr marL="74295" marR="74295" marT="37148" marB="37148"/>
                </a:tc>
              </a:tr>
              <a:tr h="470535">
                <a:tc>
                  <a:txBody>
                    <a:bodyPr/>
                    <a:lstStyle/>
                    <a:p>
                      <a:pPr algn="ctr"/>
                      <a:r>
                        <a:rPr lang="es-MX" sz="1300" dirty="0" smtClean="0"/>
                        <a:t>VARIANTE AL PUENTE DE BOYACÁ - 2014</a:t>
                      </a:r>
                      <a:endParaRPr lang="es-MX" sz="1300" dirty="0"/>
                    </a:p>
                  </a:txBody>
                  <a:tcPr marL="74295" marR="74295" marT="37148" marB="37148"/>
                </a:tc>
                <a:tc>
                  <a:txBody>
                    <a:bodyPr/>
                    <a:lstStyle/>
                    <a:p>
                      <a:r>
                        <a:rPr lang="es-CO" sz="1300" kern="1200" dirty="0" smtClean="0">
                          <a:solidFill>
                            <a:schemeClr val="dk1"/>
                          </a:solidFill>
                          <a:effectLst/>
                          <a:latin typeface="+mn-lt"/>
                          <a:ea typeface="+mn-ea"/>
                          <a:cs typeface="+mn-cs"/>
                        </a:rPr>
                        <a:t>CSS Constructores S.A.</a:t>
                      </a:r>
                      <a:endParaRPr lang="es-MX" sz="1300" dirty="0"/>
                    </a:p>
                  </a:txBody>
                  <a:tcPr marL="74295" marR="74295" marT="37148" marB="37148"/>
                </a:tc>
                <a:tc>
                  <a:txBody>
                    <a:bodyPr/>
                    <a:lstStyle/>
                    <a:p>
                      <a:pPr algn="ctr"/>
                      <a:r>
                        <a:rPr lang="es-MX" sz="1300" dirty="0" smtClean="0"/>
                        <a:t>03 – 09 – 2014 </a:t>
                      </a:r>
                      <a:endParaRPr lang="es-MX" sz="1300" dirty="0"/>
                    </a:p>
                  </a:txBody>
                  <a:tcPr marL="74295" marR="74295" marT="37148" marB="37148"/>
                </a:tc>
                <a:tc>
                  <a:txBody>
                    <a:bodyPr/>
                    <a:lstStyle/>
                    <a:p>
                      <a:pPr marL="0" marR="0" indent="0" algn="ctr" defTabSz="1219194" rtl="0" eaLnBrk="1" fontAlgn="auto" latinLnBrk="0" hangingPunct="1">
                        <a:lnSpc>
                          <a:spcPct val="100000"/>
                        </a:lnSpc>
                        <a:spcBef>
                          <a:spcPts val="0"/>
                        </a:spcBef>
                        <a:spcAft>
                          <a:spcPts val="0"/>
                        </a:spcAft>
                        <a:buClrTx/>
                        <a:buSzTx/>
                        <a:buFontTx/>
                        <a:buNone/>
                        <a:tabLst/>
                        <a:defRPr/>
                      </a:pPr>
                      <a:r>
                        <a:rPr lang="es-MX" sz="1300" dirty="0" smtClean="0"/>
                        <a:t>03 – 03 – 2015 </a:t>
                      </a:r>
                    </a:p>
                  </a:txBody>
                  <a:tcPr marL="74295" marR="74295" marT="37148" marB="37148"/>
                </a:tc>
              </a:tr>
              <a:tr h="866775">
                <a:tc>
                  <a:txBody>
                    <a:bodyPr/>
                    <a:lstStyle/>
                    <a:p>
                      <a:pPr algn="ctr"/>
                      <a:endParaRPr lang="es-MX" sz="1300" dirty="0" smtClean="0"/>
                    </a:p>
                    <a:p>
                      <a:pPr algn="ctr"/>
                      <a:r>
                        <a:rPr lang="es-MX" sz="1300" dirty="0" smtClean="0"/>
                        <a:t>SABANA NORTE</a:t>
                      </a:r>
                      <a:endParaRPr lang="es-MX" sz="1300" dirty="0"/>
                    </a:p>
                  </a:txBody>
                  <a:tcPr marL="74295" marR="74295" marT="37148" marB="37148"/>
                </a:tc>
                <a:tc>
                  <a:txBody>
                    <a:bodyPr/>
                    <a:lstStyle/>
                    <a:p>
                      <a:r>
                        <a:rPr lang="es-CO" sz="1300" kern="1200" dirty="0" smtClean="0">
                          <a:solidFill>
                            <a:schemeClr val="dk1"/>
                          </a:solidFill>
                          <a:effectLst/>
                          <a:latin typeface="+mn-lt"/>
                          <a:ea typeface="+mn-ea"/>
                          <a:cs typeface="+mn-cs"/>
                        </a:rPr>
                        <a:t>PROMESA DE SOCIAEDAD FUTURA (INTEGRA DE COLOMBIA S.A.S. - CASTRO TCHERASSI S.A.-CIVILIA S.A.-OFINSA INVERSIONES S.A.S.-EQUIPO UNIVERSAL S.A.-MINCIVIL S.A.)</a:t>
                      </a:r>
                      <a:endParaRPr lang="es-MX" sz="1300" dirty="0"/>
                    </a:p>
                  </a:txBody>
                  <a:tcPr marL="74295" marR="74295" marT="37148" marB="37148"/>
                </a:tc>
                <a:tc>
                  <a:txBody>
                    <a:bodyPr/>
                    <a:lstStyle/>
                    <a:p>
                      <a:pPr algn="ctr"/>
                      <a:endParaRPr lang="es-MX" sz="1300" dirty="0" smtClean="0"/>
                    </a:p>
                    <a:p>
                      <a:pPr algn="ctr"/>
                      <a:r>
                        <a:rPr lang="es-MX" sz="1300" dirty="0" smtClean="0"/>
                        <a:t>03</a:t>
                      </a:r>
                      <a:r>
                        <a:rPr lang="es-MX" sz="1300" baseline="0" dirty="0" smtClean="0"/>
                        <a:t> – 03 – 2014 </a:t>
                      </a:r>
                      <a:endParaRPr lang="es-MX" sz="1300" dirty="0"/>
                    </a:p>
                  </a:txBody>
                  <a:tcPr marL="74295" marR="74295" marT="37148" marB="37148"/>
                </a:tc>
                <a:tc>
                  <a:txBody>
                    <a:bodyPr/>
                    <a:lstStyle/>
                    <a:p>
                      <a:pPr marL="0" marR="0" indent="0" algn="ctr" defTabSz="1219194" rtl="0" eaLnBrk="1" fontAlgn="auto" latinLnBrk="0" hangingPunct="1">
                        <a:lnSpc>
                          <a:spcPct val="100000"/>
                        </a:lnSpc>
                        <a:spcBef>
                          <a:spcPts val="0"/>
                        </a:spcBef>
                        <a:spcAft>
                          <a:spcPts val="0"/>
                        </a:spcAft>
                        <a:buClrTx/>
                        <a:buSzTx/>
                        <a:buFontTx/>
                        <a:buNone/>
                        <a:tabLst/>
                        <a:defRPr/>
                      </a:pPr>
                      <a:endParaRPr lang="es-MX" sz="1300" dirty="0" smtClean="0"/>
                    </a:p>
                    <a:p>
                      <a:pPr marL="0" marR="0" indent="0" algn="ctr" defTabSz="1219194" rtl="0" eaLnBrk="1" fontAlgn="auto" latinLnBrk="0" hangingPunct="1">
                        <a:lnSpc>
                          <a:spcPct val="100000"/>
                        </a:lnSpc>
                        <a:spcBef>
                          <a:spcPts val="0"/>
                        </a:spcBef>
                        <a:spcAft>
                          <a:spcPts val="0"/>
                        </a:spcAft>
                        <a:buClrTx/>
                        <a:buSzTx/>
                        <a:buFontTx/>
                        <a:buNone/>
                        <a:tabLst/>
                        <a:defRPr/>
                      </a:pPr>
                      <a:r>
                        <a:rPr lang="es-MX" sz="1300" dirty="0" smtClean="0"/>
                        <a:t>03 – 09 – 2015 </a:t>
                      </a:r>
                    </a:p>
                  </a:txBody>
                  <a:tcPr marL="74295" marR="74295" marT="37148" marB="37148"/>
                </a:tc>
              </a:tr>
              <a:tr h="470535">
                <a:tc>
                  <a:txBody>
                    <a:bodyPr/>
                    <a:lstStyle/>
                    <a:p>
                      <a:pPr algn="ctr"/>
                      <a:r>
                        <a:rPr lang="es-MX" sz="1300" dirty="0" smtClean="0"/>
                        <a:t>VÍA AL PUERTO</a:t>
                      </a:r>
                      <a:endParaRPr lang="es-MX" sz="1300" dirty="0"/>
                    </a:p>
                  </a:txBody>
                  <a:tcPr marL="74295" marR="74295" marT="37148" marB="37148"/>
                </a:tc>
                <a:tc>
                  <a:txBody>
                    <a:bodyPr/>
                    <a:lstStyle/>
                    <a:p>
                      <a:r>
                        <a:rPr lang="es-CO" sz="1300" kern="1200" dirty="0" smtClean="0">
                          <a:solidFill>
                            <a:schemeClr val="dk1"/>
                          </a:solidFill>
                          <a:effectLst/>
                          <a:latin typeface="+mn-lt"/>
                          <a:ea typeface="+mn-ea"/>
                          <a:cs typeface="+mn-cs"/>
                        </a:rPr>
                        <a:t>Carlos Alberto Solarte Solarte;  CASS Constructores y CIA; Constructora Conconcreto S.A. </a:t>
                      </a:r>
                      <a:endParaRPr lang="es-MX" sz="1300" dirty="0"/>
                    </a:p>
                  </a:txBody>
                  <a:tcPr marL="74295" marR="74295" marT="37148" marB="37148"/>
                </a:tc>
                <a:tc>
                  <a:txBody>
                    <a:bodyPr/>
                    <a:lstStyle/>
                    <a:p>
                      <a:pPr algn="ctr"/>
                      <a:r>
                        <a:rPr lang="es-MX" sz="1300" dirty="0" smtClean="0"/>
                        <a:t>26 – 09 – 2014 </a:t>
                      </a:r>
                      <a:endParaRPr lang="es-MX" sz="1300" dirty="0"/>
                    </a:p>
                  </a:txBody>
                  <a:tcPr marL="74295" marR="74295" marT="37148" marB="37148"/>
                </a:tc>
                <a:tc>
                  <a:txBody>
                    <a:bodyPr/>
                    <a:lstStyle/>
                    <a:p>
                      <a:pPr marL="0" marR="0" indent="0" algn="ctr" defTabSz="1219194" rtl="0" eaLnBrk="1" fontAlgn="auto" latinLnBrk="0" hangingPunct="1">
                        <a:lnSpc>
                          <a:spcPct val="100000"/>
                        </a:lnSpc>
                        <a:spcBef>
                          <a:spcPts val="0"/>
                        </a:spcBef>
                        <a:spcAft>
                          <a:spcPts val="0"/>
                        </a:spcAft>
                        <a:buClrTx/>
                        <a:buSzTx/>
                        <a:buFontTx/>
                        <a:buNone/>
                        <a:tabLst/>
                        <a:defRPr/>
                      </a:pPr>
                      <a:r>
                        <a:rPr lang="es-MX" sz="1300" dirty="0" smtClean="0"/>
                        <a:t>10 – 02 – 2015 </a:t>
                      </a:r>
                    </a:p>
                  </a:txBody>
                  <a:tcPr marL="74295" marR="74295" marT="37148" marB="37148"/>
                </a:tc>
              </a:tr>
              <a:tr h="668655">
                <a:tc>
                  <a:txBody>
                    <a:bodyPr/>
                    <a:lstStyle/>
                    <a:p>
                      <a:pPr algn="ctr"/>
                      <a:r>
                        <a:rPr lang="es-MX" sz="1300" dirty="0" smtClean="0"/>
                        <a:t>VILLETA</a:t>
                      </a:r>
                      <a:r>
                        <a:rPr lang="es-MX" sz="1300" baseline="0" dirty="0" smtClean="0"/>
                        <a:t> – GUADUAS – HONDA – PUERTO BOGOTÁ</a:t>
                      </a:r>
                      <a:endParaRPr lang="es-MX" sz="1300" dirty="0"/>
                    </a:p>
                  </a:txBody>
                  <a:tcPr marL="74295" marR="74295" marT="37148" marB="37148"/>
                </a:tc>
                <a:tc>
                  <a:txBody>
                    <a:bodyPr/>
                    <a:lstStyle/>
                    <a:p>
                      <a:pPr marL="0" marR="0" indent="0" algn="l" defTabSz="1219194" rtl="0" eaLnBrk="1" fontAlgn="auto" latinLnBrk="0" hangingPunct="1">
                        <a:lnSpc>
                          <a:spcPct val="100000"/>
                        </a:lnSpc>
                        <a:spcBef>
                          <a:spcPts val="0"/>
                        </a:spcBef>
                        <a:spcAft>
                          <a:spcPts val="0"/>
                        </a:spcAft>
                        <a:buClrTx/>
                        <a:buSzTx/>
                        <a:buFontTx/>
                        <a:buNone/>
                        <a:tabLst/>
                        <a:defRPr/>
                      </a:pPr>
                      <a:r>
                        <a:rPr lang="es-CO" sz="1300" kern="1200" dirty="0" smtClean="0">
                          <a:solidFill>
                            <a:schemeClr val="dk1"/>
                          </a:solidFill>
                          <a:effectLst/>
                          <a:latin typeface="+mn-lt"/>
                          <a:ea typeface="+mn-ea"/>
                          <a:cs typeface="+mn-cs"/>
                        </a:rPr>
                        <a:t>Promesa de Sociedad Futura Conexión Vial el Nuevo Sol S.A.S. (PAVCOL SAS, MHC, ICEIN SAS, CONCAY S.A)</a:t>
                      </a:r>
                      <a:endParaRPr lang="es-MX" sz="1300" dirty="0" smtClean="0"/>
                    </a:p>
                  </a:txBody>
                  <a:tcPr marL="74295" marR="74295" marT="37148" marB="37148"/>
                </a:tc>
                <a:tc>
                  <a:txBody>
                    <a:bodyPr/>
                    <a:lstStyle/>
                    <a:p>
                      <a:pPr algn="ctr"/>
                      <a:r>
                        <a:rPr lang="es-MX" sz="1300" dirty="0" smtClean="0"/>
                        <a:t>26 – 09 - 2014</a:t>
                      </a:r>
                      <a:endParaRPr lang="es-MX" sz="1300" dirty="0"/>
                    </a:p>
                  </a:txBody>
                  <a:tcPr marL="74295" marR="74295" marT="37148" marB="37148" anchor="ctr"/>
                </a:tc>
                <a:tc>
                  <a:txBody>
                    <a:bodyPr/>
                    <a:lstStyle/>
                    <a:p>
                      <a:pPr algn="ctr"/>
                      <a:r>
                        <a:rPr lang="es-MX" sz="1300" dirty="0" smtClean="0"/>
                        <a:t>26 – 02 – 2015 </a:t>
                      </a:r>
                      <a:endParaRPr lang="es-MX" sz="1300" dirty="0"/>
                    </a:p>
                  </a:txBody>
                  <a:tcPr marL="74295" marR="74295" marT="37148" marB="37148" anchor="ctr"/>
                </a:tc>
              </a:tr>
            </a:tbl>
          </a:graphicData>
        </a:graphic>
      </p:graphicFrame>
      <p:sp>
        <p:nvSpPr>
          <p:cNvPr id="3" name="23 CuadroTexto"/>
          <p:cNvSpPr txBox="1"/>
          <p:nvPr/>
        </p:nvSpPr>
        <p:spPr>
          <a:xfrm>
            <a:off x="2439916" y="1030235"/>
            <a:ext cx="4151266"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CON PREFACTIBILIDAD APROBADA</a:t>
            </a:r>
          </a:p>
        </p:txBody>
      </p:sp>
    </p:spTree>
    <p:extLst>
      <p:ext uri="{BB962C8B-B14F-4D97-AF65-F5344CB8AC3E}">
        <p14:creationId xmlns:p14="http://schemas.microsoft.com/office/powerpoint/2010/main" val="2533560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ext uri="{D42A27DB-BD31-4B8C-83A1-F6EECF244321}">
                <p14:modId xmlns:p14="http://schemas.microsoft.com/office/powerpoint/2010/main" val="3119011145"/>
              </p:ext>
            </p:extLst>
          </p:nvPr>
        </p:nvGraphicFramePr>
        <p:xfrm>
          <a:off x="704528" y="2348880"/>
          <a:ext cx="8417285" cy="2625093"/>
        </p:xfrm>
        <a:graphic>
          <a:graphicData uri="http://schemas.openxmlformats.org/drawingml/2006/table">
            <a:tbl>
              <a:tblPr firstRow="1" bandRow="1">
                <a:tableStyleId>{5C22544A-7EE6-4342-B048-85BDC9FD1C3A}</a:tableStyleId>
              </a:tblPr>
              <a:tblGrid>
                <a:gridCol w="2026226"/>
                <a:gridCol w="3588111"/>
                <a:gridCol w="1384589"/>
                <a:gridCol w="1418359"/>
              </a:tblGrid>
              <a:tr h="470535">
                <a:tc>
                  <a:txBody>
                    <a:bodyPr/>
                    <a:lstStyle/>
                    <a:p>
                      <a:pPr algn="ctr"/>
                      <a:r>
                        <a:rPr lang="es-MX" sz="1300" b="1" dirty="0" smtClean="0">
                          <a:solidFill>
                            <a:schemeClr val="tx1"/>
                          </a:solidFill>
                        </a:rPr>
                        <a:t>INICIATIVA PRIVADA</a:t>
                      </a:r>
                      <a:endParaRPr lang="es-MX" sz="1300" b="1" dirty="0">
                        <a:solidFill>
                          <a:schemeClr val="tx1"/>
                        </a:solidFill>
                      </a:endParaRPr>
                    </a:p>
                  </a:txBody>
                  <a:tcPr marL="74295" marR="74295" marT="37148" marB="37148"/>
                </a:tc>
                <a:tc>
                  <a:txBody>
                    <a:bodyPr/>
                    <a:lstStyle/>
                    <a:p>
                      <a:pPr algn="ctr"/>
                      <a:r>
                        <a:rPr lang="es-MX" sz="1300" b="1" dirty="0" smtClean="0">
                          <a:solidFill>
                            <a:schemeClr val="tx1"/>
                          </a:solidFill>
                        </a:rPr>
                        <a:t>ORIGINADOR</a:t>
                      </a:r>
                      <a:endParaRPr lang="es-MX" sz="1300" b="1" dirty="0">
                        <a:solidFill>
                          <a:schemeClr val="tx1"/>
                        </a:solidFill>
                      </a:endParaRPr>
                    </a:p>
                  </a:txBody>
                  <a:tcPr marL="74295" marR="74295" marT="37148" marB="37148" anchor="ctr"/>
                </a:tc>
                <a:tc>
                  <a:txBody>
                    <a:bodyPr/>
                    <a:lstStyle/>
                    <a:p>
                      <a:pPr marL="0" algn="ctr" defTabSz="1219194" rtl="0" eaLnBrk="1" latinLnBrk="0" hangingPunct="1"/>
                      <a:r>
                        <a:rPr lang="es-MX" sz="1300" b="1" kern="1200" dirty="0" smtClean="0">
                          <a:solidFill>
                            <a:schemeClr val="tx1"/>
                          </a:solidFill>
                          <a:latin typeface="+mn-lt"/>
                          <a:ea typeface="+mn-ea"/>
                          <a:cs typeface="+mn-cs"/>
                        </a:rPr>
                        <a:t>FECHA APROBACIÓN</a:t>
                      </a:r>
                      <a:endParaRPr lang="es-MX" sz="1300" b="1" kern="1200" dirty="0">
                        <a:solidFill>
                          <a:schemeClr val="tx1"/>
                        </a:solidFill>
                        <a:latin typeface="+mn-lt"/>
                        <a:ea typeface="+mn-ea"/>
                        <a:cs typeface="+mn-cs"/>
                      </a:endParaRPr>
                    </a:p>
                  </a:txBody>
                  <a:tcPr marL="74295" marR="74295" marT="37148" marB="37148" anchor="ctr"/>
                </a:tc>
                <a:tc>
                  <a:txBody>
                    <a:bodyPr/>
                    <a:lstStyle/>
                    <a:p>
                      <a:pPr marL="0" algn="ctr" defTabSz="1219194" rtl="0" eaLnBrk="1" latinLnBrk="0" hangingPunct="1"/>
                      <a:r>
                        <a:rPr lang="es-MX" sz="1300" b="1" kern="1200" dirty="0" smtClean="0">
                          <a:solidFill>
                            <a:schemeClr val="tx1"/>
                          </a:solidFill>
                          <a:latin typeface="+mn-lt"/>
                          <a:ea typeface="+mn-ea"/>
                          <a:cs typeface="+mn-cs"/>
                        </a:rPr>
                        <a:t>FECHA ENTREGA FACTIBILIDAD</a:t>
                      </a:r>
                      <a:endParaRPr lang="es-MX" sz="1300" b="1" kern="1200" dirty="0">
                        <a:solidFill>
                          <a:schemeClr val="tx1"/>
                        </a:solidFill>
                        <a:latin typeface="+mn-lt"/>
                        <a:ea typeface="+mn-ea"/>
                        <a:cs typeface="+mn-cs"/>
                      </a:endParaRPr>
                    </a:p>
                  </a:txBody>
                  <a:tcPr marL="74295" marR="74295" marT="37148" marB="37148" anchor="ctr"/>
                </a:tc>
              </a:tr>
              <a:tr h="470535">
                <a:tc>
                  <a:txBody>
                    <a:bodyPr/>
                    <a:lstStyle/>
                    <a:p>
                      <a:pPr algn="ctr"/>
                      <a:r>
                        <a:rPr lang="es-MX" sz="1300" dirty="0" smtClean="0"/>
                        <a:t>PEREIRA – LA VICTORIA, CERRITOS – LA VIRGINIA</a:t>
                      </a:r>
                      <a:endParaRPr lang="es-MX" sz="1300" dirty="0"/>
                    </a:p>
                  </a:txBody>
                  <a:tcPr marL="74295" marR="74295" marT="37148" marB="37148"/>
                </a:tc>
                <a:tc>
                  <a:txBody>
                    <a:bodyPr/>
                    <a:lstStyle/>
                    <a:p>
                      <a:r>
                        <a:rPr lang="es-CO" sz="1300" kern="1200" dirty="0" smtClean="0">
                          <a:solidFill>
                            <a:schemeClr val="dk1"/>
                          </a:solidFill>
                          <a:effectLst/>
                          <a:latin typeface="+mn-lt"/>
                          <a:ea typeface="+mn-ea"/>
                          <a:cs typeface="+mn-cs"/>
                        </a:rPr>
                        <a:t>Infraestructura Concesionada S.A.S - Infracon S.A.S</a:t>
                      </a:r>
                      <a:endParaRPr lang="es-MX" sz="1300" dirty="0"/>
                    </a:p>
                  </a:txBody>
                  <a:tcPr marL="74295" marR="74295" marT="37148" marB="37148"/>
                </a:tc>
                <a:tc>
                  <a:txBody>
                    <a:bodyPr/>
                    <a:lstStyle/>
                    <a:p>
                      <a:pPr algn="ctr"/>
                      <a:r>
                        <a:rPr lang="es-MX" sz="1300" dirty="0" smtClean="0"/>
                        <a:t>14 – 10 - 2014</a:t>
                      </a:r>
                      <a:endParaRPr lang="es-MX" sz="1300" dirty="0"/>
                    </a:p>
                  </a:txBody>
                  <a:tcPr marL="74295" marR="74295" marT="37148" marB="37148" anchor="ctr"/>
                </a:tc>
                <a:tc>
                  <a:txBody>
                    <a:bodyPr/>
                    <a:lstStyle/>
                    <a:p>
                      <a:pPr lvl="0" algn="ctr"/>
                      <a:r>
                        <a:rPr lang="es-CO" sz="1300" b="0" dirty="0" smtClean="0"/>
                        <a:t>14 – 06</a:t>
                      </a:r>
                      <a:r>
                        <a:rPr lang="es-CO" sz="1300" b="0" baseline="0" dirty="0" smtClean="0"/>
                        <a:t> – 2015</a:t>
                      </a:r>
                      <a:endParaRPr lang="es-CO" sz="1300" b="0" dirty="0"/>
                    </a:p>
                  </a:txBody>
                  <a:tcPr marL="74295" marR="74295" marT="37148" marB="37148" anchor="ctr"/>
                </a:tc>
              </a:tr>
              <a:tr h="866775">
                <a:tc>
                  <a:txBody>
                    <a:bodyPr/>
                    <a:lstStyle/>
                    <a:p>
                      <a:pPr algn="ctr"/>
                      <a:endParaRPr lang="es-MX" sz="1300" dirty="0" smtClean="0"/>
                    </a:p>
                    <a:p>
                      <a:pPr algn="ctr"/>
                      <a:r>
                        <a:rPr lang="es-MX" sz="1300" dirty="0" smtClean="0"/>
                        <a:t>NEIVA - GIRARDOT</a:t>
                      </a:r>
                      <a:endParaRPr lang="es-MX" sz="1300" dirty="0"/>
                    </a:p>
                  </a:txBody>
                  <a:tcPr marL="74295" marR="74295" marT="37148" marB="37148"/>
                </a:tc>
                <a:tc>
                  <a:txBody>
                    <a:bodyPr/>
                    <a:lstStyle/>
                    <a:p>
                      <a:r>
                        <a:rPr lang="es-CO" sz="1300" kern="1200" dirty="0" smtClean="0">
                          <a:solidFill>
                            <a:schemeClr val="dk1"/>
                          </a:solidFill>
                          <a:effectLst/>
                          <a:latin typeface="+mn-lt"/>
                          <a:ea typeface="+mn-ea"/>
                          <a:cs typeface="+mn-cs"/>
                        </a:rPr>
                        <a:t>Promesa de Sociedad Futura Autovía Neiva – Girardot (CARLOS ALBERTO SOLARTE </a:t>
                      </a:r>
                      <a:r>
                        <a:rPr lang="es-CO" sz="1300" kern="1200" dirty="0" err="1" smtClean="0">
                          <a:solidFill>
                            <a:schemeClr val="dk1"/>
                          </a:solidFill>
                          <a:effectLst/>
                          <a:latin typeface="+mn-lt"/>
                          <a:ea typeface="+mn-ea"/>
                          <a:cs typeface="+mn-cs"/>
                        </a:rPr>
                        <a:t>SOLARTE</a:t>
                      </a:r>
                      <a:r>
                        <a:rPr lang="es-CO" sz="1300" kern="1200" dirty="0" smtClean="0">
                          <a:solidFill>
                            <a:schemeClr val="dk1"/>
                          </a:solidFill>
                          <a:effectLst/>
                          <a:latin typeface="+mn-lt"/>
                          <a:ea typeface="+mn-ea"/>
                          <a:cs typeface="+mn-cs"/>
                        </a:rPr>
                        <a:t>; CONTROLADORA DE OPERACIONES DE  INFRAESTRUCTURA S.A Y ALCA INGENIERIA. )</a:t>
                      </a:r>
                      <a:endParaRPr lang="es-MX" sz="1300" dirty="0"/>
                    </a:p>
                  </a:txBody>
                  <a:tcPr marL="74295" marR="74295" marT="37148" marB="37148"/>
                </a:tc>
                <a:tc>
                  <a:txBody>
                    <a:bodyPr/>
                    <a:lstStyle/>
                    <a:p>
                      <a:pPr algn="ctr"/>
                      <a:r>
                        <a:rPr lang="es-MX" sz="1300" dirty="0" smtClean="0"/>
                        <a:t>14 – 10 - 2014</a:t>
                      </a:r>
                      <a:endParaRPr lang="es-MX" sz="1300" dirty="0"/>
                    </a:p>
                  </a:txBody>
                  <a:tcPr marL="74295" marR="74295" marT="37148" marB="37148" anchor="ctr"/>
                </a:tc>
                <a:tc>
                  <a:txBody>
                    <a:bodyPr/>
                    <a:lstStyle/>
                    <a:p>
                      <a:pPr marL="0" marR="0" lvl="0" indent="0" algn="ctr" defTabSz="1219194" rtl="0" eaLnBrk="1" fontAlgn="auto" latinLnBrk="0" hangingPunct="1">
                        <a:lnSpc>
                          <a:spcPct val="100000"/>
                        </a:lnSpc>
                        <a:spcBef>
                          <a:spcPts val="0"/>
                        </a:spcBef>
                        <a:spcAft>
                          <a:spcPts val="0"/>
                        </a:spcAft>
                        <a:buClrTx/>
                        <a:buSzTx/>
                        <a:buFontTx/>
                        <a:buNone/>
                        <a:tabLst/>
                        <a:defRPr/>
                      </a:pPr>
                      <a:r>
                        <a:rPr lang="es-MX" sz="1300" b="0" kern="1200" dirty="0" smtClean="0">
                          <a:solidFill>
                            <a:schemeClr val="dk1"/>
                          </a:solidFill>
                          <a:latin typeface="+mn-lt"/>
                          <a:ea typeface="+mn-ea"/>
                          <a:cs typeface="+mn-cs"/>
                        </a:rPr>
                        <a:t>14 – 04 – 2015</a:t>
                      </a:r>
                    </a:p>
                  </a:txBody>
                  <a:tcPr marL="74295" marR="74295" marT="37148" marB="37148" anchor="ctr"/>
                </a:tc>
              </a:tr>
              <a:tr h="817245">
                <a:tc>
                  <a:txBody>
                    <a:bodyPr/>
                    <a:lstStyle/>
                    <a:p>
                      <a:pPr algn="ctr"/>
                      <a:endParaRPr lang="es-MX" sz="1300" dirty="0" smtClean="0"/>
                    </a:p>
                    <a:p>
                      <a:pPr algn="ctr"/>
                      <a:r>
                        <a:rPr lang="es-MX" sz="1300" dirty="0" smtClean="0"/>
                        <a:t>VÍAS DEL NUS</a:t>
                      </a:r>
                      <a:endParaRPr lang="es-MX" sz="1300" dirty="0"/>
                    </a:p>
                  </a:txBody>
                  <a:tcPr marL="74295" marR="74295" marT="37148" marB="37148"/>
                </a:tc>
                <a:tc>
                  <a:txBody>
                    <a:bodyPr/>
                    <a:lstStyle/>
                    <a:p>
                      <a:pPr marL="0" marR="0" indent="0" algn="l" defTabSz="1219194" rtl="0" eaLnBrk="1" fontAlgn="auto" latinLnBrk="0" hangingPunct="1">
                        <a:lnSpc>
                          <a:spcPct val="100000"/>
                        </a:lnSpc>
                        <a:spcBef>
                          <a:spcPts val="0"/>
                        </a:spcBef>
                        <a:spcAft>
                          <a:spcPts val="0"/>
                        </a:spcAft>
                        <a:buClrTx/>
                        <a:buSzTx/>
                        <a:buFontTx/>
                        <a:buNone/>
                        <a:tabLst/>
                        <a:defRPr/>
                      </a:pPr>
                      <a:r>
                        <a:rPr lang="es-CO" sz="1200" kern="1200" dirty="0" smtClean="0">
                          <a:solidFill>
                            <a:schemeClr val="dk1"/>
                          </a:solidFill>
                          <a:effectLst/>
                          <a:latin typeface="+mn-lt"/>
                          <a:ea typeface="+mn-ea"/>
                          <a:cs typeface="+mn-cs"/>
                        </a:rPr>
                        <a:t>Estructura Plural Vías del NUS S.A.S.</a:t>
                      </a:r>
                      <a:r>
                        <a:rPr lang="es-MX" sz="1200" kern="1200" dirty="0" smtClean="0">
                          <a:solidFill>
                            <a:schemeClr val="dk1"/>
                          </a:solidFill>
                          <a:effectLst/>
                          <a:latin typeface="+mn-lt"/>
                          <a:ea typeface="+mn-ea"/>
                          <a:cs typeface="+mn-cs"/>
                        </a:rPr>
                        <a:t> VINUS (Mincivil S.A., Grupo Odinsa S.A., Construcciones el Cóndor S.A., S.P. Ingenieros S.A.S., Latinco S.A., Enrique Dávila Lozano – EDL S.A.S.)</a:t>
                      </a:r>
                      <a:endParaRPr lang="es-CO" sz="1200" kern="1200" dirty="0" smtClean="0">
                        <a:solidFill>
                          <a:schemeClr val="dk1"/>
                        </a:solidFill>
                        <a:effectLst/>
                        <a:latin typeface="+mn-lt"/>
                        <a:ea typeface="+mn-ea"/>
                        <a:cs typeface="+mn-cs"/>
                      </a:endParaRPr>
                    </a:p>
                  </a:txBody>
                  <a:tcPr marL="74295" marR="74295" marT="37148" marB="37148"/>
                </a:tc>
                <a:tc>
                  <a:txBody>
                    <a:bodyPr/>
                    <a:lstStyle/>
                    <a:p>
                      <a:pPr algn="ctr"/>
                      <a:endParaRPr lang="es-MX" sz="1300" dirty="0" smtClean="0"/>
                    </a:p>
                    <a:p>
                      <a:pPr algn="ctr"/>
                      <a:r>
                        <a:rPr lang="es-MX" sz="1300" dirty="0" smtClean="0"/>
                        <a:t>13 – 11 - 2014</a:t>
                      </a:r>
                      <a:endParaRPr lang="es-MX" sz="1300" dirty="0"/>
                    </a:p>
                  </a:txBody>
                  <a:tcPr marL="74295" marR="74295" marT="37148" marB="37148"/>
                </a:tc>
                <a:tc>
                  <a:txBody>
                    <a:bodyPr/>
                    <a:lstStyle/>
                    <a:p>
                      <a:pPr marL="0" marR="0" indent="0" algn="ctr" defTabSz="1219194" rtl="0" eaLnBrk="1" fontAlgn="auto" latinLnBrk="0" hangingPunct="1">
                        <a:lnSpc>
                          <a:spcPct val="100000"/>
                        </a:lnSpc>
                        <a:spcBef>
                          <a:spcPts val="0"/>
                        </a:spcBef>
                        <a:spcAft>
                          <a:spcPts val="0"/>
                        </a:spcAft>
                        <a:buClrTx/>
                        <a:buSzTx/>
                        <a:buFontTx/>
                        <a:buNone/>
                        <a:tabLst/>
                        <a:defRPr/>
                      </a:pPr>
                      <a:endParaRPr lang="es-MX" sz="1100" dirty="0" smtClean="0">
                        <a:solidFill>
                          <a:srgbClr val="FF0000"/>
                        </a:solidFill>
                      </a:endParaRPr>
                    </a:p>
                    <a:p>
                      <a:pPr marL="0" marR="0" indent="0" algn="ctr" defTabSz="1219194" rtl="0" eaLnBrk="1" fontAlgn="auto" latinLnBrk="0" hangingPunct="1">
                        <a:lnSpc>
                          <a:spcPct val="100000"/>
                        </a:lnSpc>
                        <a:spcBef>
                          <a:spcPts val="0"/>
                        </a:spcBef>
                        <a:spcAft>
                          <a:spcPts val="0"/>
                        </a:spcAft>
                        <a:buClrTx/>
                        <a:buSzTx/>
                        <a:buFontTx/>
                        <a:buNone/>
                        <a:tabLst/>
                        <a:defRPr/>
                      </a:pPr>
                      <a:r>
                        <a:rPr lang="es-MX" sz="1100" kern="1200" dirty="0" smtClean="0">
                          <a:solidFill>
                            <a:schemeClr val="dk1"/>
                          </a:solidFill>
                          <a:latin typeface="+mn-lt"/>
                          <a:ea typeface="+mn-ea"/>
                          <a:cs typeface="+mn-cs"/>
                        </a:rPr>
                        <a:t>12 – 03 – 2014 </a:t>
                      </a:r>
                    </a:p>
                  </a:txBody>
                  <a:tcPr marL="74295" marR="74295" marT="37148" marB="37148"/>
                </a:tc>
              </a:tr>
            </a:tbl>
          </a:graphicData>
        </a:graphic>
      </p:graphicFrame>
      <p:sp>
        <p:nvSpPr>
          <p:cNvPr id="3" name="23 CuadroTexto"/>
          <p:cNvSpPr txBox="1"/>
          <p:nvPr/>
        </p:nvSpPr>
        <p:spPr>
          <a:xfrm>
            <a:off x="2439916" y="1030235"/>
            <a:ext cx="4151266"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CON PREFACTIBILIDAD APROBADA</a:t>
            </a:r>
          </a:p>
        </p:txBody>
      </p:sp>
    </p:spTree>
    <p:extLst>
      <p:ext uri="{BB962C8B-B14F-4D97-AF65-F5344CB8AC3E}">
        <p14:creationId xmlns:p14="http://schemas.microsoft.com/office/powerpoint/2010/main" val="3952246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4237179"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TERCER CARRIL BOGOTÁ - GIRARDOT</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p:cNvPicPr>
            <a:picLocks noChangeAspect="1" noChangeArrowheads="1"/>
          </p:cNvPicPr>
          <p:nvPr/>
        </p:nvPicPr>
        <p:blipFill>
          <a:blip r:embed="rId12" cstate="print"/>
          <a:srcRect l="5509" t="21332" r="1946" b="7443"/>
          <a:stretch>
            <a:fillRect/>
          </a:stretch>
        </p:blipFill>
        <p:spPr bwMode="auto">
          <a:xfrm>
            <a:off x="445389" y="1742630"/>
            <a:ext cx="5435554" cy="4252925"/>
          </a:xfrm>
          <a:prstGeom prst="rect">
            <a:avLst/>
          </a:prstGeom>
          <a:noFill/>
          <a:ln w="1">
            <a:noFill/>
            <a:miter lim="800000"/>
            <a:headEnd/>
            <a:tailEnd type="none" w="med" len="med"/>
          </a:ln>
          <a:effectLst/>
        </p:spPr>
      </p:pic>
    </p:spTree>
    <p:extLst>
      <p:ext uri="{BB962C8B-B14F-4D97-AF65-F5344CB8AC3E}">
        <p14:creationId xmlns:p14="http://schemas.microsoft.com/office/powerpoint/2010/main" val="14501408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4237179"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VARIANTE AL PUENTE BOYACÁ</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2 Image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110" y="1812006"/>
            <a:ext cx="5739769" cy="379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8453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4237179"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SABANA NORTE</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939" y="1766722"/>
            <a:ext cx="2587333" cy="379734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1256" y="1771068"/>
            <a:ext cx="2920132" cy="3792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4376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4237179"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SABANA NORTE</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Imagen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804" y="1776264"/>
            <a:ext cx="2794505" cy="408219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16687" y="1776264"/>
            <a:ext cx="2836666" cy="409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83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304073" y="25634"/>
            <a:ext cx="8261836" cy="1013631"/>
            <a:chOff x="75387" y="144155"/>
            <a:chExt cx="5904656" cy="1013631"/>
          </a:xfrm>
        </p:grpSpPr>
        <p:sp>
          <p:nvSpPr>
            <p:cNvPr id="5"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651451" y="573011"/>
              <a:ext cx="4752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200" dirty="0">
                  <a:solidFill>
                    <a:prstClr val="black"/>
                  </a:solidFill>
                  <a:latin typeface="Impact" pitchFamily="34" charset="0"/>
                  <a:sym typeface="Helvetica Neue Bold Condensed"/>
                </a:rPr>
                <a:t>GIRARDOT – HONDA – PUERTO SALGAR</a:t>
              </a:r>
            </a:p>
          </p:txBody>
        </p:sp>
      </p:grpSp>
      <p:grpSp>
        <p:nvGrpSpPr>
          <p:cNvPr id="7" name="Gruppo 13"/>
          <p:cNvGrpSpPr/>
          <p:nvPr/>
        </p:nvGrpSpPr>
        <p:grpSpPr>
          <a:xfrm>
            <a:off x="810816" y="1168483"/>
            <a:ext cx="3456384" cy="5040560"/>
            <a:chOff x="0" y="0"/>
            <a:chExt cx="2983491" cy="4068000"/>
          </a:xfrm>
          <a:noFill/>
        </p:grpSpPr>
        <p:pic>
          <p:nvPicPr>
            <p:cNvPr id="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3857" t="29111" r="55059" b="6419"/>
            <a:stretch/>
          </p:blipFill>
          <p:spPr bwMode="auto">
            <a:xfrm>
              <a:off x="0" y="0"/>
              <a:ext cx="2366189" cy="4068000"/>
            </a:xfrm>
            <a:prstGeom prst="rect">
              <a:avLst/>
            </a:prstGeom>
            <a:grpFill/>
            <a:ln>
              <a:noFill/>
            </a:ln>
            <a:effectLst>
              <a:outerShdw blurRad="292100" dist="139700" dir="2700000" algn="tl" rotWithShape="0">
                <a:srgbClr val="333333">
                  <a:alpha val="65000"/>
                </a:srgbClr>
              </a:outerShdw>
            </a:effectLst>
          </p:spPr>
        </p:pic>
        <p:sp>
          <p:nvSpPr>
            <p:cNvPr id="9" name="Figura a mano libera 15"/>
            <p:cNvSpPr/>
            <p:nvPr/>
          </p:nvSpPr>
          <p:spPr>
            <a:xfrm>
              <a:off x="1285046" y="3060128"/>
              <a:ext cx="282374" cy="723659"/>
            </a:xfrm>
            <a:custGeom>
              <a:avLst/>
              <a:gdLst>
                <a:gd name="connsiteX0" fmla="*/ 48373 w 271598"/>
                <a:gd name="connsiteY0" fmla="*/ 739471 h 739471"/>
                <a:gd name="connsiteX1" fmla="*/ 665 w 271598"/>
                <a:gd name="connsiteY1" fmla="*/ 723568 h 739471"/>
                <a:gd name="connsiteX2" fmla="*/ 24519 w 271598"/>
                <a:gd name="connsiteY2" fmla="*/ 667909 h 739471"/>
                <a:gd name="connsiteX3" fmla="*/ 80178 w 271598"/>
                <a:gd name="connsiteY3" fmla="*/ 572493 h 739471"/>
                <a:gd name="connsiteX4" fmla="*/ 111983 w 271598"/>
                <a:gd name="connsiteY4" fmla="*/ 453224 h 739471"/>
                <a:gd name="connsiteX5" fmla="*/ 167643 w 271598"/>
                <a:gd name="connsiteY5" fmla="*/ 349857 h 739471"/>
                <a:gd name="connsiteX6" fmla="*/ 151740 w 271598"/>
                <a:gd name="connsiteY6" fmla="*/ 278295 h 739471"/>
                <a:gd name="connsiteX7" fmla="*/ 215350 w 271598"/>
                <a:gd name="connsiteY7" fmla="*/ 214685 h 739471"/>
                <a:gd name="connsiteX8" fmla="*/ 263058 w 271598"/>
                <a:gd name="connsiteY8" fmla="*/ 119269 h 739471"/>
                <a:gd name="connsiteX9" fmla="*/ 271010 w 271598"/>
                <a:gd name="connsiteY9" fmla="*/ 47707 h 739471"/>
                <a:gd name="connsiteX10" fmla="*/ 271010 w 271598"/>
                <a:gd name="connsiteY10" fmla="*/ 0 h 739471"/>
                <a:gd name="connsiteX11" fmla="*/ 271010 w 271598"/>
                <a:gd name="connsiteY11" fmla="*/ 0 h 739471"/>
                <a:gd name="connsiteX0" fmla="*/ 224249 w 282374"/>
                <a:gd name="connsiteY0" fmla="*/ 682321 h 723659"/>
                <a:gd name="connsiteX1" fmla="*/ 11441 w 282374"/>
                <a:gd name="connsiteY1" fmla="*/ 723568 h 723659"/>
                <a:gd name="connsiteX2" fmla="*/ 35295 w 282374"/>
                <a:gd name="connsiteY2" fmla="*/ 667909 h 723659"/>
                <a:gd name="connsiteX3" fmla="*/ 90954 w 282374"/>
                <a:gd name="connsiteY3" fmla="*/ 572493 h 723659"/>
                <a:gd name="connsiteX4" fmla="*/ 122759 w 282374"/>
                <a:gd name="connsiteY4" fmla="*/ 453224 h 723659"/>
                <a:gd name="connsiteX5" fmla="*/ 178419 w 282374"/>
                <a:gd name="connsiteY5" fmla="*/ 349857 h 723659"/>
                <a:gd name="connsiteX6" fmla="*/ 162516 w 282374"/>
                <a:gd name="connsiteY6" fmla="*/ 278295 h 723659"/>
                <a:gd name="connsiteX7" fmla="*/ 226126 w 282374"/>
                <a:gd name="connsiteY7" fmla="*/ 214685 h 723659"/>
                <a:gd name="connsiteX8" fmla="*/ 273834 w 282374"/>
                <a:gd name="connsiteY8" fmla="*/ 119269 h 723659"/>
                <a:gd name="connsiteX9" fmla="*/ 281786 w 282374"/>
                <a:gd name="connsiteY9" fmla="*/ 47707 h 723659"/>
                <a:gd name="connsiteX10" fmla="*/ 281786 w 282374"/>
                <a:gd name="connsiteY10" fmla="*/ 0 h 723659"/>
                <a:gd name="connsiteX11" fmla="*/ 281786 w 282374"/>
                <a:gd name="connsiteY11" fmla="*/ 0 h 72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374" h="723659">
                  <a:moveTo>
                    <a:pt x="224249" y="682321"/>
                  </a:moveTo>
                  <a:cubicBezTo>
                    <a:pt x="202383" y="680333"/>
                    <a:pt x="42933" y="725970"/>
                    <a:pt x="11441" y="723568"/>
                  </a:cubicBezTo>
                  <a:cubicBezTo>
                    <a:pt x="-20051" y="721166"/>
                    <a:pt x="22043" y="693088"/>
                    <a:pt x="35295" y="667909"/>
                  </a:cubicBezTo>
                  <a:cubicBezTo>
                    <a:pt x="48547" y="642730"/>
                    <a:pt x="76377" y="608274"/>
                    <a:pt x="90954" y="572493"/>
                  </a:cubicBezTo>
                  <a:cubicBezTo>
                    <a:pt x="105531" y="536712"/>
                    <a:pt x="108182" y="490330"/>
                    <a:pt x="122759" y="453224"/>
                  </a:cubicBezTo>
                  <a:cubicBezTo>
                    <a:pt x="137337" y="416118"/>
                    <a:pt x="171793" y="379012"/>
                    <a:pt x="178419" y="349857"/>
                  </a:cubicBezTo>
                  <a:cubicBezTo>
                    <a:pt x="185045" y="320702"/>
                    <a:pt x="154565" y="300824"/>
                    <a:pt x="162516" y="278295"/>
                  </a:cubicBezTo>
                  <a:cubicBezTo>
                    <a:pt x="170467" y="255766"/>
                    <a:pt x="207573" y="241189"/>
                    <a:pt x="226126" y="214685"/>
                  </a:cubicBezTo>
                  <a:cubicBezTo>
                    <a:pt x="244679" y="188181"/>
                    <a:pt x="264557" y="147099"/>
                    <a:pt x="273834" y="119269"/>
                  </a:cubicBezTo>
                  <a:cubicBezTo>
                    <a:pt x="283111" y="91439"/>
                    <a:pt x="280461" y="67585"/>
                    <a:pt x="281786" y="47707"/>
                  </a:cubicBezTo>
                  <a:cubicBezTo>
                    <a:pt x="283111" y="27829"/>
                    <a:pt x="281786" y="0"/>
                    <a:pt x="281786" y="0"/>
                  </a:cubicBezTo>
                  <a:lnTo>
                    <a:pt x="281786" y="0"/>
                  </a:lnTo>
                </a:path>
              </a:pathLst>
            </a:custGeom>
            <a:grpFill/>
            <a:ln w="38100">
              <a:solidFill>
                <a:srgbClr val="FFC000"/>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t-IT"/>
            </a:p>
          </p:txBody>
        </p:sp>
        <p:sp>
          <p:nvSpPr>
            <p:cNvPr id="10" name="Figura a mano libera 16"/>
            <p:cNvSpPr/>
            <p:nvPr/>
          </p:nvSpPr>
          <p:spPr>
            <a:xfrm>
              <a:off x="1526178" y="1923091"/>
              <a:ext cx="223534" cy="1129085"/>
            </a:xfrm>
            <a:custGeom>
              <a:avLst/>
              <a:gdLst>
                <a:gd name="connsiteX0" fmla="*/ 16800 w 223534"/>
                <a:gd name="connsiteY0" fmla="*/ 1129085 h 1129085"/>
                <a:gd name="connsiteX1" fmla="*/ 897 w 223534"/>
                <a:gd name="connsiteY1" fmla="*/ 1049572 h 1129085"/>
                <a:gd name="connsiteX2" fmla="*/ 40654 w 223534"/>
                <a:gd name="connsiteY2" fmla="*/ 985962 h 1129085"/>
                <a:gd name="connsiteX3" fmla="*/ 72459 w 223534"/>
                <a:gd name="connsiteY3" fmla="*/ 850790 h 1129085"/>
                <a:gd name="connsiteX4" fmla="*/ 64507 w 223534"/>
                <a:gd name="connsiteY4" fmla="*/ 652007 h 1129085"/>
                <a:gd name="connsiteX5" fmla="*/ 56556 w 223534"/>
                <a:gd name="connsiteY5" fmla="*/ 516835 h 1129085"/>
                <a:gd name="connsiteX6" fmla="*/ 104264 w 223534"/>
                <a:gd name="connsiteY6" fmla="*/ 437322 h 1129085"/>
                <a:gd name="connsiteX7" fmla="*/ 128118 w 223534"/>
                <a:gd name="connsiteY7" fmla="*/ 381663 h 1129085"/>
                <a:gd name="connsiteX8" fmla="*/ 167874 w 223534"/>
                <a:gd name="connsiteY8" fmla="*/ 341906 h 1129085"/>
                <a:gd name="connsiteX9" fmla="*/ 183777 w 223534"/>
                <a:gd name="connsiteY9" fmla="*/ 310101 h 1129085"/>
                <a:gd name="connsiteX10" fmla="*/ 207631 w 223534"/>
                <a:gd name="connsiteY10" fmla="*/ 159026 h 1129085"/>
                <a:gd name="connsiteX11" fmla="*/ 207631 w 223534"/>
                <a:gd name="connsiteY11" fmla="*/ 71562 h 1129085"/>
                <a:gd name="connsiteX12" fmla="*/ 207631 w 223534"/>
                <a:gd name="connsiteY12" fmla="*/ 15903 h 1129085"/>
                <a:gd name="connsiteX13" fmla="*/ 223534 w 223534"/>
                <a:gd name="connsiteY13" fmla="*/ 0 h 11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34" h="1129085">
                  <a:moveTo>
                    <a:pt x="16800" y="1129085"/>
                  </a:moveTo>
                  <a:cubicBezTo>
                    <a:pt x="6860" y="1101255"/>
                    <a:pt x="-3079" y="1073426"/>
                    <a:pt x="897" y="1049572"/>
                  </a:cubicBezTo>
                  <a:cubicBezTo>
                    <a:pt x="4873" y="1025718"/>
                    <a:pt x="28727" y="1019092"/>
                    <a:pt x="40654" y="985962"/>
                  </a:cubicBezTo>
                  <a:cubicBezTo>
                    <a:pt x="52581" y="952832"/>
                    <a:pt x="68484" y="906449"/>
                    <a:pt x="72459" y="850790"/>
                  </a:cubicBezTo>
                  <a:cubicBezTo>
                    <a:pt x="76435" y="795131"/>
                    <a:pt x="67157" y="707666"/>
                    <a:pt x="64507" y="652007"/>
                  </a:cubicBezTo>
                  <a:cubicBezTo>
                    <a:pt x="61857" y="596348"/>
                    <a:pt x="49930" y="552616"/>
                    <a:pt x="56556" y="516835"/>
                  </a:cubicBezTo>
                  <a:cubicBezTo>
                    <a:pt x="63182" y="481054"/>
                    <a:pt x="92337" y="459850"/>
                    <a:pt x="104264" y="437322"/>
                  </a:cubicBezTo>
                  <a:cubicBezTo>
                    <a:pt x="116191" y="414794"/>
                    <a:pt x="117516" y="397566"/>
                    <a:pt x="128118" y="381663"/>
                  </a:cubicBezTo>
                  <a:cubicBezTo>
                    <a:pt x="138720" y="365760"/>
                    <a:pt x="158598" y="353833"/>
                    <a:pt x="167874" y="341906"/>
                  </a:cubicBezTo>
                  <a:cubicBezTo>
                    <a:pt x="177150" y="329979"/>
                    <a:pt x="177151" y="340581"/>
                    <a:pt x="183777" y="310101"/>
                  </a:cubicBezTo>
                  <a:cubicBezTo>
                    <a:pt x="190403" y="279621"/>
                    <a:pt x="203655" y="198783"/>
                    <a:pt x="207631" y="159026"/>
                  </a:cubicBezTo>
                  <a:cubicBezTo>
                    <a:pt x="211607" y="119269"/>
                    <a:pt x="207631" y="71562"/>
                    <a:pt x="207631" y="71562"/>
                  </a:cubicBezTo>
                  <a:cubicBezTo>
                    <a:pt x="207631" y="47708"/>
                    <a:pt x="204981" y="27830"/>
                    <a:pt x="207631" y="15903"/>
                  </a:cubicBezTo>
                  <a:cubicBezTo>
                    <a:pt x="210281" y="3976"/>
                    <a:pt x="216907" y="1988"/>
                    <a:pt x="223534" y="0"/>
                  </a:cubicBezTo>
                </a:path>
              </a:pathLst>
            </a:custGeom>
            <a:grp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t-IT"/>
            </a:p>
          </p:txBody>
        </p:sp>
        <p:sp>
          <p:nvSpPr>
            <p:cNvPr id="11" name="Figura a mano libera 17"/>
            <p:cNvSpPr/>
            <p:nvPr/>
          </p:nvSpPr>
          <p:spPr>
            <a:xfrm>
              <a:off x="1730749" y="976886"/>
              <a:ext cx="141857" cy="938254"/>
            </a:xfrm>
            <a:custGeom>
              <a:avLst/>
              <a:gdLst>
                <a:gd name="connsiteX0" fmla="*/ 3060 w 141857"/>
                <a:gd name="connsiteY0" fmla="*/ 938254 h 938254"/>
                <a:gd name="connsiteX1" fmla="*/ 3060 w 141857"/>
                <a:gd name="connsiteY1" fmla="*/ 882595 h 938254"/>
                <a:gd name="connsiteX2" fmla="*/ 34865 w 141857"/>
                <a:gd name="connsiteY2" fmla="*/ 842838 h 938254"/>
                <a:gd name="connsiteX3" fmla="*/ 34865 w 141857"/>
                <a:gd name="connsiteY3" fmla="*/ 779228 h 938254"/>
                <a:gd name="connsiteX4" fmla="*/ 90524 w 141857"/>
                <a:gd name="connsiteY4" fmla="*/ 747422 h 938254"/>
                <a:gd name="connsiteX5" fmla="*/ 58719 w 141857"/>
                <a:gd name="connsiteY5" fmla="*/ 620202 h 938254"/>
                <a:gd name="connsiteX6" fmla="*/ 74622 w 141857"/>
                <a:gd name="connsiteY6" fmla="*/ 492981 h 938254"/>
                <a:gd name="connsiteX7" fmla="*/ 114378 w 141857"/>
                <a:gd name="connsiteY7" fmla="*/ 405516 h 938254"/>
                <a:gd name="connsiteX8" fmla="*/ 98476 w 141857"/>
                <a:gd name="connsiteY8" fmla="*/ 286247 h 938254"/>
                <a:gd name="connsiteX9" fmla="*/ 138232 w 141857"/>
                <a:gd name="connsiteY9" fmla="*/ 190831 h 938254"/>
                <a:gd name="connsiteX10" fmla="*/ 138232 w 141857"/>
                <a:gd name="connsiteY10" fmla="*/ 95415 h 938254"/>
                <a:gd name="connsiteX11" fmla="*/ 122330 w 141857"/>
                <a:gd name="connsiteY11" fmla="*/ 55659 h 938254"/>
                <a:gd name="connsiteX12" fmla="*/ 114378 w 141857"/>
                <a:gd name="connsiteY12" fmla="*/ 0 h 93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857" h="938254">
                  <a:moveTo>
                    <a:pt x="3060" y="938254"/>
                  </a:moveTo>
                  <a:cubicBezTo>
                    <a:pt x="409" y="918376"/>
                    <a:pt x="-2241" y="898498"/>
                    <a:pt x="3060" y="882595"/>
                  </a:cubicBezTo>
                  <a:cubicBezTo>
                    <a:pt x="8361" y="866692"/>
                    <a:pt x="29564" y="860066"/>
                    <a:pt x="34865" y="842838"/>
                  </a:cubicBezTo>
                  <a:cubicBezTo>
                    <a:pt x="40166" y="825610"/>
                    <a:pt x="25589" y="795131"/>
                    <a:pt x="34865" y="779228"/>
                  </a:cubicBezTo>
                  <a:cubicBezTo>
                    <a:pt x="44141" y="763325"/>
                    <a:pt x="86548" y="773926"/>
                    <a:pt x="90524" y="747422"/>
                  </a:cubicBezTo>
                  <a:cubicBezTo>
                    <a:pt x="94500" y="720918"/>
                    <a:pt x="61369" y="662609"/>
                    <a:pt x="58719" y="620202"/>
                  </a:cubicBezTo>
                  <a:cubicBezTo>
                    <a:pt x="56069" y="577795"/>
                    <a:pt x="65346" y="528762"/>
                    <a:pt x="74622" y="492981"/>
                  </a:cubicBezTo>
                  <a:cubicBezTo>
                    <a:pt x="83898" y="457200"/>
                    <a:pt x="110402" y="439972"/>
                    <a:pt x="114378" y="405516"/>
                  </a:cubicBezTo>
                  <a:cubicBezTo>
                    <a:pt x="118354" y="371060"/>
                    <a:pt x="94500" y="322028"/>
                    <a:pt x="98476" y="286247"/>
                  </a:cubicBezTo>
                  <a:cubicBezTo>
                    <a:pt x="102452" y="250466"/>
                    <a:pt x="131606" y="222636"/>
                    <a:pt x="138232" y="190831"/>
                  </a:cubicBezTo>
                  <a:cubicBezTo>
                    <a:pt x="144858" y="159026"/>
                    <a:pt x="140882" y="117944"/>
                    <a:pt x="138232" y="95415"/>
                  </a:cubicBezTo>
                  <a:cubicBezTo>
                    <a:pt x="135582" y="72886"/>
                    <a:pt x="126306" y="71561"/>
                    <a:pt x="122330" y="55659"/>
                  </a:cubicBezTo>
                  <a:cubicBezTo>
                    <a:pt x="118354" y="39757"/>
                    <a:pt x="116366" y="19878"/>
                    <a:pt x="114378" y="0"/>
                  </a:cubicBezTo>
                </a:path>
              </a:pathLst>
            </a:custGeom>
            <a:grp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t-IT"/>
            </a:p>
          </p:txBody>
        </p:sp>
        <p:sp>
          <p:nvSpPr>
            <p:cNvPr id="12" name="Figura a mano libera 18"/>
            <p:cNvSpPr/>
            <p:nvPr/>
          </p:nvSpPr>
          <p:spPr>
            <a:xfrm>
              <a:off x="1709888" y="30681"/>
              <a:ext cx="389681" cy="962107"/>
            </a:xfrm>
            <a:custGeom>
              <a:avLst/>
              <a:gdLst>
                <a:gd name="connsiteX0" fmla="*/ 8018 w 389681"/>
                <a:gd name="connsiteY0" fmla="*/ 962107 h 962107"/>
                <a:gd name="connsiteX1" fmla="*/ 39824 w 389681"/>
                <a:gd name="connsiteY1" fmla="*/ 858740 h 962107"/>
                <a:gd name="connsiteX2" fmla="*/ 23921 w 389681"/>
                <a:gd name="connsiteY2" fmla="*/ 771276 h 962107"/>
                <a:gd name="connsiteX3" fmla="*/ 67 w 389681"/>
                <a:gd name="connsiteY3" fmla="*/ 683812 h 962107"/>
                <a:gd name="connsiteX4" fmla="*/ 31872 w 389681"/>
                <a:gd name="connsiteY4" fmla="*/ 588396 h 962107"/>
                <a:gd name="connsiteX5" fmla="*/ 63677 w 389681"/>
                <a:gd name="connsiteY5" fmla="*/ 492980 h 962107"/>
                <a:gd name="connsiteX6" fmla="*/ 79580 w 389681"/>
                <a:gd name="connsiteY6" fmla="*/ 453224 h 962107"/>
                <a:gd name="connsiteX7" fmla="*/ 111385 w 389681"/>
                <a:gd name="connsiteY7" fmla="*/ 381662 h 962107"/>
                <a:gd name="connsiteX8" fmla="*/ 159093 w 389681"/>
                <a:gd name="connsiteY8" fmla="*/ 326003 h 962107"/>
                <a:gd name="connsiteX9" fmla="*/ 222704 w 389681"/>
                <a:gd name="connsiteY9" fmla="*/ 349857 h 962107"/>
                <a:gd name="connsiteX10" fmla="*/ 286314 w 389681"/>
                <a:gd name="connsiteY10" fmla="*/ 278295 h 962107"/>
                <a:gd name="connsiteX11" fmla="*/ 349924 w 389681"/>
                <a:gd name="connsiteY11" fmla="*/ 166977 h 962107"/>
                <a:gd name="connsiteX12" fmla="*/ 349924 w 389681"/>
                <a:gd name="connsiteY12" fmla="*/ 79513 h 962107"/>
                <a:gd name="connsiteX13" fmla="*/ 381730 w 389681"/>
                <a:gd name="connsiteY13" fmla="*/ 15902 h 962107"/>
                <a:gd name="connsiteX14" fmla="*/ 389681 w 389681"/>
                <a:gd name="connsiteY14" fmla="*/ 0 h 9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81" h="962107">
                  <a:moveTo>
                    <a:pt x="8018" y="962107"/>
                  </a:moveTo>
                  <a:cubicBezTo>
                    <a:pt x="22596" y="926326"/>
                    <a:pt x="37174" y="890545"/>
                    <a:pt x="39824" y="858740"/>
                  </a:cubicBezTo>
                  <a:cubicBezTo>
                    <a:pt x="42475" y="826935"/>
                    <a:pt x="30547" y="800431"/>
                    <a:pt x="23921" y="771276"/>
                  </a:cubicBezTo>
                  <a:cubicBezTo>
                    <a:pt x="17295" y="742121"/>
                    <a:pt x="-1258" y="714292"/>
                    <a:pt x="67" y="683812"/>
                  </a:cubicBezTo>
                  <a:cubicBezTo>
                    <a:pt x="1392" y="653332"/>
                    <a:pt x="31872" y="588396"/>
                    <a:pt x="31872" y="588396"/>
                  </a:cubicBezTo>
                  <a:cubicBezTo>
                    <a:pt x="42474" y="556591"/>
                    <a:pt x="55726" y="515509"/>
                    <a:pt x="63677" y="492980"/>
                  </a:cubicBezTo>
                  <a:cubicBezTo>
                    <a:pt x="71628" y="470451"/>
                    <a:pt x="71629" y="471777"/>
                    <a:pt x="79580" y="453224"/>
                  </a:cubicBezTo>
                  <a:cubicBezTo>
                    <a:pt x="87531" y="434671"/>
                    <a:pt x="98133" y="402866"/>
                    <a:pt x="111385" y="381662"/>
                  </a:cubicBezTo>
                  <a:cubicBezTo>
                    <a:pt x="124637" y="360458"/>
                    <a:pt x="140540" y="331304"/>
                    <a:pt x="159093" y="326003"/>
                  </a:cubicBezTo>
                  <a:cubicBezTo>
                    <a:pt x="177646" y="320702"/>
                    <a:pt x="201501" y="357808"/>
                    <a:pt x="222704" y="349857"/>
                  </a:cubicBezTo>
                  <a:cubicBezTo>
                    <a:pt x="243907" y="341906"/>
                    <a:pt x="265111" y="308775"/>
                    <a:pt x="286314" y="278295"/>
                  </a:cubicBezTo>
                  <a:cubicBezTo>
                    <a:pt x="307517" y="247815"/>
                    <a:pt x="339322" y="200107"/>
                    <a:pt x="349924" y="166977"/>
                  </a:cubicBezTo>
                  <a:cubicBezTo>
                    <a:pt x="360526" y="133847"/>
                    <a:pt x="344623" y="104692"/>
                    <a:pt x="349924" y="79513"/>
                  </a:cubicBezTo>
                  <a:cubicBezTo>
                    <a:pt x="355225" y="54334"/>
                    <a:pt x="381730" y="15902"/>
                    <a:pt x="381730" y="15902"/>
                  </a:cubicBezTo>
                  <a:lnTo>
                    <a:pt x="389681" y="0"/>
                  </a:lnTo>
                </a:path>
              </a:pathLst>
            </a:custGeom>
            <a:grp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t-IT"/>
            </a:p>
          </p:txBody>
        </p:sp>
        <p:sp>
          <p:nvSpPr>
            <p:cNvPr id="13" name="Rettangolo arrotondato 19"/>
            <p:cNvSpPr/>
            <p:nvPr/>
          </p:nvSpPr>
          <p:spPr>
            <a:xfrm>
              <a:off x="1701121" y="3681661"/>
              <a:ext cx="720080" cy="204252"/>
            </a:xfrm>
            <a:prstGeom prst="roundRect">
              <a:avLst/>
            </a:prstGeom>
            <a:solidFill>
              <a:schemeClr val="bg1"/>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300" b="1">
                  <a:solidFill>
                    <a:schemeClr val="accent1">
                      <a:lumMod val="75000"/>
                    </a:schemeClr>
                  </a:solidFill>
                </a:rPr>
                <a:t>Girardot</a:t>
              </a:r>
            </a:p>
          </p:txBody>
        </p:sp>
        <p:cxnSp>
          <p:nvCxnSpPr>
            <p:cNvPr id="14" name="Connettore 1 20"/>
            <p:cNvCxnSpPr>
              <a:endCxn id="13" idx="1"/>
            </p:cNvCxnSpPr>
            <p:nvPr/>
          </p:nvCxnSpPr>
          <p:spPr>
            <a:xfrm>
              <a:off x="1542978" y="3742710"/>
              <a:ext cx="158143" cy="41077"/>
            </a:xfrm>
            <a:prstGeom prst="line">
              <a:avLst/>
            </a:prstGeom>
            <a:grpFill/>
            <a:ln w="19050">
              <a:solidFill>
                <a:srgbClr val="0070C0"/>
              </a:solidFill>
              <a:headEnd type="oval" w="lg" len="lg"/>
            </a:ln>
          </p:spPr>
          <p:style>
            <a:lnRef idx="1">
              <a:schemeClr val="accent1"/>
            </a:lnRef>
            <a:fillRef idx="0">
              <a:schemeClr val="accent1"/>
            </a:fillRef>
            <a:effectRef idx="0">
              <a:schemeClr val="accent1"/>
            </a:effectRef>
            <a:fontRef idx="minor">
              <a:schemeClr val="tx1"/>
            </a:fontRef>
          </p:style>
        </p:cxnSp>
        <p:sp>
          <p:nvSpPr>
            <p:cNvPr id="15" name="Rettangolo arrotondato 21"/>
            <p:cNvSpPr/>
            <p:nvPr/>
          </p:nvSpPr>
          <p:spPr>
            <a:xfrm>
              <a:off x="1709888" y="2949966"/>
              <a:ext cx="749721" cy="204252"/>
            </a:xfrm>
            <a:prstGeom prst="roundRect">
              <a:avLst/>
            </a:prstGeom>
            <a:solidFill>
              <a:schemeClr val="bg1"/>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300" b="1">
                  <a:solidFill>
                    <a:schemeClr val="accent1">
                      <a:lumMod val="75000"/>
                    </a:schemeClr>
                  </a:solidFill>
                </a:rPr>
                <a:t>Guataqui</a:t>
              </a:r>
            </a:p>
          </p:txBody>
        </p:sp>
        <p:cxnSp>
          <p:nvCxnSpPr>
            <p:cNvPr id="16" name="Connettore 1 22"/>
            <p:cNvCxnSpPr>
              <a:stCxn id="10" idx="0"/>
              <a:endCxn id="15" idx="1"/>
            </p:cNvCxnSpPr>
            <p:nvPr/>
          </p:nvCxnSpPr>
          <p:spPr>
            <a:xfrm flipV="1">
              <a:off x="1542978" y="3052092"/>
              <a:ext cx="166910" cy="84"/>
            </a:xfrm>
            <a:prstGeom prst="line">
              <a:avLst/>
            </a:prstGeom>
            <a:grpFill/>
            <a:ln w="19050">
              <a:solidFill>
                <a:srgbClr val="0070C0"/>
              </a:solidFill>
              <a:headEnd type="oval" w="lg" len="lg"/>
            </a:ln>
          </p:spPr>
          <p:style>
            <a:lnRef idx="1">
              <a:schemeClr val="accent1"/>
            </a:lnRef>
            <a:fillRef idx="0">
              <a:schemeClr val="accent1"/>
            </a:fillRef>
            <a:effectRef idx="0">
              <a:schemeClr val="accent1"/>
            </a:effectRef>
            <a:fontRef idx="minor">
              <a:schemeClr val="tx1"/>
            </a:fontRef>
          </p:style>
        </p:cxnSp>
        <p:sp>
          <p:nvSpPr>
            <p:cNvPr id="17" name="Rettangolo arrotondato 23"/>
            <p:cNvSpPr/>
            <p:nvPr/>
          </p:nvSpPr>
          <p:spPr>
            <a:xfrm>
              <a:off x="1925896" y="1918998"/>
              <a:ext cx="749721" cy="204252"/>
            </a:xfrm>
            <a:prstGeom prst="roundRect">
              <a:avLst/>
            </a:prstGeom>
            <a:solidFill>
              <a:schemeClr val="bg1"/>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300" b="1">
                  <a:solidFill>
                    <a:schemeClr val="accent1">
                      <a:lumMod val="75000"/>
                    </a:schemeClr>
                  </a:solidFill>
                </a:rPr>
                <a:t>Cambao</a:t>
              </a:r>
            </a:p>
          </p:txBody>
        </p:sp>
        <p:cxnSp>
          <p:nvCxnSpPr>
            <p:cNvPr id="18" name="Connettore 1 24"/>
            <p:cNvCxnSpPr>
              <a:endCxn id="17" idx="1"/>
            </p:cNvCxnSpPr>
            <p:nvPr/>
          </p:nvCxnSpPr>
          <p:spPr>
            <a:xfrm>
              <a:off x="1751081" y="1918998"/>
              <a:ext cx="174815" cy="102126"/>
            </a:xfrm>
            <a:prstGeom prst="line">
              <a:avLst/>
            </a:prstGeom>
            <a:grpFill/>
            <a:ln w="19050">
              <a:solidFill>
                <a:srgbClr val="0070C0"/>
              </a:solidFill>
              <a:headEnd type="oval" w="lg" len="lg"/>
            </a:ln>
          </p:spPr>
          <p:style>
            <a:lnRef idx="1">
              <a:schemeClr val="accent1"/>
            </a:lnRef>
            <a:fillRef idx="0">
              <a:schemeClr val="accent1"/>
            </a:fillRef>
            <a:effectRef idx="0">
              <a:schemeClr val="accent1"/>
            </a:effectRef>
            <a:fontRef idx="minor">
              <a:schemeClr val="tx1"/>
            </a:fontRef>
          </p:style>
        </p:cxnSp>
        <p:sp>
          <p:nvSpPr>
            <p:cNvPr id="19" name="Rettangolo arrotondato 25"/>
            <p:cNvSpPr/>
            <p:nvPr/>
          </p:nvSpPr>
          <p:spPr>
            <a:xfrm>
              <a:off x="1959084" y="1021866"/>
              <a:ext cx="927664" cy="204252"/>
            </a:xfrm>
            <a:prstGeom prst="roundRect">
              <a:avLst/>
            </a:prstGeom>
            <a:solidFill>
              <a:schemeClr val="bg1"/>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300" b="1">
                  <a:solidFill>
                    <a:schemeClr val="accent1">
                      <a:lumMod val="75000"/>
                    </a:schemeClr>
                  </a:solidFill>
                </a:rPr>
                <a:t>Pto </a:t>
              </a:r>
              <a:r>
                <a:rPr lang="es-CO" sz="1300" b="1">
                  <a:solidFill>
                    <a:schemeClr val="accent1">
                      <a:lumMod val="75000"/>
                    </a:schemeClr>
                  </a:solidFill>
                </a:rPr>
                <a:t>Bogotá</a:t>
              </a:r>
            </a:p>
          </p:txBody>
        </p:sp>
        <p:cxnSp>
          <p:nvCxnSpPr>
            <p:cNvPr id="20" name="Connettore 1 26"/>
            <p:cNvCxnSpPr>
              <a:endCxn id="19" idx="1"/>
            </p:cNvCxnSpPr>
            <p:nvPr/>
          </p:nvCxnSpPr>
          <p:spPr>
            <a:xfrm>
              <a:off x="1871677" y="1021866"/>
              <a:ext cx="87407" cy="102126"/>
            </a:xfrm>
            <a:prstGeom prst="line">
              <a:avLst/>
            </a:prstGeom>
            <a:grpFill/>
            <a:ln w="19050">
              <a:solidFill>
                <a:srgbClr val="0070C0"/>
              </a:solidFill>
              <a:headEnd type="oval" w="lg" len="lg"/>
            </a:ln>
          </p:spPr>
          <p:style>
            <a:lnRef idx="1">
              <a:schemeClr val="accent1"/>
            </a:lnRef>
            <a:fillRef idx="0">
              <a:schemeClr val="accent1"/>
            </a:fillRef>
            <a:effectRef idx="0">
              <a:schemeClr val="accent1"/>
            </a:effectRef>
            <a:fontRef idx="minor">
              <a:schemeClr val="tx1"/>
            </a:fontRef>
          </p:style>
        </p:cxnSp>
        <p:sp>
          <p:nvSpPr>
            <p:cNvPr id="21" name="Rettangolo arrotondato 27"/>
            <p:cNvSpPr/>
            <p:nvPr/>
          </p:nvSpPr>
          <p:spPr>
            <a:xfrm>
              <a:off x="131685" y="959589"/>
              <a:ext cx="927664" cy="204252"/>
            </a:xfrm>
            <a:prstGeom prst="roundRect">
              <a:avLst/>
            </a:prstGeom>
            <a:solidFill>
              <a:schemeClr val="bg1"/>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300" b="1" dirty="0">
                  <a:solidFill>
                    <a:schemeClr val="accent1">
                      <a:lumMod val="75000"/>
                    </a:schemeClr>
                  </a:solidFill>
                </a:rPr>
                <a:t>Mariquita</a:t>
              </a:r>
              <a:endParaRPr lang="es-CO" sz="1300" b="1" dirty="0">
                <a:solidFill>
                  <a:schemeClr val="accent1">
                    <a:lumMod val="75000"/>
                  </a:schemeClr>
                </a:solidFill>
              </a:endParaRPr>
            </a:p>
          </p:txBody>
        </p:sp>
        <p:sp>
          <p:nvSpPr>
            <p:cNvPr id="22" name="Rettangolo arrotondato 28"/>
            <p:cNvSpPr/>
            <p:nvPr/>
          </p:nvSpPr>
          <p:spPr>
            <a:xfrm>
              <a:off x="2055827" y="410970"/>
              <a:ext cx="927664" cy="204252"/>
            </a:xfrm>
            <a:prstGeom prst="roundRect">
              <a:avLst/>
            </a:prstGeom>
            <a:solidFill>
              <a:schemeClr val="bg1"/>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300" b="1" dirty="0">
                  <a:solidFill>
                    <a:schemeClr val="accent1">
                      <a:lumMod val="75000"/>
                    </a:schemeClr>
                  </a:solidFill>
                </a:rPr>
                <a:t>Int. Puente</a:t>
              </a:r>
              <a:endParaRPr lang="es-CO" sz="1300" b="1" dirty="0">
                <a:solidFill>
                  <a:schemeClr val="accent1">
                    <a:lumMod val="75000"/>
                  </a:schemeClr>
                </a:solidFill>
              </a:endParaRPr>
            </a:p>
          </p:txBody>
        </p:sp>
        <p:cxnSp>
          <p:nvCxnSpPr>
            <p:cNvPr id="23" name="Connettore 1 29"/>
            <p:cNvCxnSpPr>
              <a:endCxn id="22" idx="1"/>
            </p:cNvCxnSpPr>
            <p:nvPr/>
          </p:nvCxnSpPr>
          <p:spPr>
            <a:xfrm>
              <a:off x="1968420" y="410970"/>
              <a:ext cx="87407" cy="102126"/>
            </a:xfrm>
            <a:prstGeom prst="line">
              <a:avLst/>
            </a:prstGeom>
            <a:grpFill/>
            <a:ln w="19050">
              <a:solidFill>
                <a:srgbClr val="0070C0"/>
              </a:solidFill>
              <a:headEnd type="oval" w="lg" len="lg"/>
            </a:ln>
          </p:spPr>
          <p:style>
            <a:lnRef idx="1">
              <a:schemeClr val="accent1"/>
            </a:lnRef>
            <a:fillRef idx="0">
              <a:schemeClr val="accent1"/>
            </a:fillRef>
            <a:effectRef idx="0">
              <a:schemeClr val="accent1"/>
            </a:effectRef>
            <a:fontRef idx="minor">
              <a:schemeClr val="tx1"/>
            </a:fontRef>
          </p:style>
        </p:cxnSp>
        <p:sp>
          <p:nvSpPr>
            <p:cNvPr id="24" name="Rettangolo arrotondato 30"/>
            <p:cNvSpPr/>
            <p:nvPr/>
          </p:nvSpPr>
          <p:spPr>
            <a:xfrm>
              <a:off x="2200276" y="38604"/>
              <a:ext cx="686472" cy="204252"/>
            </a:xfrm>
            <a:prstGeom prst="roundRect">
              <a:avLst/>
            </a:prstGeom>
            <a:solidFill>
              <a:schemeClr val="bg1"/>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CO" sz="1300" b="1" dirty="0">
                  <a:solidFill>
                    <a:schemeClr val="accent1">
                      <a:lumMod val="75000"/>
                    </a:schemeClr>
                  </a:solidFill>
                </a:rPr>
                <a:t>El </a:t>
              </a:r>
              <a:r>
                <a:rPr lang="es-CO" sz="1300" b="1" dirty="0" err="1">
                  <a:solidFill>
                    <a:schemeClr val="accent1">
                      <a:lumMod val="75000"/>
                    </a:schemeClr>
                  </a:solidFill>
                </a:rPr>
                <a:t>Korán</a:t>
              </a:r>
              <a:endParaRPr lang="es-CO" sz="1300" b="1" dirty="0">
                <a:solidFill>
                  <a:schemeClr val="accent1">
                    <a:lumMod val="75000"/>
                  </a:schemeClr>
                </a:solidFill>
              </a:endParaRPr>
            </a:p>
          </p:txBody>
        </p:sp>
        <p:cxnSp>
          <p:nvCxnSpPr>
            <p:cNvPr id="25" name="Connettore 1 31"/>
            <p:cNvCxnSpPr>
              <a:endCxn id="24" idx="1"/>
            </p:cNvCxnSpPr>
            <p:nvPr/>
          </p:nvCxnSpPr>
          <p:spPr>
            <a:xfrm>
              <a:off x="2112869" y="38604"/>
              <a:ext cx="87407" cy="102126"/>
            </a:xfrm>
            <a:prstGeom prst="line">
              <a:avLst/>
            </a:prstGeom>
            <a:grpFill/>
            <a:ln w="19050">
              <a:solidFill>
                <a:srgbClr val="0070C0"/>
              </a:solidFill>
              <a:headEnd type="oval" w="lg" len="lg"/>
            </a:ln>
          </p:spPr>
          <p:style>
            <a:lnRef idx="1">
              <a:schemeClr val="accent1"/>
            </a:lnRef>
            <a:fillRef idx="0">
              <a:schemeClr val="accent1"/>
            </a:fillRef>
            <a:effectRef idx="0">
              <a:schemeClr val="accent1"/>
            </a:effectRef>
            <a:fontRef idx="minor">
              <a:schemeClr val="tx1"/>
            </a:fontRef>
          </p:style>
        </p:cxnSp>
        <p:sp>
          <p:nvSpPr>
            <p:cNvPr id="26" name="Rettangolo arrotondato 32"/>
            <p:cNvSpPr/>
            <p:nvPr/>
          </p:nvSpPr>
          <p:spPr>
            <a:xfrm>
              <a:off x="737292" y="126065"/>
              <a:ext cx="927664" cy="204252"/>
            </a:xfrm>
            <a:prstGeom prst="roundRect">
              <a:avLst/>
            </a:prstGeom>
            <a:solidFill>
              <a:schemeClr val="bg1"/>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300" b="1">
                  <a:solidFill>
                    <a:schemeClr val="accent1">
                      <a:lumMod val="75000"/>
                    </a:schemeClr>
                  </a:solidFill>
                </a:rPr>
                <a:t>La Dorada</a:t>
              </a:r>
              <a:endParaRPr lang="es-CO" sz="1300" b="1">
                <a:solidFill>
                  <a:schemeClr val="accent1">
                    <a:lumMod val="75000"/>
                  </a:schemeClr>
                </a:solidFill>
              </a:endParaRPr>
            </a:p>
          </p:txBody>
        </p:sp>
        <p:sp>
          <p:nvSpPr>
            <p:cNvPr id="27" name="Figura a mano libera 33"/>
            <p:cNvSpPr/>
            <p:nvPr/>
          </p:nvSpPr>
          <p:spPr>
            <a:xfrm>
              <a:off x="1845127" y="189707"/>
              <a:ext cx="49807" cy="206734"/>
            </a:xfrm>
            <a:custGeom>
              <a:avLst/>
              <a:gdLst>
                <a:gd name="connsiteX0" fmla="*/ 0 w 55807"/>
                <a:gd name="connsiteY0" fmla="*/ 206734 h 206734"/>
                <a:gd name="connsiteX1" fmla="*/ 39757 w 55807"/>
                <a:gd name="connsiteY1" fmla="*/ 174928 h 206734"/>
                <a:gd name="connsiteX2" fmla="*/ 55659 w 55807"/>
                <a:gd name="connsiteY2" fmla="*/ 135172 h 206734"/>
                <a:gd name="connsiteX3" fmla="*/ 47708 w 55807"/>
                <a:gd name="connsiteY3" fmla="*/ 71561 h 206734"/>
                <a:gd name="connsiteX4" fmla="*/ 47708 w 55807"/>
                <a:gd name="connsiteY4" fmla="*/ 47707 h 206734"/>
                <a:gd name="connsiteX5" fmla="*/ 39757 w 55807"/>
                <a:gd name="connsiteY5" fmla="*/ 0 h 206734"/>
                <a:gd name="connsiteX0" fmla="*/ 0 w 57009"/>
                <a:gd name="connsiteY0" fmla="*/ 206734 h 206734"/>
                <a:gd name="connsiteX1" fmla="*/ 15903 w 57009"/>
                <a:gd name="connsiteY1" fmla="*/ 159026 h 206734"/>
                <a:gd name="connsiteX2" fmla="*/ 55659 w 57009"/>
                <a:gd name="connsiteY2" fmla="*/ 135172 h 206734"/>
                <a:gd name="connsiteX3" fmla="*/ 47708 w 57009"/>
                <a:gd name="connsiteY3" fmla="*/ 71561 h 206734"/>
                <a:gd name="connsiteX4" fmla="*/ 47708 w 57009"/>
                <a:gd name="connsiteY4" fmla="*/ 47707 h 206734"/>
                <a:gd name="connsiteX5" fmla="*/ 39757 w 57009"/>
                <a:gd name="connsiteY5" fmla="*/ 0 h 206734"/>
                <a:gd name="connsiteX0" fmla="*/ 0 w 49807"/>
                <a:gd name="connsiteY0" fmla="*/ 206734 h 206734"/>
                <a:gd name="connsiteX1" fmla="*/ 15903 w 49807"/>
                <a:gd name="connsiteY1" fmla="*/ 159026 h 206734"/>
                <a:gd name="connsiteX2" fmla="*/ 23854 w 49807"/>
                <a:gd name="connsiteY2" fmla="*/ 127220 h 206734"/>
                <a:gd name="connsiteX3" fmla="*/ 47708 w 49807"/>
                <a:gd name="connsiteY3" fmla="*/ 71561 h 206734"/>
                <a:gd name="connsiteX4" fmla="*/ 47708 w 49807"/>
                <a:gd name="connsiteY4" fmla="*/ 47707 h 206734"/>
                <a:gd name="connsiteX5" fmla="*/ 39757 w 49807"/>
                <a:gd name="connsiteY5" fmla="*/ 0 h 2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07" h="206734">
                  <a:moveTo>
                    <a:pt x="0" y="206734"/>
                  </a:moveTo>
                  <a:cubicBezTo>
                    <a:pt x="15240" y="196794"/>
                    <a:pt x="11927" y="172278"/>
                    <a:pt x="15903" y="159026"/>
                  </a:cubicBezTo>
                  <a:cubicBezTo>
                    <a:pt x="19879" y="145774"/>
                    <a:pt x="18553" y="141798"/>
                    <a:pt x="23854" y="127220"/>
                  </a:cubicBezTo>
                  <a:cubicBezTo>
                    <a:pt x="29155" y="112643"/>
                    <a:pt x="43732" y="84813"/>
                    <a:pt x="47708" y="71561"/>
                  </a:cubicBezTo>
                  <a:cubicBezTo>
                    <a:pt x="51684" y="58309"/>
                    <a:pt x="49033" y="59634"/>
                    <a:pt x="47708" y="47707"/>
                  </a:cubicBezTo>
                  <a:cubicBezTo>
                    <a:pt x="46383" y="35780"/>
                    <a:pt x="43070" y="17890"/>
                    <a:pt x="39757" y="0"/>
                  </a:cubicBezTo>
                </a:path>
              </a:pathLst>
            </a:custGeom>
            <a:grp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t-IT"/>
            </a:p>
          </p:txBody>
        </p:sp>
        <p:cxnSp>
          <p:nvCxnSpPr>
            <p:cNvPr id="28" name="Connettore 1 34"/>
            <p:cNvCxnSpPr>
              <a:endCxn id="26" idx="3"/>
            </p:cNvCxnSpPr>
            <p:nvPr/>
          </p:nvCxnSpPr>
          <p:spPr>
            <a:xfrm flipH="1">
              <a:off x="1664956" y="199021"/>
              <a:ext cx="213286" cy="29171"/>
            </a:xfrm>
            <a:prstGeom prst="line">
              <a:avLst/>
            </a:prstGeom>
            <a:grpFill/>
            <a:ln w="19050">
              <a:solidFill>
                <a:srgbClr val="0070C0"/>
              </a:solidFill>
              <a:headEnd type="oval" w="lg" len="lg"/>
            </a:ln>
          </p:spPr>
          <p:style>
            <a:lnRef idx="1">
              <a:schemeClr val="accent1"/>
            </a:lnRef>
            <a:fillRef idx="0">
              <a:schemeClr val="accent1"/>
            </a:fillRef>
            <a:effectRef idx="0">
              <a:schemeClr val="accent1"/>
            </a:effectRef>
            <a:fontRef idx="minor">
              <a:schemeClr val="tx1"/>
            </a:fontRef>
          </p:style>
        </p:cxnSp>
        <p:sp>
          <p:nvSpPr>
            <p:cNvPr id="29" name="Rettangolo arrotondato 35"/>
            <p:cNvSpPr/>
            <p:nvPr/>
          </p:nvSpPr>
          <p:spPr>
            <a:xfrm>
              <a:off x="431689" y="545790"/>
              <a:ext cx="927664" cy="204252"/>
            </a:xfrm>
            <a:prstGeom prst="roundRect">
              <a:avLst/>
            </a:prstGeom>
            <a:solidFill>
              <a:schemeClr val="bg1"/>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300" b="1">
                  <a:solidFill>
                    <a:schemeClr val="accent1">
                      <a:lumMod val="75000"/>
                    </a:schemeClr>
                  </a:solidFill>
                </a:rPr>
                <a:t>Honda</a:t>
              </a:r>
              <a:endParaRPr lang="es-CO" sz="1300" b="1">
                <a:solidFill>
                  <a:schemeClr val="accent1">
                    <a:lumMod val="75000"/>
                  </a:schemeClr>
                </a:solidFill>
              </a:endParaRPr>
            </a:p>
          </p:txBody>
        </p:sp>
        <p:cxnSp>
          <p:nvCxnSpPr>
            <p:cNvPr id="30" name="Connettore 1 36"/>
            <p:cNvCxnSpPr>
              <a:endCxn id="29" idx="3"/>
            </p:cNvCxnSpPr>
            <p:nvPr/>
          </p:nvCxnSpPr>
          <p:spPr>
            <a:xfrm flipH="1" flipV="1">
              <a:off x="1359353" y="647917"/>
              <a:ext cx="350537" cy="311674"/>
            </a:xfrm>
            <a:prstGeom prst="line">
              <a:avLst/>
            </a:prstGeom>
            <a:grpFill/>
            <a:ln w="19050">
              <a:solidFill>
                <a:srgbClr val="0070C0"/>
              </a:solidFill>
              <a:headEnd type="oval" w="lg" len="lg"/>
            </a:ln>
          </p:spPr>
          <p:style>
            <a:lnRef idx="1">
              <a:schemeClr val="accent1"/>
            </a:lnRef>
            <a:fillRef idx="0">
              <a:schemeClr val="accent1"/>
            </a:fillRef>
            <a:effectRef idx="0">
              <a:schemeClr val="accent1"/>
            </a:effectRef>
            <a:fontRef idx="minor">
              <a:schemeClr val="tx1"/>
            </a:fontRef>
          </p:style>
        </p:cxnSp>
        <p:sp>
          <p:nvSpPr>
            <p:cNvPr id="31" name="Figura a mano libera 37"/>
            <p:cNvSpPr/>
            <p:nvPr/>
          </p:nvSpPr>
          <p:spPr>
            <a:xfrm>
              <a:off x="1344692" y="3735381"/>
              <a:ext cx="86253" cy="127000"/>
            </a:xfrm>
            <a:custGeom>
              <a:avLst/>
              <a:gdLst>
                <a:gd name="connsiteX0" fmla="*/ 19050 w 33753"/>
                <a:gd name="connsiteY0" fmla="*/ 0 h 158750"/>
                <a:gd name="connsiteX1" fmla="*/ 31750 w 33753"/>
                <a:gd name="connsiteY1" fmla="*/ 63500 h 158750"/>
                <a:gd name="connsiteX2" fmla="*/ 31750 w 33753"/>
                <a:gd name="connsiteY2" fmla="*/ 95250 h 158750"/>
                <a:gd name="connsiteX3" fmla="*/ 12700 w 33753"/>
                <a:gd name="connsiteY3" fmla="*/ 127000 h 158750"/>
                <a:gd name="connsiteX4" fmla="*/ 0 w 33753"/>
                <a:gd name="connsiteY4" fmla="*/ 158750 h 158750"/>
                <a:gd name="connsiteX0" fmla="*/ 19050 w 33753"/>
                <a:gd name="connsiteY0" fmla="*/ 0 h 203200"/>
                <a:gd name="connsiteX1" fmla="*/ 31750 w 33753"/>
                <a:gd name="connsiteY1" fmla="*/ 107950 h 203200"/>
                <a:gd name="connsiteX2" fmla="*/ 31750 w 33753"/>
                <a:gd name="connsiteY2" fmla="*/ 139700 h 203200"/>
                <a:gd name="connsiteX3" fmla="*/ 12700 w 33753"/>
                <a:gd name="connsiteY3" fmla="*/ 171450 h 203200"/>
                <a:gd name="connsiteX4" fmla="*/ 0 w 33753"/>
                <a:gd name="connsiteY4" fmla="*/ 203200 h 203200"/>
                <a:gd name="connsiteX0" fmla="*/ 6350 w 21053"/>
                <a:gd name="connsiteY0" fmla="*/ 0 h 171450"/>
                <a:gd name="connsiteX1" fmla="*/ 19050 w 21053"/>
                <a:gd name="connsiteY1" fmla="*/ 107950 h 171450"/>
                <a:gd name="connsiteX2" fmla="*/ 19050 w 21053"/>
                <a:gd name="connsiteY2" fmla="*/ 139700 h 171450"/>
                <a:gd name="connsiteX3" fmla="*/ 0 w 21053"/>
                <a:gd name="connsiteY3" fmla="*/ 171450 h 171450"/>
                <a:gd name="connsiteX0" fmla="*/ 0 w 14703"/>
                <a:gd name="connsiteY0" fmla="*/ 0 h 139700"/>
                <a:gd name="connsiteX1" fmla="*/ 12700 w 14703"/>
                <a:gd name="connsiteY1" fmla="*/ 107950 h 139700"/>
                <a:gd name="connsiteX2" fmla="*/ 12700 w 14703"/>
                <a:gd name="connsiteY2" fmla="*/ 139700 h 139700"/>
                <a:gd name="connsiteX0" fmla="*/ 69850 w 86253"/>
                <a:gd name="connsiteY0" fmla="*/ 0 h 127000"/>
                <a:gd name="connsiteX1" fmla="*/ 82550 w 86253"/>
                <a:gd name="connsiteY1" fmla="*/ 107950 h 127000"/>
                <a:gd name="connsiteX2" fmla="*/ 0 w 86253"/>
                <a:gd name="connsiteY2" fmla="*/ 127000 h 127000"/>
              </a:gdLst>
              <a:ahLst/>
              <a:cxnLst>
                <a:cxn ang="0">
                  <a:pos x="connsiteX0" y="connsiteY0"/>
                </a:cxn>
                <a:cxn ang="0">
                  <a:pos x="connsiteX1" y="connsiteY1"/>
                </a:cxn>
                <a:cxn ang="0">
                  <a:pos x="connsiteX2" y="connsiteY2"/>
                </a:cxn>
              </a:cxnLst>
              <a:rect l="l" t="t" r="r" b="b"/>
              <a:pathLst>
                <a:path w="86253" h="127000">
                  <a:moveTo>
                    <a:pt x="69850" y="0"/>
                  </a:moveTo>
                  <a:cubicBezTo>
                    <a:pt x="75141" y="23812"/>
                    <a:pt x="94192" y="86783"/>
                    <a:pt x="82550" y="107950"/>
                  </a:cubicBezTo>
                  <a:cubicBezTo>
                    <a:pt x="70908" y="129117"/>
                    <a:pt x="3175" y="116417"/>
                    <a:pt x="0" y="127000"/>
                  </a:cubicBezTo>
                </a:path>
              </a:pathLst>
            </a:custGeom>
            <a:grpFill/>
            <a:ln w="38100">
              <a:solidFill>
                <a:srgbClr val="7030A0"/>
              </a:solidFill>
            </a:ln>
          </p:spPr>
          <p:style>
            <a:lnRef idx="1">
              <a:schemeClr val="accent1"/>
            </a:lnRef>
            <a:fillRef idx="3">
              <a:schemeClr val="accent1"/>
            </a:fillRef>
            <a:effectRef idx="2">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t-IT"/>
            </a:p>
          </p:txBody>
        </p:sp>
        <p:sp>
          <p:nvSpPr>
            <p:cNvPr id="32" name="Rettangolo arrotondato 38"/>
            <p:cNvSpPr/>
            <p:nvPr/>
          </p:nvSpPr>
          <p:spPr>
            <a:xfrm>
              <a:off x="445911" y="3839657"/>
              <a:ext cx="720080" cy="204252"/>
            </a:xfrm>
            <a:prstGeom prst="roundRect">
              <a:avLst/>
            </a:prstGeom>
            <a:solidFill>
              <a:schemeClr val="bg1"/>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it-IT" sz="1300" b="1">
                  <a:solidFill>
                    <a:schemeClr val="accent1">
                      <a:lumMod val="75000"/>
                    </a:schemeClr>
                  </a:solidFill>
                </a:rPr>
                <a:t>Flandes</a:t>
              </a:r>
            </a:p>
          </p:txBody>
        </p:sp>
        <p:cxnSp>
          <p:nvCxnSpPr>
            <p:cNvPr id="33" name="Connettore 1 39"/>
            <p:cNvCxnSpPr/>
            <p:nvPr/>
          </p:nvCxnSpPr>
          <p:spPr>
            <a:xfrm flipH="1">
              <a:off x="1165991" y="3902794"/>
              <a:ext cx="169723" cy="38989"/>
            </a:xfrm>
            <a:prstGeom prst="line">
              <a:avLst/>
            </a:prstGeom>
            <a:grpFill/>
            <a:ln w="19050">
              <a:solidFill>
                <a:srgbClr val="0070C0"/>
              </a:solidFill>
              <a:headEnd type="oval" w="lg" len="lg"/>
            </a:ln>
          </p:spPr>
          <p:style>
            <a:lnRef idx="1">
              <a:schemeClr val="accent1"/>
            </a:lnRef>
            <a:fillRef idx="0">
              <a:schemeClr val="accent1"/>
            </a:fillRef>
            <a:effectRef idx="0">
              <a:schemeClr val="accent1"/>
            </a:effectRef>
            <a:fontRef idx="minor">
              <a:schemeClr val="tx1"/>
            </a:fontRef>
          </p:style>
        </p:cxnSp>
      </p:grpSp>
      <p:sp>
        <p:nvSpPr>
          <p:cNvPr id="34" name="30 CuadroTexto"/>
          <p:cNvSpPr txBox="1">
            <a:spLocks noChangeArrowheads="1"/>
          </p:cNvSpPr>
          <p:nvPr/>
        </p:nvSpPr>
        <p:spPr bwMode="auto">
          <a:xfrm flipH="1">
            <a:off x="4409549" y="999206"/>
            <a:ext cx="490419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425593" y="1467589"/>
          <a:ext cx="4886047" cy="2682240"/>
        </p:xfrm>
        <a:graphic>
          <a:graphicData uri="http://schemas.openxmlformats.org/drawingml/2006/table">
            <a:tbl>
              <a:tblPr firstRow="1" bandRow="1">
                <a:tableStyleId>{BC89EF96-8CEA-46FF-86C4-4CE0E7609802}</a:tableStyleId>
              </a:tblPr>
              <a:tblGrid>
                <a:gridCol w="3407768"/>
                <a:gridCol w="1478279"/>
              </a:tblGrid>
              <a:tr h="223470">
                <a:tc>
                  <a:txBody>
                    <a:bodyPr/>
                    <a:lstStyle/>
                    <a:p>
                      <a:pPr algn="ctr"/>
                      <a:r>
                        <a:rPr lang="es-CO" sz="1600" b="1" dirty="0" smtClean="0">
                          <a:latin typeface="+mn-lt"/>
                          <a:cs typeface="+mn-cs"/>
                        </a:rPr>
                        <a:t>Grupo 1 FONADE</a:t>
                      </a:r>
                      <a:endParaRPr lang="es-CO" sz="1600" b="1" dirty="0">
                        <a:latin typeface="+mn-lt"/>
                        <a:cs typeface="Arial" panose="020B0604020202020204" pitchFamily="34" charset="0"/>
                      </a:endParaRPr>
                    </a:p>
                  </a:txBody>
                  <a:tcPr/>
                </a:tc>
                <a:tc>
                  <a:txBody>
                    <a:bodyPr/>
                    <a:lstStyle/>
                    <a:p>
                      <a:pPr algn="ctr" fontAlgn="ctr"/>
                      <a:r>
                        <a:rPr lang="es-CO" sz="1600" b="1" i="0" u="none" strike="noStrike" dirty="0" smtClean="0">
                          <a:solidFill>
                            <a:schemeClr val="tx1"/>
                          </a:solidFill>
                          <a:latin typeface="+mn-lt"/>
                          <a:cs typeface="Arial" panose="020B0604020202020204" pitchFamily="34" charset="0"/>
                        </a:rPr>
                        <a:t>PRIMERA OLA</a:t>
                      </a:r>
                      <a:endParaRPr lang="es-CO" sz="16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Longitud</a:t>
                      </a:r>
                      <a:r>
                        <a:rPr lang="es-ES" sz="1600" u="none" strike="noStrike" baseline="0" dirty="0" smtClean="0">
                          <a:effectLst/>
                          <a:latin typeface="+mn-lt"/>
                        </a:rPr>
                        <a:t> de Proyecto (Km)</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chemeClr val="tx1"/>
                          </a:solidFill>
                          <a:latin typeface="+mn-lt"/>
                          <a:cs typeface="Arial" panose="020B0604020202020204" pitchFamily="34" charset="0"/>
                        </a:rPr>
                        <a:t>190 Km</a:t>
                      </a:r>
                      <a:endParaRPr lang="es-CO" sz="16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mn-cs"/>
                        </a:rPr>
                        <a:t>Construcción</a:t>
                      </a:r>
                      <a:r>
                        <a:rPr lang="es-ES" sz="1600" b="0" u="none" strike="noStrike" baseline="0" dirty="0" smtClean="0">
                          <a:effectLst/>
                          <a:latin typeface="+mn-lt"/>
                          <a:cs typeface="+mn-cs"/>
                        </a:rPr>
                        <a:t> Doble Calzada</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5,20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Mejoramiento</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133,13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Construcción Calzada Sencilla</a:t>
                      </a: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17,70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Rehabilitación </a:t>
                      </a: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33,40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Intersecciones y Conexiones</a:t>
                      </a:r>
                      <a:r>
                        <a:rPr lang="es-ES" sz="1600" b="0" u="none" strike="noStrike" baseline="0" dirty="0" smtClean="0">
                          <a:effectLst/>
                          <a:latin typeface="+mn-lt"/>
                          <a:cs typeface="Arial" panose="020B0604020202020204" pitchFamily="34" charset="0"/>
                        </a:rPr>
                        <a:t> a desnivel</a:t>
                      </a:r>
                      <a:endParaRPr lang="es-ES" sz="1600" b="0"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6</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Construcción de Puentes y Viaductos </a:t>
                      </a: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3,20 Km *</a:t>
                      </a:r>
                      <a:endParaRPr lang="es-CO" sz="16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6" name="CuadroTexto 35"/>
          <p:cNvSpPr txBox="1"/>
          <p:nvPr/>
        </p:nvSpPr>
        <p:spPr>
          <a:xfrm>
            <a:off x="4386047" y="4160521"/>
            <a:ext cx="4927693" cy="276999"/>
          </a:xfrm>
          <a:prstGeom prst="rect">
            <a:avLst/>
          </a:prstGeom>
          <a:noFill/>
        </p:spPr>
        <p:txBody>
          <a:bodyPr wrap="square" rtlCol="0">
            <a:spAutoFit/>
          </a:bodyPr>
          <a:lstStyle/>
          <a:p>
            <a:r>
              <a:rPr lang="es-MX" sz="1200" dirty="0"/>
              <a:t>* </a:t>
            </a:r>
            <a:r>
              <a:rPr lang="es-MX" sz="900" dirty="0"/>
              <a:t>Incluye la construcción de dos Puentes sobre el río magdalena en Flandes y Pto. Salgar</a:t>
            </a:r>
          </a:p>
        </p:txBody>
      </p:sp>
      <p:sp>
        <p:nvSpPr>
          <p:cNvPr id="37" name="30 CuadroTexto"/>
          <p:cNvSpPr txBox="1">
            <a:spLocks noChangeArrowheads="1"/>
          </p:cNvSpPr>
          <p:nvPr/>
        </p:nvSpPr>
        <p:spPr bwMode="auto">
          <a:xfrm flipH="1">
            <a:off x="4386046" y="4609535"/>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394068" y="5020154"/>
          <a:ext cx="4919671" cy="518160"/>
        </p:xfrm>
        <a:graphic>
          <a:graphicData uri="http://schemas.openxmlformats.org/drawingml/2006/table">
            <a:tbl>
              <a:tblPr firstRow="1" bandRow="1">
                <a:tableStyleId>{BC89EF96-8CEA-46FF-86C4-4CE0E7609802}</a:tableStyleId>
              </a:tblPr>
              <a:tblGrid>
                <a:gridCol w="4919671"/>
              </a:tblGrid>
              <a:tr h="0">
                <a:tc>
                  <a:txBody>
                    <a:bodyPr/>
                    <a:lstStyle/>
                    <a:p>
                      <a:pPr marL="228600" indent="-228600">
                        <a:buFont typeface="+mj-lt"/>
                        <a:buAutoNum type="arabicPeriod"/>
                      </a:pPr>
                      <a:r>
                        <a:rPr lang="es-CO" sz="1400" b="0" dirty="0" smtClean="0">
                          <a:solidFill>
                            <a:schemeClr val="tx1"/>
                          </a:solidFill>
                          <a:effectLst/>
                          <a:latin typeface="+mj-lt"/>
                        </a:rPr>
                        <a:t>Generación de más de 5.738  empleos directos  anuales durante la etapa de construcción (3 años)</a:t>
                      </a:r>
                      <a:endParaRPr lang="es-CO" sz="14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4386046" y="5600135"/>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394068" y="6010754"/>
          <a:ext cx="4919671" cy="771046"/>
        </p:xfrm>
        <a:graphic>
          <a:graphicData uri="http://schemas.openxmlformats.org/drawingml/2006/table">
            <a:tbl>
              <a:tblPr firstRow="1" bandRow="1">
                <a:tableStyleId>{BC89EF96-8CEA-46FF-86C4-4CE0E7609802}</a:tableStyleId>
              </a:tblPr>
              <a:tblGrid>
                <a:gridCol w="4919671"/>
              </a:tblGrid>
              <a:tr h="771046">
                <a:tc>
                  <a:txBody>
                    <a:bodyPr/>
                    <a:lstStyle/>
                    <a:p>
                      <a:pPr marL="228600" indent="-228600">
                        <a:buFont typeface="+mj-lt"/>
                        <a:buAutoNum type="arabicPeriod"/>
                      </a:pPr>
                      <a:r>
                        <a:rPr lang="es-MX" sz="1400" b="0" dirty="0" smtClean="0">
                          <a:latin typeface="+mj-lt"/>
                          <a:cs typeface="Arial" pitchFamily="34" charset="0"/>
                        </a:rPr>
                        <a:t>Se garantizara una mayor seguridad y confort de los usuarios.</a:t>
                      </a:r>
                    </a:p>
                    <a:p>
                      <a:pPr marL="228600" indent="-228600">
                        <a:buFont typeface="+mj-lt"/>
                        <a:buAutoNum type="arabicPeriod"/>
                      </a:pPr>
                      <a:r>
                        <a:rPr lang="es-MX" sz="1400" b="0" dirty="0" smtClean="0">
                          <a:latin typeface="+mj-lt"/>
                          <a:cs typeface="Arial" pitchFamily="34" charset="0"/>
                        </a:rPr>
                        <a:t>Menores costos de operación entre las principales Zonas Francas e Industriales, y los puertos de comercio exterior</a:t>
                      </a:r>
                      <a:endParaRPr lang="es-CO" sz="1400" b="0" dirty="0">
                        <a:solidFill>
                          <a:schemeClr val="tx1"/>
                        </a:solidFill>
                        <a:effectLst/>
                        <a:latin typeface="+mj-lt"/>
                      </a:endParaRPr>
                    </a:p>
                  </a:txBody>
                  <a:tcPr>
                    <a:solidFill>
                      <a:schemeClr val="bg1"/>
                    </a:solidFill>
                  </a:tcPr>
                </a:tc>
              </a:tr>
            </a:tbl>
          </a:graphicData>
        </a:graphic>
      </p:graphicFrame>
    </p:spTree>
    <p:extLst>
      <p:ext uri="{BB962C8B-B14F-4D97-AF65-F5344CB8AC3E}">
        <p14:creationId xmlns:p14="http://schemas.microsoft.com/office/powerpoint/2010/main" val="28717179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2905272" y="1030235"/>
            <a:ext cx="4228736"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SABANA NORTE</a:t>
            </a:r>
          </a:p>
        </p:txBody>
      </p:sp>
      <p:graphicFrame>
        <p:nvGraphicFramePr>
          <p:cNvPr id="5" name="10 Tabla"/>
          <p:cNvGraphicFramePr>
            <a:graphicFrameLocks noGrp="1"/>
          </p:cNvGraphicFramePr>
          <p:nvPr>
            <p:extLst/>
          </p:nvPr>
        </p:nvGraphicFramePr>
        <p:xfrm>
          <a:off x="1797252" y="1852172"/>
          <a:ext cx="6442739" cy="2948258"/>
        </p:xfrm>
        <a:graphic>
          <a:graphicData uri="http://schemas.openxmlformats.org/drawingml/2006/table">
            <a:tbl>
              <a:tblPr bandRow="1">
                <a:tableStyleId>{B301B821-A1FF-4177-AEE7-76D212191A09}</a:tableStyleId>
              </a:tblPr>
              <a:tblGrid>
                <a:gridCol w="435247"/>
                <a:gridCol w="2309628"/>
                <a:gridCol w="1452129"/>
                <a:gridCol w="2245735"/>
              </a:tblGrid>
              <a:tr h="365898">
                <a:tc>
                  <a:txBody>
                    <a:bodyPr/>
                    <a:lstStyle/>
                    <a:p>
                      <a:pPr algn="ctr">
                        <a:spcAft>
                          <a:spcPts val="0"/>
                        </a:spcAft>
                      </a:pPr>
                      <a:r>
                        <a:rPr lang="es-ES_tradnl" sz="1100" b="1" dirty="0">
                          <a:effectLst/>
                          <a:latin typeface="+mn-lt"/>
                        </a:rPr>
                        <a:t>UF</a:t>
                      </a:r>
                      <a:endParaRPr lang="es-CO" sz="1100" b="1" dirty="0">
                        <a:effectLst/>
                        <a:latin typeface="+mn-lt"/>
                        <a:ea typeface="Times New Roman"/>
                      </a:endParaRPr>
                    </a:p>
                  </a:txBody>
                  <a:tcPr marL="55721" marR="55721" marT="0" marB="0" anchor="ctr"/>
                </a:tc>
                <a:tc>
                  <a:txBody>
                    <a:bodyPr/>
                    <a:lstStyle/>
                    <a:p>
                      <a:pPr algn="ctr">
                        <a:spcAft>
                          <a:spcPts val="0"/>
                        </a:spcAft>
                      </a:pPr>
                      <a:r>
                        <a:rPr lang="es-ES_tradnl" sz="1100" b="1" dirty="0">
                          <a:effectLst/>
                          <a:latin typeface="+mn-lt"/>
                        </a:rPr>
                        <a:t>Sector</a:t>
                      </a:r>
                      <a:endParaRPr lang="es-CO" sz="1100" b="1" dirty="0">
                        <a:effectLst/>
                        <a:latin typeface="+mn-lt"/>
                        <a:ea typeface="Times New Roman"/>
                      </a:endParaRPr>
                    </a:p>
                  </a:txBody>
                  <a:tcPr marL="55721" marR="55721" marT="0" marB="0" anchor="ctr"/>
                </a:tc>
                <a:tc>
                  <a:txBody>
                    <a:bodyPr/>
                    <a:lstStyle/>
                    <a:p>
                      <a:pPr algn="ctr">
                        <a:spcAft>
                          <a:spcPts val="0"/>
                        </a:spcAft>
                      </a:pPr>
                      <a:r>
                        <a:rPr lang="es-ES_tradnl" sz="1100" b="1" dirty="0" smtClean="0">
                          <a:effectLst/>
                          <a:latin typeface="+mn-lt"/>
                        </a:rPr>
                        <a:t>Longitud (Km)</a:t>
                      </a:r>
                      <a:endParaRPr lang="es-CO" sz="1100" b="1" dirty="0">
                        <a:effectLst/>
                        <a:latin typeface="+mn-lt"/>
                        <a:ea typeface="Times New Roman"/>
                      </a:endParaRPr>
                    </a:p>
                  </a:txBody>
                  <a:tcPr marL="55721" marR="55721" marT="0" marB="0" anchor="ctr"/>
                </a:tc>
                <a:tc>
                  <a:txBody>
                    <a:bodyPr/>
                    <a:lstStyle/>
                    <a:p>
                      <a:pPr algn="ctr">
                        <a:spcAft>
                          <a:spcPts val="0"/>
                        </a:spcAft>
                      </a:pPr>
                      <a:r>
                        <a:rPr lang="es-ES_tradnl" sz="1100" b="1" dirty="0">
                          <a:effectLst/>
                          <a:latin typeface="+mn-lt"/>
                        </a:rPr>
                        <a:t>Intervención prevista</a:t>
                      </a:r>
                      <a:endParaRPr lang="es-CO" sz="1100" b="1" dirty="0">
                        <a:effectLst/>
                        <a:latin typeface="+mn-lt"/>
                        <a:ea typeface="Times New Roman"/>
                      </a:endParaRPr>
                    </a:p>
                  </a:txBody>
                  <a:tcPr marL="55721" marR="55721" marT="0" marB="0" anchor="ctr"/>
                </a:tc>
              </a:tr>
              <a:tr h="311410">
                <a:tc>
                  <a:txBody>
                    <a:bodyPr/>
                    <a:lstStyle/>
                    <a:p>
                      <a:pPr algn="ctr" fontAlgn="ctr"/>
                      <a:r>
                        <a:rPr lang="es-MX" sz="1100" dirty="0" smtClean="0"/>
                        <a:t>UF12</a:t>
                      </a:r>
                      <a:endParaRPr lang="es-MX" sz="1100" dirty="0"/>
                    </a:p>
                  </a:txBody>
                  <a:tcPr marL="0" marR="0" marT="0" marB="0" anchor="ctr"/>
                </a:tc>
                <a:tc>
                  <a:txBody>
                    <a:bodyPr/>
                    <a:lstStyle/>
                    <a:p>
                      <a:pPr algn="ctr" fontAlgn="ctr"/>
                      <a:r>
                        <a:rPr lang="es-CO" sz="1100" dirty="0" smtClean="0"/>
                        <a:t>Carrera 7 Doble Calzada Buda – La Caro</a:t>
                      </a:r>
                      <a:endParaRPr lang="es-CO" sz="1100" dirty="0"/>
                    </a:p>
                  </a:txBody>
                  <a:tcPr marL="0" marR="0" marT="0" marB="0" anchor="ctr"/>
                </a:tc>
                <a:tc>
                  <a:txBody>
                    <a:bodyPr/>
                    <a:lstStyle/>
                    <a:p>
                      <a:pPr algn="ctr" fontAlgn="ctr"/>
                      <a:r>
                        <a:rPr lang="es-MX" sz="1100" dirty="0" smtClean="0"/>
                        <a:t>5.40</a:t>
                      </a:r>
                      <a:endParaRPr lang="es-MX" sz="1100" dirty="0"/>
                    </a:p>
                  </a:txBody>
                  <a:tcPr marL="7739" marR="7739" marT="773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100" dirty="0" smtClean="0"/>
                        <a:t>Construcción</a:t>
                      </a:r>
                    </a:p>
                  </a:txBody>
                  <a:tcPr marL="0" marR="0" marT="0" marB="0" anchor="ctr"/>
                </a:tc>
              </a:tr>
              <a:tr h="287893">
                <a:tc>
                  <a:txBody>
                    <a:bodyPr/>
                    <a:lstStyle/>
                    <a:p>
                      <a:pPr algn="ctr" fontAlgn="ctr"/>
                      <a:r>
                        <a:rPr lang="es-MX" sz="1100" dirty="0" smtClean="0"/>
                        <a:t>UF13</a:t>
                      </a:r>
                      <a:endParaRPr lang="es-MX" sz="1100" dirty="0"/>
                    </a:p>
                  </a:txBody>
                  <a:tcPr marL="0" marR="0" marT="0" marB="0" anchor="ctr"/>
                </a:tc>
                <a:tc>
                  <a:txBody>
                    <a:bodyPr/>
                    <a:lstStyle/>
                    <a:p>
                      <a:pPr algn="ctr" fontAlgn="ctr"/>
                      <a:r>
                        <a:rPr lang="es-MX" sz="1100" dirty="0" smtClean="0"/>
                        <a:t>Ampliación Peaje Fusca</a:t>
                      </a:r>
                      <a:endParaRPr lang="es-CO" sz="1100" dirty="0"/>
                    </a:p>
                  </a:txBody>
                  <a:tcPr marL="0" marR="0" marT="0" marB="0" anchor="ctr"/>
                </a:tc>
                <a:tc>
                  <a:txBody>
                    <a:bodyPr/>
                    <a:lstStyle/>
                    <a:p>
                      <a:pPr algn="ctr" fontAlgn="ctr"/>
                      <a:r>
                        <a:rPr lang="es-MX" sz="1100" dirty="0" smtClean="0"/>
                        <a:t>0.40</a:t>
                      </a:r>
                      <a:endParaRPr lang="es-MX" sz="1100" dirty="0"/>
                    </a:p>
                  </a:txBody>
                  <a:tcPr marL="7739" marR="7739" marT="773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100" dirty="0" smtClean="0"/>
                        <a:t>Construcción</a:t>
                      </a:r>
                    </a:p>
                  </a:txBody>
                  <a:tcPr marL="0" marR="0" marT="0" marB="0" anchor="ctr"/>
                </a:tc>
              </a:tr>
              <a:tr h="348562">
                <a:tc>
                  <a:txBody>
                    <a:bodyPr/>
                    <a:lstStyle/>
                    <a:p>
                      <a:pPr algn="ctr" fontAlgn="ctr"/>
                      <a:r>
                        <a:rPr lang="es-MX" sz="1100" dirty="0" smtClean="0"/>
                        <a:t>UF14</a:t>
                      </a:r>
                      <a:endParaRPr lang="es-MX" sz="1100" dirty="0"/>
                    </a:p>
                  </a:txBody>
                  <a:tcPr marL="0" marR="0" marT="0" marB="0" anchor="ctr"/>
                </a:tc>
                <a:tc>
                  <a:txBody>
                    <a:bodyPr/>
                    <a:lstStyle/>
                    <a:p>
                      <a:pPr algn="ctr" fontAlgn="ctr"/>
                      <a:r>
                        <a:rPr lang="es-CO" sz="1100" dirty="0" smtClean="0"/>
                        <a:t>Puentes Peatonales</a:t>
                      </a:r>
                      <a:endParaRPr lang="es-CO" sz="1100" dirty="0"/>
                    </a:p>
                  </a:txBody>
                  <a:tcPr marL="0" marR="0" marT="0" marB="0" anchor="ctr"/>
                </a:tc>
                <a:tc>
                  <a:txBody>
                    <a:bodyPr/>
                    <a:lstStyle/>
                    <a:p>
                      <a:pPr algn="ctr" fontAlgn="ctr"/>
                      <a:r>
                        <a:rPr lang="es-MX" sz="1100" dirty="0" smtClean="0"/>
                        <a:t>6 UND</a:t>
                      </a:r>
                      <a:endParaRPr lang="es-MX" sz="1100" dirty="0"/>
                    </a:p>
                  </a:txBody>
                  <a:tcPr marL="7739" marR="7739" marT="773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100" dirty="0" smtClean="0"/>
                        <a:t>Construcción</a:t>
                      </a:r>
                    </a:p>
                  </a:txBody>
                  <a:tcPr marL="0" marR="0" marT="0" marB="0" anchor="ctr"/>
                </a:tc>
              </a:tr>
              <a:tr h="305863">
                <a:tc>
                  <a:txBody>
                    <a:bodyPr/>
                    <a:lstStyle/>
                    <a:p>
                      <a:pPr algn="ctr" fontAlgn="ctr"/>
                      <a:r>
                        <a:rPr lang="es-MX" sz="1100" dirty="0" smtClean="0"/>
                        <a:t>UF15</a:t>
                      </a:r>
                      <a:endParaRPr lang="es-MX" sz="1100" dirty="0"/>
                    </a:p>
                  </a:txBody>
                  <a:tcPr marL="0" marR="0" marT="0" marB="0" anchor="ctr"/>
                </a:tc>
                <a:tc>
                  <a:txBody>
                    <a:bodyPr/>
                    <a:lstStyle/>
                    <a:p>
                      <a:pPr algn="ctr" fontAlgn="ctr"/>
                      <a:r>
                        <a:rPr lang="es-CO" sz="1100" dirty="0" smtClean="0"/>
                        <a:t>Obras</a:t>
                      </a:r>
                      <a:r>
                        <a:rPr lang="es-CO" sz="1100" baseline="0" dirty="0" smtClean="0"/>
                        <a:t> de la Comunidad</a:t>
                      </a:r>
                      <a:endParaRPr lang="es-CO" sz="1100" dirty="0"/>
                    </a:p>
                  </a:txBody>
                  <a:tcPr marL="0" marR="0" marT="0" marB="0" anchor="ctr"/>
                </a:tc>
                <a:tc>
                  <a:txBody>
                    <a:bodyPr/>
                    <a:lstStyle/>
                    <a:p>
                      <a:pPr algn="ctr" fontAlgn="ctr"/>
                      <a:r>
                        <a:rPr lang="es-MX" sz="1100" dirty="0" smtClean="0"/>
                        <a:t>---</a:t>
                      </a:r>
                      <a:endParaRPr lang="es-MX" sz="1100" dirty="0"/>
                    </a:p>
                  </a:txBody>
                  <a:tcPr marL="7739" marR="7739" marT="773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100" dirty="0" smtClean="0"/>
                        <a:t>Construcción</a:t>
                      </a:r>
                    </a:p>
                  </a:txBody>
                  <a:tcPr marL="0" marR="0" marT="0" marB="0" anchor="ctr"/>
                </a:tc>
              </a:tr>
              <a:tr h="348562">
                <a:tc>
                  <a:txBody>
                    <a:bodyPr/>
                    <a:lstStyle/>
                    <a:p>
                      <a:pPr algn="ctr" fontAlgn="ctr"/>
                      <a:r>
                        <a:rPr lang="es-MX" sz="1100" dirty="0" smtClean="0"/>
                        <a:t>UF16</a:t>
                      </a:r>
                      <a:endParaRPr lang="es-MX" sz="1100" dirty="0"/>
                    </a:p>
                  </a:txBody>
                  <a:tcPr marL="0" marR="0" marT="0" marB="0" anchor="ctr"/>
                </a:tc>
                <a:tc>
                  <a:txBody>
                    <a:bodyPr/>
                    <a:lstStyle/>
                    <a:p>
                      <a:pPr algn="ctr" fontAlgn="ctr"/>
                      <a:r>
                        <a:rPr lang="es-CO" sz="1100" dirty="0" smtClean="0"/>
                        <a:t>Intersección Capellanía</a:t>
                      </a:r>
                      <a:endParaRPr lang="es-CO" sz="1100" dirty="0"/>
                    </a:p>
                  </a:txBody>
                  <a:tcPr marL="0" marR="0" marT="0" marB="0" anchor="ctr"/>
                </a:tc>
                <a:tc>
                  <a:txBody>
                    <a:bodyPr/>
                    <a:lstStyle/>
                    <a:p>
                      <a:pPr algn="ctr" fontAlgn="ctr"/>
                      <a:r>
                        <a:rPr lang="es-MX" sz="1100" dirty="0" smtClean="0"/>
                        <a:t>1.00</a:t>
                      </a:r>
                      <a:endParaRPr lang="es-MX" sz="1100" dirty="0"/>
                    </a:p>
                  </a:txBody>
                  <a:tcPr marL="7739" marR="7739" marT="773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100" dirty="0" smtClean="0"/>
                        <a:t>Construcción</a:t>
                      </a:r>
                    </a:p>
                  </a:txBody>
                  <a:tcPr marL="0" marR="0" marT="0" marB="0" anchor="ctr"/>
                </a:tc>
              </a:tr>
              <a:tr h="282946">
                <a:tc>
                  <a:txBody>
                    <a:bodyPr/>
                    <a:lstStyle/>
                    <a:p>
                      <a:pPr algn="ctr" fontAlgn="ctr"/>
                      <a:r>
                        <a:rPr lang="es-MX" sz="1100" dirty="0" smtClean="0"/>
                        <a:t>UF17</a:t>
                      </a:r>
                      <a:endParaRPr lang="es-MX" sz="1100" dirty="0"/>
                    </a:p>
                  </a:txBody>
                  <a:tcPr marL="0" marR="0" marT="0" marB="0" anchor="ctr"/>
                </a:tc>
                <a:tc>
                  <a:txBody>
                    <a:bodyPr/>
                    <a:lstStyle/>
                    <a:p>
                      <a:pPr algn="ctr" fontAlgn="ctr"/>
                      <a:r>
                        <a:rPr lang="es-CO" sz="1100" dirty="0" smtClean="0"/>
                        <a:t>Glorieta T de Ubaté</a:t>
                      </a:r>
                      <a:endParaRPr lang="es-CO" sz="1100" dirty="0"/>
                    </a:p>
                  </a:txBody>
                  <a:tcPr marL="0" marR="0" marT="0" marB="0" anchor="ctr"/>
                </a:tc>
                <a:tc>
                  <a:txBody>
                    <a:bodyPr/>
                    <a:lstStyle/>
                    <a:p>
                      <a:pPr algn="ctr" fontAlgn="ctr"/>
                      <a:r>
                        <a:rPr lang="es-MX" sz="1100" dirty="0" smtClean="0"/>
                        <a:t>0.31</a:t>
                      </a:r>
                      <a:endParaRPr lang="es-MX" sz="1100" dirty="0"/>
                    </a:p>
                  </a:txBody>
                  <a:tcPr marL="7739" marR="7739" marT="773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100" dirty="0" smtClean="0"/>
                        <a:t>Construcción</a:t>
                      </a:r>
                    </a:p>
                  </a:txBody>
                  <a:tcPr marL="0" marR="0" marT="0" marB="0" anchor="ctr"/>
                </a:tc>
              </a:tr>
              <a:tr h="348562">
                <a:tc>
                  <a:txBody>
                    <a:bodyPr/>
                    <a:lstStyle/>
                    <a:p>
                      <a:pPr algn="ctr" fontAlgn="ctr"/>
                      <a:r>
                        <a:rPr lang="es-MX" sz="1100" dirty="0" smtClean="0"/>
                        <a:t>UF18</a:t>
                      </a:r>
                      <a:endParaRPr lang="es-MX" sz="1100" dirty="0"/>
                    </a:p>
                  </a:txBody>
                  <a:tcPr marL="0" marR="0" marT="0" marB="0" anchor="ctr"/>
                </a:tc>
                <a:tc>
                  <a:txBody>
                    <a:bodyPr/>
                    <a:lstStyle/>
                    <a:p>
                      <a:pPr algn="ctr" fontAlgn="ctr"/>
                      <a:r>
                        <a:rPr lang="es-CO" sz="1100" dirty="0" smtClean="0"/>
                        <a:t>Ampliación</a:t>
                      </a:r>
                      <a:r>
                        <a:rPr lang="es-CO" sz="1100" baseline="0" dirty="0" smtClean="0"/>
                        <a:t> Autonorte Buda – La Caro</a:t>
                      </a:r>
                      <a:endParaRPr lang="es-CO" sz="1100" dirty="0"/>
                    </a:p>
                  </a:txBody>
                  <a:tcPr marL="0" marR="0" marT="0" marB="0" anchor="ctr"/>
                </a:tc>
                <a:tc>
                  <a:txBody>
                    <a:bodyPr/>
                    <a:lstStyle/>
                    <a:p>
                      <a:pPr algn="ctr" fontAlgn="ctr"/>
                      <a:r>
                        <a:rPr lang="es-MX" sz="1100" dirty="0" smtClean="0"/>
                        <a:t>5.39</a:t>
                      </a:r>
                      <a:endParaRPr lang="es-MX" sz="1100" dirty="0"/>
                    </a:p>
                  </a:txBody>
                  <a:tcPr marL="7739" marR="7739" marT="773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100" dirty="0" smtClean="0"/>
                        <a:t>Construcción</a:t>
                      </a:r>
                    </a:p>
                  </a:txBody>
                  <a:tcPr marL="0" marR="0" marT="0" marB="0" anchor="ctr"/>
                </a:tc>
              </a:tr>
              <a:tr h="348562">
                <a:tc>
                  <a:txBody>
                    <a:bodyPr/>
                    <a:lstStyle/>
                    <a:p>
                      <a:pPr algn="ctr" fontAlgn="ctr"/>
                      <a:r>
                        <a:rPr lang="es-MX" sz="1100" dirty="0" smtClean="0"/>
                        <a:t>UF19</a:t>
                      </a:r>
                      <a:endParaRPr lang="es-MX" sz="1100" dirty="0"/>
                    </a:p>
                  </a:txBody>
                  <a:tcPr marL="0" marR="0" marT="0" marB="0" anchor="ctr"/>
                </a:tc>
                <a:tc>
                  <a:txBody>
                    <a:bodyPr/>
                    <a:lstStyle/>
                    <a:p>
                      <a:pPr algn="ctr" fontAlgn="ctr"/>
                      <a:r>
                        <a:rPr lang="es-CO" sz="1100" dirty="0" smtClean="0"/>
                        <a:t>Ciclo ruta Variante</a:t>
                      </a:r>
                      <a:r>
                        <a:rPr lang="es-CO" sz="1100" baseline="0" dirty="0" smtClean="0"/>
                        <a:t> Cajicá</a:t>
                      </a:r>
                      <a:endParaRPr lang="es-CO" sz="1100" dirty="0"/>
                    </a:p>
                  </a:txBody>
                  <a:tcPr marL="0" marR="0" marT="0" marB="0" anchor="ctr"/>
                </a:tc>
                <a:tc>
                  <a:txBody>
                    <a:bodyPr/>
                    <a:lstStyle/>
                    <a:p>
                      <a:pPr algn="ctr" fontAlgn="ctr"/>
                      <a:r>
                        <a:rPr lang="es-MX" sz="1100" dirty="0" smtClean="0"/>
                        <a:t>5.68</a:t>
                      </a:r>
                      <a:endParaRPr lang="es-MX" sz="1100" dirty="0"/>
                    </a:p>
                  </a:txBody>
                  <a:tcPr marL="7739" marR="7739" marT="773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MX" sz="1100" dirty="0" smtClean="0"/>
                        <a:t>Construcción</a:t>
                      </a:r>
                    </a:p>
                  </a:txBody>
                  <a:tcPr marL="0" marR="0" marT="0" marB="0" anchor="ctr"/>
                </a:tc>
              </a:tr>
            </a:tbl>
          </a:graphicData>
        </a:graphic>
      </p:graphicFrame>
    </p:spTree>
    <p:extLst>
      <p:ext uri="{BB962C8B-B14F-4D97-AF65-F5344CB8AC3E}">
        <p14:creationId xmlns:p14="http://schemas.microsoft.com/office/powerpoint/2010/main" val="29483303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VÍA AL PUERTO</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257" y="2158689"/>
            <a:ext cx="5641557" cy="300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0889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076884" y="1030235"/>
            <a:ext cx="5673436" cy="392415"/>
          </a:xfrm>
          <a:prstGeom prst="rect">
            <a:avLst/>
          </a:prstGeom>
          <a:noFill/>
        </p:spPr>
        <p:txBody>
          <a:bodyPr wrap="square">
            <a:spAutoFit/>
          </a:bodyPr>
          <a:lstStyle/>
          <a:p>
            <a:pPr algn="ctr" fontAlgn="auto">
              <a:spcBef>
                <a:spcPts val="0"/>
              </a:spcBef>
              <a:spcAft>
                <a:spcPts val="0"/>
              </a:spcAft>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a:t>
            </a:r>
            <a:r>
              <a:rPr lang="es-MX"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VILLETA – GUADUAS – HONDA – PUERTO BOGOTÁ</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659" y="1740754"/>
            <a:ext cx="5081473" cy="419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413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287948" y="1030235"/>
            <a:ext cx="5664994"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PEREIRA – LA VICTORIA Y CERRITOS – LA VIRGINIA</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p:cNvPicPr>
          <p:nvPr/>
        </p:nvPicPr>
        <p:blipFill rotWithShape="1">
          <a:blip r:embed="rId12"/>
          <a:srcRect l="14575" t="10976" r="48340" b="30711"/>
          <a:stretch/>
        </p:blipFill>
        <p:spPr>
          <a:xfrm>
            <a:off x="945573" y="1881979"/>
            <a:ext cx="4305732" cy="38065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68891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NEIVA - GIRARDOT</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6392" y="1750830"/>
            <a:ext cx="3393930" cy="423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6708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VÍA DEL NUS</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p:cNvPicPr>
          <p:nvPr/>
        </p:nvPicPr>
        <p:blipFill rotWithShape="1">
          <a:blip r:embed="rId12"/>
          <a:srcRect l="20233" t="33200" r="16925" b="23960"/>
          <a:stretch/>
        </p:blipFill>
        <p:spPr>
          <a:xfrm>
            <a:off x="162883" y="2630342"/>
            <a:ext cx="5890471" cy="2258752"/>
          </a:xfrm>
          <a:prstGeom prst="rect">
            <a:avLst/>
          </a:prstGeom>
        </p:spPr>
      </p:pic>
    </p:spTree>
    <p:extLst>
      <p:ext uri="{BB962C8B-B14F-4D97-AF65-F5344CB8AC3E}">
        <p14:creationId xmlns:p14="http://schemas.microsoft.com/office/powerpoint/2010/main" val="6136089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603534" y="2223262"/>
            <a:ext cx="8261836" cy="1556069"/>
            <a:chOff x="1894045" y="2307806"/>
            <a:chExt cx="5904656" cy="1556069"/>
          </a:xfrm>
        </p:grpSpPr>
        <p:sp>
          <p:nvSpPr>
            <p:cNvPr id="5" name="Rectángulo 5"/>
            <p:cNvSpPr>
              <a:spLocks noChangeArrowheads="1"/>
            </p:cNvSpPr>
            <p:nvPr/>
          </p:nvSpPr>
          <p:spPr bwMode="auto">
            <a:xfrm>
              <a:off x="1894045" y="2307806"/>
              <a:ext cx="5904656" cy="1015663"/>
            </a:xfrm>
            <a:prstGeom prst="rect">
              <a:avLst/>
            </a:prstGeom>
            <a:noFill/>
            <a:ln w="9525">
              <a:noFill/>
              <a:miter lim="800000"/>
              <a:headEnd/>
              <a:tailEnd/>
            </a:ln>
          </p:spPr>
          <p:txBody>
            <a:bodyPr wrap="square">
              <a:spAutoFit/>
            </a:bodyPr>
            <a:lstStyle/>
            <a:p>
              <a:pPr>
                <a:defRPr/>
              </a:pPr>
              <a:r>
                <a:rPr lang="es-ES" sz="6000" dirty="0">
                  <a:solidFill>
                    <a:srgbClr val="FFC000"/>
                  </a:solidFill>
                  <a:latin typeface="Impact" pitchFamily="34" charset="0"/>
                  <a:sym typeface="Helvetica Neue Bold Condensed" charset="0"/>
                </a:rPr>
                <a:t>3. CORREDORES IP  </a:t>
              </a:r>
              <a:endParaRPr lang="es-ES" sz="60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1894045" y="3032878"/>
              <a:ext cx="5401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4800" dirty="0">
                  <a:solidFill>
                    <a:prstClr val="black"/>
                  </a:solidFill>
                  <a:latin typeface="Impact" pitchFamily="34" charset="0"/>
                  <a:sym typeface="Helvetica Neue Bold Condensed"/>
                </a:rPr>
                <a:t>EN ESTUDIO PREFACTIBILIDAD</a:t>
              </a:r>
            </a:p>
          </p:txBody>
        </p:sp>
      </p:grpSp>
    </p:spTree>
    <p:extLst>
      <p:ext uri="{BB962C8B-B14F-4D97-AF65-F5344CB8AC3E}">
        <p14:creationId xmlns:p14="http://schemas.microsoft.com/office/powerpoint/2010/main" val="26648784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717623" y="1726156"/>
          <a:ext cx="8484826" cy="3652839"/>
        </p:xfrm>
        <a:graphic>
          <a:graphicData uri="http://schemas.openxmlformats.org/drawingml/2006/table">
            <a:tbl>
              <a:tblPr firstRow="1" bandRow="1">
                <a:tableStyleId>{5C22544A-7EE6-4342-B048-85BDC9FD1C3A}</a:tableStyleId>
              </a:tblPr>
              <a:tblGrid>
                <a:gridCol w="2026226"/>
                <a:gridCol w="3157538"/>
                <a:gridCol w="1426802"/>
                <a:gridCol w="1874260"/>
              </a:tblGrid>
              <a:tr h="470535">
                <a:tc>
                  <a:txBody>
                    <a:bodyPr/>
                    <a:lstStyle/>
                    <a:p>
                      <a:pPr algn="ctr"/>
                      <a:r>
                        <a:rPr lang="es-MX" sz="1300" b="1" dirty="0" smtClean="0">
                          <a:solidFill>
                            <a:schemeClr val="tx1"/>
                          </a:solidFill>
                        </a:rPr>
                        <a:t>INICIATIVA PRIVADA</a:t>
                      </a:r>
                      <a:endParaRPr lang="es-MX" sz="1300" b="1" dirty="0">
                        <a:solidFill>
                          <a:schemeClr val="tx1"/>
                        </a:solidFill>
                      </a:endParaRPr>
                    </a:p>
                  </a:txBody>
                  <a:tcPr marL="74295" marR="74295" marT="37148" marB="37148"/>
                </a:tc>
                <a:tc>
                  <a:txBody>
                    <a:bodyPr/>
                    <a:lstStyle/>
                    <a:p>
                      <a:pPr algn="ctr"/>
                      <a:r>
                        <a:rPr lang="es-MX" sz="1300" b="1" dirty="0" smtClean="0">
                          <a:solidFill>
                            <a:schemeClr val="tx1"/>
                          </a:solidFill>
                        </a:rPr>
                        <a:t>ORIGINADOR</a:t>
                      </a:r>
                      <a:endParaRPr lang="es-MX" sz="1300" b="1" dirty="0">
                        <a:solidFill>
                          <a:schemeClr val="tx1"/>
                        </a:solidFill>
                      </a:endParaRPr>
                    </a:p>
                  </a:txBody>
                  <a:tcPr marL="74295" marR="74295" marT="37148" marB="37148" anchor="ctr"/>
                </a:tc>
                <a:tc>
                  <a:txBody>
                    <a:bodyPr/>
                    <a:lstStyle/>
                    <a:p>
                      <a:pPr marL="0" algn="ctr" defTabSz="1219194" rtl="0" eaLnBrk="1" latinLnBrk="0" hangingPunct="1"/>
                      <a:r>
                        <a:rPr lang="es-MX" sz="1300" b="1" kern="1200" dirty="0" smtClean="0">
                          <a:solidFill>
                            <a:schemeClr val="tx1"/>
                          </a:solidFill>
                          <a:latin typeface="+mn-lt"/>
                          <a:ea typeface="+mn-ea"/>
                          <a:cs typeface="+mn-cs"/>
                        </a:rPr>
                        <a:t>FECHA ÚLTIMO RADICADO</a:t>
                      </a:r>
                      <a:endParaRPr lang="es-MX" sz="1300" b="1" kern="1200" dirty="0">
                        <a:solidFill>
                          <a:schemeClr val="tx1"/>
                        </a:solidFill>
                        <a:latin typeface="+mn-lt"/>
                        <a:ea typeface="+mn-ea"/>
                        <a:cs typeface="+mn-cs"/>
                      </a:endParaRPr>
                    </a:p>
                  </a:txBody>
                  <a:tcPr marL="74295" marR="74295" marT="37148" marB="37148" anchor="ctr"/>
                </a:tc>
                <a:tc>
                  <a:txBody>
                    <a:bodyPr/>
                    <a:lstStyle/>
                    <a:p>
                      <a:pPr marL="0" algn="ctr" defTabSz="1219194" rtl="0" eaLnBrk="1" latinLnBrk="0" hangingPunct="1"/>
                      <a:r>
                        <a:rPr lang="es-MX" sz="1300" b="1" kern="1200" dirty="0" smtClean="0">
                          <a:solidFill>
                            <a:schemeClr val="tx1"/>
                          </a:solidFill>
                          <a:latin typeface="+mn-lt"/>
                          <a:ea typeface="+mn-ea"/>
                          <a:cs typeface="+mn-cs"/>
                        </a:rPr>
                        <a:t>ESTADO ACTUAL</a:t>
                      </a:r>
                      <a:endParaRPr lang="es-MX" sz="1300" b="1" kern="1200" dirty="0">
                        <a:solidFill>
                          <a:schemeClr val="tx1"/>
                        </a:solidFill>
                        <a:latin typeface="+mn-lt"/>
                        <a:ea typeface="+mn-ea"/>
                        <a:cs typeface="+mn-cs"/>
                      </a:endParaRPr>
                    </a:p>
                  </a:txBody>
                  <a:tcPr marL="74295" marR="74295" marT="37148" marB="37148" anchor="ctr"/>
                </a:tc>
              </a:tr>
              <a:tr h="594360">
                <a:tc>
                  <a:txBody>
                    <a:bodyPr/>
                    <a:lstStyle/>
                    <a:p>
                      <a:pPr algn="ctr"/>
                      <a:r>
                        <a:rPr lang="es-MX" sz="1300" dirty="0" smtClean="0"/>
                        <a:t>SISGA – EL SECRETO</a:t>
                      </a:r>
                      <a:endParaRPr lang="es-MX" sz="1300" dirty="0"/>
                    </a:p>
                  </a:txBody>
                  <a:tcPr marL="74295" marR="74295" marT="37148" marB="37148"/>
                </a:tc>
                <a:tc>
                  <a:txBody>
                    <a:bodyPr/>
                    <a:lstStyle/>
                    <a:p>
                      <a:r>
                        <a:rPr lang="es-CO" sz="1300" kern="1200" dirty="0" smtClean="0">
                          <a:solidFill>
                            <a:schemeClr val="dk1"/>
                          </a:solidFill>
                          <a:effectLst/>
                          <a:latin typeface="+mn-lt"/>
                          <a:ea typeface="+mn-ea"/>
                          <a:cs typeface="+mn-cs"/>
                        </a:rPr>
                        <a:t>AFH Consultores y Asociados; La Soledad Inversiones S.A.S.; Forigua Abogados S.A.S.</a:t>
                      </a:r>
                      <a:endParaRPr lang="es-MX" sz="1300" dirty="0"/>
                    </a:p>
                  </a:txBody>
                  <a:tcPr marL="74295" marR="74295" marT="37148" marB="37148"/>
                </a:tc>
                <a:tc>
                  <a:txBody>
                    <a:bodyPr/>
                    <a:lstStyle/>
                    <a:p>
                      <a:pPr algn="ctr"/>
                      <a:r>
                        <a:rPr lang="es-MX" sz="1300" dirty="0" smtClean="0"/>
                        <a:t>07/11/2014</a:t>
                      </a:r>
                      <a:endParaRPr lang="es-MX" sz="1300" dirty="0"/>
                    </a:p>
                  </a:txBody>
                  <a:tcPr marL="74295" marR="74295" marT="37148" marB="37148"/>
                </a:tc>
                <a:tc>
                  <a:txBody>
                    <a:bodyPr/>
                    <a:lstStyle/>
                    <a:p>
                      <a:pPr marL="0" marR="0" lvl="0" indent="0" algn="ctr" defTabSz="1219194" rtl="0" eaLnBrk="1" fontAlgn="auto" latinLnBrk="0" hangingPunct="1">
                        <a:lnSpc>
                          <a:spcPct val="100000"/>
                        </a:lnSpc>
                        <a:spcBef>
                          <a:spcPts val="0"/>
                        </a:spcBef>
                        <a:spcAft>
                          <a:spcPts val="0"/>
                        </a:spcAft>
                        <a:buClrTx/>
                        <a:buSzTx/>
                        <a:buFontTx/>
                        <a:buNone/>
                        <a:tabLst/>
                        <a:defRPr/>
                      </a:pPr>
                      <a:r>
                        <a:rPr lang="es-MX" sz="1100" b="0" kern="1200" dirty="0" smtClean="0">
                          <a:solidFill>
                            <a:schemeClr val="dk1"/>
                          </a:solidFill>
                          <a:latin typeface="+mn-lt"/>
                          <a:ea typeface="+mn-ea"/>
                          <a:cs typeface="+mn-cs"/>
                        </a:rPr>
                        <a:t>A LA ESPERA COMITÉ DE CONTRATACIÓN DEL 09-12-2014, PARA RECHAZO</a:t>
                      </a:r>
                    </a:p>
                  </a:txBody>
                  <a:tcPr marL="74295" marR="74295" marT="37148" marB="37148"/>
                </a:tc>
              </a:tr>
              <a:tr h="631508">
                <a:tc>
                  <a:txBody>
                    <a:bodyPr/>
                    <a:lstStyle/>
                    <a:p>
                      <a:pPr algn="ctr"/>
                      <a:r>
                        <a:rPr lang="es-MX" sz="1300" dirty="0" smtClean="0"/>
                        <a:t>REVIAL</a:t>
                      </a:r>
                      <a:endParaRPr lang="es-MX" sz="1300" dirty="0"/>
                    </a:p>
                  </a:txBody>
                  <a:tcPr marL="74295" marR="74295" marT="37148" marB="37148"/>
                </a:tc>
                <a:tc>
                  <a:txBody>
                    <a:bodyPr/>
                    <a:lstStyle/>
                    <a:p>
                      <a:pPr marL="0" marR="0" indent="0" algn="l" defTabSz="1219194" rtl="0" eaLnBrk="1" fontAlgn="auto" latinLnBrk="0" hangingPunct="1">
                        <a:lnSpc>
                          <a:spcPct val="100000"/>
                        </a:lnSpc>
                        <a:spcBef>
                          <a:spcPts val="0"/>
                        </a:spcBef>
                        <a:spcAft>
                          <a:spcPts val="0"/>
                        </a:spcAft>
                        <a:buClrTx/>
                        <a:buSzTx/>
                        <a:buFontTx/>
                        <a:buNone/>
                        <a:tabLst/>
                        <a:defRPr/>
                      </a:pPr>
                      <a:r>
                        <a:rPr lang="es-CO" sz="1200" kern="1200" dirty="0" smtClean="0">
                          <a:solidFill>
                            <a:schemeClr val="dk1"/>
                          </a:solidFill>
                          <a:effectLst/>
                          <a:latin typeface="+mn-lt"/>
                          <a:ea typeface="+mn-ea"/>
                          <a:cs typeface="+mn-cs"/>
                        </a:rPr>
                        <a:t>Promesa de Sociedad Futura REVIAL </a:t>
                      </a:r>
                      <a:r>
                        <a:rPr lang="es-MX" sz="1200" kern="1200" dirty="0" smtClean="0">
                          <a:solidFill>
                            <a:schemeClr val="dk1"/>
                          </a:solidFill>
                          <a:effectLst/>
                          <a:latin typeface="+mn-lt"/>
                          <a:ea typeface="+mn-ea"/>
                          <a:cs typeface="+mn-cs"/>
                        </a:rPr>
                        <a:t>(Ergon Ingeniería S.A.S., Consultorías Inversiones Y Proyectos – CIP LTDA</a:t>
                      </a:r>
                      <a:endParaRPr lang="es-CO" sz="1200" kern="1200" dirty="0" smtClean="0">
                        <a:solidFill>
                          <a:schemeClr val="dk1"/>
                        </a:solidFill>
                        <a:effectLst/>
                        <a:latin typeface="+mn-lt"/>
                        <a:ea typeface="+mn-ea"/>
                        <a:cs typeface="+mn-cs"/>
                      </a:endParaRPr>
                    </a:p>
                  </a:txBody>
                  <a:tcPr marL="74295" marR="74295" marT="37148" marB="37148"/>
                </a:tc>
                <a:tc>
                  <a:txBody>
                    <a:bodyPr/>
                    <a:lstStyle/>
                    <a:p>
                      <a:pPr algn="ctr"/>
                      <a:r>
                        <a:rPr lang="es-MX" sz="1300" dirty="0" smtClean="0"/>
                        <a:t>13/08/2014</a:t>
                      </a:r>
                      <a:endParaRPr lang="es-MX" sz="1300" dirty="0"/>
                    </a:p>
                  </a:txBody>
                  <a:tcPr marL="74295" marR="74295" marT="37148" marB="37148"/>
                </a:tc>
                <a:tc>
                  <a:txBody>
                    <a:bodyPr/>
                    <a:lstStyle/>
                    <a:p>
                      <a:pPr marL="0" marR="0" lvl="0" indent="0" algn="ctr" defTabSz="1219194" rtl="0" eaLnBrk="1" fontAlgn="auto" latinLnBrk="0" hangingPunct="1">
                        <a:lnSpc>
                          <a:spcPct val="100000"/>
                        </a:lnSpc>
                        <a:spcBef>
                          <a:spcPts val="0"/>
                        </a:spcBef>
                        <a:spcAft>
                          <a:spcPts val="0"/>
                        </a:spcAft>
                        <a:buClrTx/>
                        <a:buSzTx/>
                        <a:buFontTx/>
                        <a:buNone/>
                        <a:tabLst/>
                        <a:defRPr/>
                      </a:pPr>
                      <a:r>
                        <a:rPr lang="es-MX" sz="1100" b="0" kern="1200" dirty="0" smtClean="0">
                          <a:solidFill>
                            <a:schemeClr val="dk1"/>
                          </a:solidFill>
                          <a:latin typeface="+mn-lt"/>
                          <a:ea typeface="+mn-ea"/>
                          <a:cs typeface="+mn-cs"/>
                        </a:rPr>
                        <a:t>REVISIÓN JURÍDICA PARA RECHAZO</a:t>
                      </a:r>
                    </a:p>
                  </a:txBody>
                  <a:tcPr marL="74295" marR="74295" marT="37148" marB="37148"/>
                </a:tc>
              </a:tr>
              <a:tr h="421005">
                <a:tc>
                  <a:txBody>
                    <a:bodyPr/>
                    <a:lstStyle/>
                    <a:p>
                      <a:pPr algn="ctr"/>
                      <a:r>
                        <a:rPr lang="es-MX" sz="1300" dirty="0" smtClean="0"/>
                        <a:t>AUTOPISTAS DEL CARIBE</a:t>
                      </a:r>
                      <a:endParaRPr lang="es-MX" sz="1300" dirty="0"/>
                    </a:p>
                  </a:txBody>
                  <a:tcPr marL="74295" marR="74295" marT="37148" marB="37148"/>
                </a:tc>
                <a:tc>
                  <a:txBody>
                    <a:bodyPr/>
                    <a:lstStyle/>
                    <a:p>
                      <a:pPr marL="0" algn="l" defTabSz="1219194" rtl="0" eaLnBrk="1" latinLnBrk="0" hangingPunct="1"/>
                      <a:r>
                        <a:rPr lang="es-MX" sz="1300" kern="1200" dirty="0" smtClean="0">
                          <a:solidFill>
                            <a:schemeClr val="dk1"/>
                          </a:solidFill>
                          <a:effectLst/>
                          <a:latin typeface="+mn-lt"/>
                          <a:ea typeface="+mn-ea"/>
                          <a:cs typeface="+mn-cs"/>
                        </a:rPr>
                        <a:t>KMA Construcciones S.A.</a:t>
                      </a:r>
                      <a:endParaRPr lang="es-MX" sz="1300" kern="1200" dirty="0">
                        <a:solidFill>
                          <a:schemeClr val="dk1"/>
                        </a:solidFill>
                        <a:effectLst/>
                        <a:latin typeface="+mn-lt"/>
                        <a:ea typeface="+mn-ea"/>
                        <a:cs typeface="+mn-cs"/>
                      </a:endParaRPr>
                    </a:p>
                  </a:txBody>
                  <a:tcPr marL="74295" marR="74295" marT="37148" marB="37148"/>
                </a:tc>
                <a:tc>
                  <a:txBody>
                    <a:bodyPr/>
                    <a:lstStyle/>
                    <a:p>
                      <a:pPr algn="ctr"/>
                      <a:r>
                        <a:rPr lang="es-MX" sz="1300" dirty="0" smtClean="0"/>
                        <a:t>23/10/2014</a:t>
                      </a:r>
                      <a:endParaRPr lang="es-MX" sz="1300" dirty="0"/>
                    </a:p>
                  </a:txBody>
                  <a:tcPr marL="74295" marR="74295" marT="37148" marB="37148"/>
                </a:tc>
                <a:tc>
                  <a:txBody>
                    <a:bodyPr/>
                    <a:lstStyle/>
                    <a:p>
                      <a:pPr marL="0" marR="0" indent="0" algn="ctr" defTabSz="1219194" rtl="0" eaLnBrk="1" fontAlgn="auto" latinLnBrk="0" hangingPunct="1">
                        <a:lnSpc>
                          <a:spcPct val="100000"/>
                        </a:lnSpc>
                        <a:spcBef>
                          <a:spcPts val="0"/>
                        </a:spcBef>
                        <a:spcAft>
                          <a:spcPts val="0"/>
                        </a:spcAft>
                        <a:buClrTx/>
                        <a:buSzTx/>
                        <a:buFontTx/>
                        <a:buNone/>
                        <a:tabLst/>
                        <a:defRPr/>
                      </a:pPr>
                      <a:r>
                        <a:rPr lang="es-MX" sz="1100" kern="1200" dirty="0" smtClean="0">
                          <a:solidFill>
                            <a:schemeClr val="dk1"/>
                          </a:solidFill>
                          <a:latin typeface="+mn-lt"/>
                          <a:ea typeface="+mn-ea"/>
                          <a:cs typeface="+mn-cs"/>
                        </a:rPr>
                        <a:t>Solicitud</a:t>
                      </a:r>
                      <a:r>
                        <a:rPr lang="es-MX" sz="1100" kern="1200" baseline="0" dirty="0" smtClean="0">
                          <a:solidFill>
                            <a:schemeClr val="dk1"/>
                          </a:solidFill>
                          <a:latin typeface="+mn-lt"/>
                          <a:ea typeface="+mn-ea"/>
                          <a:cs typeface="+mn-cs"/>
                        </a:rPr>
                        <a:t> ajustes de tarifas de peajes 12-Nov-2014</a:t>
                      </a:r>
                      <a:endParaRPr lang="es-MX" sz="1100" kern="1200" dirty="0" smtClean="0">
                        <a:solidFill>
                          <a:schemeClr val="dk1"/>
                        </a:solidFill>
                        <a:latin typeface="+mn-lt"/>
                        <a:ea typeface="+mn-ea"/>
                        <a:cs typeface="+mn-cs"/>
                      </a:endParaRPr>
                    </a:p>
                  </a:txBody>
                  <a:tcPr marL="74295" marR="74295" marT="37148" marB="37148"/>
                </a:tc>
              </a:tr>
              <a:tr h="767715">
                <a:tc>
                  <a:txBody>
                    <a:bodyPr/>
                    <a:lstStyle/>
                    <a:p>
                      <a:pPr algn="ctr"/>
                      <a:endParaRPr lang="es-MX" sz="1100" dirty="0" smtClean="0"/>
                    </a:p>
                    <a:p>
                      <a:pPr algn="ctr"/>
                      <a:r>
                        <a:rPr lang="es-MX" sz="1100" dirty="0" smtClean="0"/>
                        <a:t>VARIANTE YOPAL</a:t>
                      </a:r>
                      <a:endParaRPr lang="es-MX" sz="1100" dirty="0"/>
                    </a:p>
                  </a:txBody>
                  <a:tcPr marL="74295" marR="74295" marT="37148" marB="37148"/>
                </a:tc>
                <a:tc>
                  <a:txBody>
                    <a:bodyPr/>
                    <a:lstStyle/>
                    <a:p>
                      <a:r>
                        <a:rPr lang="es-CO" sz="1100" kern="1200" dirty="0" smtClean="0">
                          <a:solidFill>
                            <a:schemeClr val="dk1"/>
                          </a:solidFill>
                          <a:effectLst/>
                          <a:latin typeface="+mn-lt"/>
                          <a:ea typeface="+mn-ea"/>
                          <a:cs typeface="+mn-cs"/>
                        </a:rPr>
                        <a:t>Promesa de Sociedad Futura Variante de Yopal S.A.S. (CNV CONSTRUCCIONES S.A.S., INGENIERÍA DE VÍAS S.A., MHC, PAVCOL S.A.S., SAINC S.A., SP INGENIEROS S.A.S.,VALORCON S.A.)</a:t>
                      </a:r>
                      <a:endParaRPr lang="es-MX" sz="1100" dirty="0"/>
                    </a:p>
                  </a:txBody>
                  <a:tcPr marL="74295" marR="74295" marT="37148" marB="37148"/>
                </a:tc>
                <a:tc>
                  <a:txBody>
                    <a:bodyPr/>
                    <a:lstStyle/>
                    <a:p>
                      <a:pPr algn="ctr"/>
                      <a:endParaRPr lang="es-MX" sz="1100" dirty="0" smtClean="0"/>
                    </a:p>
                    <a:p>
                      <a:pPr algn="ctr"/>
                      <a:r>
                        <a:rPr lang="es-MX" sz="1100" dirty="0" smtClean="0"/>
                        <a:t>10/11/2014</a:t>
                      </a:r>
                      <a:endParaRPr lang="es-MX" sz="1100" dirty="0"/>
                    </a:p>
                  </a:txBody>
                  <a:tcPr marL="74295" marR="74295" marT="37148" marB="37148"/>
                </a:tc>
                <a:tc>
                  <a:txBody>
                    <a:bodyPr/>
                    <a:lstStyle/>
                    <a:p>
                      <a:pPr marL="0" marR="0" lvl="0" indent="0" algn="ctr" defTabSz="1219194" rtl="0" eaLnBrk="1" fontAlgn="auto" latinLnBrk="0" hangingPunct="1">
                        <a:lnSpc>
                          <a:spcPct val="100000"/>
                        </a:lnSpc>
                        <a:spcBef>
                          <a:spcPts val="0"/>
                        </a:spcBef>
                        <a:spcAft>
                          <a:spcPts val="0"/>
                        </a:spcAft>
                        <a:buClrTx/>
                        <a:buSzTx/>
                        <a:buFontTx/>
                        <a:buNone/>
                        <a:tabLst/>
                        <a:defRPr/>
                      </a:pPr>
                      <a:r>
                        <a:rPr lang="es-MX" sz="1100" b="0" kern="1200" dirty="0" smtClean="0">
                          <a:solidFill>
                            <a:schemeClr val="dk1"/>
                          </a:solidFill>
                          <a:latin typeface="+mn-lt"/>
                          <a:ea typeface="+mn-ea"/>
                          <a:cs typeface="+mn-cs"/>
                        </a:rPr>
                        <a:t>ESPERA DE MESA TÉCNICA CON LA GOB DEL CASANARE PARA DEFINIR PREFACTIBILIDAD.</a:t>
                      </a:r>
                    </a:p>
                  </a:txBody>
                  <a:tcPr marL="74295" marR="74295" marT="37148" marB="37148"/>
                </a:tc>
              </a:tr>
              <a:tr h="767715">
                <a:tc>
                  <a:txBody>
                    <a:bodyPr/>
                    <a:lstStyle/>
                    <a:p>
                      <a:pPr algn="ctr"/>
                      <a:r>
                        <a:rPr lang="es-MX" sz="1100" dirty="0" smtClean="0"/>
                        <a:t>VARIANTE OCCIDENTAL ÁREA METROPOLITANA DE BUCARAMANGA</a:t>
                      </a:r>
                      <a:endParaRPr lang="es-MX" sz="1100" dirty="0"/>
                    </a:p>
                  </a:txBody>
                  <a:tcPr marL="74295" marR="74295" marT="37148" marB="37148"/>
                </a:tc>
                <a:tc>
                  <a:txBody>
                    <a:bodyPr/>
                    <a:lstStyle/>
                    <a:p>
                      <a:r>
                        <a:rPr lang="es-CO" sz="1100" kern="1200" dirty="0" smtClean="0">
                          <a:solidFill>
                            <a:schemeClr val="dk1"/>
                          </a:solidFill>
                          <a:effectLst/>
                          <a:latin typeface="+mn-lt"/>
                          <a:ea typeface="+mn-ea"/>
                          <a:cs typeface="+mn-cs"/>
                        </a:rPr>
                        <a:t>Promesa de Sociedad Futura Variante Occidental Bucaramanga S.A.S.</a:t>
                      </a:r>
                      <a:endParaRPr lang="es-MX" sz="1100" dirty="0"/>
                    </a:p>
                  </a:txBody>
                  <a:tcPr marL="74295" marR="74295" marT="37148" marB="37148"/>
                </a:tc>
                <a:tc>
                  <a:txBody>
                    <a:bodyPr/>
                    <a:lstStyle/>
                    <a:p>
                      <a:pPr algn="ctr"/>
                      <a:endParaRPr lang="es-MX" sz="1100" dirty="0" smtClean="0"/>
                    </a:p>
                    <a:p>
                      <a:pPr algn="ctr"/>
                      <a:r>
                        <a:rPr lang="es-MX" sz="1100" dirty="0" smtClean="0"/>
                        <a:t>30/10/2014</a:t>
                      </a:r>
                      <a:endParaRPr lang="es-MX" sz="1100" dirty="0"/>
                    </a:p>
                  </a:txBody>
                  <a:tcPr marL="74295" marR="74295" marT="37148" marB="37148"/>
                </a:tc>
                <a:tc>
                  <a:txBody>
                    <a:bodyPr/>
                    <a:lstStyle/>
                    <a:p>
                      <a:pPr marL="0" marR="0" lvl="0" indent="0" algn="ctr" defTabSz="1219194" rtl="0" eaLnBrk="1" fontAlgn="auto" latinLnBrk="0" hangingPunct="1">
                        <a:lnSpc>
                          <a:spcPct val="100000"/>
                        </a:lnSpc>
                        <a:spcBef>
                          <a:spcPts val="0"/>
                        </a:spcBef>
                        <a:spcAft>
                          <a:spcPts val="0"/>
                        </a:spcAft>
                        <a:buClrTx/>
                        <a:buSzTx/>
                        <a:buFontTx/>
                        <a:buNone/>
                        <a:tabLst/>
                        <a:defRPr/>
                      </a:pPr>
                      <a:r>
                        <a:rPr lang="es-MX" sz="1100" b="0" kern="1200" dirty="0" smtClean="0">
                          <a:solidFill>
                            <a:schemeClr val="dk1"/>
                          </a:solidFill>
                          <a:latin typeface="+mn-lt"/>
                          <a:ea typeface="+mn-ea"/>
                          <a:cs typeface="+mn-cs"/>
                        </a:rPr>
                        <a:t>SE REALIZA REQUERIMIENTOS PARA COMPLETAR INFORMACIÓN           11 – 11 – 2014 </a:t>
                      </a:r>
                    </a:p>
                  </a:txBody>
                  <a:tcPr marL="74295" marR="74295" marT="37148" marB="37148"/>
                </a:tc>
              </a:tr>
            </a:tbl>
          </a:graphicData>
        </a:graphic>
      </p:graphicFrame>
      <p:sp>
        <p:nvSpPr>
          <p:cNvPr id="3" name="23 CuadroTexto"/>
          <p:cNvSpPr txBox="1"/>
          <p:nvPr/>
        </p:nvSpPr>
        <p:spPr>
          <a:xfrm>
            <a:off x="2718522" y="1030235"/>
            <a:ext cx="3872660"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ESTUDIO DE PREFACTIBILIDAD</a:t>
            </a:r>
          </a:p>
        </p:txBody>
      </p:sp>
    </p:spTree>
    <p:extLst>
      <p:ext uri="{BB962C8B-B14F-4D97-AF65-F5344CB8AC3E}">
        <p14:creationId xmlns:p14="http://schemas.microsoft.com/office/powerpoint/2010/main" val="2602132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0" y="1620838"/>
          <a:ext cx="8417286" cy="3714751"/>
        </p:xfrm>
        <a:graphic>
          <a:graphicData uri="http://schemas.openxmlformats.org/drawingml/2006/table">
            <a:tbl>
              <a:tblPr firstRow="1" bandRow="1">
                <a:tableStyleId>{5C22544A-7EE6-4342-B048-85BDC9FD1C3A}</a:tableStyleId>
              </a:tblPr>
              <a:tblGrid>
                <a:gridCol w="3014013"/>
                <a:gridCol w="2634095"/>
                <a:gridCol w="1291721"/>
                <a:gridCol w="1477457"/>
              </a:tblGrid>
              <a:tr h="470535">
                <a:tc>
                  <a:txBody>
                    <a:bodyPr/>
                    <a:lstStyle/>
                    <a:p>
                      <a:pPr algn="ctr"/>
                      <a:r>
                        <a:rPr lang="es-MX" sz="1300" b="1" dirty="0" smtClean="0">
                          <a:solidFill>
                            <a:schemeClr val="tx1"/>
                          </a:solidFill>
                        </a:rPr>
                        <a:t>INICIATIVA PRIVADA</a:t>
                      </a:r>
                      <a:endParaRPr lang="es-MX" sz="1300" b="1" dirty="0">
                        <a:solidFill>
                          <a:schemeClr val="tx1"/>
                        </a:solidFill>
                      </a:endParaRPr>
                    </a:p>
                  </a:txBody>
                  <a:tcPr marL="74295" marR="74295" marT="37148" marB="37148"/>
                </a:tc>
                <a:tc>
                  <a:txBody>
                    <a:bodyPr/>
                    <a:lstStyle/>
                    <a:p>
                      <a:pPr algn="ctr"/>
                      <a:r>
                        <a:rPr lang="es-MX" sz="1300" b="1" dirty="0" smtClean="0">
                          <a:solidFill>
                            <a:schemeClr val="tx1"/>
                          </a:solidFill>
                        </a:rPr>
                        <a:t>ORIGINADOR</a:t>
                      </a:r>
                      <a:endParaRPr lang="es-MX" sz="1300" b="1" dirty="0">
                        <a:solidFill>
                          <a:schemeClr val="tx1"/>
                        </a:solidFill>
                      </a:endParaRPr>
                    </a:p>
                  </a:txBody>
                  <a:tcPr marL="74295" marR="74295" marT="37148" marB="37148" anchor="ctr"/>
                </a:tc>
                <a:tc>
                  <a:txBody>
                    <a:bodyPr/>
                    <a:lstStyle/>
                    <a:p>
                      <a:pPr marL="0" algn="ctr" defTabSz="1219194" rtl="0" eaLnBrk="1" latinLnBrk="0" hangingPunct="1"/>
                      <a:r>
                        <a:rPr lang="es-MX" sz="1300" b="1" kern="1200" dirty="0" smtClean="0">
                          <a:solidFill>
                            <a:schemeClr val="tx1"/>
                          </a:solidFill>
                          <a:latin typeface="+mn-lt"/>
                          <a:ea typeface="+mn-ea"/>
                          <a:cs typeface="+mn-cs"/>
                        </a:rPr>
                        <a:t>FECHA RADICADO</a:t>
                      </a:r>
                      <a:endParaRPr lang="es-MX" sz="1300" b="1" kern="1200" dirty="0">
                        <a:solidFill>
                          <a:schemeClr val="tx1"/>
                        </a:solidFill>
                        <a:latin typeface="+mn-lt"/>
                        <a:ea typeface="+mn-ea"/>
                        <a:cs typeface="+mn-cs"/>
                      </a:endParaRPr>
                    </a:p>
                  </a:txBody>
                  <a:tcPr marL="74295" marR="74295" marT="37148" marB="37148" anchor="ctr"/>
                </a:tc>
                <a:tc>
                  <a:txBody>
                    <a:bodyPr/>
                    <a:lstStyle/>
                    <a:p>
                      <a:pPr marL="0" algn="ctr" defTabSz="1219194" rtl="0" eaLnBrk="1" latinLnBrk="0" hangingPunct="1"/>
                      <a:r>
                        <a:rPr lang="es-MX" sz="1300" b="1" kern="1200" dirty="0" smtClean="0">
                          <a:solidFill>
                            <a:schemeClr val="tx1"/>
                          </a:solidFill>
                          <a:latin typeface="+mn-lt"/>
                          <a:ea typeface="+mn-ea"/>
                          <a:cs typeface="+mn-cs"/>
                        </a:rPr>
                        <a:t>ESTADO ACTUAL</a:t>
                      </a:r>
                      <a:endParaRPr lang="es-MX" sz="1300" b="1" kern="1200" dirty="0">
                        <a:solidFill>
                          <a:schemeClr val="tx1"/>
                        </a:solidFill>
                        <a:latin typeface="+mn-lt"/>
                        <a:ea typeface="+mn-ea"/>
                        <a:cs typeface="+mn-cs"/>
                      </a:endParaRPr>
                    </a:p>
                  </a:txBody>
                  <a:tcPr marL="74295" marR="74295" marT="37148" marB="37148" anchor="ctr"/>
                </a:tc>
              </a:tr>
              <a:tr h="941070">
                <a:tc>
                  <a:txBody>
                    <a:bodyPr/>
                    <a:lstStyle/>
                    <a:p>
                      <a:pPr algn="ctr"/>
                      <a:endParaRPr lang="es-MX" sz="1100" dirty="0" smtClean="0"/>
                    </a:p>
                    <a:p>
                      <a:pPr algn="ctr"/>
                      <a:r>
                        <a:rPr lang="es-MX" sz="1100" dirty="0" smtClean="0"/>
                        <a:t>VIADUCTO SOACHA</a:t>
                      </a:r>
                      <a:endParaRPr lang="es-MX" sz="1100" dirty="0"/>
                    </a:p>
                  </a:txBody>
                  <a:tcPr marL="74295" marR="74295" marT="37148" marB="37148"/>
                </a:tc>
                <a:tc>
                  <a:txBody>
                    <a:bodyPr/>
                    <a:lstStyle/>
                    <a:p>
                      <a:pPr marL="0" marR="0" lvl="0" indent="0" algn="l" defTabSz="1219194" rtl="0" eaLnBrk="1" fontAlgn="auto" latinLnBrk="0" hangingPunct="1">
                        <a:lnSpc>
                          <a:spcPct val="100000"/>
                        </a:lnSpc>
                        <a:spcBef>
                          <a:spcPts val="0"/>
                        </a:spcBef>
                        <a:spcAft>
                          <a:spcPts val="0"/>
                        </a:spcAft>
                        <a:buClrTx/>
                        <a:buSzTx/>
                        <a:buFontTx/>
                        <a:buNone/>
                        <a:tabLst/>
                        <a:defRPr/>
                      </a:pPr>
                      <a:r>
                        <a:rPr lang="es-CO" sz="1100" kern="1200" dirty="0" smtClean="0">
                          <a:solidFill>
                            <a:schemeClr val="dk1"/>
                          </a:solidFill>
                          <a:effectLst/>
                          <a:latin typeface="+mn-lt"/>
                          <a:ea typeface="+mn-ea"/>
                          <a:cs typeface="+mn-cs"/>
                        </a:rPr>
                        <a:t>Grupo Concesión Viaducto Soacha </a:t>
                      </a:r>
                      <a:r>
                        <a:rPr lang="es-CO" sz="1100" dirty="0" smtClean="0">
                          <a:solidFill>
                            <a:schemeClr val="dk1"/>
                          </a:solidFill>
                          <a:effectLst/>
                          <a:latin typeface="+mn-lt"/>
                          <a:ea typeface="+mn-ea"/>
                          <a:cs typeface="+mn-cs"/>
                        </a:rPr>
                        <a:t>(CONSTRUCTORA MONTECARLO VÍA S.A.S., PROYETZA LTDA, CHINA GEZHOUBA GROUP COMPANY LIMITED, OCEISA S.A., BENTON S.A.S.)</a:t>
                      </a:r>
                      <a:endParaRPr lang="es-CO" sz="1100" b="0" dirty="0" smtClean="0"/>
                    </a:p>
                  </a:txBody>
                  <a:tcPr marL="74295" marR="74295" marT="37148" marB="37148"/>
                </a:tc>
                <a:tc>
                  <a:txBody>
                    <a:bodyPr/>
                    <a:lstStyle/>
                    <a:p>
                      <a:pPr algn="ctr"/>
                      <a:endParaRPr lang="es-MX" sz="1100" dirty="0" smtClean="0"/>
                    </a:p>
                    <a:p>
                      <a:pPr algn="ctr"/>
                      <a:r>
                        <a:rPr lang="es-MX" sz="1100" dirty="0" smtClean="0"/>
                        <a:t>14/11/2014</a:t>
                      </a:r>
                      <a:endParaRPr lang="es-MX" sz="1100" dirty="0"/>
                    </a:p>
                  </a:txBody>
                  <a:tcPr marL="74295" marR="74295" marT="37148" marB="37148"/>
                </a:tc>
                <a:tc>
                  <a:txBody>
                    <a:bodyPr/>
                    <a:lstStyle/>
                    <a:p>
                      <a:pPr marL="0" marR="0" lvl="0" indent="0" algn="ctr" defTabSz="1219194" rtl="0" eaLnBrk="1" fontAlgn="auto" latinLnBrk="0" hangingPunct="1">
                        <a:lnSpc>
                          <a:spcPct val="100000"/>
                        </a:lnSpc>
                        <a:spcBef>
                          <a:spcPts val="0"/>
                        </a:spcBef>
                        <a:spcAft>
                          <a:spcPts val="0"/>
                        </a:spcAft>
                        <a:buClrTx/>
                        <a:buSzTx/>
                        <a:buFontTx/>
                        <a:buNone/>
                        <a:tabLst/>
                        <a:defRPr/>
                      </a:pPr>
                      <a:endParaRPr lang="es-MX" sz="1100" b="0" kern="1200" dirty="0" smtClean="0">
                        <a:solidFill>
                          <a:schemeClr val="dk1"/>
                        </a:solidFill>
                        <a:latin typeface="+mn-lt"/>
                        <a:ea typeface="+mn-ea"/>
                        <a:cs typeface="+mn-cs"/>
                      </a:endParaRPr>
                    </a:p>
                    <a:p>
                      <a:pPr marL="0" marR="0" lvl="0" indent="0" algn="ctr" defTabSz="1219194" rtl="0" eaLnBrk="1" fontAlgn="auto" latinLnBrk="0" hangingPunct="1">
                        <a:lnSpc>
                          <a:spcPct val="100000"/>
                        </a:lnSpc>
                        <a:spcBef>
                          <a:spcPts val="0"/>
                        </a:spcBef>
                        <a:spcAft>
                          <a:spcPts val="0"/>
                        </a:spcAft>
                        <a:buClrTx/>
                        <a:buSzTx/>
                        <a:buFontTx/>
                        <a:buNone/>
                        <a:tabLst/>
                        <a:defRPr/>
                      </a:pPr>
                      <a:r>
                        <a:rPr lang="es-MX" sz="1100" b="0" kern="1200" dirty="0" smtClean="0">
                          <a:solidFill>
                            <a:schemeClr val="dk1"/>
                          </a:solidFill>
                          <a:latin typeface="+mn-lt"/>
                          <a:ea typeface="+mn-ea"/>
                          <a:cs typeface="+mn-cs"/>
                        </a:rPr>
                        <a:t>ESPERA DE COMITÉ DE CONTRATACIÓN PARA APROBACIÓN </a:t>
                      </a:r>
                    </a:p>
                  </a:txBody>
                  <a:tcPr marL="74295" marR="74295" marT="37148" marB="37148"/>
                </a:tc>
              </a:tr>
              <a:tr h="1114425">
                <a:tc>
                  <a:txBody>
                    <a:bodyPr/>
                    <a:lstStyle/>
                    <a:p>
                      <a:pPr algn="ctr"/>
                      <a:r>
                        <a:rPr lang="es-MX" sz="1100" dirty="0" smtClean="0"/>
                        <a:t>CORDOBA SUCRE</a:t>
                      </a:r>
                      <a:r>
                        <a:rPr lang="es-MX" sz="1100" baseline="0" dirty="0" smtClean="0"/>
                        <a:t> 2</a:t>
                      </a:r>
                    </a:p>
                    <a:p>
                      <a:pPr marL="285750" indent="-285750" algn="l">
                        <a:buFont typeface="Arial" panose="020B0604020202020204" pitchFamily="34" charset="0"/>
                        <a:buChar char="•"/>
                      </a:pPr>
                      <a:r>
                        <a:rPr lang="es-MX" sz="800" baseline="0" dirty="0" smtClean="0"/>
                        <a:t>Doble Calzada al Aeropuerto de Corozal</a:t>
                      </a:r>
                    </a:p>
                    <a:p>
                      <a:pPr marL="285750" indent="-285750" algn="l">
                        <a:buFont typeface="Arial" panose="020B0604020202020204" pitchFamily="34" charset="0"/>
                        <a:buChar char="•"/>
                      </a:pPr>
                      <a:r>
                        <a:rPr lang="es-MX" sz="800" baseline="0" dirty="0" smtClean="0"/>
                        <a:t>San Pues – Sahagún</a:t>
                      </a:r>
                    </a:p>
                    <a:p>
                      <a:pPr marL="285750" indent="-285750" algn="l">
                        <a:buFont typeface="Arial" panose="020B0604020202020204" pitchFamily="34" charset="0"/>
                        <a:buChar char="•"/>
                      </a:pPr>
                      <a:r>
                        <a:rPr lang="es-MX" sz="800" baseline="0" dirty="0" smtClean="0"/>
                        <a:t>Ciénaga del Oro – La Ye</a:t>
                      </a:r>
                    </a:p>
                    <a:p>
                      <a:pPr marL="285750" indent="-285750" algn="l">
                        <a:buFont typeface="Arial" panose="020B0604020202020204" pitchFamily="34" charset="0"/>
                        <a:buChar char="•"/>
                      </a:pPr>
                      <a:r>
                        <a:rPr lang="es-MX" sz="800" baseline="0" dirty="0" smtClean="0"/>
                        <a:t>Variantes en Chinú, Sahagún, San Pues </a:t>
                      </a:r>
                    </a:p>
                    <a:p>
                      <a:pPr marL="285750" indent="-285750" algn="l">
                        <a:buFont typeface="Arial" panose="020B0604020202020204" pitchFamily="34" charset="0"/>
                        <a:buChar char="•"/>
                      </a:pPr>
                      <a:r>
                        <a:rPr lang="es-MX" sz="800" baseline="0" dirty="0" smtClean="0"/>
                        <a:t>Mejoramiento Calzada existente entre Sincelejo y la Ye</a:t>
                      </a:r>
                    </a:p>
                    <a:p>
                      <a:pPr marL="285750" indent="-285750" algn="l">
                        <a:buFont typeface="Arial" panose="020B0604020202020204" pitchFamily="34" charset="0"/>
                        <a:buChar char="•"/>
                      </a:pPr>
                      <a:r>
                        <a:rPr lang="es-MX" sz="800" baseline="0" dirty="0" smtClean="0"/>
                        <a:t>Segunda Calzada Maizal – Pescador (4,5Km), propone comprar los predios con la Concesión actual</a:t>
                      </a:r>
                    </a:p>
                  </a:txBody>
                  <a:tcPr marL="74295" marR="74295" marT="37148" marB="37148"/>
                </a:tc>
                <a:tc>
                  <a:txBody>
                    <a:bodyPr/>
                    <a:lstStyle/>
                    <a:p>
                      <a:pPr marL="0" marR="0" lvl="0" indent="0" algn="l" defTabSz="1219194" rtl="0" eaLnBrk="1" fontAlgn="auto" latinLnBrk="0" hangingPunct="1">
                        <a:lnSpc>
                          <a:spcPct val="100000"/>
                        </a:lnSpc>
                        <a:spcBef>
                          <a:spcPts val="0"/>
                        </a:spcBef>
                        <a:spcAft>
                          <a:spcPts val="0"/>
                        </a:spcAft>
                        <a:buClrTx/>
                        <a:buSzTx/>
                        <a:buFontTx/>
                        <a:buNone/>
                        <a:tabLst/>
                        <a:defRPr/>
                      </a:pPr>
                      <a:endParaRPr lang="es-CO" sz="1100" kern="1200" dirty="0" smtClean="0">
                        <a:solidFill>
                          <a:schemeClr val="dk1"/>
                        </a:solidFill>
                        <a:effectLst/>
                        <a:latin typeface="+mn-lt"/>
                        <a:ea typeface="+mn-ea"/>
                        <a:cs typeface="+mn-cs"/>
                      </a:endParaRPr>
                    </a:p>
                    <a:p>
                      <a:pPr marL="0" marR="0" lvl="0" indent="0" algn="l" defTabSz="1219194" rtl="0" eaLnBrk="1" fontAlgn="auto" latinLnBrk="0" hangingPunct="1">
                        <a:lnSpc>
                          <a:spcPct val="100000"/>
                        </a:lnSpc>
                        <a:spcBef>
                          <a:spcPts val="0"/>
                        </a:spcBef>
                        <a:spcAft>
                          <a:spcPts val="0"/>
                        </a:spcAft>
                        <a:buClrTx/>
                        <a:buSzTx/>
                        <a:buFontTx/>
                        <a:buNone/>
                        <a:tabLst/>
                        <a:defRPr/>
                      </a:pPr>
                      <a:endParaRPr lang="es-CO" sz="1100" kern="1200" dirty="0" smtClean="0">
                        <a:solidFill>
                          <a:schemeClr val="dk1"/>
                        </a:solidFill>
                        <a:effectLst/>
                        <a:latin typeface="+mn-lt"/>
                        <a:ea typeface="+mn-ea"/>
                        <a:cs typeface="+mn-cs"/>
                      </a:endParaRPr>
                    </a:p>
                    <a:p>
                      <a:pPr marL="0" marR="0" lvl="0" indent="0" algn="l" defTabSz="1219194" rtl="0" eaLnBrk="1" fontAlgn="auto" latinLnBrk="0" hangingPunct="1">
                        <a:lnSpc>
                          <a:spcPct val="100000"/>
                        </a:lnSpc>
                        <a:spcBef>
                          <a:spcPts val="0"/>
                        </a:spcBef>
                        <a:spcAft>
                          <a:spcPts val="0"/>
                        </a:spcAft>
                        <a:buClrTx/>
                        <a:buSzTx/>
                        <a:buFontTx/>
                        <a:buNone/>
                        <a:tabLst/>
                        <a:defRPr/>
                      </a:pPr>
                      <a:endParaRPr lang="es-CO" sz="1100" kern="1200" dirty="0" smtClean="0">
                        <a:solidFill>
                          <a:schemeClr val="dk1"/>
                        </a:solidFill>
                        <a:effectLst/>
                        <a:latin typeface="+mn-lt"/>
                        <a:ea typeface="+mn-ea"/>
                        <a:cs typeface="+mn-cs"/>
                      </a:endParaRPr>
                    </a:p>
                    <a:p>
                      <a:pPr marL="0" marR="0" lvl="0" indent="0" algn="l" defTabSz="1219194" rtl="0" eaLnBrk="1" fontAlgn="auto" latinLnBrk="0" hangingPunct="1">
                        <a:lnSpc>
                          <a:spcPct val="100000"/>
                        </a:lnSpc>
                        <a:spcBef>
                          <a:spcPts val="0"/>
                        </a:spcBef>
                        <a:spcAft>
                          <a:spcPts val="0"/>
                        </a:spcAft>
                        <a:buClrTx/>
                        <a:buSzTx/>
                        <a:buFontTx/>
                        <a:buNone/>
                        <a:tabLst/>
                        <a:defRPr/>
                      </a:pPr>
                      <a:r>
                        <a:rPr lang="es-CO" sz="1100" kern="1200" dirty="0" smtClean="0">
                          <a:solidFill>
                            <a:schemeClr val="dk1"/>
                          </a:solidFill>
                          <a:effectLst/>
                          <a:latin typeface="+mn-lt"/>
                          <a:ea typeface="+mn-ea"/>
                          <a:cs typeface="+mn-cs"/>
                        </a:rPr>
                        <a:t>KMA Construcciones S.A. </a:t>
                      </a:r>
                      <a:endParaRPr lang="es-CO" sz="1100" b="0" dirty="0" smtClean="0"/>
                    </a:p>
                  </a:txBody>
                  <a:tcPr marL="74295" marR="74295" marT="37148" marB="37148"/>
                </a:tc>
                <a:tc>
                  <a:txBody>
                    <a:bodyPr/>
                    <a:lstStyle/>
                    <a:p>
                      <a:pPr algn="ctr"/>
                      <a:endParaRPr lang="es-MX" sz="1100" dirty="0" smtClean="0"/>
                    </a:p>
                    <a:p>
                      <a:pPr algn="ctr"/>
                      <a:endParaRPr lang="es-MX" sz="1100" dirty="0" smtClean="0"/>
                    </a:p>
                    <a:p>
                      <a:pPr algn="ctr"/>
                      <a:endParaRPr lang="es-MX" sz="1100" dirty="0" smtClean="0"/>
                    </a:p>
                    <a:p>
                      <a:pPr algn="ctr"/>
                      <a:r>
                        <a:rPr lang="es-MX" sz="1100" dirty="0" smtClean="0"/>
                        <a:t>17/10/2014 </a:t>
                      </a:r>
                      <a:endParaRPr lang="es-MX" sz="1100" dirty="0"/>
                    </a:p>
                  </a:txBody>
                  <a:tcPr marL="74295" marR="74295" marT="37148" marB="37148"/>
                </a:tc>
                <a:tc>
                  <a:txBody>
                    <a:bodyPr/>
                    <a:lstStyle/>
                    <a:p>
                      <a:pPr marL="0" marR="0" lvl="0" indent="0" algn="ctr" defTabSz="1219194" rtl="0" eaLnBrk="1" fontAlgn="auto" latinLnBrk="0" hangingPunct="1">
                        <a:lnSpc>
                          <a:spcPct val="100000"/>
                        </a:lnSpc>
                        <a:spcBef>
                          <a:spcPts val="0"/>
                        </a:spcBef>
                        <a:spcAft>
                          <a:spcPts val="0"/>
                        </a:spcAft>
                        <a:buClrTx/>
                        <a:buSzTx/>
                        <a:buFontTx/>
                        <a:buNone/>
                        <a:tabLst/>
                        <a:defRPr/>
                      </a:pPr>
                      <a:r>
                        <a:rPr lang="es-MX" sz="1100" b="0" kern="1200" dirty="0" smtClean="0">
                          <a:solidFill>
                            <a:schemeClr val="dk1"/>
                          </a:solidFill>
                          <a:latin typeface="+mn-lt"/>
                          <a:ea typeface="+mn-ea"/>
                          <a:cs typeface="+mn-cs"/>
                        </a:rPr>
                        <a:t>A la espera de radicación de</a:t>
                      </a:r>
                      <a:r>
                        <a:rPr lang="es-MX" sz="1100" b="0" kern="1200" baseline="0" dirty="0" smtClean="0">
                          <a:solidFill>
                            <a:schemeClr val="dk1"/>
                          </a:solidFill>
                          <a:latin typeface="+mn-lt"/>
                          <a:ea typeface="+mn-ea"/>
                          <a:cs typeface="+mn-cs"/>
                        </a:rPr>
                        <a:t> Antioquia – Bolívar sacando tramo Planeta Rica -  La Ye</a:t>
                      </a:r>
                      <a:endParaRPr lang="es-MX" sz="1100" b="0" kern="1200" dirty="0" smtClean="0">
                        <a:solidFill>
                          <a:schemeClr val="dk1"/>
                        </a:solidFill>
                        <a:latin typeface="+mn-lt"/>
                        <a:ea typeface="+mn-ea"/>
                        <a:cs typeface="+mn-cs"/>
                      </a:endParaRPr>
                    </a:p>
                  </a:txBody>
                  <a:tcPr marL="74295" marR="74295" marT="37148" marB="37148" anchor="ctr"/>
                </a:tc>
              </a:tr>
              <a:tr h="767715">
                <a:tc>
                  <a:txBody>
                    <a:bodyPr/>
                    <a:lstStyle/>
                    <a:p>
                      <a:pPr marL="0" indent="0" algn="l">
                        <a:buFont typeface="Arial" panose="020B0604020202020204" pitchFamily="34" charset="0"/>
                        <a:buNone/>
                      </a:pPr>
                      <a:r>
                        <a:rPr lang="es-MX" sz="1100" kern="1200" dirty="0" smtClean="0">
                          <a:solidFill>
                            <a:schemeClr val="dk1"/>
                          </a:solidFill>
                          <a:latin typeface="+mn-lt"/>
                          <a:ea typeface="+mn-ea"/>
                          <a:cs typeface="+mn-cs"/>
                        </a:rPr>
                        <a:t>SANTANDER</a:t>
                      </a:r>
                      <a:r>
                        <a:rPr lang="es-MX" sz="1100" kern="1200" baseline="0" dirty="0" smtClean="0">
                          <a:solidFill>
                            <a:schemeClr val="dk1"/>
                          </a:solidFill>
                          <a:latin typeface="+mn-lt"/>
                          <a:ea typeface="+mn-ea"/>
                          <a:cs typeface="+mn-cs"/>
                        </a:rPr>
                        <a:t> DE QUILICHAO - POPAYAN</a:t>
                      </a:r>
                      <a:endParaRPr lang="es-MX" sz="1100" kern="1200" dirty="0" smtClean="0">
                        <a:solidFill>
                          <a:schemeClr val="dk1"/>
                        </a:solidFill>
                        <a:latin typeface="+mn-lt"/>
                        <a:ea typeface="+mn-ea"/>
                        <a:cs typeface="+mn-cs"/>
                      </a:endParaRPr>
                    </a:p>
                  </a:txBody>
                  <a:tcPr marL="74295" marR="74295" marT="37148" marB="37148" anchor="ctr"/>
                </a:tc>
                <a:tc>
                  <a:txBody>
                    <a:bodyPr/>
                    <a:lstStyle/>
                    <a:p>
                      <a:pPr marL="0" marR="0" lvl="0" indent="0" algn="l" defTabSz="1219194" rtl="0" eaLnBrk="1" fontAlgn="auto" latinLnBrk="0" hangingPunct="1">
                        <a:lnSpc>
                          <a:spcPct val="100000"/>
                        </a:lnSpc>
                        <a:spcBef>
                          <a:spcPts val="0"/>
                        </a:spcBef>
                        <a:spcAft>
                          <a:spcPts val="0"/>
                        </a:spcAft>
                        <a:buClrTx/>
                        <a:buSzTx/>
                        <a:buFontTx/>
                        <a:buNone/>
                        <a:tabLst/>
                        <a:defRPr/>
                      </a:pPr>
                      <a:r>
                        <a:rPr lang="es-CO" sz="1100" b="0" dirty="0" smtClean="0"/>
                        <a:t>Promesa de Sociedad Futura Autovía Santander de Quilichao – Popayán </a:t>
                      </a:r>
                      <a:r>
                        <a:rPr lang="es-CO" sz="1100" b="0" kern="1200" dirty="0" smtClean="0">
                          <a:solidFill>
                            <a:schemeClr val="dk1"/>
                          </a:solidFill>
                          <a:latin typeface="+mn-lt"/>
                          <a:ea typeface="+mn-ea"/>
                          <a:cs typeface="+mn-cs"/>
                        </a:rPr>
                        <a:t>(</a:t>
                      </a:r>
                      <a:r>
                        <a:rPr lang="es-MX" sz="1100" b="0" kern="1200" dirty="0" smtClean="0">
                          <a:solidFill>
                            <a:schemeClr val="dk1"/>
                          </a:solidFill>
                          <a:latin typeface="+mn-lt"/>
                          <a:ea typeface="+mn-ea"/>
                          <a:cs typeface="+mn-cs"/>
                        </a:rPr>
                        <a:t>CSS Constructores S.A.; ICA S.A.; ALCA</a:t>
                      </a:r>
                      <a:r>
                        <a:rPr lang="es-MX" sz="1100" b="0" kern="1200" baseline="0" dirty="0" smtClean="0">
                          <a:solidFill>
                            <a:schemeClr val="dk1"/>
                          </a:solidFill>
                          <a:latin typeface="+mn-lt"/>
                          <a:ea typeface="+mn-ea"/>
                          <a:cs typeface="+mn-cs"/>
                        </a:rPr>
                        <a:t> </a:t>
                      </a:r>
                      <a:r>
                        <a:rPr lang="es-MX" sz="1100" b="0" kern="1200" dirty="0" smtClean="0">
                          <a:solidFill>
                            <a:schemeClr val="dk1"/>
                          </a:solidFill>
                          <a:latin typeface="+mn-lt"/>
                          <a:ea typeface="+mn-ea"/>
                          <a:cs typeface="+mn-cs"/>
                        </a:rPr>
                        <a:t>Ingeniería S.A.S)</a:t>
                      </a:r>
                    </a:p>
                  </a:txBody>
                  <a:tcPr marL="74295" marR="74295" marT="37148" marB="37148"/>
                </a:tc>
                <a:tc>
                  <a:txBody>
                    <a:bodyPr/>
                    <a:lstStyle/>
                    <a:p>
                      <a:pPr algn="ctr"/>
                      <a:r>
                        <a:rPr lang="es-MX" sz="1100" kern="1200" dirty="0" smtClean="0">
                          <a:solidFill>
                            <a:schemeClr val="dk1"/>
                          </a:solidFill>
                          <a:latin typeface="+mn-lt"/>
                          <a:ea typeface="+mn-ea"/>
                          <a:cs typeface="+mn-cs"/>
                        </a:rPr>
                        <a:t>29/10/2014</a:t>
                      </a:r>
                    </a:p>
                  </a:txBody>
                  <a:tcPr marL="74295" marR="74295" marT="37148" marB="37148" anchor="ctr"/>
                </a:tc>
                <a:tc>
                  <a:txBody>
                    <a:bodyPr/>
                    <a:lstStyle/>
                    <a:p>
                      <a:pPr marL="0" marR="0" lvl="0" indent="0" algn="ctr" defTabSz="1219194" rtl="0" eaLnBrk="1" fontAlgn="auto" latinLnBrk="0" hangingPunct="1">
                        <a:lnSpc>
                          <a:spcPct val="100000"/>
                        </a:lnSpc>
                        <a:spcBef>
                          <a:spcPts val="0"/>
                        </a:spcBef>
                        <a:spcAft>
                          <a:spcPts val="0"/>
                        </a:spcAft>
                        <a:buClrTx/>
                        <a:buSzTx/>
                        <a:buFontTx/>
                        <a:buNone/>
                        <a:tabLst/>
                        <a:defRPr/>
                      </a:pPr>
                      <a:r>
                        <a:rPr lang="es-MX" sz="1100" b="0" kern="1200" dirty="0" smtClean="0">
                          <a:solidFill>
                            <a:schemeClr val="dk1"/>
                          </a:solidFill>
                          <a:latin typeface="+mn-lt"/>
                          <a:ea typeface="+mn-ea"/>
                          <a:cs typeface="+mn-cs"/>
                        </a:rPr>
                        <a:t>REVISIÓN RADICACIÓN DE FECHA DEL 03-12-2014</a:t>
                      </a:r>
                    </a:p>
                  </a:txBody>
                  <a:tcPr marL="74295" marR="74295" marT="37148" marB="37148" anchor="ctr"/>
                </a:tc>
              </a:tr>
              <a:tr h="421005">
                <a:tc>
                  <a:txBody>
                    <a:bodyPr/>
                    <a:lstStyle/>
                    <a:p>
                      <a:pPr marL="0" indent="0" algn="l">
                        <a:buFont typeface="Arial" panose="020B0604020202020204" pitchFamily="34" charset="0"/>
                        <a:buNone/>
                      </a:pPr>
                      <a:r>
                        <a:rPr lang="es-MX" sz="1100" kern="1200" dirty="0" smtClean="0">
                          <a:solidFill>
                            <a:schemeClr val="dk1"/>
                          </a:solidFill>
                          <a:latin typeface="+mn-lt"/>
                          <a:ea typeface="+mn-ea"/>
                          <a:cs typeface="+mn-cs"/>
                        </a:rPr>
                        <a:t>SISTEMA VÍAL DE ACCESO MOMPOX</a:t>
                      </a:r>
                    </a:p>
                  </a:txBody>
                  <a:tcPr marL="74295" marR="74295" marT="37148" marB="37148" anchor="ctr"/>
                </a:tc>
                <a:tc>
                  <a:txBody>
                    <a:bodyPr/>
                    <a:lstStyle/>
                    <a:p>
                      <a:pPr marL="0" marR="0" lvl="0" indent="0" algn="l" defTabSz="1219194" rtl="0" eaLnBrk="1" fontAlgn="auto" latinLnBrk="0" hangingPunct="1">
                        <a:lnSpc>
                          <a:spcPct val="100000"/>
                        </a:lnSpc>
                        <a:spcBef>
                          <a:spcPts val="0"/>
                        </a:spcBef>
                        <a:spcAft>
                          <a:spcPts val="0"/>
                        </a:spcAft>
                        <a:buClrTx/>
                        <a:buSzTx/>
                        <a:buFontTx/>
                        <a:buNone/>
                        <a:tabLst/>
                        <a:defRPr/>
                      </a:pPr>
                      <a:r>
                        <a:rPr lang="es-MX" sz="1100" dirty="0" smtClean="0">
                          <a:solidFill>
                            <a:schemeClr val="dk1"/>
                          </a:solidFill>
                          <a:effectLst/>
                          <a:latin typeface="+mn-lt"/>
                          <a:ea typeface="+mn-ea"/>
                          <a:cs typeface="+mn-cs"/>
                        </a:rPr>
                        <a:t>GERCON S.A.</a:t>
                      </a:r>
                      <a:endParaRPr lang="es-CO" sz="1100" b="0" dirty="0" smtClean="0"/>
                    </a:p>
                  </a:txBody>
                  <a:tcPr marL="74295" marR="74295" marT="37148" marB="37148"/>
                </a:tc>
                <a:tc>
                  <a:txBody>
                    <a:bodyPr/>
                    <a:lstStyle/>
                    <a:p>
                      <a:pPr algn="ctr"/>
                      <a:r>
                        <a:rPr lang="es-MX" sz="1100" kern="1200" dirty="0" smtClean="0">
                          <a:solidFill>
                            <a:schemeClr val="dk1"/>
                          </a:solidFill>
                          <a:latin typeface="+mn-lt"/>
                          <a:ea typeface="+mn-ea"/>
                          <a:cs typeface="+mn-cs"/>
                        </a:rPr>
                        <a:t>28 /11/2014</a:t>
                      </a:r>
                    </a:p>
                  </a:txBody>
                  <a:tcPr marL="74295" marR="74295" marT="37148" marB="37148" anchor="ctr"/>
                </a:tc>
                <a:tc>
                  <a:txBody>
                    <a:bodyPr/>
                    <a:lstStyle/>
                    <a:p>
                      <a:pPr marL="0" marR="0" lvl="0" indent="0" algn="ctr" defTabSz="1219194" rtl="0" eaLnBrk="1" fontAlgn="auto" latinLnBrk="0" hangingPunct="1">
                        <a:lnSpc>
                          <a:spcPct val="100000"/>
                        </a:lnSpc>
                        <a:spcBef>
                          <a:spcPts val="0"/>
                        </a:spcBef>
                        <a:spcAft>
                          <a:spcPts val="0"/>
                        </a:spcAft>
                        <a:buClrTx/>
                        <a:buSzTx/>
                        <a:buFontTx/>
                        <a:buNone/>
                        <a:tabLst/>
                        <a:defRPr/>
                      </a:pPr>
                      <a:r>
                        <a:rPr lang="es-MX" sz="1100" b="0" kern="1200" dirty="0" smtClean="0">
                          <a:solidFill>
                            <a:schemeClr val="dk1"/>
                          </a:solidFill>
                          <a:latin typeface="+mn-lt"/>
                          <a:ea typeface="+mn-ea"/>
                          <a:cs typeface="+mn-cs"/>
                        </a:rPr>
                        <a:t>REVISIÓN</a:t>
                      </a:r>
                      <a:r>
                        <a:rPr lang="es-MX" sz="1100" b="0" kern="1200" baseline="0" dirty="0" smtClean="0">
                          <a:solidFill>
                            <a:schemeClr val="dk1"/>
                          </a:solidFill>
                          <a:latin typeface="+mn-lt"/>
                          <a:ea typeface="+mn-ea"/>
                          <a:cs typeface="+mn-cs"/>
                        </a:rPr>
                        <a:t> DE PREFACTIBILIDAD</a:t>
                      </a:r>
                      <a:endParaRPr lang="es-MX" sz="1100" b="0" kern="1200" dirty="0" smtClean="0">
                        <a:solidFill>
                          <a:schemeClr val="dk1"/>
                        </a:solidFill>
                        <a:latin typeface="+mn-lt"/>
                        <a:ea typeface="+mn-ea"/>
                        <a:cs typeface="+mn-cs"/>
                      </a:endParaRPr>
                    </a:p>
                  </a:txBody>
                  <a:tcPr marL="74295" marR="74295" marT="37148" marB="37148" anchor="ctr"/>
                </a:tc>
              </a:tr>
            </a:tbl>
          </a:graphicData>
        </a:graphic>
      </p:graphicFrame>
      <p:sp>
        <p:nvSpPr>
          <p:cNvPr id="3" name="23 CuadroTexto"/>
          <p:cNvSpPr txBox="1"/>
          <p:nvPr/>
        </p:nvSpPr>
        <p:spPr>
          <a:xfrm>
            <a:off x="2718522" y="1030235"/>
            <a:ext cx="3872660"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ESTUDIO DE PREFACTIBILIDAD</a:t>
            </a:r>
          </a:p>
        </p:txBody>
      </p:sp>
    </p:spTree>
    <p:extLst>
      <p:ext uri="{BB962C8B-B14F-4D97-AF65-F5344CB8AC3E}">
        <p14:creationId xmlns:p14="http://schemas.microsoft.com/office/powerpoint/2010/main" val="737815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SISGA – EL SECRETO</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Imagen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953" y="1757462"/>
            <a:ext cx="5594197" cy="403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26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120200" y="-20100"/>
            <a:ext cx="8261836" cy="1013631"/>
            <a:chOff x="75387" y="144155"/>
            <a:chExt cx="5904656" cy="1013631"/>
          </a:xfrm>
        </p:grpSpPr>
        <p:sp>
          <p:nvSpPr>
            <p:cNvPr id="5"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651451" y="573011"/>
              <a:ext cx="4752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200" dirty="0">
                  <a:solidFill>
                    <a:prstClr val="black"/>
                  </a:solidFill>
                  <a:latin typeface="Impact" pitchFamily="34" charset="0"/>
                  <a:sym typeface="Helvetica Neue Bold Condensed"/>
                </a:rPr>
                <a:t>GIRARDOT – HONDA – PUERTO SALGAR</a:t>
              </a:r>
            </a:p>
          </p:txBody>
        </p:sp>
      </p:grpSp>
      <p:sp>
        <p:nvSpPr>
          <p:cNvPr id="16" name="30 CuadroTexto"/>
          <p:cNvSpPr txBox="1">
            <a:spLocks noChangeArrowheads="1"/>
          </p:cNvSpPr>
          <p:nvPr/>
        </p:nvSpPr>
        <p:spPr bwMode="auto">
          <a:xfrm flipH="1">
            <a:off x="529957" y="1555366"/>
            <a:ext cx="4320480"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INVERSIONES 4G (Millones)</a:t>
            </a:r>
          </a:p>
        </p:txBody>
      </p:sp>
      <p:graphicFrame>
        <p:nvGraphicFramePr>
          <p:cNvPr id="17" name="3 Tabla"/>
          <p:cNvGraphicFramePr>
            <a:graphicFrameLocks noGrp="1"/>
          </p:cNvGraphicFramePr>
          <p:nvPr>
            <p:extLst>
              <p:ext uri="{D42A27DB-BD31-4B8C-83A1-F6EECF244321}">
                <p14:modId xmlns:p14="http://schemas.microsoft.com/office/powerpoint/2010/main" val="2784535138"/>
              </p:ext>
            </p:extLst>
          </p:nvPr>
        </p:nvGraphicFramePr>
        <p:xfrm>
          <a:off x="537979" y="1965985"/>
          <a:ext cx="4320480" cy="1676400"/>
        </p:xfrm>
        <a:graphic>
          <a:graphicData uri="http://schemas.openxmlformats.org/drawingml/2006/table">
            <a:tbl>
              <a:tblPr firstRow="1" bandRow="1">
                <a:tableStyleId>{BDBED569-4797-4DF1-A0F4-6AAB3CD982D8}</a:tableStyleId>
              </a:tblPr>
              <a:tblGrid>
                <a:gridCol w="2455355"/>
                <a:gridCol w="1865125"/>
              </a:tblGrid>
              <a:tr h="0">
                <a:tc>
                  <a:txBody>
                    <a:bodyPr/>
                    <a:lstStyle/>
                    <a:p>
                      <a:pPr marL="0" algn="l" defTabSz="914400" rtl="0" eaLnBrk="1" latinLnBrk="0" hangingPunct="1"/>
                      <a:r>
                        <a:rPr lang="es-ES" sz="1600" kern="1200" dirty="0" smtClean="0"/>
                        <a:t>Total</a:t>
                      </a:r>
                      <a:r>
                        <a:rPr lang="es-ES" sz="1600" kern="1200" baseline="0" dirty="0" smtClean="0"/>
                        <a:t> Capex</a:t>
                      </a:r>
                      <a:endParaRPr lang="es-CO" sz="1600" b="0" kern="1200" dirty="0">
                        <a:solidFill>
                          <a:schemeClr val="dk1"/>
                        </a:solidFill>
                        <a:latin typeface="+mn-lt"/>
                        <a:ea typeface="+mn-ea"/>
                        <a:cs typeface="Arial" panose="020B0604020202020204" pitchFamily="34" charset="0"/>
                      </a:endParaRPr>
                    </a:p>
                  </a:txBody>
                  <a:tcPr/>
                </a:tc>
                <a:tc>
                  <a:txBody>
                    <a:bodyPr/>
                    <a:lstStyle/>
                    <a:p>
                      <a:pPr algn="ctr" rtl="0" fontAlgn="ctr"/>
                      <a:r>
                        <a:rPr lang="es-MX" sz="1600" u="none" strike="noStrike" dirty="0" smtClean="0">
                          <a:effectLst/>
                        </a:rPr>
                        <a:t>$ 854.333*</a:t>
                      </a:r>
                      <a:endParaRPr lang="es-MX" sz="1600" b="0" i="0" u="none" strike="noStrike" dirty="0">
                        <a:solidFill>
                          <a:schemeClr val="tx1"/>
                        </a:solidFill>
                        <a:effectLst/>
                        <a:latin typeface="+mn-lt"/>
                      </a:endParaRPr>
                    </a:p>
                  </a:txBody>
                  <a:tcPr marL="9525" marR="9525" marT="9525" marB="0" anchor="ctr"/>
                </a:tc>
              </a:tr>
              <a:tr h="162964">
                <a:tc>
                  <a:txBody>
                    <a:bodyPr/>
                    <a:lstStyle/>
                    <a:p>
                      <a:pPr marL="0" algn="l" defTabSz="914400" rtl="0" eaLnBrk="1" latinLnBrk="0" hangingPunct="1"/>
                      <a:r>
                        <a:rPr lang="es-CO" sz="1600" kern="1200" dirty="0" smtClean="0"/>
                        <a:t>Total Vigencia Futura</a:t>
                      </a:r>
                      <a:endParaRPr lang="es-CO" sz="1600" b="1"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$ 1.462.000</a:t>
                      </a:r>
                      <a:endParaRPr lang="es-MX" sz="1600" b="0" i="0" u="none" strike="noStrike" kern="1200" dirty="0">
                        <a:solidFill>
                          <a:schemeClr val="tx1"/>
                        </a:solidFill>
                        <a:effectLst/>
                        <a:latin typeface="+mn-lt"/>
                        <a:ea typeface="+mn-ea"/>
                        <a:cs typeface="+mn-cs"/>
                      </a:endParaRPr>
                    </a:p>
                  </a:txBody>
                  <a:tcPr marL="0" marR="0" marT="0" marB="0" anchor="ctr"/>
                </a:tc>
              </a:tr>
              <a:tr h="162964">
                <a:tc>
                  <a:txBody>
                    <a:bodyPr/>
                    <a:lstStyle/>
                    <a:p>
                      <a:pPr marL="0" algn="l" defTabSz="914400" rtl="0" eaLnBrk="1" latinLnBrk="0" hangingPunct="1"/>
                      <a:r>
                        <a:rPr lang="es-CO" sz="1600" kern="1200" dirty="0" smtClean="0"/>
                        <a:t>Inversión</a:t>
                      </a:r>
                      <a:r>
                        <a:rPr lang="es-CO" sz="1600" kern="1200" baseline="0" dirty="0" smtClean="0"/>
                        <a:t> Cundinamarca</a:t>
                      </a:r>
                      <a:endParaRPr lang="es-CO" sz="1600" b="0"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$ 713.283</a:t>
                      </a:r>
                      <a:endParaRPr lang="es-MX" sz="1600" b="0" i="0" u="none" strike="noStrike" kern="1200" dirty="0">
                        <a:solidFill>
                          <a:schemeClr val="tx1"/>
                        </a:solidFill>
                        <a:effectLst/>
                        <a:latin typeface="+mn-lt"/>
                        <a:ea typeface="+mn-ea"/>
                        <a:cs typeface="+mn-cs"/>
                      </a:endParaRPr>
                    </a:p>
                  </a:txBody>
                  <a:tcPr marL="0" marR="0" marT="0" marB="0" anchor="ctr"/>
                </a:tc>
              </a:tr>
              <a:tr h="162964">
                <a:tc>
                  <a:txBody>
                    <a:bodyPr/>
                    <a:lstStyle/>
                    <a:p>
                      <a:pPr marL="0" algn="l" defTabSz="914400" rtl="0" eaLnBrk="1" latinLnBrk="0" hangingPunct="1"/>
                      <a:r>
                        <a:rPr lang="es-CO" sz="1600" kern="1200" dirty="0" smtClean="0"/>
                        <a:t>Inversión</a:t>
                      </a:r>
                      <a:r>
                        <a:rPr lang="es-CO" sz="1600" kern="1200" baseline="0" dirty="0" smtClean="0"/>
                        <a:t> Caldas</a:t>
                      </a:r>
                      <a:endParaRPr lang="es-CO" sz="1600" b="0"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$ 85.433</a:t>
                      </a:r>
                      <a:endParaRPr lang="es-MX" sz="1600" b="0" i="0" u="none" strike="noStrike" kern="1200" dirty="0">
                        <a:solidFill>
                          <a:schemeClr val="tx1"/>
                        </a:solidFill>
                        <a:effectLst/>
                        <a:latin typeface="+mn-lt"/>
                        <a:ea typeface="+mn-ea"/>
                        <a:cs typeface="+mn-cs"/>
                      </a:endParaRPr>
                    </a:p>
                  </a:txBody>
                  <a:tcPr marL="0" marR="0" marT="0" marB="0" anchor="ctr"/>
                </a:tc>
              </a:tr>
              <a:tr h="162964">
                <a:tc>
                  <a:txBody>
                    <a:bodyPr/>
                    <a:lstStyle/>
                    <a:p>
                      <a:pPr marL="0" algn="l" defTabSz="914400" rtl="0" eaLnBrk="1" latinLnBrk="0" hangingPunct="1"/>
                      <a:r>
                        <a:rPr lang="es-CO" sz="1600" kern="1200" dirty="0" smtClean="0"/>
                        <a:t>Inversión Tolima</a:t>
                      </a:r>
                      <a:endParaRPr lang="es-CO" sz="1600" b="0"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$ 55.617</a:t>
                      </a:r>
                      <a:endParaRPr lang="es-MX" sz="1600" b="0" i="0" u="none" strike="noStrike" kern="1200" dirty="0">
                        <a:solidFill>
                          <a:schemeClr val="tx1"/>
                        </a:solidFill>
                        <a:effectLst/>
                        <a:latin typeface="+mn-lt"/>
                        <a:ea typeface="+mn-ea"/>
                        <a:cs typeface="+mn-cs"/>
                      </a:endParaRPr>
                    </a:p>
                  </a:txBody>
                  <a:tcPr marL="0" marR="0" marT="0" marB="0" anchor="ctr"/>
                </a:tc>
              </a:tr>
            </a:tbl>
          </a:graphicData>
        </a:graphic>
      </p:graphicFrame>
      <p:sp>
        <p:nvSpPr>
          <p:cNvPr id="8" name="30 CuadroTexto"/>
          <p:cNvSpPr txBox="1">
            <a:spLocks noChangeArrowheads="1"/>
          </p:cNvSpPr>
          <p:nvPr/>
        </p:nvSpPr>
        <p:spPr bwMode="auto">
          <a:xfrm flipH="1">
            <a:off x="4883330" y="3096166"/>
            <a:ext cx="2166257"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FECHA ADJUDICACIÓN</a:t>
            </a:r>
          </a:p>
        </p:txBody>
      </p:sp>
      <p:graphicFrame>
        <p:nvGraphicFramePr>
          <p:cNvPr id="9" name="3 Tabla"/>
          <p:cNvGraphicFramePr>
            <a:graphicFrameLocks noGrp="1"/>
          </p:cNvGraphicFramePr>
          <p:nvPr>
            <p:extLst>
              <p:ext uri="{D42A27DB-BD31-4B8C-83A1-F6EECF244321}">
                <p14:modId xmlns:p14="http://schemas.microsoft.com/office/powerpoint/2010/main" val="2363938753"/>
              </p:ext>
            </p:extLst>
          </p:nvPr>
        </p:nvGraphicFramePr>
        <p:xfrm>
          <a:off x="4883333" y="3494896"/>
          <a:ext cx="2166257" cy="335280"/>
        </p:xfrm>
        <a:graphic>
          <a:graphicData uri="http://schemas.openxmlformats.org/drawingml/2006/table">
            <a:tbl>
              <a:tblPr firstRow="1" bandRow="1">
                <a:tableStyleId>{BC89EF96-8CEA-46FF-86C4-4CE0E7609802}</a:tableStyleId>
              </a:tblPr>
              <a:tblGrid>
                <a:gridCol w="2166257"/>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3 DE JUNIO DE 2014</a:t>
                      </a:r>
                    </a:p>
                  </a:txBody>
                  <a:tcPr>
                    <a:solidFill>
                      <a:schemeClr val="bg1"/>
                    </a:solidFill>
                  </a:tcP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744181686"/>
              </p:ext>
            </p:extLst>
          </p:nvPr>
        </p:nvGraphicFramePr>
        <p:xfrm>
          <a:off x="4953000" y="1579250"/>
          <a:ext cx="4364037" cy="1489710"/>
        </p:xfrm>
        <a:graphic>
          <a:graphicData uri="http://schemas.openxmlformats.org/drawingml/2006/table">
            <a:tbl>
              <a:tblPr/>
              <a:tblGrid>
                <a:gridCol w="1435779"/>
                <a:gridCol w="1567543"/>
                <a:gridCol w="468086"/>
                <a:gridCol w="892629"/>
              </a:tblGrid>
              <a:tr h="200025">
                <a:tc>
                  <a:txBody>
                    <a:bodyPr/>
                    <a:lstStyle/>
                    <a:p>
                      <a:pPr algn="ctr" fontAlgn="ctr"/>
                      <a:r>
                        <a:rPr lang="es-MX" sz="1200" b="1" i="0" u="none" strike="noStrike" dirty="0">
                          <a:solidFill>
                            <a:srgbClr val="FFFFFF"/>
                          </a:solidFill>
                          <a:effectLst/>
                          <a:latin typeface="Calibri" panose="020F0502020204030204" pitchFamily="34" charset="0"/>
                        </a:rPr>
                        <a:t>PROPONENTE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200" b="1" i="0" u="none" strike="noStrike">
                          <a:solidFill>
                            <a:srgbClr val="FFFFFF"/>
                          </a:solidFill>
                          <a:effectLst/>
                          <a:latin typeface="Calibri" panose="020F0502020204030204" pitchFamily="34" charset="0"/>
                        </a:rPr>
                        <a:t>INTEGRANTES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200" b="1" i="0" u="none" strike="noStrike">
                          <a:solidFill>
                            <a:srgbClr val="FFFFFF"/>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s-MX" sz="1200" b="1" i="0" u="none" strike="noStrike">
                          <a:solidFill>
                            <a:srgbClr val="FFFFFF"/>
                          </a:solidFill>
                          <a:effectLst/>
                          <a:latin typeface="Calibri" panose="020F0502020204030204" pitchFamily="34" charset="0"/>
                        </a:rPr>
                        <a:t>ORIGEN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r>
              <a:tr h="400050">
                <a:tc rowSpan="2">
                  <a:txBody>
                    <a:bodyPr/>
                    <a:lstStyle/>
                    <a:p>
                      <a:pPr algn="ctr" fontAlgn="ctr"/>
                      <a:r>
                        <a:rPr lang="es-MX" sz="1200" b="0" i="0" u="none" strike="noStrike" dirty="0">
                          <a:solidFill>
                            <a:srgbClr val="000000"/>
                          </a:solidFill>
                          <a:effectLst/>
                          <a:latin typeface="Calibri" panose="020F0502020204030204" pitchFamily="34" charset="0"/>
                        </a:rPr>
                        <a:t>ESTRUCTURA PLURAL MARIO ALBERTO HUERTAS Y CONSTRUCTORA MECO SOCIEDAD ANÓNIMA SUCURSAL 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200" b="0" i="0" u="none" strike="noStrike">
                          <a:solidFill>
                            <a:srgbClr val="000000"/>
                          </a:solidFill>
                          <a:effectLst/>
                          <a:latin typeface="Calibri" panose="020F0502020204030204" pitchFamily="34" charset="0"/>
                        </a:rPr>
                        <a:t>MARIO ALBERTO HUERTAS COTES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75,0%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Calibri" panose="020F0502020204030204" pitchFamily="34" charset="0"/>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0075">
                <a:tc vMerge="1">
                  <a:txBody>
                    <a:bodyPr/>
                    <a:lstStyle/>
                    <a:p>
                      <a:endParaRPr lang="es-MX"/>
                    </a:p>
                  </a:txBody>
                  <a:tcPr/>
                </a:tc>
                <a:tc>
                  <a:txBody>
                    <a:bodyPr/>
                    <a:lstStyle/>
                    <a:p>
                      <a:pPr algn="l" fontAlgn="ctr"/>
                      <a:r>
                        <a:rPr lang="es-MX" sz="1200" b="0" i="0" u="none" strike="noStrike" dirty="0">
                          <a:solidFill>
                            <a:srgbClr val="000000"/>
                          </a:solidFill>
                          <a:effectLst/>
                          <a:latin typeface="Calibri" panose="020F0502020204030204" pitchFamily="34" charset="0"/>
                        </a:rPr>
                        <a:t>CONSTRUCTORA MECO SOCIEDAD ANÓNIMA - SUCURSAL 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Calibri" panose="020F0502020204030204" pitchFamily="34" charset="0"/>
                        </a:rPr>
                        <a:t>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Calibri" panose="020F0502020204030204" pitchFamily="34" charset="0"/>
                        </a:rPr>
                        <a:t>COSTA RICA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30 CuadroTexto"/>
          <p:cNvSpPr txBox="1">
            <a:spLocks noChangeArrowheads="1"/>
          </p:cNvSpPr>
          <p:nvPr/>
        </p:nvSpPr>
        <p:spPr bwMode="auto">
          <a:xfrm flipH="1">
            <a:off x="7178040" y="3096166"/>
            <a:ext cx="2198913"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FIRMA ACTA DE INICIO</a:t>
            </a:r>
          </a:p>
        </p:txBody>
      </p:sp>
      <p:graphicFrame>
        <p:nvGraphicFramePr>
          <p:cNvPr id="12" name="3 Tabla"/>
          <p:cNvGraphicFramePr>
            <a:graphicFrameLocks noGrp="1"/>
          </p:cNvGraphicFramePr>
          <p:nvPr>
            <p:extLst>
              <p:ext uri="{D42A27DB-BD31-4B8C-83A1-F6EECF244321}">
                <p14:modId xmlns:p14="http://schemas.microsoft.com/office/powerpoint/2010/main" val="3383454577"/>
              </p:ext>
            </p:extLst>
          </p:nvPr>
        </p:nvGraphicFramePr>
        <p:xfrm>
          <a:off x="7178042" y="3504976"/>
          <a:ext cx="2198913" cy="335280"/>
        </p:xfrm>
        <a:graphic>
          <a:graphicData uri="http://schemas.openxmlformats.org/drawingml/2006/table">
            <a:tbl>
              <a:tblPr firstRow="1" bandRow="1">
                <a:tableStyleId>{BC89EF96-8CEA-46FF-86C4-4CE0E7609802}</a:tableStyleId>
              </a:tblPr>
              <a:tblGrid>
                <a:gridCol w="2198913"/>
              </a:tblGrid>
              <a:tr h="2432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04 DE NOV DE 2014</a:t>
                      </a:r>
                    </a:p>
                  </a:txBody>
                  <a:tcPr>
                    <a:solidFill>
                      <a:schemeClr val="bg1"/>
                    </a:solidFill>
                  </a:tcPr>
                </a:tc>
              </a:tr>
            </a:tbl>
          </a:graphicData>
        </a:graphic>
      </p:graphicFrame>
      <p:sp>
        <p:nvSpPr>
          <p:cNvPr id="13" name="CuadroTexto 12"/>
          <p:cNvSpPr txBox="1"/>
          <p:nvPr/>
        </p:nvSpPr>
        <p:spPr>
          <a:xfrm>
            <a:off x="529957" y="3641577"/>
            <a:ext cx="3703320" cy="276999"/>
          </a:xfrm>
          <a:prstGeom prst="rect">
            <a:avLst/>
          </a:prstGeom>
          <a:noFill/>
        </p:spPr>
        <p:txBody>
          <a:bodyPr wrap="square" rtlCol="0">
            <a:spAutoFit/>
          </a:bodyPr>
          <a:lstStyle/>
          <a:p>
            <a:r>
              <a:rPr lang="es-MX" sz="1200" dirty="0"/>
              <a:t>* Precios diciembre de 2012</a:t>
            </a:r>
          </a:p>
        </p:txBody>
      </p:sp>
      <p:sp>
        <p:nvSpPr>
          <p:cNvPr id="14" name="30 CuadroTexto"/>
          <p:cNvSpPr txBox="1">
            <a:spLocks noChangeArrowheads="1"/>
          </p:cNvSpPr>
          <p:nvPr/>
        </p:nvSpPr>
        <p:spPr bwMode="auto">
          <a:xfrm flipH="1">
            <a:off x="859968" y="3919126"/>
            <a:ext cx="3849188"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s-MX"/>
            </a:defPPr>
            <a:lvl1pPr marL="457200" indent="-457200" algn="ctr" fontAlgn="base">
              <a:spcBef>
                <a:spcPts val="600"/>
              </a:spcBef>
              <a:spcAft>
                <a:spcPct val="0"/>
              </a:spcAft>
              <a:defRPr sz="1600" b="1">
                <a:solidFill>
                  <a:prstClr val="white"/>
                </a:solidFill>
                <a:effectLst>
                  <a:outerShdw blurRad="38100" dist="38100" dir="2700000" algn="tl">
                    <a:srgbClr val="000000">
                      <a:alpha val="43137"/>
                    </a:srgbClr>
                  </a:outerShdw>
                </a:effectLst>
                <a:latin typeface="Calibri"/>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t>CONTRATO 003 DE 09/09/2014</a:t>
            </a:r>
          </a:p>
        </p:txBody>
      </p:sp>
      <p:graphicFrame>
        <p:nvGraphicFramePr>
          <p:cNvPr id="15" name="3 Tabla"/>
          <p:cNvGraphicFramePr>
            <a:graphicFrameLocks noGrp="1"/>
          </p:cNvGraphicFramePr>
          <p:nvPr>
            <p:extLst>
              <p:ext uri="{D42A27DB-BD31-4B8C-83A1-F6EECF244321}">
                <p14:modId xmlns:p14="http://schemas.microsoft.com/office/powerpoint/2010/main" val="1088358356"/>
              </p:ext>
            </p:extLst>
          </p:nvPr>
        </p:nvGraphicFramePr>
        <p:xfrm>
          <a:off x="859972" y="4317856"/>
          <a:ext cx="3849188" cy="335280"/>
        </p:xfrm>
        <a:graphic>
          <a:graphicData uri="http://schemas.openxmlformats.org/drawingml/2006/table">
            <a:tbl>
              <a:tblPr firstRow="1" bandRow="1">
                <a:tableStyleId>{BDBED569-4797-4DF1-A0F4-6AAB3CD982D8}</a:tableStyleId>
              </a:tblPr>
              <a:tblGrid>
                <a:gridCol w="3849188"/>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u="none" strike="noStrike" kern="1200" cap="none" spc="0" normalizeH="0" baseline="0" noProof="0" dirty="0" smtClean="0">
                          <a:ln>
                            <a:noFill/>
                          </a:ln>
                          <a:effectLst/>
                          <a:uLnTx/>
                          <a:uFillTx/>
                        </a:rPr>
                        <a:t>CONCESIÓN ALTO MAGDALENA</a:t>
                      </a:r>
                      <a:endParaRPr kumimoji="0" lang="es-MX" sz="1600" b="0" i="0" u="none" strike="noStrike" kern="1200" cap="none" spc="0" normalizeH="0" baseline="0" noProof="0" dirty="0" smtClean="0">
                        <a:ln>
                          <a:noFill/>
                        </a:ln>
                        <a:solidFill>
                          <a:prstClr val="black"/>
                        </a:solidFill>
                        <a:effectLst/>
                        <a:uLnTx/>
                        <a:uFillTx/>
                        <a:latin typeface="+mj-lt"/>
                        <a:cs typeface="Arial" pitchFamily="34" charset="0"/>
                      </a:endParaRPr>
                    </a:p>
                  </a:txBody>
                  <a:tcPr/>
                </a:tc>
              </a:tr>
            </a:tbl>
          </a:graphicData>
        </a:graphic>
      </p:graphicFrame>
      <p:sp>
        <p:nvSpPr>
          <p:cNvPr id="18" name="30 CuadroTexto"/>
          <p:cNvSpPr txBox="1">
            <a:spLocks noChangeArrowheads="1"/>
          </p:cNvSpPr>
          <p:nvPr/>
        </p:nvSpPr>
        <p:spPr bwMode="auto">
          <a:xfrm flipH="1">
            <a:off x="4927365" y="3919126"/>
            <a:ext cx="3849188"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INTERVENTORÍA 145 de 2014 24/10/2014</a:t>
            </a:r>
          </a:p>
        </p:txBody>
      </p:sp>
      <p:graphicFrame>
        <p:nvGraphicFramePr>
          <p:cNvPr id="20" name="3 Tabla"/>
          <p:cNvGraphicFramePr>
            <a:graphicFrameLocks noGrp="1"/>
          </p:cNvGraphicFramePr>
          <p:nvPr>
            <p:extLst>
              <p:ext uri="{D42A27DB-BD31-4B8C-83A1-F6EECF244321}">
                <p14:modId xmlns:p14="http://schemas.microsoft.com/office/powerpoint/2010/main" val="1166041751"/>
              </p:ext>
            </p:extLst>
          </p:nvPr>
        </p:nvGraphicFramePr>
        <p:xfrm>
          <a:off x="4927369" y="4317856"/>
          <a:ext cx="3849188" cy="335280"/>
        </p:xfrm>
        <a:graphic>
          <a:graphicData uri="http://schemas.openxmlformats.org/drawingml/2006/table">
            <a:tbl>
              <a:tblPr firstRow="1" bandRow="1">
                <a:tableStyleId>{BC89EF96-8CEA-46FF-86C4-4CE0E7609802}</a:tableStyleId>
              </a:tblPr>
              <a:tblGrid>
                <a:gridCol w="3849188"/>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CONSORCIO 4C</a:t>
                      </a:r>
                    </a:p>
                  </a:txBody>
                  <a:tcPr>
                    <a:solidFill>
                      <a:schemeClr val="bg1"/>
                    </a:solidFill>
                  </a:tcPr>
                </a:tc>
              </a:tr>
            </a:tbl>
          </a:graphicData>
        </a:graphic>
      </p:graphicFrame>
    </p:spTree>
    <p:extLst>
      <p:ext uri="{BB962C8B-B14F-4D97-AF65-F5344CB8AC3E}">
        <p14:creationId xmlns:p14="http://schemas.microsoft.com/office/powerpoint/2010/main" val="10230408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REVIAL</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27 Diagrama"/>
          <p:cNvGraphicFramePr/>
          <p:nvPr>
            <p:extLst/>
          </p:nvPr>
        </p:nvGraphicFramePr>
        <p:xfrm>
          <a:off x="1532791" y="1891684"/>
          <a:ext cx="3437257" cy="267740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2045364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AUTOPISTAS DEL CARIBE</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Imagen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869" y="1826411"/>
            <a:ext cx="5617021" cy="388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1261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VARIANTE YOPAL</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Imagen 3"/>
          <p:cNvPicPr>
            <a:picLocks noChangeAspect="1"/>
          </p:cNvPicPr>
          <p:nvPr/>
        </p:nvPicPr>
        <p:blipFill>
          <a:blip r:embed="rId12"/>
          <a:stretch>
            <a:fillRect/>
          </a:stretch>
        </p:blipFill>
        <p:spPr>
          <a:xfrm>
            <a:off x="254486" y="2281887"/>
            <a:ext cx="5601607" cy="2903176"/>
          </a:xfrm>
          <a:prstGeom prst="rect">
            <a:avLst/>
          </a:prstGeom>
        </p:spPr>
      </p:pic>
    </p:spTree>
    <p:extLst>
      <p:ext uri="{BB962C8B-B14F-4D97-AF65-F5344CB8AC3E}">
        <p14:creationId xmlns:p14="http://schemas.microsoft.com/office/powerpoint/2010/main" val="20249764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1773960" y="928922"/>
            <a:ext cx="5723079" cy="692497"/>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VARIANTE OCCIDENTAL ÁREA METROPOLITANA BUCARAMANGA</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6620" y="1867350"/>
            <a:ext cx="5065014" cy="3633597"/>
          </a:xfrm>
          <a:prstGeom prst="rect">
            <a:avLst/>
          </a:prstGeom>
          <a:noFill/>
          <a:ln w="190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4699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VIADUCTO SOACHA</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p:cNvPicPr>
          <p:nvPr/>
        </p:nvPicPr>
        <p:blipFill>
          <a:blip r:embed="rId12"/>
          <a:stretch>
            <a:fillRect/>
          </a:stretch>
        </p:blipFill>
        <p:spPr>
          <a:xfrm>
            <a:off x="368673" y="1943101"/>
            <a:ext cx="5462358" cy="3811236"/>
          </a:xfrm>
          <a:prstGeom prst="rect">
            <a:avLst/>
          </a:prstGeom>
        </p:spPr>
      </p:pic>
    </p:spTree>
    <p:extLst>
      <p:ext uri="{BB962C8B-B14F-4D97-AF65-F5344CB8AC3E}">
        <p14:creationId xmlns:p14="http://schemas.microsoft.com/office/powerpoint/2010/main" val="11910882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905272" y="1030235"/>
            <a:ext cx="3685910" cy="392415"/>
          </a:xfrm>
          <a:prstGeom prst="rect">
            <a:avLst/>
          </a:prstGeom>
          <a:noFill/>
        </p:spPr>
        <p:txBody>
          <a:bodyPr>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CORDOBA - SUCRE</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Imagen 7"/>
          <p:cNvPicPr>
            <a:picLocks noChangeAspect="1"/>
          </p:cNvPicPr>
          <p:nvPr/>
        </p:nvPicPr>
        <p:blipFill>
          <a:blip r:embed="rId12"/>
          <a:stretch>
            <a:fillRect/>
          </a:stretch>
        </p:blipFill>
        <p:spPr>
          <a:xfrm>
            <a:off x="852704" y="1818332"/>
            <a:ext cx="5055083" cy="4081014"/>
          </a:xfrm>
          <a:prstGeom prst="rect">
            <a:avLst/>
          </a:prstGeom>
        </p:spPr>
      </p:pic>
    </p:spTree>
    <p:extLst>
      <p:ext uri="{BB962C8B-B14F-4D97-AF65-F5344CB8AC3E}">
        <p14:creationId xmlns:p14="http://schemas.microsoft.com/office/powerpoint/2010/main" val="1067797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710078" y="1022856"/>
            <a:ext cx="4488972"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SANTANDER DE QUILICHAO - POPAYAN</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p:cNvPicPr>
          <p:nvPr/>
        </p:nvPicPr>
        <p:blipFill>
          <a:blip r:embed="rId12"/>
          <a:stretch>
            <a:fillRect/>
          </a:stretch>
        </p:blipFill>
        <p:spPr>
          <a:xfrm>
            <a:off x="1229809" y="1759264"/>
            <a:ext cx="3790733" cy="4107885"/>
          </a:xfrm>
          <a:prstGeom prst="rect">
            <a:avLst/>
          </a:prstGeom>
        </p:spPr>
      </p:pic>
    </p:spTree>
    <p:extLst>
      <p:ext uri="{BB962C8B-B14F-4D97-AF65-F5344CB8AC3E}">
        <p14:creationId xmlns:p14="http://schemas.microsoft.com/office/powerpoint/2010/main" val="23502082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8420100" cy="1470025"/>
          </a:xfrm>
        </p:spPr>
        <p:txBody>
          <a:bodyPr/>
          <a:lstStyle/>
          <a:p>
            <a:r>
              <a:rPr lang="en-US" dirty="0" smtClean="0">
                <a:solidFill>
                  <a:srgbClr val="FFFFFF"/>
                </a:solidFill>
              </a:rPr>
              <a:t>META</a:t>
            </a:r>
            <a:endParaRPr lang="en-US" dirty="0">
              <a:solidFill>
                <a:srgbClr val="FFFFFF"/>
              </a:solidFill>
            </a:endParaRPr>
          </a:p>
        </p:txBody>
      </p:sp>
      <p:sp>
        <p:nvSpPr>
          <p:cNvPr id="24" name="23 CuadroTexto"/>
          <p:cNvSpPr txBox="1"/>
          <p:nvPr/>
        </p:nvSpPr>
        <p:spPr>
          <a:xfrm>
            <a:off x="2710078" y="1022856"/>
            <a:ext cx="4488972" cy="392415"/>
          </a:xfrm>
          <a:prstGeom prst="rect">
            <a:avLst/>
          </a:prstGeom>
          <a:noFill/>
        </p:spPr>
        <p:txBody>
          <a:bodyPr wrap="square">
            <a:spAutoFit/>
          </a:bodyPr>
          <a:lstStyle/>
          <a:p>
            <a:pPr algn="ctr" fontAlgn="auto">
              <a:spcBef>
                <a:spcPts val="0"/>
              </a:spcBef>
              <a:spcAft>
                <a:spcPts val="0"/>
              </a:spcAft>
              <a:defRPr/>
            </a:pPr>
            <a:r>
              <a:rPr lang="es-CO" sz="1950" b="1" dirty="0">
                <a:ln w="10541" cmpd="sng">
                  <a:solidFill>
                    <a:srgbClr val="B8CCE4">
                      <a:shade val="88000"/>
                      <a:satMod val="110000"/>
                    </a:srgbClr>
                  </a:solidFill>
                  <a:prstDash val="solid"/>
                </a:ln>
                <a:gradFill>
                  <a:gsLst>
                    <a:gs pos="0">
                      <a:srgbClr val="B8CCE4">
                        <a:tint val="40000"/>
                        <a:satMod val="250000"/>
                      </a:srgbClr>
                    </a:gs>
                    <a:gs pos="9000">
                      <a:srgbClr val="B8CCE4">
                        <a:tint val="52000"/>
                        <a:satMod val="300000"/>
                      </a:srgbClr>
                    </a:gs>
                    <a:gs pos="50000">
                      <a:srgbClr val="B8CCE4">
                        <a:shade val="20000"/>
                        <a:satMod val="300000"/>
                      </a:srgbClr>
                    </a:gs>
                    <a:gs pos="79000">
                      <a:srgbClr val="B8CCE4">
                        <a:tint val="52000"/>
                        <a:satMod val="300000"/>
                      </a:srgbClr>
                    </a:gs>
                    <a:gs pos="100000">
                      <a:srgbClr val="B8CCE4">
                        <a:tint val="40000"/>
                        <a:satMod val="250000"/>
                      </a:srgbClr>
                    </a:gs>
                  </a:gsLst>
                  <a:lin ang="5400000"/>
                </a:gradFill>
                <a:latin typeface="Calibri"/>
                <a:cs typeface="+mn-cs"/>
              </a:rPr>
              <a:t>IP SISTEMA VIAL DE ACCESO A MOMPOX</a:t>
            </a:r>
          </a:p>
        </p:txBody>
      </p:sp>
      <p:graphicFrame>
        <p:nvGraphicFramePr>
          <p:cNvPr id="28" name="27 Diagrama"/>
          <p:cNvGraphicFramePr/>
          <p:nvPr>
            <p:extLst/>
          </p:nvPr>
        </p:nvGraphicFramePr>
        <p:xfrm>
          <a:off x="6371783" y="1556792"/>
          <a:ext cx="3437257" cy="267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22 Diagrama"/>
          <p:cNvGraphicFramePr/>
          <p:nvPr>
            <p:extLst/>
          </p:nvPr>
        </p:nvGraphicFramePr>
        <p:xfrm>
          <a:off x="6357156" y="4306598"/>
          <a:ext cx="3437257" cy="1797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magen 2"/>
          <p:cNvPicPr>
            <a:picLocks noChangeAspect="1"/>
          </p:cNvPicPr>
          <p:nvPr/>
        </p:nvPicPr>
        <p:blipFill>
          <a:blip r:embed="rId12"/>
          <a:stretch>
            <a:fillRect/>
          </a:stretch>
        </p:blipFill>
        <p:spPr>
          <a:xfrm>
            <a:off x="223026" y="1943803"/>
            <a:ext cx="5830329" cy="3921798"/>
          </a:xfrm>
          <a:prstGeom prst="rect">
            <a:avLst/>
          </a:prstGeom>
        </p:spPr>
      </p:pic>
    </p:spTree>
    <p:extLst>
      <p:ext uri="{BB962C8B-B14F-4D97-AF65-F5344CB8AC3E}">
        <p14:creationId xmlns:p14="http://schemas.microsoft.com/office/powerpoint/2010/main" val="17943086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222885" y="2223260"/>
            <a:ext cx="8261836" cy="1740735"/>
            <a:chOff x="1317982" y="2307806"/>
            <a:chExt cx="5904656" cy="1740735"/>
          </a:xfrm>
        </p:grpSpPr>
        <p:sp>
          <p:nvSpPr>
            <p:cNvPr id="5" name="Rectángulo 5"/>
            <p:cNvSpPr>
              <a:spLocks noChangeArrowheads="1"/>
            </p:cNvSpPr>
            <p:nvPr/>
          </p:nvSpPr>
          <p:spPr bwMode="auto">
            <a:xfrm>
              <a:off x="1317982" y="2307806"/>
              <a:ext cx="5904656" cy="1015663"/>
            </a:xfrm>
            <a:prstGeom prst="rect">
              <a:avLst/>
            </a:prstGeom>
            <a:noFill/>
            <a:ln w="9525">
              <a:noFill/>
              <a:miter lim="800000"/>
              <a:headEnd/>
              <a:tailEnd/>
            </a:ln>
          </p:spPr>
          <p:txBody>
            <a:bodyPr wrap="square">
              <a:spAutoFit/>
            </a:bodyPr>
            <a:lstStyle/>
            <a:p>
              <a:pPr>
                <a:defRPr/>
              </a:pPr>
              <a:r>
                <a:rPr lang="es-ES" sz="6000" dirty="0">
                  <a:solidFill>
                    <a:srgbClr val="FFC000"/>
                  </a:solidFill>
                  <a:latin typeface="Impact" pitchFamily="34" charset="0"/>
                  <a:sym typeface="Helvetica Neue Bold Condensed" charset="0"/>
                </a:rPr>
                <a:t>CORREDORES  </a:t>
              </a:r>
              <a:endParaRPr lang="es-ES" sz="60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1894046" y="3032878"/>
              <a:ext cx="47525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6000" dirty="0">
                  <a:solidFill>
                    <a:prstClr val="black"/>
                  </a:solidFill>
                  <a:latin typeface="Impact" pitchFamily="34" charset="0"/>
                  <a:sym typeface="Helvetica Neue Bold Condensed"/>
                </a:rPr>
                <a:t>TERCERA OLA</a:t>
              </a:r>
            </a:p>
          </p:txBody>
        </p:sp>
      </p:grpSp>
    </p:spTree>
    <p:extLst>
      <p:ext uri="{BB962C8B-B14F-4D97-AF65-F5344CB8AC3E}">
        <p14:creationId xmlns:p14="http://schemas.microsoft.com/office/powerpoint/2010/main" val="35411445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4953000" y="1202322"/>
            <a:ext cx="43365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a:t>
            </a:r>
          </a:p>
        </p:txBody>
      </p:sp>
      <p:sp>
        <p:nvSpPr>
          <p:cNvPr id="12" name="30 CuadroTexto"/>
          <p:cNvSpPr txBox="1">
            <a:spLocks noChangeArrowheads="1"/>
          </p:cNvSpPr>
          <p:nvPr/>
        </p:nvSpPr>
        <p:spPr bwMode="auto">
          <a:xfrm flipH="1">
            <a:off x="733299" y="4957060"/>
            <a:ext cx="3907819" cy="338554"/>
          </a:xfrm>
          <a:prstGeom prst="rect">
            <a:avLst/>
          </a:prstGeom>
          <a:solidFill>
            <a:schemeClr val="accent4"/>
          </a:solidFill>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EN ESTRUCTURACIÓN</a:t>
            </a:r>
          </a:p>
        </p:txBody>
      </p:sp>
      <p:sp>
        <p:nvSpPr>
          <p:cNvPr id="13" name="30 CuadroTexto"/>
          <p:cNvSpPr txBox="1">
            <a:spLocks noChangeArrowheads="1"/>
          </p:cNvSpPr>
          <p:nvPr/>
        </p:nvSpPr>
        <p:spPr bwMode="auto">
          <a:xfrm flipH="1">
            <a:off x="4953000" y="3258395"/>
            <a:ext cx="43365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14" name="3 Tabla"/>
          <p:cNvGraphicFramePr>
            <a:graphicFrameLocks noGrp="1"/>
          </p:cNvGraphicFramePr>
          <p:nvPr>
            <p:extLst/>
          </p:nvPr>
        </p:nvGraphicFramePr>
        <p:xfrm>
          <a:off x="4961023" y="3669014"/>
          <a:ext cx="4336524" cy="518160"/>
        </p:xfrm>
        <a:graphic>
          <a:graphicData uri="http://schemas.openxmlformats.org/drawingml/2006/table">
            <a:tbl>
              <a:tblPr firstRow="1" bandRow="1">
                <a:tableStyleId>{BC89EF96-8CEA-46FF-86C4-4CE0E7609802}</a:tableStyleId>
              </a:tblPr>
              <a:tblGrid>
                <a:gridCol w="4336524"/>
              </a:tblGrid>
              <a:tr h="0">
                <a:tc>
                  <a:txBody>
                    <a:bodyPr/>
                    <a:lstStyle/>
                    <a:p>
                      <a:pPr marL="228600" indent="-228600">
                        <a:buFont typeface="+mj-lt"/>
                        <a:buAutoNum type="arabicPeriod"/>
                      </a:pPr>
                      <a:r>
                        <a:rPr lang="es-CO" sz="1400" b="0" dirty="0" smtClean="0">
                          <a:solidFill>
                            <a:schemeClr val="tx1"/>
                          </a:solidFill>
                          <a:effectLst/>
                          <a:latin typeface="+mj-lt"/>
                        </a:rPr>
                        <a:t>Generación de más de 2.100 empleos directos</a:t>
                      </a:r>
                      <a:r>
                        <a:rPr lang="es-CO" sz="1400" b="0" baseline="0" dirty="0" smtClean="0">
                          <a:solidFill>
                            <a:schemeClr val="tx1"/>
                          </a:solidFill>
                          <a:effectLst/>
                          <a:latin typeface="+mj-lt"/>
                        </a:rPr>
                        <a:t> </a:t>
                      </a:r>
                      <a:r>
                        <a:rPr lang="es-CO" sz="1400" b="0" dirty="0" smtClean="0">
                          <a:solidFill>
                            <a:schemeClr val="tx1"/>
                          </a:solidFill>
                          <a:effectLst/>
                          <a:latin typeface="+mj-lt"/>
                        </a:rPr>
                        <a:t>durante la etapa de construcción (5 años).</a:t>
                      </a:r>
                      <a:endParaRPr lang="es-CO" sz="1400" b="0" dirty="0">
                        <a:solidFill>
                          <a:schemeClr val="tx1"/>
                        </a:solidFill>
                        <a:effectLst/>
                        <a:latin typeface="+mj-lt"/>
                      </a:endParaRPr>
                    </a:p>
                  </a:txBody>
                  <a:tcPr/>
                </a:tc>
              </a:tr>
            </a:tbl>
          </a:graphicData>
        </a:graphic>
      </p:graphicFrame>
      <p:sp>
        <p:nvSpPr>
          <p:cNvPr id="15" name="30 CuadroTexto"/>
          <p:cNvSpPr txBox="1">
            <a:spLocks noChangeArrowheads="1"/>
          </p:cNvSpPr>
          <p:nvPr/>
        </p:nvSpPr>
        <p:spPr bwMode="auto">
          <a:xfrm flipH="1">
            <a:off x="4976503" y="4236644"/>
            <a:ext cx="43365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16" name="3 Tabla"/>
          <p:cNvGraphicFramePr>
            <a:graphicFrameLocks noGrp="1"/>
          </p:cNvGraphicFramePr>
          <p:nvPr>
            <p:extLst/>
          </p:nvPr>
        </p:nvGraphicFramePr>
        <p:xfrm>
          <a:off x="4984526" y="4660142"/>
          <a:ext cx="4336524" cy="1158240"/>
        </p:xfrm>
        <a:graphic>
          <a:graphicData uri="http://schemas.openxmlformats.org/drawingml/2006/table">
            <a:tbl>
              <a:tblPr firstRow="1" bandRow="1">
                <a:tableStyleId>{BC89EF96-8CEA-46FF-86C4-4CE0E7609802}</a:tableStyleId>
              </a:tblPr>
              <a:tblGrid>
                <a:gridCol w="4336524"/>
              </a:tblGrid>
              <a:tr h="771046">
                <a:tc>
                  <a:txBody>
                    <a:bodyPr/>
                    <a:lstStyle/>
                    <a:p>
                      <a:pPr marL="342900" indent="-342900" algn="just">
                        <a:buFont typeface="+mj-lt"/>
                        <a:buAutoNum type="arabicPeriod"/>
                      </a:pPr>
                      <a:r>
                        <a:rPr lang="es-ES" sz="1400" b="0" dirty="0" smtClean="0">
                          <a:solidFill>
                            <a:schemeClr val="tx1"/>
                          </a:solidFill>
                          <a:effectLst/>
                          <a:latin typeface="+mj-lt"/>
                        </a:rPr>
                        <a:t>Conectividad entre los Departamentos</a:t>
                      </a:r>
                      <a:r>
                        <a:rPr lang="es-ES" sz="1400" b="0" baseline="0" dirty="0" smtClean="0">
                          <a:solidFill>
                            <a:schemeClr val="tx1"/>
                          </a:solidFill>
                          <a:effectLst/>
                          <a:latin typeface="+mj-lt"/>
                        </a:rPr>
                        <a:t> de Santander y Norte de Santander.</a:t>
                      </a:r>
                    </a:p>
                    <a:p>
                      <a:pPr marL="342900" indent="-342900" algn="just">
                        <a:buFont typeface="+mj-lt"/>
                        <a:buAutoNum type="arabicPeriod"/>
                      </a:pPr>
                      <a:r>
                        <a:rPr lang="es-ES" sz="1400" b="0" baseline="0" dirty="0" smtClean="0">
                          <a:solidFill>
                            <a:schemeClr val="tx1"/>
                          </a:solidFill>
                          <a:effectLst/>
                          <a:latin typeface="+mj-lt"/>
                        </a:rPr>
                        <a:t>Fortalecimiento Corredor Comercial desde el centro del País (Bogotá D.C) hacia frontera con Venezuela.</a:t>
                      </a:r>
                      <a:endParaRPr lang="es-ES" sz="1400" b="0" dirty="0" smtClean="0">
                        <a:solidFill>
                          <a:schemeClr val="tx1"/>
                        </a:solidFill>
                        <a:effectLst/>
                        <a:latin typeface="+mj-lt"/>
                      </a:endParaRPr>
                    </a:p>
                    <a:p>
                      <a:pPr marL="342900" indent="-342900" algn="just">
                        <a:buFont typeface="+mj-lt"/>
                        <a:buAutoNum type="arabicPeriod"/>
                      </a:pPr>
                      <a:r>
                        <a:rPr lang="es-ES" sz="1400" b="0" dirty="0" smtClean="0">
                          <a:solidFill>
                            <a:schemeClr val="tx1"/>
                          </a:solidFill>
                          <a:effectLst/>
                          <a:latin typeface="+mj-lt"/>
                        </a:rPr>
                        <a:t>Mejoras en Seguridad Vial.</a:t>
                      </a:r>
                    </a:p>
                  </a:txBody>
                  <a:tcPr>
                    <a:solidFill>
                      <a:schemeClr val="bg1"/>
                    </a:solidFill>
                  </a:tcPr>
                </a:tc>
              </a:tr>
            </a:tbl>
          </a:graphicData>
        </a:graphic>
      </p:graphicFrame>
      <p:grpSp>
        <p:nvGrpSpPr>
          <p:cNvPr id="17" name="Grupo 16"/>
          <p:cNvGrpSpPr/>
          <p:nvPr/>
        </p:nvGrpSpPr>
        <p:grpSpPr>
          <a:xfrm>
            <a:off x="1136576" y="95211"/>
            <a:ext cx="8261836" cy="1063982"/>
            <a:chOff x="75387" y="144155"/>
            <a:chExt cx="5904656" cy="1063982"/>
          </a:xfrm>
        </p:grpSpPr>
        <p:sp>
          <p:nvSpPr>
            <p:cNvPr id="18" name="Rectángulo 5"/>
            <p:cNvSpPr>
              <a:spLocks noChangeArrowheads="1"/>
            </p:cNvSpPr>
            <p:nvPr/>
          </p:nvSpPr>
          <p:spPr bwMode="auto">
            <a:xfrm>
              <a:off x="75387" y="144155"/>
              <a:ext cx="5904656" cy="646331"/>
            </a:xfrm>
            <a:prstGeom prst="rect">
              <a:avLst/>
            </a:prstGeom>
            <a:noFill/>
            <a:ln w="9525">
              <a:noFill/>
              <a:miter lim="800000"/>
              <a:headEnd/>
              <a:tailEnd/>
            </a:ln>
          </p:spPr>
          <p:txBody>
            <a:bodyPr wrap="square">
              <a:spAutoFit/>
            </a:bodyPr>
            <a:lstStyle/>
            <a:p>
              <a:pPr>
                <a:defRPr/>
              </a:pPr>
              <a:r>
                <a:rPr lang="es-ES" sz="3600" dirty="0">
                  <a:solidFill>
                    <a:srgbClr val="FFC000"/>
                  </a:solidFill>
                  <a:latin typeface="Impact" pitchFamily="34" charset="0"/>
                  <a:sym typeface="Helvetica Neue Bold Condensed" charset="0"/>
                </a:rPr>
                <a:t>CORREDOR  </a:t>
              </a:r>
              <a:endParaRPr lang="es-ES" sz="36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9" name="Rectángulo 18"/>
            <p:cNvSpPr>
              <a:spLocks noChangeArrowheads="1"/>
            </p:cNvSpPr>
            <p:nvPr/>
          </p:nvSpPr>
          <p:spPr bwMode="auto">
            <a:xfrm>
              <a:off x="651451" y="561806"/>
              <a:ext cx="4752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600" dirty="0">
                  <a:solidFill>
                    <a:prstClr val="black"/>
                  </a:solidFill>
                  <a:latin typeface="Impact" pitchFamily="34" charset="0"/>
                  <a:sym typeface="Helvetica Neue Bold Condensed"/>
                </a:rPr>
                <a:t>BUCARAMANGA - PAMPLONA</a:t>
              </a:r>
            </a:p>
          </p:txBody>
        </p:sp>
      </p:grpSp>
      <p:pic>
        <p:nvPicPr>
          <p:cNvPr id="23" name="22 Imagen"/>
          <p:cNvPicPr/>
          <p:nvPr/>
        </p:nvPicPr>
        <p:blipFill rotWithShape="1">
          <a:blip r:embed="rId2"/>
          <a:srcRect l="30557" t="37332" r="32426" b="17242"/>
          <a:stretch/>
        </p:blipFill>
        <p:spPr>
          <a:xfrm>
            <a:off x="467139" y="1421666"/>
            <a:ext cx="4440141" cy="3404992"/>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1543050"/>
            <a:ext cx="12382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 name="17 Tabla"/>
          <p:cNvGraphicFramePr>
            <a:graphicFrameLocks noGrp="1"/>
          </p:cNvGraphicFramePr>
          <p:nvPr>
            <p:extLst/>
          </p:nvPr>
        </p:nvGraphicFramePr>
        <p:xfrm>
          <a:off x="4976503" y="1605073"/>
          <a:ext cx="4335136" cy="1554480"/>
        </p:xfrm>
        <a:graphic>
          <a:graphicData uri="http://schemas.openxmlformats.org/drawingml/2006/table">
            <a:tbl>
              <a:tblPr firstRow="1" bandRow="1">
                <a:tableStyleId>{BC89EF96-8CEA-46FF-86C4-4CE0E7609802}</a:tableStyleId>
              </a:tblPr>
              <a:tblGrid>
                <a:gridCol w="3023536"/>
                <a:gridCol w="1311600"/>
              </a:tblGrid>
              <a:tr h="223470">
                <a:tc gridSpan="2">
                  <a:txBody>
                    <a:bodyPr/>
                    <a:lstStyle/>
                    <a:p>
                      <a:pPr algn="ctr" fontAlgn="ctr"/>
                      <a:r>
                        <a:rPr lang="es-CO" sz="1600" b="1" i="0" u="none" strike="noStrike" dirty="0" smtClean="0">
                          <a:solidFill>
                            <a:schemeClr val="tx1"/>
                          </a:solidFill>
                          <a:latin typeface="+mn-lt"/>
                          <a:cs typeface="Arial" panose="020B0604020202020204" pitchFamily="34" charset="0"/>
                        </a:rPr>
                        <a:t>FONDO</a:t>
                      </a:r>
                      <a:r>
                        <a:rPr lang="es-CO" sz="1600" b="1" i="0" u="none" strike="noStrike" baseline="0" dirty="0" smtClean="0">
                          <a:solidFill>
                            <a:schemeClr val="tx1"/>
                          </a:solidFill>
                          <a:latin typeface="+mn-lt"/>
                          <a:cs typeface="Arial" panose="020B0604020202020204" pitchFamily="34" charset="0"/>
                        </a:rPr>
                        <a:t> DE ADAPTACIÓN</a:t>
                      </a:r>
                      <a:endParaRPr lang="es-CO" sz="1600" b="1" i="0" u="none" strike="noStrike" dirty="0">
                        <a:solidFill>
                          <a:schemeClr val="tx1"/>
                        </a:solidFill>
                        <a:latin typeface="+mn-lt"/>
                        <a:cs typeface="Arial" panose="020B0604020202020204" pitchFamily="34" charset="0"/>
                      </a:endParaRPr>
                    </a:p>
                  </a:txBody>
                  <a:tcPr/>
                </a:tc>
                <a:tc hMerge="1">
                  <a:txBody>
                    <a:bodyPr/>
                    <a:lstStyle/>
                    <a:p>
                      <a:pPr algn="ctr" fontAlgn="ctr"/>
                      <a:endParaRPr lang="es-CO" sz="14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Intervención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120,00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Mejoramiento</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53,00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Rehabilitación</a:t>
                      </a: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77,00Km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Tercer Carril </a:t>
                      </a:r>
                    </a:p>
                  </a:txBody>
                  <a:tcPr/>
                </a:tc>
                <a:tc>
                  <a:txBody>
                    <a:bodyPr/>
                    <a:lstStyle/>
                    <a:p>
                      <a:pPr algn="ctr" fontAlgn="ctr"/>
                      <a:r>
                        <a:rPr lang="es-CO" sz="1400" b="0" i="0" u="none" strike="noStrike" baseline="0" dirty="0" smtClean="0">
                          <a:solidFill>
                            <a:schemeClr val="tx1"/>
                          </a:solidFill>
                          <a:latin typeface="+mn-lt"/>
                          <a:cs typeface="Arial" panose="020B0604020202020204" pitchFamily="34" charset="0"/>
                        </a:rPr>
                        <a:t> 22,00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bl>
          </a:graphicData>
        </a:graphic>
      </p:graphicFrame>
      <p:sp>
        <p:nvSpPr>
          <p:cNvPr id="20" name="30 CuadroTexto"/>
          <p:cNvSpPr txBox="1">
            <a:spLocks noChangeArrowheads="1"/>
          </p:cNvSpPr>
          <p:nvPr/>
        </p:nvSpPr>
        <p:spPr bwMode="auto">
          <a:xfrm flipH="1">
            <a:off x="1732772" y="5482102"/>
            <a:ext cx="1908872"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smtClean="0">
                <a:solidFill>
                  <a:prstClr val="white"/>
                </a:solidFill>
                <a:latin typeface="Calibri"/>
                <a:cs typeface="Arial" pitchFamily="34" charset="0"/>
              </a:rPr>
              <a:t>CAPEX</a:t>
            </a:r>
            <a:endParaRPr lang="es-CO" sz="1600" dirty="0">
              <a:solidFill>
                <a:prstClr val="white"/>
              </a:solidFill>
              <a:latin typeface="Calibri"/>
              <a:cs typeface="Arial" pitchFamily="34" charset="0"/>
            </a:endParaRPr>
          </a:p>
        </p:txBody>
      </p:sp>
      <p:graphicFrame>
        <p:nvGraphicFramePr>
          <p:cNvPr id="21" name="3 Tabla"/>
          <p:cNvGraphicFramePr>
            <a:graphicFrameLocks noGrp="1"/>
          </p:cNvGraphicFramePr>
          <p:nvPr>
            <p:extLst>
              <p:ext uri="{D42A27DB-BD31-4B8C-83A1-F6EECF244321}">
                <p14:modId xmlns:p14="http://schemas.microsoft.com/office/powerpoint/2010/main" val="3345611007"/>
              </p:ext>
            </p:extLst>
          </p:nvPr>
        </p:nvGraphicFramePr>
        <p:xfrm>
          <a:off x="1740795" y="5892721"/>
          <a:ext cx="1908872" cy="365760"/>
        </p:xfrm>
        <a:graphic>
          <a:graphicData uri="http://schemas.openxmlformats.org/drawingml/2006/table">
            <a:tbl>
              <a:tblPr firstRow="1" bandRow="1">
                <a:tableStyleId>{BC89EF96-8CEA-46FF-86C4-4CE0E7609802}</a:tableStyleId>
              </a:tblPr>
              <a:tblGrid>
                <a:gridCol w="1908872"/>
              </a:tblGrid>
              <a:tr h="0">
                <a:tc>
                  <a:txBody>
                    <a:bodyPr/>
                    <a:lstStyle/>
                    <a:p>
                      <a:pPr marL="0" indent="0" algn="ctr">
                        <a:buFont typeface="+mj-lt"/>
                        <a:buNone/>
                      </a:pPr>
                      <a:r>
                        <a:rPr lang="es-CO" sz="1800" b="0" dirty="0" smtClean="0">
                          <a:solidFill>
                            <a:schemeClr val="tx1"/>
                          </a:solidFill>
                          <a:effectLst/>
                          <a:latin typeface="+mj-lt"/>
                        </a:rPr>
                        <a:t>$</a:t>
                      </a:r>
                      <a:r>
                        <a:rPr lang="es-CO" sz="1800" b="0" baseline="0" dirty="0" smtClean="0">
                          <a:solidFill>
                            <a:schemeClr val="tx1"/>
                          </a:solidFill>
                          <a:effectLst/>
                          <a:latin typeface="+mj-lt"/>
                        </a:rPr>
                        <a:t> 360.141</a:t>
                      </a:r>
                      <a:endParaRPr lang="es-CO" sz="1800" b="0" dirty="0">
                        <a:solidFill>
                          <a:schemeClr val="tx1"/>
                        </a:solidFill>
                        <a:effectLst/>
                        <a:latin typeface="+mj-lt"/>
                      </a:endParaRPr>
                    </a:p>
                  </a:txBody>
                  <a:tcPr/>
                </a:tc>
              </a:tr>
            </a:tbl>
          </a:graphicData>
        </a:graphic>
      </p:graphicFrame>
    </p:spTree>
    <p:extLst>
      <p:ext uri="{BB962C8B-B14F-4D97-AF65-F5344CB8AC3E}">
        <p14:creationId xmlns:p14="http://schemas.microsoft.com/office/powerpoint/2010/main" val="3267798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280592" y="54167"/>
            <a:ext cx="8261836" cy="1013631"/>
            <a:chOff x="75387" y="46181"/>
            <a:chExt cx="5904656" cy="1013631"/>
          </a:xfrm>
        </p:grpSpPr>
        <p:sp>
          <p:nvSpPr>
            <p:cNvPr id="5" name="Rectángulo 5"/>
            <p:cNvSpPr>
              <a:spLocks noChangeArrowheads="1"/>
            </p:cNvSpPr>
            <p:nvPr/>
          </p:nvSpPr>
          <p:spPr bwMode="auto">
            <a:xfrm>
              <a:off x="75387" y="46181"/>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651451" y="475037"/>
              <a:ext cx="4752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200" dirty="0">
                  <a:solidFill>
                    <a:prstClr val="black"/>
                  </a:solidFill>
                  <a:latin typeface="Impact" pitchFamily="34" charset="0"/>
                  <a:sym typeface="Helvetica Neue Bold Condensed"/>
                </a:rPr>
                <a:t>PERIMETAL DE ORIENTE</a:t>
              </a:r>
            </a:p>
          </p:txBody>
        </p:sp>
      </p:grpSp>
      <p:sp>
        <p:nvSpPr>
          <p:cNvPr id="34" name="30 CuadroTexto"/>
          <p:cNvSpPr txBox="1">
            <a:spLocks noChangeArrowheads="1"/>
          </p:cNvSpPr>
          <p:nvPr/>
        </p:nvSpPr>
        <p:spPr bwMode="auto">
          <a:xfrm flipH="1">
            <a:off x="4409549" y="1014595"/>
            <a:ext cx="490419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425593" y="1403194"/>
          <a:ext cx="4886047" cy="2438400"/>
        </p:xfrm>
        <a:graphic>
          <a:graphicData uri="http://schemas.openxmlformats.org/drawingml/2006/table">
            <a:tbl>
              <a:tblPr firstRow="1" bandRow="1">
                <a:tableStyleId>{BC89EF96-8CEA-46FF-86C4-4CE0E7609802}</a:tableStyleId>
              </a:tblPr>
              <a:tblGrid>
                <a:gridCol w="3407768"/>
                <a:gridCol w="1478279"/>
              </a:tblGrid>
              <a:tr h="223470">
                <a:tc>
                  <a:txBody>
                    <a:bodyPr/>
                    <a:lstStyle/>
                    <a:p>
                      <a:pPr algn="ctr"/>
                      <a:r>
                        <a:rPr lang="es-CO" sz="1400" b="1" dirty="0" smtClean="0">
                          <a:latin typeface="+mn-lt"/>
                          <a:cs typeface="+mn-cs"/>
                        </a:rPr>
                        <a:t>Grupo 3 FONADE</a:t>
                      </a:r>
                      <a:endParaRPr lang="es-CO" sz="1400" b="1" dirty="0">
                        <a:latin typeface="+mn-lt"/>
                        <a:cs typeface="Arial" panose="020B0604020202020204" pitchFamily="34" charset="0"/>
                      </a:endParaRPr>
                    </a:p>
                  </a:txBody>
                  <a:tcPr/>
                </a:tc>
                <a:tc>
                  <a:txBody>
                    <a:bodyPr/>
                    <a:lstStyle/>
                    <a:p>
                      <a:pPr algn="ctr" fontAlgn="ctr"/>
                      <a:r>
                        <a:rPr lang="es-CO" sz="1400" b="1" i="0" u="none" strike="noStrike" dirty="0" smtClean="0">
                          <a:solidFill>
                            <a:schemeClr val="tx1"/>
                          </a:solidFill>
                          <a:latin typeface="+mn-lt"/>
                          <a:cs typeface="Arial" panose="020B0604020202020204" pitchFamily="34" charset="0"/>
                        </a:rPr>
                        <a:t>PRIMERA OLA</a:t>
                      </a:r>
                      <a:endParaRPr lang="es-CO" sz="14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Proyecto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153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Construcción</a:t>
                      </a:r>
                      <a:r>
                        <a:rPr lang="es-ES" sz="1400" b="0" u="none" strike="noStrike" baseline="0" dirty="0" smtClean="0">
                          <a:effectLst/>
                          <a:latin typeface="+mn-lt"/>
                          <a:cs typeface="+mn-cs"/>
                        </a:rPr>
                        <a:t> Doble Calzada</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0,0 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Mejoramiento</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87,2 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Calzada Sencilla</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4,85 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Rehabilitación </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60,49Km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Intersecciones </a:t>
                      </a:r>
                      <a:r>
                        <a:rPr lang="es-ES" sz="1400" b="0" u="none" strike="noStrike" baseline="0" dirty="0" smtClean="0">
                          <a:effectLst/>
                          <a:latin typeface="+mn-lt"/>
                          <a:cs typeface="Arial" panose="020B0604020202020204" pitchFamily="34" charset="0"/>
                        </a:rPr>
                        <a:t>a Nivel</a:t>
                      </a:r>
                      <a:endParaRPr lang="es-ES" sz="1400" b="0"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3</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de Puentes y Viaductos </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3</a:t>
                      </a:r>
                      <a:r>
                        <a:rPr lang="es-CO" sz="1400" b="0" i="0" u="none" strike="noStrike" baseline="0" dirty="0" smtClean="0">
                          <a:solidFill>
                            <a:srgbClr val="000000"/>
                          </a:solidFill>
                          <a:latin typeface="+mn-lt"/>
                          <a:cs typeface="Arial" panose="020B0604020202020204" pitchFamily="34" charset="0"/>
                        </a:rPr>
                        <a:t> Und.</a:t>
                      </a:r>
                      <a:endParaRPr lang="es-CO" sz="14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4386046" y="3894935"/>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394068" y="4305554"/>
          <a:ext cx="4919671" cy="518160"/>
        </p:xfrm>
        <a:graphic>
          <a:graphicData uri="http://schemas.openxmlformats.org/drawingml/2006/table">
            <a:tbl>
              <a:tblPr firstRow="1" bandRow="1">
                <a:tableStyleId>{BC89EF96-8CEA-46FF-86C4-4CE0E7609802}</a:tableStyleId>
              </a:tblPr>
              <a:tblGrid>
                <a:gridCol w="4919671"/>
              </a:tblGrid>
              <a:tr h="0">
                <a:tc>
                  <a:txBody>
                    <a:bodyPr/>
                    <a:lstStyle/>
                    <a:p>
                      <a:pPr marL="228600" indent="-228600">
                        <a:buFont typeface="+mj-lt"/>
                        <a:buAutoNum type="arabicPeriod"/>
                      </a:pPr>
                      <a:r>
                        <a:rPr lang="es-CO" sz="1400" b="0" dirty="0" smtClean="0">
                          <a:solidFill>
                            <a:schemeClr val="tx1"/>
                          </a:solidFill>
                          <a:effectLst/>
                          <a:latin typeface="+mj-lt"/>
                        </a:rPr>
                        <a:t>Generación de más de 7.100  empleos directos  anuales durante la etapa de construcción (3 años)</a:t>
                      </a:r>
                      <a:endParaRPr lang="es-CO" sz="14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4409549" y="4900229"/>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417571" y="5310848"/>
          <a:ext cx="4919671" cy="1371600"/>
        </p:xfrm>
        <a:graphic>
          <a:graphicData uri="http://schemas.openxmlformats.org/drawingml/2006/table">
            <a:tbl>
              <a:tblPr firstRow="1" bandRow="1">
                <a:tableStyleId>{BC89EF96-8CEA-46FF-86C4-4CE0E7609802}</a:tableStyleId>
              </a:tblPr>
              <a:tblGrid>
                <a:gridCol w="4919671"/>
              </a:tblGrid>
              <a:tr h="771046">
                <a:tc>
                  <a:txBody>
                    <a:bodyPr/>
                    <a:lstStyle/>
                    <a:p>
                      <a:pPr marL="342900" indent="-342900" algn="just">
                        <a:buFont typeface="+mj-lt"/>
                        <a:buAutoNum type="arabicPeriod"/>
                      </a:pPr>
                      <a:r>
                        <a:rPr lang="es-ES" sz="1400" b="0" baseline="0" dirty="0" smtClean="0">
                          <a:solidFill>
                            <a:schemeClr val="tx1"/>
                          </a:solidFill>
                          <a:effectLst/>
                          <a:latin typeface="+mj-lt"/>
                        </a:rPr>
                        <a:t>M</a:t>
                      </a:r>
                      <a:r>
                        <a:rPr lang="es-ES" sz="1400" b="0" dirty="0" smtClean="0">
                          <a:solidFill>
                            <a:schemeClr val="tx1"/>
                          </a:solidFill>
                          <a:effectLst/>
                          <a:latin typeface="+mj-lt"/>
                        </a:rPr>
                        <a:t>ejorará la conectividad de los Municipios de Cundinamarca presentando una alternativa Oriental de conexión del Distrito de Bogotá con la Vía al llano con un tiempo estimado de ahorro de viaje de 2 horas. </a:t>
                      </a:r>
                    </a:p>
                    <a:p>
                      <a:pPr marL="342900" indent="-342900" algn="just">
                        <a:buFont typeface="+mj-lt"/>
                        <a:buAutoNum type="arabicPeriod"/>
                      </a:pPr>
                      <a:r>
                        <a:rPr lang="es-ES" sz="1400" b="0" dirty="0" smtClean="0">
                          <a:solidFill>
                            <a:schemeClr val="tx1"/>
                          </a:solidFill>
                          <a:effectLst/>
                          <a:latin typeface="+mj-lt"/>
                        </a:rPr>
                        <a:t>Mejoras en Seguridad Vial </a:t>
                      </a:r>
                    </a:p>
                    <a:p>
                      <a:pPr marL="342900" indent="-342900" algn="just">
                        <a:buFont typeface="+mj-lt"/>
                        <a:buAutoNum type="arabicPeriod"/>
                      </a:pPr>
                      <a:r>
                        <a:rPr lang="es-ES" sz="1400" b="0" dirty="0" smtClean="0">
                          <a:solidFill>
                            <a:schemeClr val="tx1"/>
                          </a:solidFill>
                          <a:effectLst/>
                          <a:latin typeface="+mj-lt"/>
                        </a:rPr>
                        <a:t>Mejoras en atención de emergencias y atención al usuario</a:t>
                      </a:r>
                      <a:endParaRPr lang="es-ES" sz="1400" b="0" dirty="0">
                        <a:solidFill>
                          <a:schemeClr val="tx1"/>
                        </a:solidFill>
                        <a:effectLst/>
                        <a:latin typeface="+mj-lt"/>
                      </a:endParaRPr>
                    </a:p>
                  </a:txBody>
                  <a:tcPr>
                    <a:solidFill>
                      <a:schemeClr val="bg1"/>
                    </a:solidFill>
                  </a:tcPr>
                </a:tc>
              </a:tr>
            </a:tbl>
          </a:graphicData>
        </a:graphic>
      </p:graphicFrame>
      <p:pic>
        <p:nvPicPr>
          <p:cNvPr id="13" name="0 Imagen"/>
          <p:cNvPicPr/>
          <p:nvPr/>
        </p:nvPicPr>
        <p:blipFill rotWithShape="1">
          <a:blip r:embed="rId2">
            <a:extLst>
              <a:ext uri="{28A0092B-C50C-407E-A947-70E740481C1C}">
                <a14:useLocalDpi xmlns:a14="http://schemas.microsoft.com/office/drawing/2010/main" val="0"/>
              </a:ext>
            </a:extLst>
          </a:blip>
          <a:srcRect l="1" r="69908" b="34155"/>
          <a:stretch/>
        </p:blipFill>
        <p:spPr bwMode="auto">
          <a:xfrm>
            <a:off x="689280" y="1039693"/>
            <a:ext cx="3413715" cy="4201795"/>
          </a:xfrm>
          <a:prstGeom prst="rect">
            <a:avLst/>
          </a:prstGeom>
          <a:ln w="15875">
            <a:solidFill>
              <a:schemeClr val="tx1"/>
            </a:solid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14" name="0 Imagen"/>
          <p:cNvPicPr/>
          <p:nvPr/>
        </p:nvPicPr>
        <p:blipFill rotWithShape="1">
          <a:blip r:embed="rId2">
            <a:extLst>
              <a:ext uri="{28A0092B-C50C-407E-A947-70E740481C1C}">
                <a14:useLocalDpi xmlns:a14="http://schemas.microsoft.com/office/drawing/2010/main" val="0"/>
              </a:ext>
            </a:extLst>
          </a:blip>
          <a:srcRect l="29523" t="19754" r="51852" b="62082"/>
          <a:stretch/>
        </p:blipFill>
        <p:spPr bwMode="auto">
          <a:xfrm>
            <a:off x="1437068" y="5238783"/>
            <a:ext cx="2112949" cy="1159098"/>
          </a:xfrm>
          <a:prstGeom prst="rect">
            <a:avLst/>
          </a:prstGeom>
          <a:ln w="15875">
            <a:solidFill>
              <a:schemeClr val="tx1"/>
            </a:solid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31566000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227667" y="46365"/>
            <a:ext cx="8261837" cy="1108832"/>
            <a:chOff x="250038" y="190520"/>
            <a:chExt cx="5904656" cy="1108832"/>
          </a:xfrm>
        </p:grpSpPr>
        <p:sp>
          <p:nvSpPr>
            <p:cNvPr id="5" name="Rectángulo 5"/>
            <p:cNvSpPr>
              <a:spLocks noChangeArrowheads="1"/>
            </p:cNvSpPr>
            <p:nvPr/>
          </p:nvSpPr>
          <p:spPr bwMode="auto">
            <a:xfrm>
              <a:off x="250038" y="190520"/>
              <a:ext cx="5904656" cy="646331"/>
            </a:xfrm>
            <a:prstGeom prst="rect">
              <a:avLst/>
            </a:prstGeom>
            <a:noFill/>
            <a:ln w="9525">
              <a:noFill/>
              <a:miter lim="800000"/>
              <a:headEnd/>
              <a:tailEnd/>
            </a:ln>
          </p:spPr>
          <p:txBody>
            <a:bodyPr wrap="square">
              <a:spAutoFit/>
            </a:bodyPr>
            <a:lstStyle/>
            <a:p>
              <a:pPr>
                <a:defRPr/>
              </a:pPr>
              <a:r>
                <a:rPr lang="es-ES" sz="3600" dirty="0">
                  <a:solidFill>
                    <a:srgbClr val="FFC000"/>
                  </a:solidFill>
                  <a:latin typeface="Impact" pitchFamily="34" charset="0"/>
                  <a:sym typeface="Helvetica Neue Bold Condensed" charset="0"/>
                </a:rPr>
                <a:t>CORREDOR  </a:t>
              </a:r>
              <a:endParaRPr lang="es-ES" sz="36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651451" y="653021"/>
              <a:ext cx="54029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600" dirty="0">
                  <a:solidFill>
                    <a:prstClr val="black"/>
                  </a:solidFill>
                  <a:latin typeface="Impact" pitchFamily="34" charset="0"/>
                  <a:sym typeface="Helvetica Neue Bold Condensed"/>
                </a:rPr>
                <a:t>PAMPLONA - CÚCUTA</a:t>
              </a:r>
            </a:p>
          </p:txBody>
        </p:sp>
      </p:grpSp>
      <p:sp>
        <p:nvSpPr>
          <p:cNvPr id="34" name="30 CuadroTexto"/>
          <p:cNvSpPr txBox="1">
            <a:spLocks noChangeArrowheads="1"/>
          </p:cNvSpPr>
          <p:nvPr/>
        </p:nvSpPr>
        <p:spPr bwMode="auto">
          <a:xfrm flipH="1">
            <a:off x="4409549" y="1452545"/>
            <a:ext cx="490419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 </a:t>
            </a:r>
          </a:p>
        </p:txBody>
      </p:sp>
      <p:graphicFrame>
        <p:nvGraphicFramePr>
          <p:cNvPr id="35" name="17 Tabla"/>
          <p:cNvGraphicFramePr>
            <a:graphicFrameLocks noGrp="1"/>
          </p:cNvGraphicFramePr>
          <p:nvPr>
            <p:extLst/>
          </p:nvPr>
        </p:nvGraphicFramePr>
        <p:xfrm>
          <a:off x="4425593" y="1856533"/>
          <a:ext cx="4886047" cy="1249680"/>
        </p:xfrm>
        <a:graphic>
          <a:graphicData uri="http://schemas.openxmlformats.org/drawingml/2006/table">
            <a:tbl>
              <a:tblPr firstRow="1" bandRow="1">
                <a:tableStyleId>{BC89EF96-8CEA-46FF-86C4-4CE0E7609802}</a:tableStyleId>
              </a:tblPr>
              <a:tblGrid>
                <a:gridCol w="3407768"/>
                <a:gridCol w="1478279"/>
              </a:tblGrid>
              <a:tr h="223470">
                <a:tc gridSpan="2">
                  <a:txBody>
                    <a:bodyPr/>
                    <a:lstStyle/>
                    <a:p>
                      <a:pPr algn="ctr" fontAlgn="ctr"/>
                      <a:r>
                        <a:rPr lang="es-CO" sz="1600" b="1" i="0" u="none" strike="noStrike" dirty="0" smtClean="0">
                          <a:solidFill>
                            <a:schemeClr val="tx1"/>
                          </a:solidFill>
                          <a:latin typeface="+mn-lt"/>
                          <a:cs typeface="Arial" panose="020B0604020202020204" pitchFamily="34" charset="0"/>
                        </a:rPr>
                        <a:t>FONDO</a:t>
                      </a:r>
                      <a:r>
                        <a:rPr lang="es-CO" sz="1600" b="1" i="0" u="none" strike="noStrike" baseline="0" dirty="0" smtClean="0">
                          <a:solidFill>
                            <a:schemeClr val="tx1"/>
                          </a:solidFill>
                          <a:latin typeface="+mn-lt"/>
                          <a:cs typeface="Arial" panose="020B0604020202020204" pitchFamily="34" charset="0"/>
                        </a:rPr>
                        <a:t> DE ADAPTACIÓN</a:t>
                      </a:r>
                      <a:endParaRPr lang="es-CO" sz="1600" b="1" i="0" u="none" strike="noStrike" dirty="0">
                        <a:solidFill>
                          <a:schemeClr val="tx1"/>
                        </a:solidFill>
                        <a:latin typeface="+mn-lt"/>
                        <a:cs typeface="Arial" panose="020B0604020202020204" pitchFamily="34" charset="0"/>
                      </a:endParaRPr>
                    </a:p>
                  </a:txBody>
                  <a:tcPr/>
                </a:tc>
                <a:tc hMerge="1">
                  <a:txBody>
                    <a:bodyPr/>
                    <a:lstStyle/>
                    <a:p>
                      <a:pPr algn="ctr" fontAlgn="ctr"/>
                      <a:endParaRPr lang="es-CO" sz="14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Intervención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43,00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Construcción</a:t>
                      </a:r>
                      <a:r>
                        <a:rPr lang="es-ES" sz="1400" b="0" u="none" strike="noStrike" baseline="0" dirty="0" smtClean="0">
                          <a:effectLst/>
                          <a:latin typeface="+mn-lt"/>
                          <a:cs typeface="+mn-cs"/>
                        </a:rPr>
                        <a:t> Doble Calzada</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47,00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Rehabilitación</a:t>
                      </a: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43,00</a:t>
                      </a:r>
                      <a:r>
                        <a:rPr lang="es-CO" sz="1400" b="0" i="0" u="none" strike="noStrike" baseline="0" dirty="0" smtClean="0">
                          <a:solidFill>
                            <a:schemeClr val="tx1"/>
                          </a:solidFill>
                          <a:latin typeface="+mn-lt"/>
                          <a:cs typeface="Arial" panose="020B0604020202020204" pitchFamily="34" charset="0"/>
                        </a:rPr>
                        <a:t> </a:t>
                      </a:r>
                      <a:r>
                        <a:rPr lang="es-CO" sz="1400" b="0" i="0" u="none" strike="noStrike" dirty="0" smtClean="0">
                          <a:solidFill>
                            <a:schemeClr val="tx1"/>
                          </a:solidFill>
                          <a:latin typeface="+mn-lt"/>
                          <a:cs typeface="Arial" panose="020B0604020202020204" pitchFamily="34" charset="0"/>
                        </a:rPr>
                        <a:t>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4386046" y="3216704"/>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394068" y="3627323"/>
          <a:ext cx="4919671" cy="518160"/>
        </p:xfrm>
        <a:graphic>
          <a:graphicData uri="http://schemas.openxmlformats.org/drawingml/2006/table">
            <a:tbl>
              <a:tblPr firstRow="1" bandRow="1">
                <a:tableStyleId>{BC89EF96-8CEA-46FF-86C4-4CE0E7609802}</a:tableStyleId>
              </a:tblPr>
              <a:tblGrid>
                <a:gridCol w="4919671"/>
              </a:tblGrid>
              <a:tr h="0">
                <a:tc>
                  <a:txBody>
                    <a:bodyPr/>
                    <a:lstStyle/>
                    <a:p>
                      <a:pPr marL="228600" indent="-228600">
                        <a:buFont typeface="+mj-lt"/>
                        <a:buAutoNum type="arabicPeriod"/>
                      </a:pPr>
                      <a:r>
                        <a:rPr lang="es-CO" sz="1400" b="0" dirty="0" smtClean="0">
                          <a:solidFill>
                            <a:schemeClr val="tx1"/>
                          </a:solidFill>
                          <a:effectLst/>
                          <a:latin typeface="+mj-lt"/>
                        </a:rPr>
                        <a:t>Generación de más </a:t>
                      </a:r>
                      <a:r>
                        <a:rPr lang="es-CO" sz="1400" b="0" kern="1200" dirty="0" smtClean="0">
                          <a:solidFill>
                            <a:schemeClr val="tx1"/>
                          </a:solidFill>
                          <a:effectLst/>
                          <a:latin typeface="+mj-lt"/>
                          <a:ea typeface="+mn-ea"/>
                          <a:cs typeface="+mn-cs"/>
                        </a:rPr>
                        <a:t>de 8000 </a:t>
                      </a:r>
                      <a:r>
                        <a:rPr lang="es-CO" sz="1400" b="0" dirty="0" smtClean="0">
                          <a:solidFill>
                            <a:schemeClr val="tx1"/>
                          </a:solidFill>
                          <a:effectLst/>
                          <a:latin typeface="+mj-lt"/>
                        </a:rPr>
                        <a:t>empleos directos</a:t>
                      </a:r>
                      <a:r>
                        <a:rPr lang="es-CO" sz="1400" b="0" baseline="0" dirty="0" smtClean="0">
                          <a:solidFill>
                            <a:schemeClr val="tx1"/>
                          </a:solidFill>
                          <a:effectLst/>
                          <a:latin typeface="+mj-lt"/>
                        </a:rPr>
                        <a:t> </a:t>
                      </a:r>
                      <a:r>
                        <a:rPr lang="es-CO" sz="1400" b="0" dirty="0" smtClean="0">
                          <a:solidFill>
                            <a:schemeClr val="tx1"/>
                          </a:solidFill>
                          <a:effectLst/>
                          <a:latin typeface="+mj-lt"/>
                        </a:rPr>
                        <a:t>durante la etapa de construcción (5 años)</a:t>
                      </a:r>
                      <a:endParaRPr lang="es-CO" sz="1400" b="0" dirty="0">
                        <a:solidFill>
                          <a:schemeClr val="tx1"/>
                        </a:solidFill>
                        <a:effectLst/>
                        <a:latin typeface="+mj-lt"/>
                      </a:endParaRPr>
                    </a:p>
                  </a:txBody>
                  <a:tcPr>
                    <a:noFill/>
                  </a:tcPr>
                </a:tc>
              </a:tr>
            </a:tbl>
          </a:graphicData>
        </a:graphic>
      </p:graphicFrame>
      <p:sp>
        <p:nvSpPr>
          <p:cNvPr id="39" name="30 CuadroTexto"/>
          <p:cNvSpPr txBox="1">
            <a:spLocks noChangeArrowheads="1"/>
          </p:cNvSpPr>
          <p:nvPr/>
        </p:nvSpPr>
        <p:spPr bwMode="auto">
          <a:xfrm flipH="1">
            <a:off x="4409549" y="4221998"/>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417571" y="4632617"/>
          <a:ext cx="4919671" cy="731520"/>
        </p:xfrm>
        <a:graphic>
          <a:graphicData uri="http://schemas.openxmlformats.org/drawingml/2006/table">
            <a:tbl>
              <a:tblPr firstRow="1" bandRow="1">
                <a:tableStyleId>{BC89EF96-8CEA-46FF-86C4-4CE0E7609802}</a:tableStyleId>
              </a:tblPr>
              <a:tblGrid>
                <a:gridCol w="4919671"/>
              </a:tblGrid>
              <a:tr h="580986">
                <a:tc>
                  <a:txBody>
                    <a:bodyPr/>
                    <a:lstStyle/>
                    <a:p>
                      <a:pPr marL="342900" indent="-342900" algn="just">
                        <a:buFont typeface="+mj-lt"/>
                        <a:buAutoNum type="arabicPeriod"/>
                      </a:pPr>
                      <a:r>
                        <a:rPr lang="es-ES" sz="1400" b="0" kern="1200" dirty="0" smtClean="0">
                          <a:solidFill>
                            <a:schemeClr val="tx1"/>
                          </a:solidFill>
                          <a:effectLst/>
                          <a:latin typeface="+mn-lt"/>
                          <a:ea typeface="+mn-ea"/>
                          <a:cs typeface="+mn-cs"/>
                        </a:rPr>
                        <a:t>Mejoras en Seguridad Vial. </a:t>
                      </a:r>
                    </a:p>
                    <a:p>
                      <a:pPr marL="342900" indent="-342900" algn="just">
                        <a:buFont typeface="+mj-lt"/>
                        <a:buAutoNum type="arabicPeriod"/>
                      </a:pPr>
                      <a:r>
                        <a:rPr lang="es-ES" sz="1400" b="0" kern="1200" dirty="0" smtClean="0">
                          <a:solidFill>
                            <a:schemeClr val="tx1"/>
                          </a:solidFill>
                          <a:effectLst/>
                          <a:latin typeface="+mn-lt"/>
                          <a:ea typeface="+mn-ea"/>
                          <a:cs typeface="+mn-cs"/>
                        </a:rPr>
                        <a:t>Mejoras en atención de emergencias y atención al usuario.</a:t>
                      </a:r>
                    </a:p>
                    <a:p>
                      <a:pPr marL="342900" indent="-342900" algn="just">
                        <a:buFont typeface="+mj-lt"/>
                        <a:buAutoNum type="arabicPeriod"/>
                      </a:pPr>
                      <a:r>
                        <a:rPr lang="es-ES" sz="1400" b="0" kern="1200" dirty="0" smtClean="0">
                          <a:solidFill>
                            <a:schemeClr val="tx1"/>
                          </a:solidFill>
                          <a:effectLst/>
                          <a:latin typeface="+mn-lt"/>
                          <a:ea typeface="+mn-ea"/>
                          <a:cs typeface="+mn-cs"/>
                        </a:rPr>
                        <a:t>Atención de sitios críticos.</a:t>
                      </a:r>
                    </a:p>
                  </a:txBody>
                  <a:tcPr>
                    <a:solidFill>
                      <a:schemeClr val="bg1"/>
                    </a:solidFill>
                  </a:tcPr>
                </a:tc>
              </a:tr>
            </a:tbl>
          </a:graphicData>
        </a:graphic>
      </p:graphicFrame>
      <p:sp>
        <p:nvSpPr>
          <p:cNvPr id="12" name="30 CuadroTexto"/>
          <p:cNvSpPr txBox="1">
            <a:spLocks noChangeArrowheads="1"/>
          </p:cNvSpPr>
          <p:nvPr/>
        </p:nvSpPr>
        <p:spPr bwMode="auto">
          <a:xfrm flipH="1">
            <a:off x="432515" y="5707831"/>
            <a:ext cx="3907819" cy="338554"/>
          </a:xfrm>
          <a:prstGeom prst="rect">
            <a:avLst/>
          </a:prstGeom>
          <a:solidFill>
            <a:schemeClr val="accent4"/>
          </a:solidFill>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EN ESTRUCTURACIÓN</a:t>
            </a:r>
          </a:p>
        </p:txBody>
      </p:sp>
      <p:pic>
        <p:nvPicPr>
          <p:cNvPr id="13" name="12 Imagen"/>
          <p:cNvPicPr/>
          <p:nvPr/>
        </p:nvPicPr>
        <p:blipFill>
          <a:blip r:embed="rId2"/>
          <a:stretch>
            <a:fillRect/>
          </a:stretch>
        </p:blipFill>
        <p:spPr>
          <a:xfrm>
            <a:off x="724430" y="1180516"/>
            <a:ext cx="3323987" cy="4430553"/>
          </a:xfrm>
          <a:prstGeom prst="rect">
            <a:avLst/>
          </a:prstGeom>
        </p:spPr>
      </p:pic>
      <p:sp>
        <p:nvSpPr>
          <p:cNvPr id="14" name="30 CuadroTexto"/>
          <p:cNvSpPr txBox="1">
            <a:spLocks noChangeArrowheads="1"/>
          </p:cNvSpPr>
          <p:nvPr/>
        </p:nvSpPr>
        <p:spPr bwMode="auto">
          <a:xfrm flipH="1">
            <a:off x="5745088" y="5441792"/>
            <a:ext cx="1908872"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smtClean="0">
                <a:solidFill>
                  <a:prstClr val="white"/>
                </a:solidFill>
                <a:latin typeface="Calibri"/>
                <a:cs typeface="Arial" pitchFamily="34" charset="0"/>
              </a:rPr>
              <a:t>CAPEX</a:t>
            </a:r>
            <a:endParaRPr lang="es-CO" sz="1600" dirty="0">
              <a:solidFill>
                <a:prstClr val="white"/>
              </a:solidFill>
              <a:latin typeface="Calibri"/>
              <a:cs typeface="Arial" pitchFamily="34" charset="0"/>
            </a:endParaRPr>
          </a:p>
        </p:txBody>
      </p:sp>
      <p:graphicFrame>
        <p:nvGraphicFramePr>
          <p:cNvPr id="15" name="3 Tabla"/>
          <p:cNvGraphicFramePr>
            <a:graphicFrameLocks noGrp="1"/>
          </p:cNvGraphicFramePr>
          <p:nvPr>
            <p:extLst>
              <p:ext uri="{D42A27DB-BD31-4B8C-83A1-F6EECF244321}">
                <p14:modId xmlns:p14="http://schemas.microsoft.com/office/powerpoint/2010/main" val="740549803"/>
              </p:ext>
            </p:extLst>
          </p:nvPr>
        </p:nvGraphicFramePr>
        <p:xfrm>
          <a:off x="5753111" y="5852411"/>
          <a:ext cx="1908872" cy="365760"/>
        </p:xfrm>
        <a:graphic>
          <a:graphicData uri="http://schemas.openxmlformats.org/drawingml/2006/table">
            <a:tbl>
              <a:tblPr firstRow="1" bandRow="1">
                <a:tableStyleId>{BC89EF96-8CEA-46FF-86C4-4CE0E7609802}</a:tableStyleId>
              </a:tblPr>
              <a:tblGrid>
                <a:gridCol w="1908872"/>
              </a:tblGrid>
              <a:tr h="0">
                <a:tc>
                  <a:txBody>
                    <a:bodyPr/>
                    <a:lstStyle/>
                    <a:p>
                      <a:pPr marL="0" indent="0" algn="ctr">
                        <a:buFont typeface="+mj-lt"/>
                        <a:buNone/>
                      </a:pPr>
                      <a:r>
                        <a:rPr lang="es-CO" sz="1800" b="0" dirty="0" smtClean="0">
                          <a:solidFill>
                            <a:schemeClr val="tx1"/>
                          </a:solidFill>
                          <a:effectLst/>
                          <a:latin typeface="+mj-lt"/>
                        </a:rPr>
                        <a:t>$</a:t>
                      </a:r>
                      <a:r>
                        <a:rPr lang="es-CO" sz="1800" b="0" baseline="0" dirty="0" smtClean="0">
                          <a:solidFill>
                            <a:schemeClr val="tx1"/>
                          </a:solidFill>
                          <a:effectLst/>
                          <a:latin typeface="+mj-lt"/>
                        </a:rPr>
                        <a:t> 1.371.185</a:t>
                      </a:r>
                      <a:endParaRPr lang="es-CO" sz="1800" b="0" dirty="0">
                        <a:solidFill>
                          <a:schemeClr val="tx1"/>
                        </a:solidFill>
                        <a:effectLst/>
                        <a:latin typeface="+mj-lt"/>
                      </a:endParaRPr>
                    </a:p>
                  </a:txBody>
                  <a:tcPr/>
                </a:tc>
              </a:tr>
            </a:tbl>
          </a:graphicData>
        </a:graphic>
      </p:graphicFrame>
    </p:spTree>
    <p:extLst>
      <p:ext uri="{BB962C8B-B14F-4D97-AF65-F5344CB8AC3E}">
        <p14:creationId xmlns:p14="http://schemas.microsoft.com/office/powerpoint/2010/main" val="3717194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155659" y="59609"/>
            <a:ext cx="8261836" cy="1013631"/>
            <a:chOff x="555247" y="144155"/>
            <a:chExt cx="5904656" cy="1013631"/>
          </a:xfrm>
        </p:grpSpPr>
        <p:sp>
          <p:nvSpPr>
            <p:cNvPr id="5" name="Rectángulo 5"/>
            <p:cNvSpPr>
              <a:spLocks noChangeArrowheads="1"/>
            </p:cNvSpPr>
            <p:nvPr/>
          </p:nvSpPr>
          <p:spPr bwMode="auto">
            <a:xfrm>
              <a:off x="55524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4G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832498" y="573011"/>
              <a:ext cx="4752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200" dirty="0">
                  <a:solidFill>
                    <a:prstClr val="black"/>
                  </a:solidFill>
                  <a:latin typeface="Impact" pitchFamily="34" charset="0"/>
                  <a:sym typeface="Helvetica Neue Bold Condensed"/>
                </a:rPr>
                <a:t>PASTO - CHACHAGÜI - POPAYÁN</a:t>
              </a:r>
            </a:p>
          </p:txBody>
        </p:sp>
      </p:grpSp>
      <p:sp>
        <p:nvSpPr>
          <p:cNvPr id="34" name="30 CuadroTexto"/>
          <p:cNvSpPr txBox="1">
            <a:spLocks noChangeArrowheads="1"/>
          </p:cNvSpPr>
          <p:nvPr/>
        </p:nvSpPr>
        <p:spPr bwMode="auto">
          <a:xfrm flipH="1">
            <a:off x="4409549" y="1246417"/>
            <a:ext cx="4904191" cy="307777"/>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425593" y="1635016"/>
          <a:ext cx="4886047" cy="1524000"/>
        </p:xfrm>
        <a:graphic>
          <a:graphicData uri="http://schemas.openxmlformats.org/drawingml/2006/table">
            <a:tbl>
              <a:tblPr firstRow="1" bandRow="1">
                <a:tableStyleId>{BC89EF96-8CEA-46FF-86C4-4CE0E7609802}</a:tableStyleId>
              </a:tblPr>
              <a:tblGrid>
                <a:gridCol w="3407768"/>
                <a:gridCol w="1478279"/>
              </a:tblGrid>
              <a:tr h="223470">
                <a:tc>
                  <a:txBody>
                    <a:bodyPr/>
                    <a:lstStyle/>
                    <a:p>
                      <a:pPr algn="ctr"/>
                      <a:r>
                        <a:rPr lang="es-CO" sz="1400" b="1" dirty="0" smtClean="0">
                          <a:latin typeface="+mn-lt"/>
                          <a:cs typeface="+mn-cs"/>
                        </a:rPr>
                        <a:t>Grupo 2 FONADE</a:t>
                      </a:r>
                      <a:endParaRPr lang="es-CO" sz="1400" b="1" dirty="0">
                        <a:latin typeface="+mn-lt"/>
                        <a:cs typeface="Arial" panose="020B0604020202020204" pitchFamily="34" charset="0"/>
                      </a:endParaRPr>
                    </a:p>
                  </a:txBody>
                  <a:tcPr/>
                </a:tc>
                <a:tc>
                  <a:txBody>
                    <a:bodyPr/>
                    <a:lstStyle/>
                    <a:p>
                      <a:pPr algn="ctr" fontAlgn="ctr"/>
                      <a:r>
                        <a:rPr lang="es-CO" sz="1400" b="1" i="0" u="none" strike="noStrike" dirty="0" smtClean="0">
                          <a:solidFill>
                            <a:schemeClr val="tx1"/>
                          </a:solidFill>
                          <a:latin typeface="+mn-lt"/>
                          <a:cs typeface="Arial" panose="020B0604020202020204" pitchFamily="34" charset="0"/>
                        </a:rPr>
                        <a:t>TERCERA OLA</a:t>
                      </a:r>
                      <a:endParaRPr lang="es-CO" sz="14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Proyecto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319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Mejoramiento Y</a:t>
                      </a:r>
                      <a:r>
                        <a:rPr lang="es-ES" sz="1400" u="none" strike="noStrike" baseline="0" dirty="0" smtClean="0">
                          <a:effectLst/>
                          <a:latin typeface="+mn-lt"/>
                        </a:rPr>
                        <a:t> Rehabilitación</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136,00 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Mejoramiento</a:t>
                      </a:r>
                    </a:p>
                  </a:txBody>
                  <a:tcPr/>
                </a:tc>
                <a:tc>
                  <a:txBody>
                    <a:bodyPr/>
                    <a:lstStyle/>
                    <a:p>
                      <a:pPr algn="ctr" fontAlgn="ctr"/>
                      <a:r>
                        <a:rPr lang="es-CO" sz="1400" b="0" i="0" u="none" strike="noStrike" baseline="0" dirty="0" smtClean="0">
                          <a:solidFill>
                            <a:srgbClr val="000000"/>
                          </a:solidFill>
                          <a:latin typeface="+mn-lt"/>
                          <a:cs typeface="Arial" panose="020B0604020202020204" pitchFamily="34" charset="0"/>
                        </a:rPr>
                        <a:t> 93,00 </a:t>
                      </a:r>
                      <a:r>
                        <a:rPr lang="es-CO" sz="1400" b="0" i="0" u="none" strike="noStrike" dirty="0" smtClean="0">
                          <a:solidFill>
                            <a:srgbClr val="000000"/>
                          </a:solidFill>
                          <a:latin typeface="+mn-lt"/>
                          <a:cs typeface="Arial" panose="020B0604020202020204" pitchFamily="34" charset="0"/>
                        </a:rPr>
                        <a:t>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Variantes</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1 Und.</a:t>
                      </a:r>
                      <a:endParaRPr lang="es-CO" sz="14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4401808" y="3276541"/>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409549" y="3684146"/>
          <a:ext cx="4919671" cy="518160"/>
        </p:xfrm>
        <a:graphic>
          <a:graphicData uri="http://schemas.openxmlformats.org/drawingml/2006/table">
            <a:tbl>
              <a:tblPr firstRow="1" bandRow="1">
                <a:tableStyleId>{BC89EF96-8CEA-46FF-86C4-4CE0E7609802}</a:tableStyleId>
              </a:tblPr>
              <a:tblGrid>
                <a:gridCol w="4919671"/>
              </a:tblGrid>
              <a:tr h="0">
                <a:tc>
                  <a:txBody>
                    <a:bodyPr/>
                    <a:lstStyle/>
                    <a:p>
                      <a:pPr marL="228600" indent="-228600">
                        <a:buFont typeface="+mj-lt"/>
                        <a:buAutoNum type="arabicPeriod"/>
                      </a:pPr>
                      <a:r>
                        <a:rPr lang="es-CO" sz="1400" b="0" dirty="0" smtClean="0">
                          <a:solidFill>
                            <a:srgbClr val="244061">
                              <a:lumMod val="50000"/>
                            </a:srgbClr>
                          </a:solidFill>
                          <a:latin typeface="+mj-lt"/>
                        </a:rPr>
                        <a:t>Generación de más de 8.000  empleos directos  durante la etapa de construcción (5 años).</a:t>
                      </a:r>
                      <a:endParaRPr lang="es-CO" sz="1400" b="0" dirty="0">
                        <a:solidFill>
                          <a:srgbClr val="244061">
                            <a:lumMod val="50000"/>
                          </a:srgbClr>
                        </a:solidFill>
                        <a:latin typeface="+mj-lt"/>
                      </a:endParaRPr>
                    </a:p>
                  </a:txBody>
                  <a:tcPr/>
                </a:tc>
              </a:tr>
            </a:tbl>
          </a:graphicData>
        </a:graphic>
      </p:graphicFrame>
      <p:sp>
        <p:nvSpPr>
          <p:cNvPr id="39" name="30 CuadroTexto"/>
          <p:cNvSpPr txBox="1">
            <a:spLocks noChangeArrowheads="1"/>
          </p:cNvSpPr>
          <p:nvPr/>
        </p:nvSpPr>
        <p:spPr bwMode="auto">
          <a:xfrm flipH="1">
            <a:off x="4409549" y="4489329"/>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417571" y="4887069"/>
          <a:ext cx="4919671" cy="944880"/>
        </p:xfrm>
        <a:graphic>
          <a:graphicData uri="http://schemas.openxmlformats.org/drawingml/2006/table">
            <a:tbl>
              <a:tblPr firstRow="1" bandRow="1">
                <a:tableStyleId>{BC89EF96-8CEA-46FF-86C4-4CE0E7609802}</a:tableStyleId>
              </a:tblPr>
              <a:tblGrid>
                <a:gridCol w="4919671"/>
              </a:tblGrid>
              <a:tr h="771046">
                <a:tc>
                  <a:txBody>
                    <a:bodyPr/>
                    <a:lstStyle/>
                    <a:p>
                      <a:pPr marL="228600" indent="-228600" algn="just">
                        <a:buFont typeface="+mj-lt"/>
                        <a:buAutoNum type="arabicPeriod"/>
                      </a:pPr>
                      <a:r>
                        <a:rPr lang="es-ES" sz="1400" b="0" dirty="0" smtClean="0">
                          <a:latin typeface="+mj-lt"/>
                        </a:rPr>
                        <a:t>Mejora la conectividad del sur del País y con la frontera con Ecuador. Reducción de una hora de recorrido Pasto – Popayán.</a:t>
                      </a: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es-CO" sz="1400" b="0" dirty="0" smtClean="0">
                          <a:solidFill>
                            <a:srgbClr val="244061">
                              <a:lumMod val="50000"/>
                            </a:srgbClr>
                          </a:solidFill>
                          <a:latin typeface="+mj-lt"/>
                        </a:rPr>
                        <a:t>Mejora de parámetros geométricos en alineamiento horizontal entre 50 y 60 km/h.</a:t>
                      </a:r>
                    </a:p>
                  </a:txBody>
                  <a:tcPr>
                    <a:solidFill>
                      <a:schemeClr val="bg1"/>
                    </a:solidFill>
                  </a:tcPr>
                </a:tc>
              </a:tr>
            </a:tbl>
          </a:graphicData>
        </a:graphic>
      </p:graphicFrame>
      <p:grpSp>
        <p:nvGrpSpPr>
          <p:cNvPr id="2" name="Grupo 1"/>
          <p:cNvGrpSpPr/>
          <p:nvPr/>
        </p:nvGrpSpPr>
        <p:grpSpPr>
          <a:xfrm>
            <a:off x="509789" y="1266424"/>
            <a:ext cx="3644721" cy="4500804"/>
            <a:chOff x="231820" y="1073239"/>
            <a:chExt cx="3644721" cy="4500804"/>
          </a:xfrm>
        </p:grpSpPr>
        <p:pic>
          <p:nvPicPr>
            <p:cNvPr id="31" name="Picture 2" descr="http://invias.gov.co/images/mapas/imagenes_red_vial/10052012/008_cauca.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315959" y="1073239"/>
              <a:ext cx="3560582" cy="450080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32" name="Rectangle 55"/>
            <p:cNvSpPr>
              <a:spLocks noChangeArrowheads="1"/>
            </p:cNvSpPr>
            <p:nvPr/>
          </p:nvSpPr>
          <p:spPr bwMode="auto">
            <a:xfrm>
              <a:off x="231820" y="1230756"/>
              <a:ext cx="1545970" cy="695670"/>
            </a:xfrm>
            <a:prstGeom prst="rect">
              <a:avLst/>
            </a:prstGeom>
            <a:solidFill>
              <a:srgbClr val="F79646">
                <a:lumMod val="20000"/>
                <a:lumOff val="80000"/>
              </a:srgbClr>
            </a:solidFill>
            <a:ln w="9525">
              <a:solidFill>
                <a:sysClr val="windowText" lastClr="000000"/>
              </a:solidFill>
              <a:miter lim="800000"/>
              <a:headEnd/>
              <a:tailEnd/>
            </a:ln>
            <a:effectLst>
              <a:outerShdw blurRad="50800" dist="38100" dir="2700000" algn="tl" rotWithShape="0">
                <a:prstClr val="black">
                  <a:alpha val="40000"/>
                </a:prstClr>
              </a:outerShdw>
            </a:effectLst>
          </p:spPr>
          <p:txBody>
            <a:bodyPr wrap="none" anchor="ctr"/>
            <a:lstStyle/>
            <a:p>
              <a:pPr algn="ctr" defTabSz="457200">
                <a:defRPr/>
              </a:pPr>
              <a:r>
                <a:rPr lang="es-ES" sz="1200" b="1" u="sng" kern="0" dirty="0" err="1">
                  <a:solidFill>
                    <a:srgbClr val="4F81BD">
                      <a:lumMod val="50000"/>
                    </a:srgbClr>
                  </a:solidFill>
                </a:rPr>
                <a:t>Subtramos</a:t>
              </a:r>
              <a:r>
                <a:rPr lang="es-ES" sz="1200" b="1" u="sng" kern="0" dirty="0">
                  <a:solidFill>
                    <a:srgbClr val="4F81BD">
                      <a:lumMod val="50000"/>
                    </a:srgbClr>
                  </a:solidFill>
                </a:rPr>
                <a:t> a mejorar</a:t>
              </a:r>
              <a:r>
                <a:rPr lang="es-ES" sz="1200" b="1" kern="0" dirty="0">
                  <a:solidFill>
                    <a:srgbClr val="4F81BD">
                      <a:lumMod val="50000"/>
                    </a:srgbClr>
                  </a:solidFill>
                </a:rPr>
                <a:t>:</a:t>
              </a:r>
            </a:p>
            <a:p>
              <a:pPr algn="ctr" defTabSz="457200">
                <a:defRPr/>
              </a:pPr>
              <a:r>
                <a:rPr lang="es-ES" sz="1200" b="1" kern="0" dirty="0">
                  <a:solidFill>
                    <a:srgbClr val="4F81BD">
                      <a:lumMod val="50000"/>
                    </a:srgbClr>
                  </a:solidFill>
                </a:rPr>
                <a:t>Variante de Popayán </a:t>
              </a:r>
            </a:p>
            <a:p>
              <a:pPr algn="ctr" defTabSz="457200">
                <a:defRPr/>
              </a:pPr>
              <a:r>
                <a:rPr lang="es-ES" sz="1200" b="1" kern="0" dirty="0" err="1">
                  <a:solidFill>
                    <a:srgbClr val="4F81BD">
                      <a:lumMod val="50000"/>
                    </a:srgbClr>
                  </a:solidFill>
                </a:rPr>
                <a:t>Timbío</a:t>
              </a:r>
              <a:r>
                <a:rPr lang="es-ES" sz="1200" b="1" kern="0" dirty="0">
                  <a:solidFill>
                    <a:srgbClr val="4F81BD">
                      <a:lumMod val="50000"/>
                    </a:srgbClr>
                  </a:solidFill>
                </a:rPr>
                <a:t>-Popayán</a:t>
              </a:r>
            </a:p>
            <a:p>
              <a:pPr algn="ctr" defTabSz="457200">
                <a:defRPr/>
              </a:pPr>
              <a:r>
                <a:rPr lang="es-ES" sz="1200" b="1" kern="0" dirty="0">
                  <a:solidFill>
                    <a:srgbClr val="4F81BD">
                      <a:lumMod val="50000"/>
                    </a:srgbClr>
                  </a:solidFill>
                </a:rPr>
                <a:t> </a:t>
              </a:r>
              <a:r>
                <a:rPr lang="es-ES" sz="1200" b="1" kern="0" dirty="0" err="1">
                  <a:solidFill>
                    <a:srgbClr val="4F81BD">
                      <a:lumMod val="50000"/>
                    </a:srgbClr>
                  </a:solidFill>
                </a:rPr>
                <a:t>Chachagüí</a:t>
              </a:r>
              <a:r>
                <a:rPr lang="es-ES" sz="1200" b="1" kern="0" dirty="0">
                  <a:solidFill>
                    <a:srgbClr val="4F81BD">
                      <a:lumMod val="50000"/>
                    </a:srgbClr>
                  </a:solidFill>
                </a:rPr>
                <a:t>-Estaquillo</a:t>
              </a:r>
            </a:p>
          </p:txBody>
        </p:sp>
        <p:sp>
          <p:nvSpPr>
            <p:cNvPr id="33" name="Rectangle 55"/>
            <p:cNvSpPr>
              <a:spLocks noChangeArrowheads="1"/>
            </p:cNvSpPr>
            <p:nvPr/>
          </p:nvSpPr>
          <p:spPr bwMode="auto">
            <a:xfrm>
              <a:off x="2097618" y="3630611"/>
              <a:ext cx="1684593" cy="389346"/>
            </a:xfrm>
            <a:prstGeom prst="rect">
              <a:avLst/>
            </a:prstGeom>
            <a:solidFill>
              <a:srgbClr val="F79646">
                <a:lumMod val="20000"/>
                <a:lumOff val="80000"/>
              </a:srgbClr>
            </a:solidFill>
            <a:ln w="9525">
              <a:solidFill>
                <a:sysClr val="windowText" lastClr="000000"/>
              </a:solidFill>
              <a:miter lim="800000"/>
              <a:headEnd/>
              <a:tailEnd/>
            </a:ln>
            <a:effectLst>
              <a:outerShdw blurRad="50800" dist="38100" dir="2700000" algn="tl" rotWithShape="0">
                <a:prstClr val="black">
                  <a:alpha val="40000"/>
                </a:prstClr>
              </a:outerShdw>
            </a:effectLst>
          </p:spPr>
          <p:txBody>
            <a:bodyPr wrap="none" anchor="ctr"/>
            <a:lstStyle/>
            <a:p>
              <a:pPr algn="ctr" defTabSz="457200">
                <a:defRPr/>
              </a:pPr>
              <a:r>
                <a:rPr lang="es-ES" sz="1200" b="1" u="sng" kern="0" dirty="0" err="1">
                  <a:solidFill>
                    <a:srgbClr val="4F81BD">
                      <a:lumMod val="50000"/>
                    </a:srgbClr>
                  </a:solidFill>
                </a:rPr>
                <a:t>Subtramo</a:t>
              </a:r>
              <a:r>
                <a:rPr lang="es-ES" sz="1200" b="1" u="sng" kern="0" dirty="0">
                  <a:solidFill>
                    <a:srgbClr val="4F81BD">
                      <a:lumMod val="50000"/>
                    </a:srgbClr>
                  </a:solidFill>
                </a:rPr>
                <a:t> a rehabilitar</a:t>
              </a:r>
              <a:endParaRPr lang="es-ES" sz="1200" b="1" kern="0" dirty="0">
                <a:solidFill>
                  <a:srgbClr val="4F81BD">
                    <a:lumMod val="50000"/>
                  </a:srgbClr>
                </a:solidFill>
              </a:endParaRPr>
            </a:p>
          </p:txBody>
        </p:sp>
        <p:cxnSp>
          <p:nvCxnSpPr>
            <p:cNvPr id="36" name="81 Conector recto de flecha"/>
            <p:cNvCxnSpPr>
              <a:stCxn id="32" idx="3"/>
              <a:endCxn id="46" idx="1"/>
            </p:cNvCxnSpPr>
            <p:nvPr/>
          </p:nvCxnSpPr>
          <p:spPr>
            <a:xfrm>
              <a:off x="1777790" y="1578591"/>
              <a:ext cx="786848" cy="253361"/>
            </a:xfrm>
            <a:prstGeom prst="straightConnector1">
              <a:avLst/>
            </a:prstGeom>
            <a:noFill/>
            <a:ln w="25400" cap="flat" cmpd="sng" algn="ctr">
              <a:solidFill>
                <a:srgbClr val="F79646">
                  <a:lumMod val="20000"/>
                  <a:lumOff val="80000"/>
                </a:srgbClr>
              </a:solidFill>
              <a:prstDash val="solid"/>
              <a:tailEnd type="arrow"/>
            </a:ln>
            <a:effectLst>
              <a:outerShdw blurRad="40000" dist="20000" dir="5400000" rotWithShape="0">
                <a:srgbClr val="000000">
                  <a:alpha val="38000"/>
                </a:srgbClr>
              </a:outerShdw>
            </a:effectLst>
          </p:spPr>
        </p:cxnSp>
        <p:cxnSp>
          <p:nvCxnSpPr>
            <p:cNvPr id="41" name="82 Conector recto de flecha"/>
            <p:cNvCxnSpPr>
              <a:stCxn id="32" idx="3"/>
            </p:cNvCxnSpPr>
            <p:nvPr/>
          </p:nvCxnSpPr>
          <p:spPr>
            <a:xfrm>
              <a:off x="1777790" y="1578591"/>
              <a:ext cx="984880" cy="12054"/>
            </a:xfrm>
            <a:prstGeom prst="straightConnector1">
              <a:avLst/>
            </a:prstGeom>
            <a:noFill/>
            <a:ln w="25400" cap="flat" cmpd="sng" algn="ctr">
              <a:solidFill>
                <a:srgbClr val="F79646">
                  <a:lumMod val="20000"/>
                  <a:lumOff val="80000"/>
                </a:srgbClr>
              </a:solidFill>
              <a:prstDash val="solid"/>
              <a:tailEnd type="arrow"/>
            </a:ln>
            <a:effectLst>
              <a:outerShdw blurRad="40000" dist="20000" dir="5400000" rotWithShape="0">
                <a:srgbClr val="000000">
                  <a:alpha val="38000"/>
                </a:srgbClr>
              </a:outerShdw>
            </a:effectLst>
          </p:spPr>
        </p:cxnSp>
        <p:cxnSp>
          <p:nvCxnSpPr>
            <p:cNvPr id="42" name="83 Conector recto de flecha"/>
            <p:cNvCxnSpPr>
              <a:stCxn id="32" idx="2"/>
            </p:cNvCxnSpPr>
            <p:nvPr/>
          </p:nvCxnSpPr>
          <p:spPr>
            <a:xfrm>
              <a:off x="1004805" y="1926425"/>
              <a:ext cx="134002" cy="1447918"/>
            </a:xfrm>
            <a:prstGeom prst="straightConnector1">
              <a:avLst/>
            </a:prstGeom>
            <a:noFill/>
            <a:ln w="25400" cap="flat" cmpd="sng" algn="ctr">
              <a:solidFill>
                <a:srgbClr val="F79646">
                  <a:lumMod val="20000"/>
                  <a:lumOff val="80000"/>
                </a:srgbClr>
              </a:solidFill>
              <a:prstDash val="solid"/>
              <a:tailEnd type="arrow"/>
            </a:ln>
            <a:effectLst>
              <a:outerShdw blurRad="40000" dist="20000" dir="5400000" rotWithShape="0">
                <a:srgbClr val="000000">
                  <a:alpha val="38000"/>
                </a:srgbClr>
              </a:outerShdw>
            </a:effectLst>
          </p:spPr>
        </p:cxnSp>
        <p:cxnSp>
          <p:nvCxnSpPr>
            <p:cNvPr id="43" name="84 Conector recto de flecha"/>
            <p:cNvCxnSpPr>
              <a:stCxn id="33" idx="1"/>
              <a:endCxn id="45" idx="3"/>
            </p:cNvCxnSpPr>
            <p:nvPr/>
          </p:nvCxnSpPr>
          <p:spPr>
            <a:xfrm flipH="1" flipV="1">
              <a:off x="1970542" y="2390205"/>
              <a:ext cx="127076" cy="1435079"/>
            </a:xfrm>
            <a:prstGeom prst="straightConnector1">
              <a:avLst/>
            </a:prstGeom>
            <a:noFill/>
            <a:ln w="25400" cap="flat" cmpd="sng" algn="ctr">
              <a:solidFill>
                <a:srgbClr val="F79646">
                  <a:lumMod val="20000"/>
                  <a:lumOff val="80000"/>
                </a:srgbClr>
              </a:solidFill>
              <a:prstDash val="solid"/>
              <a:tailEnd type="arrow"/>
            </a:ln>
            <a:effectLst>
              <a:outerShdw blurRad="40000" dist="20000" dir="5400000" rotWithShape="0">
                <a:srgbClr val="000000">
                  <a:alpha val="38000"/>
                </a:srgbClr>
              </a:outerShdw>
            </a:effectLst>
          </p:spPr>
        </p:cxnSp>
        <p:sp>
          <p:nvSpPr>
            <p:cNvPr id="44" name="85 Forma libre"/>
            <p:cNvSpPr/>
            <p:nvPr/>
          </p:nvSpPr>
          <p:spPr>
            <a:xfrm>
              <a:off x="806113" y="2811042"/>
              <a:ext cx="728758" cy="1906650"/>
            </a:xfrm>
            <a:custGeom>
              <a:avLst/>
              <a:gdLst>
                <a:gd name="connsiteX0" fmla="*/ 219075 w 876300"/>
                <a:gd name="connsiteY0" fmla="*/ 2114550 h 2114550"/>
                <a:gd name="connsiteX1" fmla="*/ 200025 w 876300"/>
                <a:gd name="connsiteY1" fmla="*/ 1895475 h 2114550"/>
                <a:gd name="connsiteX2" fmla="*/ 95250 w 876300"/>
                <a:gd name="connsiteY2" fmla="*/ 1609725 h 2114550"/>
                <a:gd name="connsiteX3" fmla="*/ 38100 w 876300"/>
                <a:gd name="connsiteY3" fmla="*/ 1466850 h 2114550"/>
                <a:gd name="connsiteX4" fmla="*/ 0 w 876300"/>
                <a:gd name="connsiteY4" fmla="*/ 1304925 h 2114550"/>
                <a:gd name="connsiteX5" fmla="*/ 47625 w 876300"/>
                <a:gd name="connsiteY5" fmla="*/ 1181100 h 2114550"/>
                <a:gd name="connsiteX6" fmla="*/ 142875 w 876300"/>
                <a:gd name="connsiteY6" fmla="*/ 1076325 h 2114550"/>
                <a:gd name="connsiteX7" fmla="*/ 238125 w 876300"/>
                <a:gd name="connsiteY7" fmla="*/ 885825 h 2114550"/>
                <a:gd name="connsiteX8" fmla="*/ 276225 w 876300"/>
                <a:gd name="connsiteY8" fmla="*/ 733425 h 2114550"/>
                <a:gd name="connsiteX9" fmla="*/ 323850 w 876300"/>
                <a:gd name="connsiteY9" fmla="*/ 638175 h 2114550"/>
                <a:gd name="connsiteX10" fmla="*/ 428625 w 876300"/>
                <a:gd name="connsiteY10" fmla="*/ 523875 h 2114550"/>
                <a:gd name="connsiteX11" fmla="*/ 552450 w 876300"/>
                <a:gd name="connsiteY11" fmla="*/ 314325 h 2114550"/>
                <a:gd name="connsiteX12" fmla="*/ 666750 w 876300"/>
                <a:gd name="connsiteY12" fmla="*/ 190500 h 2114550"/>
                <a:gd name="connsiteX13" fmla="*/ 781050 w 876300"/>
                <a:gd name="connsiteY13" fmla="*/ 76200 h 2114550"/>
                <a:gd name="connsiteX14" fmla="*/ 876300 w 876300"/>
                <a:gd name="connsiteY14" fmla="*/ 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6300" h="2114550">
                  <a:moveTo>
                    <a:pt x="219075" y="2114550"/>
                  </a:moveTo>
                  <a:lnTo>
                    <a:pt x="200025" y="1895475"/>
                  </a:lnTo>
                  <a:lnTo>
                    <a:pt x="95250" y="1609725"/>
                  </a:lnTo>
                  <a:lnTo>
                    <a:pt x="38100" y="1466850"/>
                  </a:lnTo>
                  <a:lnTo>
                    <a:pt x="0" y="1304925"/>
                  </a:lnTo>
                  <a:lnTo>
                    <a:pt x="47625" y="1181100"/>
                  </a:lnTo>
                  <a:lnTo>
                    <a:pt x="142875" y="1076325"/>
                  </a:lnTo>
                  <a:lnTo>
                    <a:pt x="238125" y="885825"/>
                  </a:lnTo>
                  <a:lnTo>
                    <a:pt x="276225" y="733425"/>
                  </a:lnTo>
                  <a:lnTo>
                    <a:pt x="323850" y="638175"/>
                  </a:lnTo>
                  <a:lnTo>
                    <a:pt x="428625" y="523875"/>
                  </a:lnTo>
                  <a:lnTo>
                    <a:pt x="552450" y="314325"/>
                  </a:lnTo>
                  <a:lnTo>
                    <a:pt x="666750" y="190500"/>
                  </a:lnTo>
                  <a:lnTo>
                    <a:pt x="781050" y="76200"/>
                  </a:lnTo>
                  <a:lnTo>
                    <a:pt x="876300" y="0"/>
                  </a:lnTo>
                </a:path>
              </a:pathLst>
            </a:cu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algn="ctr" defTabSz="457200">
                <a:spcBef>
                  <a:spcPct val="20000"/>
                </a:spcBef>
                <a:spcAft>
                  <a:spcPct val="20000"/>
                </a:spcAft>
                <a:defRPr/>
              </a:pPr>
              <a:endParaRPr lang="es-CO" sz="1200" kern="0">
                <a:solidFill>
                  <a:prstClr val="black"/>
                </a:solidFill>
                <a:latin typeface="Calibri"/>
              </a:endParaRPr>
            </a:p>
          </p:txBody>
        </p:sp>
        <p:sp>
          <p:nvSpPr>
            <p:cNvPr id="45" name="86 Forma libre"/>
            <p:cNvSpPr/>
            <p:nvPr/>
          </p:nvSpPr>
          <p:spPr>
            <a:xfrm>
              <a:off x="1542793" y="1943602"/>
              <a:ext cx="958475" cy="867440"/>
            </a:xfrm>
            <a:custGeom>
              <a:avLst/>
              <a:gdLst>
                <a:gd name="connsiteX0" fmla="*/ 0 w 1152525"/>
                <a:gd name="connsiteY0" fmla="*/ 962025 h 962025"/>
                <a:gd name="connsiteX1" fmla="*/ 171450 w 1152525"/>
                <a:gd name="connsiteY1" fmla="*/ 781050 h 962025"/>
                <a:gd name="connsiteX2" fmla="*/ 371475 w 1152525"/>
                <a:gd name="connsiteY2" fmla="*/ 628650 h 962025"/>
                <a:gd name="connsiteX3" fmla="*/ 514350 w 1152525"/>
                <a:gd name="connsiteY3" fmla="*/ 495300 h 962025"/>
                <a:gd name="connsiteX4" fmla="*/ 857250 w 1152525"/>
                <a:gd name="connsiteY4" fmla="*/ 371475 h 962025"/>
                <a:gd name="connsiteX5" fmla="*/ 990600 w 1152525"/>
                <a:gd name="connsiteY5" fmla="*/ 314325 h 962025"/>
                <a:gd name="connsiteX6" fmla="*/ 1076325 w 1152525"/>
                <a:gd name="connsiteY6" fmla="*/ 209550 h 962025"/>
                <a:gd name="connsiteX7" fmla="*/ 1123950 w 1152525"/>
                <a:gd name="connsiteY7" fmla="*/ 85725 h 962025"/>
                <a:gd name="connsiteX8" fmla="*/ 1143000 w 1152525"/>
                <a:gd name="connsiteY8" fmla="*/ 38100 h 962025"/>
                <a:gd name="connsiteX9" fmla="*/ 1152525 w 1152525"/>
                <a:gd name="connsiteY9" fmla="*/ 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525" h="962025">
                  <a:moveTo>
                    <a:pt x="0" y="962025"/>
                  </a:moveTo>
                  <a:lnTo>
                    <a:pt x="171450" y="781050"/>
                  </a:lnTo>
                  <a:lnTo>
                    <a:pt x="371475" y="628650"/>
                  </a:lnTo>
                  <a:lnTo>
                    <a:pt x="514350" y="495300"/>
                  </a:lnTo>
                  <a:lnTo>
                    <a:pt x="857250" y="371475"/>
                  </a:lnTo>
                  <a:lnTo>
                    <a:pt x="990600" y="314325"/>
                  </a:lnTo>
                  <a:lnTo>
                    <a:pt x="1076325" y="209550"/>
                  </a:lnTo>
                  <a:lnTo>
                    <a:pt x="1123950" y="85725"/>
                  </a:lnTo>
                  <a:lnTo>
                    <a:pt x="1143000" y="38100"/>
                  </a:lnTo>
                  <a:lnTo>
                    <a:pt x="1152525" y="0"/>
                  </a:lnTo>
                </a:path>
              </a:pathLst>
            </a:custGeom>
            <a:noFill/>
            <a:ln w="25400" cap="flat" cmpd="sng" algn="ctr">
              <a:solidFill>
                <a:srgbClr val="F79646"/>
              </a:solidFill>
              <a:prstDash val="sysDash"/>
            </a:ln>
            <a:effectLst>
              <a:outerShdw blurRad="40000" dist="20000" dir="5400000" rotWithShape="0">
                <a:srgbClr val="000000">
                  <a:alpha val="38000"/>
                </a:srgbClr>
              </a:outerShdw>
            </a:effectLst>
          </p:spPr>
          <p:txBody>
            <a:bodyPr rtlCol="0" anchor="ctr"/>
            <a:lstStyle/>
            <a:p>
              <a:pPr algn="ctr" defTabSz="457200">
                <a:spcBef>
                  <a:spcPct val="20000"/>
                </a:spcBef>
                <a:spcAft>
                  <a:spcPct val="20000"/>
                </a:spcAft>
                <a:defRPr/>
              </a:pPr>
              <a:endParaRPr lang="es-CO" sz="1200" kern="0">
                <a:solidFill>
                  <a:prstClr val="black"/>
                </a:solidFill>
                <a:latin typeface="Calibri"/>
              </a:endParaRPr>
            </a:p>
          </p:txBody>
        </p:sp>
        <p:sp>
          <p:nvSpPr>
            <p:cNvPr id="46" name="87 Forma libre"/>
            <p:cNvSpPr/>
            <p:nvPr/>
          </p:nvSpPr>
          <p:spPr>
            <a:xfrm>
              <a:off x="2501268" y="1539942"/>
              <a:ext cx="348536" cy="386483"/>
            </a:xfrm>
            <a:custGeom>
              <a:avLst/>
              <a:gdLst>
                <a:gd name="connsiteX0" fmla="*/ 0 w 419100"/>
                <a:gd name="connsiteY0" fmla="*/ 428625 h 428625"/>
                <a:gd name="connsiteX1" fmla="*/ 76200 w 419100"/>
                <a:gd name="connsiteY1" fmla="*/ 323850 h 428625"/>
                <a:gd name="connsiteX2" fmla="*/ 142875 w 419100"/>
                <a:gd name="connsiteY2" fmla="*/ 247650 h 428625"/>
                <a:gd name="connsiteX3" fmla="*/ 180975 w 419100"/>
                <a:gd name="connsiteY3" fmla="*/ 209550 h 428625"/>
                <a:gd name="connsiteX4" fmla="*/ 180975 w 419100"/>
                <a:gd name="connsiteY4" fmla="*/ 123825 h 428625"/>
                <a:gd name="connsiteX5" fmla="*/ 219075 w 419100"/>
                <a:gd name="connsiteY5" fmla="*/ 38100 h 428625"/>
                <a:gd name="connsiteX6" fmla="*/ 304800 w 419100"/>
                <a:gd name="connsiteY6" fmla="*/ 0 h 428625"/>
                <a:gd name="connsiteX7" fmla="*/ 371475 w 419100"/>
                <a:gd name="connsiteY7" fmla="*/ 0 h 428625"/>
                <a:gd name="connsiteX8" fmla="*/ 419100 w 419100"/>
                <a:gd name="connsiteY8"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 h="428625">
                  <a:moveTo>
                    <a:pt x="0" y="428625"/>
                  </a:moveTo>
                  <a:lnTo>
                    <a:pt x="76200" y="323850"/>
                  </a:lnTo>
                  <a:lnTo>
                    <a:pt x="142875" y="247650"/>
                  </a:lnTo>
                  <a:lnTo>
                    <a:pt x="180975" y="209550"/>
                  </a:lnTo>
                  <a:lnTo>
                    <a:pt x="180975" y="123825"/>
                  </a:lnTo>
                  <a:lnTo>
                    <a:pt x="219075" y="38100"/>
                  </a:lnTo>
                  <a:lnTo>
                    <a:pt x="304800" y="0"/>
                  </a:lnTo>
                  <a:lnTo>
                    <a:pt x="371475" y="0"/>
                  </a:lnTo>
                  <a:lnTo>
                    <a:pt x="419100" y="0"/>
                  </a:lnTo>
                </a:path>
              </a:pathLst>
            </a:custGeom>
            <a:noFill/>
            <a:ln w="38100" cap="flat" cmpd="sng" algn="ctr">
              <a:solidFill>
                <a:srgbClr val="F79646"/>
              </a:solidFill>
              <a:prstDash val="solid"/>
            </a:ln>
            <a:effectLst>
              <a:outerShdw blurRad="40000" dist="23000" dir="5400000" rotWithShape="0">
                <a:srgbClr val="000000">
                  <a:alpha val="35000"/>
                </a:srgbClr>
              </a:outerShdw>
            </a:effectLst>
          </p:spPr>
          <p:txBody>
            <a:bodyPr rtlCol="0" anchor="ctr"/>
            <a:lstStyle/>
            <a:p>
              <a:pPr algn="ctr" defTabSz="457200">
                <a:spcBef>
                  <a:spcPct val="20000"/>
                </a:spcBef>
                <a:spcAft>
                  <a:spcPct val="20000"/>
                </a:spcAft>
                <a:defRPr/>
              </a:pPr>
              <a:endParaRPr lang="es-CO" sz="1200" kern="0">
                <a:solidFill>
                  <a:prstClr val="black"/>
                </a:solidFill>
                <a:latin typeface="Calibri"/>
              </a:endParaRPr>
            </a:p>
          </p:txBody>
        </p:sp>
        <p:sp>
          <p:nvSpPr>
            <p:cNvPr id="47" name="88 Forma libre"/>
            <p:cNvSpPr/>
            <p:nvPr/>
          </p:nvSpPr>
          <p:spPr>
            <a:xfrm>
              <a:off x="1598242" y="1883483"/>
              <a:ext cx="910948" cy="850263"/>
            </a:xfrm>
            <a:custGeom>
              <a:avLst/>
              <a:gdLst>
                <a:gd name="connsiteX0" fmla="*/ 1095375 w 1095375"/>
                <a:gd name="connsiteY0" fmla="*/ 47625 h 942975"/>
                <a:gd name="connsiteX1" fmla="*/ 1009650 w 1095375"/>
                <a:gd name="connsiteY1" fmla="*/ 66675 h 942975"/>
                <a:gd name="connsiteX2" fmla="*/ 857250 w 1095375"/>
                <a:gd name="connsiteY2" fmla="*/ 66675 h 942975"/>
                <a:gd name="connsiteX3" fmla="*/ 581025 w 1095375"/>
                <a:gd name="connsiteY3" fmla="*/ 0 h 942975"/>
                <a:gd name="connsiteX4" fmla="*/ 314325 w 1095375"/>
                <a:gd name="connsiteY4" fmla="*/ 76200 h 942975"/>
                <a:gd name="connsiteX5" fmla="*/ 123825 w 1095375"/>
                <a:gd name="connsiteY5" fmla="*/ 314325 h 942975"/>
                <a:gd name="connsiteX6" fmla="*/ 28575 w 1095375"/>
                <a:gd name="connsiteY6" fmla="*/ 485775 h 942975"/>
                <a:gd name="connsiteX7" fmla="*/ 19050 w 1095375"/>
                <a:gd name="connsiteY7" fmla="*/ 657225 h 942975"/>
                <a:gd name="connsiteX8" fmla="*/ 38100 w 1095375"/>
                <a:gd name="connsiteY8" fmla="*/ 790575 h 942975"/>
                <a:gd name="connsiteX9" fmla="*/ 0 w 1095375"/>
                <a:gd name="connsiteY9" fmla="*/ 94297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75" h="942975">
                  <a:moveTo>
                    <a:pt x="1095375" y="47625"/>
                  </a:moveTo>
                  <a:lnTo>
                    <a:pt x="1009650" y="66675"/>
                  </a:lnTo>
                  <a:lnTo>
                    <a:pt x="857250" y="66675"/>
                  </a:lnTo>
                  <a:lnTo>
                    <a:pt x="581025" y="0"/>
                  </a:lnTo>
                  <a:lnTo>
                    <a:pt x="314325" y="76200"/>
                  </a:lnTo>
                  <a:lnTo>
                    <a:pt x="123825" y="314325"/>
                  </a:lnTo>
                  <a:lnTo>
                    <a:pt x="28575" y="485775"/>
                  </a:lnTo>
                  <a:lnTo>
                    <a:pt x="19050" y="657225"/>
                  </a:lnTo>
                  <a:lnTo>
                    <a:pt x="38100" y="790575"/>
                  </a:lnTo>
                  <a:lnTo>
                    <a:pt x="0" y="942975"/>
                  </a:lnTo>
                </a:path>
              </a:pathLst>
            </a:custGeom>
            <a:noFill/>
            <a:ln w="38100" cap="flat" cmpd="sng" algn="ctr">
              <a:solidFill>
                <a:srgbClr val="4F81BD"/>
              </a:solidFill>
              <a:prstDash val="solid"/>
            </a:ln>
            <a:effectLst>
              <a:outerShdw blurRad="40000" dist="23000" dir="5400000" rotWithShape="0">
                <a:srgbClr val="000000">
                  <a:alpha val="35000"/>
                </a:srgbClr>
              </a:outerShdw>
            </a:effectLst>
          </p:spPr>
          <p:txBody>
            <a:bodyPr rtlCol="0" anchor="ctr"/>
            <a:lstStyle/>
            <a:p>
              <a:pPr algn="ctr" defTabSz="457200">
                <a:spcBef>
                  <a:spcPct val="20000"/>
                </a:spcBef>
                <a:spcAft>
                  <a:spcPct val="20000"/>
                </a:spcAft>
                <a:defRPr/>
              </a:pPr>
              <a:endParaRPr lang="es-CO" sz="1200" kern="0">
                <a:solidFill>
                  <a:prstClr val="black"/>
                </a:solidFill>
                <a:latin typeface="Calibri"/>
              </a:endParaRPr>
            </a:p>
          </p:txBody>
        </p:sp>
        <p:sp>
          <p:nvSpPr>
            <p:cNvPr id="48" name="Rectangle 55"/>
            <p:cNvSpPr>
              <a:spLocks noChangeArrowheads="1"/>
            </p:cNvSpPr>
            <p:nvPr/>
          </p:nvSpPr>
          <p:spPr bwMode="auto">
            <a:xfrm>
              <a:off x="2171214" y="2585595"/>
              <a:ext cx="1684593" cy="535351"/>
            </a:xfrm>
            <a:prstGeom prst="rect">
              <a:avLst/>
            </a:prstGeom>
            <a:solidFill>
              <a:srgbClr val="F79646">
                <a:lumMod val="20000"/>
                <a:lumOff val="80000"/>
              </a:srgbClr>
            </a:solidFill>
            <a:ln w="9525">
              <a:solidFill>
                <a:sysClr val="windowText" lastClr="000000"/>
              </a:solidFill>
              <a:miter lim="800000"/>
              <a:headEnd/>
              <a:tailEnd/>
            </a:ln>
            <a:effectLst>
              <a:outerShdw blurRad="50800" dist="38100" dir="2700000" algn="tl" rotWithShape="0">
                <a:prstClr val="black">
                  <a:alpha val="40000"/>
                </a:prstClr>
              </a:outerShdw>
            </a:effectLst>
          </p:spPr>
          <p:txBody>
            <a:bodyPr wrap="none" anchor="ctr"/>
            <a:lstStyle/>
            <a:p>
              <a:pPr algn="ctr" defTabSz="457200">
                <a:defRPr/>
              </a:pPr>
              <a:r>
                <a:rPr lang="es-ES" sz="1200" b="1" u="sng" kern="0" dirty="0">
                  <a:solidFill>
                    <a:srgbClr val="4F81BD">
                      <a:lumMod val="50000"/>
                    </a:srgbClr>
                  </a:solidFill>
                </a:rPr>
                <a:t>Vía nueva:</a:t>
              </a:r>
            </a:p>
            <a:p>
              <a:pPr algn="ctr" defTabSz="457200">
                <a:defRPr/>
              </a:pPr>
              <a:r>
                <a:rPr lang="es-ES" sz="1200" b="1" kern="0" dirty="0" err="1">
                  <a:solidFill>
                    <a:srgbClr val="4F81BD">
                      <a:lumMod val="50000"/>
                    </a:srgbClr>
                  </a:solidFill>
                </a:rPr>
                <a:t>Timbío</a:t>
              </a:r>
              <a:r>
                <a:rPr lang="es-ES" sz="1200" b="1" kern="0" dirty="0">
                  <a:solidFill>
                    <a:srgbClr val="4F81BD">
                      <a:lumMod val="50000"/>
                    </a:srgbClr>
                  </a:solidFill>
                </a:rPr>
                <a:t> - El Estanquillo</a:t>
              </a:r>
            </a:p>
            <a:p>
              <a:pPr algn="ctr" defTabSz="457200">
                <a:defRPr/>
              </a:pPr>
              <a:r>
                <a:rPr lang="es-ES" sz="1200" b="1" kern="0" dirty="0">
                  <a:solidFill>
                    <a:srgbClr val="4F81BD">
                      <a:lumMod val="50000"/>
                    </a:srgbClr>
                  </a:solidFill>
                </a:rPr>
                <a:t>(estudios INVIAS</a:t>
              </a:r>
              <a:r>
                <a:rPr lang="es-ES" sz="1200" b="1" u="sng" kern="0" dirty="0">
                  <a:solidFill>
                    <a:srgbClr val="4F81BD">
                      <a:lumMod val="50000"/>
                    </a:srgbClr>
                  </a:solidFill>
                </a:rPr>
                <a:t>)</a:t>
              </a:r>
              <a:endParaRPr lang="es-ES" sz="1200" b="1" kern="0" dirty="0">
                <a:solidFill>
                  <a:srgbClr val="4F81BD">
                    <a:lumMod val="50000"/>
                  </a:srgbClr>
                </a:solidFill>
              </a:endParaRPr>
            </a:p>
          </p:txBody>
        </p:sp>
        <p:cxnSp>
          <p:nvCxnSpPr>
            <p:cNvPr id="49" name="90 Conector recto de flecha"/>
            <p:cNvCxnSpPr>
              <a:stCxn id="48" idx="1"/>
              <a:endCxn id="47" idx="4"/>
            </p:cNvCxnSpPr>
            <p:nvPr/>
          </p:nvCxnSpPr>
          <p:spPr>
            <a:xfrm flipH="1" flipV="1">
              <a:off x="1859644" y="1952191"/>
              <a:ext cx="311570" cy="901080"/>
            </a:xfrm>
            <a:prstGeom prst="straightConnector1">
              <a:avLst/>
            </a:prstGeom>
            <a:noFill/>
            <a:ln w="25400" cap="flat" cmpd="sng" algn="ctr">
              <a:solidFill>
                <a:srgbClr val="F79646">
                  <a:lumMod val="20000"/>
                  <a:lumOff val="80000"/>
                </a:srgbClr>
              </a:solidFill>
              <a:prstDash val="solid"/>
              <a:tailEnd type="arrow"/>
            </a:ln>
            <a:effectLst>
              <a:outerShdw blurRad="40000" dist="20000" dir="5400000" rotWithShape="0">
                <a:srgbClr val="000000">
                  <a:alpha val="38000"/>
                </a:srgbClr>
              </a:outerShdw>
            </a:effectLst>
          </p:spPr>
        </p:cxnSp>
        <p:sp>
          <p:nvSpPr>
            <p:cNvPr id="50" name="16 Llamada rectangular redondeada"/>
            <p:cNvSpPr>
              <a:spLocks noChangeArrowheads="1"/>
            </p:cNvSpPr>
            <p:nvPr/>
          </p:nvSpPr>
          <p:spPr bwMode="auto">
            <a:xfrm>
              <a:off x="2936851" y="1538967"/>
              <a:ext cx="618035" cy="204311"/>
            </a:xfrm>
            <a:prstGeom prst="wedgeRoundRectCallout">
              <a:avLst>
                <a:gd name="adj1" fmla="val -70916"/>
                <a:gd name="adj2" fmla="val 29658"/>
                <a:gd name="adj3" fmla="val 16667"/>
              </a:avLst>
            </a:prstGeom>
            <a:solidFill>
              <a:srgbClr val="F79646">
                <a:lumMod val="60000"/>
                <a:lumOff val="40000"/>
              </a:srgbClr>
            </a:solidFill>
            <a:ln w="25400" cap="flat" cmpd="sng" algn="ctr">
              <a:solidFill>
                <a:srgbClr val="F79646">
                  <a:shade val="50000"/>
                </a:srgbClr>
              </a:solidFill>
              <a:prstDash val="solid"/>
              <a:headEnd/>
              <a:tailEnd/>
            </a:ln>
            <a:effectLst/>
          </p:spPr>
          <p:txBody>
            <a:bodyPr wrap="square" lIns="0" tIns="0" rIns="0" bIns="0" anchor="ctr">
              <a:spAutoFit/>
            </a:bodyPr>
            <a:lstStyle/>
            <a:p>
              <a:pPr algn="ctr" defTabSz="457200">
                <a:spcBef>
                  <a:spcPct val="20000"/>
                </a:spcBef>
                <a:spcAft>
                  <a:spcPct val="20000"/>
                </a:spcAft>
                <a:defRPr/>
              </a:pPr>
              <a:r>
                <a:rPr lang="es-CO" sz="1200" b="1" i="1" kern="0" dirty="0">
                  <a:solidFill>
                    <a:srgbClr val="4F81BD">
                      <a:lumMod val="50000"/>
                    </a:srgbClr>
                  </a:solidFill>
                  <a:latin typeface="Calibri"/>
                </a:rPr>
                <a:t>Popayán</a:t>
              </a:r>
            </a:p>
          </p:txBody>
        </p:sp>
        <p:sp>
          <p:nvSpPr>
            <p:cNvPr id="51" name="16 Llamada rectangular redondeada"/>
            <p:cNvSpPr>
              <a:spLocks noChangeArrowheads="1"/>
            </p:cNvSpPr>
            <p:nvPr/>
          </p:nvSpPr>
          <p:spPr bwMode="auto">
            <a:xfrm>
              <a:off x="385190" y="4907706"/>
              <a:ext cx="753617" cy="204311"/>
            </a:xfrm>
            <a:prstGeom prst="wedgeRoundRectCallout">
              <a:avLst>
                <a:gd name="adj1" fmla="val 44838"/>
                <a:gd name="adj2" fmla="val -142206"/>
                <a:gd name="adj3" fmla="val 16667"/>
              </a:avLst>
            </a:prstGeom>
            <a:solidFill>
              <a:srgbClr val="F79646">
                <a:lumMod val="60000"/>
                <a:lumOff val="40000"/>
              </a:srgbClr>
            </a:solidFill>
            <a:ln w="25400" cap="flat" cmpd="sng" algn="ctr">
              <a:solidFill>
                <a:srgbClr val="F79646">
                  <a:shade val="50000"/>
                </a:srgbClr>
              </a:solidFill>
              <a:prstDash val="solid"/>
              <a:headEnd/>
              <a:tailEnd/>
            </a:ln>
            <a:effectLst/>
          </p:spPr>
          <p:txBody>
            <a:bodyPr wrap="square" lIns="0" tIns="0" rIns="0" bIns="0" anchor="ctr">
              <a:spAutoFit/>
            </a:bodyPr>
            <a:lstStyle/>
            <a:p>
              <a:pPr algn="ctr" defTabSz="457200">
                <a:spcBef>
                  <a:spcPct val="20000"/>
                </a:spcBef>
                <a:spcAft>
                  <a:spcPct val="20000"/>
                </a:spcAft>
                <a:defRPr/>
              </a:pPr>
              <a:r>
                <a:rPr lang="es-CO" sz="1200" b="1" i="1" kern="0" dirty="0" err="1">
                  <a:solidFill>
                    <a:srgbClr val="4F81BD">
                      <a:lumMod val="50000"/>
                    </a:srgbClr>
                  </a:solidFill>
                  <a:latin typeface="Calibri"/>
                </a:rPr>
                <a:t>Chachagüí</a:t>
              </a:r>
              <a:endParaRPr lang="es-CO" sz="1200" b="1" i="1" kern="0" dirty="0">
                <a:solidFill>
                  <a:srgbClr val="4F81BD">
                    <a:lumMod val="50000"/>
                  </a:srgbClr>
                </a:solidFill>
                <a:latin typeface="Calibri"/>
              </a:endParaRPr>
            </a:p>
          </p:txBody>
        </p:sp>
        <p:sp>
          <p:nvSpPr>
            <p:cNvPr id="52" name="16 Llamada rectangular redondeada"/>
            <p:cNvSpPr>
              <a:spLocks noChangeArrowheads="1"/>
            </p:cNvSpPr>
            <p:nvPr/>
          </p:nvSpPr>
          <p:spPr bwMode="auto">
            <a:xfrm>
              <a:off x="2509189" y="1997356"/>
              <a:ext cx="516204" cy="153233"/>
            </a:xfrm>
            <a:prstGeom prst="wedgeRoundRectCallout">
              <a:avLst>
                <a:gd name="adj1" fmla="val -47606"/>
                <a:gd name="adj2" fmla="val -101984"/>
                <a:gd name="adj3" fmla="val 16667"/>
              </a:avLst>
            </a:prstGeom>
            <a:solidFill>
              <a:srgbClr val="FAC090">
                <a:alpha val="70195"/>
              </a:srgbClr>
            </a:solidFill>
            <a:ln w="3175" algn="ctr">
              <a:solidFill>
                <a:srgbClr val="385D8A"/>
              </a:solidFill>
              <a:miter lim="800000"/>
              <a:headEnd/>
              <a:tailEnd/>
            </a:ln>
          </p:spPr>
          <p:txBody>
            <a:bodyPr lIns="0" tIns="0" rIns="0" bIns="0" anchor="ctr">
              <a:spAutoFit/>
            </a:bodyPr>
            <a:lstStyle/>
            <a:p>
              <a:pPr algn="ctr" defTabSz="457200">
                <a:spcBef>
                  <a:spcPct val="20000"/>
                </a:spcBef>
                <a:spcAft>
                  <a:spcPct val="20000"/>
                </a:spcAft>
                <a:defRPr/>
              </a:pPr>
              <a:r>
                <a:rPr lang="es-CO" sz="900" b="1" i="1" kern="0" dirty="0" err="1">
                  <a:solidFill>
                    <a:srgbClr val="000000"/>
                  </a:solidFill>
                </a:rPr>
                <a:t>Timbío</a:t>
              </a:r>
              <a:endParaRPr lang="es-CO" sz="900" b="1" i="1" kern="0" dirty="0">
                <a:solidFill>
                  <a:srgbClr val="000000"/>
                </a:solidFill>
              </a:endParaRPr>
            </a:p>
          </p:txBody>
        </p:sp>
        <p:sp>
          <p:nvSpPr>
            <p:cNvPr id="53" name="16 Llamada rectangular redondeada"/>
            <p:cNvSpPr>
              <a:spLocks noChangeArrowheads="1"/>
            </p:cNvSpPr>
            <p:nvPr/>
          </p:nvSpPr>
          <p:spPr bwMode="auto">
            <a:xfrm>
              <a:off x="1425650" y="2826923"/>
              <a:ext cx="596380" cy="459700"/>
            </a:xfrm>
            <a:prstGeom prst="wedgeRoundRectCallout">
              <a:avLst>
                <a:gd name="adj1" fmla="val -17057"/>
                <a:gd name="adj2" fmla="val -232521"/>
                <a:gd name="adj3" fmla="val 16667"/>
              </a:avLst>
            </a:prstGeom>
            <a:solidFill>
              <a:srgbClr val="FAC090">
                <a:alpha val="70195"/>
              </a:srgbClr>
            </a:solidFill>
            <a:ln w="3175" algn="ctr">
              <a:solidFill>
                <a:srgbClr val="385D8A"/>
              </a:solidFill>
              <a:miter lim="800000"/>
              <a:headEnd/>
              <a:tailEnd/>
            </a:ln>
          </p:spPr>
          <p:txBody>
            <a:bodyPr wrap="square" lIns="0" tIns="0" rIns="0" bIns="0" anchor="ctr">
              <a:spAutoFit/>
            </a:bodyPr>
            <a:lstStyle/>
            <a:p>
              <a:pPr algn="ctr" defTabSz="457200">
                <a:spcBef>
                  <a:spcPct val="20000"/>
                </a:spcBef>
                <a:spcAft>
                  <a:spcPct val="20000"/>
                </a:spcAft>
                <a:defRPr/>
              </a:pPr>
              <a:r>
                <a:rPr lang="es-CO" sz="900" b="1" i="1" kern="0" dirty="0">
                  <a:solidFill>
                    <a:srgbClr val="000000"/>
                  </a:solidFill>
                </a:rPr>
                <a:t>El Estanquillo</a:t>
              </a:r>
            </a:p>
          </p:txBody>
        </p:sp>
      </p:grpSp>
      <p:sp>
        <p:nvSpPr>
          <p:cNvPr id="3" name="CuadroTexto 2"/>
          <p:cNvSpPr txBox="1"/>
          <p:nvPr/>
        </p:nvSpPr>
        <p:spPr>
          <a:xfrm>
            <a:off x="4419763" y="5900058"/>
            <a:ext cx="4909457" cy="461665"/>
          </a:xfrm>
          <a:prstGeom prst="rect">
            <a:avLst/>
          </a:prstGeom>
          <a:noFill/>
        </p:spPr>
        <p:txBody>
          <a:bodyPr wrap="square" rtlCol="0">
            <a:spAutoFit/>
          </a:bodyPr>
          <a:lstStyle/>
          <a:p>
            <a:r>
              <a:rPr lang="es-CO" sz="1200" dirty="0"/>
              <a:t>Se tiene programado radicar documentación en el Min. Hacienda el 28 de Feb. De 2015.</a:t>
            </a:r>
          </a:p>
        </p:txBody>
      </p:sp>
    </p:spTree>
    <p:extLst>
      <p:ext uri="{BB962C8B-B14F-4D97-AF65-F5344CB8AC3E}">
        <p14:creationId xmlns:p14="http://schemas.microsoft.com/office/powerpoint/2010/main" val="42624462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5052866" y="1414787"/>
            <a:ext cx="43365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5068910" y="1825349"/>
          <a:ext cx="4320480" cy="1676400"/>
        </p:xfrm>
        <a:graphic>
          <a:graphicData uri="http://schemas.openxmlformats.org/drawingml/2006/table">
            <a:tbl>
              <a:tblPr firstRow="1" bandRow="1">
                <a:tableStyleId>{BC89EF96-8CEA-46FF-86C4-4CE0E7609802}</a:tableStyleId>
              </a:tblPr>
              <a:tblGrid>
                <a:gridCol w="3024336"/>
                <a:gridCol w="1296144"/>
              </a:tblGrid>
              <a:tr h="223470">
                <a:tc gridSpan="2">
                  <a:txBody>
                    <a:bodyPr/>
                    <a:lstStyle/>
                    <a:p>
                      <a:pPr algn="ctr" fontAlgn="ctr"/>
                      <a:r>
                        <a:rPr lang="es-CO" sz="1600" b="1" i="0" u="none" strike="noStrike" dirty="0" smtClean="0">
                          <a:solidFill>
                            <a:schemeClr val="tx1"/>
                          </a:solidFill>
                          <a:latin typeface="+mn-lt"/>
                          <a:cs typeface="Arial" panose="020B0604020202020204" pitchFamily="34" charset="0"/>
                        </a:rPr>
                        <a:t>FONDO</a:t>
                      </a:r>
                      <a:r>
                        <a:rPr lang="es-CO" sz="1600" b="1" i="0" u="none" strike="noStrike" baseline="0" dirty="0" smtClean="0">
                          <a:solidFill>
                            <a:schemeClr val="tx1"/>
                          </a:solidFill>
                          <a:latin typeface="+mn-lt"/>
                          <a:cs typeface="Arial" panose="020B0604020202020204" pitchFamily="34" charset="0"/>
                        </a:rPr>
                        <a:t> DE ADAPTACIÓN</a:t>
                      </a:r>
                      <a:endParaRPr lang="es-CO" sz="1600" b="1" i="0" u="none" strike="noStrike" dirty="0">
                        <a:solidFill>
                          <a:schemeClr val="tx1"/>
                        </a:solidFill>
                        <a:latin typeface="+mn-lt"/>
                        <a:cs typeface="Arial" panose="020B0604020202020204" pitchFamily="34" charset="0"/>
                      </a:endParaRPr>
                    </a:p>
                  </a:txBody>
                  <a:tcPr/>
                </a:tc>
                <a:tc hMerge="1">
                  <a:txBody>
                    <a:bodyPr/>
                    <a:lstStyle/>
                    <a:p>
                      <a:pPr algn="ctr" rtl="0" fontAlgn="ctr"/>
                      <a:endParaRPr lang="es-MX" sz="1600" b="0" i="0" u="none" strike="noStrike" dirty="0">
                        <a:solidFill>
                          <a:srgbClr val="000000"/>
                        </a:solidFill>
                        <a:effectLst/>
                        <a:latin typeface="Calibri" panose="020F050202020403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Longitud</a:t>
                      </a:r>
                      <a:r>
                        <a:rPr lang="es-ES" sz="1600" u="none" strike="noStrike" baseline="0" dirty="0" smtClean="0">
                          <a:effectLst/>
                          <a:latin typeface="+mn-lt"/>
                        </a:rPr>
                        <a:t> de Proyecto</a:t>
                      </a:r>
                      <a:endParaRPr lang="es-ES" sz="1600" b="1" u="none" strike="noStrike" dirty="0" smtClean="0">
                        <a:effectLst/>
                        <a:latin typeface="+mn-lt"/>
                        <a:cs typeface="Arial" panose="020B0604020202020204" pitchFamily="34" charset="0"/>
                      </a:endParaRPr>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600" b="0" i="0" u="none" strike="noStrike" dirty="0" smtClean="0">
                          <a:solidFill>
                            <a:schemeClr val="tx1"/>
                          </a:solidFill>
                          <a:latin typeface="+mn-lt"/>
                          <a:cs typeface="Arial" panose="020B0604020202020204" pitchFamily="34" charset="0"/>
                        </a:rPr>
                        <a:t>192 Km</a:t>
                      </a: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Rehabilitación</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23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Mejoramiento</a:t>
                      </a: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169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Construcción de Variantes</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2 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grpSp>
        <p:nvGrpSpPr>
          <p:cNvPr id="11" name="Grupo 10"/>
          <p:cNvGrpSpPr/>
          <p:nvPr/>
        </p:nvGrpSpPr>
        <p:grpSpPr>
          <a:xfrm>
            <a:off x="1133313" y="215790"/>
            <a:ext cx="8261836" cy="1152461"/>
            <a:chOff x="75387" y="144155"/>
            <a:chExt cx="5904656" cy="1152461"/>
          </a:xfrm>
        </p:grpSpPr>
        <p:sp>
          <p:nvSpPr>
            <p:cNvPr id="12" name="Rectángulo 5"/>
            <p:cNvSpPr>
              <a:spLocks noChangeArrowheads="1"/>
            </p:cNvSpPr>
            <p:nvPr/>
          </p:nvSpPr>
          <p:spPr bwMode="auto">
            <a:xfrm>
              <a:off x="75387" y="144155"/>
              <a:ext cx="5904656" cy="646331"/>
            </a:xfrm>
            <a:prstGeom prst="rect">
              <a:avLst/>
            </a:prstGeom>
            <a:noFill/>
            <a:ln w="9525">
              <a:noFill/>
              <a:miter lim="800000"/>
              <a:headEnd/>
              <a:tailEnd/>
            </a:ln>
          </p:spPr>
          <p:txBody>
            <a:bodyPr wrap="square">
              <a:spAutoFit/>
            </a:bodyPr>
            <a:lstStyle/>
            <a:p>
              <a:pPr>
                <a:defRPr/>
              </a:pPr>
              <a:r>
                <a:rPr lang="es-ES" sz="3600" dirty="0">
                  <a:solidFill>
                    <a:srgbClr val="FFC000"/>
                  </a:solidFill>
                  <a:latin typeface="Impact" pitchFamily="34" charset="0"/>
                  <a:sym typeface="Helvetica Neue Bold Condensed" charset="0"/>
                </a:rPr>
                <a:t>CORREDOR  </a:t>
              </a:r>
              <a:endParaRPr lang="es-ES" sz="36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3" name="Rectángulo 12"/>
            <p:cNvSpPr>
              <a:spLocks noChangeArrowheads="1"/>
            </p:cNvSpPr>
            <p:nvPr/>
          </p:nvSpPr>
          <p:spPr bwMode="auto">
            <a:xfrm>
              <a:off x="651451" y="650285"/>
              <a:ext cx="4752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600" dirty="0">
                  <a:solidFill>
                    <a:prstClr val="black"/>
                  </a:solidFill>
                  <a:latin typeface="Impact" pitchFamily="34" charset="0"/>
                  <a:sym typeface="Helvetica Neue Bold Condensed"/>
                </a:rPr>
                <a:t>OCAÑA – CÚCUTA</a:t>
              </a:r>
            </a:p>
          </p:txBody>
        </p:sp>
      </p:grpSp>
      <p:sp>
        <p:nvSpPr>
          <p:cNvPr id="21" name="30 CuadroTexto"/>
          <p:cNvSpPr txBox="1">
            <a:spLocks noChangeArrowheads="1"/>
          </p:cNvSpPr>
          <p:nvPr/>
        </p:nvSpPr>
        <p:spPr bwMode="auto">
          <a:xfrm flipH="1">
            <a:off x="4949835" y="3675996"/>
            <a:ext cx="43365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22" name="3 Tabla"/>
          <p:cNvGraphicFramePr>
            <a:graphicFrameLocks noGrp="1"/>
          </p:cNvGraphicFramePr>
          <p:nvPr>
            <p:extLst/>
          </p:nvPr>
        </p:nvGraphicFramePr>
        <p:xfrm>
          <a:off x="4949835" y="4053187"/>
          <a:ext cx="4336524" cy="487680"/>
        </p:xfrm>
        <a:graphic>
          <a:graphicData uri="http://schemas.openxmlformats.org/drawingml/2006/table">
            <a:tbl>
              <a:tblPr firstRow="1" bandRow="1">
                <a:tableStyleId>{BC89EF96-8CEA-46FF-86C4-4CE0E7609802}</a:tableStyleId>
              </a:tblPr>
              <a:tblGrid>
                <a:gridCol w="4336524"/>
              </a:tblGrid>
              <a:tr h="0">
                <a:tc>
                  <a:txBody>
                    <a:bodyPr/>
                    <a:lstStyle/>
                    <a:p>
                      <a:pPr marL="228600" indent="-228600">
                        <a:buFont typeface="+mj-lt"/>
                        <a:buAutoNum type="arabicPeriod"/>
                      </a:pPr>
                      <a:r>
                        <a:rPr lang="es-CO" sz="1300" b="0" dirty="0" smtClean="0">
                          <a:solidFill>
                            <a:schemeClr val="tx1"/>
                          </a:solidFill>
                          <a:effectLst/>
                          <a:latin typeface="+mj-lt"/>
                        </a:rPr>
                        <a:t>Generación de más de 8.300  empleos directos  anuales durante la etapa de construcción (3 años).</a:t>
                      </a:r>
                      <a:endParaRPr lang="es-CO" sz="1300" b="0" dirty="0">
                        <a:solidFill>
                          <a:schemeClr val="tx1"/>
                        </a:solidFill>
                        <a:effectLst/>
                        <a:latin typeface="+mj-lt"/>
                      </a:endParaRPr>
                    </a:p>
                  </a:txBody>
                  <a:tcPr/>
                </a:tc>
              </a:tr>
            </a:tbl>
          </a:graphicData>
        </a:graphic>
      </p:graphicFrame>
      <p:sp>
        <p:nvSpPr>
          <p:cNvPr id="23" name="30 CuadroTexto"/>
          <p:cNvSpPr txBox="1">
            <a:spLocks noChangeArrowheads="1"/>
          </p:cNvSpPr>
          <p:nvPr/>
        </p:nvSpPr>
        <p:spPr bwMode="auto">
          <a:xfrm flipH="1">
            <a:off x="4937866" y="4642652"/>
            <a:ext cx="43365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24" name="3 Tabla"/>
          <p:cNvGraphicFramePr>
            <a:graphicFrameLocks noGrp="1"/>
          </p:cNvGraphicFramePr>
          <p:nvPr>
            <p:extLst/>
          </p:nvPr>
        </p:nvGraphicFramePr>
        <p:xfrm>
          <a:off x="4945889" y="5066150"/>
          <a:ext cx="4336524" cy="1280160"/>
        </p:xfrm>
        <a:graphic>
          <a:graphicData uri="http://schemas.openxmlformats.org/drawingml/2006/table">
            <a:tbl>
              <a:tblPr firstRow="1" bandRow="1">
                <a:tableStyleId>{BC89EF96-8CEA-46FF-86C4-4CE0E7609802}</a:tableStyleId>
              </a:tblPr>
              <a:tblGrid>
                <a:gridCol w="4336524"/>
              </a:tblGrid>
              <a:tr h="771046">
                <a:tc>
                  <a:txBody>
                    <a:bodyPr/>
                    <a:lstStyle/>
                    <a:p>
                      <a:pPr marL="342900" indent="-342900" algn="just">
                        <a:buFont typeface="+mj-lt"/>
                        <a:buAutoNum type="arabicPeriod"/>
                      </a:pPr>
                      <a:r>
                        <a:rPr lang="es-ES" sz="1300" b="0" dirty="0" smtClean="0">
                          <a:solidFill>
                            <a:schemeClr val="tx1"/>
                          </a:solidFill>
                          <a:effectLst/>
                          <a:latin typeface="+mj-lt"/>
                        </a:rPr>
                        <a:t>Mejoramiento de la Conectividad Local del Departamento de Norte de Santander. </a:t>
                      </a:r>
                    </a:p>
                    <a:p>
                      <a:pPr marL="342900" indent="-342900" algn="just">
                        <a:buFont typeface="+mj-lt"/>
                        <a:buAutoNum type="arabicPeriod"/>
                      </a:pPr>
                      <a:r>
                        <a:rPr lang="es-ES" sz="1300" b="0" baseline="0" dirty="0" smtClean="0">
                          <a:solidFill>
                            <a:schemeClr val="tx1"/>
                          </a:solidFill>
                          <a:effectLst/>
                          <a:latin typeface="+mj-lt"/>
                        </a:rPr>
                        <a:t>Fortalecimiento Corredor Comercial desde la región Caribe hacia frontera con Venezuela. </a:t>
                      </a:r>
                    </a:p>
                    <a:p>
                      <a:pPr marL="342900" indent="-342900" algn="just">
                        <a:buFont typeface="+mj-lt"/>
                        <a:buAutoNum type="arabicPeriod"/>
                      </a:pPr>
                      <a:r>
                        <a:rPr lang="es-ES" sz="1300" b="0" baseline="0" dirty="0" smtClean="0">
                          <a:solidFill>
                            <a:schemeClr val="tx1"/>
                          </a:solidFill>
                          <a:effectLst/>
                          <a:latin typeface="+mj-lt"/>
                        </a:rPr>
                        <a:t>Conectividad César – Norte de Santander.</a:t>
                      </a:r>
                      <a:endParaRPr lang="es-ES" sz="1300" b="0" dirty="0" smtClean="0">
                        <a:solidFill>
                          <a:schemeClr val="tx1"/>
                        </a:solidFill>
                        <a:effectLst/>
                        <a:latin typeface="+mj-lt"/>
                      </a:endParaRPr>
                    </a:p>
                    <a:p>
                      <a:pPr marL="342900" indent="-342900" algn="just">
                        <a:buFont typeface="+mj-lt"/>
                        <a:buAutoNum type="arabicPeriod"/>
                      </a:pPr>
                      <a:r>
                        <a:rPr lang="es-ES" sz="1300" b="0" dirty="0" smtClean="0">
                          <a:solidFill>
                            <a:schemeClr val="tx1"/>
                          </a:solidFill>
                          <a:effectLst/>
                          <a:latin typeface="+mj-lt"/>
                        </a:rPr>
                        <a:t>Mejoras en Seguridad Vial.</a:t>
                      </a:r>
                    </a:p>
                  </a:txBody>
                  <a:tcPr>
                    <a:solidFill>
                      <a:schemeClr val="bg1"/>
                    </a:solidFill>
                  </a:tcPr>
                </a:tc>
              </a:tr>
            </a:tbl>
          </a:graphicData>
        </a:graphic>
      </p:graphicFrame>
      <p:sp>
        <p:nvSpPr>
          <p:cNvPr id="15" name="25 CuadroTexto"/>
          <p:cNvSpPr txBox="1"/>
          <p:nvPr/>
        </p:nvSpPr>
        <p:spPr>
          <a:xfrm>
            <a:off x="948018" y="1343026"/>
            <a:ext cx="2880172" cy="400110"/>
          </a:xfrm>
          <a:prstGeom prst="rect">
            <a:avLst/>
          </a:prstGeom>
          <a:noFill/>
        </p:spPr>
        <p:txBody>
          <a:bodyPr wrap="square">
            <a:spAutoFit/>
          </a:bodyPr>
          <a:lstStyle/>
          <a:p>
            <a:pPr algn="ctr" eaLnBrk="1" hangingPunct="1">
              <a:defRPr/>
            </a:pPr>
            <a:r>
              <a:rPr lang="es-CO" sz="2000" b="1" dirty="0">
                <a:solidFill>
                  <a:schemeClr val="tx2">
                    <a:lumMod val="75000"/>
                  </a:schemeClr>
                </a:solidFill>
                <a:latin typeface="+mn-lt"/>
              </a:rPr>
              <a:t>NORTE DE SANTANDER</a:t>
            </a:r>
          </a:p>
        </p:txBody>
      </p:sp>
      <p:sp>
        <p:nvSpPr>
          <p:cNvPr id="39" name="30 CuadroTexto"/>
          <p:cNvSpPr txBox="1">
            <a:spLocks noChangeArrowheads="1"/>
          </p:cNvSpPr>
          <p:nvPr/>
        </p:nvSpPr>
        <p:spPr bwMode="auto">
          <a:xfrm flipH="1">
            <a:off x="588303" y="5170658"/>
            <a:ext cx="4194605" cy="338554"/>
          </a:xfrm>
          <a:prstGeom prst="rect">
            <a:avLst/>
          </a:prstGeom>
          <a:solidFill>
            <a:schemeClr val="accent4"/>
          </a:solidFill>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EN ESTRUCTURACIÓN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44" y="2145826"/>
            <a:ext cx="4363721" cy="283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30 CuadroTexto"/>
          <p:cNvSpPr txBox="1">
            <a:spLocks noChangeArrowheads="1"/>
          </p:cNvSpPr>
          <p:nvPr/>
        </p:nvSpPr>
        <p:spPr bwMode="auto">
          <a:xfrm flipH="1">
            <a:off x="1523937" y="5604949"/>
            <a:ext cx="1908872"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smtClean="0">
                <a:solidFill>
                  <a:prstClr val="white"/>
                </a:solidFill>
                <a:latin typeface="Calibri"/>
                <a:cs typeface="Arial" pitchFamily="34" charset="0"/>
              </a:rPr>
              <a:t>CAPEX</a:t>
            </a:r>
            <a:endParaRPr lang="es-CO" sz="1600" dirty="0">
              <a:solidFill>
                <a:prstClr val="white"/>
              </a:solidFill>
              <a:latin typeface="Calibri"/>
              <a:cs typeface="Arial" pitchFamily="34" charset="0"/>
            </a:endParaRPr>
          </a:p>
        </p:txBody>
      </p:sp>
      <p:graphicFrame>
        <p:nvGraphicFramePr>
          <p:cNvPr id="16" name="3 Tabla"/>
          <p:cNvGraphicFramePr>
            <a:graphicFrameLocks noGrp="1"/>
          </p:cNvGraphicFramePr>
          <p:nvPr>
            <p:extLst>
              <p:ext uri="{D42A27DB-BD31-4B8C-83A1-F6EECF244321}">
                <p14:modId xmlns:p14="http://schemas.microsoft.com/office/powerpoint/2010/main" val="467165021"/>
              </p:ext>
            </p:extLst>
          </p:nvPr>
        </p:nvGraphicFramePr>
        <p:xfrm>
          <a:off x="1531960" y="6015568"/>
          <a:ext cx="1908872" cy="365760"/>
        </p:xfrm>
        <a:graphic>
          <a:graphicData uri="http://schemas.openxmlformats.org/drawingml/2006/table">
            <a:tbl>
              <a:tblPr firstRow="1" bandRow="1">
                <a:tableStyleId>{BC89EF96-8CEA-46FF-86C4-4CE0E7609802}</a:tableStyleId>
              </a:tblPr>
              <a:tblGrid>
                <a:gridCol w="1908872"/>
              </a:tblGrid>
              <a:tr h="0">
                <a:tc>
                  <a:txBody>
                    <a:bodyPr/>
                    <a:lstStyle/>
                    <a:p>
                      <a:pPr marL="0" indent="0" algn="ctr">
                        <a:buFont typeface="+mj-lt"/>
                        <a:buNone/>
                      </a:pPr>
                      <a:r>
                        <a:rPr lang="es-CO" sz="1800" b="0" dirty="0" smtClean="0">
                          <a:solidFill>
                            <a:schemeClr val="tx1"/>
                          </a:solidFill>
                          <a:effectLst/>
                          <a:latin typeface="+mj-lt"/>
                        </a:rPr>
                        <a:t>$</a:t>
                      </a:r>
                      <a:r>
                        <a:rPr lang="es-CO" sz="1800" b="0" baseline="0" dirty="0" smtClean="0">
                          <a:solidFill>
                            <a:schemeClr val="tx1"/>
                          </a:solidFill>
                          <a:effectLst/>
                          <a:latin typeface="+mj-lt"/>
                        </a:rPr>
                        <a:t> 1.256.350</a:t>
                      </a:r>
                      <a:endParaRPr lang="es-CO" sz="1800" b="0" dirty="0">
                        <a:solidFill>
                          <a:schemeClr val="tx1"/>
                        </a:solidFill>
                        <a:effectLst/>
                        <a:latin typeface="+mj-lt"/>
                      </a:endParaRPr>
                    </a:p>
                  </a:txBody>
                  <a:tcPr/>
                </a:tc>
              </a:tr>
            </a:tbl>
          </a:graphicData>
        </a:graphic>
      </p:graphicFrame>
    </p:spTree>
    <p:extLst>
      <p:ext uri="{BB962C8B-B14F-4D97-AF65-F5344CB8AC3E}">
        <p14:creationId xmlns:p14="http://schemas.microsoft.com/office/powerpoint/2010/main" val="33428177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7579" t="24784" r="48421" b="12900"/>
          <a:stretch/>
        </p:blipFill>
        <p:spPr>
          <a:xfrm>
            <a:off x="344488" y="1124744"/>
            <a:ext cx="3955004" cy="4077450"/>
          </a:xfrm>
          <a:prstGeom prst="rect">
            <a:avLst/>
          </a:prstGeom>
        </p:spPr>
      </p:pic>
      <p:grpSp>
        <p:nvGrpSpPr>
          <p:cNvPr id="4" name="Grupo 3"/>
          <p:cNvGrpSpPr/>
          <p:nvPr/>
        </p:nvGrpSpPr>
        <p:grpSpPr>
          <a:xfrm>
            <a:off x="1011644" y="59609"/>
            <a:ext cx="8261836" cy="1075187"/>
            <a:chOff x="75387" y="144155"/>
            <a:chExt cx="5904656" cy="1075187"/>
          </a:xfrm>
        </p:grpSpPr>
        <p:sp>
          <p:nvSpPr>
            <p:cNvPr id="5" name="Rectángulo 5"/>
            <p:cNvSpPr>
              <a:spLocks noChangeArrowheads="1"/>
            </p:cNvSpPr>
            <p:nvPr/>
          </p:nvSpPr>
          <p:spPr bwMode="auto">
            <a:xfrm>
              <a:off x="75387" y="144155"/>
              <a:ext cx="5904656" cy="646331"/>
            </a:xfrm>
            <a:prstGeom prst="rect">
              <a:avLst/>
            </a:prstGeom>
            <a:noFill/>
            <a:ln w="9525">
              <a:noFill/>
              <a:miter lim="800000"/>
              <a:headEnd/>
              <a:tailEnd/>
            </a:ln>
          </p:spPr>
          <p:txBody>
            <a:bodyPr wrap="square">
              <a:spAutoFit/>
            </a:bodyPr>
            <a:lstStyle/>
            <a:p>
              <a:pPr>
                <a:defRPr/>
              </a:pPr>
              <a:r>
                <a:rPr lang="es-ES" sz="3600" dirty="0">
                  <a:solidFill>
                    <a:srgbClr val="FFC000"/>
                  </a:solidFill>
                  <a:latin typeface="Impact" pitchFamily="34" charset="0"/>
                  <a:sym typeface="Helvetica Neue Bold Condensed" charset="0"/>
                </a:rPr>
                <a:t>CORREDOR  </a:t>
              </a:r>
              <a:endParaRPr lang="es-ES" sz="36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651451" y="573011"/>
              <a:ext cx="4752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600" dirty="0">
                  <a:solidFill>
                    <a:prstClr val="black"/>
                  </a:solidFill>
                  <a:latin typeface="Impact" pitchFamily="34" charset="0"/>
                  <a:cs typeface="Arial" pitchFamily="34" charset="0"/>
                  <a:sym typeface="Helvetica Neue Bold Condensed"/>
                </a:rPr>
                <a:t>CONCESIÓN </a:t>
              </a:r>
              <a:r>
                <a:rPr lang="es-ES" sz="3600" dirty="0">
                  <a:solidFill>
                    <a:prstClr val="black"/>
                  </a:solidFill>
                  <a:latin typeface="Impact" pitchFamily="34" charset="0"/>
                  <a:sym typeface="Helvetica Neue Bold Condensed"/>
                </a:rPr>
                <a:t>BOGOTÁ - BARBOSA</a:t>
              </a:r>
            </a:p>
          </p:txBody>
        </p:sp>
      </p:grpSp>
      <p:sp>
        <p:nvSpPr>
          <p:cNvPr id="34" name="30 CuadroTexto"/>
          <p:cNvSpPr txBox="1">
            <a:spLocks noChangeArrowheads="1"/>
          </p:cNvSpPr>
          <p:nvPr/>
        </p:nvSpPr>
        <p:spPr bwMode="auto">
          <a:xfrm flipH="1">
            <a:off x="4409549" y="1269665"/>
            <a:ext cx="490419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 </a:t>
            </a:r>
          </a:p>
        </p:txBody>
      </p:sp>
      <p:graphicFrame>
        <p:nvGraphicFramePr>
          <p:cNvPr id="35" name="17 Tabla"/>
          <p:cNvGraphicFramePr>
            <a:graphicFrameLocks noGrp="1"/>
          </p:cNvGraphicFramePr>
          <p:nvPr>
            <p:extLst/>
          </p:nvPr>
        </p:nvGraphicFramePr>
        <p:xfrm>
          <a:off x="4425593" y="1673653"/>
          <a:ext cx="4886047" cy="2164080"/>
        </p:xfrm>
        <a:graphic>
          <a:graphicData uri="http://schemas.openxmlformats.org/drawingml/2006/table">
            <a:tbl>
              <a:tblPr firstRow="1" bandRow="1">
                <a:tableStyleId>{BC89EF96-8CEA-46FF-86C4-4CE0E7609802}</a:tableStyleId>
              </a:tblPr>
              <a:tblGrid>
                <a:gridCol w="3407768"/>
                <a:gridCol w="1478279"/>
              </a:tblGrid>
              <a:tr h="223470">
                <a:tc gridSpan="2">
                  <a:txBody>
                    <a:bodyPr/>
                    <a:lstStyle/>
                    <a:p>
                      <a:pPr algn="ctr" fontAlgn="ctr"/>
                      <a:r>
                        <a:rPr lang="es-CO" sz="1600" b="1" i="0" u="none" strike="noStrike" dirty="0" smtClean="0">
                          <a:solidFill>
                            <a:schemeClr val="tx1"/>
                          </a:solidFill>
                          <a:latin typeface="+mn-lt"/>
                          <a:cs typeface="Arial" panose="020B0604020202020204" pitchFamily="34" charset="0"/>
                        </a:rPr>
                        <a:t>FONDO</a:t>
                      </a:r>
                      <a:r>
                        <a:rPr lang="es-CO" sz="1600" b="1" i="0" u="none" strike="noStrike" baseline="0" dirty="0" smtClean="0">
                          <a:solidFill>
                            <a:schemeClr val="tx1"/>
                          </a:solidFill>
                          <a:latin typeface="+mn-lt"/>
                          <a:cs typeface="Arial" panose="020B0604020202020204" pitchFamily="34" charset="0"/>
                        </a:rPr>
                        <a:t> DE ADAPTACIÓN</a:t>
                      </a:r>
                      <a:endParaRPr lang="es-CO" sz="1600" b="1" i="0" u="none" strike="noStrike" dirty="0">
                        <a:solidFill>
                          <a:schemeClr val="tx1"/>
                        </a:solidFill>
                        <a:latin typeface="+mn-lt"/>
                        <a:cs typeface="Arial" panose="020B0604020202020204" pitchFamily="34" charset="0"/>
                      </a:endParaRPr>
                    </a:p>
                  </a:txBody>
                  <a:tcPr/>
                </a:tc>
                <a:tc hMerge="1">
                  <a:txBody>
                    <a:bodyPr/>
                    <a:lstStyle/>
                    <a:p>
                      <a:pPr algn="ctr" fontAlgn="ctr"/>
                      <a:endParaRPr lang="es-CO" sz="14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Intervención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191,00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Construcción</a:t>
                      </a:r>
                      <a:r>
                        <a:rPr lang="es-ES" sz="1400" b="0" u="none" strike="noStrike" baseline="0" dirty="0" smtClean="0">
                          <a:effectLst/>
                          <a:latin typeface="+mn-lt"/>
                          <a:cs typeface="+mn-cs"/>
                        </a:rPr>
                        <a:t> Doble Calzada</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76,00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Mejoramiento</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107,00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Variante </a:t>
                      </a: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  4 Un.</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Rehabilitación</a:t>
                      </a: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172,00Km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Tercer Carril</a:t>
                      </a:r>
                    </a:p>
                  </a:txBody>
                  <a:tcPr/>
                </a:tc>
                <a:tc>
                  <a:txBody>
                    <a:bodyPr/>
                    <a:lstStyle/>
                    <a:p>
                      <a:pPr algn="ctr" fontAlgn="ctr"/>
                      <a:r>
                        <a:rPr lang="es-CO" sz="1400" b="0" i="0" u="none" strike="noStrike" baseline="0" dirty="0" smtClean="0">
                          <a:solidFill>
                            <a:schemeClr val="tx1"/>
                          </a:solidFill>
                          <a:latin typeface="+mn-lt"/>
                          <a:cs typeface="Arial" panose="020B0604020202020204" pitchFamily="34" charset="0"/>
                        </a:rPr>
                        <a:t> 14,00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4386046" y="3913934"/>
            <a:ext cx="4919671" cy="338554"/>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4394068" y="4324553"/>
          <a:ext cx="4919671" cy="518160"/>
        </p:xfrm>
        <a:graphic>
          <a:graphicData uri="http://schemas.openxmlformats.org/drawingml/2006/table">
            <a:tbl>
              <a:tblPr firstRow="1" bandRow="1">
                <a:tableStyleId>{BC89EF96-8CEA-46FF-86C4-4CE0E7609802}</a:tableStyleId>
              </a:tblPr>
              <a:tblGrid>
                <a:gridCol w="4919671"/>
              </a:tblGrid>
              <a:tr h="0">
                <a:tc>
                  <a:txBody>
                    <a:bodyPr/>
                    <a:lstStyle/>
                    <a:p>
                      <a:pPr marL="228600" indent="-228600">
                        <a:buFont typeface="+mj-lt"/>
                        <a:buAutoNum type="arabicPeriod"/>
                      </a:pPr>
                      <a:r>
                        <a:rPr lang="es-CO" sz="1400" b="0" dirty="0" smtClean="0">
                          <a:solidFill>
                            <a:schemeClr val="tx1"/>
                          </a:solidFill>
                          <a:effectLst/>
                          <a:latin typeface="+mj-lt"/>
                        </a:rPr>
                        <a:t>Generación de más de 22.100 empleos directos</a:t>
                      </a:r>
                      <a:r>
                        <a:rPr lang="es-CO" sz="1400" b="0" baseline="0" dirty="0" smtClean="0">
                          <a:solidFill>
                            <a:schemeClr val="tx1"/>
                          </a:solidFill>
                          <a:effectLst/>
                          <a:latin typeface="+mj-lt"/>
                        </a:rPr>
                        <a:t> </a:t>
                      </a:r>
                      <a:r>
                        <a:rPr lang="es-CO" sz="1400" b="0" dirty="0" smtClean="0">
                          <a:solidFill>
                            <a:schemeClr val="tx1"/>
                          </a:solidFill>
                          <a:effectLst/>
                          <a:latin typeface="+mj-lt"/>
                        </a:rPr>
                        <a:t>durante la etapa de construcción (5 años)</a:t>
                      </a:r>
                      <a:endParaRPr lang="es-CO" sz="14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4409549" y="4919228"/>
            <a:ext cx="4919671"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417571" y="5329847"/>
          <a:ext cx="4919671" cy="944880"/>
        </p:xfrm>
        <a:graphic>
          <a:graphicData uri="http://schemas.openxmlformats.org/drawingml/2006/table">
            <a:tbl>
              <a:tblPr firstRow="1" bandRow="1">
                <a:tableStyleId>{BC89EF96-8CEA-46FF-86C4-4CE0E7609802}</a:tableStyleId>
              </a:tblPr>
              <a:tblGrid>
                <a:gridCol w="4919671"/>
              </a:tblGrid>
              <a:tr h="580986">
                <a:tc>
                  <a:txBody>
                    <a:bodyPr/>
                    <a:lstStyle/>
                    <a:p>
                      <a:pPr marL="342900" indent="-342900" algn="just">
                        <a:buFont typeface="+mj-lt"/>
                        <a:buAutoNum type="arabicPeriod"/>
                      </a:pPr>
                      <a:r>
                        <a:rPr lang="es-ES" sz="1400" b="0" dirty="0" smtClean="0">
                          <a:solidFill>
                            <a:schemeClr val="tx1"/>
                          </a:solidFill>
                          <a:effectLst/>
                          <a:latin typeface="+mj-lt"/>
                        </a:rPr>
                        <a:t>Mejoras en Seguridad Vial </a:t>
                      </a:r>
                    </a:p>
                    <a:p>
                      <a:pPr marL="342900" indent="-342900" algn="just">
                        <a:buFont typeface="+mj-lt"/>
                        <a:buAutoNum type="arabicPeriod"/>
                      </a:pPr>
                      <a:r>
                        <a:rPr lang="es-ES" sz="1400" b="0" dirty="0" smtClean="0">
                          <a:solidFill>
                            <a:schemeClr val="tx1"/>
                          </a:solidFill>
                          <a:effectLst/>
                          <a:latin typeface="+mj-lt"/>
                        </a:rPr>
                        <a:t>Mejoras en atención de emergencias y atención al usuario.</a:t>
                      </a:r>
                    </a:p>
                    <a:p>
                      <a:pPr marL="342900" marR="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es-ES" sz="1400" b="0" kern="1200" dirty="0" smtClean="0">
                          <a:solidFill>
                            <a:schemeClr val="tx1"/>
                          </a:solidFill>
                          <a:effectLst/>
                          <a:latin typeface="+mn-lt"/>
                          <a:ea typeface="+mn-ea"/>
                          <a:cs typeface="+mn-cs"/>
                        </a:rPr>
                        <a:t>Atención de sitios críticos.</a:t>
                      </a:r>
                    </a:p>
                    <a:p>
                      <a:pPr marL="342900" indent="-342900" algn="just">
                        <a:buFont typeface="+mj-lt"/>
                        <a:buAutoNum type="arabicPeriod"/>
                      </a:pPr>
                      <a:endParaRPr lang="es-ES" sz="1400" b="0" dirty="0">
                        <a:solidFill>
                          <a:schemeClr val="tx1"/>
                        </a:solidFill>
                        <a:effectLst/>
                        <a:latin typeface="+mj-lt"/>
                      </a:endParaRPr>
                    </a:p>
                  </a:txBody>
                  <a:tcPr>
                    <a:solidFill>
                      <a:schemeClr val="bg1"/>
                    </a:solidFill>
                  </a:tcPr>
                </a:tc>
              </a:tr>
            </a:tbl>
          </a:graphicData>
        </a:graphic>
      </p:graphicFrame>
      <p:sp>
        <p:nvSpPr>
          <p:cNvPr id="12" name="30 CuadroTexto"/>
          <p:cNvSpPr txBox="1">
            <a:spLocks noChangeArrowheads="1"/>
          </p:cNvSpPr>
          <p:nvPr/>
        </p:nvSpPr>
        <p:spPr bwMode="auto">
          <a:xfrm flipH="1">
            <a:off x="272480" y="5229200"/>
            <a:ext cx="3907819" cy="338554"/>
          </a:xfrm>
          <a:prstGeom prst="rect">
            <a:avLst/>
          </a:prstGeom>
          <a:solidFill>
            <a:schemeClr val="accent4"/>
          </a:solidFill>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EN ESTRUCTURACIÓN</a:t>
            </a:r>
          </a:p>
        </p:txBody>
      </p:sp>
      <p:pic>
        <p:nvPicPr>
          <p:cNvPr id="14" name="Imagen 13"/>
          <p:cNvPicPr/>
          <p:nvPr/>
        </p:nvPicPr>
        <p:blipFill>
          <a:blip r:embed="rId3">
            <a:extLst>
              <a:ext uri="{28A0092B-C50C-407E-A947-70E740481C1C}">
                <a14:useLocalDpi xmlns:a14="http://schemas.microsoft.com/office/drawing/2010/main" val="0"/>
              </a:ext>
            </a:extLst>
          </a:blip>
          <a:srcRect/>
          <a:stretch>
            <a:fillRect/>
          </a:stretch>
        </p:blipFill>
        <p:spPr bwMode="auto">
          <a:xfrm>
            <a:off x="2159000" y="3006725"/>
            <a:ext cx="152400" cy="171450"/>
          </a:xfrm>
          <a:prstGeom prst="rect">
            <a:avLst/>
          </a:prstGeom>
          <a:noFill/>
          <a:ln>
            <a:noFill/>
          </a:ln>
        </p:spPr>
      </p:pic>
      <p:pic>
        <p:nvPicPr>
          <p:cNvPr id="15" name="Imagen 14"/>
          <p:cNvPicPr/>
          <p:nvPr/>
        </p:nvPicPr>
        <p:blipFill>
          <a:blip r:embed="rId3">
            <a:extLst>
              <a:ext uri="{28A0092B-C50C-407E-A947-70E740481C1C}">
                <a14:useLocalDpi xmlns:a14="http://schemas.microsoft.com/office/drawing/2010/main" val="0"/>
              </a:ext>
            </a:extLst>
          </a:blip>
          <a:srcRect/>
          <a:stretch>
            <a:fillRect/>
          </a:stretch>
        </p:blipFill>
        <p:spPr bwMode="auto">
          <a:xfrm>
            <a:off x="2006600" y="2835275"/>
            <a:ext cx="152400" cy="171450"/>
          </a:xfrm>
          <a:prstGeom prst="rect">
            <a:avLst/>
          </a:prstGeom>
          <a:noFill/>
          <a:ln>
            <a:noFill/>
          </a:ln>
        </p:spPr>
      </p:pic>
      <p:sp>
        <p:nvSpPr>
          <p:cNvPr id="16" name="Cuadro de texto 2"/>
          <p:cNvSpPr txBox="1"/>
          <p:nvPr/>
        </p:nvSpPr>
        <p:spPr>
          <a:xfrm>
            <a:off x="1485900" y="3025457"/>
            <a:ext cx="1028700" cy="228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s-MX" sz="700" b="1" dirty="0">
                <a:solidFill>
                  <a:srgbClr val="000000"/>
                </a:solidFill>
                <a:latin typeface="Tahoma" panose="020B0604030504040204" pitchFamily="34" charset="0"/>
                <a:ea typeface="Calibri" panose="020F0502020204030204" pitchFamily="34" charset="0"/>
                <a:cs typeface="Times New Roman" panose="02020603050405020304" pitchFamily="18" charset="0"/>
              </a:rPr>
              <a:t>CAPELLANÍA</a:t>
            </a:r>
            <a:endParaRPr lang="es-MX" sz="700" dirty="0">
              <a:latin typeface="Times New Roman" panose="02020603050405020304" pitchFamily="18" charset="0"/>
              <a:ea typeface="Times New Roman" panose="02020603050405020304" pitchFamily="18" charset="0"/>
            </a:endParaRPr>
          </a:p>
        </p:txBody>
      </p:sp>
      <p:sp>
        <p:nvSpPr>
          <p:cNvPr id="17" name="Cuadro de texto 2"/>
          <p:cNvSpPr txBox="1"/>
          <p:nvPr/>
        </p:nvSpPr>
        <p:spPr>
          <a:xfrm>
            <a:off x="1606550" y="2812573"/>
            <a:ext cx="1028700" cy="228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s-MX" sz="700" b="1" dirty="0">
                <a:solidFill>
                  <a:srgbClr val="000000"/>
                </a:solidFill>
                <a:latin typeface="Tahoma" panose="020B0604030504040204" pitchFamily="34" charset="0"/>
                <a:ea typeface="Calibri" panose="020F0502020204030204" pitchFamily="34" charset="0"/>
                <a:cs typeface="Times New Roman" panose="02020603050405020304" pitchFamily="18" charset="0"/>
              </a:rPr>
              <a:t>SUSA</a:t>
            </a:r>
            <a:endParaRPr lang="es-MX" sz="700" dirty="0">
              <a:latin typeface="Times New Roman" panose="02020603050405020304" pitchFamily="18" charset="0"/>
              <a:ea typeface="Times New Roman" panose="02020603050405020304" pitchFamily="18" charset="0"/>
            </a:endParaRPr>
          </a:p>
        </p:txBody>
      </p:sp>
      <p:sp>
        <p:nvSpPr>
          <p:cNvPr id="18" name="30 CuadroTexto"/>
          <p:cNvSpPr txBox="1">
            <a:spLocks noChangeArrowheads="1"/>
          </p:cNvSpPr>
          <p:nvPr/>
        </p:nvSpPr>
        <p:spPr bwMode="auto">
          <a:xfrm flipH="1">
            <a:off x="1356963" y="5661248"/>
            <a:ext cx="1908872"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smtClean="0">
                <a:solidFill>
                  <a:prstClr val="white"/>
                </a:solidFill>
                <a:latin typeface="Calibri"/>
                <a:cs typeface="Arial" pitchFamily="34" charset="0"/>
              </a:rPr>
              <a:t>CAPEX</a:t>
            </a:r>
            <a:endParaRPr lang="es-CO" sz="1600" dirty="0">
              <a:solidFill>
                <a:prstClr val="white"/>
              </a:solidFill>
              <a:latin typeface="Calibri"/>
              <a:cs typeface="Arial" pitchFamily="34" charset="0"/>
            </a:endParaRPr>
          </a:p>
        </p:txBody>
      </p:sp>
      <p:graphicFrame>
        <p:nvGraphicFramePr>
          <p:cNvPr id="19" name="3 Tabla"/>
          <p:cNvGraphicFramePr>
            <a:graphicFrameLocks noGrp="1"/>
          </p:cNvGraphicFramePr>
          <p:nvPr>
            <p:extLst>
              <p:ext uri="{D42A27DB-BD31-4B8C-83A1-F6EECF244321}">
                <p14:modId xmlns:p14="http://schemas.microsoft.com/office/powerpoint/2010/main" val="2396166415"/>
              </p:ext>
            </p:extLst>
          </p:nvPr>
        </p:nvGraphicFramePr>
        <p:xfrm>
          <a:off x="1364986" y="6071867"/>
          <a:ext cx="1908872" cy="365760"/>
        </p:xfrm>
        <a:graphic>
          <a:graphicData uri="http://schemas.openxmlformats.org/drawingml/2006/table">
            <a:tbl>
              <a:tblPr firstRow="1" bandRow="1">
                <a:tableStyleId>{BC89EF96-8CEA-46FF-86C4-4CE0E7609802}</a:tableStyleId>
              </a:tblPr>
              <a:tblGrid>
                <a:gridCol w="1908872"/>
              </a:tblGrid>
              <a:tr h="0">
                <a:tc>
                  <a:txBody>
                    <a:bodyPr/>
                    <a:lstStyle/>
                    <a:p>
                      <a:pPr marL="0" indent="0" algn="ctr">
                        <a:buFont typeface="+mj-lt"/>
                        <a:buNone/>
                      </a:pPr>
                      <a:r>
                        <a:rPr lang="es-CO" sz="1800" b="0" dirty="0" smtClean="0">
                          <a:solidFill>
                            <a:schemeClr val="tx1"/>
                          </a:solidFill>
                          <a:effectLst/>
                          <a:latin typeface="+mj-lt"/>
                        </a:rPr>
                        <a:t>$</a:t>
                      </a:r>
                      <a:r>
                        <a:rPr lang="es-CO" sz="1800" b="0" baseline="0" dirty="0" smtClean="0">
                          <a:solidFill>
                            <a:schemeClr val="tx1"/>
                          </a:solidFill>
                          <a:effectLst/>
                          <a:latin typeface="+mj-lt"/>
                        </a:rPr>
                        <a:t> 3.690.773</a:t>
                      </a:r>
                      <a:endParaRPr lang="es-CO" sz="1800" b="0" dirty="0">
                        <a:solidFill>
                          <a:schemeClr val="tx1"/>
                        </a:solidFill>
                        <a:effectLst/>
                        <a:latin typeface="+mj-lt"/>
                      </a:endParaRPr>
                    </a:p>
                  </a:txBody>
                  <a:tcPr/>
                </a:tc>
              </a:tr>
            </a:tbl>
          </a:graphicData>
        </a:graphic>
      </p:graphicFrame>
    </p:spTree>
    <p:extLst>
      <p:ext uri="{BB962C8B-B14F-4D97-AF65-F5344CB8AC3E}">
        <p14:creationId xmlns:p14="http://schemas.microsoft.com/office/powerpoint/2010/main" val="41505872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230694" y="142991"/>
            <a:ext cx="8261836" cy="1089367"/>
            <a:chOff x="608872" y="227537"/>
            <a:chExt cx="5904656" cy="1089367"/>
          </a:xfrm>
        </p:grpSpPr>
        <p:sp>
          <p:nvSpPr>
            <p:cNvPr id="5" name="Rectángulo 5"/>
            <p:cNvSpPr>
              <a:spLocks noChangeArrowheads="1"/>
            </p:cNvSpPr>
            <p:nvPr/>
          </p:nvSpPr>
          <p:spPr bwMode="auto">
            <a:xfrm>
              <a:off x="608872" y="227537"/>
              <a:ext cx="5904656" cy="646331"/>
            </a:xfrm>
            <a:prstGeom prst="rect">
              <a:avLst/>
            </a:prstGeom>
            <a:noFill/>
            <a:ln w="9525">
              <a:noFill/>
              <a:miter lim="800000"/>
              <a:headEnd/>
              <a:tailEnd/>
            </a:ln>
          </p:spPr>
          <p:txBody>
            <a:bodyPr wrap="square">
              <a:spAutoFit/>
            </a:bodyPr>
            <a:lstStyle/>
            <a:p>
              <a:pPr>
                <a:defRPr/>
              </a:pPr>
              <a:r>
                <a:rPr lang="es-ES" sz="3600" dirty="0">
                  <a:solidFill>
                    <a:srgbClr val="FFC000"/>
                  </a:solidFill>
                  <a:latin typeface="Impact" pitchFamily="34" charset="0"/>
                  <a:sym typeface="Helvetica Neue Bold Condensed" charset="0"/>
                </a:rPr>
                <a:t>CORREDOR  </a:t>
              </a:r>
              <a:endParaRPr lang="es-ES" sz="36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870790" y="670573"/>
              <a:ext cx="54029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600" dirty="0">
                  <a:solidFill>
                    <a:prstClr val="black"/>
                  </a:solidFill>
                  <a:latin typeface="Impact" pitchFamily="34" charset="0"/>
                  <a:cs typeface="Arial" pitchFamily="34" charset="0"/>
                  <a:sym typeface="Helvetica Neue Bold Condensed"/>
                </a:rPr>
                <a:t>CONCESIÓN </a:t>
              </a:r>
              <a:r>
                <a:rPr lang="es-ES" sz="3600" dirty="0">
                  <a:solidFill>
                    <a:prstClr val="black"/>
                  </a:solidFill>
                  <a:latin typeface="Impact" pitchFamily="34" charset="0"/>
                  <a:sym typeface="Helvetica Neue Bold Condensed"/>
                </a:rPr>
                <a:t>BARBOSA - BUCARAMANGA</a:t>
              </a:r>
            </a:p>
          </p:txBody>
        </p:sp>
      </p:grpSp>
      <p:sp>
        <p:nvSpPr>
          <p:cNvPr id="34" name="30 CuadroTexto"/>
          <p:cNvSpPr txBox="1">
            <a:spLocks noChangeArrowheads="1"/>
          </p:cNvSpPr>
          <p:nvPr/>
        </p:nvSpPr>
        <p:spPr bwMode="auto">
          <a:xfrm flipH="1">
            <a:off x="5501640" y="1269665"/>
            <a:ext cx="3812099"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 </a:t>
            </a:r>
          </a:p>
        </p:txBody>
      </p:sp>
      <p:sp>
        <p:nvSpPr>
          <p:cNvPr id="37" name="30 CuadroTexto"/>
          <p:cNvSpPr txBox="1">
            <a:spLocks noChangeArrowheads="1"/>
          </p:cNvSpPr>
          <p:nvPr/>
        </p:nvSpPr>
        <p:spPr bwMode="auto">
          <a:xfrm flipH="1">
            <a:off x="5410199" y="3966701"/>
            <a:ext cx="3895516"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5517121" y="4427423"/>
          <a:ext cx="3812098" cy="518160"/>
        </p:xfrm>
        <a:graphic>
          <a:graphicData uri="http://schemas.openxmlformats.org/drawingml/2006/table">
            <a:tbl>
              <a:tblPr firstRow="1" bandRow="1">
                <a:tableStyleId>{BC89EF96-8CEA-46FF-86C4-4CE0E7609802}</a:tableStyleId>
              </a:tblPr>
              <a:tblGrid>
                <a:gridCol w="3812098"/>
              </a:tblGrid>
              <a:tr h="0">
                <a:tc>
                  <a:txBody>
                    <a:bodyPr/>
                    <a:lstStyle/>
                    <a:p>
                      <a:pPr marL="228600" indent="-228600">
                        <a:buFont typeface="+mj-lt"/>
                        <a:buAutoNum type="arabicPeriod"/>
                      </a:pPr>
                      <a:r>
                        <a:rPr lang="es-CO" sz="1400" b="0" dirty="0" smtClean="0">
                          <a:solidFill>
                            <a:schemeClr val="tx1"/>
                          </a:solidFill>
                          <a:effectLst/>
                          <a:latin typeface="+mj-lt"/>
                        </a:rPr>
                        <a:t>Generación de más de 13000 empleos directos</a:t>
                      </a:r>
                      <a:r>
                        <a:rPr lang="es-CO" sz="1400" b="0" baseline="0" dirty="0" smtClean="0">
                          <a:solidFill>
                            <a:schemeClr val="tx1"/>
                          </a:solidFill>
                          <a:effectLst/>
                          <a:latin typeface="+mj-lt"/>
                        </a:rPr>
                        <a:t> </a:t>
                      </a:r>
                      <a:r>
                        <a:rPr lang="es-CO" sz="1400" b="0" dirty="0" smtClean="0">
                          <a:solidFill>
                            <a:schemeClr val="tx1"/>
                          </a:solidFill>
                          <a:effectLst/>
                          <a:latin typeface="+mj-lt"/>
                        </a:rPr>
                        <a:t>durante la etapa de construcción (5 años)</a:t>
                      </a:r>
                      <a:endParaRPr lang="es-CO" sz="14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4438650" y="5001410"/>
            <a:ext cx="4856278"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ext uri="{D42A27DB-BD31-4B8C-83A1-F6EECF244321}">
                <p14:modId xmlns:p14="http://schemas.microsoft.com/office/powerpoint/2010/main" val="3659421223"/>
              </p:ext>
            </p:extLst>
          </p:nvPr>
        </p:nvGraphicFramePr>
        <p:xfrm>
          <a:off x="4438651" y="5360188"/>
          <a:ext cx="4890569" cy="731520"/>
        </p:xfrm>
        <a:graphic>
          <a:graphicData uri="http://schemas.openxmlformats.org/drawingml/2006/table">
            <a:tbl>
              <a:tblPr firstRow="1" bandRow="1">
                <a:tableStyleId>{BC89EF96-8CEA-46FF-86C4-4CE0E7609802}</a:tableStyleId>
              </a:tblPr>
              <a:tblGrid>
                <a:gridCol w="4890569"/>
              </a:tblGrid>
              <a:tr h="580986">
                <a:tc>
                  <a:txBody>
                    <a:bodyPr/>
                    <a:lstStyle/>
                    <a:p>
                      <a:pPr marL="342900" indent="-342900" algn="just">
                        <a:buFont typeface="+mj-lt"/>
                        <a:buAutoNum type="arabicPeriod"/>
                      </a:pPr>
                      <a:r>
                        <a:rPr lang="es-ES" sz="1400" b="0" kern="1200" dirty="0" smtClean="0">
                          <a:solidFill>
                            <a:schemeClr val="tx1"/>
                          </a:solidFill>
                          <a:effectLst/>
                          <a:latin typeface="+mn-lt"/>
                          <a:ea typeface="+mn-ea"/>
                          <a:cs typeface="+mn-cs"/>
                        </a:rPr>
                        <a:t>Mejoras en Seguridad Vial. </a:t>
                      </a:r>
                    </a:p>
                    <a:p>
                      <a:pPr marL="342900" indent="-342900" algn="just">
                        <a:buFont typeface="+mj-lt"/>
                        <a:buAutoNum type="arabicPeriod"/>
                      </a:pPr>
                      <a:r>
                        <a:rPr lang="es-ES" sz="1400" b="0" kern="1200" dirty="0" smtClean="0">
                          <a:solidFill>
                            <a:schemeClr val="tx1"/>
                          </a:solidFill>
                          <a:effectLst/>
                          <a:latin typeface="+mn-lt"/>
                          <a:ea typeface="+mn-ea"/>
                          <a:cs typeface="+mn-cs"/>
                        </a:rPr>
                        <a:t>Mejoras en atención de emergencias y atención al usuario.</a:t>
                      </a:r>
                    </a:p>
                    <a:p>
                      <a:pPr marL="342900" indent="-342900" algn="just">
                        <a:buFont typeface="+mj-lt"/>
                        <a:buAutoNum type="arabicPeriod"/>
                      </a:pPr>
                      <a:r>
                        <a:rPr lang="es-ES" sz="1400" b="0" kern="1200" dirty="0" smtClean="0">
                          <a:solidFill>
                            <a:schemeClr val="tx1"/>
                          </a:solidFill>
                          <a:effectLst/>
                          <a:latin typeface="+mn-lt"/>
                          <a:ea typeface="+mn-ea"/>
                          <a:cs typeface="+mn-cs"/>
                        </a:rPr>
                        <a:t>Atención de sitios críticos.</a:t>
                      </a:r>
                    </a:p>
                  </a:txBody>
                  <a:tcPr>
                    <a:solidFill>
                      <a:schemeClr val="bg1"/>
                    </a:solidFill>
                  </a:tcPr>
                </a:tc>
              </a:tr>
            </a:tbl>
          </a:graphicData>
        </a:graphic>
      </p:graphicFrame>
      <p:sp>
        <p:nvSpPr>
          <p:cNvPr id="12" name="30 CuadroTexto"/>
          <p:cNvSpPr txBox="1">
            <a:spLocks noChangeArrowheads="1"/>
          </p:cNvSpPr>
          <p:nvPr/>
        </p:nvSpPr>
        <p:spPr bwMode="auto">
          <a:xfrm flipH="1">
            <a:off x="472441" y="5088477"/>
            <a:ext cx="3907819" cy="338554"/>
          </a:xfrm>
          <a:prstGeom prst="rect">
            <a:avLst/>
          </a:prstGeom>
          <a:solidFill>
            <a:schemeClr val="accent4"/>
          </a:solidFill>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EN ESTRUCTURACIÓN</a:t>
            </a:r>
          </a:p>
        </p:txBody>
      </p:sp>
      <p:grpSp>
        <p:nvGrpSpPr>
          <p:cNvPr id="3" name="2 Grupo"/>
          <p:cNvGrpSpPr/>
          <p:nvPr/>
        </p:nvGrpSpPr>
        <p:grpSpPr>
          <a:xfrm>
            <a:off x="472441" y="1283386"/>
            <a:ext cx="5029198" cy="3649581"/>
            <a:chOff x="91441" y="1283385"/>
            <a:chExt cx="5029198" cy="3649581"/>
          </a:xfrm>
        </p:grpSpPr>
        <p:pic>
          <p:nvPicPr>
            <p:cNvPr id="13" name="Picture 5"/>
            <p:cNvPicPr/>
            <p:nvPr/>
          </p:nvPicPr>
          <p:blipFill rotWithShape="1">
            <a:blip r:embed="rId2"/>
            <a:srcRect l="40865" t="22540" r="26963" b="39597"/>
            <a:stretch/>
          </p:blipFill>
          <p:spPr bwMode="auto">
            <a:xfrm>
              <a:off x="91441" y="1283385"/>
              <a:ext cx="5029198" cy="3649581"/>
            </a:xfrm>
            <a:prstGeom prst="rect">
              <a:avLst/>
            </a:prstGeom>
            <a:noFill/>
            <a:ln w="9525">
              <a:noFill/>
              <a:miter lim="800000"/>
              <a:headEnd/>
              <a:tailEnd/>
            </a:ln>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124"/>
            <a:stretch/>
          </p:blipFill>
          <p:spPr bwMode="auto">
            <a:xfrm>
              <a:off x="290144" y="1460564"/>
              <a:ext cx="115003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15" name="17 Tabla"/>
          <p:cNvGraphicFramePr>
            <a:graphicFrameLocks noGrp="1"/>
          </p:cNvGraphicFramePr>
          <p:nvPr>
            <p:extLst/>
          </p:nvPr>
        </p:nvGraphicFramePr>
        <p:xfrm>
          <a:off x="5410199" y="1673653"/>
          <a:ext cx="3901440" cy="2164080"/>
        </p:xfrm>
        <a:graphic>
          <a:graphicData uri="http://schemas.openxmlformats.org/drawingml/2006/table">
            <a:tbl>
              <a:tblPr firstRow="1" bandRow="1">
                <a:tableStyleId>{BC89EF96-8CEA-46FF-86C4-4CE0E7609802}</a:tableStyleId>
              </a:tblPr>
              <a:tblGrid>
                <a:gridCol w="2721055"/>
                <a:gridCol w="1180385"/>
              </a:tblGrid>
              <a:tr h="223470">
                <a:tc gridSpan="2">
                  <a:txBody>
                    <a:bodyPr/>
                    <a:lstStyle/>
                    <a:p>
                      <a:pPr algn="ctr" fontAlgn="ctr"/>
                      <a:r>
                        <a:rPr lang="es-CO" sz="1600" b="1" i="0" u="none" strike="noStrike" dirty="0" smtClean="0">
                          <a:solidFill>
                            <a:schemeClr val="tx1"/>
                          </a:solidFill>
                          <a:latin typeface="+mn-lt"/>
                          <a:cs typeface="Arial" panose="020B0604020202020204" pitchFamily="34" charset="0"/>
                        </a:rPr>
                        <a:t>FONDO</a:t>
                      </a:r>
                      <a:r>
                        <a:rPr lang="es-CO" sz="1600" b="1" i="0" u="none" strike="noStrike" baseline="0" dirty="0" smtClean="0">
                          <a:solidFill>
                            <a:schemeClr val="tx1"/>
                          </a:solidFill>
                          <a:latin typeface="+mn-lt"/>
                          <a:cs typeface="Arial" panose="020B0604020202020204" pitchFamily="34" charset="0"/>
                        </a:rPr>
                        <a:t> DE ADAPTACIÓN</a:t>
                      </a:r>
                      <a:endParaRPr lang="es-CO" sz="1600" b="1" i="0" u="none" strike="noStrike" dirty="0">
                        <a:solidFill>
                          <a:schemeClr val="tx1"/>
                        </a:solidFill>
                        <a:latin typeface="+mn-lt"/>
                        <a:cs typeface="Arial" panose="020B0604020202020204" pitchFamily="34" charset="0"/>
                      </a:endParaRPr>
                    </a:p>
                  </a:txBody>
                  <a:tcPr/>
                </a:tc>
                <a:tc hMerge="1">
                  <a:txBody>
                    <a:bodyPr/>
                    <a:lstStyle/>
                    <a:p>
                      <a:pPr algn="ctr" fontAlgn="ctr"/>
                      <a:endParaRPr lang="es-CO" sz="14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Intervención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209,00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Construcción</a:t>
                      </a:r>
                      <a:r>
                        <a:rPr lang="es-ES" sz="1400" b="0" u="none" strike="noStrike" baseline="0" dirty="0" smtClean="0">
                          <a:effectLst/>
                          <a:latin typeface="+mn-lt"/>
                          <a:cs typeface="+mn-cs"/>
                        </a:rPr>
                        <a:t> Doble Calzada</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10,00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Mejoramiento</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179,00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Variante</a:t>
                      </a: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  3 Un.</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Rehabilitación</a:t>
                      </a: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62,00Km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Tercer Carril</a:t>
                      </a:r>
                    </a:p>
                  </a:txBody>
                  <a:tcPr/>
                </a:tc>
                <a:tc>
                  <a:txBody>
                    <a:bodyPr/>
                    <a:lstStyle/>
                    <a:p>
                      <a:pPr algn="ctr" fontAlgn="ctr"/>
                      <a:r>
                        <a:rPr lang="es-CO" sz="1400" b="0" i="0" u="none" strike="noStrike" baseline="0" dirty="0" smtClean="0">
                          <a:solidFill>
                            <a:schemeClr val="tx1"/>
                          </a:solidFill>
                          <a:latin typeface="+mn-lt"/>
                          <a:cs typeface="Arial" panose="020B0604020202020204" pitchFamily="34" charset="0"/>
                        </a:rPr>
                        <a:t> 17,00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bl>
          </a:graphicData>
        </a:graphic>
      </p:graphicFrame>
      <p:sp>
        <p:nvSpPr>
          <p:cNvPr id="7" name="6 Elipse"/>
          <p:cNvSpPr/>
          <p:nvPr/>
        </p:nvSpPr>
        <p:spPr>
          <a:xfrm>
            <a:off x="2735580" y="4629150"/>
            <a:ext cx="228600" cy="27432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30 CuadroTexto"/>
          <p:cNvSpPr txBox="1">
            <a:spLocks noChangeArrowheads="1"/>
          </p:cNvSpPr>
          <p:nvPr/>
        </p:nvSpPr>
        <p:spPr bwMode="auto">
          <a:xfrm flipH="1">
            <a:off x="1471914" y="5483051"/>
            <a:ext cx="1908872"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smtClean="0">
                <a:solidFill>
                  <a:prstClr val="white"/>
                </a:solidFill>
                <a:latin typeface="Calibri"/>
                <a:cs typeface="Arial" pitchFamily="34" charset="0"/>
              </a:rPr>
              <a:t>CAPEX</a:t>
            </a:r>
            <a:endParaRPr lang="es-CO" sz="1600" dirty="0">
              <a:solidFill>
                <a:prstClr val="white"/>
              </a:solidFill>
              <a:latin typeface="Calibri"/>
              <a:cs typeface="Arial" pitchFamily="34" charset="0"/>
            </a:endParaRPr>
          </a:p>
        </p:txBody>
      </p:sp>
      <p:graphicFrame>
        <p:nvGraphicFramePr>
          <p:cNvPr id="17" name="3 Tabla"/>
          <p:cNvGraphicFramePr>
            <a:graphicFrameLocks noGrp="1"/>
          </p:cNvGraphicFramePr>
          <p:nvPr>
            <p:extLst>
              <p:ext uri="{D42A27DB-BD31-4B8C-83A1-F6EECF244321}">
                <p14:modId xmlns:p14="http://schemas.microsoft.com/office/powerpoint/2010/main" val="2959930924"/>
              </p:ext>
            </p:extLst>
          </p:nvPr>
        </p:nvGraphicFramePr>
        <p:xfrm>
          <a:off x="1479937" y="5893670"/>
          <a:ext cx="1908872" cy="365760"/>
        </p:xfrm>
        <a:graphic>
          <a:graphicData uri="http://schemas.openxmlformats.org/drawingml/2006/table">
            <a:tbl>
              <a:tblPr firstRow="1" bandRow="1">
                <a:tableStyleId>{BC89EF96-8CEA-46FF-86C4-4CE0E7609802}</a:tableStyleId>
              </a:tblPr>
              <a:tblGrid>
                <a:gridCol w="1908872"/>
              </a:tblGrid>
              <a:tr h="0">
                <a:tc>
                  <a:txBody>
                    <a:bodyPr/>
                    <a:lstStyle/>
                    <a:p>
                      <a:pPr marL="0" indent="0" algn="ctr">
                        <a:buFont typeface="+mj-lt"/>
                        <a:buNone/>
                      </a:pPr>
                      <a:r>
                        <a:rPr lang="es-CO" sz="1800" b="0" dirty="0" smtClean="0">
                          <a:solidFill>
                            <a:schemeClr val="tx1"/>
                          </a:solidFill>
                          <a:effectLst/>
                          <a:latin typeface="+mj-lt"/>
                        </a:rPr>
                        <a:t>$</a:t>
                      </a:r>
                      <a:r>
                        <a:rPr lang="es-CO" sz="1800" b="0" baseline="0" dirty="0" smtClean="0">
                          <a:solidFill>
                            <a:schemeClr val="tx1"/>
                          </a:solidFill>
                          <a:effectLst/>
                          <a:latin typeface="+mj-lt"/>
                        </a:rPr>
                        <a:t> 2.209.829</a:t>
                      </a:r>
                      <a:endParaRPr lang="es-CO" sz="1800" b="0" dirty="0">
                        <a:solidFill>
                          <a:schemeClr val="tx1"/>
                        </a:solidFill>
                        <a:effectLst/>
                        <a:latin typeface="+mj-lt"/>
                      </a:endParaRPr>
                    </a:p>
                  </a:txBody>
                  <a:tcPr/>
                </a:tc>
              </a:tr>
            </a:tbl>
          </a:graphicData>
        </a:graphic>
      </p:graphicFrame>
    </p:spTree>
    <p:extLst>
      <p:ext uri="{BB962C8B-B14F-4D97-AF65-F5344CB8AC3E}">
        <p14:creationId xmlns:p14="http://schemas.microsoft.com/office/powerpoint/2010/main" val="21498002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4949835" y="1157225"/>
            <a:ext cx="43365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ALCANCE CONCESIONES 4G</a:t>
            </a:r>
          </a:p>
        </p:txBody>
      </p:sp>
      <p:graphicFrame>
        <p:nvGraphicFramePr>
          <p:cNvPr id="35" name="17 Tabla"/>
          <p:cNvGraphicFramePr>
            <a:graphicFrameLocks noGrp="1"/>
          </p:cNvGraphicFramePr>
          <p:nvPr>
            <p:extLst/>
          </p:nvPr>
        </p:nvGraphicFramePr>
        <p:xfrm>
          <a:off x="4965879" y="1567787"/>
          <a:ext cx="4320480" cy="1676400"/>
        </p:xfrm>
        <a:graphic>
          <a:graphicData uri="http://schemas.openxmlformats.org/drawingml/2006/table">
            <a:tbl>
              <a:tblPr firstRow="1" bandRow="1">
                <a:tableStyleId>{BC89EF96-8CEA-46FF-86C4-4CE0E7609802}</a:tableStyleId>
              </a:tblPr>
              <a:tblGrid>
                <a:gridCol w="3024336"/>
                <a:gridCol w="1296144"/>
              </a:tblGrid>
              <a:tr h="223470">
                <a:tc gridSpan="2">
                  <a:txBody>
                    <a:bodyPr/>
                    <a:lstStyle/>
                    <a:p>
                      <a:pPr algn="ctr" fontAlgn="ctr"/>
                      <a:r>
                        <a:rPr lang="es-CO" sz="1600" b="1" i="0" u="none" strike="noStrike" dirty="0" smtClean="0">
                          <a:solidFill>
                            <a:schemeClr val="tx1"/>
                          </a:solidFill>
                          <a:latin typeface="+mn-lt"/>
                          <a:cs typeface="Arial" panose="020B0604020202020204" pitchFamily="34" charset="0"/>
                        </a:rPr>
                        <a:t>FONDO</a:t>
                      </a:r>
                      <a:r>
                        <a:rPr lang="es-CO" sz="1600" b="1" i="0" u="none" strike="noStrike" baseline="0" dirty="0" smtClean="0">
                          <a:solidFill>
                            <a:schemeClr val="tx1"/>
                          </a:solidFill>
                          <a:latin typeface="+mn-lt"/>
                          <a:cs typeface="Arial" panose="020B0604020202020204" pitchFamily="34" charset="0"/>
                        </a:rPr>
                        <a:t> DE ADAPTACIÓN</a:t>
                      </a:r>
                      <a:endParaRPr lang="es-CO" sz="1600" b="1" i="0" u="none" strike="noStrike" dirty="0">
                        <a:solidFill>
                          <a:schemeClr val="tx1"/>
                        </a:solidFill>
                        <a:latin typeface="+mn-lt"/>
                        <a:cs typeface="Arial" panose="020B0604020202020204" pitchFamily="34" charset="0"/>
                      </a:endParaRPr>
                    </a:p>
                  </a:txBody>
                  <a:tcPr/>
                </a:tc>
                <a:tc hMerge="1">
                  <a:txBody>
                    <a:bodyPr/>
                    <a:lstStyle/>
                    <a:p>
                      <a:pPr algn="ctr" rtl="0" fontAlgn="ctr"/>
                      <a:endParaRPr lang="es-MX" sz="1600" b="0" i="0" u="none" strike="noStrike" dirty="0">
                        <a:solidFill>
                          <a:srgbClr val="000000"/>
                        </a:solidFill>
                        <a:effectLst/>
                        <a:latin typeface="Calibri" panose="020F050202020403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Longitud</a:t>
                      </a:r>
                      <a:r>
                        <a:rPr lang="es-ES" sz="1600" u="none" strike="noStrike" baseline="0" dirty="0" smtClean="0">
                          <a:effectLst/>
                          <a:latin typeface="+mn-lt"/>
                        </a:rPr>
                        <a:t> de Proyecto</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chemeClr val="tx1"/>
                          </a:solidFill>
                          <a:latin typeface="+mn-lt"/>
                          <a:cs typeface="Arial" panose="020B0604020202020204" pitchFamily="34" charset="0"/>
                        </a:rPr>
                        <a:t>308</a:t>
                      </a:r>
                      <a:r>
                        <a:rPr lang="es-CO" sz="1600" b="0" i="0" u="none" strike="noStrike" baseline="0" dirty="0" smtClean="0">
                          <a:solidFill>
                            <a:schemeClr val="tx1"/>
                          </a:solidFill>
                          <a:latin typeface="+mn-lt"/>
                          <a:cs typeface="Arial" panose="020B0604020202020204" pitchFamily="34" charset="0"/>
                        </a:rPr>
                        <a:t> Km</a:t>
                      </a:r>
                      <a:endParaRPr lang="es-CO" sz="16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Rehabilitación</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213</a:t>
                      </a:r>
                      <a:r>
                        <a:rPr lang="es-CO" sz="1600" b="0" i="0" u="none" strike="noStrike" baseline="0" dirty="0" smtClean="0">
                          <a:solidFill>
                            <a:srgbClr val="000000"/>
                          </a:solidFill>
                          <a:latin typeface="+mn-lt"/>
                          <a:cs typeface="Arial" panose="020B0604020202020204" pitchFamily="34" charset="0"/>
                        </a:rPr>
                        <a:t> </a:t>
                      </a:r>
                      <a:r>
                        <a:rPr lang="es-CO" sz="1600" b="0" i="0" u="none" strike="noStrike" dirty="0" smtClean="0">
                          <a:solidFill>
                            <a:srgbClr val="000000"/>
                          </a:solidFill>
                          <a:latin typeface="+mn-lt"/>
                          <a:cs typeface="Arial" panose="020B0604020202020204" pitchFamily="34" charset="0"/>
                        </a:rPr>
                        <a:t>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u="none" strike="noStrike" dirty="0" smtClean="0">
                          <a:effectLst/>
                          <a:latin typeface="+mn-lt"/>
                          <a:cs typeface="Arial" panose="020B0604020202020204" pitchFamily="34" charset="0"/>
                        </a:rPr>
                        <a:t>Mejoramiento</a:t>
                      </a: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95 km</a:t>
                      </a:r>
                      <a:endParaRPr lang="es-CO" sz="16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u="none" strike="noStrike" dirty="0" smtClean="0">
                          <a:effectLst/>
                          <a:latin typeface="+mn-lt"/>
                        </a:rPr>
                        <a:t>Construcción Variantes</a:t>
                      </a:r>
                      <a:endParaRPr lang="es-ES" sz="1600" b="1" u="none" strike="noStrike" dirty="0" smtClean="0">
                        <a:effectLst/>
                        <a:latin typeface="+mn-lt"/>
                        <a:cs typeface="Arial" panose="020B0604020202020204" pitchFamily="34" charset="0"/>
                      </a:endParaRPr>
                    </a:p>
                  </a:txBody>
                  <a:tcPr/>
                </a:tc>
                <a:tc>
                  <a:txBody>
                    <a:bodyPr/>
                    <a:lstStyle/>
                    <a:p>
                      <a:pPr algn="ctr" fontAlgn="ctr"/>
                      <a:r>
                        <a:rPr lang="es-CO" sz="1600" b="0" i="0" u="none" strike="noStrike" dirty="0" smtClean="0">
                          <a:solidFill>
                            <a:srgbClr val="000000"/>
                          </a:solidFill>
                          <a:latin typeface="+mn-lt"/>
                          <a:cs typeface="Arial" panose="020B0604020202020204" pitchFamily="34" charset="0"/>
                        </a:rPr>
                        <a:t>3 Und.</a:t>
                      </a:r>
                      <a:endParaRPr lang="es-CO" sz="16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11" name="30 CuadroTexto"/>
          <p:cNvSpPr txBox="1">
            <a:spLocks noChangeArrowheads="1"/>
          </p:cNvSpPr>
          <p:nvPr/>
        </p:nvSpPr>
        <p:spPr bwMode="auto">
          <a:xfrm flipH="1">
            <a:off x="426171" y="5079559"/>
            <a:ext cx="4049931" cy="338554"/>
          </a:xfrm>
          <a:prstGeom prst="rect">
            <a:avLst/>
          </a:prstGeom>
          <a:solidFill>
            <a:schemeClr val="accent4"/>
          </a:solidFill>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EN ESTRUCTURACIÓN</a:t>
            </a:r>
          </a:p>
        </p:txBody>
      </p:sp>
      <p:grpSp>
        <p:nvGrpSpPr>
          <p:cNvPr id="12" name="Grupo 11"/>
          <p:cNvGrpSpPr/>
          <p:nvPr/>
        </p:nvGrpSpPr>
        <p:grpSpPr>
          <a:xfrm>
            <a:off x="1045358" y="94413"/>
            <a:ext cx="8261836" cy="1075187"/>
            <a:chOff x="75387" y="144155"/>
            <a:chExt cx="5904656" cy="1075187"/>
          </a:xfrm>
        </p:grpSpPr>
        <p:sp>
          <p:nvSpPr>
            <p:cNvPr id="16" name="Rectángulo 5"/>
            <p:cNvSpPr>
              <a:spLocks noChangeArrowheads="1"/>
            </p:cNvSpPr>
            <p:nvPr/>
          </p:nvSpPr>
          <p:spPr bwMode="auto">
            <a:xfrm>
              <a:off x="75387" y="144155"/>
              <a:ext cx="5904656" cy="646331"/>
            </a:xfrm>
            <a:prstGeom prst="rect">
              <a:avLst/>
            </a:prstGeom>
            <a:noFill/>
            <a:ln w="9525">
              <a:noFill/>
              <a:miter lim="800000"/>
              <a:headEnd/>
              <a:tailEnd/>
            </a:ln>
          </p:spPr>
          <p:txBody>
            <a:bodyPr wrap="square">
              <a:spAutoFit/>
            </a:bodyPr>
            <a:lstStyle/>
            <a:p>
              <a:pPr fontAlgn="base">
                <a:spcBef>
                  <a:spcPct val="0"/>
                </a:spcBef>
                <a:spcAft>
                  <a:spcPct val="0"/>
                </a:spcAft>
                <a:defRPr/>
              </a:pPr>
              <a:r>
                <a:rPr lang="es-ES" sz="3600" dirty="0">
                  <a:solidFill>
                    <a:srgbClr val="FFC000"/>
                  </a:solidFill>
                  <a:latin typeface="Impact" pitchFamily="34" charset="0"/>
                  <a:sym typeface="Helvetica Neue Bold Condensed" charset="0"/>
                </a:rPr>
                <a:t>CORREDOR  </a:t>
              </a:r>
              <a:endParaRPr lang="es-ES" sz="36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17" name="Rectángulo 16"/>
            <p:cNvSpPr>
              <a:spLocks noChangeArrowheads="1"/>
            </p:cNvSpPr>
            <p:nvPr/>
          </p:nvSpPr>
          <p:spPr bwMode="auto">
            <a:xfrm>
              <a:off x="651451" y="573011"/>
              <a:ext cx="4752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s-ES" sz="3600" dirty="0">
                  <a:solidFill>
                    <a:prstClr val="black"/>
                  </a:solidFill>
                  <a:latin typeface="Impact" pitchFamily="34" charset="0"/>
                  <a:cs typeface="Arial" pitchFamily="34" charset="0"/>
                  <a:sym typeface="Helvetica Neue Bold Condensed"/>
                </a:rPr>
                <a:t>CONCESIÓN DUITAMA – PAMPLONA </a:t>
              </a:r>
            </a:p>
          </p:txBody>
        </p:sp>
      </p:grpSp>
      <p:sp>
        <p:nvSpPr>
          <p:cNvPr id="18" name="30 CuadroTexto"/>
          <p:cNvSpPr txBox="1">
            <a:spLocks noChangeArrowheads="1"/>
          </p:cNvSpPr>
          <p:nvPr/>
        </p:nvSpPr>
        <p:spPr bwMode="auto">
          <a:xfrm flipH="1">
            <a:off x="4949835" y="3344526"/>
            <a:ext cx="43365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19" name="3 Tabla"/>
          <p:cNvGraphicFramePr>
            <a:graphicFrameLocks noGrp="1"/>
          </p:cNvGraphicFramePr>
          <p:nvPr>
            <p:extLst/>
          </p:nvPr>
        </p:nvGraphicFramePr>
        <p:xfrm>
          <a:off x="4949835" y="3721717"/>
          <a:ext cx="4336524" cy="487680"/>
        </p:xfrm>
        <a:graphic>
          <a:graphicData uri="http://schemas.openxmlformats.org/drawingml/2006/table">
            <a:tbl>
              <a:tblPr firstRow="1" bandRow="1">
                <a:tableStyleId>{BC89EF96-8CEA-46FF-86C4-4CE0E7609802}</a:tableStyleId>
              </a:tblPr>
              <a:tblGrid>
                <a:gridCol w="4336524"/>
              </a:tblGrid>
              <a:tr h="0">
                <a:tc>
                  <a:txBody>
                    <a:bodyPr/>
                    <a:lstStyle/>
                    <a:p>
                      <a:pPr marL="228600" indent="-228600">
                        <a:buFont typeface="+mj-lt"/>
                        <a:buAutoNum type="arabicPeriod"/>
                      </a:pPr>
                      <a:r>
                        <a:rPr lang="es-CO" sz="1300" b="0" dirty="0" smtClean="0">
                          <a:solidFill>
                            <a:schemeClr val="tx1"/>
                          </a:solidFill>
                          <a:effectLst/>
                          <a:latin typeface="+mj-lt"/>
                        </a:rPr>
                        <a:t>Generación de más de 5.000  empleos directos  anuales durante la etapa de construcción (5 años).</a:t>
                      </a:r>
                      <a:endParaRPr lang="es-CO" sz="1300" b="0" dirty="0">
                        <a:solidFill>
                          <a:schemeClr val="tx1"/>
                        </a:solidFill>
                        <a:effectLst/>
                        <a:latin typeface="+mj-lt"/>
                      </a:endParaRPr>
                    </a:p>
                  </a:txBody>
                  <a:tcPr/>
                </a:tc>
              </a:tr>
            </a:tbl>
          </a:graphicData>
        </a:graphic>
      </p:graphicFrame>
      <p:sp>
        <p:nvSpPr>
          <p:cNvPr id="20" name="30 CuadroTexto"/>
          <p:cNvSpPr txBox="1">
            <a:spLocks noChangeArrowheads="1"/>
          </p:cNvSpPr>
          <p:nvPr/>
        </p:nvSpPr>
        <p:spPr bwMode="auto">
          <a:xfrm flipH="1">
            <a:off x="4937866" y="4311182"/>
            <a:ext cx="4336524"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21" name="3 Tabla"/>
          <p:cNvGraphicFramePr>
            <a:graphicFrameLocks noGrp="1"/>
          </p:cNvGraphicFramePr>
          <p:nvPr>
            <p:extLst/>
          </p:nvPr>
        </p:nvGraphicFramePr>
        <p:xfrm>
          <a:off x="4945889" y="4734680"/>
          <a:ext cx="4336524" cy="1478280"/>
        </p:xfrm>
        <a:graphic>
          <a:graphicData uri="http://schemas.openxmlformats.org/drawingml/2006/table">
            <a:tbl>
              <a:tblPr firstRow="1" bandRow="1">
                <a:tableStyleId>{BC89EF96-8CEA-46FF-86C4-4CE0E7609802}</a:tableStyleId>
              </a:tblPr>
              <a:tblGrid>
                <a:gridCol w="4336524"/>
              </a:tblGrid>
              <a:tr h="771046">
                <a:tc>
                  <a:txBody>
                    <a:bodyPr/>
                    <a:lstStyle/>
                    <a:p>
                      <a:pPr marL="342900" indent="-342900" algn="just">
                        <a:buFont typeface="+mj-lt"/>
                        <a:buAutoNum type="arabicPeriod"/>
                      </a:pPr>
                      <a:r>
                        <a:rPr lang="es-ES" sz="1300" b="0" dirty="0" smtClean="0">
                          <a:solidFill>
                            <a:schemeClr val="tx1"/>
                          </a:solidFill>
                          <a:effectLst/>
                          <a:latin typeface="+mj-lt"/>
                        </a:rPr>
                        <a:t>Mejoramiento de la Conectividad entre los Departamentos</a:t>
                      </a:r>
                      <a:r>
                        <a:rPr lang="es-ES" sz="1300" b="0" baseline="0" dirty="0" smtClean="0">
                          <a:solidFill>
                            <a:schemeClr val="tx1"/>
                          </a:solidFill>
                          <a:effectLst/>
                          <a:latin typeface="+mj-lt"/>
                        </a:rPr>
                        <a:t> de Boyacá Santander y Norte de Santander.</a:t>
                      </a:r>
                    </a:p>
                    <a:p>
                      <a:pPr marL="342900" indent="-342900" algn="just">
                        <a:buFont typeface="+mj-lt"/>
                        <a:buAutoNum type="arabicPeriod"/>
                      </a:pPr>
                      <a:r>
                        <a:rPr lang="es-ES" sz="1300" b="0" baseline="0" dirty="0" smtClean="0">
                          <a:solidFill>
                            <a:schemeClr val="tx1"/>
                          </a:solidFill>
                          <a:effectLst/>
                          <a:latin typeface="+mj-lt"/>
                        </a:rPr>
                        <a:t>Fortalecimiento Corredor Comercial desde la región centro oriente del País (Bogotá D.C) hacia frontera con Venezuela.</a:t>
                      </a:r>
                      <a:endParaRPr lang="es-ES" sz="1300" b="0" dirty="0" smtClean="0">
                        <a:solidFill>
                          <a:schemeClr val="tx1"/>
                        </a:solidFill>
                        <a:effectLst/>
                        <a:latin typeface="+mj-lt"/>
                      </a:endParaRPr>
                    </a:p>
                    <a:p>
                      <a:pPr marL="342900" indent="-342900" algn="just">
                        <a:buFont typeface="+mj-lt"/>
                        <a:buAutoNum type="arabicPeriod"/>
                      </a:pPr>
                      <a:r>
                        <a:rPr lang="es-ES" sz="1300" b="0" dirty="0" smtClean="0">
                          <a:solidFill>
                            <a:schemeClr val="tx1"/>
                          </a:solidFill>
                          <a:effectLst/>
                          <a:latin typeface="+mj-lt"/>
                        </a:rPr>
                        <a:t>Mejoras en Seguridad Vial.</a:t>
                      </a:r>
                    </a:p>
                  </a:txBody>
                  <a:tcPr>
                    <a:solidFill>
                      <a:schemeClr val="bg1"/>
                    </a:solidFill>
                  </a:tcPr>
                </a:tc>
              </a:tr>
            </a:tbl>
          </a:graphicData>
        </a:graphic>
      </p:graphicFrame>
      <p:grpSp>
        <p:nvGrpSpPr>
          <p:cNvPr id="24" name="Grupo 23"/>
          <p:cNvGrpSpPr/>
          <p:nvPr/>
        </p:nvGrpSpPr>
        <p:grpSpPr>
          <a:xfrm>
            <a:off x="1136576" y="1222286"/>
            <a:ext cx="2687910" cy="3752608"/>
            <a:chOff x="0" y="0"/>
            <a:chExt cx="3924300" cy="6093460"/>
          </a:xfrm>
        </p:grpSpPr>
        <p:pic>
          <p:nvPicPr>
            <p:cNvPr id="25" name="Imagen 24"/>
            <p:cNvPicPr>
              <a:picLocks noChangeAspect="1"/>
            </p:cNvPicPr>
            <p:nvPr/>
          </p:nvPicPr>
          <p:blipFill rotWithShape="1">
            <a:blip r:embed="rId2">
              <a:extLst>
                <a:ext uri="{28A0092B-C50C-407E-A947-70E740481C1C}">
                  <a14:useLocalDpi xmlns:a14="http://schemas.microsoft.com/office/drawing/2010/main" val="0"/>
                </a:ext>
              </a:extLst>
            </a:blip>
            <a:srcRect l="65003" t="15088" r="7671" b="9475"/>
            <a:stretch/>
          </p:blipFill>
          <p:spPr bwMode="auto">
            <a:xfrm>
              <a:off x="0" y="0"/>
              <a:ext cx="3924300" cy="6093460"/>
            </a:xfrm>
            <a:prstGeom prst="rect">
              <a:avLst/>
            </a:prstGeom>
            <a:ln>
              <a:noFill/>
            </a:ln>
            <a:extLst>
              <a:ext uri="{53640926-AAD7-44D8-BBD7-CCE9431645EC}">
                <a14:shadowObscured xmlns:a14="http://schemas.microsoft.com/office/drawing/2010/main"/>
              </a:ext>
            </a:extLst>
          </p:spPr>
        </p:pic>
        <p:grpSp>
          <p:nvGrpSpPr>
            <p:cNvPr id="26" name="Grupo 25"/>
            <p:cNvGrpSpPr/>
            <p:nvPr/>
          </p:nvGrpSpPr>
          <p:grpSpPr>
            <a:xfrm>
              <a:off x="170822" y="331595"/>
              <a:ext cx="3692245" cy="5381150"/>
              <a:chOff x="0" y="0"/>
              <a:chExt cx="3692245" cy="5381150"/>
            </a:xfrm>
          </p:grpSpPr>
          <p:sp>
            <p:nvSpPr>
              <p:cNvPr id="27" name="Cuadro de texto 20"/>
              <p:cNvSpPr txBox="1"/>
              <p:nvPr/>
            </p:nvSpPr>
            <p:spPr>
              <a:xfrm>
                <a:off x="1748413" y="3024554"/>
                <a:ext cx="830687" cy="19318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700" b="1" dirty="0">
                    <a:latin typeface="Tahoma" panose="020B0604030504040204" pitchFamily="34" charset="0"/>
                    <a:ea typeface="Calibri" panose="020F0502020204030204" pitchFamily="34" charset="0"/>
                    <a:cs typeface="Times New Roman" panose="02020603050405020304" pitchFamily="18" charset="0"/>
                  </a:rPr>
                  <a:t>LA PALMERA</a:t>
                </a:r>
                <a:endParaRPr lang="es-MX" sz="1100" dirty="0">
                  <a:ea typeface="Calibri" panose="020F0502020204030204" pitchFamily="34" charset="0"/>
                  <a:cs typeface="Times New Roman" panose="02020603050405020304" pitchFamily="18" charset="0"/>
                </a:endParaRPr>
              </a:p>
            </p:txBody>
          </p:sp>
          <p:grpSp>
            <p:nvGrpSpPr>
              <p:cNvPr id="28" name="Grupo 27"/>
              <p:cNvGrpSpPr/>
              <p:nvPr/>
            </p:nvGrpSpPr>
            <p:grpSpPr>
              <a:xfrm>
                <a:off x="0" y="0"/>
                <a:ext cx="3692245" cy="5381150"/>
                <a:chOff x="0" y="0"/>
                <a:chExt cx="3692245" cy="5381150"/>
              </a:xfrm>
            </p:grpSpPr>
            <p:sp>
              <p:nvSpPr>
                <p:cNvPr id="29" name="Cuadro de texto 15"/>
                <p:cNvSpPr txBox="1"/>
                <p:nvPr/>
              </p:nvSpPr>
              <p:spPr>
                <a:xfrm>
                  <a:off x="1587637" y="2200589"/>
                  <a:ext cx="761128" cy="13961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700" b="1" dirty="0">
                      <a:latin typeface="Tahoma" panose="020B0604030504040204" pitchFamily="34" charset="0"/>
                      <a:ea typeface="Calibri" panose="020F0502020204030204" pitchFamily="34" charset="0"/>
                      <a:cs typeface="Times New Roman" panose="02020603050405020304" pitchFamily="18" charset="0"/>
                    </a:rPr>
                    <a:t>MALAGA</a:t>
                  </a:r>
                  <a:endParaRPr lang="es-MX" sz="1100" dirty="0">
                    <a:ea typeface="Calibri" panose="020F0502020204030204" pitchFamily="34" charset="0"/>
                    <a:cs typeface="Times New Roman" panose="02020603050405020304" pitchFamily="18" charset="0"/>
                  </a:endParaRPr>
                </a:p>
              </p:txBody>
            </p:sp>
            <p:sp>
              <p:nvSpPr>
                <p:cNvPr id="30" name="Cuadro de texto 16"/>
                <p:cNvSpPr txBox="1"/>
                <p:nvPr/>
              </p:nvSpPr>
              <p:spPr>
                <a:xfrm>
                  <a:off x="1728316" y="1214239"/>
                  <a:ext cx="1073281" cy="1643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700" b="1" dirty="0">
                      <a:latin typeface="Tahoma" panose="020B0604030504040204" pitchFamily="34" charset="0"/>
                      <a:ea typeface="Calibri" panose="020F0502020204030204" pitchFamily="34" charset="0"/>
                      <a:cs typeface="Times New Roman" panose="02020603050405020304" pitchFamily="18" charset="0"/>
                    </a:rPr>
                    <a:t>PRESIDENTE</a:t>
                  </a:r>
                  <a:endParaRPr lang="es-MX" sz="1100" dirty="0">
                    <a:ea typeface="Calibri" panose="020F0502020204030204" pitchFamily="34" charset="0"/>
                    <a:cs typeface="Times New Roman" panose="02020603050405020304" pitchFamily="18" charset="0"/>
                  </a:endParaRPr>
                </a:p>
              </p:txBody>
            </p:sp>
            <p:sp>
              <p:nvSpPr>
                <p:cNvPr id="31" name="Cuadro de texto 19"/>
                <p:cNvSpPr txBox="1"/>
                <p:nvPr/>
              </p:nvSpPr>
              <p:spPr>
                <a:xfrm>
                  <a:off x="984738" y="4511710"/>
                  <a:ext cx="643944" cy="19318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700" b="1" dirty="0">
                      <a:latin typeface="Tahoma" panose="020B0604030504040204" pitchFamily="34" charset="0"/>
                      <a:ea typeface="Calibri" panose="020F0502020204030204" pitchFamily="34" charset="0"/>
                      <a:cs typeface="Times New Roman" panose="02020603050405020304" pitchFamily="18" charset="0"/>
                    </a:rPr>
                    <a:t>BELEN</a:t>
                  </a:r>
                  <a:endParaRPr lang="es-MX" sz="1100" dirty="0">
                    <a:ea typeface="Calibri" panose="020F0502020204030204" pitchFamily="34" charset="0"/>
                    <a:cs typeface="Times New Roman" panose="02020603050405020304" pitchFamily="18" charset="0"/>
                  </a:endParaRPr>
                </a:p>
              </p:txBody>
            </p:sp>
            <p:sp>
              <p:nvSpPr>
                <p:cNvPr id="32" name="Cuadro de texto 21"/>
                <p:cNvSpPr txBox="1"/>
                <p:nvPr/>
              </p:nvSpPr>
              <p:spPr>
                <a:xfrm>
                  <a:off x="0" y="5211200"/>
                  <a:ext cx="805830" cy="1699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700" b="1" dirty="0">
                      <a:latin typeface="Tahoma" panose="020B0604030504040204" pitchFamily="34" charset="0"/>
                      <a:ea typeface="Calibri" panose="020F0502020204030204" pitchFamily="34" charset="0"/>
                      <a:cs typeface="Times New Roman" panose="02020603050405020304" pitchFamily="18" charset="0"/>
                    </a:rPr>
                    <a:t>DUITAMA</a:t>
                  </a:r>
                  <a:endParaRPr lang="es-MX" sz="1100" dirty="0">
                    <a:ea typeface="Calibri" panose="020F0502020204030204" pitchFamily="34" charset="0"/>
                    <a:cs typeface="Times New Roman" panose="02020603050405020304" pitchFamily="18" charset="0"/>
                  </a:endParaRPr>
                </a:p>
              </p:txBody>
            </p:sp>
            <p:grpSp>
              <p:nvGrpSpPr>
                <p:cNvPr id="33" name="Grupo 32"/>
                <p:cNvGrpSpPr/>
                <p:nvPr/>
              </p:nvGrpSpPr>
              <p:grpSpPr>
                <a:xfrm>
                  <a:off x="552659" y="0"/>
                  <a:ext cx="3139586" cy="5224082"/>
                  <a:chOff x="0" y="0"/>
                  <a:chExt cx="3139586" cy="5224082"/>
                </a:xfrm>
              </p:grpSpPr>
              <p:pic>
                <p:nvPicPr>
                  <p:cNvPr id="36" name="Imagen 35"/>
                  <p:cNvPicPr>
                    <a:picLocks noChangeAspect="1"/>
                  </p:cNvPicPr>
                  <p:nvPr/>
                </p:nvPicPr>
                <p:blipFill rotWithShape="1">
                  <a:blip r:embed="rId3">
                    <a:extLst>
                      <a:ext uri="{28A0092B-C50C-407E-A947-70E740481C1C}">
                        <a14:useLocalDpi xmlns:a14="http://schemas.microsoft.com/office/drawing/2010/main" val="0"/>
                      </a:ext>
                    </a:extLst>
                  </a:blip>
                  <a:srcRect l="45314" t="68697" r="44852" b="19246"/>
                  <a:stretch/>
                </p:blipFill>
                <p:spPr bwMode="auto">
                  <a:xfrm>
                    <a:off x="1758461" y="160774"/>
                    <a:ext cx="1381125" cy="952500"/>
                  </a:xfrm>
                  <a:prstGeom prst="rect">
                    <a:avLst/>
                  </a:prstGeom>
                  <a:ln>
                    <a:noFill/>
                  </a:ln>
                  <a:extLst>
                    <a:ext uri="{53640926-AAD7-44D8-BBD7-CCE9431645EC}">
                      <a14:shadowObscured xmlns:a14="http://schemas.microsoft.com/office/drawing/2010/main"/>
                    </a:ext>
                  </a:extLst>
                </p:spPr>
              </p:pic>
              <p:sp>
                <p:nvSpPr>
                  <p:cNvPr id="37" name="Forma libre 36"/>
                  <p:cNvSpPr/>
                  <p:nvPr/>
                </p:nvSpPr>
                <p:spPr>
                  <a:xfrm>
                    <a:off x="452176" y="2280976"/>
                    <a:ext cx="811369" cy="2376153"/>
                  </a:xfrm>
                  <a:custGeom>
                    <a:avLst/>
                    <a:gdLst>
                      <a:gd name="connsiteX0" fmla="*/ 611747 w 811369"/>
                      <a:gd name="connsiteY0" fmla="*/ 0 h 2376153"/>
                      <a:gd name="connsiteX1" fmla="*/ 592429 w 811369"/>
                      <a:gd name="connsiteY1" fmla="*/ 32198 h 2376153"/>
                      <a:gd name="connsiteX2" fmla="*/ 579550 w 811369"/>
                      <a:gd name="connsiteY2" fmla="*/ 70834 h 2376153"/>
                      <a:gd name="connsiteX3" fmla="*/ 585989 w 811369"/>
                      <a:gd name="connsiteY3" fmla="*/ 103031 h 2376153"/>
                      <a:gd name="connsiteX4" fmla="*/ 592429 w 811369"/>
                      <a:gd name="connsiteY4" fmla="*/ 122350 h 2376153"/>
                      <a:gd name="connsiteX5" fmla="*/ 598868 w 811369"/>
                      <a:gd name="connsiteY5" fmla="*/ 193183 h 2376153"/>
                      <a:gd name="connsiteX6" fmla="*/ 618186 w 811369"/>
                      <a:gd name="connsiteY6" fmla="*/ 199623 h 2376153"/>
                      <a:gd name="connsiteX7" fmla="*/ 682581 w 811369"/>
                      <a:gd name="connsiteY7" fmla="*/ 206062 h 2376153"/>
                      <a:gd name="connsiteX8" fmla="*/ 689020 w 811369"/>
                      <a:gd name="connsiteY8" fmla="*/ 296214 h 2376153"/>
                      <a:gd name="connsiteX9" fmla="*/ 663262 w 811369"/>
                      <a:gd name="connsiteY9" fmla="*/ 334851 h 2376153"/>
                      <a:gd name="connsiteX10" fmla="*/ 643944 w 811369"/>
                      <a:gd name="connsiteY10" fmla="*/ 392806 h 2376153"/>
                      <a:gd name="connsiteX11" fmla="*/ 637505 w 811369"/>
                      <a:gd name="connsiteY11" fmla="*/ 412124 h 2376153"/>
                      <a:gd name="connsiteX12" fmla="*/ 611747 w 811369"/>
                      <a:gd name="connsiteY12" fmla="*/ 482958 h 2376153"/>
                      <a:gd name="connsiteX13" fmla="*/ 618186 w 811369"/>
                      <a:gd name="connsiteY13" fmla="*/ 521595 h 2376153"/>
                      <a:gd name="connsiteX14" fmla="*/ 643944 w 811369"/>
                      <a:gd name="connsiteY14" fmla="*/ 528034 h 2376153"/>
                      <a:gd name="connsiteX15" fmla="*/ 682581 w 811369"/>
                      <a:gd name="connsiteY15" fmla="*/ 540913 h 2376153"/>
                      <a:gd name="connsiteX16" fmla="*/ 708338 w 811369"/>
                      <a:gd name="connsiteY16" fmla="*/ 579550 h 2376153"/>
                      <a:gd name="connsiteX17" fmla="*/ 714778 w 811369"/>
                      <a:gd name="connsiteY17" fmla="*/ 598868 h 2376153"/>
                      <a:gd name="connsiteX18" fmla="*/ 740536 w 811369"/>
                      <a:gd name="connsiteY18" fmla="*/ 637505 h 2376153"/>
                      <a:gd name="connsiteX19" fmla="*/ 746975 w 811369"/>
                      <a:gd name="connsiteY19" fmla="*/ 656823 h 2376153"/>
                      <a:gd name="connsiteX20" fmla="*/ 740536 w 811369"/>
                      <a:gd name="connsiteY20" fmla="*/ 759854 h 2376153"/>
                      <a:gd name="connsiteX21" fmla="*/ 746975 w 811369"/>
                      <a:gd name="connsiteY21" fmla="*/ 779172 h 2376153"/>
                      <a:gd name="connsiteX22" fmla="*/ 766293 w 811369"/>
                      <a:gd name="connsiteY22" fmla="*/ 798491 h 2376153"/>
                      <a:gd name="connsiteX23" fmla="*/ 766293 w 811369"/>
                      <a:gd name="connsiteY23" fmla="*/ 927279 h 2376153"/>
                      <a:gd name="connsiteX24" fmla="*/ 746975 w 811369"/>
                      <a:gd name="connsiteY24" fmla="*/ 946598 h 2376153"/>
                      <a:gd name="connsiteX25" fmla="*/ 753414 w 811369"/>
                      <a:gd name="connsiteY25" fmla="*/ 998113 h 2376153"/>
                      <a:gd name="connsiteX26" fmla="*/ 772733 w 811369"/>
                      <a:gd name="connsiteY26" fmla="*/ 1004553 h 2376153"/>
                      <a:gd name="connsiteX27" fmla="*/ 785612 w 811369"/>
                      <a:gd name="connsiteY27" fmla="*/ 1023871 h 2376153"/>
                      <a:gd name="connsiteX28" fmla="*/ 804930 w 811369"/>
                      <a:gd name="connsiteY28" fmla="*/ 1062507 h 2376153"/>
                      <a:gd name="connsiteX29" fmla="*/ 811369 w 811369"/>
                      <a:gd name="connsiteY29" fmla="*/ 1081826 h 2376153"/>
                      <a:gd name="connsiteX30" fmla="*/ 804930 w 811369"/>
                      <a:gd name="connsiteY30" fmla="*/ 1139781 h 2376153"/>
                      <a:gd name="connsiteX31" fmla="*/ 772733 w 811369"/>
                      <a:gd name="connsiteY31" fmla="*/ 1178417 h 2376153"/>
                      <a:gd name="connsiteX32" fmla="*/ 746975 w 811369"/>
                      <a:gd name="connsiteY32" fmla="*/ 1236372 h 2376153"/>
                      <a:gd name="connsiteX33" fmla="*/ 727657 w 811369"/>
                      <a:gd name="connsiteY33" fmla="*/ 1300767 h 2376153"/>
                      <a:gd name="connsiteX34" fmla="*/ 721217 w 811369"/>
                      <a:gd name="connsiteY34" fmla="*/ 1320085 h 2376153"/>
                      <a:gd name="connsiteX35" fmla="*/ 727657 w 811369"/>
                      <a:gd name="connsiteY35" fmla="*/ 1345843 h 2376153"/>
                      <a:gd name="connsiteX36" fmla="*/ 746975 w 811369"/>
                      <a:gd name="connsiteY36" fmla="*/ 1352282 h 2376153"/>
                      <a:gd name="connsiteX37" fmla="*/ 753414 w 811369"/>
                      <a:gd name="connsiteY37" fmla="*/ 1371600 h 2376153"/>
                      <a:gd name="connsiteX38" fmla="*/ 746975 w 811369"/>
                      <a:gd name="connsiteY38" fmla="*/ 1429555 h 2376153"/>
                      <a:gd name="connsiteX39" fmla="*/ 727657 w 811369"/>
                      <a:gd name="connsiteY39" fmla="*/ 1493950 h 2376153"/>
                      <a:gd name="connsiteX40" fmla="*/ 721217 w 811369"/>
                      <a:gd name="connsiteY40" fmla="*/ 1513268 h 2376153"/>
                      <a:gd name="connsiteX41" fmla="*/ 714778 w 811369"/>
                      <a:gd name="connsiteY41" fmla="*/ 1532586 h 2376153"/>
                      <a:gd name="connsiteX42" fmla="*/ 721217 w 811369"/>
                      <a:gd name="connsiteY42" fmla="*/ 1571223 h 2376153"/>
                      <a:gd name="connsiteX43" fmla="*/ 727657 w 811369"/>
                      <a:gd name="connsiteY43" fmla="*/ 1590541 h 2376153"/>
                      <a:gd name="connsiteX44" fmla="*/ 721217 w 811369"/>
                      <a:gd name="connsiteY44" fmla="*/ 1609860 h 2376153"/>
                      <a:gd name="connsiteX45" fmla="*/ 689020 w 811369"/>
                      <a:gd name="connsiteY45" fmla="*/ 1648496 h 2376153"/>
                      <a:gd name="connsiteX46" fmla="*/ 676141 w 811369"/>
                      <a:gd name="connsiteY46" fmla="*/ 1667814 h 2376153"/>
                      <a:gd name="connsiteX47" fmla="*/ 663262 w 811369"/>
                      <a:gd name="connsiteY47" fmla="*/ 1712891 h 2376153"/>
                      <a:gd name="connsiteX48" fmla="*/ 656823 w 811369"/>
                      <a:gd name="connsiteY48" fmla="*/ 1738648 h 2376153"/>
                      <a:gd name="connsiteX49" fmla="*/ 618186 w 811369"/>
                      <a:gd name="connsiteY49" fmla="*/ 1764406 h 2376153"/>
                      <a:gd name="connsiteX50" fmla="*/ 579550 w 811369"/>
                      <a:gd name="connsiteY50" fmla="*/ 1777285 h 2376153"/>
                      <a:gd name="connsiteX51" fmla="*/ 502276 w 811369"/>
                      <a:gd name="connsiteY51" fmla="*/ 1770845 h 2376153"/>
                      <a:gd name="connsiteX52" fmla="*/ 482958 w 811369"/>
                      <a:gd name="connsiteY52" fmla="*/ 1777285 h 2376153"/>
                      <a:gd name="connsiteX53" fmla="*/ 489398 w 811369"/>
                      <a:gd name="connsiteY53" fmla="*/ 1809482 h 2376153"/>
                      <a:gd name="connsiteX54" fmla="*/ 476519 w 811369"/>
                      <a:gd name="connsiteY54" fmla="*/ 1854558 h 2376153"/>
                      <a:gd name="connsiteX55" fmla="*/ 457200 w 811369"/>
                      <a:gd name="connsiteY55" fmla="*/ 1867437 h 2376153"/>
                      <a:gd name="connsiteX56" fmla="*/ 444322 w 811369"/>
                      <a:gd name="connsiteY56" fmla="*/ 1886755 h 2376153"/>
                      <a:gd name="connsiteX57" fmla="*/ 373488 w 811369"/>
                      <a:gd name="connsiteY57" fmla="*/ 1906074 h 2376153"/>
                      <a:gd name="connsiteX58" fmla="*/ 315533 w 811369"/>
                      <a:gd name="connsiteY58" fmla="*/ 1938271 h 2376153"/>
                      <a:gd name="connsiteX59" fmla="*/ 296214 w 811369"/>
                      <a:gd name="connsiteY59" fmla="*/ 1944710 h 2376153"/>
                      <a:gd name="connsiteX60" fmla="*/ 276896 w 811369"/>
                      <a:gd name="connsiteY60" fmla="*/ 1957589 h 2376153"/>
                      <a:gd name="connsiteX61" fmla="*/ 251138 w 811369"/>
                      <a:gd name="connsiteY61" fmla="*/ 1970468 h 2376153"/>
                      <a:gd name="connsiteX62" fmla="*/ 238260 w 811369"/>
                      <a:gd name="connsiteY62" fmla="*/ 1989786 h 2376153"/>
                      <a:gd name="connsiteX63" fmla="*/ 180305 w 811369"/>
                      <a:gd name="connsiteY63" fmla="*/ 1996226 h 2376153"/>
                      <a:gd name="connsiteX64" fmla="*/ 141668 w 811369"/>
                      <a:gd name="connsiteY64" fmla="*/ 2009105 h 2376153"/>
                      <a:gd name="connsiteX65" fmla="*/ 122350 w 811369"/>
                      <a:gd name="connsiteY65" fmla="*/ 2015544 h 2376153"/>
                      <a:gd name="connsiteX66" fmla="*/ 96592 w 811369"/>
                      <a:gd name="connsiteY66" fmla="*/ 2047741 h 2376153"/>
                      <a:gd name="connsiteX67" fmla="*/ 70834 w 811369"/>
                      <a:gd name="connsiteY67" fmla="*/ 2086378 h 2376153"/>
                      <a:gd name="connsiteX68" fmla="*/ 57955 w 811369"/>
                      <a:gd name="connsiteY68" fmla="*/ 2137893 h 2376153"/>
                      <a:gd name="connsiteX69" fmla="*/ 64395 w 811369"/>
                      <a:gd name="connsiteY69" fmla="*/ 2176530 h 2376153"/>
                      <a:gd name="connsiteX70" fmla="*/ 57955 w 811369"/>
                      <a:gd name="connsiteY70" fmla="*/ 2208727 h 2376153"/>
                      <a:gd name="connsiteX71" fmla="*/ 25758 w 811369"/>
                      <a:gd name="connsiteY71" fmla="*/ 2215167 h 2376153"/>
                      <a:gd name="connsiteX72" fmla="*/ 6440 w 811369"/>
                      <a:gd name="connsiteY72" fmla="*/ 2221606 h 2376153"/>
                      <a:gd name="connsiteX73" fmla="*/ 0 w 811369"/>
                      <a:gd name="connsiteY73" fmla="*/ 2305319 h 2376153"/>
                      <a:gd name="connsiteX74" fmla="*/ 6440 w 811369"/>
                      <a:gd name="connsiteY74" fmla="*/ 2356834 h 2376153"/>
                      <a:gd name="connsiteX75" fmla="*/ 12879 w 811369"/>
                      <a:gd name="connsiteY75" fmla="*/ 2376153 h 237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11369" h="2376153">
                        <a:moveTo>
                          <a:pt x="611747" y="0"/>
                        </a:moveTo>
                        <a:cubicBezTo>
                          <a:pt x="605308" y="10733"/>
                          <a:pt x="597608" y="20804"/>
                          <a:pt x="592429" y="32198"/>
                        </a:cubicBezTo>
                        <a:cubicBezTo>
                          <a:pt x="586812" y="44557"/>
                          <a:pt x="579550" y="70834"/>
                          <a:pt x="579550" y="70834"/>
                        </a:cubicBezTo>
                        <a:cubicBezTo>
                          <a:pt x="581696" y="81566"/>
                          <a:pt x="583334" y="92413"/>
                          <a:pt x="585989" y="103031"/>
                        </a:cubicBezTo>
                        <a:cubicBezTo>
                          <a:pt x="587635" y="109616"/>
                          <a:pt x="591469" y="115630"/>
                          <a:pt x="592429" y="122350"/>
                        </a:cubicBezTo>
                        <a:cubicBezTo>
                          <a:pt x="595782" y="145820"/>
                          <a:pt x="591371" y="170691"/>
                          <a:pt x="598868" y="193183"/>
                        </a:cubicBezTo>
                        <a:cubicBezTo>
                          <a:pt x="601014" y="199622"/>
                          <a:pt x="611477" y="198591"/>
                          <a:pt x="618186" y="199623"/>
                        </a:cubicBezTo>
                        <a:cubicBezTo>
                          <a:pt x="639507" y="202903"/>
                          <a:pt x="661116" y="203916"/>
                          <a:pt x="682581" y="206062"/>
                        </a:cubicBezTo>
                        <a:cubicBezTo>
                          <a:pt x="695219" y="243977"/>
                          <a:pt x="704427" y="253076"/>
                          <a:pt x="689020" y="296214"/>
                        </a:cubicBezTo>
                        <a:cubicBezTo>
                          <a:pt x="683814" y="310791"/>
                          <a:pt x="663262" y="334851"/>
                          <a:pt x="663262" y="334851"/>
                        </a:cubicBezTo>
                        <a:lnTo>
                          <a:pt x="643944" y="392806"/>
                        </a:lnTo>
                        <a:cubicBezTo>
                          <a:pt x="641798" y="399245"/>
                          <a:pt x="639151" y="405539"/>
                          <a:pt x="637505" y="412124"/>
                        </a:cubicBezTo>
                        <a:cubicBezTo>
                          <a:pt x="622749" y="471148"/>
                          <a:pt x="634445" y="448912"/>
                          <a:pt x="611747" y="482958"/>
                        </a:cubicBezTo>
                        <a:cubicBezTo>
                          <a:pt x="613893" y="495837"/>
                          <a:pt x="610597" y="510970"/>
                          <a:pt x="618186" y="521595"/>
                        </a:cubicBezTo>
                        <a:cubicBezTo>
                          <a:pt x="623330" y="528797"/>
                          <a:pt x="635467" y="525491"/>
                          <a:pt x="643944" y="528034"/>
                        </a:cubicBezTo>
                        <a:cubicBezTo>
                          <a:pt x="656947" y="531935"/>
                          <a:pt x="682581" y="540913"/>
                          <a:pt x="682581" y="540913"/>
                        </a:cubicBezTo>
                        <a:cubicBezTo>
                          <a:pt x="691167" y="553792"/>
                          <a:pt x="703443" y="564866"/>
                          <a:pt x="708338" y="579550"/>
                        </a:cubicBezTo>
                        <a:cubicBezTo>
                          <a:pt x="710485" y="585989"/>
                          <a:pt x="711482" y="592934"/>
                          <a:pt x="714778" y="598868"/>
                        </a:cubicBezTo>
                        <a:cubicBezTo>
                          <a:pt x="722295" y="612399"/>
                          <a:pt x="740536" y="637505"/>
                          <a:pt x="740536" y="637505"/>
                        </a:cubicBezTo>
                        <a:cubicBezTo>
                          <a:pt x="742682" y="643944"/>
                          <a:pt x="746975" y="650035"/>
                          <a:pt x="746975" y="656823"/>
                        </a:cubicBezTo>
                        <a:cubicBezTo>
                          <a:pt x="746975" y="691234"/>
                          <a:pt x="740536" y="725443"/>
                          <a:pt x="740536" y="759854"/>
                        </a:cubicBezTo>
                        <a:cubicBezTo>
                          <a:pt x="740536" y="766642"/>
                          <a:pt x="743210" y="773524"/>
                          <a:pt x="746975" y="779172"/>
                        </a:cubicBezTo>
                        <a:cubicBezTo>
                          <a:pt x="752026" y="786749"/>
                          <a:pt x="759854" y="792051"/>
                          <a:pt x="766293" y="798491"/>
                        </a:cubicBezTo>
                        <a:cubicBezTo>
                          <a:pt x="782388" y="846772"/>
                          <a:pt x="783389" y="841801"/>
                          <a:pt x="766293" y="927279"/>
                        </a:cubicBezTo>
                        <a:cubicBezTo>
                          <a:pt x="764507" y="936209"/>
                          <a:pt x="753414" y="940158"/>
                          <a:pt x="746975" y="946598"/>
                        </a:cubicBezTo>
                        <a:cubicBezTo>
                          <a:pt x="749121" y="963770"/>
                          <a:pt x="746386" y="982299"/>
                          <a:pt x="753414" y="998113"/>
                        </a:cubicBezTo>
                        <a:cubicBezTo>
                          <a:pt x="756171" y="1004316"/>
                          <a:pt x="767432" y="1000313"/>
                          <a:pt x="772733" y="1004553"/>
                        </a:cubicBezTo>
                        <a:cubicBezTo>
                          <a:pt x="778776" y="1009388"/>
                          <a:pt x="781319" y="1017432"/>
                          <a:pt x="785612" y="1023871"/>
                        </a:cubicBezTo>
                        <a:cubicBezTo>
                          <a:pt x="801798" y="1072430"/>
                          <a:pt x="779963" y="1012572"/>
                          <a:pt x="804930" y="1062507"/>
                        </a:cubicBezTo>
                        <a:cubicBezTo>
                          <a:pt x="807966" y="1068578"/>
                          <a:pt x="809223" y="1075386"/>
                          <a:pt x="811369" y="1081826"/>
                        </a:cubicBezTo>
                        <a:cubicBezTo>
                          <a:pt x="809223" y="1101144"/>
                          <a:pt x="809644" y="1120924"/>
                          <a:pt x="804930" y="1139781"/>
                        </a:cubicBezTo>
                        <a:cubicBezTo>
                          <a:pt x="801942" y="1151734"/>
                          <a:pt x="779941" y="1171209"/>
                          <a:pt x="772733" y="1178417"/>
                        </a:cubicBezTo>
                        <a:cubicBezTo>
                          <a:pt x="757407" y="1224396"/>
                          <a:pt x="767385" y="1205758"/>
                          <a:pt x="746975" y="1236372"/>
                        </a:cubicBezTo>
                        <a:cubicBezTo>
                          <a:pt x="737245" y="1275296"/>
                          <a:pt x="743333" y="1253740"/>
                          <a:pt x="727657" y="1300767"/>
                        </a:cubicBezTo>
                        <a:lnTo>
                          <a:pt x="721217" y="1320085"/>
                        </a:lnTo>
                        <a:cubicBezTo>
                          <a:pt x="723364" y="1328671"/>
                          <a:pt x="722128" y="1338932"/>
                          <a:pt x="727657" y="1345843"/>
                        </a:cubicBezTo>
                        <a:cubicBezTo>
                          <a:pt x="731897" y="1351143"/>
                          <a:pt x="742175" y="1347482"/>
                          <a:pt x="746975" y="1352282"/>
                        </a:cubicBezTo>
                        <a:cubicBezTo>
                          <a:pt x="751775" y="1357082"/>
                          <a:pt x="751268" y="1365161"/>
                          <a:pt x="753414" y="1371600"/>
                        </a:cubicBezTo>
                        <a:cubicBezTo>
                          <a:pt x="751268" y="1390918"/>
                          <a:pt x="749930" y="1410344"/>
                          <a:pt x="746975" y="1429555"/>
                        </a:cubicBezTo>
                        <a:cubicBezTo>
                          <a:pt x="744194" y="1447631"/>
                          <a:pt x="732673" y="1478903"/>
                          <a:pt x="727657" y="1493950"/>
                        </a:cubicBezTo>
                        <a:lnTo>
                          <a:pt x="721217" y="1513268"/>
                        </a:lnTo>
                        <a:lnTo>
                          <a:pt x="714778" y="1532586"/>
                        </a:lnTo>
                        <a:cubicBezTo>
                          <a:pt x="716924" y="1545465"/>
                          <a:pt x="718385" y="1558477"/>
                          <a:pt x="721217" y="1571223"/>
                        </a:cubicBezTo>
                        <a:cubicBezTo>
                          <a:pt x="722689" y="1577849"/>
                          <a:pt x="727657" y="1583753"/>
                          <a:pt x="727657" y="1590541"/>
                        </a:cubicBezTo>
                        <a:cubicBezTo>
                          <a:pt x="727657" y="1597329"/>
                          <a:pt x="724253" y="1603789"/>
                          <a:pt x="721217" y="1609860"/>
                        </a:cubicBezTo>
                        <a:cubicBezTo>
                          <a:pt x="709226" y="1633841"/>
                          <a:pt x="706821" y="1627135"/>
                          <a:pt x="689020" y="1648496"/>
                        </a:cubicBezTo>
                        <a:cubicBezTo>
                          <a:pt x="684065" y="1654441"/>
                          <a:pt x="680434" y="1661375"/>
                          <a:pt x="676141" y="1667814"/>
                        </a:cubicBezTo>
                        <a:cubicBezTo>
                          <a:pt x="656016" y="1748321"/>
                          <a:pt x="681735" y="1648235"/>
                          <a:pt x="663262" y="1712891"/>
                        </a:cubicBezTo>
                        <a:cubicBezTo>
                          <a:pt x="660831" y="1721400"/>
                          <a:pt x="662651" y="1731988"/>
                          <a:pt x="656823" y="1738648"/>
                        </a:cubicBezTo>
                        <a:cubicBezTo>
                          <a:pt x="646630" y="1750297"/>
                          <a:pt x="632870" y="1759511"/>
                          <a:pt x="618186" y="1764406"/>
                        </a:cubicBezTo>
                        <a:lnTo>
                          <a:pt x="579550" y="1777285"/>
                        </a:lnTo>
                        <a:cubicBezTo>
                          <a:pt x="553792" y="1775138"/>
                          <a:pt x="528123" y="1770845"/>
                          <a:pt x="502276" y="1770845"/>
                        </a:cubicBezTo>
                        <a:cubicBezTo>
                          <a:pt x="495488" y="1770845"/>
                          <a:pt x="485104" y="1770846"/>
                          <a:pt x="482958" y="1777285"/>
                        </a:cubicBezTo>
                        <a:cubicBezTo>
                          <a:pt x="479497" y="1787668"/>
                          <a:pt x="487251" y="1798750"/>
                          <a:pt x="489398" y="1809482"/>
                        </a:cubicBezTo>
                        <a:cubicBezTo>
                          <a:pt x="488978" y="1811162"/>
                          <a:pt x="479877" y="1850361"/>
                          <a:pt x="476519" y="1854558"/>
                        </a:cubicBezTo>
                        <a:cubicBezTo>
                          <a:pt x="471684" y="1860601"/>
                          <a:pt x="463640" y="1863144"/>
                          <a:pt x="457200" y="1867437"/>
                        </a:cubicBezTo>
                        <a:cubicBezTo>
                          <a:pt x="452907" y="1873876"/>
                          <a:pt x="449794" y="1881283"/>
                          <a:pt x="444322" y="1886755"/>
                        </a:cubicBezTo>
                        <a:cubicBezTo>
                          <a:pt x="423450" y="1907627"/>
                          <a:pt x="403960" y="1902265"/>
                          <a:pt x="373488" y="1906074"/>
                        </a:cubicBezTo>
                        <a:cubicBezTo>
                          <a:pt x="344570" y="1934990"/>
                          <a:pt x="362807" y="1922513"/>
                          <a:pt x="315533" y="1938271"/>
                        </a:cubicBezTo>
                        <a:lnTo>
                          <a:pt x="296214" y="1944710"/>
                        </a:lnTo>
                        <a:cubicBezTo>
                          <a:pt x="289775" y="1949003"/>
                          <a:pt x="283615" y="1953749"/>
                          <a:pt x="276896" y="1957589"/>
                        </a:cubicBezTo>
                        <a:cubicBezTo>
                          <a:pt x="268561" y="1962352"/>
                          <a:pt x="258512" y="1964323"/>
                          <a:pt x="251138" y="1970468"/>
                        </a:cubicBezTo>
                        <a:cubicBezTo>
                          <a:pt x="245193" y="1975422"/>
                          <a:pt x="245533" y="1987141"/>
                          <a:pt x="238260" y="1989786"/>
                        </a:cubicBezTo>
                        <a:cubicBezTo>
                          <a:pt x="219993" y="1996429"/>
                          <a:pt x="199623" y="1994079"/>
                          <a:pt x="180305" y="1996226"/>
                        </a:cubicBezTo>
                        <a:lnTo>
                          <a:pt x="141668" y="2009105"/>
                        </a:lnTo>
                        <a:lnTo>
                          <a:pt x="122350" y="2015544"/>
                        </a:lnTo>
                        <a:cubicBezTo>
                          <a:pt x="86654" y="2039341"/>
                          <a:pt x="114888" y="2014808"/>
                          <a:pt x="96592" y="2047741"/>
                        </a:cubicBezTo>
                        <a:cubicBezTo>
                          <a:pt x="89075" y="2061272"/>
                          <a:pt x="70834" y="2086378"/>
                          <a:pt x="70834" y="2086378"/>
                        </a:cubicBezTo>
                        <a:cubicBezTo>
                          <a:pt x="65754" y="2101620"/>
                          <a:pt x="57955" y="2122355"/>
                          <a:pt x="57955" y="2137893"/>
                        </a:cubicBezTo>
                        <a:cubicBezTo>
                          <a:pt x="57955" y="2150950"/>
                          <a:pt x="62248" y="2163651"/>
                          <a:pt x="64395" y="2176530"/>
                        </a:cubicBezTo>
                        <a:cubicBezTo>
                          <a:pt x="62248" y="2187262"/>
                          <a:pt x="65694" y="2200988"/>
                          <a:pt x="57955" y="2208727"/>
                        </a:cubicBezTo>
                        <a:cubicBezTo>
                          <a:pt x="50216" y="2216466"/>
                          <a:pt x="36376" y="2212512"/>
                          <a:pt x="25758" y="2215167"/>
                        </a:cubicBezTo>
                        <a:cubicBezTo>
                          <a:pt x="19173" y="2216813"/>
                          <a:pt x="12879" y="2219460"/>
                          <a:pt x="6440" y="2221606"/>
                        </a:cubicBezTo>
                        <a:cubicBezTo>
                          <a:pt x="4293" y="2249510"/>
                          <a:pt x="0" y="2277332"/>
                          <a:pt x="0" y="2305319"/>
                        </a:cubicBezTo>
                        <a:cubicBezTo>
                          <a:pt x="0" y="2322624"/>
                          <a:pt x="3344" y="2339808"/>
                          <a:pt x="6440" y="2356834"/>
                        </a:cubicBezTo>
                        <a:cubicBezTo>
                          <a:pt x="7654" y="2363512"/>
                          <a:pt x="12879" y="2376153"/>
                          <a:pt x="12879" y="2376153"/>
                        </a:cubicBezTo>
                      </a:path>
                    </a:pathLst>
                  </a:cu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sp>
                <p:nvSpPr>
                  <p:cNvPr id="38" name="Forma libre 37"/>
                  <p:cNvSpPr/>
                  <p:nvPr/>
                </p:nvSpPr>
                <p:spPr>
                  <a:xfrm>
                    <a:off x="1215850" y="90435"/>
                    <a:ext cx="273307" cy="1197735"/>
                  </a:xfrm>
                  <a:custGeom>
                    <a:avLst/>
                    <a:gdLst>
                      <a:gd name="connsiteX0" fmla="*/ 1338 w 273307"/>
                      <a:gd name="connsiteY0" fmla="*/ 1197735 h 1197735"/>
                      <a:gd name="connsiteX1" fmla="*/ 27096 w 273307"/>
                      <a:gd name="connsiteY1" fmla="*/ 1081825 h 1197735"/>
                      <a:gd name="connsiteX2" fmla="*/ 46414 w 273307"/>
                      <a:gd name="connsiteY2" fmla="*/ 1075386 h 1197735"/>
                      <a:gd name="connsiteX3" fmla="*/ 59293 w 273307"/>
                      <a:gd name="connsiteY3" fmla="*/ 1056068 h 1197735"/>
                      <a:gd name="connsiteX4" fmla="*/ 65733 w 273307"/>
                      <a:gd name="connsiteY4" fmla="*/ 1036749 h 1197735"/>
                      <a:gd name="connsiteX5" fmla="*/ 52854 w 273307"/>
                      <a:gd name="connsiteY5" fmla="*/ 862884 h 1197735"/>
                      <a:gd name="connsiteX6" fmla="*/ 59293 w 273307"/>
                      <a:gd name="connsiteY6" fmla="*/ 759853 h 1197735"/>
                      <a:gd name="connsiteX7" fmla="*/ 78612 w 273307"/>
                      <a:gd name="connsiteY7" fmla="*/ 701899 h 1197735"/>
                      <a:gd name="connsiteX8" fmla="*/ 91490 w 273307"/>
                      <a:gd name="connsiteY8" fmla="*/ 643944 h 1197735"/>
                      <a:gd name="connsiteX9" fmla="*/ 97930 w 273307"/>
                      <a:gd name="connsiteY9" fmla="*/ 624625 h 1197735"/>
                      <a:gd name="connsiteX10" fmla="*/ 110809 w 273307"/>
                      <a:gd name="connsiteY10" fmla="*/ 605307 h 1197735"/>
                      <a:gd name="connsiteX11" fmla="*/ 136567 w 273307"/>
                      <a:gd name="connsiteY11" fmla="*/ 547352 h 1197735"/>
                      <a:gd name="connsiteX12" fmla="*/ 149445 w 273307"/>
                      <a:gd name="connsiteY12" fmla="*/ 508715 h 1197735"/>
                      <a:gd name="connsiteX13" fmla="*/ 155885 w 273307"/>
                      <a:gd name="connsiteY13" fmla="*/ 489397 h 1197735"/>
                      <a:gd name="connsiteX14" fmla="*/ 181643 w 273307"/>
                      <a:gd name="connsiteY14" fmla="*/ 450761 h 1197735"/>
                      <a:gd name="connsiteX15" fmla="*/ 200961 w 273307"/>
                      <a:gd name="connsiteY15" fmla="*/ 412124 h 1197735"/>
                      <a:gd name="connsiteX16" fmla="*/ 220279 w 273307"/>
                      <a:gd name="connsiteY16" fmla="*/ 392806 h 1197735"/>
                      <a:gd name="connsiteX17" fmla="*/ 258916 w 273307"/>
                      <a:gd name="connsiteY17" fmla="*/ 354169 h 1197735"/>
                      <a:gd name="connsiteX18" fmla="*/ 265355 w 273307"/>
                      <a:gd name="connsiteY18" fmla="*/ 257577 h 1197735"/>
                      <a:gd name="connsiteX19" fmla="*/ 252476 w 273307"/>
                      <a:gd name="connsiteY19" fmla="*/ 238259 h 1197735"/>
                      <a:gd name="connsiteX20" fmla="*/ 246037 w 273307"/>
                      <a:gd name="connsiteY20" fmla="*/ 218941 h 1197735"/>
                      <a:gd name="connsiteX21" fmla="*/ 233158 w 273307"/>
                      <a:gd name="connsiteY21" fmla="*/ 199622 h 1197735"/>
                      <a:gd name="connsiteX22" fmla="*/ 226719 w 273307"/>
                      <a:gd name="connsiteY22" fmla="*/ 160986 h 1197735"/>
                      <a:gd name="connsiteX23" fmla="*/ 220279 w 273307"/>
                      <a:gd name="connsiteY23" fmla="*/ 90152 h 1197735"/>
                      <a:gd name="connsiteX24" fmla="*/ 213840 w 273307"/>
                      <a:gd name="connsiteY24" fmla="*/ 64394 h 1197735"/>
                      <a:gd name="connsiteX25" fmla="*/ 188082 w 273307"/>
                      <a:gd name="connsiteY25" fmla="*/ 25758 h 1197735"/>
                      <a:gd name="connsiteX26" fmla="*/ 168764 w 273307"/>
                      <a:gd name="connsiteY26" fmla="*/ 12879 h 1197735"/>
                      <a:gd name="connsiteX27" fmla="*/ 149445 w 273307"/>
                      <a:gd name="connsiteY27" fmla="*/ 6439 h 1197735"/>
                      <a:gd name="connsiteX28" fmla="*/ 136567 w 273307"/>
                      <a:gd name="connsiteY28" fmla="*/ 0 h 119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3307" h="1197735">
                        <a:moveTo>
                          <a:pt x="1338" y="1197735"/>
                        </a:moveTo>
                        <a:cubicBezTo>
                          <a:pt x="4911" y="1144143"/>
                          <a:pt x="-14059" y="1109262"/>
                          <a:pt x="27096" y="1081825"/>
                        </a:cubicBezTo>
                        <a:cubicBezTo>
                          <a:pt x="32744" y="1078060"/>
                          <a:pt x="39975" y="1077532"/>
                          <a:pt x="46414" y="1075386"/>
                        </a:cubicBezTo>
                        <a:cubicBezTo>
                          <a:pt x="50707" y="1068947"/>
                          <a:pt x="55832" y="1062990"/>
                          <a:pt x="59293" y="1056068"/>
                        </a:cubicBezTo>
                        <a:cubicBezTo>
                          <a:pt x="62329" y="1049997"/>
                          <a:pt x="65733" y="1043537"/>
                          <a:pt x="65733" y="1036749"/>
                        </a:cubicBezTo>
                        <a:cubicBezTo>
                          <a:pt x="65733" y="907100"/>
                          <a:pt x="70055" y="931693"/>
                          <a:pt x="52854" y="862884"/>
                        </a:cubicBezTo>
                        <a:cubicBezTo>
                          <a:pt x="55000" y="828540"/>
                          <a:pt x="54644" y="793948"/>
                          <a:pt x="59293" y="759853"/>
                        </a:cubicBezTo>
                        <a:cubicBezTo>
                          <a:pt x="64818" y="719333"/>
                          <a:pt x="72629" y="731818"/>
                          <a:pt x="78612" y="701899"/>
                        </a:cubicBezTo>
                        <a:cubicBezTo>
                          <a:pt x="83037" y="679770"/>
                          <a:pt x="85428" y="665161"/>
                          <a:pt x="91490" y="643944"/>
                        </a:cubicBezTo>
                        <a:cubicBezTo>
                          <a:pt x="93355" y="637417"/>
                          <a:pt x="94894" y="630696"/>
                          <a:pt x="97930" y="624625"/>
                        </a:cubicBezTo>
                        <a:cubicBezTo>
                          <a:pt x="101391" y="617703"/>
                          <a:pt x="106516" y="611746"/>
                          <a:pt x="110809" y="605307"/>
                        </a:cubicBezTo>
                        <a:cubicBezTo>
                          <a:pt x="126135" y="559328"/>
                          <a:pt x="116157" y="577966"/>
                          <a:pt x="136567" y="547352"/>
                        </a:cubicBezTo>
                        <a:lnTo>
                          <a:pt x="149445" y="508715"/>
                        </a:lnTo>
                        <a:cubicBezTo>
                          <a:pt x="151591" y="502276"/>
                          <a:pt x="152120" y="495045"/>
                          <a:pt x="155885" y="489397"/>
                        </a:cubicBezTo>
                        <a:lnTo>
                          <a:pt x="181643" y="450761"/>
                        </a:lnTo>
                        <a:cubicBezTo>
                          <a:pt x="188097" y="431398"/>
                          <a:pt x="187090" y="428769"/>
                          <a:pt x="200961" y="412124"/>
                        </a:cubicBezTo>
                        <a:cubicBezTo>
                          <a:pt x="206791" y="405128"/>
                          <a:pt x="214353" y="399720"/>
                          <a:pt x="220279" y="392806"/>
                        </a:cubicBezTo>
                        <a:cubicBezTo>
                          <a:pt x="252228" y="355532"/>
                          <a:pt x="224907" y="376841"/>
                          <a:pt x="258916" y="354169"/>
                        </a:cubicBezTo>
                        <a:cubicBezTo>
                          <a:pt x="273981" y="308973"/>
                          <a:pt x="278965" y="312014"/>
                          <a:pt x="265355" y="257577"/>
                        </a:cubicBezTo>
                        <a:cubicBezTo>
                          <a:pt x="263478" y="250069"/>
                          <a:pt x="256769" y="244698"/>
                          <a:pt x="252476" y="238259"/>
                        </a:cubicBezTo>
                        <a:cubicBezTo>
                          <a:pt x="250330" y="231820"/>
                          <a:pt x="249072" y="225012"/>
                          <a:pt x="246037" y="218941"/>
                        </a:cubicBezTo>
                        <a:cubicBezTo>
                          <a:pt x="242576" y="212019"/>
                          <a:pt x="235605" y="206964"/>
                          <a:pt x="233158" y="199622"/>
                        </a:cubicBezTo>
                        <a:cubicBezTo>
                          <a:pt x="229029" y="187236"/>
                          <a:pt x="228245" y="173953"/>
                          <a:pt x="226719" y="160986"/>
                        </a:cubicBezTo>
                        <a:cubicBezTo>
                          <a:pt x="223949" y="137440"/>
                          <a:pt x="223412" y="113653"/>
                          <a:pt x="220279" y="90152"/>
                        </a:cubicBezTo>
                        <a:cubicBezTo>
                          <a:pt x="219109" y="81379"/>
                          <a:pt x="217798" y="72310"/>
                          <a:pt x="213840" y="64394"/>
                        </a:cubicBezTo>
                        <a:cubicBezTo>
                          <a:pt x="206918" y="50550"/>
                          <a:pt x="200961" y="34344"/>
                          <a:pt x="188082" y="25758"/>
                        </a:cubicBezTo>
                        <a:cubicBezTo>
                          <a:pt x="181643" y="21465"/>
                          <a:pt x="175686" y="16340"/>
                          <a:pt x="168764" y="12879"/>
                        </a:cubicBezTo>
                        <a:cubicBezTo>
                          <a:pt x="162693" y="9843"/>
                          <a:pt x="155748" y="8960"/>
                          <a:pt x="149445" y="6439"/>
                        </a:cubicBezTo>
                        <a:cubicBezTo>
                          <a:pt x="144989" y="4657"/>
                          <a:pt x="140860" y="2146"/>
                          <a:pt x="136567" y="0"/>
                        </a:cubicBezTo>
                      </a:path>
                    </a:pathLst>
                  </a:cu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sp>
                <p:nvSpPr>
                  <p:cNvPr id="39" name="Estrella de 5 puntas 38"/>
                  <p:cNvSpPr/>
                  <p:nvPr/>
                </p:nvSpPr>
                <p:spPr>
                  <a:xfrm>
                    <a:off x="0" y="5114611"/>
                    <a:ext cx="109470" cy="109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sp>
                <p:nvSpPr>
                  <p:cNvPr id="40" name="Estrella de 5 puntas 39"/>
                  <p:cNvSpPr/>
                  <p:nvPr/>
                </p:nvSpPr>
                <p:spPr>
                  <a:xfrm>
                    <a:off x="984738" y="2230734"/>
                    <a:ext cx="109470" cy="109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sp>
                <p:nvSpPr>
                  <p:cNvPr id="41" name="Estrella de 5 puntas 40"/>
                  <p:cNvSpPr/>
                  <p:nvPr/>
                </p:nvSpPr>
                <p:spPr>
                  <a:xfrm>
                    <a:off x="1235947" y="0"/>
                    <a:ext cx="109470" cy="10947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grpSp>
          </p:grpSp>
        </p:grpSp>
      </p:grpSp>
      <p:sp>
        <p:nvSpPr>
          <p:cNvPr id="42" name="30 CuadroTexto"/>
          <p:cNvSpPr txBox="1">
            <a:spLocks noChangeArrowheads="1"/>
          </p:cNvSpPr>
          <p:nvPr/>
        </p:nvSpPr>
        <p:spPr bwMode="auto">
          <a:xfrm flipH="1">
            <a:off x="1732772" y="5482102"/>
            <a:ext cx="1908872"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smtClean="0">
                <a:solidFill>
                  <a:prstClr val="white"/>
                </a:solidFill>
                <a:latin typeface="Calibri"/>
                <a:cs typeface="Arial" pitchFamily="34" charset="0"/>
              </a:rPr>
              <a:t>CAPEX</a:t>
            </a:r>
            <a:endParaRPr lang="es-CO" sz="1600" dirty="0">
              <a:solidFill>
                <a:prstClr val="white"/>
              </a:solidFill>
              <a:latin typeface="Calibri"/>
              <a:cs typeface="Arial" pitchFamily="34" charset="0"/>
            </a:endParaRPr>
          </a:p>
        </p:txBody>
      </p:sp>
      <p:graphicFrame>
        <p:nvGraphicFramePr>
          <p:cNvPr id="43" name="3 Tabla"/>
          <p:cNvGraphicFramePr>
            <a:graphicFrameLocks noGrp="1"/>
          </p:cNvGraphicFramePr>
          <p:nvPr>
            <p:extLst>
              <p:ext uri="{D42A27DB-BD31-4B8C-83A1-F6EECF244321}">
                <p14:modId xmlns:p14="http://schemas.microsoft.com/office/powerpoint/2010/main" val="1744171674"/>
              </p:ext>
            </p:extLst>
          </p:nvPr>
        </p:nvGraphicFramePr>
        <p:xfrm>
          <a:off x="1740795" y="5892721"/>
          <a:ext cx="1908872" cy="365760"/>
        </p:xfrm>
        <a:graphic>
          <a:graphicData uri="http://schemas.openxmlformats.org/drawingml/2006/table">
            <a:tbl>
              <a:tblPr firstRow="1" bandRow="1">
                <a:tableStyleId>{BC89EF96-8CEA-46FF-86C4-4CE0E7609802}</a:tableStyleId>
              </a:tblPr>
              <a:tblGrid>
                <a:gridCol w="1908872"/>
              </a:tblGrid>
              <a:tr h="0">
                <a:tc>
                  <a:txBody>
                    <a:bodyPr/>
                    <a:lstStyle/>
                    <a:p>
                      <a:pPr marL="0" indent="0" algn="ctr">
                        <a:buFont typeface="+mj-lt"/>
                        <a:buNone/>
                      </a:pPr>
                      <a:r>
                        <a:rPr lang="es-CO" sz="1800" b="0" dirty="0" smtClean="0">
                          <a:solidFill>
                            <a:schemeClr val="tx1"/>
                          </a:solidFill>
                          <a:effectLst/>
                          <a:latin typeface="+mj-lt"/>
                        </a:rPr>
                        <a:t>$</a:t>
                      </a:r>
                      <a:r>
                        <a:rPr lang="es-CO" sz="1800" b="0" baseline="0" dirty="0" smtClean="0">
                          <a:solidFill>
                            <a:schemeClr val="tx1"/>
                          </a:solidFill>
                          <a:effectLst/>
                          <a:latin typeface="+mj-lt"/>
                        </a:rPr>
                        <a:t> 833.918</a:t>
                      </a:r>
                      <a:endParaRPr lang="es-CO" sz="1800" b="0" dirty="0">
                        <a:solidFill>
                          <a:schemeClr val="tx1"/>
                        </a:solidFill>
                        <a:effectLst/>
                        <a:latin typeface="+mj-lt"/>
                      </a:endParaRPr>
                    </a:p>
                  </a:txBody>
                  <a:tcPr/>
                </a:tc>
              </a:tr>
            </a:tbl>
          </a:graphicData>
        </a:graphic>
      </p:graphicFrame>
    </p:spTree>
    <p:extLst>
      <p:ext uri="{BB962C8B-B14F-4D97-AF65-F5344CB8AC3E}">
        <p14:creationId xmlns:p14="http://schemas.microsoft.com/office/powerpoint/2010/main" val="36867591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30 CuadroTexto"/>
          <p:cNvSpPr txBox="1">
            <a:spLocks noChangeArrowheads="1"/>
          </p:cNvSpPr>
          <p:nvPr/>
        </p:nvSpPr>
        <p:spPr bwMode="auto">
          <a:xfrm flipH="1">
            <a:off x="4669968" y="1157129"/>
            <a:ext cx="4643770" cy="323165"/>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500" dirty="0">
                <a:solidFill>
                  <a:prstClr val="white"/>
                </a:solidFill>
                <a:latin typeface="Calibri"/>
                <a:cs typeface="Arial" pitchFamily="34" charset="0"/>
              </a:rPr>
              <a:t>ALCANCE CONCESIONES 4G </a:t>
            </a:r>
          </a:p>
        </p:txBody>
      </p:sp>
      <p:graphicFrame>
        <p:nvGraphicFramePr>
          <p:cNvPr id="35" name="17 Tabla"/>
          <p:cNvGraphicFramePr>
            <a:graphicFrameLocks noGrp="1"/>
          </p:cNvGraphicFramePr>
          <p:nvPr>
            <p:extLst/>
          </p:nvPr>
        </p:nvGraphicFramePr>
        <p:xfrm>
          <a:off x="4686687" y="1553422"/>
          <a:ext cx="4624953" cy="1219200"/>
        </p:xfrm>
        <a:graphic>
          <a:graphicData uri="http://schemas.openxmlformats.org/drawingml/2006/table">
            <a:tbl>
              <a:tblPr firstRow="1" bandRow="1">
                <a:tableStyleId>{BC89EF96-8CEA-46FF-86C4-4CE0E7609802}</a:tableStyleId>
              </a:tblPr>
              <a:tblGrid>
                <a:gridCol w="3225668"/>
                <a:gridCol w="1399285"/>
              </a:tblGrid>
              <a:tr h="223470">
                <a:tc gridSpan="2">
                  <a:txBody>
                    <a:bodyPr/>
                    <a:lstStyle/>
                    <a:p>
                      <a:pPr algn="ctr" fontAlgn="ctr"/>
                      <a:r>
                        <a:rPr lang="es-CO" sz="1400" b="1" i="0" u="none" strike="noStrike" dirty="0" smtClean="0">
                          <a:solidFill>
                            <a:schemeClr val="tx1"/>
                          </a:solidFill>
                          <a:latin typeface="+mn-lt"/>
                          <a:cs typeface="Arial" panose="020B0604020202020204" pitchFamily="34" charset="0"/>
                        </a:rPr>
                        <a:t>FONDO</a:t>
                      </a:r>
                      <a:r>
                        <a:rPr lang="es-CO" sz="1400" b="1" i="0" u="none" strike="noStrike" baseline="0" dirty="0" smtClean="0">
                          <a:solidFill>
                            <a:schemeClr val="tx1"/>
                          </a:solidFill>
                          <a:latin typeface="+mn-lt"/>
                          <a:cs typeface="Arial" panose="020B0604020202020204" pitchFamily="34" charset="0"/>
                        </a:rPr>
                        <a:t> ADAPTACIÓN</a:t>
                      </a:r>
                      <a:endParaRPr lang="es-CO" sz="1400" b="1" i="0" u="none" strike="noStrike" dirty="0">
                        <a:solidFill>
                          <a:schemeClr val="tx1"/>
                        </a:solidFill>
                        <a:latin typeface="+mn-lt"/>
                        <a:cs typeface="Arial" panose="020B0604020202020204" pitchFamily="34" charset="0"/>
                      </a:endParaRPr>
                    </a:p>
                  </a:txBody>
                  <a:tcPr/>
                </a:tc>
                <a:tc hMerge="1">
                  <a:txBody>
                    <a:bodyPr/>
                    <a:lstStyle/>
                    <a:p>
                      <a:pPr algn="ctr" fontAlgn="ctr"/>
                      <a:endParaRPr lang="es-CO" sz="14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solidFill>
                            <a:schemeClr val="tx1"/>
                          </a:solidFill>
                          <a:effectLst/>
                          <a:latin typeface="+mn-lt"/>
                        </a:rPr>
                        <a:t>Longitud</a:t>
                      </a:r>
                      <a:r>
                        <a:rPr lang="es-ES" sz="1400" u="none" strike="noStrike" baseline="0" dirty="0" smtClean="0">
                          <a:solidFill>
                            <a:schemeClr val="tx1"/>
                          </a:solidFill>
                          <a:effectLst/>
                          <a:latin typeface="+mn-lt"/>
                        </a:rPr>
                        <a:t> de Intervención (Km)</a:t>
                      </a:r>
                      <a:endParaRPr lang="es-ES" sz="1400" b="1" u="none" strike="noStrike" dirty="0" smtClean="0">
                        <a:solidFill>
                          <a:schemeClr val="tx1"/>
                        </a:solidFill>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172</a:t>
                      </a:r>
                      <a:r>
                        <a:rPr lang="es-CO" sz="1400" b="0" i="0" u="none" strike="noStrike" baseline="0" dirty="0" smtClean="0">
                          <a:solidFill>
                            <a:schemeClr val="tx1"/>
                          </a:solidFill>
                          <a:latin typeface="+mn-lt"/>
                          <a:cs typeface="Arial" panose="020B0604020202020204" pitchFamily="34" charset="0"/>
                        </a:rPr>
                        <a:t> </a:t>
                      </a:r>
                      <a:r>
                        <a:rPr lang="es-CO" sz="1400" b="0" i="0" u="none" strike="noStrike" dirty="0" smtClean="0">
                          <a:solidFill>
                            <a:schemeClr val="tx1"/>
                          </a:solidFill>
                          <a:latin typeface="+mn-lt"/>
                          <a:cs typeface="Arial" panose="020B0604020202020204" pitchFamily="34" charset="0"/>
                        </a:rPr>
                        <a:t>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solidFill>
                            <a:schemeClr val="tx1"/>
                          </a:solidFill>
                          <a:effectLst/>
                          <a:latin typeface="+mn-lt"/>
                          <a:cs typeface="+mn-cs"/>
                        </a:rPr>
                        <a:t>Mejoramiento</a:t>
                      </a:r>
                      <a:endParaRPr lang="es-ES" sz="1400" b="1" u="none" strike="noStrike" dirty="0" smtClean="0">
                        <a:solidFill>
                          <a:schemeClr val="tx1"/>
                        </a:solidFill>
                        <a:effectLst/>
                        <a:latin typeface="+mn-lt"/>
                        <a:cs typeface="Arial" panose="020B0604020202020204" pitchFamily="34" charset="0"/>
                      </a:endParaRPr>
                    </a:p>
                  </a:txBody>
                  <a:tcPr/>
                </a:tc>
                <a:tc>
                  <a:txBody>
                    <a:bodyPr/>
                    <a:lstStyle/>
                    <a:p>
                      <a:pPr algn="ctr" fontAlgn="ctr"/>
                      <a:r>
                        <a:rPr lang="es-CO" sz="1400" b="0" i="0" u="none" strike="noStrike" baseline="0" dirty="0" smtClean="0">
                          <a:solidFill>
                            <a:schemeClr val="tx1"/>
                          </a:solidFill>
                          <a:latin typeface="+mn-lt"/>
                          <a:cs typeface="Arial" panose="020B0604020202020204" pitchFamily="34" charset="0"/>
                        </a:rPr>
                        <a:t>172 </a:t>
                      </a:r>
                      <a:r>
                        <a:rPr lang="es-CO" sz="1400" b="0" i="0" u="none" strike="noStrike" dirty="0" smtClean="0">
                          <a:solidFill>
                            <a:schemeClr val="tx1"/>
                          </a:solidFill>
                          <a:latin typeface="+mn-lt"/>
                          <a:cs typeface="Arial" panose="020B0604020202020204" pitchFamily="34" charset="0"/>
                        </a:rPr>
                        <a:t>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solidFill>
                            <a:schemeClr val="tx1"/>
                          </a:solidFill>
                          <a:effectLst/>
                          <a:latin typeface="+mn-lt"/>
                          <a:cs typeface="Arial" panose="020B0604020202020204" pitchFamily="34" charset="0"/>
                        </a:rPr>
                        <a:t>Construcción</a:t>
                      </a:r>
                      <a:r>
                        <a:rPr lang="es-ES" sz="1400" b="0" u="none" strike="noStrike" baseline="0" dirty="0" smtClean="0">
                          <a:solidFill>
                            <a:schemeClr val="tx1"/>
                          </a:solidFill>
                          <a:effectLst/>
                          <a:latin typeface="+mn-lt"/>
                          <a:cs typeface="Arial" panose="020B0604020202020204" pitchFamily="34" charset="0"/>
                        </a:rPr>
                        <a:t> Variantes</a:t>
                      </a:r>
                      <a:endParaRPr lang="es-ES" sz="1400" b="0" u="none" strike="noStrike" dirty="0" smtClean="0">
                        <a:solidFill>
                          <a:schemeClr val="tx1"/>
                        </a:solidFill>
                        <a:effectLst/>
                        <a:latin typeface="+mn-lt"/>
                        <a:cs typeface="Arial" panose="020B0604020202020204" pitchFamily="34" charset="0"/>
                      </a:endParaRPr>
                    </a:p>
                  </a:txBody>
                  <a:tcPr/>
                </a:tc>
                <a:tc>
                  <a:txBody>
                    <a:bodyPr/>
                    <a:lstStyle/>
                    <a:p>
                      <a:pPr algn="ctr" fontAlgn="ctr"/>
                      <a:r>
                        <a:rPr lang="es-CO" sz="1400" b="0" i="0" u="none" strike="noStrike" baseline="0" dirty="0" smtClean="0">
                          <a:solidFill>
                            <a:schemeClr val="tx1"/>
                          </a:solidFill>
                          <a:latin typeface="+mn-lt"/>
                          <a:cs typeface="Arial" panose="020B0604020202020204" pitchFamily="34" charset="0"/>
                        </a:rPr>
                        <a:t>2 Und.</a:t>
                      </a:r>
                      <a:endParaRPr lang="es-CO" sz="1400" b="0" i="0" u="none" strike="noStrike" dirty="0">
                        <a:solidFill>
                          <a:schemeClr val="tx1"/>
                        </a:solidFill>
                        <a:latin typeface="+mn-lt"/>
                        <a:cs typeface="Arial" panose="020B0604020202020204" pitchFamily="34" charset="0"/>
                      </a:endParaRPr>
                    </a:p>
                  </a:txBody>
                  <a:tcPr marL="9525" marR="9525" marT="9525" marB="0" anchor="ctr"/>
                </a:tc>
              </a:tr>
            </a:tbl>
          </a:graphicData>
        </a:graphic>
      </p:graphicFrame>
      <p:graphicFrame>
        <p:nvGraphicFramePr>
          <p:cNvPr id="38" name="3 Tabla"/>
          <p:cNvGraphicFramePr>
            <a:graphicFrameLocks noGrp="1"/>
          </p:cNvGraphicFramePr>
          <p:nvPr>
            <p:extLst/>
          </p:nvPr>
        </p:nvGraphicFramePr>
        <p:xfrm>
          <a:off x="4685449" y="3253778"/>
          <a:ext cx="4643768" cy="518160"/>
        </p:xfrm>
        <a:graphic>
          <a:graphicData uri="http://schemas.openxmlformats.org/drawingml/2006/table">
            <a:tbl>
              <a:tblPr firstRow="1" bandRow="1">
                <a:tableStyleId>{BC89EF96-8CEA-46FF-86C4-4CE0E7609802}</a:tableStyleId>
              </a:tblPr>
              <a:tblGrid>
                <a:gridCol w="4643768"/>
              </a:tblGrid>
              <a:tr h="0">
                <a:tc>
                  <a:txBody>
                    <a:bodyPr/>
                    <a:lstStyle/>
                    <a:p>
                      <a:pPr marL="228600" indent="-228600">
                        <a:buFont typeface="+mj-lt"/>
                        <a:buAutoNum type="arabicPeriod"/>
                      </a:pPr>
                      <a:r>
                        <a:rPr lang="es-CO" sz="1400" b="0" dirty="0" smtClean="0">
                          <a:solidFill>
                            <a:schemeClr val="tx1"/>
                          </a:solidFill>
                          <a:effectLst/>
                          <a:latin typeface="+mj-lt"/>
                        </a:rPr>
                        <a:t>Generación de más de 7.400 empleos directos</a:t>
                      </a:r>
                      <a:r>
                        <a:rPr lang="es-CO" sz="1400" b="0" baseline="0" dirty="0" smtClean="0">
                          <a:solidFill>
                            <a:schemeClr val="tx1"/>
                          </a:solidFill>
                          <a:effectLst/>
                          <a:latin typeface="+mj-lt"/>
                        </a:rPr>
                        <a:t> </a:t>
                      </a:r>
                      <a:r>
                        <a:rPr lang="es-CO" sz="1400" b="0" dirty="0" smtClean="0">
                          <a:solidFill>
                            <a:schemeClr val="tx1"/>
                          </a:solidFill>
                          <a:effectLst/>
                          <a:latin typeface="+mj-lt"/>
                        </a:rPr>
                        <a:t>durante la etapa de construcción (5 años)</a:t>
                      </a:r>
                      <a:endParaRPr lang="es-CO" sz="14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4658216" y="3837483"/>
            <a:ext cx="4659249"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4669968" y="4296845"/>
          <a:ext cx="4667272" cy="1371600"/>
        </p:xfrm>
        <a:graphic>
          <a:graphicData uri="http://schemas.openxmlformats.org/drawingml/2006/table">
            <a:tbl>
              <a:tblPr firstRow="1" bandRow="1">
                <a:tableStyleId>{BC89EF96-8CEA-46FF-86C4-4CE0E7609802}</a:tableStyleId>
              </a:tblPr>
              <a:tblGrid>
                <a:gridCol w="4667272"/>
              </a:tblGrid>
              <a:tr h="771046">
                <a:tc>
                  <a:txBody>
                    <a:bodyPr/>
                    <a:lstStyle/>
                    <a:p>
                      <a:pPr marL="342900" indent="-342900" algn="just">
                        <a:buFont typeface="+mj-lt"/>
                        <a:buAutoNum type="arabicPeriod"/>
                      </a:pPr>
                      <a:r>
                        <a:rPr lang="es-ES" sz="1400" b="0" dirty="0" smtClean="0">
                          <a:solidFill>
                            <a:schemeClr val="tx1"/>
                          </a:solidFill>
                          <a:effectLst/>
                          <a:latin typeface="+mj-lt"/>
                        </a:rPr>
                        <a:t>Fortalecimiento de la Conectividad de</a:t>
                      </a:r>
                      <a:r>
                        <a:rPr lang="es-ES" sz="1400" b="0" baseline="0" dirty="0" smtClean="0">
                          <a:solidFill>
                            <a:schemeClr val="tx1"/>
                          </a:solidFill>
                          <a:effectLst/>
                          <a:latin typeface="+mj-lt"/>
                        </a:rPr>
                        <a:t> los Departamentos de Boyacá y Casanare </a:t>
                      </a:r>
                    </a:p>
                    <a:p>
                      <a:pPr marL="342900" indent="-342900" algn="just">
                        <a:buFont typeface="+mj-lt"/>
                        <a:buAutoNum type="arabicPeriod"/>
                      </a:pPr>
                      <a:r>
                        <a:rPr lang="es-ES" sz="1400" b="0" baseline="0" dirty="0" smtClean="0">
                          <a:solidFill>
                            <a:schemeClr val="tx1"/>
                          </a:solidFill>
                          <a:effectLst/>
                          <a:latin typeface="+mj-lt"/>
                        </a:rPr>
                        <a:t>Conectividad Región Centro Oriente y Llanos Orientales.</a:t>
                      </a:r>
                      <a:endParaRPr lang="es-ES" sz="1400" b="0" dirty="0" smtClean="0">
                        <a:solidFill>
                          <a:schemeClr val="tx1"/>
                        </a:solidFill>
                        <a:effectLst/>
                        <a:latin typeface="+mj-lt"/>
                      </a:endParaRPr>
                    </a:p>
                    <a:p>
                      <a:pPr marL="342900" indent="-342900" algn="just">
                        <a:buFont typeface="+mj-lt"/>
                        <a:buAutoNum type="arabicPeriod"/>
                      </a:pPr>
                      <a:r>
                        <a:rPr lang="es-ES" sz="1400" b="0" dirty="0" smtClean="0">
                          <a:solidFill>
                            <a:schemeClr val="tx1"/>
                          </a:solidFill>
                          <a:effectLst/>
                          <a:latin typeface="+mj-lt"/>
                        </a:rPr>
                        <a:t>Mejoras en Seguridad Vial </a:t>
                      </a:r>
                    </a:p>
                    <a:p>
                      <a:pPr marL="342900" indent="-342900" algn="just">
                        <a:buFont typeface="+mj-lt"/>
                        <a:buAutoNum type="arabicPeriod"/>
                      </a:pPr>
                      <a:r>
                        <a:rPr lang="es-ES" sz="1400" b="0" dirty="0" smtClean="0">
                          <a:solidFill>
                            <a:schemeClr val="tx1"/>
                          </a:solidFill>
                          <a:effectLst/>
                          <a:latin typeface="+mj-lt"/>
                        </a:rPr>
                        <a:t>Mejoras en atención de emergencias y atención al usuario</a:t>
                      </a:r>
                      <a:endParaRPr lang="es-ES" sz="1400" b="0" dirty="0">
                        <a:solidFill>
                          <a:schemeClr val="tx1"/>
                        </a:solidFill>
                        <a:effectLst/>
                        <a:latin typeface="+mj-lt"/>
                      </a:endParaRPr>
                    </a:p>
                  </a:txBody>
                  <a:tcPr>
                    <a:solidFill>
                      <a:schemeClr val="bg1"/>
                    </a:solidFill>
                  </a:tcPr>
                </a:tc>
              </a:tr>
            </a:tbl>
          </a:graphicData>
        </a:graphic>
      </p:graphicFrame>
      <p:sp>
        <p:nvSpPr>
          <p:cNvPr id="14" name="30 CuadroTexto"/>
          <p:cNvSpPr txBox="1">
            <a:spLocks noChangeArrowheads="1"/>
          </p:cNvSpPr>
          <p:nvPr/>
        </p:nvSpPr>
        <p:spPr bwMode="auto">
          <a:xfrm flipH="1">
            <a:off x="560387" y="5826750"/>
            <a:ext cx="4001110" cy="338554"/>
          </a:xfrm>
          <a:prstGeom prst="rect">
            <a:avLst/>
          </a:prstGeom>
          <a:solidFill>
            <a:schemeClr val="accent4"/>
          </a:solidFill>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EN ESTRUCTURACIÓN</a:t>
            </a:r>
          </a:p>
        </p:txBody>
      </p:sp>
      <p:sp>
        <p:nvSpPr>
          <p:cNvPr id="44" name="30 CuadroTexto"/>
          <p:cNvSpPr txBox="1">
            <a:spLocks noChangeArrowheads="1"/>
          </p:cNvSpPr>
          <p:nvPr/>
        </p:nvSpPr>
        <p:spPr bwMode="auto">
          <a:xfrm flipH="1">
            <a:off x="4669969" y="2806371"/>
            <a:ext cx="4635745"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pSp>
        <p:nvGrpSpPr>
          <p:cNvPr id="15" name="Grupo 14"/>
          <p:cNvGrpSpPr/>
          <p:nvPr/>
        </p:nvGrpSpPr>
        <p:grpSpPr>
          <a:xfrm>
            <a:off x="1064568" y="24463"/>
            <a:ext cx="8478159" cy="1042221"/>
            <a:chOff x="-12660" y="212086"/>
            <a:chExt cx="6059260" cy="1042221"/>
          </a:xfrm>
        </p:grpSpPr>
        <p:sp>
          <p:nvSpPr>
            <p:cNvPr id="16" name="Rectángulo 5"/>
            <p:cNvSpPr>
              <a:spLocks noChangeArrowheads="1"/>
            </p:cNvSpPr>
            <p:nvPr/>
          </p:nvSpPr>
          <p:spPr bwMode="auto">
            <a:xfrm>
              <a:off x="-12660" y="212086"/>
              <a:ext cx="5904656" cy="523220"/>
            </a:xfrm>
            <a:prstGeom prst="rect">
              <a:avLst/>
            </a:prstGeom>
            <a:noFill/>
            <a:ln w="9525">
              <a:noFill/>
              <a:miter lim="800000"/>
              <a:headEnd/>
              <a:tailEnd/>
            </a:ln>
          </p:spPr>
          <p:txBody>
            <a:bodyPr wrap="square">
              <a:spAutoFit/>
            </a:bodyPr>
            <a:lstStyle/>
            <a:p>
              <a:pPr fontAlgn="base">
                <a:spcBef>
                  <a:spcPct val="0"/>
                </a:spcBef>
                <a:spcAft>
                  <a:spcPct val="0"/>
                </a:spcAft>
                <a:defRPr/>
              </a:pPr>
              <a:r>
                <a:rPr lang="es-ES" sz="2800" dirty="0">
                  <a:solidFill>
                    <a:srgbClr val="FFC000"/>
                  </a:solidFill>
                  <a:latin typeface="Impact" pitchFamily="34" charset="0"/>
                  <a:sym typeface="Helvetica Neue Bold Condensed" charset="0"/>
                </a:rPr>
                <a:t>CORREDOR </a:t>
              </a:r>
              <a:r>
                <a:rPr lang="es-ES" sz="2800" dirty="0">
                  <a:solidFill>
                    <a:srgbClr val="FFC000"/>
                  </a:solidFill>
                  <a:latin typeface="Impact" pitchFamily="34" charset="0"/>
                  <a:sym typeface="Helvetica Neue Bold Condensed"/>
                </a:rPr>
                <a:t>TRANSVERSAL CUSIANA</a:t>
              </a:r>
              <a:r>
                <a:rPr lang="es-ES" sz="2800" dirty="0">
                  <a:solidFill>
                    <a:srgbClr val="FFC000"/>
                  </a:solidFill>
                  <a:latin typeface="Impact" pitchFamily="34" charset="0"/>
                  <a:sym typeface="Helvetica Neue Bold Condensed" charset="0"/>
                </a:rPr>
                <a:t> </a:t>
              </a:r>
            </a:p>
          </p:txBody>
        </p:sp>
        <p:sp>
          <p:nvSpPr>
            <p:cNvPr id="17" name="Rectángulo 16"/>
            <p:cNvSpPr>
              <a:spLocks noChangeArrowheads="1"/>
            </p:cNvSpPr>
            <p:nvPr/>
          </p:nvSpPr>
          <p:spPr bwMode="auto">
            <a:xfrm>
              <a:off x="320582" y="731087"/>
              <a:ext cx="57260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s-ES" sz="2800" dirty="0">
                  <a:solidFill>
                    <a:prstClr val="black"/>
                  </a:solidFill>
                  <a:latin typeface="Impact" pitchFamily="34" charset="0"/>
                  <a:cs typeface="Arial" pitchFamily="34" charset="0"/>
                  <a:sym typeface="Helvetica Neue Bold Condensed"/>
                </a:rPr>
                <a:t>CONCESIÓN SOGAMOSO – AGUAZUL – MANI  </a:t>
              </a:r>
            </a:p>
          </p:txBody>
        </p:sp>
      </p:grpSp>
      <p:grpSp>
        <p:nvGrpSpPr>
          <p:cNvPr id="18" name="Grupo 17"/>
          <p:cNvGrpSpPr/>
          <p:nvPr/>
        </p:nvGrpSpPr>
        <p:grpSpPr>
          <a:xfrm>
            <a:off x="751470" y="1202684"/>
            <a:ext cx="3695700" cy="4373245"/>
            <a:chOff x="0" y="0"/>
            <a:chExt cx="3695700" cy="4373245"/>
          </a:xfrm>
        </p:grpSpPr>
        <p:grpSp>
          <p:nvGrpSpPr>
            <p:cNvPr id="19" name="Grupo 18"/>
            <p:cNvGrpSpPr/>
            <p:nvPr/>
          </p:nvGrpSpPr>
          <p:grpSpPr>
            <a:xfrm>
              <a:off x="0" y="0"/>
              <a:ext cx="3695700" cy="4373245"/>
              <a:chOff x="0" y="0"/>
              <a:chExt cx="3695700" cy="4373245"/>
            </a:xfrm>
          </p:grpSpPr>
          <p:grpSp>
            <p:nvGrpSpPr>
              <p:cNvPr id="23" name="Grupo 22"/>
              <p:cNvGrpSpPr/>
              <p:nvPr/>
            </p:nvGrpSpPr>
            <p:grpSpPr>
              <a:xfrm>
                <a:off x="0" y="0"/>
                <a:ext cx="3695700" cy="4373245"/>
                <a:chOff x="0" y="0"/>
                <a:chExt cx="3695700" cy="4373245"/>
              </a:xfrm>
            </p:grpSpPr>
            <p:pic>
              <p:nvPicPr>
                <p:cNvPr id="25" name="Imagen 24"/>
                <p:cNvPicPr>
                  <a:picLocks noChangeAspect="1"/>
                </p:cNvPicPr>
                <p:nvPr/>
              </p:nvPicPr>
              <p:blipFill rotWithShape="1">
                <a:blip r:embed="rId2">
                  <a:extLst>
                    <a:ext uri="{28A0092B-C50C-407E-A947-70E740481C1C}">
                      <a14:useLocalDpi xmlns:a14="http://schemas.microsoft.com/office/drawing/2010/main" val="0"/>
                    </a:ext>
                  </a:extLst>
                </a:blip>
                <a:srcRect l="55669" t="11466" r="7332" b="10682"/>
                <a:stretch/>
              </p:blipFill>
              <p:spPr bwMode="auto">
                <a:xfrm>
                  <a:off x="0" y="0"/>
                  <a:ext cx="3695700" cy="4373245"/>
                </a:xfrm>
                <a:prstGeom prst="rect">
                  <a:avLst/>
                </a:prstGeom>
                <a:ln>
                  <a:noFill/>
                </a:ln>
                <a:extLst>
                  <a:ext uri="{53640926-AAD7-44D8-BBD7-CCE9431645EC}">
                    <a14:shadowObscured xmlns:a14="http://schemas.microsoft.com/office/drawing/2010/main"/>
                  </a:ext>
                </a:extLst>
              </p:spPr>
            </p:pic>
            <p:pic>
              <p:nvPicPr>
                <p:cNvPr id="26" name="Imagen 25"/>
                <p:cNvPicPr>
                  <a:picLocks noChangeAspect="1"/>
                </p:cNvPicPr>
                <p:nvPr/>
              </p:nvPicPr>
              <p:blipFill rotWithShape="1">
                <a:blip r:embed="rId3">
                  <a:extLst>
                    <a:ext uri="{28A0092B-C50C-407E-A947-70E740481C1C}">
                      <a14:useLocalDpi xmlns:a14="http://schemas.microsoft.com/office/drawing/2010/main" val="0"/>
                    </a:ext>
                  </a:extLst>
                </a:blip>
                <a:srcRect l="45314" t="68697" r="44852" b="19246"/>
                <a:stretch/>
              </p:blipFill>
              <p:spPr bwMode="auto">
                <a:xfrm>
                  <a:off x="2114550" y="295275"/>
                  <a:ext cx="1381125" cy="952500"/>
                </a:xfrm>
                <a:prstGeom prst="rect">
                  <a:avLst/>
                </a:prstGeom>
                <a:ln>
                  <a:noFill/>
                </a:ln>
                <a:extLst>
                  <a:ext uri="{53640926-AAD7-44D8-BBD7-CCE9431645EC}">
                    <a14:shadowObscured xmlns:a14="http://schemas.microsoft.com/office/drawing/2010/main"/>
                  </a:ext>
                </a:extLst>
              </p:spPr>
            </p:pic>
            <p:sp>
              <p:nvSpPr>
                <p:cNvPr id="27" name="Cuadro de texto 2"/>
                <p:cNvSpPr txBox="1"/>
                <p:nvPr/>
              </p:nvSpPr>
              <p:spPr>
                <a:xfrm>
                  <a:off x="419100" y="190500"/>
                  <a:ext cx="1028700" cy="228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800" b="1" dirty="0">
                      <a:latin typeface="Tahoma" panose="020B0604030504040204" pitchFamily="34" charset="0"/>
                      <a:ea typeface="Calibri" panose="020F0502020204030204" pitchFamily="34" charset="0"/>
                      <a:cs typeface="Times New Roman" panose="02020603050405020304" pitchFamily="18" charset="0"/>
                    </a:rPr>
                    <a:t>SOGAMOSO</a:t>
                  </a:r>
                  <a:endParaRPr lang="es-MX" sz="1100" dirty="0">
                    <a:ea typeface="Calibri" panose="020F0502020204030204" pitchFamily="34" charset="0"/>
                    <a:cs typeface="Times New Roman" panose="02020603050405020304" pitchFamily="18" charset="0"/>
                  </a:endParaRPr>
                </a:p>
              </p:txBody>
            </p:sp>
            <p:sp>
              <p:nvSpPr>
                <p:cNvPr id="28" name="Estrella de 5 puntas 27"/>
                <p:cNvSpPr/>
                <p:nvPr/>
              </p:nvSpPr>
              <p:spPr>
                <a:xfrm>
                  <a:off x="419100" y="85725"/>
                  <a:ext cx="17145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sp>
              <p:nvSpPr>
                <p:cNvPr id="29" name="Estrella de 5 puntas 28"/>
                <p:cNvSpPr/>
                <p:nvPr/>
              </p:nvSpPr>
              <p:spPr>
                <a:xfrm>
                  <a:off x="2038350" y="2552700"/>
                  <a:ext cx="17145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grpSp>
          <p:sp>
            <p:nvSpPr>
              <p:cNvPr id="24" name="Cuadro de texto 3"/>
              <p:cNvSpPr txBox="1"/>
              <p:nvPr/>
            </p:nvSpPr>
            <p:spPr>
              <a:xfrm>
                <a:off x="3171825" y="3886200"/>
                <a:ext cx="485775" cy="2095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800" b="1" dirty="0">
                    <a:latin typeface="Tahoma" panose="020B0604030504040204" pitchFamily="34" charset="0"/>
                    <a:ea typeface="Calibri" panose="020F0502020204030204" pitchFamily="34" charset="0"/>
                    <a:cs typeface="Times New Roman" panose="02020603050405020304" pitchFamily="18" charset="0"/>
                  </a:rPr>
                  <a:t>MANI</a:t>
                </a:r>
                <a:endParaRPr lang="es-MX" sz="1100" dirty="0">
                  <a:ea typeface="Calibri" panose="020F0502020204030204" pitchFamily="34" charset="0"/>
                  <a:cs typeface="Times New Roman" panose="02020603050405020304" pitchFamily="18" charset="0"/>
                </a:endParaRPr>
              </a:p>
            </p:txBody>
          </p:sp>
        </p:grpSp>
        <p:sp>
          <p:nvSpPr>
            <p:cNvPr id="22" name="Cuadro de texto 4"/>
            <p:cNvSpPr txBox="1"/>
            <p:nvPr/>
          </p:nvSpPr>
          <p:spPr>
            <a:xfrm>
              <a:off x="2162175" y="2495550"/>
              <a:ext cx="1028700" cy="228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MX" sz="800" b="1" dirty="0">
                  <a:latin typeface="Tahoma" panose="020B0604030504040204" pitchFamily="34" charset="0"/>
                  <a:ea typeface="Calibri" panose="020F0502020204030204" pitchFamily="34" charset="0"/>
                  <a:cs typeface="Times New Roman" panose="02020603050405020304" pitchFamily="18" charset="0"/>
                </a:rPr>
                <a:t>AGUAZUL</a:t>
              </a:r>
              <a:endParaRPr lang="es-MX" sz="1100" dirty="0">
                <a:ea typeface="Calibri" panose="020F0502020204030204" pitchFamily="34" charset="0"/>
                <a:cs typeface="Times New Roman" panose="02020603050405020304" pitchFamily="18" charset="0"/>
              </a:endParaRPr>
            </a:p>
          </p:txBody>
        </p:sp>
      </p:grpSp>
      <p:sp>
        <p:nvSpPr>
          <p:cNvPr id="30" name="30 CuadroTexto"/>
          <p:cNvSpPr txBox="1">
            <a:spLocks noChangeArrowheads="1"/>
          </p:cNvSpPr>
          <p:nvPr/>
        </p:nvSpPr>
        <p:spPr bwMode="auto">
          <a:xfrm flipH="1">
            <a:off x="5817096" y="5733256"/>
            <a:ext cx="1908872"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smtClean="0">
                <a:solidFill>
                  <a:prstClr val="white"/>
                </a:solidFill>
                <a:latin typeface="Calibri"/>
                <a:cs typeface="Arial" pitchFamily="34" charset="0"/>
              </a:rPr>
              <a:t>CAPEX</a:t>
            </a:r>
            <a:endParaRPr lang="es-CO" sz="1600" dirty="0">
              <a:solidFill>
                <a:prstClr val="white"/>
              </a:solidFill>
              <a:latin typeface="Calibri"/>
              <a:cs typeface="Arial" pitchFamily="34" charset="0"/>
            </a:endParaRPr>
          </a:p>
        </p:txBody>
      </p:sp>
      <p:graphicFrame>
        <p:nvGraphicFramePr>
          <p:cNvPr id="31" name="3 Tabla"/>
          <p:cNvGraphicFramePr>
            <a:graphicFrameLocks noGrp="1"/>
          </p:cNvGraphicFramePr>
          <p:nvPr>
            <p:extLst>
              <p:ext uri="{D42A27DB-BD31-4B8C-83A1-F6EECF244321}">
                <p14:modId xmlns:p14="http://schemas.microsoft.com/office/powerpoint/2010/main" val="4062562461"/>
              </p:ext>
            </p:extLst>
          </p:nvPr>
        </p:nvGraphicFramePr>
        <p:xfrm>
          <a:off x="5825119" y="6143875"/>
          <a:ext cx="1908872" cy="365760"/>
        </p:xfrm>
        <a:graphic>
          <a:graphicData uri="http://schemas.openxmlformats.org/drawingml/2006/table">
            <a:tbl>
              <a:tblPr firstRow="1" bandRow="1">
                <a:tableStyleId>{BC89EF96-8CEA-46FF-86C4-4CE0E7609802}</a:tableStyleId>
              </a:tblPr>
              <a:tblGrid>
                <a:gridCol w="1908872"/>
              </a:tblGrid>
              <a:tr h="0">
                <a:tc>
                  <a:txBody>
                    <a:bodyPr/>
                    <a:lstStyle/>
                    <a:p>
                      <a:pPr marL="0" indent="0" algn="ctr">
                        <a:buFont typeface="+mj-lt"/>
                        <a:buNone/>
                      </a:pPr>
                      <a:r>
                        <a:rPr lang="es-CO" sz="1800" b="0" dirty="0" smtClean="0">
                          <a:solidFill>
                            <a:schemeClr val="tx1"/>
                          </a:solidFill>
                          <a:effectLst/>
                          <a:latin typeface="+mj-lt"/>
                        </a:rPr>
                        <a:t>$</a:t>
                      </a:r>
                      <a:r>
                        <a:rPr lang="es-CO" sz="1800" b="0" baseline="0" dirty="0" smtClean="0">
                          <a:solidFill>
                            <a:schemeClr val="tx1"/>
                          </a:solidFill>
                          <a:effectLst/>
                          <a:latin typeface="+mj-lt"/>
                        </a:rPr>
                        <a:t> 1.254.219</a:t>
                      </a:r>
                      <a:endParaRPr lang="es-CO" sz="1800" b="0" dirty="0">
                        <a:solidFill>
                          <a:schemeClr val="tx1"/>
                        </a:solidFill>
                        <a:effectLst/>
                        <a:latin typeface="+mj-lt"/>
                      </a:endParaRPr>
                    </a:p>
                  </a:txBody>
                  <a:tcPr/>
                </a:tc>
              </a:tr>
            </a:tbl>
          </a:graphicData>
        </a:graphic>
      </p:graphicFrame>
    </p:spTree>
    <p:extLst>
      <p:ext uri="{BB962C8B-B14F-4D97-AF65-F5344CB8AC3E}">
        <p14:creationId xmlns:p14="http://schemas.microsoft.com/office/powerpoint/2010/main" val="1732374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430493" y="83665"/>
            <a:ext cx="8059011" cy="1055064"/>
            <a:chOff x="211666" y="146266"/>
            <a:chExt cx="5759700" cy="1055064"/>
          </a:xfrm>
        </p:grpSpPr>
        <p:sp>
          <p:nvSpPr>
            <p:cNvPr id="5" name="Rectángulo 5"/>
            <p:cNvSpPr>
              <a:spLocks noChangeArrowheads="1"/>
            </p:cNvSpPr>
            <p:nvPr/>
          </p:nvSpPr>
          <p:spPr bwMode="auto">
            <a:xfrm>
              <a:off x="211666" y="146266"/>
              <a:ext cx="1836063" cy="584775"/>
            </a:xfrm>
            <a:prstGeom prst="rect">
              <a:avLst/>
            </a:prstGeom>
            <a:noFill/>
            <a:ln w="9525">
              <a:noFill/>
              <a:miter lim="800000"/>
              <a:headEnd/>
              <a:tailEnd/>
            </a:ln>
          </p:spPr>
          <p:txBody>
            <a:bodyPr wrap="square">
              <a:spAutoFit/>
            </a:bodyPr>
            <a:lstStyle/>
            <a:p>
              <a:pPr fontAlgn="auto">
                <a:spcBef>
                  <a:spcPts val="0"/>
                </a:spcBef>
                <a:spcAft>
                  <a:spcPts val="0"/>
                </a:spcAft>
                <a:defRPr/>
              </a:pPr>
              <a:r>
                <a:rPr lang="es-ES" sz="3200" dirty="0">
                  <a:solidFill>
                    <a:srgbClr val="FFC000"/>
                  </a:solidFill>
                  <a:latin typeface="Impact" pitchFamily="34" charset="0"/>
                  <a:sym typeface="Helvetica Neue Bold Condensed" charset="0"/>
                </a:rPr>
                <a:t>CORREDOR  </a:t>
              </a:r>
            </a:p>
          </p:txBody>
        </p:sp>
        <p:sp>
          <p:nvSpPr>
            <p:cNvPr id="6" name="Rectángulo 5"/>
            <p:cNvSpPr>
              <a:spLocks noChangeArrowheads="1"/>
            </p:cNvSpPr>
            <p:nvPr/>
          </p:nvSpPr>
          <p:spPr bwMode="auto">
            <a:xfrm>
              <a:off x="245348" y="616555"/>
              <a:ext cx="57260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MX" sz="3200" dirty="0">
                  <a:solidFill>
                    <a:prstClr val="black"/>
                  </a:solidFill>
                  <a:latin typeface="Impact" pitchFamily="34" charset="0"/>
                </a:rPr>
                <a:t>CHINCHINÁ – MARIQUITA</a:t>
              </a:r>
              <a:endParaRPr lang="es-ES" sz="3200" dirty="0">
                <a:solidFill>
                  <a:prstClr val="black"/>
                </a:solidFill>
                <a:latin typeface="Impact" pitchFamily="34" charset="0"/>
                <a:sym typeface="Helvetica Neue Bold Condensed"/>
              </a:endParaRPr>
            </a:p>
          </p:txBody>
        </p:sp>
      </p:grpSp>
      <p:sp>
        <p:nvSpPr>
          <p:cNvPr id="34" name="30 CuadroTexto"/>
          <p:cNvSpPr txBox="1">
            <a:spLocks noChangeArrowheads="1"/>
          </p:cNvSpPr>
          <p:nvPr/>
        </p:nvSpPr>
        <p:spPr bwMode="auto">
          <a:xfrm flipH="1">
            <a:off x="5279522" y="1018900"/>
            <a:ext cx="4034215" cy="323165"/>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500" dirty="0">
                <a:solidFill>
                  <a:prstClr val="white"/>
                </a:solidFill>
                <a:latin typeface="Calibri"/>
                <a:cs typeface="Arial" pitchFamily="34" charset="0"/>
              </a:rPr>
              <a:t>ALCANCE CONCESIONES 4G </a:t>
            </a:r>
          </a:p>
        </p:txBody>
      </p:sp>
      <p:graphicFrame>
        <p:nvGraphicFramePr>
          <p:cNvPr id="35" name="17 Tabla"/>
          <p:cNvGraphicFramePr>
            <a:graphicFrameLocks noGrp="1"/>
          </p:cNvGraphicFramePr>
          <p:nvPr>
            <p:extLst/>
          </p:nvPr>
        </p:nvGraphicFramePr>
        <p:xfrm>
          <a:off x="5293771" y="1415193"/>
          <a:ext cx="4017868" cy="1828800"/>
        </p:xfrm>
        <a:graphic>
          <a:graphicData uri="http://schemas.openxmlformats.org/drawingml/2006/table">
            <a:tbl>
              <a:tblPr firstRow="1" bandRow="1">
                <a:tableStyleId>{BC89EF96-8CEA-46FF-86C4-4CE0E7609802}</a:tableStyleId>
              </a:tblPr>
              <a:tblGrid>
                <a:gridCol w="2802258"/>
                <a:gridCol w="1215610"/>
              </a:tblGrid>
              <a:tr h="223470">
                <a:tc gridSpan="2">
                  <a:txBody>
                    <a:bodyPr/>
                    <a:lstStyle/>
                    <a:p>
                      <a:pPr algn="ctr" fontAlgn="ctr"/>
                      <a:r>
                        <a:rPr lang="es-CO" sz="1400" b="1" i="0" u="none" strike="noStrike" dirty="0" smtClean="0">
                          <a:solidFill>
                            <a:schemeClr val="tx1"/>
                          </a:solidFill>
                          <a:latin typeface="+mn-lt"/>
                          <a:cs typeface="Arial" panose="020B0604020202020204" pitchFamily="34" charset="0"/>
                        </a:rPr>
                        <a:t>FONDO</a:t>
                      </a:r>
                      <a:r>
                        <a:rPr lang="es-CO" sz="1400" b="1" i="0" u="none" strike="noStrike" baseline="0" dirty="0" smtClean="0">
                          <a:solidFill>
                            <a:schemeClr val="tx1"/>
                          </a:solidFill>
                          <a:latin typeface="+mn-lt"/>
                          <a:cs typeface="Arial" panose="020B0604020202020204" pitchFamily="34" charset="0"/>
                        </a:rPr>
                        <a:t> DE ADAPTACIÓN</a:t>
                      </a:r>
                      <a:endParaRPr lang="es-CO" sz="1400" b="1" i="0" u="none" strike="noStrike" dirty="0">
                        <a:solidFill>
                          <a:schemeClr val="tx1"/>
                        </a:solidFill>
                        <a:latin typeface="+mn-lt"/>
                        <a:cs typeface="Arial" panose="020B0604020202020204" pitchFamily="34" charset="0"/>
                      </a:endParaRPr>
                    </a:p>
                  </a:txBody>
                  <a:tcPr/>
                </a:tc>
                <a:tc hMerge="1">
                  <a:txBody>
                    <a:bodyPr/>
                    <a:lstStyle/>
                    <a:p>
                      <a:pPr algn="ctr" fontAlgn="ctr"/>
                      <a:endParaRPr lang="es-CO" sz="1400" b="1"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Longitud</a:t>
                      </a:r>
                      <a:r>
                        <a:rPr lang="es-ES" sz="1400" u="none" strike="noStrike" baseline="0" dirty="0" smtClean="0">
                          <a:effectLst/>
                          <a:latin typeface="+mn-lt"/>
                        </a:rPr>
                        <a:t> de Intervención (Km)</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chemeClr val="tx1"/>
                          </a:solidFill>
                          <a:latin typeface="+mn-lt"/>
                          <a:cs typeface="Arial" panose="020B0604020202020204" pitchFamily="34" charset="0"/>
                        </a:rPr>
                        <a:t>136 Km</a:t>
                      </a:r>
                      <a:endParaRPr lang="es-CO" sz="1400" b="0" i="0" u="none" strike="noStrike" dirty="0">
                        <a:solidFill>
                          <a:schemeClr val="tx1"/>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latin typeface="+mn-lt"/>
                        </a:rPr>
                        <a:t>Mejoramiento</a:t>
                      </a:r>
                      <a:endParaRPr lang="es-ES" sz="1400" b="1"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103 Km</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Mantenimiento y</a:t>
                      </a:r>
                      <a:r>
                        <a:rPr lang="es-ES" sz="1400" b="0" u="none" strike="noStrike" baseline="0" dirty="0" smtClean="0">
                          <a:effectLst/>
                          <a:latin typeface="+mn-lt"/>
                          <a:cs typeface="Arial" panose="020B0604020202020204" pitchFamily="34" charset="0"/>
                        </a:rPr>
                        <a:t> Operación</a:t>
                      </a:r>
                      <a:r>
                        <a:rPr lang="es-ES" sz="1400" b="0" u="none" strike="noStrike" dirty="0" smtClean="0">
                          <a:effectLst/>
                          <a:latin typeface="+mn-lt"/>
                          <a:cs typeface="Arial" panose="020B0604020202020204" pitchFamily="34" charset="0"/>
                        </a:rPr>
                        <a:t> </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136 Km </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 Viaducto</a:t>
                      </a: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600 m </a:t>
                      </a:r>
                      <a:endParaRPr lang="es-CO" sz="1400" b="0" i="0" u="none" strike="noStrike" dirty="0">
                        <a:solidFill>
                          <a:srgbClr val="000000"/>
                        </a:solidFill>
                        <a:latin typeface="+mn-lt"/>
                        <a:cs typeface="Arial" panose="020B0604020202020204" pitchFamily="34" charset="0"/>
                      </a:endParaRPr>
                    </a:p>
                  </a:txBody>
                  <a:tcPr marL="9525" marR="9525" marT="9525" marB="0" anchor="ctr"/>
                </a:tc>
              </a:tr>
              <a:tr h="205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Construcción</a:t>
                      </a:r>
                      <a:r>
                        <a:rPr lang="es-ES" sz="1400" b="0" u="none" strike="noStrike" baseline="0" dirty="0" smtClean="0">
                          <a:effectLst/>
                          <a:latin typeface="+mn-lt"/>
                          <a:cs typeface="Arial" panose="020B0604020202020204" pitchFamily="34" charset="0"/>
                        </a:rPr>
                        <a:t> Variantes</a:t>
                      </a:r>
                      <a:endParaRPr lang="es-ES" sz="1400" b="0" u="none" strike="noStrike" dirty="0" smtClean="0">
                        <a:effectLst/>
                        <a:latin typeface="+mn-lt"/>
                        <a:cs typeface="Arial" panose="020B0604020202020204" pitchFamily="34" charset="0"/>
                      </a:endParaRPr>
                    </a:p>
                  </a:txBody>
                  <a:tcPr/>
                </a:tc>
                <a:tc>
                  <a:txBody>
                    <a:bodyPr/>
                    <a:lstStyle/>
                    <a:p>
                      <a:pPr algn="ctr" fontAlgn="ctr"/>
                      <a:r>
                        <a:rPr lang="es-CO" sz="1400" b="0" i="0" u="none" strike="noStrike" dirty="0" smtClean="0">
                          <a:solidFill>
                            <a:srgbClr val="000000"/>
                          </a:solidFill>
                          <a:latin typeface="+mn-lt"/>
                          <a:cs typeface="Arial" panose="020B0604020202020204" pitchFamily="34" charset="0"/>
                        </a:rPr>
                        <a:t>3 Un. </a:t>
                      </a:r>
                      <a:endParaRPr lang="es-CO" sz="1400" b="0" i="0" u="none" strike="noStrike" dirty="0">
                        <a:solidFill>
                          <a:srgbClr val="000000"/>
                        </a:solidFill>
                        <a:latin typeface="+mn-lt"/>
                        <a:cs typeface="Arial" panose="020B0604020202020204" pitchFamily="34" charset="0"/>
                      </a:endParaRPr>
                    </a:p>
                  </a:txBody>
                  <a:tcPr marL="9525" marR="9525" marT="9525" marB="0" anchor="ctr"/>
                </a:tc>
              </a:tr>
            </a:tbl>
          </a:graphicData>
        </a:graphic>
      </p:graphicFrame>
      <p:sp>
        <p:nvSpPr>
          <p:cNvPr id="37" name="30 CuadroTexto"/>
          <p:cNvSpPr txBox="1">
            <a:spLocks noChangeArrowheads="1"/>
          </p:cNvSpPr>
          <p:nvPr/>
        </p:nvSpPr>
        <p:spPr bwMode="auto">
          <a:xfrm flipH="1">
            <a:off x="5278471" y="3341709"/>
            <a:ext cx="4027243"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GENERACIÓN DE EMPLEOS</a:t>
            </a:r>
          </a:p>
        </p:txBody>
      </p:sp>
      <p:graphicFrame>
        <p:nvGraphicFramePr>
          <p:cNvPr id="38" name="3 Tabla"/>
          <p:cNvGraphicFramePr>
            <a:graphicFrameLocks noGrp="1"/>
          </p:cNvGraphicFramePr>
          <p:nvPr>
            <p:extLst/>
          </p:nvPr>
        </p:nvGraphicFramePr>
        <p:xfrm>
          <a:off x="5279525" y="3752328"/>
          <a:ext cx="4034213" cy="518160"/>
        </p:xfrm>
        <a:graphic>
          <a:graphicData uri="http://schemas.openxmlformats.org/drawingml/2006/table">
            <a:tbl>
              <a:tblPr firstRow="1" bandRow="1">
                <a:tableStyleId>{BC89EF96-8CEA-46FF-86C4-4CE0E7609802}</a:tableStyleId>
              </a:tblPr>
              <a:tblGrid>
                <a:gridCol w="4034213"/>
              </a:tblGrid>
              <a:tr h="0">
                <a:tc>
                  <a:txBody>
                    <a:bodyPr/>
                    <a:lstStyle/>
                    <a:p>
                      <a:pPr marL="228600" indent="-228600">
                        <a:buFont typeface="+mj-lt"/>
                        <a:buAutoNum type="arabicPeriod"/>
                      </a:pPr>
                      <a:r>
                        <a:rPr lang="es-CO" sz="1400" b="0" dirty="0" smtClean="0">
                          <a:solidFill>
                            <a:schemeClr val="tx1"/>
                          </a:solidFill>
                          <a:effectLst/>
                          <a:latin typeface="+mj-lt"/>
                        </a:rPr>
                        <a:t>Generación de más de 4.300 empleos directos</a:t>
                      </a:r>
                      <a:r>
                        <a:rPr lang="es-CO" sz="1400" b="0" baseline="0" dirty="0" smtClean="0">
                          <a:solidFill>
                            <a:schemeClr val="tx1"/>
                          </a:solidFill>
                          <a:effectLst/>
                          <a:latin typeface="+mj-lt"/>
                        </a:rPr>
                        <a:t> </a:t>
                      </a:r>
                      <a:r>
                        <a:rPr lang="es-CO" sz="1400" b="0" dirty="0" smtClean="0">
                          <a:solidFill>
                            <a:schemeClr val="tx1"/>
                          </a:solidFill>
                          <a:effectLst/>
                          <a:latin typeface="+mj-lt"/>
                        </a:rPr>
                        <a:t>durante la etapa de construcción (5 años)</a:t>
                      </a:r>
                      <a:endParaRPr lang="es-CO" sz="1400" b="0" dirty="0">
                        <a:solidFill>
                          <a:schemeClr val="tx1"/>
                        </a:solidFill>
                        <a:effectLst/>
                        <a:latin typeface="+mj-lt"/>
                      </a:endParaRPr>
                    </a:p>
                  </a:txBody>
                  <a:tcPr/>
                </a:tc>
              </a:tr>
            </a:tbl>
          </a:graphicData>
        </a:graphic>
      </p:graphicFrame>
      <p:sp>
        <p:nvSpPr>
          <p:cNvPr id="39" name="30 CuadroTexto"/>
          <p:cNvSpPr txBox="1">
            <a:spLocks noChangeArrowheads="1"/>
          </p:cNvSpPr>
          <p:nvPr/>
        </p:nvSpPr>
        <p:spPr bwMode="auto">
          <a:xfrm flipH="1">
            <a:off x="5281554" y="4336370"/>
            <a:ext cx="4047663"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BENEFICIOS</a:t>
            </a:r>
          </a:p>
        </p:txBody>
      </p:sp>
      <p:graphicFrame>
        <p:nvGraphicFramePr>
          <p:cNvPr id="40" name="3 Tabla"/>
          <p:cNvGraphicFramePr>
            <a:graphicFrameLocks noGrp="1"/>
          </p:cNvGraphicFramePr>
          <p:nvPr>
            <p:extLst/>
          </p:nvPr>
        </p:nvGraphicFramePr>
        <p:xfrm>
          <a:off x="5282609" y="4746989"/>
          <a:ext cx="4054632" cy="1158240"/>
        </p:xfrm>
        <a:graphic>
          <a:graphicData uri="http://schemas.openxmlformats.org/drawingml/2006/table">
            <a:tbl>
              <a:tblPr firstRow="1" bandRow="1">
                <a:tableStyleId>{BC89EF96-8CEA-46FF-86C4-4CE0E7609802}</a:tableStyleId>
              </a:tblPr>
              <a:tblGrid>
                <a:gridCol w="4054632"/>
              </a:tblGrid>
              <a:tr h="771046">
                <a:tc>
                  <a:txBody>
                    <a:bodyPr/>
                    <a:lstStyle/>
                    <a:p>
                      <a:pPr marL="342900" indent="-342900" algn="just">
                        <a:buFont typeface="+mj-lt"/>
                        <a:buAutoNum type="arabicPeriod"/>
                      </a:pPr>
                      <a:r>
                        <a:rPr lang="es-ES" sz="1400" b="0" dirty="0" smtClean="0">
                          <a:solidFill>
                            <a:schemeClr val="tx1"/>
                          </a:solidFill>
                          <a:effectLst/>
                          <a:latin typeface="+mj-lt"/>
                        </a:rPr>
                        <a:t>Fortalecimiento de la Conectividad Pacífico/Occidente</a:t>
                      </a:r>
                      <a:r>
                        <a:rPr lang="es-ES" sz="1400" b="0" baseline="0" dirty="0" smtClean="0">
                          <a:solidFill>
                            <a:schemeClr val="tx1"/>
                          </a:solidFill>
                          <a:effectLst/>
                          <a:latin typeface="+mj-lt"/>
                        </a:rPr>
                        <a:t> y Centro del País.</a:t>
                      </a:r>
                      <a:endParaRPr lang="es-ES" sz="1400" b="0" dirty="0" smtClean="0">
                        <a:solidFill>
                          <a:schemeClr val="tx1"/>
                        </a:solidFill>
                        <a:effectLst/>
                        <a:latin typeface="+mj-lt"/>
                      </a:endParaRPr>
                    </a:p>
                    <a:p>
                      <a:pPr marL="342900" indent="-342900" algn="just">
                        <a:buFont typeface="+mj-lt"/>
                        <a:buAutoNum type="arabicPeriod"/>
                      </a:pPr>
                      <a:r>
                        <a:rPr lang="es-ES" sz="1400" b="0" dirty="0" smtClean="0">
                          <a:solidFill>
                            <a:schemeClr val="tx1"/>
                          </a:solidFill>
                          <a:effectLst/>
                          <a:latin typeface="+mj-lt"/>
                        </a:rPr>
                        <a:t>Mejoras en Seguridad Vial </a:t>
                      </a:r>
                    </a:p>
                    <a:p>
                      <a:pPr marL="342900" indent="-342900" algn="just">
                        <a:buFont typeface="+mj-lt"/>
                        <a:buAutoNum type="arabicPeriod"/>
                      </a:pPr>
                      <a:r>
                        <a:rPr lang="es-ES" sz="1400" b="0" dirty="0" smtClean="0">
                          <a:solidFill>
                            <a:schemeClr val="tx1"/>
                          </a:solidFill>
                          <a:effectLst/>
                          <a:latin typeface="+mj-lt"/>
                        </a:rPr>
                        <a:t>Mejoras en atención de emergencias y atención al usuario</a:t>
                      </a:r>
                      <a:endParaRPr lang="es-ES" sz="1400" b="0" dirty="0">
                        <a:solidFill>
                          <a:schemeClr val="tx1"/>
                        </a:solidFill>
                        <a:effectLst/>
                        <a:latin typeface="+mj-lt"/>
                      </a:endParaRPr>
                    </a:p>
                  </a:txBody>
                  <a:tcPr>
                    <a:solidFill>
                      <a:schemeClr val="bg1"/>
                    </a:solidFill>
                  </a:tcPr>
                </a:tc>
              </a:tr>
            </a:tbl>
          </a:graphicData>
        </a:graphic>
      </p:graphicFrame>
      <p:sp>
        <p:nvSpPr>
          <p:cNvPr id="14" name="30 CuadroTexto"/>
          <p:cNvSpPr txBox="1">
            <a:spLocks noChangeArrowheads="1"/>
          </p:cNvSpPr>
          <p:nvPr/>
        </p:nvSpPr>
        <p:spPr bwMode="auto">
          <a:xfrm flipH="1">
            <a:off x="572054" y="4884734"/>
            <a:ext cx="4001110" cy="338554"/>
          </a:xfrm>
          <a:prstGeom prst="rect">
            <a:avLst/>
          </a:prstGeom>
          <a:solidFill>
            <a:schemeClr val="accent4"/>
          </a:solidFill>
        </p:spPr>
        <p:style>
          <a:lnRef idx="0">
            <a:schemeClr val="accent2"/>
          </a:lnRef>
          <a:fillRef idx="3">
            <a:schemeClr val="accent2"/>
          </a:fillRef>
          <a:effectRef idx="3">
            <a:schemeClr val="accent2"/>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EN ESTRUCTURACIÓN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04" y="1138729"/>
            <a:ext cx="4168210" cy="3614270"/>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30 CuadroTexto"/>
          <p:cNvSpPr txBox="1">
            <a:spLocks noChangeArrowheads="1"/>
          </p:cNvSpPr>
          <p:nvPr/>
        </p:nvSpPr>
        <p:spPr bwMode="auto">
          <a:xfrm flipH="1">
            <a:off x="1618173" y="5355023"/>
            <a:ext cx="1908872"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smtClean="0">
                <a:solidFill>
                  <a:prstClr val="white"/>
                </a:solidFill>
                <a:latin typeface="Calibri"/>
                <a:cs typeface="Arial" pitchFamily="34" charset="0"/>
              </a:rPr>
              <a:t>CAPEX</a:t>
            </a:r>
            <a:endParaRPr lang="es-CO" sz="1600" dirty="0">
              <a:solidFill>
                <a:prstClr val="white"/>
              </a:solidFill>
              <a:latin typeface="Calibri"/>
              <a:cs typeface="Arial" pitchFamily="34" charset="0"/>
            </a:endParaRPr>
          </a:p>
        </p:txBody>
      </p:sp>
      <p:graphicFrame>
        <p:nvGraphicFramePr>
          <p:cNvPr id="15" name="3 Tabla"/>
          <p:cNvGraphicFramePr>
            <a:graphicFrameLocks noGrp="1"/>
          </p:cNvGraphicFramePr>
          <p:nvPr>
            <p:extLst>
              <p:ext uri="{D42A27DB-BD31-4B8C-83A1-F6EECF244321}">
                <p14:modId xmlns:p14="http://schemas.microsoft.com/office/powerpoint/2010/main" val="224681445"/>
              </p:ext>
            </p:extLst>
          </p:nvPr>
        </p:nvGraphicFramePr>
        <p:xfrm>
          <a:off x="1626196" y="5765642"/>
          <a:ext cx="1908872" cy="365760"/>
        </p:xfrm>
        <a:graphic>
          <a:graphicData uri="http://schemas.openxmlformats.org/drawingml/2006/table">
            <a:tbl>
              <a:tblPr firstRow="1" bandRow="1">
                <a:tableStyleId>{BC89EF96-8CEA-46FF-86C4-4CE0E7609802}</a:tableStyleId>
              </a:tblPr>
              <a:tblGrid>
                <a:gridCol w="1908872"/>
              </a:tblGrid>
              <a:tr h="0">
                <a:tc>
                  <a:txBody>
                    <a:bodyPr/>
                    <a:lstStyle/>
                    <a:p>
                      <a:pPr marL="0" indent="0" algn="ctr">
                        <a:buFont typeface="+mj-lt"/>
                        <a:buNone/>
                      </a:pPr>
                      <a:r>
                        <a:rPr lang="es-CO" sz="1800" b="0" dirty="0" smtClean="0">
                          <a:solidFill>
                            <a:schemeClr val="tx1"/>
                          </a:solidFill>
                          <a:effectLst/>
                          <a:latin typeface="+mj-lt"/>
                        </a:rPr>
                        <a:t>$</a:t>
                      </a:r>
                      <a:r>
                        <a:rPr lang="es-CO" sz="1800" b="0" baseline="0" dirty="0" smtClean="0">
                          <a:solidFill>
                            <a:schemeClr val="tx1"/>
                          </a:solidFill>
                          <a:effectLst/>
                          <a:latin typeface="+mj-lt"/>
                        </a:rPr>
                        <a:t> 730.746</a:t>
                      </a:r>
                      <a:endParaRPr lang="es-CO" sz="1800" b="0" dirty="0">
                        <a:solidFill>
                          <a:schemeClr val="tx1"/>
                        </a:solidFill>
                        <a:effectLst/>
                        <a:latin typeface="+mj-lt"/>
                      </a:endParaRPr>
                    </a:p>
                  </a:txBody>
                  <a:tcPr/>
                </a:tc>
              </a:tr>
            </a:tbl>
          </a:graphicData>
        </a:graphic>
      </p:graphicFrame>
    </p:spTree>
    <p:extLst>
      <p:ext uri="{BB962C8B-B14F-4D97-AF65-F5344CB8AC3E}">
        <p14:creationId xmlns:p14="http://schemas.microsoft.com/office/powerpoint/2010/main" val="2296438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092809" y="-5213"/>
            <a:ext cx="8261836" cy="1506074"/>
            <a:chOff x="75387" y="144155"/>
            <a:chExt cx="5904656" cy="1506074"/>
          </a:xfrm>
        </p:grpSpPr>
        <p:sp>
          <p:nvSpPr>
            <p:cNvPr id="5"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651451" y="573011"/>
              <a:ext cx="47525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200" dirty="0">
                  <a:solidFill>
                    <a:prstClr val="black"/>
                  </a:solidFill>
                  <a:latin typeface="Impact" pitchFamily="34" charset="0"/>
                  <a:sym typeface="Helvetica Neue Bold Condensed"/>
                </a:rPr>
                <a:t>PERIMETRAL DE ORIENTE</a:t>
              </a:r>
            </a:p>
            <a:p>
              <a:endParaRPr lang="es-ES" sz="3200" dirty="0">
                <a:solidFill>
                  <a:prstClr val="black"/>
                </a:solidFill>
                <a:latin typeface="Impact" pitchFamily="34" charset="0"/>
                <a:sym typeface="Helvetica Neue Bold Condensed"/>
              </a:endParaRPr>
            </a:p>
          </p:txBody>
        </p:sp>
      </p:grpSp>
      <p:sp>
        <p:nvSpPr>
          <p:cNvPr id="16" name="30 CuadroTexto"/>
          <p:cNvSpPr txBox="1">
            <a:spLocks noChangeArrowheads="1"/>
          </p:cNvSpPr>
          <p:nvPr/>
        </p:nvSpPr>
        <p:spPr bwMode="auto">
          <a:xfrm flipH="1">
            <a:off x="192450" y="1352979"/>
            <a:ext cx="4320480"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INVERSIONES 4G (Millones)</a:t>
            </a:r>
          </a:p>
        </p:txBody>
      </p:sp>
      <p:graphicFrame>
        <p:nvGraphicFramePr>
          <p:cNvPr id="17" name="3 Tabla"/>
          <p:cNvGraphicFramePr>
            <a:graphicFrameLocks noGrp="1"/>
          </p:cNvGraphicFramePr>
          <p:nvPr>
            <p:extLst>
              <p:ext uri="{D42A27DB-BD31-4B8C-83A1-F6EECF244321}">
                <p14:modId xmlns:p14="http://schemas.microsoft.com/office/powerpoint/2010/main" val="1601313420"/>
              </p:ext>
            </p:extLst>
          </p:nvPr>
        </p:nvGraphicFramePr>
        <p:xfrm>
          <a:off x="200472" y="1763598"/>
          <a:ext cx="4320480" cy="1005840"/>
        </p:xfrm>
        <a:graphic>
          <a:graphicData uri="http://schemas.openxmlformats.org/drawingml/2006/table">
            <a:tbl>
              <a:tblPr firstRow="1" bandRow="1">
                <a:tableStyleId>{BDBED569-4797-4DF1-A0F4-6AAB3CD982D8}</a:tableStyleId>
              </a:tblPr>
              <a:tblGrid>
                <a:gridCol w="2455355"/>
                <a:gridCol w="1865125"/>
              </a:tblGrid>
              <a:tr h="0">
                <a:tc>
                  <a:txBody>
                    <a:bodyPr/>
                    <a:lstStyle/>
                    <a:p>
                      <a:pPr marL="0" algn="l" defTabSz="914400" rtl="0" eaLnBrk="1" latinLnBrk="0" hangingPunct="1"/>
                      <a:r>
                        <a:rPr lang="es-ES" sz="1600" kern="1200" dirty="0" smtClean="0"/>
                        <a:t>Total</a:t>
                      </a:r>
                      <a:r>
                        <a:rPr lang="es-ES" sz="1600" kern="1200" baseline="0" dirty="0" smtClean="0"/>
                        <a:t> Capex</a:t>
                      </a:r>
                      <a:endParaRPr lang="es-CO" sz="1600" b="0" kern="1200" dirty="0">
                        <a:solidFill>
                          <a:schemeClr val="dk1"/>
                        </a:solidFill>
                        <a:latin typeface="+mn-lt"/>
                        <a:ea typeface="+mn-ea"/>
                        <a:cs typeface="Arial" panose="020B0604020202020204" pitchFamily="34" charset="0"/>
                      </a:endParaRPr>
                    </a:p>
                  </a:txBody>
                  <a:tcPr/>
                </a:tc>
                <a:tc>
                  <a:txBody>
                    <a:bodyPr/>
                    <a:lstStyle/>
                    <a:p>
                      <a:pPr algn="ctr" rtl="0" fontAlgn="ctr"/>
                      <a:r>
                        <a:rPr lang="es-MX" sz="1600" u="none" strike="noStrike" dirty="0" smtClean="0">
                          <a:effectLst/>
                        </a:rPr>
                        <a:t>$ 1.076.264*</a:t>
                      </a:r>
                      <a:endParaRPr lang="es-MX" sz="1600" b="0" i="0" u="none" strike="noStrike" dirty="0">
                        <a:solidFill>
                          <a:schemeClr val="tx1"/>
                        </a:solidFill>
                        <a:effectLst/>
                        <a:latin typeface="+mn-lt"/>
                      </a:endParaRPr>
                    </a:p>
                  </a:txBody>
                  <a:tcPr marL="9525" marR="9525" marT="9525" marB="0" anchor="ctr"/>
                </a:tc>
              </a:tr>
              <a:tr h="162964">
                <a:tc>
                  <a:txBody>
                    <a:bodyPr/>
                    <a:lstStyle/>
                    <a:p>
                      <a:pPr marL="0" algn="l" defTabSz="914400" rtl="0" eaLnBrk="1" latinLnBrk="0" hangingPunct="1"/>
                      <a:r>
                        <a:rPr lang="es-CO" sz="1600" kern="1200" dirty="0" smtClean="0"/>
                        <a:t>Total Vigencia Futura</a:t>
                      </a:r>
                      <a:endParaRPr lang="es-CO" sz="1600" b="1"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$ 2.514.000</a:t>
                      </a:r>
                      <a:endParaRPr lang="es-MX" sz="1600" b="0" i="0" u="none" strike="noStrike" kern="1200" dirty="0">
                        <a:solidFill>
                          <a:schemeClr val="tx1"/>
                        </a:solidFill>
                        <a:effectLst/>
                        <a:latin typeface="+mn-lt"/>
                        <a:ea typeface="+mn-ea"/>
                        <a:cs typeface="+mn-cs"/>
                      </a:endParaRPr>
                    </a:p>
                  </a:txBody>
                  <a:tcPr marL="0" marR="0" marT="0" marB="0" anchor="ctr"/>
                </a:tc>
              </a:tr>
              <a:tr h="162964">
                <a:tc>
                  <a:txBody>
                    <a:bodyPr/>
                    <a:lstStyle/>
                    <a:p>
                      <a:pPr marL="0" algn="l" defTabSz="914400" rtl="0" eaLnBrk="1" latinLnBrk="0" hangingPunct="1"/>
                      <a:r>
                        <a:rPr lang="es-CO" sz="1600" kern="1200" dirty="0" smtClean="0"/>
                        <a:t>Inversión</a:t>
                      </a:r>
                      <a:r>
                        <a:rPr lang="es-CO" sz="1600" kern="1200" baseline="0" dirty="0" smtClean="0"/>
                        <a:t> Cundinamarca</a:t>
                      </a:r>
                      <a:endParaRPr lang="es-CO" sz="1600" b="0" kern="1200" dirty="0">
                        <a:solidFill>
                          <a:schemeClr val="dk1"/>
                        </a:solidFill>
                        <a:latin typeface="+mn-lt"/>
                        <a:ea typeface="+mn-ea"/>
                        <a:cs typeface="Arial" panose="020B0604020202020204" pitchFamily="34" charset="0"/>
                      </a:endParaRPr>
                    </a:p>
                  </a:txBody>
                  <a:tcPr anchor="ctr"/>
                </a:tc>
                <a:tc>
                  <a:txBody>
                    <a:bodyPr/>
                    <a:lstStyle/>
                    <a:p>
                      <a:pPr algn="ctr" rtl="0" fontAlgn="ctr"/>
                      <a:r>
                        <a:rPr lang="es-MX" sz="1600" u="none" strike="noStrike" kern="1200" dirty="0" smtClean="0">
                          <a:effectLst/>
                        </a:rPr>
                        <a:t>$ 1.076.000</a:t>
                      </a:r>
                      <a:endParaRPr lang="es-MX" sz="1600" b="0" i="0" u="none" strike="noStrike" kern="1200" dirty="0">
                        <a:solidFill>
                          <a:schemeClr val="tx1"/>
                        </a:solidFill>
                        <a:effectLst/>
                        <a:latin typeface="+mn-lt"/>
                        <a:ea typeface="+mn-ea"/>
                        <a:cs typeface="+mn-cs"/>
                      </a:endParaRPr>
                    </a:p>
                  </a:txBody>
                  <a:tcPr marL="0" marR="0" marT="0" marB="0" anchor="ctr"/>
                </a:tc>
              </a:tr>
            </a:tbl>
          </a:graphicData>
        </a:graphic>
      </p:graphicFrame>
      <p:sp>
        <p:nvSpPr>
          <p:cNvPr id="8" name="30 CuadroTexto"/>
          <p:cNvSpPr txBox="1">
            <a:spLocks noChangeArrowheads="1"/>
          </p:cNvSpPr>
          <p:nvPr/>
        </p:nvSpPr>
        <p:spPr bwMode="auto">
          <a:xfrm flipH="1">
            <a:off x="5180826" y="1405307"/>
            <a:ext cx="4173819"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smtClean="0">
                <a:solidFill>
                  <a:prstClr val="white"/>
                </a:solidFill>
                <a:latin typeface="Calibri"/>
                <a:cs typeface="Arial" pitchFamily="34" charset="0"/>
              </a:rPr>
              <a:t>INTEGRANTES</a:t>
            </a:r>
            <a:endParaRPr lang="es-CO" sz="1600" dirty="0">
              <a:solidFill>
                <a:prstClr val="white"/>
              </a:solidFill>
              <a:latin typeface="Calibri"/>
              <a:cs typeface="Arial"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307816564"/>
              </p:ext>
            </p:extLst>
          </p:nvPr>
        </p:nvGraphicFramePr>
        <p:xfrm>
          <a:off x="5230944" y="1815869"/>
          <a:ext cx="4094843" cy="1337310"/>
        </p:xfrm>
        <a:graphic>
          <a:graphicData uri="http://schemas.openxmlformats.org/drawingml/2006/table">
            <a:tbl>
              <a:tblPr>
                <a:tableStyleId>{BC89EF96-8CEA-46FF-86C4-4CE0E7609802}</a:tableStyleId>
              </a:tblPr>
              <a:tblGrid>
                <a:gridCol w="1090386"/>
                <a:gridCol w="1654628"/>
                <a:gridCol w="533400"/>
                <a:gridCol w="816429"/>
              </a:tblGrid>
              <a:tr h="190500">
                <a:tc>
                  <a:txBody>
                    <a:bodyPr/>
                    <a:lstStyle/>
                    <a:p>
                      <a:pPr algn="ctr" fontAlgn="ctr"/>
                      <a:r>
                        <a:rPr lang="es-MX" sz="1200" u="none" strike="noStrike" dirty="0">
                          <a:effectLst/>
                        </a:rPr>
                        <a:t>PROPONENTE</a:t>
                      </a:r>
                      <a:endParaRPr lang="es-MX" sz="12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s-MX" sz="1200" u="none" strike="noStrike" dirty="0">
                          <a:effectLst/>
                        </a:rPr>
                        <a:t>INTEGRANTES</a:t>
                      </a:r>
                      <a:endParaRPr lang="es-MX" sz="12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s-MX" sz="1200" u="none" strike="noStrike">
                          <a:effectLst/>
                        </a:rPr>
                        <a:t>%</a:t>
                      </a:r>
                      <a:endParaRPr lang="es-MX" sz="1200" b="1" i="0" u="none" strike="noStrike">
                        <a:solidFill>
                          <a:schemeClr val="bg1"/>
                        </a:solidFill>
                        <a:effectLst/>
                        <a:latin typeface="Calibri" panose="020F0502020204030204" pitchFamily="34" charset="0"/>
                      </a:endParaRPr>
                    </a:p>
                  </a:txBody>
                  <a:tcPr marL="9525" marR="9525" marT="9525" marB="0" anchor="ctr"/>
                </a:tc>
                <a:tc>
                  <a:txBody>
                    <a:bodyPr/>
                    <a:lstStyle/>
                    <a:p>
                      <a:pPr algn="ctr" fontAlgn="ctr"/>
                      <a:r>
                        <a:rPr lang="es-MX" sz="1200" u="none" strike="noStrike" dirty="0">
                          <a:effectLst/>
                        </a:rPr>
                        <a:t>ORIGEN</a:t>
                      </a:r>
                      <a:endParaRPr lang="es-MX" sz="1200" b="1" i="0" u="none" strike="noStrike" dirty="0">
                        <a:solidFill>
                          <a:schemeClr val="bg1"/>
                        </a:solidFill>
                        <a:effectLst/>
                        <a:latin typeface="Calibri" panose="020F0502020204030204" pitchFamily="34" charset="0"/>
                      </a:endParaRPr>
                    </a:p>
                  </a:txBody>
                  <a:tcPr marL="9525" marR="9525" marT="9525" marB="0" anchor="ctr"/>
                </a:tc>
              </a:tr>
              <a:tr h="190500">
                <a:tc rowSpan="3">
                  <a:txBody>
                    <a:bodyPr/>
                    <a:lstStyle/>
                    <a:p>
                      <a:pPr algn="ctr" fontAlgn="ctr"/>
                      <a:r>
                        <a:rPr lang="es-MX" sz="1200" u="none" strike="noStrike">
                          <a:effectLst/>
                        </a:rPr>
                        <a:t>EP SHIKUN Y BINUI</a:t>
                      </a:r>
                      <a:endParaRPr lang="es-MX"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MX" sz="1200" u="none" strike="noStrike" dirty="0" err="1">
                          <a:effectLst/>
                        </a:rPr>
                        <a:t>SHIKUN</a:t>
                      </a:r>
                      <a:r>
                        <a:rPr lang="es-MX" sz="1200" u="none" strike="noStrike" dirty="0">
                          <a:effectLst/>
                        </a:rPr>
                        <a:t> &amp; </a:t>
                      </a:r>
                      <a:r>
                        <a:rPr lang="es-MX" sz="1200" u="none" strike="noStrike" dirty="0" err="1">
                          <a:effectLst/>
                        </a:rPr>
                        <a:t>BINUI</a:t>
                      </a:r>
                      <a:r>
                        <a:rPr lang="es-MX" sz="1200" u="none" strike="noStrike" dirty="0">
                          <a:effectLst/>
                        </a:rPr>
                        <a:t> </a:t>
                      </a:r>
                      <a:r>
                        <a:rPr lang="es-MX" sz="1200" u="none" strike="noStrike" dirty="0" err="1">
                          <a:effectLst/>
                        </a:rPr>
                        <a:t>VT</a:t>
                      </a:r>
                      <a:r>
                        <a:rPr lang="es-MX" sz="1200" u="none" strike="noStrike" dirty="0">
                          <a:effectLst/>
                        </a:rPr>
                        <a:t> AG</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200" u="none" strike="noStrike">
                          <a:effectLst/>
                        </a:rPr>
                        <a:t>37,5%</a:t>
                      </a:r>
                      <a:endParaRPr lang="es-MX"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200" u="none" strike="noStrike">
                          <a:effectLst/>
                        </a:rPr>
                        <a:t>SUIZA</a:t>
                      </a:r>
                      <a:endParaRPr lang="es-MX" sz="1200" b="0" i="0" u="none" strike="noStrike">
                        <a:solidFill>
                          <a:srgbClr val="000000"/>
                        </a:solidFill>
                        <a:effectLst/>
                        <a:latin typeface="Calibri" panose="020F0502020204030204" pitchFamily="34" charset="0"/>
                      </a:endParaRPr>
                    </a:p>
                  </a:txBody>
                  <a:tcPr marL="9525" marR="9525" marT="9525" marB="0" anchor="ctr"/>
                </a:tc>
              </a:tr>
              <a:tr h="381000">
                <a:tc vMerge="1">
                  <a:txBody>
                    <a:bodyPr/>
                    <a:lstStyle/>
                    <a:p>
                      <a:endParaRPr lang="es-MX"/>
                    </a:p>
                  </a:txBody>
                  <a:tcPr/>
                </a:tc>
                <a:tc>
                  <a:txBody>
                    <a:bodyPr/>
                    <a:lstStyle/>
                    <a:p>
                      <a:pPr algn="l" fontAlgn="ctr"/>
                      <a:r>
                        <a:rPr lang="es-MX" sz="1200" u="none" strike="noStrike" dirty="0">
                          <a:effectLst/>
                        </a:rPr>
                        <a:t>CI GRODCO S EN C.A. INGENIEROS CIVILES</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200" u="none" strike="noStrike">
                          <a:effectLst/>
                        </a:rPr>
                        <a:t>25,0%</a:t>
                      </a:r>
                      <a:endParaRPr lang="es-MX"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200" u="none" strike="noStrike">
                          <a:effectLst/>
                        </a:rPr>
                        <a:t>COLOMBIA</a:t>
                      </a:r>
                      <a:endParaRPr lang="es-MX" sz="1200" b="0" i="0" u="none" strike="noStrike">
                        <a:solidFill>
                          <a:srgbClr val="000000"/>
                        </a:solidFill>
                        <a:effectLst/>
                        <a:latin typeface="Calibri" panose="020F0502020204030204" pitchFamily="34" charset="0"/>
                      </a:endParaRPr>
                    </a:p>
                  </a:txBody>
                  <a:tcPr marL="9525" marR="9525" marT="9525" marB="0" anchor="ctr"/>
                </a:tc>
              </a:tr>
              <a:tr h="571500">
                <a:tc vMerge="1">
                  <a:txBody>
                    <a:bodyPr/>
                    <a:lstStyle/>
                    <a:p>
                      <a:endParaRPr lang="es-MX"/>
                    </a:p>
                  </a:txBody>
                  <a:tcPr/>
                </a:tc>
                <a:tc>
                  <a:txBody>
                    <a:bodyPr/>
                    <a:lstStyle/>
                    <a:p>
                      <a:pPr algn="l" fontAlgn="ctr"/>
                      <a:r>
                        <a:rPr lang="es-MX" sz="1200" u="none" strike="noStrike" dirty="0">
                          <a:effectLst/>
                        </a:rPr>
                        <a:t>COLOMBIANA INVERSIONES DE INFRAESTRUCTURA S.A.S.</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200" u="none" strike="noStrike" dirty="0">
                          <a:effectLst/>
                        </a:rPr>
                        <a:t>37,5%</a:t>
                      </a:r>
                      <a:endParaRPr lang="es-MX"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200" u="none" strike="noStrike" dirty="0">
                          <a:effectLst/>
                        </a:rPr>
                        <a:t>COLOMBIA</a:t>
                      </a:r>
                      <a:endParaRPr lang="es-MX" sz="12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2" name="CuadroTexto 1"/>
          <p:cNvSpPr txBox="1"/>
          <p:nvPr/>
        </p:nvSpPr>
        <p:spPr>
          <a:xfrm>
            <a:off x="192450" y="2732164"/>
            <a:ext cx="3703320" cy="276999"/>
          </a:xfrm>
          <a:prstGeom prst="rect">
            <a:avLst/>
          </a:prstGeom>
          <a:noFill/>
        </p:spPr>
        <p:txBody>
          <a:bodyPr wrap="square" rtlCol="0">
            <a:spAutoFit/>
          </a:bodyPr>
          <a:lstStyle/>
          <a:p>
            <a:r>
              <a:rPr lang="es-MX" sz="1200" dirty="0"/>
              <a:t>* Precios diciembre de 2012</a:t>
            </a:r>
          </a:p>
        </p:txBody>
      </p:sp>
      <p:sp>
        <p:nvSpPr>
          <p:cNvPr id="12" name="30 CuadroTexto"/>
          <p:cNvSpPr txBox="1">
            <a:spLocks noChangeArrowheads="1"/>
          </p:cNvSpPr>
          <p:nvPr/>
        </p:nvSpPr>
        <p:spPr bwMode="auto">
          <a:xfrm flipH="1">
            <a:off x="5241032" y="3282772"/>
            <a:ext cx="2166257"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FECHA ADJUDICACIÓN</a:t>
            </a:r>
          </a:p>
        </p:txBody>
      </p:sp>
      <p:graphicFrame>
        <p:nvGraphicFramePr>
          <p:cNvPr id="13" name="3 Tabla"/>
          <p:cNvGraphicFramePr>
            <a:graphicFrameLocks noGrp="1"/>
          </p:cNvGraphicFramePr>
          <p:nvPr>
            <p:extLst>
              <p:ext uri="{D42A27DB-BD31-4B8C-83A1-F6EECF244321}">
                <p14:modId xmlns:p14="http://schemas.microsoft.com/office/powerpoint/2010/main" val="2090341701"/>
              </p:ext>
            </p:extLst>
          </p:nvPr>
        </p:nvGraphicFramePr>
        <p:xfrm>
          <a:off x="5313040" y="3681995"/>
          <a:ext cx="2166257" cy="335280"/>
        </p:xfrm>
        <a:graphic>
          <a:graphicData uri="http://schemas.openxmlformats.org/drawingml/2006/table">
            <a:tbl>
              <a:tblPr firstRow="1" bandRow="1">
                <a:tableStyleId>{BC89EF96-8CEA-46FF-86C4-4CE0E7609802}</a:tableStyleId>
              </a:tblPr>
              <a:tblGrid>
                <a:gridCol w="2166257"/>
              </a:tblGrid>
              <a:tr h="17949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23 DE JULIO DE 2014</a:t>
                      </a:r>
                    </a:p>
                  </a:txBody>
                  <a:tcPr>
                    <a:solidFill>
                      <a:schemeClr val="bg1"/>
                    </a:solidFill>
                  </a:tcPr>
                </a:tc>
              </a:tr>
            </a:tbl>
          </a:graphicData>
        </a:graphic>
      </p:graphicFrame>
      <p:sp>
        <p:nvSpPr>
          <p:cNvPr id="18" name="30 CuadroTexto"/>
          <p:cNvSpPr txBox="1">
            <a:spLocks noChangeArrowheads="1"/>
          </p:cNvSpPr>
          <p:nvPr/>
        </p:nvSpPr>
        <p:spPr bwMode="auto">
          <a:xfrm flipH="1">
            <a:off x="272480" y="2937155"/>
            <a:ext cx="3849188" cy="338554"/>
          </a:xfrm>
          <a:prstGeom prst="rect">
            <a:avLst/>
          </a:prstGeom>
          <a:solidFill>
            <a:schemeClr val="accent4"/>
          </a:solidFill>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s-MX"/>
            </a:defPPr>
            <a:lvl1pPr marL="457200" indent="-457200" algn="ctr" fontAlgn="base">
              <a:spcBef>
                <a:spcPts val="600"/>
              </a:spcBef>
              <a:spcAft>
                <a:spcPct val="0"/>
              </a:spcAft>
              <a:defRPr sz="1600" b="1">
                <a:solidFill>
                  <a:prstClr val="white"/>
                </a:solidFill>
                <a:effectLst>
                  <a:outerShdw blurRad="38100" dist="38100" dir="2700000" algn="tl">
                    <a:srgbClr val="000000">
                      <a:alpha val="43137"/>
                    </a:srgbClr>
                  </a:outerShdw>
                </a:effectLst>
                <a:latin typeface="Calibri"/>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r>
              <a:rPr lang="es-CO" dirty="0"/>
              <a:t>CONTRATO 002 DE 08/09/2014</a:t>
            </a:r>
          </a:p>
        </p:txBody>
      </p:sp>
      <p:graphicFrame>
        <p:nvGraphicFramePr>
          <p:cNvPr id="20" name="3 Tabla"/>
          <p:cNvGraphicFramePr>
            <a:graphicFrameLocks noGrp="1"/>
          </p:cNvGraphicFramePr>
          <p:nvPr>
            <p:extLst>
              <p:ext uri="{D42A27DB-BD31-4B8C-83A1-F6EECF244321}">
                <p14:modId xmlns:p14="http://schemas.microsoft.com/office/powerpoint/2010/main" val="1628637039"/>
              </p:ext>
            </p:extLst>
          </p:nvPr>
        </p:nvGraphicFramePr>
        <p:xfrm>
          <a:off x="272484" y="3335885"/>
          <a:ext cx="3849188" cy="335280"/>
        </p:xfrm>
        <a:graphic>
          <a:graphicData uri="http://schemas.openxmlformats.org/drawingml/2006/table">
            <a:tbl>
              <a:tblPr firstRow="1" bandRow="1">
                <a:tableStyleId>{BDBED569-4797-4DF1-A0F4-6AAB3CD982D8}</a:tableStyleId>
              </a:tblPr>
              <a:tblGrid>
                <a:gridCol w="3849188"/>
              </a:tblGrid>
              <a:tr h="14668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u="none" strike="noStrike" kern="1200" cap="none" spc="0" normalizeH="0" baseline="0" noProof="0" dirty="0" smtClean="0">
                          <a:ln>
                            <a:noFill/>
                          </a:ln>
                          <a:effectLst/>
                          <a:uLnTx/>
                          <a:uFillTx/>
                        </a:rPr>
                        <a:t>PERIMETRAL ORIENTAL DE BOGOTÁ S.A.S</a:t>
                      </a:r>
                      <a:endParaRPr kumimoji="0" lang="es-MX" sz="1600" b="0" i="0" u="none" strike="noStrike" kern="1200" cap="none" spc="0" normalizeH="0" baseline="0" noProof="0" dirty="0" smtClean="0">
                        <a:ln>
                          <a:noFill/>
                        </a:ln>
                        <a:solidFill>
                          <a:prstClr val="black"/>
                        </a:solidFill>
                        <a:effectLst/>
                        <a:uLnTx/>
                        <a:uFillTx/>
                        <a:latin typeface="+mj-lt"/>
                        <a:cs typeface="Arial" pitchFamily="34" charset="0"/>
                      </a:endParaRPr>
                    </a:p>
                  </a:txBody>
                  <a:tcPr/>
                </a:tc>
              </a:tr>
            </a:tbl>
          </a:graphicData>
        </a:graphic>
      </p:graphicFrame>
      <p:sp>
        <p:nvSpPr>
          <p:cNvPr id="21" name="30 CuadroTexto"/>
          <p:cNvSpPr txBox="1">
            <a:spLocks noChangeArrowheads="1"/>
          </p:cNvSpPr>
          <p:nvPr/>
        </p:nvSpPr>
        <p:spPr bwMode="auto">
          <a:xfrm flipH="1">
            <a:off x="272480" y="3729243"/>
            <a:ext cx="3849188" cy="338554"/>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wrap="square" anchor="ctr" anchorCtr="1">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600" dirty="0">
                <a:solidFill>
                  <a:prstClr val="white"/>
                </a:solidFill>
                <a:latin typeface="Calibri"/>
                <a:cs typeface="Arial" pitchFamily="34" charset="0"/>
              </a:rPr>
              <a:t>INTERVENTORÍA 169 de 2014 12/11/2014</a:t>
            </a:r>
          </a:p>
        </p:txBody>
      </p:sp>
      <p:graphicFrame>
        <p:nvGraphicFramePr>
          <p:cNvPr id="22" name="3 Tabla"/>
          <p:cNvGraphicFramePr>
            <a:graphicFrameLocks noGrp="1"/>
          </p:cNvGraphicFramePr>
          <p:nvPr>
            <p:extLst>
              <p:ext uri="{D42A27DB-BD31-4B8C-83A1-F6EECF244321}">
                <p14:modId xmlns:p14="http://schemas.microsoft.com/office/powerpoint/2010/main" val="1958112655"/>
              </p:ext>
            </p:extLst>
          </p:nvPr>
        </p:nvGraphicFramePr>
        <p:xfrm>
          <a:off x="272480" y="4101832"/>
          <a:ext cx="3849188" cy="335280"/>
        </p:xfrm>
        <a:graphic>
          <a:graphicData uri="http://schemas.openxmlformats.org/drawingml/2006/table">
            <a:tbl>
              <a:tblPr firstRow="1" bandRow="1">
                <a:tableStyleId>{BC89EF96-8CEA-46FF-86C4-4CE0E7609802}</a:tableStyleId>
              </a:tblPr>
              <a:tblGrid>
                <a:gridCol w="3849188"/>
              </a:tblGrid>
              <a:tr h="177334">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s-MX" sz="1600" b="0" i="0" u="none" strike="noStrike" kern="1200" cap="none" spc="0" normalizeH="0" baseline="0" noProof="0" dirty="0" smtClean="0">
                          <a:ln>
                            <a:noFill/>
                          </a:ln>
                          <a:solidFill>
                            <a:prstClr val="black"/>
                          </a:solidFill>
                          <a:effectLst/>
                          <a:uLnTx/>
                          <a:uFillTx/>
                          <a:latin typeface="+mj-lt"/>
                          <a:cs typeface="Arial" pitchFamily="34" charset="0"/>
                        </a:rPr>
                        <a:t>CONSORCIO INTERVIAS 4G</a:t>
                      </a:r>
                    </a:p>
                  </a:txBody>
                  <a:tcPr>
                    <a:solidFill>
                      <a:schemeClr val="bg1"/>
                    </a:solidFill>
                  </a:tcPr>
                </a:tc>
              </a:tr>
            </a:tbl>
          </a:graphicData>
        </a:graphic>
      </p:graphicFrame>
    </p:spTree>
    <p:extLst>
      <p:ext uri="{BB962C8B-B14F-4D97-AF65-F5344CB8AC3E}">
        <p14:creationId xmlns:p14="http://schemas.microsoft.com/office/powerpoint/2010/main" val="3478992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292730" y="54846"/>
            <a:ext cx="8261836" cy="1013727"/>
            <a:chOff x="75387" y="144155"/>
            <a:chExt cx="5904656" cy="1013727"/>
          </a:xfrm>
        </p:grpSpPr>
        <p:sp>
          <p:nvSpPr>
            <p:cNvPr id="5" name="Rectángulo 5"/>
            <p:cNvSpPr>
              <a:spLocks noChangeArrowheads="1"/>
            </p:cNvSpPr>
            <p:nvPr/>
          </p:nvSpPr>
          <p:spPr bwMode="auto">
            <a:xfrm>
              <a:off x="75387" y="144155"/>
              <a:ext cx="5904656" cy="584775"/>
            </a:xfrm>
            <a:prstGeom prst="rect">
              <a:avLst/>
            </a:prstGeom>
            <a:noFill/>
            <a:ln w="9525">
              <a:noFill/>
              <a:miter lim="800000"/>
              <a:headEnd/>
              <a:tailEnd/>
            </a:ln>
          </p:spPr>
          <p:txBody>
            <a:bodyPr wrap="square">
              <a:spAutoFit/>
            </a:bodyPr>
            <a:lstStyle/>
            <a:p>
              <a:pPr>
                <a:defRPr/>
              </a:pPr>
              <a:r>
                <a:rPr lang="es-ES" sz="3200" dirty="0">
                  <a:solidFill>
                    <a:srgbClr val="FFC000"/>
                  </a:solidFill>
                  <a:latin typeface="Impact" pitchFamily="34" charset="0"/>
                  <a:sym typeface="Helvetica Neue Bold Condensed" charset="0"/>
                </a:rPr>
                <a:t>CORREDOR  </a:t>
              </a:r>
              <a:endParaRPr lang="es-ES" sz="32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6" name="Rectángulo 5"/>
            <p:cNvSpPr>
              <a:spLocks noChangeArrowheads="1"/>
            </p:cNvSpPr>
            <p:nvPr/>
          </p:nvSpPr>
          <p:spPr bwMode="auto">
            <a:xfrm>
              <a:off x="504506" y="573107"/>
              <a:ext cx="4752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3200" dirty="0">
                  <a:solidFill>
                    <a:prstClr val="black"/>
                  </a:solidFill>
                  <a:latin typeface="Impact" pitchFamily="34" charset="0"/>
                  <a:sym typeface="Helvetica Neue Bold Condensed"/>
                </a:rPr>
                <a:t>CARTAGENA - BARRANQUILLA</a:t>
              </a:r>
            </a:p>
          </p:txBody>
        </p:sp>
      </p:grpSp>
      <p:pic>
        <p:nvPicPr>
          <p:cNvPr id="46" name="Imagen 45"/>
          <p:cNvPicPr>
            <a:picLocks noChangeAspect="1"/>
          </p:cNvPicPr>
          <p:nvPr/>
        </p:nvPicPr>
        <p:blipFill>
          <a:blip r:embed="rId2"/>
          <a:stretch>
            <a:fillRect/>
          </a:stretch>
        </p:blipFill>
        <p:spPr>
          <a:xfrm>
            <a:off x="1891291" y="1246661"/>
            <a:ext cx="6203858" cy="5076000"/>
          </a:xfrm>
          <a:prstGeom prst="rect">
            <a:avLst/>
          </a:prstGeom>
        </p:spPr>
      </p:pic>
      <p:pic>
        <p:nvPicPr>
          <p:cNvPr id="55" name="Imagen 54"/>
          <p:cNvPicPr>
            <a:picLocks noChangeAspect="1"/>
          </p:cNvPicPr>
          <p:nvPr/>
        </p:nvPicPr>
        <p:blipFill>
          <a:blip r:embed="rId3"/>
          <a:stretch>
            <a:fillRect/>
          </a:stretch>
        </p:blipFill>
        <p:spPr>
          <a:xfrm>
            <a:off x="2452675" y="1502288"/>
            <a:ext cx="1585097" cy="792549"/>
          </a:xfrm>
          <a:prstGeom prst="rect">
            <a:avLst/>
          </a:prstGeom>
        </p:spPr>
      </p:pic>
      <p:sp>
        <p:nvSpPr>
          <p:cNvPr id="56" name="Llamada rectangular redondeada 55"/>
          <p:cNvSpPr/>
          <p:nvPr/>
        </p:nvSpPr>
        <p:spPr>
          <a:xfrm>
            <a:off x="3016625" y="5836024"/>
            <a:ext cx="1021147" cy="242047"/>
          </a:xfrm>
          <a:prstGeom prst="wedgeRoundRectCallout">
            <a:avLst>
              <a:gd name="adj1" fmla="val -52438"/>
              <a:gd name="adj2" fmla="val -1819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rPr>
              <a:t>Cartagena</a:t>
            </a:r>
          </a:p>
        </p:txBody>
      </p:sp>
      <p:sp>
        <p:nvSpPr>
          <p:cNvPr id="57" name="Llamada rectangular redondeada 56"/>
          <p:cNvSpPr/>
          <p:nvPr/>
        </p:nvSpPr>
        <p:spPr>
          <a:xfrm>
            <a:off x="5423648" y="1502287"/>
            <a:ext cx="1106565" cy="286172"/>
          </a:xfrm>
          <a:prstGeom prst="wedgeRoundRectCallout">
            <a:avLst>
              <a:gd name="adj1" fmla="val 79204"/>
              <a:gd name="adj2" fmla="val 17305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rPr>
              <a:t>Barranquilla</a:t>
            </a:r>
          </a:p>
        </p:txBody>
      </p:sp>
    </p:spTree>
    <p:extLst>
      <p:ext uri="{BB962C8B-B14F-4D97-AF65-F5344CB8AC3E}">
        <p14:creationId xmlns:p14="http://schemas.microsoft.com/office/powerpoint/2010/main" val="1925471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ANI">
  <a:themeElements>
    <a:clrScheme name="Personalizado 5">
      <a:dk1>
        <a:srgbClr val="022B44"/>
      </a:dk1>
      <a:lt1>
        <a:sysClr val="window" lastClr="FFFFFF"/>
      </a:lt1>
      <a:dk2>
        <a:srgbClr val="FFFFFF"/>
      </a:dk2>
      <a:lt2>
        <a:srgbClr val="D8D8D8"/>
      </a:lt2>
      <a:accent1>
        <a:srgbClr val="B8CCE4"/>
      </a:accent1>
      <a:accent2>
        <a:srgbClr val="EFA674"/>
      </a:accent2>
      <a:accent3>
        <a:srgbClr val="366092"/>
      </a:accent3>
      <a:accent4>
        <a:srgbClr val="DB620F"/>
      </a:accent4>
      <a:accent5>
        <a:srgbClr val="FBD5B5"/>
      </a:accent5>
      <a:accent6>
        <a:srgbClr val="6D96C7"/>
      </a:accent6>
      <a:hlink>
        <a:srgbClr val="000000"/>
      </a:hlink>
      <a:folHlink>
        <a:srgbClr val="DB62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50000"/>
          </a:schemeClr>
        </a:solidFill>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plantilla ANI">
  <a:themeElements>
    <a:clrScheme name="Personalizado 2">
      <a:dk1>
        <a:srgbClr val="244061"/>
      </a:dk1>
      <a:lt1>
        <a:sysClr val="window" lastClr="FFFFFF"/>
      </a:lt1>
      <a:dk2>
        <a:srgbClr val="DB620F"/>
      </a:dk2>
      <a:lt2>
        <a:srgbClr val="D8D8D8"/>
      </a:lt2>
      <a:accent1>
        <a:srgbClr val="B8CCE4"/>
      </a:accent1>
      <a:accent2>
        <a:srgbClr val="95B3D7"/>
      </a:accent2>
      <a:accent3>
        <a:srgbClr val="366092"/>
      </a:accent3>
      <a:accent4>
        <a:srgbClr val="244061"/>
      </a:accent4>
      <a:accent5>
        <a:srgbClr val="FBD5B5"/>
      </a:accent5>
      <a:accent6>
        <a:srgbClr val="E36C09"/>
      </a:accent6>
      <a:hlink>
        <a:srgbClr val="000000"/>
      </a:hlink>
      <a:folHlink>
        <a:srgbClr val="DB62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ANI</Template>
  <TotalTime>11355</TotalTime>
  <Words>6515</Words>
  <Application>Microsoft Office PowerPoint</Application>
  <PresentationFormat>A4 (210 x 297 mm)</PresentationFormat>
  <Paragraphs>1469</Paragraphs>
  <Slides>77</Slides>
  <Notes>6</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77</vt:i4>
      </vt:variant>
    </vt:vector>
  </HeadingPairs>
  <TitlesOfParts>
    <vt:vector size="91" baseType="lpstr">
      <vt:lpstr>MS Mincho</vt:lpstr>
      <vt:lpstr>Andalus</vt:lpstr>
      <vt:lpstr>Arial</vt:lpstr>
      <vt:lpstr>Berlin Sans FB Demi</vt:lpstr>
      <vt:lpstr>Calibri</vt:lpstr>
      <vt:lpstr>Calibri (Cuerpo)</vt:lpstr>
      <vt:lpstr>Cambria</vt:lpstr>
      <vt:lpstr>Franklin Gothic Demi Cond</vt:lpstr>
      <vt:lpstr>Helvetica Neue Bold Condensed</vt:lpstr>
      <vt:lpstr>Impact</vt:lpstr>
      <vt:lpstr>Tahoma</vt:lpstr>
      <vt:lpstr>Times New Roman</vt:lpstr>
      <vt:lpstr>plantilla ANI</vt:lpstr>
      <vt:lpstr>1_plantilla ANI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META</vt:lpstr>
      <vt:lpstr>META</vt:lpstr>
      <vt:lpstr>META</vt:lpstr>
      <vt:lpstr>META</vt:lpstr>
      <vt:lpstr>META</vt:lpstr>
      <vt:lpstr>Presentación de PowerPoint</vt:lpstr>
      <vt:lpstr>Presentación de PowerPoint</vt:lpstr>
      <vt:lpstr>Presentación de PowerPoint</vt:lpstr>
      <vt:lpstr>META</vt:lpstr>
      <vt:lpstr>META</vt:lpstr>
      <vt:lpstr>META</vt:lpstr>
      <vt:lpstr>META</vt:lpstr>
      <vt:lpstr>Presentación de PowerPoint</vt:lpstr>
      <vt:lpstr>META</vt:lpstr>
      <vt:lpstr>META</vt:lpstr>
      <vt:lpstr>META</vt:lpstr>
      <vt:lpstr>META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nrojas</dc:creator>
  <cp:lastModifiedBy>Ricardo Aguilera Wilches</cp:lastModifiedBy>
  <cp:revision>270</cp:revision>
  <cp:lastPrinted>2014-12-12T14:34:55Z</cp:lastPrinted>
  <dcterms:created xsi:type="dcterms:W3CDTF">2012-11-16T19:55:35Z</dcterms:created>
  <dcterms:modified xsi:type="dcterms:W3CDTF">2014-12-16T22:57:19Z</dcterms:modified>
</cp:coreProperties>
</file>