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6" r:id="rId2"/>
    <p:sldId id="331" r:id="rId3"/>
    <p:sldId id="337" r:id="rId4"/>
    <p:sldId id="338" r:id="rId5"/>
    <p:sldId id="339" r:id="rId6"/>
    <p:sldId id="341" r:id="rId7"/>
    <p:sldId id="344" r:id="rId8"/>
    <p:sldId id="342" r:id="rId9"/>
    <p:sldId id="343" r:id="rId10"/>
  </p:sldIdLst>
  <p:sldSz cx="9906000" cy="6858000" type="A4"/>
  <p:notesSz cx="6858000" cy="91440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082754"/>
    <a:srgbClr val="0A4D7A"/>
    <a:srgbClr val="094677"/>
    <a:srgbClr val="A50021"/>
    <a:srgbClr val="800000"/>
    <a:srgbClr val="996633"/>
    <a:srgbClr val="09466D"/>
    <a:srgbClr val="E36B1A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6168" autoAdjust="0"/>
  </p:normalViewPr>
  <p:slideViewPr>
    <p:cSldViewPr>
      <p:cViewPr varScale="1">
        <p:scale>
          <a:sx n="98" d="100"/>
          <a:sy n="98" d="100"/>
        </p:scale>
        <p:origin x="108" y="31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4C3A2F-84CF-41A4-A882-29B94EC65656}" type="datetimeFigureOut">
              <a:rPr lang="es-CO"/>
              <a:pPr>
                <a:defRPr/>
              </a:pPr>
              <a:t>24/02/2015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17C769-987F-44FC-8799-969FD1BF8408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04492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6E04C2-2937-4629-B9AF-2D8FE3CFA728}" type="datetimeFigureOut">
              <a:rPr lang="es-CO"/>
              <a:pPr>
                <a:defRPr/>
              </a:pPr>
              <a:t>24/02/2015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C2F1E3-85BB-4AD3-AAD2-C10CC4743F1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68901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9906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80355-26A5-4923-A7FF-4852F58F83CA}" type="datetimeFigureOut">
              <a:rPr lang="es-CO"/>
              <a:pPr>
                <a:defRPr/>
              </a:pPr>
              <a:t>24/02/2015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DCF29-C0DE-49D9-8F45-889FAB45E52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9392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86677-3D09-45AE-A83A-B0678347935F}" type="datetimeFigureOut">
              <a:rPr lang="es-CO"/>
              <a:pPr>
                <a:defRPr/>
              </a:pPr>
              <a:t>24/02/2015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13907-615D-43EC-B056-925FD45450C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3449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9FEC7-C8AB-4F3D-91C6-25182E146705}" type="datetimeFigureOut">
              <a:rPr lang="es-CO"/>
              <a:pPr>
                <a:defRPr/>
              </a:pPr>
              <a:t>24/02/2015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7C104-C271-4922-9FC2-3341AD69F88B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9301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5"/>
          <p:cNvSpPr>
            <a:spLocks noChangeArrowheads="1"/>
          </p:cNvSpPr>
          <p:nvPr userDrawn="1"/>
        </p:nvSpPr>
        <p:spPr bwMode="auto">
          <a:xfrm>
            <a:off x="3524655" y="982469"/>
            <a:ext cx="272832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spc="50" dirty="0">
                <a:ln w="11430"/>
                <a:solidFill>
                  <a:srgbClr val="E36B1A"/>
                </a:solidFill>
                <a:effectLst>
                  <a:reflection blurRad="6350" stA="55000" endA="300" endPos="45500" dir="5400000" sy="-100000" algn="bl" rotWithShape="0"/>
                </a:effectLst>
                <a:latin typeface="Impact"/>
                <a:ea typeface="Helvetica Neue Bold Condensed" charset="0"/>
                <a:cs typeface="Impact"/>
              </a:rPr>
              <a:t> </a:t>
            </a:r>
          </a:p>
        </p:txBody>
      </p:sp>
      <p:sp>
        <p:nvSpPr>
          <p:cNvPr id="5" name="Rectángulo 5"/>
          <p:cNvSpPr>
            <a:spLocks noChangeArrowheads="1"/>
          </p:cNvSpPr>
          <p:nvPr userDrawn="1"/>
        </p:nvSpPr>
        <p:spPr bwMode="auto">
          <a:xfrm>
            <a:off x="2072680" y="404784"/>
            <a:ext cx="282450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spc="50" dirty="0">
                <a:ln w="11430"/>
                <a:solidFill>
                  <a:srgbClr val="1F497D">
                    <a:lumMod val="75000"/>
                  </a:srgbClr>
                </a:solidFill>
                <a:latin typeface="Impact"/>
                <a:ea typeface="Helvetica Neue Bold Condensed" charset="0"/>
                <a:cs typeface="Impact"/>
              </a:rPr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D2270-E326-45CC-A74C-B7529D1D1E01}" type="datetimeFigureOut">
              <a:rPr lang="es-CO"/>
              <a:pPr>
                <a:defRPr/>
              </a:pPr>
              <a:t>24/02/2015</a:t>
            </a:fld>
            <a:endParaRPr lang="es-CO" dirty="0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B55C2-788E-4091-A131-A16F25D81A9B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91640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4DC81-7317-452B-9405-5541A6BB74A7}" type="datetimeFigureOut">
              <a:rPr lang="es-CO"/>
              <a:pPr>
                <a:defRPr/>
              </a:pPr>
              <a:t>24/02/2015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96561-1D88-4C34-98FD-B7048EFBB73C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12317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A81BC-47E4-4861-BE15-594C7865B601}" type="datetimeFigureOut">
              <a:rPr lang="es-CO"/>
              <a:pPr>
                <a:defRPr/>
              </a:pPr>
              <a:t>24/02/2015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173D-9669-4A0E-85E4-36AE27FF230A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4596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9A72E-ABC7-4FCF-AF24-9C07DAE45820}" type="datetimeFigureOut">
              <a:rPr lang="es-CO"/>
              <a:pPr>
                <a:defRPr/>
              </a:pPr>
              <a:t>24/02/2015</a:t>
            </a:fld>
            <a:endParaRPr lang="es-CO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8906C-CF78-44A0-9320-6C77DAF4A514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874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0CD5E-953A-4870-A99B-4DA9B7B30237}" type="datetimeFigureOut">
              <a:rPr lang="es-CO"/>
              <a:pPr>
                <a:defRPr/>
              </a:pPr>
              <a:t>24/02/2015</a:t>
            </a:fld>
            <a:endParaRPr lang="es-CO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07B63-2748-423D-83A5-BB10F6308C9E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84272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FB672-67BC-4FAC-8850-3219C01847CD}" type="datetimeFigureOut">
              <a:rPr lang="es-CO"/>
              <a:pPr>
                <a:defRPr/>
              </a:pPr>
              <a:t>24/02/2015</a:t>
            </a:fld>
            <a:endParaRPr lang="es-CO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1B299-7353-42A4-B5CE-E512678E874C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9480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8FA60-3E14-4470-B633-3EEF6DABC52F}" type="datetimeFigureOut">
              <a:rPr lang="es-CO"/>
              <a:pPr>
                <a:defRPr/>
              </a:pPr>
              <a:t>24/02/2015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E04B6-64A3-4D4F-901E-2433E906C437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2378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s-CO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4B47-C5F1-441A-B1AC-72F85E5FA3A0}" type="datetimeFigureOut">
              <a:rPr lang="es-CO"/>
              <a:pPr>
                <a:defRPr/>
              </a:pPr>
              <a:t>24/02/2015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FB9FE-C7BF-4A07-9104-9FB5F2F8D7F1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3371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pic>
        <p:nvPicPr>
          <p:cNvPr id="1027" name="7 Imagen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9906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033866-6AF4-4A2D-ACAA-9F63535E8C2A}" type="datetimeFigureOut">
              <a:rPr lang="es-CO"/>
              <a:pPr>
                <a:defRPr/>
              </a:pPr>
              <a:t>24/02/2015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BDFA6C-B1FB-4021-845A-52808C171FE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92076"/>
            <a:ext cx="1013043" cy="74260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4" t="22700" r="2941" b="22701"/>
          <a:stretch/>
        </p:blipFill>
        <p:spPr>
          <a:xfrm>
            <a:off x="8255000" y="44451"/>
            <a:ext cx="1420773" cy="6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Impac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hyperlink" Target="mailto:contactenos@ani.gov.co" TargetMode="Externa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://www.ani.gov.co/" TargetMode="Externa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i.gov.co/rendicion-de-cuentas/informacion-contable-financiera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CO" dirty="0"/>
          </a:p>
        </p:txBody>
      </p:sp>
      <p:pic>
        <p:nvPicPr>
          <p:cNvPr id="4100" name="Picture 2" descr="D:\Manual de Identidad Corporativa\Manual JPG\MANUAL ANI FINAL PRIMERA PARTE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-373063"/>
            <a:ext cx="10023475" cy="723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1136576" y="2885653"/>
            <a:ext cx="6493242" cy="83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b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O" sz="3600" b="1" dirty="0" smtClean="0">
                <a:effectLst/>
                <a:latin typeface="Calibri"/>
                <a:ea typeface="Times New Roman"/>
                <a:cs typeface="Times New Roman"/>
              </a:rPr>
              <a:t>AVANCES TEMAS ADMINISTRATIVOS</a:t>
            </a:r>
            <a:endParaRPr lang="es-CO" sz="14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111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1"/>
          <p:cNvSpPr txBox="1">
            <a:spLocks noChangeArrowheads="1"/>
          </p:cNvSpPr>
          <p:nvPr/>
        </p:nvSpPr>
        <p:spPr bwMode="auto">
          <a:xfrm>
            <a:off x="-214313" y="1487488"/>
            <a:ext cx="8321676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s-ES_tradnl" sz="3200" dirty="0">
                <a:solidFill>
                  <a:srgbClr val="1F497D">
                    <a:lumMod val="50000"/>
                  </a:srgbClr>
                </a:solidFill>
                <a:latin typeface="Impact"/>
                <a:ea typeface="Helvetica Neue Bold Condensed" charset="0"/>
                <a:cs typeface="Impact"/>
                <a:sym typeface="Helvetica Neue Bold Condensed" charset="0"/>
              </a:rPr>
              <a:t>Atención Peticiones, Quejas y Reclamos</a:t>
            </a:r>
          </a:p>
        </p:txBody>
      </p:sp>
      <p:sp>
        <p:nvSpPr>
          <p:cNvPr id="12" name="AutoShape 13"/>
          <p:cNvSpPr>
            <a:spLocks noChangeArrowheads="1"/>
          </p:cNvSpPr>
          <p:nvPr>
            <p:custDataLst>
              <p:tags r:id="rId1"/>
            </p:custDataLst>
          </p:nvPr>
        </p:nvSpPr>
        <p:spPr bwMode="blackGray">
          <a:xfrm>
            <a:off x="2965450" y="2709863"/>
            <a:ext cx="209550" cy="898525"/>
          </a:xfrm>
          <a:prstGeom prst="rightArrow">
            <a:avLst>
              <a:gd name="adj1" fmla="val 55176"/>
              <a:gd name="adj2" fmla="val 100000"/>
            </a:avLst>
          </a:prstGeom>
          <a:gradFill>
            <a:gsLst>
              <a:gs pos="0">
                <a:srgbClr val="4F81BD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rgbClr>
              </a:gs>
              <a:gs pos="100000">
                <a:srgbClr val="4F81BD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12700" algn="ctr">
            <a:noFill/>
            <a:miter lim="800000"/>
            <a:headEnd/>
            <a:tailEnd/>
          </a:ln>
          <a:effectLst/>
        </p:spPr>
        <p:txBody>
          <a:bodyPr rot="10800000" vert="eaVert" wrap="none" lIns="93286" tIns="46643" rIns="93286" bIns="4664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3" name="Rectangle 1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57575" y="2420888"/>
            <a:ext cx="49037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97586" lvl="1" indent="-195966" defTabSz="913429">
              <a:buClr>
                <a:srgbClr val="4F81BD">
                  <a:lumMod val="75000"/>
                </a:srgbClr>
              </a:buClr>
              <a:buSzPct val="125000"/>
              <a:buFont typeface="Arial" charset="0"/>
              <a:buChar char="▪"/>
              <a:defRPr/>
            </a:pPr>
            <a:r>
              <a:rPr lang="es-CO" dirty="0">
                <a:solidFill>
                  <a:prstClr val="black"/>
                </a:solidFill>
                <a:ea typeface="ＭＳ Ｐゴシック" pitchFamily="34" charset="-128"/>
                <a:cs typeface="+mn-cs"/>
              </a:rPr>
              <a:t>Línea 01 8000 124626</a:t>
            </a:r>
          </a:p>
          <a:p>
            <a:pPr marL="197586" lvl="1" indent="-195966" defTabSz="913429">
              <a:buClr>
                <a:srgbClr val="4F81BD">
                  <a:lumMod val="75000"/>
                </a:srgbClr>
              </a:buClr>
              <a:buSzPct val="125000"/>
              <a:buFont typeface="Arial" charset="0"/>
              <a:buChar char="▪"/>
              <a:defRPr/>
            </a:pPr>
            <a:r>
              <a:rPr lang="es-CO" dirty="0" smtClean="0">
                <a:solidFill>
                  <a:prstClr val="black"/>
                </a:solidFill>
                <a:ea typeface="ＭＳ Ｐゴシック" pitchFamily="34" charset="-128"/>
                <a:cs typeface="+mn-cs"/>
                <a:hlinkClick r:id="rId6"/>
              </a:rPr>
              <a:t>www.ani.gov.co</a:t>
            </a:r>
            <a:endParaRPr lang="es-CO" dirty="0" smtClean="0">
              <a:solidFill>
                <a:prstClr val="black"/>
              </a:solidFill>
              <a:ea typeface="ＭＳ Ｐゴシック" pitchFamily="34" charset="-128"/>
              <a:cs typeface="+mn-cs"/>
            </a:endParaRPr>
          </a:p>
          <a:p>
            <a:pPr marL="197586" lvl="1" indent="-195966" defTabSz="913429">
              <a:buClr>
                <a:srgbClr val="4F81BD">
                  <a:lumMod val="75000"/>
                </a:srgbClr>
              </a:buClr>
              <a:buSzPct val="125000"/>
              <a:buFont typeface="Arial" charset="0"/>
              <a:buChar char="▪"/>
              <a:defRPr/>
            </a:pPr>
            <a:r>
              <a:rPr lang="es-CO" dirty="0" smtClean="0">
                <a:solidFill>
                  <a:prstClr val="black"/>
                </a:solidFill>
                <a:ea typeface="ＭＳ Ｐゴシック" pitchFamily="34" charset="-128"/>
                <a:cs typeface="+mn-cs"/>
                <a:hlinkClick r:id="rId7"/>
              </a:rPr>
              <a:t>contactenos@ani.gov.co</a:t>
            </a:r>
            <a:endParaRPr lang="es-CO" dirty="0" smtClean="0">
              <a:solidFill>
                <a:prstClr val="black"/>
              </a:solidFill>
              <a:ea typeface="ＭＳ Ｐゴシック" pitchFamily="34" charset="-128"/>
              <a:cs typeface="+mn-cs"/>
            </a:endParaRPr>
          </a:p>
          <a:p>
            <a:pPr marL="197586" lvl="1" indent="-195966" defTabSz="913429">
              <a:buClr>
                <a:srgbClr val="4F81BD">
                  <a:lumMod val="75000"/>
                </a:srgbClr>
              </a:buClr>
              <a:buSzPct val="125000"/>
              <a:buFont typeface="Arial" charset="0"/>
              <a:buChar char="▪"/>
              <a:defRPr/>
            </a:pPr>
            <a:r>
              <a:rPr lang="es-CO" dirty="0" err="1" smtClean="0">
                <a:solidFill>
                  <a:prstClr val="black"/>
                </a:solidFill>
                <a:ea typeface="ＭＳ Ｐゴシック" pitchFamily="34" charset="-128"/>
                <a:cs typeface="+mn-cs"/>
              </a:rPr>
              <a:t>Flickr</a:t>
            </a:r>
            <a:r>
              <a:rPr lang="es-CO" dirty="0" smtClean="0">
                <a:solidFill>
                  <a:prstClr val="black"/>
                </a:solidFill>
                <a:ea typeface="ＭＳ Ｐゴシック" pitchFamily="34" charset="-128"/>
                <a:cs typeface="+mn-cs"/>
              </a:rPr>
              <a:t>, Facebook, Twitter</a:t>
            </a:r>
          </a:p>
          <a:p>
            <a:pPr marL="197586" lvl="1" indent="-195966" defTabSz="913429">
              <a:buClr>
                <a:srgbClr val="4F81BD">
                  <a:lumMod val="75000"/>
                </a:srgbClr>
              </a:buClr>
              <a:buSzPct val="125000"/>
              <a:buFont typeface="Arial" charset="0"/>
              <a:buChar char="▪"/>
              <a:defRPr/>
            </a:pPr>
            <a:r>
              <a:rPr lang="es-CO" dirty="0" smtClean="0">
                <a:solidFill>
                  <a:prstClr val="black"/>
                </a:solidFill>
                <a:ea typeface="ＭＳ Ｐゴシック" pitchFamily="34" charset="-128"/>
                <a:cs typeface="+mn-cs"/>
              </a:rPr>
              <a:t>Calle 26 N°59-51 piso 2</a:t>
            </a:r>
            <a:endParaRPr lang="es-CO" dirty="0">
              <a:solidFill>
                <a:prstClr val="black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14" name="AutoShape 13"/>
          <p:cNvSpPr>
            <a:spLocks noChangeArrowheads="1"/>
          </p:cNvSpPr>
          <p:nvPr>
            <p:custDataLst>
              <p:tags r:id="rId3"/>
            </p:custDataLst>
          </p:nvPr>
        </p:nvSpPr>
        <p:spPr bwMode="blackGray">
          <a:xfrm>
            <a:off x="2965450" y="4281488"/>
            <a:ext cx="209550" cy="898525"/>
          </a:xfrm>
          <a:prstGeom prst="rightArrow">
            <a:avLst>
              <a:gd name="adj1" fmla="val 55176"/>
              <a:gd name="adj2" fmla="val 100000"/>
            </a:avLst>
          </a:prstGeom>
          <a:gradFill>
            <a:gsLst>
              <a:gs pos="0">
                <a:srgbClr val="4F81BD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rgbClr>
              </a:gs>
              <a:gs pos="100000">
                <a:srgbClr val="4F81BD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12700" algn="ctr">
            <a:noFill/>
            <a:miter lim="800000"/>
            <a:headEnd/>
            <a:tailEnd/>
          </a:ln>
          <a:effectLst/>
        </p:spPr>
        <p:txBody>
          <a:bodyPr rot="10800000" vert="eaVert" wrap="none" lIns="93286" tIns="46643" rIns="93286" bIns="4664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5" name="Rectangle 1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57575" y="4077072"/>
            <a:ext cx="4884738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97586" lvl="1" indent="-195966" defTabSz="913429">
              <a:buClr>
                <a:srgbClr val="4F81BD">
                  <a:lumMod val="75000"/>
                </a:srgbClr>
              </a:buClr>
              <a:buSzPct val="125000"/>
              <a:buFont typeface="Arial" charset="0"/>
              <a:buChar char="▪"/>
              <a:defRPr/>
            </a:pPr>
            <a:r>
              <a:rPr lang="es-CO" dirty="0">
                <a:ea typeface="ＭＳ Ｐゴシック" pitchFamily="34" charset="-128"/>
              </a:rPr>
              <a:t>Ingresaron 65.575 documentos.</a:t>
            </a:r>
          </a:p>
          <a:p>
            <a:pPr marL="197586" lvl="1" indent="-195966" algn="just" defTabSz="913429">
              <a:buClr>
                <a:srgbClr val="4F81BD">
                  <a:lumMod val="75000"/>
                </a:srgbClr>
              </a:buClr>
              <a:buSzPct val="125000"/>
              <a:buFont typeface="Arial" charset="0"/>
              <a:buChar char="▪"/>
              <a:defRPr/>
            </a:pPr>
            <a:r>
              <a:rPr lang="es-CO" dirty="0" smtClean="0">
                <a:ea typeface="ＭＳ Ｐゴシック" pitchFamily="34" charset="-128"/>
              </a:rPr>
              <a:t>32% corresponden </a:t>
            </a:r>
            <a:r>
              <a:rPr lang="es-CO" dirty="0">
                <a:ea typeface="ＭＳ Ｐゴシック" pitchFamily="34" charset="-128"/>
              </a:rPr>
              <a:t>a derechos de petición, solicitudes de información, solicitudes de copias, sugerencias, consultas y demás PQRS.</a:t>
            </a:r>
          </a:p>
          <a:p>
            <a:pPr marL="197586" lvl="1" indent="-195966" defTabSz="913429">
              <a:buClr>
                <a:srgbClr val="4F81BD">
                  <a:lumMod val="75000"/>
                </a:srgbClr>
              </a:buClr>
              <a:buSzPct val="125000"/>
              <a:buFont typeface="Arial" charset="0"/>
              <a:buChar char="▪"/>
              <a:defRPr/>
            </a:pPr>
            <a:r>
              <a:rPr lang="es-CO" dirty="0">
                <a:ea typeface="ＭＳ Ｐゴシック" pitchFamily="34" charset="-128"/>
              </a:rPr>
              <a:t>Énfasis en temas de trazados de nuevos proyectos y socialización de los mismos</a:t>
            </a:r>
          </a:p>
          <a:p>
            <a:pPr marL="197586" lvl="1" indent="-195966" defTabSz="913429">
              <a:buClr>
                <a:srgbClr val="4F81BD">
                  <a:lumMod val="75000"/>
                </a:srgbClr>
              </a:buClr>
              <a:buSzPct val="125000"/>
              <a:buFont typeface="Arial" charset="0"/>
              <a:buChar char="▪"/>
              <a:defRPr/>
            </a:pPr>
            <a:r>
              <a:rPr lang="es-CO" dirty="0">
                <a:ea typeface="ＭＳ Ｐゴシック" pitchFamily="34" charset="-128"/>
              </a:rPr>
              <a:t>El 74,09 % atendidos oportunamente.</a:t>
            </a:r>
          </a:p>
        </p:txBody>
      </p:sp>
      <p:sp>
        <p:nvSpPr>
          <p:cNvPr id="16" name="9 Rectángulo"/>
          <p:cNvSpPr/>
          <p:nvPr/>
        </p:nvSpPr>
        <p:spPr bwMode="auto">
          <a:xfrm>
            <a:off x="721759" y="2667019"/>
            <a:ext cx="1885727" cy="1000447"/>
          </a:xfrm>
          <a:prstGeom prst="rect">
            <a:avLst/>
          </a:prstGeom>
          <a:gradFill>
            <a:gsLst>
              <a:gs pos="0">
                <a:srgbClr val="4F81BD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rgbClr>
              </a:gs>
              <a:gs pos="100000">
                <a:srgbClr val="4F81BD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cap="rnd">
            <a:noFill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lIns="45720" tIns="22860" rIns="45720" bIns="22860" spcCol="1270" anchor="ctr"/>
          <a:lstStyle/>
          <a:p>
            <a:pPr marL="0" marR="0" lvl="0" indent="0" algn="ctr" defTabSz="533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Lt"/>
                <a:ea typeface="+mn-ea"/>
                <a:cs typeface="+mn-cs"/>
              </a:rPr>
              <a:t>Canales</a:t>
            </a:r>
            <a:endParaRPr kumimoji="0" lang="es-CO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Lt"/>
              <a:ea typeface="+mn-ea"/>
              <a:cs typeface="+mn-cs"/>
            </a:endParaRPr>
          </a:p>
        </p:txBody>
      </p:sp>
      <p:sp>
        <p:nvSpPr>
          <p:cNvPr id="17" name="10 Rectángulo"/>
          <p:cNvSpPr/>
          <p:nvPr/>
        </p:nvSpPr>
        <p:spPr bwMode="auto">
          <a:xfrm>
            <a:off x="721759" y="4186852"/>
            <a:ext cx="1885727" cy="1000447"/>
          </a:xfrm>
          <a:prstGeom prst="rect">
            <a:avLst/>
          </a:prstGeom>
          <a:gradFill>
            <a:gsLst>
              <a:gs pos="0">
                <a:srgbClr val="4F81BD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rgbClr>
              </a:gs>
              <a:gs pos="100000">
                <a:srgbClr val="4F81BD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cap="rnd">
            <a:noFill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lIns="45720" tIns="22860" rIns="45720" bIns="22860" spcCol="1270" anchor="ctr"/>
          <a:lstStyle/>
          <a:p>
            <a:pPr marL="0" marR="0" lvl="0" indent="0" algn="ctr" defTabSz="533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Lt"/>
                <a:ea typeface="+mn-ea"/>
                <a:cs typeface="+mn-cs"/>
              </a:rPr>
              <a:t>Evaluación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920552" y="0"/>
            <a:ext cx="69127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Temas Administrativos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2144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1"/>
          <p:cNvSpPr txBox="1">
            <a:spLocks noChangeArrowheads="1"/>
          </p:cNvSpPr>
          <p:nvPr/>
        </p:nvSpPr>
        <p:spPr bwMode="auto">
          <a:xfrm>
            <a:off x="106363" y="1784871"/>
            <a:ext cx="8358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4000" dirty="0">
                <a:solidFill>
                  <a:srgbClr val="1F497D">
                    <a:lumMod val="50000"/>
                  </a:srgbClr>
                </a:solidFill>
                <a:latin typeface="Impact"/>
                <a:ea typeface="Helvetica Neue Bold Condensed" charset="0"/>
                <a:cs typeface="Impact"/>
                <a:sym typeface="Helvetica Neue Bold Condensed" charset="0"/>
              </a:rPr>
              <a:t>Gestión del Recurso Humano</a:t>
            </a:r>
          </a:p>
        </p:txBody>
      </p:sp>
      <p:sp>
        <p:nvSpPr>
          <p:cNvPr id="15" name="5 Rectángulo"/>
          <p:cNvSpPr/>
          <p:nvPr/>
        </p:nvSpPr>
        <p:spPr bwMode="auto">
          <a:xfrm>
            <a:off x="1259632" y="2779166"/>
            <a:ext cx="1296144" cy="1289050"/>
          </a:xfrm>
          <a:prstGeom prst="rect">
            <a:avLst/>
          </a:prstGeom>
          <a:gradFill>
            <a:gsLst>
              <a:gs pos="0">
                <a:srgbClr val="4F81BD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rgbClr>
              </a:gs>
              <a:gs pos="100000">
                <a:srgbClr val="4F81BD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cap="rnd">
            <a:noFill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lIns="45720" tIns="22860" rIns="45720" bIns="22860" spcCol="1270" anchor="ctr"/>
          <a:lstStyle/>
          <a:p>
            <a:pPr marL="0" marR="0" lvl="0" indent="0" algn="ctr" defTabSz="533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Lt"/>
                <a:ea typeface="+mn-ea"/>
                <a:cs typeface="+mn-cs"/>
              </a:rPr>
              <a:t>Planta de Personal</a:t>
            </a:r>
          </a:p>
        </p:txBody>
      </p:sp>
      <p:sp>
        <p:nvSpPr>
          <p:cNvPr id="16" name="AutoShape 13"/>
          <p:cNvSpPr>
            <a:spLocks noChangeArrowheads="1"/>
          </p:cNvSpPr>
          <p:nvPr>
            <p:custDataLst>
              <p:tags r:id="rId1"/>
            </p:custDataLst>
          </p:nvPr>
        </p:nvSpPr>
        <p:spPr bwMode="blackGray">
          <a:xfrm>
            <a:off x="3038475" y="2961503"/>
            <a:ext cx="209550" cy="898525"/>
          </a:xfrm>
          <a:prstGeom prst="rightArrow">
            <a:avLst>
              <a:gd name="adj1" fmla="val 55176"/>
              <a:gd name="adj2" fmla="val 100000"/>
            </a:avLst>
          </a:prstGeom>
          <a:gradFill>
            <a:gsLst>
              <a:gs pos="0">
                <a:srgbClr val="4F81BD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rgbClr>
              </a:gs>
              <a:gs pos="100000">
                <a:srgbClr val="4F81BD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12700" algn="ctr">
            <a:noFill/>
            <a:miter lim="800000"/>
            <a:headEnd/>
            <a:tailEnd/>
          </a:ln>
          <a:effectLst/>
        </p:spPr>
        <p:txBody>
          <a:bodyPr rot="10800000" vert="eaVert" wrap="none" lIns="93286" tIns="46643" rIns="93286" bIns="4664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8" name="AutoShape 13"/>
          <p:cNvSpPr>
            <a:spLocks noChangeArrowheads="1"/>
          </p:cNvSpPr>
          <p:nvPr>
            <p:custDataLst>
              <p:tags r:id="rId2"/>
            </p:custDataLst>
          </p:nvPr>
        </p:nvSpPr>
        <p:spPr bwMode="blackGray">
          <a:xfrm>
            <a:off x="3000375" y="4652191"/>
            <a:ext cx="209550" cy="898525"/>
          </a:xfrm>
          <a:prstGeom prst="rightArrow">
            <a:avLst>
              <a:gd name="adj1" fmla="val 55176"/>
              <a:gd name="adj2" fmla="val 100000"/>
            </a:avLst>
          </a:prstGeom>
          <a:gradFill>
            <a:gsLst>
              <a:gs pos="0">
                <a:srgbClr val="4F81BD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rgbClr>
              </a:gs>
              <a:gs pos="100000">
                <a:srgbClr val="4F81BD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12700" algn="ctr">
            <a:noFill/>
            <a:miter lim="800000"/>
            <a:headEnd/>
            <a:tailEnd/>
          </a:ln>
          <a:effectLst/>
        </p:spPr>
        <p:txBody>
          <a:bodyPr rot="10800000" vert="eaVert" wrap="none" lIns="93286" tIns="46643" rIns="93286" bIns="4664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9" name="Rectangle 1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42024" y="4962953"/>
            <a:ext cx="4591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97586" lvl="1" indent="-195966" defTabSz="913429">
              <a:buClr>
                <a:srgbClr val="4F81BD">
                  <a:lumMod val="75000"/>
                </a:srgbClr>
              </a:buClr>
              <a:buSzPct val="125000"/>
              <a:buFont typeface="Arial" charset="0"/>
              <a:buChar char="▪"/>
              <a:defRPr/>
            </a:pPr>
            <a:r>
              <a:rPr lang="es-CO" dirty="0" smtClean="0">
                <a:latin typeface="Futura Lt"/>
                <a:ea typeface="ＭＳ Ｐゴシック" pitchFamily="34" charset="-128"/>
                <a:cs typeface="+mn-cs"/>
              </a:rPr>
              <a:t>222</a:t>
            </a:r>
            <a:r>
              <a:rPr lang="es-CO" dirty="0" smtClean="0">
                <a:solidFill>
                  <a:prstClr val="black"/>
                </a:solidFill>
                <a:latin typeface="Futura Lt"/>
                <a:ea typeface="ＭＳ Ｐゴシック" pitchFamily="34" charset="-128"/>
                <a:cs typeface="+mn-cs"/>
              </a:rPr>
              <a:t> </a:t>
            </a:r>
            <a:r>
              <a:rPr lang="es-CO" dirty="0">
                <a:solidFill>
                  <a:prstClr val="black"/>
                </a:solidFill>
                <a:latin typeface="Futura Lt"/>
                <a:ea typeface="ＭＳ Ｐゴシック" pitchFamily="34" charset="-128"/>
                <a:cs typeface="+mn-cs"/>
              </a:rPr>
              <a:t>contratistas en la </a:t>
            </a:r>
            <a:r>
              <a:rPr lang="es-CO" dirty="0" smtClean="0">
                <a:solidFill>
                  <a:prstClr val="black"/>
                </a:solidFill>
                <a:latin typeface="Futura Lt"/>
                <a:ea typeface="ＭＳ Ｐゴシック" pitchFamily="34" charset="-128"/>
                <a:cs typeface="+mn-cs"/>
              </a:rPr>
              <a:t>entidad</a:t>
            </a:r>
            <a:endParaRPr lang="es-CO" dirty="0">
              <a:solidFill>
                <a:prstClr val="black"/>
              </a:solidFill>
              <a:latin typeface="Futura Lt"/>
              <a:ea typeface="ＭＳ Ｐゴシック" pitchFamily="34" charset="-128"/>
              <a:cs typeface="+mn-cs"/>
            </a:endParaRPr>
          </a:p>
        </p:txBody>
      </p:sp>
      <p:sp>
        <p:nvSpPr>
          <p:cNvPr id="20" name="10 Rectángulo"/>
          <p:cNvSpPr/>
          <p:nvPr/>
        </p:nvSpPr>
        <p:spPr bwMode="auto">
          <a:xfrm>
            <a:off x="1259632" y="4507358"/>
            <a:ext cx="1296144" cy="1153890"/>
          </a:xfrm>
          <a:prstGeom prst="rect">
            <a:avLst/>
          </a:prstGeom>
          <a:gradFill>
            <a:gsLst>
              <a:gs pos="0">
                <a:srgbClr val="4F81BD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rgbClr>
              </a:gs>
              <a:gs pos="100000">
                <a:srgbClr val="4F81BD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cap="rnd">
            <a:noFill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lIns="45720" tIns="22860" rIns="45720" bIns="22860" spcCol="1270" anchor="ctr"/>
          <a:lstStyle/>
          <a:p>
            <a:pPr marL="0" marR="0" lvl="0" indent="0" algn="ctr" defTabSz="533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Lt"/>
                <a:ea typeface="+mn-ea"/>
                <a:cs typeface="+mn-cs"/>
              </a:rPr>
              <a:t>Contratos de Prestación de Servicios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920552" y="0"/>
            <a:ext cx="69127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Temas Administrativos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ectangle 1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02050" y="2869428"/>
            <a:ext cx="459105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97586" lvl="1" indent="-195966" algn="just" defTabSz="913429">
              <a:buClr>
                <a:srgbClr val="4F81BD">
                  <a:lumMod val="75000"/>
                </a:srgbClr>
              </a:buClr>
              <a:buSzPct val="125000"/>
              <a:buFont typeface="Arial" charset="0"/>
              <a:buChar char="▪"/>
              <a:defRPr/>
            </a:pPr>
            <a:r>
              <a:rPr lang="es-CO" dirty="0">
                <a:solidFill>
                  <a:prstClr val="black"/>
                </a:solidFill>
                <a:latin typeface="Futura Lt"/>
                <a:ea typeface="ＭＳ Ｐゴシック" pitchFamily="34" charset="-128"/>
                <a:cs typeface="+mn-cs"/>
              </a:rPr>
              <a:t>Agencia </a:t>
            </a:r>
            <a:r>
              <a:rPr lang="es-CO" dirty="0" smtClean="0">
                <a:solidFill>
                  <a:prstClr val="black"/>
                </a:solidFill>
                <a:latin typeface="Futura Lt"/>
                <a:ea typeface="ＭＳ Ｐゴシック" pitchFamily="34" charset="-128"/>
                <a:cs typeface="+mn-cs"/>
              </a:rPr>
              <a:t>creada mediante </a:t>
            </a:r>
            <a:r>
              <a:rPr lang="es-CO" dirty="0">
                <a:solidFill>
                  <a:prstClr val="black"/>
                </a:solidFill>
                <a:latin typeface="Futura Lt"/>
                <a:ea typeface="ＭＳ Ｐゴシック" pitchFamily="34" charset="-128"/>
                <a:cs typeface="+mn-cs"/>
              </a:rPr>
              <a:t>Decreto 4165/11 y planta creada mediante </a:t>
            </a:r>
            <a:r>
              <a:rPr lang="es-CO" dirty="0" smtClean="0">
                <a:solidFill>
                  <a:prstClr val="black"/>
                </a:solidFill>
                <a:latin typeface="Futura Lt"/>
                <a:ea typeface="ＭＳ Ｐゴシック" pitchFamily="34" charset="-128"/>
                <a:cs typeface="+mn-cs"/>
              </a:rPr>
              <a:t>Decretos 0665/12,  Decreto </a:t>
            </a:r>
            <a:r>
              <a:rPr lang="es-CO" dirty="0" smtClean="0">
                <a:solidFill>
                  <a:prstClr val="black"/>
                </a:solidFill>
                <a:latin typeface="Futura Lt"/>
                <a:ea typeface="ＭＳ Ｐゴシック" pitchFamily="34" charset="-128"/>
              </a:rPr>
              <a:t>1745/13 y el Decreto 2468/13 </a:t>
            </a:r>
          </a:p>
          <a:p>
            <a:pPr marL="197586" lvl="1" indent="-195966" algn="just" defTabSz="913429">
              <a:buClr>
                <a:srgbClr val="4F81BD">
                  <a:lumMod val="75000"/>
                </a:srgbClr>
              </a:buClr>
              <a:buSzPct val="125000"/>
              <a:buFont typeface="Arial" charset="0"/>
              <a:buChar char="▪"/>
              <a:defRPr/>
            </a:pPr>
            <a:r>
              <a:rPr lang="es-CO" dirty="0" smtClean="0">
                <a:latin typeface="Futura Lt"/>
                <a:ea typeface="ＭＳ Ｐゴシック" pitchFamily="34" charset="-128"/>
                <a:cs typeface="+mn-cs"/>
              </a:rPr>
              <a:t>246 </a:t>
            </a:r>
            <a:r>
              <a:rPr lang="es-CO" dirty="0">
                <a:latin typeface="Futura Lt"/>
                <a:ea typeface="ＭＳ Ｐゴシック" pitchFamily="34" charset="-128"/>
                <a:cs typeface="+mn-cs"/>
              </a:rPr>
              <a:t>cargos en Planta</a:t>
            </a:r>
          </a:p>
          <a:p>
            <a:pPr marL="197586" lvl="1" indent="-195966" defTabSz="913429">
              <a:buClr>
                <a:srgbClr val="4F81BD">
                  <a:lumMod val="75000"/>
                </a:srgbClr>
              </a:buClr>
              <a:buSzPct val="125000"/>
              <a:buFont typeface="Arial" charset="0"/>
              <a:buChar char="▪"/>
              <a:defRPr/>
            </a:pPr>
            <a:r>
              <a:rPr lang="es-CO" dirty="0" smtClean="0">
                <a:latin typeface="Futura Lt"/>
                <a:ea typeface="ＭＳ Ｐゴシック" pitchFamily="34" charset="-128"/>
                <a:cs typeface="+mn-cs"/>
              </a:rPr>
              <a:t>236 </a:t>
            </a:r>
            <a:r>
              <a:rPr lang="es-CO" dirty="0" smtClean="0">
                <a:solidFill>
                  <a:prstClr val="black"/>
                </a:solidFill>
                <a:latin typeface="Futura Lt"/>
                <a:ea typeface="ＭＳ Ｐゴシック" pitchFamily="34" charset="-128"/>
                <a:cs typeface="+mn-cs"/>
              </a:rPr>
              <a:t>cargos </a:t>
            </a:r>
            <a:r>
              <a:rPr lang="es-CO" dirty="0">
                <a:solidFill>
                  <a:prstClr val="black"/>
                </a:solidFill>
                <a:latin typeface="Futura Lt"/>
                <a:ea typeface="ＭＳ Ｐゴシック" pitchFamily="34" charset="-128"/>
                <a:cs typeface="+mn-cs"/>
              </a:rPr>
              <a:t>provistos </a:t>
            </a:r>
            <a:r>
              <a:rPr lang="es-CO" dirty="0" smtClean="0">
                <a:solidFill>
                  <a:prstClr val="black"/>
                </a:solidFill>
                <a:latin typeface="Futura Lt"/>
                <a:ea typeface="ＭＳ Ｐゴシック" pitchFamily="34" charset="-128"/>
                <a:cs typeface="+mn-cs"/>
              </a:rPr>
              <a:t>a Dic/14</a:t>
            </a:r>
            <a:endParaRPr lang="es-CO" dirty="0">
              <a:solidFill>
                <a:prstClr val="black"/>
              </a:solidFill>
              <a:latin typeface="Futura Lt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63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20552" y="0"/>
            <a:ext cx="69127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Temas Administrativos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CuadroTexto 11"/>
          <p:cNvSpPr txBox="1">
            <a:spLocks noChangeArrowheads="1"/>
          </p:cNvSpPr>
          <p:nvPr/>
        </p:nvSpPr>
        <p:spPr bwMode="auto">
          <a:xfrm>
            <a:off x="106363" y="1268760"/>
            <a:ext cx="8358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4000" dirty="0">
                <a:solidFill>
                  <a:srgbClr val="1F497D">
                    <a:lumMod val="50000"/>
                  </a:srgbClr>
                </a:solidFill>
                <a:latin typeface="Impact"/>
                <a:ea typeface="Helvetica Neue Bold Condensed" charset="0"/>
                <a:cs typeface="Impact"/>
                <a:sym typeface="Helvetica Neue Bold Condensed" charset="0"/>
              </a:rPr>
              <a:t>Gestión del Recurso Humano</a:t>
            </a:r>
          </a:p>
        </p:txBody>
      </p:sp>
      <p:sp>
        <p:nvSpPr>
          <p:cNvPr id="4" name="5 Rectángulo"/>
          <p:cNvSpPr/>
          <p:nvPr/>
        </p:nvSpPr>
        <p:spPr bwMode="auto">
          <a:xfrm>
            <a:off x="920552" y="2383060"/>
            <a:ext cx="1296144" cy="1289050"/>
          </a:xfrm>
          <a:prstGeom prst="rect">
            <a:avLst/>
          </a:prstGeom>
          <a:gradFill>
            <a:gsLst>
              <a:gs pos="0">
                <a:srgbClr val="4F81BD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rgbClr>
              </a:gs>
              <a:gs pos="100000">
                <a:srgbClr val="4F81BD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cap="rnd">
            <a:noFill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lIns="45720" tIns="22860" rIns="45720" bIns="22860" spcCol="1270" anchor="ctr"/>
          <a:lstStyle/>
          <a:p>
            <a:pPr marL="0" marR="0" lvl="0" indent="0" algn="ctr" defTabSz="533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s-CO" sz="1400" b="1" kern="0" dirty="0" smtClean="0">
                <a:solidFill>
                  <a:prstClr val="black"/>
                </a:solidFill>
                <a:latin typeface="Futura Lt"/>
                <a:cs typeface="+mn-cs"/>
              </a:rPr>
              <a:t>Capacitación</a:t>
            </a:r>
            <a:endParaRPr kumimoji="0" lang="es-CO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Lt"/>
              <a:ea typeface="+mn-ea"/>
              <a:cs typeface="+mn-cs"/>
            </a:endParaRPr>
          </a:p>
        </p:txBody>
      </p:sp>
      <p:sp>
        <p:nvSpPr>
          <p:cNvPr id="5" name="AutoShape 13"/>
          <p:cNvSpPr>
            <a:spLocks noChangeArrowheads="1"/>
          </p:cNvSpPr>
          <p:nvPr>
            <p:custDataLst>
              <p:tags r:id="rId1"/>
            </p:custDataLst>
          </p:nvPr>
        </p:nvSpPr>
        <p:spPr bwMode="blackGray">
          <a:xfrm>
            <a:off x="2699395" y="2565397"/>
            <a:ext cx="209550" cy="898525"/>
          </a:xfrm>
          <a:prstGeom prst="rightArrow">
            <a:avLst>
              <a:gd name="adj1" fmla="val 55176"/>
              <a:gd name="adj2" fmla="val 100000"/>
            </a:avLst>
          </a:prstGeom>
          <a:gradFill>
            <a:gsLst>
              <a:gs pos="0">
                <a:srgbClr val="4F81BD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rgbClr>
              </a:gs>
              <a:gs pos="100000">
                <a:srgbClr val="4F81BD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12700" algn="ctr">
            <a:noFill/>
            <a:miter lim="800000"/>
            <a:headEnd/>
            <a:tailEnd/>
          </a:ln>
          <a:effectLst/>
        </p:spPr>
        <p:txBody>
          <a:bodyPr rot="10800000" vert="eaVert" wrap="none" lIns="93286" tIns="46643" rIns="93286" bIns="4664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7" name="5 Rectángulo"/>
          <p:cNvSpPr/>
          <p:nvPr/>
        </p:nvSpPr>
        <p:spPr bwMode="auto">
          <a:xfrm>
            <a:off x="941512" y="3832076"/>
            <a:ext cx="1296144" cy="1289050"/>
          </a:xfrm>
          <a:prstGeom prst="rect">
            <a:avLst/>
          </a:prstGeom>
          <a:gradFill>
            <a:gsLst>
              <a:gs pos="0">
                <a:srgbClr val="4F81BD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rgbClr>
              </a:gs>
              <a:gs pos="100000">
                <a:srgbClr val="4F81BD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cap="rnd">
            <a:noFill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lIns="45720" tIns="22860" rIns="45720" bIns="22860" spcCol="1270" anchor="ctr"/>
          <a:lstStyle/>
          <a:p>
            <a:pPr marL="0" marR="0" lvl="0" indent="0" algn="ctr" defTabSz="533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s-CO" sz="1400" b="1" kern="0" dirty="0" smtClean="0">
                <a:solidFill>
                  <a:prstClr val="black"/>
                </a:solidFill>
                <a:latin typeface="Futura Lt"/>
                <a:cs typeface="+mn-cs"/>
              </a:rPr>
              <a:t>Modificación Planta de Personal</a:t>
            </a:r>
            <a:endParaRPr kumimoji="0" lang="es-CO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Lt"/>
              <a:ea typeface="+mn-ea"/>
              <a:cs typeface="+mn-cs"/>
            </a:endParaRPr>
          </a:p>
        </p:txBody>
      </p:sp>
      <p:sp>
        <p:nvSpPr>
          <p:cNvPr id="8" name="AutoShape 13"/>
          <p:cNvSpPr>
            <a:spLocks noChangeArrowheads="1"/>
          </p:cNvSpPr>
          <p:nvPr>
            <p:custDataLst>
              <p:tags r:id="rId2"/>
            </p:custDataLst>
          </p:nvPr>
        </p:nvSpPr>
        <p:spPr bwMode="blackGray">
          <a:xfrm>
            <a:off x="2720355" y="4014413"/>
            <a:ext cx="209550" cy="898525"/>
          </a:xfrm>
          <a:prstGeom prst="rightArrow">
            <a:avLst>
              <a:gd name="adj1" fmla="val 55176"/>
              <a:gd name="adj2" fmla="val 100000"/>
            </a:avLst>
          </a:prstGeom>
          <a:gradFill>
            <a:gsLst>
              <a:gs pos="0">
                <a:srgbClr val="4F81BD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rgbClr>
              </a:gs>
              <a:gs pos="100000">
                <a:srgbClr val="4F81BD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12700" algn="ctr">
            <a:noFill/>
            <a:miter lim="800000"/>
            <a:headEnd/>
            <a:tailEnd/>
          </a:ln>
          <a:effectLst/>
        </p:spPr>
        <p:txBody>
          <a:bodyPr rot="10800000" vert="eaVert" wrap="none" lIns="93286" tIns="46643" rIns="93286" bIns="4664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0" name="Rectangle 1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29744" y="2708920"/>
            <a:ext cx="573194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97586" lvl="1" indent="-195966" algn="just" defTabSz="913429">
              <a:buClr>
                <a:srgbClr val="4F81BD">
                  <a:lumMod val="75000"/>
                </a:srgbClr>
              </a:buClr>
              <a:buSzPct val="125000"/>
              <a:buFont typeface="Arial" charset="0"/>
              <a:buChar char="▪"/>
              <a:defRPr/>
            </a:pPr>
            <a:r>
              <a:rPr lang="es-CO" sz="2000" dirty="0" smtClean="0">
                <a:latin typeface="Futura Lt"/>
                <a:ea typeface="ＭＳ Ｐゴシック" pitchFamily="34" charset="-128"/>
                <a:cs typeface="+mn-cs"/>
              </a:rPr>
              <a:t>509 Participaciones en los diferentes programas</a:t>
            </a:r>
          </a:p>
          <a:p>
            <a:pPr marL="197586" lvl="1" indent="-195966" algn="just" defTabSz="913429">
              <a:buClr>
                <a:srgbClr val="4F81BD">
                  <a:lumMod val="75000"/>
                </a:srgbClr>
              </a:buClr>
              <a:buSzPct val="125000"/>
              <a:buFont typeface="Arial" charset="0"/>
              <a:buChar char="▪"/>
              <a:defRPr/>
            </a:pPr>
            <a:r>
              <a:rPr lang="es-CO" sz="2000" dirty="0" smtClean="0">
                <a:latin typeface="Futura Lt"/>
                <a:ea typeface="ＭＳ Ｐゴシック" pitchFamily="34" charset="-128"/>
                <a:cs typeface="+mn-cs"/>
              </a:rPr>
              <a:t>Presupuesto ejecutado $102.393.000</a:t>
            </a:r>
            <a:endParaRPr lang="es-CO" sz="2000" dirty="0">
              <a:latin typeface="Futura Lt"/>
              <a:ea typeface="ＭＳ Ｐゴシック" pitchFamily="34" charset="-128"/>
              <a:cs typeface="+mn-cs"/>
            </a:endParaRPr>
          </a:p>
        </p:txBody>
      </p:sp>
      <p:sp>
        <p:nvSpPr>
          <p:cNvPr id="11" name="Rectangle 1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1729" y="3717032"/>
            <a:ext cx="6015727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97586" lvl="1" indent="-195966" algn="just" defTabSz="913429">
              <a:buClr>
                <a:srgbClr val="4F81BD">
                  <a:lumMod val="75000"/>
                </a:srgbClr>
              </a:buClr>
              <a:buSzPct val="125000"/>
              <a:buFont typeface="Arial" charset="0"/>
              <a:buChar char="▪"/>
              <a:defRPr/>
            </a:pPr>
            <a:r>
              <a:rPr lang="es-CO" sz="2000" dirty="0" smtClean="0">
                <a:latin typeface="Futura Lt"/>
                <a:ea typeface="ＭＳ Ｐゴシック" pitchFamily="34" charset="-128"/>
                <a:cs typeface="+mn-cs"/>
              </a:rPr>
              <a:t>Se envió al DAFP y Ministerio de Transporte el Estudio Técnico para ampliación de Planta</a:t>
            </a:r>
          </a:p>
          <a:p>
            <a:pPr marL="197586" lvl="1" indent="-195966" algn="just" defTabSz="913429">
              <a:buClr>
                <a:srgbClr val="4F81BD">
                  <a:lumMod val="75000"/>
                </a:srgbClr>
              </a:buClr>
              <a:buSzPct val="125000"/>
              <a:buFont typeface="Arial" charset="0"/>
              <a:buChar char="▪"/>
              <a:defRPr/>
            </a:pPr>
            <a:r>
              <a:rPr lang="es-CO" sz="2000" dirty="0" smtClean="0">
                <a:latin typeface="Futura Lt"/>
                <a:ea typeface="ＭＳ Ｐゴシック" pitchFamily="34" charset="-128"/>
                <a:cs typeface="+mn-cs"/>
              </a:rPr>
              <a:t>El Manual se ha ajustado según lo establecido en el Decreto 1785 de 2014</a:t>
            </a:r>
          </a:p>
          <a:p>
            <a:pPr marL="197586" lvl="1" indent="-195966" algn="just" defTabSz="913429">
              <a:buClr>
                <a:srgbClr val="4F81BD">
                  <a:lumMod val="75000"/>
                </a:srgbClr>
              </a:buClr>
              <a:buSzPct val="125000"/>
              <a:buFont typeface="Arial" charset="0"/>
              <a:buChar char="▪"/>
              <a:defRPr/>
            </a:pPr>
            <a:r>
              <a:rPr lang="es-CO" sz="2000" dirty="0" smtClean="0">
                <a:latin typeface="Futura Lt"/>
                <a:ea typeface="ＭＳ Ｐゴシック" pitchFamily="34" charset="-128"/>
                <a:cs typeface="+mn-cs"/>
              </a:rPr>
              <a:t>Se realizó Encuesta de Clima Laboral con un porcentaje de satisfacción promedio del 80% </a:t>
            </a:r>
          </a:p>
        </p:txBody>
      </p:sp>
    </p:spTree>
    <p:extLst>
      <p:ext uri="{BB962C8B-B14F-4D97-AF65-F5344CB8AC3E}">
        <p14:creationId xmlns:p14="http://schemas.microsoft.com/office/powerpoint/2010/main" val="208796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 txBox="1">
            <a:spLocks/>
          </p:cNvSpPr>
          <p:nvPr/>
        </p:nvSpPr>
        <p:spPr>
          <a:xfrm>
            <a:off x="560512" y="2492896"/>
            <a:ext cx="89154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s-CO" sz="1600" dirty="0" smtClean="0">
                <a:latin typeface="Arial Narrow" panose="020B0606020202030204" pitchFamily="34" charset="0"/>
              </a:rPr>
              <a:t>Derechos Humanos con enfoque de Equidad de Género- CONPES 161 </a:t>
            </a:r>
          </a:p>
          <a:p>
            <a:pPr lvl="1"/>
            <a:r>
              <a:rPr lang="es-CO" sz="1600" dirty="0" smtClean="0">
                <a:latin typeface="Arial Narrow" panose="020B0606020202030204" pitchFamily="34" charset="0"/>
              </a:rPr>
              <a:t>Técnicas de Negociación y Comunicación Oral Efectiva</a:t>
            </a:r>
          </a:p>
          <a:p>
            <a:pPr lvl="1"/>
            <a:r>
              <a:rPr lang="es-CO" sz="1600" dirty="0" smtClean="0">
                <a:latin typeface="Arial Narrow" panose="020B0606020202030204" pitchFamily="34" charset="0"/>
              </a:rPr>
              <a:t>Mecanismos alternativos de solución de conflictos, estrategias de negociación y Conciliación</a:t>
            </a:r>
          </a:p>
          <a:p>
            <a:pPr lvl="1"/>
            <a:r>
              <a:rPr lang="es-CO" sz="1600" dirty="0" smtClean="0">
                <a:latin typeface="Arial Narrow" panose="020B0606020202030204" pitchFamily="34" charset="0"/>
              </a:rPr>
              <a:t>Cultura de la Legalidad y la integridad PGN,  Delitos Contra la Administración Pública y Nuevo Código de Procedimiento Administrativo y de lo Contencioso Administrativo _ Ley 1437 de 2011</a:t>
            </a:r>
          </a:p>
          <a:p>
            <a:pPr lvl="1"/>
            <a:r>
              <a:rPr lang="es-CO" sz="1600" dirty="0" smtClean="0">
                <a:latin typeface="Arial Narrow" panose="020B0606020202030204" pitchFamily="34" charset="0"/>
              </a:rPr>
              <a:t>Servicio al Ciudadano y Atención al cliente</a:t>
            </a:r>
          </a:p>
          <a:p>
            <a:pPr lvl="1"/>
            <a:r>
              <a:rPr lang="es-CO" sz="1600" dirty="0" smtClean="0">
                <a:latin typeface="Arial Narrow" panose="020B0606020202030204" pitchFamily="34" charset="0"/>
              </a:rPr>
              <a:t>Inducción y Reinducción, Integración del Área Financiera – SIIF; Actualización Normatividad de Talento Humano</a:t>
            </a:r>
          </a:p>
          <a:p>
            <a:pPr lvl="1"/>
            <a:r>
              <a:rPr lang="es-CO" sz="1600" dirty="0" smtClean="0">
                <a:latin typeface="Arial Narrow" panose="020B0606020202030204" pitchFamily="34" charset="0"/>
              </a:rPr>
              <a:t>Gestión Documental, Sistemas de Información y Gestión del Empleo Público</a:t>
            </a:r>
          </a:p>
          <a:p>
            <a:pPr lvl="1"/>
            <a:endParaRPr lang="es-CO" sz="2000" dirty="0"/>
          </a:p>
        </p:txBody>
      </p:sp>
      <p:sp>
        <p:nvSpPr>
          <p:cNvPr id="3" name="CuadroTexto 2"/>
          <p:cNvSpPr txBox="1"/>
          <p:nvPr/>
        </p:nvSpPr>
        <p:spPr>
          <a:xfrm>
            <a:off x="1208584" y="1424970"/>
            <a:ext cx="69381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dirty="0">
                <a:solidFill>
                  <a:srgbClr val="1F497D">
                    <a:lumMod val="50000"/>
                  </a:srgbClr>
                </a:solidFill>
                <a:latin typeface="Impact"/>
                <a:ea typeface="Helvetica Neue Bold Condensed" charset="0"/>
                <a:cs typeface="Impact"/>
              </a:rPr>
              <a:t>Capacitaciones Realizadas 2014</a:t>
            </a:r>
          </a:p>
        </p:txBody>
      </p:sp>
      <p:sp>
        <p:nvSpPr>
          <p:cNvPr id="4" name="Rectángulo 3"/>
          <p:cNvSpPr/>
          <p:nvPr/>
        </p:nvSpPr>
        <p:spPr>
          <a:xfrm>
            <a:off x="920552" y="0"/>
            <a:ext cx="69127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Temas Administrativos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170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20552" y="188640"/>
            <a:ext cx="69127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Temas Administrativos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44488" y="2204864"/>
            <a:ext cx="87129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De acuerdo con lo establecido en el numeral 4.2 del </a:t>
            </a:r>
            <a:r>
              <a:rPr lang="es-MX" sz="1400" dirty="0" smtClean="0"/>
              <a:t>instructivo </a:t>
            </a:r>
            <a:r>
              <a:rPr lang="es-MX" sz="1400" dirty="0"/>
              <a:t>No. 003 del 10 de diciembre de 2014 “Instrucciones relacionadas con el cambio de periodo 2014-2015, </a:t>
            </a:r>
            <a:r>
              <a:rPr lang="es-MX" sz="1400" dirty="0" smtClean="0"/>
              <a:t>el </a:t>
            </a:r>
            <a:r>
              <a:rPr lang="es-MX" sz="1400" dirty="0"/>
              <a:t>reporte de información a la Contaduría General de la Nación</a:t>
            </a:r>
            <a:r>
              <a:rPr lang="es-MX" sz="1400" dirty="0" smtClean="0"/>
              <a:t>” la información contable se encuentra publicada en el siguiente link.</a:t>
            </a:r>
          </a:p>
          <a:p>
            <a:endParaRPr lang="es-MX" sz="1400" dirty="0"/>
          </a:p>
          <a:p>
            <a:r>
              <a:rPr lang="es-MX" sz="1400" dirty="0">
                <a:hlinkClick r:id="rId2"/>
              </a:rPr>
              <a:t>http://</a:t>
            </a:r>
            <a:r>
              <a:rPr lang="es-MX" sz="1400" dirty="0" smtClean="0">
                <a:hlinkClick r:id="rId2"/>
              </a:rPr>
              <a:t>www.ani.gov.co/rendicion-de-cuentas/informacion-contable-financiera</a:t>
            </a:r>
            <a:endParaRPr lang="es-MX" sz="1400" dirty="0" smtClean="0"/>
          </a:p>
          <a:p>
            <a:endParaRPr lang="es-MX" sz="1400" dirty="0" smtClean="0"/>
          </a:p>
          <a:p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419092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1 Título"/>
          <p:cNvSpPr txBox="1">
            <a:spLocks/>
          </p:cNvSpPr>
          <p:nvPr/>
        </p:nvSpPr>
        <p:spPr>
          <a:xfrm>
            <a:off x="1828794" y="1052736"/>
            <a:ext cx="7948742" cy="54006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Impac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S" dirty="0">
                <a:solidFill>
                  <a:srgbClr val="1F497D">
                    <a:lumMod val="50000"/>
                  </a:srgbClr>
                </a:solidFill>
                <a:latin typeface="Impact"/>
                <a:ea typeface="Helvetica Neue Bold Condensed" charset="0"/>
                <a:cs typeface="Impact"/>
              </a:rPr>
              <a:t>Plan de Mejoramiento CGR</a:t>
            </a:r>
            <a:endParaRPr lang="es-CO" dirty="0">
              <a:solidFill>
                <a:srgbClr val="1F497D">
                  <a:lumMod val="50000"/>
                </a:srgbClr>
              </a:solidFill>
              <a:latin typeface="Impact"/>
              <a:ea typeface="Helvetica Neue Bold Condensed" charset="0"/>
              <a:cs typeface="Impact"/>
            </a:endParaRPr>
          </a:p>
          <a:p>
            <a:pPr algn="l"/>
            <a:endParaRPr lang="es-CO" sz="2000" dirty="0">
              <a:ln w="0"/>
              <a:solidFill>
                <a:srgbClr val="832748"/>
              </a:solidFill>
              <a:latin typeface="Candara" panose="020E0502030303020204" pitchFamily="34" charset="0"/>
              <a:ea typeface="Helvetica Neue Bold Condensed" charset="0"/>
              <a:cs typeface="Impact"/>
            </a:endParaRPr>
          </a:p>
        </p:txBody>
      </p:sp>
      <p:sp>
        <p:nvSpPr>
          <p:cNvPr id="122" name="Rectángulo 121"/>
          <p:cNvSpPr/>
          <p:nvPr/>
        </p:nvSpPr>
        <p:spPr>
          <a:xfrm>
            <a:off x="5241032" y="5517232"/>
            <a:ext cx="2251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MX" sz="1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Avance mayor 70%</a:t>
            </a:r>
            <a:endParaRPr lang="es-MX" sz="1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3" name="Rectángulo 122"/>
          <p:cNvSpPr/>
          <p:nvPr/>
        </p:nvSpPr>
        <p:spPr>
          <a:xfrm>
            <a:off x="5025008" y="5436513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dirty="0" smtClean="0"/>
              <a:t>30</a:t>
            </a:r>
            <a:endParaRPr lang="es-ES" sz="3200" dirty="0"/>
          </a:p>
        </p:txBody>
      </p:sp>
      <p:sp>
        <p:nvSpPr>
          <p:cNvPr id="130" name="Rectángulo redondeado 7"/>
          <p:cNvSpPr/>
          <p:nvPr/>
        </p:nvSpPr>
        <p:spPr>
          <a:xfrm>
            <a:off x="980893" y="2004887"/>
            <a:ext cx="3729882" cy="43007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 smtClean="0"/>
              <a:t>Administrativos: 181 Hallazgos</a:t>
            </a:r>
            <a:endParaRPr lang="es-CO" sz="2800" b="1" dirty="0"/>
          </a:p>
        </p:txBody>
      </p:sp>
      <p:grpSp>
        <p:nvGrpSpPr>
          <p:cNvPr id="131" name="Grupo 22"/>
          <p:cNvGrpSpPr/>
          <p:nvPr/>
        </p:nvGrpSpPr>
        <p:grpSpPr>
          <a:xfrm>
            <a:off x="272480" y="1900837"/>
            <a:ext cx="796322" cy="739657"/>
            <a:chOff x="1988321" y="0"/>
            <a:chExt cx="810013" cy="1073007"/>
          </a:xfrm>
        </p:grpSpPr>
        <p:sp>
          <p:nvSpPr>
            <p:cNvPr id="132" name="Lágrima 8"/>
            <p:cNvSpPr/>
            <p:nvPr/>
          </p:nvSpPr>
          <p:spPr>
            <a:xfrm rot="10800000" flipH="1">
              <a:off x="1988321" y="0"/>
              <a:ext cx="810013" cy="832513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133" name="Lágrima 14"/>
            <p:cNvSpPr/>
            <p:nvPr/>
          </p:nvSpPr>
          <p:spPr>
            <a:xfrm rot="10800000" flipH="1">
              <a:off x="2104657" y="119569"/>
              <a:ext cx="577339" cy="59337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134" name="CuadroTexto 11"/>
            <p:cNvSpPr txBox="1"/>
            <p:nvPr/>
          </p:nvSpPr>
          <p:spPr>
            <a:xfrm>
              <a:off x="2187020" y="135386"/>
              <a:ext cx="187907" cy="937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endParaRPr lang="es-CO" sz="3600" b="1" dirty="0">
                <a:solidFill>
                  <a:schemeClr val="accent6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5" name="Imagen 1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50" y="2046864"/>
            <a:ext cx="398519" cy="252338"/>
          </a:xfrm>
          <a:prstGeom prst="rect">
            <a:avLst/>
          </a:prstGeom>
        </p:spPr>
      </p:pic>
      <p:sp>
        <p:nvSpPr>
          <p:cNvPr id="136" name="Rectángulo redondeado 7"/>
          <p:cNvSpPr/>
          <p:nvPr/>
        </p:nvSpPr>
        <p:spPr>
          <a:xfrm>
            <a:off x="5919256" y="1974464"/>
            <a:ext cx="3549163" cy="460496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 smtClean="0"/>
              <a:t>Disciplinarios: 139 Hallazgos</a:t>
            </a:r>
            <a:endParaRPr lang="es-CO" b="1" dirty="0">
              <a:solidFill>
                <a:prstClr val="white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grpSp>
        <p:nvGrpSpPr>
          <p:cNvPr id="137" name="Grupo 22"/>
          <p:cNvGrpSpPr/>
          <p:nvPr/>
        </p:nvGrpSpPr>
        <p:grpSpPr>
          <a:xfrm>
            <a:off x="5223959" y="1891184"/>
            <a:ext cx="796322" cy="739657"/>
            <a:chOff x="1988321" y="0"/>
            <a:chExt cx="810013" cy="1073007"/>
          </a:xfrm>
        </p:grpSpPr>
        <p:sp>
          <p:nvSpPr>
            <p:cNvPr id="138" name="Lágrima 8"/>
            <p:cNvSpPr/>
            <p:nvPr/>
          </p:nvSpPr>
          <p:spPr>
            <a:xfrm rot="10800000" flipH="1">
              <a:off x="1988321" y="0"/>
              <a:ext cx="810013" cy="832513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139" name="Lágrima 14"/>
            <p:cNvSpPr/>
            <p:nvPr/>
          </p:nvSpPr>
          <p:spPr>
            <a:xfrm rot="10800000" flipH="1">
              <a:off x="2104657" y="119569"/>
              <a:ext cx="577339" cy="59337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140" name="CuadroTexto 11"/>
            <p:cNvSpPr txBox="1"/>
            <p:nvPr/>
          </p:nvSpPr>
          <p:spPr>
            <a:xfrm>
              <a:off x="2187020" y="135386"/>
              <a:ext cx="187907" cy="937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endParaRPr lang="es-CO" sz="3600" b="1" dirty="0">
                <a:solidFill>
                  <a:schemeClr val="accent6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1" name="Imagen 1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861" y="2046864"/>
            <a:ext cx="398519" cy="252338"/>
          </a:xfrm>
          <a:prstGeom prst="rect">
            <a:avLst/>
          </a:prstGeom>
        </p:spPr>
      </p:pic>
      <p:sp>
        <p:nvSpPr>
          <p:cNvPr id="142" name="Rectángulo redondeado 7"/>
          <p:cNvSpPr/>
          <p:nvPr/>
        </p:nvSpPr>
        <p:spPr>
          <a:xfrm>
            <a:off x="980893" y="2739985"/>
            <a:ext cx="3729882" cy="43007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 smtClean="0"/>
              <a:t>Fiscales: 12 Hallazgos</a:t>
            </a:r>
            <a:endParaRPr lang="es-CO" sz="2800" b="1" dirty="0"/>
          </a:p>
        </p:txBody>
      </p:sp>
      <p:grpSp>
        <p:nvGrpSpPr>
          <p:cNvPr id="143" name="Grupo 22"/>
          <p:cNvGrpSpPr/>
          <p:nvPr/>
        </p:nvGrpSpPr>
        <p:grpSpPr>
          <a:xfrm>
            <a:off x="272480" y="2635935"/>
            <a:ext cx="796322" cy="739657"/>
            <a:chOff x="1988321" y="0"/>
            <a:chExt cx="810013" cy="1073007"/>
          </a:xfrm>
        </p:grpSpPr>
        <p:sp>
          <p:nvSpPr>
            <p:cNvPr id="144" name="Lágrima 8"/>
            <p:cNvSpPr/>
            <p:nvPr/>
          </p:nvSpPr>
          <p:spPr>
            <a:xfrm rot="10800000" flipH="1">
              <a:off x="1988321" y="0"/>
              <a:ext cx="810013" cy="832513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145" name="Lágrima 14"/>
            <p:cNvSpPr/>
            <p:nvPr/>
          </p:nvSpPr>
          <p:spPr>
            <a:xfrm rot="10800000" flipH="1">
              <a:off x="2104657" y="119569"/>
              <a:ext cx="577339" cy="59337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146" name="CuadroTexto 11"/>
            <p:cNvSpPr txBox="1"/>
            <p:nvPr/>
          </p:nvSpPr>
          <p:spPr>
            <a:xfrm>
              <a:off x="2187020" y="135386"/>
              <a:ext cx="187907" cy="937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endParaRPr lang="es-CO" sz="3600" b="1" dirty="0">
                <a:solidFill>
                  <a:schemeClr val="accent6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7" name="Imagen 1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50" y="2781962"/>
            <a:ext cx="398519" cy="252338"/>
          </a:xfrm>
          <a:prstGeom prst="rect">
            <a:avLst/>
          </a:prstGeom>
        </p:spPr>
      </p:pic>
      <p:sp>
        <p:nvSpPr>
          <p:cNvPr id="148" name="Rectángulo redondeado 7"/>
          <p:cNvSpPr/>
          <p:nvPr/>
        </p:nvSpPr>
        <p:spPr>
          <a:xfrm>
            <a:off x="5919256" y="2709562"/>
            <a:ext cx="3558268" cy="460496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 smtClean="0"/>
              <a:t>Fiscal y Penal: 1 Hallazgo</a:t>
            </a:r>
            <a:endParaRPr lang="es-CO" b="1" dirty="0">
              <a:solidFill>
                <a:prstClr val="white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grpSp>
        <p:nvGrpSpPr>
          <p:cNvPr id="149" name="Grupo 22"/>
          <p:cNvGrpSpPr/>
          <p:nvPr/>
        </p:nvGrpSpPr>
        <p:grpSpPr>
          <a:xfrm>
            <a:off x="5223959" y="2626282"/>
            <a:ext cx="796322" cy="739657"/>
            <a:chOff x="1988321" y="0"/>
            <a:chExt cx="810013" cy="1073007"/>
          </a:xfrm>
        </p:grpSpPr>
        <p:sp>
          <p:nvSpPr>
            <p:cNvPr id="150" name="Lágrima 8"/>
            <p:cNvSpPr/>
            <p:nvPr/>
          </p:nvSpPr>
          <p:spPr>
            <a:xfrm rot="10800000" flipH="1">
              <a:off x="1988321" y="0"/>
              <a:ext cx="810013" cy="832513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151" name="Lágrima 14"/>
            <p:cNvSpPr/>
            <p:nvPr/>
          </p:nvSpPr>
          <p:spPr>
            <a:xfrm rot="10800000" flipH="1">
              <a:off x="2104657" y="119569"/>
              <a:ext cx="577339" cy="59337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152" name="CuadroTexto 11"/>
            <p:cNvSpPr txBox="1"/>
            <p:nvPr/>
          </p:nvSpPr>
          <p:spPr>
            <a:xfrm>
              <a:off x="2187020" y="135386"/>
              <a:ext cx="187907" cy="937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endParaRPr lang="es-CO" sz="3600" b="1" dirty="0">
                <a:solidFill>
                  <a:schemeClr val="accent6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3" name="Imagen 1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861" y="2781962"/>
            <a:ext cx="398519" cy="252338"/>
          </a:xfrm>
          <a:prstGeom prst="rect">
            <a:avLst/>
          </a:prstGeom>
        </p:spPr>
      </p:pic>
      <p:sp>
        <p:nvSpPr>
          <p:cNvPr id="154" name="Rectángulo redondeado 7"/>
          <p:cNvSpPr/>
          <p:nvPr/>
        </p:nvSpPr>
        <p:spPr>
          <a:xfrm>
            <a:off x="980893" y="3444784"/>
            <a:ext cx="3729882" cy="43007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 smtClean="0"/>
              <a:t>Disciplinario y Fiscal: 69 Hallazgos</a:t>
            </a:r>
            <a:endParaRPr lang="es-CO" sz="2800" b="1" dirty="0"/>
          </a:p>
        </p:txBody>
      </p:sp>
      <p:grpSp>
        <p:nvGrpSpPr>
          <p:cNvPr id="155" name="Grupo 22"/>
          <p:cNvGrpSpPr/>
          <p:nvPr/>
        </p:nvGrpSpPr>
        <p:grpSpPr>
          <a:xfrm>
            <a:off x="272480" y="3340734"/>
            <a:ext cx="796322" cy="739657"/>
            <a:chOff x="1988321" y="0"/>
            <a:chExt cx="810013" cy="1073007"/>
          </a:xfrm>
        </p:grpSpPr>
        <p:sp>
          <p:nvSpPr>
            <p:cNvPr id="156" name="Lágrima 8"/>
            <p:cNvSpPr/>
            <p:nvPr/>
          </p:nvSpPr>
          <p:spPr>
            <a:xfrm rot="10800000" flipH="1">
              <a:off x="1988321" y="0"/>
              <a:ext cx="810013" cy="832513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157" name="Lágrima 14"/>
            <p:cNvSpPr/>
            <p:nvPr/>
          </p:nvSpPr>
          <p:spPr>
            <a:xfrm rot="10800000" flipH="1">
              <a:off x="2104657" y="119569"/>
              <a:ext cx="577339" cy="59337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158" name="CuadroTexto 11"/>
            <p:cNvSpPr txBox="1"/>
            <p:nvPr/>
          </p:nvSpPr>
          <p:spPr>
            <a:xfrm>
              <a:off x="2187020" y="135386"/>
              <a:ext cx="187907" cy="937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endParaRPr lang="es-CO" sz="3600" b="1" dirty="0">
                <a:solidFill>
                  <a:schemeClr val="accent6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9" name="Imagen 1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50" y="3486761"/>
            <a:ext cx="398519" cy="252338"/>
          </a:xfrm>
          <a:prstGeom prst="rect">
            <a:avLst/>
          </a:prstGeom>
        </p:spPr>
      </p:pic>
      <p:sp>
        <p:nvSpPr>
          <p:cNvPr id="160" name="Rectángulo redondeado 7"/>
          <p:cNvSpPr/>
          <p:nvPr/>
        </p:nvSpPr>
        <p:spPr>
          <a:xfrm>
            <a:off x="5919256" y="3414361"/>
            <a:ext cx="3558267" cy="460496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 smtClean="0"/>
              <a:t>Disciplinario y Penal: 16 Hallazgos</a:t>
            </a:r>
            <a:endParaRPr lang="es-CO" b="1" dirty="0">
              <a:solidFill>
                <a:prstClr val="white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grpSp>
        <p:nvGrpSpPr>
          <p:cNvPr id="161" name="Grupo 22"/>
          <p:cNvGrpSpPr/>
          <p:nvPr/>
        </p:nvGrpSpPr>
        <p:grpSpPr>
          <a:xfrm>
            <a:off x="5223959" y="3331081"/>
            <a:ext cx="796322" cy="739657"/>
            <a:chOff x="1988321" y="0"/>
            <a:chExt cx="810013" cy="1073007"/>
          </a:xfrm>
        </p:grpSpPr>
        <p:sp>
          <p:nvSpPr>
            <p:cNvPr id="162" name="Lágrima 8"/>
            <p:cNvSpPr/>
            <p:nvPr/>
          </p:nvSpPr>
          <p:spPr>
            <a:xfrm rot="10800000" flipH="1">
              <a:off x="1988321" y="0"/>
              <a:ext cx="810013" cy="832513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163" name="Lágrima 14"/>
            <p:cNvSpPr/>
            <p:nvPr/>
          </p:nvSpPr>
          <p:spPr>
            <a:xfrm rot="10800000" flipH="1">
              <a:off x="2104657" y="119569"/>
              <a:ext cx="577339" cy="59337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164" name="CuadroTexto 11"/>
            <p:cNvSpPr txBox="1"/>
            <p:nvPr/>
          </p:nvSpPr>
          <p:spPr>
            <a:xfrm>
              <a:off x="2187020" y="135386"/>
              <a:ext cx="187907" cy="937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endParaRPr lang="es-CO" sz="3600" b="1" dirty="0">
                <a:solidFill>
                  <a:schemeClr val="accent6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5" name="Imagen 1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861" y="3486761"/>
            <a:ext cx="398519" cy="252338"/>
          </a:xfrm>
          <a:prstGeom prst="rect">
            <a:avLst/>
          </a:prstGeom>
        </p:spPr>
      </p:pic>
      <p:sp>
        <p:nvSpPr>
          <p:cNvPr id="166" name="Rectángulo redondeado 7"/>
          <p:cNvSpPr/>
          <p:nvPr/>
        </p:nvSpPr>
        <p:spPr>
          <a:xfrm>
            <a:off x="3408118" y="4271104"/>
            <a:ext cx="3765469" cy="43007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 smtClean="0"/>
              <a:t>Disciplinario, Fiscal y Penal: 16 Hallazgo</a:t>
            </a:r>
            <a:endParaRPr lang="es-CO" sz="2800" b="1" dirty="0"/>
          </a:p>
        </p:txBody>
      </p:sp>
      <p:pic>
        <p:nvPicPr>
          <p:cNvPr id="167" name="Imagen 16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225" y="4313081"/>
            <a:ext cx="398519" cy="252338"/>
          </a:xfrm>
          <a:prstGeom prst="rect">
            <a:avLst/>
          </a:prstGeom>
        </p:spPr>
      </p:pic>
      <p:cxnSp>
        <p:nvCxnSpPr>
          <p:cNvPr id="169" name="Conector recto 168"/>
          <p:cNvCxnSpPr/>
          <p:nvPr/>
        </p:nvCxnSpPr>
        <p:spPr>
          <a:xfrm flipV="1">
            <a:off x="859769" y="1717483"/>
            <a:ext cx="7666005" cy="3024"/>
          </a:xfrm>
          <a:prstGeom prst="line">
            <a:avLst/>
          </a:prstGeom>
          <a:ln w="28575">
            <a:solidFill>
              <a:srgbClr val="8327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Marcador de número de diapositiva 4"/>
          <p:cNvSpPr txBox="1">
            <a:spLocks/>
          </p:cNvSpPr>
          <p:nvPr/>
        </p:nvSpPr>
        <p:spPr>
          <a:xfrm>
            <a:off x="9255740" y="64402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3898F0-28E6-4BE7-B955-1F8B7A1516EC}" type="slidenum">
              <a:rPr lang="es-ES" sz="1050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ES" sz="10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1" name="Rectángulo 170"/>
          <p:cNvSpPr/>
          <p:nvPr/>
        </p:nvSpPr>
        <p:spPr>
          <a:xfrm>
            <a:off x="344488" y="5426640"/>
            <a:ext cx="24323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s-MX" sz="1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Hallazgos consolidados</a:t>
            </a:r>
          </a:p>
          <a:p>
            <a:pPr lvl="1" algn="ctr"/>
            <a:r>
              <a:rPr lang="es-MX" sz="1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2014</a:t>
            </a:r>
            <a:endParaRPr lang="es-MX" sz="1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72" name="Rectángulo 171"/>
          <p:cNvSpPr/>
          <p:nvPr/>
        </p:nvSpPr>
        <p:spPr>
          <a:xfrm>
            <a:off x="298926" y="5508521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smtClean="0"/>
              <a:t>434</a:t>
            </a:r>
            <a:endParaRPr lang="es-ES" sz="3200" dirty="0"/>
          </a:p>
        </p:txBody>
      </p:sp>
      <p:cxnSp>
        <p:nvCxnSpPr>
          <p:cNvPr id="173" name="Conector recto 172"/>
          <p:cNvCxnSpPr/>
          <p:nvPr/>
        </p:nvCxnSpPr>
        <p:spPr>
          <a:xfrm>
            <a:off x="1136576" y="5433765"/>
            <a:ext cx="0" cy="7200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6" name="Conector recto 175"/>
          <p:cNvCxnSpPr/>
          <p:nvPr/>
        </p:nvCxnSpPr>
        <p:spPr>
          <a:xfrm>
            <a:off x="5673080" y="5433764"/>
            <a:ext cx="0" cy="7200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7" name="Rectángulo 176"/>
          <p:cNvSpPr/>
          <p:nvPr/>
        </p:nvSpPr>
        <p:spPr>
          <a:xfrm>
            <a:off x="3080792" y="5641503"/>
            <a:ext cx="22781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MX" sz="1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Avance 100%</a:t>
            </a:r>
            <a:endParaRPr lang="es-MX" sz="1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78" name="Rectángulo 177"/>
          <p:cNvSpPr/>
          <p:nvPr/>
        </p:nvSpPr>
        <p:spPr>
          <a:xfrm>
            <a:off x="2562121" y="5508521"/>
            <a:ext cx="8370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dirty="0"/>
              <a:t>114</a:t>
            </a:r>
            <a:endParaRPr lang="es-ES" sz="3200" dirty="0"/>
          </a:p>
        </p:txBody>
      </p:sp>
      <p:cxnSp>
        <p:nvCxnSpPr>
          <p:cNvPr id="179" name="Conector recto 178"/>
          <p:cNvCxnSpPr/>
          <p:nvPr/>
        </p:nvCxnSpPr>
        <p:spPr>
          <a:xfrm>
            <a:off x="3440832" y="5423904"/>
            <a:ext cx="0" cy="7200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0" name="Rectángulo 179"/>
          <p:cNvSpPr/>
          <p:nvPr/>
        </p:nvSpPr>
        <p:spPr>
          <a:xfrm>
            <a:off x="7753564" y="5498068"/>
            <a:ext cx="2251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MX" sz="1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Avance menor 70%</a:t>
            </a:r>
            <a:endParaRPr lang="es-MX" sz="1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81" name="Rectángulo 180"/>
          <p:cNvSpPr/>
          <p:nvPr/>
        </p:nvSpPr>
        <p:spPr>
          <a:xfrm>
            <a:off x="7185248" y="5436513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smtClean="0"/>
              <a:t>290</a:t>
            </a:r>
            <a:endParaRPr lang="es-ES" sz="3200" dirty="0"/>
          </a:p>
        </p:txBody>
      </p:sp>
      <p:cxnSp>
        <p:nvCxnSpPr>
          <p:cNvPr id="182" name="Conector recto 181"/>
          <p:cNvCxnSpPr/>
          <p:nvPr/>
        </p:nvCxnSpPr>
        <p:spPr>
          <a:xfrm>
            <a:off x="8049344" y="5387793"/>
            <a:ext cx="0" cy="7200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3" name="Rectángulo redondeado 7"/>
          <p:cNvSpPr/>
          <p:nvPr/>
        </p:nvSpPr>
        <p:spPr>
          <a:xfrm>
            <a:off x="980893" y="2004887"/>
            <a:ext cx="3873898" cy="43007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 smtClean="0"/>
              <a:t>Administrativos: 181 Hallazgos</a:t>
            </a:r>
            <a:endParaRPr lang="es-CO" sz="2800" b="1" dirty="0"/>
          </a:p>
        </p:txBody>
      </p:sp>
      <p:grpSp>
        <p:nvGrpSpPr>
          <p:cNvPr id="184" name="Grupo 22"/>
          <p:cNvGrpSpPr/>
          <p:nvPr/>
        </p:nvGrpSpPr>
        <p:grpSpPr>
          <a:xfrm>
            <a:off x="272480" y="1900837"/>
            <a:ext cx="796322" cy="739657"/>
            <a:chOff x="1988321" y="0"/>
            <a:chExt cx="810013" cy="1073007"/>
          </a:xfrm>
        </p:grpSpPr>
        <p:sp>
          <p:nvSpPr>
            <p:cNvPr id="185" name="Lágrima 8"/>
            <p:cNvSpPr/>
            <p:nvPr/>
          </p:nvSpPr>
          <p:spPr>
            <a:xfrm rot="10800000" flipH="1">
              <a:off x="1988321" y="0"/>
              <a:ext cx="810013" cy="832513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186" name="Lágrima 14"/>
            <p:cNvSpPr/>
            <p:nvPr/>
          </p:nvSpPr>
          <p:spPr>
            <a:xfrm rot="10800000" flipH="1">
              <a:off x="2104657" y="119569"/>
              <a:ext cx="577339" cy="59337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187" name="CuadroTexto 11"/>
            <p:cNvSpPr txBox="1"/>
            <p:nvPr/>
          </p:nvSpPr>
          <p:spPr>
            <a:xfrm>
              <a:off x="2187020" y="135386"/>
              <a:ext cx="187907" cy="937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endParaRPr lang="es-CO" sz="3600" b="1" dirty="0">
                <a:solidFill>
                  <a:schemeClr val="accent6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8" name="Imagen 18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50" y="2046864"/>
            <a:ext cx="398519" cy="252338"/>
          </a:xfrm>
          <a:prstGeom prst="rect">
            <a:avLst/>
          </a:prstGeom>
        </p:spPr>
      </p:pic>
      <p:sp>
        <p:nvSpPr>
          <p:cNvPr id="189" name="Rectángulo redondeado 7"/>
          <p:cNvSpPr/>
          <p:nvPr/>
        </p:nvSpPr>
        <p:spPr>
          <a:xfrm>
            <a:off x="5919256" y="1974464"/>
            <a:ext cx="3549164" cy="460496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 smtClean="0"/>
              <a:t>Disciplinarios: 139 Hallazgos</a:t>
            </a:r>
            <a:endParaRPr lang="es-CO" b="1" dirty="0">
              <a:solidFill>
                <a:prstClr val="white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grpSp>
        <p:nvGrpSpPr>
          <p:cNvPr id="190" name="Grupo 22"/>
          <p:cNvGrpSpPr/>
          <p:nvPr/>
        </p:nvGrpSpPr>
        <p:grpSpPr>
          <a:xfrm>
            <a:off x="5223959" y="1891184"/>
            <a:ext cx="796322" cy="739657"/>
            <a:chOff x="1988321" y="0"/>
            <a:chExt cx="810013" cy="1073007"/>
          </a:xfrm>
        </p:grpSpPr>
        <p:sp>
          <p:nvSpPr>
            <p:cNvPr id="191" name="Lágrima 8"/>
            <p:cNvSpPr/>
            <p:nvPr/>
          </p:nvSpPr>
          <p:spPr>
            <a:xfrm rot="10800000" flipH="1">
              <a:off x="1988321" y="0"/>
              <a:ext cx="810013" cy="832513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192" name="Lágrima 14"/>
            <p:cNvSpPr/>
            <p:nvPr/>
          </p:nvSpPr>
          <p:spPr>
            <a:xfrm rot="10800000" flipH="1">
              <a:off x="2104657" y="119569"/>
              <a:ext cx="577339" cy="59337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193" name="CuadroTexto 11"/>
            <p:cNvSpPr txBox="1"/>
            <p:nvPr/>
          </p:nvSpPr>
          <p:spPr>
            <a:xfrm>
              <a:off x="2187020" y="135386"/>
              <a:ext cx="187907" cy="937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endParaRPr lang="es-CO" sz="3600" b="1" dirty="0">
                <a:solidFill>
                  <a:schemeClr val="accent6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4" name="Imagen 19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861" y="2046864"/>
            <a:ext cx="398519" cy="252338"/>
          </a:xfrm>
          <a:prstGeom prst="rect">
            <a:avLst/>
          </a:prstGeom>
        </p:spPr>
      </p:pic>
      <p:sp>
        <p:nvSpPr>
          <p:cNvPr id="195" name="Rectángulo redondeado 7"/>
          <p:cNvSpPr/>
          <p:nvPr/>
        </p:nvSpPr>
        <p:spPr>
          <a:xfrm>
            <a:off x="980893" y="2739985"/>
            <a:ext cx="3873898" cy="43007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 smtClean="0"/>
              <a:t>Fiscales: 12 Hallazgos</a:t>
            </a:r>
            <a:endParaRPr lang="es-CO" sz="2800" b="1" dirty="0"/>
          </a:p>
        </p:txBody>
      </p:sp>
      <p:grpSp>
        <p:nvGrpSpPr>
          <p:cNvPr id="196" name="Grupo 22"/>
          <p:cNvGrpSpPr/>
          <p:nvPr/>
        </p:nvGrpSpPr>
        <p:grpSpPr>
          <a:xfrm>
            <a:off x="272480" y="2635935"/>
            <a:ext cx="796322" cy="739657"/>
            <a:chOff x="1988321" y="0"/>
            <a:chExt cx="810013" cy="1073007"/>
          </a:xfrm>
        </p:grpSpPr>
        <p:sp>
          <p:nvSpPr>
            <p:cNvPr id="197" name="Lágrima 8"/>
            <p:cNvSpPr/>
            <p:nvPr/>
          </p:nvSpPr>
          <p:spPr>
            <a:xfrm rot="10800000" flipH="1">
              <a:off x="1988321" y="0"/>
              <a:ext cx="810013" cy="832513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198" name="Lágrima 14"/>
            <p:cNvSpPr/>
            <p:nvPr/>
          </p:nvSpPr>
          <p:spPr>
            <a:xfrm rot="10800000" flipH="1">
              <a:off x="2104657" y="119569"/>
              <a:ext cx="577339" cy="59337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199" name="CuadroTexto 11"/>
            <p:cNvSpPr txBox="1"/>
            <p:nvPr/>
          </p:nvSpPr>
          <p:spPr>
            <a:xfrm>
              <a:off x="2187020" y="135386"/>
              <a:ext cx="187907" cy="937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endParaRPr lang="es-CO" sz="3600" b="1" dirty="0">
                <a:solidFill>
                  <a:schemeClr val="accent6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0" name="Imagen 1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50" y="2781962"/>
            <a:ext cx="398519" cy="252338"/>
          </a:xfrm>
          <a:prstGeom prst="rect">
            <a:avLst/>
          </a:prstGeom>
        </p:spPr>
      </p:pic>
      <p:sp>
        <p:nvSpPr>
          <p:cNvPr id="201" name="Rectángulo redondeado 7"/>
          <p:cNvSpPr/>
          <p:nvPr/>
        </p:nvSpPr>
        <p:spPr>
          <a:xfrm>
            <a:off x="5919256" y="2709562"/>
            <a:ext cx="3549164" cy="460496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 smtClean="0"/>
              <a:t>Fiscal y Penal: 1 Hallazgo</a:t>
            </a:r>
            <a:endParaRPr lang="es-CO" b="1" dirty="0">
              <a:solidFill>
                <a:prstClr val="white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grpSp>
        <p:nvGrpSpPr>
          <p:cNvPr id="202" name="Grupo 22"/>
          <p:cNvGrpSpPr/>
          <p:nvPr/>
        </p:nvGrpSpPr>
        <p:grpSpPr>
          <a:xfrm>
            <a:off x="5223959" y="2626282"/>
            <a:ext cx="796322" cy="739657"/>
            <a:chOff x="1988321" y="0"/>
            <a:chExt cx="810013" cy="1073007"/>
          </a:xfrm>
        </p:grpSpPr>
        <p:sp>
          <p:nvSpPr>
            <p:cNvPr id="203" name="Lágrima 8"/>
            <p:cNvSpPr/>
            <p:nvPr/>
          </p:nvSpPr>
          <p:spPr>
            <a:xfrm rot="10800000" flipH="1">
              <a:off x="1988321" y="0"/>
              <a:ext cx="810013" cy="832513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204" name="Lágrima 14"/>
            <p:cNvSpPr/>
            <p:nvPr/>
          </p:nvSpPr>
          <p:spPr>
            <a:xfrm rot="10800000" flipH="1">
              <a:off x="2104657" y="119569"/>
              <a:ext cx="577339" cy="59337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205" name="CuadroTexto 11"/>
            <p:cNvSpPr txBox="1"/>
            <p:nvPr/>
          </p:nvSpPr>
          <p:spPr>
            <a:xfrm>
              <a:off x="2187020" y="135386"/>
              <a:ext cx="187907" cy="937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endParaRPr lang="es-CO" sz="3600" b="1" dirty="0">
                <a:solidFill>
                  <a:schemeClr val="accent6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6" name="Imagen 20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861" y="2781962"/>
            <a:ext cx="398519" cy="252338"/>
          </a:xfrm>
          <a:prstGeom prst="rect">
            <a:avLst/>
          </a:prstGeom>
        </p:spPr>
      </p:pic>
      <p:sp>
        <p:nvSpPr>
          <p:cNvPr id="207" name="Rectángulo redondeado 7"/>
          <p:cNvSpPr/>
          <p:nvPr/>
        </p:nvSpPr>
        <p:spPr>
          <a:xfrm>
            <a:off x="980893" y="3444784"/>
            <a:ext cx="3873898" cy="43007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 smtClean="0"/>
              <a:t>Disciplinario y Fiscal: 69 Hallazgos</a:t>
            </a:r>
            <a:endParaRPr lang="es-CO" sz="2800" b="1" dirty="0"/>
          </a:p>
        </p:txBody>
      </p:sp>
      <p:grpSp>
        <p:nvGrpSpPr>
          <p:cNvPr id="208" name="Grupo 22"/>
          <p:cNvGrpSpPr/>
          <p:nvPr/>
        </p:nvGrpSpPr>
        <p:grpSpPr>
          <a:xfrm>
            <a:off x="272480" y="3340734"/>
            <a:ext cx="796322" cy="739657"/>
            <a:chOff x="1988321" y="0"/>
            <a:chExt cx="810013" cy="1073007"/>
          </a:xfrm>
        </p:grpSpPr>
        <p:sp>
          <p:nvSpPr>
            <p:cNvPr id="209" name="Lágrima 8"/>
            <p:cNvSpPr/>
            <p:nvPr/>
          </p:nvSpPr>
          <p:spPr>
            <a:xfrm rot="10800000" flipH="1">
              <a:off x="1988321" y="0"/>
              <a:ext cx="810013" cy="832513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210" name="Lágrima 14"/>
            <p:cNvSpPr/>
            <p:nvPr/>
          </p:nvSpPr>
          <p:spPr>
            <a:xfrm rot="10800000" flipH="1">
              <a:off x="2104657" y="119569"/>
              <a:ext cx="577339" cy="59337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211" name="CuadroTexto 11"/>
            <p:cNvSpPr txBox="1"/>
            <p:nvPr/>
          </p:nvSpPr>
          <p:spPr>
            <a:xfrm>
              <a:off x="2187020" y="135386"/>
              <a:ext cx="187907" cy="937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endParaRPr lang="es-CO" sz="3600" b="1" dirty="0">
                <a:solidFill>
                  <a:schemeClr val="accent6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2" name="Imagen 2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50" y="3486761"/>
            <a:ext cx="398519" cy="252338"/>
          </a:xfrm>
          <a:prstGeom prst="rect">
            <a:avLst/>
          </a:prstGeom>
        </p:spPr>
      </p:pic>
      <p:sp>
        <p:nvSpPr>
          <p:cNvPr id="213" name="Rectángulo redondeado 7"/>
          <p:cNvSpPr/>
          <p:nvPr/>
        </p:nvSpPr>
        <p:spPr>
          <a:xfrm>
            <a:off x="5919256" y="3414361"/>
            <a:ext cx="3549164" cy="460496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 smtClean="0"/>
              <a:t>Disciplinario y Penal: 16 Hallazgos</a:t>
            </a:r>
            <a:endParaRPr lang="es-CO" b="1" dirty="0">
              <a:solidFill>
                <a:prstClr val="white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grpSp>
        <p:nvGrpSpPr>
          <p:cNvPr id="214" name="Grupo 22"/>
          <p:cNvGrpSpPr/>
          <p:nvPr/>
        </p:nvGrpSpPr>
        <p:grpSpPr>
          <a:xfrm>
            <a:off x="5223959" y="3331081"/>
            <a:ext cx="796322" cy="739657"/>
            <a:chOff x="1988321" y="0"/>
            <a:chExt cx="810013" cy="1073007"/>
          </a:xfrm>
        </p:grpSpPr>
        <p:sp>
          <p:nvSpPr>
            <p:cNvPr id="215" name="Lágrima 8"/>
            <p:cNvSpPr/>
            <p:nvPr/>
          </p:nvSpPr>
          <p:spPr>
            <a:xfrm rot="10800000" flipH="1">
              <a:off x="1988321" y="0"/>
              <a:ext cx="810013" cy="832513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216" name="Lágrima 14"/>
            <p:cNvSpPr/>
            <p:nvPr/>
          </p:nvSpPr>
          <p:spPr>
            <a:xfrm rot="10800000" flipH="1">
              <a:off x="2104657" y="119569"/>
              <a:ext cx="577339" cy="59337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217" name="CuadroTexto 11"/>
            <p:cNvSpPr txBox="1"/>
            <p:nvPr/>
          </p:nvSpPr>
          <p:spPr>
            <a:xfrm>
              <a:off x="2187020" y="135386"/>
              <a:ext cx="187907" cy="937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endParaRPr lang="es-CO" sz="3600" b="1" dirty="0">
                <a:solidFill>
                  <a:schemeClr val="accent6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8" name="Imagen 2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861" y="3486761"/>
            <a:ext cx="398519" cy="252338"/>
          </a:xfrm>
          <a:prstGeom prst="rect">
            <a:avLst/>
          </a:prstGeom>
        </p:spPr>
      </p:pic>
      <p:sp>
        <p:nvSpPr>
          <p:cNvPr id="219" name="Rectángulo redondeado 7"/>
          <p:cNvSpPr/>
          <p:nvPr/>
        </p:nvSpPr>
        <p:spPr>
          <a:xfrm>
            <a:off x="2789812" y="4271104"/>
            <a:ext cx="4395436" cy="43007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 smtClean="0"/>
              <a:t>Disciplinario, Fiscal y Penal: 16 Hallazgos</a:t>
            </a:r>
            <a:endParaRPr lang="es-CO" sz="2800" b="1" dirty="0"/>
          </a:p>
        </p:txBody>
      </p:sp>
      <p:grpSp>
        <p:nvGrpSpPr>
          <p:cNvPr id="220" name="Grupo 22"/>
          <p:cNvGrpSpPr/>
          <p:nvPr/>
        </p:nvGrpSpPr>
        <p:grpSpPr>
          <a:xfrm>
            <a:off x="2081399" y="4167054"/>
            <a:ext cx="796322" cy="739657"/>
            <a:chOff x="1988321" y="0"/>
            <a:chExt cx="810013" cy="1073007"/>
          </a:xfrm>
        </p:grpSpPr>
        <p:sp>
          <p:nvSpPr>
            <p:cNvPr id="221" name="Lágrima 8"/>
            <p:cNvSpPr/>
            <p:nvPr/>
          </p:nvSpPr>
          <p:spPr>
            <a:xfrm rot="10800000" flipH="1">
              <a:off x="1988321" y="0"/>
              <a:ext cx="810013" cy="832513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222" name="Lágrima 14"/>
            <p:cNvSpPr/>
            <p:nvPr/>
          </p:nvSpPr>
          <p:spPr>
            <a:xfrm rot="10800000" flipH="1">
              <a:off x="2104657" y="119569"/>
              <a:ext cx="577339" cy="59337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223" name="CuadroTexto 11"/>
            <p:cNvSpPr txBox="1"/>
            <p:nvPr/>
          </p:nvSpPr>
          <p:spPr>
            <a:xfrm>
              <a:off x="2187020" y="135386"/>
              <a:ext cx="187907" cy="937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endParaRPr lang="es-CO" sz="3600" b="1" dirty="0">
                <a:solidFill>
                  <a:schemeClr val="accent6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4" name="Imagen 2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69" y="4313081"/>
            <a:ext cx="398519" cy="25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6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704528" y="476672"/>
            <a:ext cx="7948742" cy="54006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Impac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dirty="0" smtClean="0">
                <a:solidFill>
                  <a:srgbClr val="1F497D">
                    <a:lumMod val="50000"/>
                  </a:srgbClr>
                </a:solidFill>
                <a:latin typeface="Impact"/>
                <a:ea typeface="Helvetica Neue Bold Condensed" charset="0"/>
                <a:cs typeface="Impact"/>
              </a:rPr>
              <a:t>Premio Nacional de Interventorías </a:t>
            </a:r>
          </a:p>
          <a:p>
            <a:r>
              <a:rPr lang="es-CO" dirty="0" smtClean="0">
                <a:solidFill>
                  <a:srgbClr val="1F497D">
                    <a:lumMod val="50000"/>
                  </a:srgbClr>
                </a:solidFill>
                <a:latin typeface="Impact"/>
                <a:ea typeface="Helvetica Neue Bold Condensed" charset="0"/>
                <a:cs typeface="Impact"/>
              </a:rPr>
              <a:t>Capítulo Concesiones</a:t>
            </a:r>
            <a:endParaRPr lang="es-CO" dirty="0">
              <a:solidFill>
                <a:srgbClr val="1F497D">
                  <a:lumMod val="50000"/>
                </a:srgbClr>
              </a:solidFill>
              <a:latin typeface="Impact"/>
              <a:ea typeface="Helvetica Neue Bold Condensed" charset="0"/>
              <a:cs typeface="Impact"/>
            </a:endParaRPr>
          </a:p>
          <a:p>
            <a:pPr algn="l"/>
            <a:endParaRPr lang="es-CO" sz="2000" dirty="0">
              <a:ln w="0"/>
              <a:solidFill>
                <a:srgbClr val="832748"/>
              </a:solidFill>
              <a:latin typeface="Candara" panose="020E0502030303020204" pitchFamily="34" charset="0"/>
              <a:ea typeface="Helvetica Neue Bold Condensed" charset="0"/>
              <a:cs typeface="Impac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8285" y="1896514"/>
            <a:ext cx="486093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En la vigencia 2014 se entregó el primer premio Nacional de Interventorías, </a:t>
            </a:r>
            <a:r>
              <a:rPr lang="es-CO" sz="1400" dirty="0"/>
              <a:t>e</a:t>
            </a:r>
            <a:r>
              <a:rPr lang="es-CO" sz="1400" dirty="0" smtClean="0"/>
              <a:t>ste </a:t>
            </a:r>
            <a:r>
              <a:rPr lang="es-CO" sz="1400" dirty="0"/>
              <a:t>premio se enmarca en el objetivo estratégico de la entidad relacionado con la incorporación de las interventorías a los fines esenciales del Estado, en el que se reconoce el rol crítico que desempeñan las mismas en relación con el éxito de los proyectos de concesión actuales y futuros del </a:t>
            </a:r>
            <a:r>
              <a:rPr lang="es-CO" sz="1400" dirty="0" smtClean="0"/>
              <a:t>país.</a:t>
            </a:r>
            <a:endParaRPr lang="es-CO" sz="1400" dirty="0"/>
          </a:p>
        </p:txBody>
      </p:sp>
      <p:pic>
        <p:nvPicPr>
          <p:cNvPr id="1026" name="Picture 2" descr="http://www.ani.gov.co/sites/default/files/styles/516x387/public/interventorias.jpg?itok=8Sieuqf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078" y="2317536"/>
            <a:ext cx="3145109" cy="235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4016896" y="4803503"/>
            <a:ext cx="55847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/>
              <a:t>Los consorcios </a:t>
            </a:r>
            <a:r>
              <a:rPr lang="es-CO" sz="1400" dirty="0" err="1"/>
              <a:t>Interconcesiones</a:t>
            </a:r>
            <a:r>
              <a:rPr lang="es-CO" sz="1400" dirty="0"/>
              <a:t> 2012 (</a:t>
            </a:r>
            <a:r>
              <a:rPr lang="es-CO" sz="1400" dirty="0" err="1"/>
              <a:t>Joyco</a:t>
            </a:r>
            <a:r>
              <a:rPr lang="es-CO" sz="1400" dirty="0"/>
              <a:t> SAS y Consultores Técnicos y Económicos SA), R&amp;Q </a:t>
            </a:r>
            <a:r>
              <a:rPr lang="es-CO" sz="1400" dirty="0" err="1"/>
              <a:t>Servinc</a:t>
            </a:r>
            <a:r>
              <a:rPr lang="es-CO" sz="1400" dirty="0"/>
              <a:t> y </a:t>
            </a:r>
            <a:r>
              <a:rPr lang="es-CO" sz="1400" dirty="0" err="1"/>
              <a:t>Zañartu</a:t>
            </a:r>
            <a:r>
              <a:rPr lang="es-CO" sz="1400" dirty="0"/>
              <a:t> - MAB - </a:t>
            </a:r>
            <a:r>
              <a:rPr lang="es-CO" sz="1400" dirty="0" err="1"/>
              <a:t>Velnec</a:t>
            </a:r>
            <a:r>
              <a:rPr lang="es-CO" sz="1400" dirty="0"/>
              <a:t> fueron galardonados con la primera estatuilla que otorga la Agencia Nacional de Infraestructura a las interventorías que contribuyen con su desempeño y gestión de excelencia a garantizar el éxito de los proyectos a través de la vigilancia y control que </a:t>
            </a:r>
            <a:r>
              <a:rPr lang="es-CO" sz="1400" dirty="0" smtClean="0"/>
              <a:t>ejercen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131927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jK6l97Lt0aBqNfC0v42f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jK6l97Lt0aBqNfC0v42f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.75"/>
  <p:tag name="LTOP" val=" 97.3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.75"/>
  <p:tag name="LTOP" val=" 97.3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.75"/>
  <p:tag name="LTOP" val=" 97.3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jK6l97Lt0aBqNfC0v42f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.75"/>
  <p:tag name="LTOP" val=" 97.3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jK6l97Lt0aBqNfC0v42f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jK6l97Lt0aBqNfC0v42f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.75"/>
  <p:tag name="LTOP" val=" 97.3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.75"/>
  <p:tag name="LTOP" val=" 97.3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jK6l97Lt0aBqNfC0v42fA"/>
</p:tagLst>
</file>

<file path=ppt/theme/theme1.xml><?xml version="1.0" encoding="utf-8"?>
<a:theme xmlns:a="http://schemas.openxmlformats.org/drawingml/2006/main" name="plantilla ANI">
  <a:themeElements>
    <a:clrScheme name="Personalizado 5">
      <a:dk1>
        <a:srgbClr val="022B44"/>
      </a:dk1>
      <a:lt1>
        <a:sysClr val="window" lastClr="FFFFFF"/>
      </a:lt1>
      <a:dk2>
        <a:srgbClr val="FFFFFF"/>
      </a:dk2>
      <a:lt2>
        <a:srgbClr val="D8D8D8"/>
      </a:lt2>
      <a:accent1>
        <a:srgbClr val="B8CCE4"/>
      </a:accent1>
      <a:accent2>
        <a:srgbClr val="EFA674"/>
      </a:accent2>
      <a:accent3>
        <a:srgbClr val="366092"/>
      </a:accent3>
      <a:accent4>
        <a:srgbClr val="DB620F"/>
      </a:accent4>
      <a:accent5>
        <a:srgbClr val="FBD5B5"/>
      </a:accent5>
      <a:accent6>
        <a:srgbClr val="6D96C7"/>
      </a:accent6>
      <a:hlink>
        <a:srgbClr val="000000"/>
      </a:hlink>
      <a:folHlink>
        <a:srgbClr val="DB620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ANI</Template>
  <TotalTime>9225</TotalTime>
  <Words>581</Words>
  <Application>Microsoft Office PowerPoint</Application>
  <PresentationFormat>A4 (210 x 297 mm)</PresentationFormat>
  <Paragraphs>73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21" baseType="lpstr">
      <vt:lpstr>MS Mincho</vt:lpstr>
      <vt:lpstr>ＭＳ Ｐゴシック</vt:lpstr>
      <vt:lpstr>Arial</vt:lpstr>
      <vt:lpstr>Arial Black</vt:lpstr>
      <vt:lpstr>Arial Narrow</vt:lpstr>
      <vt:lpstr>Calibri</vt:lpstr>
      <vt:lpstr>Candara</vt:lpstr>
      <vt:lpstr>Futura Lt</vt:lpstr>
      <vt:lpstr>Helvetica Neue Bold Condensed</vt:lpstr>
      <vt:lpstr>Impact</vt:lpstr>
      <vt:lpstr>Times New Roman</vt:lpstr>
      <vt:lpstr>plantilla ANI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nrojas</dc:creator>
  <cp:lastModifiedBy>Ricardo Aguilera Wilches</cp:lastModifiedBy>
  <cp:revision>298</cp:revision>
  <cp:lastPrinted>2012-11-28T19:27:24Z</cp:lastPrinted>
  <dcterms:created xsi:type="dcterms:W3CDTF">2012-11-16T19:55:35Z</dcterms:created>
  <dcterms:modified xsi:type="dcterms:W3CDTF">2015-02-24T16:11:59Z</dcterms:modified>
</cp:coreProperties>
</file>