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notesSlides/notesSlide1.xml" ContentType="application/vnd.openxmlformats-officedocument.presentationml.notesSlide+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6.xml" ContentType="application/vnd.openxmlformats-officedocument.presentationml.notesSlide+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1" r:id="rId3"/>
    <p:sldId id="262" r:id="rId4"/>
    <p:sldId id="274" r:id="rId5"/>
    <p:sldId id="263" r:id="rId6"/>
    <p:sldId id="280" r:id="rId7"/>
    <p:sldId id="283" r:id="rId8"/>
    <p:sldId id="275" r:id="rId9"/>
    <p:sldId id="276" r:id="rId10"/>
    <p:sldId id="279" r:id="rId11"/>
    <p:sldId id="278" r:id="rId12"/>
    <p:sldId id="277" r:id="rId13"/>
  </p:sldIdLst>
  <p:sldSz cx="9144000" cy="6858000" type="screen4x3"/>
  <p:notesSz cx="7010400" cy="9296400"/>
  <p:custDataLst>
    <p:tags r:id="rId15"/>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3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61"/>
    <a:srgbClr val="FEF6F0"/>
    <a:srgbClr val="FBD5B5"/>
    <a:srgbClr val="B8CCE4"/>
    <a:srgbClr val="68CCE4"/>
    <a:srgbClr val="B9CDE5"/>
    <a:srgbClr val="95B3D7"/>
    <a:srgbClr val="1BA3B1"/>
    <a:srgbClr val="1CB0A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72" d="100"/>
          <a:sy n="72" d="100"/>
        </p:scale>
        <p:origin x="1470" y="72"/>
      </p:cViewPr>
      <p:guideLst>
        <p:guide orient="horz" pos="2160"/>
        <p:guide pos="2880"/>
        <p:guide pos="13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s-ES" b="1" dirty="0"/>
              <a:t>Total: 791</a:t>
            </a:r>
            <a:r>
              <a:rPr lang="es-ES" b="1" baseline="0" dirty="0"/>
              <a:t> </a:t>
            </a:r>
          </a:p>
          <a:p>
            <a:pPr algn="l">
              <a:defRPr/>
            </a:pPr>
            <a:r>
              <a:rPr lang="es-ES" i="1" baseline="0" dirty="0"/>
              <a:t>Contestados: 789 </a:t>
            </a:r>
          </a:p>
          <a:p>
            <a:pPr algn="l">
              <a:defRPr/>
            </a:pPr>
            <a:r>
              <a:rPr lang="es-ES" i="1" baseline="0" dirty="0"/>
              <a:t>En trámite: 2</a:t>
            </a:r>
            <a:endParaRPr lang="es-ES" i="1" dirty="0"/>
          </a:p>
        </c:rich>
      </c:tx>
      <c:layout>
        <c:manualLayout>
          <c:xMode val="edge"/>
          <c:yMode val="edge"/>
          <c:x val="2.2116331150019545E-4"/>
          <c:y val="2.5494671914688002E-3"/>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Contraloría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Ingresos</c:v>
                </c:pt>
              </c:strCache>
            </c:strRef>
          </c:cat>
          <c:val>
            <c:numRef>
              <c:f>Hoja1!$B$2</c:f>
              <c:numCache>
                <c:formatCode>General</c:formatCode>
                <c:ptCount val="1"/>
                <c:pt idx="0">
                  <c:v>228</c:v>
                </c:pt>
              </c:numCache>
            </c:numRef>
          </c:val>
          <c:extLst>
            <c:ext xmlns:c16="http://schemas.microsoft.com/office/drawing/2014/chart" uri="{C3380CC4-5D6E-409C-BE32-E72D297353CC}">
              <c16:uniqueId val="{00000000-43B0-464E-A215-501DD403C655}"/>
            </c:ext>
          </c:extLst>
        </c:ser>
        <c:ser>
          <c:idx val="1"/>
          <c:order val="1"/>
          <c:tx>
            <c:strRef>
              <c:f>Hoja1!$C$1</c:f>
              <c:strCache>
                <c:ptCount val="1"/>
                <c:pt idx="0">
                  <c:v>Procuraduría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Ingresos</c:v>
                </c:pt>
              </c:strCache>
            </c:strRef>
          </c:cat>
          <c:val>
            <c:numRef>
              <c:f>Hoja1!$C$2</c:f>
              <c:numCache>
                <c:formatCode>General</c:formatCode>
                <c:ptCount val="1"/>
                <c:pt idx="0">
                  <c:v>322</c:v>
                </c:pt>
              </c:numCache>
            </c:numRef>
          </c:val>
          <c:extLst>
            <c:ext xmlns:c16="http://schemas.microsoft.com/office/drawing/2014/chart" uri="{C3380CC4-5D6E-409C-BE32-E72D297353CC}">
              <c16:uniqueId val="{00000001-43B0-464E-A215-501DD403C655}"/>
            </c:ext>
          </c:extLst>
        </c:ser>
        <c:ser>
          <c:idx val="2"/>
          <c:order val="2"/>
          <c:tx>
            <c:strRef>
              <c:f>Hoja1!$D$1</c:f>
              <c:strCache>
                <c:ptCount val="1"/>
                <c:pt idx="0">
                  <c:v>Fiscalía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Ingresos</c:v>
                </c:pt>
              </c:strCache>
            </c:strRef>
          </c:cat>
          <c:val>
            <c:numRef>
              <c:f>Hoja1!$D$2</c:f>
              <c:numCache>
                <c:formatCode>General</c:formatCode>
                <c:ptCount val="1"/>
                <c:pt idx="0">
                  <c:v>21</c:v>
                </c:pt>
              </c:numCache>
            </c:numRef>
          </c:val>
          <c:extLst>
            <c:ext xmlns:c16="http://schemas.microsoft.com/office/drawing/2014/chart" uri="{C3380CC4-5D6E-409C-BE32-E72D297353CC}">
              <c16:uniqueId val="{00000002-43B0-464E-A215-501DD403C655}"/>
            </c:ext>
          </c:extLst>
        </c:ser>
        <c:ser>
          <c:idx val="3"/>
          <c:order val="3"/>
          <c:tx>
            <c:strRef>
              <c:f>Hoja1!$E$1</c:f>
              <c:strCache>
                <c:ptCount val="1"/>
                <c:pt idx="0">
                  <c:v>Defensoría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Ingresos</c:v>
                </c:pt>
              </c:strCache>
            </c:strRef>
          </c:cat>
          <c:val>
            <c:numRef>
              <c:f>Hoja1!$E$2</c:f>
              <c:numCache>
                <c:formatCode>General</c:formatCode>
                <c:ptCount val="1"/>
                <c:pt idx="0">
                  <c:v>31</c:v>
                </c:pt>
              </c:numCache>
            </c:numRef>
          </c:val>
          <c:extLst>
            <c:ext xmlns:c16="http://schemas.microsoft.com/office/drawing/2014/chart" uri="{C3380CC4-5D6E-409C-BE32-E72D297353CC}">
              <c16:uniqueId val="{00000003-43B0-464E-A215-501DD403C655}"/>
            </c:ext>
          </c:extLst>
        </c:ser>
        <c:ser>
          <c:idx val="4"/>
          <c:order val="4"/>
          <c:tx>
            <c:strRef>
              <c:f>Hoja1!$F$1</c:f>
              <c:strCache>
                <c:ptCount val="1"/>
                <c:pt idx="0">
                  <c:v>Congreso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Ingresos</c:v>
                </c:pt>
              </c:strCache>
            </c:strRef>
          </c:cat>
          <c:val>
            <c:numRef>
              <c:f>Hoja1!$F$2</c:f>
              <c:numCache>
                <c:formatCode>General</c:formatCode>
                <c:ptCount val="1"/>
                <c:pt idx="0">
                  <c:v>87</c:v>
                </c:pt>
              </c:numCache>
            </c:numRef>
          </c:val>
          <c:extLst>
            <c:ext xmlns:c16="http://schemas.microsoft.com/office/drawing/2014/chart" uri="{C3380CC4-5D6E-409C-BE32-E72D297353CC}">
              <c16:uniqueId val="{00000004-43B0-464E-A215-501DD403C655}"/>
            </c:ext>
          </c:extLst>
        </c:ser>
        <c:ser>
          <c:idx val="5"/>
          <c:order val="5"/>
          <c:tx>
            <c:strRef>
              <c:f>Hoja1!$G$1</c:f>
              <c:strCache>
                <c:ptCount val="1"/>
                <c:pt idx="0">
                  <c:v>Superpuertos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Ingresos</c:v>
                </c:pt>
              </c:strCache>
            </c:strRef>
          </c:cat>
          <c:val>
            <c:numRef>
              <c:f>Hoja1!$G$2</c:f>
              <c:numCache>
                <c:formatCode>General</c:formatCode>
                <c:ptCount val="1"/>
                <c:pt idx="0">
                  <c:v>102</c:v>
                </c:pt>
              </c:numCache>
            </c:numRef>
          </c:val>
          <c:extLst>
            <c:ext xmlns:c16="http://schemas.microsoft.com/office/drawing/2014/chart" uri="{C3380CC4-5D6E-409C-BE32-E72D297353CC}">
              <c16:uniqueId val="{00000005-43B0-464E-A215-501DD403C655}"/>
            </c:ext>
          </c:extLst>
        </c:ser>
        <c:dLbls>
          <c:dLblPos val="outEnd"/>
          <c:showLegendKey val="0"/>
          <c:showVal val="1"/>
          <c:showCatName val="0"/>
          <c:showSerName val="0"/>
          <c:showPercent val="0"/>
          <c:showBubbleSize val="0"/>
        </c:dLbls>
        <c:gapWidth val="219"/>
        <c:overlap val="-27"/>
        <c:axId val="219157232"/>
        <c:axId val="219156840"/>
      </c:barChart>
      <c:catAx>
        <c:axId val="219157232"/>
        <c:scaling>
          <c:orientation val="minMax"/>
        </c:scaling>
        <c:delete val="1"/>
        <c:axPos val="b"/>
        <c:numFmt formatCode="General" sourceLinked="1"/>
        <c:majorTickMark val="out"/>
        <c:minorTickMark val="none"/>
        <c:tickLblPos val="nextTo"/>
        <c:crossAx val="219156840"/>
        <c:crosses val="autoZero"/>
        <c:auto val="1"/>
        <c:lblAlgn val="ctr"/>
        <c:lblOffset val="100"/>
        <c:noMultiLvlLbl val="0"/>
      </c:catAx>
      <c:valAx>
        <c:axId val="2191568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1915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Candara"/>
                <a:sym typeface="Candara"/>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Candara"/>
                <a:sym typeface="Candara"/>
              </a:defRPr>
            </a:lvl1pPr>
          </a:lstStyle>
          <a:p>
            <a:fld id="{C05DC3C3-82F0-4D9B-905B-D410E9D2B4EF}" type="datetimeFigureOut">
              <a:rPr lang="en-US" smtClean="0"/>
              <a:pPr/>
              <a:t>12/21/2016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Candara"/>
                <a:sym typeface="Candara"/>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Candara"/>
                <a:sym typeface="Candara"/>
              </a:defRPr>
            </a:lvl1pPr>
          </a:lstStyle>
          <a:p>
            <a:fld id="{922BCB6B-DDD0-410F-889F-FEC5002ABB12}" type="slidenum">
              <a:rPr lang="en-US" smtClean="0"/>
              <a:pPr/>
              <a:t>‹Nº›</a:t>
            </a:fld>
            <a:endParaRPr lang="en-US"/>
          </a:p>
        </p:txBody>
      </p:sp>
    </p:spTree>
    <p:extLst>
      <p:ext uri="{BB962C8B-B14F-4D97-AF65-F5344CB8AC3E}">
        <p14:creationId xmlns:p14="http://schemas.microsoft.com/office/powerpoint/2010/main" val="4091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a:ea typeface="+mn-ea"/>
        <a:cs typeface="+mn-cs"/>
        <a:sym typeface="Candara"/>
      </a:defRPr>
    </a:lvl1pPr>
    <a:lvl2pPr marL="457200" algn="l" defTabSz="914400" rtl="0" eaLnBrk="1" latinLnBrk="0" hangingPunct="1">
      <a:defRPr sz="1200" kern="1200">
        <a:solidFill>
          <a:schemeClr val="tx1"/>
        </a:solidFill>
        <a:latin typeface="Candara"/>
        <a:ea typeface="+mn-ea"/>
        <a:cs typeface="+mn-cs"/>
        <a:sym typeface="Candara"/>
      </a:defRPr>
    </a:lvl2pPr>
    <a:lvl3pPr marL="914400" algn="l" defTabSz="914400" rtl="0" eaLnBrk="1" latinLnBrk="0" hangingPunct="1">
      <a:defRPr sz="1200" kern="1200">
        <a:solidFill>
          <a:schemeClr val="tx1"/>
        </a:solidFill>
        <a:latin typeface="Candara"/>
        <a:ea typeface="+mn-ea"/>
        <a:cs typeface="+mn-cs"/>
        <a:sym typeface="Candara"/>
      </a:defRPr>
    </a:lvl3pPr>
    <a:lvl4pPr marL="1371600" algn="l" defTabSz="914400" rtl="0" eaLnBrk="1" latinLnBrk="0" hangingPunct="1">
      <a:defRPr sz="1200" kern="1200">
        <a:solidFill>
          <a:schemeClr val="tx1"/>
        </a:solidFill>
        <a:latin typeface="Candara"/>
        <a:ea typeface="+mn-ea"/>
        <a:cs typeface="+mn-cs"/>
        <a:sym typeface="Candara"/>
      </a:defRPr>
    </a:lvl4pPr>
    <a:lvl5pPr marL="1828800" algn="l" defTabSz="914400" rtl="0" eaLnBrk="1" latinLnBrk="0" hangingPunct="1">
      <a:defRPr sz="1200" kern="1200">
        <a:solidFill>
          <a:schemeClr val="tx1"/>
        </a:solidFill>
        <a:latin typeface="Candara"/>
        <a:ea typeface="+mn-ea"/>
        <a:cs typeface="+mn-cs"/>
        <a:sym typeface="Candar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1</a:t>
            </a:fld>
            <a:endParaRPr lang="en-US"/>
          </a:p>
        </p:txBody>
      </p:sp>
    </p:spTree>
    <p:extLst>
      <p:ext uri="{BB962C8B-B14F-4D97-AF65-F5344CB8AC3E}">
        <p14:creationId xmlns:p14="http://schemas.microsoft.com/office/powerpoint/2010/main" val="92062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12</a:t>
            </a:fld>
            <a:endParaRPr lang="en-US"/>
          </a:p>
        </p:txBody>
      </p:sp>
    </p:spTree>
    <p:extLst>
      <p:ext uri="{BB962C8B-B14F-4D97-AF65-F5344CB8AC3E}">
        <p14:creationId xmlns:p14="http://schemas.microsoft.com/office/powerpoint/2010/main" val="350740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2</a:t>
            </a:fld>
            <a:endParaRPr lang="en-US"/>
          </a:p>
        </p:txBody>
      </p:sp>
    </p:spTree>
    <p:extLst>
      <p:ext uri="{BB962C8B-B14F-4D97-AF65-F5344CB8AC3E}">
        <p14:creationId xmlns:p14="http://schemas.microsoft.com/office/powerpoint/2010/main" val="400654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3</a:t>
            </a:fld>
            <a:endParaRPr lang="en-US"/>
          </a:p>
        </p:txBody>
      </p:sp>
    </p:spTree>
    <p:extLst>
      <p:ext uri="{BB962C8B-B14F-4D97-AF65-F5344CB8AC3E}">
        <p14:creationId xmlns:p14="http://schemas.microsoft.com/office/powerpoint/2010/main" val="73907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5</a:t>
            </a:fld>
            <a:endParaRPr lang="en-US"/>
          </a:p>
        </p:txBody>
      </p:sp>
    </p:spTree>
    <p:extLst>
      <p:ext uri="{BB962C8B-B14F-4D97-AF65-F5344CB8AC3E}">
        <p14:creationId xmlns:p14="http://schemas.microsoft.com/office/powerpoint/2010/main" val="141739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6</a:t>
            </a:fld>
            <a:endParaRPr lang="en-US"/>
          </a:p>
        </p:txBody>
      </p:sp>
    </p:spTree>
    <p:extLst>
      <p:ext uri="{BB962C8B-B14F-4D97-AF65-F5344CB8AC3E}">
        <p14:creationId xmlns:p14="http://schemas.microsoft.com/office/powerpoint/2010/main" val="336331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7</a:t>
            </a:fld>
            <a:endParaRPr lang="en-US"/>
          </a:p>
        </p:txBody>
      </p:sp>
    </p:spTree>
    <p:extLst>
      <p:ext uri="{BB962C8B-B14F-4D97-AF65-F5344CB8AC3E}">
        <p14:creationId xmlns:p14="http://schemas.microsoft.com/office/powerpoint/2010/main" val="67293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8</a:t>
            </a:fld>
            <a:endParaRPr lang="en-US"/>
          </a:p>
        </p:txBody>
      </p:sp>
    </p:spTree>
    <p:extLst>
      <p:ext uri="{BB962C8B-B14F-4D97-AF65-F5344CB8AC3E}">
        <p14:creationId xmlns:p14="http://schemas.microsoft.com/office/powerpoint/2010/main" val="226381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9</a:t>
            </a:fld>
            <a:endParaRPr lang="en-US"/>
          </a:p>
        </p:txBody>
      </p:sp>
    </p:spTree>
    <p:extLst>
      <p:ext uri="{BB962C8B-B14F-4D97-AF65-F5344CB8AC3E}">
        <p14:creationId xmlns:p14="http://schemas.microsoft.com/office/powerpoint/2010/main" val="235610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10</a:t>
            </a:fld>
            <a:endParaRPr lang="en-US"/>
          </a:p>
        </p:txBody>
      </p:sp>
    </p:spTree>
    <p:extLst>
      <p:ext uri="{BB962C8B-B14F-4D97-AF65-F5344CB8AC3E}">
        <p14:creationId xmlns:p14="http://schemas.microsoft.com/office/powerpoint/2010/main" val="18029345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4.png"/><Relationship Id="rId2" Type="http://schemas.openxmlformats.org/officeDocument/2006/relationships/tags" Target="../tags/tag10.xml"/><Relationship Id="rId16" Type="http://schemas.openxmlformats.org/officeDocument/2006/relationships/image" Target="../media/image2.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emf"/><Relationship Id="rId4" Type="http://schemas.openxmlformats.org/officeDocument/2006/relationships/tags" Target="../tags/tag28.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11" Type="http://schemas.openxmlformats.org/officeDocument/2006/relationships/image" Target="../media/image1.emf"/><Relationship Id="rId5" Type="http://schemas.openxmlformats.org/officeDocument/2006/relationships/tags" Target="../tags/tag38.xml"/><Relationship Id="rId10" Type="http://schemas.openxmlformats.org/officeDocument/2006/relationships/oleObject" Target="../embeddings/oleObject6.bin"/><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3.xml"/><Relationship Id="rId7" Type="http://schemas.openxmlformats.org/officeDocument/2006/relationships/oleObject" Target="../embeddings/oleObject7.bin"/><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png"/><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image" Target="../media/image2.jpeg"/><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1.emf"/><Relationship Id="rId4" Type="http://schemas.openxmlformats.org/officeDocument/2006/relationships/tags" Target="../tags/tag54.xml"/><Relationship Id="rId9"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256438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1"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a:t>Date</a:t>
            </a:r>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28146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4590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5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5 Marcador de número de diapositiva"/>
          <p:cNvSpPr>
            <a:spLocks noGrp="1"/>
          </p:cNvSpPr>
          <p:nvPr>
            <p:ph type="sldNum" sz="quarter" idx="12"/>
            <p:custDataLst>
              <p:tags r:id="rId4"/>
            </p:custDataLst>
          </p:nvPr>
        </p:nvSpPr>
        <p:spPr>
          <a:xfrm>
            <a:off x="8143900" y="6356351"/>
            <a:ext cx="542900"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253528" y="982470"/>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1913243"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4396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48063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7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custDataLst>
              <p:tags r:id="rId3"/>
            </p:custDataLst>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CO" dirty="0"/>
          </a:p>
        </p:txBody>
      </p:sp>
      <p:sp>
        <p:nvSpPr>
          <p:cNvPr id="3" name="2 Marcador de texto"/>
          <p:cNvSpPr>
            <a:spLocks noGrp="1"/>
          </p:cNvSpPr>
          <p:nvPr>
            <p:ph type="body" idx="1"/>
            <p:custDataLst>
              <p:tags r:id="rId4"/>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6" name="5 Marcador de número de diapositiva"/>
          <p:cNvSpPr>
            <a:spLocks noGrp="1"/>
          </p:cNvSpPr>
          <p:nvPr>
            <p:ph type="sldNum" sz="quarter" idx="12"/>
            <p:custDataLst>
              <p:tags r:id="rId5"/>
            </p:custDataLst>
          </p:nvPr>
        </p:nvSpPr>
        <p:spPr/>
        <p:txBody>
          <a:bodyPr/>
          <a:lstStyle>
            <a:lvl1pPr>
              <a:defRPr/>
            </a:lvl1pPr>
          </a:lstStyle>
          <a:p>
            <a:pPr>
              <a:defRPr/>
            </a:pPr>
            <a:fld id="{12D14B49-4D72-45FA-8B65-70D0AF839554}"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4 Marcador de pie de página"/>
          <p:cNvSpPr>
            <a:spLocks noGrp="1"/>
          </p:cNvSpPr>
          <p:nvPr>
            <p:ph type="ftr" sz="quarter" idx="11"/>
            <p:custDataLst>
              <p:tags r:id="rId6"/>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3 Marcador de fecha"/>
          <p:cNvSpPr>
            <a:spLocks noGrp="1"/>
          </p:cNvSpPr>
          <p:nvPr>
            <p:ph type="dt" sz="half" idx="10"/>
            <p:custDataLst>
              <p:tags r:id="rId7"/>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36905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25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40588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33094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3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hasCustomPrompt="1"/>
            <p:custDataLst>
              <p:tags r:id="rId4"/>
            </p:custDataLst>
          </p:nvPr>
        </p:nvSpPr>
        <p:spPr>
          <a:xfrm>
            <a:off x="819150" y="433512"/>
            <a:ext cx="7318788" cy="748669"/>
          </a:xfrm>
        </p:spPr>
        <p:txBody>
          <a:bodyPr/>
          <a:lstStyle>
            <a:lvl1pPr>
              <a:defRPr sz="2400" b="1">
                <a:solidFill>
                  <a:schemeClr val="tx1"/>
                </a:solidFill>
              </a:defRPr>
            </a:lvl1pPr>
          </a:lstStyle>
          <a:p>
            <a:r>
              <a:rPr lang="en-US" dirty="0"/>
              <a:t>Click to edit master title style</a:t>
            </a:r>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181853" y="6198201"/>
            <a:ext cx="684423"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93738" y="6305273"/>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98089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320472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0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4 Marcador de pie de página"/>
          <p:cNvSpPr>
            <a:spLocks noGrp="1"/>
          </p:cNvSpPr>
          <p:nvPr>
            <p:ph type="ftr" sz="quarter" idx="11"/>
            <p:custDataLst>
              <p:tags r:id="rId3"/>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5" name="3 Marcador de fecha"/>
          <p:cNvSpPr>
            <a:spLocks noGrp="1"/>
          </p:cNvSpPr>
          <p:nvPr>
            <p:ph type="dt" sz="half" idx="10"/>
            <p:custDataLst>
              <p:tags r:id="rId5"/>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181299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7227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4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374900" y="3683000"/>
            <a:ext cx="5956300" cy="1016000"/>
          </a:xfrm>
        </p:spPr>
        <p:txBody>
          <a:bodyPr anchor="t"/>
          <a:lstStyle>
            <a:lvl1pPr algn="l">
              <a:defRPr sz="3200" b="1" cap="none" baseline="0">
                <a:solidFill>
                  <a:schemeClr val="tx1"/>
                </a:solidFill>
              </a:defRPr>
            </a:lvl1pPr>
          </a:lstStyle>
          <a:p>
            <a:r>
              <a:rPr lang="es-ES" dirty="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6634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2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s-ES"/>
              <a:t>Haga clic para modificar el estilo de título del patrón</a:t>
            </a:r>
            <a:endParaRPr lang="en-US"/>
          </a:p>
        </p:txBody>
      </p:sp>
      <p:sp>
        <p:nvSpPr>
          <p:cNvPr id="3" name="Content Placeholder 2"/>
          <p:cNvSpPr>
            <a:spLocks noGrp="1"/>
          </p:cNvSpPr>
          <p:nvPr>
            <p:ph idx="1"/>
            <p:custDataLst>
              <p:tags r:id="rId4"/>
            </p:custDataLst>
          </p:nvPr>
        </p:nvSpPr>
        <p:spPr>
          <a:xfrm>
            <a:off x="1256305" y="1250343"/>
            <a:ext cx="7529885" cy="512660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8E18E1EC-63BD-4A12-BF8A-3B41A5EE0EAA}" type="slidenum">
              <a:rPr lang="es-CO" smtClean="0">
                <a:solidFill>
                  <a:srgbClr val="244061">
                    <a:tint val="75000"/>
                  </a:srgbClr>
                </a:solidFill>
              </a:rPr>
              <a:pPr/>
              <a:t>‹Nº›</a:t>
            </a:fld>
            <a:endParaRPr lang="es-CO" dirty="0">
              <a:solidFill>
                <a:srgbClr val="244061">
                  <a:tint val="75000"/>
                </a:srgbClr>
              </a:solidFill>
            </a:endParaRPr>
          </a:p>
        </p:txBody>
      </p:sp>
      <p:sp>
        <p:nvSpPr>
          <p:cNvPr id="7" name="3 Marcador de fecha"/>
          <p:cNvSpPr>
            <a:spLocks noGrp="1"/>
          </p:cNvSpPr>
          <p:nvPr>
            <p:ph type="dt" sz="half" idx="10"/>
            <p:custDataLst>
              <p:tags r:id="rId6"/>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4 Marcador de pie de página"/>
          <p:cNvSpPr>
            <a:spLocks noGrp="1"/>
          </p:cNvSpPr>
          <p:nvPr>
            <p:ph type="ftr" sz="quarter" idx="11"/>
            <p:custDataLst>
              <p:tags r:id="rId7"/>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253660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ext uri="{D42A27DB-BD31-4B8C-83A1-F6EECF244321}">
                <p14:modId xmlns:p14="http://schemas.microsoft.com/office/powerpoint/2010/main" val="3226153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3"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1027" name="2 Marcador de texto"/>
          <p:cNvSpPr>
            <a:spLocks noGrp="1"/>
          </p:cNvSpPr>
          <p:nvPr>
            <p:ph type="body" idx="1"/>
            <p:custDataLst>
              <p:tags r:id="rId12"/>
            </p:custDataLst>
          </p:nvPr>
        </p:nvSpPr>
        <p:spPr bwMode="auto">
          <a:xfrm>
            <a:off x="286246" y="1250344"/>
            <a:ext cx="8579458" cy="4969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número de diapositiva"/>
          <p:cNvSpPr>
            <a:spLocks noGrp="1"/>
          </p:cNvSpPr>
          <p:nvPr>
            <p:ph type="sldNum" sz="quarter" idx="4"/>
            <p:custDataLst>
              <p:tags r:id="rId13"/>
            </p:custDataLst>
          </p:nvPr>
        </p:nvSpPr>
        <p:spPr>
          <a:xfrm>
            <a:off x="8674100" y="6451341"/>
            <a:ext cx="43259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Candara"/>
                <a:cs typeface="+mn-cs"/>
                <a:sym typeface="Candara"/>
              </a:defRPr>
            </a:lvl1pPr>
          </a:lstStyle>
          <a:p>
            <a:pPr>
              <a:defRPr/>
            </a:pPr>
            <a:fld id="{CC308BA6-CE2B-4543-82B0-7E6DCE132E0F}" type="slidenum">
              <a:rPr lang="es-CO" smtClean="0">
                <a:solidFill>
                  <a:srgbClr val="244061">
                    <a:tint val="75000"/>
                  </a:srgbClr>
                </a:solidFill>
              </a:rPr>
              <a:pPr>
                <a:defRPr/>
              </a:pPr>
              <a:t>‹Nº›</a:t>
            </a:fld>
            <a:endParaRPr lang="es-CO" dirty="0">
              <a:solidFill>
                <a:srgbClr val="244061">
                  <a:tint val="75000"/>
                </a:srgbClr>
              </a:solidFill>
            </a:endParaRPr>
          </a:p>
        </p:txBody>
      </p:sp>
      <p:pic>
        <p:nvPicPr>
          <p:cNvPr id="1031" name="E719C35A-4CD6-4178-B0D0-8DA208F1799A" descr="E719C35A-4CD6-4178-B0D0-8DA208F1799A"/>
          <p:cNvPicPr>
            <a:picLocks noChangeAspect="1" noChangeArrowheads="1"/>
          </p:cNvPicPr>
          <p:nvPr>
            <p:custDataLst>
              <p:tags r:id="rId14"/>
            </p:custDataLst>
          </p:nvPr>
        </p:nvPicPr>
        <p:blipFill rotWithShape="1">
          <a:blip r:embed="rId21" cstate="email">
            <a:clrChange>
              <a:clrFrom>
                <a:srgbClr val="FFFFFE"/>
              </a:clrFrom>
              <a:clrTo>
                <a:srgbClr val="FFFFFE">
                  <a:alpha val="0"/>
                </a:srgbClr>
              </a:clrTo>
            </a:clrChange>
          </a:blip>
          <a:srcRect l="16910" t="12070" r="20026" b="11812"/>
          <a:stretch/>
        </p:blipFill>
        <p:spPr bwMode="auto">
          <a:xfrm>
            <a:off x="6877050" y="6288821"/>
            <a:ext cx="618324"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7603324" y="6363329"/>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custDataLst>
              <p:tags r:id="rId16"/>
            </p:custDataLst>
          </p:nvPr>
        </p:nvSpPr>
        <p:spPr bwMode="auto">
          <a:xfrm>
            <a:off x="286246" y="262340"/>
            <a:ext cx="859536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a:t>Haga clic para modificar el estilo de título del patrón</a:t>
            </a:r>
            <a:endParaRPr lang="es-CO" dirty="0"/>
          </a:p>
        </p:txBody>
      </p:sp>
      <p:sp>
        <p:nvSpPr>
          <p:cNvPr id="19" name="Rectangle 18"/>
          <p:cNvSpPr/>
          <p:nvPr userDrawn="1">
            <p:custDataLst>
              <p:tags r:id="rId17"/>
            </p:custDataLst>
          </p:nvPr>
        </p:nvSpPr>
        <p:spPr>
          <a:xfrm rot="10800000" flipH="1" flipV="1">
            <a:off x="285252" y="1059059"/>
            <a:ext cx="8589667"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12" name="Rectangle 11"/>
          <p:cNvSpPr/>
          <p:nvPr userDrawn="1">
            <p:custDataLst>
              <p:tags r:id="rId18"/>
            </p:custDataLst>
          </p:nvPr>
        </p:nvSpPr>
        <p:spPr>
          <a:xfrm rot="10800000" flipH="1" flipV="1">
            <a:off x="-1" y="6724298"/>
            <a:ext cx="6717507"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78115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3" r:id="rId5"/>
    <p:sldLayoutId id="2147483667" r:id="rId6"/>
    <p:sldLayoutId id="2147483674" r:id="rId7"/>
    <p:sldLayoutId id="2147483672" r:id="rId8"/>
  </p:sldLayoutIdLs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jpeg"/><Relationship Id="rId2" Type="http://schemas.openxmlformats.org/officeDocument/2006/relationships/tags" Target="../tags/tag73.xml"/><Relationship Id="rId1" Type="http://schemas.openxmlformats.org/officeDocument/2006/relationships/vmlDrawing" Target="../drawings/vmlDrawing18.v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75.xml"/><Relationship Id="rId7" Type="http://schemas.openxmlformats.org/officeDocument/2006/relationships/image" Target="../media/image5.emf"/><Relationship Id="rId2" Type="http://schemas.openxmlformats.org/officeDocument/2006/relationships/tags" Target="../tags/tag74.xml"/><Relationship Id="rId1" Type="http://schemas.openxmlformats.org/officeDocument/2006/relationships/vmlDrawing" Target="../drawings/vmlDrawing19.vml"/><Relationship Id="rId6" Type="http://schemas.openxmlformats.org/officeDocument/2006/relationships/oleObject" Target="../embeddings/oleObject20.bin"/><Relationship Id="rId5" Type="http://schemas.openxmlformats.org/officeDocument/2006/relationships/notesSlide" Target="../notesSlides/notesSlide10.xml"/><Relationship Id="rId10" Type="http://schemas.openxmlformats.org/officeDocument/2006/relationships/image" Target="../media/image10.jpeg"/><Relationship Id="rId4" Type="http://schemas.openxmlformats.org/officeDocument/2006/relationships/slideLayout" Target="../slideLayouts/slideLayout4.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5.emf"/><Relationship Id="rId2" Type="http://schemas.openxmlformats.org/officeDocument/2006/relationships/tags" Target="../tags/tag60.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contactenos@ani.gov.co" TargetMode="External"/><Relationship Id="rId2" Type="http://schemas.openxmlformats.org/officeDocument/2006/relationships/hyperlink" Target="http://www.ani.gov.c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vmlDrawing" Target="../drawings/vmlDrawing14.vml"/><Relationship Id="rId6" Type="http://schemas.openxmlformats.org/officeDocument/2006/relationships/tags" Target="../tags/tag67.xml"/><Relationship Id="rId11" Type="http://schemas.openxmlformats.org/officeDocument/2006/relationships/image" Target="../media/image5.emf"/><Relationship Id="rId5" Type="http://schemas.openxmlformats.org/officeDocument/2006/relationships/tags" Target="../tags/tag66.xml"/><Relationship Id="rId10" Type="http://schemas.openxmlformats.org/officeDocument/2006/relationships/oleObject" Target="../embeddings/oleObject14.bin"/><Relationship Id="rId4" Type="http://schemas.openxmlformats.org/officeDocument/2006/relationships/tags" Target="../tags/tag65.xml"/><Relationship Id="rId9"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70.xml"/><Relationship Id="rId7" Type="http://schemas.openxmlformats.org/officeDocument/2006/relationships/image" Target="../media/image5.emf"/><Relationship Id="rId2" Type="http://schemas.openxmlformats.org/officeDocument/2006/relationships/tags" Target="../tags/tag69.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6.xml"/><Relationship Id="rId4" Type="http://schemas.openxmlformats.org/officeDocument/2006/relationships/slideLayout" Target="../slideLayouts/slideLayout4.xml"/><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jpeg"/><Relationship Id="rId2" Type="http://schemas.openxmlformats.org/officeDocument/2006/relationships/tags" Target="../tags/tag72.xml"/><Relationship Id="rId1" Type="http://schemas.openxmlformats.org/officeDocument/2006/relationships/vmlDrawing" Target="../drawings/vmlDrawing17.vml"/><Relationship Id="rId6" Type="http://schemas.openxmlformats.org/officeDocument/2006/relationships/image" Target="../media/image5.emf"/><Relationship Id="rId5" Type="http://schemas.openxmlformats.org/officeDocument/2006/relationships/oleObject" Target="../embeddings/oleObject18.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483771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Slide Number Placeholder 12"/>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a:t>
            </a:fld>
            <a:endParaRPr lang="es-CO" dirty="0">
              <a:solidFill>
                <a:srgbClr val="244061">
                  <a:tint val="75000"/>
                </a:srgbClr>
              </a:solidFill>
            </a:endParaRPr>
          </a:p>
        </p:txBody>
      </p:sp>
      <p:sp>
        <p:nvSpPr>
          <p:cNvPr id="5" name="Rectangle 16"/>
          <p:cNvSpPr>
            <a:spLocks noChangeArrowheads="1"/>
          </p:cNvSpPr>
          <p:nvPr/>
        </p:nvSpPr>
        <p:spPr bwMode="auto">
          <a:xfrm>
            <a:off x="1136576" y="2885653"/>
            <a:ext cx="6493242"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b" anchorCtr="0" upright="1">
            <a:noAutofit/>
          </a:bodyPr>
          <a:lstStyle/>
          <a:p>
            <a:pPr algn="ctr">
              <a:lnSpc>
                <a:spcPct val="115000"/>
              </a:lnSpc>
              <a:spcAft>
                <a:spcPts val="1000"/>
              </a:spcAft>
            </a:pPr>
            <a:r>
              <a:rPr lang="es-CO" sz="3600" b="1" dirty="0">
                <a:effectLst/>
                <a:latin typeface="Calibri"/>
                <a:ea typeface="Times New Roman"/>
                <a:cs typeface="Times New Roman"/>
              </a:rPr>
              <a:t>AVANCES TEMAS ADMINISTRATIVOS</a:t>
            </a:r>
            <a:endParaRPr lang="es-CO" sz="1400" dirty="0">
              <a:effectLst/>
              <a:latin typeface="Calibri"/>
              <a:ea typeface="Times New Roman"/>
              <a:cs typeface="Times New Roman"/>
            </a:endParaRPr>
          </a:p>
        </p:txBody>
      </p:sp>
    </p:spTree>
    <p:extLst>
      <p:ext uri="{BB962C8B-B14F-4D97-AF65-F5344CB8AC3E}">
        <p14:creationId xmlns:p14="http://schemas.microsoft.com/office/powerpoint/2010/main" val="231224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9" name="think-cell Slide" r:id="rId5" imgW="360" imgH="360" progId="TCLayout.ActiveDocument.1">
                  <p:embed/>
                </p:oleObj>
              </mc:Choice>
              <mc:Fallback>
                <p:oleObj name="think-cell Slide" r:id="rId5" imgW="360" imgH="360" progId="TCLayout.ActiveDocument.1">
                  <p:embed/>
                  <p:pic>
                    <p:nvPicPr>
                      <p:cNvPr id="22530" name="Object 2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ángulo redondeado 7"/>
          <p:cNvSpPr/>
          <p:nvPr/>
        </p:nvSpPr>
        <p:spPr>
          <a:xfrm>
            <a:off x="4779540" y="2371428"/>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t>Administrativos: 181 Hallazgos</a:t>
            </a:r>
            <a:endParaRPr lang="es-CO" sz="2800" b="1" dirty="0"/>
          </a:p>
        </p:txBody>
      </p:sp>
      <p:grpSp>
        <p:nvGrpSpPr>
          <p:cNvPr id="23" name="Grupo 22"/>
          <p:cNvGrpSpPr/>
          <p:nvPr/>
        </p:nvGrpSpPr>
        <p:grpSpPr>
          <a:xfrm>
            <a:off x="4071127" y="2267378"/>
            <a:ext cx="796322" cy="739657"/>
            <a:chOff x="1988321" y="0"/>
            <a:chExt cx="810013" cy="1073007"/>
          </a:xfrm>
        </p:grpSpPr>
        <p:sp>
          <p:nvSpPr>
            <p:cNvPr id="2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2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2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9897" y="2413405"/>
            <a:ext cx="398519" cy="252338"/>
          </a:xfrm>
          <a:prstGeom prst="rect">
            <a:avLst/>
          </a:prstGeom>
        </p:spPr>
      </p:pic>
      <p:sp>
        <p:nvSpPr>
          <p:cNvPr id="34" name="Rectángulo redondeado 7"/>
          <p:cNvSpPr/>
          <p:nvPr/>
        </p:nvSpPr>
        <p:spPr>
          <a:xfrm>
            <a:off x="4779540" y="3106526"/>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t>Fiscales: 12 Hallazgos</a:t>
            </a:r>
            <a:endParaRPr lang="es-CO" sz="2800" b="1" dirty="0"/>
          </a:p>
        </p:txBody>
      </p:sp>
      <p:grpSp>
        <p:nvGrpSpPr>
          <p:cNvPr id="35" name="Grupo 22"/>
          <p:cNvGrpSpPr/>
          <p:nvPr/>
        </p:nvGrpSpPr>
        <p:grpSpPr>
          <a:xfrm>
            <a:off x="4071127" y="3002476"/>
            <a:ext cx="796322" cy="739657"/>
            <a:chOff x="1988321" y="0"/>
            <a:chExt cx="810013" cy="1073007"/>
          </a:xfrm>
        </p:grpSpPr>
        <p:sp>
          <p:nvSpPr>
            <p:cNvPr id="3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3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38"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39" name="Imagen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9897" y="3148503"/>
            <a:ext cx="398519" cy="252338"/>
          </a:xfrm>
          <a:prstGeom prst="rect">
            <a:avLst/>
          </a:prstGeom>
        </p:spPr>
      </p:pic>
      <p:sp>
        <p:nvSpPr>
          <p:cNvPr id="72" name="Rectángulo redondeado 7"/>
          <p:cNvSpPr/>
          <p:nvPr/>
        </p:nvSpPr>
        <p:spPr>
          <a:xfrm>
            <a:off x="4779540" y="2371428"/>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t>Técnicas: 27</a:t>
            </a:r>
            <a:endParaRPr lang="es-CO" sz="2800" b="1" dirty="0"/>
          </a:p>
        </p:txBody>
      </p:sp>
      <p:grpSp>
        <p:nvGrpSpPr>
          <p:cNvPr id="73" name="Grupo 22"/>
          <p:cNvGrpSpPr/>
          <p:nvPr/>
        </p:nvGrpSpPr>
        <p:grpSpPr>
          <a:xfrm>
            <a:off x="4071127" y="2267378"/>
            <a:ext cx="796322" cy="739657"/>
            <a:chOff x="1988321" y="0"/>
            <a:chExt cx="810013" cy="1073007"/>
          </a:xfrm>
        </p:grpSpPr>
        <p:sp>
          <p:nvSpPr>
            <p:cNvPr id="7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7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7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sp>
        <p:nvSpPr>
          <p:cNvPr id="84" name="Rectángulo redondeado 7"/>
          <p:cNvSpPr/>
          <p:nvPr/>
        </p:nvSpPr>
        <p:spPr>
          <a:xfrm>
            <a:off x="4779540" y="3106526"/>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t>Organizacionales : 41</a:t>
            </a:r>
            <a:endParaRPr lang="es-CO" sz="2800" b="1" dirty="0"/>
          </a:p>
        </p:txBody>
      </p:sp>
      <p:grpSp>
        <p:nvGrpSpPr>
          <p:cNvPr id="85" name="Grupo 22"/>
          <p:cNvGrpSpPr/>
          <p:nvPr/>
        </p:nvGrpSpPr>
        <p:grpSpPr>
          <a:xfrm>
            <a:off x="4071127" y="3002476"/>
            <a:ext cx="796322" cy="739657"/>
            <a:chOff x="1988321" y="0"/>
            <a:chExt cx="810013" cy="1073007"/>
          </a:xfrm>
        </p:grpSpPr>
        <p:sp>
          <p:nvSpPr>
            <p:cNvPr id="8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8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88"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sp>
        <p:nvSpPr>
          <p:cNvPr id="2" name="Abrir llave 1"/>
          <p:cNvSpPr/>
          <p:nvPr/>
        </p:nvSpPr>
        <p:spPr>
          <a:xfrm>
            <a:off x="3470026" y="2417650"/>
            <a:ext cx="356641" cy="1080000"/>
          </a:xfrm>
          <a:prstGeom prst="leftBrace">
            <a:avLst/>
          </a:prstGeom>
          <a:ln>
            <a:solidFill>
              <a:schemeClr val="accent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 name="CuadroTexto 2"/>
          <p:cNvSpPr txBox="1"/>
          <p:nvPr/>
        </p:nvSpPr>
        <p:spPr>
          <a:xfrm>
            <a:off x="801873" y="2156464"/>
            <a:ext cx="2619034" cy="1600438"/>
          </a:xfrm>
          <a:prstGeom prst="rect">
            <a:avLst/>
          </a:prstGeom>
          <a:noFill/>
        </p:spPr>
        <p:txBody>
          <a:bodyPr wrap="square" rtlCol="0">
            <a:spAutoFit/>
          </a:bodyPr>
          <a:lstStyle/>
          <a:p>
            <a:pPr algn="just"/>
            <a:r>
              <a:rPr lang="es-ES" sz="1600" dirty="0"/>
              <a:t>Para la vigencia 2016 se tienen programadas 96 auditorías de las cuales, se han rea</a:t>
            </a:r>
            <a:r>
              <a:rPr lang="es-ES" dirty="0"/>
              <a:t>l</a:t>
            </a:r>
            <a:r>
              <a:rPr lang="es-ES" sz="1600" dirty="0"/>
              <a:t>izado 68 en el período comprendido entre  Enero y Agosto de 2016.</a:t>
            </a:r>
            <a:endParaRPr lang="es-CO" b="1" dirty="0">
              <a:solidFill>
                <a:srgbClr val="FF0000"/>
              </a:solidFill>
            </a:endParaRPr>
          </a:p>
        </p:txBody>
      </p:sp>
      <p:sp>
        <p:nvSpPr>
          <p:cNvPr id="52" name="1 Título"/>
          <p:cNvSpPr txBox="1">
            <a:spLocks/>
          </p:cNvSpPr>
          <p:nvPr/>
        </p:nvSpPr>
        <p:spPr>
          <a:xfrm>
            <a:off x="859769" y="371595"/>
            <a:ext cx="7948742" cy="540060"/>
          </a:xfrm>
          <a:prstGeom prst="rect">
            <a:avLst/>
          </a:prstGeom>
        </p:spPr>
        <p:txBody>
          <a:bodyPr/>
          <a:lstStyle>
            <a:lvl1pPr algn="ctr" rtl="0" eaLnBrk="1" fontAlgn="base" hangingPunct="1">
              <a:spcBef>
                <a:spcPct val="0"/>
              </a:spcBef>
              <a:spcAft>
                <a:spcPct val="0"/>
              </a:spcAft>
              <a:defRPr sz="4000" b="1" kern="1200">
                <a:solidFill>
                  <a:schemeClr val="tx1"/>
                </a:solidFill>
                <a:latin typeface="Impac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dirty="0">
                <a:solidFill>
                  <a:srgbClr val="1F497D">
                    <a:lumMod val="50000"/>
                  </a:srgbClr>
                </a:solidFill>
                <a:latin typeface="Impact"/>
                <a:ea typeface="Helvetica Neue Bold Condensed" charset="0"/>
                <a:cs typeface="Impact"/>
              </a:rPr>
              <a:t>Auditorias  de la OCI</a:t>
            </a:r>
          </a:p>
          <a:p>
            <a:endParaRPr lang="es-CO" sz="2000" dirty="0">
              <a:ln w="0"/>
              <a:solidFill>
                <a:srgbClr val="832748"/>
              </a:solidFill>
              <a:latin typeface="Candara" panose="020E0502030303020204" pitchFamily="34" charset="0"/>
              <a:ea typeface="Helvetica Neue Bold Condensed" charset="0"/>
              <a:cs typeface="Impact"/>
            </a:endParaRPr>
          </a:p>
        </p:txBody>
      </p:sp>
    </p:spTree>
    <p:extLst>
      <p:ext uri="{BB962C8B-B14F-4D97-AF65-F5344CB8AC3E}">
        <p14:creationId xmlns:p14="http://schemas.microsoft.com/office/powerpoint/2010/main" val="304453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11</a:t>
            </a:fld>
            <a:endParaRPr lang="es-CO" dirty="0">
              <a:solidFill>
                <a:srgbClr val="244061">
                  <a:tint val="75000"/>
                </a:srgbClr>
              </a:solidFill>
            </a:endParaRPr>
          </a:p>
        </p:txBody>
      </p:sp>
      <p:sp>
        <p:nvSpPr>
          <p:cNvPr id="4" name="Título 1"/>
          <p:cNvSpPr txBox="1">
            <a:spLocks/>
          </p:cNvSpPr>
          <p:nvPr/>
        </p:nvSpPr>
        <p:spPr bwMode="auto">
          <a:xfrm>
            <a:off x="789864" y="-69960"/>
            <a:ext cx="7772400" cy="115681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1" fontAlgn="base" hangingPunct="1">
              <a:spcBef>
                <a:spcPct val="0"/>
              </a:spcBef>
              <a:spcAft>
                <a:spcPct val="0"/>
              </a:spcAft>
              <a:defRPr sz="2400" b="1" kern="1200">
                <a:solidFill>
                  <a:schemeClr val="tx2"/>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2800" dirty="0">
                <a:solidFill>
                  <a:srgbClr val="1F497D">
                    <a:lumMod val="50000"/>
                  </a:srgbClr>
                </a:solidFill>
                <a:latin typeface="Impact"/>
                <a:ea typeface="Helvetica Neue Bold Condensed" charset="0"/>
                <a:cs typeface="Impact"/>
              </a:rPr>
              <a:t>Solicitudes contestadas a los entes de control a 31 de agosto de 2016</a:t>
            </a:r>
          </a:p>
        </p:txBody>
      </p:sp>
      <p:graphicFrame>
        <p:nvGraphicFramePr>
          <p:cNvPr id="5" name="Gráfico 4"/>
          <p:cNvGraphicFramePr/>
          <p:nvPr>
            <p:extLst/>
          </p:nvPr>
        </p:nvGraphicFramePr>
        <p:xfrm>
          <a:off x="581736" y="1469908"/>
          <a:ext cx="7980528" cy="4981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721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3"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8914" name="Rectangle 57"/>
          <p:cNvSpPr>
            <a:spLocks noGrp="1"/>
          </p:cNvSpPr>
          <p:nvPr>
            <p:ph type="title"/>
            <p:custDataLst>
              <p:tags r:id="rId3"/>
            </p:custDataLst>
          </p:nvPr>
        </p:nvSpPr>
        <p:spPr/>
        <p:txBody>
          <a:bodyPr/>
          <a:lstStyle/>
          <a:p>
            <a:r>
              <a:rPr lang="es-CO" sz="2800" dirty="0">
                <a:solidFill>
                  <a:srgbClr val="1F497D">
                    <a:lumMod val="50000"/>
                  </a:srgbClr>
                </a:solidFill>
                <a:latin typeface="Impact"/>
                <a:ea typeface="Helvetica Neue Bold Condensed" charset="0"/>
                <a:cs typeface="Impact"/>
              </a:rPr>
              <a:t>III Premio Nacional Interventorías 2016</a:t>
            </a:r>
            <a:endParaRPr lang="es-ES_tradnl" sz="2800" dirty="0">
              <a:solidFill>
                <a:srgbClr val="1F497D">
                  <a:lumMod val="50000"/>
                </a:srgbClr>
              </a:solidFill>
              <a:latin typeface="Impact"/>
              <a:ea typeface="Helvetica Neue Bold Condensed" charset="0"/>
              <a:cs typeface="Impact"/>
              <a:sym typeface="Museo Sans 500"/>
            </a:endParaRPr>
          </a:p>
        </p:txBody>
      </p:sp>
      <p:sp>
        <p:nvSpPr>
          <p:cNvPr id="3" name="Slide Number Placeholder 2"/>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12</a:t>
            </a:fld>
            <a:endParaRPr lang="es-CO" dirty="0">
              <a:solidFill>
                <a:srgbClr val="244061">
                  <a:tint val="75000"/>
                </a:srgbClr>
              </a:solidFill>
            </a:endParaRPr>
          </a:p>
        </p:txBody>
      </p:sp>
      <p:sp>
        <p:nvSpPr>
          <p:cNvPr id="4" name="Rectángulo 3"/>
          <p:cNvSpPr/>
          <p:nvPr/>
        </p:nvSpPr>
        <p:spPr>
          <a:xfrm>
            <a:off x="286246" y="1373028"/>
            <a:ext cx="5873922" cy="2970044"/>
          </a:xfrm>
          <a:prstGeom prst="rect">
            <a:avLst/>
          </a:prstGeom>
        </p:spPr>
        <p:txBody>
          <a:bodyPr wrap="square">
            <a:spAutoFit/>
          </a:bodyPr>
          <a:lstStyle/>
          <a:p>
            <a:pPr algn="just"/>
            <a:r>
              <a:rPr lang="es-ES" sz="1100" dirty="0"/>
              <a:t>En una ceremonia llevada a cabo el  pasado 8 de septiembre, el presidente de la ANI Luis Fernando Andrade hizo entrega del premio nacional de interventorías, en su tercera edición, al consorcio Épsilon Vial del proyecto ruta caribe, destacando su nivel de desempeño y tendencia a la excelencia.</a:t>
            </a:r>
            <a:endParaRPr lang="es-CO" sz="1100" dirty="0"/>
          </a:p>
          <a:p>
            <a:pPr algn="just"/>
            <a:r>
              <a:rPr lang="es-ES" sz="1100" dirty="0"/>
              <a:t> </a:t>
            </a:r>
            <a:endParaRPr lang="es-CO" sz="1100" dirty="0"/>
          </a:p>
          <a:p>
            <a:pPr algn="just"/>
            <a:r>
              <a:rPr lang="es-ES" sz="1100" dirty="0"/>
              <a:t>Acompañaron al </a:t>
            </a:r>
            <a:r>
              <a:rPr lang="es-ES" sz="1100" dirty="0" err="1"/>
              <a:t>dr.</a:t>
            </a:r>
            <a:r>
              <a:rPr lang="es-ES" sz="1100" dirty="0"/>
              <a:t> Andrade, el señor Rector de la Escuela Colombiana de Ingeniería, Germán Acero Riveros, el vicepresidente de gestión contractual, Andrés Figueredo, el Veedor de Bogotá, Jaime Torres Melo, la directora de gestión del DAFP, Maria del Pilar Garcia, contando con una nutrida participación de firmas de interventoría, de supervisores y del grupo académico de la prestigiosa universidad.</a:t>
            </a:r>
            <a:endParaRPr lang="es-CO" sz="1100" dirty="0"/>
          </a:p>
          <a:p>
            <a:pPr algn="just"/>
            <a:r>
              <a:rPr lang="es-ES" sz="1100" dirty="0"/>
              <a:t> </a:t>
            </a:r>
            <a:endParaRPr lang="es-CO" sz="1100" dirty="0"/>
          </a:p>
          <a:p>
            <a:pPr algn="just"/>
            <a:r>
              <a:rPr lang="es-ES" sz="1100" dirty="0"/>
              <a:t>El premio hace parte de un modelo sistémico asociado al proyecto de incorporación de las interventorías a los fines del Estado, que involucra buenas prácticas, evaluación del desempeño, guía para la elaboración de informes, niveles de servicio entre otras herramientas encaminadas a su fortalecimiento.</a:t>
            </a:r>
            <a:endParaRPr lang="es-CO" sz="1100" dirty="0"/>
          </a:p>
          <a:p>
            <a:pPr algn="just"/>
            <a:endParaRPr lang="es-CO" sz="1100" dirty="0"/>
          </a:p>
          <a:p>
            <a:pPr algn="just"/>
            <a:endParaRPr lang="es-CO" sz="1100" dirty="0"/>
          </a:p>
          <a:p>
            <a:pPr algn="just"/>
            <a:endParaRPr lang="es-CO" sz="1100" dirty="0"/>
          </a:p>
        </p:txBody>
      </p:sp>
      <p:pic>
        <p:nvPicPr>
          <p:cNvPr id="9" name="Imagen 8" descr="C:\Users\jguarin\Documents\Premio Nacional de Interventorías\Fotos de ceremonia entrega del premio\_DSC474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6112" y="1253187"/>
            <a:ext cx="2514286" cy="2296604"/>
          </a:xfrm>
          <a:prstGeom prst="rect">
            <a:avLst/>
          </a:prstGeom>
          <a:noFill/>
          <a:ln>
            <a:noFill/>
          </a:ln>
        </p:spPr>
      </p:pic>
      <p:pic>
        <p:nvPicPr>
          <p:cNvPr id="11" name="Imagen 1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73566" y="141128"/>
            <a:ext cx="1028200" cy="991092"/>
          </a:xfrm>
          <a:prstGeom prst="rect">
            <a:avLst/>
          </a:prstGeom>
          <a:noFill/>
          <a:ln>
            <a:noFill/>
          </a:ln>
        </p:spPr>
      </p:pic>
      <p:sp>
        <p:nvSpPr>
          <p:cNvPr id="6" name="Rectángulo 5"/>
          <p:cNvSpPr/>
          <p:nvPr/>
        </p:nvSpPr>
        <p:spPr>
          <a:xfrm>
            <a:off x="3741820" y="3997204"/>
            <a:ext cx="4836695" cy="1954381"/>
          </a:xfrm>
          <a:prstGeom prst="rect">
            <a:avLst/>
          </a:prstGeom>
        </p:spPr>
        <p:txBody>
          <a:bodyPr wrap="square">
            <a:spAutoFit/>
          </a:bodyPr>
          <a:lstStyle/>
          <a:p>
            <a:pPr algn="just"/>
            <a:r>
              <a:rPr lang="es-ES" sz="1100" dirty="0"/>
              <a:t>Los resultados del modelo apuntan al crecimiento sostenido de las firmas de interventoría que registran niveles de mejoramiento hasta de un 30% en su gestión y tendencias a la excelencia.</a:t>
            </a:r>
            <a:endParaRPr lang="es-CO" sz="1100" dirty="0"/>
          </a:p>
          <a:p>
            <a:pPr algn="just"/>
            <a:r>
              <a:rPr lang="es-ES" sz="1100" dirty="0"/>
              <a:t> </a:t>
            </a:r>
            <a:endParaRPr lang="es-CO" sz="1100" dirty="0"/>
          </a:p>
          <a:p>
            <a:pPr algn="just"/>
            <a:r>
              <a:rPr lang="es-ES" sz="1100" dirty="0"/>
              <a:t>En desarrollo de la ceremonia, también se resaltó la gestión de la supervisión otorgando a Wilson Garzón, Marco </a:t>
            </a:r>
            <a:r>
              <a:rPr lang="es-ES" sz="1100" dirty="0" err="1"/>
              <a:t>Alzate</a:t>
            </a:r>
            <a:r>
              <a:rPr lang="es-ES" sz="1100" dirty="0"/>
              <a:t> y Lilian Laza, sendos reconocimientos a su labor de seguimiento contractual que involucra competencias de liderazgo y compromiso, resolución de problemas y conocimiento integral del proyecto, entre otros aspectos de evaluación. Los 18 participantes que se presentaron a este concurso, serán también reconocidos el próximo 29 de septiembre en la jornada de gestión del conocimiento.</a:t>
            </a:r>
            <a:endParaRPr lang="es-CO" sz="1100" dirty="0"/>
          </a:p>
        </p:txBody>
      </p:sp>
      <p:pic>
        <p:nvPicPr>
          <p:cNvPr id="10" name="Imagen 9" descr="C:\Users\jguarin\Documents\Premio Nacional de Interventorías\Fotos de ceremonia entrega del premio\_DSC4773.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7699" y="3937942"/>
            <a:ext cx="2655508" cy="2076405"/>
          </a:xfrm>
          <a:prstGeom prst="rect">
            <a:avLst/>
          </a:prstGeom>
          <a:noFill/>
          <a:ln w="19050">
            <a:solidFill>
              <a:schemeClr val="tx1"/>
            </a:solidFill>
          </a:ln>
        </p:spPr>
      </p:pic>
    </p:spTree>
    <p:extLst>
      <p:ext uri="{BB962C8B-B14F-4D97-AF65-F5344CB8AC3E}">
        <p14:creationId xmlns:p14="http://schemas.microsoft.com/office/powerpoint/2010/main" val="424399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0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ángulo 13"/>
          <p:cNvSpPr/>
          <p:nvPr/>
        </p:nvSpPr>
        <p:spPr>
          <a:xfrm>
            <a:off x="920552" y="457200"/>
            <a:ext cx="6912768" cy="1323439"/>
          </a:xfrm>
          <a:prstGeom prst="rect">
            <a:avLst/>
          </a:prstGeom>
          <a:noFill/>
        </p:spPr>
        <p:txBody>
          <a:bodyPr wrap="squar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p>
        </p:txBody>
      </p:sp>
      <p:sp>
        <p:nvSpPr>
          <p:cNvPr id="18" name="CuadroTexto 11"/>
          <p:cNvSpPr txBox="1">
            <a:spLocks noChangeArrowheads="1"/>
          </p:cNvSpPr>
          <p:nvPr/>
        </p:nvSpPr>
        <p:spPr bwMode="auto">
          <a:xfrm>
            <a:off x="412693" y="1254935"/>
            <a:ext cx="8358187" cy="646331"/>
          </a:xfrm>
          <a:prstGeom prst="rect">
            <a:avLst/>
          </a:prstGeom>
          <a:noFill/>
          <a:ln w="9525">
            <a:noFill/>
            <a:miter lim="800000"/>
            <a:headEnd/>
            <a:tailEnd/>
          </a:ln>
        </p:spPr>
        <p:txBody>
          <a:bodyPr>
            <a:spAutoFit/>
          </a:bodyPr>
          <a:lstStyle/>
          <a:p>
            <a:pPr algn="ctr">
              <a:defRPr/>
            </a:pPr>
            <a:r>
              <a:rPr lang="es-ES_tradnl" sz="3600" dirty="0">
                <a:solidFill>
                  <a:srgbClr val="1F497D">
                    <a:lumMod val="50000"/>
                  </a:srgbClr>
                </a:solidFill>
                <a:latin typeface="Impact"/>
                <a:ea typeface="Helvetica Neue Bold Condensed" charset="0"/>
                <a:cs typeface="Impact"/>
                <a:sym typeface="Helvetica Neue Bold Condensed" charset="0"/>
              </a:rPr>
              <a:t>PROCESOS DISCIPLINARIOS</a:t>
            </a:r>
          </a:p>
        </p:txBody>
      </p:sp>
      <p:sp>
        <p:nvSpPr>
          <p:cNvPr id="19" name="CuadroTexto 18"/>
          <p:cNvSpPr txBox="1"/>
          <p:nvPr/>
        </p:nvSpPr>
        <p:spPr>
          <a:xfrm>
            <a:off x="1280592" y="2996952"/>
            <a:ext cx="6336704" cy="369332"/>
          </a:xfrm>
          <a:prstGeom prst="rect">
            <a:avLst/>
          </a:prstGeom>
          <a:noFill/>
        </p:spPr>
        <p:txBody>
          <a:bodyPr wrap="square" rtlCol="0">
            <a:spAutoFit/>
          </a:bodyPr>
          <a:lstStyle/>
          <a:p>
            <a:pPr marL="285750" indent="-285750">
              <a:buFont typeface="Arial" panose="020B0604020202020204" pitchFamily="34" charset="0"/>
              <a:buChar char="•"/>
            </a:pPr>
            <a:endParaRPr lang="es-CO" dirty="0"/>
          </a:p>
        </p:txBody>
      </p:sp>
      <p:graphicFrame>
        <p:nvGraphicFramePr>
          <p:cNvPr id="9" name="Tabla 8"/>
          <p:cNvGraphicFramePr>
            <a:graphicFrameLocks noGrp="1"/>
          </p:cNvGraphicFramePr>
          <p:nvPr>
            <p:extLst>
              <p:ext uri="{D42A27DB-BD31-4B8C-83A1-F6EECF244321}">
                <p14:modId xmlns:p14="http://schemas.microsoft.com/office/powerpoint/2010/main" val="3515150365"/>
              </p:ext>
            </p:extLst>
          </p:nvPr>
        </p:nvGraphicFramePr>
        <p:xfrm>
          <a:off x="1460612" y="2016371"/>
          <a:ext cx="5261405" cy="4305046"/>
        </p:xfrm>
        <a:graphic>
          <a:graphicData uri="http://schemas.openxmlformats.org/drawingml/2006/table">
            <a:tbl>
              <a:tblPr firstRow="1" firstCol="1" bandRow="1"/>
              <a:tblGrid>
                <a:gridCol w="4546145">
                  <a:extLst>
                    <a:ext uri="{9D8B030D-6E8A-4147-A177-3AD203B41FA5}">
                      <a16:colId xmlns:a16="http://schemas.microsoft.com/office/drawing/2014/main" val="20000"/>
                    </a:ext>
                  </a:extLst>
                </a:gridCol>
                <a:gridCol w="715260">
                  <a:extLst>
                    <a:ext uri="{9D8B030D-6E8A-4147-A177-3AD203B41FA5}">
                      <a16:colId xmlns:a16="http://schemas.microsoft.com/office/drawing/2014/main" val="20001"/>
                    </a:ext>
                  </a:extLst>
                </a:gridCol>
              </a:tblGrid>
              <a:tr h="27800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s-ES" sz="2000" b="1" dirty="0">
                          <a:effectLst/>
                        </a:rPr>
                        <a:t>RESUMEN DE LA GESTIÓN PROCESAL</a:t>
                      </a:r>
                      <a:endParaRPr lang="es-CO" sz="2000" b="1" dirty="0">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66092"/>
                    </a:solidFill>
                  </a:tcPr>
                </a:tc>
                <a:tc hMerge="1">
                  <a:txBody>
                    <a:bodyPr/>
                    <a:lstStyle/>
                    <a:p>
                      <a:pPr algn="ctr">
                        <a:spcAft>
                          <a:spcPts val="0"/>
                        </a:spcAft>
                      </a:pPr>
                      <a:endParaRPr lang="es-CO" sz="16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780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s-ES" sz="1800" b="1" dirty="0">
                          <a:solidFill>
                            <a:schemeClr val="tx2"/>
                          </a:solidFill>
                          <a:effectLst/>
                        </a:rPr>
                        <a:t>DESCRIPCION</a:t>
                      </a:r>
                      <a:endParaRPr lang="es-CO" sz="1800" b="1" dirty="0">
                        <a:solidFill>
                          <a:schemeClr val="tx2"/>
                        </a:solidFill>
                        <a:effectLst/>
                        <a:latin typeface="+mj-lt"/>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CCE4">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800" b="1" dirty="0">
                          <a:solidFill>
                            <a:schemeClr val="tx2"/>
                          </a:solidFill>
                          <a:effectLst/>
                        </a:rPr>
                        <a:t>2016</a:t>
                      </a:r>
                      <a:endParaRPr lang="es-CO" sz="1800" b="1" dirty="0">
                        <a:solidFill>
                          <a:schemeClr val="tx2"/>
                        </a:solidFill>
                        <a:effectLst/>
                        <a:latin typeface="+mj-lt"/>
                        <a:ea typeface="Times New Roman" panose="02020603050405020304" pitchFamily="18" charset="0"/>
                      </a:endParaRPr>
                    </a:p>
                  </a:txBody>
                  <a:tcPr marL="44450" marR="44450" marT="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8CCE4">
                        <a:lumMod val="90000"/>
                      </a:srgbClr>
                    </a:solidFill>
                  </a:tcPr>
                </a:tc>
                <a:extLst>
                  <a:ext uri="{0D108BD9-81ED-4DB2-BD59-A6C34878D82A}">
                    <a16:rowId xmlns:a16="http://schemas.microsoft.com/office/drawing/2014/main" val="10001"/>
                  </a:ext>
                </a:extLst>
              </a:tr>
              <a:tr h="2780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RECIBIDOS Y TRAMITADOS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rPr>
                        <a:t>18</a:t>
                      </a:r>
                      <a:endParaRPr lang="es-CO" sz="1600" dirty="0">
                        <a:effectLst/>
                        <a:latin typeface="+mj-lt"/>
                        <a:ea typeface="Times New Roman" panose="02020603050405020304" pitchFamily="18" charset="0"/>
                      </a:endParaRPr>
                    </a:p>
                  </a:txBody>
                  <a:tcPr marL="44450" marR="44450" marT="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20000"/>
                      </a:srgbClr>
                    </a:solidFill>
                  </a:tcPr>
                </a:tc>
                <a:extLst>
                  <a:ext uri="{0D108BD9-81ED-4DB2-BD59-A6C34878D82A}">
                    <a16:rowId xmlns:a16="http://schemas.microsoft.com/office/drawing/2014/main" val="10002"/>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AUTO INDAGACIÓN PRELIMINAR</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latin typeface="Calibri"/>
                          <a:ea typeface="+mn-ea"/>
                        </a:rPr>
                        <a:t>6</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40000"/>
                      </a:srgbClr>
                    </a:solidFill>
                  </a:tcPr>
                </a:tc>
                <a:extLst>
                  <a:ext uri="{0D108BD9-81ED-4DB2-BD59-A6C34878D82A}">
                    <a16:rowId xmlns:a16="http://schemas.microsoft.com/office/drawing/2014/main" val="10003"/>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AUTO INVESTIGACIÓN FORMAL</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rPr>
                        <a:t>0</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20000"/>
                      </a:srgbClr>
                    </a:solidFill>
                  </a:tcPr>
                </a:tc>
                <a:extLst>
                  <a:ext uri="{0D108BD9-81ED-4DB2-BD59-A6C34878D82A}">
                    <a16:rowId xmlns:a16="http://schemas.microsoft.com/office/drawing/2014/main" val="10004"/>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AUTOS DE ARCHIVO</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latin typeface="Calibri"/>
                          <a:ea typeface="+mn-ea"/>
                        </a:rPr>
                        <a:t>10</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40000"/>
                      </a:srgbClr>
                    </a:solidFill>
                  </a:tcPr>
                </a:tc>
                <a:extLst>
                  <a:ext uri="{0D108BD9-81ED-4DB2-BD59-A6C34878D82A}">
                    <a16:rowId xmlns:a16="http://schemas.microsoft.com/office/drawing/2014/main" val="10005"/>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REMISIÓN POR COMPETENCIA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latin typeface="Calibri"/>
                          <a:ea typeface="+mn-ea"/>
                        </a:rPr>
                        <a:t>3</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20000"/>
                      </a:srgbClr>
                    </a:solidFill>
                  </a:tcPr>
                </a:tc>
                <a:extLst>
                  <a:ext uri="{0D108BD9-81ED-4DB2-BD59-A6C34878D82A}">
                    <a16:rowId xmlns:a16="http://schemas.microsoft.com/office/drawing/2014/main" val="10006"/>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AUTOS INHIBITORIOS</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rPr>
                        <a:t>11</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40000"/>
                      </a:srgbClr>
                    </a:solidFill>
                  </a:tcPr>
                </a:tc>
                <a:extLst>
                  <a:ext uri="{0D108BD9-81ED-4DB2-BD59-A6C34878D82A}">
                    <a16:rowId xmlns:a16="http://schemas.microsoft.com/office/drawing/2014/main" val="10007"/>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INCORPORACIONES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rPr>
                        <a:t>0</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20000"/>
                      </a:srgbClr>
                    </a:solidFill>
                  </a:tcPr>
                </a:tc>
                <a:extLst>
                  <a:ext uri="{0D108BD9-81ED-4DB2-BD59-A6C34878D82A}">
                    <a16:rowId xmlns:a16="http://schemas.microsoft.com/office/drawing/2014/main" val="10008"/>
                  </a:ext>
                </a:extLst>
              </a:tr>
              <a:tr h="222403">
                <a:tc>
                  <a:txBody>
                    <a:bodyPr/>
                    <a:lstStyle/>
                    <a:p>
                      <a:pPr>
                        <a:spcAft>
                          <a:spcPts val="0"/>
                        </a:spcAft>
                      </a:pPr>
                      <a:r>
                        <a:rPr lang="es-CO" sz="1600" b="1" dirty="0">
                          <a:solidFill>
                            <a:schemeClr val="bg1"/>
                          </a:solidFill>
                          <a:effectLst/>
                          <a:latin typeface="+mj-lt"/>
                          <a:ea typeface="Times New Roman" panose="02020603050405020304" pitchFamily="18" charset="0"/>
                        </a:rPr>
                        <a:t>PLIEGOS DE CARGOS</a:t>
                      </a: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p>
                      <a:pPr algn="ctr">
                        <a:spcAft>
                          <a:spcPts val="0"/>
                        </a:spcAft>
                      </a:pPr>
                      <a:r>
                        <a:rPr lang="es-CO" sz="1600" dirty="0">
                          <a:effectLst/>
                          <a:latin typeface="+mj-lt"/>
                          <a:ea typeface="Times New Roman" panose="02020603050405020304" pitchFamily="18" charset="0"/>
                        </a:rPr>
                        <a:t>1</a:t>
                      </a: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20000"/>
                      </a:srgbClr>
                    </a:solidFill>
                  </a:tcPr>
                </a:tc>
                <a:extLst>
                  <a:ext uri="{0D108BD9-81ED-4DB2-BD59-A6C34878D82A}">
                    <a16:rowId xmlns:a16="http://schemas.microsoft.com/office/drawing/2014/main" val="10009"/>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s-ES" sz="1800" b="1" dirty="0">
                          <a:solidFill>
                            <a:schemeClr val="tx2"/>
                          </a:solidFill>
                          <a:effectLst/>
                        </a:rPr>
                        <a:t>ACTUACIONES DE IMPULSO PROCESAL </a:t>
                      </a:r>
                      <a:endParaRPr lang="es-CO" sz="1800" b="1" dirty="0">
                        <a:solidFill>
                          <a:schemeClr val="tx2"/>
                        </a:solidFill>
                        <a:effectLst/>
                        <a:latin typeface="+mj-lt"/>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CCE4">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800" b="1" dirty="0">
                          <a:solidFill>
                            <a:schemeClr val="tx2"/>
                          </a:solidFill>
                          <a:effectLst/>
                        </a:rPr>
                        <a:t>2016</a:t>
                      </a:r>
                      <a:endParaRPr lang="es-CO" sz="1800" b="1" dirty="0">
                        <a:solidFill>
                          <a:schemeClr val="tx2"/>
                        </a:solidFill>
                        <a:effectLst/>
                        <a:latin typeface="+mj-lt"/>
                        <a:ea typeface="Times New Roman" panose="02020603050405020304" pitchFamily="18" charset="0"/>
                      </a:endParaRPr>
                    </a:p>
                  </a:txBody>
                  <a:tcPr marL="44450" marR="44450" marT="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8CCE4">
                        <a:lumMod val="90000"/>
                      </a:srgbClr>
                    </a:solidFill>
                  </a:tcPr>
                </a:tc>
                <a:extLst>
                  <a:ext uri="{0D108BD9-81ED-4DB2-BD59-A6C34878D82A}">
                    <a16:rowId xmlns:a16="http://schemas.microsoft.com/office/drawing/2014/main" val="10010"/>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VISITAS ESPECIALES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latin typeface="Calibri"/>
                          <a:ea typeface="+mn-ea"/>
                        </a:rPr>
                        <a:t>2</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20000"/>
                      </a:srgbClr>
                    </a:solidFill>
                  </a:tcPr>
                </a:tc>
                <a:extLst>
                  <a:ext uri="{0D108BD9-81ED-4DB2-BD59-A6C34878D82A}">
                    <a16:rowId xmlns:a16="http://schemas.microsoft.com/office/drawing/2014/main" val="10011"/>
                  </a:ext>
                </a:extLst>
              </a:tr>
              <a:tr h="222403">
                <a:tc>
                  <a:txBody>
                    <a:bodyPr/>
                    <a:lstStyle/>
                    <a:p>
                      <a:pPr>
                        <a:spcAft>
                          <a:spcPts val="0"/>
                        </a:spcAft>
                      </a:pPr>
                      <a:r>
                        <a:rPr lang="es-CO" sz="1600" b="1" dirty="0">
                          <a:solidFill>
                            <a:schemeClr val="bg1"/>
                          </a:solidFill>
                          <a:effectLst/>
                          <a:latin typeface="Calibri" panose="020F0502020204030204" pitchFamily="34" charset="0"/>
                          <a:ea typeface="Times New Roman" panose="02020603050405020304" pitchFamily="18" charset="0"/>
                        </a:rPr>
                        <a:t>AUTO DE PRUEBAS</a:t>
                      </a: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p>
                      <a:pPr algn="ctr">
                        <a:spcAft>
                          <a:spcPts val="0"/>
                        </a:spcAft>
                      </a:pPr>
                      <a:r>
                        <a:rPr lang="es-CO" sz="1600" dirty="0">
                          <a:effectLst/>
                          <a:latin typeface="+mj-lt"/>
                          <a:ea typeface="Times New Roman" panose="02020603050405020304" pitchFamily="18" charset="0"/>
                        </a:rPr>
                        <a:t>1</a:t>
                      </a: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20000"/>
                      </a:srgbClr>
                    </a:solidFill>
                  </a:tcPr>
                </a:tc>
                <a:extLst>
                  <a:ext uri="{0D108BD9-81ED-4DB2-BD59-A6C34878D82A}">
                    <a16:rowId xmlns:a16="http://schemas.microsoft.com/office/drawing/2014/main" val="10012"/>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OFICIOS Y SOLICITUD DE PRUEBAS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latin typeface="Calibri"/>
                          <a:ea typeface="+mn-ea"/>
                        </a:rPr>
                        <a:t>200</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40000"/>
                      </a:srgbClr>
                    </a:solidFill>
                  </a:tcPr>
                </a:tc>
                <a:extLst>
                  <a:ext uri="{0D108BD9-81ED-4DB2-BD59-A6C34878D82A}">
                    <a16:rowId xmlns:a16="http://schemas.microsoft.com/office/drawing/2014/main" val="10013"/>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NOTIFICACIONES Y COMUNICACIONES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latin typeface="Calibri"/>
                          <a:ea typeface="+mn-ea"/>
                        </a:rPr>
                        <a:t>18</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20000"/>
                      </a:srgbClr>
                    </a:solidFill>
                  </a:tcPr>
                </a:tc>
                <a:extLst>
                  <a:ext uri="{0D108BD9-81ED-4DB2-BD59-A6C34878D82A}">
                    <a16:rowId xmlns:a16="http://schemas.microsoft.com/office/drawing/2014/main" val="10014"/>
                  </a:ext>
                </a:extLst>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CO" sz="1600" dirty="0">
                          <a:effectLst/>
                        </a:rPr>
                        <a:t>TESTIMONIOS, DECLARACIONES Y/O VERSIONES </a:t>
                      </a:r>
                      <a:endParaRPr lang="es-CO" sz="1600" dirty="0">
                        <a:solidFill>
                          <a:schemeClr val="tx1"/>
                        </a:solidFill>
                        <a:effectLst/>
                        <a:latin typeface="+mn-lt"/>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a:effectLst/>
                          <a:latin typeface="Calibri"/>
                          <a:ea typeface="+mn-ea"/>
                        </a:rPr>
                        <a:t>17</a:t>
                      </a:r>
                      <a:endParaRPr lang="es-CO" sz="1600" dirty="0">
                        <a:effectLst/>
                        <a:latin typeface="+mj-lt"/>
                        <a:ea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66092">
                        <a:tint val="40000"/>
                      </a:srgbClr>
                    </a:solidFill>
                  </a:tcPr>
                </a:tc>
                <a:extLst>
                  <a:ext uri="{0D108BD9-81ED-4DB2-BD59-A6C34878D82A}">
                    <a16:rowId xmlns:a16="http://schemas.microsoft.com/office/drawing/2014/main" val="10015"/>
                  </a:ext>
                </a:extLst>
              </a:tr>
              <a:tr h="222403">
                <a:tc>
                  <a:txBody>
                    <a:bodyPr/>
                    <a:lstStyle/>
                    <a:p>
                      <a:pPr>
                        <a:spcAft>
                          <a:spcPts val="0"/>
                        </a:spcAft>
                      </a:pPr>
                      <a:r>
                        <a:rPr lang="es-CO" sz="1600" b="1" dirty="0">
                          <a:solidFill>
                            <a:schemeClr val="bg1"/>
                          </a:solidFill>
                          <a:effectLst/>
                          <a:latin typeface="+mn-lt"/>
                          <a:ea typeface="Times New Roman" panose="02020603050405020304" pitchFamily="18" charset="0"/>
                        </a:rPr>
                        <a:t>AUTO</a:t>
                      </a:r>
                      <a:r>
                        <a:rPr lang="es-CO" sz="1600" b="1" baseline="0" dirty="0">
                          <a:solidFill>
                            <a:schemeClr val="bg1"/>
                          </a:solidFill>
                          <a:effectLst/>
                          <a:latin typeface="+mn-lt"/>
                          <a:ea typeface="Times New Roman" panose="02020603050405020304" pitchFamily="18" charset="0"/>
                        </a:rPr>
                        <a:t> RECURSOS DE APELACIÓN</a:t>
                      </a:r>
                      <a:endParaRPr lang="es-CO" sz="1600" b="1" dirty="0">
                        <a:solidFill>
                          <a:schemeClr val="bg1"/>
                        </a:solidFill>
                        <a:effectLst/>
                        <a:latin typeface="+mn-lt"/>
                        <a:ea typeface="Times New Roman" panose="02020603050405020304" pitchFamily="18" charset="0"/>
                      </a:endParaRPr>
                    </a:p>
                  </a:txBody>
                  <a:tcPr marL="44450" marR="4445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p>
                      <a:pPr algn="ctr">
                        <a:spcAft>
                          <a:spcPts val="0"/>
                        </a:spcAft>
                      </a:pPr>
                      <a:r>
                        <a:rPr lang="es-CO" sz="1600" dirty="0">
                          <a:effectLst/>
                          <a:latin typeface="+mj-lt"/>
                          <a:ea typeface="Times New Roman" panose="02020603050405020304" pitchFamily="18" charset="0"/>
                        </a:rPr>
                        <a:t>1</a:t>
                      </a: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98984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40"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CuadroTexto 11"/>
          <p:cNvSpPr txBox="1">
            <a:spLocks noChangeArrowheads="1"/>
          </p:cNvSpPr>
          <p:nvPr/>
        </p:nvSpPr>
        <p:spPr bwMode="auto">
          <a:xfrm>
            <a:off x="783530" y="1120615"/>
            <a:ext cx="7186811" cy="584200"/>
          </a:xfrm>
          <a:prstGeom prst="rect">
            <a:avLst/>
          </a:prstGeom>
          <a:noFill/>
          <a:ln w="9525">
            <a:noFill/>
            <a:miter lim="800000"/>
            <a:headEnd/>
            <a:tailEnd/>
          </a:ln>
        </p:spPr>
        <p:txBody>
          <a:bodyPr wrap="square">
            <a:spAutoFit/>
          </a:bodyPr>
          <a:lstStyle/>
          <a:p>
            <a:pPr algn="r">
              <a:defRPr/>
            </a:pPr>
            <a:r>
              <a:rPr lang="es-ES_tradnl" sz="3200" dirty="0">
                <a:solidFill>
                  <a:srgbClr val="1F497D">
                    <a:lumMod val="50000"/>
                  </a:srgbClr>
                </a:solidFill>
                <a:latin typeface="Impact"/>
                <a:ea typeface="Helvetica Neue Bold Condensed" charset="0"/>
                <a:cs typeface="Impact"/>
                <a:sym typeface="Helvetica Neue Bold Condensed" charset="0"/>
              </a:rPr>
              <a:t>Atención Peticiones, Quejas y Reclamos</a:t>
            </a:r>
          </a:p>
        </p:txBody>
      </p:sp>
      <p:sp>
        <p:nvSpPr>
          <p:cNvPr id="24" name="Rectángulo 23"/>
          <p:cNvSpPr/>
          <p:nvPr/>
        </p:nvSpPr>
        <p:spPr>
          <a:xfrm>
            <a:off x="920552" y="475488"/>
            <a:ext cx="6912768" cy="1200329"/>
          </a:xfrm>
          <a:prstGeom prst="rect">
            <a:avLst/>
          </a:prstGeom>
          <a:noFill/>
        </p:spPr>
        <p:txBody>
          <a:bodyPr wrap="square" lIns="91440" tIns="45720" rIns="91440" bIns="45720">
            <a:spAutoFit/>
          </a:bodyPr>
          <a:lstStyle/>
          <a:p>
            <a:pPr algn="ctr"/>
            <a:r>
              <a:rPr lang="es-E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p>
        </p:txBody>
      </p:sp>
      <p:sp>
        <p:nvSpPr>
          <p:cNvPr id="14" name="Rectangle 16"/>
          <p:cNvSpPr>
            <a:spLocks noChangeArrowheads="1"/>
          </p:cNvSpPr>
          <p:nvPr>
            <p:custDataLst>
              <p:tags r:id="rId3"/>
            </p:custDataLst>
          </p:nvPr>
        </p:nvSpPr>
        <p:spPr bwMode="auto">
          <a:xfrm>
            <a:off x="616987" y="2320944"/>
            <a:ext cx="7519896" cy="3662541"/>
          </a:xfrm>
          <a:prstGeom prst="rect">
            <a:avLst/>
          </a:prstGeom>
          <a:noFill/>
          <a:ln w="9525">
            <a:noFill/>
            <a:miter lim="800000"/>
            <a:headEnd/>
            <a:tailEnd/>
          </a:ln>
          <a:effectLst/>
        </p:spPr>
        <p:txBody>
          <a:bodyPr wrap="square" lIns="0" tIns="0" rIns="0" bIns="0">
            <a:spAutoFit/>
          </a:bodyPr>
          <a:lstStyle/>
          <a:p>
            <a:pPr marL="197586" lvl="1" indent="-195966" algn="just" defTabSz="913429">
              <a:buClr>
                <a:srgbClr val="4F81BD">
                  <a:lumMod val="75000"/>
                </a:srgbClr>
              </a:buClr>
              <a:buSzPct val="125000"/>
              <a:buFont typeface="Arial" charset="0"/>
              <a:buChar char="▪"/>
              <a:defRPr/>
            </a:pPr>
            <a:r>
              <a:rPr lang="es-CO" sz="2000" dirty="0">
                <a:solidFill>
                  <a:srgbClr val="244061"/>
                </a:solidFill>
                <a:ea typeface="ＭＳ Ｐゴシック" pitchFamily="34" charset="-128"/>
              </a:rPr>
              <a:t>Hasta el mes de agosto de 2016, han ingresado </a:t>
            </a:r>
            <a:r>
              <a:rPr lang="es-CO" sz="2000" b="1" dirty="0">
                <a:solidFill>
                  <a:srgbClr val="244061"/>
                </a:solidFill>
                <a:ea typeface="ＭＳ Ｐゴシック" pitchFamily="34" charset="-128"/>
              </a:rPr>
              <a:t>77.099 </a:t>
            </a:r>
            <a:r>
              <a:rPr lang="es-CO" sz="2000" dirty="0">
                <a:solidFill>
                  <a:srgbClr val="244061"/>
                </a:solidFill>
                <a:ea typeface="ＭＳ Ｐゴシック" pitchFamily="34" charset="-128"/>
              </a:rPr>
              <a:t>documentos.</a:t>
            </a:r>
          </a:p>
          <a:p>
            <a:pPr marL="197586" lvl="1" indent="-195966" algn="just" defTabSz="913429">
              <a:buClr>
                <a:srgbClr val="4F81BD">
                  <a:lumMod val="75000"/>
                </a:srgbClr>
              </a:buClr>
              <a:buSzPct val="125000"/>
              <a:buFont typeface="Arial" charset="0"/>
              <a:buChar char="▪"/>
              <a:defRPr/>
            </a:pPr>
            <a:r>
              <a:rPr lang="es-CO" sz="2000" b="1" dirty="0">
                <a:solidFill>
                  <a:srgbClr val="244061"/>
                </a:solidFill>
                <a:ea typeface="ＭＳ Ｐゴシック" pitchFamily="34" charset="-128"/>
              </a:rPr>
              <a:t>4.61% </a:t>
            </a:r>
            <a:r>
              <a:rPr lang="es-CO" sz="2000" dirty="0">
                <a:solidFill>
                  <a:srgbClr val="244061"/>
                </a:solidFill>
                <a:ea typeface="ＭＳ Ｐゴシック" pitchFamily="34" charset="-128"/>
              </a:rPr>
              <a:t>corresponden a derechos de petición, solicitudes de información, solicitudes de copias, sugerencias, consultas y demás PQRS.</a:t>
            </a:r>
          </a:p>
          <a:p>
            <a:pPr marL="197586" lvl="1" indent="-195966" algn="just" defTabSz="913429">
              <a:buClr>
                <a:srgbClr val="4F81BD">
                  <a:lumMod val="75000"/>
                </a:srgbClr>
              </a:buClr>
              <a:buSzPct val="125000"/>
              <a:buFont typeface="Arial" charset="0"/>
              <a:buChar char="▪"/>
              <a:defRPr/>
            </a:pPr>
            <a:r>
              <a:rPr lang="es-CO" sz="2000" dirty="0">
                <a:solidFill>
                  <a:srgbClr val="244061"/>
                </a:solidFill>
                <a:ea typeface="ＭＳ Ｐゴシック" pitchFamily="34" charset="-128"/>
              </a:rPr>
              <a:t>Énfasis en temas de solicitud de tarifa diferencial, compraventa, afectación de predios, permisos  e información general de los proyectos  de concesión.</a:t>
            </a:r>
          </a:p>
          <a:p>
            <a:pPr marL="197586" lvl="1" indent="-195966" algn="just" defTabSz="913429">
              <a:buClr>
                <a:srgbClr val="4F81BD">
                  <a:lumMod val="75000"/>
                </a:srgbClr>
              </a:buClr>
              <a:buSzPct val="125000"/>
              <a:buFont typeface="Arial" charset="0"/>
              <a:buChar char="▪"/>
              <a:defRPr/>
            </a:pPr>
            <a:r>
              <a:rPr lang="es-CO" sz="2000" dirty="0">
                <a:solidFill>
                  <a:srgbClr val="244061"/>
                </a:solidFill>
                <a:ea typeface="ＭＳ Ｐゴシック" pitchFamily="34" charset="-128"/>
              </a:rPr>
              <a:t>El </a:t>
            </a:r>
            <a:r>
              <a:rPr lang="es-CO" sz="2000" b="1" dirty="0">
                <a:solidFill>
                  <a:srgbClr val="244061"/>
                </a:solidFill>
                <a:ea typeface="ＭＳ Ｐゴシック" pitchFamily="34" charset="-128"/>
              </a:rPr>
              <a:t>86.78% </a:t>
            </a:r>
            <a:r>
              <a:rPr lang="es-CO" sz="2000" dirty="0">
                <a:solidFill>
                  <a:srgbClr val="244061"/>
                </a:solidFill>
                <a:ea typeface="ＭＳ Ｐゴシック" pitchFamily="34" charset="-128"/>
              </a:rPr>
              <a:t>fueron atendidos oportunamente.</a:t>
            </a:r>
          </a:p>
          <a:p>
            <a:pPr marL="197586" lvl="1" indent="-195966" algn="just" defTabSz="913429">
              <a:buClr>
                <a:srgbClr val="4F81BD">
                  <a:lumMod val="75000"/>
                </a:srgbClr>
              </a:buClr>
              <a:buSzPct val="125000"/>
              <a:buFont typeface="Arial" charset="0"/>
              <a:buChar char="▪"/>
              <a:defRPr/>
            </a:pPr>
            <a:r>
              <a:rPr lang="es-CO" sz="2000" dirty="0">
                <a:solidFill>
                  <a:srgbClr val="244061"/>
                </a:solidFill>
                <a:ea typeface="ＭＳ Ｐゴシック" pitchFamily="34" charset="-128"/>
              </a:rPr>
              <a:t>Durante lo corrido del año se han dictado </a:t>
            </a:r>
            <a:r>
              <a:rPr lang="es-CO" sz="2000" b="1" dirty="0">
                <a:solidFill>
                  <a:srgbClr val="244061"/>
                </a:solidFill>
                <a:ea typeface="ＭＳ Ｐゴシック" pitchFamily="34" charset="-128"/>
              </a:rPr>
              <a:t>18 </a:t>
            </a:r>
            <a:r>
              <a:rPr lang="es-CO" sz="2000" dirty="0">
                <a:solidFill>
                  <a:srgbClr val="244061"/>
                </a:solidFill>
                <a:ea typeface="ＭＳ Ｐゴシック" pitchFamily="34" charset="-128"/>
              </a:rPr>
              <a:t>charlas sobre Derecho de Petición, Protocolos de servicio y lenguaje claro a </a:t>
            </a:r>
            <a:r>
              <a:rPr lang="es-CO" sz="2000" b="1" dirty="0">
                <a:solidFill>
                  <a:srgbClr val="244061"/>
                </a:solidFill>
                <a:ea typeface="ＭＳ Ｐゴシック" pitchFamily="34" charset="-128"/>
              </a:rPr>
              <a:t>234</a:t>
            </a:r>
            <a:r>
              <a:rPr lang="es-CO" sz="2000" dirty="0">
                <a:solidFill>
                  <a:srgbClr val="244061"/>
                </a:solidFill>
                <a:ea typeface="ＭＳ Ｐゴシック" pitchFamily="34" charset="-128"/>
              </a:rPr>
              <a:t> funcionarios y colaboradores de la Agencia.</a:t>
            </a:r>
          </a:p>
          <a:p>
            <a:pPr marL="197586" lvl="1" indent="-195966" defTabSz="913429">
              <a:buClr>
                <a:srgbClr val="4F81BD">
                  <a:lumMod val="75000"/>
                </a:srgbClr>
              </a:buClr>
              <a:buSzPct val="125000"/>
              <a:defRPr/>
            </a:pPr>
            <a:endParaRPr lang="es-CO" dirty="0">
              <a:solidFill>
                <a:prstClr val="black"/>
              </a:solidFill>
              <a:ea typeface="ＭＳ Ｐゴシック" pitchFamily="34" charset="-128"/>
              <a:cs typeface="+mn-cs"/>
            </a:endParaRPr>
          </a:p>
        </p:txBody>
      </p:sp>
    </p:spTree>
    <p:extLst>
      <p:ext uri="{BB962C8B-B14F-4D97-AF65-F5344CB8AC3E}">
        <p14:creationId xmlns:p14="http://schemas.microsoft.com/office/powerpoint/2010/main" val="67478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2506E1E8-899A-4EC0-8EB7-308EA0A8D60E}" type="slidenum">
              <a:rPr lang="es-CO" smtClean="0">
                <a:solidFill>
                  <a:srgbClr val="244061">
                    <a:tint val="75000"/>
                  </a:srgbClr>
                </a:solidFill>
              </a:rPr>
              <a:pPr>
                <a:defRPr/>
              </a:pPr>
              <a:t>4</a:t>
            </a:fld>
            <a:endParaRPr lang="es-CO" dirty="0">
              <a:solidFill>
                <a:srgbClr val="244061">
                  <a:tint val="75000"/>
                </a:srgbClr>
              </a:solidFill>
            </a:endParaRPr>
          </a:p>
        </p:txBody>
      </p:sp>
      <p:sp>
        <p:nvSpPr>
          <p:cNvPr id="7" name="CuadroTexto 11"/>
          <p:cNvSpPr txBox="1">
            <a:spLocks noChangeArrowheads="1"/>
          </p:cNvSpPr>
          <p:nvPr/>
        </p:nvSpPr>
        <p:spPr bwMode="auto">
          <a:xfrm>
            <a:off x="775529" y="282126"/>
            <a:ext cx="7186811" cy="584200"/>
          </a:xfrm>
          <a:prstGeom prst="rect">
            <a:avLst/>
          </a:prstGeom>
          <a:noFill/>
          <a:ln w="9525">
            <a:noFill/>
            <a:miter lim="800000"/>
            <a:headEnd/>
            <a:tailEnd/>
          </a:ln>
        </p:spPr>
        <p:txBody>
          <a:bodyPr wrap="square">
            <a:spAutoFit/>
          </a:bodyPr>
          <a:lstStyle/>
          <a:p>
            <a:pPr algn="r">
              <a:defRPr/>
            </a:pPr>
            <a:r>
              <a:rPr lang="es-ES_tradnl" sz="3200" dirty="0">
                <a:solidFill>
                  <a:srgbClr val="1F497D">
                    <a:lumMod val="50000"/>
                  </a:srgbClr>
                </a:solidFill>
                <a:latin typeface="Impact"/>
                <a:ea typeface="Helvetica Neue Bold Condensed" charset="0"/>
                <a:cs typeface="Impact"/>
                <a:sym typeface="Helvetica Neue Bold Condensed" charset="0"/>
              </a:rPr>
              <a:t>Atención Peticiones, Quejas y Reclamos</a:t>
            </a:r>
          </a:p>
        </p:txBody>
      </p:sp>
      <p:sp>
        <p:nvSpPr>
          <p:cNvPr id="8" name="9 Rectángulo"/>
          <p:cNvSpPr/>
          <p:nvPr/>
        </p:nvSpPr>
        <p:spPr bwMode="auto">
          <a:xfrm>
            <a:off x="3498749" y="1211252"/>
            <a:ext cx="1911295" cy="512614"/>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a:ln>
                  <a:noFill/>
                </a:ln>
                <a:solidFill>
                  <a:prstClr val="black"/>
                </a:solidFill>
                <a:effectLst/>
                <a:uLnTx/>
                <a:uFillTx/>
                <a:latin typeface="Futura Lt"/>
                <a:ea typeface="+mn-ea"/>
                <a:cs typeface="+mn-cs"/>
              </a:rPr>
              <a:t>Canales</a:t>
            </a:r>
          </a:p>
        </p:txBody>
      </p:sp>
      <p:sp>
        <p:nvSpPr>
          <p:cNvPr id="2" name="Rectángulo redondeado 1"/>
          <p:cNvSpPr/>
          <p:nvPr/>
        </p:nvSpPr>
        <p:spPr>
          <a:xfrm>
            <a:off x="775529" y="1947498"/>
            <a:ext cx="1628775" cy="457200"/>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PRESENCIAL</a:t>
            </a:r>
          </a:p>
        </p:txBody>
      </p:sp>
      <p:sp>
        <p:nvSpPr>
          <p:cNvPr id="9" name="Rectángulo redondeado 8"/>
          <p:cNvSpPr/>
          <p:nvPr/>
        </p:nvSpPr>
        <p:spPr>
          <a:xfrm>
            <a:off x="6830837" y="2004415"/>
            <a:ext cx="1628775" cy="457200"/>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TELEFÓNICO</a:t>
            </a:r>
          </a:p>
        </p:txBody>
      </p:sp>
      <p:sp>
        <p:nvSpPr>
          <p:cNvPr id="10" name="Rectángulo redondeado 9"/>
          <p:cNvSpPr/>
          <p:nvPr/>
        </p:nvSpPr>
        <p:spPr>
          <a:xfrm>
            <a:off x="3656608" y="2029550"/>
            <a:ext cx="1628775" cy="457200"/>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VIRTUAL</a:t>
            </a:r>
          </a:p>
        </p:txBody>
      </p:sp>
      <p:sp>
        <p:nvSpPr>
          <p:cNvPr id="6" name="Rectángulo redondeado 5"/>
          <p:cNvSpPr/>
          <p:nvPr/>
        </p:nvSpPr>
        <p:spPr>
          <a:xfrm>
            <a:off x="81724" y="2692293"/>
            <a:ext cx="2724908" cy="1498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586" lvl="1" indent="-195966" defTabSz="913429">
              <a:buClr>
                <a:srgbClr val="4F81BD">
                  <a:lumMod val="75000"/>
                </a:srgbClr>
              </a:buClr>
              <a:buSzPct val="125000"/>
              <a:buFont typeface="Arial" charset="0"/>
              <a:buChar char="▪"/>
              <a:defRPr/>
            </a:pPr>
            <a:r>
              <a:rPr lang="es-CO" sz="2000" dirty="0">
                <a:solidFill>
                  <a:prstClr val="black"/>
                </a:solidFill>
                <a:ea typeface="ＭＳ Ｐゴシック" pitchFamily="34" charset="-128"/>
              </a:rPr>
              <a:t>Calle 24A No. 59-42 Edificio T3 Torre 4</a:t>
            </a:r>
          </a:p>
          <a:p>
            <a:pPr marL="197586" lvl="1" indent="-195966" defTabSz="913429">
              <a:buClr>
                <a:srgbClr val="4F81BD">
                  <a:lumMod val="75000"/>
                </a:srgbClr>
              </a:buClr>
              <a:buSzPct val="125000"/>
              <a:buFont typeface="Arial" charset="0"/>
              <a:buChar char="▪"/>
              <a:defRPr/>
            </a:pPr>
            <a:r>
              <a:rPr lang="es-CO" sz="2000" dirty="0">
                <a:solidFill>
                  <a:prstClr val="black"/>
                </a:solidFill>
                <a:ea typeface="ＭＳ Ｐゴシック" pitchFamily="34" charset="-128"/>
              </a:rPr>
              <a:t>Calle 26 No. 59-51 Torre 4 piso 2</a:t>
            </a:r>
          </a:p>
        </p:txBody>
      </p:sp>
      <p:sp>
        <p:nvSpPr>
          <p:cNvPr id="12" name="Rectángulo redondeado 11"/>
          <p:cNvSpPr/>
          <p:nvPr/>
        </p:nvSpPr>
        <p:spPr>
          <a:xfrm>
            <a:off x="6219820" y="2718490"/>
            <a:ext cx="2850810" cy="1525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586" lvl="1" indent="-195966" defTabSz="913429">
              <a:buClr>
                <a:srgbClr val="4F81BD">
                  <a:lumMod val="75000"/>
                </a:srgbClr>
              </a:buClr>
              <a:buSzPct val="125000"/>
              <a:buFont typeface="Arial" charset="0"/>
              <a:buChar char="▪"/>
              <a:defRPr/>
            </a:pPr>
            <a:r>
              <a:rPr lang="es-CO" sz="2000">
                <a:solidFill>
                  <a:prstClr val="black"/>
                </a:solidFill>
                <a:ea typeface="ＭＳ Ｐゴシック" pitchFamily="34" charset="-128"/>
              </a:rPr>
              <a:t>PBX: (571) 4848860</a:t>
            </a:r>
          </a:p>
          <a:p>
            <a:pPr marL="197586" lvl="1" indent="-195966" defTabSz="913429">
              <a:buClr>
                <a:srgbClr val="4F81BD">
                  <a:lumMod val="75000"/>
                </a:srgbClr>
              </a:buClr>
              <a:buSzPct val="125000"/>
              <a:buFont typeface="Arial" charset="0"/>
              <a:buChar char="▪"/>
              <a:defRPr/>
            </a:pPr>
            <a:r>
              <a:rPr lang="es-CO" sz="2000">
                <a:solidFill>
                  <a:prstClr val="black"/>
                </a:solidFill>
                <a:ea typeface="ＭＳ Ｐゴシック" pitchFamily="34" charset="-128"/>
              </a:rPr>
              <a:t>Línea 01 8000 124626</a:t>
            </a:r>
            <a:endParaRPr lang="es-CO" sz="2000" dirty="0">
              <a:solidFill>
                <a:prstClr val="black"/>
              </a:solidFill>
              <a:ea typeface="ＭＳ Ｐゴシック" pitchFamily="34" charset="-128"/>
            </a:endParaRPr>
          </a:p>
        </p:txBody>
      </p:sp>
      <p:sp>
        <p:nvSpPr>
          <p:cNvPr id="13" name="Rectángulo redondeado 12"/>
          <p:cNvSpPr/>
          <p:nvPr/>
        </p:nvSpPr>
        <p:spPr>
          <a:xfrm>
            <a:off x="2967146" y="2718490"/>
            <a:ext cx="3092160" cy="1498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586" lvl="1" indent="-195966" defTabSz="913429">
              <a:buClr>
                <a:srgbClr val="4F81BD">
                  <a:lumMod val="75000"/>
                </a:srgbClr>
              </a:buClr>
              <a:buSzPct val="125000"/>
              <a:buFont typeface="Arial" charset="0"/>
              <a:buChar char="▪"/>
              <a:defRPr/>
            </a:pPr>
            <a:r>
              <a:rPr lang="es-CO" sz="2000" dirty="0">
                <a:solidFill>
                  <a:prstClr val="black"/>
                </a:solidFill>
                <a:ea typeface="ＭＳ Ｐゴシック" pitchFamily="34" charset="-128"/>
                <a:hlinkClick r:id="rId2"/>
              </a:rPr>
              <a:t>www.ani.gov.co</a:t>
            </a:r>
            <a:endParaRPr lang="es-CO" sz="2000" dirty="0">
              <a:solidFill>
                <a:prstClr val="black"/>
              </a:solidFill>
              <a:ea typeface="ＭＳ Ｐゴシック" pitchFamily="34" charset="-128"/>
            </a:endParaRPr>
          </a:p>
          <a:p>
            <a:pPr marL="197586" lvl="1" indent="-195966" defTabSz="913429">
              <a:buClr>
                <a:srgbClr val="4F81BD">
                  <a:lumMod val="75000"/>
                </a:srgbClr>
              </a:buClr>
              <a:buSzPct val="125000"/>
              <a:buFont typeface="Arial" charset="0"/>
              <a:buChar char="▪"/>
              <a:defRPr/>
            </a:pPr>
            <a:r>
              <a:rPr lang="es-CO" sz="2000" dirty="0">
                <a:solidFill>
                  <a:prstClr val="black"/>
                </a:solidFill>
                <a:ea typeface="ＭＳ Ｐゴシック" pitchFamily="34" charset="-128"/>
                <a:hlinkClick r:id="rId3"/>
              </a:rPr>
              <a:t>contactenos@ani.gov.co</a:t>
            </a:r>
            <a:endParaRPr lang="es-CO" sz="2000" dirty="0">
              <a:solidFill>
                <a:prstClr val="black"/>
              </a:solidFill>
              <a:ea typeface="ＭＳ Ｐゴシック" pitchFamily="34" charset="-128"/>
            </a:endParaRPr>
          </a:p>
        </p:txBody>
      </p:sp>
      <p:sp>
        <p:nvSpPr>
          <p:cNvPr id="14" name="Rectángulo redondeado 13"/>
          <p:cNvSpPr/>
          <p:nvPr/>
        </p:nvSpPr>
        <p:spPr>
          <a:xfrm>
            <a:off x="3656608" y="4406135"/>
            <a:ext cx="1713236" cy="573209"/>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REDES SOCIALES</a:t>
            </a:r>
          </a:p>
        </p:txBody>
      </p:sp>
      <p:sp>
        <p:nvSpPr>
          <p:cNvPr id="15" name="Rectángulo redondeado 14"/>
          <p:cNvSpPr/>
          <p:nvPr/>
        </p:nvSpPr>
        <p:spPr>
          <a:xfrm>
            <a:off x="3045590" y="5162296"/>
            <a:ext cx="3013716" cy="1376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586" lvl="1" indent="-195966" defTabSz="913429">
              <a:buClr>
                <a:srgbClr val="4F81BD">
                  <a:lumMod val="75000"/>
                </a:srgbClr>
              </a:buClr>
              <a:buSzPct val="125000"/>
              <a:buFont typeface="Arial" charset="0"/>
              <a:buChar char="▪"/>
              <a:defRPr/>
            </a:pPr>
            <a:r>
              <a:rPr lang="es-CO" sz="2000" dirty="0" err="1">
                <a:solidFill>
                  <a:prstClr val="black"/>
                </a:solidFill>
                <a:ea typeface="ＭＳ Ｐゴシック" pitchFamily="34" charset="-128"/>
              </a:rPr>
              <a:t>Flickr</a:t>
            </a:r>
            <a:endParaRPr lang="es-CO" sz="2000" dirty="0">
              <a:solidFill>
                <a:prstClr val="black"/>
              </a:solidFill>
              <a:ea typeface="ＭＳ Ｐゴシック" pitchFamily="34" charset="-128"/>
            </a:endParaRPr>
          </a:p>
          <a:p>
            <a:pPr marL="197586" lvl="1" indent="-195966" defTabSz="913429">
              <a:buClr>
                <a:srgbClr val="4F81BD">
                  <a:lumMod val="75000"/>
                </a:srgbClr>
              </a:buClr>
              <a:buSzPct val="125000"/>
              <a:buFont typeface="Arial" charset="0"/>
              <a:buChar char="▪"/>
              <a:defRPr/>
            </a:pPr>
            <a:r>
              <a:rPr lang="es-CO" sz="2000" dirty="0">
                <a:solidFill>
                  <a:prstClr val="black"/>
                </a:solidFill>
                <a:ea typeface="ＭＳ Ｐゴシック" pitchFamily="34" charset="-128"/>
              </a:rPr>
              <a:t>Facebook</a:t>
            </a:r>
          </a:p>
          <a:p>
            <a:pPr marL="197586" lvl="1" indent="-195966" defTabSz="913429">
              <a:buClr>
                <a:srgbClr val="4F81BD">
                  <a:lumMod val="75000"/>
                </a:srgbClr>
              </a:buClr>
              <a:buSzPct val="125000"/>
              <a:buFont typeface="Arial" charset="0"/>
              <a:buChar char="▪"/>
              <a:defRPr/>
            </a:pPr>
            <a:r>
              <a:rPr lang="es-CO" sz="2000" dirty="0">
                <a:solidFill>
                  <a:prstClr val="black"/>
                </a:solidFill>
                <a:ea typeface="ＭＳ Ｐゴシック" pitchFamily="34" charset="-128"/>
              </a:rPr>
              <a:t>Twitter</a:t>
            </a:r>
          </a:p>
        </p:txBody>
      </p:sp>
    </p:spTree>
    <p:extLst>
      <p:ext uri="{BB962C8B-B14F-4D97-AF65-F5344CB8AC3E}">
        <p14:creationId xmlns:p14="http://schemas.microsoft.com/office/powerpoint/2010/main" val="140511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52"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5 Rectángulo"/>
          <p:cNvSpPr txBox="1">
            <a:spLocks/>
          </p:cNvSpPr>
          <p:nvPr/>
        </p:nvSpPr>
        <p:spPr bwMode="auto">
          <a:xfrm>
            <a:off x="2924200" y="1107092"/>
            <a:ext cx="3857600" cy="1251108"/>
          </a:xfrm>
          <a:prstGeom prst="rect">
            <a:avLst/>
          </a:prstGeom>
          <a:solidFill>
            <a:schemeClr val="accent5">
              <a:lumMod val="40000"/>
              <a:lumOff val="60000"/>
            </a:schemeClr>
          </a:solidFill>
          <a:ln cap="rnd">
            <a:solidFill>
              <a:schemeClr val="accent5"/>
            </a:solid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fontAlgn="auto">
              <a:lnSpc>
                <a:spcPct val="90000"/>
              </a:lnSpc>
              <a:spcBef>
                <a:spcPts val="0"/>
              </a:spcBef>
              <a:spcAft>
                <a:spcPct val="35000"/>
              </a:spcAft>
              <a:buFontTx/>
              <a:buNone/>
              <a:defRPr/>
            </a:pPr>
            <a:r>
              <a:rPr lang="es-CO" kern="0" dirty="0">
                <a:solidFill>
                  <a:prstClr val="black"/>
                </a:solidFill>
                <a:latin typeface="Futura Lt"/>
              </a:rPr>
              <a:t>TOTAL CONTRATOS PRESTACION DE SERVICIOS PROFESIONALES Y/O APOYO A LA GESTION ELABORADOS </a:t>
            </a:r>
            <a:r>
              <a:rPr lang="es-CO" u="sng" kern="0" dirty="0">
                <a:solidFill>
                  <a:prstClr val="black"/>
                </a:solidFill>
                <a:latin typeface="Futura Lt"/>
              </a:rPr>
              <a:t>ENERO - AGOSTO 2016 </a:t>
            </a:r>
            <a:r>
              <a:rPr lang="es-CO" kern="0" dirty="0">
                <a:solidFill>
                  <a:prstClr val="black"/>
                </a:solidFill>
                <a:latin typeface="Futura Lt"/>
              </a:rPr>
              <a:t>= 115</a:t>
            </a:r>
            <a:endParaRPr lang="es-CO" kern="0" dirty="0">
              <a:solidFill>
                <a:srgbClr val="FF0000"/>
              </a:solidFill>
              <a:latin typeface="Futura Lt"/>
            </a:endParaRPr>
          </a:p>
        </p:txBody>
      </p:sp>
      <p:sp>
        <p:nvSpPr>
          <p:cNvPr id="18" name="5 Rectángulo"/>
          <p:cNvSpPr txBox="1">
            <a:spLocks/>
          </p:cNvSpPr>
          <p:nvPr/>
        </p:nvSpPr>
        <p:spPr bwMode="auto">
          <a:xfrm>
            <a:off x="416496" y="2576337"/>
            <a:ext cx="2736304" cy="504055"/>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Actas Inicio = 115</a:t>
            </a:r>
          </a:p>
        </p:txBody>
      </p:sp>
      <p:sp>
        <p:nvSpPr>
          <p:cNvPr id="19" name="5 Rectángulo"/>
          <p:cNvSpPr txBox="1">
            <a:spLocks/>
          </p:cNvSpPr>
          <p:nvPr/>
        </p:nvSpPr>
        <p:spPr bwMode="auto">
          <a:xfrm>
            <a:off x="3567158" y="2585497"/>
            <a:ext cx="2844032" cy="49489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Actas Aprobación Pólizas = 355</a:t>
            </a:r>
          </a:p>
        </p:txBody>
      </p:sp>
      <p:sp>
        <p:nvSpPr>
          <p:cNvPr id="21" name="5 Rectángulo"/>
          <p:cNvSpPr txBox="1">
            <a:spLocks/>
          </p:cNvSpPr>
          <p:nvPr/>
        </p:nvSpPr>
        <p:spPr bwMode="auto">
          <a:xfrm>
            <a:off x="3567158" y="3899168"/>
            <a:ext cx="2844032" cy="501369"/>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Prórrogas = 15</a:t>
            </a:r>
          </a:p>
        </p:txBody>
      </p:sp>
      <p:sp>
        <p:nvSpPr>
          <p:cNvPr id="23" name="5 Rectángulo"/>
          <p:cNvSpPr txBox="1">
            <a:spLocks/>
          </p:cNvSpPr>
          <p:nvPr/>
        </p:nvSpPr>
        <p:spPr bwMode="auto">
          <a:xfrm>
            <a:off x="416495" y="3899168"/>
            <a:ext cx="2736304" cy="501369"/>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Adiciones = 213</a:t>
            </a:r>
          </a:p>
        </p:txBody>
      </p:sp>
      <p:sp>
        <p:nvSpPr>
          <p:cNvPr id="24" name="5 Rectángulo"/>
          <p:cNvSpPr txBox="1">
            <a:spLocks/>
          </p:cNvSpPr>
          <p:nvPr/>
        </p:nvSpPr>
        <p:spPr bwMode="auto">
          <a:xfrm>
            <a:off x="6691165" y="3892766"/>
            <a:ext cx="2313740" cy="514171"/>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Cesiones = 5</a:t>
            </a:r>
          </a:p>
        </p:txBody>
      </p:sp>
      <p:sp>
        <p:nvSpPr>
          <p:cNvPr id="25" name="5 Rectángulo"/>
          <p:cNvSpPr txBox="1">
            <a:spLocks/>
          </p:cNvSpPr>
          <p:nvPr/>
        </p:nvSpPr>
        <p:spPr bwMode="auto">
          <a:xfrm>
            <a:off x="6657629" y="2572381"/>
            <a:ext cx="2330508" cy="498683"/>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Actas Suspensión = 9</a:t>
            </a:r>
          </a:p>
        </p:txBody>
      </p:sp>
      <p:sp>
        <p:nvSpPr>
          <p:cNvPr id="26" name="5 Rectángulo"/>
          <p:cNvSpPr txBox="1">
            <a:spLocks/>
          </p:cNvSpPr>
          <p:nvPr/>
        </p:nvSpPr>
        <p:spPr bwMode="auto">
          <a:xfrm>
            <a:off x="413738" y="3242839"/>
            <a:ext cx="2739061" cy="480588"/>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Actas Reanudación = 9</a:t>
            </a:r>
          </a:p>
        </p:txBody>
      </p:sp>
      <p:sp>
        <p:nvSpPr>
          <p:cNvPr id="27" name="5 Rectángulo"/>
          <p:cNvSpPr txBox="1">
            <a:spLocks/>
          </p:cNvSpPr>
          <p:nvPr/>
        </p:nvSpPr>
        <p:spPr bwMode="auto">
          <a:xfrm>
            <a:off x="6691165" y="4559912"/>
            <a:ext cx="2322124" cy="480587"/>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Terminación Mutuo Acuerdo = 100</a:t>
            </a:r>
          </a:p>
        </p:txBody>
      </p:sp>
      <p:sp>
        <p:nvSpPr>
          <p:cNvPr id="28" name="5 Rectángulo"/>
          <p:cNvSpPr txBox="1">
            <a:spLocks/>
          </p:cNvSpPr>
          <p:nvPr/>
        </p:nvSpPr>
        <p:spPr bwMode="auto">
          <a:xfrm>
            <a:off x="413738" y="4576278"/>
            <a:ext cx="2736304"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Actas Liquidación = 65</a:t>
            </a:r>
          </a:p>
        </p:txBody>
      </p:sp>
      <p:sp>
        <p:nvSpPr>
          <p:cNvPr id="30" name="5 Rectángulo"/>
          <p:cNvSpPr txBox="1">
            <a:spLocks/>
          </p:cNvSpPr>
          <p:nvPr/>
        </p:nvSpPr>
        <p:spPr bwMode="auto">
          <a:xfrm>
            <a:off x="3556301" y="4572144"/>
            <a:ext cx="2865745"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Informes Presentados = 8</a:t>
            </a:r>
          </a:p>
        </p:txBody>
      </p:sp>
      <p:sp>
        <p:nvSpPr>
          <p:cNvPr id="31" name="5 Rectángulo"/>
          <p:cNvSpPr txBox="1">
            <a:spLocks/>
          </p:cNvSpPr>
          <p:nvPr/>
        </p:nvSpPr>
        <p:spPr bwMode="auto">
          <a:xfrm>
            <a:off x="413738" y="5265964"/>
            <a:ext cx="2736304"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Certificaciones </a:t>
            </a:r>
            <a:r>
              <a:rPr lang="es-CO" sz="1400" b="1" kern="0">
                <a:solidFill>
                  <a:prstClr val="black"/>
                </a:solidFill>
                <a:latin typeface="Futura Lt"/>
              </a:rPr>
              <a:t>= 295</a:t>
            </a:r>
            <a:endParaRPr lang="es-CO" sz="1400" b="1" kern="0" dirty="0">
              <a:solidFill>
                <a:prstClr val="black"/>
              </a:solidFill>
              <a:latin typeface="Futura Lt"/>
            </a:endParaRPr>
          </a:p>
        </p:txBody>
      </p:sp>
      <p:sp>
        <p:nvSpPr>
          <p:cNvPr id="32" name="Rectángulo 31"/>
          <p:cNvSpPr/>
          <p:nvPr/>
        </p:nvSpPr>
        <p:spPr>
          <a:xfrm>
            <a:off x="1305016" y="372598"/>
            <a:ext cx="6912768" cy="1200329"/>
          </a:xfrm>
          <a:prstGeom prst="rect">
            <a:avLst/>
          </a:prstGeom>
          <a:noFill/>
        </p:spPr>
        <p:txBody>
          <a:bodyPr wrap="square" lIns="91440" tIns="45720" rIns="91440" bIns="45720">
            <a:spAutoFit/>
          </a:bodyPr>
          <a:lstStyle/>
          <a:p>
            <a:pPr algn="ctr"/>
            <a:r>
              <a:rPr lang="es-E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p>
        </p:txBody>
      </p:sp>
      <p:sp>
        <p:nvSpPr>
          <p:cNvPr id="17" name="5 Rectángulo"/>
          <p:cNvSpPr txBox="1">
            <a:spLocks/>
          </p:cNvSpPr>
          <p:nvPr/>
        </p:nvSpPr>
        <p:spPr bwMode="auto">
          <a:xfrm>
            <a:off x="3567158" y="3216055"/>
            <a:ext cx="2844032" cy="501369"/>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Contratos Registrados SIGEP = 152</a:t>
            </a:r>
          </a:p>
        </p:txBody>
      </p:sp>
      <p:sp>
        <p:nvSpPr>
          <p:cNvPr id="29" name="5 Rectángulo"/>
          <p:cNvSpPr txBox="1">
            <a:spLocks/>
          </p:cNvSpPr>
          <p:nvPr/>
        </p:nvSpPr>
        <p:spPr bwMode="auto">
          <a:xfrm>
            <a:off x="6657629" y="3203253"/>
            <a:ext cx="2330508" cy="514171"/>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Certificados de Idoneidad = 46</a:t>
            </a:r>
          </a:p>
        </p:txBody>
      </p:sp>
      <p:sp>
        <p:nvSpPr>
          <p:cNvPr id="33" name="5 Rectángulo"/>
          <p:cNvSpPr txBox="1">
            <a:spLocks/>
          </p:cNvSpPr>
          <p:nvPr/>
        </p:nvSpPr>
        <p:spPr bwMode="auto">
          <a:xfrm>
            <a:off x="3567158" y="5234721"/>
            <a:ext cx="2854888"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Estudios= 47</a:t>
            </a:r>
          </a:p>
        </p:txBody>
      </p:sp>
      <p:sp>
        <p:nvSpPr>
          <p:cNvPr id="34" name="5 Rectángulo"/>
          <p:cNvSpPr txBox="1">
            <a:spLocks/>
          </p:cNvSpPr>
          <p:nvPr/>
        </p:nvSpPr>
        <p:spPr bwMode="auto">
          <a:xfrm>
            <a:off x="6664943" y="5230818"/>
            <a:ext cx="2315879" cy="514171"/>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a:solidFill>
                  <a:prstClr val="black"/>
                </a:solidFill>
                <a:latin typeface="Futura Lt"/>
              </a:rPr>
              <a:t>Total Carencias Personales = 47</a:t>
            </a:r>
          </a:p>
        </p:txBody>
      </p:sp>
    </p:spTree>
    <p:extLst>
      <p:ext uri="{BB962C8B-B14F-4D97-AF65-F5344CB8AC3E}">
        <p14:creationId xmlns:p14="http://schemas.microsoft.com/office/powerpoint/2010/main" val="40390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9"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035" name="think-cell Slide" r:id="rId10" imgW="360" imgH="360" progId="TCLayout.ActiveDocument.1">
                  <p:embed/>
                </p:oleObj>
              </mc:Choice>
              <mc:Fallback>
                <p:oleObj name="think-cell Slide" r:id="rId10" imgW="360" imgH="360" progId="TCLayout.ActiveDocument.1">
                  <p:embed/>
                  <p:pic>
                    <p:nvPicPr>
                      <p:cNvPr id="23554" name="Object 9" hidden="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600">
              <a:latin typeface="Candara"/>
              <a:ea typeface="MS PGothic"/>
              <a:cs typeface="Arial"/>
              <a:sym typeface="Candara"/>
            </a:endParaRPr>
          </a:p>
        </p:txBody>
      </p:sp>
      <p:sp>
        <p:nvSpPr>
          <p:cNvPr id="29" name="CuadroTexto 11"/>
          <p:cNvSpPr txBox="1">
            <a:spLocks noChangeArrowheads="1"/>
          </p:cNvSpPr>
          <p:nvPr/>
        </p:nvSpPr>
        <p:spPr bwMode="auto">
          <a:xfrm>
            <a:off x="106363" y="1808071"/>
            <a:ext cx="8358187" cy="708025"/>
          </a:xfrm>
          <a:prstGeom prst="rect">
            <a:avLst/>
          </a:prstGeom>
          <a:noFill/>
          <a:ln w="9525">
            <a:noFill/>
            <a:miter lim="800000"/>
            <a:headEnd/>
            <a:tailEnd/>
          </a:ln>
        </p:spPr>
        <p:txBody>
          <a:bodyPr>
            <a:spAutoFit/>
          </a:bodyPr>
          <a:lstStyle/>
          <a:p>
            <a:pPr algn="ctr">
              <a:defRPr/>
            </a:pPr>
            <a:r>
              <a:rPr lang="es-ES_tradnl" sz="4000" dirty="0">
                <a:solidFill>
                  <a:srgbClr val="1F497D">
                    <a:lumMod val="50000"/>
                  </a:srgbClr>
                </a:solidFill>
                <a:latin typeface="Impact"/>
                <a:ea typeface="Helvetica Neue Bold Condensed" charset="0"/>
                <a:cs typeface="Impact"/>
                <a:sym typeface="Helvetica Neue Bold Condensed" charset="0"/>
              </a:rPr>
              <a:t>Gestión del Recurso Humano</a:t>
            </a:r>
          </a:p>
        </p:txBody>
      </p:sp>
      <p:sp>
        <p:nvSpPr>
          <p:cNvPr id="30" name="5 Rectángulo"/>
          <p:cNvSpPr/>
          <p:nvPr/>
        </p:nvSpPr>
        <p:spPr bwMode="auto">
          <a:xfrm>
            <a:off x="1259632" y="2779166"/>
            <a:ext cx="1296144" cy="1289050"/>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s-CO" sz="1400" b="1" i="0" u="none" strike="noStrike" kern="0" cap="none" spc="0" normalizeH="0" baseline="0" noProof="0" dirty="0">
                <a:ln>
                  <a:noFill/>
                </a:ln>
                <a:solidFill>
                  <a:prstClr val="black"/>
                </a:solidFill>
                <a:effectLst/>
                <a:uLnTx/>
                <a:uFillTx/>
                <a:latin typeface="Futura Lt"/>
                <a:ea typeface="+mn-ea"/>
                <a:cs typeface="+mn-cs"/>
              </a:rPr>
              <a:t>Planta de Personal</a:t>
            </a:r>
          </a:p>
        </p:txBody>
      </p:sp>
      <p:sp>
        <p:nvSpPr>
          <p:cNvPr id="31" name="AutoShape 13"/>
          <p:cNvSpPr>
            <a:spLocks noChangeArrowheads="1"/>
          </p:cNvSpPr>
          <p:nvPr>
            <p:custDataLst>
              <p:tags r:id="rId4"/>
            </p:custDataLst>
          </p:nvPr>
        </p:nvSpPr>
        <p:spPr bwMode="blackGray">
          <a:xfrm>
            <a:off x="3038475" y="2961503"/>
            <a:ext cx="209550" cy="898525"/>
          </a:xfrm>
          <a:prstGeom prst="rightArrow">
            <a:avLst>
              <a:gd name="adj1" fmla="val 55176"/>
              <a:gd name="adj2" fmla="val 100000"/>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w="12700" algn="ctr">
            <a:noFill/>
            <a:miter lim="800000"/>
            <a:headEnd/>
            <a:tailEnd/>
          </a:ln>
          <a:effectLst/>
        </p:spPr>
        <p:txBody>
          <a:bodyPr rot="10800000" vert="eaVert"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Arial" pitchFamily="84" charset="0"/>
              <a:ea typeface="ＭＳ Ｐゴシック" pitchFamily="84" charset="-128"/>
              <a:cs typeface="ＭＳ Ｐゴシック" pitchFamily="84" charset="-128"/>
            </a:endParaRPr>
          </a:p>
        </p:txBody>
      </p:sp>
      <p:sp>
        <p:nvSpPr>
          <p:cNvPr id="32" name="Rectangle 16"/>
          <p:cNvSpPr>
            <a:spLocks noChangeArrowheads="1"/>
          </p:cNvSpPr>
          <p:nvPr>
            <p:custDataLst>
              <p:tags r:id="rId5"/>
            </p:custDataLst>
          </p:nvPr>
        </p:nvSpPr>
        <p:spPr bwMode="auto">
          <a:xfrm>
            <a:off x="3702050" y="2869428"/>
            <a:ext cx="4591050" cy="1969770"/>
          </a:xfrm>
          <a:prstGeom prst="rect">
            <a:avLst/>
          </a:prstGeom>
          <a:noFill/>
          <a:ln w="9525">
            <a:noFill/>
            <a:miter lim="800000"/>
            <a:headEnd/>
            <a:tailEnd/>
          </a:ln>
          <a:effectLst/>
        </p:spPr>
        <p:txBody>
          <a:bodyPr lIns="0" tIns="0" rIns="0" bIns="0">
            <a:spAutoFit/>
          </a:bodyPr>
          <a:lstStyle/>
          <a:p>
            <a:pPr marL="197586" lvl="1" indent="-195966" algn="just" defTabSz="913429">
              <a:buClr>
                <a:srgbClr val="4F81BD">
                  <a:lumMod val="75000"/>
                </a:srgbClr>
              </a:buClr>
              <a:buSzPct val="125000"/>
              <a:buFont typeface="Arial" charset="0"/>
              <a:buChar char="▪"/>
              <a:defRPr/>
            </a:pPr>
            <a:r>
              <a:rPr lang="es-CO" dirty="0">
                <a:solidFill>
                  <a:prstClr val="black"/>
                </a:solidFill>
                <a:latin typeface="Futura Lt"/>
                <a:ea typeface="ＭＳ Ｐゴシック" pitchFamily="34" charset="-128"/>
                <a:cs typeface="+mn-cs"/>
              </a:rPr>
              <a:t>Agencia creada mediante Decreto 4165/11 y planta creada mediante Decretos 0665/12,  Decreto </a:t>
            </a:r>
            <a:r>
              <a:rPr lang="es-CO" dirty="0">
                <a:solidFill>
                  <a:prstClr val="black"/>
                </a:solidFill>
                <a:latin typeface="Futura Lt"/>
                <a:ea typeface="ＭＳ Ｐゴシック" pitchFamily="34" charset="-128"/>
              </a:rPr>
              <a:t>1745/13 y el Decreto 2468/13 </a:t>
            </a:r>
          </a:p>
          <a:p>
            <a:pPr marL="197586" lvl="1" indent="-195966" algn="just" defTabSz="913429">
              <a:buClr>
                <a:srgbClr val="4F81BD">
                  <a:lumMod val="75000"/>
                </a:srgbClr>
              </a:buClr>
              <a:buSzPct val="125000"/>
              <a:buFont typeface="Arial" charset="0"/>
              <a:buChar char="▪"/>
              <a:defRPr/>
            </a:pPr>
            <a:r>
              <a:rPr lang="es-CO" sz="2800" dirty="0">
                <a:solidFill>
                  <a:schemeClr val="bg2">
                    <a:lumMod val="10000"/>
                  </a:schemeClr>
                </a:solidFill>
                <a:latin typeface="Futura Lt"/>
                <a:ea typeface="ＭＳ Ｐゴシック" pitchFamily="34" charset="-128"/>
                <a:cs typeface="+mn-cs"/>
              </a:rPr>
              <a:t>246</a:t>
            </a:r>
            <a:r>
              <a:rPr lang="es-CO" dirty="0">
                <a:solidFill>
                  <a:schemeClr val="bg2">
                    <a:lumMod val="10000"/>
                  </a:schemeClr>
                </a:solidFill>
                <a:latin typeface="Futura Lt"/>
                <a:ea typeface="ＭＳ Ｐゴシック" pitchFamily="34" charset="-128"/>
                <a:cs typeface="+mn-cs"/>
              </a:rPr>
              <a:t> cargos en Planta</a:t>
            </a:r>
          </a:p>
          <a:p>
            <a:pPr marL="197586" lvl="1" indent="-195966" defTabSz="913429">
              <a:buClr>
                <a:srgbClr val="4F81BD">
                  <a:lumMod val="75000"/>
                </a:srgbClr>
              </a:buClr>
              <a:buSzPct val="125000"/>
              <a:buFont typeface="Arial" charset="0"/>
              <a:buChar char="▪"/>
              <a:defRPr/>
            </a:pPr>
            <a:r>
              <a:rPr lang="es-CO" sz="2800" dirty="0">
                <a:solidFill>
                  <a:schemeClr val="bg2">
                    <a:lumMod val="10000"/>
                  </a:schemeClr>
                </a:solidFill>
                <a:latin typeface="Futura Lt"/>
                <a:ea typeface="ＭＳ Ｐゴシック" pitchFamily="34" charset="-128"/>
                <a:cs typeface="+mn-cs"/>
              </a:rPr>
              <a:t>241</a:t>
            </a:r>
            <a:r>
              <a:rPr lang="es-CO" dirty="0">
                <a:solidFill>
                  <a:schemeClr val="bg2">
                    <a:lumMod val="10000"/>
                  </a:schemeClr>
                </a:solidFill>
                <a:latin typeface="Futura Lt"/>
                <a:ea typeface="ＭＳ Ｐゴシック" pitchFamily="34" charset="-128"/>
                <a:cs typeface="+mn-cs"/>
              </a:rPr>
              <a:t> cargos provistos a </a:t>
            </a:r>
            <a:r>
              <a:rPr lang="es-CO" dirty="0" err="1">
                <a:solidFill>
                  <a:schemeClr val="bg2">
                    <a:lumMod val="10000"/>
                  </a:schemeClr>
                </a:solidFill>
                <a:latin typeface="Futura Lt"/>
                <a:ea typeface="ＭＳ Ｐゴシック" pitchFamily="34" charset="-128"/>
              </a:rPr>
              <a:t>Ago</a:t>
            </a:r>
            <a:r>
              <a:rPr lang="es-CO" dirty="0">
                <a:solidFill>
                  <a:schemeClr val="bg2">
                    <a:lumMod val="10000"/>
                  </a:schemeClr>
                </a:solidFill>
                <a:latin typeface="Futura Lt"/>
                <a:ea typeface="ＭＳ Ｐゴシック" pitchFamily="34" charset="-128"/>
                <a:cs typeface="+mn-cs"/>
              </a:rPr>
              <a:t>/16</a:t>
            </a:r>
          </a:p>
        </p:txBody>
      </p:sp>
      <p:sp>
        <p:nvSpPr>
          <p:cNvPr id="33" name="AutoShape 13"/>
          <p:cNvSpPr>
            <a:spLocks noChangeArrowheads="1"/>
          </p:cNvSpPr>
          <p:nvPr>
            <p:custDataLst>
              <p:tags r:id="rId6"/>
            </p:custDataLst>
          </p:nvPr>
        </p:nvSpPr>
        <p:spPr bwMode="blackGray">
          <a:xfrm>
            <a:off x="3024138" y="4966880"/>
            <a:ext cx="209550" cy="898525"/>
          </a:xfrm>
          <a:prstGeom prst="rightArrow">
            <a:avLst>
              <a:gd name="adj1" fmla="val 55176"/>
              <a:gd name="adj2" fmla="val 100000"/>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w="12700" algn="ctr">
            <a:noFill/>
            <a:miter lim="800000"/>
            <a:headEnd/>
            <a:tailEnd/>
          </a:ln>
          <a:effectLst/>
        </p:spPr>
        <p:txBody>
          <a:bodyPr rot="10800000" vert="eaVert"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Arial" pitchFamily="84" charset="0"/>
              <a:ea typeface="ＭＳ Ｐゴシック" pitchFamily="84" charset="-128"/>
              <a:cs typeface="ＭＳ Ｐゴシック" pitchFamily="84" charset="-128"/>
            </a:endParaRPr>
          </a:p>
        </p:txBody>
      </p:sp>
      <p:sp>
        <p:nvSpPr>
          <p:cNvPr id="34" name="Rectangle 16"/>
          <p:cNvSpPr>
            <a:spLocks noChangeArrowheads="1"/>
          </p:cNvSpPr>
          <p:nvPr>
            <p:custDataLst>
              <p:tags r:id="rId7"/>
            </p:custDataLst>
          </p:nvPr>
        </p:nvSpPr>
        <p:spPr bwMode="auto">
          <a:xfrm>
            <a:off x="3666543" y="5062199"/>
            <a:ext cx="4591050" cy="430887"/>
          </a:xfrm>
          <a:prstGeom prst="rect">
            <a:avLst/>
          </a:prstGeom>
          <a:noFill/>
          <a:ln w="9525">
            <a:noFill/>
            <a:miter lim="800000"/>
            <a:headEnd/>
            <a:tailEnd/>
          </a:ln>
          <a:effectLst/>
        </p:spPr>
        <p:txBody>
          <a:bodyPr lIns="0" tIns="0" rIns="0" bIns="0">
            <a:spAutoFit/>
          </a:bodyPr>
          <a:lstStyle/>
          <a:p>
            <a:pPr marL="197586" lvl="1" indent="-195966" algn="just" defTabSz="913429">
              <a:buClr>
                <a:srgbClr val="4F81BD">
                  <a:lumMod val="75000"/>
                </a:srgbClr>
              </a:buClr>
              <a:buSzPct val="125000"/>
              <a:buFont typeface="Arial" charset="0"/>
              <a:buChar char="▪"/>
              <a:defRPr/>
            </a:pPr>
            <a:r>
              <a:rPr lang="es-CO" sz="2800" dirty="0">
                <a:solidFill>
                  <a:schemeClr val="bg2">
                    <a:lumMod val="10000"/>
                  </a:schemeClr>
                </a:solidFill>
                <a:latin typeface="Futura Lt"/>
                <a:ea typeface="ＭＳ Ｐゴシック" pitchFamily="34" charset="-128"/>
                <a:cs typeface="+mn-cs"/>
              </a:rPr>
              <a:t>152</a:t>
            </a:r>
            <a:r>
              <a:rPr lang="es-CO" dirty="0">
                <a:solidFill>
                  <a:schemeClr val="bg2">
                    <a:lumMod val="10000"/>
                  </a:schemeClr>
                </a:solidFill>
                <a:latin typeface="Futura Lt"/>
                <a:ea typeface="ＭＳ Ｐゴシック" pitchFamily="34" charset="-128"/>
                <a:cs typeface="+mn-cs"/>
              </a:rPr>
              <a:t> contratistas de apoyo a la </a:t>
            </a:r>
            <a:r>
              <a:rPr lang="es-CO" dirty="0">
                <a:solidFill>
                  <a:prstClr val="black"/>
                </a:solidFill>
                <a:latin typeface="Futura Lt"/>
                <a:ea typeface="ＭＳ Ｐゴシック" pitchFamily="34" charset="-128"/>
                <a:cs typeface="+mn-cs"/>
              </a:rPr>
              <a:t>gestión</a:t>
            </a:r>
          </a:p>
        </p:txBody>
      </p:sp>
      <p:sp>
        <p:nvSpPr>
          <p:cNvPr id="35" name="10 Rectángulo"/>
          <p:cNvSpPr/>
          <p:nvPr/>
        </p:nvSpPr>
        <p:spPr bwMode="auto">
          <a:xfrm>
            <a:off x="1259632" y="4839198"/>
            <a:ext cx="1296144" cy="1153890"/>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s-CO" sz="1400" b="1" i="0" u="none" strike="noStrike" kern="0" cap="none" spc="0" normalizeH="0" baseline="0" noProof="0" dirty="0">
                <a:ln>
                  <a:noFill/>
                </a:ln>
                <a:solidFill>
                  <a:prstClr val="black"/>
                </a:solidFill>
                <a:effectLst/>
                <a:uLnTx/>
                <a:uFillTx/>
                <a:latin typeface="Futura Lt"/>
                <a:ea typeface="+mn-ea"/>
                <a:cs typeface="+mn-cs"/>
              </a:rPr>
              <a:t>Contratos de Prestación de Servicios</a:t>
            </a:r>
          </a:p>
        </p:txBody>
      </p:sp>
      <p:sp>
        <p:nvSpPr>
          <p:cNvPr id="38" name="Rectángulo 37"/>
          <p:cNvSpPr/>
          <p:nvPr/>
        </p:nvSpPr>
        <p:spPr>
          <a:xfrm>
            <a:off x="920552" y="484632"/>
            <a:ext cx="6912768" cy="1323439"/>
          </a:xfrm>
          <a:prstGeom prst="rect">
            <a:avLst/>
          </a:prstGeom>
          <a:noFill/>
        </p:spPr>
        <p:txBody>
          <a:bodyPr wrap="squar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p>
        </p:txBody>
      </p:sp>
    </p:spTree>
    <p:extLst>
      <p:ext uri="{BB962C8B-B14F-4D97-AF65-F5344CB8AC3E}">
        <p14:creationId xmlns:p14="http://schemas.microsoft.com/office/powerpoint/2010/main" val="127045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0"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7108" name="think-cell Slide" r:id="rId6" imgW="360" imgH="360" progId="TCLayout.ActiveDocument.1">
                  <p:embed/>
                </p:oleObj>
              </mc:Choice>
              <mc:Fallback>
                <p:oleObj name="think-cell Slide" r:id="rId6" imgW="360" imgH="360" progId="TCLayout.ActiveDocument.1">
                  <p:embed/>
                  <p:pic>
                    <p:nvPicPr>
                      <p:cNvPr id="25602" name="Object 10" hidden="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400">
              <a:latin typeface="Candara"/>
              <a:ea typeface="MS PGothic"/>
              <a:cs typeface="Arial"/>
              <a:sym typeface="Candara"/>
            </a:endParaRPr>
          </a:p>
        </p:txBody>
      </p:sp>
      <p:sp>
        <p:nvSpPr>
          <p:cNvPr id="38" name="Marcador de contenido 1"/>
          <p:cNvSpPr txBox="1">
            <a:spLocks/>
          </p:cNvSpPr>
          <p:nvPr/>
        </p:nvSpPr>
        <p:spPr>
          <a:xfrm>
            <a:off x="549393" y="1241537"/>
            <a:ext cx="8915400" cy="4525963"/>
          </a:xfrm>
          <a:prstGeom prst="rect">
            <a:avLst/>
          </a:prstGeom>
        </p:spPr>
        <p:txBody>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000" dirty="0"/>
              <a:t>Capacitaciones 2016:</a:t>
            </a:r>
          </a:p>
          <a:p>
            <a:pPr marL="0" indent="0">
              <a:buNone/>
            </a:pPr>
            <a:endParaRPr lang="es-CO" sz="2000" dirty="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0" indent="0">
              <a:buFont typeface="Arial" charset="0"/>
              <a:buNone/>
            </a:pPr>
            <a:endParaRPr lang="es-CO" sz="2000" dirty="0">
              <a:latin typeface="Arial Narrow" panose="020B0606020202030204" pitchFamily="34" charset="0"/>
            </a:endParaRPr>
          </a:p>
        </p:txBody>
      </p:sp>
      <p:sp>
        <p:nvSpPr>
          <p:cNvPr id="40" name="Rectángulo 39"/>
          <p:cNvSpPr/>
          <p:nvPr/>
        </p:nvSpPr>
        <p:spPr>
          <a:xfrm>
            <a:off x="920552" y="438912"/>
            <a:ext cx="6912768" cy="1323439"/>
          </a:xfrm>
          <a:prstGeom prst="rect">
            <a:avLst/>
          </a:prstGeom>
          <a:noFill/>
        </p:spPr>
        <p:txBody>
          <a:bodyPr wrap="square" lIns="91440" tIns="45720" rIns="91440" bIns="45720">
            <a:spAutoFit/>
          </a:bodyPr>
          <a:lstStyle/>
          <a:p>
            <a:pPr algn="ctr"/>
            <a:r>
              <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p>
        </p:txBody>
      </p:sp>
      <p:graphicFrame>
        <p:nvGraphicFramePr>
          <p:cNvPr id="5" name="Objeto 4"/>
          <p:cNvGraphicFramePr>
            <a:graphicFrameLocks noChangeAspect="1"/>
          </p:cNvGraphicFramePr>
          <p:nvPr>
            <p:extLst/>
          </p:nvPr>
        </p:nvGraphicFramePr>
        <p:xfrm>
          <a:off x="939800" y="1822450"/>
          <a:ext cx="5934075" cy="2609850"/>
        </p:xfrm>
        <a:graphic>
          <a:graphicData uri="http://schemas.openxmlformats.org/presentationml/2006/ole">
            <mc:AlternateContent xmlns:mc="http://schemas.openxmlformats.org/markup-compatibility/2006">
              <mc:Choice xmlns:v="urn:schemas-microsoft-com:vml" Requires="v">
                <p:oleObj spid="_x0000_s47109" name="Worksheet" r:id="rId8" imgW="5934248" imgH="2609812" progId="Excel.Sheet.12">
                  <p:embed/>
                </p:oleObj>
              </mc:Choice>
              <mc:Fallback>
                <p:oleObj name="Worksheet" r:id="rId8" imgW="5934248" imgH="2609812" progId="Excel.Sheet.12">
                  <p:embed/>
                  <p:pic>
                    <p:nvPicPr>
                      <p:cNvPr id="5" name="Objeto 4"/>
                      <p:cNvPicPr/>
                      <p:nvPr/>
                    </p:nvPicPr>
                    <p:blipFill>
                      <a:blip r:embed="rId9"/>
                      <a:stretch>
                        <a:fillRect/>
                      </a:stretch>
                    </p:blipFill>
                    <p:spPr>
                      <a:xfrm>
                        <a:off x="939800" y="1822450"/>
                        <a:ext cx="5934075" cy="2609850"/>
                      </a:xfrm>
                      <a:prstGeom prst="rect">
                        <a:avLst/>
                      </a:prstGeom>
                    </p:spPr>
                  </p:pic>
                </p:oleObj>
              </mc:Fallback>
            </mc:AlternateContent>
          </a:graphicData>
        </a:graphic>
      </p:graphicFrame>
    </p:spTree>
    <p:extLst>
      <p:ext uri="{BB962C8B-B14F-4D97-AF65-F5344CB8AC3E}">
        <p14:creationId xmlns:p14="http://schemas.microsoft.com/office/powerpoint/2010/main" val="272001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Object 12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1" name="think-cell Slide" r:id="rId5" imgW="270" imgH="270" progId="TCLayout.ActiveDocument.1">
                  <p:embed/>
                </p:oleObj>
              </mc:Choice>
              <mc:Fallback>
                <p:oleObj name="think-cell Slide" r:id="rId5" imgW="270" imgH="270" progId="TCLayout.ActiveDocument.1">
                  <p:embed/>
                  <p:pic>
                    <p:nvPicPr>
                      <p:cNvPr id="128" name="Object 12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9" name="Title 38"/>
          <p:cNvSpPr>
            <a:spLocks noGrp="1"/>
          </p:cNvSpPr>
          <p:nvPr>
            <p:ph type="ctrTitle"/>
          </p:nvPr>
        </p:nvSpPr>
        <p:spPr>
          <a:xfrm>
            <a:off x="2313084" y="1690686"/>
            <a:ext cx="5833110" cy="1470025"/>
          </a:xfrm>
        </p:spPr>
        <p:txBody>
          <a:bodyPr/>
          <a:lstStyle/>
          <a:p>
            <a:r>
              <a:rPr lang="es-CO" dirty="0">
                <a:solidFill>
                  <a:schemeClr val="tx2"/>
                </a:solidFill>
              </a:rPr>
              <a:t>Avances Oficina de Control Interno</a:t>
            </a:r>
            <a:endParaRPr lang="en-US" dirty="0">
              <a:solidFill>
                <a:schemeClr val="tx2"/>
              </a:solidFill>
            </a:endParaRPr>
          </a:p>
        </p:txBody>
      </p:sp>
      <p:sp>
        <p:nvSpPr>
          <p:cNvPr id="2" name="Marcador de texto 1"/>
          <p:cNvSpPr>
            <a:spLocks noGrp="1"/>
          </p:cNvSpPr>
          <p:nvPr>
            <p:ph type="body" sz="quarter" idx="10"/>
          </p:nvPr>
        </p:nvSpPr>
        <p:spPr/>
        <p:txBody>
          <a:bodyPr/>
          <a:lstStyle/>
          <a:p>
            <a:endParaRPr lang="es-CO"/>
          </a:p>
        </p:txBody>
      </p:sp>
    </p:spTree>
    <p:extLst>
      <p:ext uri="{BB962C8B-B14F-4D97-AF65-F5344CB8AC3E}">
        <p14:creationId xmlns:p14="http://schemas.microsoft.com/office/powerpoint/2010/main" val="349484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5" name="think-cell Slide" r:id="rId5" imgW="360" imgH="360" progId="TCLayout.ActiveDocument.1">
                  <p:embed/>
                </p:oleObj>
              </mc:Choice>
              <mc:Fallback>
                <p:oleObj name="think-cell Slide" r:id="rId5" imgW="360" imgH="360" progId="TCLayout.ActiveDocument.1">
                  <p:embed/>
                  <p:pic>
                    <p:nvPicPr>
                      <p:cNvPr id="22530" name="Object 2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1 Título"/>
          <p:cNvSpPr txBox="1">
            <a:spLocks/>
          </p:cNvSpPr>
          <p:nvPr/>
        </p:nvSpPr>
        <p:spPr>
          <a:xfrm>
            <a:off x="859769" y="371595"/>
            <a:ext cx="7948742" cy="540060"/>
          </a:xfrm>
          <a:prstGeom prst="rect">
            <a:avLst/>
          </a:prstGeom>
        </p:spPr>
        <p:txBody>
          <a:bodyPr/>
          <a:lstStyle>
            <a:lvl1pPr algn="ctr" rtl="0" eaLnBrk="1" fontAlgn="base" hangingPunct="1">
              <a:spcBef>
                <a:spcPct val="0"/>
              </a:spcBef>
              <a:spcAft>
                <a:spcPct val="0"/>
              </a:spcAft>
              <a:defRPr sz="4000" b="1" kern="1200">
                <a:solidFill>
                  <a:schemeClr val="tx1"/>
                </a:solidFill>
                <a:latin typeface="Impac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a:solidFill>
                  <a:srgbClr val="1F497D">
                    <a:lumMod val="50000"/>
                  </a:srgbClr>
                </a:solidFill>
                <a:latin typeface="Impact"/>
                <a:ea typeface="Helvetica Neue Bold Condensed" charset="0"/>
                <a:cs typeface="Impact"/>
              </a:rPr>
              <a:t>Plan de Mejoramiento </a:t>
            </a:r>
            <a:r>
              <a:rPr lang="es-CO" dirty="0">
                <a:solidFill>
                  <a:srgbClr val="1F497D">
                    <a:lumMod val="50000"/>
                  </a:srgbClr>
                </a:solidFill>
                <a:latin typeface="Impact"/>
                <a:ea typeface="Helvetica Neue Bold Condensed" charset="0"/>
                <a:cs typeface="Impact"/>
              </a:rPr>
              <a:t>Institucional</a:t>
            </a:r>
          </a:p>
          <a:p>
            <a:endParaRPr lang="es-CO" sz="2000" dirty="0">
              <a:ln w="0"/>
              <a:solidFill>
                <a:srgbClr val="832748"/>
              </a:solidFill>
              <a:latin typeface="Candara" panose="020E0502030303020204" pitchFamily="34" charset="0"/>
              <a:ea typeface="Helvetica Neue Bold Condensed" charset="0"/>
              <a:cs typeface="Impact"/>
            </a:endParaRPr>
          </a:p>
        </p:txBody>
      </p:sp>
      <p:sp>
        <p:nvSpPr>
          <p:cNvPr id="20" name="Rectángulo redondeado 7"/>
          <p:cNvSpPr/>
          <p:nvPr/>
        </p:nvSpPr>
        <p:spPr>
          <a:xfrm>
            <a:off x="4260249" y="1835724"/>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Administrativos: 181 Hallazgos</a:t>
            </a:r>
            <a:endParaRPr lang="es-CO" sz="2800" b="1" dirty="0">
              <a:solidFill>
                <a:schemeClr val="bg1"/>
              </a:solidFill>
            </a:endParaRPr>
          </a:p>
        </p:txBody>
      </p:sp>
      <p:grpSp>
        <p:nvGrpSpPr>
          <p:cNvPr id="23" name="Grupo 22"/>
          <p:cNvGrpSpPr/>
          <p:nvPr/>
        </p:nvGrpSpPr>
        <p:grpSpPr>
          <a:xfrm>
            <a:off x="3551836" y="1731674"/>
            <a:ext cx="796322" cy="739657"/>
            <a:chOff x="1988321" y="0"/>
            <a:chExt cx="810013" cy="1073007"/>
          </a:xfrm>
        </p:grpSpPr>
        <p:sp>
          <p:nvSpPr>
            <p:cNvPr id="2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2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2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latin typeface="Arial Black" panose="020B0A04020102020204" pitchFamily="34" charset="0"/>
                <a:cs typeface="Arial" panose="020B0604020202020204" pitchFamily="34" charset="0"/>
              </a:endParaRPr>
            </a:p>
          </p:txBody>
        </p:sp>
      </p:grpSp>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1877701"/>
            <a:ext cx="398519" cy="252338"/>
          </a:xfrm>
          <a:prstGeom prst="rect">
            <a:avLst/>
          </a:prstGeom>
        </p:spPr>
      </p:pic>
      <p:sp>
        <p:nvSpPr>
          <p:cNvPr id="34" name="Rectángulo redondeado 7"/>
          <p:cNvSpPr/>
          <p:nvPr/>
        </p:nvSpPr>
        <p:spPr>
          <a:xfrm>
            <a:off x="4260249" y="2570822"/>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Fiscales: 12 Hallazgos</a:t>
            </a:r>
            <a:endParaRPr lang="es-CO" sz="2800" b="1" dirty="0">
              <a:solidFill>
                <a:schemeClr val="bg1"/>
              </a:solidFill>
            </a:endParaRPr>
          </a:p>
        </p:txBody>
      </p:sp>
      <p:grpSp>
        <p:nvGrpSpPr>
          <p:cNvPr id="35" name="Grupo 22"/>
          <p:cNvGrpSpPr/>
          <p:nvPr/>
        </p:nvGrpSpPr>
        <p:grpSpPr>
          <a:xfrm>
            <a:off x="3551836" y="2466772"/>
            <a:ext cx="796322" cy="739657"/>
            <a:chOff x="1988321" y="0"/>
            <a:chExt cx="810013" cy="1073007"/>
          </a:xfrm>
        </p:grpSpPr>
        <p:sp>
          <p:nvSpPr>
            <p:cNvPr id="3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3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38"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latin typeface="Arial Black" panose="020B0A04020102020204" pitchFamily="34" charset="0"/>
                <a:cs typeface="Arial" panose="020B0604020202020204" pitchFamily="34" charset="0"/>
              </a:endParaRPr>
            </a:p>
          </p:txBody>
        </p:sp>
      </p:grpSp>
      <p:pic>
        <p:nvPicPr>
          <p:cNvPr id="39" name="Imagen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2612799"/>
            <a:ext cx="398519" cy="252338"/>
          </a:xfrm>
          <a:prstGeom prst="rect">
            <a:avLst/>
          </a:prstGeom>
        </p:spPr>
      </p:pic>
      <p:sp>
        <p:nvSpPr>
          <p:cNvPr id="46" name="Rectángulo redondeado 7"/>
          <p:cNvSpPr/>
          <p:nvPr/>
        </p:nvSpPr>
        <p:spPr>
          <a:xfrm>
            <a:off x="4260249" y="3275621"/>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Disciplinario y Fiscal: 69 Hallazgos</a:t>
            </a:r>
            <a:endParaRPr lang="es-CO" sz="2800" b="1" dirty="0">
              <a:solidFill>
                <a:schemeClr val="bg1"/>
              </a:solidFill>
            </a:endParaRPr>
          </a:p>
        </p:txBody>
      </p:sp>
      <p:grpSp>
        <p:nvGrpSpPr>
          <p:cNvPr id="47" name="Grupo 22"/>
          <p:cNvGrpSpPr/>
          <p:nvPr/>
        </p:nvGrpSpPr>
        <p:grpSpPr>
          <a:xfrm>
            <a:off x="3551836" y="3171571"/>
            <a:ext cx="796322" cy="739657"/>
            <a:chOff x="1988321" y="0"/>
            <a:chExt cx="810013" cy="1073007"/>
          </a:xfrm>
        </p:grpSpPr>
        <p:sp>
          <p:nvSpPr>
            <p:cNvPr id="48"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49"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50"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latin typeface="Arial Black" panose="020B0A04020102020204" pitchFamily="34" charset="0"/>
                <a:cs typeface="Arial" panose="020B0604020202020204" pitchFamily="34" charset="0"/>
              </a:endParaRPr>
            </a:p>
          </p:txBody>
        </p:sp>
      </p:grpSp>
      <p:pic>
        <p:nvPicPr>
          <p:cNvPr id="51" name="Imagen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3317598"/>
            <a:ext cx="398519" cy="252338"/>
          </a:xfrm>
          <a:prstGeom prst="rect">
            <a:avLst/>
          </a:prstGeom>
        </p:spPr>
      </p:pic>
      <p:sp>
        <p:nvSpPr>
          <p:cNvPr id="58" name="Rectángulo redondeado 7"/>
          <p:cNvSpPr/>
          <p:nvPr/>
        </p:nvSpPr>
        <p:spPr>
          <a:xfrm>
            <a:off x="4858676" y="4021259"/>
            <a:ext cx="3312000"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Disciplinario, Fiscal y Penal: 16 Hallazgo</a:t>
            </a:r>
            <a:endParaRPr lang="es-CO" sz="2800" b="1" dirty="0">
              <a:solidFill>
                <a:schemeClr val="bg1"/>
              </a:solidFill>
            </a:endParaRPr>
          </a:p>
        </p:txBody>
      </p:sp>
      <p:pic>
        <p:nvPicPr>
          <p:cNvPr id="59" name="Imagen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4783" y="4063236"/>
            <a:ext cx="398519" cy="252338"/>
          </a:xfrm>
          <a:prstGeom prst="rect">
            <a:avLst/>
          </a:prstGeom>
        </p:spPr>
      </p:pic>
      <p:sp>
        <p:nvSpPr>
          <p:cNvPr id="72" name="Rectángulo redondeado 7"/>
          <p:cNvSpPr/>
          <p:nvPr/>
        </p:nvSpPr>
        <p:spPr>
          <a:xfrm>
            <a:off x="4260249" y="1835724"/>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Hallazgos con plan cumplido: 112</a:t>
            </a:r>
            <a:endParaRPr lang="es-CO" sz="2800" b="1" dirty="0">
              <a:solidFill>
                <a:schemeClr val="bg1"/>
              </a:solidFill>
            </a:endParaRPr>
          </a:p>
        </p:txBody>
      </p:sp>
      <p:grpSp>
        <p:nvGrpSpPr>
          <p:cNvPr id="73" name="Grupo 22"/>
          <p:cNvGrpSpPr/>
          <p:nvPr/>
        </p:nvGrpSpPr>
        <p:grpSpPr>
          <a:xfrm>
            <a:off x="3551836" y="1731674"/>
            <a:ext cx="796322" cy="739657"/>
            <a:chOff x="1988321" y="0"/>
            <a:chExt cx="810013" cy="1073007"/>
          </a:xfrm>
        </p:grpSpPr>
        <p:sp>
          <p:nvSpPr>
            <p:cNvPr id="7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7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7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latin typeface="Arial Black" panose="020B0A04020102020204" pitchFamily="34" charset="0"/>
                <a:cs typeface="Arial" panose="020B0604020202020204" pitchFamily="34" charset="0"/>
              </a:endParaRPr>
            </a:p>
          </p:txBody>
        </p:sp>
      </p:grpSp>
      <p:pic>
        <p:nvPicPr>
          <p:cNvPr id="77" name="Imagen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1877701"/>
            <a:ext cx="398519" cy="252338"/>
          </a:xfrm>
          <a:prstGeom prst="rect">
            <a:avLst/>
          </a:prstGeom>
        </p:spPr>
      </p:pic>
      <p:sp>
        <p:nvSpPr>
          <p:cNvPr id="84" name="Rectángulo redondeado 7"/>
          <p:cNvSpPr/>
          <p:nvPr/>
        </p:nvSpPr>
        <p:spPr>
          <a:xfrm>
            <a:off x="4260249" y="2570822"/>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Hallazgos con un plan en trámite: 207</a:t>
            </a:r>
            <a:endParaRPr lang="es-CO" sz="2800" b="1" dirty="0">
              <a:solidFill>
                <a:schemeClr val="bg1"/>
              </a:solidFill>
            </a:endParaRPr>
          </a:p>
        </p:txBody>
      </p:sp>
      <p:grpSp>
        <p:nvGrpSpPr>
          <p:cNvPr id="85" name="Grupo 22"/>
          <p:cNvGrpSpPr/>
          <p:nvPr/>
        </p:nvGrpSpPr>
        <p:grpSpPr>
          <a:xfrm>
            <a:off x="3551836" y="2466772"/>
            <a:ext cx="796322" cy="739657"/>
            <a:chOff x="1988321" y="0"/>
            <a:chExt cx="810013" cy="1073007"/>
          </a:xfrm>
        </p:grpSpPr>
        <p:sp>
          <p:nvSpPr>
            <p:cNvPr id="8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8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88"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latin typeface="Arial Black" panose="020B0A04020102020204" pitchFamily="34" charset="0"/>
                <a:cs typeface="Arial" panose="020B0604020202020204" pitchFamily="34" charset="0"/>
              </a:endParaRPr>
            </a:p>
          </p:txBody>
        </p:sp>
      </p:grpSp>
      <p:pic>
        <p:nvPicPr>
          <p:cNvPr id="89" name="Imagen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2612799"/>
            <a:ext cx="398519" cy="252338"/>
          </a:xfrm>
          <a:prstGeom prst="rect">
            <a:avLst/>
          </a:prstGeom>
        </p:spPr>
      </p:pic>
      <p:sp>
        <p:nvSpPr>
          <p:cNvPr id="96" name="Rectángulo redondeado 7"/>
          <p:cNvSpPr/>
          <p:nvPr/>
        </p:nvSpPr>
        <p:spPr>
          <a:xfrm>
            <a:off x="4260249" y="3275621"/>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Hallazgos sin plan: 0</a:t>
            </a:r>
            <a:endParaRPr lang="es-CO" sz="2800" b="1" dirty="0">
              <a:solidFill>
                <a:schemeClr val="bg1"/>
              </a:solidFill>
            </a:endParaRPr>
          </a:p>
        </p:txBody>
      </p:sp>
      <p:grpSp>
        <p:nvGrpSpPr>
          <p:cNvPr id="97" name="Grupo 22"/>
          <p:cNvGrpSpPr/>
          <p:nvPr/>
        </p:nvGrpSpPr>
        <p:grpSpPr>
          <a:xfrm>
            <a:off x="3551836" y="3171571"/>
            <a:ext cx="796322" cy="739657"/>
            <a:chOff x="1988321" y="0"/>
            <a:chExt cx="810013" cy="1073007"/>
          </a:xfrm>
        </p:grpSpPr>
        <p:sp>
          <p:nvSpPr>
            <p:cNvPr id="98"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99"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100"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latin typeface="Arial Black" panose="020B0A04020102020204" pitchFamily="34" charset="0"/>
                <a:cs typeface="Arial" panose="020B0604020202020204" pitchFamily="34" charset="0"/>
              </a:endParaRPr>
            </a:p>
          </p:txBody>
        </p:sp>
      </p:grpSp>
      <p:pic>
        <p:nvPicPr>
          <p:cNvPr id="101" name="Imagen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3317598"/>
            <a:ext cx="398519" cy="252338"/>
          </a:xfrm>
          <a:prstGeom prst="rect">
            <a:avLst/>
          </a:prstGeom>
        </p:spPr>
      </p:pic>
      <p:sp>
        <p:nvSpPr>
          <p:cNvPr id="108" name="Rectángulo redondeado 7"/>
          <p:cNvSpPr/>
          <p:nvPr/>
        </p:nvSpPr>
        <p:spPr>
          <a:xfrm>
            <a:off x="4240369" y="4021259"/>
            <a:ext cx="4706204" cy="469828"/>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78% de los hallazgos tienen incidencia administrativa y disciplinaria</a:t>
            </a:r>
            <a:endParaRPr lang="es-CO" sz="2800" b="1" dirty="0">
              <a:solidFill>
                <a:schemeClr val="bg1"/>
              </a:solidFill>
            </a:endParaRPr>
          </a:p>
        </p:txBody>
      </p:sp>
      <p:grpSp>
        <p:nvGrpSpPr>
          <p:cNvPr id="109" name="Grupo 22"/>
          <p:cNvGrpSpPr/>
          <p:nvPr/>
        </p:nvGrpSpPr>
        <p:grpSpPr>
          <a:xfrm>
            <a:off x="3531957" y="3917209"/>
            <a:ext cx="796322" cy="739657"/>
            <a:chOff x="1988321" y="0"/>
            <a:chExt cx="810013" cy="1073007"/>
          </a:xfrm>
        </p:grpSpPr>
        <p:sp>
          <p:nvSpPr>
            <p:cNvPr id="110"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111"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schemeClr val="tx1"/>
                </a:solidFill>
              </a:endParaRPr>
            </a:p>
          </p:txBody>
        </p:sp>
        <p:sp>
          <p:nvSpPr>
            <p:cNvPr id="112"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latin typeface="Arial Black" panose="020B0A04020102020204" pitchFamily="34" charset="0"/>
                <a:cs typeface="Arial" panose="020B0604020202020204" pitchFamily="34" charset="0"/>
              </a:endParaRPr>
            </a:p>
          </p:txBody>
        </p:sp>
      </p:grpSp>
      <p:pic>
        <p:nvPicPr>
          <p:cNvPr id="113" name="Imagen 1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0727" y="4063236"/>
            <a:ext cx="398519" cy="252338"/>
          </a:xfrm>
          <a:prstGeom prst="rect">
            <a:avLst/>
          </a:prstGeom>
        </p:spPr>
      </p:pic>
      <p:sp>
        <p:nvSpPr>
          <p:cNvPr id="2" name="Abrir llave 1"/>
          <p:cNvSpPr/>
          <p:nvPr/>
        </p:nvSpPr>
        <p:spPr>
          <a:xfrm>
            <a:off x="2880292" y="1765552"/>
            <a:ext cx="356641" cy="4029158"/>
          </a:xfrm>
          <a:prstGeom prst="leftBrace">
            <a:avLst/>
          </a:prstGeom>
          <a:ln>
            <a:solidFill>
              <a:schemeClr val="accent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 name="CuadroTexto 2"/>
          <p:cNvSpPr txBox="1"/>
          <p:nvPr/>
        </p:nvSpPr>
        <p:spPr>
          <a:xfrm>
            <a:off x="231727" y="3108660"/>
            <a:ext cx="2619034" cy="1477328"/>
          </a:xfrm>
          <a:prstGeom prst="rect">
            <a:avLst/>
          </a:prstGeom>
          <a:noFill/>
        </p:spPr>
        <p:txBody>
          <a:bodyPr wrap="square" rtlCol="0">
            <a:spAutoFit/>
          </a:bodyPr>
          <a:lstStyle/>
          <a:p>
            <a:pPr algn="just"/>
            <a:r>
              <a:rPr lang="es-ES" dirty="0"/>
              <a:t>Después de los resultados de la auditoria regular 2015 contamos con </a:t>
            </a:r>
            <a:r>
              <a:rPr lang="es-ES" b="1" dirty="0"/>
              <a:t>319 </a:t>
            </a:r>
            <a:r>
              <a:rPr lang="es-ES" dirty="0"/>
              <a:t>Hallazgos vigentes  a 30 de septiembre 2016:</a:t>
            </a:r>
            <a:endParaRPr lang="es-CO" sz="2000" b="1" dirty="0"/>
          </a:p>
        </p:txBody>
      </p:sp>
      <p:sp>
        <p:nvSpPr>
          <p:cNvPr id="52" name="Rectángulo redondeado 7"/>
          <p:cNvSpPr/>
          <p:nvPr/>
        </p:nvSpPr>
        <p:spPr>
          <a:xfrm>
            <a:off x="4875608" y="4692948"/>
            <a:ext cx="3312000"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Disciplinario, Fiscal y Penal: 16 Hallazgo</a:t>
            </a:r>
            <a:endParaRPr lang="es-CO" sz="2800" b="1" dirty="0">
              <a:solidFill>
                <a:schemeClr val="bg1"/>
              </a:solidFill>
            </a:endParaRPr>
          </a:p>
        </p:txBody>
      </p:sp>
      <p:pic>
        <p:nvPicPr>
          <p:cNvPr id="53" name="Imagen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1715" y="4734925"/>
            <a:ext cx="398519" cy="252338"/>
          </a:xfrm>
          <a:prstGeom prst="rect">
            <a:avLst/>
          </a:prstGeom>
        </p:spPr>
      </p:pic>
      <p:sp>
        <p:nvSpPr>
          <p:cNvPr id="54" name="Rectángulo redondeado 7"/>
          <p:cNvSpPr/>
          <p:nvPr/>
        </p:nvSpPr>
        <p:spPr>
          <a:xfrm>
            <a:off x="4257301" y="4692948"/>
            <a:ext cx="4689271" cy="430073"/>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17% de los hallazgos tienen incidencia fiscal</a:t>
            </a:r>
            <a:endParaRPr lang="es-CO" sz="2800" b="1" dirty="0">
              <a:solidFill>
                <a:schemeClr val="bg1"/>
              </a:solidFill>
            </a:endParaRPr>
          </a:p>
        </p:txBody>
      </p:sp>
      <p:grpSp>
        <p:nvGrpSpPr>
          <p:cNvPr id="55" name="Grupo 22"/>
          <p:cNvGrpSpPr/>
          <p:nvPr/>
        </p:nvGrpSpPr>
        <p:grpSpPr>
          <a:xfrm>
            <a:off x="3548889" y="4588898"/>
            <a:ext cx="796322" cy="739657"/>
            <a:chOff x="1988321" y="0"/>
            <a:chExt cx="810013" cy="1073007"/>
          </a:xfrm>
        </p:grpSpPr>
        <p:sp>
          <p:nvSpPr>
            <p:cNvPr id="5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5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60"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61" name="Imagen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7659" y="4734925"/>
            <a:ext cx="398519" cy="252338"/>
          </a:xfrm>
          <a:prstGeom prst="rect">
            <a:avLst/>
          </a:prstGeom>
        </p:spPr>
      </p:pic>
      <p:sp>
        <p:nvSpPr>
          <p:cNvPr id="62" name="Rectángulo redondeado 7"/>
          <p:cNvSpPr/>
          <p:nvPr/>
        </p:nvSpPr>
        <p:spPr>
          <a:xfrm>
            <a:off x="4257301" y="5364637"/>
            <a:ext cx="4689271" cy="430073"/>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bg1"/>
                </a:solidFill>
              </a:rPr>
              <a:t>5% de los hallazgos tienen incidencia penal</a:t>
            </a:r>
            <a:endParaRPr lang="es-CO" sz="2800" b="1" dirty="0">
              <a:solidFill>
                <a:schemeClr val="bg1"/>
              </a:solidFill>
            </a:endParaRPr>
          </a:p>
        </p:txBody>
      </p:sp>
      <p:grpSp>
        <p:nvGrpSpPr>
          <p:cNvPr id="63" name="Grupo 22"/>
          <p:cNvGrpSpPr/>
          <p:nvPr/>
        </p:nvGrpSpPr>
        <p:grpSpPr>
          <a:xfrm>
            <a:off x="3548889" y="5260587"/>
            <a:ext cx="796322" cy="739657"/>
            <a:chOff x="1988321" y="0"/>
            <a:chExt cx="810013" cy="1073007"/>
          </a:xfrm>
        </p:grpSpPr>
        <p:sp>
          <p:nvSpPr>
            <p:cNvPr id="6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6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6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67" name="Imagen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0663" y="5414747"/>
            <a:ext cx="398519" cy="252338"/>
          </a:xfrm>
          <a:prstGeom prst="rect">
            <a:avLst/>
          </a:prstGeom>
        </p:spPr>
      </p:pic>
    </p:spTree>
    <p:extLst>
      <p:ext uri="{BB962C8B-B14F-4D97-AF65-F5344CB8AC3E}">
        <p14:creationId xmlns:p14="http://schemas.microsoft.com/office/powerpoint/2010/main" val="1073338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9891059609000020000E+000&quot;&gt;&lt;m_ppcolschidx val=&quot;0&quot;/&gt;&lt;m_rgb r=&quot;95&quot; g=&quot;b3&quot; b=&quot;d7&quot;/&gt;&lt;/elem&gt;&lt;elem m_fUsage=&quot;2.27611758283289990000E+000&quot;&gt;&lt;m_ppcolschidx val=&quot;0&quot;/&gt;&lt;m_rgb r=&quot;7f&quot; g=&quot;7f&quot; b=&quot;7f&quot;/&gt;&lt;/elem&gt;&lt;elem m_fUsage=&quot;1.94753203454961050000E+000&quot;&gt;&lt;m_ppcolschidx val=&quot;0&quot;/&gt;&lt;m_rgb r=&quot;bf&quot; g=&quot;bf&quot; b=&quot;bf&quot;/&gt;&lt;/elem&gt;&lt;elem m_fUsage=&quot;1.21361826373501590000E+000&quot;&gt;&lt;m_ppcolschidx val=&quot;0&quot;/&gt;&lt;m_rgb r=&quot;36&quot; g=&quot;60&quot; b=&quot;92&quot;/&gt;&lt;/elem&gt;&lt;elem m_fUsage=&quot;1.02635124360039480000E+000&quot;&gt;&lt;m_ppcolschidx val=&quot;0&quot;/&gt;&lt;m_rgb r=&quot;d9&quot; g=&quot;d9&quot; b=&quot;d9&quot;/&gt;&lt;/elem&gt;&lt;elem m_fUsage=&quot;2.88210765068180720000E-001&quot;&gt;&lt;m_ppcolschidx val=&quot;0&quot;/&gt;&lt;m_rgb r=&quot;24&quot; g=&quot;40&quot; b=&quot;61&quot;/&gt;&lt;/elem&gt;&lt;elem m_fUsage=&quot;2.05891132094649100000E-001&quot;&gt;&lt;m_ppcolschidx val=&quot;0&quot;/&gt;&lt;m_rgb r=&quot;a6&quot; g=&quot;a6&quot; b=&quot;a6&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LR6CLhMO0SjKRPu_O0h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2jScBLiuk6KLo0sLxdC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ktlhI8h2Ei_kK1d0trQ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HqzUZ2V4kSkUAGQ0Il2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7e6TteMBEKF3tXkGjWv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kRbDQmWr02pGTxAMGr5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FCPDM1Nm0.ULHT78o0i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Q5l6lrWhUSfZ7CJUHmA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llhCPHSx0unBsk906R7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aQl5OiYLE29QVV.CfTU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84OrOpCUU6qxIVX3yhL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MXRCDqDLnUKKaWj8jgUrB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_jK6l97Lt0aBqNfC0v42fA"/>
</p:tagLst>
</file>

<file path=ppt/tags/tag66.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_jK6l97Lt0aBqNfC0v42fA"/>
</p:tagLst>
</file>

<file path=ppt/tags/tag68.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tbpHK1zfkyv__oiEBzGn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UnQTmgwIhk.mJ0GWqao3B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heme/theme1.xml><?xml version="1.0" encoding="utf-8"?>
<a:theme xmlns:a="http://schemas.openxmlformats.org/drawingml/2006/main" name="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 PPT</Template>
  <TotalTime>836</TotalTime>
  <Words>610</Words>
  <Application>Microsoft Office PowerPoint</Application>
  <PresentationFormat>Presentación en pantalla (4:3)</PresentationFormat>
  <Paragraphs>139</Paragraphs>
  <Slides>12</Slides>
  <Notes>10</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2</vt:i4>
      </vt:variant>
      <vt:variant>
        <vt:lpstr>Títulos de diapositiva</vt:lpstr>
      </vt:variant>
      <vt:variant>
        <vt:i4>12</vt:i4>
      </vt:variant>
    </vt:vector>
  </HeadingPairs>
  <TitlesOfParts>
    <vt:vector size="27" baseType="lpstr">
      <vt:lpstr>MS PGothic</vt:lpstr>
      <vt:lpstr>MS PGothic</vt:lpstr>
      <vt:lpstr>Arial</vt:lpstr>
      <vt:lpstr>Arial Black</vt:lpstr>
      <vt:lpstr>Arial Narrow</vt:lpstr>
      <vt:lpstr>Calibri</vt:lpstr>
      <vt:lpstr>Candara</vt:lpstr>
      <vt:lpstr>Futura Lt</vt:lpstr>
      <vt:lpstr>Helvetica Neue Bold Condensed</vt:lpstr>
      <vt:lpstr>Impact</vt:lpstr>
      <vt:lpstr>Museo Sans 500</vt:lpstr>
      <vt:lpstr>Times New Roman</vt:lpstr>
      <vt:lpstr>plantilla ANI</vt:lpstr>
      <vt:lpstr>think-cell Slide</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Avances Oficina de Control Interno</vt:lpstr>
      <vt:lpstr>Presentación de PowerPoint</vt:lpstr>
      <vt:lpstr>Presentación de PowerPoint</vt:lpstr>
      <vt:lpstr>Presentación de PowerPoint</vt:lpstr>
      <vt:lpstr>III Premio Nacional Interventorías 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documento</dc:title>
  <dc:creator>Leonardo Garcia Duarte</dc:creator>
  <cp:lastModifiedBy>Ricardo Aguilera Wilches</cp:lastModifiedBy>
  <cp:revision>37</cp:revision>
  <cp:lastPrinted>2016-05-23T13:27:38Z</cp:lastPrinted>
  <dcterms:created xsi:type="dcterms:W3CDTF">2015-06-23T21:46:26Z</dcterms:created>
  <dcterms:modified xsi:type="dcterms:W3CDTF">2016-12-21T21:49:52Z</dcterms:modified>
</cp:coreProperties>
</file>