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heme/theme2.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notesSlides/notesSlide1.xml" ContentType="application/vnd.openxmlformats-officedocument.presentationml.notesSlide+xml"/>
  <Override PartName="/ppt/tags/tag60.xml" ContentType="application/vnd.openxmlformats-officedocument.presentationml.tags+xml"/>
  <Override PartName="/ppt/notesSlides/notesSlide2.xml" ContentType="application/vnd.openxmlformats-officedocument.presentationml.notesSlide+xml"/>
  <Override PartName="/ppt/tags/tag61.xml" ContentType="application/vnd.openxmlformats-officedocument.presentationml.tags+xml"/>
  <Override PartName="/ppt/notesSlides/notesSlide3.xml" ContentType="application/vnd.openxmlformats-officedocument.presentationml.notesSlide+xml"/>
  <Override PartName="/ppt/tags/tag62.xml" ContentType="application/vnd.openxmlformats-officedocument.presentationml.tags+xml"/>
  <Override PartName="/ppt/notesSlides/notesSlide4.xml" ContentType="application/vnd.openxmlformats-officedocument.presentationml.notesSlide+xml"/>
  <Override PartName="/ppt/tags/tag63.xml" ContentType="application/vnd.openxmlformats-officedocument.presentationml.tags+xml"/>
  <Override PartName="/ppt/notesSlides/notesSlide5.xml" ContentType="application/vnd.openxmlformats-officedocument.presentationml.notesSlide+xml"/>
  <Override PartName="/ppt/tags/tag64.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65.xml" ContentType="application/vnd.openxmlformats-officedocument.presentationml.tags+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66.xml" ContentType="application/vnd.openxmlformats-officedocument.presentationml.tags+xml"/>
  <Override PartName="/ppt/notesSlides/notesSlide8.xml" ContentType="application/vnd.openxmlformats-officedocument.presentationml.notesSlide+xml"/>
  <Override PartName="/ppt/tags/tag67.xml" ContentType="application/vnd.openxmlformats-officedocument.presentationml.tags+xml"/>
  <Override PartName="/ppt/notesSlides/notesSlide9.xml" ContentType="application/vnd.openxmlformats-officedocument.presentationml.notesSlide+xml"/>
  <Override PartName="/ppt/tags/tag68.xml" ContentType="application/vnd.openxmlformats-officedocument.presentationml.tags+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69.xml" ContentType="application/vnd.openxmlformats-officedocument.presentationml.tags+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70.xml" ContentType="application/vnd.openxmlformats-officedocument.presentationml.tags+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71.xml" ContentType="application/vnd.openxmlformats-officedocument.presentationml.tags+xml"/>
  <Override PartName="/ppt/notesSlides/notesSlide13.xml" ContentType="application/vnd.openxmlformats-officedocument.presentationml.notesSlide+xml"/>
  <Override PartName="/ppt/tags/tag72.xml" ContentType="application/vnd.openxmlformats-officedocument.presentationml.tags+xml"/>
  <Override PartName="/ppt/notesSlides/notesSlide14.xml" ContentType="application/vnd.openxmlformats-officedocument.presentationml.notesSlide+xml"/>
  <Override PartName="/ppt/tags/tag73.xml" ContentType="application/vnd.openxmlformats-officedocument.presentationml.tags+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74.xml" ContentType="application/vnd.openxmlformats-officedocument.presentationml.tags+xml"/>
  <Override PartName="/ppt/notesSlides/notesSlide16.xml" ContentType="application/vnd.openxmlformats-officedocument.presentationml.notesSlide+xml"/>
  <Override PartName="/ppt/tags/tag75.xml" ContentType="application/vnd.openxmlformats-officedocument.presentationml.tags+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ags/tag76.xml" ContentType="application/vnd.openxmlformats-officedocument.presentationml.tags+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8" r:id="rId2"/>
    <p:sldId id="260" r:id="rId3"/>
    <p:sldId id="257" r:id="rId4"/>
    <p:sldId id="261" r:id="rId5"/>
    <p:sldId id="281" r:id="rId6"/>
    <p:sldId id="280" r:id="rId7"/>
    <p:sldId id="274" r:id="rId8"/>
    <p:sldId id="278" r:id="rId9"/>
    <p:sldId id="277" r:id="rId10"/>
    <p:sldId id="279" r:id="rId11"/>
    <p:sldId id="282" r:id="rId12"/>
    <p:sldId id="283" r:id="rId13"/>
    <p:sldId id="284" r:id="rId14"/>
    <p:sldId id="273" r:id="rId15"/>
    <p:sldId id="285" r:id="rId16"/>
    <p:sldId id="286" r:id="rId17"/>
    <p:sldId id="287" r:id="rId18"/>
    <p:sldId id="288" r:id="rId19"/>
  </p:sldIdLst>
  <p:sldSz cx="9144000" cy="6858000" type="screen4x3"/>
  <p:notesSz cx="6858000" cy="9144000"/>
  <p:custDataLst>
    <p:tags r:id="rId21"/>
  </p:custDataLst>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13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EF6F0"/>
    <a:srgbClr val="FBD5B5"/>
    <a:srgbClr val="B8CCE4"/>
    <a:srgbClr val="68CCE4"/>
    <a:srgbClr val="B9CDE5"/>
    <a:srgbClr val="95B3D7"/>
    <a:srgbClr val="1BA3B1"/>
    <a:srgbClr val="1CB0A9"/>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7" autoAdjust="0"/>
    <p:restoredTop sz="94660"/>
  </p:normalViewPr>
  <p:slideViewPr>
    <p:cSldViewPr snapToGrid="0">
      <p:cViewPr varScale="1">
        <p:scale>
          <a:sx n="103" d="100"/>
          <a:sy n="103" d="100"/>
        </p:scale>
        <p:origin x="294" y="108"/>
      </p:cViewPr>
      <p:guideLst>
        <p:guide orient="horz" pos="2160"/>
        <p:guide pos="2880"/>
        <p:guide pos="13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anionline-my.sharepoint.com/personal/darodriguez_ani_gov_co/Documents/POLITICA%20SOCIAL/DDHH/MATRIZ%20FINAL%20DDHH.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anionline-my.sharepoint.com/personal/darodriguez_ani_gov_co/Documents/POLITICA%20SOCIAL/DDHH/MATRIZ%20FINAL%20DDHH.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anionline-my.sharepoint.com/personal/darodriguez_ani_gov_co/Documents/POLITICA%20SOCIAL/DDHH/MATRIZ%20FINAL%20DDHH.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https://anionline-my.sharepoint.com/personal/darodriguez_ani_gov_co/Documents/POLITICA%20SOCIAL/DDHH/MATRIZ%20FINAL%20DDHH.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anionline-my.sharepoint.com/personal/darodriguez_ani_gov_co/Documents/POLITICA%20SOCIAL/DDHH/MATRIZ%20FINAL%20DDHH.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anionline-my.sharepoint.com/personal/darodriguez_ani_gov_co/Documents/POLITICA%20SOCIAL/DDHH/MATRIZ%20FINAL%20DDHH.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anionline-my.sharepoint.com/personal/darodriguez_ani_gov_co/Documents/POLITICA%20SOCIAL/DDHH/MATRIZ%20FINAL%20DDHH.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anionline-my.sharepoint.com/personal/darodriguez_ani_gov_co/Documents/POLITICA%20SOCIAL/DDHH/MATRIZ%20FINAL%20DDHH.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anionline-my.sharepoint.com/personal/darodriguez_ani_gov_co/Documents/POLITICA%20SOCIAL/DDHH/MATRIZ%20FINAL%20DDHH.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anionline-my.sharepoint.com/personal/darodriguez_ani_gov_co/Documents/POLITICA%20SOCIAL/DDHH/MATRIZ%20FINAL%20DDHH.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anionline-my.sharepoint.com/personal/darodriguez_ani_gov_co/Documents/POLITICA%20SOCIAL/DDHH/MATRIZ%20FINAL%20DDHH.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MX" b="1"/>
              <a:t>Oficinas de Atención Al Usuario</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CO"/>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5">
                  <a:shade val="7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0A83-4300-B05B-7302FA088530}"/>
              </c:ext>
            </c:extLst>
          </c:dPt>
          <c:dPt>
            <c:idx val="1"/>
            <c:bubble3D val="0"/>
            <c:spPr>
              <a:solidFill>
                <a:schemeClr val="accent5">
                  <a:tint val="77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0A83-4300-B05B-7302FA088530}"/>
              </c:ext>
            </c:extLst>
          </c:dPt>
          <c:dLbls>
            <c:dLbl>
              <c:idx val="0"/>
              <c:tx>
                <c:rich>
                  <a:bodyPr/>
                  <a:lstStyle/>
                  <a:p>
                    <a:r>
                      <a:rPr lang="en-US"/>
                      <a:t>Oficinas Fijas</a:t>
                    </a:r>
                  </a:p>
                  <a:p>
                    <a:fld id="{05E543F0-7306-43B1-8597-BB65D3F93F7F}" type="PERCENTAGE">
                      <a:rPr lang="en-US"/>
                      <a:pPr/>
                      <a:t>[PORCENTAJE]</a:t>
                    </a:fld>
                    <a:endParaRPr lang="es-CO"/>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A83-4300-B05B-7302FA088530}"/>
                </c:ext>
              </c:extLst>
            </c:dLbl>
            <c:dLbl>
              <c:idx val="1"/>
              <c:tx>
                <c:rich>
                  <a:bodyPr/>
                  <a:lstStyle/>
                  <a:p>
                    <a:r>
                      <a:rPr lang="en-US"/>
                      <a:t>Oficinas Móviles</a:t>
                    </a:r>
                  </a:p>
                  <a:p>
                    <a:fld id="{A81AEA15-5471-456A-9959-FE342613DD35}" type="PERCENTAGE">
                      <a:rPr lang="en-US"/>
                      <a:pPr/>
                      <a:t>[PORCENTAJE]</a:t>
                    </a:fld>
                    <a:endParaRPr lang="en-US"/>
                  </a:p>
                  <a:p>
                    <a:endParaRPr lang="es-CO"/>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A83-4300-B05B-7302FA08853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lumMod val="25000"/>
                      </a:schemeClr>
                    </a:solidFill>
                    <a:latin typeface="+mn-lt"/>
                    <a:ea typeface="+mn-ea"/>
                    <a:cs typeface="+mn-cs"/>
                  </a:defRPr>
                </a:pPr>
                <a:endParaRPr lang="es-CO"/>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'[MATRIZ FINAL DDHH.xlsx]ESTADISTICAS DDHH'!$D$175:$E$175</c:f>
              <c:numCache>
                <c:formatCode>General</c:formatCode>
                <c:ptCount val="2"/>
                <c:pt idx="0">
                  <c:v>110</c:v>
                </c:pt>
                <c:pt idx="1">
                  <c:v>113</c:v>
                </c:pt>
              </c:numCache>
            </c:numRef>
          </c:val>
          <c:extLst>
            <c:ext xmlns:c16="http://schemas.microsoft.com/office/drawing/2014/chart" uri="{C3380CC4-5D6E-409C-BE32-E72D297353CC}">
              <c16:uniqueId val="{00000004-0A83-4300-B05B-7302FA088530}"/>
            </c:ext>
          </c:extLst>
        </c:ser>
        <c:dLbls>
          <c:dLblPos val="ctr"/>
          <c:showLegendKey val="0"/>
          <c:showVal val="0"/>
          <c:showCatName val="1"/>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a:t>Licencias Ambientales y PAGAS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1-3309-4C9F-A344-16DA256CA2BC}"/>
              </c:ext>
            </c:extLst>
          </c:dPt>
          <c:dPt>
            <c:idx val="1"/>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03-3309-4C9F-A344-16DA256CA2BC}"/>
              </c:ext>
            </c:extLst>
          </c:dPt>
          <c:dPt>
            <c:idx val="2"/>
            <c:invertIfNegative val="0"/>
            <c:bubble3D val="0"/>
            <c:spPr>
              <a:solidFill>
                <a:srgbClr val="FFFF00"/>
              </a:solidFill>
              <a:ln>
                <a:noFill/>
              </a:ln>
              <a:effectLst/>
            </c:spPr>
            <c:extLst>
              <c:ext xmlns:c16="http://schemas.microsoft.com/office/drawing/2014/chart" uri="{C3380CC4-5D6E-409C-BE32-E72D297353CC}">
                <c16:uniqueId val="{00000005-3309-4C9F-A344-16DA256CA2B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'[MATRIZ FINAL DDHH.xlsx]ESTADISTICAS DDHH'!$AG$197:$AG$199</c:f>
              <c:strCache>
                <c:ptCount val="3"/>
                <c:pt idx="0">
                  <c:v>LA Obtenidas</c:v>
                </c:pt>
                <c:pt idx="1">
                  <c:v>LA En trámite</c:v>
                </c:pt>
                <c:pt idx="2">
                  <c:v>PAGAS</c:v>
                </c:pt>
              </c:strCache>
            </c:strRef>
          </c:cat>
          <c:val>
            <c:numRef>
              <c:f>'[MATRIZ FINAL DDHH.xlsx]ESTADISTICAS DDHH'!$AH$197:$AH$199</c:f>
              <c:numCache>
                <c:formatCode>General</c:formatCode>
                <c:ptCount val="3"/>
                <c:pt idx="0">
                  <c:v>89</c:v>
                </c:pt>
                <c:pt idx="1">
                  <c:v>17</c:v>
                </c:pt>
                <c:pt idx="2">
                  <c:v>69</c:v>
                </c:pt>
              </c:numCache>
            </c:numRef>
          </c:val>
          <c:extLst>
            <c:ext xmlns:c16="http://schemas.microsoft.com/office/drawing/2014/chart" uri="{C3380CC4-5D6E-409C-BE32-E72D297353CC}">
              <c16:uniqueId val="{00000006-3309-4C9F-A344-16DA256CA2BC}"/>
            </c:ext>
          </c:extLst>
        </c:ser>
        <c:dLbls>
          <c:dLblPos val="outEnd"/>
          <c:showLegendKey val="0"/>
          <c:showVal val="1"/>
          <c:showCatName val="0"/>
          <c:showSerName val="0"/>
          <c:showPercent val="0"/>
          <c:showBubbleSize val="0"/>
        </c:dLbls>
        <c:gapWidth val="219"/>
        <c:overlap val="-27"/>
        <c:axId val="217179904"/>
        <c:axId val="217180464"/>
      </c:barChart>
      <c:catAx>
        <c:axId val="217179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180464"/>
        <c:crosses val="autoZero"/>
        <c:auto val="1"/>
        <c:lblAlgn val="ctr"/>
        <c:lblOffset val="100"/>
        <c:noMultiLvlLbl val="0"/>
      </c:catAx>
      <c:valAx>
        <c:axId val="217180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179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a:t>Sustracciones y Levantamiento</a:t>
            </a:r>
            <a:r>
              <a:rPr lang="es-MX" baseline="0"/>
              <a:t> de Vedas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1"/>
          <c:order val="1"/>
          <c:spPr>
            <a:solidFill>
              <a:schemeClr val="accent2"/>
            </a:solidFill>
            <a:ln>
              <a:noFill/>
            </a:ln>
            <a:effectLst/>
          </c:spPr>
          <c:invertIfNegative val="0"/>
          <c:dPt>
            <c:idx val="1"/>
            <c:invertIfNegative val="0"/>
            <c:bubble3D val="0"/>
            <c:spPr>
              <a:solidFill>
                <a:srgbClr val="FFFF00"/>
              </a:solidFill>
              <a:ln>
                <a:noFill/>
              </a:ln>
              <a:effectLst/>
            </c:spPr>
            <c:extLst>
              <c:ext xmlns:c16="http://schemas.microsoft.com/office/drawing/2014/chart" uri="{C3380CC4-5D6E-409C-BE32-E72D297353CC}">
                <c16:uniqueId val="{00000001-C25C-437F-A704-D590FDD86F1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'[MATRIZ FINAL DDHH.xlsx]ESTADISTICAS DDHH'!$AG$200:$AG$201</c:f>
              <c:strCache>
                <c:ptCount val="2"/>
                <c:pt idx="0">
                  <c:v>No. Levantamiento de Vedas</c:v>
                </c:pt>
                <c:pt idx="1">
                  <c:v>No. Sustracción de Reserva</c:v>
                </c:pt>
              </c:strCache>
            </c:strRef>
          </c:cat>
          <c:val>
            <c:numRef>
              <c:f>'[MATRIZ FINAL DDHH.xlsx]ESTADISTICAS DDHH'!$AI$200:$AI$201</c:f>
              <c:numCache>
                <c:formatCode>General</c:formatCode>
                <c:ptCount val="2"/>
                <c:pt idx="0">
                  <c:v>79</c:v>
                </c:pt>
                <c:pt idx="1">
                  <c:v>22</c:v>
                </c:pt>
              </c:numCache>
            </c:numRef>
          </c:val>
          <c:extLst>
            <c:ext xmlns:c16="http://schemas.microsoft.com/office/drawing/2014/chart" uri="{C3380CC4-5D6E-409C-BE32-E72D297353CC}">
              <c16:uniqueId val="{00000002-C25C-437F-A704-D590FDD86F18}"/>
            </c:ext>
          </c:extLst>
        </c:ser>
        <c:dLbls>
          <c:showLegendKey val="0"/>
          <c:showVal val="0"/>
          <c:showCatName val="0"/>
          <c:showSerName val="0"/>
          <c:showPercent val="0"/>
          <c:showBubbleSize val="0"/>
        </c:dLbls>
        <c:gapWidth val="182"/>
        <c:axId val="216211568"/>
        <c:axId val="216212128"/>
        <c:extLst>
          <c:ext xmlns:c15="http://schemas.microsoft.com/office/drawing/2012/chart" uri="{02D57815-91ED-43cb-92C2-25804820EDAC}">
            <c15:filteredBarSeries>
              <c15:ser>
                <c:idx val="0"/>
                <c:order val="0"/>
                <c:spPr>
                  <a:solidFill>
                    <a:schemeClr val="accent1"/>
                  </a:solidFill>
                  <a:ln>
                    <a:noFill/>
                  </a:ln>
                  <a:effectLst/>
                </c:spPr>
                <c:invertIfNegative val="0"/>
                <c:cat>
                  <c:strRef>
                    <c:extLst>
                      <c:ext uri="{02D57815-91ED-43cb-92C2-25804820EDAC}">
                        <c15:formulaRef>
                          <c15:sqref>'[MATRIZ FINAL DDHH.xlsx]ESTADISTICAS DDHH'!$AG$200:$AG$201</c15:sqref>
                        </c15:formulaRef>
                      </c:ext>
                    </c:extLst>
                    <c:strCache>
                      <c:ptCount val="2"/>
                      <c:pt idx="0">
                        <c:v>No. Levantamiento de Vedas</c:v>
                      </c:pt>
                      <c:pt idx="1">
                        <c:v>No. Sustracción de Reserva</c:v>
                      </c:pt>
                    </c:strCache>
                  </c:strRef>
                </c:cat>
                <c:val>
                  <c:numRef>
                    <c:extLst>
                      <c:ext uri="{02D57815-91ED-43cb-92C2-25804820EDAC}">
                        <c15:formulaRef>
                          <c15:sqref>'[MATRIZ FINAL DDHH.xlsx]ESTADISTICAS DDHH'!$AH$200:$AH$201</c15:sqref>
                        </c15:formulaRef>
                      </c:ext>
                    </c:extLst>
                    <c:numCache>
                      <c:formatCode>General</c:formatCode>
                      <c:ptCount val="2"/>
                    </c:numCache>
                  </c:numRef>
                </c:val>
                <c:extLst>
                  <c:ext xmlns:c16="http://schemas.microsoft.com/office/drawing/2014/chart" uri="{C3380CC4-5D6E-409C-BE32-E72D297353CC}">
                    <c16:uniqueId val="{00000003-C25C-437F-A704-D590FDD86F18}"/>
                  </c:ext>
                </c:extLst>
              </c15:ser>
            </c15:filteredBarSeries>
          </c:ext>
        </c:extLst>
      </c:barChart>
      <c:catAx>
        <c:axId val="2162115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6212128"/>
        <c:crosses val="autoZero"/>
        <c:auto val="1"/>
        <c:lblAlgn val="ctr"/>
        <c:lblOffset val="100"/>
        <c:noMultiLvlLbl val="0"/>
      </c:catAx>
      <c:valAx>
        <c:axId val="2162121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6211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PQRS 2015</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9576910447170281E-2"/>
          <c:y val="0.13078820325907778"/>
          <c:w val="0.94084617910565949"/>
          <c:h val="0.68937360946098247"/>
        </c:manualLayout>
      </c:layout>
      <c:bar3DChart>
        <c:barDir val="col"/>
        <c:grouping val="stacked"/>
        <c:varyColors val="0"/>
        <c:ser>
          <c:idx val="0"/>
          <c:order val="0"/>
          <c:spPr>
            <a:solidFill>
              <a:schemeClr val="accent2">
                <a:lumMod val="75000"/>
              </a:schemeClr>
            </a:solidFill>
            <a:ln>
              <a:noFill/>
            </a:ln>
            <a:effectLst/>
            <a:sp3d/>
          </c:spPr>
          <c:invertIfNegative val="0"/>
          <c:dPt>
            <c:idx val="0"/>
            <c:invertIfNegative val="0"/>
            <c:bubble3D val="0"/>
            <c:spPr>
              <a:solidFill>
                <a:schemeClr val="accent1"/>
              </a:solidFill>
              <a:ln>
                <a:noFill/>
              </a:ln>
              <a:effectLst/>
              <a:sp3d/>
            </c:spPr>
            <c:extLst>
              <c:ext xmlns:c16="http://schemas.microsoft.com/office/drawing/2014/chart" uri="{C3380CC4-5D6E-409C-BE32-E72D297353CC}">
                <c16:uniqueId val="{00000001-C8F1-4487-8451-5D2F0D69A0D8}"/>
              </c:ext>
            </c:extLst>
          </c:dPt>
          <c:dPt>
            <c:idx val="1"/>
            <c:invertIfNegative val="0"/>
            <c:bubble3D val="0"/>
            <c:spPr>
              <a:solidFill>
                <a:srgbClr val="C47C12"/>
              </a:solidFill>
              <a:ln>
                <a:noFill/>
              </a:ln>
              <a:effectLst/>
              <a:sp3d/>
            </c:spPr>
            <c:extLst>
              <c:ext xmlns:c16="http://schemas.microsoft.com/office/drawing/2014/chart" uri="{C3380CC4-5D6E-409C-BE32-E72D297353CC}">
                <c16:uniqueId val="{00000003-C8F1-4487-8451-5D2F0D69A0D8}"/>
              </c:ext>
            </c:extLst>
          </c:dPt>
          <c:dLbls>
            <c:dLbl>
              <c:idx val="0"/>
              <c:layout>
                <c:manualLayout>
                  <c:x val="5.3776200813036874E-3"/>
                  <c:y val="0.29620407316695962"/>
                </c:manualLayout>
              </c:layout>
              <c:tx>
                <c:rich>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fld id="{7B267A44-CBA5-4EAA-BC0A-3C3B5B50C226}" type="VALUE">
                      <a:rPr lang="en-US" sz="1050" b="1"/>
                      <a:pPr>
                        <a:defRPr sz="1050" b="1"/>
                      </a:pPr>
                      <a:t>[VALOR]</a:t>
                    </a:fld>
                    <a:r>
                      <a:rPr lang="en-US" sz="1050" b="1"/>
                      <a:t> </a:t>
                    </a:r>
                  </a:p>
                  <a:p>
                    <a:pPr>
                      <a:defRPr sz="1050" b="1"/>
                    </a:pPr>
                    <a:r>
                      <a:rPr lang="en-US" sz="1050" b="1"/>
                      <a:t>Cerradas</a:t>
                    </a:r>
                  </a:p>
                  <a:p>
                    <a:pPr>
                      <a:defRPr sz="1050" b="1"/>
                    </a:pPr>
                    <a:endParaRPr lang="es-CO"/>
                  </a:p>
                </c:rich>
              </c:tx>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8F1-4487-8451-5D2F0D69A0D8}"/>
                </c:ext>
              </c:extLst>
            </c:dLbl>
            <c:dLbl>
              <c:idx val="1"/>
              <c:layout>
                <c:manualLayout>
                  <c:x val="0"/>
                  <c:y val="2.1157433797639975E-2"/>
                </c:manualLayout>
              </c:layout>
              <c:tx>
                <c:rich>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fld id="{5067D8A8-58A5-4D0A-B593-AD1A09537831}" type="VALUE">
                      <a:rPr lang="en-US" sz="1050" b="1"/>
                      <a:pPr>
                        <a:defRPr sz="1050" b="1"/>
                      </a:pPr>
                      <a:t>[VALOR]</a:t>
                    </a:fld>
                    <a:r>
                      <a:rPr lang="en-US" sz="1050" b="1"/>
                      <a:t> </a:t>
                    </a:r>
                  </a:p>
                  <a:p>
                    <a:pPr>
                      <a:defRPr sz="1050" b="1"/>
                    </a:pPr>
                    <a:r>
                      <a:rPr lang="en-US" sz="1050" b="1"/>
                      <a:t>Abiertas</a:t>
                    </a:r>
                  </a:p>
                </c:rich>
              </c:tx>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8F1-4487-8451-5D2F0D69A0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'[MATRIZ FINAL DDHH.xlsx]ESTADISTICAS DDHH'!$D$197:$D$198</c:f>
              <c:numCache>
                <c:formatCode>General</c:formatCode>
                <c:ptCount val="2"/>
                <c:pt idx="0">
                  <c:v>17782</c:v>
                </c:pt>
                <c:pt idx="1">
                  <c:v>462</c:v>
                </c:pt>
              </c:numCache>
            </c:numRef>
          </c:val>
          <c:extLst>
            <c:ext xmlns:c16="http://schemas.microsoft.com/office/drawing/2014/chart" uri="{C3380CC4-5D6E-409C-BE32-E72D297353CC}">
              <c16:uniqueId val="{00000004-C8F1-4487-8451-5D2F0D69A0D8}"/>
            </c:ext>
          </c:extLst>
        </c:ser>
        <c:dLbls>
          <c:showLegendKey val="0"/>
          <c:showVal val="1"/>
          <c:showCatName val="0"/>
          <c:showSerName val="0"/>
          <c:showPercent val="0"/>
          <c:showBubbleSize val="0"/>
        </c:dLbls>
        <c:gapWidth val="150"/>
        <c:shape val="box"/>
        <c:axId val="214321824"/>
        <c:axId val="214322384"/>
        <c:axId val="0"/>
      </c:bar3DChart>
      <c:catAx>
        <c:axId val="214321824"/>
        <c:scaling>
          <c:orientation val="minMax"/>
        </c:scaling>
        <c:delete val="1"/>
        <c:axPos val="b"/>
        <c:majorTickMark val="none"/>
        <c:minorTickMark val="none"/>
        <c:tickLblPos val="nextTo"/>
        <c:crossAx val="214322384"/>
        <c:crosses val="autoZero"/>
        <c:auto val="1"/>
        <c:lblAlgn val="ctr"/>
        <c:lblOffset val="100"/>
        <c:noMultiLvlLbl val="0"/>
      </c:catAx>
      <c:valAx>
        <c:axId val="21432238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4321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PQRS 2016</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9576910447170281E-2"/>
          <c:y val="0.13078820325907778"/>
          <c:w val="0.94084617910565949"/>
          <c:h val="0.68937360946098247"/>
        </c:manualLayout>
      </c:layout>
      <c:bar3DChart>
        <c:barDir val="col"/>
        <c:grouping val="stacked"/>
        <c:varyColors val="0"/>
        <c:ser>
          <c:idx val="0"/>
          <c:order val="0"/>
          <c:spPr>
            <a:solidFill>
              <a:schemeClr val="accent1"/>
            </a:solidFill>
            <a:ln>
              <a:noFill/>
            </a:ln>
            <a:effectLst/>
            <a:sp3d/>
          </c:spPr>
          <c:invertIfNegative val="0"/>
          <c:dPt>
            <c:idx val="1"/>
            <c:invertIfNegative val="0"/>
            <c:bubble3D val="0"/>
            <c:spPr>
              <a:solidFill>
                <a:srgbClr val="C47C12"/>
              </a:solidFill>
              <a:ln>
                <a:noFill/>
              </a:ln>
              <a:effectLst/>
              <a:sp3d/>
            </c:spPr>
            <c:extLst>
              <c:ext xmlns:c16="http://schemas.microsoft.com/office/drawing/2014/chart" uri="{C3380CC4-5D6E-409C-BE32-E72D297353CC}">
                <c16:uniqueId val="{00000001-CBE2-4781-A6AD-1A7242CD7AAE}"/>
              </c:ext>
            </c:extLst>
          </c:dPt>
          <c:dLbls>
            <c:dLbl>
              <c:idx val="0"/>
              <c:layout>
                <c:manualLayout>
                  <c:x val="-5.3776200813036874E-3"/>
                  <c:y val="0.29973031213323298"/>
                </c:manualLayout>
              </c:layout>
              <c:tx>
                <c:rich>
                  <a:bodyPr rot="0" spcFirstLastPara="1" vertOverflow="ellipsis" vert="horz" wrap="square" lIns="38100" tIns="19050" rIns="38100" bIns="19050"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1050" b="1" i="0" u="none" strike="noStrike" kern="1200" baseline="0">
                        <a:solidFill>
                          <a:sysClr val="windowText" lastClr="000000">
                            <a:lumMod val="75000"/>
                            <a:lumOff val="25000"/>
                          </a:sysClr>
                        </a:solidFill>
                        <a:latin typeface="+mn-lt"/>
                        <a:ea typeface="+mn-ea"/>
                        <a:cs typeface="+mn-cs"/>
                      </a:defRPr>
                    </a:pPr>
                    <a:fld id="{17B90133-F289-4FEF-806C-394EA5CBB2CA}" type="VALUE">
                      <a:rPr lang="en-US" sz="1050" b="1"/>
                      <a:pPr marL="0" marR="0" indent="0" algn="ctr" defTabSz="914400" rtl="0" eaLnBrk="1" fontAlgn="auto" latinLnBrk="0" hangingPunct="1">
                        <a:lnSpc>
                          <a:spcPct val="100000"/>
                        </a:lnSpc>
                        <a:spcBef>
                          <a:spcPts val="0"/>
                        </a:spcBef>
                        <a:spcAft>
                          <a:spcPts val="0"/>
                        </a:spcAft>
                        <a:buClrTx/>
                        <a:buSzTx/>
                        <a:buFontTx/>
                        <a:buNone/>
                        <a:tabLst/>
                        <a:defRPr sz="1050" b="1">
                          <a:solidFill>
                            <a:sysClr val="windowText" lastClr="000000">
                              <a:lumMod val="75000"/>
                              <a:lumOff val="25000"/>
                            </a:sysClr>
                          </a:solidFill>
                        </a:defRPr>
                      </a:pPr>
                      <a:t>[VALOR]</a:t>
                    </a:fld>
                    <a:r>
                      <a:rPr lang="en-US" sz="1050" b="1"/>
                      <a:t> </a:t>
                    </a:r>
                  </a:p>
                  <a:p>
                    <a:pPr marL="0" marR="0" indent="0" algn="ctr" defTabSz="914400" rtl="0" eaLnBrk="1" fontAlgn="auto" latinLnBrk="0" hangingPunct="1">
                      <a:lnSpc>
                        <a:spcPct val="100000"/>
                      </a:lnSpc>
                      <a:spcBef>
                        <a:spcPts val="0"/>
                      </a:spcBef>
                      <a:spcAft>
                        <a:spcPts val="0"/>
                      </a:spcAft>
                      <a:buClrTx/>
                      <a:buSzTx/>
                      <a:buFontTx/>
                      <a:buNone/>
                      <a:tabLst/>
                      <a:defRPr sz="1050" b="1">
                        <a:solidFill>
                          <a:sysClr val="windowText" lastClr="000000">
                            <a:lumMod val="75000"/>
                            <a:lumOff val="25000"/>
                          </a:sysClr>
                        </a:solidFill>
                      </a:defRPr>
                    </a:pPr>
                    <a:r>
                      <a:rPr lang="en-US" sz="1050" b="1" i="0" u="none" strike="noStrike" kern="1200" baseline="0">
                        <a:solidFill>
                          <a:sysClr val="windowText" lastClr="000000">
                            <a:lumMod val="75000"/>
                            <a:lumOff val="25000"/>
                          </a:sysClr>
                        </a:solidFill>
                      </a:rPr>
                      <a:t>Cerradas</a:t>
                    </a:r>
                  </a:p>
                  <a:p>
                    <a:pPr marL="0" marR="0" indent="0" algn="ctr" defTabSz="914400" rtl="0" eaLnBrk="1" fontAlgn="auto" latinLnBrk="0" hangingPunct="1">
                      <a:lnSpc>
                        <a:spcPct val="100000"/>
                      </a:lnSpc>
                      <a:spcBef>
                        <a:spcPts val="0"/>
                      </a:spcBef>
                      <a:spcAft>
                        <a:spcPts val="0"/>
                      </a:spcAft>
                      <a:buClrTx/>
                      <a:buSzTx/>
                      <a:buFontTx/>
                      <a:buNone/>
                      <a:tabLst/>
                      <a:defRPr sz="1050" b="1">
                        <a:solidFill>
                          <a:sysClr val="windowText" lastClr="000000">
                            <a:lumMod val="75000"/>
                            <a:lumOff val="25000"/>
                          </a:sysClr>
                        </a:solidFill>
                      </a:defRPr>
                    </a:pPr>
                    <a:endParaRPr lang="es-CO"/>
                  </a:p>
                </c:rich>
              </c:tx>
              <c:spPr>
                <a:noFill/>
                <a:ln>
                  <a:noFill/>
                </a:ln>
                <a:effectLst/>
              </c:spPr>
              <c:txPr>
                <a:bodyPr rot="0" spcFirstLastPara="1" vertOverflow="ellipsis" vert="horz" wrap="square" lIns="38100" tIns="19050" rIns="38100" bIns="19050"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1050" b="1" i="0" u="none" strike="noStrike" kern="1200" baseline="0">
                      <a:solidFill>
                        <a:sysClr val="windowText" lastClr="000000">
                          <a:lumMod val="75000"/>
                          <a:lumOff val="25000"/>
                        </a:sys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BE2-4781-A6AD-1A7242CD7AAE}"/>
                </c:ext>
              </c:extLst>
            </c:dLbl>
            <c:dLbl>
              <c:idx val="1"/>
              <c:layout>
                <c:manualLayout>
                  <c:x val="2.6888100406518437E-3"/>
                  <c:y val="4.2314867595279949E-2"/>
                </c:manualLayout>
              </c:layout>
              <c:tx>
                <c:rich>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fld id="{5C209C62-6C66-46C6-8178-DF9A7212F4E1}" type="VALUE">
                      <a:rPr lang="en-US" sz="1050" b="1"/>
                      <a:pPr>
                        <a:defRPr sz="1050" b="1"/>
                      </a:pPr>
                      <a:t>[VALOR]</a:t>
                    </a:fld>
                    <a:r>
                      <a:rPr lang="en-US" sz="1050" b="1"/>
                      <a:t> </a:t>
                    </a:r>
                  </a:p>
                  <a:p>
                    <a:pPr>
                      <a:defRPr sz="1050" b="1"/>
                    </a:pPr>
                    <a:r>
                      <a:rPr lang="en-US" sz="1050" b="1"/>
                      <a:t>Abiertas</a:t>
                    </a:r>
                  </a:p>
                </c:rich>
              </c:tx>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BE2-4781-A6AD-1A7242CD7AA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'[MATRIZ FINAL DDHH.xlsx]ESTADISTICAS DDHH'!$E$197:$E$198</c:f>
              <c:numCache>
                <c:formatCode>General</c:formatCode>
                <c:ptCount val="2"/>
                <c:pt idx="0">
                  <c:v>13845</c:v>
                </c:pt>
                <c:pt idx="1">
                  <c:v>1355</c:v>
                </c:pt>
              </c:numCache>
            </c:numRef>
          </c:val>
          <c:extLst>
            <c:ext xmlns:c16="http://schemas.microsoft.com/office/drawing/2014/chart" uri="{C3380CC4-5D6E-409C-BE32-E72D297353CC}">
              <c16:uniqueId val="{00000003-CBE2-4781-A6AD-1A7242CD7AAE}"/>
            </c:ext>
          </c:extLst>
        </c:ser>
        <c:dLbls>
          <c:showLegendKey val="0"/>
          <c:showVal val="1"/>
          <c:showCatName val="0"/>
          <c:showSerName val="0"/>
          <c:showPercent val="0"/>
          <c:showBubbleSize val="0"/>
        </c:dLbls>
        <c:gapWidth val="150"/>
        <c:shape val="box"/>
        <c:axId val="161671616"/>
        <c:axId val="215429072"/>
        <c:axId val="0"/>
      </c:bar3DChart>
      <c:catAx>
        <c:axId val="161671616"/>
        <c:scaling>
          <c:orientation val="minMax"/>
        </c:scaling>
        <c:delete val="1"/>
        <c:axPos val="b"/>
        <c:majorTickMark val="none"/>
        <c:minorTickMark val="none"/>
        <c:tickLblPos val="nextTo"/>
        <c:crossAx val="215429072"/>
        <c:crosses val="autoZero"/>
        <c:auto val="1"/>
        <c:lblAlgn val="ctr"/>
        <c:lblOffset val="100"/>
        <c:noMultiLvlLbl val="0"/>
      </c:catAx>
      <c:valAx>
        <c:axId val="21542907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1671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MX" b="1"/>
              <a:t>POLÍTICA DE GENERACIÓN DE EMPLEO 2015 y 2016 - Género</a:t>
            </a:r>
          </a:p>
        </c:rich>
      </c:tx>
      <c:layout>
        <c:manualLayout>
          <c:xMode val="edge"/>
          <c:yMode val="edge"/>
          <c:x val="0.11116417822081069"/>
          <c:y val="1.4991180877155241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pieChart>
        <c:varyColors val="1"/>
        <c:ser>
          <c:idx val="0"/>
          <c:order val="0"/>
          <c:spPr>
            <a:solidFill>
              <a:srgbClr val="FF66CC"/>
            </a:solidFill>
          </c:spPr>
          <c:dPt>
            <c:idx val="0"/>
            <c:bubble3D val="0"/>
            <c:spPr>
              <a:solidFill>
                <a:srgbClr val="FF66CC"/>
              </a:solidFill>
              <a:ln w="19050">
                <a:solidFill>
                  <a:schemeClr val="lt1"/>
                </a:solidFill>
              </a:ln>
              <a:effectLst/>
            </c:spPr>
            <c:extLst>
              <c:ext xmlns:c16="http://schemas.microsoft.com/office/drawing/2014/chart" uri="{C3380CC4-5D6E-409C-BE32-E72D297353CC}">
                <c16:uniqueId val="{00000001-AD08-4A48-903F-5B174C83F448}"/>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AD08-4A48-903F-5B174C83F448}"/>
              </c:ext>
            </c:extLst>
          </c:dPt>
          <c:dLbls>
            <c:dLbl>
              <c:idx val="0"/>
              <c:tx>
                <c:rich>
                  <a:bodyPr/>
                  <a:lstStyle/>
                  <a:p>
                    <a:r>
                      <a:rPr lang="en-US" baseline="0"/>
                      <a:t>F
</a:t>
                    </a:r>
                    <a:fld id="{4FFCD70C-6B8F-48A1-8E08-11BE5BB05241}" type="PERCENTAGE">
                      <a:rPr lang="en-US" baseline="0"/>
                      <a:pPr/>
                      <a:t>[PORCENTAJE]</a:t>
                    </a:fld>
                    <a:endParaRPr lang="en-US" baseline="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08-4A48-903F-5B174C83F448}"/>
                </c:ext>
              </c:extLst>
            </c:dLbl>
            <c:dLbl>
              <c:idx val="1"/>
              <c:tx>
                <c:rich>
                  <a:bodyPr/>
                  <a:lstStyle/>
                  <a:p>
                    <a:r>
                      <a:rPr lang="en-US" baseline="0"/>
                      <a:t>M</a:t>
                    </a:r>
                  </a:p>
                  <a:p>
                    <a:fld id="{4FC800C9-CEF7-4EAC-A238-BDF7C6762B92}" type="PERCENTAGE">
                      <a:rPr lang="en-US" baseline="0"/>
                      <a:pPr/>
                      <a:t>[PORCENTAJE]</a:t>
                    </a:fld>
                    <a:endParaRPr lang="es-CO"/>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08-4A48-903F-5B174C83F44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'[MATRIZ FINAL DDHH.xlsx]ESTADISTICAS DDHH'!$B$245:$C$245</c:f>
              <c:numCache>
                <c:formatCode>General</c:formatCode>
                <c:ptCount val="2"/>
                <c:pt idx="0">
                  <c:v>8238</c:v>
                </c:pt>
                <c:pt idx="1">
                  <c:v>37769</c:v>
                </c:pt>
              </c:numCache>
            </c:numRef>
          </c:val>
          <c:extLst>
            <c:ext xmlns:c16="http://schemas.microsoft.com/office/drawing/2014/chart" uri="{C3380CC4-5D6E-409C-BE32-E72D297353CC}">
              <c16:uniqueId val="{00000004-AD08-4A48-903F-5B174C83F448}"/>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MX" sz="1200" b="1" i="0" baseline="0">
                <a:effectLst/>
              </a:rPr>
              <a:t>POLÍTICA DE GENERACIÓN DE EMPLEO 2015 y 2016 - Condición Especial </a:t>
            </a:r>
            <a:endParaRPr lang="es-MX"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0"/>
            <c:invertIfNegative val="0"/>
            <c:bubble3D val="0"/>
            <c:spPr>
              <a:solidFill>
                <a:srgbClr val="92D050"/>
              </a:solidFill>
              <a:ln>
                <a:noFill/>
              </a:ln>
              <a:effectLst/>
              <a:sp3d/>
            </c:spPr>
            <c:extLst>
              <c:ext xmlns:c16="http://schemas.microsoft.com/office/drawing/2014/chart" uri="{C3380CC4-5D6E-409C-BE32-E72D297353CC}">
                <c16:uniqueId val="{00000001-ECCC-496D-BA41-6AC5C9F68F74}"/>
              </c:ext>
            </c:extLst>
          </c:dPt>
          <c:dPt>
            <c:idx val="1"/>
            <c:invertIfNegative val="0"/>
            <c:bubble3D val="0"/>
            <c:spPr>
              <a:solidFill>
                <a:schemeClr val="accent4">
                  <a:lumMod val="75000"/>
                </a:schemeClr>
              </a:solidFill>
              <a:ln>
                <a:noFill/>
              </a:ln>
              <a:effectLst/>
              <a:sp3d/>
            </c:spPr>
            <c:extLst>
              <c:ext xmlns:c16="http://schemas.microsoft.com/office/drawing/2014/chart" uri="{C3380CC4-5D6E-409C-BE32-E72D297353CC}">
                <c16:uniqueId val="{00000003-ECCC-496D-BA41-6AC5C9F68F74}"/>
              </c:ext>
            </c:extLst>
          </c:dPt>
          <c:dPt>
            <c:idx val="2"/>
            <c:invertIfNegative val="0"/>
            <c:bubble3D val="0"/>
            <c:spPr>
              <a:solidFill>
                <a:schemeClr val="accent2">
                  <a:lumMod val="75000"/>
                </a:schemeClr>
              </a:solidFill>
              <a:ln>
                <a:noFill/>
              </a:ln>
              <a:effectLst/>
              <a:sp3d/>
            </c:spPr>
            <c:extLst>
              <c:ext xmlns:c16="http://schemas.microsoft.com/office/drawing/2014/chart" uri="{C3380CC4-5D6E-409C-BE32-E72D297353CC}">
                <c16:uniqueId val="{00000005-ECCC-496D-BA41-6AC5C9F68F74}"/>
              </c:ext>
            </c:extLst>
          </c:dPt>
          <c:dLbls>
            <c:dLbl>
              <c:idx val="0"/>
              <c:layout>
                <c:manualLayout>
                  <c:x val="3.1944444444444386E-2"/>
                  <c:y val="-2.7777777777777776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a:t>0.2%</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layout>
                    <c:manualLayout>
                      <c:w val="9.1180446194225717E-2"/>
                      <c:h val="7.4004811898512685E-2"/>
                    </c:manualLayout>
                  </c15:layout>
                </c:ext>
                <c:ext xmlns:c16="http://schemas.microsoft.com/office/drawing/2014/chart" uri="{C3380CC4-5D6E-409C-BE32-E72D297353CC}">
                  <c16:uniqueId val="{00000001-ECCC-496D-BA41-6AC5C9F68F74}"/>
                </c:ext>
              </c:extLst>
            </c:dLbl>
            <c:dLbl>
              <c:idx val="1"/>
              <c:layout>
                <c:manualLayout>
                  <c:x val="3.1944444444444442E-2"/>
                  <c:y val="-2.3148148148148154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a:t>2.4%</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layout>
                    <c:manualLayout>
                      <c:w val="8.5624890638670154E-2"/>
                      <c:h val="8.3264071157771929E-2"/>
                    </c:manualLayout>
                  </c15:layout>
                </c:ext>
                <c:ext xmlns:c16="http://schemas.microsoft.com/office/drawing/2014/chart" uri="{C3380CC4-5D6E-409C-BE32-E72D297353CC}">
                  <c16:uniqueId val="{00000003-ECCC-496D-BA41-6AC5C9F68F74}"/>
                </c:ext>
              </c:extLst>
            </c:dLbl>
            <c:dLbl>
              <c:idx val="2"/>
              <c:layout>
                <c:manualLayout>
                  <c:x val="2.9166776027996499E-2"/>
                  <c:y val="-2.5462962962962986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a:t>97%</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layout>
                    <c:manualLayout>
                      <c:w val="7.9319553805774268E-2"/>
                      <c:h val="8.789370078740158E-2"/>
                    </c:manualLayout>
                  </c15:layout>
                </c:ext>
                <c:ext xmlns:c16="http://schemas.microsoft.com/office/drawing/2014/chart" uri="{C3380CC4-5D6E-409C-BE32-E72D297353CC}">
                  <c16:uniqueId val="{00000005-ECCC-496D-BA41-6AC5C9F68F7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'ESTADISTICAS DDHH'!$F$246:$F$248</c:f>
              <c:strCache>
                <c:ptCount val="3"/>
                <c:pt idx="0">
                  <c:v>Dicapacidad</c:v>
                </c:pt>
                <c:pt idx="1">
                  <c:v>Étnicos</c:v>
                </c:pt>
                <c:pt idx="2">
                  <c:v>Sin condición especial</c:v>
                </c:pt>
              </c:strCache>
            </c:strRef>
          </c:cat>
          <c:val>
            <c:numRef>
              <c:f>'ESTADISTICAS DDHH'!$G$246:$G$248</c:f>
              <c:numCache>
                <c:formatCode>General</c:formatCode>
                <c:ptCount val="3"/>
                <c:pt idx="0">
                  <c:v>138</c:v>
                </c:pt>
                <c:pt idx="1">
                  <c:v>1140</c:v>
                </c:pt>
                <c:pt idx="2">
                  <c:v>44729</c:v>
                </c:pt>
              </c:numCache>
            </c:numRef>
          </c:val>
          <c:extLst>
            <c:ext xmlns:c16="http://schemas.microsoft.com/office/drawing/2014/chart" uri="{C3380CC4-5D6E-409C-BE32-E72D297353CC}">
              <c16:uniqueId val="{00000006-ECCC-496D-BA41-6AC5C9F68F74}"/>
            </c:ext>
          </c:extLst>
        </c:ser>
        <c:dLbls>
          <c:showLegendKey val="0"/>
          <c:showVal val="0"/>
          <c:showCatName val="0"/>
          <c:showSerName val="0"/>
          <c:showPercent val="0"/>
          <c:showBubbleSize val="0"/>
        </c:dLbls>
        <c:gapWidth val="150"/>
        <c:shape val="box"/>
        <c:axId val="215432992"/>
        <c:axId val="215433552"/>
        <c:axId val="0"/>
      </c:bar3DChart>
      <c:catAx>
        <c:axId val="2154329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5433552"/>
        <c:crosses val="autoZero"/>
        <c:auto val="1"/>
        <c:lblAlgn val="ctr"/>
        <c:lblOffset val="100"/>
        <c:noMultiLvlLbl val="0"/>
      </c:catAx>
      <c:valAx>
        <c:axId val="215433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5432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POLÍTICA DE EDUCACIÓN Y FORMACIÓN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spPr>
            <a:solidFill>
              <a:schemeClr val="accent1"/>
            </a:solidFill>
            <a:ln>
              <a:noFill/>
            </a:ln>
            <a:effectLst/>
            <a:sp3d/>
          </c:spPr>
          <c:invertIfNegative val="0"/>
          <c:cat>
            <c:strRef>
              <c:f>'[MATRIZ FINAL DDHH.xlsx]ESTADISTICAS DDHH'!$R$198:$R$199</c:f>
              <c:strCache>
                <c:ptCount val="2"/>
                <c:pt idx="0">
                  <c:v>No. de Capactiaciones </c:v>
                </c:pt>
                <c:pt idx="1">
                  <c:v>No. de personas capacitadas</c:v>
                </c:pt>
              </c:strCache>
            </c:strRef>
          </c:cat>
          <c:val>
            <c:numRef>
              <c:f>'[MATRIZ FINAL DDHH.xlsx]ESTADISTICAS DDHH'!$S$198:$S$199</c:f>
              <c:numCache>
                <c:formatCode>General</c:formatCode>
                <c:ptCount val="2"/>
                <c:pt idx="0">
                  <c:v>71488</c:v>
                </c:pt>
                <c:pt idx="1">
                  <c:v>90887</c:v>
                </c:pt>
              </c:numCache>
            </c:numRef>
          </c:val>
          <c:extLst>
            <c:ext xmlns:c16="http://schemas.microsoft.com/office/drawing/2014/chart" uri="{C3380CC4-5D6E-409C-BE32-E72D297353CC}">
              <c16:uniqueId val="{00000000-BF5E-4D7E-8CB7-1E020381C65B}"/>
            </c:ext>
          </c:extLst>
        </c:ser>
        <c:dLbls>
          <c:showLegendKey val="0"/>
          <c:showVal val="0"/>
          <c:showCatName val="0"/>
          <c:showSerName val="0"/>
          <c:showPercent val="0"/>
          <c:showBubbleSize val="0"/>
        </c:dLbls>
        <c:gapWidth val="150"/>
        <c:shape val="box"/>
        <c:axId val="215435792"/>
        <c:axId val="215436352"/>
        <c:axId val="162483392"/>
      </c:bar3DChart>
      <c:catAx>
        <c:axId val="2154357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5436352"/>
        <c:crosses val="autoZero"/>
        <c:auto val="1"/>
        <c:lblAlgn val="ctr"/>
        <c:lblOffset val="100"/>
        <c:noMultiLvlLbl val="0"/>
      </c:catAx>
      <c:valAx>
        <c:axId val="215436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5435792"/>
        <c:crosses val="autoZero"/>
        <c:crossBetween val="between"/>
      </c:valAx>
      <c:serAx>
        <c:axId val="162483392"/>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5436352"/>
        <c:crosses val="autoZero"/>
      </c:ser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MX" b="1"/>
              <a:t>Participación</a:t>
            </a:r>
            <a:r>
              <a:rPr lang="es-MX" b="1" baseline="0"/>
              <a:t> Ciudadana</a:t>
            </a:r>
            <a:endParaRPr lang="es-MX"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1-0F56-44B1-8A7B-702478A6BFDA}"/>
              </c:ext>
            </c:extLst>
          </c:dPt>
          <c:dPt>
            <c:idx val="1"/>
            <c:invertIfNegative val="0"/>
            <c:bubble3D val="0"/>
            <c:spPr>
              <a:solidFill>
                <a:srgbClr val="92D050"/>
              </a:solidFill>
              <a:ln>
                <a:noFill/>
              </a:ln>
              <a:effectLst/>
            </c:spPr>
            <c:extLst>
              <c:ext xmlns:c16="http://schemas.microsoft.com/office/drawing/2014/chart" uri="{C3380CC4-5D6E-409C-BE32-E72D297353CC}">
                <c16:uniqueId val="{00000003-0F56-44B1-8A7B-702478A6BFD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'ESTADISTICAS DDHH'!$U$185:$U$186</c:f>
              <c:strCache>
                <c:ptCount val="2"/>
                <c:pt idx="0">
                  <c:v>Veedurías</c:v>
                </c:pt>
                <c:pt idx="1">
                  <c:v>Asociaciones</c:v>
                </c:pt>
              </c:strCache>
            </c:strRef>
          </c:cat>
          <c:val>
            <c:numRef>
              <c:f>'ESTADISTICAS DDHH'!$V$185:$V$186</c:f>
              <c:numCache>
                <c:formatCode>General</c:formatCode>
                <c:ptCount val="2"/>
                <c:pt idx="0">
                  <c:v>261</c:v>
                </c:pt>
                <c:pt idx="1">
                  <c:v>60</c:v>
                </c:pt>
              </c:numCache>
            </c:numRef>
          </c:val>
          <c:extLst>
            <c:ext xmlns:c16="http://schemas.microsoft.com/office/drawing/2014/chart" uri="{C3380CC4-5D6E-409C-BE32-E72D297353CC}">
              <c16:uniqueId val="{00000004-0F56-44B1-8A7B-702478A6BFDA}"/>
            </c:ext>
          </c:extLst>
        </c:ser>
        <c:dLbls>
          <c:dLblPos val="outEnd"/>
          <c:showLegendKey val="0"/>
          <c:showVal val="1"/>
          <c:showCatName val="0"/>
          <c:showSerName val="0"/>
          <c:showPercent val="0"/>
          <c:showBubbleSize val="0"/>
        </c:dLbls>
        <c:gapWidth val="219"/>
        <c:overlap val="-27"/>
        <c:axId val="215697568"/>
        <c:axId val="215698128"/>
      </c:barChart>
      <c:catAx>
        <c:axId val="21569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5698128"/>
        <c:crosses val="autoZero"/>
        <c:auto val="1"/>
        <c:lblAlgn val="ctr"/>
        <c:lblOffset val="100"/>
        <c:noMultiLvlLbl val="0"/>
      </c:catAx>
      <c:valAx>
        <c:axId val="215698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5697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MX" b="1"/>
              <a:t>Consultas Previas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tx>
            <c:strRef>
              <c:f>'[MATRIZ FINAL DDHH.xlsx]ESTADISTICAS DDHH'!$V$177</c:f>
              <c:strCache>
                <c:ptCount val="1"/>
                <c:pt idx="0">
                  <c:v>Protocolizadas </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'[MATRIZ FINAL DDHH.xlsx]ESTADISTICAS DDHH'!$W$177</c:f>
              <c:numCache>
                <c:formatCode>General</c:formatCode>
                <c:ptCount val="1"/>
                <c:pt idx="0">
                  <c:v>95</c:v>
                </c:pt>
              </c:numCache>
            </c:numRef>
          </c:val>
          <c:extLst>
            <c:ext xmlns:c16="http://schemas.microsoft.com/office/drawing/2014/chart" uri="{C3380CC4-5D6E-409C-BE32-E72D297353CC}">
              <c16:uniqueId val="{00000000-FBC5-4041-919F-6665ED7F7FDD}"/>
            </c:ext>
          </c:extLst>
        </c:ser>
        <c:ser>
          <c:idx val="1"/>
          <c:order val="1"/>
          <c:tx>
            <c:strRef>
              <c:f>'[MATRIZ FINAL DDHH.xlsx]ESTADISTICAS DDHH'!$V$178</c:f>
              <c:strCache>
                <c:ptCount val="1"/>
                <c:pt idx="0">
                  <c:v>En desarrollo</c:v>
                </c:pt>
              </c:strCache>
            </c:strRef>
          </c:tx>
          <c:spPr>
            <a:solidFill>
              <a:schemeClr val="accent2"/>
            </a:solidFill>
            <a:ln>
              <a:solidFill>
                <a:schemeClr val="accent1"/>
              </a:solidFill>
            </a:ln>
            <a:effectLst/>
          </c:spPr>
          <c:invertIfNegative val="0"/>
          <c:dPt>
            <c:idx val="0"/>
            <c:invertIfNegative val="0"/>
            <c:bubble3D val="0"/>
            <c:spPr>
              <a:solidFill>
                <a:srgbClr val="FF66CC"/>
              </a:solidFill>
              <a:ln>
                <a:solidFill>
                  <a:srgbClr val="FF66CC">
                    <a:alpha val="95000"/>
                  </a:srgbClr>
                </a:solidFill>
              </a:ln>
              <a:effectLst/>
            </c:spPr>
            <c:extLst>
              <c:ext xmlns:c16="http://schemas.microsoft.com/office/drawing/2014/chart" uri="{C3380CC4-5D6E-409C-BE32-E72D297353CC}">
                <c16:uniqueId val="{00000002-FBC5-4041-919F-6665ED7F7FD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'[MATRIZ FINAL DDHH.xlsx]ESTADISTICAS DDHH'!$W$178</c:f>
              <c:numCache>
                <c:formatCode>General</c:formatCode>
                <c:ptCount val="1"/>
                <c:pt idx="0">
                  <c:v>73</c:v>
                </c:pt>
              </c:numCache>
            </c:numRef>
          </c:val>
          <c:extLst>
            <c:ext xmlns:c16="http://schemas.microsoft.com/office/drawing/2014/chart" uri="{C3380CC4-5D6E-409C-BE32-E72D297353CC}">
              <c16:uniqueId val="{00000003-FBC5-4041-919F-6665ED7F7FDD}"/>
            </c:ext>
          </c:extLst>
        </c:ser>
        <c:dLbls>
          <c:showLegendKey val="0"/>
          <c:showVal val="0"/>
          <c:showCatName val="0"/>
          <c:showSerName val="0"/>
          <c:showPercent val="0"/>
          <c:showBubbleSize val="0"/>
        </c:dLbls>
        <c:gapWidth val="182"/>
        <c:axId val="215700368"/>
        <c:axId val="215700928"/>
      </c:barChart>
      <c:catAx>
        <c:axId val="2157003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5700928"/>
        <c:crosses val="autoZero"/>
        <c:auto val="1"/>
        <c:lblAlgn val="ctr"/>
        <c:lblOffset val="100"/>
        <c:noMultiLvlLbl val="0"/>
      </c:catAx>
      <c:valAx>
        <c:axId val="2157009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5700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a:t>Licencias</a:t>
            </a:r>
            <a:r>
              <a:rPr lang="es-MX" baseline="0"/>
              <a:t> Ambientales</a:t>
            </a:r>
            <a:endParaRPr lang="es-MX"/>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215702608"/>
        <c:axId val="217177664"/>
      </c:barChart>
      <c:catAx>
        <c:axId val="215702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177664"/>
        <c:crosses val="autoZero"/>
        <c:auto val="1"/>
        <c:lblAlgn val="ctr"/>
        <c:lblOffset val="100"/>
        <c:noMultiLvlLbl val="0"/>
      </c:catAx>
      <c:valAx>
        <c:axId val="2171776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5702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ndara"/>
                <a:sym typeface="Candara"/>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ndara"/>
                <a:sym typeface="Candara"/>
              </a:defRPr>
            </a:lvl1pPr>
          </a:lstStyle>
          <a:p>
            <a:fld id="{C05DC3C3-82F0-4D9B-905B-D410E9D2B4EF}" type="datetimeFigureOut">
              <a:rPr lang="en-US" smtClean="0"/>
              <a:pPr/>
              <a:t>9/22/2016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ndara"/>
                <a:sym typeface="Candara"/>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ndara"/>
                <a:sym typeface="Candara"/>
              </a:defRPr>
            </a:lvl1pPr>
          </a:lstStyle>
          <a:p>
            <a:fld id="{922BCB6B-DDD0-410F-889F-FEC5002ABB12}" type="slidenum">
              <a:rPr lang="en-US" smtClean="0"/>
              <a:pPr/>
              <a:t>‹Nº›</a:t>
            </a:fld>
            <a:endParaRPr lang="en-US"/>
          </a:p>
        </p:txBody>
      </p:sp>
    </p:spTree>
    <p:extLst>
      <p:ext uri="{BB962C8B-B14F-4D97-AF65-F5344CB8AC3E}">
        <p14:creationId xmlns:p14="http://schemas.microsoft.com/office/powerpoint/2010/main" val="409108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ndara"/>
        <a:ea typeface="+mn-ea"/>
        <a:cs typeface="+mn-cs"/>
        <a:sym typeface="Candara"/>
      </a:defRPr>
    </a:lvl1pPr>
    <a:lvl2pPr marL="457200" algn="l" defTabSz="914400" rtl="0" eaLnBrk="1" latinLnBrk="0" hangingPunct="1">
      <a:defRPr sz="1200" kern="1200">
        <a:solidFill>
          <a:schemeClr val="tx1"/>
        </a:solidFill>
        <a:latin typeface="Candara"/>
        <a:ea typeface="+mn-ea"/>
        <a:cs typeface="+mn-cs"/>
        <a:sym typeface="Candara"/>
      </a:defRPr>
    </a:lvl2pPr>
    <a:lvl3pPr marL="914400" algn="l" defTabSz="914400" rtl="0" eaLnBrk="1" latinLnBrk="0" hangingPunct="1">
      <a:defRPr sz="1200" kern="1200">
        <a:solidFill>
          <a:schemeClr val="tx1"/>
        </a:solidFill>
        <a:latin typeface="Candara"/>
        <a:ea typeface="+mn-ea"/>
        <a:cs typeface="+mn-cs"/>
        <a:sym typeface="Candara"/>
      </a:defRPr>
    </a:lvl3pPr>
    <a:lvl4pPr marL="1371600" algn="l" defTabSz="914400" rtl="0" eaLnBrk="1" latinLnBrk="0" hangingPunct="1">
      <a:defRPr sz="1200" kern="1200">
        <a:solidFill>
          <a:schemeClr val="tx1"/>
        </a:solidFill>
        <a:latin typeface="Candara"/>
        <a:ea typeface="+mn-ea"/>
        <a:cs typeface="+mn-cs"/>
        <a:sym typeface="Candara"/>
      </a:defRPr>
    </a:lvl4pPr>
    <a:lvl5pPr marL="1828800" algn="l" defTabSz="914400" rtl="0" eaLnBrk="1" latinLnBrk="0" hangingPunct="1">
      <a:defRPr sz="1200" kern="1200">
        <a:solidFill>
          <a:schemeClr val="tx1"/>
        </a:solidFill>
        <a:latin typeface="Candara"/>
        <a:ea typeface="+mn-ea"/>
        <a:cs typeface="+mn-cs"/>
        <a:sym typeface="Candar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2BCB6B-DDD0-410F-889F-FEC5002ABB12}" type="slidenum">
              <a:rPr lang="en-US" smtClean="0"/>
              <a:t>1</a:t>
            </a:fld>
            <a:endParaRPr lang="en-US"/>
          </a:p>
        </p:txBody>
      </p:sp>
    </p:spTree>
    <p:extLst>
      <p:ext uri="{BB962C8B-B14F-4D97-AF65-F5344CB8AC3E}">
        <p14:creationId xmlns:p14="http://schemas.microsoft.com/office/powerpoint/2010/main" val="3434631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10</a:t>
            </a:fld>
            <a:endParaRPr lang="en-US"/>
          </a:p>
        </p:txBody>
      </p:sp>
    </p:spTree>
    <p:extLst>
      <p:ext uri="{BB962C8B-B14F-4D97-AF65-F5344CB8AC3E}">
        <p14:creationId xmlns:p14="http://schemas.microsoft.com/office/powerpoint/2010/main" val="4043178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11</a:t>
            </a:fld>
            <a:endParaRPr lang="en-US"/>
          </a:p>
        </p:txBody>
      </p:sp>
    </p:spTree>
    <p:extLst>
      <p:ext uri="{BB962C8B-B14F-4D97-AF65-F5344CB8AC3E}">
        <p14:creationId xmlns:p14="http://schemas.microsoft.com/office/powerpoint/2010/main" val="369869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12</a:t>
            </a:fld>
            <a:endParaRPr lang="en-US"/>
          </a:p>
        </p:txBody>
      </p:sp>
    </p:spTree>
    <p:extLst>
      <p:ext uri="{BB962C8B-B14F-4D97-AF65-F5344CB8AC3E}">
        <p14:creationId xmlns:p14="http://schemas.microsoft.com/office/powerpoint/2010/main" val="1595432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13</a:t>
            </a:fld>
            <a:endParaRPr lang="en-US"/>
          </a:p>
        </p:txBody>
      </p:sp>
    </p:spTree>
    <p:extLst>
      <p:ext uri="{BB962C8B-B14F-4D97-AF65-F5344CB8AC3E}">
        <p14:creationId xmlns:p14="http://schemas.microsoft.com/office/powerpoint/2010/main" val="2031441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14</a:t>
            </a:fld>
            <a:endParaRPr lang="en-US"/>
          </a:p>
        </p:txBody>
      </p:sp>
    </p:spTree>
    <p:extLst>
      <p:ext uri="{BB962C8B-B14F-4D97-AF65-F5344CB8AC3E}">
        <p14:creationId xmlns:p14="http://schemas.microsoft.com/office/powerpoint/2010/main" val="752720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15</a:t>
            </a:fld>
            <a:endParaRPr lang="en-US"/>
          </a:p>
        </p:txBody>
      </p:sp>
    </p:spTree>
    <p:extLst>
      <p:ext uri="{BB962C8B-B14F-4D97-AF65-F5344CB8AC3E}">
        <p14:creationId xmlns:p14="http://schemas.microsoft.com/office/powerpoint/2010/main" val="3088533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16</a:t>
            </a:fld>
            <a:endParaRPr lang="en-US"/>
          </a:p>
        </p:txBody>
      </p:sp>
    </p:spTree>
    <p:extLst>
      <p:ext uri="{BB962C8B-B14F-4D97-AF65-F5344CB8AC3E}">
        <p14:creationId xmlns:p14="http://schemas.microsoft.com/office/powerpoint/2010/main" val="295963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17</a:t>
            </a:fld>
            <a:endParaRPr lang="en-US"/>
          </a:p>
        </p:txBody>
      </p:sp>
    </p:spTree>
    <p:extLst>
      <p:ext uri="{BB962C8B-B14F-4D97-AF65-F5344CB8AC3E}">
        <p14:creationId xmlns:p14="http://schemas.microsoft.com/office/powerpoint/2010/main" val="1972235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18</a:t>
            </a:fld>
            <a:endParaRPr lang="en-US"/>
          </a:p>
        </p:txBody>
      </p:sp>
    </p:spTree>
    <p:extLst>
      <p:ext uri="{BB962C8B-B14F-4D97-AF65-F5344CB8AC3E}">
        <p14:creationId xmlns:p14="http://schemas.microsoft.com/office/powerpoint/2010/main" val="769863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2BCB6B-DDD0-410F-889F-FEC5002ABB12}" type="slidenum">
              <a:rPr lang="en-US" smtClean="0"/>
              <a:t>2</a:t>
            </a:fld>
            <a:endParaRPr lang="en-US"/>
          </a:p>
        </p:txBody>
      </p:sp>
    </p:spTree>
    <p:extLst>
      <p:ext uri="{BB962C8B-B14F-4D97-AF65-F5344CB8AC3E}">
        <p14:creationId xmlns:p14="http://schemas.microsoft.com/office/powerpoint/2010/main" val="2089886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2BCB6B-DDD0-410F-889F-FEC5002ABB12}" type="slidenum">
              <a:rPr lang="en-US" smtClean="0"/>
              <a:t>3</a:t>
            </a:fld>
            <a:endParaRPr lang="en-US"/>
          </a:p>
        </p:txBody>
      </p:sp>
    </p:spTree>
    <p:extLst>
      <p:ext uri="{BB962C8B-B14F-4D97-AF65-F5344CB8AC3E}">
        <p14:creationId xmlns:p14="http://schemas.microsoft.com/office/powerpoint/2010/main" val="920626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4</a:t>
            </a:fld>
            <a:endParaRPr lang="en-US"/>
          </a:p>
        </p:txBody>
      </p:sp>
    </p:spTree>
    <p:extLst>
      <p:ext uri="{BB962C8B-B14F-4D97-AF65-F5344CB8AC3E}">
        <p14:creationId xmlns:p14="http://schemas.microsoft.com/office/powerpoint/2010/main" val="4006543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5</a:t>
            </a:fld>
            <a:endParaRPr lang="en-US"/>
          </a:p>
        </p:txBody>
      </p:sp>
    </p:spTree>
    <p:extLst>
      <p:ext uri="{BB962C8B-B14F-4D97-AF65-F5344CB8AC3E}">
        <p14:creationId xmlns:p14="http://schemas.microsoft.com/office/powerpoint/2010/main" val="1792735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6</a:t>
            </a:fld>
            <a:endParaRPr lang="en-US"/>
          </a:p>
        </p:txBody>
      </p:sp>
    </p:spTree>
    <p:extLst>
      <p:ext uri="{BB962C8B-B14F-4D97-AF65-F5344CB8AC3E}">
        <p14:creationId xmlns:p14="http://schemas.microsoft.com/office/powerpoint/2010/main" val="1137321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7</a:t>
            </a:fld>
            <a:endParaRPr lang="en-US"/>
          </a:p>
        </p:txBody>
      </p:sp>
    </p:spTree>
    <p:extLst>
      <p:ext uri="{BB962C8B-B14F-4D97-AF65-F5344CB8AC3E}">
        <p14:creationId xmlns:p14="http://schemas.microsoft.com/office/powerpoint/2010/main" val="3600948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8</a:t>
            </a:fld>
            <a:endParaRPr lang="en-US"/>
          </a:p>
        </p:txBody>
      </p:sp>
    </p:spTree>
    <p:extLst>
      <p:ext uri="{BB962C8B-B14F-4D97-AF65-F5344CB8AC3E}">
        <p14:creationId xmlns:p14="http://schemas.microsoft.com/office/powerpoint/2010/main" val="2942628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9</a:t>
            </a:fld>
            <a:endParaRPr lang="en-US"/>
          </a:p>
        </p:txBody>
      </p:sp>
    </p:spTree>
    <p:extLst>
      <p:ext uri="{BB962C8B-B14F-4D97-AF65-F5344CB8AC3E}">
        <p14:creationId xmlns:p14="http://schemas.microsoft.com/office/powerpoint/2010/main" val="120064316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slideMaster" Target="../slideMasters/slideMaster1.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image" Target="../media/image4.png"/><Relationship Id="rId2" Type="http://schemas.openxmlformats.org/officeDocument/2006/relationships/tags" Target="../tags/tag10.xml"/><Relationship Id="rId16" Type="http://schemas.openxmlformats.org/officeDocument/2006/relationships/image" Target="../media/image2.jpeg"/><Relationship Id="rId1" Type="http://schemas.openxmlformats.org/officeDocument/2006/relationships/vmlDrawing" Target="../drawings/vmlDrawing2.v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5" Type="http://schemas.openxmlformats.org/officeDocument/2006/relationships/image" Target="../media/image1.emf"/><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22.xml"/><Relationship Id="rId7"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3.v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9"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7.xml"/><Relationship Id="rId7" Type="http://schemas.openxmlformats.org/officeDocument/2006/relationships/tags" Target="../tags/tag31.xml"/><Relationship Id="rId2" Type="http://schemas.openxmlformats.org/officeDocument/2006/relationships/tags" Target="../tags/tag26.xml"/><Relationship Id="rId1" Type="http://schemas.openxmlformats.org/officeDocument/2006/relationships/vmlDrawing" Target="../drawings/vmlDrawing4.vml"/><Relationship Id="rId6" Type="http://schemas.openxmlformats.org/officeDocument/2006/relationships/tags" Target="../tags/tag30.xml"/><Relationship Id="rId5" Type="http://schemas.openxmlformats.org/officeDocument/2006/relationships/tags" Target="../tags/tag29.xml"/><Relationship Id="rId10" Type="http://schemas.openxmlformats.org/officeDocument/2006/relationships/image" Target="../media/image1.emf"/><Relationship Id="rId4" Type="http://schemas.openxmlformats.org/officeDocument/2006/relationships/tags" Target="../tags/tag28.xml"/><Relationship Id="rId9"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1.emf"/><Relationship Id="rId2" Type="http://schemas.openxmlformats.org/officeDocument/2006/relationships/tags" Target="../tags/tag32.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image" Target="../media/image3.png"/><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image" Target="../media/image2.jpeg"/><Relationship Id="rId2" Type="http://schemas.openxmlformats.org/officeDocument/2006/relationships/tags" Target="../tags/tag35.xml"/><Relationship Id="rId1" Type="http://schemas.openxmlformats.org/officeDocument/2006/relationships/vmlDrawing" Target="../drawings/vmlDrawing6.vml"/><Relationship Id="rId6" Type="http://schemas.openxmlformats.org/officeDocument/2006/relationships/tags" Target="../tags/tag39.xml"/><Relationship Id="rId11" Type="http://schemas.openxmlformats.org/officeDocument/2006/relationships/image" Target="../media/image1.emf"/><Relationship Id="rId5" Type="http://schemas.openxmlformats.org/officeDocument/2006/relationships/tags" Target="../tags/tag38.xml"/><Relationship Id="rId10" Type="http://schemas.openxmlformats.org/officeDocument/2006/relationships/oleObject" Target="../embeddings/oleObject6.bin"/><Relationship Id="rId4" Type="http://schemas.openxmlformats.org/officeDocument/2006/relationships/tags" Target="../tags/tag37.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43.xml"/><Relationship Id="rId7" Type="http://schemas.openxmlformats.org/officeDocument/2006/relationships/oleObject" Target="../embeddings/oleObject7.bin"/><Relationship Id="rId2" Type="http://schemas.openxmlformats.org/officeDocument/2006/relationships/tags" Target="../tags/tag42.xml"/><Relationship Id="rId1" Type="http://schemas.openxmlformats.org/officeDocument/2006/relationships/vmlDrawing" Target="../drawings/vmlDrawing7.vml"/><Relationship Id="rId6" Type="http://schemas.openxmlformats.org/officeDocument/2006/relationships/slideMaster" Target="../slideMasters/slideMaster1.xml"/><Relationship Id="rId5" Type="http://schemas.openxmlformats.org/officeDocument/2006/relationships/tags" Target="../tags/tag45.xml"/><Relationship Id="rId4" Type="http://schemas.openxmlformats.org/officeDocument/2006/relationships/tags" Target="../tags/tag44.xml"/></Relationships>
</file>

<file path=ppt/slideLayouts/_rels/slideLayout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image" Target="../media/image4.png"/><Relationship Id="rId2" Type="http://schemas.openxmlformats.org/officeDocument/2006/relationships/tags" Target="../tags/tag46.xml"/><Relationship Id="rId1" Type="http://schemas.openxmlformats.org/officeDocument/2006/relationships/vmlDrawing" Target="../drawings/vmlDrawing8.vml"/><Relationship Id="rId6" Type="http://schemas.openxmlformats.org/officeDocument/2006/relationships/tags" Target="../tags/tag50.xml"/><Relationship Id="rId11" Type="http://schemas.openxmlformats.org/officeDocument/2006/relationships/image" Target="../media/image2.jpeg"/><Relationship Id="rId5" Type="http://schemas.openxmlformats.org/officeDocument/2006/relationships/tags" Target="../tags/tag49.xml"/><Relationship Id="rId10" Type="http://schemas.openxmlformats.org/officeDocument/2006/relationships/image" Target="../media/image1.emf"/><Relationship Id="rId4" Type="http://schemas.openxmlformats.org/officeDocument/2006/relationships/tags" Target="../tags/tag48.xml"/><Relationship Id="rId9"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3.xml"/><Relationship Id="rId7" Type="http://schemas.openxmlformats.org/officeDocument/2006/relationships/tags" Target="../tags/tag57.xml"/><Relationship Id="rId2" Type="http://schemas.openxmlformats.org/officeDocument/2006/relationships/tags" Target="../tags/tag52.xml"/><Relationship Id="rId1" Type="http://schemas.openxmlformats.org/officeDocument/2006/relationships/vmlDrawing" Target="../drawings/vmlDrawing9.vml"/><Relationship Id="rId6" Type="http://schemas.openxmlformats.org/officeDocument/2006/relationships/tags" Target="../tags/tag56.xml"/><Relationship Id="rId5" Type="http://schemas.openxmlformats.org/officeDocument/2006/relationships/tags" Target="../tags/tag55.xml"/><Relationship Id="rId10" Type="http://schemas.openxmlformats.org/officeDocument/2006/relationships/image" Target="../media/image1.emf"/><Relationship Id="rId4" Type="http://schemas.openxmlformats.org/officeDocument/2006/relationships/tags" Target="../tags/tag54.xml"/><Relationship Id="rId9"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2"/>
            </p:custDataLst>
            <p:extLst>
              <p:ext uri="{D42A27DB-BD31-4B8C-83A1-F6EECF244321}">
                <p14:modId xmlns:p14="http://schemas.microsoft.com/office/powerpoint/2010/main" val="42564386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72"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15" name="Rectangle 14"/>
          <p:cNvSpPr/>
          <p:nvPr userDrawn="1">
            <p:custDataLst>
              <p:tags r:id="rId3"/>
            </p:custDataLst>
          </p:nvPr>
        </p:nvSpPr>
        <p:spPr>
          <a:xfrm>
            <a:off x="1" y="-9524"/>
            <a:ext cx="9144000" cy="3433762"/>
          </a:xfrm>
          <a:prstGeom prst="rect">
            <a:avLst/>
          </a:prstGeom>
          <a:solidFill>
            <a:srgbClr val="E4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custDataLst>
              <p:tags r:id="rId4"/>
            </p:custDataLst>
          </p:nvPr>
        </p:nvSpPr>
        <p:spPr>
          <a:xfrm>
            <a:off x="1838325" y="3383280"/>
            <a:ext cx="7305676" cy="47625"/>
          </a:xfrm>
          <a:prstGeom prst="rect">
            <a:avLst/>
          </a:prstGeom>
          <a:gradFill flip="none" rotWithShape="1">
            <a:gsLst>
              <a:gs pos="0">
                <a:schemeClr val="accent6"/>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a:sym typeface="Candara"/>
            </a:endParaRPr>
          </a:p>
        </p:txBody>
      </p:sp>
      <p:sp>
        <p:nvSpPr>
          <p:cNvPr id="2" name="1 Título"/>
          <p:cNvSpPr>
            <a:spLocks noGrp="1"/>
          </p:cNvSpPr>
          <p:nvPr>
            <p:ph type="ctrTitle"/>
            <p:custDataLst>
              <p:tags r:id="rId5"/>
            </p:custDataLst>
          </p:nvPr>
        </p:nvSpPr>
        <p:spPr>
          <a:xfrm>
            <a:off x="2313084" y="1690686"/>
            <a:ext cx="5833110" cy="1470025"/>
          </a:xfrm>
        </p:spPr>
        <p:txBody>
          <a:bodyPr/>
          <a:lstStyle>
            <a:lvl1pPr algn="l">
              <a:defRPr sz="3600"/>
            </a:lvl1pPr>
          </a:lstStyle>
          <a:p>
            <a:r>
              <a:rPr lang="es-ES"/>
              <a:t>Haga clic para modificar el estilo de título del patrón</a:t>
            </a:r>
            <a:endParaRPr lang="es-CO" dirty="0"/>
          </a:p>
        </p:txBody>
      </p:sp>
      <p:sp>
        <p:nvSpPr>
          <p:cNvPr id="3" name="2 Subtítulo"/>
          <p:cNvSpPr>
            <a:spLocks noGrp="1"/>
          </p:cNvSpPr>
          <p:nvPr>
            <p:ph type="subTitle" idx="1"/>
            <p:custDataLst>
              <p:tags r:id="rId6"/>
            </p:custDataLst>
          </p:nvPr>
        </p:nvSpPr>
        <p:spPr>
          <a:xfrm>
            <a:off x="2313084" y="3467100"/>
            <a:ext cx="5852160" cy="619125"/>
          </a:xfrm>
        </p:spPr>
        <p:txBody>
          <a:bodyPr lIns="0" tIns="0" rIns="0" bIns="0"/>
          <a:lstStyle>
            <a:lvl1pPr marL="0" indent="0" algn="l">
              <a:buNone/>
              <a:defRPr sz="1800" b="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dirty="0"/>
          </a:p>
        </p:txBody>
      </p:sp>
      <p:sp>
        <p:nvSpPr>
          <p:cNvPr id="20" name="Text Placeholder 19"/>
          <p:cNvSpPr>
            <a:spLocks noGrp="1"/>
          </p:cNvSpPr>
          <p:nvPr>
            <p:ph type="body" sz="quarter" idx="10" hasCustomPrompt="1"/>
            <p:custDataLst>
              <p:tags r:id="rId7"/>
            </p:custDataLst>
          </p:nvPr>
        </p:nvSpPr>
        <p:spPr>
          <a:xfrm>
            <a:off x="2313084" y="4248150"/>
            <a:ext cx="3219450" cy="361950"/>
          </a:xfrm>
        </p:spPr>
        <p:txBody>
          <a:bodyPr lIns="0" tIns="0" rIns="0" bIns="0" anchor="ctr"/>
          <a:lstStyle>
            <a:lvl1pPr marL="0" indent="0" algn="l">
              <a:buNone/>
              <a:defRPr sz="1400" b="0">
                <a:solidFill>
                  <a:schemeClr val="accent3"/>
                </a:solidFill>
              </a:defRPr>
            </a:lvl1pPr>
            <a:lvl5pPr>
              <a:defRPr/>
            </a:lvl5pPr>
          </a:lstStyle>
          <a:p>
            <a:pPr lvl="0"/>
            <a:r>
              <a:rPr lang="en-US" dirty="0"/>
              <a:t>Date</a:t>
            </a:r>
          </a:p>
        </p:txBody>
      </p:sp>
      <p:sp>
        <p:nvSpPr>
          <p:cNvPr id="6" name="Pentagon 5"/>
          <p:cNvSpPr/>
          <p:nvPr userDrawn="1">
            <p:custDataLst>
              <p:tags r:id="rId8"/>
            </p:custDataLst>
          </p:nvPr>
        </p:nvSpPr>
        <p:spPr>
          <a:xfrm>
            <a:off x="0" y="0"/>
            <a:ext cx="1989056" cy="4619624"/>
          </a:xfrm>
          <a:custGeom>
            <a:avLst/>
            <a:gdLst>
              <a:gd name="connsiteX0" fmla="*/ 0 w 2095500"/>
              <a:gd name="connsiteY0" fmla="*/ 0 h 6867525"/>
              <a:gd name="connsiteX1" fmla="*/ 1410691 w 2095500"/>
              <a:gd name="connsiteY1" fmla="*/ 0 h 6867525"/>
              <a:gd name="connsiteX2" fmla="*/ 2095500 w 2095500"/>
              <a:gd name="connsiteY2" fmla="*/ 3433763 h 6867525"/>
              <a:gd name="connsiteX3" fmla="*/ 1410691 w 2095500"/>
              <a:gd name="connsiteY3" fmla="*/ 6867525 h 6867525"/>
              <a:gd name="connsiteX4" fmla="*/ 0 w 2095500"/>
              <a:gd name="connsiteY4" fmla="*/ 6867525 h 6867525"/>
              <a:gd name="connsiteX5" fmla="*/ 0 w 2095500"/>
              <a:gd name="connsiteY5" fmla="*/ 0 h 6867525"/>
              <a:gd name="connsiteX0" fmla="*/ 0 w 2095500"/>
              <a:gd name="connsiteY0" fmla="*/ 0 h 6867525"/>
              <a:gd name="connsiteX1" fmla="*/ 1410691 w 2095500"/>
              <a:gd name="connsiteY1" fmla="*/ 0 h 6867525"/>
              <a:gd name="connsiteX2" fmla="*/ 2095500 w 2095500"/>
              <a:gd name="connsiteY2" fmla="*/ 3433763 h 6867525"/>
              <a:gd name="connsiteX3" fmla="*/ 1036980 w 2095500"/>
              <a:gd name="connsiteY3" fmla="*/ 6867525 h 6867525"/>
              <a:gd name="connsiteX4" fmla="*/ 0 w 2095500"/>
              <a:gd name="connsiteY4" fmla="*/ 6867525 h 6867525"/>
              <a:gd name="connsiteX5" fmla="*/ 0 w 2095500"/>
              <a:gd name="connsiteY5" fmla="*/ 0 h 6867525"/>
              <a:gd name="connsiteX0" fmla="*/ 0 w 2095500"/>
              <a:gd name="connsiteY0" fmla="*/ 0 h 6867525"/>
              <a:gd name="connsiteX1" fmla="*/ 1410691 w 2095500"/>
              <a:gd name="connsiteY1" fmla="*/ 0 h 6867525"/>
              <a:gd name="connsiteX2" fmla="*/ 2095500 w 2095500"/>
              <a:gd name="connsiteY2" fmla="*/ 3433763 h 6867525"/>
              <a:gd name="connsiteX3" fmla="*/ 750733 w 2095500"/>
              <a:gd name="connsiteY3" fmla="*/ 6867525 h 6867525"/>
              <a:gd name="connsiteX4" fmla="*/ 0 w 2095500"/>
              <a:gd name="connsiteY4" fmla="*/ 6867525 h 6867525"/>
              <a:gd name="connsiteX5" fmla="*/ 0 w 2095500"/>
              <a:gd name="connsiteY5" fmla="*/ 0 h 6867525"/>
              <a:gd name="connsiteX0" fmla="*/ 0 w 2095500"/>
              <a:gd name="connsiteY0" fmla="*/ 0 h 6867525"/>
              <a:gd name="connsiteX1" fmla="*/ 1410691 w 2095500"/>
              <a:gd name="connsiteY1" fmla="*/ 0 h 6867525"/>
              <a:gd name="connsiteX2" fmla="*/ 2095500 w 2095500"/>
              <a:gd name="connsiteY2" fmla="*/ 3433763 h 6867525"/>
              <a:gd name="connsiteX3" fmla="*/ 1592248 w 2095500"/>
              <a:gd name="connsiteY3" fmla="*/ 4622800 h 6867525"/>
              <a:gd name="connsiteX4" fmla="*/ 750733 w 2095500"/>
              <a:gd name="connsiteY4" fmla="*/ 6867525 h 6867525"/>
              <a:gd name="connsiteX5" fmla="*/ 0 w 2095500"/>
              <a:gd name="connsiteY5" fmla="*/ 6867525 h 6867525"/>
              <a:gd name="connsiteX6" fmla="*/ 0 w 2095500"/>
              <a:gd name="connsiteY6" fmla="*/ 0 h 6867525"/>
              <a:gd name="connsiteX0" fmla="*/ 7952 w 2103452"/>
              <a:gd name="connsiteY0" fmla="*/ 0 h 6867525"/>
              <a:gd name="connsiteX1" fmla="*/ 1418643 w 2103452"/>
              <a:gd name="connsiteY1" fmla="*/ 0 h 6867525"/>
              <a:gd name="connsiteX2" fmla="*/ 2103452 w 2103452"/>
              <a:gd name="connsiteY2" fmla="*/ 3433763 h 6867525"/>
              <a:gd name="connsiteX3" fmla="*/ 1600200 w 2103452"/>
              <a:gd name="connsiteY3" fmla="*/ 4622800 h 6867525"/>
              <a:gd name="connsiteX4" fmla="*/ 758685 w 2103452"/>
              <a:gd name="connsiteY4" fmla="*/ 6867525 h 6867525"/>
              <a:gd name="connsiteX5" fmla="*/ 7952 w 2103452"/>
              <a:gd name="connsiteY5" fmla="*/ 6867525 h 6867525"/>
              <a:gd name="connsiteX6" fmla="*/ 0 w 2103452"/>
              <a:gd name="connsiteY6" fmla="*/ 4635500 h 6867525"/>
              <a:gd name="connsiteX7" fmla="*/ 7952 w 2103452"/>
              <a:gd name="connsiteY7" fmla="*/ 0 h 6867525"/>
              <a:gd name="connsiteX0" fmla="*/ 7952 w 2103452"/>
              <a:gd name="connsiteY0" fmla="*/ 0 h 6867525"/>
              <a:gd name="connsiteX1" fmla="*/ 1418643 w 2103452"/>
              <a:gd name="connsiteY1" fmla="*/ 0 h 6867525"/>
              <a:gd name="connsiteX2" fmla="*/ 2103452 w 2103452"/>
              <a:gd name="connsiteY2" fmla="*/ 3433763 h 6867525"/>
              <a:gd name="connsiteX3" fmla="*/ 1600200 w 2103452"/>
              <a:gd name="connsiteY3" fmla="*/ 4622800 h 6867525"/>
              <a:gd name="connsiteX4" fmla="*/ 7952 w 2103452"/>
              <a:gd name="connsiteY4" fmla="*/ 6867525 h 6867525"/>
              <a:gd name="connsiteX5" fmla="*/ 0 w 2103452"/>
              <a:gd name="connsiteY5" fmla="*/ 4635500 h 6867525"/>
              <a:gd name="connsiteX6" fmla="*/ 7952 w 2103452"/>
              <a:gd name="connsiteY6" fmla="*/ 0 h 6867525"/>
              <a:gd name="connsiteX0" fmla="*/ 7952 w 2103452"/>
              <a:gd name="connsiteY0" fmla="*/ 0 h 4635500"/>
              <a:gd name="connsiteX1" fmla="*/ 1418643 w 2103452"/>
              <a:gd name="connsiteY1" fmla="*/ 0 h 4635500"/>
              <a:gd name="connsiteX2" fmla="*/ 2103452 w 2103452"/>
              <a:gd name="connsiteY2" fmla="*/ 3433763 h 4635500"/>
              <a:gd name="connsiteX3" fmla="*/ 1600200 w 2103452"/>
              <a:gd name="connsiteY3" fmla="*/ 4622800 h 4635500"/>
              <a:gd name="connsiteX4" fmla="*/ 0 w 2103452"/>
              <a:gd name="connsiteY4" fmla="*/ 4635500 h 4635500"/>
              <a:gd name="connsiteX5" fmla="*/ 7952 w 2103452"/>
              <a:gd name="connsiteY5" fmla="*/ 0 h 463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452" h="4635500">
                <a:moveTo>
                  <a:pt x="7952" y="0"/>
                </a:moveTo>
                <a:lnTo>
                  <a:pt x="1418643" y="0"/>
                </a:lnTo>
                <a:lnTo>
                  <a:pt x="2103452" y="3433763"/>
                </a:lnTo>
                <a:lnTo>
                  <a:pt x="1600200" y="4622800"/>
                </a:lnTo>
                <a:lnTo>
                  <a:pt x="0" y="4635500"/>
                </a:lnTo>
                <a:cubicBezTo>
                  <a:pt x="2651" y="3090333"/>
                  <a:pt x="5301" y="1545167"/>
                  <a:pt x="795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custDataLst>
              <p:tags r:id="rId9"/>
            </p:custDataLst>
          </p:nvPr>
        </p:nvGrpSpPr>
        <p:grpSpPr>
          <a:xfrm>
            <a:off x="-1057274" y="-484331"/>
            <a:ext cx="3046330" cy="4954730"/>
            <a:chOff x="-1250950" y="-268289"/>
            <a:chExt cx="3263900" cy="5308600"/>
          </a:xfrm>
          <a:solidFill>
            <a:schemeClr val="accent3">
              <a:lumMod val="20000"/>
              <a:lumOff val="80000"/>
            </a:schemeClr>
          </a:solidFill>
        </p:grpSpPr>
        <p:sp>
          <p:nvSpPr>
            <p:cNvPr id="18" name="Freeform 27"/>
            <p:cNvSpPr>
              <a:spLocks noEditPoints="1"/>
            </p:cNvSpPr>
            <p:nvPr userDrawn="1"/>
          </p:nvSpPr>
          <p:spPr bwMode="auto">
            <a:xfrm>
              <a:off x="-784225" y="-268289"/>
              <a:ext cx="2327275" cy="3987800"/>
            </a:xfrm>
            <a:custGeom>
              <a:avLst/>
              <a:gdLst>
                <a:gd name="T0" fmla="*/ 0 w 1466"/>
                <a:gd name="T1" fmla="*/ 2506 h 2512"/>
                <a:gd name="T2" fmla="*/ 48 w 1466"/>
                <a:gd name="T3" fmla="*/ 2254 h 2512"/>
                <a:gd name="T4" fmla="*/ 300 w 1466"/>
                <a:gd name="T5" fmla="*/ 916 h 2512"/>
                <a:gd name="T6" fmla="*/ 428 w 1466"/>
                <a:gd name="T7" fmla="*/ 240 h 2512"/>
                <a:gd name="T8" fmla="*/ 436 w 1466"/>
                <a:gd name="T9" fmla="*/ 208 h 2512"/>
                <a:gd name="T10" fmla="*/ 454 w 1466"/>
                <a:gd name="T11" fmla="*/ 150 h 2512"/>
                <a:gd name="T12" fmla="*/ 480 w 1466"/>
                <a:gd name="T13" fmla="*/ 104 h 2512"/>
                <a:gd name="T14" fmla="*/ 514 w 1466"/>
                <a:gd name="T15" fmla="*/ 66 h 2512"/>
                <a:gd name="T16" fmla="*/ 554 w 1466"/>
                <a:gd name="T17" fmla="*/ 38 h 2512"/>
                <a:gd name="T18" fmla="*/ 602 w 1466"/>
                <a:gd name="T19" fmla="*/ 18 h 2512"/>
                <a:gd name="T20" fmla="*/ 662 w 1466"/>
                <a:gd name="T21" fmla="*/ 6 h 2512"/>
                <a:gd name="T22" fmla="*/ 730 w 1466"/>
                <a:gd name="T23" fmla="*/ 0 h 2512"/>
                <a:gd name="T24" fmla="*/ 768 w 1466"/>
                <a:gd name="T25" fmla="*/ 2 h 2512"/>
                <a:gd name="T26" fmla="*/ 826 w 1466"/>
                <a:gd name="T27" fmla="*/ 6 h 2512"/>
                <a:gd name="T28" fmla="*/ 876 w 1466"/>
                <a:gd name="T29" fmla="*/ 20 h 2512"/>
                <a:gd name="T30" fmla="*/ 922 w 1466"/>
                <a:gd name="T31" fmla="*/ 40 h 2512"/>
                <a:gd name="T32" fmla="*/ 958 w 1466"/>
                <a:gd name="T33" fmla="*/ 70 h 2512"/>
                <a:gd name="T34" fmla="*/ 990 w 1466"/>
                <a:gd name="T35" fmla="*/ 104 h 2512"/>
                <a:gd name="T36" fmla="*/ 1014 w 1466"/>
                <a:gd name="T37" fmla="*/ 148 h 2512"/>
                <a:gd name="T38" fmla="*/ 1034 w 1466"/>
                <a:gd name="T39" fmla="*/ 198 h 2512"/>
                <a:gd name="T40" fmla="*/ 1048 w 1466"/>
                <a:gd name="T41" fmla="*/ 256 h 2512"/>
                <a:gd name="T42" fmla="*/ 1162 w 1466"/>
                <a:gd name="T43" fmla="*/ 866 h 2512"/>
                <a:gd name="T44" fmla="*/ 1278 w 1466"/>
                <a:gd name="T45" fmla="*/ 1478 h 2512"/>
                <a:gd name="T46" fmla="*/ 1464 w 1466"/>
                <a:gd name="T47" fmla="*/ 2464 h 2512"/>
                <a:gd name="T48" fmla="*/ 1466 w 1466"/>
                <a:gd name="T49" fmla="*/ 2478 h 2512"/>
                <a:gd name="T50" fmla="*/ 1464 w 1466"/>
                <a:gd name="T51" fmla="*/ 2496 h 2512"/>
                <a:gd name="T52" fmla="*/ 1454 w 1466"/>
                <a:gd name="T53" fmla="*/ 2508 h 2512"/>
                <a:gd name="T54" fmla="*/ 1436 w 1466"/>
                <a:gd name="T55" fmla="*/ 2512 h 2512"/>
                <a:gd name="T56" fmla="*/ 1424 w 1466"/>
                <a:gd name="T57" fmla="*/ 2512 h 2512"/>
                <a:gd name="T58" fmla="*/ 40 w 1466"/>
                <a:gd name="T59" fmla="*/ 2512 h 2512"/>
                <a:gd name="T60" fmla="*/ 0 w 1466"/>
                <a:gd name="T61" fmla="*/ 2506 h 2512"/>
                <a:gd name="T62" fmla="*/ 738 w 1466"/>
                <a:gd name="T63" fmla="*/ 886 h 2512"/>
                <a:gd name="T64" fmla="*/ 720 w 1466"/>
                <a:gd name="T65" fmla="*/ 888 h 2512"/>
                <a:gd name="T66" fmla="*/ 538 w 1466"/>
                <a:gd name="T67" fmla="*/ 2064 h 2512"/>
                <a:gd name="T68" fmla="*/ 918 w 1466"/>
                <a:gd name="T69" fmla="*/ 2064 h 2512"/>
                <a:gd name="T70" fmla="*/ 738 w 1466"/>
                <a:gd name="T71" fmla="*/ 886 h 2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6" h="2512">
                  <a:moveTo>
                    <a:pt x="0" y="2506"/>
                  </a:moveTo>
                  <a:lnTo>
                    <a:pt x="0" y="2506"/>
                  </a:lnTo>
                  <a:lnTo>
                    <a:pt x="48" y="2254"/>
                  </a:lnTo>
                  <a:lnTo>
                    <a:pt x="48" y="2254"/>
                  </a:lnTo>
                  <a:lnTo>
                    <a:pt x="300" y="916"/>
                  </a:lnTo>
                  <a:lnTo>
                    <a:pt x="300" y="916"/>
                  </a:lnTo>
                  <a:lnTo>
                    <a:pt x="364" y="578"/>
                  </a:lnTo>
                  <a:lnTo>
                    <a:pt x="428" y="240"/>
                  </a:lnTo>
                  <a:lnTo>
                    <a:pt x="428" y="240"/>
                  </a:lnTo>
                  <a:lnTo>
                    <a:pt x="436" y="208"/>
                  </a:lnTo>
                  <a:lnTo>
                    <a:pt x="444" y="178"/>
                  </a:lnTo>
                  <a:lnTo>
                    <a:pt x="454" y="150"/>
                  </a:lnTo>
                  <a:lnTo>
                    <a:pt x="466" y="126"/>
                  </a:lnTo>
                  <a:lnTo>
                    <a:pt x="480" y="104"/>
                  </a:lnTo>
                  <a:lnTo>
                    <a:pt x="496" y="84"/>
                  </a:lnTo>
                  <a:lnTo>
                    <a:pt x="514" y="66"/>
                  </a:lnTo>
                  <a:lnTo>
                    <a:pt x="532" y="50"/>
                  </a:lnTo>
                  <a:lnTo>
                    <a:pt x="554" y="38"/>
                  </a:lnTo>
                  <a:lnTo>
                    <a:pt x="578" y="26"/>
                  </a:lnTo>
                  <a:lnTo>
                    <a:pt x="602" y="18"/>
                  </a:lnTo>
                  <a:lnTo>
                    <a:pt x="630" y="10"/>
                  </a:lnTo>
                  <a:lnTo>
                    <a:pt x="662" y="6"/>
                  </a:lnTo>
                  <a:lnTo>
                    <a:pt x="694" y="2"/>
                  </a:lnTo>
                  <a:lnTo>
                    <a:pt x="730" y="0"/>
                  </a:lnTo>
                  <a:lnTo>
                    <a:pt x="768" y="2"/>
                  </a:lnTo>
                  <a:lnTo>
                    <a:pt x="768" y="2"/>
                  </a:lnTo>
                  <a:lnTo>
                    <a:pt x="798" y="4"/>
                  </a:lnTo>
                  <a:lnTo>
                    <a:pt x="826" y="6"/>
                  </a:lnTo>
                  <a:lnTo>
                    <a:pt x="852" y="12"/>
                  </a:lnTo>
                  <a:lnTo>
                    <a:pt x="876" y="20"/>
                  </a:lnTo>
                  <a:lnTo>
                    <a:pt x="900" y="30"/>
                  </a:lnTo>
                  <a:lnTo>
                    <a:pt x="922" y="40"/>
                  </a:lnTo>
                  <a:lnTo>
                    <a:pt x="940" y="54"/>
                  </a:lnTo>
                  <a:lnTo>
                    <a:pt x="958" y="70"/>
                  </a:lnTo>
                  <a:lnTo>
                    <a:pt x="974" y="86"/>
                  </a:lnTo>
                  <a:lnTo>
                    <a:pt x="990" y="104"/>
                  </a:lnTo>
                  <a:lnTo>
                    <a:pt x="1002" y="126"/>
                  </a:lnTo>
                  <a:lnTo>
                    <a:pt x="1014" y="148"/>
                  </a:lnTo>
                  <a:lnTo>
                    <a:pt x="1026" y="172"/>
                  </a:lnTo>
                  <a:lnTo>
                    <a:pt x="1034" y="198"/>
                  </a:lnTo>
                  <a:lnTo>
                    <a:pt x="1042" y="226"/>
                  </a:lnTo>
                  <a:lnTo>
                    <a:pt x="1048" y="256"/>
                  </a:lnTo>
                  <a:lnTo>
                    <a:pt x="1048" y="256"/>
                  </a:lnTo>
                  <a:lnTo>
                    <a:pt x="1162" y="866"/>
                  </a:lnTo>
                  <a:lnTo>
                    <a:pt x="1278" y="1478"/>
                  </a:lnTo>
                  <a:lnTo>
                    <a:pt x="1278" y="1478"/>
                  </a:lnTo>
                  <a:lnTo>
                    <a:pt x="1370" y="1970"/>
                  </a:lnTo>
                  <a:lnTo>
                    <a:pt x="1464" y="2464"/>
                  </a:lnTo>
                  <a:lnTo>
                    <a:pt x="1464" y="2464"/>
                  </a:lnTo>
                  <a:lnTo>
                    <a:pt x="1466" y="2478"/>
                  </a:lnTo>
                  <a:lnTo>
                    <a:pt x="1466" y="2488"/>
                  </a:lnTo>
                  <a:lnTo>
                    <a:pt x="1464" y="2496"/>
                  </a:lnTo>
                  <a:lnTo>
                    <a:pt x="1460" y="2502"/>
                  </a:lnTo>
                  <a:lnTo>
                    <a:pt x="1454" y="2508"/>
                  </a:lnTo>
                  <a:lnTo>
                    <a:pt x="1446" y="2510"/>
                  </a:lnTo>
                  <a:lnTo>
                    <a:pt x="1436" y="2512"/>
                  </a:lnTo>
                  <a:lnTo>
                    <a:pt x="1424" y="2512"/>
                  </a:lnTo>
                  <a:lnTo>
                    <a:pt x="1424" y="2512"/>
                  </a:lnTo>
                  <a:lnTo>
                    <a:pt x="40" y="2512"/>
                  </a:lnTo>
                  <a:lnTo>
                    <a:pt x="40" y="2512"/>
                  </a:lnTo>
                  <a:lnTo>
                    <a:pt x="22" y="2510"/>
                  </a:lnTo>
                  <a:lnTo>
                    <a:pt x="0" y="2506"/>
                  </a:lnTo>
                  <a:lnTo>
                    <a:pt x="0" y="2506"/>
                  </a:lnTo>
                  <a:close/>
                  <a:moveTo>
                    <a:pt x="738" y="886"/>
                  </a:moveTo>
                  <a:lnTo>
                    <a:pt x="738" y="886"/>
                  </a:lnTo>
                  <a:lnTo>
                    <a:pt x="720" y="888"/>
                  </a:lnTo>
                  <a:lnTo>
                    <a:pt x="720" y="888"/>
                  </a:lnTo>
                  <a:lnTo>
                    <a:pt x="538" y="2064"/>
                  </a:lnTo>
                  <a:lnTo>
                    <a:pt x="538" y="2064"/>
                  </a:lnTo>
                  <a:lnTo>
                    <a:pt x="918" y="2064"/>
                  </a:lnTo>
                  <a:lnTo>
                    <a:pt x="918" y="2064"/>
                  </a:lnTo>
                  <a:lnTo>
                    <a:pt x="738" y="886"/>
                  </a:lnTo>
                  <a:lnTo>
                    <a:pt x="738" y="886"/>
                  </a:lnTo>
                  <a:close/>
                </a:path>
              </a:pathLst>
            </a:custGeom>
            <a:solidFill>
              <a:srgbClr val="E4EBF4"/>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19" name="Freeform 28"/>
            <p:cNvSpPr>
              <a:spLocks/>
            </p:cNvSpPr>
            <p:nvPr userDrawn="1"/>
          </p:nvSpPr>
          <p:spPr bwMode="auto">
            <a:xfrm>
              <a:off x="-1250950" y="4198936"/>
              <a:ext cx="3263900" cy="841375"/>
            </a:xfrm>
            <a:custGeom>
              <a:avLst/>
              <a:gdLst>
                <a:gd name="T0" fmla="*/ 1028 w 2056"/>
                <a:gd name="T1" fmla="*/ 528 h 530"/>
                <a:gd name="T2" fmla="*/ 62 w 2056"/>
                <a:gd name="T3" fmla="*/ 530 h 530"/>
                <a:gd name="T4" fmla="*/ 46 w 2056"/>
                <a:gd name="T5" fmla="*/ 530 h 530"/>
                <a:gd name="T6" fmla="*/ 20 w 2056"/>
                <a:gd name="T7" fmla="*/ 524 h 530"/>
                <a:gd name="T8" fmla="*/ 6 w 2056"/>
                <a:gd name="T9" fmla="*/ 510 h 530"/>
                <a:gd name="T10" fmla="*/ 0 w 2056"/>
                <a:gd name="T11" fmla="*/ 484 h 530"/>
                <a:gd name="T12" fmla="*/ 0 w 2056"/>
                <a:gd name="T13" fmla="*/ 468 h 530"/>
                <a:gd name="T14" fmla="*/ 2 w 2056"/>
                <a:gd name="T15" fmla="*/ 408 h 530"/>
                <a:gd name="T16" fmla="*/ 10 w 2056"/>
                <a:gd name="T17" fmla="*/ 382 h 530"/>
                <a:gd name="T18" fmla="*/ 20 w 2056"/>
                <a:gd name="T19" fmla="*/ 372 h 530"/>
                <a:gd name="T20" fmla="*/ 44 w 2056"/>
                <a:gd name="T21" fmla="*/ 364 h 530"/>
                <a:gd name="T22" fmla="*/ 104 w 2056"/>
                <a:gd name="T23" fmla="*/ 362 h 530"/>
                <a:gd name="T24" fmla="*/ 116 w 2056"/>
                <a:gd name="T25" fmla="*/ 360 h 530"/>
                <a:gd name="T26" fmla="*/ 134 w 2056"/>
                <a:gd name="T27" fmla="*/ 354 h 530"/>
                <a:gd name="T28" fmla="*/ 146 w 2056"/>
                <a:gd name="T29" fmla="*/ 342 h 530"/>
                <a:gd name="T30" fmla="*/ 156 w 2056"/>
                <a:gd name="T31" fmla="*/ 314 h 530"/>
                <a:gd name="T32" fmla="*/ 180 w 2056"/>
                <a:gd name="T33" fmla="*/ 182 h 530"/>
                <a:gd name="T34" fmla="*/ 204 w 2056"/>
                <a:gd name="T35" fmla="*/ 52 h 530"/>
                <a:gd name="T36" fmla="*/ 212 w 2056"/>
                <a:gd name="T37" fmla="*/ 28 h 530"/>
                <a:gd name="T38" fmla="*/ 222 w 2056"/>
                <a:gd name="T39" fmla="*/ 12 h 530"/>
                <a:gd name="T40" fmla="*/ 240 w 2056"/>
                <a:gd name="T41" fmla="*/ 4 h 530"/>
                <a:gd name="T42" fmla="*/ 264 w 2056"/>
                <a:gd name="T43" fmla="*/ 0 h 530"/>
                <a:gd name="T44" fmla="*/ 1030 w 2056"/>
                <a:gd name="T45" fmla="*/ 2 h 530"/>
                <a:gd name="T46" fmla="*/ 1794 w 2056"/>
                <a:gd name="T47" fmla="*/ 2 h 530"/>
                <a:gd name="T48" fmla="*/ 1818 w 2056"/>
                <a:gd name="T49" fmla="*/ 4 h 530"/>
                <a:gd name="T50" fmla="*/ 1834 w 2056"/>
                <a:gd name="T51" fmla="*/ 12 h 530"/>
                <a:gd name="T52" fmla="*/ 1846 w 2056"/>
                <a:gd name="T53" fmla="*/ 26 h 530"/>
                <a:gd name="T54" fmla="*/ 1852 w 2056"/>
                <a:gd name="T55" fmla="*/ 48 h 530"/>
                <a:gd name="T56" fmla="*/ 1876 w 2056"/>
                <a:gd name="T57" fmla="*/ 180 h 530"/>
                <a:gd name="T58" fmla="*/ 1900 w 2056"/>
                <a:gd name="T59" fmla="*/ 310 h 530"/>
                <a:gd name="T60" fmla="*/ 1908 w 2056"/>
                <a:gd name="T61" fmla="*/ 334 h 530"/>
                <a:gd name="T62" fmla="*/ 1918 w 2056"/>
                <a:gd name="T63" fmla="*/ 350 h 530"/>
                <a:gd name="T64" fmla="*/ 1936 w 2056"/>
                <a:gd name="T65" fmla="*/ 358 h 530"/>
                <a:gd name="T66" fmla="*/ 1962 w 2056"/>
                <a:gd name="T67" fmla="*/ 362 h 530"/>
                <a:gd name="T68" fmla="*/ 1992 w 2056"/>
                <a:gd name="T69" fmla="*/ 362 h 530"/>
                <a:gd name="T70" fmla="*/ 2034 w 2056"/>
                <a:gd name="T71" fmla="*/ 366 h 530"/>
                <a:gd name="T72" fmla="*/ 2044 w 2056"/>
                <a:gd name="T73" fmla="*/ 374 h 530"/>
                <a:gd name="T74" fmla="*/ 2052 w 2056"/>
                <a:gd name="T75" fmla="*/ 384 h 530"/>
                <a:gd name="T76" fmla="*/ 2056 w 2056"/>
                <a:gd name="T77" fmla="*/ 426 h 530"/>
                <a:gd name="T78" fmla="*/ 2056 w 2056"/>
                <a:gd name="T79" fmla="*/ 456 h 530"/>
                <a:gd name="T80" fmla="*/ 2054 w 2056"/>
                <a:gd name="T81" fmla="*/ 498 h 530"/>
                <a:gd name="T82" fmla="*/ 2048 w 2056"/>
                <a:gd name="T83" fmla="*/ 520 h 530"/>
                <a:gd name="T84" fmla="*/ 2026 w 2056"/>
                <a:gd name="T85" fmla="*/ 528 h 530"/>
                <a:gd name="T86" fmla="*/ 1986 w 2056"/>
                <a:gd name="T87" fmla="*/ 528 h 530"/>
                <a:gd name="T88" fmla="*/ 1028 w 2056"/>
                <a:gd name="T89" fmla="*/ 528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56" h="530">
                  <a:moveTo>
                    <a:pt x="1028" y="528"/>
                  </a:moveTo>
                  <a:lnTo>
                    <a:pt x="1028" y="528"/>
                  </a:lnTo>
                  <a:lnTo>
                    <a:pt x="546" y="528"/>
                  </a:lnTo>
                  <a:lnTo>
                    <a:pt x="62" y="530"/>
                  </a:lnTo>
                  <a:lnTo>
                    <a:pt x="62" y="530"/>
                  </a:lnTo>
                  <a:lnTo>
                    <a:pt x="46" y="530"/>
                  </a:lnTo>
                  <a:lnTo>
                    <a:pt x="32" y="528"/>
                  </a:lnTo>
                  <a:lnTo>
                    <a:pt x="20" y="524"/>
                  </a:lnTo>
                  <a:lnTo>
                    <a:pt x="12" y="518"/>
                  </a:lnTo>
                  <a:lnTo>
                    <a:pt x="6" y="510"/>
                  </a:lnTo>
                  <a:lnTo>
                    <a:pt x="2" y="498"/>
                  </a:lnTo>
                  <a:lnTo>
                    <a:pt x="0" y="484"/>
                  </a:lnTo>
                  <a:lnTo>
                    <a:pt x="0" y="468"/>
                  </a:lnTo>
                  <a:lnTo>
                    <a:pt x="0" y="468"/>
                  </a:lnTo>
                  <a:lnTo>
                    <a:pt x="0" y="434"/>
                  </a:lnTo>
                  <a:lnTo>
                    <a:pt x="2" y="408"/>
                  </a:lnTo>
                  <a:lnTo>
                    <a:pt x="6" y="388"/>
                  </a:lnTo>
                  <a:lnTo>
                    <a:pt x="10" y="382"/>
                  </a:lnTo>
                  <a:lnTo>
                    <a:pt x="14" y="376"/>
                  </a:lnTo>
                  <a:lnTo>
                    <a:pt x="20" y="372"/>
                  </a:lnTo>
                  <a:lnTo>
                    <a:pt x="26" y="368"/>
                  </a:lnTo>
                  <a:lnTo>
                    <a:pt x="44" y="364"/>
                  </a:lnTo>
                  <a:lnTo>
                    <a:pt x="70" y="362"/>
                  </a:lnTo>
                  <a:lnTo>
                    <a:pt x="104" y="362"/>
                  </a:lnTo>
                  <a:lnTo>
                    <a:pt x="104" y="362"/>
                  </a:lnTo>
                  <a:lnTo>
                    <a:pt x="116" y="360"/>
                  </a:lnTo>
                  <a:lnTo>
                    <a:pt x="126" y="358"/>
                  </a:lnTo>
                  <a:lnTo>
                    <a:pt x="134" y="354"/>
                  </a:lnTo>
                  <a:lnTo>
                    <a:pt x="142" y="348"/>
                  </a:lnTo>
                  <a:lnTo>
                    <a:pt x="146" y="342"/>
                  </a:lnTo>
                  <a:lnTo>
                    <a:pt x="150" y="334"/>
                  </a:lnTo>
                  <a:lnTo>
                    <a:pt x="156" y="314"/>
                  </a:lnTo>
                  <a:lnTo>
                    <a:pt x="156" y="314"/>
                  </a:lnTo>
                  <a:lnTo>
                    <a:pt x="180" y="182"/>
                  </a:lnTo>
                  <a:lnTo>
                    <a:pt x="204" y="52"/>
                  </a:lnTo>
                  <a:lnTo>
                    <a:pt x="204" y="52"/>
                  </a:lnTo>
                  <a:lnTo>
                    <a:pt x="208" y="40"/>
                  </a:lnTo>
                  <a:lnTo>
                    <a:pt x="212" y="28"/>
                  </a:lnTo>
                  <a:lnTo>
                    <a:pt x="216" y="20"/>
                  </a:lnTo>
                  <a:lnTo>
                    <a:pt x="222" y="12"/>
                  </a:lnTo>
                  <a:lnTo>
                    <a:pt x="230" y="8"/>
                  </a:lnTo>
                  <a:lnTo>
                    <a:pt x="240" y="4"/>
                  </a:lnTo>
                  <a:lnTo>
                    <a:pt x="250" y="2"/>
                  </a:lnTo>
                  <a:lnTo>
                    <a:pt x="264" y="0"/>
                  </a:lnTo>
                  <a:lnTo>
                    <a:pt x="264" y="0"/>
                  </a:lnTo>
                  <a:lnTo>
                    <a:pt x="1030" y="2"/>
                  </a:lnTo>
                  <a:lnTo>
                    <a:pt x="1794" y="2"/>
                  </a:lnTo>
                  <a:lnTo>
                    <a:pt x="1794" y="2"/>
                  </a:lnTo>
                  <a:lnTo>
                    <a:pt x="1808" y="2"/>
                  </a:lnTo>
                  <a:lnTo>
                    <a:pt x="1818" y="4"/>
                  </a:lnTo>
                  <a:lnTo>
                    <a:pt x="1828" y="6"/>
                  </a:lnTo>
                  <a:lnTo>
                    <a:pt x="1834" y="12"/>
                  </a:lnTo>
                  <a:lnTo>
                    <a:pt x="1840" y="18"/>
                  </a:lnTo>
                  <a:lnTo>
                    <a:pt x="1846" y="26"/>
                  </a:lnTo>
                  <a:lnTo>
                    <a:pt x="1850" y="36"/>
                  </a:lnTo>
                  <a:lnTo>
                    <a:pt x="1852" y="48"/>
                  </a:lnTo>
                  <a:lnTo>
                    <a:pt x="1852" y="48"/>
                  </a:lnTo>
                  <a:lnTo>
                    <a:pt x="1876" y="180"/>
                  </a:lnTo>
                  <a:lnTo>
                    <a:pt x="1900" y="310"/>
                  </a:lnTo>
                  <a:lnTo>
                    <a:pt x="1900" y="310"/>
                  </a:lnTo>
                  <a:lnTo>
                    <a:pt x="1904" y="322"/>
                  </a:lnTo>
                  <a:lnTo>
                    <a:pt x="1908" y="334"/>
                  </a:lnTo>
                  <a:lnTo>
                    <a:pt x="1912" y="342"/>
                  </a:lnTo>
                  <a:lnTo>
                    <a:pt x="1918" y="350"/>
                  </a:lnTo>
                  <a:lnTo>
                    <a:pt x="1926" y="356"/>
                  </a:lnTo>
                  <a:lnTo>
                    <a:pt x="1936" y="358"/>
                  </a:lnTo>
                  <a:lnTo>
                    <a:pt x="1948" y="362"/>
                  </a:lnTo>
                  <a:lnTo>
                    <a:pt x="1962" y="362"/>
                  </a:lnTo>
                  <a:lnTo>
                    <a:pt x="1962" y="362"/>
                  </a:lnTo>
                  <a:lnTo>
                    <a:pt x="1992" y="362"/>
                  </a:lnTo>
                  <a:lnTo>
                    <a:pt x="2016" y="362"/>
                  </a:lnTo>
                  <a:lnTo>
                    <a:pt x="2034" y="366"/>
                  </a:lnTo>
                  <a:lnTo>
                    <a:pt x="2040" y="370"/>
                  </a:lnTo>
                  <a:lnTo>
                    <a:pt x="2044" y="374"/>
                  </a:lnTo>
                  <a:lnTo>
                    <a:pt x="2048" y="378"/>
                  </a:lnTo>
                  <a:lnTo>
                    <a:pt x="2052" y="384"/>
                  </a:lnTo>
                  <a:lnTo>
                    <a:pt x="2054" y="402"/>
                  </a:lnTo>
                  <a:lnTo>
                    <a:pt x="2056" y="426"/>
                  </a:lnTo>
                  <a:lnTo>
                    <a:pt x="2056" y="456"/>
                  </a:lnTo>
                  <a:lnTo>
                    <a:pt x="2056" y="456"/>
                  </a:lnTo>
                  <a:lnTo>
                    <a:pt x="2056" y="480"/>
                  </a:lnTo>
                  <a:lnTo>
                    <a:pt x="2054" y="498"/>
                  </a:lnTo>
                  <a:lnTo>
                    <a:pt x="2052" y="512"/>
                  </a:lnTo>
                  <a:lnTo>
                    <a:pt x="2048" y="520"/>
                  </a:lnTo>
                  <a:lnTo>
                    <a:pt x="2038" y="526"/>
                  </a:lnTo>
                  <a:lnTo>
                    <a:pt x="2026" y="528"/>
                  </a:lnTo>
                  <a:lnTo>
                    <a:pt x="2010" y="528"/>
                  </a:lnTo>
                  <a:lnTo>
                    <a:pt x="1986" y="528"/>
                  </a:lnTo>
                  <a:lnTo>
                    <a:pt x="1986" y="528"/>
                  </a:lnTo>
                  <a:lnTo>
                    <a:pt x="1028" y="528"/>
                  </a:lnTo>
                  <a:lnTo>
                    <a:pt x="1028" y="528"/>
                  </a:lnTo>
                  <a:close/>
                </a:path>
              </a:pathLst>
            </a:custGeom>
            <a:solidFill>
              <a:srgbClr val="E4EBF4"/>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grpSp>
      <p:sp>
        <p:nvSpPr>
          <p:cNvPr id="16" name="Rectangle 15"/>
          <p:cNvSpPr/>
          <p:nvPr userDrawn="1">
            <p:custDataLst>
              <p:tags r:id="rId10"/>
            </p:custDataLst>
          </p:nvPr>
        </p:nvSpPr>
        <p:spPr>
          <a:xfrm>
            <a:off x="1" y="4619624"/>
            <a:ext cx="9144000" cy="224313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E719C35A-4CD6-4178-B0D0-8DA208F1799A" descr="E719C35A-4CD6-4178-B0D0-8DA208F1799A"/>
          <p:cNvPicPr>
            <a:picLocks noChangeAspect="1" noChangeArrowheads="1"/>
          </p:cNvPicPr>
          <p:nvPr userDrawn="1">
            <p:custDataLst>
              <p:tags r:id="rId11"/>
            </p:custDataLst>
          </p:nvPr>
        </p:nvPicPr>
        <p:blipFill rotWithShape="1">
          <a:blip r:embed="rId16" cstate="email">
            <a:clrChange>
              <a:clrFrom>
                <a:srgbClr val="FFFFFE"/>
              </a:clrFrom>
              <a:clrTo>
                <a:srgbClr val="FFFFFE">
                  <a:alpha val="0"/>
                </a:srgbClr>
              </a:clrTo>
            </a:clrChange>
          </a:blip>
          <a:srcRect l="16910" t="12070" r="20026" b="11812"/>
          <a:stretch/>
        </p:blipFill>
        <p:spPr bwMode="auto">
          <a:xfrm>
            <a:off x="5498248" y="5557688"/>
            <a:ext cx="1122645" cy="1046100"/>
          </a:xfrm>
          <a:prstGeom prst="rect">
            <a:avLst/>
          </a:prstGeom>
          <a:noFill/>
          <a:ln w="9525">
            <a:noFill/>
            <a:miter lim="800000"/>
            <a:headEnd/>
            <a:tailEnd/>
          </a:ln>
        </p:spPr>
      </p:pic>
      <p:pic>
        <p:nvPicPr>
          <p:cNvPr id="9" name="Picture 7" descr="http://www.mininterior.gov.co/sites/default/files/galeria-imagenes/2014-logo_web_eslogan.png"/>
          <p:cNvPicPr>
            <a:picLocks noChangeAspect="1" noChangeArrowheads="1"/>
          </p:cNvPicPr>
          <p:nvPr userDrawn="1">
            <p:custDataLst>
              <p:tags r:id="rId12"/>
            </p:custDataLst>
          </p:nvPr>
        </p:nvPicPr>
        <p:blipFill>
          <a:blip r:embed="rId17">
            <a:extLst>
              <a:ext uri="{28A0092B-C50C-407E-A947-70E740481C1C}">
                <a14:useLocalDpi xmlns:a14="http://schemas.microsoft.com/office/drawing/2010/main" val="0"/>
              </a:ext>
            </a:extLst>
          </a:blip>
          <a:srcRect/>
          <a:stretch>
            <a:fillRect/>
          </a:stretch>
        </p:blipFill>
        <p:spPr bwMode="auto">
          <a:xfrm>
            <a:off x="6887593" y="5666307"/>
            <a:ext cx="1733700" cy="828862"/>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userDrawn="1"/>
        </p:nvSpPr>
        <p:spPr>
          <a:xfrm>
            <a:off x="0" y="4617720"/>
            <a:ext cx="9144001" cy="47625"/>
          </a:xfrm>
          <a:prstGeom prst="rect">
            <a:avLst/>
          </a:prstGeom>
          <a:gradFill flip="none" rotWithShape="1">
            <a:gsLst>
              <a:gs pos="0">
                <a:schemeClr val="accent5"/>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a:sym typeface="Candara"/>
            </a:endParaRPr>
          </a:p>
        </p:txBody>
      </p:sp>
    </p:spTree>
    <p:extLst>
      <p:ext uri="{BB962C8B-B14F-4D97-AF65-F5344CB8AC3E}">
        <p14:creationId xmlns:p14="http://schemas.microsoft.com/office/powerpoint/2010/main" val="2814675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045907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952"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3" name="2 Marcador de contenido"/>
          <p:cNvSpPr>
            <a:spLocks noGrp="1"/>
          </p:cNvSpPr>
          <p:nvPr>
            <p:ph idx="1"/>
            <p:custDataLst>
              <p:tags r:id="rId3"/>
            </p:custDataLst>
          </p:nvPr>
        </p:nvSpPr>
        <p:spPr/>
        <p:txBody>
          <a:bodyPr/>
          <a:lstStyle>
            <a:lvl1pPr algn="just">
              <a:defRPr sz="1600" b="1"/>
            </a:lvl1pPr>
            <a:lvl2pPr algn="just">
              <a:defRPr sz="1600"/>
            </a:lvl2pPr>
            <a:lvl3pPr algn="just">
              <a:defRPr sz="1600"/>
            </a:lvl3pPr>
            <a:lvl4pPr algn="just">
              <a:defRPr sz="1600"/>
            </a:lvl4pPr>
            <a:lvl5pPr algn="just">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6" name="5 Marcador de número de diapositiva"/>
          <p:cNvSpPr>
            <a:spLocks noGrp="1"/>
          </p:cNvSpPr>
          <p:nvPr>
            <p:ph type="sldNum" sz="quarter" idx="12"/>
            <p:custDataLst>
              <p:tags r:id="rId4"/>
            </p:custDataLst>
          </p:nvPr>
        </p:nvSpPr>
        <p:spPr>
          <a:xfrm>
            <a:off x="8143900" y="6356351"/>
            <a:ext cx="542900" cy="365125"/>
          </a:xfrm>
        </p:spPr>
        <p:txBody>
          <a:bodyPr/>
          <a:lstStyle>
            <a:lvl1pPr>
              <a:defRPr/>
            </a:lvl1pPr>
          </a:lstStyle>
          <a:p>
            <a:pPr>
              <a:defRPr/>
            </a:pPr>
            <a:fld id="{2506E1E8-899A-4EC0-8EB7-308EA0A8D60E}" type="slidenum">
              <a:rPr lang="es-CO" smtClean="0">
                <a:solidFill>
                  <a:srgbClr val="244061">
                    <a:tint val="75000"/>
                  </a:srgbClr>
                </a:solidFill>
              </a:rPr>
              <a:pPr>
                <a:defRPr/>
              </a:pPr>
              <a:t>‹Nº›</a:t>
            </a:fld>
            <a:endParaRPr lang="es-CO" dirty="0">
              <a:solidFill>
                <a:srgbClr val="244061">
                  <a:tint val="75000"/>
                </a:srgbClr>
              </a:solidFill>
            </a:endParaRPr>
          </a:p>
        </p:txBody>
      </p:sp>
      <p:sp>
        <p:nvSpPr>
          <p:cNvPr id="7" name="Rectángulo 5"/>
          <p:cNvSpPr>
            <a:spLocks noChangeArrowheads="1"/>
          </p:cNvSpPr>
          <p:nvPr userDrawn="1">
            <p:custDataLst>
              <p:tags r:id="rId5"/>
            </p:custDataLst>
          </p:nvPr>
        </p:nvSpPr>
        <p:spPr bwMode="auto">
          <a:xfrm>
            <a:off x="3253528" y="982470"/>
            <a:ext cx="290464" cy="646331"/>
          </a:xfrm>
          <a:prstGeom prst="rect">
            <a:avLst/>
          </a:prstGeom>
          <a:noFill/>
          <a:ln>
            <a:noFill/>
          </a:ln>
          <a:ex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spcBef>
                <a:spcPct val="0"/>
              </a:spcBef>
              <a:spcAft>
                <a:spcPct val="0"/>
              </a:spcAft>
              <a:defRPr/>
            </a:pPr>
            <a:r>
              <a:rPr lang="en-US" sz="3600" b="1" spc="50" dirty="0">
                <a:ln w="11430"/>
                <a:solidFill>
                  <a:srgbClr val="E36B1A"/>
                </a:solidFill>
                <a:effectLst>
                  <a:reflection blurRad="6350" stA="55000" endA="300" endPos="45500" dir="5400000" sy="-100000" algn="bl" rotWithShape="0"/>
                </a:effectLst>
                <a:latin typeface="Candara"/>
                <a:ea typeface="Helvetica Neue Bold Condensed" charset="0"/>
                <a:cs typeface="Impact"/>
                <a:sym typeface="Candara"/>
              </a:rPr>
              <a:t> </a:t>
            </a:r>
          </a:p>
        </p:txBody>
      </p:sp>
      <p:sp>
        <p:nvSpPr>
          <p:cNvPr id="8" name="Rectángulo 5"/>
          <p:cNvSpPr>
            <a:spLocks noChangeArrowheads="1"/>
          </p:cNvSpPr>
          <p:nvPr userDrawn="1">
            <p:custDataLst>
              <p:tags r:id="rId6"/>
            </p:custDataLst>
          </p:nvPr>
        </p:nvSpPr>
        <p:spPr bwMode="auto">
          <a:xfrm>
            <a:off x="1913243" y="404784"/>
            <a:ext cx="301686" cy="707886"/>
          </a:xfrm>
          <a:prstGeom prst="rect">
            <a:avLst/>
          </a:prstGeom>
          <a:noFill/>
          <a:ln>
            <a:noFill/>
          </a:ln>
          <a:ex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spcBef>
                <a:spcPct val="0"/>
              </a:spcBef>
              <a:spcAft>
                <a:spcPct val="0"/>
              </a:spcAft>
              <a:defRPr/>
            </a:pPr>
            <a:r>
              <a:rPr lang="en-US" sz="4000" b="1" spc="50" dirty="0">
                <a:ln w="11430"/>
                <a:solidFill>
                  <a:srgbClr val="1F497D">
                    <a:lumMod val="75000"/>
                  </a:srgbClr>
                </a:solidFill>
                <a:latin typeface="Candara"/>
                <a:ea typeface="Helvetica Neue Bold Condensed" charset="0"/>
                <a:cs typeface="Impact"/>
                <a:sym typeface="Candara"/>
              </a:rPr>
              <a:t> </a:t>
            </a:r>
          </a:p>
        </p:txBody>
      </p:sp>
    </p:spTree>
    <p:extLst>
      <p:ext uri="{BB962C8B-B14F-4D97-AF65-F5344CB8AC3E}">
        <p14:creationId xmlns:p14="http://schemas.microsoft.com/office/powerpoint/2010/main" val="4396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6480631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977"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1 Título"/>
          <p:cNvSpPr>
            <a:spLocks noGrp="1"/>
          </p:cNvSpPr>
          <p:nvPr>
            <p:ph type="title"/>
            <p:custDataLst>
              <p:tags r:id="rId3"/>
            </p:custDataLst>
          </p:nvPr>
        </p:nvSpPr>
        <p:spPr>
          <a:xfrm>
            <a:off x="722313" y="4406902"/>
            <a:ext cx="7772400" cy="1362075"/>
          </a:xfrm>
        </p:spPr>
        <p:txBody>
          <a:bodyPr anchor="t"/>
          <a:lstStyle>
            <a:lvl1pPr algn="l">
              <a:defRPr sz="4000" b="1" cap="all"/>
            </a:lvl1pPr>
          </a:lstStyle>
          <a:p>
            <a:r>
              <a:rPr lang="es-ES"/>
              <a:t>Haga clic para modificar el estilo de título del patrón</a:t>
            </a:r>
            <a:endParaRPr lang="es-CO" dirty="0"/>
          </a:p>
        </p:txBody>
      </p:sp>
      <p:sp>
        <p:nvSpPr>
          <p:cNvPr id="3" name="2 Marcador de texto"/>
          <p:cNvSpPr>
            <a:spLocks noGrp="1"/>
          </p:cNvSpPr>
          <p:nvPr>
            <p:ph type="body" idx="1"/>
            <p:custDataLst>
              <p:tags r:id="rId4"/>
            </p:custDataLst>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6" name="5 Marcador de número de diapositiva"/>
          <p:cNvSpPr>
            <a:spLocks noGrp="1"/>
          </p:cNvSpPr>
          <p:nvPr>
            <p:ph type="sldNum" sz="quarter" idx="12"/>
            <p:custDataLst>
              <p:tags r:id="rId5"/>
            </p:custDataLst>
          </p:nvPr>
        </p:nvSpPr>
        <p:spPr/>
        <p:txBody>
          <a:bodyPr/>
          <a:lstStyle>
            <a:lvl1pPr>
              <a:defRPr/>
            </a:lvl1pPr>
          </a:lstStyle>
          <a:p>
            <a:pPr>
              <a:defRPr/>
            </a:pPr>
            <a:fld id="{12D14B49-4D72-45FA-8B65-70D0AF839554}" type="slidenum">
              <a:rPr lang="es-CO" smtClean="0">
                <a:solidFill>
                  <a:srgbClr val="244061">
                    <a:tint val="75000"/>
                  </a:srgbClr>
                </a:solidFill>
              </a:rPr>
              <a:pPr>
                <a:defRPr/>
              </a:pPr>
              <a:t>‹Nº›</a:t>
            </a:fld>
            <a:endParaRPr lang="es-CO" dirty="0">
              <a:solidFill>
                <a:srgbClr val="244061">
                  <a:tint val="75000"/>
                </a:srgbClr>
              </a:solidFill>
            </a:endParaRPr>
          </a:p>
        </p:txBody>
      </p:sp>
      <p:sp>
        <p:nvSpPr>
          <p:cNvPr id="7" name="4 Marcador de pie de página"/>
          <p:cNvSpPr>
            <a:spLocks noGrp="1"/>
          </p:cNvSpPr>
          <p:nvPr>
            <p:ph type="ftr" sz="quarter" idx="11"/>
            <p:custDataLst>
              <p:tags r:id="rId6"/>
            </p:custDataLst>
          </p:nvPr>
        </p:nvSpPr>
        <p:spPr>
          <a:xfrm>
            <a:off x="3959087" y="6356351"/>
            <a:ext cx="2895600" cy="365125"/>
          </a:xfrm>
          <a:prstGeom prst="rect">
            <a:avLst/>
          </a:prstGeom>
        </p:spPr>
        <p:txBody>
          <a:bodyPr anchor="ctr"/>
          <a:lstStyle>
            <a:lvl1pPr>
              <a:defRPr sz="1100">
                <a:latin typeface="Candara"/>
                <a:sym typeface="Candara"/>
              </a:defRPr>
            </a:lvl1pPr>
          </a:lstStyle>
          <a:p>
            <a:pPr>
              <a:defRPr/>
            </a:pPr>
            <a:endParaRPr lang="es-CO" dirty="0">
              <a:solidFill>
                <a:srgbClr val="244061">
                  <a:tint val="75000"/>
                </a:srgbClr>
              </a:solidFill>
            </a:endParaRPr>
          </a:p>
        </p:txBody>
      </p:sp>
      <p:sp>
        <p:nvSpPr>
          <p:cNvPr id="8" name="3 Marcador de fecha"/>
          <p:cNvSpPr>
            <a:spLocks noGrp="1"/>
          </p:cNvSpPr>
          <p:nvPr>
            <p:ph type="dt" sz="half" idx="10"/>
            <p:custDataLst>
              <p:tags r:id="rId7"/>
            </p:custDataLst>
          </p:nvPr>
        </p:nvSpPr>
        <p:spPr>
          <a:xfrm>
            <a:off x="1256305" y="6356351"/>
            <a:ext cx="2133600" cy="365125"/>
          </a:xfrm>
          <a:prstGeom prst="rect">
            <a:avLst/>
          </a:prstGeom>
        </p:spPr>
        <p:txBody>
          <a:bodyPr anchor="ctr"/>
          <a:lstStyle>
            <a:lvl1pPr>
              <a:defRPr sz="1100">
                <a:latin typeface="Candara"/>
                <a:sym typeface="Candara"/>
              </a:defRPr>
            </a:lvl1pPr>
          </a:lstStyle>
          <a:p>
            <a:pPr>
              <a:defRPr/>
            </a:pPr>
            <a:endParaRPr lang="es-CO" dirty="0">
              <a:solidFill>
                <a:srgbClr val="244061">
                  <a:tint val="75000"/>
                </a:srgbClr>
              </a:solidFill>
            </a:endParaRPr>
          </a:p>
        </p:txBody>
      </p:sp>
    </p:spTree>
    <p:extLst>
      <p:ext uri="{BB962C8B-B14F-4D97-AF65-F5344CB8AC3E}">
        <p14:creationId xmlns:p14="http://schemas.microsoft.com/office/powerpoint/2010/main" val="3690523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6825418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39"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5 Marcador de número de diapositiva"/>
          <p:cNvSpPr>
            <a:spLocks noGrp="1"/>
          </p:cNvSpPr>
          <p:nvPr>
            <p:ph type="sldNum" sz="quarter" idx="12"/>
            <p:custDataLst>
              <p:tags r:id="rId3"/>
            </p:custDataLst>
          </p:nvPr>
        </p:nvSpPr>
        <p:spPr/>
        <p:txBody>
          <a:bodyPr/>
          <a:lstStyle>
            <a:lvl1pPr>
              <a:defRPr/>
            </a:lvl1pPr>
          </a:lstStyle>
          <a:p>
            <a:pPr>
              <a:defRPr/>
            </a:pPr>
            <a:fld id="{C2C0D9B7-3709-4AA7-BC15-71609CD14C4E}" type="slidenum">
              <a:rPr lang="es-CO" smtClean="0">
                <a:solidFill>
                  <a:srgbClr val="244061">
                    <a:tint val="75000"/>
                  </a:srgbClr>
                </a:solidFill>
              </a:rPr>
              <a:pPr>
                <a:defRPr/>
              </a:pPr>
              <a:t>‹Nº›</a:t>
            </a:fld>
            <a:endParaRPr lang="es-CO" dirty="0">
              <a:solidFill>
                <a:srgbClr val="244061">
                  <a:tint val="75000"/>
                </a:srgbClr>
              </a:solidFill>
            </a:endParaRPr>
          </a:p>
        </p:txBody>
      </p:sp>
      <p:sp>
        <p:nvSpPr>
          <p:cNvPr id="11" name="Title 10"/>
          <p:cNvSpPr>
            <a:spLocks noGrp="1"/>
          </p:cNvSpPr>
          <p:nvPr>
            <p:ph type="title"/>
            <p:custDataLst>
              <p:tags r:id="rId4"/>
            </p:custDataLst>
          </p:nvPr>
        </p:nvSpPr>
        <p:spPr/>
        <p:txBody>
          <a:bodyPr/>
          <a:lstStyle>
            <a:lvl1pPr>
              <a:defRPr>
                <a:solidFill>
                  <a:schemeClr val="tx2"/>
                </a:solidFill>
              </a:defRPr>
            </a:lvl1pPr>
          </a:lstStyle>
          <a:p>
            <a:r>
              <a:rPr lang="es-ES"/>
              <a:t>Haga clic para modificar el estilo de título del patrón</a:t>
            </a:r>
            <a:endParaRPr lang="en-US" dirty="0"/>
          </a:p>
        </p:txBody>
      </p:sp>
    </p:spTree>
    <p:extLst>
      <p:ext uri="{BB962C8B-B14F-4D97-AF65-F5344CB8AC3E}">
        <p14:creationId xmlns:p14="http://schemas.microsoft.com/office/powerpoint/2010/main" val="2405881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ólo el título">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3330944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33"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2" name="Rectangle 1"/>
          <p:cNvSpPr/>
          <p:nvPr userDrawn="1">
            <p:custDataLst>
              <p:tags r:id="rId3"/>
            </p:custDataLst>
          </p:nvPr>
        </p:nvSpPr>
        <p:spPr>
          <a:xfrm>
            <a:off x="477678" y="0"/>
            <a:ext cx="8666321" cy="1200149"/>
          </a:xfrm>
          <a:custGeom>
            <a:avLst/>
            <a:gdLst>
              <a:gd name="connsiteX0" fmla="*/ 0 w 8404860"/>
              <a:gd name="connsiteY0" fmla="*/ 0 h 1209674"/>
              <a:gd name="connsiteX1" fmla="*/ 8404860 w 8404860"/>
              <a:gd name="connsiteY1" fmla="*/ 0 h 1209674"/>
              <a:gd name="connsiteX2" fmla="*/ 8404860 w 8404860"/>
              <a:gd name="connsiteY2" fmla="*/ 1209674 h 1209674"/>
              <a:gd name="connsiteX3" fmla="*/ 0 w 8404860"/>
              <a:gd name="connsiteY3" fmla="*/ 1209674 h 1209674"/>
              <a:gd name="connsiteX4" fmla="*/ 0 w 8404860"/>
              <a:gd name="connsiteY4" fmla="*/ 0 h 1209674"/>
              <a:gd name="connsiteX0" fmla="*/ 0 w 8656320"/>
              <a:gd name="connsiteY0" fmla="*/ 0 h 1217294"/>
              <a:gd name="connsiteX1" fmla="*/ 8656320 w 8656320"/>
              <a:gd name="connsiteY1" fmla="*/ 7620 h 1217294"/>
              <a:gd name="connsiteX2" fmla="*/ 8656320 w 8656320"/>
              <a:gd name="connsiteY2" fmla="*/ 1217294 h 1217294"/>
              <a:gd name="connsiteX3" fmla="*/ 251460 w 8656320"/>
              <a:gd name="connsiteY3" fmla="*/ 1217294 h 1217294"/>
              <a:gd name="connsiteX4" fmla="*/ 0 w 8656320"/>
              <a:gd name="connsiteY4" fmla="*/ 0 h 1217294"/>
              <a:gd name="connsiteX0" fmla="*/ 0 w 8663940"/>
              <a:gd name="connsiteY0" fmla="*/ 15240 h 1209674"/>
              <a:gd name="connsiteX1" fmla="*/ 8663940 w 8663940"/>
              <a:gd name="connsiteY1" fmla="*/ 0 h 1209674"/>
              <a:gd name="connsiteX2" fmla="*/ 8663940 w 8663940"/>
              <a:gd name="connsiteY2" fmla="*/ 1209674 h 1209674"/>
              <a:gd name="connsiteX3" fmla="*/ 259080 w 8663940"/>
              <a:gd name="connsiteY3" fmla="*/ 1209674 h 1209674"/>
              <a:gd name="connsiteX4" fmla="*/ 0 w 8663940"/>
              <a:gd name="connsiteY4" fmla="*/ 15240 h 1209674"/>
              <a:gd name="connsiteX0" fmla="*/ 0 w 8656796"/>
              <a:gd name="connsiteY0" fmla="*/ 5715 h 1209674"/>
              <a:gd name="connsiteX1" fmla="*/ 8656796 w 8656796"/>
              <a:gd name="connsiteY1" fmla="*/ 0 h 1209674"/>
              <a:gd name="connsiteX2" fmla="*/ 8656796 w 8656796"/>
              <a:gd name="connsiteY2" fmla="*/ 1209674 h 1209674"/>
              <a:gd name="connsiteX3" fmla="*/ 251936 w 8656796"/>
              <a:gd name="connsiteY3" fmla="*/ 1209674 h 1209674"/>
              <a:gd name="connsiteX4" fmla="*/ 0 w 8656796"/>
              <a:gd name="connsiteY4" fmla="*/ 5715 h 1209674"/>
              <a:gd name="connsiteX0" fmla="*/ 0 w 8656796"/>
              <a:gd name="connsiteY0" fmla="*/ 8096 h 1209674"/>
              <a:gd name="connsiteX1" fmla="*/ 8656796 w 8656796"/>
              <a:gd name="connsiteY1" fmla="*/ 0 h 1209674"/>
              <a:gd name="connsiteX2" fmla="*/ 8656796 w 8656796"/>
              <a:gd name="connsiteY2" fmla="*/ 1209674 h 1209674"/>
              <a:gd name="connsiteX3" fmla="*/ 251936 w 8656796"/>
              <a:gd name="connsiteY3" fmla="*/ 1209674 h 1209674"/>
              <a:gd name="connsiteX4" fmla="*/ 0 w 8656796"/>
              <a:gd name="connsiteY4" fmla="*/ 8096 h 1209674"/>
              <a:gd name="connsiteX0" fmla="*/ 0 w 8666321"/>
              <a:gd name="connsiteY0" fmla="*/ 0 h 1211103"/>
              <a:gd name="connsiteX1" fmla="*/ 8666321 w 8666321"/>
              <a:gd name="connsiteY1" fmla="*/ 1429 h 1211103"/>
              <a:gd name="connsiteX2" fmla="*/ 8666321 w 8666321"/>
              <a:gd name="connsiteY2" fmla="*/ 1211103 h 1211103"/>
              <a:gd name="connsiteX3" fmla="*/ 261461 w 8666321"/>
              <a:gd name="connsiteY3" fmla="*/ 1211103 h 1211103"/>
              <a:gd name="connsiteX4" fmla="*/ 0 w 8666321"/>
              <a:gd name="connsiteY4" fmla="*/ 0 h 1211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6321" h="1211103">
                <a:moveTo>
                  <a:pt x="0" y="0"/>
                </a:moveTo>
                <a:lnTo>
                  <a:pt x="8666321" y="1429"/>
                </a:lnTo>
                <a:lnTo>
                  <a:pt x="8666321" y="1211103"/>
                </a:lnTo>
                <a:lnTo>
                  <a:pt x="261461" y="1211103"/>
                </a:lnTo>
                <a:lnTo>
                  <a:pt x="0" y="0"/>
                </a:lnTo>
                <a:close/>
              </a:path>
            </a:pathLst>
          </a:custGeom>
          <a:solidFill>
            <a:srgbClr val="E4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hasCustomPrompt="1"/>
            <p:custDataLst>
              <p:tags r:id="rId4"/>
            </p:custDataLst>
          </p:nvPr>
        </p:nvSpPr>
        <p:spPr>
          <a:xfrm>
            <a:off x="819150" y="433512"/>
            <a:ext cx="7318788" cy="748669"/>
          </a:xfrm>
        </p:spPr>
        <p:txBody>
          <a:bodyPr/>
          <a:lstStyle>
            <a:lvl1pPr>
              <a:defRPr sz="2400" b="1">
                <a:solidFill>
                  <a:schemeClr val="tx1"/>
                </a:solidFill>
              </a:defRPr>
            </a:lvl1pPr>
          </a:lstStyle>
          <a:p>
            <a:r>
              <a:rPr lang="en-US" dirty="0"/>
              <a:t>Click to edit master title style</a:t>
            </a:r>
          </a:p>
        </p:txBody>
      </p:sp>
      <p:grpSp>
        <p:nvGrpSpPr>
          <p:cNvPr id="22" name="Group 21"/>
          <p:cNvGrpSpPr/>
          <p:nvPr userDrawn="1">
            <p:custDataLst>
              <p:tags r:id="rId5"/>
            </p:custDataLst>
          </p:nvPr>
        </p:nvGrpSpPr>
        <p:grpSpPr>
          <a:xfrm>
            <a:off x="-352425" y="-398782"/>
            <a:ext cx="983076" cy="1598932"/>
            <a:chOff x="-1250950" y="-268289"/>
            <a:chExt cx="3263900" cy="5308600"/>
          </a:xfrm>
          <a:solidFill>
            <a:schemeClr val="accent3">
              <a:lumMod val="20000"/>
              <a:lumOff val="80000"/>
            </a:schemeClr>
          </a:solidFill>
        </p:grpSpPr>
        <p:sp>
          <p:nvSpPr>
            <p:cNvPr id="23" name="Freeform 27"/>
            <p:cNvSpPr>
              <a:spLocks noEditPoints="1"/>
            </p:cNvSpPr>
            <p:nvPr userDrawn="1"/>
          </p:nvSpPr>
          <p:spPr bwMode="auto">
            <a:xfrm>
              <a:off x="-784225" y="-268289"/>
              <a:ext cx="2327275" cy="3987800"/>
            </a:xfrm>
            <a:custGeom>
              <a:avLst/>
              <a:gdLst>
                <a:gd name="T0" fmla="*/ 0 w 1466"/>
                <a:gd name="T1" fmla="*/ 2506 h 2512"/>
                <a:gd name="T2" fmla="*/ 48 w 1466"/>
                <a:gd name="T3" fmla="*/ 2254 h 2512"/>
                <a:gd name="T4" fmla="*/ 300 w 1466"/>
                <a:gd name="T5" fmla="*/ 916 h 2512"/>
                <a:gd name="T6" fmla="*/ 428 w 1466"/>
                <a:gd name="T7" fmla="*/ 240 h 2512"/>
                <a:gd name="T8" fmla="*/ 436 w 1466"/>
                <a:gd name="T9" fmla="*/ 208 h 2512"/>
                <a:gd name="T10" fmla="*/ 454 w 1466"/>
                <a:gd name="T11" fmla="*/ 150 h 2512"/>
                <a:gd name="T12" fmla="*/ 480 w 1466"/>
                <a:gd name="T13" fmla="*/ 104 h 2512"/>
                <a:gd name="T14" fmla="*/ 514 w 1466"/>
                <a:gd name="T15" fmla="*/ 66 h 2512"/>
                <a:gd name="T16" fmla="*/ 554 w 1466"/>
                <a:gd name="T17" fmla="*/ 38 h 2512"/>
                <a:gd name="T18" fmla="*/ 602 w 1466"/>
                <a:gd name="T19" fmla="*/ 18 h 2512"/>
                <a:gd name="T20" fmla="*/ 662 w 1466"/>
                <a:gd name="T21" fmla="*/ 6 h 2512"/>
                <a:gd name="T22" fmla="*/ 730 w 1466"/>
                <a:gd name="T23" fmla="*/ 0 h 2512"/>
                <a:gd name="T24" fmla="*/ 768 w 1466"/>
                <a:gd name="T25" fmla="*/ 2 h 2512"/>
                <a:gd name="T26" fmla="*/ 826 w 1466"/>
                <a:gd name="T27" fmla="*/ 6 h 2512"/>
                <a:gd name="T28" fmla="*/ 876 w 1466"/>
                <a:gd name="T29" fmla="*/ 20 h 2512"/>
                <a:gd name="T30" fmla="*/ 922 w 1466"/>
                <a:gd name="T31" fmla="*/ 40 h 2512"/>
                <a:gd name="T32" fmla="*/ 958 w 1466"/>
                <a:gd name="T33" fmla="*/ 70 h 2512"/>
                <a:gd name="T34" fmla="*/ 990 w 1466"/>
                <a:gd name="T35" fmla="*/ 104 h 2512"/>
                <a:gd name="T36" fmla="*/ 1014 w 1466"/>
                <a:gd name="T37" fmla="*/ 148 h 2512"/>
                <a:gd name="T38" fmla="*/ 1034 w 1466"/>
                <a:gd name="T39" fmla="*/ 198 h 2512"/>
                <a:gd name="T40" fmla="*/ 1048 w 1466"/>
                <a:gd name="T41" fmla="*/ 256 h 2512"/>
                <a:gd name="T42" fmla="*/ 1162 w 1466"/>
                <a:gd name="T43" fmla="*/ 866 h 2512"/>
                <a:gd name="T44" fmla="*/ 1278 w 1466"/>
                <a:gd name="T45" fmla="*/ 1478 h 2512"/>
                <a:gd name="T46" fmla="*/ 1464 w 1466"/>
                <a:gd name="T47" fmla="*/ 2464 h 2512"/>
                <a:gd name="T48" fmla="*/ 1466 w 1466"/>
                <a:gd name="T49" fmla="*/ 2478 h 2512"/>
                <a:gd name="T50" fmla="*/ 1464 w 1466"/>
                <a:gd name="T51" fmla="*/ 2496 h 2512"/>
                <a:gd name="T52" fmla="*/ 1454 w 1466"/>
                <a:gd name="T53" fmla="*/ 2508 h 2512"/>
                <a:gd name="T54" fmla="*/ 1436 w 1466"/>
                <a:gd name="T55" fmla="*/ 2512 h 2512"/>
                <a:gd name="T56" fmla="*/ 1424 w 1466"/>
                <a:gd name="T57" fmla="*/ 2512 h 2512"/>
                <a:gd name="T58" fmla="*/ 40 w 1466"/>
                <a:gd name="T59" fmla="*/ 2512 h 2512"/>
                <a:gd name="T60" fmla="*/ 0 w 1466"/>
                <a:gd name="T61" fmla="*/ 2506 h 2512"/>
                <a:gd name="T62" fmla="*/ 738 w 1466"/>
                <a:gd name="T63" fmla="*/ 886 h 2512"/>
                <a:gd name="T64" fmla="*/ 720 w 1466"/>
                <a:gd name="T65" fmla="*/ 888 h 2512"/>
                <a:gd name="T66" fmla="*/ 538 w 1466"/>
                <a:gd name="T67" fmla="*/ 2064 h 2512"/>
                <a:gd name="T68" fmla="*/ 918 w 1466"/>
                <a:gd name="T69" fmla="*/ 2064 h 2512"/>
                <a:gd name="T70" fmla="*/ 738 w 1466"/>
                <a:gd name="T71" fmla="*/ 886 h 2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6" h="2512">
                  <a:moveTo>
                    <a:pt x="0" y="2506"/>
                  </a:moveTo>
                  <a:lnTo>
                    <a:pt x="0" y="2506"/>
                  </a:lnTo>
                  <a:lnTo>
                    <a:pt x="48" y="2254"/>
                  </a:lnTo>
                  <a:lnTo>
                    <a:pt x="48" y="2254"/>
                  </a:lnTo>
                  <a:lnTo>
                    <a:pt x="300" y="916"/>
                  </a:lnTo>
                  <a:lnTo>
                    <a:pt x="300" y="916"/>
                  </a:lnTo>
                  <a:lnTo>
                    <a:pt x="364" y="578"/>
                  </a:lnTo>
                  <a:lnTo>
                    <a:pt x="428" y="240"/>
                  </a:lnTo>
                  <a:lnTo>
                    <a:pt x="428" y="240"/>
                  </a:lnTo>
                  <a:lnTo>
                    <a:pt x="436" y="208"/>
                  </a:lnTo>
                  <a:lnTo>
                    <a:pt x="444" y="178"/>
                  </a:lnTo>
                  <a:lnTo>
                    <a:pt x="454" y="150"/>
                  </a:lnTo>
                  <a:lnTo>
                    <a:pt x="466" y="126"/>
                  </a:lnTo>
                  <a:lnTo>
                    <a:pt x="480" y="104"/>
                  </a:lnTo>
                  <a:lnTo>
                    <a:pt x="496" y="84"/>
                  </a:lnTo>
                  <a:lnTo>
                    <a:pt x="514" y="66"/>
                  </a:lnTo>
                  <a:lnTo>
                    <a:pt x="532" y="50"/>
                  </a:lnTo>
                  <a:lnTo>
                    <a:pt x="554" y="38"/>
                  </a:lnTo>
                  <a:lnTo>
                    <a:pt x="578" y="26"/>
                  </a:lnTo>
                  <a:lnTo>
                    <a:pt x="602" y="18"/>
                  </a:lnTo>
                  <a:lnTo>
                    <a:pt x="630" y="10"/>
                  </a:lnTo>
                  <a:lnTo>
                    <a:pt x="662" y="6"/>
                  </a:lnTo>
                  <a:lnTo>
                    <a:pt x="694" y="2"/>
                  </a:lnTo>
                  <a:lnTo>
                    <a:pt x="730" y="0"/>
                  </a:lnTo>
                  <a:lnTo>
                    <a:pt x="768" y="2"/>
                  </a:lnTo>
                  <a:lnTo>
                    <a:pt x="768" y="2"/>
                  </a:lnTo>
                  <a:lnTo>
                    <a:pt x="798" y="4"/>
                  </a:lnTo>
                  <a:lnTo>
                    <a:pt x="826" y="6"/>
                  </a:lnTo>
                  <a:lnTo>
                    <a:pt x="852" y="12"/>
                  </a:lnTo>
                  <a:lnTo>
                    <a:pt x="876" y="20"/>
                  </a:lnTo>
                  <a:lnTo>
                    <a:pt x="900" y="30"/>
                  </a:lnTo>
                  <a:lnTo>
                    <a:pt x="922" y="40"/>
                  </a:lnTo>
                  <a:lnTo>
                    <a:pt x="940" y="54"/>
                  </a:lnTo>
                  <a:lnTo>
                    <a:pt x="958" y="70"/>
                  </a:lnTo>
                  <a:lnTo>
                    <a:pt x="974" y="86"/>
                  </a:lnTo>
                  <a:lnTo>
                    <a:pt x="990" y="104"/>
                  </a:lnTo>
                  <a:lnTo>
                    <a:pt x="1002" y="126"/>
                  </a:lnTo>
                  <a:lnTo>
                    <a:pt x="1014" y="148"/>
                  </a:lnTo>
                  <a:lnTo>
                    <a:pt x="1026" y="172"/>
                  </a:lnTo>
                  <a:lnTo>
                    <a:pt x="1034" y="198"/>
                  </a:lnTo>
                  <a:lnTo>
                    <a:pt x="1042" y="226"/>
                  </a:lnTo>
                  <a:lnTo>
                    <a:pt x="1048" y="256"/>
                  </a:lnTo>
                  <a:lnTo>
                    <a:pt x="1048" y="256"/>
                  </a:lnTo>
                  <a:lnTo>
                    <a:pt x="1162" y="866"/>
                  </a:lnTo>
                  <a:lnTo>
                    <a:pt x="1278" y="1478"/>
                  </a:lnTo>
                  <a:lnTo>
                    <a:pt x="1278" y="1478"/>
                  </a:lnTo>
                  <a:lnTo>
                    <a:pt x="1370" y="1970"/>
                  </a:lnTo>
                  <a:lnTo>
                    <a:pt x="1464" y="2464"/>
                  </a:lnTo>
                  <a:lnTo>
                    <a:pt x="1464" y="2464"/>
                  </a:lnTo>
                  <a:lnTo>
                    <a:pt x="1466" y="2478"/>
                  </a:lnTo>
                  <a:lnTo>
                    <a:pt x="1466" y="2488"/>
                  </a:lnTo>
                  <a:lnTo>
                    <a:pt x="1464" y="2496"/>
                  </a:lnTo>
                  <a:lnTo>
                    <a:pt x="1460" y="2502"/>
                  </a:lnTo>
                  <a:lnTo>
                    <a:pt x="1454" y="2508"/>
                  </a:lnTo>
                  <a:lnTo>
                    <a:pt x="1446" y="2510"/>
                  </a:lnTo>
                  <a:lnTo>
                    <a:pt x="1436" y="2512"/>
                  </a:lnTo>
                  <a:lnTo>
                    <a:pt x="1424" y="2512"/>
                  </a:lnTo>
                  <a:lnTo>
                    <a:pt x="1424" y="2512"/>
                  </a:lnTo>
                  <a:lnTo>
                    <a:pt x="40" y="2512"/>
                  </a:lnTo>
                  <a:lnTo>
                    <a:pt x="40" y="2512"/>
                  </a:lnTo>
                  <a:lnTo>
                    <a:pt x="22" y="2510"/>
                  </a:lnTo>
                  <a:lnTo>
                    <a:pt x="0" y="2506"/>
                  </a:lnTo>
                  <a:lnTo>
                    <a:pt x="0" y="2506"/>
                  </a:lnTo>
                  <a:close/>
                  <a:moveTo>
                    <a:pt x="738" y="886"/>
                  </a:moveTo>
                  <a:lnTo>
                    <a:pt x="738" y="886"/>
                  </a:lnTo>
                  <a:lnTo>
                    <a:pt x="720" y="888"/>
                  </a:lnTo>
                  <a:lnTo>
                    <a:pt x="720" y="888"/>
                  </a:lnTo>
                  <a:lnTo>
                    <a:pt x="538" y="2064"/>
                  </a:lnTo>
                  <a:lnTo>
                    <a:pt x="538" y="2064"/>
                  </a:lnTo>
                  <a:lnTo>
                    <a:pt x="918" y="2064"/>
                  </a:lnTo>
                  <a:lnTo>
                    <a:pt x="918" y="2064"/>
                  </a:lnTo>
                  <a:lnTo>
                    <a:pt x="738" y="886"/>
                  </a:lnTo>
                  <a:lnTo>
                    <a:pt x="738" y="886"/>
                  </a:lnTo>
                  <a:close/>
                </a:path>
              </a:pathLst>
            </a:custGeom>
            <a:solidFill>
              <a:srgbClr val="E4EBF4"/>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24" name="Freeform 28"/>
            <p:cNvSpPr>
              <a:spLocks/>
            </p:cNvSpPr>
            <p:nvPr userDrawn="1"/>
          </p:nvSpPr>
          <p:spPr bwMode="auto">
            <a:xfrm>
              <a:off x="-1250950" y="4198936"/>
              <a:ext cx="3263900" cy="841375"/>
            </a:xfrm>
            <a:custGeom>
              <a:avLst/>
              <a:gdLst>
                <a:gd name="T0" fmla="*/ 1028 w 2056"/>
                <a:gd name="T1" fmla="*/ 528 h 530"/>
                <a:gd name="T2" fmla="*/ 62 w 2056"/>
                <a:gd name="T3" fmla="*/ 530 h 530"/>
                <a:gd name="T4" fmla="*/ 46 w 2056"/>
                <a:gd name="T5" fmla="*/ 530 h 530"/>
                <a:gd name="T6" fmla="*/ 20 w 2056"/>
                <a:gd name="T7" fmla="*/ 524 h 530"/>
                <a:gd name="T8" fmla="*/ 6 w 2056"/>
                <a:gd name="T9" fmla="*/ 510 h 530"/>
                <a:gd name="T10" fmla="*/ 0 w 2056"/>
                <a:gd name="T11" fmla="*/ 484 h 530"/>
                <a:gd name="T12" fmla="*/ 0 w 2056"/>
                <a:gd name="T13" fmla="*/ 468 h 530"/>
                <a:gd name="T14" fmla="*/ 2 w 2056"/>
                <a:gd name="T15" fmla="*/ 408 h 530"/>
                <a:gd name="T16" fmla="*/ 10 w 2056"/>
                <a:gd name="T17" fmla="*/ 382 h 530"/>
                <a:gd name="T18" fmla="*/ 20 w 2056"/>
                <a:gd name="T19" fmla="*/ 372 h 530"/>
                <a:gd name="T20" fmla="*/ 44 w 2056"/>
                <a:gd name="T21" fmla="*/ 364 h 530"/>
                <a:gd name="T22" fmla="*/ 104 w 2056"/>
                <a:gd name="T23" fmla="*/ 362 h 530"/>
                <a:gd name="T24" fmla="*/ 116 w 2056"/>
                <a:gd name="T25" fmla="*/ 360 h 530"/>
                <a:gd name="T26" fmla="*/ 134 w 2056"/>
                <a:gd name="T27" fmla="*/ 354 h 530"/>
                <a:gd name="T28" fmla="*/ 146 w 2056"/>
                <a:gd name="T29" fmla="*/ 342 h 530"/>
                <a:gd name="T30" fmla="*/ 156 w 2056"/>
                <a:gd name="T31" fmla="*/ 314 h 530"/>
                <a:gd name="T32" fmla="*/ 180 w 2056"/>
                <a:gd name="T33" fmla="*/ 182 h 530"/>
                <a:gd name="T34" fmla="*/ 204 w 2056"/>
                <a:gd name="T35" fmla="*/ 52 h 530"/>
                <a:gd name="T36" fmla="*/ 212 w 2056"/>
                <a:gd name="T37" fmla="*/ 28 h 530"/>
                <a:gd name="T38" fmla="*/ 222 w 2056"/>
                <a:gd name="T39" fmla="*/ 12 h 530"/>
                <a:gd name="T40" fmla="*/ 240 w 2056"/>
                <a:gd name="T41" fmla="*/ 4 h 530"/>
                <a:gd name="T42" fmla="*/ 264 w 2056"/>
                <a:gd name="T43" fmla="*/ 0 h 530"/>
                <a:gd name="T44" fmla="*/ 1030 w 2056"/>
                <a:gd name="T45" fmla="*/ 2 h 530"/>
                <a:gd name="T46" fmla="*/ 1794 w 2056"/>
                <a:gd name="T47" fmla="*/ 2 h 530"/>
                <a:gd name="T48" fmla="*/ 1818 w 2056"/>
                <a:gd name="T49" fmla="*/ 4 h 530"/>
                <a:gd name="T50" fmla="*/ 1834 w 2056"/>
                <a:gd name="T51" fmla="*/ 12 h 530"/>
                <a:gd name="T52" fmla="*/ 1846 w 2056"/>
                <a:gd name="T53" fmla="*/ 26 h 530"/>
                <a:gd name="T54" fmla="*/ 1852 w 2056"/>
                <a:gd name="T55" fmla="*/ 48 h 530"/>
                <a:gd name="T56" fmla="*/ 1876 w 2056"/>
                <a:gd name="T57" fmla="*/ 180 h 530"/>
                <a:gd name="T58" fmla="*/ 1900 w 2056"/>
                <a:gd name="T59" fmla="*/ 310 h 530"/>
                <a:gd name="T60" fmla="*/ 1908 w 2056"/>
                <a:gd name="T61" fmla="*/ 334 h 530"/>
                <a:gd name="T62" fmla="*/ 1918 w 2056"/>
                <a:gd name="T63" fmla="*/ 350 h 530"/>
                <a:gd name="T64" fmla="*/ 1936 w 2056"/>
                <a:gd name="T65" fmla="*/ 358 h 530"/>
                <a:gd name="T66" fmla="*/ 1962 w 2056"/>
                <a:gd name="T67" fmla="*/ 362 h 530"/>
                <a:gd name="T68" fmla="*/ 1992 w 2056"/>
                <a:gd name="T69" fmla="*/ 362 h 530"/>
                <a:gd name="T70" fmla="*/ 2034 w 2056"/>
                <a:gd name="T71" fmla="*/ 366 h 530"/>
                <a:gd name="T72" fmla="*/ 2044 w 2056"/>
                <a:gd name="T73" fmla="*/ 374 h 530"/>
                <a:gd name="T74" fmla="*/ 2052 w 2056"/>
                <a:gd name="T75" fmla="*/ 384 h 530"/>
                <a:gd name="T76" fmla="*/ 2056 w 2056"/>
                <a:gd name="T77" fmla="*/ 426 h 530"/>
                <a:gd name="T78" fmla="*/ 2056 w 2056"/>
                <a:gd name="T79" fmla="*/ 456 h 530"/>
                <a:gd name="T80" fmla="*/ 2054 w 2056"/>
                <a:gd name="T81" fmla="*/ 498 h 530"/>
                <a:gd name="T82" fmla="*/ 2048 w 2056"/>
                <a:gd name="T83" fmla="*/ 520 h 530"/>
                <a:gd name="T84" fmla="*/ 2026 w 2056"/>
                <a:gd name="T85" fmla="*/ 528 h 530"/>
                <a:gd name="T86" fmla="*/ 1986 w 2056"/>
                <a:gd name="T87" fmla="*/ 528 h 530"/>
                <a:gd name="T88" fmla="*/ 1028 w 2056"/>
                <a:gd name="T89" fmla="*/ 528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56" h="530">
                  <a:moveTo>
                    <a:pt x="1028" y="528"/>
                  </a:moveTo>
                  <a:lnTo>
                    <a:pt x="1028" y="528"/>
                  </a:lnTo>
                  <a:lnTo>
                    <a:pt x="546" y="528"/>
                  </a:lnTo>
                  <a:lnTo>
                    <a:pt x="62" y="530"/>
                  </a:lnTo>
                  <a:lnTo>
                    <a:pt x="62" y="530"/>
                  </a:lnTo>
                  <a:lnTo>
                    <a:pt x="46" y="530"/>
                  </a:lnTo>
                  <a:lnTo>
                    <a:pt x="32" y="528"/>
                  </a:lnTo>
                  <a:lnTo>
                    <a:pt x="20" y="524"/>
                  </a:lnTo>
                  <a:lnTo>
                    <a:pt x="12" y="518"/>
                  </a:lnTo>
                  <a:lnTo>
                    <a:pt x="6" y="510"/>
                  </a:lnTo>
                  <a:lnTo>
                    <a:pt x="2" y="498"/>
                  </a:lnTo>
                  <a:lnTo>
                    <a:pt x="0" y="484"/>
                  </a:lnTo>
                  <a:lnTo>
                    <a:pt x="0" y="468"/>
                  </a:lnTo>
                  <a:lnTo>
                    <a:pt x="0" y="468"/>
                  </a:lnTo>
                  <a:lnTo>
                    <a:pt x="0" y="434"/>
                  </a:lnTo>
                  <a:lnTo>
                    <a:pt x="2" y="408"/>
                  </a:lnTo>
                  <a:lnTo>
                    <a:pt x="6" y="388"/>
                  </a:lnTo>
                  <a:lnTo>
                    <a:pt x="10" y="382"/>
                  </a:lnTo>
                  <a:lnTo>
                    <a:pt x="14" y="376"/>
                  </a:lnTo>
                  <a:lnTo>
                    <a:pt x="20" y="372"/>
                  </a:lnTo>
                  <a:lnTo>
                    <a:pt x="26" y="368"/>
                  </a:lnTo>
                  <a:lnTo>
                    <a:pt x="44" y="364"/>
                  </a:lnTo>
                  <a:lnTo>
                    <a:pt x="70" y="362"/>
                  </a:lnTo>
                  <a:lnTo>
                    <a:pt x="104" y="362"/>
                  </a:lnTo>
                  <a:lnTo>
                    <a:pt x="104" y="362"/>
                  </a:lnTo>
                  <a:lnTo>
                    <a:pt x="116" y="360"/>
                  </a:lnTo>
                  <a:lnTo>
                    <a:pt x="126" y="358"/>
                  </a:lnTo>
                  <a:lnTo>
                    <a:pt x="134" y="354"/>
                  </a:lnTo>
                  <a:lnTo>
                    <a:pt x="142" y="348"/>
                  </a:lnTo>
                  <a:lnTo>
                    <a:pt x="146" y="342"/>
                  </a:lnTo>
                  <a:lnTo>
                    <a:pt x="150" y="334"/>
                  </a:lnTo>
                  <a:lnTo>
                    <a:pt x="156" y="314"/>
                  </a:lnTo>
                  <a:lnTo>
                    <a:pt x="156" y="314"/>
                  </a:lnTo>
                  <a:lnTo>
                    <a:pt x="180" y="182"/>
                  </a:lnTo>
                  <a:lnTo>
                    <a:pt x="204" y="52"/>
                  </a:lnTo>
                  <a:lnTo>
                    <a:pt x="204" y="52"/>
                  </a:lnTo>
                  <a:lnTo>
                    <a:pt x="208" y="40"/>
                  </a:lnTo>
                  <a:lnTo>
                    <a:pt x="212" y="28"/>
                  </a:lnTo>
                  <a:lnTo>
                    <a:pt x="216" y="20"/>
                  </a:lnTo>
                  <a:lnTo>
                    <a:pt x="222" y="12"/>
                  </a:lnTo>
                  <a:lnTo>
                    <a:pt x="230" y="8"/>
                  </a:lnTo>
                  <a:lnTo>
                    <a:pt x="240" y="4"/>
                  </a:lnTo>
                  <a:lnTo>
                    <a:pt x="250" y="2"/>
                  </a:lnTo>
                  <a:lnTo>
                    <a:pt x="264" y="0"/>
                  </a:lnTo>
                  <a:lnTo>
                    <a:pt x="264" y="0"/>
                  </a:lnTo>
                  <a:lnTo>
                    <a:pt x="1030" y="2"/>
                  </a:lnTo>
                  <a:lnTo>
                    <a:pt x="1794" y="2"/>
                  </a:lnTo>
                  <a:lnTo>
                    <a:pt x="1794" y="2"/>
                  </a:lnTo>
                  <a:lnTo>
                    <a:pt x="1808" y="2"/>
                  </a:lnTo>
                  <a:lnTo>
                    <a:pt x="1818" y="4"/>
                  </a:lnTo>
                  <a:lnTo>
                    <a:pt x="1828" y="6"/>
                  </a:lnTo>
                  <a:lnTo>
                    <a:pt x="1834" y="12"/>
                  </a:lnTo>
                  <a:lnTo>
                    <a:pt x="1840" y="18"/>
                  </a:lnTo>
                  <a:lnTo>
                    <a:pt x="1846" y="26"/>
                  </a:lnTo>
                  <a:lnTo>
                    <a:pt x="1850" y="36"/>
                  </a:lnTo>
                  <a:lnTo>
                    <a:pt x="1852" y="48"/>
                  </a:lnTo>
                  <a:lnTo>
                    <a:pt x="1852" y="48"/>
                  </a:lnTo>
                  <a:lnTo>
                    <a:pt x="1876" y="180"/>
                  </a:lnTo>
                  <a:lnTo>
                    <a:pt x="1900" y="310"/>
                  </a:lnTo>
                  <a:lnTo>
                    <a:pt x="1900" y="310"/>
                  </a:lnTo>
                  <a:lnTo>
                    <a:pt x="1904" y="322"/>
                  </a:lnTo>
                  <a:lnTo>
                    <a:pt x="1908" y="334"/>
                  </a:lnTo>
                  <a:lnTo>
                    <a:pt x="1912" y="342"/>
                  </a:lnTo>
                  <a:lnTo>
                    <a:pt x="1918" y="350"/>
                  </a:lnTo>
                  <a:lnTo>
                    <a:pt x="1926" y="356"/>
                  </a:lnTo>
                  <a:lnTo>
                    <a:pt x="1936" y="358"/>
                  </a:lnTo>
                  <a:lnTo>
                    <a:pt x="1948" y="362"/>
                  </a:lnTo>
                  <a:lnTo>
                    <a:pt x="1962" y="362"/>
                  </a:lnTo>
                  <a:lnTo>
                    <a:pt x="1962" y="362"/>
                  </a:lnTo>
                  <a:lnTo>
                    <a:pt x="1992" y="362"/>
                  </a:lnTo>
                  <a:lnTo>
                    <a:pt x="2016" y="362"/>
                  </a:lnTo>
                  <a:lnTo>
                    <a:pt x="2034" y="366"/>
                  </a:lnTo>
                  <a:lnTo>
                    <a:pt x="2040" y="370"/>
                  </a:lnTo>
                  <a:lnTo>
                    <a:pt x="2044" y="374"/>
                  </a:lnTo>
                  <a:lnTo>
                    <a:pt x="2048" y="378"/>
                  </a:lnTo>
                  <a:lnTo>
                    <a:pt x="2052" y="384"/>
                  </a:lnTo>
                  <a:lnTo>
                    <a:pt x="2054" y="402"/>
                  </a:lnTo>
                  <a:lnTo>
                    <a:pt x="2056" y="426"/>
                  </a:lnTo>
                  <a:lnTo>
                    <a:pt x="2056" y="456"/>
                  </a:lnTo>
                  <a:lnTo>
                    <a:pt x="2056" y="456"/>
                  </a:lnTo>
                  <a:lnTo>
                    <a:pt x="2056" y="480"/>
                  </a:lnTo>
                  <a:lnTo>
                    <a:pt x="2054" y="498"/>
                  </a:lnTo>
                  <a:lnTo>
                    <a:pt x="2052" y="512"/>
                  </a:lnTo>
                  <a:lnTo>
                    <a:pt x="2048" y="520"/>
                  </a:lnTo>
                  <a:lnTo>
                    <a:pt x="2038" y="526"/>
                  </a:lnTo>
                  <a:lnTo>
                    <a:pt x="2026" y="528"/>
                  </a:lnTo>
                  <a:lnTo>
                    <a:pt x="2010" y="528"/>
                  </a:lnTo>
                  <a:lnTo>
                    <a:pt x="1986" y="528"/>
                  </a:lnTo>
                  <a:lnTo>
                    <a:pt x="1986" y="528"/>
                  </a:lnTo>
                  <a:lnTo>
                    <a:pt x="1028" y="528"/>
                  </a:lnTo>
                  <a:lnTo>
                    <a:pt x="1028" y="528"/>
                  </a:lnTo>
                  <a:close/>
                </a:path>
              </a:pathLst>
            </a:custGeom>
            <a:solidFill>
              <a:srgbClr val="E4EBF4"/>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grpSp>
      <p:pic>
        <p:nvPicPr>
          <p:cNvPr id="12" name="E719C35A-4CD6-4178-B0D0-8DA208F1799A" descr="E719C35A-4CD6-4178-B0D0-8DA208F1799A"/>
          <p:cNvPicPr>
            <a:picLocks noChangeAspect="1" noChangeArrowheads="1"/>
          </p:cNvPicPr>
          <p:nvPr userDrawn="1">
            <p:custDataLst>
              <p:tags r:id="rId6"/>
            </p:custDataLst>
          </p:nvPr>
        </p:nvPicPr>
        <p:blipFill rotWithShape="1">
          <a:blip r:embed="rId12" cstate="email">
            <a:clrChange>
              <a:clrFrom>
                <a:srgbClr val="FFFFFE"/>
              </a:clrFrom>
              <a:clrTo>
                <a:srgbClr val="FFFFFE">
                  <a:alpha val="0"/>
                </a:srgbClr>
              </a:clrTo>
            </a:clrChange>
          </a:blip>
          <a:srcRect l="16910" t="12070" r="20026" b="11812"/>
          <a:stretch/>
        </p:blipFill>
        <p:spPr bwMode="auto">
          <a:xfrm>
            <a:off x="7181853" y="6198201"/>
            <a:ext cx="684423" cy="637757"/>
          </a:xfrm>
          <a:prstGeom prst="rect">
            <a:avLst/>
          </a:prstGeom>
          <a:noFill/>
          <a:ln w="9525">
            <a:noFill/>
            <a:miter lim="800000"/>
            <a:headEnd/>
            <a:tailEnd/>
          </a:ln>
        </p:spPr>
      </p:pic>
      <p:pic>
        <p:nvPicPr>
          <p:cNvPr id="13" name="Picture 7" descr="http://www.mininterior.gov.co/sites/default/files/galeria-imagenes/2014-logo_web_eslogan.png"/>
          <p:cNvPicPr>
            <a:picLocks noChangeAspect="1" noChangeArrowheads="1"/>
          </p:cNvPicPr>
          <p:nvPr userDrawn="1">
            <p:custDataLst>
              <p:tags r:id="rId7"/>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7993738" y="6305273"/>
            <a:ext cx="973145" cy="46524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userDrawn="1">
            <p:custDataLst>
              <p:tags r:id="rId8"/>
            </p:custDataLst>
          </p:nvPr>
        </p:nvSpPr>
        <p:spPr>
          <a:xfrm rot="10800000" flipH="1" flipV="1">
            <a:off x="-1" y="6724298"/>
            <a:ext cx="7038975" cy="141244"/>
          </a:xfrm>
          <a:prstGeom prst="rect">
            <a:avLst/>
          </a:prstGeom>
          <a:gradFill flip="none" rotWithShape="1">
            <a:gsLst>
              <a:gs pos="0">
                <a:schemeClr val="bg1"/>
              </a:gs>
              <a:gs pos="100000">
                <a:schemeClr val="accent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a:sym typeface="Candara"/>
            </a:endParaRPr>
          </a:p>
        </p:txBody>
      </p:sp>
    </p:spTree>
    <p:extLst>
      <p:ext uri="{BB962C8B-B14F-4D97-AF65-F5344CB8AC3E}">
        <p14:creationId xmlns:p14="http://schemas.microsoft.com/office/powerpoint/2010/main" val="980896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320472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001"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3" name="4 Marcador de pie de página"/>
          <p:cNvSpPr>
            <a:spLocks noGrp="1"/>
          </p:cNvSpPr>
          <p:nvPr>
            <p:ph type="ftr" sz="quarter" idx="11"/>
            <p:custDataLst>
              <p:tags r:id="rId3"/>
            </p:custDataLst>
          </p:nvPr>
        </p:nvSpPr>
        <p:spPr>
          <a:xfrm>
            <a:off x="3959087" y="6356351"/>
            <a:ext cx="2895600" cy="365125"/>
          </a:xfrm>
          <a:prstGeom prst="rect">
            <a:avLst/>
          </a:prstGeom>
        </p:spPr>
        <p:txBody>
          <a:bodyPr anchor="ctr"/>
          <a:lstStyle>
            <a:lvl1pPr>
              <a:defRPr sz="1100">
                <a:latin typeface="Candara"/>
                <a:sym typeface="Candara"/>
              </a:defRPr>
            </a:lvl1pPr>
          </a:lstStyle>
          <a:p>
            <a:pPr>
              <a:defRPr/>
            </a:pPr>
            <a:endParaRPr lang="es-CO" dirty="0">
              <a:solidFill>
                <a:srgbClr val="244061">
                  <a:tint val="75000"/>
                </a:srgbClr>
              </a:solidFill>
            </a:endParaRPr>
          </a:p>
        </p:txBody>
      </p:sp>
      <p:sp>
        <p:nvSpPr>
          <p:cNvPr id="4" name="5 Marcador de número de diapositiva"/>
          <p:cNvSpPr>
            <a:spLocks noGrp="1"/>
          </p:cNvSpPr>
          <p:nvPr>
            <p:ph type="sldNum" sz="quarter" idx="12"/>
            <p:custDataLst>
              <p:tags r:id="rId4"/>
            </p:custDataLst>
          </p:nvPr>
        </p:nvSpPr>
        <p:spPr/>
        <p:txBody>
          <a:bodyPr/>
          <a:lstStyle>
            <a:lvl1pPr>
              <a:defRPr/>
            </a:lvl1pPr>
          </a:lstStyle>
          <a:p>
            <a:pPr>
              <a:defRPr/>
            </a:pPr>
            <a:fld id="{25E201F2-EFDD-4C4F-8749-0371D46E11D1}" type="slidenum">
              <a:rPr lang="es-CO" smtClean="0">
                <a:solidFill>
                  <a:srgbClr val="244061">
                    <a:tint val="75000"/>
                  </a:srgbClr>
                </a:solidFill>
              </a:rPr>
              <a:pPr>
                <a:defRPr/>
              </a:pPr>
              <a:t>‹Nº›</a:t>
            </a:fld>
            <a:endParaRPr lang="es-CO" dirty="0">
              <a:solidFill>
                <a:srgbClr val="244061">
                  <a:tint val="75000"/>
                </a:srgbClr>
              </a:solidFill>
            </a:endParaRPr>
          </a:p>
        </p:txBody>
      </p:sp>
      <p:sp>
        <p:nvSpPr>
          <p:cNvPr id="5" name="3 Marcador de fecha"/>
          <p:cNvSpPr>
            <a:spLocks noGrp="1"/>
          </p:cNvSpPr>
          <p:nvPr>
            <p:ph type="dt" sz="half" idx="10"/>
            <p:custDataLst>
              <p:tags r:id="rId5"/>
            </p:custDataLst>
          </p:nvPr>
        </p:nvSpPr>
        <p:spPr>
          <a:xfrm>
            <a:off x="1256305" y="6356351"/>
            <a:ext cx="2133600" cy="365125"/>
          </a:xfrm>
          <a:prstGeom prst="rect">
            <a:avLst/>
          </a:prstGeom>
        </p:spPr>
        <p:txBody>
          <a:bodyPr anchor="ctr"/>
          <a:lstStyle>
            <a:lvl1pPr>
              <a:defRPr sz="1100">
                <a:latin typeface="Candara"/>
                <a:sym typeface="Candara"/>
              </a:defRPr>
            </a:lvl1pPr>
          </a:lstStyle>
          <a:p>
            <a:pPr>
              <a:defRPr/>
            </a:pPr>
            <a:endParaRPr lang="es-CO" dirty="0">
              <a:solidFill>
                <a:srgbClr val="244061">
                  <a:tint val="75000"/>
                </a:srgbClr>
              </a:solidFill>
            </a:endParaRPr>
          </a:p>
        </p:txBody>
      </p:sp>
    </p:spTree>
    <p:extLst>
      <p:ext uri="{BB962C8B-B14F-4D97-AF65-F5344CB8AC3E}">
        <p14:creationId xmlns:p14="http://schemas.microsoft.com/office/powerpoint/2010/main" val="1812996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En blanc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472275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049"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9" name="Rectangle 8"/>
          <p:cNvSpPr/>
          <p:nvPr userDrawn="1">
            <p:custDataLst>
              <p:tags r:id="rId3"/>
            </p:custDataLst>
          </p:nvPr>
        </p:nvSpPr>
        <p:spPr>
          <a:xfrm>
            <a:off x="0" y="0"/>
            <a:ext cx="2106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5 Marcador de número de diapositiva"/>
          <p:cNvSpPr>
            <a:spLocks noGrp="1"/>
          </p:cNvSpPr>
          <p:nvPr>
            <p:ph type="sldNum" sz="quarter" idx="12"/>
            <p:custDataLst>
              <p:tags r:id="rId4"/>
            </p:custDataLst>
          </p:nvPr>
        </p:nvSpPr>
        <p:spPr/>
        <p:txBody>
          <a:bodyPr/>
          <a:lstStyle>
            <a:lvl1pPr>
              <a:defRPr/>
            </a:lvl1pPr>
          </a:lstStyle>
          <a:p>
            <a:pPr>
              <a:defRPr/>
            </a:pPr>
            <a:fld id="{25E201F2-EFDD-4C4F-8749-0371D46E11D1}" type="slidenum">
              <a:rPr lang="es-CO" smtClean="0">
                <a:solidFill>
                  <a:srgbClr val="244061">
                    <a:tint val="75000"/>
                  </a:srgbClr>
                </a:solidFill>
              </a:rPr>
              <a:pPr>
                <a:defRPr/>
              </a:pPr>
              <a:t>‹Nº›</a:t>
            </a:fld>
            <a:endParaRPr lang="es-CO" dirty="0">
              <a:solidFill>
                <a:srgbClr val="244061">
                  <a:tint val="75000"/>
                </a:srgbClr>
              </a:solidFill>
            </a:endParaRPr>
          </a:p>
        </p:txBody>
      </p:sp>
      <p:sp>
        <p:nvSpPr>
          <p:cNvPr id="10" name="1 Título"/>
          <p:cNvSpPr>
            <a:spLocks noGrp="1"/>
          </p:cNvSpPr>
          <p:nvPr>
            <p:ph type="title" hasCustomPrompt="1"/>
            <p:custDataLst>
              <p:tags r:id="rId5"/>
            </p:custDataLst>
          </p:nvPr>
        </p:nvSpPr>
        <p:spPr>
          <a:xfrm>
            <a:off x="2374900" y="3683000"/>
            <a:ext cx="5956300" cy="1016000"/>
          </a:xfrm>
        </p:spPr>
        <p:txBody>
          <a:bodyPr anchor="t"/>
          <a:lstStyle>
            <a:lvl1pPr algn="l">
              <a:defRPr sz="3200" b="1" cap="none" baseline="0">
                <a:solidFill>
                  <a:schemeClr val="tx1"/>
                </a:solidFill>
              </a:defRPr>
            </a:lvl1pPr>
          </a:lstStyle>
          <a:p>
            <a:r>
              <a:rPr lang="es-ES" dirty="0"/>
              <a:t>Haga clic para modificar el estilo de título del patrón</a:t>
            </a:r>
            <a:endParaRPr lang="es-CO" dirty="0"/>
          </a:p>
        </p:txBody>
      </p:sp>
      <p:pic>
        <p:nvPicPr>
          <p:cNvPr id="11" name="E719C35A-4CD6-4178-B0D0-8DA208F1799A" descr="E719C35A-4CD6-4178-B0D0-8DA208F1799A"/>
          <p:cNvPicPr>
            <a:picLocks noChangeAspect="1" noChangeArrowheads="1"/>
          </p:cNvPicPr>
          <p:nvPr userDrawn="1">
            <p:custDataLst>
              <p:tags r:id="rId6"/>
            </p:custDataLst>
          </p:nvPr>
        </p:nvPicPr>
        <p:blipFill rotWithShape="1">
          <a:blip r:embed="rId11" cstate="email">
            <a:clrChange>
              <a:clrFrom>
                <a:srgbClr val="FFFFFE"/>
              </a:clrFrom>
              <a:clrTo>
                <a:srgbClr val="FFFFFE">
                  <a:alpha val="0"/>
                </a:srgbClr>
              </a:clrTo>
            </a:clrChange>
          </a:blip>
          <a:srcRect l="16910" t="12070" r="20026" b="11812"/>
          <a:stretch/>
        </p:blipFill>
        <p:spPr bwMode="auto">
          <a:xfrm>
            <a:off x="5358548" y="5811900"/>
            <a:ext cx="1122645" cy="1046100"/>
          </a:xfrm>
          <a:prstGeom prst="rect">
            <a:avLst/>
          </a:prstGeom>
          <a:noFill/>
          <a:ln w="9525">
            <a:noFill/>
            <a:miter lim="800000"/>
            <a:headEnd/>
            <a:tailEnd/>
          </a:ln>
        </p:spPr>
      </p:pic>
      <p:pic>
        <p:nvPicPr>
          <p:cNvPr id="12" name="Picture 7" descr="http://www.mininterior.gov.co/sites/default/files/galeria-imagenes/2014-logo_web_eslogan.png"/>
          <p:cNvPicPr>
            <a:picLocks noChangeAspect="1" noChangeArrowheads="1"/>
          </p:cNvPicPr>
          <p:nvPr userDrawn="1">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6747893" y="5920519"/>
            <a:ext cx="1733700" cy="828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959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6663441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025"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lvl1pPr>
              <a:defRPr/>
            </a:lvl1pPr>
          </a:lstStyle>
          <a:p>
            <a:r>
              <a:rPr lang="es-ES"/>
              <a:t>Haga clic para modificar el estilo de título del patrón</a:t>
            </a:r>
            <a:endParaRPr lang="en-US"/>
          </a:p>
        </p:txBody>
      </p:sp>
      <p:sp>
        <p:nvSpPr>
          <p:cNvPr id="3" name="Content Placeholder 2"/>
          <p:cNvSpPr>
            <a:spLocks noGrp="1"/>
          </p:cNvSpPr>
          <p:nvPr>
            <p:ph idx="1"/>
            <p:custDataLst>
              <p:tags r:id="rId4"/>
            </p:custDataLst>
          </p:nvPr>
        </p:nvSpPr>
        <p:spPr>
          <a:xfrm>
            <a:off x="1256305" y="1250343"/>
            <a:ext cx="7529885" cy="5126603"/>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Slide Number Placeholder 5"/>
          <p:cNvSpPr>
            <a:spLocks noGrp="1"/>
          </p:cNvSpPr>
          <p:nvPr>
            <p:ph type="sldNum" sz="quarter" idx="12"/>
            <p:custDataLst>
              <p:tags r:id="rId5"/>
            </p:custDataLst>
          </p:nvPr>
        </p:nvSpPr>
        <p:spPr/>
        <p:txBody>
          <a:bodyPr/>
          <a:lstStyle>
            <a:lvl1pPr>
              <a:defRPr/>
            </a:lvl1pPr>
          </a:lstStyle>
          <a:p>
            <a:fld id="{8E18E1EC-63BD-4A12-BF8A-3B41A5EE0EAA}" type="slidenum">
              <a:rPr lang="es-CO" smtClean="0">
                <a:solidFill>
                  <a:srgbClr val="244061">
                    <a:tint val="75000"/>
                  </a:srgbClr>
                </a:solidFill>
              </a:rPr>
              <a:pPr/>
              <a:t>‹Nº›</a:t>
            </a:fld>
            <a:endParaRPr lang="es-CO" dirty="0">
              <a:solidFill>
                <a:srgbClr val="244061">
                  <a:tint val="75000"/>
                </a:srgbClr>
              </a:solidFill>
            </a:endParaRPr>
          </a:p>
        </p:txBody>
      </p:sp>
      <p:sp>
        <p:nvSpPr>
          <p:cNvPr id="7" name="3 Marcador de fecha"/>
          <p:cNvSpPr>
            <a:spLocks noGrp="1"/>
          </p:cNvSpPr>
          <p:nvPr>
            <p:ph type="dt" sz="half" idx="10"/>
            <p:custDataLst>
              <p:tags r:id="rId6"/>
            </p:custDataLst>
          </p:nvPr>
        </p:nvSpPr>
        <p:spPr>
          <a:xfrm>
            <a:off x="1256305" y="6356351"/>
            <a:ext cx="2133600" cy="365125"/>
          </a:xfrm>
          <a:prstGeom prst="rect">
            <a:avLst/>
          </a:prstGeom>
        </p:spPr>
        <p:txBody>
          <a:bodyPr anchor="ctr"/>
          <a:lstStyle>
            <a:lvl1pPr>
              <a:defRPr sz="1100">
                <a:latin typeface="Candara"/>
                <a:sym typeface="Candara"/>
              </a:defRPr>
            </a:lvl1pPr>
          </a:lstStyle>
          <a:p>
            <a:pPr>
              <a:defRPr/>
            </a:pPr>
            <a:endParaRPr lang="es-CO" dirty="0">
              <a:solidFill>
                <a:srgbClr val="244061">
                  <a:tint val="75000"/>
                </a:srgbClr>
              </a:solidFill>
            </a:endParaRPr>
          </a:p>
        </p:txBody>
      </p:sp>
      <p:sp>
        <p:nvSpPr>
          <p:cNvPr id="8" name="4 Marcador de pie de página"/>
          <p:cNvSpPr>
            <a:spLocks noGrp="1"/>
          </p:cNvSpPr>
          <p:nvPr>
            <p:ph type="ftr" sz="quarter" idx="11"/>
            <p:custDataLst>
              <p:tags r:id="rId7"/>
            </p:custDataLst>
          </p:nvPr>
        </p:nvSpPr>
        <p:spPr>
          <a:xfrm>
            <a:off x="3959087" y="6356351"/>
            <a:ext cx="2895600" cy="365125"/>
          </a:xfrm>
          <a:prstGeom prst="rect">
            <a:avLst/>
          </a:prstGeom>
        </p:spPr>
        <p:txBody>
          <a:bodyPr anchor="ctr"/>
          <a:lstStyle>
            <a:lvl1pPr>
              <a:defRPr sz="1100">
                <a:latin typeface="Candara"/>
                <a:sym typeface="Candara"/>
              </a:defRPr>
            </a:lvl1pPr>
          </a:lstStyle>
          <a:p>
            <a:pPr>
              <a:defRPr/>
            </a:pPr>
            <a:endParaRPr lang="es-CO" dirty="0">
              <a:solidFill>
                <a:srgbClr val="244061">
                  <a:tint val="75000"/>
                </a:srgbClr>
              </a:solidFill>
            </a:endParaRPr>
          </a:p>
        </p:txBody>
      </p:sp>
    </p:spTree>
    <p:extLst>
      <p:ext uri="{BB962C8B-B14F-4D97-AF65-F5344CB8AC3E}">
        <p14:creationId xmlns:p14="http://schemas.microsoft.com/office/powerpoint/2010/main" val="2536604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4.xml"/><Relationship Id="rId18" Type="http://schemas.openxmlformats.org/officeDocument/2006/relationships/tags" Target="../tags/tag9.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tags" Target="../tags/tag3.xml"/><Relationship Id="rId17" Type="http://schemas.openxmlformats.org/officeDocument/2006/relationships/tags" Target="../tags/tag8.xml"/><Relationship Id="rId2" Type="http://schemas.openxmlformats.org/officeDocument/2006/relationships/slideLayout" Target="../slideLayouts/slideLayout2.xml"/><Relationship Id="rId16" Type="http://schemas.openxmlformats.org/officeDocument/2006/relationships/tags" Target="../tags/tag7.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tags" Target="../tags/tag6.xml"/><Relationship Id="rId10" Type="http://schemas.openxmlformats.org/officeDocument/2006/relationships/vmlDrawing" Target="../drawings/vmlDrawing1.v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tags" Target="../tags/tag5.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1"/>
            </p:custDataLst>
            <p:extLst>
              <p:ext uri="{D42A27DB-BD31-4B8C-83A1-F6EECF244321}">
                <p14:modId xmlns:p14="http://schemas.microsoft.com/office/powerpoint/2010/main" val="32261536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24" name="think-cell Slide" r:id="rId19" imgW="270" imgH="270" progId="TCLayout.ActiveDocument.1">
                  <p:embed/>
                </p:oleObj>
              </mc:Choice>
              <mc:Fallback>
                <p:oleObj name="think-cell Slide" r:id="rId19" imgW="270" imgH="270" progId="TCLayout.ActiveDocument.1">
                  <p:embed/>
                  <p:pic>
                    <p:nvPicPr>
                      <p:cNvPr id="0" name=""/>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1027" name="2 Marcador de texto"/>
          <p:cNvSpPr>
            <a:spLocks noGrp="1"/>
          </p:cNvSpPr>
          <p:nvPr>
            <p:ph type="body" idx="1"/>
            <p:custDataLst>
              <p:tags r:id="rId12"/>
            </p:custDataLst>
          </p:nvPr>
        </p:nvSpPr>
        <p:spPr bwMode="auto">
          <a:xfrm>
            <a:off x="286246" y="1250344"/>
            <a:ext cx="8579458" cy="49694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6" name="5 Marcador de número de diapositiva"/>
          <p:cNvSpPr>
            <a:spLocks noGrp="1"/>
          </p:cNvSpPr>
          <p:nvPr>
            <p:ph type="sldNum" sz="quarter" idx="4"/>
            <p:custDataLst>
              <p:tags r:id="rId13"/>
            </p:custDataLst>
          </p:nvPr>
        </p:nvSpPr>
        <p:spPr>
          <a:xfrm>
            <a:off x="8674100" y="6451341"/>
            <a:ext cx="432598" cy="365125"/>
          </a:xfrm>
          <a:prstGeom prst="rect">
            <a:avLst/>
          </a:prstGeom>
        </p:spPr>
        <p:txBody>
          <a:bodyPr vert="horz" lIns="91440" tIns="45720" rIns="91440" bIns="45720" rtlCol="0" anchor="ctr"/>
          <a:lstStyle>
            <a:lvl1pPr algn="ctr" fontAlgn="auto">
              <a:spcBef>
                <a:spcPts val="0"/>
              </a:spcBef>
              <a:spcAft>
                <a:spcPts val="0"/>
              </a:spcAft>
              <a:defRPr sz="1100" smtClean="0">
                <a:solidFill>
                  <a:schemeClr val="tx1">
                    <a:tint val="75000"/>
                  </a:schemeClr>
                </a:solidFill>
                <a:latin typeface="Candara"/>
                <a:cs typeface="+mn-cs"/>
                <a:sym typeface="Candara"/>
              </a:defRPr>
            </a:lvl1pPr>
          </a:lstStyle>
          <a:p>
            <a:pPr>
              <a:defRPr/>
            </a:pPr>
            <a:fld id="{CC308BA6-CE2B-4543-82B0-7E6DCE132E0F}" type="slidenum">
              <a:rPr lang="es-CO" smtClean="0">
                <a:solidFill>
                  <a:srgbClr val="244061">
                    <a:tint val="75000"/>
                  </a:srgbClr>
                </a:solidFill>
              </a:rPr>
              <a:pPr>
                <a:defRPr/>
              </a:pPr>
              <a:t>‹Nº›</a:t>
            </a:fld>
            <a:endParaRPr lang="es-CO" dirty="0">
              <a:solidFill>
                <a:srgbClr val="244061">
                  <a:tint val="75000"/>
                </a:srgbClr>
              </a:solidFill>
            </a:endParaRPr>
          </a:p>
        </p:txBody>
      </p:sp>
      <p:pic>
        <p:nvPicPr>
          <p:cNvPr id="1031" name="E719C35A-4CD6-4178-B0D0-8DA208F1799A" descr="E719C35A-4CD6-4178-B0D0-8DA208F1799A"/>
          <p:cNvPicPr>
            <a:picLocks noChangeAspect="1" noChangeArrowheads="1"/>
          </p:cNvPicPr>
          <p:nvPr>
            <p:custDataLst>
              <p:tags r:id="rId14"/>
            </p:custDataLst>
          </p:nvPr>
        </p:nvPicPr>
        <p:blipFill rotWithShape="1">
          <a:blip r:embed="rId21" cstate="email">
            <a:clrChange>
              <a:clrFrom>
                <a:srgbClr val="FFFFFE"/>
              </a:clrFrom>
              <a:clrTo>
                <a:srgbClr val="FFFFFE">
                  <a:alpha val="0"/>
                </a:srgbClr>
              </a:clrTo>
            </a:clrChange>
          </a:blip>
          <a:srcRect l="16910" t="12070" r="20026" b="11812"/>
          <a:stretch/>
        </p:blipFill>
        <p:spPr bwMode="auto">
          <a:xfrm>
            <a:off x="6877050" y="6288821"/>
            <a:ext cx="618324" cy="576165"/>
          </a:xfrm>
          <a:prstGeom prst="rect">
            <a:avLst/>
          </a:prstGeom>
          <a:noFill/>
          <a:ln w="9525">
            <a:noFill/>
            <a:miter lim="800000"/>
            <a:headEnd/>
            <a:tailEnd/>
          </a:ln>
        </p:spPr>
      </p:pic>
      <p:pic>
        <p:nvPicPr>
          <p:cNvPr id="10" name="Picture 7" descr="http://www.mininterior.gov.co/sites/default/files/galeria-imagenes/2014-logo_web_eslogan.png"/>
          <p:cNvPicPr>
            <a:picLocks noChangeAspect="1" noChangeArrowheads="1"/>
          </p:cNvPicPr>
          <p:nvPr userDrawn="1">
            <p:custDataLst>
              <p:tags r:id="rId15"/>
            </p:custDataLst>
          </p:nvPr>
        </p:nvPicPr>
        <p:blipFill>
          <a:blip r:embed="rId22" cstate="print">
            <a:extLst>
              <a:ext uri="{28A0092B-C50C-407E-A947-70E740481C1C}">
                <a14:useLocalDpi xmlns:a14="http://schemas.microsoft.com/office/drawing/2010/main" val="0"/>
              </a:ext>
            </a:extLst>
          </a:blip>
          <a:srcRect/>
          <a:stretch>
            <a:fillRect/>
          </a:stretch>
        </p:blipFill>
        <p:spPr bwMode="auto">
          <a:xfrm>
            <a:off x="7603324" y="6363329"/>
            <a:ext cx="973145" cy="465248"/>
          </a:xfrm>
          <a:prstGeom prst="rect">
            <a:avLst/>
          </a:prstGeom>
          <a:noFill/>
          <a:extLst>
            <a:ext uri="{909E8E84-426E-40DD-AFC4-6F175D3DCCD1}">
              <a14:hiddenFill xmlns:a14="http://schemas.microsoft.com/office/drawing/2010/main">
                <a:solidFill>
                  <a:srgbClr val="FFFFFF"/>
                </a:solidFill>
              </a14:hiddenFill>
            </a:ext>
          </a:extLst>
        </p:spPr>
      </p:pic>
      <p:sp>
        <p:nvSpPr>
          <p:cNvPr id="1026" name="1 Marcador de título"/>
          <p:cNvSpPr>
            <a:spLocks noGrp="1"/>
          </p:cNvSpPr>
          <p:nvPr>
            <p:ph type="title"/>
            <p:custDataLst>
              <p:tags r:id="rId16"/>
            </p:custDataLst>
          </p:nvPr>
        </p:nvSpPr>
        <p:spPr bwMode="auto">
          <a:xfrm>
            <a:off x="286246" y="262340"/>
            <a:ext cx="8595361" cy="74866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s-ES" dirty="0"/>
              <a:t>Haga clic para modificar el estilo de título del patrón</a:t>
            </a:r>
            <a:endParaRPr lang="es-CO" dirty="0"/>
          </a:p>
        </p:txBody>
      </p:sp>
      <p:sp>
        <p:nvSpPr>
          <p:cNvPr id="19" name="Rectangle 18"/>
          <p:cNvSpPr/>
          <p:nvPr userDrawn="1">
            <p:custDataLst>
              <p:tags r:id="rId17"/>
            </p:custDataLst>
          </p:nvPr>
        </p:nvSpPr>
        <p:spPr>
          <a:xfrm rot="10800000" flipH="1" flipV="1">
            <a:off x="285252" y="1059059"/>
            <a:ext cx="8589667" cy="45721"/>
          </a:xfrm>
          <a:prstGeom prst="rect">
            <a:avLst/>
          </a:prstGeom>
          <a:gradFill flip="none" rotWithShape="1">
            <a:gsLst>
              <a:gs pos="0">
                <a:schemeClr val="bg2">
                  <a:lumMod val="90000"/>
                  <a:alpha val="5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a:sym typeface="Candara"/>
            </a:endParaRPr>
          </a:p>
        </p:txBody>
      </p:sp>
      <p:sp>
        <p:nvSpPr>
          <p:cNvPr id="12" name="Rectangle 11"/>
          <p:cNvSpPr/>
          <p:nvPr userDrawn="1">
            <p:custDataLst>
              <p:tags r:id="rId18"/>
            </p:custDataLst>
          </p:nvPr>
        </p:nvSpPr>
        <p:spPr>
          <a:xfrm rot="10800000" flipH="1" flipV="1">
            <a:off x="-1" y="6724298"/>
            <a:ext cx="6717507" cy="141244"/>
          </a:xfrm>
          <a:prstGeom prst="rect">
            <a:avLst/>
          </a:prstGeom>
          <a:gradFill flip="none" rotWithShape="1">
            <a:gsLst>
              <a:gs pos="0">
                <a:schemeClr val="bg1"/>
              </a:gs>
              <a:gs pos="100000">
                <a:schemeClr val="accent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a:sym typeface="Candara"/>
            </a:endParaRPr>
          </a:p>
        </p:txBody>
      </p:sp>
    </p:spTree>
    <p:extLst>
      <p:ext uri="{BB962C8B-B14F-4D97-AF65-F5344CB8AC3E}">
        <p14:creationId xmlns:p14="http://schemas.microsoft.com/office/powerpoint/2010/main" val="781156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73" r:id="rId5"/>
    <p:sldLayoutId id="2147483667" r:id="rId6"/>
    <p:sldLayoutId id="2147483674" r:id="rId7"/>
    <p:sldLayoutId id="2147483672" r:id="rId8"/>
  </p:sldLayoutIdLst>
  <p:hf hdr="0" ftr="0" dt="0"/>
  <p:txStyles>
    <p:titleStyle>
      <a:lvl1pPr algn="l" rtl="0" eaLnBrk="1" fontAlgn="base" hangingPunct="1">
        <a:spcBef>
          <a:spcPct val="0"/>
        </a:spcBef>
        <a:spcAft>
          <a:spcPct val="0"/>
        </a:spcAft>
        <a:defRPr sz="2400" b="1" kern="1200">
          <a:solidFill>
            <a:schemeClr val="accent4"/>
          </a:solidFill>
          <a:latin typeface="Candara"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77800" indent="-177800" algn="just" rtl="0" eaLnBrk="1" fontAlgn="base" hangingPunct="1">
        <a:spcBef>
          <a:spcPct val="20000"/>
        </a:spcBef>
        <a:spcAft>
          <a:spcPct val="0"/>
        </a:spcAft>
        <a:buFont typeface="Arial" charset="0"/>
        <a:buChar char="•"/>
        <a:defRPr sz="1600" b="1" kern="1200">
          <a:solidFill>
            <a:schemeClr val="tx1"/>
          </a:solidFill>
          <a:latin typeface="Candara" pitchFamily="34" charset="0"/>
          <a:ea typeface="+mn-ea"/>
          <a:cs typeface="+mn-cs"/>
        </a:defRPr>
      </a:lvl1pPr>
      <a:lvl2pPr marL="6223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2pPr>
      <a:lvl3pPr marL="10795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3pPr>
      <a:lvl4pPr marL="1524000" indent="-1524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4pPr>
      <a:lvl5pPr marL="1968500" indent="-1397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1.emf"/><Relationship Id="rId2" Type="http://schemas.openxmlformats.org/officeDocument/2006/relationships/tags" Target="../tags/tag58.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slideLayout" Target="../slideLayouts/slideLayout4.xml"/><Relationship Id="rId7" Type="http://schemas.openxmlformats.org/officeDocument/2006/relationships/chart" Target="../charts/chart4.xml"/><Relationship Id="rId2" Type="http://schemas.openxmlformats.org/officeDocument/2006/relationships/tags" Target="../tags/tag68.xml"/><Relationship Id="rId1" Type="http://schemas.openxmlformats.org/officeDocument/2006/relationships/vmlDrawing" Target="../drawings/vmlDrawing19.vml"/><Relationship Id="rId6" Type="http://schemas.openxmlformats.org/officeDocument/2006/relationships/image" Target="../media/image6.emf"/><Relationship Id="rId5" Type="http://schemas.openxmlformats.org/officeDocument/2006/relationships/oleObject" Target="../embeddings/oleObject19.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4.xml"/><Relationship Id="rId7" Type="http://schemas.openxmlformats.org/officeDocument/2006/relationships/chart" Target="../charts/chart6.xml"/><Relationship Id="rId2" Type="http://schemas.openxmlformats.org/officeDocument/2006/relationships/tags" Target="../tags/tag69.xml"/><Relationship Id="rId1" Type="http://schemas.openxmlformats.org/officeDocument/2006/relationships/vmlDrawing" Target="../drawings/vmlDrawing20.vml"/><Relationship Id="rId6" Type="http://schemas.openxmlformats.org/officeDocument/2006/relationships/image" Target="../media/image6.emf"/><Relationship Id="rId5" Type="http://schemas.openxmlformats.org/officeDocument/2006/relationships/oleObject" Target="../embeddings/oleObject20.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chart" Target="../charts/chart7.xml"/><Relationship Id="rId2" Type="http://schemas.openxmlformats.org/officeDocument/2006/relationships/tags" Target="../tags/tag70.xml"/><Relationship Id="rId1" Type="http://schemas.openxmlformats.org/officeDocument/2006/relationships/vmlDrawing" Target="../drawings/vmlDrawing21.vml"/><Relationship Id="rId6" Type="http://schemas.openxmlformats.org/officeDocument/2006/relationships/image" Target="../media/image6.emf"/><Relationship Id="rId5" Type="http://schemas.openxmlformats.org/officeDocument/2006/relationships/oleObject" Target="../embeddings/oleObject21.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1.xml"/><Relationship Id="rId1" Type="http://schemas.openxmlformats.org/officeDocument/2006/relationships/vmlDrawing" Target="../drawings/vmlDrawing22.vml"/><Relationship Id="rId6" Type="http://schemas.openxmlformats.org/officeDocument/2006/relationships/image" Target="../media/image6.emf"/><Relationship Id="rId5" Type="http://schemas.openxmlformats.org/officeDocument/2006/relationships/oleObject" Target="../embeddings/oleObject22.bin"/><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4.xml"/><Relationship Id="rId7" Type="http://schemas.openxmlformats.org/officeDocument/2006/relationships/image" Target="../media/image11.jpeg"/><Relationship Id="rId2" Type="http://schemas.openxmlformats.org/officeDocument/2006/relationships/tags" Target="../tags/tag72.xml"/><Relationship Id="rId1" Type="http://schemas.openxmlformats.org/officeDocument/2006/relationships/vmlDrawing" Target="../drawings/vmlDrawing23.vml"/><Relationship Id="rId6" Type="http://schemas.openxmlformats.org/officeDocument/2006/relationships/image" Target="../media/image6.emf"/><Relationship Id="rId5" Type="http://schemas.openxmlformats.org/officeDocument/2006/relationships/oleObject" Target="../embeddings/oleObject23.bin"/><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4.xml"/><Relationship Id="rId7" Type="http://schemas.openxmlformats.org/officeDocument/2006/relationships/chart" Target="../charts/chart8.xml"/><Relationship Id="rId2" Type="http://schemas.openxmlformats.org/officeDocument/2006/relationships/tags" Target="../tags/tag73.xml"/><Relationship Id="rId1" Type="http://schemas.openxmlformats.org/officeDocument/2006/relationships/vmlDrawing" Target="../drawings/vmlDrawing24.vml"/><Relationship Id="rId6" Type="http://schemas.openxmlformats.org/officeDocument/2006/relationships/image" Target="../media/image6.emf"/><Relationship Id="rId5" Type="http://schemas.openxmlformats.org/officeDocument/2006/relationships/oleObject" Target="../embeddings/oleObject24.bin"/><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4.xml"/><Relationship Id="rId1" Type="http://schemas.openxmlformats.org/officeDocument/2006/relationships/vmlDrawing" Target="../drawings/vmlDrawing25.vml"/><Relationship Id="rId6" Type="http://schemas.openxmlformats.org/officeDocument/2006/relationships/image" Target="../media/image6.emf"/><Relationship Id="rId5" Type="http://schemas.openxmlformats.org/officeDocument/2006/relationships/oleObject" Target="../embeddings/oleObject25.bin"/><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slideLayout" Target="../slideLayouts/slideLayout4.xml"/><Relationship Id="rId7" Type="http://schemas.openxmlformats.org/officeDocument/2006/relationships/chart" Target="../charts/chart9.xml"/><Relationship Id="rId2" Type="http://schemas.openxmlformats.org/officeDocument/2006/relationships/tags" Target="../tags/tag75.xml"/><Relationship Id="rId1" Type="http://schemas.openxmlformats.org/officeDocument/2006/relationships/vmlDrawing" Target="../drawings/vmlDrawing26.vml"/><Relationship Id="rId6" Type="http://schemas.openxmlformats.org/officeDocument/2006/relationships/image" Target="../media/image6.emf"/><Relationship Id="rId5" Type="http://schemas.openxmlformats.org/officeDocument/2006/relationships/oleObject" Target="../embeddings/oleObject26.bin"/><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chart" Target="../charts/chart11.xml"/><Relationship Id="rId2" Type="http://schemas.openxmlformats.org/officeDocument/2006/relationships/tags" Target="../tags/tag76.xml"/><Relationship Id="rId1" Type="http://schemas.openxmlformats.org/officeDocument/2006/relationships/vmlDrawing" Target="../drawings/vmlDrawing27.vml"/><Relationship Id="rId6" Type="http://schemas.openxmlformats.org/officeDocument/2006/relationships/image" Target="../media/image6.emf"/><Relationship Id="rId5" Type="http://schemas.openxmlformats.org/officeDocument/2006/relationships/oleObject" Target="../embeddings/oleObject27.bin"/><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5.jpeg"/><Relationship Id="rId2" Type="http://schemas.openxmlformats.org/officeDocument/2006/relationships/tags" Target="../tags/tag60.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1.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2.xml"/><Relationship Id="rId1" Type="http://schemas.openxmlformats.org/officeDocument/2006/relationships/vmlDrawing" Target="../drawings/vmlDrawing13.vml"/><Relationship Id="rId6" Type="http://schemas.openxmlformats.org/officeDocument/2006/relationships/image" Target="../media/image6.emf"/><Relationship Id="rId5" Type="http://schemas.openxmlformats.org/officeDocument/2006/relationships/oleObject" Target="../embeddings/oleObject13.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4.xml"/><Relationship Id="rId7" Type="http://schemas.openxmlformats.org/officeDocument/2006/relationships/image" Target="../media/image7.jpeg"/><Relationship Id="rId2" Type="http://schemas.openxmlformats.org/officeDocument/2006/relationships/tags" Target="../tags/tag63.xml"/><Relationship Id="rId1" Type="http://schemas.openxmlformats.org/officeDocument/2006/relationships/vmlDrawing" Target="../drawings/vmlDrawing14.vml"/><Relationship Id="rId6" Type="http://schemas.openxmlformats.org/officeDocument/2006/relationships/image" Target="../media/image6.emf"/><Relationship Id="rId5" Type="http://schemas.openxmlformats.org/officeDocument/2006/relationships/oleObject" Target="../embeddings/oleObject14.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chart" Target="../charts/chart1.xml"/><Relationship Id="rId2" Type="http://schemas.openxmlformats.org/officeDocument/2006/relationships/tags" Target="../tags/tag64.xml"/><Relationship Id="rId1" Type="http://schemas.openxmlformats.org/officeDocument/2006/relationships/vmlDrawing" Target="../drawings/vmlDrawing15.vml"/><Relationship Id="rId6" Type="http://schemas.openxmlformats.org/officeDocument/2006/relationships/image" Target="../media/image6.emf"/><Relationship Id="rId5" Type="http://schemas.openxmlformats.org/officeDocument/2006/relationships/oleObject" Target="../embeddings/oleObject15.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slideLayout" Target="../slideLayouts/slideLayout4.xml"/><Relationship Id="rId7" Type="http://schemas.openxmlformats.org/officeDocument/2006/relationships/chart" Target="../charts/chart2.xml"/><Relationship Id="rId2" Type="http://schemas.openxmlformats.org/officeDocument/2006/relationships/tags" Target="../tags/tag65.xml"/><Relationship Id="rId1" Type="http://schemas.openxmlformats.org/officeDocument/2006/relationships/vmlDrawing" Target="../drawings/vmlDrawing16.vml"/><Relationship Id="rId6" Type="http://schemas.openxmlformats.org/officeDocument/2006/relationships/image" Target="../media/image6.emf"/><Relationship Id="rId5" Type="http://schemas.openxmlformats.org/officeDocument/2006/relationships/oleObject" Target="../embeddings/oleObject16.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9.jpeg"/><Relationship Id="rId2" Type="http://schemas.openxmlformats.org/officeDocument/2006/relationships/tags" Target="../tags/tag66.xml"/><Relationship Id="rId1" Type="http://schemas.openxmlformats.org/officeDocument/2006/relationships/vmlDrawing" Target="../drawings/vmlDrawing17.vml"/><Relationship Id="rId6" Type="http://schemas.openxmlformats.org/officeDocument/2006/relationships/image" Target="../media/image6.emf"/><Relationship Id="rId5" Type="http://schemas.openxmlformats.org/officeDocument/2006/relationships/oleObject" Target="../embeddings/oleObject17.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7.xml"/><Relationship Id="rId1" Type="http://schemas.openxmlformats.org/officeDocument/2006/relationships/vmlDrawing" Target="../drawings/vmlDrawing18.vml"/><Relationship Id="rId6" Type="http://schemas.openxmlformats.org/officeDocument/2006/relationships/image" Target="../media/image6.emf"/><Relationship Id="rId5" Type="http://schemas.openxmlformats.org/officeDocument/2006/relationships/oleObject" Target="../embeddings/oleObject18.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 name="Object 127" hidden="1"/>
          <p:cNvGraphicFramePr>
            <a:graphicFrameLocks noChangeAspect="1"/>
          </p:cNvGraphicFramePr>
          <p:nvPr>
            <p:custDataLst>
              <p:tags r:id="rId2"/>
            </p:custDataLst>
            <p:extLst>
              <p:ext uri="{D42A27DB-BD31-4B8C-83A1-F6EECF244321}">
                <p14:modId xmlns:p14="http://schemas.microsoft.com/office/powerpoint/2010/main" val="3169286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13"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9" name="Title 38"/>
          <p:cNvSpPr>
            <a:spLocks noGrp="1"/>
          </p:cNvSpPr>
          <p:nvPr>
            <p:ph type="ctrTitle"/>
          </p:nvPr>
        </p:nvSpPr>
        <p:spPr>
          <a:xfrm>
            <a:off x="2313084" y="1690686"/>
            <a:ext cx="5833110" cy="1470025"/>
          </a:xfrm>
        </p:spPr>
        <p:txBody>
          <a:bodyPr/>
          <a:lstStyle/>
          <a:p>
            <a:r>
              <a:rPr lang="es-CO" dirty="0">
                <a:solidFill>
                  <a:schemeClr val="tx2"/>
                </a:solidFill>
              </a:rPr>
              <a:t>Promoción de los Derechos Humanos</a:t>
            </a:r>
            <a:endParaRPr lang="en-US" dirty="0">
              <a:solidFill>
                <a:schemeClr val="tx2"/>
              </a:solidFill>
            </a:endParaRPr>
          </a:p>
        </p:txBody>
      </p:sp>
      <p:sp>
        <p:nvSpPr>
          <p:cNvPr id="132" name="Text Placeholder 131"/>
          <p:cNvSpPr>
            <a:spLocks noGrp="1"/>
          </p:cNvSpPr>
          <p:nvPr>
            <p:ph type="body" sz="quarter" idx="10"/>
            <p:custDataLst>
              <p:tags r:id="rId3"/>
            </p:custDataLst>
          </p:nvPr>
        </p:nvSpPr>
        <p:spPr>
          <a:xfrm>
            <a:off x="2313084" y="4248150"/>
            <a:ext cx="3219450" cy="361950"/>
          </a:xfrm>
        </p:spPr>
        <p:txBody>
          <a:bodyPr/>
          <a:lstStyle/>
          <a:p>
            <a:r>
              <a:rPr lang="es-ES" dirty="0"/>
              <a:t>Septiembre 2016</a:t>
            </a:r>
            <a:endParaRPr lang="en-US" dirty="0"/>
          </a:p>
        </p:txBody>
      </p:sp>
    </p:spTree>
    <p:extLst>
      <p:ext uri="{BB962C8B-B14F-4D97-AF65-F5344CB8AC3E}">
        <p14:creationId xmlns:p14="http://schemas.microsoft.com/office/powerpoint/2010/main" val="3982850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176"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CuadroTexto 17"/>
          <p:cNvSpPr txBox="1"/>
          <p:nvPr/>
        </p:nvSpPr>
        <p:spPr>
          <a:xfrm>
            <a:off x="1208314" y="1282745"/>
            <a:ext cx="6770914" cy="461665"/>
          </a:xfrm>
          <a:prstGeom prst="rect">
            <a:avLst/>
          </a:prstGeom>
          <a:noFill/>
        </p:spPr>
        <p:txBody>
          <a:bodyPr wrap="square" rtlCol="0">
            <a:spAutoFit/>
          </a:bodyPr>
          <a:lstStyle/>
          <a:p>
            <a:pPr algn="ctr"/>
            <a:r>
              <a:rPr lang="es-MX" sz="2400" b="1" dirty="0">
                <a:latin typeface="Calibri"/>
                <a:ea typeface="Times New Roman"/>
                <a:cs typeface="Times New Roman"/>
              </a:rPr>
              <a:t>2. DERECHO FUNDAMENTAL AL TRABAJO </a:t>
            </a:r>
            <a:endParaRPr lang="es-CO" sz="2400" b="1" dirty="0">
              <a:latin typeface="Calibri"/>
              <a:ea typeface="Times New Roman"/>
              <a:cs typeface="Times New Roman"/>
            </a:endParaRPr>
          </a:p>
        </p:txBody>
      </p:sp>
      <p:graphicFrame>
        <p:nvGraphicFramePr>
          <p:cNvPr id="10" name="Gráfico 9"/>
          <p:cNvGraphicFramePr>
            <a:graphicFrameLocks/>
          </p:cNvGraphicFramePr>
          <p:nvPr>
            <p:extLst>
              <p:ext uri="{D42A27DB-BD31-4B8C-83A1-F6EECF244321}">
                <p14:modId xmlns:p14="http://schemas.microsoft.com/office/powerpoint/2010/main" val="532515322"/>
              </p:ext>
            </p:extLst>
          </p:nvPr>
        </p:nvGraphicFramePr>
        <p:xfrm>
          <a:off x="288375" y="3003189"/>
          <a:ext cx="4055025" cy="2785588"/>
        </p:xfrm>
        <a:graphic>
          <a:graphicData uri="http://schemas.openxmlformats.org/drawingml/2006/chart">
            <c:chart xmlns:c="http://schemas.openxmlformats.org/drawingml/2006/chart" xmlns:r="http://schemas.openxmlformats.org/officeDocument/2006/relationships" r:id="rId7"/>
          </a:graphicData>
        </a:graphic>
      </p:graphicFrame>
      <p:sp>
        <p:nvSpPr>
          <p:cNvPr id="12" name="CuadroTexto 11"/>
          <p:cNvSpPr txBox="1"/>
          <p:nvPr/>
        </p:nvSpPr>
        <p:spPr>
          <a:xfrm>
            <a:off x="810543" y="1974183"/>
            <a:ext cx="7865919" cy="1754326"/>
          </a:xfrm>
          <a:prstGeom prst="rect">
            <a:avLst/>
          </a:prstGeom>
          <a:noFill/>
        </p:spPr>
        <p:txBody>
          <a:bodyPr wrap="square" rtlCol="0">
            <a:spAutoFit/>
          </a:bodyPr>
          <a:lstStyle/>
          <a:p>
            <a:pPr algn="just"/>
            <a:r>
              <a:rPr lang="es-MX" dirty="0"/>
              <a:t>Las </a:t>
            </a:r>
            <a:r>
              <a:rPr lang="es-MX" b="1" dirty="0"/>
              <a:t>46.007</a:t>
            </a:r>
            <a:r>
              <a:rPr lang="es-MX" dirty="0"/>
              <a:t> personas vinculadas a los proyectos se clasificaron según el enfoque diferencial (género y condición especial - discapacidad o pertenencia étnica). </a:t>
            </a:r>
          </a:p>
          <a:p>
            <a:pPr algn="just"/>
            <a:endParaRPr lang="es-MX" dirty="0"/>
          </a:p>
          <a:p>
            <a:pPr algn="just"/>
            <a:endParaRPr lang="es-MX" dirty="0"/>
          </a:p>
          <a:p>
            <a:pPr algn="just"/>
            <a:endParaRPr lang="es-MX" dirty="0"/>
          </a:p>
          <a:p>
            <a:pPr algn="just"/>
            <a:endParaRPr lang="es-MX" dirty="0"/>
          </a:p>
        </p:txBody>
      </p:sp>
      <p:graphicFrame>
        <p:nvGraphicFramePr>
          <p:cNvPr id="8" name="Gráfico 7"/>
          <p:cNvGraphicFramePr>
            <a:graphicFrameLocks/>
          </p:cNvGraphicFramePr>
          <p:nvPr>
            <p:extLst>
              <p:ext uri="{D42A27DB-BD31-4B8C-83A1-F6EECF244321}">
                <p14:modId xmlns:p14="http://schemas.microsoft.com/office/powerpoint/2010/main" val="11530461"/>
              </p:ext>
            </p:extLst>
          </p:nvPr>
        </p:nvGraphicFramePr>
        <p:xfrm>
          <a:off x="3917372" y="2951145"/>
          <a:ext cx="4572000" cy="2743200"/>
        </p:xfrm>
        <a:graphic>
          <a:graphicData uri="http://schemas.openxmlformats.org/drawingml/2006/chart">
            <c:chart xmlns:c="http://schemas.openxmlformats.org/drawingml/2006/chart" xmlns:r="http://schemas.openxmlformats.org/officeDocument/2006/relationships" r:id="rId8"/>
          </a:graphicData>
        </a:graphic>
      </p:graphicFrame>
      <p:sp>
        <p:nvSpPr>
          <p:cNvPr id="9" name="Rectángulo 8"/>
          <p:cNvSpPr/>
          <p:nvPr/>
        </p:nvSpPr>
        <p:spPr>
          <a:xfrm>
            <a:off x="1232095" y="345086"/>
            <a:ext cx="7022821" cy="707886"/>
          </a:xfrm>
          <a:prstGeom prst="rect">
            <a:avLst/>
          </a:prstGeom>
          <a:noFill/>
        </p:spPr>
        <p:txBody>
          <a:bodyPr wrap="none" lIns="91440" tIns="45720" rIns="91440" bIns="45720">
            <a:spAutoFit/>
          </a:bodyPr>
          <a:lstStyle/>
          <a:p>
            <a:pPr algn="ctr"/>
            <a:r>
              <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a:t>
            </a:r>
            <a:r>
              <a:rPr lang="es-E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Área Social y Ambiental</a:t>
            </a:r>
            <a:endPar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1462561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220"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CuadroTexto 17"/>
          <p:cNvSpPr txBox="1"/>
          <p:nvPr/>
        </p:nvSpPr>
        <p:spPr>
          <a:xfrm>
            <a:off x="1208314" y="1282745"/>
            <a:ext cx="6770914" cy="461665"/>
          </a:xfrm>
          <a:prstGeom prst="rect">
            <a:avLst/>
          </a:prstGeom>
          <a:noFill/>
        </p:spPr>
        <p:txBody>
          <a:bodyPr wrap="square" rtlCol="0">
            <a:spAutoFit/>
          </a:bodyPr>
          <a:lstStyle/>
          <a:p>
            <a:pPr algn="ctr"/>
            <a:r>
              <a:rPr lang="es-MX" sz="2400" b="1" dirty="0">
                <a:latin typeface="Calibri"/>
                <a:ea typeface="Times New Roman"/>
                <a:cs typeface="Times New Roman"/>
              </a:rPr>
              <a:t>3. DERECHO A LA EDUCACIÓN</a:t>
            </a:r>
            <a:endParaRPr lang="es-CO" sz="2400" b="1" dirty="0">
              <a:latin typeface="Calibri"/>
              <a:ea typeface="Times New Roman"/>
              <a:cs typeface="Times New Roman"/>
            </a:endParaRPr>
          </a:p>
        </p:txBody>
      </p:sp>
      <p:sp>
        <p:nvSpPr>
          <p:cNvPr id="12" name="CuadroTexto 11"/>
          <p:cNvSpPr txBox="1"/>
          <p:nvPr/>
        </p:nvSpPr>
        <p:spPr>
          <a:xfrm>
            <a:off x="498765" y="1744410"/>
            <a:ext cx="8177698" cy="2462213"/>
          </a:xfrm>
          <a:prstGeom prst="rect">
            <a:avLst/>
          </a:prstGeom>
          <a:noFill/>
        </p:spPr>
        <p:txBody>
          <a:bodyPr wrap="square" rtlCol="0">
            <a:spAutoFit/>
          </a:bodyPr>
          <a:lstStyle/>
          <a:p>
            <a:pPr algn="just"/>
            <a:r>
              <a:rPr lang="es-MX" sz="1600" dirty="0"/>
              <a:t>La Agencia despliega una Política de Educación y Formación a través de Convenios suscritos con el SENA y su ejecución se traduce en brindar capacitaciones a las personas interesadas del área de influencia de los proyectos. A Continuación se muestra en los proyectos referidos que durante los años 2015 y 2016 se dieron </a:t>
            </a:r>
            <a:r>
              <a:rPr lang="es-MX" sz="1600" b="1" dirty="0"/>
              <a:t>71.488</a:t>
            </a:r>
            <a:r>
              <a:rPr lang="es-MX" sz="1600" dirty="0"/>
              <a:t> capacitaciones a </a:t>
            </a:r>
            <a:r>
              <a:rPr lang="es-MX" sz="1600" b="1" dirty="0"/>
              <a:t>90.887</a:t>
            </a:r>
            <a:r>
              <a:rPr lang="es-MX" sz="1600" dirty="0"/>
              <a:t> personas.  </a:t>
            </a:r>
          </a:p>
          <a:p>
            <a:pPr algn="just"/>
            <a:endParaRPr lang="es-MX" dirty="0"/>
          </a:p>
          <a:p>
            <a:pPr algn="just"/>
            <a:endParaRPr lang="es-MX" dirty="0"/>
          </a:p>
          <a:p>
            <a:pPr algn="just"/>
            <a:endParaRPr lang="es-MX" dirty="0"/>
          </a:p>
          <a:p>
            <a:pPr algn="just"/>
            <a:endParaRPr lang="es-MX" dirty="0"/>
          </a:p>
          <a:p>
            <a:pPr algn="just"/>
            <a:endParaRPr lang="es-MX" dirty="0"/>
          </a:p>
        </p:txBody>
      </p:sp>
      <p:graphicFrame>
        <p:nvGraphicFramePr>
          <p:cNvPr id="8" name="Gráfico 7"/>
          <p:cNvGraphicFramePr>
            <a:graphicFrameLocks/>
          </p:cNvGraphicFramePr>
          <p:nvPr>
            <p:extLst>
              <p:ext uri="{D42A27DB-BD31-4B8C-83A1-F6EECF244321}">
                <p14:modId xmlns:p14="http://schemas.microsoft.com/office/powerpoint/2010/main" val="2803001954"/>
              </p:ext>
            </p:extLst>
          </p:nvPr>
        </p:nvGraphicFramePr>
        <p:xfrm>
          <a:off x="4113863" y="3014035"/>
          <a:ext cx="4520046" cy="2971800"/>
        </p:xfrm>
        <a:graphic>
          <a:graphicData uri="http://schemas.openxmlformats.org/drawingml/2006/chart">
            <c:chart xmlns:c="http://schemas.openxmlformats.org/drawingml/2006/chart" xmlns:r="http://schemas.openxmlformats.org/officeDocument/2006/relationships" r:id="rId7"/>
          </a:graphicData>
        </a:graphic>
      </p:graphicFrame>
      <p:pic>
        <p:nvPicPr>
          <p:cNvPr id="7" name="Picture 2" descr="D:\DATOS\MISDOC~1\DOCUME~1\ANEXOS~1\PROGRA~2\ANEXO_~2\INFORM~1\UF4_Y5~1\OTROSR~1\DSC0025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6995" y="3182888"/>
            <a:ext cx="3086100" cy="231457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9" name="Rectángulo 8"/>
          <p:cNvSpPr/>
          <p:nvPr/>
        </p:nvSpPr>
        <p:spPr>
          <a:xfrm>
            <a:off x="1232095" y="345086"/>
            <a:ext cx="7022821" cy="707886"/>
          </a:xfrm>
          <a:prstGeom prst="rect">
            <a:avLst/>
          </a:prstGeom>
          <a:noFill/>
        </p:spPr>
        <p:txBody>
          <a:bodyPr wrap="none" lIns="91440" tIns="45720" rIns="91440" bIns="45720">
            <a:spAutoFit/>
          </a:bodyPr>
          <a:lstStyle/>
          <a:p>
            <a:pPr algn="ctr"/>
            <a:r>
              <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a:t>
            </a:r>
            <a:r>
              <a:rPr lang="es-E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Área Social y Ambiental</a:t>
            </a:r>
            <a:endPar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1532592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241"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CuadroTexto 17"/>
          <p:cNvSpPr txBox="1"/>
          <p:nvPr/>
        </p:nvSpPr>
        <p:spPr>
          <a:xfrm>
            <a:off x="1208314" y="1282745"/>
            <a:ext cx="6770914" cy="461665"/>
          </a:xfrm>
          <a:prstGeom prst="rect">
            <a:avLst/>
          </a:prstGeom>
          <a:noFill/>
        </p:spPr>
        <p:txBody>
          <a:bodyPr wrap="square" rtlCol="0">
            <a:spAutoFit/>
          </a:bodyPr>
          <a:lstStyle/>
          <a:p>
            <a:pPr algn="ctr"/>
            <a:r>
              <a:rPr lang="es-MX" sz="2400" b="1" dirty="0">
                <a:latin typeface="Calibri"/>
                <a:ea typeface="Times New Roman"/>
                <a:cs typeface="Times New Roman"/>
              </a:rPr>
              <a:t>4. DERECHO A LA PARTICIPACIÓN POLÍTICA</a:t>
            </a:r>
            <a:endParaRPr lang="es-CO" sz="2400" b="1" dirty="0">
              <a:latin typeface="Calibri"/>
              <a:ea typeface="Times New Roman"/>
              <a:cs typeface="Times New Roman"/>
            </a:endParaRPr>
          </a:p>
        </p:txBody>
      </p:sp>
      <p:sp>
        <p:nvSpPr>
          <p:cNvPr id="12" name="CuadroTexto 11"/>
          <p:cNvSpPr txBox="1"/>
          <p:nvPr/>
        </p:nvSpPr>
        <p:spPr>
          <a:xfrm>
            <a:off x="709757" y="2212550"/>
            <a:ext cx="2940575" cy="4801314"/>
          </a:xfrm>
          <a:prstGeom prst="rect">
            <a:avLst/>
          </a:prstGeom>
          <a:noFill/>
        </p:spPr>
        <p:txBody>
          <a:bodyPr wrap="square" rtlCol="0">
            <a:spAutoFit/>
          </a:bodyPr>
          <a:lstStyle/>
          <a:p>
            <a:pPr algn="just"/>
            <a:r>
              <a:rPr lang="es-MX" dirty="0"/>
              <a:t>La Política de Participación Ciudadana se encuentra contenida en la exigencia a los Concesionarios para la conformación y fortalecimiento de Veedurías Ciudadanas y Asociaciones que colaboren con el correcto control e inversión de los dineros públicos, y cumplimiento de las obligaciones contractuales. </a:t>
            </a:r>
          </a:p>
          <a:p>
            <a:pPr algn="just"/>
            <a:endParaRPr lang="es-MX" dirty="0"/>
          </a:p>
          <a:p>
            <a:pPr algn="just"/>
            <a:endParaRPr lang="es-MX" dirty="0"/>
          </a:p>
          <a:p>
            <a:pPr algn="just"/>
            <a:endParaRPr lang="es-MX" dirty="0"/>
          </a:p>
          <a:p>
            <a:pPr algn="just"/>
            <a:endParaRPr lang="es-MX" dirty="0"/>
          </a:p>
          <a:p>
            <a:pPr algn="just"/>
            <a:endParaRPr lang="es-MX" dirty="0"/>
          </a:p>
        </p:txBody>
      </p:sp>
      <p:graphicFrame>
        <p:nvGraphicFramePr>
          <p:cNvPr id="8" name="Gráfico 7"/>
          <p:cNvGraphicFramePr>
            <a:graphicFrameLocks/>
          </p:cNvGraphicFramePr>
          <p:nvPr>
            <p:extLst>
              <p:ext uri="{D42A27DB-BD31-4B8C-83A1-F6EECF244321}">
                <p14:modId xmlns:p14="http://schemas.microsoft.com/office/powerpoint/2010/main" val="3308781443"/>
              </p:ext>
            </p:extLst>
          </p:nvPr>
        </p:nvGraphicFramePr>
        <p:xfrm>
          <a:off x="4094017" y="2358737"/>
          <a:ext cx="4572000" cy="2743200"/>
        </p:xfrm>
        <a:graphic>
          <a:graphicData uri="http://schemas.openxmlformats.org/drawingml/2006/chart">
            <c:chart xmlns:c="http://schemas.openxmlformats.org/drawingml/2006/chart" xmlns:r="http://schemas.openxmlformats.org/officeDocument/2006/relationships" r:id="rId7"/>
          </a:graphicData>
        </a:graphic>
      </p:graphicFrame>
      <p:sp>
        <p:nvSpPr>
          <p:cNvPr id="9" name="Rectángulo 8"/>
          <p:cNvSpPr/>
          <p:nvPr/>
        </p:nvSpPr>
        <p:spPr>
          <a:xfrm>
            <a:off x="1232095" y="345086"/>
            <a:ext cx="7022821" cy="707886"/>
          </a:xfrm>
          <a:prstGeom prst="rect">
            <a:avLst/>
          </a:prstGeom>
          <a:noFill/>
        </p:spPr>
        <p:txBody>
          <a:bodyPr wrap="none" lIns="91440" tIns="45720" rIns="91440" bIns="45720">
            <a:spAutoFit/>
          </a:bodyPr>
          <a:lstStyle/>
          <a:p>
            <a:pPr algn="ctr"/>
            <a:r>
              <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a:t>
            </a:r>
            <a:r>
              <a:rPr lang="es-E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Área Social y Ambiental</a:t>
            </a:r>
            <a:endPar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3436613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62"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CuadroTexto 17"/>
          <p:cNvSpPr txBox="1"/>
          <p:nvPr/>
        </p:nvSpPr>
        <p:spPr>
          <a:xfrm>
            <a:off x="1208314" y="1282745"/>
            <a:ext cx="6770914" cy="461665"/>
          </a:xfrm>
          <a:prstGeom prst="rect">
            <a:avLst/>
          </a:prstGeom>
          <a:noFill/>
        </p:spPr>
        <p:txBody>
          <a:bodyPr wrap="square" rtlCol="0">
            <a:spAutoFit/>
          </a:bodyPr>
          <a:lstStyle/>
          <a:p>
            <a:pPr algn="ctr"/>
            <a:r>
              <a:rPr lang="es-MX" sz="2400" b="1" dirty="0">
                <a:latin typeface="Calibri"/>
                <a:ea typeface="Times New Roman"/>
                <a:cs typeface="Times New Roman"/>
              </a:rPr>
              <a:t>5. SOSTENIBILIDAD ECONÓMICA</a:t>
            </a:r>
            <a:endParaRPr lang="es-CO" sz="2400" b="1" dirty="0">
              <a:latin typeface="Calibri"/>
              <a:ea typeface="Times New Roman"/>
              <a:cs typeface="Times New Roman"/>
            </a:endParaRPr>
          </a:p>
        </p:txBody>
      </p:sp>
      <p:sp>
        <p:nvSpPr>
          <p:cNvPr id="12" name="CuadroTexto 11"/>
          <p:cNvSpPr txBox="1"/>
          <p:nvPr/>
        </p:nvSpPr>
        <p:spPr>
          <a:xfrm>
            <a:off x="1288471" y="2348344"/>
            <a:ext cx="7076209" cy="4031873"/>
          </a:xfrm>
          <a:prstGeom prst="rect">
            <a:avLst/>
          </a:prstGeom>
          <a:noFill/>
        </p:spPr>
        <p:txBody>
          <a:bodyPr wrap="square" rtlCol="0">
            <a:spAutoFit/>
          </a:bodyPr>
          <a:lstStyle/>
          <a:p>
            <a:pPr algn="just"/>
            <a:r>
              <a:rPr lang="es-MX" dirty="0"/>
              <a:t>Los proyectos de infraestructura de la Nación requieren la mitigación del impacto ocasionado al aspecto socioeconómico de la población, a través de la formulación e implementación de proyectos productivos.</a:t>
            </a:r>
          </a:p>
          <a:p>
            <a:pPr algn="just"/>
            <a:endParaRPr lang="es-MX" dirty="0"/>
          </a:p>
          <a:p>
            <a:pPr algn="just"/>
            <a:r>
              <a:rPr lang="es-MX" dirty="0"/>
              <a:t>Durante los años 2015 y 2016, en los 53 proyectos revisados se formularon e implementaron a través de procesos de concertación con la comunidad impactada </a:t>
            </a:r>
            <a:r>
              <a:rPr lang="es-MX" sz="2200" b="1" dirty="0"/>
              <a:t>194 </a:t>
            </a:r>
            <a:r>
              <a:rPr lang="es-MX" dirty="0"/>
              <a:t>proyectos productivos de tipo agrario, recreacional, agropecuario, transporte local, producción y comercialización de lácteos, entre otros. </a:t>
            </a:r>
          </a:p>
          <a:p>
            <a:pPr algn="just"/>
            <a:endParaRPr lang="es-MX" dirty="0"/>
          </a:p>
          <a:p>
            <a:pPr algn="just"/>
            <a:endParaRPr lang="es-MX" dirty="0"/>
          </a:p>
          <a:p>
            <a:pPr algn="just"/>
            <a:endParaRPr lang="es-MX" dirty="0"/>
          </a:p>
          <a:p>
            <a:pPr algn="just"/>
            <a:endParaRPr lang="es-MX" dirty="0"/>
          </a:p>
          <a:p>
            <a:pPr algn="just"/>
            <a:endParaRPr lang="es-MX" dirty="0"/>
          </a:p>
        </p:txBody>
      </p:sp>
      <p:sp>
        <p:nvSpPr>
          <p:cNvPr id="6" name="Rectángulo 5"/>
          <p:cNvSpPr/>
          <p:nvPr/>
        </p:nvSpPr>
        <p:spPr>
          <a:xfrm>
            <a:off x="1232095" y="345086"/>
            <a:ext cx="7022821" cy="707886"/>
          </a:xfrm>
          <a:prstGeom prst="rect">
            <a:avLst/>
          </a:prstGeom>
          <a:noFill/>
        </p:spPr>
        <p:txBody>
          <a:bodyPr wrap="none" lIns="91440" tIns="45720" rIns="91440" bIns="45720">
            <a:spAutoFit/>
          </a:bodyPr>
          <a:lstStyle/>
          <a:p>
            <a:pPr algn="ctr"/>
            <a:r>
              <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a:t>
            </a:r>
            <a:r>
              <a:rPr lang="es-E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Área Social y Ambiental</a:t>
            </a:r>
            <a:endPar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3111077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3" hidden="1"/>
          <p:cNvGraphicFramePr>
            <a:graphicFrameLocks noChangeAspect="1"/>
          </p:cNvGraphicFramePr>
          <p:nvPr>
            <p:custDataLst>
              <p:tags r:id="rId2"/>
            </p:custDataLst>
            <p:extLst>
              <p:ext uri="{D42A27DB-BD31-4B8C-83A1-F6EECF244321}">
                <p14:modId xmlns:p14="http://schemas.microsoft.com/office/powerpoint/2010/main" val="22712722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059"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CuadroTexto 13"/>
          <p:cNvSpPr txBox="1"/>
          <p:nvPr/>
        </p:nvSpPr>
        <p:spPr>
          <a:xfrm>
            <a:off x="987189" y="1620328"/>
            <a:ext cx="7512627" cy="4247317"/>
          </a:xfrm>
          <a:prstGeom prst="rect">
            <a:avLst/>
          </a:prstGeom>
          <a:noFill/>
        </p:spPr>
        <p:txBody>
          <a:bodyPr wrap="square" rtlCol="0">
            <a:spAutoFit/>
          </a:bodyPr>
          <a:lstStyle/>
          <a:p>
            <a:pPr algn="just"/>
            <a:endParaRPr lang="es-MX" sz="1600" dirty="0"/>
          </a:p>
          <a:p>
            <a:pPr algn="just"/>
            <a:r>
              <a:rPr lang="es-MX" sz="1600" dirty="0"/>
              <a:t>A manera de ejemplo, en el Proyecto Vial Transversal de las Américas, desde enero de 2015, la ANI acompañó y supervisó al Concesionario en la formulación de 7 proyectos productivos para beneficiar a 87 transportadores fluviales afectados directamente en su actividad socioeconómica, por valor total de $2.572.000.000.</a:t>
            </a:r>
          </a:p>
          <a:p>
            <a:endParaRPr lang="es-MX" sz="1600" dirty="0"/>
          </a:p>
          <a:p>
            <a:pPr algn="just"/>
            <a:r>
              <a:rPr lang="es-MX" sz="1600" dirty="0"/>
              <a:t>El 14 de noviembre de 2015, fueron puestos en marcha los proyectos productivos que permiten el crecimiento económico y sostenido de la población:</a:t>
            </a:r>
          </a:p>
          <a:p>
            <a:endParaRPr lang="es-MX" sz="1600" dirty="0"/>
          </a:p>
          <a:p>
            <a:pPr marL="285750" indent="-285750">
              <a:buFont typeface="Wingdings" panose="05000000000000000000" pitchFamily="2" charset="2"/>
              <a:buChar char="ü"/>
            </a:pPr>
            <a:r>
              <a:rPr lang="es-MX" sz="1600" dirty="0"/>
              <a:t>Maquinaria.</a:t>
            </a:r>
          </a:p>
          <a:p>
            <a:pPr marL="285750" indent="-285750">
              <a:buFont typeface="Wingdings" panose="05000000000000000000" pitchFamily="2" charset="2"/>
              <a:buChar char="ü"/>
            </a:pPr>
            <a:r>
              <a:rPr lang="es-MX" sz="1600" dirty="0"/>
              <a:t>Comercio y Recreación – Billar.</a:t>
            </a:r>
          </a:p>
          <a:p>
            <a:pPr marL="285750" indent="-285750">
              <a:buFont typeface="Wingdings" panose="05000000000000000000" pitchFamily="2" charset="2"/>
              <a:buChar char="ü"/>
            </a:pPr>
            <a:r>
              <a:rPr lang="es-MX" sz="1600" dirty="0"/>
              <a:t>Parcelas para Siembra.</a:t>
            </a:r>
          </a:p>
          <a:p>
            <a:pPr marL="285750" indent="-285750">
              <a:buFont typeface="Wingdings" panose="05000000000000000000" pitchFamily="2" charset="2"/>
              <a:buChar char="ü"/>
            </a:pPr>
            <a:r>
              <a:rPr lang="es-MX" sz="1600" dirty="0"/>
              <a:t>Motocarros.</a:t>
            </a:r>
          </a:p>
          <a:p>
            <a:pPr marL="285750" indent="-285750">
              <a:buFont typeface="Wingdings" panose="05000000000000000000" pitchFamily="2" charset="2"/>
              <a:buChar char="ü"/>
            </a:pPr>
            <a:r>
              <a:rPr lang="es-MX" sz="1600" dirty="0"/>
              <a:t>Hato Lechero.</a:t>
            </a:r>
          </a:p>
          <a:p>
            <a:pPr marL="285750" indent="-285750">
              <a:buFont typeface="Wingdings" panose="05000000000000000000" pitchFamily="2" charset="2"/>
              <a:buChar char="ü"/>
            </a:pPr>
            <a:r>
              <a:rPr lang="es-MX" sz="1600" dirty="0"/>
              <a:t>Patios Productivos.</a:t>
            </a:r>
          </a:p>
          <a:p>
            <a:pPr marL="285750" indent="-285750">
              <a:buFont typeface="Wingdings" panose="05000000000000000000" pitchFamily="2" charset="2"/>
              <a:buChar char="ü"/>
            </a:pPr>
            <a:r>
              <a:rPr lang="es-MX" sz="1600" dirty="0"/>
              <a:t>Proyectos Lácteos. </a:t>
            </a:r>
          </a:p>
          <a:p>
            <a:endParaRPr lang="es-MX" sz="1400" dirty="0"/>
          </a:p>
        </p:txBody>
      </p:sp>
      <p:pic>
        <p:nvPicPr>
          <p:cNvPr id="3" name="Imagen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66207" y="4571373"/>
            <a:ext cx="2568018" cy="14445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Imagen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09955" y="3979195"/>
            <a:ext cx="1589861" cy="21198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CuadroTexto 7"/>
          <p:cNvSpPr txBox="1"/>
          <p:nvPr/>
        </p:nvSpPr>
        <p:spPr>
          <a:xfrm>
            <a:off x="1245636" y="1114527"/>
            <a:ext cx="6770914" cy="461665"/>
          </a:xfrm>
          <a:prstGeom prst="rect">
            <a:avLst/>
          </a:prstGeom>
          <a:noFill/>
        </p:spPr>
        <p:txBody>
          <a:bodyPr wrap="square" rtlCol="0">
            <a:spAutoFit/>
          </a:bodyPr>
          <a:lstStyle/>
          <a:p>
            <a:pPr algn="ctr"/>
            <a:r>
              <a:rPr lang="es-MX" sz="2400" b="1" dirty="0">
                <a:latin typeface="Calibri"/>
                <a:ea typeface="Times New Roman"/>
                <a:cs typeface="Times New Roman"/>
              </a:rPr>
              <a:t>5. SOSTENIBILIDAD ECONÓMICA</a:t>
            </a:r>
            <a:endParaRPr lang="es-CO" sz="2400" b="1" dirty="0">
              <a:latin typeface="Calibri"/>
              <a:ea typeface="Times New Roman"/>
              <a:cs typeface="Times New Roman"/>
            </a:endParaRPr>
          </a:p>
        </p:txBody>
      </p:sp>
      <p:sp>
        <p:nvSpPr>
          <p:cNvPr id="9" name="Rectángulo 8"/>
          <p:cNvSpPr/>
          <p:nvPr/>
        </p:nvSpPr>
        <p:spPr>
          <a:xfrm>
            <a:off x="1232095" y="345086"/>
            <a:ext cx="7022821" cy="707886"/>
          </a:xfrm>
          <a:prstGeom prst="rect">
            <a:avLst/>
          </a:prstGeom>
          <a:noFill/>
        </p:spPr>
        <p:txBody>
          <a:bodyPr wrap="none" lIns="91440" tIns="45720" rIns="91440" bIns="45720">
            <a:spAutoFit/>
          </a:bodyPr>
          <a:lstStyle/>
          <a:p>
            <a:pPr algn="ctr"/>
            <a:r>
              <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a:t>
            </a:r>
            <a:r>
              <a:rPr lang="es-E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Área Social y Ambiental</a:t>
            </a:r>
            <a:endPar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994929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3" hidden="1"/>
          <p:cNvGraphicFramePr>
            <a:graphicFrameLocks noChangeAspect="1"/>
          </p:cNvGraphicFramePr>
          <p:nvPr>
            <p:custDataLst>
              <p:tags r:id="rId2"/>
            </p:custDataLst>
            <p:extLst>
              <p:ext uri="{D42A27DB-BD31-4B8C-83A1-F6EECF244321}">
                <p14:modId xmlns:p14="http://schemas.microsoft.com/office/powerpoint/2010/main" val="22712722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81"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CuadroTexto 13"/>
          <p:cNvSpPr txBox="1"/>
          <p:nvPr/>
        </p:nvSpPr>
        <p:spPr>
          <a:xfrm>
            <a:off x="509155" y="1776845"/>
            <a:ext cx="5072051" cy="2800767"/>
          </a:xfrm>
          <a:prstGeom prst="rect">
            <a:avLst/>
          </a:prstGeom>
          <a:noFill/>
        </p:spPr>
        <p:txBody>
          <a:bodyPr wrap="square" rtlCol="0">
            <a:spAutoFit/>
          </a:bodyPr>
          <a:lstStyle/>
          <a:p>
            <a:pPr algn="just"/>
            <a:r>
              <a:rPr lang="es-MX" sz="1600" dirty="0"/>
              <a:t>La Agencia Nacional de Infraestructura promueve, respeta y garantiza el derecho a la consulta previa mediante la exigencia a los Concesionarios para que soliciten ante el Ministerio del Interior la certificación de presencia de comunidades étnicas en sus áreas de influencia y desarrollen los procesos de consulta previa hasta su protocolización. En 2015 y 2016, en los proyectos de infraestructura que resultaron certificados con presencia de comunidades étnicas se han realizado </a:t>
            </a:r>
            <a:r>
              <a:rPr lang="es-MX" sz="1600" b="1" dirty="0"/>
              <a:t>168</a:t>
            </a:r>
            <a:r>
              <a:rPr lang="es-MX" sz="1600" dirty="0"/>
              <a:t> procesos consultivos que se encuentran en desarrollo o protocolizados: </a:t>
            </a:r>
          </a:p>
        </p:txBody>
      </p:sp>
      <p:sp>
        <p:nvSpPr>
          <p:cNvPr id="8" name="CuadroTexto 7"/>
          <p:cNvSpPr txBox="1"/>
          <p:nvPr/>
        </p:nvSpPr>
        <p:spPr>
          <a:xfrm>
            <a:off x="1245636" y="1114527"/>
            <a:ext cx="6770914" cy="461665"/>
          </a:xfrm>
          <a:prstGeom prst="rect">
            <a:avLst/>
          </a:prstGeom>
          <a:noFill/>
        </p:spPr>
        <p:txBody>
          <a:bodyPr wrap="square" rtlCol="0">
            <a:spAutoFit/>
          </a:bodyPr>
          <a:lstStyle/>
          <a:p>
            <a:pPr algn="ctr"/>
            <a:r>
              <a:rPr lang="es-MX" sz="2400" b="1" dirty="0">
                <a:latin typeface="Calibri"/>
                <a:ea typeface="Times New Roman"/>
                <a:cs typeface="Times New Roman"/>
              </a:rPr>
              <a:t>6. DERECHO FUNDAMENTAL A LA CONSULTA PREVIA </a:t>
            </a:r>
            <a:endParaRPr lang="es-CO" sz="2400" b="1" dirty="0">
              <a:latin typeface="Calibri"/>
              <a:ea typeface="Times New Roman"/>
              <a:cs typeface="Times New Roman"/>
            </a:endParaRPr>
          </a:p>
        </p:txBody>
      </p:sp>
      <p:graphicFrame>
        <p:nvGraphicFramePr>
          <p:cNvPr id="10" name="Gráfico 9"/>
          <p:cNvGraphicFramePr>
            <a:graphicFrameLocks/>
          </p:cNvGraphicFramePr>
          <p:nvPr>
            <p:extLst>
              <p:ext uri="{D42A27DB-BD31-4B8C-83A1-F6EECF244321}">
                <p14:modId xmlns:p14="http://schemas.microsoft.com/office/powerpoint/2010/main" val="1286459214"/>
              </p:ext>
            </p:extLst>
          </p:nvPr>
        </p:nvGraphicFramePr>
        <p:xfrm>
          <a:off x="1237662" y="4577612"/>
          <a:ext cx="4601126" cy="2047700"/>
        </p:xfrm>
        <a:graphic>
          <a:graphicData uri="http://schemas.openxmlformats.org/drawingml/2006/chart">
            <c:chart xmlns:c="http://schemas.openxmlformats.org/drawingml/2006/chart" xmlns:r="http://schemas.openxmlformats.org/officeDocument/2006/relationships" r:id="rId7"/>
          </a:graphicData>
        </a:graphic>
      </p:graphicFrame>
      <p:pic>
        <p:nvPicPr>
          <p:cNvPr id="7" name="Imagen 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38788" y="2066887"/>
            <a:ext cx="2775276" cy="277527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Rectángulo 8"/>
          <p:cNvSpPr/>
          <p:nvPr/>
        </p:nvSpPr>
        <p:spPr>
          <a:xfrm>
            <a:off x="1232095" y="345086"/>
            <a:ext cx="7022821" cy="707886"/>
          </a:xfrm>
          <a:prstGeom prst="rect">
            <a:avLst/>
          </a:prstGeom>
          <a:noFill/>
        </p:spPr>
        <p:txBody>
          <a:bodyPr wrap="none" lIns="91440" tIns="45720" rIns="91440" bIns="45720">
            <a:spAutoFit/>
          </a:bodyPr>
          <a:lstStyle/>
          <a:p>
            <a:pPr algn="ctr"/>
            <a:r>
              <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a:t>
            </a:r>
            <a:r>
              <a:rPr lang="es-E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Área Social y Ambiental</a:t>
            </a:r>
            <a:endPar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2834848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3" hidden="1"/>
          <p:cNvGraphicFramePr>
            <a:graphicFrameLocks noChangeAspect="1"/>
          </p:cNvGraphicFramePr>
          <p:nvPr>
            <p:custDataLst>
              <p:tags r:id="rId2"/>
            </p:custDataLst>
            <p:extLst>
              <p:ext uri="{D42A27DB-BD31-4B8C-83A1-F6EECF244321}">
                <p14:modId xmlns:p14="http://schemas.microsoft.com/office/powerpoint/2010/main" val="22712722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297"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CuadroTexto 13"/>
          <p:cNvSpPr txBox="1"/>
          <p:nvPr/>
        </p:nvSpPr>
        <p:spPr>
          <a:xfrm>
            <a:off x="800100" y="2008713"/>
            <a:ext cx="7792572" cy="3877985"/>
          </a:xfrm>
          <a:prstGeom prst="rect">
            <a:avLst/>
          </a:prstGeom>
          <a:noFill/>
        </p:spPr>
        <p:txBody>
          <a:bodyPr wrap="square" rtlCol="0">
            <a:spAutoFit/>
          </a:bodyPr>
          <a:lstStyle/>
          <a:p>
            <a:pPr algn="just"/>
            <a:r>
              <a:rPr lang="es-MX" dirty="0"/>
              <a:t>La Agencia exige a los Concesionarios la ejecución de Planes de Reasentamiento a favor de las personas que resulten impactadas en su vivienda y se encuentren en estado de vulnerabilidad. Estos se despliegan a través del reconocimiento de compensaciones para la reubicación en viviendas de interés social prioritario o la ejecución de planes de reasentamiento por ocupación de predios. </a:t>
            </a:r>
          </a:p>
          <a:p>
            <a:pPr algn="just"/>
            <a:endParaRPr lang="es-MX" dirty="0"/>
          </a:p>
          <a:p>
            <a:pPr algn="just"/>
            <a:r>
              <a:rPr lang="es-MX" dirty="0"/>
              <a:t>En los años 2015 y 2016, en la muestra de 53 proyectos, hemos reasentado a </a:t>
            </a:r>
            <a:r>
              <a:rPr lang="es-MX" sz="2200" b="1" dirty="0"/>
              <a:t>2.368</a:t>
            </a:r>
            <a:r>
              <a:rPr lang="es-MX" dirty="0"/>
              <a:t> unidades sociales. </a:t>
            </a:r>
          </a:p>
          <a:p>
            <a:pPr algn="just"/>
            <a:endParaRPr lang="es-MX" dirty="0"/>
          </a:p>
          <a:p>
            <a:pPr algn="just"/>
            <a:r>
              <a:rPr lang="es-MX" dirty="0"/>
              <a:t>En 18 proyectos se han reconocido </a:t>
            </a:r>
            <a:r>
              <a:rPr lang="es-MX" sz="2200" b="1" dirty="0"/>
              <a:t>$68.510.079.845 </a:t>
            </a:r>
            <a:r>
              <a:rPr lang="es-MX" dirty="0"/>
              <a:t>en compensaciones  para la compra de una vivienda de interés prioritario, y se han ejecutado </a:t>
            </a:r>
            <a:r>
              <a:rPr lang="es-MX" sz="2200" b="1" dirty="0"/>
              <a:t>140</a:t>
            </a:r>
            <a:r>
              <a:rPr lang="es-MX" dirty="0"/>
              <a:t> planes de reasentamiento por ocupación de predios requeridos para los proyectos. </a:t>
            </a:r>
          </a:p>
        </p:txBody>
      </p:sp>
      <p:sp>
        <p:nvSpPr>
          <p:cNvPr id="8" name="CuadroTexto 7"/>
          <p:cNvSpPr txBox="1"/>
          <p:nvPr/>
        </p:nvSpPr>
        <p:spPr>
          <a:xfrm>
            <a:off x="1245636" y="1114527"/>
            <a:ext cx="6770914" cy="830997"/>
          </a:xfrm>
          <a:prstGeom prst="rect">
            <a:avLst/>
          </a:prstGeom>
          <a:noFill/>
        </p:spPr>
        <p:txBody>
          <a:bodyPr wrap="square" rtlCol="0">
            <a:spAutoFit/>
          </a:bodyPr>
          <a:lstStyle/>
          <a:p>
            <a:pPr algn="ctr"/>
            <a:r>
              <a:rPr lang="es-MX" sz="2400" b="1" dirty="0">
                <a:latin typeface="Calibri"/>
                <a:ea typeface="Times New Roman"/>
                <a:cs typeface="Times New Roman"/>
              </a:rPr>
              <a:t>7. DERECHO A LA VIVIENDA EN CONDICIONES DIGNAS</a:t>
            </a:r>
            <a:endParaRPr lang="es-CO" sz="2400" b="1" dirty="0">
              <a:latin typeface="Calibri"/>
              <a:ea typeface="Times New Roman"/>
              <a:cs typeface="Times New Roman"/>
            </a:endParaRPr>
          </a:p>
        </p:txBody>
      </p:sp>
      <p:sp>
        <p:nvSpPr>
          <p:cNvPr id="6" name="Rectángulo 5"/>
          <p:cNvSpPr/>
          <p:nvPr/>
        </p:nvSpPr>
        <p:spPr>
          <a:xfrm>
            <a:off x="1232095" y="345086"/>
            <a:ext cx="7022821" cy="707886"/>
          </a:xfrm>
          <a:prstGeom prst="rect">
            <a:avLst/>
          </a:prstGeom>
          <a:noFill/>
        </p:spPr>
        <p:txBody>
          <a:bodyPr wrap="none" lIns="91440" tIns="45720" rIns="91440" bIns="45720">
            <a:spAutoFit/>
          </a:bodyPr>
          <a:lstStyle/>
          <a:p>
            <a:pPr algn="ctr"/>
            <a:r>
              <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a:t>
            </a:r>
            <a:r>
              <a:rPr lang="es-E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Área Social y Ambiental</a:t>
            </a:r>
            <a:endPar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1248840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3" hidden="1"/>
          <p:cNvGraphicFramePr>
            <a:graphicFrameLocks noChangeAspect="1"/>
          </p:cNvGraphicFramePr>
          <p:nvPr>
            <p:custDataLst>
              <p:tags r:id="rId2"/>
            </p:custDataLst>
            <p:extLst>
              <p:ext uri="{D42A27DB-BD31-4B8C-83A1-F6EECF244321}">
                <p14:modId xmlns:p14="http://schemas.microsoft.com/office/powerpoint/2010/main" val="22712722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318"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CuadroTexto 13"/>
          <p:cNvSpPr txBox="1"/>
          <p:nvPr/>
        </p:nvSpPr>
        <p:spPr>
          <a:xfrm>
            <a:off x="696244" y="1945524"/>
            <a:ext cx="8094518" cy="1754326"/>
          </a:xfrm>
          <a:prstGeom prst="rect">
            <a:avLst/>
          </a:prstGeom>
          <a:noFill/>
        </p:spPr>
        <p:txBody>
          <a:bodyPr wrap="square" rtlCol="0">
            <a:spAutoFit/>
          </a:bodyPr>
          <a:lstStyle/>
          <a:p>
            <a:pPr algn="just"/>
            <a:r>
              <a:rPr lang="es-MX" dirty="0"/>
              <a:t>La Agencia Nacional de Infraestructura está comprometida con el desarrollo de proyectos de infraestructura de transporte respetuosos del medio ambiente y que generen desarrollo sostenible. Por lo tanto, requerimos a los Concesionarios que obtengan todos los permisos ambientales exigidos por las autoridades ambientales. En la muestra de 57 proyectos, se encontraron los siguientes datos de licencias ambientales obtenidas, en trámite, y PAGAS: </a:t>
            </a:r>
          </a:p>
        </p:txBody>
      </p:sp>
      <p:sp>
        <p:nvSpPr>
          <p:cNvPr id="8" name="CuadroTexto 7"/>
          <p:cNvSpPr txBox="1"/>
          <p:nvPr/>
        </p:nvSpPr>
        <p:spPr>
          <a:xfrm>
            <a:off x="1245636" y="1114527"/>
            <a:ext cx="6770914" cy="830997"/>
          </a:xfrm>
          <a:prstGeom prst="rect">
            <a:avLst/>
          </a:prstGeom>
          <a:noFill/>
        </p:spPr>
        <p:txBody>
          <a:bodyPr wrap="square" rtlCol="0">
            <a:spAutoFit/>
          </a:bodyPr>
          <a:lstStyle/>
          <a:p>
            <a:pPr algn="ctr"/>
            <a:r>
              <a:rPr lang="es-MX" sz="2400" b="1" dirty="0">
                <a:latin typeface="Calibri"/>
                <a:ea typeface="Times New Roman"/>
                <a:cs typeface="Times New Roman"/>
              </a:rPr>
              <a:t>8. DERECHO AL MEDIO AMBIENTE SANO Y AL DESARROLLO SOSTENIBLE</a:t>
            </a:r>
            <a:endParaRPr lang="es-CO" sz="2400" b="1" dirty="0">
              <a:latin typeface="Calibri"/>
              <a:ea typeface="Times New Roman"/>
              <a:cs typeface="Times New Roman"/>
            </a:endParaRPr>
          </a:p>
        </p:txBody>
      </p:sp>
      <p:graphicFrame>
        <p:nvGraphicFramePr>
          <p:cNvPr id="6" name="Gráfico 5"/>
          <p:cNvGraphicFramePr>
            <a:graphicFrameLocks/>
          </p:cNvGraphicFramePr>
          <p:nvPr>
            <p:extLst>
              <p:ext uri="{D42A27DB-BD31-4B8C-83A1-F6EECF244321}">
                <p14:modId xmlns:p14="http://schemas.microsoft.com/office/powerpoint/2010/main" val="1533349882"/>
              </p:ext>
            </p:extLst>
          </p:nvPr>
        </p:nvGraphicFramePr>
        <p:xfrm>
          <a:off x="904010" y="4304511"/>
          <a:ext cx="3034145" cy="213013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Gráfico 8"/>
          <p:cNvGraphicFramePr>
            <a:graphicFrameLocks/>
          </p:cNvGraphicFramePr>
          <p:nvPr>
            <p:extLst>
              <p:ext uri="{D42A27DB-BD31-4B8C-83A1-F6EECF244321}">
                <p14:modId xmlns:p14="http://schemas.microsoft.com/office/powerpoint/2010/main" val="1310451104"/>
              </p:ext>
            </p:extLst>
          </p:nvPr>
        </p:nvGraphicFramePr>
        <p:xfrm>
          <a:off x="2481382" y="3699850"/>
          <a:ext cx="4449355" cy="2516865"/>
        </p:xfrm>
        <a:graphic>
          <a:graphicData uri="http://schemas.openxmlformats.org/drawingml/2006/chart">
            <c:chart xmlns:c="http://schemas.openxmlformats.org/drawingml/2006/chart" xmlns:r="http://schemas.openxmlformats.org/officeDocument/2006/relationships" r:id="rId8"/>
          </a:graphicData>
        </a:graphic>
      </p:graphicFrame>
      <p:sp>
        <p:nvSpPr>
          <p:cNvPr id="10" name="Rectángulo 9"/>
          <p:cNvSpPr/>
          <p:nvPr/>
        </p:nvSpPr>
        <p:spPr>
          <a:xfrm>
            <a:off x="1232095" y="345086"/>
            <a:ext cx="7022821" cy="707886"/>
          </a:xfrm>
          <a:prstGeom prst="rect">
            <a:avLst/>
          </a:prstGeom>
          <a:noFill/>
        </p:spPr>
        <p:txBody>
          <a:bodyPr wrap="none" lIns="91440" tIns="45720" rIns="91440" bIns="45720">
            <a:spAutoFit/>
          </a:bodyPr>
          <a:lstStyle/>
          <a:p>
            <a:pPr algn="ctr"/>
            <a:r>
              <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a:t>
            </a:r>
            <a:r>
              <a:rPr lang="es-E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Área Social y Ambiental</a:t>
            </a:r>
            <a:endPar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4257127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3" hidden="1"/>
          <p:cNvGraphicFramePr>
            <a:graphicFrameLocks noChangeAspect="1"/>
          </p:cNvGraphicFramePr>
          <p:nvPr>
            <p:custDataLst>
              <p:tags r:id="rId2"/>
            </p:custDataLst>
            <p:extLst>
              <p:ext uri="{D42A27DB-BD31-4B8C-83A1-F6EECF244321}">
                <p14:modId xmlns:p14="http://schemas.microsoft.com/office/powerpoint/2010/main" val="22712722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342"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CuadroTexto 13"/>
          <p:cNvSpPr txBox="1"/>
          <p:nvPr/>
        </p:nvSpPr>
        <p:spPr>
          <a:xfrm>
            <a:off x="374073" y="2234045"/>
            <a:ext cx="2919845" cy="3693319"/>
          </a:xfrm>
          <a:prstGeom prst="rect">
            <a:avLst/>
          </a:prstGeom>
          <a:noFill/>
        </p:spPr>
        <p:txBody>
          <a:bodyPr wrap="square" rtlCol="0">
            <a:spAutoFit/>
          </a:bodyPr>
          <a:lstStyle/>
          <a:p>
            <a:pPr algn="just"/>
            <a:r>
              <a:rPr lang="es-MX" dirty="0"/>
              <a:t>Además, en el requerimiento de protección al medio ambiente y de especies especiales, solicitamos a los Concesionarios que adelanten los trámites de levantamiento de especies protegidas (vedas) y sustracción de zonas que se encuentran en reserva. </a:t>
            </a:r>
          </a:p>
          <a:p>
            <a:pPr algn="just"/>
            <a:endParaRPr lang="es-MX" dirty="0"/>
          </a:p>
          <a:p>
            <a:pPr algn="just"/>
            <a:r>
              <a:rPr lang="es-MX" dirty="0"/>
              <a:t>En los años 2015 y 2016, el resultado fue el siguiente:</a:t>
            </a:r>
          </a:p>
        </p:txBody>
      </p:sp>
      <p:sp>
        <p:nvSpPr>
          <p:cNvPr id="8" name="CuadroTexto 7"/>
          <p:cNvSpPr txBox="1"/>
          <p:nvPr/>
        </p:nvSpPr>
        <p:spPr>
          <a:xfrm>
            <a:off x="1245636" y="1114527"/>
            <a:ext cx="6770914" cy="830997"/>
          </a:xfrm>
          <a:prstGeom prst="rect">
            <a:avLst/>
          </a:prstGeom>
          <a:noFill/>
        </p:spPr>
        <p:txBody>
          <a:bodyPr wrap="square" rtlCol="0">
            <a:spAutoFit/>
          </a:bodyPr>
          <a:lstStyle/>
          <a:p>
            <a:pPr algn="ctr"/>
            <a:r>
              <a:rPr lang="es-MX" sz="2400" b="1" dirty="0">
                <a:latin typeface="Calibri"/>
                <a:ea typeface="Times New Roman"/>
                <a:cs typeface="Times New Roman"/>
              </a:rPr>
              <a:t>8. DERECHO AL MEDIO AMBIENTE SANO Y AL DESARROLLO SOSTENIBLE</a:t>
            </a:r>
            <a:endParaRPr lang="es-CO" sz="2400" b="1" dirty="0">
              <a:latin typeface="Calibri"/>
              <a:ea typeface="Times New Roman"/>
              <a:cs typeface="Times New Roman"/>
            </a:endParaRPr>
          </a:p>
        </p:txBody>
      </p:sp>
      <p:graphicFrame>
        <p:nvGraphicFramePr>
          <p:cNvPr id="9" name="Gráfico 8"/>
          <p:cNvGraphicFramePr>
            <a:graphicFrameLocks/>
          </p:cNvGraphicFramePr>
          <p:nvPr>
            <p:extLst>
              <p:ext uri="{D42A27DB-BD31-4B8C-83A1-F6EECF244321}">
                <p14:modId xmlns:p14="http://schemas.microsoft.com/office/powerpoint/2010/main" val="2324426614"/>
              </p:ext>
            </p:extLst>
          </p:nvPr>
        </p:nvGraphicFramePr>
        <p:xfrm>
          <a:off x="3628581" y="2595715"/>
          <a:ext cx="5247409" cy="2888672"/>
        </p:xfrm>
        <a:graphic>
          <a:graphicData uri="http://schemas.openxmlformats.org/drawingml/2006/chart">
            <c:chart xmlns:c="http://schemas.openxmlformats.org/drawingml/2006/chart" xmlns:r="http://schemas.openxmlformats.org/officeDocument/2006/relationships" r:id="rId7"/>
          </a:graphicData>
        </a:graphic>
      </p:graphicFrame>
      <p:sp>
        <p:nvSpPr>
          <p:cNvPr id="7" name="Rectángulo 6"/>
          <p:cNvSpPr/>
          <p:nvPr/>
        </p:nvSpPr>
        <p:spPr>
          <a:xfrm>
            <a:off x="1232095" y="345086"/>
            <a:ext cx="7022821" cy="707886"/>
          </a:xfrm>
          <a:prstGeom prst="rect">
            <a:avLst/>
          </a:prstGeom>
          <a:noFill/>
        </p:spPr>
        <p:txBody>
          <a:bodyPr wrap="none" lIns="91440" tIns="45720" rIns="91440" bIns="45720">
            <a:spAutoFit/>
          </a:bodyPr>
          <a:lstStyle/>
          <a:p>
            <a:pPr algn="ctr"/>
            <a:r>
              <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a:t>
            </a:r>
            <a:r>
              <a:rPr lang="es-E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Área Social y Ambiental</a:t>
            </a:r>
            <a:endPar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4111239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2315912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57"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4" name="Imagen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89958" y="1397508"/>
            <a:ext cx="5181402" cy="4162044"/>
          </a:xfrm>
          <a:prstGeom prst="rect">
            <a:avLst/>
          </a:prstGeom>
        </p:spPr>
      </p:pic>
    </p:spTree>
    <p:extLst>
      <p:ext uri="{BB962C8B-B14F-4D97-AF65-F5344CB8AC3E}">
        <p14:creationId xmlns:p14="http://schemas.microsoft.com/office/powerpoint/2010/main" val="1597392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extLst>
              <p:ext uri="{D42A27DB-BD31-4B8C-83A1-F6EECF244321}">
                <p14:modId xmlns:p14="http://schemas.microsoft.com/office/powerpoint/2010/main" val="24837712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0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3" name="Slide Number Placeholder 12"/>
          <p:cNvSpPr>
            <a:spLocks noGrp="1"/>
          </p:cNvSpPr>
          <p:nvPr>
            <p:ph type="sldNum" sz="quarter" idx="12"/>
          </p:nvPr>
        </p:nvSpPr>
        <p:spPr/>
        <p:txBody>
          <a:bodyPr/>
          <a:lstStyle/>
          <a:p>
            <a:pPr>
              <a:defRPr/>
            </a:pPr>
            <a:fld id="{C2C0D9B7-3709-4AA7-BC15-71609CD14C4E}" type="slidenum">
              <a:rPr lang="es-CO" smtClean="0">
                <a:solidFill>
                  <a:srgbClr val="244061">
                    <a:tint val="75000"/>
                  </a:srgbClr>
                </a:solidFill>
              </a:rPr>
              <a:pPr>
                <a:defRPr/>
              </a:pPr>
              <a:t>3</a:t>
            </a:fld>
            <a:endParaRPr lang="es-CO" dirty="0">
              <a:solidFill>
                <a:srgbClr val="244061">
                  <a:tint val="75000"/>
                </a:srgbClr>
              </a:solidFill>
            </a:endParaRPr>
          </a:p>
        </p:txBody>
      </p:sp>
      <p:sp>
        <p:nvSpPr>
          <p:cNvPr id="6" name="Rectangle 16"/>
          <p:cNvSpPr>
            <a:spLocks noChangeArrowheads="1"/>
          </p:cNvSpPr>
          <p:nvPr/>
        </p:nvSpPr>
        <p:spPr bwMode="auto">
          <a:xfrm>
            <a:off x="1268070" y="2885653"/>
            <a:ext cx="6493242" cy="83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b" anchorCtr="0" upright="1">
            <a:noAutofit/>
          </a:bodyPr>
          <a:lstStyle/>
          <a:p>
            <a:pPr algn="ctr">
              <a:lnSpc>
                <a:spcPct val="115000"/>
              </a:lnSpc>
              <a:spcAft>
                <a:spcPts val="1000"/>
              </a:spcAft>
            </a:pPr>
            <a:r>
              <a:rPr lang="es-CO" sz="3600" b="1" dirty="0">
                <a:effectLst/>
                <a:latin typeface="Calibri"/>
                <a:ea typeface="Times New Roman"/>
                <a:cs typeface="Times New Roman"/>
              </a:rPr>
              <a:t>AVANCES </a:t>
            </a:r>
            <a:r>
              <a:rPr lang="es-CO" sz="3600" b="1" dirty="0">
                <a:latin typeface="Calibri"/>
                <a:ea typeface="Times New Roman"/>
                <a:cs typeface="Times New Roman"/>
              </a:rPr>
              <a:t>DERECHOS HUMANOS</a:t>
            </a:r>
            <a:endParaRPr lang="es-CO" sz="1400" dirty="0">
              <a:effectLst/>
              <a:latin typeface="Calibri"/>
              <a:ea typeface="Times New Roman"/>
              <a:cs typeface="Times New Roman"/>
            </a:endParaRPr>
          </a:p>
        </p:txBody>
      </p:sp>
    </p:spTree>
    <p:extLst>
      <p:ext uri="{BB962C8B-B14F-4D97-AF65-F5344CB8AC3E}">
        <p14:creationId xmlns:p14="http://schemas.microsoft.com/office/powerpoint/2010/main" val="2312241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3" hidden="1"/>
          <p:cNvGraphicFramePr>
            <a:graphicFrameLocks noChangeAspect="1"/>
          </p:cNvGraphicFramePr>
          <p:nvPr>
            <p:custDataLst>
              <p:tags r:id="rId2"/>
            </p:custDataLst>
            <p:extLst>
              <p:ext uri="{D42A27DB-BD31-4B8C-83A1-F6EECF244321}">
                <p14:modId xmlns:p14="http://schemas.microsoft.com/office/powerpoint/2010/main" val="22712722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07"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Rectángulo 18"/>
          <p:cNvSpPr/>
          <p:nvPr/>
        </p:nvSpPr>
        <p:spPr>
          <a:xfrm>
            <a:off x="1232095" y="345086"/>
            <a:ext cx="7022821" cy="707886"/>
          </a:xfrm>
          <a:prstGeom prst="rect">
            <a:avLst/>
          </a:prstGeom>
          <a:noFill/>
        </p:spPr>
        <p:txBody>
          <a:bodyPr wrap="none" lIns="91440" tIns="45720" rIns="91440" bIns="45720">
            <a:spAutoFit/>
          </a:bodyPr>
          <a:lstStyle/>
          <a:p>
            <a:pPr algn="ctr"/>
            <a:r>
              <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a:t>
            </a:r>
            <a:r>
              <a:rPr lang="es-E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Área Social y Ambiental</a:t>
            </a:r>
            <a:endPar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2" name="CuadroTexto 1"/>
          <p:cNvSpPr txBox="1"/>
          <p:nvPr/>
        </p:nvSpPr>
        <p:spPr>
          <a:xfrm>
            <a:off x="1313426" y="1451124"/>
            <a:ext cx="6860153" cy="5355312"/>
          </a:xfrm>
          <a:prstGeom prst="rect">
            <a:avLst/>
          </a:prstGeom>
          <a:noFill/>
        </p:spPr>
        <p:txBody>
          <a:bodyPr wrap="square" rtlCol="0">
            <a:spAutoFit/>
          </a:bodyPr>
          <a:lstStyle/>
          <a:p>
            <a:pPr algn="just"/>
            <a:r>
              <a:rPr lang="es-MX" dirty="0"/>
              <a:t>La Agencia Nacional de Infraestructura a través de los componentes social y ambiental promueve, respeta y garantiza los derechos fundamentales de las personas que se relacionan con los proyectos de infraestructura de transporte de la Nación.</a:t>
            </a:r>
          </a:p>
          <a:p>
            <a:pPr algn="just"/>
            <a:endParaRPr lang="es-MX" dirty="0"/>
          </a:p>
          <a:p>
            <a:pPr algn="just"/>
            <a:r>
              <a:rPr lang="es-MX" dirty="0"/>
              <a:t>Los derechos fundamentales son:</a:t>
            </a:r>
          </a:p>
          <a:p>
            <a:pPr algn="just"/>
            <a:endParaRPr lang="es-MX" dirty="0"/>
          </a:p>
          <a:p>
            <a:pPr marL="342900" indent="-342900" algn="just">
              <a:buFont typeface="+mj-lt"/>
              <a:buAutoNum type="arabicPeriod"/>
            </a:pPr>
            <a:r>
              <a:rPr lang="es-MX" dirty="0"/>
              <a:t>Petición e Información.</a:t>
            </a:r>
          </a:p>
          <a:p>
            <a:pPr marL="342900" indent="-342900" algn="just">
              <a:buFont typeface="+mj-lt"/>
              <a:buAutoNum type="arabicPeriod"/>
            </a:pPr>
            <a:r>
              <a:rPr lang="es-MX" dirty="0"/>
              <a:t>Derecho al Trabajo.</a:t>
            </a:r>
          </a:p>
          <a:p>
            <a:pPr marL="342900" indent="-342900" algn="just">
              <a:buFont typeface="+mj-lt"/>
              <a:buAutoNum type="arabicPeriod"/>
            </a:pPr>
            <a:r>
              <a:rPr lang="es-MX" dirty="0"/>
              <a:t>Derecho a la Educación.</a:t>
            </a:r>
          </a:p>
          <a:p>
            <a:pPr marL="342900" indent="-342900" algn="just">
              <a:buFont typeface="+mj-lt"/>
              <a:buAutoNum type="arabicPeriod"/>
            </a:pPr>
            <a:r>
              <a:rPr lang="es-MX" dirty="0"/>
              <a:t>Derecho a la Participación Política Ciudadana.</a:t>
            </a:r>
          </a:p>
          <a:p>
            <a:pPr marL="342900" indent="-342900" algn="just">
              <a:buFont typeface="+mj-lt"/>
              <a:buAutoNum type="arabicPeriod"/>
            </a:pPr>
            <a:r>
              <a:rPr lang="es-MX" dirty="0"/>
              <a:t>Sostenibilidad Económica.</a:t>
            </a:r>
          </a:p>
          <a:p>
            <a:pPr marL="342900" indent="-342900" algn="just">
              <a:buFont typeface="+mj-lt"/>
              <a:buAutoNum type="arabicPeriod"/>
            </a:pPr>
            <a:r>
              <a:rPr lang="es-MX" dirty="0"/>
              <a:t>Consulta Previa.</a:t>
            </a:r>
          </a:p>
          <a:p>
            <a:pPr marL="342900" indent="-342900" algn="just">
              <a:buFont typeface="+mj-lt"/>
              <a:buAutoNum type="arabicPeriod"/>
            </a:pPr>
            <a:r>
              <a:rPr lang="es-MX" dirty="0"/>
              <a:t>Derecho a la Vivienda en Condiciones Dignas.</a:t>
            </a:r>
          </a:p>
          <a:p>
            <a:pPr marL="342900" indent="-342900" algn="just">
              <a:buFont typeface="+mj-lt"/>
              <a:buAutoNum type="arabicPeriod"/>
            </a:pPr>
            <a:r>
              <a:rPr lang="es-MX" dirty="0"/>
              <a:t>Derecho al Ambiente Sano y al Desarrollo Sostenible.</a:t>
            </a:r>
          </a:p>
          <a:p>
            <a:pPr algn="just"/>
            <a:endParaRPr lang="es-MX" dirty="0"/>
          </a:p>
          <a:p>
            <a:pPr algn="just"/>
            <a:endParaRPr lang="es-MX" dirty="0"/>
          </a:p>
          <a:p>
            <a:pPr marL="285750" indent="-285750" algn="just">
              <a:buFont typeface="Wingdings" panose="05000000000000000000" pitchFamily="2" charset="2"/>
              <a:buChar char="ü"/>
            </a:pPr>
            <a:endParaRPr lang="es-MX" dirty="0"/>
          </a:p>
          <a:p>
            <a:pPr algn="just"/>
            <a:r>
              <a:rPr lang="es-MX" dirty="0"/>
              <a:t> </a:t>
            </a:r>
          </a:p>
        </p:txBody>
      </p:sp>
    </p:spTree>
    <p:extLst>
      <p:ext uri="{BB962C8B-B14F-4D97-AF65-F5344CB8AC3E}">
        <p14:creationId xmlns:p14="http://schemas.microsoft.com/office/powerpoint/2010/main" val="1989843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3" hidden="1"/>
          <p:cNvGraphicFramePr>
            <a:graphicFrameLocks noChangeAspect="1"/>
          </p:cNvGraphicFramePr>
          <p:nvPr>
            <p:custDataLst>
              <p:tags r:id="rId2"/>
            </p:custDataLst>
            <p:extLst>
              <p:ext uri="{D42A27DB-BD31-4B8C-83A1-F6EECF244321}">
                <p14:modId xmlns:p14="http://schemas.microsoft.com/office/powerpoint/2010/main" val="22712722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215"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CuadroTexto 17"/>
          <p:cNvSpPr txBox="1"/>
          <p:nvPr/>
        </p:nvSpPr>
        <p:spPr>
          <a:xfrm>
            <a:off x="1358046" y="1428831"/>
            <a:ext cx="6770914" cy="830997"/>
          </a:xfrm>
          <a:prstGeom prst="rect">
            <a:avLst/>
          </a:prstGeom>
          <a:noFill/>
        </p:spPr>
        <p:txBody>
          <a:bodyPr wrap="square" rtlCol="0">
            <a:spAutoFit/>
          </a:bodyPr>
          <a:lstStyle/>
          <a:p>
            <a:pPr algn="ctr"/>
            <a:r>
              <a:rPr lang="es-MX" sz="2400" b="1" dirty="0">
                <a:latin typeface="Calibri"/>
                <a:ea typeface="Times New Roman"/>
                <a:cs typeface="Times New Roman"/>
              </a:rPr>
              <a:t>1. DERECHO FUNDAMENTAL DE PETICIÓN E INFORMACIÓN</a:t>
            </a:r>
            <a:endParaRPr lang="es-CO" sz="2400" b="1" dirty="0">
              <a:latin typeface="Calibri"/>
              <a:ea typeface="Times New Roman"/>
              <a:cs typeface="Times New Roman"/>
            </a:endParaRPr>
          </a:p>
        </p:txBody>
      </p:sp>
      <p:sp>
        <p:nvSpPr>
          <p:cNvPr id="2" name="CuadroTexto 1"/>
          <p:cNvSpPr txBox="1"/>
          <p:nvPr/>
        </p:nvSpPr>
        <p:spPr>
          <a:xfrm>
            <a:off x="1001486" y="2537716"/>
            <a:ext cx="7475817" cy="1477328"/>
          </a:xfrm>
          <a:prstGeom prst="rect">
            <a:avLst/>
          </a:prstGeom>
          <a:noFill/>
        </p:spPr>
        <p:txBody>
          <a:bodyPr wrap="square" rtlCol="0">
            <a:spAutoFit/>
          </a:bodyPr>
          <a:lstStyle/>
          <a:p>
            <a:pPr algn="just"/>
            <a:r>
              <a:rPr lang="es-MX" dirty="0"/>
              <a:t>La Agencia Nacional de Infraestructura en los proyectos concesionados tiene establecido como obligación contractual de los Concesionarios la ejecución del Programa de Atención al Usuario, el cual se dirige a atender peticiones, quejas y reclamos, y brindar información relacionada con la ejecución de los proyectos, de forma oportuna, adecuada y eficaz. </a:t>
            </a:r>
          </a:p>
        </p:txBody>
      </p:sp>
      <p:pic>
        <p:nvPicPr>
          <p:cNvPr id="6" name="Picture 8" descr="DSC021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7962" y="4124329"/>
            <a:ext cx="2876550" cy="21621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3" name="Imagen 2"/>
          <p:cNvPicPr>
            <a:picLocks noChangeAspect="1"/>
          </p:cNvPicPr>
          <p:nvPr/>
        </p:nvPicPr>
        <p:blipFill>
          <a:blip r:embed="rId8"/>
          <a:stretch>
            <a:fillRect/>
          </a:stretch>
        </p:blipFill>
        <p:spPr>
          <a:xfrm>
            <a:off x="5299369" y="4093444"/>
            <a:ext cx="2706862" cy="21930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Rectángulo 7"/>
          <p:cNvSpPr/>
          <p:nvPr/>
        </p:nvSpPr>
        <p:spPr>
          <a:xfrm>
            <a:off x="1232095" y="345086"/>
            <a:ext cx="7022821" cy="707886"/>
          </a:xfrm>
          <a:prstGeom prst="rect">
            <a:avLst/>
          </a:prstGeom>
          <a:noFill/>
        </p:spPr>
        <p:txBody>
          <a:bodyPr wrap="none" lIns="91440" tIns="45720" rIns="91440" bIns="45720">
            <a:spAutoFit/>
          </a:bodyPr>
          <a:lstStyle/>
          <a:p>
            <a:pPr algn="ctr"/>
            <a:r>
              <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a:t>
            </a:r>
            <a:r>
              <a:rPr lang="es-E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Área Social y Ambiental</a:t>
            </a:r>
            <a:endPar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4066657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3" hidden="1"/>
          <p:cNvGraphicFramePr>
            <a:graphicFrameLocks noChangeAspect="1"/>
          </p:cNvGraphicFramePr>
          <p:nvPr>
            <p:custDataLst>
              <p:tags r:id="rId2"/>
            </p:custDataLst>
            <p:extLst>
              <p:ext uri="{D42A27DB-BD31-4B8C-83A1-F6EECF244321}">
                <p14:modId xmlns:p14="http://schemas.microsoft.com/office/powerpoint/2010/main" val="22712722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198"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Gráfico 6"/>
          <p:cNvGraphicFramePr>
            <a:graphicFrameLocks/>
          </p:cNvGraphicFramePr>
          <p:nvPr>
            <p:extLst>
              <p:ext uri="{D42A27DB-BD31-4B8C-83A1-F6EECF244321}">
                <p14:modId xmlns:p14="http://schemas.microsoft.com/office/powerpoint/2010/main" val="461319433"/>
              </p:ext>
            </p:extLst>
          </p:nvPr>
        </p:nvGraphicFramePr>
        <p:xfrm>
          <a:off x="5538355" y="2635687"/>
          <a:ext cx="3273136" cy="2828438"/>
        </p:xfrm>
        <a:graphic>
          <a:graphicData uri="http://schemas.openxmlformats.org/drawingml/2006/chart">
            <c:chart xmlns:c="http://schemas.openxmlformats.org/drawingml/2006/chart" xmlns:r="http://schemas.openxmlformats.org/officeDocument/2006/relationships" r:id="rId7"/>
          </a:graphicData>
        </a:graphic>
      </p:graphicFrame>
      <p:sp>
        <p:nvSpPr>
          <p:cNvPr id="2" name="CuadroTexto 1"/>
          <p:cNvSpPr txBox="1"/>
          <p:nvPr/>
        </p:nvSpPr>
        <p:spPr>
          <a:xfrm>
            <a:off x="446809" y="2459041"/>
            <a:ext cx="4561609" cy="2923877"/>
          </a:xfrm>
          <a:prstGeom prst="rect">
            <a:avLst/>
          </a:prstGeom>
          <a:noFill/>
        </p:spPr>
        <p:txBody>
          <a:bodyPr wrap="square" rtlCol="0">
            <a:spAutoFit/>
          </a:bodyPr>
          <a:lstStyle/>
          <a:p>
            <a:pPr algn="just"/>
            <a:r>
              <a:rPr lang="es-MX" dirty="0"/>
              <a:t>Dentro de dicho programa, los Concesionarios deben instalar las oficinas de atención al usuario para que se cree un canal directo de comunicación que permita recibir las PQRS. </a:t>
            </a:r>
          </a:p>
          <a:p>
            <a:pPr algn="just"/>
            <a:endParaRPr lang="es-MX" dirty="0"/>
          </a:p>
          <a:p>
            <a:pPr algn="just"/>
            <a:r>
              <a:rPr lang="es-MX" dirty="0"/>
              <a:t>Estadísticamente tenemos una muestra de 53 proyectos de infraestructura de transporte, que durante los años 2015 y 2016 abrieron </a:t>
            </a:r>
            <a:r>
              <a:rPr lang="es-MX" sz="2200" b="1" dirty="0"/>
              <a:t>223</a:t>
            </a:r>
            <a:r>
              <a:rPr lang="es-MX" dirty="0"/>
              <a:t> Oficinas que se dividen en oficinas móviles y fijas.</a:t>
            </a:r>
          </a:p>
        </p:txBody>
      </p:sp>
      <p:sp>
        <p:nvSpPr>
          <p:cNvPr id="8" name="CuadroTexto 7"/>
          <p:cNvSpPr txBox="1"/>
          <p:nvPr/>
        </p:nvSpPr>
        <p:spPr>
          <a:xfrm>
            <a:off x="1358046" y="1428831"/>
            <a:ext cx="6770914" cy="830997"/>
          </a:xfrm>
          <a:prstGeom prst="rect">
            <a:avLst/>
          </a:prstGeom>
          <a:noFill/>
        </p:spPr>
        <p:txBody>
          <a:bodyPr wrap="square" rtlCol="0">
            <a:spAutoFit/>
          </a:bodyPr>
          <a:lstStyle/>
          <a:p>
            <a:pPr algn="ctr"/>
            <a:r>
              <a:rPr lang="es-MX" sz="2400" b="1" dirty="0">
                <a:latin typeface="Calibri"/>
                <a:ea typeface="Times New Roman"/>
                <a:cs typeface="Times New Roman"/>
              </a:rPr>
              <a:t>1. DERECHO FUNDAMENTAL DE PETICIÓN E INFORMACIÓN</a:t>
            </a:r>
            <a:endParaRPr lang="es-CO" sz="2400" b="1" dirty="0">
              <a:latin typeface="Calibri"/>
              <a:ea typeface="Times New Roman"/>
              <a:cs typeface="Times New Roman"/>
            </a:endParaRPr>
          </a:p>
        </p:txBody>
      </p:sp>
      <p:sp>
        <p:nvSpPr>
          <p:cNvPr id="9" name="Rectángulo 8"/>
          <p:cNvSpPr/>
          <p:nvPr/>
        </p:nvSpPr>
        <p:spPr>
          <a:xfrm>
            <a:off x="1232095" y="345086"/>
            <a:ext cx="7022821" cy="707886"/>
          </a:xfrm>
          <a:prstGeom prst="rect">
            <a:avLst/>
          </a:prstGeom>
          <a:noFill/>
        </p:spPr>
        <p:txBody>
          <a:bodyPr wrap="none" lIns="91440" tIns="45720" rIns="91440" bIns="45720">
            <a:spAutoFit/>
          </a:bodyPr>
          <a:lstStyle/>
          <a:p>
            <a:pPr algn="ctr"/>
            <a:r>
              <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a:t>
            </a:r>
            <a:r>
              <a:rPr lang="es-E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Área Social y Ambiental</a:t>
            </a:r>
            <a:endPar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2365998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70"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CuadroTexto 1"/>
          <p:cNvSpPr txBox="1"/>
          <p:nvPr/>
        </p:nvSpPr>
        <p:spPr>
          <a:xfrm>
            <a:off x="567294" y="2249256"/>
            <a:ext cx="8073736" cy="2431435"/>
          </a:xfrm>
          <a:prstGeom prst="rect">
            <a:avLst/>
          </a:prstGeom>
          <a:noFill/>
        </p:spPr>
        <p:txBody>
          <a:bodyPr wrap="square" rtlCol="0">
            <a:spAutoFit/>
          </a:bodyPr>
          <a:lstStyle/>
          <a:p>
            <a:pPr algn="just"/>
            <a:r>
              <a:rPr lang="es-MX" dirty="0"/>
              <a:t>Igualmente, en los 53 proyectos que sirvieron de muestra, encontramos que durante el año 2015, se recibieron </a:t>
            </a:r>
            <a:r>
              <a:rPr lang="es-MX" sz="2200" b="1" dirty="0"/>
              <a:t>18.244</a:t>
            </a:r>
            <a:r>
              <a:rPr lang="es-MX" dirty="0"/>
              <a:t> peticiones, quejas y reclamos, a través de los diversos canales de comunicación que se tienen implementados en los proyectos concesionados. En lo corrido del año 2016, se han recibido </a:t>
            </a:r>
            <a:r>
              <a:rPr lang="es-MX" sz="2200" b="1" dirty="0"/>
              <a:t>17.216. </a:t>
            </a:r>
          </a:p>
          <a:p>
            <a:pPr algn="just"/>
            <a:endParaRPr lang="es-MX" dirty="0"/>
          </a:p>
          <a:p>
            <a:pPr algn="just"/>
            <a:endParaRPr lang="es-MX" dirty="0"/>
          </a:p>
          <a:p>
            <a:pPr algn="just"/>
            <a:endParaRPr lang="es-MX" dirty="0"/>
          </a:p>
          <a:p>
            <a:pPr algn="just"/>
            <a:endParaRPr lang="es-MX" dirty="0"/>
          </a:p>
        </p:txBody>
      </p:sp>
      <p:graphicFrame>
        <p:nvGraphicFramePr>
          <p:cNvPr id="8" name="Gráfico 7"/>
          <p:cNvGraphicFramePr>
            <a:graphicFrameLocks/>
          </p:cNvGraphicFramePr>
          <p:nvPr>
            <p:extLst>
              <p:ext uri="{D42A27DB-BD31-4B8C-83A1-F6EECF244321}">
                <p14:modId xmlns:p14="http://schemas.microsoft.com/office/powerpoint/2010/main" val="3760130678"/>
              </p:ext>
            </p:extLst>
          </p:nvPr>
        </p:nvGraphicFramePr>
        <p:xfrm>
          <a:off x="567294" y="3925751"/>
          <a:ext cx="4225076" cy="230890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Gráfico 8"/>
          <p:cNvGraphicFramePr>
            <a:graphicFrameLocks/>
          </p:cNvGraphicFramePr>
          <p:nvPr>
            <p:extLst>
              <p:ext uri="{D42A27DB-BD31-4B8C-83A1-F6EECF244321}">
                <p14:modId xmlns:p14="http://schemas.microsoft.com/office/powerpoint/2010/main" val="3964070862"/>
              </p:ext>
            </p:extLst>
          </p:nvPr>
        </p:nvGraphicFramePr>
        <p:xfrm>
          <a:off x="4743503" y="3925751"/>
          <a:ext cx="3635829" cy="2601948"/>
        </p:xfrm>
        <a:graphic>
          <a:graphicData uri="http://schemas.openxmlformats.org/drawingml/2006/chart">
            <c:chart xmlns:c="http://schemas.openxmlformats.org/drawingml/2006/chart" xmlns:r="http://schemas.openxmlformats.org/officeDocument/2006/relationships" r:id="rId8"/>
          </a:graphicData>
        </a:graphic>
      </p:graphicFrame>
      <p:sp>
        <p:nvSpPr>
          <p:cNvPr id="10" name="CuadroTexto 9"/>
          <p:cNvSpPr txBox="1"/>
          <p:nvPr/>
        </p:nvSpPr>
        <p:spPr>
          <a:xfrm>
            <a:off x="1406913" y="1235615"/>
            <a:ext cx="6770914" cy="830997"/>
          </a:xfrm>
          <a:prstGeom prst="rect">
            <a:avLst/>
          </a:prstGeom>
          <a:noFill/>
        </p:spPr>
        <p:txBody>
          <a:bodyPr wrap="square" rtlCol="0">
            <a:spAutoFit/>
          </a:bodyPr>
          <a:lstStyle/>
          <a:p>
            <a:pPr algn="ctr"/>
            <a:r>
              <a:rPr lang="es-MX" sz="2400" b="1" dirty="0">
                <a:latin typeface="Calibri"/>
                <a:ea typeface="Times New Roman"/>
                <a:cs typeface="Times New Roman"/>
              </a:rPr>
              <a:t>1. DERECHO FUNDAMENTAL DE PETICIÓN E INFORMACIÓN</a:t>
            </a:r>
            <a:endParaRPr lang="es-CO" sz="2400" b="1" dirty="0">
              <a:latin typeface="Calibri"/>
              <a:ea typeface="Times New Roman"/>
              <a:cs typeface="Times New Roman"/>
            </a:endParaRPr>
          </a:p>
        </p:txBody>
      </p:sp>
      <p:sp>
        <p:nvSpPr>
          <p:cNvPr id="11" name="Rectángulo 10"/>
          <p:cNvSpPr/>
          <p:nvPr/>
        </p:nvSpPr>
        <p:spPr>
          <a:xfrm>
            <a:off x="1232095" y="345086"/>
            <a:ext cx="7022821" cy="707886"/>
          </a:xfrm>
          <a:prstGeom prst="rect">
            <a:avLst/>
          </a:prstGeom>
          <a:noFill/>
        </p:spPr>
        <p:txBody>
          <a:bodyPr wrap="none" lIns="91440" tIns="45720" rIns="91440" bIns="45720">
            <a:spAutoFit/>
          </a:bodyPr>
          <a:lstStyle/>
          <a:p>
            <a:pPr algn="ctr"/>
            <a:r>
              <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a:t>
            </a:r>
            <a:r>
              <a:rPr lang="es-E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Área Social y Ambiental</a:t>
            </a:r>
            <a:endPar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3251632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92"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CuadroTexto 1"/>
          <p:cNvSpPr txBox="1"/>
          <p:nvPr/>
        </p:nvSpPr>
        <p:spPr>
          <a:xfrm>
            <a:off x="717521" y="2384518"/>
            <a:ext cx="8051964" cy="1815882"/>
          </a:xfrm>
          <a:prstGeom prst="rect">
            <a:avLst/>
          </a:prstGeom>
          <a:noFill/>
        </p:spPr>
        <p:txBody>
          <a:bodyPr wrap="square" rtlCol="0">
            <a:spAutoFit/>
          </a:bodyPr>
          <a:lstStyle/>
          <a:p>
            <a:pPr algn="just"/>
            <a:r>
              <a:rPr lang="es-MX" sz="1600" dirty="0"/>
              <a:t>Las reuniones de socialización son otro instrumento importante que garantiza el derecho de información de las personas que se encuentran en el área de influencia del proyecto porque permiten informar las particularidades de los proyectos (contractuales, técnicas, ambientales, sociales, etc.) y escuchar las inquietudes de las comunidades. </a:t>
            </a:r>
          </a:p>
          <a:p>
            <a:pPr algn="just"/>
            <a:endParaRPr lang="es-MX" sz="1600" dirty="0"/>
          </a:p>
          <a:p>
            <a:pPr algn="just"/>
            <a:r>
              <a:rPr lang="es-MX" sz="1600" dirty="0"/>
              <a:t>Los 53 proyectos revisados, en el año 2015 realizaron </a:t>
            </a:r>
            <a:r>
              <a:rPr lang="es-MX" sz="1600" b="1" dirty="0"/>
              <a:t>1.482</a:t>
            </a:r>
            <a:r>
              <a:rPr lang="es-MX" sz="1600" dirty="0"/>
              <a:t> reuniones de socialización y en el año 2016, se han realizado </a:t>
            </a:r>
            <a:r>
              <a:rPr lang="es-MX" sz="1600" b="1" dirty="0"/>
              <a:t>824</a:t>
            </a:r>
            <a:r>
              <a:rPr lang="es-MX" sz="1600" dirty="0"/>
              <a:t>. </a:t>
            </a:r>
          </a:p>
        </p:txBody>
      </p:sp>
      <p:sp>
        <p:nvSpPr>
          <p:cNvPr id="10" name="CuadroTexto 9"/>
          <p:cNvSpPr txBox="1"/>
          <p:nvPr/>
        </p:nvSpPr>
        <p:spPr>
          <a:xfrm>
            <a:off x="1358046" y="1428831"/>
            <a:ext cx="6770914" cy="830997"/>
          </a:xfrm>
          <a:prstGeom prst="rect">
            <a:avLst/>
          </a:prstGeom>
          <a:noFill/>
        </p:spPr>
        <p:txBody>
          <a:bodyPr wrap="square" rtlCol="0">
            <a:spAutoFit/>
          </a:bodyPr>
          <a:lstStyle/>
          <a:p>
            <a:pPr algn="ctr"/>
            <a:r>
              <a:rPr lang="es-MX" sz="2400" b="1" dirty="0">
                <a:latin typeface="Calibri"/>
                <a:ea typeface="Times New Roman"/>
                <a:cs typeface="Times New Roman"/>
              </a:rPr>
              <a:t>1. DERECHO FUNDAMENTAL DE PETICIÓN E INFORMACIÓN</a:t>
            </a:r>
            <a:endParaRPr lang="es-CO" sz="2400" b="1" dirty="0">
              <a:latin typeface="Calibri"/>
              <a:ea typeface="Times New Roman"/>
              <a:cs typeface="Times New Roman"/>
            </a:endParaRPr>
          </a:p>
        </p:txBody>
      </p:sp>
      <p:pic>
        <p:nvPicPr>
          <p:cNvPr id="6" name="Imagen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31573" y="4325090"/>
            <a:ext cx="2875810" cy="215685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Rectángulo 6"/>
          <p:cNvSpPr/>
          <p:nvPr/>
        </p:nvSpPr>
        <p:spPr>
          <a:xfrm>
            <a:off x="1232095" y="345086"/>
            <a:ext cx="7022821" cy="707886"/>
          </a:xfrm>
          <a:prstGeom prst="rect">
            <a:avLst/>
          </a:prstGeom>
          <a:noFill/>
        </p:spPr>
        <p:txBody>
          <a:bodyPr wrap="none" lIns="91440" tIns="45720" rIns="91440" bIns="45720">
            <a:spAutoFit/>
          </a:bodyPr>
          <a:lstStyle/>
          <a:p>
            <a:pPr algn="ctr"/>
            <a:r>
              <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a:t>
            </a:r>
            <a:r>
              <a:rPr lang="es-E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Área Social y Ambiental</a:t>
            </a:r>
            <a:endPar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3046477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116"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CuadroTexto 17"/>
          <p:cNvSpPr txBox="1"/>
          <p:nvPr/>
        </p:nvSpPr>
        <p:spPr>
          <a:xfrm>
            <a:off x="1208314" y="1282745"/>
            <a:ext cx="6770914" cy="461665"/>
          </a:xfrm>
          <a:prstGeom prst="rect">
            <a:avLst/>
          </a:prstGeom>
          <a:noFill/>
        </p:spPr>
        <p:txBody>
          <a:bodyPr wrap="square" rtlCol="0">
            <a:spAutoFit/>
          </a:bodyPr>
          <a:lstStyle/>
          <a:p>
            <a:pPr algn="ctr"/>
            <a:r>
              <a:rPr lang="es-MX" sz="2400" b="1" dirty="0">
                <a:latin typeface="Calibri"/>
                <a:ea typeface="Times New Roman"/>
                <a:cs typeface="Times New Roman"/>
              </a:rPr>
              <a:t>2. DERECHO FUNDAMENTAL AL TRABAJO </a:t>
            </a:r>
            <a:endParaRPr lang="es-CO" sz="2400" b="1" dirty="0">
              <a:latin typeface="Calibri"/>
              <a:ea typeface="Times New Roman"/>
              <a:cs typeface="Times New Roman"/>
            </a:endParaRPr>
          </a:p>
        </p:txBody>
      </p:sp>
      <p:sp>
        <p:nvSpPr>
          <p:cNvPr id="2" name="CuadroTexto 1"/>
          <p:cNvSpPr txBox="1"/>
          <p:nvPr/>
        </p:nvSpPr>
        <p:spPr>
          <a:xfrm>
            <a:off x="1408021" y="2711146"/>
            <a:ext cx="6670963" cy="2646878"/>
          </a:xfrm>
          <a:prstGeom prst="rect">
            <a:avLst/>
          </a:prstGeom>
          <a:noFill/>
        </p:spPr>
        <p:txBody>
          <a:bodyPr wrap="square" rtlCol="0">
            <a:spAutoFit/>
          </a:bodyPr>
          <a:lstStyle/>
          <a:p>
            <a:pPr algn="just"/>
            <a:r>
              <a:rPr lang="es-MX" dirty="0"/>
              <a:t>La Política de Generación de Empleo de la ANI busca que el proyecto vincule el mayor número de personas del área de influencia directa del proyecto, para que presten labores relacionadas con mano de obra. </a:t>
            </a:r>
          </a:p>
          <a:p>
            <a:pPr algn="just"/>
            <a:endParaRPr lang="es-MX" dirty="0"/>
          </a:p>
          <a:p>
            <a:pPr algn="just"/>
            <a:r>
              <a:rPr lang="es-MX" dirty="0"/>
              <a:t>En el año 2015 y 2016, los 53 proyectos que sirvieron de muestra arrojaron un total de </a:t>
            </a:r>
            <a:r>
              <a:rPr lang="es-MX" sz="2200" b="1" dirty="0"/>
              <a:t>46.007 </a:t>
            </a:r>
            <a:r>
              <a:rPr lang="es-MX" dirty="0"/>
              <a:t>personas vinculadas a los proyectos de infraestructura de transporte.</a:t>
            </a:r>
          </a:p>
          <a:p>
            <a:pPr algn="just"/>
            <a:endParaRPr lang="es-MX" dirty="0"/>
          </a:p>
        </p:txBody>
      </p:sp>
      <p:sp>
        <p:nvSpPr>
          <p:cNvPr id="6" name="Rectángulo 5"/>
          <p:cNvSpPr/>
          <p:nvPr/>
        </p:nvSpPr>
        <p:spPr>
          <a:xfrm>
            <a:off x="1232095" y="345086"/>
            <a:ext cx="7022821" cy="707886"/>
          </a:xfrm>
          <a:prstGeom prst="rect">
            <a:avLst/>
          </a:prstGeom>
          <a:noFill/>
        </p:spPr>
        <p:txBody>
          <a:bodyPr wrap="none" lIns="91440" tIns="45720" rIns="91440" bIns="45720">
            <a:spAutoFit/>
          </a:bodyPr>
          <a:lstStyle/>
          <a:p>
            <a:pPr algn="ctr"/>
            <a:r>
              <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a:t>
            </a:r>
            <a:r>
              <a:rPr lang="es-E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Área Social y Ambiental</a:t>
            </a:r>
            <a:endPar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12620467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39&quot;&gt;&lt;version val=&quot;21183&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7&quot;&gt;&lt;elem m_fUsage=&quot;2.69891059609000020000E+000&quot;&gt;&lt;m_ppcolschidx val=&quot;0&quot;/&gt;&lt;m_rgb r=&quot;95&quot; g=&quot;b3&quot; b=&quot;d7&quot;/&gt;&lt;/elem&gt;&lt;elem m_fUsage=&quot;2.27611758283289990000E+000&quot;&gt;&lt;m_ppcolschidx val=&quot;0&quot;/&gt;&lt;m_rgb r=&quot;7f&quot; g=&quot;7f&quot; b=&quot;7f&quot;/&gt;&lt;/elem&gt;&lt;elem m_fUsage=&quot;1.94753203454961050000E+000&quot;&gt;&lt;m_ppcolschidx val=&quot;0&quot;/&gt;&lt;m_rgb r=&quot;bf&quot; g=&quot;bf&quot; b=&quot;bf&quot;/&gt;&lt;/elem&gt;&lt;elem m_fUsage=&quot;1.21361826373501590000E+000&quot;&gt;&lt;m_ppcolschidx val=&quot;0&quot;/&gt;&lt;m_rgb r=&quot;36&quot; g=&quot;60&quot; b=&quot;92&quot;/&gt;&lt;/elem&gt;&lt;elem m_fUsage=&quot;1.02635124360039480000E+000&quot;&gt;&lt;m_ppcolschidx val=&quot;0&quot;/&gt;&lt;m_rgb r=&quot;d9&quot; g=&quot;d9&quot; b=&quot;d9&quot;/&gt;&lt;/elem&gt;&lt;elem m_fUsage=&quot;2.88210765068180720000E-001&quot;&gt;&lt;m_ppcolschidx val=&quot;0&quot;/&gt;&lt;m_rgb r=&quot;24&quot; g=&quot;40&quot; b=&quot;61&quot;/&gt;&lt;/elem&gt;&lt;elem m_fUsage=&quot;2.05891132094649100000E-001&quot;&gt;&lt;m_ppcolschidx val=&quot;0&quot;/&gt;&lt;m_rgb r=&quot;a6&quot; g=&quot;a6&quot; b=&quot;a6&quot;/&gt;&lt;/elem&gt;&lt;/m_vecMRU&gt;&lt;/m_mruColor&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CDefaultPrec&gt;&lt;/root&gt;"/>
  <p:tag name="THINKCELLUNDODONOTDELETE" val="13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of1lz785029W5QenBo_G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DIUfAvxx5U6KroDGBWqzm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NOB37tIvZEGT8CuoODbv2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6w1R.JuqvUKq1ooSY0XBD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90IG4Op1KUyZVFRdStyc2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iauloeukbkC27FQiS1qUE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cNN5AWZ92ky9MEV0q8zww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FYbwo9AthUuE.91gUlFBk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SJSnmfNNVEqJPNl7AW2hV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VYwZ1M7eG0.jNdzCVSD8O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QWYaRyqNEkGOukg5uv1cO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d_P9fboXu0.IO8lChEu5o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ZLo1VcRmXEKFaIQRadjjk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BgdyCmJ5EGj5KRqCCnA3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2.8X9YeG6k.xnXVSAiJHV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LR6CLhMO0SjKRPu_O0hu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x2jScBLiuk6KLo0sLxdCt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SRVFNPLT8Ua98uLBCIL4c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zktlhI8h2Ei_kK1d0trQK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6HqzUZ2V4kSkUAGQ0Il2u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RAAAsFFX1kuGGmmOOH7Og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J9O9Fm9zFUmjHR0rPyEQo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04EyAmG.vU.tyllajF_Oe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vJNeayY3Gk.49_resxvDA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cNN5AWZ92ky9MEV0q8zww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F9BheZNjg022f.xW_Zqxv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sxtJt2Wj10eKpMgU4_al4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aFfuEWCH0E29iZh5ToItr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hQxFVzBCeky9IUK7A2vvj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W7e6TteMBEKF3tXkGjWvw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FvHQrVme_EeqJHHqOdgxD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fkRbDQmWr02pGTxAMGr5y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Sa9EjtYRLEq.Sa1_uMAwu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qIG8OQMxAU2fzgqyNFJw2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2.8X9YeG6k.xnXVSAiJHV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F9BheZNjg022f.xW_Zqxv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SJSnmfNNVEqJPNl7AW2hV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VYwZ1M7eG0.jNdzCVSD8O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dFCPDM1Nm0.ULHT78o0iA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MQ5l6lrWhUSfZ7CJUHmAr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5llhCPHSx0unBsk906R7b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HaQl5OiYLE29QVV.CfTU9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f84OrOpCUU6qxIVX3yhLE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B16YG7AWgUWRMd25FpTcU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aFfuEWCH0E29iZh5ToItr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njxhAqMzkC79VmyB5OJP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zdaBqouLVE.2phnNOznu8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hQxFVzBCeky9IUK7A2vvjg"/>
</p:tagLst>
</file>

<file path=ppt/theme/theme1.xml><?xml version="1.0" encoding="utf-8"?>
<a:theme xmlns:a="http://schemas.openxmlformats.org/drawingml/2006/main" name="plantilla ANI">
  <a:themeElements>
    <a:clrScheme name="ANI2">
      <a:dk1>
        <a:srgbClr val="386295"/>
      </a:dk1>
      <a:lt1>
        <a:sysClr val="window" lastClr="FFFFFF"/>
      </a:lt1>
      <a:dk2>
        <a:srgbClr val="244061"/>
      </a:dk2>
      <a:lt2>
        <a:srgbClr val="B8CCE4"/>
      </a:lt2>
      <a:accent1>
        <a:srgbClr val="D9D9D9"/>
      </a:accent1>
      <a:accent2>
        <a:srgbClr val="A6A6A6"/>
      </a:accent2>
      <a:accent3>
        <a:srgbClr val="7F7F7F"/>
      </a:accent3>
      <a:accent4>
        <a:srgbClr val="424242"/>
      </a:accent4>
      <a:accent5>
        <a:srgbClr val="E36C09"/>
      </a:accent5>
      <a:accent6>
        <a:srgbClr val="366092"/>
      </a:accent6>
      <a:hlink>
        <a:srgbClr val="244061"/>
      </a:hlink>
      <a:folHlink>
        <a:srgbClr val="1C31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ANI PPT</Template>
  <TotalTime>293</TotalTime>
  <Words>1323</Words>
  <Application>Microsoft Office PowerPoint</Application>
  <PresentationFormat>Presentación en pantalla (4:3)</PresentationFormat>
  <Paragraphs>148</Paragraphs>
  <Slides>18</Slides>
  <Notes>18</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18</vt:i4>
      </vt:variant>
    </vt:vector>
  </HeadingPairs>
  <TitlesOfParts>
    <vt:vector size="27" baseType="lpstr">
      <vt:lpstr>Arial</vt:lpstr>
      <vt:lpstr>Calibri</vt:lpstr>
      <vt:lpstr>Candara</vt:lpstr>
      <vt:lpstr>Helvetica Neue Bold Condensed</vt:lpstr>
      <vt:lpstr>Impact</vt:lpstr>
      <vt:lpstr>Times New Roman</vt:lpstr>
      <vt:lpstr>Wingdings</vt:lpstr>
      <vt:lpstr>plantilla ANI</vt:lpstr>
      <vt:lpstr>think-cell Slide</vt:lpstr>
      <vt:lpstr>Promoción de los Derechos Humanos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del documento</dc:title>
  <dc:creator>Leonardo Garcia Duarte</dc:creator>
  <cp:lastModifiedBy>Ricardo Aguilera Wilches</cp:lastModifiedBy>
  <cp:revision>117</cp:revision>
  <dcterms:created xsi:type="dcterms:W3CDTF">2015-06-23T21:46:26Z</dcterms:created>
  <dcterms:modified xsi:type="dcterms:W3CDTF">2016-09-22T23:09:19Z</dcterms:modified>
</cp:coreProperties>
</file>