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11"/>
  </p:notesMasterIdLst>
  <p:handoutMasterIdLst>
    <p:handoutMasterId r:id="rId12"/>
  </p:handoutMasterIdLst>
  <p:sldIdLst>
    <p:sldId id="259" r:id="rId2"/>
    <p:sldId id="278" r:id="rId3"/>
    <p:sldId id="263" r:id="rId4"/>
    <p:sldId id="279" r:id="rId5"/>
    <p:sldId id="283" r:id="rId6"/>
    <p:sldId id="285" r:id="rId7"/>
    <p:sldId id="268" r:id="rId8"/>
    <p:sldId id="281" r:id="rId9"/>
    <p:sldId id="284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6DF4"/>
    <a:srgbClr val="0054BC"/>
    <a:srgbClr val="069169"/>
    <a:srgbClr val="DCE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02"/>
    <p:restoredTop sz="96642"/>
  </p:normalViewPr>
  <p:slideViewPr>
    <p:cSldViewPr snapToGrid="0" snapToObjects="1">
      <p:cViewPr varScale="1">
        <p:scale>
          <a:sx n="146" d="100"/>
          <a:sy n="146" d="100"/>
        </p:scale>
        <p:origin x="10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7" d="100"/>
          <a:sy n="67" d="100"/>
        </p:scale>
        <p:origin x="32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2686D-009B-4755-BF3C-B1645D0A938E}" type="datetimeFigureOut">
              <a:rPr lang="es-ES" smtClean="0"/>
              <a:t>15/01/2019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AE71F-6302-4695-A732-5DA60A1BF9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6418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06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4170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95ef59f3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95ef59f3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9262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3656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2470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6689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7666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7405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1412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0004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 1 1" preserve="1" userDrawn="1">
  <p:cSld name="1_Diapositiva de título 1 1 1">
    <p:bg>
      <p:bgPr>
        <a:solidFill>
          <a:srgbClr val="06916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/>
        </p:nvSpPr>
        <p:spPr>
          <a:xfrm>
            <a:off x="8336496" y="546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t>‹Nº›</a:t>
            </a:fld>
            <a:endParaRPr sz="700" b="0" i="0" u="none" strike="noStrike" cap="none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1" name="Google Shape;31;p5"/>
          <p:cNvSpPr txBox="1"/>
          <p:nvPr userDrawn="1"/>
        </p:nvSpPr>
        <p:spPr>
          <a:xfrm>
            <a:off x="8336496" y="-215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‹Nº›</a:t>
            </a:fld>
            <a:endParaRPr sz="700" b="0" i="0" u="none" strike="noStrike" cap="none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2" name="Google Shape;32;p5"/>
          <p:cNvSpPr/>
          <p:nvPr/>
        </p:nvSpPr>
        <p:spPr>
          <a:xfrm>
            <a:off x="3213694" y="0"/>
            <a:ext cx="5935223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5"/>
          <p:cNvSpPr txBox="1"/>
          <p:nvPr/>
        </p:nvSpPr>
        <p:spPr>
          <a:xfrm>
            <a:off x="1098468" y="4856142"/>
            <a:ext cx="42930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la Presidencia de la República.</a:t>
            </a:r>
            <a:endParaRPr sz="600" b="0" i="0" u="none" strike="noStrike" cap="non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FAB7457-61BC-0144-984D-ACFC03D1D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892" y="346605"/>
            <a:ext cx="2616953" cy="746654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9EBB03E-157E-1743-86F1-8874FFB41B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1004" y="1439863"/>
            <a:ext cx="5149596" cy="1349375"/>
          </a:xfrm>
        </p:spPr>
        <p:txBody>
          <a:bodyPr/>
          <a:lstStyle>
            <a:lvl1pPr marL="95250" indent="0" algn="r">
              <a:buNone/>
              <a:defRPr sz="3000">
                <a:solidFill>
                  <a:srgbClr val="0054BC"/>
                </a:solidFill>
              </a:defRPr>
            </a:lvl1pPr>
          </a:lstStyle>
          <a:p>
            <a:r>
              <a:rPr lang="es-ES" dirty="0"/>
              <a:t>Editar los estilos de texto del patrón</a:t>
            </a:r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6C4BAFA-CF82-7743-AB31-DAA7A61A6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66" y="3771884"/>
            <a:ext cx="3904083" cy="73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14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Título complejo">
    <p:bg>
      <p:bgPr>
        <a:solidFill>
          <a:srgbClr val="2D6DF4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/>
        </p:nvSpPr>
        <p:spPr>
          <a:xfrm>
            <a:off x="8321454" y="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chemeClr val="bg1"/>
                </a:solidFill>
                <a:latin typeface="Work Sans"/>
                <a:ea typeface="Work Sans"/>
                <a:cs typeface="Work Sans"/>
                <a:sym typeface="Work Sans"/>
              </a:rPr>
              <a:t>‹Nº›</a:t>
            </a:fld>
            <a:endParaRPr sz="700" b="0" i="0" u="none" strike="noStrike" cap="none" dirty="0">
              <a:solidFill>
                <a:schemeClr val="bg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3768725" y="1733025"/>
            <a:ext cx="4752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chemeClr val="bg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761125" y="2553350"/>
            <a:ext cx="4760200" cy="1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500">
                <a:solidFill>
                  <a:schemeClr val="bg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bg>
      <p:bgPr>
        <a:solidFill>
          <a:srgbClr val="DCEBFB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1497026" y="995328"/>
            <a:ext cx="1853423" cy="953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Work Sans Light"/>
              <a:buNone/>
              <a:defRPr sz="72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 dirty="0"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 hasCustomPrompt="1"/>
          </p:nvPr>
        </p:nvSpPr>
        <p:spPr>
          <a:xfrm>
            <a:off x="3768725" y="1714364"/>
            <a:ext cx="4752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s-ES" dirty="0"/>
              <a:t> </a:t>
            </a:r>
            <a:endParaRPr dirty="0"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3761125" y="2526597"/>
            <a:ext cx="4752600" cy="1336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None/>
              <a:defRPr sz="1500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/>
          <p:nvPr/>
        </p:nvSpPr>
        <p:spPr>
          <a:xfrm>
            <a:off x="8332725" y="623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t>‹Nº›</a:t>
            </a:fld>
            <a:endParaRPr sz="700" b="0" i="0" u="none" strike="noStrike" cap="none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FAB7457-61BC-0144-984D-ACFC03D1D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618" y="287254"/>
            <a:ext cx="1118402" cy="3190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6C4BAFA-CF82-7743-AB31-DAA7A61A6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89" y="4523448"/>
            <a:ext cx="1870211" cy="350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bg>
      <p:bgPr>
        <a:solidFill>
          <a:srgbClr val="DCEAFB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body" idx="1"/>
          </p:nvPr>
        </p:nvSpPr>
        <p:spPr>
          <a:xfrm>
            <a:off x="6336126" y="2114592"/>
            <a:ext cx="2352000" cy="2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Work Sans Light"/>
              <a:buNone/>
              <a:defRPr sz="1000">
                <a:solidFill>
                  <a:srgbClr val="0066C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 dirty="0"/>
          </a:p>
        </p:txBody>
      </p:sp>
      <p:sp>
        <p:nvSpPr>
          <p:cNvPr id="73" name="Google Shape;73;p10"/>
          <p:cNvSpPr>
            <a:spLocks noGrp="1"/>
          </p:cNvSpPr>
          <p:nvPr>
            <p:ph type="pic" idx="2"/>
          </p:nvPr>
        </p:nvSpPr>
        <p:spPr>
          <a:xfrm>
            <a:off x="-1" y="943597"/>
            <a:ext cx="5314401" cy="3557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74" name="Google Shape;74;p10"/>
          <p:cNvSpPr txBox="1"/>
          <p:nvPr/>
        </p:nvSpPr>
        <p:spPr>
          <a:xfrm>
            <a:off x="8273320" y="623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t>‹Nº›</a:t>
            </a:fld>
            <a:endParaRPr sz="700" b="0" i="0" u="none" strike="noStrike" cap="none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336126" y="1302359"/>
            <a:ext cx="2351999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FAB7457-61BC-0144-984D-ACFC03D1D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618" y="287254"/>
            <a:ext cx="1118402" cy="3190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6C4BAFA-CF82-7743-AB31-DAA7A61A6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89" y="4523448"/>
            <a:ext cx="1870211" cy="350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bg>
      <p:bgPr>
        <a:solidFill>
          <a:srgbClr val="DCEAFB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/>
        </p:nvSpPr>
        <p:spPr>
          <a:xfrm>
            <a:off x="8299683" y="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0066CD"/>
                </a:solidFill>
                <a:latin typeface="Work Sans"/>
                <a:ea typeface="Work Sans"/>
                <a:cs typeface="Work Sans"/>
                <a:sym typeface="Work Sans"/>
              </a:rPr>
              <a:t>‹Nº›</a:t>
            </a:fld>
            <a:endParaRPr sz="700" b="0" i="0" u="none" strike="noStrike" cap="none" dirty="0">
              <a:solidFill>
                <a:srgbClr val="0066C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FAB7457-61BC-0144-984D-ACFC03D1D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618" y="287254"/>
            <a:ext cx="1118402" cy="3190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C4BAFA-CF82-7743-AB31-DAA7A61A6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89" y="4523448"/>
            <a:ext cx="1870211" cy="35066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300"/>
              <a:buFont typeface="Work Sans"/>
              <a:buNone/>
              <a:defRPr sz="33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52" r:id="rId2"/>
    <p:sldLayoutId id="2147483653" r:id="rId3"/>
    <p:sldLayoutId id="2147483656" r:id="rId4"/>
    <p:sldLayoutId id="214748366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9E0C39-8742-B14F-9B09-71798CFEC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Audiencia Pública de Rendición de Cuentas ANI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68724" y="1733025"/>
            <a:ext cx="5037345" cy="643800"/>
          </a:xfrm>
        </p:spPr>
        <p:txBody>
          <a:bodyPr/>
          <a:lstStyle/>
          <a:p>
            <a:r>
              <a:rPr lang="es-ES_tradnl" dirty="0"/>
              <a:t>Rendición de Cuentas ANI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16 de noviembre de 2018</a:t>
            </a:r>
          </a:p>
        </p:txBody>
      </p:sp>
    </p:spTree>
    <p:extLst>
      <p:ext uri="{BB962C8B-B14F-4D97-AF65-F5344CB8AC3E}">
        <p14:creationId xmlns:p14="http://schemas.microsoft.com/office/powerpoint/2010/main" val="1854764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E2117D-904B-9646-B64F-E643ED65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426" y="236624"/>
            <a:ext cx="1217145" cy="953898"/>
          </a:xfrm>
        </p:spPr>
        <p:txBody>
          <a:bodyPr/>
          <a:lstStyle/>
          <a:p>
            <a:r>
              <a:rPr lang="es-CO" dirty="0"/>
              <a:t>1.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B95EF5-0377-FE46-AC78-C19BF76F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697" y="502579"/>
            <a:ext cx="4752600" cy="643800"/>
          </a:xfrm>
        </p:spPr>
        <p:txBody>
          <a:bodyPr/>
          <a:lstStyle/>
          <a:p>
            <a:r>
              <a:rPr lang="es-CO" dirty="0"/>
              <a:t>Fase de Convocatoria externa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73AD18D-0342-C644-9D11-3212DB23CCE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05827" y="1228967"/>
            <a:ext cx="8532345" cy="3209104"/>
          </a:xfrm>
        </p:spPr>
        <p:txBody>
          <a:bodyPr/>
          <a:lstStyle/>
          <a:p>
            <a:pPr algn="just"/>
            <a:r>
              <a:rPr lang="es-CO" sz="1400" dirty="0"/>
              <a:t>Se actualizó la base de datos con categorías que hacen referencia a Universidades, Entes de Control, Concesiones, Interventorías, Red de sociales,  Comunicadores de las concesiones y Veedurías de todo el territorio Nacional.</a:t>
            </a:r>
          </a:p>
          <a:p>
            <a:pPr algn="just"/>
            <a:endParaRPr lang="es-CO" sz="800" dirty="0"/>
          </a:p>
          <a:p>
            <a:pPr algn="just"/>
            <a:r>
              <a:rPr lang="es-CO" sz="1400" dirty="0"/>
              <a:t>Se hicieron llamadas telefónicas y solicitudes a través de chat con las Concesiones para invitar al evento. </a:t>
            </a:r>
          </a:p>
          <a:p>
            <a:pPr algn="just"/>
            <a:endParaRPr lang="es-CO" sz="800" dirty="0"/>
          </a:p>
          <a:p>
            <a:pPr algn="just"/>
            <a:r>
              <a:rPr lang="es-CO" sz="1400" dirty="0"/>
              <a:t>Se les solicitó a las concesiones que replicaran la invitación a la comunidad, veedores e interesados en participar y conocer la gestión de la ANI.</a:t>
            </a:r>
          </a:p>
          <a:p>
            <a:pPr algn="just"/>
            <a:endParaRPr lang="es-CO" sz="800" dirty="0"/>
          </a:p>
          <a:p>
            <a:pPr algn="just"/>
            <a:r>
              <a:rPr lang="es-CO" sz="1400" dirty="0"/>
              <a:t>Se diseñaron y enviaron invitaciones digitales a medios de comunicación en el país.</a:t>
            </a:r>
          </a:p>
          <a:p>
            <a:pPr algn="just"/>
            <a:endParaRPr lang="es-CO" sz="800" dirty="0"/>
          </a:p>
          <a:p>
            <a:pPr algn="just"/>
            <a:r>
              <a:rPr lang="es-CO" sz="1400" dirty="0"/>
              <a:t>Se elaboró invitación tipo comercial y video institucional con el Presidente de la Entidad.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E2117D-904B-9646-B64F-E643ED65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426" y="236624"/>
            <a:ext cx="1217145" cy="953898"/>
          </a:xfrm>
        </p:spPr>
        <p:txBody>
          <a:bodyPr/>
          <a:lstStyle/>
          <a:p>
            <a:r>
              <a:rPr lang="es-CO" dirty="0"/>
              <a:t>2.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B95EF5-0377-FE46-AC78-C19BF76F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697" y="502579"/>
            <a:ext cx="4752600" cy="643800"/>
          </a:xfrm>
        </p:spPr>
        <p:txBody>
          <a:bodyPr/>
          <a:lstStyle/>
          <a:p>
            <a:r>
              <a:rPr lang="es-CO" dirty="0"/>
              <a:t>Fase de Convocatoria en Redes Sociales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73AD18D-0342-C644-9D11-3212DB23CCE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25714" y="1843313"/>
            <a:ext cx="7459315" cy="2423885"/>
          </a:xfrm>
        </p:spPr>
        <p:txBody>
          <a:bodyPr/>
          <a:lstStyle/>
          <a:p>
            <a:pPr algn="just"/>
            <a:r>
              <a:rPr lang="es-CO" sz="1600" dirty="0"/>
              <a:t> Se realizaron preguntas a los ciudadanos las cuales fueron emitidas en directo durante el programa a través de la señal </a:t>
            </a:r>
            <a:r>
              <a:rPr lang="es-CO" sz="1600" dirty="0" err="1"/>
              <a:t>streaming</a:t>
            </a:r>
            <a:r>
              <a:rPr lang="es-CO" sz="1600" dirty="0"/>
              <a:t>.</a:t>
            </a:r>
          </a:p>
          <a:p>
            <a:pPr algn="just"/>
            <a:endParaRPr lang="es-CO" sz="1600" dirty="0"/>
          </a:p>
          <a:p>
            <a:pPr algn="just"/>
            <a:r>
              <a:rPr lang="es-CO" sz="1600" dirty="0"/>
              <a:t> Desde el 22 de octubre se publicó por Redes Sociales, Twitter y Facebook la invitación a los ciudadanos para enviar sus preguntas por redes sociales o a los correos de Rendición y Contáctenos.</a:t>
            </a:r>
          </a:p>
        </p:txBody>
      </p:sp>
    </p:spTree>
    <p:extLst>
      <p:ext uri="{BB962C8B-B14F-4D97-AF65-F5344CB8AC3E}">
        <p14:creationId xmlns:p14="http://schemas.microsoft.com/office/powerpoint/2010/main" val="3588468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E2117D-904B-9646-B64F-E643ED65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426" y="236624"/>
            <a:ext cx="1217145" cy="953898"/>
          </a:xfrm>
        </p:spPr>
        <p:txBody>
          <a:bodyPr/>
          <a:lstStyle/>
          <a:p>
            <a:r>
              <a:rPr lang="es-CO" dirty="0"/>
              <a:t>3.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B95EF5-0377-FE46-AC78-C19BF76F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697" y="502579"/>
            <a:ext cx="4752600" cy="643800"/>
          </a:xfrm>
        </p:spPr>
        <p:txBody>
          <a:bodyPr/>
          <a:lstStyle/>
          <a:p>
            <a:r>
              <a:rPr lang="es-CO" dirty="0"/>
              <a:t>Datos y estadísticas de Redes Sociales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630619-7E92-4A20-AE34-4EC965892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91" y="1391760"/>
            <a:ext cx="473107" cy="473107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05E749B-F311-468C-A23B-90AABBF58D2C}"/>
              </a:ext>
            </a:extLst>
          </p:cNvPr>
          <p:cNvSpPr txBox="1">
            <a:spLocks/>
          </p:cNvSpPr>
          <p:nvPr/>
        </p:nvSpPr>
        <p:spPr>
          <a:xfrm>
            <a:off x="1116811" y="1400629"/>
            <a:ext cx="1586631" cy="465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 b="0" i="0" u="none" strike="noStrike" cap="none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1400" dirty="0"/>
              <a:t>YouTube </a:t>
            </a:r>
          </a:p>
        </p:txBody>
      </p:sp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CFC7EC8B-D22C-4499-B0A6-6A6329DBB343}"/>
              </a:ext>
            </a:extLst>
          </p:cNvPr>
          <p:cNvSpPr txBox="1">
            <a:spLocks/>
          </p:cNvSpPr>
          <p:nvPr/>
        </p:nvSpPr>
        <p:spPr>
          <a:xfrm>
            <a:off x="-128349" y="3457421"/>
            <a:ext cx="3878042" cy="8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None/>
              <a:defRPr sz="15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pPr marL="514350" indent="-285750">
              <a:buFont typeface="Arial" panose="020B0604020202020204" pitchFamily="34" charset="0"/>
              <a:buChar char="•"/>
            </a:pPr>
            <a:r>
              <a:rPr lang="es-CO" sz="1200" dirty="0"/>
              <a:t>5,7% tasa de interacción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s-CO" sz="1200" dirty="0"/>
              <a:t>1.700 impresiones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s-CO" sz="1200" dirty="0"/>
              <a:t>544 vistas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9D6EDD8-EC79-41AD-B5FB-B51D0B6CDE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5" t="19314" r="35175" b="10213"/>
          <a:stretch/>
        </p:blipFill>
        <p:spPr>
          <a:xfrm>
            <a:off x="543961" y="2066105"/>
            <a:ext cx="2105220" cy="1341013"/>
          </a:xfrm>
          <a:prstGeom prst="rect">
            <a:avLst/>
          </a:prstGeom>
        </p:spPr>
      </p:pic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9A30BB32-8148-42E2-BBCF-059AF42F1F96}"/>
              </a:ext>
            </a:extLst>
          </p:cNvPr>
          <p:cNvSpPr txBox="1">
            <a:spLocks/>
          </p:cNvSpPr>
          <p:nvPr/>
        </p:nvSpPr>
        <p:spPr>
          <a:xfrm>
            <a:off x="2823030" y="3498366"/>
            <a:ext cx="3878042" cy="8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None/>
              <a:defRPr sz="15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pPr marL="514350" indent="-285750">
              <a:buFont typeface="Arial" panose="020B0604020202020204" pitchFamily="34" charset="0"/>
              <a:buChar char="•"/>
            </a:pPr>
            <a:r>
              <a:rPr lang="es-CO" sz="1200" dirty="0"/>
              <a:t>40 publicaciones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s-CO" sz="1200" dirty="0"/>
              <a:t>403.560 impresiones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s-CO" sz="1200" dirty="0"/>
              <a:t>930 </a:t>
            </a:r>
            <a:r>
              <a:rPr lang="es-CO" sz="1200" dirty="0" err="1"/>
              <a:t>Retweets</a:t>
            </a:r>
            <a:endParaRPr lang="es-CO" sz="12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601B862-9251-4B0C-A691-6224E94B6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604" y="1348253"/>
            <a:ext cx="473107" cy="472509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F3548865-7118-424A-A4A6-FE376AF5CF77}"/>
              </a:ext>
            </a:extLst>
          </p:cNvPr>
          <p:cNvSpPr txBox="1">
            <a:spLocks/>
          </p:cNvSpPr>
          <p:nvPr/>
        </p:nvSpPr>
        <p:spPr>
          <a:xfrm>
            <a:off x="4308034" y="1350889"/>
            <a:ext cx="1586631" cy="465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 b="0" i="0" u="none" strike="noStrike" cap="none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1400" dirty="0"/>
              <a:t>Twitter 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9FBF2259-A249-45CC-B0AF-6A37D0C01602}"/>
              </a:ext>
            </a:extLst>
          </p:cNvPr>
          <p:cNvSpPr txBox="1">
            <a:spLocks/>
          </p:cNvSpPr>
          <p:nvPr/>
        </p:nvSpPr>
        <p:spPr>
          <a:xfrm>
            <a:off x="6846988" y="1403275"/>
            <a:ext cx="1022507" cy="465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 b="0" i="0" u="none" strike="noStrike" cap="none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1400" dirty="0"/>
              <a:t>Facebook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1675EB2-19C1-4647-B064-B08B220506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26" y="1395482"/>
            <a:ext cx="465662" cy="465662"/>
          </a:xfrm>
          <a:prstGeom prst="rect">
            <a:avLst/>
          </a:prstGeom>
        </p:spPr>
      </p:pic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3F03EFD8-AA96-4180-9FD6-77D12311B315}"/>
              </a:ext>
            </a:extLst>
          </p:cNvPr>
          <p:cNvSpPr txBox="1">
            <a:spLocks/>
          </p:cNvSpPr>
          <p:nvPr/>
        </p:nvSpPr>
        <p:spPr>
          <a:xfrm>
            <a:off x="5612723" y="3506159"/>
            <a:ext cx="4752600" cy="8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None/>
              <a:defRPr sz="15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pPr marL="514350" indent="-285750">
              <a:buFont typeface="Arial" panose="020B0604020202020204" pitchFamily="34" charset="0"/>
              <a:buChar char="•"/>
            </a:pPr>
            <a:r>
              <a:rPr lang="es-CO" sz="1200" dirty="0"/>
              <a:t>6.414 personas alcanzadas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s-CO" sz="1200" dirty="0"/>
              <a:t>605 interacciones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s-CO" sz="1200" dirty="0"/>
              <a:t>27 veces compartido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s-CO" sz="1200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6BC35632-A2BD-4228-A386-988FD189FF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18" t="19161" r="28972" b="24682"/>
          <a:stretch/>
        </p:blipFill>
        <p:spPr>
          <a:xfrm>
            <a:off x="3442386" y="1905586"/>
            <a:ext cx="1989365" cy="144358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4DD4FFD-3CB0-4C7A-8F59-E19465AA19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47" t="15771" r="29350" b="13091"/>
          <a:stretch/>
        </p:blipFill>
        <p:spPr>
          <a:xfrm>
            <a:off x="6177179" y="1993923"/>
            <a:ext cx="2323640" cy="134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69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E2117D-904B-9646-B64F-E643ED65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426" y="236624"/>
            <a:ext cx="1217145" cy="953898"/>
          </a:xfrm>
        </p:spPr>
        <p:txBody>
          <a:bodyPr/>
          <a:lstStyle/>
          <a:p>
            <a:r>
              <a:rPr lang="es-CO" dirty="0"/>
              <a:t>4.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B95EF5-0377-FE46-AC78-C19BF76F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697" y="502579"/>
            <a:ext cx="4752600" cy="643800"/>
          </a:xfrm>
        </p:spPr>
        <p:txBody>
          <a:bodyPr/>
          <a:lstStyle/>
          <a:p>
            <a:r>
              <a:rPr lang="es-CO" dirty="0"/>
              <a:t>Soporte de piezas divulgadas externamente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8834044-3BE5-4016-B921-0D239E5310C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0" y="1542644"/>
            <a:ext cx="2875677" cy="477860"/>
          </a:xfrm>
        </p:spPr>
        <p:txBody>
          <a:bodyPr/>
          <a:lstStyle/>
          <a:p>
            <a:r>
              <a:rPr lang="es-CO" dirty="0"/>
              <a:t>Post para Redes Sociales</a:t>
            </a:r>
          </a:p>
        </p:txBody>
      </p:sp>
      <p:sp>
        <p:nvSpPr>
          <p:cNvPr id="15" name="Marcador de texto 5">
            <a:extLst>
              <a:ext uri="{FF2B5EF4-FFF2-40B4-BE49-F238E27FC236}">
                <a16:creationId xmlns:a16="http://schemas.microsoft.com/office/drawing/2014/main" id="{E4AB39FF-DC7F-425E-8FA3-F9F572E76BC6}"/>
              </a:ext>
            </a:extLst>
          </p:cNvPr>
          <p:cNvSpPr txBox="1">
            <a:spLocks/>
          </p:cNvSpPr>
          <p:nvPr/>
        </p:nvSpPr>
        <p:spPr>
          <a:xfrm>
            <a:off x="4194313" y="3014418"/>
            <a:ext cx="2773018" cy="81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None/>
              <a:defRPr sz="15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pPr algn="ctr"/>
            <a:r>
              <a:rPr lang="es-CO" dirty="0"/>
              <a:t>Portada falsa en la Web</a:t>
            </a:r>
            <a:endParaRPr lang="es-CO" i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32357A4-B4AC-4CF7-B3D7-787E7E79B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2612"/>
            <a:ext cx="2053259" cy="11542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3617B32-936B-4EAF-9EA6-CB9C431CE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24806"/>
            <a:ext cx="2524540" cy="141920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8966663-02FD-4033-AC20-676A5481B4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65" t="47886" r="29350" b="13606"/>
          <a:stretch/>
        </p:blipFill>
        <p:spPr>
          <a:xfrm>
            <a:off x="7148809" y="3011557"/>
            <a:ext cx="2007498" cy="105786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6A36ED0-DF0E-4ED1-BB28-674FA9FB2D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454" t="41307" r="22826" b="7998"/>
          <a:stretch/>
        </p:blipFill>
        <p:spPr>
          <a:xfrm>
            <a:off x="6549887" y="1476781"/>
            <a:ext cx="2606420" cy="13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01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84266CB-C3CA-41F6-8C2E-F00249D1D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0282"/>
            <a:ext cx="5314950" cy="3548012"/>
          </a:xfrm>
          <a:prstGeom prst="rect">
            <a:avLst/>
          </a:prstGeom>
        </p:spPr>
      </p:pic>
      <p:sp>
        <p:nvSpPr>
          <p:cNvPr id="216" name="Google Shape;216;p28"/>
          <p:cNvSpPr txBox="1">
            <a:spLocks noGrp="1"/>
          </p:cNvSpPr>
          <p:nvPr>
            <p:ph type="title"/>
          </p:nvPr>
        </p:nvSpPr>
        <p:spPr>
          <a:xfrm>
            <a:off x="5588000" y="2249850"/>
            <a:ext cx="3425371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/>
            <a:r>
              <a:rPr lang="es-CO" sz="2400" b="1" dirty="0"/>
              <a:t>Fase de Convocatoria interna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E2117D-904B-9646-B64F-E643ED65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426" y="236624"/>
            <a:ext cx="1217145" cy="953898"/>
          </a:xfrm>
        </p:spPr>
        <p:txBody>
          <a:bodyPr/>
          <a:lstStyle/>
          <a:p>
            <a:r>
              <a:rPr lang="es-CO" dirty="0"/>
              <a:t>1.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B95EF5-0377-FE46-AC78-C19BF76F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697" y="502579"/>
            <a:ext cx="4752600" cy="643800"/>
          </a:xfrm>
        </p:spPr>
        <p:txBody>
          <a:bodyPr/>
          <a:lstStyle/>
          <a:p>
            <a:r>
              <a:rPr lang="es-CO" dirty="0"/>
              <a:t>Fase de Convocatoria interna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73AD18D-0342-C644-9D11-3212DB23CCE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5203" y="1443731"/>
            <a:ext cx="6303223" cy="3275181"/>
          </a:xfrm>
        </p:spPr>
        <p:txBody>
          <a:bodyPr/>
          <a:lstStyle/>
          <a:p>
            <a:pPr algn="just"/>
            <a:r>
              <a:rPr lang="es-CO" sz="1600" dirty="0"/>
              <a:t>Se diseñaron piezas informativos (</a:t>
            </a:r>
            <a:r>
              <a:rPr lang="es-CO" sz="1600" dirty="0" err="1"/>
              <a:t>ecards</a:t>
            </a:r>
            <a:r>
              <a:rPr lang="es-CO" sz="1600" dirty="0"/>
              <a:t> y banner) que invitaban a los funcionarios de la ANI, a realizar preguntas, proponer temas, y participar vía </a:t>
            </a:r>
            <a:r>
              <a:rPr lang="es-CO" sz="1600" dirty="0" err="1"/>
              <a:t>streaming</a:t>
            </a:r>
            <a:r>
              <a:rPr lang="es-CO" sz="1600" dirty="0"/>
              <a:t> de la Rendición. </a:t>
            </a:r>
          </a:p>
          <a:p>
            <a:pPr algn="just"/>
            <a:endParaRPr lang="es-CO" sz="100" dirty="0"/>
          </a:p>
          <a:p>
            <a:pPr algn="just"/>
            <a:r>
              <a:rPr lang="es-CO" sz="1600" dirty="0"/>
              <a:t>Dichas </a:t>
            </a:r>
            <a:r>
              <a:rPr lang="es-CO" sz="1600" dirty="0" err="1"/>
              <a:t>ecards</a:t>
            </a:r>
            <a:r>
              <a:rPr lang="es-CO" sz="1600" dirty="0"/>
              <a:t> fueron enviadas día intermedio en horarios estratégicos de atención, logrando que en promedio 230 funcionarios conocieran la información allí expuesta. </a:t>
            </a:r>
          </a:p>
          <a:p>
            <a:pPr algn="just"/>
            <a:endParaRPr lang="es-CO" sz="100" dirty="0"/>
          </a:p>
          <a:p>
            <a:pPr algn="just"/>
            <a:r>
              <a:rPr lang="es-CO" sz="1600" dirty="0"/>
              <a:t>Desde Planeación se realizó invitación a los Vicepresidentes y Gerentes de la ANI para que asistieran a la audiencia presencialmente.</a:t>
            </a:r>
          </a:p>
          <a:p>
            <a:pPr algn="just"/>
            <a:endParaRPr lang="es-CO" sz="100" dirty="0"/>
          </a:p>
          <a:p>
            <a:pPr algn="just"/>
            <a:r>
              <a:rPr lang="es-CO" sz="1600" dirty="0"/>
              <a:t>Se realizó encuesta de satisfacción interna y externa del evento a través de la plataforma </a:t>
            </a:r>
            <a:r>
              <a:rPr lang="es-CO" sz="1600" dirty="0" err="1"/>
              <a:t>typeform</a:t>
            </a:r>
            <a:r>
              <a:rPr lang="es-CO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332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E2117D-904B-9646-B64F-E643ED65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426" y="236624"/>
            <a:ext cx="1217145" cy="953898"/>
          </a:xfrm>
        </p:spPr>
        <p:txBody>
          <a:bodyPr/>
          <a:lstStyle/>
          <a:p>
            <a:r>
              <a:rPr lang="es-CO" dirty="0"/>
              <a:t>2.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B95EF5-0377-FE46-AC78-C19BF76F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697" y="502579"/>
            <a:ext cx="4752600" cy="643800"/>
          </a:xfrm>
        </p:spPr>
        <p:txBody>
          <a:bodyPr/>
          <a:lstStyle/>
          <a:p>
            <a:r>
              <a:rPr lang="es-CO" dirty="0"/>
              <a:t>Soporte de piezas divulgadas internamente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8834044-3BE5-4016-B921-0D239E5310C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54540" y="1587874"/>
            <a:ext cx="3829846" cy="477860"/>
          </a:xfrm>
        </p:spPr>
        <p:txBody>
          <a:bodyPr/>
          <a:lstStyle/>
          <a:p>
            <a:pPr algn="ctr"/>
            <a:r>
              <a:rPr lang="es-CO" dirty="0" err="1"/>
              <a:t>Mailling</a:t>
            </a:r>
            <a:r>
              <a:rPr lang="es-CO" dirty="0"/>
              <a:t> y banner para intranet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88E7CA0-A771-46AD-B37E-7584F4A0F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46" y="2196837"/>
            <a:ext cx="1560596" cy="181297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F01FAD1-65DF-4554-83CB-5B5DBB061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66" y="2196837"/>
            <a:ext cx="1553130" cy="271004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2E424E2-50C4-422E-99A8-5DEBC269F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846" y="4156543"/>
            <a:ext cx="3298451" cy="75033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8749AE-2E56-4F8D-A22D-492155C17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792" y="2196836"/>
            <a:ext cx="1365188" cy="1812979"/>
          </a:xfrm>
          <a:prstGeom prst="rect">
            <a:avLst/>
          </a:prstGeom>
        </p:spPr>
      </p:pic>
      <p:sp>
        <p:nvSpPr>
          <p:cNvPr id="15" name="Marcador de texto 5">
            <a:extLst>
              <a:ext uri="{FF2B5EF4-FFF2-40B4-BE49-F238E27FC236}">
                <a16:creationId xmlns:a16="http://schemas.microsoft.com/office/drawing/2014/main" id="{E4AB39FF-DC7F-425E-8FA3-F9F572E76BC6}"/>
              </a:ext>
            </a:extLst>
          </p:cNvPr>
          <p:cNvSpPr txBox="1">
            <a:spLocks/>
          </p:cNvSpPr>
          <p:nvPr/>
        </p:nvSpPr>
        <p:spPr>
          <a:xfrm>
            <a:off x="4866980" y="1427980"/>
            <a:ext cx="3829846" cy="84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None/>
              <a:defRPr sz="15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 b="0" i="0" u="none" strike="noStrike" cap="none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pPr algn="ctr"/>
            <a:r>
              <a:rPr lang="es-CO" dirty="0" err="1"/>
              <a:t>Promo</a:t>
            </a:r>
            <a:r>
              <a:rPr lang="es-CO" dirty="0"/>
              <a:t> Rendición e invitación Presidente Louis Kleyn</a:t>
            </a:r>
          </a:p>
          <a:p>
            <a:pPr algn="ctr"/>
            <a:r>
              <a:rPr lang="es-CO" i="1" dirty="0"/>
              <a:t>100 visualizaciones internas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3B72F4A-1875-41E3-BAB5-9878F71A03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422" t="31721" r="50943" b="33014"/>
          <a:stretch/>
        </p:blipFill>
        <p:spPr>
          <a:xfrm>
            <a:off x="5209738" y="2343564"/>
            <a:ext cx="3715658" cy="181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56827"/>
      </p:ext>
    </p:extLst>
  </p:cSld>
  <p:clrMapOvr>
    <a:masterClrMapping/>
  </p:clrMapOvr>
</p:sld>
</file>

<file path=ppt/theme/theme1.xml><?xml version="1.0" encoding="utf-8"?>
<a:theme xmlns:a="http://schemas.openxmlformats.org/drawingml/2006/main" name="Presidencia de Colomba">
  <a:themeElements>
    <a:clrScheme name="Presidencia">
      <a:dk1>
        <a:srgbClr val="073763"/>
      </a:dk1>
      <a:lt1>
        <a:srgbClr val="FFFFFF"/>
      </a:lt1>
      <a:dk2>
        <a:srgbClr val="3C78D8"/>
      </a:dk2>
      <a:lt2>
        <a:srgbClr val="A4C2F4"/>
      </a:lt2>
      <a:accent1>
        <a:srgbClr val="E4EDFE"/>
      </a:accent1>
      <a:accent2>
        <a:srgbClr val="B7CFFF"/>
      </a:accent2>
      <a:accent3>
        <a:srgbClr val="88ACF8"/>
      </a:accent3>
      <a:accent4>
        <a:srgbClr val="5B8BFF"/>
      </a:accent4>
      <a:accent5>
        <a:srgbClr val="6D98FF"/>
      </a:accent5>
      <a:accent6>
        <a:srgbClr val="2A54A7"/>
      </a:accent6>
      <a:hlink>
        <a:srgbClr val="F45721"/>
      </a:hlink>
      <a:folHlink>
        <a:srgbClr val="FFA0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378</Words>
  <Application>Microsoft Office PowerPoint</Application>
  <PresentationFormat>Presentación en pantalla (16:9)</PresentationFormat>
  <Paragraphs>52</Paragraphs>
  <Slides>9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Work Sans</vt:lpstr>
      <vt:lpstr>Work Sans Light</vt:lpstr>
      <vt:lpstr>Work Sans SemiBold</vt:lpstr>
      <vt:lpstr>Presidencia de Colomba</vt:lpstr>
      <vt:lpstr>Presentación de PowerPoint</vt:lpstr>
      <vt:lpstr>Rendición de Cuentas ANI</vt:lpstr>
      <vt:lpstr>Fase de Convocatoria externa</vt:lpstr>
      <vt:lpstr>Fase de Convocatoria en Redes Sociales</vt:lpstr>
      <vt:lpstr>Datos y estadísticas de Redes Sociales</vt:lpstr>
      <vt:lpstr>Soporte de piezas divulgadas externamente</vt:lpstr>
      <vt:lpstr>Fase de Convocatoria interna</vt:lpstr>
      <vt:lpstr>Fase de Convocatoria interna</vt:lpstr>
      <vt:lpstr>Soporte de piezas divulgadas internamente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Aura Estefania Cervantes Garcia</dc:creator>
  <cp:lastModifiedBy>Ricardo Aguilera Wilches</cp:lastModifiedBy>
  <cp:revision>33</cp:revision>
  <dcterms:modified xsi:type="dcterms:W3CDTF">2019-01-15T16:51:39Z</dcterms:modified>
</cp:coreProperties>
</file>