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charts/style12.xml" ContentType="application/vnd.ms-office.chartstyle+xml"/>
  <Override PartName="/ppt/charts/colors1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2" r:id="rId1"/>
  </p:sldMasterIdLst>
  <p:notesMasterIdLst>
    <p:notesMasterId r:id="rId25"/>
  </p:notesMasterIdLst>
  <p:handoutMasterIdLst>
    <p:handoutMasterId r:id="rId26"/>
  </p:handoutMasterIdLst>
  <p:sldIdLst>
    <p:sldId id="259" r:id="rId2"/>
    <p:sldId id="278" r:id="rId3"/>
    <p:sldId id="263" r:id="rId4"/>
    <p:sldId id="266" r:id="rId5"/>
    <p:sldId id="267" r:id="rId6"/>
    <p:sldId id="279" r:id="rId7"/>
    <p:sldId id="269" r:id="rId8"/>
    <p:sldId id="295" r:id="rId9"/>
    <p:sldId id="284" r:id="rId10"/>
    <p:sldId id="294" r:id="rId11"/>
    <p:sldId id="300" r:id="rId12"/>
    <p:sldId id="301" r:id="rId13"/>
    <p:sldId id="280" r:id="rId14"/>
    <p:sldId id="270" r:id="rId15"/>
    <p:sldId id="281" r:id="rId16"/>
    <p:sldId id="298" r:id="rId17"/>
    <p:sldId id="282" r:id="rId18"/>
    <p:sldId id="273" r:id="rId19"/>
    <p:sldId id="283" r:id="rId20"/>
    <p:sldId id="271" r:id="rId21"/>
    <p:sldId id="292" r:id="rId22"/>
    <p:sldId id="293" r:id="rId23"/>
    <p:sldId id="290"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1122"/>
    <a:srgbClr val="069169"/>
    <a:srgbClr val="000000"/>
    <a:srgbClr val="000066"/>
    <a:srgbClr val="080808"/>
    <a:srgbClr val="2D6DF4"/>
    <a:srgbClr val="DCEBFB"/>
    <a:srgbClr val="0054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202"/>
    <p:restoredTop sz="96642"/>
  </p:normalViewPr>
  <p:slideViewPr>
    <p:cSldViewPr snapToGrid="0" snapToObjects="1">
      <p:cViewPr varScale="1">
        <p:scale>
          <a:sx n="91" d="100"/>
          <a:sy n="91" d="100"/>
        </p:scale>
        <p:origin x="390" y="78"/>
      </p:cViewPr>
      <p:guideLst/>
    </p:cSldViewPr>
  </p:slideViewPr>
  <p:notesTextViewPr>
    <p:cViewPr>
      <p:scale>
        <a:sx n="1" d="1"/>
        <a:sy n="1" d="1"/>
      </p:scale>
      <p:origin x="0" y="0"/>
    </p:cViewPr>
  </p:notesTextViewPr>
  <p:notesViewPr>
    <p:cSldViewPr snapToGrid="0" snapToObjects="1">
      <p:cViewPr varScale="1">
        <p:scale>
          <a:sx n="67" d="100"/>
          <a:sy n="67" d="100"/>
        </p:scale>
        <p:origin x="3228"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embeddings/oleObject3.bin"/><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dlopez\Downloads\INDICADORES%202018%201.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1" Type="http://schemas.openxmlformats.org/officeDocument/2006/relationships/oleObject" Target="file:///C:\Users\Diana\Documents\INDICADORES%202018%201.xlsx" TargetMode="External"/></Relationships>
</file>

<file path=ppt/charts/_rels/chart13.xml.rels><?xml version="1.0" encoding="UTF-8" standalone="yes"?>
<Relationships xmlns="http://schemas.openxmlformats.org/package/2006/relationships"><Relationship Id="rId3" Type="http://schemas.openxmlformats.org/officeDocument/2006/relationships/oleObject" Target="file:///C:\Users\dlopez\Desktop\GIT%20CONTRATACION\2018\INDICADORES\INDICADORES%202018%20FINAL.xlsx" TargetMode="External"/><Relationship Id="rId2" Type="http://schemas.microsoft.com/office/2011/relationships/chartColorStyle" Target="colors12.xml"/><Relationship Id="rId1" Type="http://schemas.microsoft.com/office/2011/relationships/chartStyle" Target="style12.xml"/></Relationships>
</file>

<file path=ppt/charts/_rels/chart2.xml.rels><?xml version="1.0" encoding="UTF-8" standalone="yes"?>
<Relationships xmlns="http://schemas.openxmlformats.org/package/2006/relationships"><Relationship Id="rId3" Type="http://schemas.openxmlformats.org/officeDocument/2006/relationships/oleObject" Target="file:///C:\Users\dlopez\Desktop\GIT%20CONTRATACION\2018\INDICADORES\INDICADORES%202018%20FINAL.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lopez\AppData\Local\Microsoft\Windows\INetCache\Content.Outlook\ZCKTBEBX\Informe%20para%20la%20Vicepresidencia%20vr%202.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dlopez\Desktop\GIT%20CONTRATACION\2019\INFORMES\Copia%20de%20Informe%20para%20la%20Vicepresidencia%20vr%20final.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dlopez\Desktop\GIT%20CONTRATACION\2018\INDICADORES\INDICADORES%202018%20FINAL.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dlopez\Desktop\GIT%20CONTRATACION\2019\INFORMES\Copia%20de%20Informe%20para%20la%20Vicepresidencia%20vr%20final.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dlopez\Downloads\INDICADORES%202018%201.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9.7475211431904352E-2"/>
          <c:w val="0.98839758031857261"/>
          <c:h val="0.65169145523476224"/>
        </c:manualLayout>
      </c:layout>
      <c:pie3DChart>
        <c:varyColors val="1"/>
        <c:ser>
          <c:idx val="0"/>
          <c:order val="0"/>
          <c:tx>
            <c:strRef>
              <c:f>'PROCESOS '!$C$12</c:f>
              <c:strCache>
                <c:ptCount val="1"/>
                <c:pt idx="0">
                  <c:v>TOTAL CONTRATOS</c:v>
                </c:pt>
              </c:strCache>
            </c:strRef>
          </c:tx>
          <c:dPt>
            <c:idx val="0"/>
            <c:bubble3D val="0"/>
            <c:spPr>
              <a:solidFill>
                <a:srgbClr val="FFC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1-A2E3-47B4-BEA5-4ED29091C2DD}"/>
              </c:ext>
            </c:extLst>
          </c:dPt>
          <c:dPt>
            <c:idx val="1"/>
            <c:bubble3D val="0"/>
            <c:spPr>
              <a:solidFill>
                <a:srgbClr val="FF0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3-A2E3-47B4-BEA5-4ED29091C2DD}"/>
              </c:ext>
            </c:extLst>
          </c:dPt>
          <c:dPt>
            <c:idx val="2"/>
            <c:bubble3D val="0"/>
            <c:spPr>
              <a:solidFill>
                <a:srgbClr val="000066"/>
              </a:solidFill>
              <a:ln w="25400">
                <a:solidFill>
                  <a:schemeClr val="lt1"/>
                </a:solidFill>
              </a:ln>
              <a:effectLst/>
              <a:sp3d contourW="25400">
                <a:contourClr>
                  <a:schemeClr val="lt1"/>
                </a:contourClr>
              </a:sp3d>
            </c:spPr>
            <c:extLst>
              <c:ext xmlns:c16="http://schemas.microsoft.com/office/drawing/2014/chart" uri="{C3380CC4-5D6E-409C-BE32-E72D297353CC}">
                <c16:uniqueId val="{00000005-A2E3-47B4-BEA5-4ED29091C2DD}"/>
              </c:ext>
            </c:extLst>
          </c:dPt>
          <c:dPt>
            <c:idx val="3"/>
            <c:bubble3D val="0"/>
            <c:spPr>
              <a:solidFill>
                <a:srgbClr val="069169"/>
              </a:solidFill>
              <a:ln w="25400">
                <a:solidFill>
                  <a:schemeClr val="lt1"/>
                </a:solidFill>
              </a:ln>
              <a:effectLst/>
              <a:sp3d contourW="25400">
                <a:contourClr>
                  <a:schemeClr val="lt1"/>
                </a:contourClr>
              </a:sp3d>
            </c:spPr>
            <c:extLst>
              <c:ext xmlns:c16="http://schemas.microsoft.com/office/drawing/2014/chart" uri="{C3380CC4-5D6E-409C-BE32-E72D297353CC}">
                <c16:uniqueId val="{00000007-A2E3-47B4-BEA5-4ED29091C2DD}"/>
              </c:ext>
            </c:extLst>
          </c:dPt>
          <c:dLbls>
            <c:dLbl>
              <c:idx val="1"/>
              <c:layout>
                <c:manualLayout>
                  <c:x val="2.1687137013458424E-2"/>
                  <c:y val="-3.99305655952222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2E3-47B4-BEA5-4ED29091C2DD}"/>
                </c:ext>
              </c:extLst>
            </c:dLbl>
            <c:dLbl>
              <c:idx val="2"/>
              <c:spPr>
                <a:noFill/>
                <a:ln>
                  <a:noFill/>
                </a:ln>
                <a:effectLst/>
              </c:spPr>
              <c:txPr>
                <a:bodyPr rot="0" spcFirstLastPara="1" vertOverflow="ellipsis" vert="horz" wrap="square" lIns="38100" tIns="19050" rIns="38100" bIns="19050" anchor="ctr" anchorCtr="1">
                  <a:spAutoFit/>
                </a:bodyPr>
                <a:lstStyle/>
                <a:p>
                  <a:pPr>
                    <a:defRPr sz="1400" b="1" i="0" u="sng" strike="noStrike" kern="1200" baseline="0">
                      <a:solidFill>
                        <a:schemeClr val="bg1"/>
                      </a:solidFill>
                      <a:latin typeface="Work Sans" panose="00000500000000000000" pitchFamily="2" charset="0"/>
                      <a:ea typeface="+mn-ea"/>
                      <a:cs typeface="+mn-cs"/>
                    </a:defRPr>
                  </a:pPr>
                  <a:endParaRPr lang="es-CO"/>
                </a:p>
              </c:txPr>
              <c:showLegendKey val="0"/>
              <c:showVal val="1"/>
              <c:showCatName val="0"/>
              <c:showSerName val="0"/>
              <c:showPercent val="0"/>
              <c:showBubbleSize val="0"/>
              <c:extLst>
                <c:ext xmlns:c16="http://schemas.microsoft.com/office/drawing/2014/chart" uri="{C3380CC4-5D6E-409C-BE32-E72D297353CC}">
                  <c16:uniqueId val="{00000005-A2E3-47B4-BEA5-4ED29091C2DD}"/>
                </c:ext>
              </c:extLst>
            </c:dLbl>
            <c:spPr>
              <a:noFill/>
              <a:ln>
                <a:noFill/>
              </a:ln>
              <a:effectLst/>
            </c:spPr>
            <c:txPr>
              <a:bodyPr rot="0" spcFirstLastPara="1" vertOverflow="ellipsis" vert="horz" wrap="square" lIns="38100" tIns="19050" rIns="38100" bIns="19050" anchor="ctr" anchorCtr="1">
                <a:spAutoFit/>
              </a:bodyPr>
              <a:lstStyle/>
              <a:p>
                <a:pPr>
                  <a:defRPr sz="14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'PROCESOS '!$B$13:$B$16</c:f>
              <c:strCache>
                <c:ptCount val="4"/>
                <c:pt idx="0">
                  <c:v>Concurso de Méritos Abierto</c:v>
                </c:pt>
                <c:pt idx="1">
                  <c:v>Selección Abreviada Subasta Inversa por Subasta presencial</c:v>
                </c:pt>
                <c:pt idx="2">
                  <c:v>Selección Abreviada de Menor Cuantía</c:v>
                </c:pt>
                <c:pt idx="3">
                  <c:v>Mínima Cuantía</c:v>
                </c:pt>
              </c:strCache>
            </c:strRef>
          </c:cat>
          <c:val>
            <c:numRef>
              <c:f>'PROCESOS '!$C$13:$C$16</c:f>
              <c:numCache>
                <c:formatCode>General</c:formatCode>
                <c:ptCount val="4"/>
                <c:pt idx="0">
                  <c:v>11</c:v>
                </c:pt>
                <c:pt idx="1">
                  <c:v>1</c:v>
                </c:pt>
                <c:pt idx="2">
                  <c:v>17</c:v>
                </c:pt>
                <c:pt idx="3">
                  <c:v>29</c:v>
                </c:pt>
              </c:numCache>
            </c:numRef>
          </c:val>
          <c:extLst>
            <c:ext xmlns:c16="http://schemas.microsoft.com/office/drawing/2014/chart" uri="{C3380CC4-5D6E-409C-BE32-E72D297353CC}">
              <c16:uniqueId val="{00000008-A2E3-47B4-BEA5-4ED29091C2DD}"/>
            </c:ext>
          </c:extLst>
        </c:ser>
        <c:dLbls>
          <c:showLegendKey val="0"/>
          <c:showVal val="0"/>
          <c:showCatName val="0"/>
          <c:showSerName val="0"/>
          <c:showPercent val="0"/>
          <c:showBubbleSize val="0"/>
          <c:showLeaderLines val="1"/>
        </c:dLbls>
      </c:pie3DChart>
      <c:spPr>
        <a:noFill/>
        <a:ln>
          <a:noFill/>
        </a:ln>
        <a:effectLst/>
      </c:spPr>
    </c:plotArea>
    <c:legend>
      <c:legendPos val="b"/>
      <c:legendEntry>
        <c:idx val="0"/>
        <c:txPr>
          <a:bodyPr rot="0" spcFirstLastPara="1" vertOverflow="ellipsis" vert="horz" wrap="square" anchor="ctr" anchorCtr="1"/>
          <a:lstStyle/>
          <a:p>
            <a:pPr>
              <a:defRPr sz="1100" b="0" i="0" u="none" strike="noStrike" kern="1200" baseline="0">
                <a:solidFill>
                  <a:srgbClr val="000000"/>
                </a:solidFill>
                <a:latin typeface="Work Sans" panose="00000500000000000000" pitchFamily="2" charset="0"/>
                <a:ea typeface="+mn-ea"/>
                <a:cs typeface="+mn-cs"/>
              </a:defRPr>
            </a:pPr>
            <a:endParaRPr lang="es-CO"/>
          </a:p>
        </c:txPr>
      </c:legendEntry>
      <c:legendEntry>
        <c:idx val="1"/>
        <c:txPr>
          <a:bodyPr rot="0" spcFirstLastPara="1" vertOverflow="ellipsis" vert="horz" wrap="square" anchor="ctr" anchorCtr="1"/>
          <a:lstStyle/>
          <a:p>
            <a:pPr>
              <a:defRPr sz="1100" b="0" i="0" u="none" strike="noStrike" kern="1200" baseline="0">
                <a:solidFill>
                  <a:srgbClr val="000000"/>
                </a:solidFill>
                <a:latin typeface="Work Sans" panose="00000500000000000000" pitchFamily="2" charset="0"/>
                <a:ea typeface="+mn-ea"/>
                <a:cs typeface="+mn-cs"/>
              </a:defRPr>
            </a:pPr>
            <a:endParaRPr lang="es-CO"/>
          </a:p>
        </c:txPr>
      </c:legendEntry>
      <c:legendEntry>
        <c:idx val="2"/>
        <c:txPr>
          <a:bodyPr rot="0" spcFirstLastPara="1" vertOverflow="ellipsis" vert="horz" wrap="square" anchor="ctr" anchorCtr="1"/>
          <a:lstStyle/>
          <a:p>
            <a:pPr>
              <a:defRPr sz="1100" b="0" i="0" u="none" strike="noStrike" kern="1200" baseline="0">
                <a:solidFill>
                  <a:srgbClr val="000000"/>
                </a:solidFill>
                <a:latin typeface="Work Sans" panose="00000500000000000000" pitchFamily="2" charset="0"/>
                <a:ea typeface="+mn-ea"/>
                <a:cs typeface="+mn-cs"/>
              </a:defRPr>
            </a:pPr>
            <a:endParaRPr lang="es-CO"/>
          </a:p>
        </c:txPr>
      </c:legendEntry>
      <c:legendEntry>
        <c:idx val="3"/>
        <c:txPr>
          <a:bodyPr rot="0" spcFirstLastPara="1" vertOverflow="ellipsis" vert="horz" wrap="square" anchor="ctr" anchorCtr="1"/>
          <a:lstStyle/>
          <a:p>
            <a:pPr>
              <a:defRPr sz="1100" b="0" i="0" u="none" strike="noStrike" kern="1200" baseline="0">
                <a:solidFill>
                  <a:srgbClr val="000000"/>
                </a:solidFill>
                <a:latin typeface="Work Sans" panose="00000500000000000000" pitchFamily="2" charset="0"/>
                <a:ea typeface="+mn-ea"/>
                <a:cs typeface="+mn-cs"/>
              </a:defRPr>
            </a:pPr>
            <a:endParaRPr lang="es-CO"/>
          </a:p>
        </c:txPr>
      </c:legendEntry>
      <c:layout>
        <c:manualLayout>
          <c:xMode val="edge"/>
          <c:yMode val="edge"/>
          <c:x val="0"/>
          <c:y val="0.75924092828287881"/>
          <c:w val="0.97760053929429036"/>
          <c:h val="0.19605514222160425"/>
        </c:manualLayout>
      </c:layout>
      <c:overlay val="0"/>
      <c:spPr>
        <a:noFill/>
        <a:ln>
          <a:noFill/>
        </a:ln>
        <a:effectLst/>
      </c:spPr>
      <c:txPr>
        <a:bodyPr rot="0" spcFirstLastPara="1" vertOverflow="ellipsis" vert="horz" wrap="square" anchor="ctr" anchorCtr="1"/>
        <a:lstStyle/>
        <a:p>
          <a:pPr>
            <a:defRPr sz="1100" b="0" i="0" u="none" strike="noStrike" kern="1200" baseline="0">
              <a:solidFill>
                <a:srgbClr val="000000"/>
              </a:solidFill>
              <a:latin typeface="Work Sans" panose="00000500000000000000" pitchFamily="2"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none" spc="50" normalizeH="0" baseline="0">
                <a:solidFill>
                  <a:srgbClr val="080808"/>
                </a:solidFill>
                <a:latin typeface="Work Sans" panose="00000500000000000000" pitchFamily="2" charset="0"/>
                <a:ea typeface="+mj-ea"/>
                <a:cs typeface="+mj-cs"/>
              </a:defRPr>
            </a:pPr>
            <a:r>
              <a:rPr lang="es-CO" sz="1600" b="1">
                <a:solidFill>
                  <a:srgbClr val="080808"/>
                </a:solidFill>
                <a:latin typeface="Work Sans" panose="00000500000000000000" pitchFamily="2" charset="0"/>
              </a:rPr>
              <a:t>NÚMERO DE DIAS PROMEDIO PARA PRESENTACIÓN DE PROPUESTAS</a:t>
            </a:r>
          </a:p>
        </c:rich>
      </c:tx>
      <c:overlay val="0"/>
      <c:spPr>
        <a:noFill/>
        <a:ln>
          <a:noFill/>
        </a:ln>
        <a:effectLst/>
      </c:spPr>
      <c:txPr>
        <a:bodyPr rot="0" spcFirstLastPara="1" vertOverflow="ellipsis" vert="horz" wrap="square" anchor="ctr" anchorCtr="1"/>
        <a:lstStyle/>
        <a:p>
          <a:pPr>
            <a:defRPr sz="1600" b="1" i="0" u="none" strike="noStrike" kern="1200" cap="none" spc="50" normalizeH="0" baseline="0">
              <a:solidFill>
                <a:srgbClr val="080808"/>
              </a:solidFill>
              <a:latin typeface="Work Sans" panose="00000500000000000000" pitchFamily="2" charset="0"/>
              <a:ea typeface="+mj-ea"/>
              <a:cs typeface="+mj-cs"/>
            </a:defRPr>
          </a:pPr>
          <a:endParaRPr lang="es-CO"/>
        </a:p>
      </c:txPr>
    </c:title>
    <c:autoTitleDeleted val="0"/>
    <c:plotArea>
      <c:layout/>
      <c:barChart>
        <c:barDir val="col"/>
        <c:grouping val="clustered"/>
        <c:varyColors val="0"/>
        <c:ser>
          <c:idx val="0"/>
          <c:order val="0"/>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1.xlsx]PROMEDIO'!$C$6:$C$9</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1.xlsx]PROMEDIO'!$D$6:$D$9</c:f>
            </c:numRef>
          </c:val>
          <c:extLst>
            <c:ext xmlns:c16="http://schemas.microsoft.com/office/drawing/2014/chart" uri="{C3380CC4-5D6E-409C-BE32-E72D297353CC}">
              <c16:uniqueId val="{00000000-FAC0-4897-81AC-40D11D2CBEA4}"/>
            </c:ext>
          </c:extLst>
        </c:ser>
        <c:ser>
          <c:idx val="1"/>
          <c:order val="1"/>
          <c:spPr>
            <a:solidFill>
              <a:schemeClr val="accent2">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1.xlsx]PROMEDIO'!$C$6:$C$9</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1.xlsx]PROMEDIO'!$E$6:$E$9</c:f>
            </c:numRef>
          </c:val>
          <c:extLst>
            <c:ext xmlns:c16="http://schemas.microsoft.com/office/drawing/2014/chart" uri="{C3380CC4-5D6E-409C-BE32-E72D297353CC}">
              <c16:uniqueId val="{00000001-FAC0-4897-81AC-40D11D2CBEA4}"/>
            </c:ext>
          </c:extLst>
        </c:ser>
        <c:ser>
          <c:idx val="2"/>
          <c:order val="2"/>
          <c:spPr>
            <a:solidFill>
              <a:schemeClr val="accent3">
                <a:alpha val="70000"/>
              </a:schemeClr>
            </a:solidFill>
            <a:ln>
              <a:noFill/>
            </a:ln>
            <a:effectLst/>
          </c:spPr>
          <c:invertIfNegative val="0"/>
          <c:dPt>
            <c:idx val="0"/>
            <c:invertIfNegative val="0"/>
            <c:bubble3D val="0"/>
            <c:spPr>
              <a:solidFill>
                <a:srgbClr val="92D050">
                  <a:alpha val="70000"/>
                </a:srgbClr>
              </a:solidFill>
              <a:ln>
                <a:noFill/>
              </a:ln>
              <a:effectLst/>
            </c:spPr>
            <c:extLst>
              <c:ext xmlns:c16="http://schemas.microsoft.com/office/drawing/2014/chart" uri="{C3380CC4-5D6E-409C-BE32-E72D297353CC}">
                <c16:uniqueId val="{00000003-FAC0-4897-81AC-40D11D2CBEA4}"/>
              </c:ext>
            </c:extLst>
          </c:dPt>
          <c:dPt>
            <c:idx val="1"/>
            <c:invertIfNegative val="0"/>
            <c:bubble3D val="0"/>
            <c:spPr>
              <a:solidFill>
                <a:srgbClr val="C00000">
                  <a:alpha val="70000"/>
                </a:srgbClr>
              </a:solidFill>
              <a:ln>
                <a:noFill/>
              </a:ln>
              <a:effectLst/>
            </c:spPr>
            <c:extLst>
              <c:ext xmlns:c16="http://schemas.microsoft.com/office/drawing/2014/chart" uri="{C3380CC4-5D6E-409C-BE32-E72D297353CC}">
                <c16:uniqueId val="{00000005-FAC0-4897-81AC-40D11D2CBEA4}"/>
              </c:ext>
            </c:extLst>
          </c:dPt>
          <c:dPt>
            <c:idx val="2"/>
            <c:invertIfNegative val="0"/>
            <c:bubble3D val="0"/>
            <c:spPr>
              <a:solidFill>
                <a:srgbClr val="FFC000">
                  <a:alpha val="70000"/>
                </a:srgbClr>
              </a:solidFill>
              <a:ln>
                <a:noFill/>
              </a:ln>
              <a:effectLst/>
            </c:spPr>
            <c:extLst>
              <c:ext xmlns:c16="http://schemas.microsoft.com/office/drawing/2014/chart" uri="{C3380CC4-5D6E-409C-BE32-E72D297353CC}">
                <c16:uniqueId val="{00000007-FAC0-4897-81AC-40D11D2CBEA4}"/>
              </c:ext>
            </c:extLst>
          </c:dPt>
          <c:dPt>
            <c:idx val="3"/>
            <c:invertIfNegative val="0"/>
            <c:bubble3D val="0"/>
            <c:spPr>
              <a:solidFill>
                <a:schemeClr val="accent5">
                  <a:lumMod val="75000"/>
                  <a:alpha val="70000"/>
                </a:schemeClr>
              </a:solidFill>
              <a:ln>
                <a:noFill/>
              </a:ln>
              <a:effectLst/>
            </c:spPr>
            <c:extLst>
              <c:ext xmlns:c16="http://schemas.microsoft.com/office/drawing/2014/chart" uri="{C3380CC4-5D6E-409C-BE32-E72D297353CC}">
                <c16:uniqueId val="{00000009-FAC0-4897-81AC-40D11D2CBEA4}"/>
              </c:ext>
            </c:extLst>
          </c:dPt>
          <c:dPt>
            <c:idx val="4"/>
            <c:invertIfNegative val="0"/>
            <c:bubble3D val="0"/>
            <c:spPr>
              <a:solidFill>
                <a:schemeClr val="accent3">
                  <a:alpha val="70000"/>
                </a:schemeClr>
              </a:solidFill>
              <a:ln>
                <a:noFill/>
              </a:ln>
              <a:effectLst/>
            </c:spPr>
            <c:extLst>
              <c:ext xmlns:c16="http://schemas.microsoft.com/office/drawing/2014/chart" uri="{C3380CC4-5D6E-409C-BE32-E72D297353CC}">
                <c16:uniqueId val="{0000000B-FAC0-4897-81AC-40D11D2CBEA4}"/>
              </c:ext>
            </c:extLst>
          </c:dPt>
          <c:dPt>
            <c:idx val="5"/>
            <c:invertIfNegative val="0"/>
            <c:bubble3D val="0"/>
            <c:spPr>
              <a:solidFill>
                <a:schemeClr val="accent3">
                  <a:alpha val="70000"/>
                </a:schemeClr>
              </a:solidFill>
              <a:ln>
                <a:noFill/>
              </a:ln>
              <a:effectLst/>
            </c:spPr>
            <c:extLst>
              <c:ext xmlns:c16="http://schemas.microsoft.com/office/drawing/2014/chart" uri="{C3380CC4-5D6E-409C-BE32-E72D297353CC}">
                <c16:uniqueId val="{0000000D-FAC0-4897-81AC-40D11D2CBEA4}"/>
              </c:ext>
            </c:extLst>
          </c:dPt>
          <c:dPt>
            <c:idx val="6"/>
            <c:invertIfNegative val="0"/>
            <c:bubble3D val="0"/>
            <c:spPr>
              <a:solidFill>
                <a:schemeClr val="accent3">
                  <a:alpha val="70000"/>
                </a:schemeClr>
              </a:solidFill>
              <a:ln>
                <a:noFill/>
              </a:ln>
              <a:effectLst/>
            </c:spPr>
            <c:extLst>
              <c:ext xmlns:c16="http://schemas.microsoft.com/office/drawing/2014/chart" uri="{C3380CC4-5D6E-409C-BE32-E72D297353CC}">
                <c16:uniqueId val="{0000000F-FAC0-4897-81AC-40D11D2CBEA4}"/>
              </c:ext>
            </c:extLst>
          </c:dPt>
          <c:dPt>
            <c:idx val="7"/>
            <c:invertIfNegative val="0"/>
            <c:bubble3D val="0"/>
            <c:spPr>
              <a:solidFill>
                <a:schemeClr val="accent3">
                  <a:alpha val="70000"/>
                </a:schemeClr>
              </a:solidFill>
              <a:ln>
                <a:noFill/>
              </a:ln>
              <a:effectLst/>
            </c:spPr>
            <c:extLst>
              <c:ext xmlns:c16="http://schemas.microsoft.com/office/drawing/2014/chart" uri="{C3380CC4-5D6E-409C-BE32-E72D297353CC}">
                <c16:uniqueId val="{00000011-FAC0-4897-81AC-40D11D2CBEA4}"/>
              </c:ext>
            </c:extLst>
          </c:dPt>
          <c:dLbls>
            <c:spPr>
              <a:noFill/>
              <a:ln>
                <a:noFill/>
              </a:ln>
              <a:effectLst/>
            </c:spPr>
            <c:txPr>
              <a:bodyPr rot="0" spcFirstLastPara="1" vertOverflow="ellipsis" vert="horz" wrap="square" lIns="38100" tIns="19050" rIns="38100" bIns="19050" anchor="ctr" anchorCtr="1">
                <a:spAutoFit/>
              </a:bodyPr>
              <a:lstStyle/>
              <a:p>
                <a:pPr>
                  <a:defRPr sz="1300" b="1" i="0" u="sng" strike="noStrike" kern="1200" baseline="0">
                    <a:solidFill>
                      <a:srgbClr val="080808"/>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1.xlsx]PROMEDIO'!$C$6:$C$9</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1.xlsx]PROMEDIO'!$F$6:$F$9</c:f>
              <c:numCache>
                <c:formatCode>0</c:formatCode>
                <c:ptCount val="4"/>
                <c:pt idx="0">
                  <c:v>6.7142857142857144</c:v>
                </c:pt>
                <c:pt idx="1">
                  <c:v>26.846153846153847</c:v>
                </c:pt>
                <c:pt idx="2">
                  <c:v>22</c:v>
                </c:pt>
                <c:pt idx="3">
                  <c:v>31.888888888888889</c:v>
                </c:pt>
              </c:numCache>
            </c:numRef>
          </c:val>
          <c:extLst>
            <c:ext xmlns:c16="http://schemas.microsoft.com/office/drawing/2014/chart" uri="{C3380CC4-5D6E-409C-BE32-E72D297353CC}">
              <c16:uniqueId val="{00000012-FAC0-4897-81AC-40D11D2CBEA4}"/>
            </c:ext>
          </c:extLst>
        </c:ser>
        <c:dLbls>
          <c:showLegendKey val="0"/>
          <c:showVal val="1"/>
          <c:showCatName val="0"/>
          <c:showSerName val="0"/>
          <c:showPercent val="0"/>
          <c:showBubbleSize val="0"/>
        </c:dLbls>
        <c:gapWidth val="80"/>
        <c:overlap val="25"/>
        <c:axId val="261392176"/>
        <c:axId val="261385120"/>
      </c:barChart>
      <c:catAx>
        <c:axId val="261392176"/>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cap="none" spc="20" normalizeH="0" baseline="0">
                <a:solidFill>
                  <a:srgbClr val="080808"/>
                </a:solidFill>
                <a:latin typeface="Work Sans" panose="00000500000000000000" pitchFamily="2" charset="0"/>
                <a:ea typeface="+mn-ea"/>
                <a:cs typeface="+mn-cs"/>
              </a:defRPr>
            </a:pPr>
            <a:endParaRPr lang="es-CO"/>
          </a:p>
        </c:txPr>
        <c:crossAx val="261385120"/>
        <c:crosses val="autoZero"/>
        <c:auto val="1"/>
        <c:lblAlgn val="ctr"/>
        <c:lblOffset val="100"/>
        <c:noMultiLvlLbl val="0"/>
      </c:catAx>
      <c:valAx>
        <c:axId val="261385120"/>
        <c:scaling>
          <c:orientation val="minMax"/>
        </c:scaling>
        <c:delete val="1"/>
        <c:axPos val="l"/>
        <c:majorGridlines>
          <c:spPr>
            <a:ln w="9525" cap="flat" cmpd="sng" algn="ctr">
              <a:solidFill>
                <a:schemeClr val="tx1">
                  <a:lumMod val="5000"/>
                  <a:lumOff val="95000"/>
                </a:schemeClr>
              </a:solidFill>
              <a:round/>
            </a:ln>
            <a:effectLst/>
          </c:spPr>
        </c:majorGridlines>
        <c:numFmt formatCode="0" sourceLinked="1"/>
        <c:majorTickMark val="none"/>
        <c:minorTickMark val="none"/>
        <c:tickLblPos val="nextTo"/>
        <c:crossAx val="2613921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cap="none" spc="50" normalizeH="0" baseline="0">
                <a:solidFill>
                  <a:srgbClr val="080808"/>
                </a:solidFill>
                <a:latin typeface="+mj-lt"/>
                <a:ea typeface="+mj-ea"/>
                <a:cs typeface="+mj-cs"/>
              </a:defRPr>
            </a:pPr>
            <a:r>
              <a:rPr lang="es-ES" sz="1600" b="1" dirty="0">
                <a:solidFill>
                  <a:srgbClr val="080808"/>
                </a:solidFill>
                <a:latin typeface="Work Sans" panose="00000500000000000000" pitchFamily="2" charset="0"/>
              </a:rPr>
              <a:t>NÚMERO DE DIAS ENTRE LA APERTURA Y LA ADJUDICACIÓN DEL PROCESO</a:t>
            </a:r>
          </a:p>
        </c:rich>
      </c:tx>
      <c:overlay val="0"/>
      <c:spPr>
        <a:noFill/>
        <a:ln>
          <a:noFill/>
        </a:ln>
        <a:effectLst/>
      </c:spPr>
      <c:txPr>
        <a:bodyPr rot="0" spcFirstLastPara="1" vertOverflow="ellipsis" vert="horz" wrap="square" anchor="ctr" anchorCtr="1"/>
        <a:lstStyle/>
        <a:p>
          <a:pPr>
            <a:defRPr sz="2128" b="1" i="0" u="none" strike="noStrike" kern="1200" cap="none" spc="50" normalizeH="0" baseline="0">
              <a:solidFill>
                <a:srgbClr val="080808"/>
              </a:solidFill>
              <a:latin typeface="+mj-lt"/>
              <a:ea typeface="+mj-ea"/>
              <a:cs typeface="+mj-cs"/>
            </a:defRPr>
          </a:pPr>
          <a:endParaRPr lang="es-CO"/>
        </a:p>
      </c:txPr>
    </c:title>
    <c:autoTitleDeleted val="0"/>
    <c:plotArea>
      <c:layout/>
      <c:barChart>
        <c:barDir val="col"/>
        <c:grouping val="clustered"/>
        <c:varyColors val="0"/>
        <c:ser>
          <c:idx val="0"/>
          <c:order val="0"/>
          <c:spPr>
            <a:solidFill>
              <a:schemeClr val="accent1">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1.xlsx]PROMEDIO'!$C$14:$C$17</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1.xlsx]PROMEDIO'!$D$14:$D$17</c:f>
            </c:numRef>
          </c:val>
          <c:extLst>
            <c:ext xmlns:c16="http://schemas.microsoft.com/office/drawing/2014/chart" uri="{C3380CC4-5D6E-409C-BE32-E72D297353CC}">
              <c16:uniqueId val="{00000000-F4BD-4C55-88E9-50C3469AFE36}"/>
            </c:ext>
          </c:extLst>
        </c:ser>
        <c:ser>
          <c:idx val="1"/>
          <c:order val="1"/>
          <c:spPr>
            <a:solidFill>
              <a:schemeClr val="accent2">
                <a:alpha val="7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1.xlsx]PROMEDIO'!$C$14:$C$17</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1.xlsx]PROMEDIO'!$E$14:$E$17</c:f>
            </c:numRef>
          </c:val>
          <c:extLst>
            <c:ext xmlns:c16="http://schemas.microsoft.com/office/drawing/2014/chart" uri="{C3380CC4-5D6E-409C-BE32-E72D297353CC}">
              <c16:uniqueId val="{00000001-F4BD-4C55-88E9-50C3469AFE36}"/>
            </c:ext>
          </c:extLst>
        </c:ser>
        <c:ser>
          <c:idx val="2"/>
          <c:order val="2"/>
          <c:spPr>
            <a:solidFill>
              <a:schemeClr val="accent3">
                <a:alpha val="70000"/>
              </a:schemeClr>
            </a:solidFill>
            <a:ln>
              <a:noFill/>
            </a:ln>
            <a:effectLst/>
          </c:spPr>
          <c:invertIfNegative val="0"/>
          <c:dPt>
            <c:idx val="0"/>
            <c:invertIfNegative val="0"/>
            <c:bubble3D val="0"/>
            <c:spPr>
              <a:solidFill>
                <a:srgbClr val="92D050">
                  <a:alpha val="70000"/>
                </a:srgbClr>
              </a:solidFill>
              <a:ln>
                <a:noFill/>
              </a:ln>
              <a:effectLst/>
            </c:spPr>
            <c:extLst>
              <c:ext xmlns:c16="http://schemas.microsoft.com/office/drawing/2014/chart" uri="{C3380CC4-5D6E-409C-BE32-E72D297353CC}">
                <c16:uniqueId val="{00000002-F4BD-4C55-88E9-50C3469AFE36}"/>
              </c:ext>
            </c:extLst>
          </c:dPt>
          <c:dPt>
            <c:idx val="1"/>
            <c:invertIfNegative val="0"/>
            <c:bubble3D val="0"/>
            <c:spPr>
              <a:solidFill>
                <a:srgbClr val="C00000">
                  <a:alpha val="70000"/>
                </a:srgbClr>
              </a:solidFill>
              <a:ln>
                <a:noFill/>
              </a:ln>
              <a:effectLst/>
            </c:spPr>
            <c:extLst>
              <c:ext xmlns:c16="http://schemas.microsoft.com/office/drawing/2014/chart" uri="{C3380CC4-5D6E-409C-BE32-E72D297353CC}">
                <c16:uniqueId val="{00000004-F4BD-4C55-88E9-50C3469AFE36}"/>
              </c:ext>
            </c:extLst>
          </c:dPt>
          <c:dPt>
            <c:idx val="2"/>
            <c:invertIfNegative val="0"/>
            <c:bubble3D val="0"/>
            <c:spPr>
              <a:solidFill>
                <a:srgbClr val="FFC000">
                  <a:alpha val="70000"/>
                </a:srgbClr>
              </a:solidFill>
              <a:ln>
                <a:noFill/>
              </a:ln>
              <a:effectLst/>
            </c:spPr>
            <c:extLst>
              <c:ext xmlns:c16="http://schemas.microsoft.com/office/drawing/2014/chart" uri="{C3380CC4-5D6E-409C-BE32-E72D297353CC}">
                <c16:uniqueId val="{00000006-F4BD-4C55-88E9-50C3469AFE36}"/>
              </c:ext>
            </c:extLst>
          </c:dPt>
          <c:dPt>
            <c:idx val="3"/>
            <c:invertIfNegative val="0"/>
            <c:bubble3D val="0"/>
            <c:spPr>
              <a:solidFill>
                <a:schemeClr val="accent4">
                  <a:lumMod val="75000"/>
                  <a:alpha val="70000"/>
                </a:schemeClr>
              </a:solidFill>
              <a:ln>
                <a:noFill/>
              </a:ln>
              <a:effectLst/>
            </c:spPr>
            <c:extLst>
              <c:ext xmlns:c16="http://schemas.microsoft.com/office/drawing/2014/chart" uri="{C3380CC4-5D6E-409C-BE32-E72D297353CC}">
                <c16:uniqueId val="{00000007-F4BD-4C55-88E9-50C3469AFE36}"/>
              </c:ext>
            </c:extLst>
          </c:dPt>
          <c:dPt>
            <c:idx val="4"/>
            <c:invertIfNegative val="0"/>
            <c:bubble3D val="0"/>
            <c:extLst>
              <c:ext xmlns:c16="http://schemas.microsoft.com/office/drawing/2014/chart" uri="{C3380CC4-5D6E-409C-BE32-E72D297353CC}">
                <c16:uniqueId val="{00000008-F4BD-4C55-88E9-50C3469AFE36}"/>
              </c:ext>
            </c:extLst>
          </c:dPt>
          <c:dPt>
            <c:idx val="5"/>
            <c:invertIfNegative val="0"/>
            <c:bubble3D val="0"/>
            <c:spPr>
              <a:solidFill>
                <a:schemeClr val="accent3">
                  <a:alpha val="70000"/>
                </a:schemeClr>
              </a:solidFill>
              <a:ln>
                <a:noFill/>
              </a:ln>
              <a:effectLst/>
            </c:spPr>
            <c:extLst>
              <c:ext xmlns:c16="http://schemas.microsoft.com/office/drawing/2014/chart" uri="{C3380CC4-5D6E-409C-BE32-E72D297353CC}">
                <c16:uniqueId val="{0000000A-F4BD-4C55-88E9-50C3469AFE36}"/>
              </c:ext>
            </c:extLst>
          </c:dPt>
          <c:dPt>
            <c:idx val="6"/>
            <c:invertIfNegative val="0"/>
            <c:bubble3D val="0"/>
            <c:spPr>
              <a:solidFill>
                <a:schemeClr val="accent3">
                  <a:alpha val="70000"/>
                </a:schemeClr>
              </a:solidFill>
              <a:ln>
                <a:noFill/>
              </a:ln>
              <a:effectLst/>
            </c:spPr>
            <c:extLst>
              <c:ext xmlns:c16="http://schemas.microsoft.com/office/drawing/2014/chart" uri="{C3380CC4-5D6E-409C-BE32-E72D297353CC}">
                <c16:uniqueId val="{0000000C-F4BD-4C55-88E9-50C3469AFE36}"/>
              </c:ext>
            </c:extLst>
          </c:dPt>
          <c:dPt>
            <c:idx val="7"/>
            <c:invertIfNegative val="0"/>
            <c:bubble3D val="0"/>
            <c:spPr>
              <a:solidFill>
                <a:schemeClr val="accent3">
                  <a:alpha val="70000"/>
                </a:schemeClr>
              </a:solidFill>
              <a:ln>
                <a:noFill/>
              </a:ln>
              <a:effectLst/>
            </c:spPr>
            <c:extLst>
              <c:ext xmlns:c16="http://schemas.microsoft.com/office/drawing/2014/chart" uri="{C3380CC4-5D6E-409C-BE32-E72D297353CC}">
                <c16:uniqueId val="{0000000E-F4BD-4C55-88E9-50C3469AFE36}"/>
              </c:ext>
            </c:extLst>
          </c:dPt>
          <c:dLbls>
            <c:spPr>
              <a:noFill/>
              <a:ln>
                <a:noFill/>
              </a:ln>
              <a:effectLst/>
            </c:spPr>
            <c:txPr>
              <a:bodyPr rot="0" spcFirstLastPara="1" vertOverflow="ellipsis" vert="horz" wrap="square" lIns="38100" tIns="19050" rIns="38100" bIns="19050" anchor="ctr" anchorCtr="1">
                <a:spAutoFit/>
              </a:bodyPr>
              <a:lstStyle/>
              <a:p>
                <a:pPr>
                  <a:defRPr sz="1300" b="1" i="0" u="sng" strike="noStrike" kern="1200" baseline="0">
                    <a:solidFill>
                      <a:srgbClr val="080808"/>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'[INDICADORES 2018 1.xlsx]PROMEDIO'!$C$14:$C$17</c:f>
              <c:strCache>
                <c:ptCount val="4"/>
                <c:pt idx="0">
                  <c:v>Mínima Cuantía</c:v>
                </c:pt>
                <c:pt idx="1">
                  <c:v>Selección Abreviada de Menos Cuantía</c:v>
                </c:pt>
                <c:pt idx="2">
                  <c:v>Selección Abreviada Subasta Inversa por Subasta presencial</c:v>
                </c:pt>
                <c:pt idx="3">
                  <c:v>Concurso de Méritos Abierto</c:v>
                </c:pt>
              </c:strCache>
            </c:strRef>
          </c:cat>
          <c:val>
            <c:numRef>
              <c:f>'[INDICADORES 2018 1.xlsx]PROMEDIO'!$F$14:$F$17</c:f>
              <c:numCache>
                <c:formatCode>0</c:formatCode>
                <c:ptCount val="4"/>
                <c:pt idx="0">
                  <c:v>14.185185185185185</c:v>
                </c:pt>
                <c:pt idx="1">
                  <c:v>40</c:v>
                </c:pt>
                <c:pt idx="2">
                  <c:v>35</c:v>
                </c:pt>
                <c:pt idx="3">
                  <c:v>55.444444444444443</c:v>
                </c:pt>
              </c:numCache>
            </c:numRef>
          </c:val>
          <c:extLst>
            <c:ext xmlns:c16="http://schemas.microsoft.com/office/drawing/2014/chart" uri="{C3380CC4-5D6E-409C-BE32-E72D297353CC}">
              <c16:uniqueId val="{0000000F-F4BD-4C55-88E9-50C3469AFE36}"/>
            </c:ext>
          </c:extLst>
        </c:ser>
        <c:dLbls>
          <c:dLblPos val="outEnd"/>
          <c:showLegendKey val="0"/>
          <c:showVal val="1"/>
          <c:showCatName val="0"/>
          <c:showSerName val="0"/>
          <c:showPercent val="0"/>
          <c:showBubbleSize val="0"/>
        </c:dLbls>
        <c:gapWidth val="80"/>
        <c:overlap val="25"/>
        <c:axId val="405835264"/>
        <c:axId val="261388648"/>
      </c:barChart>
      <c:catAx>
        <c:axId val="405835264"/>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rgbClr val="080808"/>
                </a:solidFill>
                <a:latin typeface="Work Sans" panose="00000500000000000000" pitchFamily="2" charset="0"/>
                <a:ea typeface="+mn-ea"/>
                <a:cs typeface="+mn-cs"/>
              </a:defRPr>
            </a:pPr>
            <a:endParaRPr lang="es-CO"/>
          </a:p>
        </c:txPr>
        <c:crossAx val="261388648"/>
        <c:crosses val="autoZero"/>
        <c:auto val="1"/>
        <c:lblAlgn val="ctr"/>
        <c:lblOffset val="100"/>
        <c:noMultiLvlLbl val="0"/>
      </c:catAx>
      <c:valAx>
        <c:axId val="261388648"/>
        <c:scaling>
          <c:orientation val="minMax"/>
        </c:scaling>
        <c:delete val="1"/>
        <c:axPos val="l"/>
        <c:majorGridlines>
          <c:spPr>
            <a:ln w="9525" cap="flat" cmpd="sng" algn="ctr">
              <a:solidFill>
                <a:schemeClr val="tx1">
                  <a:lumMod val="5000"/>
                  <a:lumOff val="95000"/>
                </a:schemeClr>
              </a:solidFill>
              <a:round/>
            </a:ln>
            <a:effectLst/>
          </c:spPr>
        </c:majorGridlines>
        <c:numFmt formatCode="0" sourceLinked="1"/>
        <c:majorTickMark val="none"/>
        <c:minorTickMark val="none"/>
        <c:tickLblPos val="nextTo"/>
        <c:crossAx val="4058352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cked"/>
        <c:varyColors val="0"/>
        <c:ser>
          <c:idx val="0"/>
          <c:order val="0"/>
          <c:spPr>
            <a:ln w="28575" cap="rnd">
              <a:solidFill>
                <a:schemeClr val="accent6">
                  <a:lumMod val="60000"/>
                  <a:lumOff val="40000"/>
                </a:schemeClr>
              </a:solidFill>
              <a:round/>
            </a:ln>
            <a:effectLst/>
          </c:spPr>
          <c:marker>
            <c:symbol val="circle"/>
            <c:size val="5"/>
            <c:spPr>
              <a:solidFill>
                <a:srgbClr val="FF00FF"/>
              </a:solidFill>
              <a:ln w="9525">
                <a:solidFill>
                  <a:schemeClr val="accent1"/>
                </a:solidFill>
              </a:ln>
              <a:effectLst/>
            </c:spPr>
          </c:marker>
          <c:dLbls>
            <c:spPr>
              <a:noFill/>
              <a:ln>
                <a:noFill/>
              </a:ln>
              <a:effectLst/>
            </c:spPr>
            <c:txPr>
              <a:bodyPr wrap="square" lIns="38100" tIns="19050" rIns="38100" bIns="19050" anchor="ctr">
                <a:spAutoFit/>
              </a:bodyPr>
              <a:lstStyle/>
              <a:p>
                <a:pPr>
                  <a:defRPr sz="1200" b="1" i="0" u="sng" baseline="0">
                    <a:solidFill>
                      <a:srgbClr val="FF0000"/>
                    </a:solidFill>
                    <a:latin typeface="Work San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'P. PROPONENTES'!$B$5:$B$9</c:f>
              <c:strCache>
                <c:ptCount val="5"/>
                <c:pt idx="0">
                  <c:v>Mínima Cuantía</c:v>
                </c:pt>
                <c:pt idx="1">
                  <c:v>Selección Abreviada de Menos Cuantía</c:v>
                </c:pt>
                <c:pt idx="2">
                  <c:v>Selección Abreviada Subasta Inversa por Subasta presencial</c:v>
                </c:pt>
                <c:pt idx="3">
                  <c:v>Concurso de Méritos Abierto</c:v>
                </c:pt>
                <c:pt idx="4">
                  <c:v>TOTAL </c:v>
                </c:pt>
              </c:strCache>
            </c:strRef>
          </c:cat>
          <c:val>
            <c:numRef>
              <c:f>'P. PROPONENTES'!$C$5:$C$9</c:f>
              <c:numCache>
                <c:formatCode>0</c:formatCode>
                <c:ptCount val="5"/>
                <c:pt idx="0">
                  <c:v>131</c:v>
                </c:pt>
                <c:pt idx="1">
                  <c:v>109</c:v>
                </c:pt>
                <c:pt idx="2">
                  <c:v>6</c:v>
                </c:pt>
                <c:pt idx="3">
                  <c:v>375</c:v>
                </c:pt>
                <c:pt idx="4">
                  <c:v>621</c:v>
                </c:pt>
              </c:numCache>
            </c:numRef>
          </c:val>
          <c:smooth val="0"/>
          <c:extLst>
            <c:ext xmlns:c16="http://schemas.microsoft.com/office/drawing/2014/chart" uri="{C3380CC4-5D6E-409C-BE32-E72D297353CC}">
              <c16:uniqueId val="{00000000-A499-40CC-BFDA-60F7AE30A041}"/>
            </c:ext>
          </c:extLst>
        </c:ser>
        <c:dLbls>
          <c:showLegendKey val="0"/>
          <c:showVal val="0"/>
          <c:showCatName val="0"/>
          <c:showSerName val="0"/>
          <c:showPercent val="0"/>
          <c:showBubbleSize val="0"/>
        </c:dLbls>
        <c:marker val="1"/>
        <c:smooth val="0"/>
        <c:axId val="372496176"/>
        <c:axId val="372495784"/>
      </c:lineChart>
      <c:catAx>
        <c:axId val="372496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rgbClr val="080808"/>
                </a:solidFill>
                <a:latin typeface="Work Sans"/>
                <a:ea typeface="+mn-ea"/>
                <a:cs typeface="+mn-cs"/>
              </a:defRPr>
            </a:pPr>
            <a:endParaRPr lang="es-CO"/>
          </a:p>
        </c:txPr>
        <c:crossAx val="372495784"/>
        <c:crosses val="autoZero"/>
        <c:auto val="1"/>
        <c:lblAlgn val="ctr"/>
        <c:lblOffset val="100"/>
        <c:noMultiLvlLbl val="0"/>
      </c:catAx>
      <c:valAx>
        <c:axId val="3724957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rgbClr val="080808"/>
                </a:solidFill>
                <a:latin typeface="+mn-lt"/>
                <a:ea typeface="+mn-ea"/>
                <a:cs typeface="+mn-cs"/>
              </a:defRPr>
            </a:pPr>
            <a:endParaRPr lang="es-CO"/>
          </a:p>
        </c:txPr>
        <c:crossAx val="372496176"/>
        <c:crosses val="autoZero"/>
        <c:crossBetween val="between"/>
      </c:valAx>
      <c:spPr>
        <a:noFill/>
        <a:ln>
          <a:noFill/>
        </a:ln>
        <a:effectLst/>
      </c:spPr>
    </c:plotArea>
    <c:plotVisOnly val="1"/>
    <c:dispBlanksAs val="zero"/>
    <c:showDLblsOverMax val="0"/>
  </c:chart>
  <c:spPr>
    <a:solidFill>
      <a:schemeClr val="bg1"/>
    </a:solidFill>
    <a:ln w="50800" cap="flat" cmpd="sng" algn="ctr">
      <a:solidFill>
        <a:schemeClr val="tx1"/>
      </a:solidFill>
      <a:round/>
    </a:ln>
    <a:effectLst/>
  </c:spPr>
  <c:txPr>
    <a:bodyPr/>
    <a:lstStyle/>
    <a:p>
      <a:pPr>
        <a:defRPr/>
      </a:pPr>
      <a:endParaRPr lang="es-CO"/>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1" i="0" u="none" strike="noStrike" kern="1200" spc="0" baseline="0">
                <a:solidFill>
                  <a:schemeClr val="tx1">
                    <a:lumMod val="65000"/>
                    <a:lumOff val="35000"/>
                  </a:schemeClr>
                </a:solidFill>
                <a:latin typeface="Work Sans" panose="00000500000000000000" pitchFamily="2" charset="0"/>
                <a:ea typeface="+mn-ea"/>
                <a:cs typeface="+mn-cs"/>
              </a:defRPr>
            </a:pPr>
            <a:r>
              <a:rPr lang="es-ES" sz="2800" b="1">
                <a:latin typeface="Work Sans" panose="00000500000000000000" pitchFamily="2" charset="0"/>
              </a:rPr>
              <a:t>ADENDAS</a:t>
            </a:r>
          </a:p>
        </c:rich>
      </c:tx>
      <c:overlay val="0"/>
      <c:spPr>
        <a:noFill/>
        <a:ln>
          <a:noFill/>
        </a:ln>
        <a:effectLst/>
      </c:spPr>
      <c:txPr>
        <a:bodyPr rot="0" spcFirstLastPara="1" vertOverflow="ellipsis" vert="horz" wrap="square" anchor="ctr" anchorCtr="1"/>
        <a:lstStyle/>
        <a:p>
          <a:pPr>
            <a:defRPr sz="2800" b="1" i="0" u="none" strike="noStrike" kern="1200" spc="0" baseline="0">
              <a:solidFill>
                <a:schemeClr val="tx1">
                  <a:lumMod val="65000"/>
                  <a:lumOff val="35000"/>
                </a:schemeClr>
              </a:solidFill>
              <a:latin typeface="Work Sans" panose="00000500000000000000" pitchFamily="2" charset="0"/>
              <a:ea typeface="+mn-ea"/>
              <a:cs typeface="+mn-cs"/>
            </a:defRPr>
          </a:pPr>
          <a:endParaRPr lang="es-CO"/>
        </a:p>
      </c:txPr>
    </c:title>
    <c:autoTitleDeleted val="0"/>
    <c:plotArea>
      <c:layout>
        <c:manualLayout>
          <c:layoutTarget val="inner"/>
          <c:xMode val="edge"/>
          <c:yMode val="edge"/>
          <c:x val="4.0025371828521436E-2"/>
          <c:y val="0.15782407407407409"/>
          <c:w val="0.9155301837270341"/>
          <c:h val="0.61498432487605714"/>
        </c:manualLayout>
      </c:layout>
      <c:barChart>
        <c:barDir val="col"/>
        <c:grouping val="clustered"/>
        <c:varyColors val="0"/>
        <c:ser>
          <c:idx val="0"/>
          <c:order val="0"/>
          <c:tx>
            <c:strRef>
              <c:f>ADENDAS!$C$5</c:f>
              <c:strCache>
                <c:ptCount val="1"/>
                <c:pt idx="0">
                  <c:v>PLAZO</c:v>
                </c:pt>
              </c:strCache>
            </c:strRef>
          </c:tx>
          <c:spPr>
            <a:solidFill>
              <a:srgbClr val="069169"/>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sng" strike="noStrike" kern="1200" baseline="0">
                    <a:solidFill>
                      <a:srgbClr val="081122"/>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ADENDAS!$B$6:$B$10</c:f>
              <c:strCache>
                <c:ptCount val="5"/>
                <c:pt idx="0">
                  <c:v>Mínima Cuantía</c:v>
                </c:pt>
                <c:pt idx="1">
                  <c:v>Concurso de Méritos Abierto</c:v>
                </c:pt>
                <c:pt idx="2">
                  <c:v>Selección Abreviada Subasta Inversa por Subasta presencial</c:v>
                </c:pt>
                <c:pt idx="3">
                  <c:v>Selección Abreviada de Menos Cuantía</c:v>
                </c:pt>
                <c:pt idx="4">
                  <c:v>TOTAL</c:v>
                </c:pt>
              </c:strCache>
            </c:strRef>
          </c:cat>
          <c:val>
            <c:numRef>
              <c:f>ADENDAS!$C$6:$C$10</c:f>
              <c:numCache>
                <c:formatCode>0</c:formatCode>
                <c:ptCount val="5"/>
                <c:pt idx="0">
                  <c:v>15</c:v>
                </c:pt>
                <c:pt idx="1">
                  <c:v>11</c:v>
                </c:pt>
                <c:pt idx="2">
                  <c:v>1</c:v>
                </c:pt>
                <c:pt idx="3">
                  <c:v>0</c:v>
                </c:pt>
                <c:pt idx="4">
                  <c:v>27</c:v>
                </c:pt>
              </c:numCache>
            </c:numRef>
          </c:val>
          <c:extLst>
            <c:ext xmlns:c16="http://schemas.microsoft.com/office/drawing/2014/chart" uri="{C3380CC4-5D6E-409C-BE32-E72D297353CC}">
              <c16:uniqueId val="{00000000-997F-4C0F-984C-9121A910E400}"/>
            </c:ext>
          </c:extLst>
        </c:ser>
        <c:ser>
          <c:idx val="1"/>
          <c:order val="1"/>
          <c:tx>
            <c:strRef>
              <c:f>ADENDAS!$D$5</c:f>
              <c:strCache>
                <c:ptCount val="1"/>
                <c:pt idx="0">
                  <c:v>PLIEGO</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sng" strike="noStrike" kern="1200" baseline="0">
                    <a:solidFill>
                      <a:srgbClr val="081122"/>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ADENDAS!$B$6:$B$10</c:f>
              <c:strCache>
                <c:ptCount val="5"/>
                <c:pt idx="0">
                  <c:v>Mínima Cuantía</c:v>
                </c:pt>
                <c:pt idx="1">
                  <c:v>Concurso de Méritos Abierto</c:v>
                </c:pt>
                <c:pt idx="2">
                  <c:v>Selección Abreviada Subasta Inversa por Subasta presencial</c:v>
                </c:pt>
                <c:pt idx="3">
                  <c:v>Selección Abreviada de Menos Cuantía</c:v>
                </c:pt>
                <c:pt idx="4">
                  <c:v>TOTAL</c:v>
                </c:pt>
              </c:strCache>
            </c:strRef>
          </c:cat>
          <c:val>
            <c:numRef>
              <c:f>ADENDAS!$D$6:$D$10</c:f>
              <c:numCache>
                <c:formatCode>0</c:formatCode>
                <c:ptCount val="5"/>
                <c:pt idx="0">
                  <c:v>4</c:v>
                </c:pt>
                <c:pt idx="1">
                  <c:v>4</c:v>
                </c:pt>
                <c:pt idx="2">
                  <c:v>0</c:v>
                </c:pt>
                <c:pt idx="3">
                  <c:v>4</c:v>
                </c:pt>
                <c:pt idx="4">
                  <c:v>12</c:v>
                </c:pt>
              </c:numCache>
            </c:numRef>
          </c:val>
          <c:extLst>
            <c:ext xmlns:c16="http://schemas.microsoft.com/office/drawing/2014/chart" uri="{C3380CC4-5D6E-409C-BE32-E72D297353CC}">
              <c16:uniqueId val="{00000001-997F-4C0F-984C-9121A910E400}"/>
            </c:ext>
          </c:extLst>
        </c:ser>
        <c:ser>
          <c:idx val="2"/>
          <c:order val="2"/>
          <c:tx>
            <c:strRef>
              <c:f>ADENDAS!$E$5</c:f>
              <c:strCache>
                <c:ptCount val="1"/>
                <c:pt idx="0">
                  <c:v>PLAZO /PLIEGO</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sng" strike="noStrike" kern="1200" baseline="0">
                    <a:solidFill>
                      <a:srgbClr val="081122"/>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ADENDAS!$B$6:$B$10</c:f>
              <c:strCache>
                <c:ptCount val="5"/>
                <c:pt idx="0">
                  <c:v>Mínima Cuantía</c:v>
                </c:pt>
                <c:pt idx="1">
                  <c:v>Concurso de Méritos Abierto</c:v>
                </c:pt>
                <c:pt idx="2">
                  <c:v>Selección Abreviada Subasta Inversa por Subasta presencial</c:v>
                </c:pt>
                <c:pt idx="3">
                  <c:v>Selección Abreviada de Menos Cuantía</c:v>
                </c:pt>
                <c:pt idx="4">
                  <c:v>TOTAL</c:v>
                </c:pt>
              </c:strCache>
            </c:strRef>
          </c:cat>
          <c:val>
            <c:numRef>
              <c:f>ADENDAS!$E$6:$E$10</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2-997F-4C0F-984C-9121A910E400}"/>
            </c:ext>
          </c:extLst>
        </c:ser>
        <c:ser>
          <c:idx val="3"/>
          <c:order val="3"/>
          <c:tx>
            <c:strRef>
              <c:f>ADENDAS!$F$5</c:f>
              <c:strCache>
                <c:ptCount val="1"/>
                <c:pt idx="0">
                  <c:v>TOTAL</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sng" strike="noStrike" kern="1200" baseline="0">
                    <a:solidFill>
                      <a:srgbClr val="081122"/>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ADENDAS!$B$6:$B$10</c:f>
              <c:strCache>
                <c:ptCount val="5"/>
                <c:pt idx="0">
                  <c:v>Mínima Cuantía</c:v>
                </c:pt>
                <c:pt idx="1">
                  <c:v>Concurso de Méritos Abierto</c:v>
                </c:pt>
                <c:pt idx="2">
                  <c:v>Selección Abreviada Subasta Inversa por Subasta presencial</c:v>
                </c:pt>
                <c:pt idx="3">
                  <c:v>Selección Abreviada de Menos Cuantía</c:v>
                </c:pt>
                <c:pt idx="4">
                  <c:v>TOTAL</c:v>
                </c:pt>
              </c:strCache>
            </c:strRef>
          </c:cat>
          <c:val>
            <c:numRef>
              <c:f>ADENDAS!$F$6:$F$10</c:f>
              <c:numCache>
                <c:formatCode>0</c:formatCode>
                <c:ptCount val="5"/>
                <c:pt idx="0">
                  <c:v>19</c:v>
                </c:pt>
                <c:pt idx="1">
                  <c:v>15</c:v>
                </c:pt>
                <c:pt idx="2">
                  <c:v>1</c:v>
                </c:pt>
                <c:pt idx="3">
                  <c:v>4</c:v>
                </c:pt>
                <c:pt idx="4">
                  <c:v>39</c:v>
                </c:pt>
              </c:numCache>
            </c:numRef>
          </c:val>
          <c:extLst>
            <c:ext xmlns:c16="http://schemas.microsoft.com/office/drawing/2014/chart" uri="{C3380CC4-5D6E-409C-BE32-E72D297353CC}">
              <c16:uniqueId val="{00000003-997F-4C0F-984C-9121A910E400}"/>
            </c:ext>
          </c:extLst>
        </c:ser>
        <c:dLbls>
          <c:dLblPos val="outEnd"/>
          <c:showLegendKey val="0"/>
          <c:showVal val="1"/>
          <c:showCatName val="0"/>
          <c:showSerName val="0"/>
          <c:showPercent val="0"/>
          <c:showBubbleSize val="0"/>
        </c:dLbls>
        <c:gapWidth val="219"/>
        <c:overlap val="-27"/>
        <c:axId val="403331648"/>
        <c:axId val="403324984"/>
      </c:barChart>
      <c:catAx>
        <c:axId val="403331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rgbClr val="081122"/>
                </a:solidFill>
                <a:latin typeface="Work Sans" panose="00000500000000000000" pitchFamily="2" charset="0"/>
                <a:ea typeface="+mn-ea"/>
                <a:cs typeface="+mn-cs"/>
              </a:defRPr>
            </a:pPr>
            <a:endParaRPr lang="es-CO"/>
          </a:p>
        </c:txPr>
        <c:crossAx val="403324984"/>
        <c:crosses val="autoZero"/>
        <c:auto val="1"/>
        <c:lblAlgn val="ctr"/>
        <c:lblOffset val="100"/>
        <c:noMultiLvlLbl val="0"/>
      </c:catAx>
      <c:valAx>
        <c:axId val="403324984"/>
        <c:scaling>
          <c:orientation val="minMax"/>
        </c:scaling>
        <c:delete val="1"/>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crossAx val="4033316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rgbClr val="081122"/>
              </a:solidFill>
              <a:latin typeface="Work Sans" panose="00000500000000000000" pitchFamily="2" charset="0"/>
              <a:ea typeface="+mn-ea"/>
              <a:cs typeface="+mn-cs"/>
            </a:defRPr>
          </a:pPr>
          <a:endParaRPr lang="es-CO"/>
        </a:p>
      </c:txPr>
    </c:legend>
    <c:plotVisOnly val="1"/>
    <c:dispBlanksAs val="gap"/>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6938182252153277"/>
          <c:y val="3.4886267521484271E-2"/>
          <c:w val="0.53061817747846729"/>
          <c:h val="0.93022746495703146"/>
        </c:manualLayout>
      </c:layout>
      <c:barChart>
        <c:barDir val="bar"/>
        <c:grouping val="clustered"/>
        <c:varyColors val="0"/>
        <c:ser>
          <c:idx val="0"/>
          <c:order val="0"/>
          <c:spPr>
            <a:solidFill>
              <a:srgbClr val="00B050"/>
            </a:solidFill>
            <a:ln>
              <a:noFill/>
            </a:ln>
            <a:effectLst/>
          </c:spPr>
          <c:invertIfNegative val="0"/>
          <c:dPt>
            <c:idx val="4"/>
            <c:invertIfNegative val="0"/>
            <c:bubble3D val="0"/>
            <c:spPr>
              <a:solidFill>
                <a:srgbClr val="FFC000"/>
              </a:solidFill>
              <a:ln>
                <a:noFill/>
              </a:ln>
              <a:effectLst/>
            </c:spPr>
            <c:extLst>
              <c:ext xmlns:c16="http://schemas.microsoft.com/office/drawing/2014/chart" uri="{C3380CC4-5D6E-409C-BE32-E72D297353CC}">
                <c16:uniqueId val="{00000001-8E8E-47CA-BBBA-1816F56D24EE}"/>
              </c:ext>
            </c:extLst>
          </c:dPt>
          <c:dLbls>
            <c:dLbl>
              <c:idx val="4"/>
              <c:layout>
                <c:manualLayout>
                  <c:x val="-1.2340024076478665E-2"/>
                  <c:y val="0"/>
                </c:manualLayout>
              </c:layout>
              <c:showLegendKey val="0"/>
              <c:showVal val="1"/>
              <c:showCatName val="0"/>
              <c:showSerName val="0"/>
              <c:showPercent val="0"/>
              <c:showBubbleSize val="0"/>
              <c:extLst>
                <c:ext xmlns:c15="http://schemas.microsoft.com/office/drawing/2012/chart" uri="{CE6537A1-D6FC-4f65-9D91-7224C49458BB}">
                  <c15:layout>
                    <c:manualLayout>
                      <c:w val="0.2002494982542781"/>
                      <c:h val="0.10624454199724756"/>
                    </c:manualLayout>
                  </c15:layout>
                </c:ext>
                <c:ext xmlns:c16="http://schemas.microsoft.com/office/drawing/2014/chart" uri="{C3380CC4-5D6E-409C-BE32-E72D297353CC}">
                  <c16:uniqueId val="{00000001-8E8E-47CA-BBBA-1816F56D24EE}"/>
                </c:ext>
              </c:extLst>
            </c:dLbl>
            <c:spPr>
              <a:noFill/>
              <a:ln>
                <a:noFill/>
              </a:ln>
              <a:effectLst/>
            </c:spPr>
            <c:txPr>
              <a:bodyPr rot="0" spcFirstLastPara="1" vertOverflow="ellipsis" vert="horz" wrap="square" anchor="ctr" anchorCtr="1"/>
              <a:lstStyle/>
              <a:p>
                <a:pPr>
                  <a:defRPr sz="13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'PROCESOS '!$B$50:$B$54</c:f>
              <c:strCache>
                <c:ptCount val="5"/>
                <c:pt idx="0">
                  <c:v>Concurso de Méritos Abierto</c:v>
                </c:pt>
                <c:pt idx="1">
                  <c:v>Selección Abreviada Subasta Inversa por Subasta presencial</c:v>
                </c:pt>
                <c:pt idx="2">
                  <c:v>Selección Abreviada de Menor Cuantía</c:v>
                </c:pt>
                <c:pt idx="3">
                  <c:v>Mínima Cuantía</c:v>
                </c:pt>
                <c:pt idx="4">
                  <c:v>VALOR TOTAL</c:v>
                </c:pt>
              </c:strCache>
            </c:strRef>
          </c:cat>
          <c:val>
            <c:numRef>
              <c:f>'PROCESOS '!$C$50:$C$54</c:f>
              <c:numCache>
                <c:formatCode>_-"$"\ * #,##0.00_-;\-"$"\ * #,##0.00_-;_-"$"\ * "-"_-;_-@_-</c:formatCode>
                <c:ptCount val="5"/>
                <c:pt idx="0">
                  <c:v>49417361974</c:v>
                </c:pt>
                <c:pt idx="1">
                  <c:v>300000000</c:v>
                </c:pt>
                <c:pt idx="2">
                  <c:v>3729032429</c:v>
                </c:pt>
                <c:pt idx="3">
                  <c:v>923990840</c:v>
                </c:pt>
                <c:pt idx="4">
                  <c:v>54370385243</c:v>
                </c:pt>
              </c:numCache>
            </c:numRef>
          </c:val>
          <c:extLst>
            <c:ext xmlns:c16="http://schemas.microsoft.com/office/drawing/2014/chart" uri="{C3380CC4-5D6E-409C-BE32-E72D297353CC}">
              <c16:uniqueId val="{00000000-8E8E-47CA-BBBA-1816F56D24EE}"/>
            </c:ext>
          </c:extLst>
        </c:ser>
        <c:dLbls>
          <c:showLegendKey val="0"/>
          <c:showVal val="0"/>
          <c:showCatName val="0"/>
          <c:showSerName val="0"/>
          <c:showPercent val="0"/>
          <c:showBubbleSize val="0"/>
        </c:dLbls>
        <c:gapWidth val="182"/>
        <c:axId val="769321688"/>
        <c:axId val="769322344"/>
      </c:barChart>
      <c:catAx>
        <c:axId val="769321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sng" strike="noStrike" kern="1200" baseline="0">
                <a:solidFill>
                  <a:srgbClr val="081122"/>
                </a:solidFill>
                <a:latin typeface="Work Sans" panose="00000500000000000000" pitchFamily="2" charset="0"/>
                <a:ea typeface="+mn-ea"/>
                <a:cs typeface="+mn-cs"/>
              </a:defRPr>
            </a:pPr>
            <a:endParaRPr lang="es-CO"/>
          </a:p>
        </c:txPr>
        <c:crossAx val="769322344"/>
        <c:crosses val="autoZero"/>
        <c:auto val="1"/>
        <c:lblAlgn val="ctr"/>
        <c:lblOffset val="100"/>
        <c:noMultiLvlLbl val="0"/>
      </c:catAx>
      <c:valAx>
        <c:axId val="769322344"/>
        <c:scaling>
          <c:orientation val="minMax"/>
        </c:scaling>
        <c:delete val="1"/>
        <c:axPos val="b"/>
        <c:majorGridlines>
          <c:spPr>
            <a:ln w="9525" cap="flat" cmpd="sng" algn="ctr">
              <a:solidFill>
                <a:schemeClr val="tx1">
                  <a:lumMod val="15000"/>
                  <a:lumOff val="85000"/>
                </a:schemeClr>
              </a:solidFill>
              <a:round/>
            </a:ln>
            <a:effectLst/>
          </c:spPr>
        </c:majorGridlines>
        <c:numFmt formatCode="_-&quot;$&quot;\ * #,##0.00_-;\-&quot;$&quot;\ * #,##0.00_-;_-&quot;$&quot;\ * &quot;-&quot;_-;_-@_-" sourceLinked="1"/>
        <c:majorTickMark val="none"/>
        <c:minorTickMark val="none"/>
        <c:tickLblPos val="nextTo"/>
        <c:crossAx val="769321688"/>
        <c:crosses val="autoZero"/>
        <c:crossBetween val="between"/>
      </c:valAx>
      <c:spPr>
        <a:noFill/>
        <a:ln>
          <a:noFill/>
        </a:ln>
        <a:effectLst/>
      </c:spPr>
    </c:plotArea>
    <c:plotVisOnly val="1"/>
    <c:dispBlanksAs val="gap"/>
    <c:showDLblsOverMax val="0"/>
  </c:chart>
  <c:spPr>
    <a:noFill/>
    <a:ln>
      <a:noFill/>
    </a:ln>
    <a:effectLst/>
  </c:spPr>
  <c:txPr>
    <a:bodyPr/>
    <a:lstStyle/>
    <a:p>
      <a:pPr>
        <a:defRPr sz="1100" u="sng">
          <a:solidFill>
            <a:srgbClr val="081122"/>
          </a:solidFill>
          <a:latin typeface="Work Sans" panose="00000500000000000000" pitchFamily="2" charset="0"/>
        </a:defRPr>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rgbClr val="00B0F0"/>
              </a:solidFill>
              <a:ln w="25400">
                <a:solidFill>
                  <a:schemeClr val="lt1"/>
                </a:solidFill>
              </a:ln>
              <a:effectLst/>
              <a:sp3d contourW="25400">
                <a:contourClr>
                  <a:schemeClr val="lt1"/>
                </a:contourClr>
              </a:sp3d>
            </c:spPr>
            <c:extLst>
              <c:ext xmlns:c16="http://schemas.microsoft.com/office/drawing/2014/chart" uri="{C3380CC4-5D6E-409C-BE32-E72D297353CC}">
                <c16:uniqueId val="{00000001-F64E-441E-B6AB-0910D14A9434}"/>
              </c:ext>
            </c:extLst>
          </c:dPt>
          <c:dPt>
            <c:idx val="1"/>
            <c:bubble3D val="0"/>
            <c:spPr>
              <a:solidFill>
                <a:srgbClr val="C00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3-F64E-441E-B6AB-0910D14A9434}"/>
              </c:ext>
            </c:extLst>
          </c:dPt>
          <c:dPt>
            <c:idx val="2"/>
            <c:bubble3D val="0"/>
            <c:spPr>
              <a:solidFill>
                <a:srgbClr val="FFC000"/>
              </a:solidFill>
              <a:ln w="25400">
                <a:solidFill>
                  <a:schemeClr val="lt1"/>
                </a:solidFill>
              </a:ln>
              <a:effectLst/>
              <a:sp3d contourW="25400">
                <a:contourClr>
                  <a:schemeClr val="lt1"/>
                </a:contourClr>
              </a:sp3d>
            </c:spPr>
            <c:extLst>
              <c:ext xmlns:c16="http://schemas.microsoft.com/office/drawing/2014/chart" uri="{C3380CC4-5D6E-409C-BE32-E72D297353CC}">
                <c16:uniqueId val="{00000005-F64E-441E-B6AB-0910D14A9434}"/>
              </c:ext>
            </c:extLst>
          </c:dPt>
          <c:dPt>
            <c:idx val="3"/>
            <c:bubble3D val="0"/>
            <c:spPr>
              <a:solidFill>
                <a:srgbClr val="069169"/>
              </a:solidFill>
              <a:ln w="25400">
                <a:solidFill>
                  <a:schemeClr val="lt1"/>
                </a:solidFill>
              </a:ln>
              <a:effectLst/>
              <a:sp3d contourW="25400">
                <a:contourClr>
                  <a:schemeClr val="lt1"/>
                </a:contourClr>
              </a:sp3d>
            </c:spPr>
            <c:extLst>
              <c:ext xmlns:c16="http://schemas.microsoft.com/office/drawing/2014/chart" uri="{C3380CC4-5D6E-409C-BE32-E72D297353CC}">
                <c16:uniqueId val="{00000007-F64E-441E-B6AB-0910D14A9434}"/>
              </c:ext>
            </c:extLst>
          </c:dPt>
          <c:dLbls>
            <c:dLbl>
              <c:idx val="0"/>
              <c:layout>
                <c:manualLayout>
                  <c:x val="-2.1330434152573911E-2"/>
                  <c:y val="-4.205429080855450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64E-441E-B6AB-0910D14A9434}"/>
                </c:ext>
              </c:extLst>
            </c:dLbl>
            <c:dLbl>
              <c:idx val="1"/>
              <c:layout>
                <c:manualLayout>
                  <c:x val="1.9639500495952839E-2"/>
                  <c:y val="-3.274432024880519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64E-441E-B6AB-0910D14A9434}"/>
                </c:ext>
              </c:extLst>
            </c:dLbl>
            <c:dLbl>
              <c:idx val="2"/>
              <c:layout>
                <c:manualLayout>
                  <c:x val="4.1004630933574981E-2"/>
                  <c:y val="-6.58367001151792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64E-441E-B6AB-0910D14A9434}"/>
                </c:ext>
              </c:extLst>
            </c:dLbl>
            <c:spPr>
              <a:noFill/>
              <a:ln>
                <a:noFill/>
              </a:ln>
              <a:effectLst/>
            </c:spPr>
            <c:txPr>
              <a:bodyPr rot="0" spcFirstLastPara="1" vertOverflow="ellipsis" vert="horz" wrap="square" lIns="38100" tIns="19050" rIns="38100" bIns="19050" anchor="ctr" anchorCtr="1">
                <a:spAutoFit/>
              </a:bodyPr>
              <a:lstStyle/>
              <a:p>
                <a:pPr>
                  <a:defRPr sz="14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'[Informe para la Vicepresidencia vr 2.xlsx]Hoja1'!$D$4:$D$7</c:f>
              <c:strCache>
                <c:ptCount val="4"/>
                <c:pt idx="0">
                  <c:v>Arrendamiento de bienes inmuebles</c:v>
                </c:pt>
                <c:pt idx="1">
                  <c:v>Contratación directa cuando no exista pluralidad de oferentes</c:v>
                </c:pt>
                <c:pt idx="2">
                  <c:v>Convenios o contratos interadministrativos</c:v>
                </c:pt>
                <c:pt idx="3">
                  <c:v>Contratos de prestación de servicios profesionales y de apoyo a la gestión</c:v>
                </c:pt>
              </c:strCache>
            </c:strRef>
          </c:cat>
          <c:val>
            <c:numRef>
              <c:f>'[Informe para la Vicepresidencia vr 2.xlsx]Hoja1'!$E$4:$E$7</c:f>
              <c:numCache>
                <c:formatCode>General</c:formatCode>
                <c:ptCount val="4"/>
                <c:pt idx="0">
                  <c:v>2</c:v>
                </c:pt>
                <c:pt idx="1">
                  <c:v>3</c:v>
                </c:pt>
                <c:pt idx="2">
                  <c:v>12</c:v>
                </c:pt>
                <c:pt idx="3">
                  <c:v>596</c:v>
                </c:pt>
              </c:numCache>
            </c:numRef>
          </c:val>
          <c:extLst>
            <c:ext xmlns:c16="http://schemas.microsoft.com/office/drawing/2014/chart" uri="{C3380CC4-5D6E-409C-BE32-E72D297353CC}">
              <c16:uniqueId val="{00000008-F64E-441E-B6AB-0910D14A9434}"/>
            </c:ext>
          </c:extLst>
        </c:ser>
        <c:dLbls>
          <c:showLegendKey val="0"/>
          <c:showVal val="0"/>
          <c:showCatName val="0"/>
          <c:showSerName val="0"/>
          <c:showPercent val="0"/>
          <c:showBubbleSize val="0"/>
          <c:showLeaderLines val="1"/>
        </c:dLbls>
      </c:pie3DChart>
      <c:spPr>
        <a:noFill/>
        <a:ln>
          <a:noFill/>
        </a:ln>
        <a:effectLst/>
      </c:spPr>
    </c:plotArea>
    <c:legend>
      <c:legendPos val="b"/>
      <c:layout>
        <c:manualLayout>
          <c:xMode val="edge"/>
          <c:yMode val="edge"/>
          <c:x val="0"/>
          <c:y val="0.71080465441100649"/>
          <c:w val="1"/>
          <c:h val="0.18810475046447483"/>
        </c:manualLayout>
      </c:layout>
      <c:overlay val="0"/>
      <c:spPr>
        <a:noFill/>
        <a:ln>
          <a:noFill/>
        </a:ln>
        <a:effectLst/>
      </c:spPr>
      <c:txPr>
        <a:bodyPr rot="0" spcFirstLastPara="1" vertOverflow="ellipsis" vert="horz" wrap="square" anchor="ctr" anchorCtr="1"/>
        <a:lstStyle/>
        <a:p>
          <a:pPr>
            <a:defRPr sz="1200" b="0" i="0" u="none" strike="noStrike" kern="1200" baseline="0">
              <a:solidFill>
                <a:srgbClr val="081122"/>
              </a:solidFill>
              <a:latin typeface="Work Sans" panose="00000500000000000000" pitchFamily="2" charset="0"/>
              <a:ea typeface="+mn-ea"/>
              <a:cs typeface="+mn-cs"/>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B050"/>
            </a:solidFill>
            <a:ln>
              <a:noFill/>
            </a:ln>
            <a:effectLst/>
          </c:spPr>
          <c:invertIfNegative val="0"/>
          <c:dPt>
            <c:idx val="4"/>
            <c:invertIfNegative val="0"/>
            <c:bubble3D val="0"/>
            <c:spPr>
              <a:solidFill>
                <a:srgbClr val="FFC000"/>
              </a:solidFill>
              <a:ln>
                <a:noFill/>
              </a:ln>
              <a:effectLst/>
            </c:spPr>
            <c:extLst>
              <c:ext xmlns:c16="http://schemas.microsoft.com/office/drawing/2014/chart" uri="{C3380CC4-5D6E-409C-BE32-E72D297353CC}">
                <c16:uniqueId val="{00000001-7AE1-4BAD-A74F-12E57F65B482}"/>
              </c:ext>
            </c:extLst>
          </c:dPt>
          <c:dLbls>
            <c:spPr>
              <a:noFill/>
              <a:ln>
                <a:noFill/>
              </a:ln>
              <a:effectLst/>
            </c:spPr>
            <c:txPr>
              <a:bodyPr rot="0" spcFirstLastPara="1" vertOverflow="ellipsis" vert="horz" wrap="square" anchor="ctr" anchorCtr="1"/>
              <a:lstStyle/>
              <a:p>
                <a:pPr>
                  <a:defRPr sz="13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Hoja1!$D$17:$D$21</c:f>
              <c:strCache>
                <c:ptCount val="5"/>
                <c:pt idx="0">
                  <c:v>Arrendamiento de bienes inmuebles</c:v>
                </c:pt>
                <c:pt idx="1">
                  <c:v>Contratación directa cuando no exista pluralidad de oferentes</c:v>
                </c:pt>
                <c:pt idx="2">
                  <c:v>Convenios o contratos interadministrativos</c:v>
                </c:pt>
                <c:pt idx="3">
                  <c:v>Contratos de prestación de servicios profesionales y de apoyo a la gestión</c:v>
                </c:pt>
                <c:pt idx="4">
                  <c:v>TOTAL</c:v>
                </c:pt>
              </c:strCache>
            </c:strRef>
          </c:cat>
          <c:val>
            <c:numRef>
              <c:f>Hoja1!$E$17:$E$21</c:f>
              <c:numCache>
                <c:formatCode>_("$"\ * #,##0.00_);_("$"\ * \(#,##0.00\);_("$"\ * "-"??_);_(@_)</c:formatCode>
                <c:ptCount val="5"/>
                <c:pt idx="0">
                  <c:v>22357832681</c:v>
                </c:pt>
                <c:pt idx="1">
                  <c:v>50774000</c:v>
                </c:pt>
                <c:pt idx="2">
                  <c:v>1327520700</c:v>
                </c:pt>
                <c:pt idx="3">
                  <c:v>45955945253</c:v>
                </c:pt>
                <c:pt idx="4">
                  <c:v>69692072634</c:v>
                </c:pt>
              </c:numCache>
            </c:numRef>
          </c:val>
          <c:extLst>
            <c:ext xmlns:c16="http://schemas.microsoft.com/office/drawing/2014/chart" uri="{C3380CC4-5D6E-409C-BE32-E72D297353CC}">
              <c16:uniqueId val="{00000000-7AE1-4BAD-A74F-12E57F65B482}"/>
            </c:ext>
          </c:extLst>
        </c:ser>
        <c:dLbls>
          <c:showLegendKey val="0"/>
          <c:showVal val="0"/>
          <c:showCatName val="0"/>
          <c:showSerName val="0"/>
          <c:showPercent val="0"/>
          <c:showBubbleSize val="0"/>
        </c:dLbls>
        <c:gapWidth val="182"/>
        <c:axId val="1024253376"/>
        <c:axId val="968688800"/>
      </c:barChart>
      <c:catAx>
        <c:axId val="10242533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rgbClr val="081122"/>
                </a:solidFill>
                <a:latin typeface="Work Sans" panose="00000500000000000000" pitchFamily="2" charset="0"/>
                <a:ea typeface="+mn-ea"/>
                <a:cs typeface="+mn-cs"/>
              </a:defRPr>
            </a:pPr>
            <a:endParaRPr lang="es-CO"/>
          </a:p>
        </c:txPr>
        <c:crossAx val="968688800"/>
        <c:crosses val="autoZero"/>
        <c:auto val="1"/>
        <c:lblAlgn val="ctr"/>
        <c:lblOffset val="100"/>
        <c:noMultiLvlLbl val="0"/>
      </c:catAx>
      <c:valAx>
        <c:axId val="968688800"/>
        <c:scaling>
          <c:orientation val="minMax"/>
        </c:scaling>
        <c:delete val="1"/>
        <c:axPos val="b"/>
        <c:majorGridlines>
          <c:spPr>
            <a:ln w="9525" cap="flat" cmpd="sng" algn="ctr">
              <a:solidFill>
                <a:schemeClr val="tx1">
                  <a:lumMod val="15000"/>
                  <a:lumOff val="85000"/>
                </a:schemeClr>
              </a:solidFill>
              <a:round/>
            </a:ln>
            <a:effectLst/>
          </c:spPr>
        </c:majorGridlines>
        <c:numFmt formatCode="_(&quot;$&quot;\ * #,##0.00_);_(&quot;$&quot;\ * \(#,##0.00\);_(&quot;$&quot;\ * &quot;-&quot;??_);_(@_)" sourceLinked="1"/>
        <c:majorTickMark val="none"/>
        <c:minorTickMark val="none"/>
        <c:tickLblPos val="nextTo"/>
        <c:crossAx val="1024253376"/>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rgbClr val="081122"/>
          </a:solidFill>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B050"/>
            </a:solidFill>
            <a:ln>
              <a:noFill/>
            </a:ln>
            <a:effectLst/>
          </c:spPr>
          <c:invertIfNegative val="0"/>
          <c:dPt>
            <c:idx val="5"/>
            <c:invertIfNegative val="0"/>
            <c:bubble3D val="0"/>
            <c:spPr>
              <a:solidFill>
                <a:srgbClr val="FFC000"/>
              </a:solidFill>
              <a:ln>
                <a:noFill/>
              </a:ln>
              <a:effectLst/>
            </c:spPr>
            <c:extLst>
              <c:ext xmlns:c16="http://schemas.microsoft.com/office/drawing/2014/chart" uri="{C3380CC4-5D6E-409C-BE32-E72D297353CC}">
                <c16:uniqueId val="{00000001-EF24-439B-8DFA-DB07ED65C666}"/>
              </c:ext>
            </c:extLst>
          </c:dPt>
          <c:dLbls>
            <c:dLbl>
              <c:idx val="0"/>
              <c:layout>
                <c:manualLayout>
                  <c:x val="-9.7691470172950948E-2"/>
                  <c:y val="-6.4082946543973897E-3"/>
                </c:manualLayout>
              </c:layout>
              <c:showLegendKey val="0"/>
              <c:showVal val="1"/>
              <c:showCatName val="0"/>
              <c:showSerName val="0"/>
              <c:showPercent val="0"/>
              <c:showBubbleSize val="0"/>
              <c:extLst>
                <c:ext xmlns:c15="http://schemas.microsoft.com/office/drawing/2012/chart" uri="{CE6537A1-D6FC-4f65-9D91-7224C49458BB}">
                  <c15:layout>
                    <c:manualLayout>
                      <c:w val="0.22903796596928763"/>
                      <c:h val="0.10733893546115628"/>
                    </c:manualLayout>
                  </c15:layout>
                </c:ext>
                <c:ext xmlns:c16="http://schemas.microsoft.com/office/drawing/2014/chart" uri="{C3380CC4-5D6E-409C-BE32-E72D297353CC}">
                  <c16:uniqueId val="{00000002-EF24-439B-8DFA-DB07ED65C666}"/>
                </c:ext>
              </c:extLst>
            </c:dLbl>
            <c:dLbl>
              <c:idx val="5"/>
              <c:layout>
                <c:manualLayout>
                  <c:x val="-1.6779069304514581E-2"/>
                  <c:y val="0"/>
                </c:manualLayout>
              </c:layout>
              <c:showLegendKey val="0"/>
              <c:showVal val="1"/>
              <c:showCatName val="0"/>
              <c:showSerName val="0"/>
              <c:showPercent val="0"/>
              <c:showBubbleSize val="0"/>
              <c:extLst>
                <c:ext xmlns:c15="http://schemas.microsoft.com/office/drawing/2012/chart" uri="{CE6537A1-D6FC-4f65-9D91-7224C49458BB}">
                  <c15:layout>
                    <c:manualLayout>
                      <c:w val="0.24111149722380537"/>
                      <c:h val="0.10733893546115628"/>
                    </c:manualLayout>
                  </c15:layout>
                </c:ext>
                <c:ext xmlns:c16="http://schemas.microsoft.com/office/drawing/2014/chart" uri="{C3380CC4-5D6E-409C-BE32-E72D297353CC}">
                  <c16:uniqueId val="{00000001-EF24-439B-8DFA-DB07ED65C666}"/>
                </c:ext>
              </c:extLst>
            </c:dLbl>
            <c:spPr>
              <a:noFill/>
              <a:ln>
                <a:noFill/>
              </a:ln>
              <a:effectLst/>
            </c:spPr>
            <c:txPr>
              <a:bodyPr rot="0" spcFirstLastPara="1" vertOverflow="ellipsis" vert="horz" wrap="square" anchor="ctr" anchorCtr="1"/>
              <a:lstStyle/>
              <a:p>
                <a:pPr>
                  <a:defRPr sz="13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'PROCESOS '!$B$79:$B$84</c:f>
              <c:strCache>
                <c:ptCount val="6"/>
                <c:pt idx="0">
                  <c:v>Contratación Directa </c:v>
                </c:pt>
                <c:pt idx="1">
                  <c:v>Concurso de Méritos Abierto</c:v>
                </c:pt>
                <c:pt idx="2">
                  <c:v>Selección Abreviada Subasta Inversa por Subasta presencial</c:v>
                </c:pt>
                <c:pt idx="3">
                  <c:v>Selección Abreviada de Menor Cuantía</c:v>
                </c:pt>
                <c:pt idx="4">
                  <c:v>Mínima Cuantía</c:v>
                </c:pt>
                <c:pt idx="5">
                  <c:v>VALOR TOTAL</c:v>
                </c:pt>
              </c:strCache>
            </c:strRef>
          </c:cat>
          <c:val>
            <c:numRef>
              <c:f>'PROCESOS '!$C$79:$C$84</c:f>
              <c:numCache>
                <c:formatCode>_-"$"\ * #,##0.00_-;\-"$"\ * #,##0.00_-;_-"$"\ * "-"_-;_-@_-</c:formatCode>
                <c:ptCount val="6"/>
                <c:pt idx="0" formatCode="_(&quot;$&quot;\ * #,##0.00_);_(&quot;$&quot;\ * \(#,##0.00\);_(&quot;$&quot;\ * &quot;-&quot;??_);_(@_)">
                  <c:v>69692072634</c:v>
                </c:pt>
                <c:pt idx="1">
                  <c:v>49417361974</c:v>
                </c:pt>
                <c:pt idx="2">
                  <c:v>300000000</c:v>
                </c:pt>
                <c:pt idx="3">
                  <c:v>3729032429</c:v>
                </c:pt>
                <c:pt idx="4">
                  <c:v>923990840</c:v>
                </c:pt>
                <c:pt idx="5" formatCode="_(&quot;$&quot;\ * #,##0.00_);_(&quot;$&quot;\ * \(#,##0.00\);_(&quot;$&quot;\ * &quot;-&quot;??_);_(@_)">
                  <c:v>124062457877</c:v>
                </c:pt>
              </c:numCache>
            </c:numRef>
          </c:val>
          <c:extLst>
            <c:ext xmlns:c16="http://schemas.microsoft.com/office/drawing/2014/chart" uri="{C3380CC4-5D6E-409C-BE32-E72D297353CC}">
              <c16:uniqueId val="{00000000-EF24-439B-8DFA-DB07ED65C666}"/>
            </c:ext>
          </c:extLst>
        </c:ser>
        <c:dLbls>
          <c:showLegendKey val="0"/>
          <c:showVal val="0"/>
          <c:showCatName val="0"/>
          <c:showSerName val="0"/>
          <c:showPercent val="0"/>
          <c:showBubbleSize val="0"/>
        </c:dLbls>
        <c:gapWidth val="182"/>
        <c:axId val="742777264"/>
        <c:axId val="742778904"/>
      </c:barChart>
      <c:catAx>
        <c:axId val="742777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rgbClr val="081122"/>
                </a:solidFill>
                <a:latin typeface="Work Sans" panose="00000500000000000000" pitchFamily="2" charset="0"/>
                <a:ea typeface="+mn-ea"/>
                <a:cs typeface="+mn-cs"/>
              </a:defRPr>
            </a:pPr>
            <a:endParaRPr lang="es-CO"/>
          </a:p>
        </c:txPr>
        <c:crossAx val="742778904"/>
        <c:crosses val="autoZero"/>
        <c:auto val="1"/>
        <c:lblAlgn val="ctr"/>
        <c:lblOffset val="100"/>
        <c:noMultiLvlLbl val="0"/>
      </c:catAx>
      <c:valAx>
        <c:axId val="742778904"/>
        <c:scaling>
          <c:orientation val="minMax"/>
        </c:scaling>
        <c:delete val="1"/>
        <c:axPos val="b"/>
        <c:majorGridlines>
          <c:spPr>
            <a:ln w="9525" cap="flat" cmpd="sng" algn="ctr">
              <a:solidFill>
                <a:schemeClr val="tx1">
                  <a:lumMod val="15000"/>
                  <a:lumOff val="85000"/>
                </a:schemeClr>
              </a:solidFill>
              <a:round/>
            </a:ln>
            <a:effectLst/>
          </c:spPr>
        </c:majorGridlines>
        <c:numFmt formatCode="_(&quot;$&quot;\ * #,##0.00_);_(&quot;$&quot;\ * \(#,##0.00\);_(&quot;$&quot;\ * &quot;-&quot;??_);_(@_)" sourceLinked="1"/>
        <c:majorTickMark val="none"/>
        <c:minorTickMark val="none"/>
        <c:tickLblPos val="nextTo"/>
        <c:crossAx val="742777264"/>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rgbClr val="081122"/>
          </a:solidFill>
          <a:latin typeface="Work Sans" panose="00000500000000000000" pitchFamily="2" charset="0"/>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887755102040817E-2"/>
          <c:y val="0.14254385964912278"/>
          <c:w val="0.96659378036929056"/>
          <c:h val="0.70536330984942675"/>
        </c:manualLayout>
      </c:layout>
      <c:barChart>
        <c:barDir val="bar"/>
        <c:grouping val="clustered"/>
        <c:varyColors val="0"/>
        <c:ser>
          <c:idx val="0"/>
          <c:order val="0"/>
          <c:tx>
            <c:strRef>
              <c:f>'Resumen 2'!$C$14</c:f>
              <c:strCache>
                <c:ptCount val="1"/>
                <c:pt idx="0">
                  <c:v>V. Administrativa y Financiera</c:v>
                </c:pt>
              </c:strCache>
            </c:strRef>
          </c:tx>
          <c:spPr>
            <a:solidFill>
              <a:srgbClr val="92D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0540977498986093"/>
                  <c:y val="-0.3508771929824561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543-4799-93DA-ACE43B4A9F43}"/>
                </c:ext>
              </c:extLst>
            </c:dLbl>
            <c:spPr>
              <a:noFill/>
              <a:ln>
                <a:noFill/>
              </a:ln>
              <a:effectLst/>
            </c:spPr>
            <c:txPr>
              <a:bodyPr rot="0" spcFirstLastPara="1" vertOverflow="ellipsis" vert="horz" wrap="square" lIns="38100" tIns="19050" rIns="38100" bIns="19050" anchor="ctr" anchorCtr="1">
                <a:spAutoFit/>
              </a:bodyPr>
              <a:lstStyle/>
              <a:p>
                <a:pPr>
                  <a:defRPr sz="13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'Resumen 2'!$D$14:$E$14</c:f>
              <c:numCache>
                <c:formatCode>_("$"\ * #,##0_);_("$"\ * \(#,##0\);_("$"\ * "-"??_);_(@_)</c:formatCode>
                <c:ptCount val="2"/>
                <c:pt idx="0" formatCode="General">
                  <c:v>13</c:v>
                </c:pt>
                <c:pt idx="1">
                  <c:v>1486785668</c:v>
                </c:pt>
              </c:numCache>
            </c:numRef>
          </c:val>
          <c:extLst>
            <c:ext xmlns:c16="http://schemas.microsoft.com/office/drawing/2014/chart" uri="{C3380CC4-5D6E-409C-BE32-E72D297353CC}">
              <c16:uniqueId val="{00000000-1543-4799-93DA-ACE43B4A9F43}"/>
            </c:ext>
          </c:extLst>
        </c:ser>
        <c:ser>
          <c:idx val="1"/>
          <c:order val="1"/>
          <c:tx>
            <c:strRef>
              <c:f>'Resumen 2'!$C$15</c:f>
              <c:strCache>
                <c:ptCount val="1"/>
                <c:pt idx="0">
                  <c:v>V. de Planeación Riesgos y Entorno</c:v>
                </c:pt>
              </c:strCache>
            </c:strRef>
          </c:tx>
          <c:spPr>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Lbls>
            <c:dLbl>
              <c:idx val="0"/>
              <c:layout>
                <c:manualLayout>
                  <c:x val="0.10459183673469388"/>
                  <c:y val="-0.3569689068471704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543-4799-93DA-ACE43B4A9F43}"/>
                </c:ext>
              </c:extLst>
            </c:dLbl>
            <c:spPr>
              <a:noFill/>
              <a:ln>
                <a:noFill/>
              </a:ln>
              <a:effectLst/>
            </c:spPr>
            <c:txPr>
              <a:bodyPr rot="0" spcFirstLastPara="1" vertOverflow="ellipsis" vert="horz" wrap="square" lIns="38100" tIns="19050" rIns="38100" bIns="19050" anchor="ctr" anchorCtr="1">
                <a:spAutoFit/>
              </a:bodyPr>
              <a:lstStyle/>
              <a:p>
                <a:pPr>
                  <a:defRPr sz="1300" b="1" i="0" u="sng" strike="noStrike" kern="1200" baseline="0">
                    <a:solidFill>
                      <a:srgbClr val="081122"/>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'Resumen 2'!$D$15:$E$15</c:f>
              <c:numCache>
                <c:formatCode>_("$"\ * #,##0_);_("$"\ * \(#,##0\);_("$"\ * "-"??_);_(@_)</c:formatCode>
                <c:ptCount val="2"/>
                <c:pt idx="0" formatCode="General">
                  <c:v>9</c:v>
                </c:pt>
                <c:pt idx="1">
                  <c:v>1324284072</c:v>
                </c:pt>
              </c:numCache>
            </c:numRef>
          </c:val>
          <c:extLst>
            <c:ext xmlns:c16="http://schemas.microsoft.com/office/drawing/2014/chart" uri="{C3380CC4-5D6E-409C-BE32-E72D297353CC}">
              <c16:uniqueId val="{00000001-1543-4799-93DA-ACE43B4A9F43}"/>
            </c:ext>
          </c:extLst>
        </c:ser>
        <c:ser>
          <c:idx val="2"/>
          <c:order val="2"/>
          <c:tx>
            <c:strRef>
              <c:f>'Resumen 2'!$C$16</c:f>
              <c:strCache>
                <c:ptCount val="1"/>
                <c:pt idx="0">
                  <c:v>TOTAL</c:v>
                </c:pt>
              </c:strCache>
            </c:strRef>
          </c:tx>
          <c:spPr>
            <a:gradFill rotWithShape="1">
              <a:gsLst>
                <a:gs pos="0">
                  <a:srgbClr val="00B050"/>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dPt>
            <c:idx val="1"/>
            <c:invertIfNegative val="0"/>
            <c:bubble3D val="0"/>
            <c:spPr>
              <a:solidFill>
                <a:schemeClr val="bg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extLst>
              <c:ext xmlns:c16="http://schemas.microsoft.com/office/drawing/2014/chart" uri="{C3380CC4-5D6E-409C-BE32-E72D297353CC}">
                <c16:uniqueId val="{00000006-1543-4799-93DA-ACE43B4A9F43}"/>
              </c:ext>
            </c:extLst>
          </c:dPt>
          <c:dLbls>
            <c:dLbl>
              <c:idx val="0"/>
              <c:layout>
                <c:manualLayout>
                  <c:x val="0.16627186588921283"/>
                  <c:y val="-0.34943232836027077"/>
                </c:manualLayout>
              </c:layout>
              <c:spPr>
                <a:noFill/>
                <a:ln>
                  <a:noFill/>
                </a:ln>
                <a:effectLst/>
              </c:spPr>
              <c:txPr>
                <a:bodyPr rot="0" spcFirstLastPara="1" vertOverflow="ellipsis" vert="horz" wrap="square" lIns="38100" tIns="19050" rIns="38100" bIns="19050" anchor="ctr" anchorCtr="1">
                  <a:noAutofit/>
                </a:bodyPr>
                <a:lstStyle/>
                <a:p>
                  <a:pPr>
                    <a:defRPr sz="1300" b="1" i="0" u="sng" strike="noStrike" kern="1200" baseline="0">
                      <a:solidFill>
                        <a:srgbClr val="081122"/>
                      </a:solidFill>
                      <a:effectLst/>
                      <a:latin typeface="Work Sans" panose="00000500000000000000" pitchFamily="2"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layout>
                    <c:manualLayout>
                      <c:w val="8.6567662779397467E-2"/>
                      <c:h val="5.3944943479537981E-2"/>
                    </c:manualLayout>
                  </c15:layout>
                </c:ext>
                <c:ext xmlns:c16="http://schemas.microsoft.com/office/drawing/2014/chart" uri="{C3380CC4-5D6E-409C-BE32-E72D297353CC}">
                  <c16:uniqueId val="{00000005-1543-4799-93DA-ACE43B4A9F43}"/>
                </c:ext>
              </c:extLst>
            </c:dLbl>
            <c:spPr>
              <a:noFill/>
              <a:ln>
                <a:noFill/>
              </a:ln>
              <a:effectLst/>
            </c:spPr>
            <c:txPr>
              <a:bodyPr rot="0" spcFirstLastPara="1" vertOverflow="ellipsis" vert="horz" wrap="square" lIns="38100" tIns="19050" rIns="38100" bIns="19050" anchor="ctr" anchorCtr="1">
                <a:spAutoFit/>
              </a:bodyPr>
              <a:lstStyle/>
              <a:p>
                <a:pPr>
                  <a:defRPr sz="1300" b="1" i="0" u="sng" strike="noStrike" kern="1200" baseline="0">
                    <a:solidFill>
                      <a:srgbClr val="081122"/>
                    </a:solidFill>
                    <a:effectLst/>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'Resumen 2'!$D$16:$E$16</c:f>
              <c:numCache>
                <c:formatCode>_("$"\ * #,##0.00_);_("$"\ * \(#,##0.00\);_("$"\ * "-"??_);_(@_)</c:formatCode>
                <c:ptCount val="2"/>
                <c:pt idx="0" formatCode="General">
                  <c:v>22</c:v>
                </c:pt>
                <c:pt idx="1">
                  <c:v>2811069740</c:v>
                </c:pt>
              </c:numCache>
            </c:numRef>
          </c:val>
          <c:extLst>
            <c:ext xmlns:c16="http://schemas.microsoft.com/office/drawing/2014/chart" uri="{C3380CC4-5D6E-409C-BE32-E72D297353CC}">
              <c16:uniqueId val="{00000002-1543-4799-93DA-ACE43B4A9F43}"/>
            </c:ext>
          </c:extLst>
        </c:ser>
        <c:dLbls>
          <c:showLegendKey val="0"/>
          <c:showVal val="0"/>
          <c:showCatName val="0"/>
          <c:showSerName val="0"/>
          <c:showPercent val="0"/>
          <c:showBubbleSize val="0"/>
        </c:dLbls>
        <c:gapWidth val="115"/>
        <c:overlap val="-20"/>
        <c:axId val="1024266976"/>
        <c:axId val="968713344"/>
      </c:barChart>
      <c:catAx>
        <c:axId val="1024266976"/>
        <c:scaling>
          <c:orientation val="minMax"/>
        </c:scaling>
        <c:delete val="1"/>
        <c:axPos val="l"/>
        <c:numFmt formatCode="General" sourceLinked="1"/>
        <c:majorTickMark val="none"/>
        <c:minorTickMark val="none"/>
        <c:tickLblPos val="nextTo"/>
        <c:crossAx val="968713344"/>
        <c:crosses val="autoZero"/>
        <c:auto val="1"/>
        <c:lblAlgn val="ctr"/>
        <c:lblOffset val="100"/>
        <c:noMultiLvlLbl val="0"/>
      </c:catAx>
      <c:valAx>
        <c:axId val="968713344"/>
        <c:scaling>
          <c:orientation val="minMax"/>
        </c:scaling>
        <c:delete val="1"/>
        <c:axPos val="b"/>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crossAx val="1024266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300" b="0" i="0" u="none" strike="noStrike" kern="1200" baseline="0">
              <a:solidFill>
                <a:srgbClr val="081122"/>
              </a:solidFill>
              <a:latin typeface="Work Sans" panose="00000500000000000000" pitchFamily="2" charset="0"/>
              <a:ea typeface="+mn-ea"/>
              <a:cs typeface="+mn-cs"/>
            </a:defRPr>
          </a:pPr>
          <a:endParaRPr lang="es-CO"/>
        </a:p>
      </c:txPr>
    </c:legend>
    <c:plotVisOnly val="1"/>
    <c:dispBlanksAs val="gap"/>
    <c:showDLblsOverMax val="0"/>
  </c:chart>
  <c:spPr>
    <a:solidFill>
      <a:schemeClr val="accent1"/>
    </a:solidFill>
    <a:ln>
      <a:noFill/>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B050"/>
            </a:solidFill>
            <a:ln>
              <a:noFill/>
            </a:ln>
            <a:effectLst/>
          </c:spPr>
          <c:invertIfNegative val="0"/>
          <c:dPt>
            <c:idx val="2"/>
            <c:invertIfNegative val="0"/>
            <c:bubble3D val="0"/>
            <c:spPr>
              <a:solidFill>
                <a:srgbClr val="FFC000"/>
              </a:solidFill>
              <a:ln>
                <a:noFill/>
              </a:ln>
              <a:effectLst/>
            </c:spPr>
            <c:extLst>
              <c:ext xmlns:c16="http://schemas.microsoft.com/office/drawing/2014/chart" uri="{C3380CC4-5D6E-409C-BE32-E72D297353CC}">
                <c16:uniqueId val="{00000001-6838-41DB-B2B1-0000E06CB68D}"/>
              </c:ext>
            </c:extLst>
          </c:dPt>
          <c:dPt>
            <c:idx val="3"/>
            <c:invertIfNegative val="0"/>
            <c:bubble3D val="0"/>
            <c:spPr>
              <a:solidFill>
                <a:srgbClr val="FF0000"/>
              </a:solidFill>
              <a:ln>
                <a:noFill/>
              </a:ln>
              <a:effectLst/>
            </c:spPr>
            <c:extLst>
              <c:ext xmlns:c16="http://schemas.microsoft.com/office/drawing/2014/chart" uri="{C3380CC4-5D6E-409C-BE32-E72D297353CC}">
                <c16:uniqueId val="{00000002-6838-41DB-B2B1-0000E06CB68D}"/>
              </c:ext>
            </c:extLst>
          </c:dPt>
          <c:dLbls>
            <c:spPr>
              <a:noFill/>
              <a:ln>
                <a:noFill/>
              </a:ln>
              <a:effectLst/>
            </c:spPr>
            <c:txPr>
              <a:bodyPr rot="0" spcFirstLastPara="1" vertOverflow="ellipsis" vert="horz" wrap="square" lIns="38100" tIns="19050" rIns="38100" bIns="19050" anchor="ctr" anchorCtr="1">
                <a:spAutoFit/>
              </a:bodyPr>
              <a:lstStyle/>
              <a:p>
                <a:pPr>
                  <a:defRPr sz="1400" b="1" i="0" u="sng" strike="noStrike" kern="1200" baseline="0">
                    <a:solidFill>
                      <a:srgbClr val="080808"/>
                    </a:solidFill>
                    <a:latin typeface="Work Sans" panose="00000500000000000000" pitchFamily="2" charset="0"/>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'[INDICADORES 2018 1.xlsx]DESI- REVO'!$B$5:$B$9</c:f>
              <c:strCache>
                <c:ptCount val="5"/>
                <c:pt idx="0">
                  <c:v>Concurso de Méritos Abierto</c:v>
                </c:pt>
                <c:pt idx="1">
                  <c:v>Selección Abreviada Subasta Inversa por Subasta presencial</c:v>
                </c:pt>
                <c:pt idx="2">
                  <c:v>Selección Abreviada de Menos Cuantía</c:v>
                </c:pt>
                <c:pt idx="3">
                  <c:v>Mínima Cuantía</c:v>
                </c:pt>
                <c:pt idx="4">
                  <c:v>TOTAL</c:v>
                </c:pt>
              </c:strCache>
            </c:strRef>
          </c:cat>
          <c:val>
            <c:numRef>
              <c:f>'[INDICADORES 2018 1.xlsx]DESI- REVO'!$C$5:$C$9</c:f>
              <c:numCache>
                <c:formatCode>0</c:formatCode>
                <c:ptCount val="5"/>
                <c:pt idx="0">
                  <c:v>0</c:v>
                </c:pt>
                <c:pt idx="1">
                  <c:v>0</c:v>
                </c:pt>
                <c:pt idx="2">
                  <c:v>2</c:v>
                </c:pt>
                <c:pt idx="3">
                  <c:v>2</c:v>
                </c:pt>
                <c:pt idx="4">
                  <c:v>4</c:v>
                </c:pt>
              </c:numCache>
            </c:numRef>
          </c:val>
          <c:extLst>
            <c:ext xmlns:c16="http://schemas.microsoft.com/office/drawing/2014/chart" uri="{C3380CC4-5D6E-409C-BE32-E72D297353CC}">
              <c16:uniqueId val="{00000000-6838-41DB-B2B1-0000E06CB68D}"/>
            </c:ext>
          </c:extLst>
        </c:ser>
        <c:dLbls>
          <c:dLblPos val="outEnd"/>
          <c:showLegendKey val="0"/>
          <c:showVal val="1"/>
          <c:showCatName val="0"/>
          <c:showSerName val="0"/>
          <c:showPercent val="0"/>
          <c:showBubbleSize val="0"/>
        </c:dLbls>
        <c:gapWidth val="267"/>
        <c:overlap val="-43"/>
        <c:axId val="405832128"/>
        <c:axId val="405832520"/>
      </c:barChart>
      <c:catAx>
        <c:axId val="405832128"/>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rgbClr val="080808"/>
                </a:solidFill>
                <a:latin typeface="Work Sans" panose="00000500000000000000" pitchFamily="2" charset="0"/>
                <a:ea typeface="+mn-ea"/>
                <a:cs typeface="+mn-cs"/>
              </a:defRPr>
            </a:pPr>
            <a:endParaRPr lang="es-CO"/>
          </a:p>
        </c:txPr>
        <c:crossAx val="405832520"/>
        <c:crosses val="autoZero"/>
        <c:auto val="1"/>
        <c:lblAlgn val="ctr"/>
        <c:lblOffset val="100"/>
        <c:noMultiLvlLbl val="0"/>
      </c:catAx>
      <c:valAx>
        <c:axId val="405832520"/>
        <c:scaling>
          <c:orientation val="minMax"/>
        </c:scaling>
        <c:delete val="1"/>
        <c:axPos val="l"/>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405832128"/>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00B050"/>
            </a:solidFill>
            <a:ln>
              <a:noFill/>
            </a:ln>
            <a:effectLst/>
          </c:spPr>
          <c:invertIfNegative val="0"/>
          <c:dPt>
            <c:idx val="0"/>
            <c:invertIfNegative val="0"/>
            <c:bubble3D val="0"/>
            <c:spPr>
              <a:solidFill>
                <a:schemeClr val="accent2">
                  <a:lumMod val="50000"/>
                </a:schemeClr>
              </a:solidFill>
              <a:ln>
                <a:noFill/>
              </a:ln>
              <a:effectLst/>
            </c:spPr>
            <c:extLst>
              <c:ext xmlns:c16="http://schemas.microsoft.com/office/drawing/2014/chart" uri="{C3380CC4-5D6E-409C-BE32-E72D297353CC}">
                <c16:uniqueId val="{00000002-7CB2-4B18-93DF-25E5F9B709DE}"/>
              </c:ext>
            </c:extLst>
          </c:dPt>
          <c:dPt>
            <c:idx val="2"/>
            <c:invertIfNegative val="0"/>
            <c:bubble3D val="0"/>
            <c:spPr>
              <a:solidFill>
                <a:srgbClr val="FFC000"/>
              </a:solidFill>
              <a:ln>
                <a:noFill/>
              </a:ln>
              <a:effectLst/>
            </c:spPr>
            <c:extLst>
              <c:ext xmlns:c16="http://schemas.microsoft.com/office/drawing/2014/chart" uri="{C3380CC4-5D6E-409C-BE32-E72D297353CC}">
                <c16:uniqueId val="{00000001-7CB2-4B18-93DF-25E5F9B709DE}"/>
              </c:ext>
            </c:extLst>
          </c:dPt>
          <c:dLbls>
            <c:spPr>
              <a:noFill/>
              <a:ln>
                <a:noFill/>
              </a:ln>
              <a:effectLst/>
            </c:spPr>
            <c:txPr>
              <a:bodyPr rot="0" spcFirstLastPara="1" vertOverflow="ellipsis" vert="horz" wrap="square" lIns="38100" tIns="19050" rIns="38100" bIns="19050" anchor="ctr" anchorCtr="1">
                <a:spAutoFit/>
              </a:bodyPr>
              <a:lstStyle/>
              <a:p>
                <a:pPr>
                  <a:defRPr sz="1400" b="1" i="0" u="sng" strike="noStrike" kern="1200" baseline="0">
                    <a:solidFill>
                      <a:srgbClr val="080808"/>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'[INDICADORES 2018 1.xlsx]DESI- REVO'!$G$5:$G$9</c:f>
              <c:strCache>
                <c:ptCount val="5"/>
                <c:pt idx="0">
                  <c:v>Concurso de Méritos Abierto</c:v>
                </c:pt>
                <c:pt idx="1">
                  <c:v>Selección Abreviada Subasta Inversa por Subasta presencial</c:v>
                </c:pt>
                <c:pt idx="2">
                  <c:v>Selección Abreviada de Menos Cuantía</c:v>
                </c:pt>
                <c:pt idx="3">
                  <c:v>Mínima Cuantía</c:v>
                </c:pt>
                <c:pt idx="4">
                  <c:v>TOTAL</c:v>
                </c:pt>
              </c:strCache>
            </c:strRef>
          </c:cat>
          <c:val>
            <c:numRef>
              <c:f>'[INDICADORES 2018 1.xlsx]DESI- REVO'!$H$5:$H$9</c:f>
              <c:numCache>
                <c:formatCode>General</c:formatCode>
                <c:ptCount val="5"/>
                <c:pt idx="0">
                  <c:v>2</c:v>
                </c:pt>
                <c:pt idx="1">
                  <c:v>0</c:v>
                </c:pt>
                <c:pt idx="2">
                  <c:v>3</c:v>
                </c:pt>
                <c:pt idx="3">
                  <c:v>0</c:v>
                </c:pt>
                <c:pt idx="4" formatCode="0">
                  <c:v>5</c:v>
                </c:pt>
              </c:numCache>
            </c:numRef>
          </c:val>
          <c:extLst>
            <c:ext xmlns:c16="http://schemas.microsoft.com/office/drawing/2014/chart" uri="{C3380CC4-5D6E-409C-BE32-E72D297353CC}">
              <c16:uniqueId val="{00000000-7CB2-4B18-93DF-25E5F9B709DE}"/>
            </c:ext>
          </c:extLst>
        </c:ser>
        <c:dLbls>
          <c:showLegendKey val="0"/>
          <c:showVal val="0"/>
          <c:showCatName val="0"/>
          <c:showSerName val="0"/>
          <c:showPercent val="0"/>
          <c:showBubbleSize val="0"/>
        </c:dLbls>
        <c:gapWidth val="267"/>
        <c:overlap val="-43"/>
        <c:axId val="405836440"/>
        <c:axId val="405833696"/>
      </c:barChart>
      <c:catAx>
        <c:axId val="405836440"/>
        <c:scaling>
          <c:orientation val="minMax"/>
        </c:scaling>
        <c:delete val="0"/>
        <c:axPos val="b"/>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200" b="0" i="0" u="none" strike="noStrike" kern="1200" cap="none" spc="0" normalizeH="0" baseline="0">
                <a:solidFill>
                  <a:srgbClr val="080808"/>
                </a:solidFill>
                <a:latin typeface="Work Sans" panose="00000500000000000000" pitchFamily="2" charset="0"/>
                <a:ea typeface="+mn-ea"/>
                <a:cs typeface="+mn-cs"/>
              </a:defRPr>
            </a:pPr>
            <a:endParaRPr lang="es-CO"/>
          </a:p>
        </c:txPr>
        <c:crossAx val="405833696"/>
        <c:crosses val="autoZero"/>
        <c:auto val="1"/>
        <c:lblAlgn val="ctr"/>
        <c:lblOffset val="100"/>
        <c:noMultiLvlLbl val="0"/>
      </c:catAx>
      <c:valAx>
        <c:axId val="405833696"/>
        <c:scaling>
          <c:orientation val="minMax"/>
        </c:scaling>
        <c:delete val="1"/>
        <c:axPos val="l"/>
        <c:majorGridlines>
          <c:spPr>
            <a:ln w="9525" cap="flat" cmpd="sng" algn="ctr">
              <a:solidFill>
                <a:schemeClr val="dk1">
                  <a:lumMod val="15000"/>
                  <a:lumOff val="85000"/>
                </a:schemeClr>
              </a:solidFill>
              <a:round/>
            </a:ln>
            <a:effectLst/>
          </c:spPr>
        </c:majorGridlines>
        <c:numFmt formatCode="General" sourceLinked="1"/>
        <c:majorTickMark val="none"/>
        <c:minorTickMark val="none"/>
        <c:tickLblPos val="nextTo"/>
        <c:crossAx val="405836440"/>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502614165587379"/>
          <c:y val="3.4148221860288548E-2"/>
          <c:w val="0.59829506164349544"/>
          <c:h val="0.93170355627942292"/>
        </c:manualLayout>
      </c:layout>
      <c:barChart>
        <c:barDir val="bar"/>
        <c:grouping val="clustered"/>
        <c:varyColors val="0"/>
        <c:ser>
          <c:idx val="0"/>
          <c:order val="0"/>
          <c:spPr>
            <a:solidFill>
              <a:srgbClr val="C00000"/>
            </a:solidFill>
            <a:ln>
              <a:noFill/>
            </a:ln>
            <a:effectLst/>
          </c:spPr>
          <c:invertIfNegative val="0"/>
          <c:dPt>
            <c:idx val="15"/>
            <c:invertIfNegative val="0"/>
            <c:bubble3D val="0"/>
            <c:spPr>
              <a:solidFill>
                <a:srgbClr val="069169"/>
              </a:solidFill>
              <a:ln>
                <a:noFill/>
              </a:ln>
              <a:effectLst/>
            </c:spPr>
            <c:extLst>
              <c:ext xmlns:c16="http://schemas.microsoft.com/office/drawing/2014/chart" uri="{C3380CC4-5D6E-409C-BE32-E72D297353CC}">
                <c16:uniqueId val="{00000001-1CA0-43CD-99A7-C6BE444E4328}"/>
              </c:ext>
            </c:extLst>
          </c:dPt>
          <c:dLbls>
            <c:spPr>
              <a:noFill/>
              <a:ln>
                <a:noFill/>
              </a:ln>
              <a:effectLst/>
            </c:spPr>
            <c:txPr>
              <a:bodyPr rot="0" spcFirstLastPara="1" vertOverflow="ellipsis" vert="horz" wrap="square" lIns="38100" tIns="19050" rIns="38100" bIns="19050" anchor="ctr" anchorCtr="1">
                <a:spAutoFit/>
              </a:bodyPr>
              <a:lstStyle/>
              <a:p>
                <a:pPr>
                  <a:defRPr sz="1200" b="1" i="0" u="sng" strike="noStrike" kern="1200" baseline="0">
                    <a:solidFill>
                      <a:srgbClr val="080808"/>
                    </a:solidFill>
                    <a:latin typeface="Work Sans" panose="00000500000000000000" pitchFamily="2" charset="0"/>
                    <a:ea typeface="+mn-ea"/>
                    <a:cs typeface="+mn-cs"/>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dk1">
                          <a:lumMod val="35000"/>
                          <a:lumOff val="65000"/>
                        </a:schemeClr>
                      </a:solidFill>
                      <a:round/>
                    </a:ln>
                    <a:effectLst/>
                  </c:spPr>
                </c15:leaderLines>
              </c:ext>
            </c:extLst>
          </c:dLbls>
          <c:cat>
            <c:strRef>
              <c:f>'[INDICADORES 2018 1.xlsx]DOCUMENTOS'!$B$3:$B$18</c:f>
              <c:strCache>
                <c:ptCount val="16"/>
                <c:pt idx="0">
                  <c:v>AVISOS DE CONVOCATORIA SA-CM-SI</c:v>
                </c:pt>
                <c:pt idx="1">
                  <c:v>INVITACION PUBLICA MC</c:v>
                </c:pt>
                <c:pt idx="2">
                  <c:v>ESTUDIOS PREVIOS - GENERAL TODOS LOS PROCESOS</c:v>
                </c:pt>
                <c:pt idx="3">
                  <c:v>RESPUESTA A OBSERVACIONES PREPLIEGO TODOS LOS PROCESOS</c:v>
                </c:pt>
                <c:pt idx="4">
                  <c:v>PUBLICACIÓNLISTADO DE PRESENTACION OFERTAS</c:v>
                </c:pt>
                <c:pt idx="5">
                  <c:v>RESOLUCIONES DE APERTURA CM-SI-SA</c:v>
                </c:pt>
                <c:pt idx="6">
                  <c:v>PLIEGO DE CONDICIONES CM-SI-SA</c:v>
                </c:pt>
                <c:pt idx="7">
                  <c:v>RESPUESTA PREGUNTAS PLIEGO CM-SI-SA</c:v>
                </c:pt>
                <c:pt idx="8">
                  <c:v>INFORME DE EVALUACION  TODOS INCLUIDO MINIMA</c:v>
                </c:pt>
                <c:pt idx="9">
                  <c:v>RESPUESTAS AL INFORME DE EVALUACION INICIAL</c:v>
                </c:pt>
                <c:pt idx="10">
                  <c:v>DECLARATORIA REVOCADO/ DESIERTO </c:v>
                </c:pt>
                <c:pt idx="11">
                  <c:v>ACTA AUDIENCIA SORTEO  CM-SI-SA</c:v>
                </c:pt>
                <c:pt idx="12">
                  <c:v>RESOLUCION DE ADJUDICACION CM-SI-SA</c:v>
                </c:pt>
                <c:pt idx="13">
                  <c:v>COMUNICACIÓN DE ACEPTACION DE OFERTA SOLO MINIMAS</c:v>
                </c:pt>
                <c:pt idx="14">
                  <c:v>ADENDAS</c:v>
                </c:pt>
                <c:pt idx="15">
                  <c:v>TOTAL DOCUMENTOS PUBLICADOS</c:v>
                </c:pt>
              </c:strCache>
            </c:strRef>
          </c:cat>
          <c:val>
            <c:numRef>
              <c:f>'[INDICADORES 2018 1.xlsx]DOCUMENTOS'!$C$3:$C$18</c:f>
              <c:numCache>
                <c:formatCode>0</c:formatCode>
                <c:ptCount val="16"/>
                <c:pt idx="0">
                  <c:v>29</c:v>
                </c:pt>
                <c:pt idx="1">
                  <c:v>29</c:v>
                </c:pt>
                <c:pt idx="2">
                  <c:v>663</c:v>
                </c:pt>
                <c:pt idx="3" formatCode="#,##0">
                  <c:v>147</c:v>
                </c:pt>
                <c:pt idx="4">
                  <c:v>52</c:v>
                </c:pt>
                <c:pt idx="5">
                  <c:v>26</c:v>
                </c:pt>
                <c:pt idx="6">
                  <c:v>24</c:v>
                </c:pt>
                <c:pt idx="7">
                  <c:v>23</c:v>
                </c:pt>
                <c:pt idx="8">
                  <c:v>50</c:v>
                </c:pt>
                <c:pt idx="9">
                  <c:v>64</c:v>
                </c:pt>
                <c:pt idx="10">
                  <c:v>9</c:v>
                </c:pt>
                <c:pt idx="11">
                  <c:v>9</c:v>
                </c:pt>
                <c:pt idx="12">
                  <c:v>22</c:v>
                </c:pt>
                <c:pt idx="13">
                  <c:v>27</c:v>
                </c:pt>
                <c:pt idx="14">
                  <c:v>39</c:v>
                </c:pt>
                <c:pt idx="15">
                  <c:v>1213</c:v>
                </c:pt>
              </c:numCache>
            </c:numRef>
          </c:val>
          <c:extLst>
            <c:ext xmlns:c16="http://schemas.microsoft.com/office/drawing/2014/chart" uri="{C3380CC4-5D6E-409C-BE32-E72D297353CC}">
              <c16:uniqueId val="{00000000-1CA0-43CD-99A7-C6BE444E4328}"/>
            </c:ext>
          </c:extLst>
        </c:ser>
        <c:dLbls>
          <c:showLegendKey val="0"/>
          <c:showVal val="0"/>
          <c:showCatName val="0"/>
          <c:showSerName val="0"/>
          <c:showPercent val="0"/>
          <c:showBubbleSize val="0"/>
        </c:dLbls>
        <c:gapWidth val="247"/>
        <c:axId val="372494608"/>
        <c:axId val="372495392"/>
      </c:barChart>
      <c:catAx>
        <c:axId val="372494608"/>
        <c:scaling>
          <c:orientation val="minMax"/>
        </c:scaling>
        <c:delete val="0"/>
        <c:axPos val="l"/>
        <c:majorGridlines>
          <c:spPr>
            <a:ln w="9525" cap="flat" cmpd="sng" algn="ctr">
              <a:solidFill>
                <a:schemeClr val="dk1">
                  <a:lumMod val="15000"/>
                  <a:lumOff val="85000"/>
                </a:schemeClr>
              </a:solidFill>
              <a:round/>
            </a:ln>
            <a:effectLst/>
          </c:spPr>
        </c:majorGridlines>
        <c:numFmt formatCode="General" sourceLinked="1"/>
        <c:majorTickMark val="out"/>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100" b="0" i="0" u="none" strike="noStrike" kern="1200" cap="none" spc="0" normalizeH="0" baseline="0">
                <a:solidFill>
                  <a:srgbClr val="080808"/>
                </a:solidFill>
                <a:latin typeface="Calibri" panose="020F0502020204030204" pitchFamily="34" charset="0"/>
                <a:ea typeface="+mn-ea"/>
                <a:cs typeface="+mn-cs"/>
              </a:defRPr>
            </a:pPr>
            <a:endParaRPr lang="es-CO"/>
          </a:p>
        </c:txPr>
        <c:crossAx val="372495392"/>
        <c:crosses val="autoZero"/>
        <c:auto val="1"/>
        <c:lblAlgn val="ctr"/>
        <c:lblOffset val="100"/>
        <c:noMultiLvlLbl val="0"/>
      </c:catAx>
      <c:valAx>
        <c:axId val="372495392"/>
        <c:scaling>
          <c:orientation val="minMax"/>
        </c:scaling>
        <c:delete val="1"/>
        <c:axPos val="b"/>
        <c:majorGridlines>
          <c:spPr>
            <a:ln w="9525" cap="flat" cmpd="sng" algn="ctr">
              <a:solidFill>
                <a:schemeClr val="dk1">
                  <a:lumMod val="15000"/>
                  <a:lumOff val="85000"/>
                </a:schemeClr>
              </a:solidFill>
              <a:round/>
            </a:ln>
            <a:effectLst/>
          </c:spPr>
        </c:majorGridlines>
        <c:numFmt formatCode="0" sourceLinked="1"/>
        <c:majorTickMark val="none"/>
        <c:minorTickMark val="none"/>
        <c:tickLblPos val="nextTo"/>
        <c:crossAx val="372494608"/>
        <c:crosses val="autoZero"/>
        <c:crossBetween val="between"/>
      </c:valAx>
      <c:spPr>
        <a:pattFill prst="ltDnDiag">
          <a:fgClr>
            <a:schemeClr val="dk1">
              <a:lumMod val="15000"/>
              <a:lumOff val="85000"/>
            </a:schemeClr>
          </a:fgClr>
          <a:bgClr>
            <a:schemeClr val="lt1"/>
          </a:bgClr>
        </a:pattFill>
        <a:ln>
          <a:noFill/>
        </a:ln>
        <a:effectLst/>
      </c:spPr>
    </c:plotArea>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7.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8.xml><?xml version="1.0" encoding="utf-8"?>
<cs:chartStyle xmlns:cs="http://schemas.microsoft.com/office/drawing/2012/chartStyle" xmlns:a="http://schemas.openxmlformats.org/drawingml/2006/main" id="208">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charts/style9.xml><?xml version="1.0" encoding="utf-8"?>
<cs:chartStyle xmlns:cs="http://schemas.microsoft.com/office/drawing/2012/chartStyle" xmlns:a="http://schemas.openxmlformats.org/drawingml/2006/main" id="221">
  <cs:axisTitle>
    <cs:lnRef idx="0"/>
    <cs:fillRef idx="0"/>
    <cs:effectRef idx="0"/>
    <cs:fontRef idx="minor">
      <a:schemeClr val="dk1">
        <a:lumMod val="65000"/>
        <a:lumOff val="35000"/>
      </a:schemeClr>
    </cs:fontRef>
    <cs:defRPr sz="1197" b="1"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197" kern="1200" cap="none" spc="0" normalizeH="0" baseline="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1197" kern="1200"/>
  </cs:chartArea>
  <cs:dataLabel>
    <cs:lnRef idx="0"/>
    <cs:fillRef idx="0"/>
    <cs:effectRef idx="0"/>
    <cs:fontRef idx="minor">
      <a:schemeClr val="dk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64"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spPr>
      <a:pattFill prst="ltDnDiag">
        <a:fgClr>
          <a:schemeClr val="dk1">
            <a:lumMod val="15000"/>
            <a:lumOff val="85000"/>
          </a:schemeClr>
        </a:fgClr>
        <a:bgClr>
          <a:schemeClr val="lt1"/>
        </a:bgClr>
      </a:pattFill>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defRPr sz="1197" kern="1200"/>
  </cs:legend>
  <cs:plotArea>
    <cs:lnRef idx="0"/>
    <cs:fillRef idx="0"/>
    <cs:effectRef idx="0"/>
    <cs:fontRef idx="minor">
      <a:schemeClr val="dk1"/>
    </cs:fontRef>
    <cs:spPr>
      <a:pattFill prst="ltDnDiag">
        <a:fgClr>
          <a:schemeClr val="dk1">
            <a:lumMod val="15000"/>
            <a:lumOff val="85000"/>
          </a:schemeClr>
        </a:fgClr>
        <a:bgClr>
          <a:schemeClr val="lt1"/>
        </a:bgClr>
      </a:pattFill>
    </cs:spPr>
  </cs:plotArea>
  <cs:plotArea3D>
    <cs:lnRef idx="0"/>
    <cs:fillRef idx="0"/>
    <cs:effectRef idx="0"/>
    <cs:fontRef idx="minor">
      <a:schemeClr val="dk1"/>
    </cs:fontRef>
    <cs:spPr>
      <a:solidFill>
        <a:schemeClr val="lt1"/>
      </a:solidFill>
    </cs:spPr>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2128" b="1" kern="1200" cap="none"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spPr>
      <a:pattFill prst="ltDnDiag">
        <a:fgClr>
          <a:schemeClr val="dk1">
            <a:lumMod val="15000"/>
            <a:lumOff val="85000"/>
          </a:schemeClr>
        </a:fgClr>
        <a:bgClr>
          <a:schemeClr val="lt1"/>
        </a:bgClr>
      </a:pattFill>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12686D-009B-4755-BF3C-B1645D0A938E}" type="datetimeFigureOut">
              <a:rPr lang="es-ES" smtClean="0"/>
              <a:t>30/01/2019</a:t>
            </a:fld>
            <a:endParaRPr lang="es-ES"/>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CDAE71F-6302-4695-A732-5DA60A1BF971}" type="slidenum">
              <a:rPr lang="es-ES" smtClean="0"/>
              <a:t>‹Nº›</a:t>
            </a:fld>
            <a:endParaRPr lang="es-ES"/>
          </a:p>
        </p:txBody>
      </p:sp>
    </p:spTree>
    <p:extLst>
      <p:ext uri="{BB962C8B-B14F-4D97-AF65-F5344CB8AC3E}">
        <p14:creationId xmlns:p14="http://schemas.microsoft.com/office/powerpoint/2010/main" val="8664184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06"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367841708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495ef59f35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495ef59f35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19262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461050eefc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461050eefc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045444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461050eefc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461050eefc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184997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956083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461050eefc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461050eefc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68361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7" name="Google Shape;147;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13656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377002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3617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31696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1" name="Google Shape;221;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79388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461050eefc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461050eefc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29481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461050eefc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461050eefc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239171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29" name="Google Shape;229;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98378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1 1 1" preserve="1" userDrawn="1">
  <p:cSld name="1_Diapositiva de título 1 1 1">
    <p:bg>
      <p:bgPr>
        <a:solidFill>
          <a:srgbClr val="069169"/>
        </a:solidFill>
        <a:effectLst/>
      </p:bgPr>
    </p:bg>
    <p:spTree>
      <p:nvGrpSpPr>
        <p:cNvPr id="1" name="Shape 29"/>
        <p:cNvGrpSpPr/>
        <p:nvPr/>
      </p:nvGrpSpPr>
      <p:grpSpPr>
        <a:xfrm>
          <a:off x="0" y="0"/>
          <a:ext cx="0" cy="0"/>
          <a:chOff x="0" y="0"/>
          <a:chExt cx="0" cy="0"/>
        </a:xfrm>
      </p:grpSpPr>
      <p:sp>
        <p:nvSpPr>
          <p:cNvPr id="30" name="Google Shape;30;p5"/>
          <p:cNvSpPr txBox="1"/>
          <p:nvPr/>
        </p:nvSpPr>
        <p:spPr>
          <a:xfrm>
            <a:off x="8336496" y="54646"/>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54BC"/>
                </a:solidFill>
                <a:latin typeface="Work Sans"/>
                <a:ea typeface="Work Sans"/>
                <a:cs typeface="Work Sans"/>
                <a:sym typeface="Work Sans"/>
              </a:rPr>
              <a:t>‹Nº›</a:t>
            </a:fld>
            <a:endParaRPr sz="700" b="0" i="0" u="none" strike="noStrike" cap="none">
              <a:solidFill>
                <a:srgbClr val="0054BC"/>
              </a:solidFill>
              <a:latin typeface="Work Sans"/>
              <a:ea typeface="Work Sans"/>
              <a:cs typeface="Work Sans"/>
              <a:sym typeface="Work Sans"/>
            </a:endParaRPr>
          </a:p>
        </p:txBody>
      </p:sp>
      <p:sp>
        <p:nvSpPr>
          <p:cNvPr id="31" name="Google Shape;31;p5"/>
          <p:cNvSpPr txBox="1"/>
          <p:nvPr userDrawn="1"/>
        </p:nvSpPr>
        <p:spPr>
          <a:xfrm>
            <a:off x="8336496" y="-21554"/>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FFFFFF"/>
                </a:solidFill>
                <a:latin typeface="Work Sans"/>
                <a:ea typeface="Work Sans"/>
                <a:cs typeface="Work Sans"/>
                <a:sym typeface="Work Sans"/>
              </a:rPr>
              <a:t>‹Nº›</a:t>
            </a:fld>
            <a:endParaRPr sz="700" b="0" i="0" u="none" strike="noStrike" cap="none" dirty="0">
              <a:solidFill>
                <a:srgbClr val="FFFFFF"/>
              </a:solidFill>
              <a:latin typeface="Work Sans"/>
              <a:ea typeface="Work Sans"/>
              <a:cs typeface="Work Sans"/>
              <a:sym typeface="Work Sans"/>
            </a:endParaRPr>
          </a:p>
        </p:txBody>
      </p:sp>
      <p:sp>
        <p:nvSpPr>
          <p:cNvPr id="32" name="Google Shape;32;p5"/>
          <p:cNvSpPr/>
          <p:nvPr/>
        </p:nvSpPr>
        <p:spPr>
          <a:xfrm>
            <a:off x="3213694" y="0"/>
            <a:ext cx="5935223" cy="51435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sp>
        <p:nvSpPr>
          <p:cNvPr id="33" name="Google Shape;33;p5"/>
          <p:cNvSpPr txBox="1"/>
          <p:nvPr/>
        </p:nvSpPr>
        <p:spPr>
          <a:xfrm>
            <a:off x="1098468" y="4856142"/>
            <a:ext cx="4293000" cy="340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600"/>
              <a:buFont typeface="Arial"/>
              <a:buNone/>
            </a:pPr>
            <a:r>
              <a:rPr lang="es-CO" sz="600" b="0" i="0" u="none" strike="noStrike" cap="none">
                <a:solidFill>
                  <a:schemeClr val="lt1"/>
                </a:solidFill>
                <a:latin typeface="Work Sans"/>
                <a:ea typeface="Work Sans"/>
                <a:cs typeface="Work Sans"/>
                <a:sym typeface="Work Sans"/>
              </a:rPr>
              <a:t>Esta presentación es propiedad intelectual controlada y producida por la Presidencia de la República.</a:t>
            </a:r>
            <a:endParaRPr sz="600" b="0" i="0" u="none" strike="noStrike" cap="none">
              <a:solidFill>
                <a:schemeClr val="lt1"/>
              </a:solidFill>
              <a:latin typeface="Work Sans"/>
              <a:ea typeface="Work Sans"/>
              <a:cs typeface="Work Sans"/>
              <a:sym typeface="Work Sans"/>
            </a:endParaRPr>
          </a:p>
        </p:txBody>
      </p:sp>
      <p:pic>
        <p:nvPicPr>
          <p:cNvPr id="9" name="Imagen 8">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93892" y="346605"/>
            <a:ext cx="2616953" cy="746654"/>
          </a:xfrm>
          <a:prstGeom prst="rect">
            <a:avLst/>
          </a:prstGeom>
        </p:spPr>
      </p:pic>
      <p:sp>
        <p:nvSpPr>
          <p:cNvPr id="4" name="Marcador de texto 3">
            <a:extLst>
              <a:ext uri="{FF2B5EF4-FFF2-40B4-BE49-F238E27FC236}">
                <a16:creationId xmlns:a16="http://schemas.microsoft.com/office/drawing/2014/main" id="{09EBB03E-157E-1743-86F1-8874FFB41BEB}"/>
              </a:ext>
            </a:extLst>
          </p:cNvPr>
          <p:cNvSpPr>
            <a:spLocks noGrp="1"/>
          </p:cNvSpPr>
          <p:nvPr>
            <p:ph type="body" sz="quarter" idx="10"/>
          </p:nvPr>
        </p:nvSpPr>
        <p:spPr>
          <a:xfrm>
            <a:off x="3461004" y="1439863"/>
            <a:ext cx="5149596" cy="1349375"/>
          </a:xfrm>
        </p:spPr>
        <p:txBody>
          <a:bodyPr/>
          <a:lstStyle>
            <a:lvl1pPr marL="95250" indent="0" algn="r">
              <a:buNone/>
              <a:defRPr sz="3000">
                <a:solidFill>
                  <a:srgbClr val="0054BC"/>
                </a:solidFill>
              </a:defRPr>
            </a:lvl1pPr>
          </a:lstStyle>
          <a:p>
            <a:r>
              <a:rPr lang="es-ES" dirty="0"/>
              <a:t>Editar los estilos de texto del patrón</a:t>
            </a:r>
            <a:endParaRPr lang="es-CO" dirty="0"/>
          </a:p>
        </p:txBody>
      </p:sp>
      <p:pic>
        <p:nvPicPr>
          <p:cNvPr id="10" name="Imagen 9">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7366" y="3771884"/>
            <a:ext cx="3904083" cy="732016"/>
          </a:xfrm>
          <a:prstGeom prst="rect">
            <a:avLst/>
          </a:prstGeom>
        </p:spPr>
      </p:pic>
    </p:spTree>
    <p:extLst>
      <p:ext uri="{BB962C8B-B14F-4D97-AF65-F5344CB8AC3E}">
        <p14:creationId xmlns:p14="http://schemas.microsoft.com/office/powerpoint/2010/main" val="2385114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texto">
  <p:cSld name="Título complejo">
    <p:bg>
      <p:bgPr>
        <a:solidFill>
          <a:srgbClr val="2D6DF4"/>
        </a:solidFill>
        <a:effectLst/>
      </p:bgPr>
    </p:bg>
    <p:spTree>
      <p:nvGrpSpPr>
        <p:cNvPr id="1" name="Shape 35"/>
        <p:cNvGrpSpPr/>
        <p:nvPr/>
      </p:nvGrpSpPr>
      <p:grpSpPr>
        <a:xfrm>
          <a:off x="0" y="0"/>
          <a:ext cx="0" cy="0"/>
          <a:chOff x="0" y="0"/>
          <a:chExt cx="0" cy="0"/>
        </a:xfrm>
      </p:grpSpPr>
      <p:sp>
        <p:nvSpPr>
          <p:cNvPr id="37" name="Google Shape;37;p6"/>
          <p:cNvSpPr txBox="1"/>
          <p:nvPr/>
        </p:nvSpPr>
        <p:spPr>
          <a:xfrm>
            <a:off x="8321454" y="0"/>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chemeClr val="bg1"/>
                </a:solidFill>
                <a:latin typeface="Work Sans"/>
                <a:ea typeface="Work Sans"/>
                <a:cs typeface="Work Sans"/>
                <a:sym typeface="Work Sans"/>
              </a:rPr>
              <a:t>‹Nº›</a:t>
            </a:fld>
            <a:endParaRPr sz="700" b="0" i="0" u="none" strike="noStrike" cap="none" dirty="0">
              <a:solidFill>
                <a:schemeClr val="bg1"/>
              </a:solidFill>
              <a:latin typeface="Work Sans"/>
              <a:ea typeface="Work Sans"/>
              <a:cs typeface="Work Sans"/>
              <a:sym typeface="Work Sans"/>
            </a:endParaRPr>
          </a:p>
        </p:txBody>
      </p:sp>
      <p:sp>
        <p:nvSpPr>
          <p:cNvPr id="38" name="Google Shape;38;p6"/>
          <p:cNvSpPr txBox="1">
            <a:spLocks noGrp="1"/>
          </p:cNvSpPr>
          <p:nvPr>
            <p:ph type="title"/>
          </p:nvPr>
        </p:nvSpPr>
        <p:spPr>
          <a:xfrm>
            <a:off x="3768725" y="1733025"/>
            <a:ext cx="4752600" cy="643800"/>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FFFFFF"/>
              </a:buClr>
              <a:buSzPts val="1400"/>
              <a:buFont typeface="Work Sans SemiBold"/>
              <a:buNone/>
              <a:defRPr sz="3000">
                <a:solidFill>
                  <a:schemeClr val="bg1"/>
                </a:solidFill>
                <a:latin typeface="Work Sans Light"/>
                <a:ea typeface="Work Sans Light"/>
                <a:cs typeface="Work Sans Light"/>
                <a:sym typeface="Work Sans Light"/>
              </a:defRPr>
            </a:lvl1pPr>
            <a:lvl2pPr lvl="1" algn="l">
              <a:lnSpc>
                <a:spcPct val="100000"/>
              </a:lnSpc>
              <a:spcBef>
                <a:spcPts val="0"/>
              </a:spcBef>
              <a:spcAft>
                <a:spcPts val="0"/>
              </a:spcAft>
              <a:buClr>
                <a:srgbClr val="FFFFFF"/>
              </a:buClr>
              <a:buSzPts val="1100"/>
              <a:buNone/>
              <a:defRPr>
                <a:solidFill>
                  <a:srgbClr val="FFFFFF"/>
                </a:solidFill>
              </a:defRPr>
            </a:lvl2pPr>
            <a:lvl3pPr lvl="2" algn="l">
              <a:lnSpc>
                <a:spcPct val="100000"/>
              </a:lnSpc>
              <a:spcBef>
                <a:spcPts val="0"/>
              </a:spcBef>
              <a:spcAft>
                <a:spcPts val="0"/>
              </a:spcAft>
              <a:buClr>
                <a:srgbClr val="FFFFFF"/>
              </a:buClr>
              <a:buSzPts val="1100"/>
              <a:buNone/>
              <a:defRPr>
                <a:solidFill>
                  <a:srgbClr val="FFFFFF"/>
                </a:solidFill>
              </a:defRPr>
            </a:lvl3pPr>
            <a:lvl4pPr lvl="3" algn="l">
              <a:lnSpc>
                <a:spcPct val="100000"/>
              </a:lnSpc>
              <a:spcBef>
                <a:spcPts val="0"/>
              </a:spcBef>
              <a:spcAft>
                <a:spcPts val="0"/>
              </a:spcAft>
              <a:buClr>
                <a:srgbClr val="FFFFFF"/>
              </a:buClr>
              <a:buSzPts val="1100"/>
              <a:buNone/>
              <a:defRPr>
                <a:solidFill>
                  <a:srgbClr val="FFFFFF"/>
                </a:solidFill>
              </a:defRPr>
            </a:lvl4pPr>
            <a:lvl5pPr lvl="4" algn="l">
              <a:lnSpc>
                <a:spcPct val="100000"/>
              </a:lnSpc>
              <a:spcBef>
                <a:spcPts val="0"/>
              </a:spcBef>
              <a:spcAft>
                <a:spcPts val="0"/>
              </a:spcAft>
              <a:buClr>
                <a:srgbClr val="FFFFFF"/>
              </a:buClr>
              <a:buSzPts val="1100"/>
              <a:buNone/>
              <a:defRPr>
                <a:solidFill>
                  <a:srgbClr val="FFFFFF"/>
                </a:solidFill>
              </a:defRPr>
            </a:lvl5pPr>
            <a:lvl6pPr lvl="5" algn="l">
              <a:lnSpc>
                <a:spcPct val="100000"/>
              </a:lnSpc>
              <a:spcBef>
                <a:spcPts val="0"/>
              </a:spcBef>
              <a:spcAft>
                <a:spcPts val="0"/>
              </a:spcAft>
              <a:buClr>
                <a:srgbClr val="FFFFFF"/>
              </a:buClr>
              <a:buSzPts val="1100"/>
              <a:buNone/>
              <a:defRPr>
                <a:solidFill>
                  <a:srgbClr val="FFFFFF"/>
                </a:solidFill>
              </a:defRPr>
            </a:lvl6pPr>
            <a:lvl7pPr lvl="6" algn="l">
              <a:lnSpc>
                <a:spcPct val="100000"/>
              </a:lnSpc>
              <a:spcBef>
                <a:spcPts val="0"/>
              </a:spcBef>
              <a:spcAft>
                <a:spcPts val="0"/>
              </a:spcAft>
              <a:buClr>
                <a:srgbClr val="FFFFFF"/>
              </a:buClr>
              <a:buSzPts val="1100"/>
              <a:buNone/>
              <a:defRPr>
                <a:solidFill>
                  <a:srgbClr val="FFFFFF"/>
                </a:solidFill>
              </a:defRPr>
            </a:lvl7pPr>
            <a:lvl8pPr lvl="7" algn="l">
              <a:lnSpc>
                <a:spcPct val="100000"/>
              </a:lnSpc>
              <a:spcBef>
                <a:spcPts val="0"/>
              </a:spcBef>
              <a:spcAft>
                <a:spcPts val="0"/>
              </a:spcAft>
              <a:buClr>
                <a:srgbClr val="FFFFFF"/>
              </a:buClr>
              <a:buSzPts val="1100"/>
              <a:buNone/>
              <a:defRPr>
                <a:solidFill>
                  <a:srgbClr val="FFFFFF"/>
                </a:solidFill>
              </a:defRPr>
            </a:lvl8pPr>
            <a:lvl9pPr lvl="8" algn="l">
              <a:lnSpc>
                <a:spcPct val="100000"/>
              </a:lnSpc>
              <a:spcBef>
                <a:spcPts val="0"/>
              </a:spcBef>
              <a:spcAft>
                <a:spcPts val="0"/>
              </a:spcAft>
              <a:buClr>
                <a:srgbClr val="FFFFFF"/>
              </a:buClr>
              <a:buSzPts val="1100"/>
              <a:buNone/>
              <a:defRPr>
                <a:solidFill>
                  <a:srgbClr val="FFFFFF"/>
                </a:solidFill>
              </a:defRPr>
            </a:lvl9pPr>
          </a:lstStyle>
          <a:p>
            <a:endParaRPr dirty="0"/>
          </a:p>
        </p:txBody>
      </p:sp>
      <p:sp>
        <p:nvSpPr>
          <p:cNvPr id="39" name="Google Shape;39;p6"/>
          <p:cNvSpPr txBox="1">
            <a:spLocks noGrp="1"/>
          </p:cNvSpPr>
          <p:nvPr>
            <p:ph type="body" idx="1"/>
          </p:nvPr>
        </p:nvSpPr>
        <p:spPr>
          <a:xfrm>
            <a:off x="3761125" y="2553350"/>
            <a:ext cx="4760200" cy="1328400"/>
          </a:xfrm>
          <a:prstGeom prst="rect">
            <a:avLst/>
          </a:prstGeom>
          <a:noFill/>
          <a:ln>
            <a:noFill/>
          </a:ln>
        </p:spPr>
        <p:txBody>
          <a:bodyPr spcFirstLastPara="1" wrap="square" lIns="68575" tIns="34275" rIns="68575" bIns="34275" anchor="t" anchorCtr="0"/>
          <a:lstStyle>
            <a:lvl1pPr marL="457200" lvl="0" indent="-228600" algn="l">
              <a:lnSpc>
                <a:spcPct val="90000"/>
              </a:lnSpc>
              <a:spcBef>
                <a:spcPts val="800"/>
              </a:spcBef>
              <a:spcAft>
                <a:spcPts val="0"/>
              </a:spcAft>
              <a:buClr>
                <a:srgbClr val="FFFFFF"/>
              </a:buClr>
              <a:buSzPts val="1400"/>
              <a:buNone/>
              <a:defRPr sz="1500">
                <a:solidFill>
                  <a:schemeClr val="bg1"/>
                </a:solidFill>
              </a:defRPr>
            </a:lvl1pPr>
            <a:lvl2pPr marL="914400" lvl="1" indent="-317500" algn="l">
              <a:lnSpc>
                <a:spcPct val="90000"/>
              </a:lnSpc>
              <a:spcBef>
                <a:spcPts val="400"/>
              </a:spcBef>
              <a:spcAft>
                <a:spcPts val="0"/>
              </a:spcAft>
              <a:buClr>
                <a:srgbClr val="FFFFFF"/>
              </a:buClr>
              <a:buSzPts val="1400"/>
              <a:buChar char="•"/>
              <a:defRPr>
                <a:solidFill>
                  <a:srgbClr val="FFFFFF"/>
                </a:solidFill>
              </a:defRPr>
            </a:lvl2pPr>
            <a:lvl3pPr marL="1371600" lvl="2" indent="-317500" algn="l">
              <a:lnSpc>
                <a:spcPct val="90000"/>
              </a:lnSpc>
              <a:spcBef>
                <a:spcPts val="400"/>
              </a:spcBef>
              <a:spcAft>
                <a:spcPts val="0"/>
              </a:spcAft>
              <a:buClr>
                <a:srgbClr val="FFFFFF"/>
              </a:buClr>
              <a:buSzPts val="1400"/>
              <a:buChar char="•"/>
              <a:defRPr>
                <a:solidFill>
                  <a:srgbClr val="FFFFFF"/>
                </a:solidFill>
              </a:defRPr>
            </a:lvl3pPr>
            <a:lvl4pPr marL="1828800" lvl="3" indent="-317500" algn="l">
              <a:lnSpc>
                <a:spcPct val="90000"/>
              </a:lnSpc>
              <a:spcBef>
                <a:spcPts val="400"/>
              </a:spcBef>
              <a:spcAft>
                <a:spcPts val="0"/>
              </a:spcAft>
              <a:buClr>
                <a:srgbClr val="FFFFFF"/>
              </a:buClr>
              <a:buSzPts val="1400"/>
              <a:buChar char="•"/>
              <a:defRPr>
                <a:solidFill>
                  <a:srgbClr val="FFFFFF"/>
                </a:solidFill>
              </a:defRPr>
            </a:lvl4pPr>
            <a:lvl5pPr marL="2286000" lvl="4" indent="-317500" algn="l">
              <a:lnSpc>
                <a:spcPct val="90000"/>
              </a:lnSpc>
              <a:spcBef>
                <a:spcPts val="400"/>
              </a:spcBef>
              <a:spcAft>
                <a:spcPts val="0"/>
              </a:spcAft>
              <a:buClr>
                <a:srgbClr val="FFFFFF"/>
              </a:buClr>
              <a:buSzPts val="1400"/>
              <a:buChar char="•"/>
              <a:defRPr>
                <a:solidFill>
                  <a:srgbClr val="FFFFFF"/>
                </a:solidFill>
              </a:defRPr>
            </a:lvl5pPr>
            <a:lvl6pPr marL="2743200" lvl="5" indent="-317500" algn="l">
              <a:lnSpc>
                <a:spcPct val="90000"/>
              </a:lnSpc>
              <a:spcBef>
                <a:spcPts val="400"/>
              </a:spcBef>
              <a:spcAft>
                <a:spcPts val="0"/>
              </a:spcAft>
              <a:buClr>
                <a:srgbClr val="FFFFFF"/>
              </a:buClr>
              <a:buSzPts val="1400"/>
              <a:buChar char="•"/>
              <a:defRPr>
                <a:solidFill>
                  <a:srgbClr val="FFFFFF"/>
                </a:solidFill>
              </a:defRPr>
            </a:lvl6pPr>
            <a:lvl7pPr marL="3200400" lvl="6" indent="-317500" algn="l">
              <a:lnSpc>
                <a:spcPct val="90000"/>
              </a:lnSpc>
              <a:spcBef>
                <a:spcPts val="400"/>
              </a:spcBef>
              <a:spcAft>
                <a:spcPts val="0"/>
              </a:spcAft>
              <a:buClr>
                <a:srgbClr val="FFFFFF"/>
              </a:buClr>
              <a:buSzPts val="1400"/>
              <a:buChar char="•"/>
              <a:defRPr>
                <a:solidFill>
                  <a:srgbClr val="FFFFFF"/>
                </a:solidFill>
              </a:defRPr>
            </a:lvl7pPr>
            <a:lvl8pPr marL="3657600" lvl="7" indent="-317500" algn="l">
              <a:lnSpc>
                <a:spcPct val="90000"/>
              </a:lnSpc>
              <a:spcBef>
                <a:spcPts val="400"/>
              </a:spcBef>
              <a:spcAft>
                <a:spcPts val="0"/>
              </a:spcAft>
              <a:buClr>
                <a:srgbClr val="FFFFFF"/>
              </a:buClr>
              <a:buSzPts val="1400"/>
              <a:buChar char="•"/>
              <a:defRPr>
                <a:solidFill>
                  <a:srgbClr val="FFFFFF"/>
                </a:solidFill>
              </a:defRPr>
            </a:lvl8pPr>
            <a:lvl9pPr marL="4114800" lvl="8" indent="-317500" algn="l">
              <a:lnSpc>
                <a:spcPct val="90000"/>
              </a:lnSpc>
              <a:spcBef>
                <a:spcPts val="400"/>
              </a:spcBef>
              <a:spcAft>
                <a:spcPts val="0"/>
              </a:spcAft>
              <a:buClr>
                <a:srgbClr val="FFFFFF"/>
              </a:buClr>
              <a:buSzPts val="1400"/>
              <a:buChar char="•"/>
              <a:defRPr>
                <a:solidFill>
                  <a:srgbClr val="FFFFFF"/>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bg>
      <p:bgPr>
        <a:solidFill>
          <a:srgbClr val="DCEBFB"/>
        </a:solidFill>
        <a:effectLst/>
      </p:bgPr>
    </p:bg>
    <p:spTree>
      <p:nvGrpSpPr>
        <p:cNvPr id="1" name="Shape 40"/>
        <p:cNvGrpSpPr/>
        <p:nvPr/>
      </p:nvGrpSpPr>
      <p:grpSpPr>
        <a:xfrm>
          <a:off x="0" y="0"/>
          <a:ext cx="0" cy="0"/>
          <a:chOff x="0" y="0"/>
          <a:chExt cx="0" cy="0"/>
        </a:xfrm>
      </p:grpSpPr>
      <p:sp>
        <p:nvSpPr>
          <p:cNvPr id="41" name="Google Shape;41;p7"/>
          <p:cNvSpPr txBox="1">
            <a:spLocks noGrp="1"/>
          </p:cNvSpPr>
          <p:nvPr>
            <p:ph type="body" idx="1"/>
          </p:nvPr>
        </p:nvSpPr>
        <p:spPr>
          <a:xfrm>
            <a:off x="1497026" y="995328"/>
            <a:ext cx="1853423" cy="953898"/>
          </a:xfrm>
          <a:prstGeom prst="rect">
            <a:avLst/>
          </a:prstGeom>
          <a:noFill/>
          <a:ln>
            <a:noFill/>
          </a:ln>
        </p:spPr>
        <p:txBody>
          <a:bodyPr spcFirstLastPara="1" wrap="square" lIns="68575" tIns="34275" rIns="68575" bIns="34275" anchor="t" anchorCtr="0"/>
          <a:lstStyle>
            <a:lvl1pPr marL="457200" lvl="0" indent="-228600" algn="r">
              <a:lnSpc>
                <a:spcPct val="90000"/>
              </a:lnSpc>
              <a:spcBef>
                <a:spcPts val="800"/>
              </a:spcBef>
              <a:spcAft>
                <a:spcPts val="0"/>
              </a:spcAft>
              <a:buSzPts val="1100"/>
              <a:buFont typeface="Work Sans Light"/>
              <a:buNone/>
              <a:defRPr sz="7200" b="1">
                <a:solidFill>
                  <a:srgbClr val="0054BC"/>
                </a:solidFill>
                <a:latin typeface="Work Sans"/>
                <a:ea typeface="Work Sans"/>
                <a:cs typeface="Work Sans"/>
                <a:sym typeface="Work Sans"/>
              </a:defRPr>
            </a:lvl1pPr>
            <a:lvl2pPr marL="914400" lvl="1"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2pPr>
            <a:lvl3pPr marL="1371600" lvl="2"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3pPr>
            <a:lvl4pPr marL="1828800" lvl="3"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4pPr>
            <a:lvl5pPr marL="2286000" lvl="4"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5pPr>
            <a:lvl6pPr marL="2743200" lvl="5"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6pPr>
            <a:lvl7pPr marL="3200400" lvl="6"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7pPr>
            <a:lvl8pPr marL="3657600" lvl="7"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8pPr>
            <a:lvl9pPr marL="4114800" lvl="8"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9pPr>
          </a:lstStyle>
          <a:p>
            <a:endParaRPr dirty="0"/>
          </a:p>
        </p:txBody>
      </p:sp>
      <p:sp>
        <p:nvSpPr>
          <p:cNvPr id="42" name="Google Shape;42;p7"/>
          <p:cNvSpPr txBox="1">
            <a:spLocks noGrp="1"/>
          </p:cNvSpPr>
          <p:nvPr>
            <p:ph type="title" hasCustomPrompt="1"/>
          </p:nvPr>
        </p:nvSpPr>
        <p:spPr>
          <a:xfrm>
            <a:off x="3768725" y="1714364"/>
            <a:ext cx="4752600" cy="643800"/>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FFFFFF"/>
              </a:buClr>
              <a:buSzPts val="1400"/>
              <a:buFont typeface="Work Sans SemiBold"/>
              <a:buNone/>
              <a:defRPr sz="3000">
                <a:solidFill>
                  <a:srgbClr val="0054BC"/>
                </a:solidFill>
                <a:latin typeface="Work Sans Light"/>
                <a:ea typeface="Work Sans Light"/>
                <a:cs typeface="Work Sans Light"/>
                <a:sym typeface="Work Sans Light"/>
              </a:defRPr>
            </a:lvl1pPr>
            <a:lvl2pPr lvl="1" algn="l">
              <a:lnSpc>
                <a:spcPct val="100000"/>
              </a:lnSpc>
              <a:spcBef>
                <a:spcPts val="0"/>
              </a:spcBef>
              <a:spcAft>
                <a:spcPts val="0"/>
              </a:spcAft>
              <a:buClr>
                <a:srgbClr val="FFFFFF"/>
              </a:buClr>
              <a:buSzPts val="1100"/>
              <a:buNone/>
              <a:defRPr>
                <a:solidFill>
                  <a:srgbClr val="FFFFFF"/>
                </a:solidFill>
              </a:defRPr>
            </a:lvl2pPr>
            <a:lvl3pPr lvl="2" algn="l">
              <a:lnSpc>
                <a:spcPct val="100000"/>
              </a:lnSpc>
              <a:spcBef>
                <a:spcPts val="0"/>
              </a:spcBef>
              <a:spcAft>
                <a:spcPts val="0"/>
              </a:spcAft>
              <a:buClr>
                <a:srgbClr val="FFFFFF"/>
              </a:buClr>
              <a:buSzPts val="1100"/>
              <a:buNone/>
              <a:defRPr>
                <a:solidFill>
                  <a:srgbClr val="FFFFFF"/>
                </a:solidFill>
              </a:defRPr>
            </a:lvl3pPr>
            <a:lvl4pPr lvl="3" algn="l">
              <a:lnSpc>
                <a:spcPct val="100000"/>
              </a:lnSpc>
              <a:spcBef>
                <a:spcPts val="0"/>
              </a:spcBef>
              <a:spcAft>
                <a:spcPts val="0"/>
              </a:spcAft>
              <a:buClr>
                <a:srgbClr val="FFFFFF"/>
              </a:buClr>
              <a:buSzPts val="1100"/>
              <a:buNone/>
              <a:defRPr>
                <a:solidFill>
                  <a:srgbClr val="FFFFFF"/>
                </a:solidFill>
              </a:defRPr>
            </a:lvl4pPr>
            <a:lvl5pPr lvl="4" algn="l">
              <a:lnSpc>
                <a:spcPct val="100000"/>
              </a:lnSpc>
              <a:spcBef>
                <a:spcPts val="0"/>
              </a:spcBef>
              <a:spcAft>
                <a:spcPts val="0"/>
              </a:spcAft>
              <a:buClr>
                <a:srgbClr val="FFFFFF"/>
              </a:buClr>
              <a:buSzPts val="1100"/>
              <a:buNone/>
              <a:defRPr>
                <a:solidFill>
                  <a:srgbClr val="FFFFFF"/>
                </a:solidFill>
              </a:defRPr>
            </a:lvl5pPr>
            <a:lvl6pPr lvl="5" algn="l">
              <a:lnSpc>
                <a:spcPct val="100000"/>
              </a:lnSpc>
              <a:spcBef>
                <a:spcPts val="0"/>
              </a:spcBef>
              <a:spcAft>
                <a:spcPts val="0"/>
              </a:spcAft>
              <a:buClr>
                <a:srgbClr val="FFFFFF"/>
              </a:buClr>
              <a:buSzPts val="1100"/>
              <a:buNone/>
              <a:defRPr>
                <a:solidFill>
                  <a:srgbClr val="FFFFFF"/>
                </a:solidFill>
              </a:defRPr>
            </a:lvl6pPr>
            <a:lvl7pPr lvl="6" algn="l">
              <a:lnSpc>
                <a:spcPct val="100000"/>
              </a:lnSpc>
              <a:spcBef>
                <a:spcPts val="0"/>
              </a:spcBef>
              <a:spcAft>
                <a:spcPts val="0"/>
              </a:spcAft>
              <a:buClr>
                <a:srgbClr val="FFFFFF"/>
              </a:buClr>
              <a:buSzPts val="1100"/>
              <a:buNone/>
              <a:defRPr>
                <a:solidFill>
                  <a:srgbClr val="FFFFFF"/>
                </a:solidFill>
              </a:defRPr>
            </a:lvl7pPr>
            <a:lvl8pPr lvl="7" algn="l">
              <a:lnSpc>
                <a:spcPct val="100000"/>
              </a:lnSpc>
              <a:spcBef>
                <a:spcPts val="0"/>
              </a:spcBef>
              <a:spcAft>
                <a:spcPts val="0"/>
              </a:spcAft>
              <a:buClr>
                <a:srgbClr val="FFFFFF"/>
              </a:buClr>
              <a:buSzPts val="1100"/>
              <a:buNone/>
              <a:defRPr>
                <a:solidFill>
                  <a:srgbClr val="FFFFFF"/>
                </a:solidFill>
              </a:defRPr>
            </a:lvl8pPr>
            <a:lvl9pPr lvl="8" algn="l">
              <a:lnSpc>
                <a:spcPct val="100000"/>
              </a:lnSpc>
              <a:spcBef>
                <a:spcPts val="0"/>
              </a:spcBef>
              <a:spcAft>
                <a:spcPts val="0"/>
              </a:spcAft>
              <a:buClr>
                <a:srgbClr val="FFFFFF"/>
              </a:buClr>
              <a:buSzPts val="1100"/>
              <a:buNone/>
              <a:defRPr>
                <a:solidFill>
                  <a:srgbClr val="FFFFFF"/>
                </a:solidFill>
              </a:defRPr>
            </a:lvl9pPr>
          </a:lstStyle>
          <a:p>
            <a:r>
              <a:rPr lang="es-ES" dirty="0"/>
              <a:t> </a:t>
            </a:r>
            <a:endParaRPr dirty="0"/>
          </a:p>
        </p:txBody>
      </p:sp>
      <p:sp>
        <p:nvSpPr>
          <p:cNvPr id="43" name="Google Shape;43;p7"/>
          <p:cNvSpPr txBox="1">
            <a:spLocks noGrp="1"/>
          </p:cNvSpPr>
          <p:nvPr>
            <p:ph type="body" idx="2"/>
          </p:nvPr>
        </p:nvSpPr>
        <p:spPr>
          <a:xfrm>
            <a:off x="3761125" y="2526597"/>
            <a:ext cx="4752600" cy="1336492"/>
          </a:xfrm>
          <a:prstGeom prst="rect">
            <a:avLst/>
          </a:prstGeom>
          <a:noFill/>
          <a:ln>
            <a:noFill/>
          </a:ln>
        </p:spPr>
        <p:txBody>
          <a:bodyPr spcFirstLastPara="1" wrap="square" lIns="68575" tIns="34275" rIns="68575" bIns="34275" anchor="t" anchorCtr="0"/>
          <a:lstStyle>
            <a:lvl1pPr marL="457200" lvl="0" indent="-228600" algn="l">
              <a:lnSpc>
                <a:spcPct val="90000"/>
              </a:lnSpc>
              <a:spcBef>
                <a:spcPts val="800"/>
              </a:spcBef>
              <a:spcAft>
                <a:spcPts val="0"/>
              </a:spcAft>
              <a:buClr>
                <a:srgbClr val="FFFFFF"/>
              </a:buClr>
              <a:buSzPts val="1100"/>
              <a:buFont typeface="Work Sans Light"/>
              <a:buNone/>
              <a:defRPr sz="1500">
                <a:solidFill>
                  <a:srgbClr val="0054BC"/>
                </a:solidFill>
                <a:latin typeface="Work Sans"/>
                <a:ea typeface="Work Sans"/>
                <a:cs typeface="Work Sans"/>
                <a:sym typeface="Work Sans"/>
              </a:defRPr>
            </a:lvl1pPr>
            <a:lvl2pPr marL="914400" lvl="1"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2pPr>
            <a:lvl3pPr marL="1371600" lvl="2"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3pPr>
            <a:lvl4pPr marL="1828800" lvl="3"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4pPr>
            <a:lvl5pPr marL="2286000" lvl="4"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5pPr>
            <a:lvl6pPr marL="2743200" lvl="5"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6pPr>
            <a:lvl7pPr marL="3200400" lvl="6"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7pPr>
            <a:lvl8pPr marL="3657600" lvl="7"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8pPr>
            <a:lvl9pPr marL="4114800" lvl="8" indent="-298450" algn="l">
              <a:lnSpc>
                <a:spcPct val="90000"/>
              </a:lnSpc>
              <a:spcBef>
                <a:spcPts val="400"/>
              </a:spcBef>
              <a:spcAft>
                <a:spcPts val="0"/>
              </a:spcAft>
              <a:buClr>
                <a:srgbClr val="FFFFFF"/>
              </a:buClr>
              <a:buSzPts val="1100"/>
              <a:buFont typeface="Work Sans Light"/>
              <a:buChar char="•"/>
              <a:defRPr sz="1100">
                <a:solidFill>
                  <a:srgbClr val="FFFFFF"/>
                </a:solidFill>
                <a:latin typeface="Work Sans Light"/>
                <a:ea typeface="Work Sans Light"/>
                <a:cs typeface="Work Sans Light"/>
                <a:sym typeface="Work Sans Light"/>
              </a:defRPr>
            </a:lvl9pPr>
          </a:lstStyle>
          <a:p>
            <a:endParaRPr/>
          </a:p>
        </p:txBody>
      </p:sp>
      <p:sp>
        <p:nvSpPr>
          <p:cNvPr id="45" name="Google Shape;45;p7"/>
          <p:cNvSpPr txBox="1"/>
          <p:nvPr/>
        </p:nvSpPr>
        <p:spPr>
          <a:xfrm>
            <a:off x="8332725" y="6238"/>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54BC"/>
                </a:solidFill>
                <a:latin typeface="Work Sans"/>
                <a:ea typeface="Work Sans"/>
                <a:cs typeface="Work Sans"/>
                <a:sym typeface="Work Sans"/>
              </a:rPr>
              <a:t>‹Nº›</a:t>
            </a:fld>
            <a:endParaRPr sz="700" b="0" i="0" u="none" strike="noStrike" cap="none" dirty="0">
              <a:solidFill>
                <a:srgbClr val="0054BC"/>
              </a:solidFill>
              <a:latin typeface="Work Sans"/>
              <a:ea typeface="Work Sans"/>
              <a:cs typeface="Work Sans"/>
              <a:sym typeface="Work Sans"/>
            </a:endParaRPr>
          </a:p>
        </p:txBody>
      </p:sp>
      <p:pic>
        <p:nvPicPr>
          <p:cNvPr id="11" name="Imagen 10">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8" name="Imagen 7">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ítulo y texto">
  <p:cSld name="1_Título y texto">
    <p:bg>
      <p:bgPr>
        <a:solidFill>
          <a:srgbClr val="DCEAFB"/>
        </a:solidFill>
        <a:effectLst/>
      </p:bgPr>
    </p:bg>
    <p:spTree>
      <p:nvGrpSpPr>
        <p:cNvPr id="1" name="Shape 66"/>
        <p:cNvGrpSpPr/>
        <p:nvPr/>
      </p:nvGrpSpPr>
      <p:grpSpPr>
        <a:xfrm>
          <a:off x="0" y="0"/>
          <a:ext cx="0" cy="0"/>
          <a:chOff x="0" y="0"/>
          <a:chExt cx="0" cy="0"/>
        </a:xfrm>
      </p:grpSpPr>
      <p:sp>
        <p:nvSpPr>
          <p:cNvPr id="67" name="Google Shape;67;p9"/>
          <p:cNvSpPr txBox="1">
            <a:spLocks noGrp="1"/>
          </p:cNvSpPr>
          <p:nvPr>
            <p:ph type="body" idx="1"/>
          </p:nvPr>
        </p:nvSpPr>
        <p:spPr>
          <a:xfrm>
            <a:off x="3768286" y="2287388"/>
            <a:ext cx="4540639" cy="1712100"/>
          </a:xfrm>
          <a:prstGeom prst="rect">
            <a:avLst/>
          </a:prstGeom>
          <a:noFill/>
          <a:ln>
            <a:noFill/>
          </a:ln>
        </p:spPr>
        <p:txBody>
          <a:bodyPr spcFirstLastPara="1" wrap="square" lIns="68575" tIns="34275" rIns="68575" bIns="34275" anchor="t" anchorCtr="0"/>
          <a:lstStyle>
            <a:lvl1pPr marL="457200" lvl="0" indent="-228600" algn="l">
              <a:lnSpc>
                <a:spcPct val="90000"/>
              </a:lnSpc>
              <a:spcBef>
                <a:spcPts val="800"/>
              </a:spcBef>
              <a:spcAft>
                <a:spcPts val="0"/>
              </a:spcAft>
              <a:buClr>
                <a:srgbClr val="0066CD"/>
              </a:buClr>
              <a:buSzPts val="1100"/>
              <a:buNone/>
              <a:defRPr sz="1100">
                <a:solidFill>
                  <a:srgbClr val="0066CD"/>
                </a:solidFill>
              </a:defRPr>
            </a:lvl1pPr>
            <a:lvl2pPr marL="914400" lvl="1" indent="-298450" algn="l">
              <a:lnSpc>
                <a:spcPct val="90000"/>
              </a:lnSpc>
              <a:spcBef>
                <a:spcPts val="400"/>
              </a:spcBef>
              <a:spcAft>
                <a:spcPts val="0"/>
              </a:spcAft>
              <a:buClr>
                <a:srgbClr val="0066CD"/>
              </a:buClr>
              <a:buSzPts val="1100"/>
              <a:buChar char="•"/>
              <a:defRPr sz="1100">
                <a:solidFill>
                  <a:srgbClr val="0066CD"/>
                </a:solidFill>
              </a:defRPr>
            </a:lvl2pPr>
            <a:lvl3pPr marL="1371600" lvl="2" indent="-298450" algn="l">
              <a:lnSpc>
                <a:spcPct val="90000"/>
              </a:lnSpc>
              <a:spcBef>
                <a:spcPts val="400"/>
              </a:spcBef>
              <a:spcAft>
                <a:spcPts val="0"/>
              </a:spcAft>
              <a:buClr>
                <a:srgbClr val="0066CD"/>
              </a:buClr>
              <a:buSzPts val="1100"/>
              <a:buChar char="•"/>
              <a:defRPr sz="1100">
                <a:solidFill>
                  <a:srgbClr val="0066CD"/>
                </a:solidFill>
              </a:defRPr>
            </a:lvl3pPr>
            <a:lvl4pPr marL="1828800" lvl="3" indent="-298450" algn="l">
              <a:lnSpc>
                <a:spcPct val="90000"/>
              </a:lnSpc>
              <a:spcBef>
                <a:spcPts val="400"/>
              </a:spcBef>
              <a:spcAft>
                <a:spcPts val="0"/>
              </a:spcAft>
              <a:buClr>
                <a:srgbClr val="0066CD"/>
              </a:buClr>
              <a:buSzPts val="1100"/>
              <a:buChar char="•"/>
              <a:defRPr sz="1100">
                <a:solidFill>
                  <a:srgbClr val="0066CD"/>
                </a:solidFill>
              </a:defRPr>
            </a:lvl4pPr>
            <a:lvl5pPr marL="2286000" lvl="4" indent="-298450" algn="l">
              <a:lnSpc>
                <a:spcPct val="90000"/>
              </a:lnSpc>
              <a:spcBef>
                <a:spcPts val="400"/>
              </a:spcBef>
              <a:spcAft>
                <a:spcPts val="0"/>
              </a:spcAft>
              <a:buClr>
                <a:srgbClr val="0066CD"/>
              </a:buClr>
              <a:buSzPts val="1100"/>
              <a:buChar char="•"/>
              <a:defRPr sz="1100">
                <a:solidFill>
                  <a:srgbClr val="0066CD"/>
                </a:solidFill>
              </a:defRPr>
            </a:lvl5pPr>
            <a:lvl6pPr marL="2743200" lvl="5" indent="-298450" algn="l">
              <a:lnSpc>
                <a:spcPct val="90000"/>
              </a:lnSpc>
              <a:spcBef>
                <a:spcPts val="400"/>
              </a:spcBef>
              <a:spcAft>
                <a:spcPts val="0"/>
              </a:spcAft>
              <a:buClr>
                <a:srgbClr val="0066CD"/>
              </a:buClr>
              <a:buSzPts val="1100"/>
              <a:buChar char="•"/>
              <a:defRPr sz="1100">
                <a:solidFill>
                  <a:srgbClr val="0066CD"/>
                </a:solidFill>
              </a:defRPr>
            </a:lvl6pPr>
            <a:lvl7pPr marL="3200400" lvl="6" indent="-298450" algn="l">
              <a:lnSpc>
                <a:spcPct val="90000"/>
              </a:lnSpc>
              <a:spcBef>
                <a:spcPts val="400"/>
              </a:spcBef>
              <a:spcAft>
                <a:spcPts val="0"/>
              </a:spcAft>
              <a:buClr>
                <a:srgbClr val="0066CD"/>
              </a:buClr>
              <a:buSzPts val="1100"/>
              <a:buChar char="•"/>
              <a:defRPr sz="1100">
                <a:solidFill>
                  <a:srgbClr val="0066CD"/>
                </a:solidFill>
              </a:defRPr>
            </a:lvl7pPr>
            <a:lvl8pPr marL="3657600" lvl="7" indent="-298450" algn="l">
              <a:lnSpc>
                <a:spcPct val="90000"/>
              </a:lnSpc>
              <a:spcBef>
                <a:spcPts val="400"/>
              </a:spcBef>
              <a:spcAft>
                <a:spcPts val="0"/>
              </a:spcAft>
              <a:buClr>
                <a:srgbClr val="0066CD"/>
              </a:buClr>
              <a:buSzPts val="1100"/>
              <a:buChar char="•"/>
              <a:defRPr sz="1100">
                <a:solidFill>
                  <a:srgbClr val="0066CD"/>
                </a:solidFill>
              </a:defRPr>
            </a:lvl8pPr>
            <a:lvl9pPr marL="4114800" lvl="8" indent="-298450" algn="l">
              <a:lnSpc>
                <a:spcPct val="90000"/>
              </a:lnSpc>
              <a:spcBef>
                <a:spcPts val="400"/>
              </a:spcBef>
              <a:spcAft>
                <a:spcPts val="0"/>
              </a:spcAft>
              <a:buClr>
                <a:srgbClr val="0066CD"/>
              </a:buClr>
              <a:buSzPts val="1100"/>
              <a:buChar char="•"/>
              <a:defRPr sz="1100">
                <a:solidFill>
                  <a:srgbClr val="0066CD"/>
                </a:solidFill>
              </a:defRPr>
            </a:lvl9pPr>
          </a:lstStyle>
          <a:p>
            <a:endParaRPr dirty="0"/>
          </a:p>
        </p:txBody>
      </p:sp>
      <p:sp>
        <p:nvSpPr>
          <p:cNvPr id="68" name="Google Shape;68;p9"/>
          <p:cNvSpPr txBox="1">
            <a:spLocks noGrp="1"/>
          </p:cNvSpPr>
          <p:nvPr>
            <p:ph type="title"/>
          </p:nvPr>
        </p:nvSpPr>
        <p:spPr>
          <a:xfrm>
            <a:off x="3768725" y="1467063"/>
            <a:ext cx="4307700" cy="640198"/>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FFFFFF"/>
              </a:buClr>
              <a:buSzPts val="1400"/>
              <a:buFont typeface="Work Sans SemiBold"/>
              <a:buNone/>
              <a:defRPr sz="3000">
                <a:solidFill>
                  <a:srgbClr val="0066CD"/>
                </a:solidFill>
                <a:latin typeface="Work Sans Light"/>
                <a:ea typeface="Work Sans Light"/>
                <a:cs typeface="Work Sans Light"/>
                <a:sym typeface="Work Sans Light"/>
              </a:defRPr>
            </a:lvl1pPr>
            <a:lvl2pPr lvl="1" algn="l">
              <a:lnSpc>
                <a:spcPct val="100000"/>
              </a:lnSpc>
              <a:spcBef>
                <a:spcPts val="0"/>
              </a:spcBef>
              <a:spcAft>
                <a:spcPts val="0"/>
              </a:spcAft>
              <a:buClr>
                <a:srgbClr val="FFFFFF"/>
              </a:buClr>
              <a:buSzPts val="1100"/>
              <a:buNone/>
              <a:defRPr>
                <a:solidFill>
                  <a:srgbClr val="FFFFFF"/>
                </a:solidFill>
              </a:defRPr>
            </a:lvl2pPr>
            <a:lvl3pPr lvl="2" algn="l">
              <a:lnSpc>
                <a:spcPct val="100000"/>
              </a:lnSpc>
              <a:spcBef>
                <a:spcPts val="0"/>
              </a:spcBef>
              <a:spcAft>
                <a:spcPts val="0"/>
              </a:spcAft>
              <a:buClr>
                <a:srgbClr val="FFFFFF"/>
              </a:buClr>
              <a:buSzPts val="1100"/>
              <a:buNone/>
              <a:defRPr>
                <a:solidFill>
                  <a:srgbClr val="FFFFFF"/>
                </a:solidFill>
              </a:defRPr>
            </a:lvl3pPr>
            <a:lvl4pPr lvl="3" algn="l">
              <a:lnSpc>
                <a:spcPct val="100000"/>
              </a:lnSpc>
              <a:spcBef>
                <a:spcPts val="0"/>
              </a:spcBef>
              <a:spcAft>
                <a:spcPts val="0"/>
              </a:spcAft>
              <a:buClr>
                <a:srgbClr val="FFFFFF"/>
              </a:buClr>
              <a:buSzPts val="1100"/>
              <a:buNone/>
              <a:defRPr>
                <a:solidFill>
                  <a:srgbClr val="FFFFFF"/>
                </a:solidFill>
              </a:defRPr>
            </a:lvl4pPr>
            <a:lvl5pPr lvl="4" algn="l">
              <a:lnSpc>
                <a:spcPct val="100000"/>
              </a:lnSpc>
              <a:spcBef>
                <a:spcPts val="0"/>
              </a:spcBef>
              <a:spcAft>
                <a:spcPts val="0"/>
              </a:spcAft>
              <a:buClr>
                <a:srgbClr val="FFFFFF"/>
              </a:buClr>
              <a:buSzPts val="1100"/>
              <a:buNone/>
              <a:defRPr>
                <a:solidFill>
                  <a:srgbClr val="FFFFFF"/>
                </a:solidFill>
              </a:defRPr>
            </a:lvl5pPr>
            <a:lvl6pPr lvl="5" algn="l">
              <a:lnSpc>
                <a:spcPct val="100000"/>
              </a:lnSpc>
              <a:spcBef>
                <a:spcPts val="0"/>
              </a:spcBef>
              <a:spcAft>
                <a:spcPts val="0"/>
              </a:spcAft>
              <a:buClr>
                <a:srgbClr val="FFFFFF"/>
              </a:buClr>
              <a:buSzPts val="1100"/>
              <a:buNone/>
              <a:defRPr>
                <a:solidFill>
                  <a:srgbClr val="FFFFFF"/>
                </a:solidFill>
              </a:defRPr>
            </a:lvl6pPr>
            <a:lvl7pPr lvl="6" algn="l">
              <a:lnSpc>
                <a:spcPct val="100000"/>
              </a:lnSpc>
              <a:spcBef>
                <a:spcPts val="0"/>
              </a:spcBef>
              <a:spcAft>
                <a:spcPts val="0"/>
              </a:spcAft>
              <a:buClr>
                <a:srgbClr val="FFFFFF"/>
              </a:buClr>
              <a:buSzPts val="1100"/>
              <a:buNone/>
              <a:defRPr>
                <a:solidFill>
                  <a:srgbClr val="FFFFFF"/>
                </a:solidFill>
              </a:defRPr>
            </a:lvl7pPr>
            <a:lvl8pPr lvl="7" algn="l">
              <a:lnSpc>
                <a:spcPct val="100000"/>
              </a:lnSpc>
              <a:spcBef>
                <a:spcPts val="0"/>
              </a:spcBef>
              <a:spcAft>
                <a:spcPts val="0"/>
              </a:spcAft>
              <a:buClr>
                <a:srgbClr val="FFFFFF"/>
              </a:buClr>
              <a:buSzPts val="1100"/>
              <a:buNone/>
              <a:defRPr>
                <a:solidFill>
                  <a:srgbClr val="FFFFFF"/>
                </a:solidFill>
              </a:defRPr>
            </a:lvl8pPr>
            <a:lvl9pPr lvl="8" algn="l">
              <a:lnSpc>
                <a:spcPct val="100000"/>
              </a:lnSpc>
              <a:spcBef>
                <a:spcPts val="0"/>
              </a:spcBef>
              <a:spcAft>
                <a:spcPts val="0"/>
              </a:spcAft>
              <a:buClr>
                <a:srgbClr val="FFFFFF"/>
              </a:buClr>
              <a:buSzPts val="1100"/>
              <a:buNone/>
              <a:defRPr>
                <a:solidFill>
                  <a:srgbClr val="FFFFFF"/>
                </a:solidFill>
              </a:defRPr>
            </a:lvl9pPr>
          </a:lstStyle>
          <a:p>
            <a:endParaRPr dirty="0"/>
          </a:p>
        </p:txBody>
      </p:sp>
      <p:sp>
        <p:nvSpPr>
          <p:cNvPr id="70" name="Google Shape;70;p9"/>
          <p:cNvSpPr txBox="1"/>
          <p:nvPr/>
        </p:nvSpPr>
        <p:spPr>
          <a:xfrm>
            <a:off x="8267914" y="391"/>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66CD"/>
                </a:solidFill>
                <a:latin typeface="Work Sans"/>
                <a:ea typeface="Work Sans"/>
                <a:cs typeface="Work Sans"/>
                <a:sym typeface="Work Sans"/>
              </a:rPr>
              <a:t>‹Nº›</a:t>
            </a:fld>
            <a:endParaRPr sz="700" b="0" i="0" u="none" strike="noStrike" cap="none" dirty="0">
              <a:solidFill>
                <a:srgbClr val="0066CD"/>
              </a:solidFill>
              <a:latin typeface="Work Sans"/>
              <a:ea typeface="Work Sans"/>
              <a:cs typeface="Work Sans"/>
              <a:sym typeface="Work Sans"/>
            </a:endParaRPr>
          </a:p>
        </p:txBody>
      </p:sp>
      <p:pic>
        <p:nvPicPr>
          <p:cNvPr id="10" name="Imagen 9">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7" name="Imagen 6">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bg>
      <p:bgPr>
        <a:solidFill>
          <a:srgbClr val="DCEAFB"/>
        </a:solidFill>
        <a:effectLst/>
      </p:bgPr>
    </p:bg>
    <p:spTree>
      <p:nvGrpSpPr>
        <p:cNvPr id="1" name="Shape 71"/>
        <p:cNvGrpSpPr/>
        <p:nvPr/>
      </p:nvGrpSpPr>
      <p:grpSpPr>
        <a:xfrm>
          <a:off x="0" y="0"/>
          <a:ext cx="0" cy="0"/>
          <a:chOff x="0" y="0"/>
          <a:chExt cx="0" cy="0"/>
        </a:xfrm>
      </p:grpSpPr>
      <p:sp>
        <p:nvSpPr>
          <p:cNvPr id="72" name="Google Shape;72;p10"/>
          <p:cNvSpPr txBox="1">
            <a:spLocks noGrp="1"/>
          </p:cNvSpPr>
          <p:nvPr>
            <p:ph type="body" idx="1"/>
          </p:nvPr>
        </p:nvSpPr>
        <p:spPr>
          <a:xfrm>
            <a:off x="6336126" y="2114592"/>
            <a:ext cx="2352000" cy="2049600"/>
          </a:xfrm>
          <a:prstGeom prst="rect">
            <a:avLst/>
          </a:prstGeom>
          <a:noFill/>
          <a:ln>
            <a:noFill/>
          </a:ln>
        </p:spPr>
        <p:txBody>
          <a:bodyPr spcFirstLastPara="1" wrap="square" lIns="68575" tIns="34275" rIns="68575" bIns="34275" anchor="t" anchorCtr="0"/>
          <a:lstStyle>
            <a:lvl1pPr marL="457200" lvl="0" indent="-228600" algn="l">
              <a:lnSpc>
                <a:spcPct val="90000"/>
              </a:lnSpc>
              <a:spcBef>
                <a:spcPts val="800"/>
              </a:spcBef>
              <a:spcAft>
                <a:spcPts val="0"/>
              </a:spcAft>
              <a:buSzPts val="1100"/>
              <a:buFont typeface="Work Sans Light"/>
              <a:buNone/>
              <a:defRPr sz="1000">
                <a:solidFill>
                  <a:srgbClr val="0066CD"/>
                </a:solidFill>
                <a:latin typeface="Work Sans"/>
                <a:ea typeface="Work Sans"/>
                <a:cs typeface="Work Sans"/>
                <a:sym typeface="Work Sans"/>
              </a:defRPr>
            </a:lvl1pPr>
            <a:lvl2pPr marL="914400" lvl="1"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2pPr>
            <a:lvl3pPr marL="1371600" lvl="2"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3pPr>
            <a:lvl4pPr marL="1828800" lvl="3"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4pPr>
            <a:lvl5pPr marL="2286000" lvl="4"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5pPr>
            <a:lvl6pPr marL="2743200" lvl="5"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6pPr>
            <a:lvl7pPr marL="3200400" lvl="6"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7pPr>
            <a:lvl8pPr marL="3657600" lvl="7"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8pPr>
            <a:lvl9pPr marL="4114800" lvl="8" indent="-298450" algn="l">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9pPr>
          </a:lstStyle>
          <a:p>
            <a:endParaRPr dirty="0"/>
          </a:p>
        </p:txBody>
      </p:sp>
      <p:sp>
        <p:nvSpPr>
          <p:cNvPr id="73" name="Google Shape;73;p10"/>
          <p:cNvSpPr>
            <a:spLocks noGrp="1"/>
          </p:cNvSpPr>
          <p:nvPr>
            <p:ph type="pic" idx="2"/>
          </p:nvPr>
        </p:nvSpPr>
        <p:spPr>
          <a:xfrm>
            <a:off x="-1" y="943597"/>
            <a:ext cx="5314401" cy="3557649"/>
          </a:xfrm>
          <a:prstGeom prst="rect">
            <a:avLst/>
          </a:prstGeom>
          <a:noFill/>
          <a:ln>
            <a:noFill/>
          </a:ln>
        </p:spPr>
        <p:txBody>
          <a:bodyPr spcFirstLastPara="1" wrap="square" lIns="68575" tIns="34275" rIns="68575" bIns="342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Work Sans"/>
                <a:ea typeface="Work Sans"/>
                <a:cs typeface="Work Sans"/>
                <a:sym typeface="Work Sans"/>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Work Sans"/>
                <a:ea typeface="Work Sans"/>
                <a:cs typeface="Work Sans"/>
                <a:sym typeface="Work Sans"/>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Work Sans"/>
                <a:ea typeface="Work Sans"/>
                <a:cs typeface="Work Sans"/>
                <a:sym typeface="Work Sans"/>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9pPr>
          </a:lstStyle>
          <a:p>
            <a:endParaRPr/>
          </a:p>
        </p:txBody>
      </p:sp>
      <p:sp>
        <p:nvSpPr>
          <p:cNvPr id="74" name="Google Shape;74;p10"/>
          <p:cNvSpPr txBox="1"/>
          <p:nvPr/>
        </p:nvSpPr>
        <p:spPr>
          <a:xfrm>
            <a:off x="8273320" y="6238"/>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54BC"/>
                </a:solidFill>
                <a:latin typeface="Work Sans"/>
                <a:ea typeface="Work Sans"/>
                <a:cs typeface="Work Sans"/>
                <a:sym typeface="Work Sans"/>
              </a:rPr>
              <a:t>‹Nº›</a:t>
            </a:fld>
            <a:endParaRPr sz="700" b="0" i="0" u="none" strike="noStrike" cap="none">
              <a:solidFill>
                <a:srgbClr val="0054BC"/>
              </a:solidFill>
              <a:latin typeface="Work Sans"/>
              <a:ea typeface="Work Sans"/>
              <a:cs typeface="Work Sans"/>
              <a:sym typeface="Work Sans"/>
            </a:endParaRPr>
          </a:p>
        </p:txBody>
      </p:sp>
      <p:sp>
        <p:nvSpPr>
          <p:cNvPr id="75" name="Google Shape;75;p10"/>
          <p:cNvSpPr txBox="1">
            <a:spLocks noGrp="1"/>
          </p:cNvSpPr>
          <p:nvPr>
            <p:ph type="title"/>
          </p:nvPr>
        </p:nvSpPr>
        <p:spPr>
          <a:xfrm>
            <a:off x="6336126" y="1302359"/>
            <a:ext cx="2351999" cy="643800"/>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FFFFFF"/>
              </a:buClr>
              <a:buSzPts val="1400"/>
              <a:buFont typeface="Work Sans SemiBold"/>
              <a:buNone/>
              <a:defRPr sz="3000">
                <a:solidFill>
                  <a:srgbClr val="0066CD"/>
                </a:solidFill>
                <a:latin typeface="Work Sans Light"/>
                <a:ea typeface="Work Sans Light"/>
                <a:cs typeface="Work Sans Light"/>
                <a:sym typeface="Work Sans Light"/>
              </a:defRPr>
            </a:lvl1pPr>
            <a:lvl2pPr lvl="1" algn="l">
              <a:lnSpc>
                <a:spcPct val="100000"/>
              </a:lnSpc>
              <a:spcBef>
                <a:spcPts val="0"/>
              </a:spcBef>
              <a:spcAft>
                <a:spcPts val="0"/>
              </a:spcAft>
              <a:buClr>
                <a:srgbClr val="FFFFFF"/>
              </a:buClr>
              <a:buSzPts val="1100"/>
              <a:buNone/>
              <a:defRPr>
                <a:solidFill>
                  <a:srgbClr val="FFFFFF"/>
                </a:solidFill>
              </a:defRPr>
            </a:lvl2pPr>
            <a:lvl3pPr lvl="2" algn="l">
              <a:lnSpc>
                <a:spcPct val="100000"/>
              </a:lnSpc>
              <a:spcBef>
                <a:spcPts val="0"/>
              </a:spcBef>
              <a:spcAft>
                <a:spcPts val="0"/>
              </a:spcAft>
              <a:buClr>
                <a:srgbClr val="FFFFFF"/>
              </a:buClr>
              <a:buSzPts val="1100"/>
              <a:buNone/>
              <a:defRPr>
                <a:solidFill>
                  <a:srgbClr val="FFFFFF"/>
                </a:solidFill>
              </a:defRPr>
            </a:lvl3pPr>
            <a:lvl4pPr lvl="3" algn="l">
              <a:lnSpc>
                <a:spcPct val="100000"/>
              </a:lnSpc>
              <a:spcBef>
                <a:spcPts val="0"/>
              </a:spcBef>
              <a:spcAft>
                <a:spcPts val="0"/>
              </a:spcAft>
              <a:buClr>
                <a:srgbClr val="FFFFFF"/>
              </a:buClr>
              <a:buSzPts val="1100"/>
              <a:buNone/>
              <a:defRPr>
                <a:solidFill>
                  <a:srgbClr val="FFFFFF"/>
                </a:solidFill>
              </a:defRPr>
            </a:lvl4pPr>
            <a:lvl5pPr lvl="4" algn="l">
              <a:lnSpc>
                <a:spcPct val="100000"/>
              </a:lnSpc>
              <a:spcBef>
                <a:spcPts val="0"/>
              </a:spcBef>
              <a:spcAft>
                <a:spcPts val="0"/>
              </a:spcAft>
              <a:buClr>
                <a:srgbClr val="FFFFFF"/>
              </a:buClr>
              <a:buSzPts val="1100"/>
              <a:buNone/>
              <a:defRPr>
                <a:solidFill>
                  <a:srgbClr val="FFFFFF"/>
                </a:solidFill>
              </a:defRPr>
            </a:lvl5pPr>
            <a:lvl6pPr lvl="5" algn="l">
              <a:lnSpc>
                <a:spcPct val="100000"/>
              </a:lnSpc>
              <a:spcBef>
                <a:spcPts val="0"/>
              </a:spcBef>
              <a:spcAft>
                <a:spcPts val="0"/>
              </a:spcAft>
              <a:buClr>
                <a:srgbClr val="FFFFFF"/>
              </a:buClr>
              <a:buSzPts val="1100"/>
              <a:buNone/>
              <a:defRPr>
                <a:solidFill>
                  <a:srgbClr val="FFFFFF"/>
                </a:solidFill>
              </a:defRPr>
            </a:lvl6pPr>
            <a:lvl7pPr lvl="6" algn="l">
              <a:lnSpc>
                <a:spcPct val="100000"/>
              </a:lnSpc>
              <a:spcBef>
                <a:spcPts val="0"/>
              </a:spcBef>
              <a:spcAft>
                <a:spcPts val="0"/>
              </a:spcAft>
              <a:buClr>
                <a:srgbClr val="FFFFFF"/>
              </a:buClr>
              <a:buSzPts val="1100"/>
              <a:buNone/>
              <a:defRPr>
                <a:solidFill>
                  <a:srgbClr val="FFFFFF"/>
                </a:solidFill>
              </a:defRPr>
            </a:lvl7pPr>
            <a:lvl8pPr lvl="7" algn="l">
              <a:lnSpc>
                <a:spcPct val="100000"/>
              </a:lnSpc>
              <a:spcBef>
                <a:spcPts val="0"/>
              </a:spcBef>
              <a:spcAft>
                <a:spcPts val="0"/>
              </a:spcAft>
              <a:buClr>
                <a:srgbClr val="FFFFFF"/>
              </a:buClr>
              <a:buSzPts val="1100"/>
              <a:buNone/>
              <a:defRPr>
                <a:solidFill>
                  <a:srgbClr val="FFFFFF"/>
                </a:solidFill>
              </a:defRPr>
            </a:lvl8pPr>
            <a:lvl9pPr lvl="8" algn="l">
              <a:lnSpc>
                <a:spcPct val="100000"/>
              </a:lnSpc>
              <a:spcBef>
                <a:spcPts val="0"/>
              </a:spcBef>
              <a:spcAft>
                <a:spcPts val="0"/>
              </a:spcAft>
              <a:buClr>
                <a:srgbClr val="FFFFFF"/>
              </a:buClr>
              <a:buSzPts val="1100"/>
              <a:buNone/>
              <a:defRPr>
                <a:solidFill>
                  <a:srgbClr val="FFFFFF"/>
                </a:solidFill>
              </a:defRPr>
            </a:lvl9pPr>
          </a:lstStyle>
          <a:p>
            <a:endParaRPr/>
          </a:p>
        </p:txBody>
      </p:sp>
      <p:pic>
        <p:nvPicPr>
          <p:cNvPr id="11" name="Imagen 10">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8" name="Imagen 7">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magen con título 1">
  <p:cSld name="PICTURE_WITH_CAPTION_TEXT_1">
    <p:bg>
      <p:bgPr>
        <a:solidFill>
          <a:srgbClr val="DCEAFB"/>
        </a:solidFill>
        <a:effectLst/>
      </p:bgPr>
    </p:bg>
    <p:spTree>
      <p:nvGrpSpPr>
        <p:cNvPr id="1" name="Shape 77"/>
        <p:cNvGrpSpPr/>
        <p:nvPr/>
      </p:nvGrpSpPr>
      <p:grpSpPr>
        <a:xfrm>
          <a:off x="0" y="0"/>
          <a:ext cx="0" cy="0"/>
          <a:chOff x="0" y="0"/>
          <a:chExt cx="0" cy="0"/>
        </a:xfrm>
      </p:grpSpPr>
      <p:sp>
        <p:nvSpPr>
          <p:cNvPr id="78" name="Google Shape;78;p11"/>
          <p:cNvSpPr txBox="1">
            <a:spLocks noGrp="1"/>
          </p:cNvSpPr>
          <p:nvPr>
            <p:ph type="body" idx="1"/>
          </p:nvPr>
        </p:nvSpPr>
        <p:spPr>
          <a:xfrm>
            <a:off x="3768726" y="2553350"/>
            <a:ext cx="2352000" cy="2049600"/>
          </a:xfrm>
          <a:prstGeom prst="rect">
            <a:avLst/>
          </a:prstGeom>
          <a:noFill/>
          <a:ln>
            <a:noFill/>
          </a:ln>
        </p:spPr>
        <p:txBody>
          <a:bodyPr spcFirstLastPara="1" wrap="square" lIns="68575" tIns="34275" rIns="68575" bIns="34275" anchor="t" anchorCtr="0"/>
          <a:lstStyle>
            <a:lvl1pPr marL="457200" lvl="0" indent="-228600" algn="l" rtl="0">
              <a:lnSpc>
                <a:spcPct val="90000"/>
              </a:lnSpc>
              <a:spcBef>
                <a:spcPts val="800"/>
              </a:spcBef>
              <a:spcAft>
                <a:spcPts val="0"/>
              </a:spcAft>
              <a:buSzPts val="1100"/>
              <a:buFont typeface="Work Sans Light"/>
              <a:buNone/>
              <a:defRPr sz="1000">
                <a:solidFill>
                  <a:srgbClr val="0066CD"/>
                </a:solidFill>
                <a:latin typeface="Work Sans"/>
                <a:ea typeface="Work Sans"/>
                <a:cs typeface="Work Sans"/>
                <a:sym typeface="Work Sans"/>
              </a:defRPr>
            </a:lvl1pPr>
            <a:lvl2pPr marL="914400" lvl="1"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2pPr>
            <a:lvl3pPr marL="1371600" lvl="2"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3pPr>
            <a:lvl4pPr marL="1828800" lvl="3"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4pPr>
            <a:lvl5pPr marL="2286000" lvl="4"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5pPr>
            <a:lvl6pPr marL="2743200" lvl="5"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6pPr>
            <a:lvl7pPr marL="3200400" lvl="6"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7pPr>
            <a:lvl8pPr marL="3657600" lvl="7"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8pPr>
            <a:lvl9pPr marL="4114800" lvl="8" indent="-298450" algn="l" rtl="0">
              <a:lnSpc>
                <a:spcPct val="90000"/>
              </a:lnSpc>
              <a:spcBef>
                <a:spcPts val="400"/>
              </a:spcBef>
              <a:spcAft>
                <a:spcPts val="0"/>
              </a:spcAft>
              <a:buSzPts val="1100"/>
              <a:buFont typeface="Work Sans Light"/>
              <a:buChar char="•"/>
              <a:defRPr sz="1100">
                <a:latin typeface="Work Sans Light"/>
                <a:ea typeface="Work Sans Light"/>
                <a:cs typeface="Work Sans Light"/>
                <a:sym typeface="Work Sans Light"/>
              </a:defRPr>
            </a:lvl9pPr>
          </a:lstStyle>
          <a:p>
            <a:endParaRPr/>
          </a:p>
        </p:txBody>
      </p:sp>
      <p:sp>
        <p:nvSpPr>
          <p:cNvPr id="79" name="Google Shape;79;p11"/>
          <p:cNvSpPr>
            <a:spLocks noGrp="1"/>
          </p:cNvSpPr>
          <p:nvPr>
            <p:ph type="pic" idx="2"/>
          </p:nvPr>
        </p:nvSpPr>
        <p:spPr>
          <a:xfrm>
            <a:off x="0" y="0"/>
            <a:ext cx="3423000" cy="5143500"/>
          </a:xfrm>
          <a:prstGeom prst="rect">
            <a:avLst/>
          </a:prstGeom>
          <a:noFill/>
          <a:ln>
            <a:noFill/>
          </a:ln>
        </p:spPr>
        <p:txBody>
          <a:bodyPr spcFirstLastPara="1" wrap="square" lIns="68575" tIns="34275" rIns="68575" bIns="34275" anchor="t" anchorCtr="0"/>
          <a:lstStyle>
            <a:lvl1pPr marR="0" lvl="0" algn="l" rtl="0">
              <a:lnSpc>
                <a:spcPct val="90000"/>
              </a:lnSpc>
              <a:spcBef>
                <a:spcPts val="800"/>
              </a:spcBef>
              <a:spcAft>
                <a:spcPts val="0"/>
              </a:spcAft>
              <a:buClr>
                <a:schemeClr val="dk1"/>
              </a:buClr>
              <a:buSzPts val="2400"/>
              <a:buFont typeface="Arial"/>
              <a:buNone/>
              <a:defRPr sz="2400" b="0" i="0" u="none" strike="noStrike" cap="none">
                <a:solidFill>
                  <a:schemeClr val="dk1"/>
                </a:solidFill>
                <a:latin typeface="Work Sans"/>
                <a:ea typeface="Work Sans"/>
                <a:cs typeface="Work Sans"/>
                <a:sym typeface="Work Sans"/>
              </a:defRPr>
            </a:lvl1pPr>
            <a:lvl2pPr marR="0" lvl="1" algn="l" rtl="0">
              <a:lnSpc>
                <a:spcPct val="90000"/>
              </a:lnSpc>
              <a:spcBef>
                <a:spcPts val="400"/>
              </a:spcBef>
              <a:spcAft>
                <a:spcPts val="0"/>
              </a:spcAft>
              <a:buClr>
                <a:schemeClr val="dk1"/>
              </a:buClr>
              <a:buSzPts val="2100"/>
              <a:buFont typeface="Arial"/>
              <a:buNone/>
              <a:defRPr sz="2100" b="0" i="0" u="none" strike="noStrike" cap="none">
                <a:solidFill>
                  <a:schemeClr val="dk1"/>
                </a:solidFill>
                <a:latin typeface="Work Sans"/>
                <a:ea typeface="Work Sans"/>
                <a:cs typeface="Work Sans"/>
                <a:sym typeface="Work Sans"/>
              </a:defRPr>
            </a:lvl2pPr>
            <a:lvl3pPr marR="0" lvl="2" algn="l" rtl="0">
              <a:lnSpc>
                <a:spcPct val="90000"/>
              </a:lnSpc>
              <a:spcBef>
                <a:spcPts val="400"/>
              </a:spcBef>
              <a:spcAft>
                <a:spcPts val="0"/>
              </a:spcAft>
              <a:buClr>
                <a:schemeClr val="dk1"/>
              </a:buClr>
              <a:buSzPts val="1800"/>
              <a:buFont typeface="Arial"/>
              <a:buNone/>
              <a:defRPr sz="1800" b="0" i="0" u="none" strike="noStrike" cap="none">
                <a:solidFill>
                  <a:schemeClr val="dk1"/>
                </a:solidFill>
                <a:latin typeface="Work Sans"/>
                <a:ea typeface="Work Sans"/>
                <a:cs typeface="Work Sans"/>
                <a:sym typeface="Work Sans"/>
              </a:defRPr>
            </a:lvl3pPr>
            <a:lvl4pPr marR="0" lvl="3"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4pPr>
            <a:lvl5pPr marR="0" lvl="4"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5pPr>
            <a:lvl6pPr marR="0" lvl="5"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6pPr>
            <a:lvl7pPr marR="0" lvl="6"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7pPr>
            <a:lvl8pPr marR="0" lvl="7"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8pPr>
            <a:lvl9pPr marR="0" lvl="8" algn="l" rtl="0">
              <a:lnSpc>
                <a:spcPct val="90000"/>
              </a:lnSpc>
              <a:spcBef>
                <a:spcPts val="400"/>
              </a:spcBef>
              <a:spcAft>
                <a:spcPts val="0"/>
              </a:spcAft>
              <a:buClr>
                <a:schemeClr val="dk1"/>
              </a:buClr>
              <a:buSzPts val="1500"/>
              <a:buFont typeface="Arial"/>
              <a:buNone/>
              <a:defRPr sz="1500" b="0" i="0" u="none" strike="noStrike" cap="none">
                <a:solidFill>
                  <a:schemeClr val="dk1"/>
                </a:solidFill>
                <a:latin typeface="Work Sans"/>
                <a:ea typeface="Work Sans"/>
                <a:cs typeface="Work Sans"/>
                <a:sym typeface="Work Sans"/>
              </a:defRPr>
            </a:lvl9pPr>
          </a:lstStyle>
          <a:p>
            <a:endParaRPr/>
          </a:p>
        </p:txBody>
      </p:sp>
      <p:sp>
        <p:nvSpPr>
          <p:cNvPr id="80" name="Google Shape;80;p11"/>
          <p:cNvSpPr txBox="1"/>
          <p:nvPr/>
        </p:nvSpPr>
        <p:spPr>
          <a:xfrm>
            <a:off x="8273320" y="0"/>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54BC"/>
                </a:solidFill>
                <a:latin typeface="Work Sans"/>
                <a:ea typeface="Work Sans"/>
                <a:cs typeface="Work Sans"/>
                <a:sym typeface="Work Sans"/>
              </a:rPr>
              <a:t>‹Nº›</a:t>
            </a:fld>
            <a:endParaRPr sz="700" b="0" i="0" u="none" strike="noStrike" cap="none" dirty="0">
              <a:solidFill>
                <a:srgbClr val="0054BC"/>
              </a:solidFill>
              <a:latin typeface="Work Sans"/>
              <a:ea typeface="Work Sans"/>
              <a:cs typeface="Work Sans"/>
              <a:sym typeface="Work Sans"/>
            </a:endParaRPr>
          </a:p>
        </p:txBody>
      </p:sp>
      <p:sp>
        <p:nvSpPr>
          <p:cNvPr id="81" name="Google Shape;81;p11"/>
          <p:cNvSpPr txBox="1">
            <a:spLocks noGrp="1"/>
          </p:cNvSpPr>
          <p:nvPr>
            <p:ph type="title"/>
          </p:nvPr>
        </p:nvSpPr>
        <p:spPr>
          <a:xfrm>
            <a:off x="3768724" y="1733025"/>
            <a:ext cx="4307700" cy="643800"/>
          </a:xfrm>
          <a:prstGeom prst="rect">
            <a:avLst/>
          </a:prstGeom>
          <a:noFill/>
          <a:ln>
            <a:noFill/>
          </a:ln>
        </p:spPr>
        <p:txBody>
          <a:bodyPr spcFirstLastPara="1" wrap="square" lIns="68575" tIns="34275" rIns="68575" bIns="34275" anchor="ctr" anchorCtr="0"/>
          <a:lstStyle>
            <a:lvl1pPr lvl="0" algn="l" rtl="0">
              <a:lnSpc>
                <a:spcPct val="90000"/>
              </a:lnSpc>
              <a:spcBef>
                <a:spcPts val="0"/>
              </a:spcBef>
              <a:spcAft>
                <a:spcPts val="0"/>
              </a:spcAft>
              <a:buClr>
                <a:srgbClr val="FFFFFF"/>
              </a:buClr>
              <a:buSzPts val="1400"/>
              <a:buFont typeface="Work Sans SemiBold"/>
              <a:buNone/>
              <a:defRPr sz="3000">
                <a:solidFill>
                  <a:srgbClr val="0066CD"/>
                </a:solidFill>
                <a:latin typeface="Work Sans Light"/>
                <a:ea typeface="Work Sans Light"/>
                <a:cs typeface="Work Sans Light"/>
                <a:sym typeface="Work Sans Light"/>
              </a:defRPr>
            </a:lvl1pPr>
            <a:lvl2pPr lvl="1" algn="l" rtl="0">
              <a:lnSpc>
                <a:spcPct val="100000"/>
              </a:lnSpc>
              <a:spcBef>
                <a:spcPts val="0"/>
              </a:spcBef>
              <a:spcAft>
                <a:spcPts val="0"/>
              </a:spcAft>
              <a:buClr>
                <a:srgbClr val="FFFFFF"/>
              </a:buClr>
              <a:buSzPts val="1100"/>
              <a:buNone/>
              <a:defRPr>
                <a:solidFill>
                  <a:srgbClr val="FFFFFF"/>
                </a:solidFill>
              </a:defRPr>
            </a:lvl2pPr>
            <a:lvl3pPr lvl="2" algn="l" rtl="0">
              <a:lnSpc>
                <a:spcPct val="100000"/>
              </a:lnSpc>
              <a:spcBef>
                <a:spcPts val="0"/>
              </a:spcBef>
              <a:spcAft>
                <a:spcPts val="0"/>
              </a:spcAft>
              <a:buClr>
                <a:srgbClr val="FFFFFF"/>
              </a:buClr>
              <a:buSzPts val="1100"/>
              <a:buNone/>
              <a:defRPr>
                <a:solidFill>
                  <a:srgbClr val="FFFFFF"/>
                </a:solidFill>
              </a:defRPr>
            </a:lvl3pPr>
            <a:lvl4pPr lvl="3" algn="l" rtl="0">
              <a:lnSpc>
                <a:spcPct val="100000"/>
              </a:lnSpc>
              <a:spcBef>
                <a:spcPts val="0"/>
              </a:spcBef>
              <a:spcAft>
                <a:spcPts val="0"/>
              </a:spcAft>
              <a:buClr>
                <a:srgbClr val="FFFFFF"/>
              </a:buClr>
              <a:buSzPts val="1100"/>
              <a:buNone/>
              <a:defRPr>
                <a:solidFill>
                  <a:srgbClr val="FFFFFF"/>
                </a:solidFill>
              </a:defRPr>
            </a:lvl4pPr>
            <a:lvl5pPr lvl="4" algn="l" rtl="0">
              <a:lnSpc>
                <a:spcPct val="100000"/>
              </a:lnSpc>
              <a:spcBef>
                <a:spcPts val="0"/>
              </a:spcBef>
              <a:spcAft>
                <a:spcPts val="0"/>
              </a:spcAft>
              <a:buClr>
                <a:srgbClr val="FFFFFF"/>
              </a:buClr>
              <a:buSzPts val="1100"/>
              <a:buNone/>
              <a:defRPr>
                <a:solidFill>
                  <a:srgbClr val="FFFFFF"/>
                </a:solidFill>
              </a:defRPr>
            </a:lvl5pPr>
            <a:lvl6pPr lvl="5" algn="l" rtl="0">
              <a:lnSpc>
                <a:spcPct val="100000"/>
              </a:lnSpc>
              <a:spcBef>
                <a:spcPts val="0"/>
              </a:spcBef>
              <a:spcAft>
                <a:spcPts val="0"/>
              </a:spcAft>
              <a:buClr>
                <a:srgbClr val="FFFFFF"/>
              </a:buClr>
              <a:buSzPts val="1100"/>
              <a:buNone/>
              <a:defRPr>
                <a:solidFill>
                  <a:srgbClr val="FFFFFF"/>
                </a:solidFill>
              </a:defRPr>
            </a:lvl6pPr>
            <a:lvl7pPr lvl="6" algn="l" rtl="0">
              <a:lnSpc>
                <a:spcPct val="100000"/>
              </a:lnSpc>
              <a:spcBef>
                <a:spcPts val="0"/>
              </a:spcBef>
              <a:spcAft>
                <a:spcPts val="0"/>
              </a:spcAft>
              <a:buClr>
                <a:srgbClr val="FFFFFF"/>
              </a:buClr>
              <a:buSzPts val="1100"/>
              <a:buNone/>
              <a:defRPr>
                <a:solidFill>
                  <a:srgbClr val="FFFFFF"/>
                </a:solidFill>
              </a:defRPr>
            </a:lvl7pPr>
            <a:lvl8pPr lvl="7" algn="l" rtl="0">
              <a:lnSpc>
                <a:spcPct val="100000"/>
              </a:lnSpc>
              <a:spcBef>
                <a:spcPts val="0"/>
              </a:spcBef>
              <a:spcAft>
                <a:spcPts val="0"/>
              </a:spcAft>
              <a:buClr>
                <a:srgbClr val="FFFFFF"/>
              </a:buClr>
              <a:buSzPts val="1100"/>
              <a:buNone/>
              <a:defRPr>
                <a:solidFill>
                  <a:srgbClr val="FFFFFF"/>
                </a:solidFill>
              </a:defRPr>
            </a:lvl8pPr>
            <a:lvl9pPr lvl="8" algn="l" rtl="0">
              <a:lnSpc>
                <a:spcPct val="100000"/>
              </a:lnSpc>
              <a:spcBef>
                <a:spcPts val="0"/>
              </a:spcBef>
              <a:spcAft>
                <a:spcPts val="0"/>
              </a:spcAft>
              <a:buClr>
                <a:srgbClr val="FFFFFF"/>
              </a:buClr>
              <a:buSzPts val="1100"/>
              <a:buNone/>
              <a:defRPr>
                <a:solidFill>
                  <a:srgbClr val="FFFFFF"/>
                </a:solidFill>
              </a:defRPr>
            </a:lvl9pPr>
          </a:lstStyle>
          <a:p>
            <a:endParaRPr/>
          </a:p>
        </p:txBody>
      </p:sp>
      <p:pic>
        <p:nvPicPr>
          <p:cNvPr id="10" name="Imagen 9">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8" name="Imagen 7">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ita o destacado">
  <p:cSld name="VERTICAL_TITLE_AND_VERTICAL_TEXT_1">
    <p:bg>
      <p:bgPr>
        <a:solidFill>
          <a:srgbClr val="DCEBFB"/>
        </a:solidFill>
        <a:effectLst/>
      </p:bgPr>
    </p:bg>
    <p:spTree>
      <p:nvGrpSpPr>
        <p:cNvPr id="1" name="Shape 82"/>
        <p:cNvGrpSpPr/>
        <p:nvPr/>
      </p:nvGrpSpPr>
      <p:grpSpPr>
        <a:xfrm>
          <a:off x="0" y="0"/>
          <a:ext cx="0" cy="0"/>
          <a:chOff x="0" y="0"/>
          <a:chExt cx="0" cy="0"/>
        </a:xfrm>
      </p:grpSpPr>
      <p:sp>
        <p:nvSpPr>
          <p:cNvPr id="83" name="Google Shape;83;p12"/>
          <p:cNvSpPr txBox="1">
            <a:spLocks noGrp="1"/>
          </p:cNvSpPr>
          <p:nvPr>
            <p:ph type="title"/>
          </p:nvPr>
        </p:nvSpPr>
        <p:spPr>
          <a:xfrm>
            <a:off x="3863877" y="893976"/>
            <a:ext cx="4025100" cy="3678600"/>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FFFFFF"/>
              </a:buClr>
              <a:buSzPts val="3500"/>
              <a:buFont typeface="Work Sans SemiBold"/>
              <a:buNone/>
              <a:defRPr sz="3500">
                <a:solidFill>
                  <a:srgbClr val="0054BC"/>
                </a:solidFill>
                <a:latin typeface="Work Sans SemiBold"/>
                <a:ea typeface="Work Sans SemiBold"/>
                <a:cs typeface="Work Sans SemiBold"/>
                <a:sym typeface="Work Sans SemiBold"/>
              </a:defRPr>
            </a:lvl1pPr>
            <a:lvl2pPr lvl="1" algn="l">
              <a:lnSpc>
                <a:spcPct val="100000"/>
              </a:lnSpc>
              <a:spcBef>
                <a:spcPts val="0"/>
              </a:spcBef>
              <a:spcAft>
                <a:spcPts val="0"/>
              </a:spcAft>
              <a:buClr>
                <a:srgbClr val="FFFFFF"/>
              </a:buClr>
              <a:buSzPts val="1100"/>
              <a:buNone/>
              <a:defRPr>
                <a:solidFill>
                  <a:srgbClr val="FFFFFF"/>
                </a:solidFill>
              </a:defRPr>
            </a:lvl2pPr>
            <a:lvl3pPr lvl="2" algn="l">
              <a:lnSpc>
                <a:spcPct val="100000"/>
              </a:lnSpc>
              <a:spcBef>
                <a:spcPts val="0"/>
              </a:spcBef>
              <a:spcAft>
                <a:spcPts val="0"/>
              </a:spcAft>
              <a:buClr>
                <a:srgbClr val="FFFFFF"/>
              </a:buClr>
              <a:buSzPts val="1100"/>
              <a:buNone/>
              <a:defRPr>
                <a:solidFill>
                  <a:srgbClr val="FFFFFF"/>
                </a:solidFill>
              </a:defRPr>
            </a:lvl3pPr>
            <a:lvl4pPr lvl="3" algn="l">
              <a:lnSpc>
                <a:spcPct val="100000"/>
              </a:lnSpc>
              <a:spcBef>
                <a:spcPts val="0"/>
              </a:spcBef>
              <a:spcAft>
                <a:spcPts val="0"/>
              </a:spcAft>
              <a:buClr>
                <a:srgbClr val="FFFFFF"/>
              </a:buClr>
              <a:buSzPts val="1100"/>
              <a:buNone/>
              <a:defRPr>
                <a:solidFill>
                  <a:srgbClr val="FFFFFF"/>
                </a:solidFill>
              </a:defRPr>
            </a:lvl4pPr>
            <a:lvl5pPr lvl="4" algn="l">
              <a:lnSpc>
                <a:spcPct val="100000"/>
              </a:lnSpc>
              <a:spcBef>
                <a:spcPts val="0"/>
              </a:spcBef>
              <a:spcAft>
                <a:spcPts val="0"/>
              </a:spcAft>
              <a:buClr>
                <a:srgbClr val="FFFFFF"/>
              </a:buClr>
              <a:buSzPts val="1100"/>
              <a:buNone/>
              <a:defRPr>
                <a:solidFill>
                  <a:srgbClr val="FFFFFF"/>
                </a:solidFill>
              </a:defRPr>
            </a:lvl5pPr>
            <a:lvl6pPr lvl="5" algn="l">
              <a:lnSpc>
                <a:spcPct val="100000"/>
              </a:lnSpc>
              <a:spcBef>
                <a:spcPts val="0"/>
              </a:spcBef>
              <a:spcAft>
                <a:spcPts val="0"/>
              </a:spcAft>
              <a:buClr>
                <a:srgbClr val="FFFFFF"/>
              </a:buClr>
              <a:buSzPts val="1100"/>
              <a:buNone/>
              <a:defRPr>
                <a:solidFill>
                  <a:srgbClr val="FFFFFF"/>
                </a:solidFill>
              </a:defRPr>
            </a:lvl6pPr>
            <a:lvl7pPr lvl="6" algn="l">
              <a:lnSpc>
                <a:spcPct val="100000"/>
              </a:lnSpc>
              <a:spcBef>
                <a:spcPts val="0"/>
              </a:spcBef>
              <a:spcAft>
                <a:spcPts val="0"/>
              </a:spcAft>
              <a:buClr>
                <a:srgbClr val="FFFFFF"/>
              </a:buClr>
              <a:buSzPts val="1100"/>
              <a:buNone/>
              <a:defRPr>
                <a:solidFill>
                  <a:srgbClr val="FFFFFF"/>
                </a:solidFill>
              </a:defRPr>
            </a:lvl7pPr>
            <a:lvl8pPr lvl="7" algn="l">
              <a:lnSpc>
                <a:spcPct val="100000"/>
              </a:lnSpc>
              <a:spcBef>
                <a:spcPts val="0"/>
              </a:spcBef>
              <a:spcAft>
                <a:spcPts val="0"/>
              </a:spcAft>
              <a:buClr>
                <a:srgbClr val="FFFFFF"/>
              </a:buClr>
              <a:buSzPts val="1100"/>
              <a:buNone/>
              <a:defRPr>
                <a:solidFill>
                  <a:srgbClr val="FFFFFF"/>
                </a:solidFill>
              </a:defRPr>
            </a:lvl8pPr>
            <a:lvl9pPr lvl="8" algn="l">
              <a:lnSpc>
                <a:spcPct val="100000"/>
              </a:lnSpc>
              <a:spcBef>
                <a:spcPts val="0"/>
              </a:spcBef>
              <a:spcAft>
                <a:spcPts val="0"/>
              </a:spcAft>
              <a:buClr>
                <a:srgbClr val="FFFFFF"/>
              </a:buClr>
              <a:buSzPts val="1100"/>
              <a:buNone/>
              <a:defRPr>
                <a:solidFill>
                  <a:srgbClr val="FFFFFF"/>
                </a:solidFill>
              </a:defRPr>
            </a:lvl9pPr>
          </a:lstStyle>
          <a:p>
            <a:endParaRPr/>
          </a:p>
        </p:txBody>
      </p:sp>
      <p:sp>
        <p:nvSpPr>
          <p:cNvPr id="84" name="Google Shape;84;p12"/>
          <p:cNvSpPr txBox="1"/>
          <p:nvPr/>
        </p:nvSpPr>
        <p:spPr>
          <a:xfrm>
            <a:off x="8273320" y="10887"/>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54BC"/>
                </a:solidFill>
                <a:latin typeface="Work Sans"/>
                <a:ea typeface="Work Sans"/>
                <a:cs typeface="Work Sans"/>
                <a:sym typeface="Work Sans"/>
              </a:rPr>
              <a:t>‹Nº›</a:t>
            </a:fld>
            <a:endParaRPr sz="700" b="0" i="0" u="none" strike="noStrike" cap="none" dirty="0">
              <a:solidFill>
                <a:srgbClr val="0054BC"/>
              </a:solidFill>
              <a:latin typeface="Work Sans"/>
              <a:ea typeface="Work Sans"/>
              <a:cs typeface="Work Sans"/>
              <a:sym typeface="Work Sans"/>
            </a:endParaRPr>
          </a:p>
        </p:txBody>
      </p:sp>
      <p:pic>
        <p:nvPicPr>
          <p:cNvPr id="9" name="Imagen 8">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6" name="Imagen 5">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Dos objetos" type="twoObj">
  <p:cSld name="TWO_OBJECTS">
    <p:bg>
      <p:bgPr>
        <a:solidFill>
          <a:srgbClr val="DCEAFB"/>
        </a:solidFill>
        <a:effectLst/>
      </p:bgPr>
    </p:bg>
    <p:spTree>
      <p:nvGrpSpPr>
        <p:cNvPr id="1" name="Shape 86"/>
        <p:cNvGrpSpPr/>
        <p:nvPr/>
      </p:nvGrpSpPr>
      <p:grpSpPr>
        <a:xfrm>
          <a:off x="0" y="0"/>
          <a:ext cx="0" cy="0"/>
          <a:chOff x="0" y="0"/>
          <a:chExt cx="0" cy="0"/>
        </a:xfrm>
      </p:grpSpPr>
      <p:sp>
        <p:nvSpPr>
          <p:cNvPr id="87" name="Google Shape;87;p13"/>
          <p:cNvSpPr txBox="1">
            <a:spLocks noGrp="1"/>
          </p:cNvSpPr>
          <p:nvPr>
            <p:ph type="body" idx="1"/>
          </p:nvPr>
        </p:nvSpPr>
        <p:spPr>
          <a:xfrm>
            <a:off x="6336125" y="2045272"/>
            <a:ext cx="2352000" cy="2049600"/>
          </a:xfrm>
          <a:prstGeom prst="rect">
            <a:avLst/>
          </a:prstGeom>
          <a:noFill/>
          <a:ln>
            <a:noFill/>
          </a:ln>
        </p:spPr>
        <p:txBody>
          <a:bodyPr spcFirstLastPara="1" wrap="square" lIns="68575" tIns="34275" rIns="68575" bIns="34275" anchor="t" anchorCtr="0"/>
          <a:lstStyle>
            <a:lvl1pPr marL="457200" lvl="0" indent="-298450" algn="l">
              <a:lnSpc>
                <a:spcPct val="90000"/>
              </a:lnSpc>
              <a:spcBef>
                <a:spcPts val="8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1pPr>
            <a:lvl2pPr marL="914400" lvl="1"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2pPr>
            <a:lvl3pPr marL="1371600" lvl="2"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3pPr>
            <a:lvl4pPr marL="1828800" lvl="3"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4pPr>
            <a:lvl5pPr marL="2286000" lvl="4"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5pPr>
            <a:lvl6pPr marL="2743200" lvl="5"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6pPr>
            <a:lvl7pPr marL="3200400" lvl="6"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7pPr>
            <a:lvl8pPr marL="3657600" lvl="7"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8pPr>
            <a:lvl9pPr marL="4114800" lvl="8"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9pPr>
          </a:lstStyle>
          <a:p>
            <a:endParaRPr/>
          </a:p>
        </p:txBody>
      </p:sp>
      <p:sp>
        <p:nvSpPr>
          <p:cNvPr id="88" name="Google Shape;88;p13"/>
          <p:cNvSpPr txBox="1">
            <a:spLocks noGrp="1"/>
          </p:cNvSpPr>
          <p:nvPr>
            <p:ph type="body" idx="2"/>
          </p:nvPr>
        </p:nvSpPr>
        <p:spPr>
          <a:xfrm>
            <a:off x="3768725" y="2045272"/>
            <a:ext cx="2352000" cy="2049600"/>
          </a:xfrm>
          <a:prstGeom prst="rect">
            <a:avLst/>
          </a:prstGeom>
          <a:noFill/>
          <a:ln>
            <a:noFill/>
          </a:ln>
        </p:spPr>
        <p:txBody>
          <a:bodyPr spcFirstLastPara="1" wrap="square" lIns="68575" tIns="34275" rIns="68575" bIns="34275" anchor="t" anchorCtr="0"/>
          <a:lstStyle>
            <a:lvl1pPr marL="457200" lvl="0" indent="-298450" algn="l">
              <a:lnSpc>
                <a:spcPct val="90000"/>
              </a:lnSpc>
              <a:spcBef>
                <a:spcPts val="8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1pPr>
            <a:lvl2pPr marL="914400" lvl="1"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2pPr>
            <a:lvl3pPr marL="1371600" lvl="2"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3pPr>
            <a:lvl4pPr marL="1828800" lvl="3"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4pPr>
            <a:lvl5pPr marL="2286000" lvl="4"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5pPr>
            <a:lvl6pPr marL="2743200" lvl="5"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6pPr>
            <a:lvl7pPr marL="3200400" lvl="6"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7pPr>
            <a:lvl8pPr marL="3657600" lvl="7"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8pPr>
            <a:lvl9pPr marL="4114800" lvl="8" indent="-298450" algn="l">
              <a:lnSpc>
                <a:spcPct val="90000"/>
              </a:lnSpc>
              <a:spcBef>
                <a:spcPts val="400"/>
              </a:spcBef>
              <a:spcAft>
                <a:spcPts val="0"/>
              </a:spcAft>
              <a:buClr>
                <a:srgbClr val="0054BC"/>
              </a:buClr>
              <a:buSzPts val="1100"/>
              <a:buFont typeface="Work Sans Light"/>
              <a:buChar char="•"/>
              <a:defRPr sz="1100">
                <a:solidFill>
                  <a:srgbClr val="0054BC"/>
                </a:solidFill>
                <a:latin typeface="Work Sans Light"/>
                <a:ea typeface="Work Sans Light"/>
                <a:cs typeface="Work Sans Light"/>
                <a:sym typeface="Work Sans Light"/>
              </a:defRPr>
            </a:lvl9pPr>
          </a:lstStyle>
          <a:p>
            <a:endParaRPr/>
          </a:p>
        </p:txBody>
      </p:sp>
      <p:sp>
        <p:nvSpPr>
          <p:cNvPr id="89" name="Google Shape;89;p13"/>
          <p:cNvSpPr txBox="1">
            <a:spLocks noGrp="1"/>
          </p:cNvSpPr>
          <p:nvPr>
            <p:ph type="title"/>
          </p:nvPr>
        </p:nvSpPr>
        <p:spPr>
          <a:xfrm>
            <a:off x="3768725" y="1224947"/>
            <a:ext cx="4307700" cy="643800"/>
          </a:xfrm>
          <a:prstGeom prst="rect">
            <a:avLst/>
          </a:prstGeom>
          <a:noFill/>
          <a:ln>
            <a:noFill/>
          </a:ln>
        </p:spPr>
        <p:txBody>
          <a:bodyPr spcFirstLastPara="1" wrap="square" lIns="68575" tIns="34275" rIns="68575" bIns="34275" anchor="ctr" anchorCtr="0"/>
          <a:lstStyle>
            <a:lvl1pPr lvl="0" algn="l">
              <a:lnSpc>
                <a:spcPct val="90000"/>
              </a:lnSpc>
              <a:spcBef>
                <a:spcPts val="0"/>
              </a:spcBef>
              <a:spcAft>
                <a:spcPts val="0"/>
              </a:spcAft>
              <a:buClr>
                <a:srgbClr val="0054BC"/>
              </a:buClr>
              <a:buSzPts val="3000"/>
              <a:buFont typeface="Work Sans Light"/>
              <a:buNone/>
              <a:defRPr sz="3000">
                <a:solidFill>
                  <a:srgbClr val="0054BC"/>
                </a:solidFill>
                <a:latin typeface="Work Sans Light"/>
                <a:ea typeface="Work Sans Light"/>
                <a:cs typeface="Work Sans Light"/>
                <a:sym typeface="Work Sans Light"/>
              </a:defRPr>
            </a:lvl1pPr>
            <a:lvl2pPr lvl="1" algn="l">
              <a:lnSpc>
                <a:spcPct val="100000"/>
              </a:lnSpc>
              <a:spcBef>
                <a:spcPts val="0"/>
              </a:spcBef>
              <a:spcAft>
                <a:spcPts val="0"/>
              </a:spcAft>
              <a:buClr>
                <a:srgbClr val="0054BC"/>
              </a:buClr>
              <a:buSzPts val="1100"/>
              <a:buNone/>
              <a:defRPr>
                <a:solidFill>
                  <a:srgbClr val="0054BC"/>
                </a:solidFill>
              </a:defRPr>
            </a:lvl2pPr>
            <a:lvl3pPr lvl="2" algn="l">
              <a:lnSpc>
                <a:spcPct val="100000"/>
              </a:lnSpc>
              <a:spcBef>
                <a:spcPts val="0"/>
              </a:spcBef>
              <a:spcAft>
                <a:spcPts val="0"/>
              </a:spcAft>
              <a:buClr>
                <a:srgbClr val="0054BC"/>
              </a:buClr>
              <a:buSzPts val="1100"/>
              <a:buNone/>
              <a:defRPr>
                <a:solidFill>
                  <a:srgbClr val="0054BC"/>
                </a:solidFill>
              </a:defRPr>
            </a:lvl3pPr>
            <a:lvl4pPr lvl="3" algn="l">
              <a:lnSpc>
                <a:spcPct val="100000"/>
              </a:lnSpc>
              <a:spcBef>
                <a:spcPts val="0"/>
              </a:spcBef>
              <a:spcAft>
                <a:spcPts val="0"/>
              </a:spcAft>
              <a:buClr>
                <a:srgbClr val="0054BC"/>
              </a:buClr>
              <a:buSzPts val="1100"/>
              <a:buNone/>
              <a:defRPr>
                <a:solidFill>
                  <a:srgbClr val="0054BC"/>
                </a:solidFill>
              </a:defRPr>
            </a:lvl4pPr>
            <a:lvl5pPr lvl="4" algn="l">
              <a:lnSpc>
                <a:spcPct val="100000"/>
              </a:lnSpc>
              <a:spcBef>
                <a:spcPts val="0"/>
              </a:spcBef>
              <a:spcAft>
                <a:spcPts val="0"/>
              </a:spcAft>
              <a:buClr>
                <a:srgbClr val="0054BC"/>
              </a:buClr>
              <a:buSzPts val="1100"/>
              <a:buNone/>
              <a:defRPr>
                <a:solidFill>
                  <a:srgbClr val="0054BC"/>
                </a:solidFill>
              </a:defRPr>
            </a:lvl5pPr>
            <a:lvl6pPr lvl="5" algn="l">
              <a:lnSpc>
                <a:spcPct val="100000"/>
              </a:lnSpc>
              <a:spcBef>
                <a:spcPts val="0"/>
              </a:spcBef>
              <a:spcAft>
                <a:spcPts val="0"/>
              </a:spcAft>
              <a:buClr>
                <a:srgbClr val="0054BC"/>
              </a:buClr>
              <a:buSzPts val="1100"/>
              <a:buNone/>
              <a:defRPr>
                <a:solidFill>
                  <a:srgbClr val="0054BC"/>
                </a:solidFill>
              </a:defRPr>
            </a:lvl6pPr>
            <a:lvl7pPr lvl="6" algn="l">
              <a:lnSpc>
                <a:spcPct val="100000"/>
              </a:lnSpc>
              <a:spcBef>
                <a:spcPts val="0"/>
              </a:spcBef>
              <a:spcAft>
                <a:spcPts val="0"/>
              </a:spcAft>
              <a:buClr>
                <a:srgbClr val="0054BC"/>
              </a:buClr>
              <a:buSzPts val="1100"/>
              <a:buNone/>
              <a:defRPr>
                <a:solidFill>
                  <a:srgbClr val="0054BC"/>
                </a:solidFill>
              </a:defRPr>
            </a:lvl7pPr>
            <a:lvl8pPr lvl="7" algn="l">
              <a:lnSpc>
                <a:spcPct val="100000"/>
              </a:lnSpc>
              <a:spcBef>
                <a:spcPts val="0"/>
              </a:spcBef>
              <a:spcAft>
                <a:spcPts val="0"/>
              </a:spcAft>
              <a:buClr>
                <a:srgbClr val="0054BC"/>
              </a:buClr>
              <a:buSzPts val="1100"/>
              <a:buNone/>
              <a:defRPr>
                <a:solidFill>
                  <a:srgbClr val="0054BC"/>
                </a:solidFill>
              </a:defRPr>
            </a:lvl8pPr>
            <a:lvl9pPr lvl="8" algn="l">
              <a:lnSpc>
                <a:spcPct val="100000"/>
              </a:lnSpc>
              <a:spcBef>
                <a:spcPts val="0"/>
              </a:spcBef>
              <a:spcAft>
                <a:spcPts val="0"/>
              </a:spcAft>
              <a:buClr>
                <a:srgbClr val="0054BC"/>
              </a:buClr>
              <a:buSzPts val="1100"/>
              <a:buNone/>
              <a:defRPr>
                <a:solidFill>
                  <a:srgbClr val="0054BC"/>
                </a:solidFill>
              </a:defRPr>
            </a:lvl9pPr>
          </a:lstStyle>
          <a:p>
            <a:endParaRPr dirty="0"/>
          </a:p>
        </p:txBody>
      </p:sp>
      <p:sp>
        <p:nvSpPr>
          <p:cNvPr id="91" name="Google Shape;91;p13"/>
          <p:cNvSpPr txBox="1"/>
          <p:nvPr/>
        </p:nvSpPr>
        <p:spPr>
          <a:xfrm>
            <a:off x="8273320" y="2192"/>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66CD"/>
                </a:solidFill>
                <a:latin typeface="Work Sans"/>
                <a:ea typeface="Work Sans"/>
                <a:cs typeface="Work Sans"/>
                <a:sym typeface="Work Sans"/>
              </a:rPr>
              <a:t>‹Nº›</a:t>
            </a:fld>
            <a:endParaRPr sz="700" b="0" i="0" u="none" strike="noStrike" cap="none" dirty="0">
              <a:solidFill>
                <a:srgbClr val="0066CD"/>
              </a:solidFill>
              <a:latin typeface="Work Sans"/>
              <a:ea typeface="Work Sans"/>
              <a:cs typeface="Work Sans"/>
              <a:sym typeface="Work Sans"/>
            </a:endParaRPr>
          </a:p>
        </p:txBody>
      </p:sp>
      <p:pic>
        <p:nvPicPr>
          <p:cNvPr id="11" name="Imagen 10">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8" name="Imagen 7">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En blanco" type="blank">
  <p:cSld name="BLANK">
    <p:bg>
      <p:bgPr>
        <a:solidFill>
          <a:srgbClr val="DCEAFB"/>
        </a:solidFill>
        <a:effectLst/>
      </p:bgPr>
    </p:bg>
    <p:spTree>
      <p:nvGrpSpPr>
        <p:cNvPr id="1" name="Shape 92"/>
        <p:cNvGrpSpPr/>
        <p:nvPr/>
      </p:nvGrpSpPr>
      <p:grpSpPr>
        <a:xfrm>
          <a:off x="0" y="0"/>
          <a:ext cx="0" cy="0"/>
          <a:chOff x="0" y="0"/>
          <a:chExt cx="0" cy="0"/>
        </a:xfrm>
      </p:grpSpPr>
      <p:sp>
        <p:nvSpPr>
          <p:cNvPr id="95" name="Google Shape;95;p14"/>
          <p:cNvSpPr txBox="1"/>
          <p:nvPr/>
        </p:nvSpPr>
        <p:spPr>
          <a:xfrm>
            <a:off x="8299683" y="0"/>
            <a:ext cx="548700" cy="393600"/>
          </a:xfrm>
          <a:prstGeom prst="rect">
            <a:avLst/>
          </a:prstGeom>
          <a:noFill/>
          <a:ln>
            <a:noFill/>
          </a:ln>
        </p:spPr>
        <p:txBody>
          <a:bodyPr spcFirstLastPara="1" wrap="square" lIns="91425" tIns="91425" rIns="91425" bIns="91425" anchor="ctr" anchorCtr="0">
            <a:noAutofit/>
          </a:bodyPr>
          <a:lstStyle/>
          <a:p>
            <a:pPr marL="0" marR="0" lvl="0" indent="0" algn="r" rtl="0">
              <a:lnSpc>
                <a:spcPct val="100000"/>
              </a:lnSpc>
              <a:spcBef>
                <a:spcPts val="0"/>
              </a:spcBef>
              <a:spcAft>
                <a:spcPts val="0"/>
              </a:spcAft>
              <a:buClr>
                <a:srgbClr val="000000"/>
              </a:buClr>
              <a:buSzPts val="700"/>
              <a:buFont typeface="Arial"/>
              <a:buNone/>
            </a:pPr>
            <a:fld id="{00000000-1234-1234-1234-123412341234}" type="slidenum">
              <a:rPr lang="es-CO" sz="700" b="0" i="0" u="none" strike="noStrike" cap="none">
                <a:solidFill>
                  <a:srgbClr val="0066CD"/>
                </a:solidFill>
                <a:latin typeface="Work Sans"/>
                <a:ea typeface="Work Sans"/>
                <a:cs typeface="Work Sans"/>
                <a:sym typeface="Work Sans"/>
              </a:rPr>
              <a:t>‹Nº›</a:t>
            </a:fld>
            <a:endParaRPr sz="700" b="0" i="0" u="none" strike="noStrike" cap="none" dirty="0">
              <a:solidFill>
                <a:srgbClr val="0066CD"/>
              </a:solidFill>
              <a:latin typeface="Work Sans"/>
              <a:ea typeface="Work Sans"/>
              <a:cs typeface="Work Sans"/>
              <a:sym typeface="Work Sans"/>
            </a:endParaRPr>
          </a:p>
        </p:txBody>
      </p:sp>
      <p:pic>
        <p:nvPicPr>
          <p:cNvPr id="9" name="Imagen 8">
            <a:extLst>
              <a:ext uri="{FF2B5EF4-FFF2-40B4-BE49-F238E27FC236}">
                <a16:creationId xmlns:a16="http://schemas.microsoft.com/office/drawing/2014/main" id="{2FAB7457-61BC-0144-984D-ACFC03D1DFB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03618" y="287254"/>
            <a:ext cx="1118402" cy="319096"/>
          </a:xfrm>
          <a:prstGeom prst="rect">
            <a:avLst/>
          </a:prstGeom>
        </p:spPr>
      </p:pic>
      <p:pic>
        <p:nvPicPr>
          <p:cNvPr id="5" name="Imagen 4">
            <a:extLst>
              <a:ext uri="{FF2B5EF4-FFF2-40B4-BE49-F238E27FC236}">
                <a16:creationId xmlns:a16="http://schemas.microsoft.com/office/drawing/2014/main" id="{06C4BAFA-CF82-7743-AB31-DAA7A61A69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73789" y="4523448"/>
            <a:ext cx="1870211" cy="35066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500"/>
          </a:xfrm>
          <a:prstGeom prst="rect">
            <a:avLst/>
          </a:prstGeom>
          <a:noFill/>
          <a:ln>
            <a:noFill/>
          </a:ln>
        </p:spPr>
        <p:txBody>
          <a:bodyPr spcFirstLastPara="1" wrap="square" lIns="68575" tIns="34275" rIns="68575" bIns="34275" anchor="ctr" anchorCtr="0"/>
          <a:lstStyle>
            <a:lvl1pPr marR="0" lvl="0" algn="l" rtl="0">
              <a:lnSpc>
                <a:spcPct val="90000"/>
              </a:lnSpc>
              <a:spcBef>
                <a:spcPts val="0"/>
              </a:spcBef>
              <a:spcAft>
                <a:spcPts val="0"/>
              </a:spcAft>
              <a:buClr>
                <a:srgbClr val="0054BC"/>
              </a:buClr>
              <a:buSzPts val="3300"/>
              <a:buFont typeface="Work Sans"/>
              <a:buNone/>
              <a:defRPr sz="3300" b="0" i="0" u="none" strike="noStrike" cap="none">
                <a:solidFill>
                  <a:srgbClr val="0054BC"/>
                </a:solidFill>
                <a:latin typeface="Work Sans"/>
                <a:ea typeface="Work Sans"/>
                <a:cs typeface="Work Sans"/>
                <a:sym typeface="Work Sans"/>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lstStyle>
            <a:lvl1pPr marL="457200" marR="0" lvl="0" indent="-361950" algn="l" rtl="0">
              <a:lnSpc>
                <a:spcPct val="90000"/>
              </a:lnSpc>
              <a:spcBef>
                <a:spcPts val="800"/>
              </a:spcBef>
              <a:spcAft>
                <a:spcPts val="0"/>
              </a:spcAft>
              <a:buClr>
                <a:srgbClr val="0054BC"/>
              </a:buClr>
              <a:buSzPts val="2100"/>
              <a:buFont typeface="Arial"/>
              <a:buChar char="•"/>
              <a:defRPr sz="2100" b="0" i="0" u="none" strike="noStrike" cap="none">
                <a:solidFill>
                  <a:srgbClr val="0054BC"/>
                </a:solidFill>
                <a:latin typeface="Work Sans"/>
                <a:ea typeface="Work Sans"/>
                <a:cs typeface="Work Sans"/>
                <a:sym typeface="Work Sans"/>
              </a:defRPr>
            </a:lvl1pPr>
            <a:lvl2pPr marL="914400" marR="0" lvl="1" indent="-342900" algn="l" rtl="0">
              <a:lnSpc>
                <a:spcPct val="90000"/>
              </a:lnSpc>
              <a:spcBef>
                <a:spcPts val="400"/>
              </a:spcBef>
              <a:spcAft>
                <a:spcPts val="0"/>
              </a:spcAft>
              <a:buClr>
                <a:srgbClr val="0054BC"/>
              </a:buClr>
              <a:buSzPts val="1800"/>
              <a:buFont typeface="Arial"/>
              <a:buChar char="•"/>
              <a:defRPr sz="1800" b="0" i="0" u="none" strike="noStrike" cap="none">
                <a:solidFill>
                  <a:srgbClr val="0054BC"/>
                </a:solidFill>
                <a:latin typeface="Work Sans"/>
                <a:ea typeface="Work Sans"/>
                <a:cs typeface="Work Sans"/>
                <a:sym typeface="Work Sans"/>
              </a:defRPr>
            </a:lvl2pPr>
            <a:lvl3pPr marL="1371600" marR="0" lvl="2" indent="-323850" algn="l" rtl="0">
              <a:lnSpc>
                <a:spcPct val="90000"/>
              </a:lnSpc>
              <a:spcBef>
                <a:spcPts val="400"/>
              </a:spcBef>
              <a:spcAft>
                <a:spcPts val="0"/>
              </a:spcAft>
              <a:buClr>
                <a:srgbClr val="0054BC"/>
              </a:buClr>
              <a:buSzPts val="1500"/>
              <a:buFont typeface="Arial"/>
              <a:buChar char="•"/>
              <a:defRPr sz="1500" b="0" i="0" u="none" strike="noStrike" cap="none">
                <a:solidFill>
                  <a:srgbClr val="0054BC"/>
                </a:solidFill>
                <a:latin typeface="Work Sans"/>
                <a:ea typeface="Work Sans"/>
                <a:cs typeface="Work Sans"/>
                <a:sym typeface="Work Sans"/>
              </a:defRPr>
            </a:lvl3pPr>
            <a:lvl4pPr marL="1828800" marR="0" lvl="3"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4pPr>
            <a:lvl5pPr marL="2286000" marR="0" lvl="4"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5pPr>
            <a:lvl6pPr marL="2743200" marR="0" lvl="5"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6pPr>
            <a:lvl7pPr marL="3200400" marR="0" lvl="6"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7pPr>
            <a:lvl8pPr marL="3657600" marR="0" lvl="7"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8pPr>
            <a:lvl9pPr marL="4114800" marR="0" lvl="8"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9pPr>
          </a:lstStyle>
          <a:p>
            <a:endParaRPr/>
          </a:p>
        </p:txBody>
      </p:sp>
      <p:sp>
        <p:nvSpPr>
          <p:cNvPr id="8" name="Google Shape;8;p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E9D"/>
                </a:solidFill>
                <a:latin typeface="Work Sans"/>
                <a:ea typeface="Work Sans"/>
                <a:cs typeface="Work Sans"/>
                <a:sym typeface="Work Sans"/>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9pPr>
          </a:lstStyle>
          <a:p>
            <a:endParaRPr/>
          </a:p>
        </p:txBody>
      </p:sp>
      <p:sp>
        <p:nvSpPr>
          <p:cNvPr id="9" name="Google Shape;9;p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E9D"/>
                </a:solidFill>
                <a:latin typeface="Work Sans"/>
                <a:ea typeface="Work Sans"/>
                <a:cs typeface="Work Sans"/>
                <a:sym typeface="Work Sans"/>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Work Sans"/>
                <a:ea typeface="Work Sans"/>
                <a:cs typeface="Work Sans"/>
                <a:sym typeface="Work Sans"/>
              </a:defRPr>
            </a:lvl9pPr>
          </a:lstStyle>
          <a:p>
            <a:endParaRPr/>
          </a:p>
        </p:txBody>
      </p:sp>
      <p:sp>
        <p:nvSpPr>
          <p:cNvPr id="10" name="Google Shape;10;p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E9D"/>
                </a:solidFill>
                <a:latin typeface="Work Sans"/>
                <a:ea typeface="Work Sans"/>
                <a:cs typeface="Work Sans"/>
                <a:sym typeface="Work Sans"/>
              </a:defRPr>
            </a:lvl9pPr>
          </a:lstStyle>
          <a:p>
            <a:pPr marL="0" lvl="0" indent="0" algn="r" rtl="0">
              <a:spcBef>
                <a:spcPts val="0"/>
              </a:spcBef>
              <a:spcAft>
                <a:spcPts val="0"/>
              </a:spcAft>
              <a:buNone/>
            </a:pPr>
            <a:fld id="{00000000-1234-1234-1234-123412341234}" type="slidenum">
              <a:rPr lang="es-CO"/>
              <a:t>‹Nº›</a:t>
            </a:fld>
            <a:endParaRPr/>
          </a:p>
        </p:txBody>
      </p:sp>
    </p:spTree>
  </p:cSld>
  <p:clrMap bg1="lt1" tx1="dk1" bg2="dk2" tx2="lt2" accent1="accent1" accent2="accent2" accent3="accent3" accent4="accent4" accent5="accent5" accent6="accent6" hlink="hlink" folHlink="folHlink"/>
  <p:sldLayoutIdLst>
    <p:sldLayoutId id="2147483663" r:id="rId1"/>
    <p:sldLayoutId id="2147483652" r:id="rId2"/>
    <p:sldLayoutId id="2147483653" r:id="rId3"/>
    <p:sldLayoutId id="2147483655" r:id="rId4"/>
    <p:sldLayoutId id="2147483656" r:id="rId5"/>
    <p:sldLayoutId id="2147483657" r:id="rId6"/>
    <p:sldLayoutId id="2147483658" r:id="rId7"/>
    <p:sldLayoutId id="2147483659" r:id="rId8"/>
    <p:sldLayoutId id="2147483660"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olombiacompra.gov.co/proveedores/beneficios-del-secop-ii-para-proveedores/consultas" TargetMode="External"/><Relationship Id="rId2" Type="http://schemas.openxmlformats.org/officeDocument/2006/relationships/hyperlink" Target="https://www.contratos.gov.co/consultas/inicioConsulta.do"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3" name="Marcador de texto 2">
            <a:extLst>
              <a:ext uri="{FF2B5EF4-FFF2-40B4-BE49-F238E27FC236}">
                <a16:creationId xmlns:a16="http://schemas.microsoft.com/office/drawing/2014/main" id="{6C9E0C39-8742-B14F-9B09-71798CFEC522}"/>
              </a:ext>
            </a:extLst>
          </p:cNvPr>
          <p:cNvSpPr>
            <a:spLocks noGrp="1"/>
          </p:cNvSpPr>
          <p:nvPr>
            <p:ph type="body" sz="quarter" idx="10"/>
          </p:nvPr>
        </p:nvSpPr>
        <p:spPr/>
        <p:txBody>
          <a:bodyPr/>
          <a:lstStyle/>
          <a:p>
            <a:pPr algn="ctr"/>
            <a:r>
              <a:rPr lang="en-US" sz="2800" b="1" dirty="0">
                <a:solidFill>
                  <a:schemeClr val="accent2">
                    <a:lumMod val="50000"/>
                  </a:schemeClr>
                </a:solidFill>
                <a:cs typeface="Arial"/>
              </a:rPr>
              <a:t>INFORME GESTIÓN DE LA CONTRATACIÓN PÚBLICA DE LA ANI.</a:t>
            </a:r>
            <a:endParaRPr lang="es-CO" sz="2800" b="1" dirty="0">
              <a:solidFill>
                <a:schemeClr val="accent2">
                  <a:lumMod val="50000"/>
                </a:schemeClr>
              </a:solidFill>
              <a:cs typeface="Arial"/>
            </a:endParaRPr>
          </a:p>
        </p:txBody>
      </p:sp>
      <p:sp>
        <p:nvSpPr>
          <p:cNvPr id="4" name="Marcador de texto 2">
            <a:extLst>
              <a:ext uri="{FF2B5EF4-FFF2-40B4-BE49-F238E27FC236}">
                <a16:creationId xmlns:a16="http://schemas.microsoft.com/office/drawing/2014/main" id="{072B4DDE-9E8E-4B1F-A797-9BD38750D040}"/>
              </a:ext>
            </a:extLst>
          </p:cNvPr>
          <p:cNvSpPr txBox="1">
            <a:spLocks/>
          </p:cNvSpPr>
          <p:nvPr/>
        </p:nvSpPr>
        <p:spPr>
          <a:xfrm>
            <a:off x="5067300" y="4791075"/>
            <a:ext cx="4343400" cy="474663"/>
          </a:xfrm>
          <a:prstGeom prst="rect">
            <a:avLst/>
          </a:prstGeom>
          <a:noFill/>
          <a:ln>
            <a:noFill/>
          </a:ln>
        </p:spPr>
        <p:txBody>
          <a:bodyPr spcFirstLastPara="1" wrap="square" lIns="68575" tIns="34275" rIns="68575" bIns="34275" anchor="t" anchorCtr="0"/>
          <a:lstStyle>
            <a:defPPr marR="0" lvl="0" algn="l" rtl="0">
              <a:lnSpc>
                <a:spcPct val="100000"/>
              </a:lnSpc>
              <a:spcBef>
                <a:spcPts val="0"/>
              </a:spcBef>
              <a:spcAft>
                <a:spcPts val="0"/>
              </a:spcAft>
            </a:defPPr>
            <a:lvl1pPr marL="95250" marR="0" lvl="0" indent="0" algn="r" rtl="0">
              <a:lnSpc>
                <a:spcPct val="90000"/>
              </a:lnSpc>
              <a:spcBef>
                <a:spcPts val="800"/>
              </a:spcBef>
              <a:spcAft>
                <a:spcPts val="0"/>
              </a:spcAft>
              <a:buClr>
                <a:srgbClr val="0054BC"/>
              </a:buClr>
              <a:buSzPts val="2100"/>
              <a:buFont typeface="Arial"/>
              <a:buNone/>
              <a:defRPr sz="3000" b="0" i="0" u="none" strike="noStrike" cap="none">
                <a:solidFill>
                  <a:srgbClr val="0054BC"/>
                </a:solidFill>
                <a:latin typeface="Work Sans"/>
                <a:ea typeface="Work Sans"/>
                <a:cs typeface="Work Sans"/>
                <a:sym typeface="Work Sans"/>
              </a:defRPr>
            </a:lvl1pPr>
            <a:lvl2pPr marL="914400" marR="0" lvl="1" indent="-342900" algn="l" rtl="0">
              <a:lnSpc>
                <a:spcPct val="90000"/>
              </a:lnSpc>
              <a:spcBef>
                <a:spcPts val="400"/>
              </a:spcBef>
              <a:spcAft>
                <a:spcPts val="0"/>
              </a:spcAft>
              <a:buClr>
                <a:srgbClr val="0054BC"/>
              </a:buClr>
              <a:buSzPts val="1800"/>
              <a:buFont typeface="Arial"/>
              <a:buChar char="•"/>
              <a:defRPr sz="1800" b="0" i="0" u="none" strike="noStrike" cap="none">
                <a:solidFill>
                  <a:srgbClr val="0054BC"/>
                </a:solidFill>
                <a:latin typeface="Work Sans"/>
                <a:ea typeface="Work Sans"/>
                <a:cs typeface="Work Sans"/>
                <a:sym typeface="Work Sans"/>
              </a:defRPr>
            </a:lvl2pPr>
            <a:lvl3pPr marL="1371600" marR="0" lvl="2" indent="-323850" algn="l" rtl="0">
              <a:lnSpc>
                <a:spcPct val="90000"/>
              </a:lnSpc>
              <a:spcBef>
                <a:spcPts val="400"/>
              </a:spcBef>
              <a:spcAft>
                <a:spcPts val="0"/>
              </a:spcAft>
              <a:buClr>
                <a:srgbClr val="0054BC"/>
              </a:buClr>
              <a:buSzPts val="1500"/>
              <a:buFont typeface="Arial"/>
              <a:buChar char="•"/>
              <a:defRPr sz="1500" b="0" i="0" u="none" strike="noStrike" cap="none">
                <a:solidFill>
                  <a:srgbClr val="0054BC"/>
                </a:solidFill>
                <a:latin typeface="Work Sans"/>
                <a:ea typeface="Work Sans"/>
                <a:cs typeface="Work Sans"/>
                <a:sym typeface="Work Sans"/>
              </a:defRPr>
            </a:lvl3pPr>
            <a:lvl4pPr marL="1828800" marR="0" lvl="3"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4pPr>
            <a:lvl5pPr marL="2286000" marR="0" lvl="4"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5pPr>
            <a:lvl6pPr marL="2743200" marR="0" lvl="5"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6pPr>
            <a:lvl7pPr marL="3200400" marR="0" lvl="6"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7pPr>
            <a:lvl8pPr marL="3657600" marR="0" lvl="7"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8pPr>
            <a:lvl9pPr marL="4114800" marR="0" lvl="8" indent="-317500" algn="l" rtl="0">
              <a:lnSpc>
                <a:spcPct val="90000"/>
              </a:lnSpc>
              <a:spcBef>
                <a:spcPts val="400"/>
              </a:spcBef>
              <a:spcAft>
                <a:spcPts val="0"/>
              </a:spcAft>
              <a:buClr>
                <a:srgbClr val="0054BC"/>
              </a:buClr>
              <a:buSzPts val="1400"/>
              <a:buFont typeface="Arial"/>
              <a:buChar char="•"/>
              <a:defRPr sz="1400" b="0" i="0" u="none" strike="noStrike" cap="none">
                <a:solidFill>
                  <a:srgbClr val="0054BC"/>
                </a:solidFill>
                <a:latin typeface="Work Sans"/>
                <a:ea typeface="Work Sans"/>
                <a:cs typeface="Work Sans"/>
                <a:sym typeface="Work Sans"/>
              </a:defRPr>
            </a:lvl9pPr>
          </a:lstStyle>
          <a:p>
            <a:pPr algn="ctr"/>
            <a:r>
              <a:rPr lang="en-US" sz="900" b="1" dirty="0">
                <a:solidFill>
                  <a:srgbClr val="080808"/>
                </a:solidFill>
                <a:cs typeface="Arial"/>
              </a:rPr>
              <a:t>Grupo </a:t>
            </a:r>
            <a:r>
              <a:rPr lang="es-CO" sz="900" b="1" dirty="0">
                <a:solidFill>
                  <a:srgbClr val="080808"/>
                </a:solidFill>
                <a:cs typeface="Arial"/>
              </a:rPr>
              <a:t>Interno</a:t>
            </a:r>
            <a:r>
              <a:rPr lang="en-US" sz="900" b="1" dirty="0">
                <a:solidFill>
                  <a:srgbClr val="080808"/>
                </a:solidFill>
                <a:cs typeface="Arial"/>
              </a:rPr>
              <a:t> de </a:t>
            </a:r>
            <a:r>
              <a:rPr lang="es-CO" sz="900" b="1" dirty="0">
                <a:solidFill>
                  <a:srgbClr val="080808"/>
                </a:solidFill>
                <a:cs typeface="Arial"/>
              </a:rPr>
              <a:t>Contratación-</a:t>
            </a:r>
            <a:r>
              <a:rPr lang="en-US" sz="900" b="1" dirty="0">
                <a:solidFill>
                  <a:srgbClr val="080808"/>
                </a:solidFill>
                <a:cs typeface="Arial"/>
              </a:rPr>
              <a:t> </a:t>
            </a:r>
            <a:r>
              <a:rPr lang="es-CO" sz="900" b="1" dirty="0">
                <a:solidFill>
                  <a:srgbClr val="080808"/>
                </a:solidFill>
                <a:cs typeface="Arial"/>
              </a:rPr>
              <a:t>Vicepresidencia</a:t>
            </a:r>
            <a:r>
              <a:rPr lang="en-US" sz="900" b="1" dirty="0">
                <a:solidFill>
                  <a:srgbClr val="080808"/>
                </a:solidFill>
                <a:cs typeface="Arial"/>
              </a:rPr>
              <a:t> </a:t>
            </a:r>
            <a:r>
              <a:rPr lang="es-CO" sz="900" b="1" dirty="0">
                <a:solidFill>
                  <a:srgbClr val="080808"/>
                </a:solidFill>
                <a:cs typeface="Arial"/>
              </a:rPr>
              <a:t>Jurídica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graphicFrame>
        <p:nvGraphicFramePr>
          <p:cNvPr id="3" name="Gráfico 2">
            <a:extLst>
              <a:ext uri="{FF2B5EF4-FFF2-40B4-BE49-F238E27FC236}">
                <a16:creationId xmlns:a16="http://schemas.microsoft.com/office/drawing/2014/main" id="{5A6B30CD-7B49-4BA6-8A11-58C87C4EA2FD}"/>
              </a:ext>
            </a:extLst>
          </p:cNvPr>
          <p:cNvGraphicFramePr>
            <a:graphicFrameLocks/>
          </p:cNvGraphicFramePr>
          <p:nvPr>
            <p:extLst>
              <p:ext uri="{D42A27DB-BD31-4B8C-83A1-F6EECF244321}">
                <p14:modId xmlns:p14="http://schemas.microsoft.com/office/powerpoint/2010/main" val="425832953"/>
              </p:ext>
            </p:extLst>
          </p:nvPr>
        </p:nvGraphicFramePr>
        <p:xfrm>
          <a:off x="380999" y="978932"/>
          <a:ext cx="8105775" cy="350734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32058D9A-8887-4EBB-9406-DBA6B3202252}"/>
              </a:ext>
            </a:extLst>
          </p:cNvPr>
          <p:cNvSpPr/>
          <p:nvPr/>
        </p:nvSpPr>
        <p:spPr>
          <a:xfrm>
            <a:off x="1209675" y="455712"/>
            <a:ext cx="3568606" cy="523220"/>
          </a:xfrm>
          <a:prstGeom prst="rect">
            <a:avLst/>
          </a:prstGeom>
        </p:spPr>
        <p:txBody>
          <a:bodyPr wrap="none">
            <a:spAutoFit/>
          </a:bodyPr>
          <a:lstStyle/>
          <a:p>
            <a:r>
              <a:rPr lang="es-ES" sz="2800" b="1" dirty="0">
                <a:solidFill>
                  <a:schemeClr val="accent2">
                    <a:lumMod val="50000"/>
                  </a:schemeClr>
                </a:solidFill>
                <a:latin typeface="Work Sans"/>
                <a:sym typeface="Candara"/>
              </a:rPr>
              <a:t>Procesos Desiertos</a:t>
            </a:r>
            <a:endParaRPr lang="es-CO" sz="2800" b="1" dirty="0">
              <a:solidFill>
                <a:schemeClr val="accent2">
                  <a:lumMod val="50000"/>
                </a:schemeClr>
              </a:solidFill>
              <a:latin typeface="Work Sans"/>
            </a:endParaRPr>
          </a:p>
        </p:txBody>
      </p:sp>
    </p:spTree>
    <p:extLst>
      <p:ext uri="{BB962C8B-B14F-4D97-AF65-F5344CB8AC3E}">
        <p14:creationId xmlns:p14="http://schemas.microsoft.com/office/powerpoint/2010/main" val="1098570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a:spLocks noGrp="1"/>
          </p:cNvSpPr>
          <p:nvPr>
            <p:ph type="body" idx="1"/>
          </p:nvPr>
        </p:nvSpPr>
        <p:spPr>
          <a:xfrm>
            <a:off x="975361" y="504928"/>
            <a:ext cx="6452046" cy="2689376"/>
          </a:xfrm>
        </p:spPr>
        <p:txBody>
          <a:bodyPr/>
          <a:lstStyle/>
          <a:p>
            <a:pPr algn="ctr"/>
            <a:r>
              <a:rPr lang="es-CO" sz="2800" b="1" dirty="0"/>
              <a:t>5. Procesos cancelados o revocados</a:t>
            </a:r>
            <a:br>
              <a:rPr lang="es-MX" sz="1400" dirty="0"/>
            </a:br>
            <a:br>
              <a:rPr lang="es-MX" sz="1400" dirty="0"/>
            </a:br>
            <a:br>
              <a:rPr lang="es-MX" sz="1400" dirty="0"/>
            </a:br>
            <a:r>
              <a:rPr lang="es-CO" sz="1600" dirty="0"/>
              <a:t>Hace referencia a aquellos procesos que fueron terminados anormalmente, por acto unilateral de la administración.</a:t>
            </a:r>
            <a:br>
              <a:rPr lang="es-CO" sz="1600" dirty="0"/>
            </a:br>
            <a:br>
              <a:rPr lang="es-CO" sz="1400" dirty="0"/>
            </a:br>
            <a:endParaRPr lang="es-ES_tradnl" sz="1400" dirty="0"/>
          </a:p>
        </p:txBody>
      </p:sp>
    </p:spTree>
    <p:extLst>
      <p:ext uri="{BB962C8B-B14F-4D97-AF65-F5344CB8AC3E}">
        <p14:creationId xmlns:p14="http://schemas.microsoft.com/office/powerpoint/2010/main" val="1049128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graphicFrame>
        <p:nvGraphicFramePr>
          <p:cNvPr id="3" name="Gráfico 2">
            <a:extLst>
              <a:ext uri="{FF2B5EF4-FFF2-40B4-BE49-F238E27FC236}">
                <a16:creationId xmlns:a16="http://schemas.microsoft.com/office/drawing/2014/main" id="{00000000-0008-0000-0E00-000006000000}"/>
              </a:ext>
            </a:extLst>
          </p:cNvPr>
          <p:cNvGraphicFramePr>
            <a:graphicFrameLocks/>
          </p:cNvGraphicFramePr>
          <p:nvPr>
            <p:extLst>
              <p:ext uri="{D42A27DB-BD31-4B8C-83A1-F6EECF244321}">
                <p14:modId xmlns:p14="http://schemas.microsoft.com/office/powerpoint/2010/main" val="2119930695"/>
              </p:ext>
            </p:extLst>
          </p:nvPr>
        </p:nvGraphicFramePr>
        <p:xfrm>
          <a:off x="256032" y="1133475"/>
          <a:ext cx="8107680" cy="3450717"/>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B7457767-ACDB-4712-80B7-76288BA41406}"/>
              </a:ext>
            </a:extLst>
          </p:cNvPr>
          <p:cNvSpPr/>
          <p:nvPr/>
        </p:nvSpPr>
        <p:spPr>
          <a:xfrm>
            <a:off x="790575" y="378023"/>
            <a:ext cx="6715125" cy="523220"/>
          </a:xfrm>
          <a:prstGeom prst="rect">
            <a:avLst/>
          </a:prstGeom>
        </p:spPr>
        <p:txBody>
          <a:bodyPr wrap="square">
            <a:spAutoFit/>
          </a:bodyPr>
          <a:lstStyle/>
          <a:p>
            <a:r>
              <a:rPr lang="es-ES" sz="2800" b="1" dirty="0">
                <a:solidFill>
                  <a:schemeClr val="accent2">
                    <a:lumMod val="50000"/>
                  </a:schemeClr>
                </a:solidFill>
                <a:latin typeface="Work Sans"/>
                <a:sym typeface="Candara"/>
              </a:rPr>
              <a:t>Procesos cancelados o revocados</a:t>
            </a:r>
            <a:endParaRPr lang="es-CO" sz="2800" b="1" dirty="0">
              <a:solidFill>
                <a:schemeClr val="accent2">
                  <a:lumMod val="50000"/>
                </a:schemeClr>
              </a:solidFill>
              <a:latin typeface="Work Sans"/>
            </a:endParaRPr>
          </a:p>
        </p:txBody>
      </p:sp>
    </p:spTree>
    <p:extLst>
      <p:ext uri="{BB962C8B-B14F-4D97-AF65-F5344CB8AC3E}">
        <p14:creationId xmlns:p14="http://schemas.microsoft.com/office/powerpoint/2010/main" val="423501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436" y="1733025"/>
            <a:ext cx="8430890" cy="643800"/>
          </a:xfrm>
        </p:spPr>
        <p:txBody>
          <a:bodyPr/>
          <a:lstStyle/>
          <a:p>
            <a:pPr algn="ctr"/>
            <a:r>
              <a:rPr lang="es-CO" sz="3200" b="1" dirty="0"/>
              <a:t>1. Publicación de documentos</a:t>
            </a:r>
            <a:endParaRPr lang="es-ES_tradnl" dirty="0"/>
          </a:p>
        </p:txBody>
      </p:sp>
      <p:sp>
        <p:nvSpPr>
          <p:cNvPr id="3" name="Marcador de texto 2"/>
          <p:cNvSpPr>
            <a:spLocks noGrp="1"/>
          </p:cNvSpPr>
          <p:nvPr>
            <p:ph type="body" idx="1"/>
          </p:nvPr>
        </p:nvSpPr>
        <p:spPr>
          <a:xfrm>
            <a:off x="1875692" y="2261948"/>
            <a:ext cx="5710813" cy="1328400"/>
          </a:xfrm>
        </p:spPr>
        <p:txBody>
          <a:bodyPr/>
          <a:lstStyle/>
          <a:p>
            <a:pPr algn="just"/>
            <a:br>
              <a:rPr lang="es-CO" sz="2800" b="1" dirty="0"/>
            </a:br>
            <a:br>
              <a:rPr lang="es-MX" sz="2800" b="1" dirty="0"/>
            </a:br>
            <a:r>
              <a:rPr lang="es-MX" sz="1400" dirty="0"/>
              <a:t>Para </a:t>
            </a:r>
            <a:r>
              <a:rPr lang="es-CO" sz="1400" dirty="0"/>
              <a:t> el periodo comprendido entre el 1 de enero y el 31 de diciembre de 2018, 1213 documentos para todas las modalidades de selección discriminados así:</a:t>
            </a:r>
            <a:endParaRPr lang="es-ES" sz="1400" dirty="0">
              <a:sym typeface="Candara"/>
            </a:endParaRPr>
          </a:p>
          <a:p>
            <a:pPr algn="just"/>
            <a:endParaRPr lang="es-ES_tradnl" dirty="0"/>
          </a:p>
        </p:txBody>
      </p:sp>
    </p:spTree>
    <p:extLst>
      <p:ext uri="{BB962C8B-B14F-4D97-AF65-F5344CB8AC3E}">
        <p14:creationId xmlns:p14="http://schemas.microsoft.com/office/powerpoint/2010/main" val="1076245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4" name="Rectángulo 3">
            <a:extLst>
              <a:ext uri="{FF2B5EF4-FFF2-40B4-BE49-F238E27FC236}">
                <a16:creationId xmlns:a16="http://schemas.microsoft.com/office/drawing/2014/main" id="{8D9578C9-8DCE-4EF2-9512-647EA926E005}"/>
              </a:ext>
            </a:extLst>
          </p:cNvPr>
          <p:cNvSpPr/>
          <p:nvPr/>
        </p:nvSpPr>
        <p:spPr>
          <a:xfrm>
            <a:off x="-11724" y="135549"/>
            <a:ext cx="7678615" cy="523220"/>
          </a:xfrm>
          <a:prstGeom prst="rect">
            <a:avLst/>
          </a:prstGeom>
        </p:spPr>
        <p:txBody>
          <a:bodyPr wrap="square">
            <a:spAutoFit/>
          </a:bodyPr>
          <a:lstStyle/>
          <a:p>
            <a:pPr algn="ctr"/>
            <a:r>
              <a:rPr lang="es-ES" sz="2800" b="1" dirty="0">
                <a:solidFill>
                  <a:schemeClr val="accent2">
                    <a:lumMod val="50000"/>
                  </a:schemeClr>
                </a:solidFill>
                <a:latin typeface="Work Sans"/>
                <a:sym typeface="Candara"/>
              </a:rPr>
              <a:t>Documentos Publicados en SECOP I,II y Página </a:t>
            </a:r>
            <a:r>
              <a:rPr lang="es-ES" sz="2400" b="1" dirty="0">
                <a:solidFill>
                  <a:schemeClr val="accent2">
                    <a:lumMod val="50000"/>
                  </a:schemeClr>
                </a:solidFill>
                <a:latin typeface="Work Sans"/>
                <a:sym typeface="Candara"/>
              </a:rPr>
              <a:t>WEB</a:t>
            </a:r>
            <a:endParaRPr lang="es-CO" sz="2400" b="1" dirty="0">
              <a:solidFill>
                <a:schemeClr val="accent2">
                  <a:lumMod val="50000"/>
                </a:schemeClr>
              </a:solidFill>
              <a:latin typeface="Work Sans"/>
            </a:endParaRPr>
          </a:p>
        </p:txBody>
      </p:sp>
      <p:graphicFrame>
        <p:nvGraphicFramePr>
          <p:cNvPr id="6" name="Gráfico 5">
            <a:extLst>
              <a:ext uri="{FF2B5EF4-FFF2-40B4-BE49-F238E27FC236}">
                <a16:creationId xmlns:a16="http://schemas.microsoft.com/office/drawing/2014/main" id="{DC08C025-3BCD-4FC7-8E6F-B5DEBBE2259F}"/>
              </a:ext>
            </a:extLst>
          </p:cNvPr>
          <p:cNvGraphicFramePr>
            <a:graphicFrameLocks/>
          </p:cNvGraphicFramePr>
          <p:nvPr>
            <p:extLst>
              <p:ext uri="{D42A27DB-BD31-4B8C-83A1-F6EECF244321}">
                <p14:modId xmlns:p14="http://schemas.microsoft.com/office/powerpoint/2010/main" val="349942898"/>
              </p:ext>
            </p:extLst>
          </p:nvPr>
        </p:nvGraphicFramePr>
        <p:xfrm>
          <a:off x="316992" y="1052511"/>
          <a:ext cx="8375904" cy="409098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436" y="1733025"/>
            <a:ext cx="8430890" cy="643800"/>
          </a:xfrm>
        </p:spPr>
        <p:txBody>
          <a:bodyPr/>
          <a:lstStyle/>
          <a:p>
            <a:pPr algn="ctr"/>
            <a:r>
              <a:rPr lang="es-CO" sz="3200" b="1" dirty="0"/>
              <a:t>2.Tiempo para la preparación de las propuestas</a:t>
            </a:r>
            <a:endParaRPr lang="es-ES_tradnl" b="1" dirty="0"/>
          </a:p>
        </p:txBody>
      </p:sp>
      <p:sp>
        <p:nvSpPr>
          <p:cNvPr id="3" name="Marcador de texto 2"/>
          <p:cNvSpPr>
            <a:spLocks noGrp="1"/>
          </p:cNvSpPr>
          <p:nvPr>
            <p:ph type="body" idx="1"/>
          </p:nvPr>
        </p:nvSpPr>
        <p:spPr>
          <a:xfrm>
            <a:off x="1875692" y="2261948"/>
            <a:ext cx="5710813" cy="1328400"/>
          </a:xfrm>
        </p:spPr>
        <p:txBody>
          <a:bodyPr/>
          <a:lstStyle/>
          <a:p>
            <a:pPr algn="ctr"/>
            <a:br>
              <a:rPr lang="es-CO" sz="2800" b="1" dirty="0"/>
            </a:br>
            <a:r>
              <a:rPr lang="es-CO" sz="1400" dirty="0"/>
              <a:t>Es el término concedido a los proponentes para presentar ofertas competitivas</a:t>
            </a:r>
            <a:r>
              <a:rPr lang="es-CO" sz="2800" dirty="0"/>
              <a:t>.</a:t>
            </a:r>
            <a:br>
              <a:rPr lang="es-CO" sz="2800" dirty="0"/>
            </a:br>
            <a:br>
              <a:rPr lang="es-MX" sz="2800" dirty="0"/>
            </a:br>
            <a:endParaRPr lang="es-ES_tradnl" dirty="0"/>
          </a:p>
        </p:txBody>
      </p:sp>
    </p:spTree>
    <p:extLst>
      <p:ext uri="{BB962C8B-B14F-4D97-AF65-F5344CB8AC3E}">
        <p14:creationId xmlns:p14="http://schemas.microsoft.com/office/powerpoint/2010/main" val="1374250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graphicFrame>
        <p:nvGraphicFramePr>
          <p:cNvPr id="3" name="Gráfico 2">
            <a:extLst>
              <a:ext uri="{FF2B5EF4-FFF2-40B4-BE49-F238E27FC236}">
                <a16:creationId xmlns:a16="http://schemas.microsoft.com/office/drawing/2014/main" id="{00000000-0008-0000-0C00-000003000000}"/>
              </a:ext>
            </a:extLst>
          </p:cNvPr>
          <p:cNvGraphicFramePr>
            <a:graphicFrameLocks/>
          </p:cNvGraphicFramePr>
          <p:nvPr>
            <p:extLst>
              <p:ext uri="{D42A27DB-BD31-4B8C-83A1-F6EECF244321}">
                <p14:modId xmlns:p14="http://schemas.microsoft.com/office/powerpoint/2010/main" val="3194496706"/>
              </p:ext>
            </p:extLst>
          </p:nvPr>
        </p:nvGraphicFramePr>
        <p:xfrm>
          <a:off x="485775" y="719137"/>
          <a:ext cx="7848600" cy="402355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87037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436" y="1733025"/>
            <a:ext cx="8430890" cy="643800"/>
          </a:xfrm>
        </p:spPr>
        <p:txBody>
          <a:bodyPr/>
          <a:lstStyle/>
          <a:p>
            <a:pPr algn="ctr"/>
            <a:r>
              <a:rPr lang="es-CO" sz="2800" b="1" dirty="0"/>
              <a:t>3.	Tiempo de duración de los procesos de selección</a:t>
            </a:r>
            <a:br>
              <a:rPr lang="es-MX" sz="2800" b="1" dirty="0"/>
            </a:br>
            <a:br>
              <a:rPr lang="es-MX" sz="2800" b="1" dirty="0"/>
            </a:br>
            <a:endParaRPr lang="es-ES_tradnl" sz="2800" b="1" dirty="0"/>
          </a:p>
        </p:txBody>
      </p:sp>
      <p:sp>
        <p:nvSpPr>
          <p:cNvPr id="3" name="Marcador de texto 2"/>
          <p:cNvSpPr>
            <a:spLocks noGrp="1"/>
          </p:cNvSpPr>
          <p:nvPr>
            <p:ph type="body" idx="1"/>
          </p:nvPr>
        </p:nvSpPr>
        <p:spPr>
          <a:xfrm>
            <a:off x="1875692" y="2261948"/>
            <a:ext cx="5710813" cy="1328400"/>
          </a:xfrm>
        </p:spPr>
        <p:txBody>
          <a:bodyPr/>
          <a:lstStyle/>
          <a:p>
            <a:pPr algn="ctr"/>
            <a:br>
              <a:rPr lang="es-CO" sz="2800" b="1" dirty="0"/>
            </a:br>
            <a:r>
              <a:rPr lang="es-CO" sz="1400" dirty="0"/>
              <a:t>Para el período comprendido el promedio del número de días entre la apertura del proceso y la adjudicación fue acorde con cada modalidad.</a:t>
            </a:r>
            <a:br>
              <a:rPr lang="es-MX" sz="2800" dirty="0"/>
            </a:br>
            <a:endParaRPr lang="es-ES_tradnl" dirty="0"/>
          </a:p>
        </p:txBody>
      </p:sp>
    </p:spTree>
    <p:extLst>
      <p:ext uri="{BB962C8B-B14F-4D97-AF65-F5344CB8AC3E}">
        <p14:creationId xmlns:p14="http://schemas.microsoft.com/office/powerpoint/2010/main" val="4198245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graphicFrame>
        <p:nvGraphicFramePr>
          <p:cNvPr id="7" name="Gráfico 6">
            <a:extLst>
              <a:ext uri="{FF2B5EF4-FFF2-40B4-BE49-F238E27FC236}">
                <a16:creationId xmlns:a16="http://schemas.microsoft.com/office/drawing/2014/main" id="{00000000-0008-0000-0C00-000002000000}"/>
              </a:ext>
            </a:extLst>
          </p:cNvPr>
          <p:cNvGraphicFramePr>
            <a:graphicFrameLocks/>
          </p:cNvGraphicFramePr>
          <p:nvPr>
            <p:extLst>
              <p:ext uri="{D42A27DB-BD31-4B8C-83A1-F6EECF244321}">
                <p14:modId xmlns:p14="http://schemas.microsoft.com/office/powerpoint/2010/main" val="796843967"/>
              </p:ext>
            </p:extLst>
          </p:nvPr>
        </p:nvGraphicFramePr>
        <p:xfrm>
          <a:off x="638175" y="414337"/>
          <a:ext cx="7362825" cy="414813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364" y="-116527"/>
            <a:ext cx="8430890" cy="643800"/>
          </a:xfrm>
        </p:spPr>
        <p:txBody>
          <a:bodyPr/>
          <a:lstStyle/>
          <a:p>
            <a:pPr algn="ctr"/>
            <a:br>
              <a:rPr lang="es-MX" sz="2800" b="1" dirty="0"/>
            </a:br>
            <a:br>
              <a:rPr lang="es-MX" sz="2800" b="1" dirty="0"/>
            </a:br>
            <a:r>
              <a:rPr lang="es-CO" sz="2800" b="1" dirty="0"/>
              <a:t>4. Participación de Proponentes</a:t>
            </a:r>
            <a:br>
              <a:rPr lang="es-MX" sz="2800" b="1" dirty="0"/>
            </a:br>
            <a:br>
              <a:rPr lang="es-MX" sz="2800" b="1" dirty="0"/>
            </a:br>
            <a:endParaRPr lang="es-ES_tradnl" sz="2800" b="1" dirty="0"/>
          </a:p>
        </p:txBody>
      </p:sp>
      <p:sp>
        <p:nvSpPr>
          <p:cNvPr id="4" name="Rectángulo: esquinas redondeadas 3">
            <a:extLst>
              <a:ext uri="{FF2B5EF4-FFF2-40B4-BE49-F238E27FC236}">
                <a16:creationId xmlns:a16="http://schemas.microsoft.com/office/drawing/2014/main" id="{CD4DDF7D-2383-4699-A9EF-7D8E7FC6CC35}"/>
              </a:ext>
            </a:extLst>
          </p:cNvPr>
          <p:cNvSpPr/>
          <p:nvPr/>
        </p:nvSpPr>
        <p:spPr>
          <a:xfrm>
            <a:off x="195072" y="506316"/>
            <a:ext cx="5827776" cy="58280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dirty="0"/>
          </a:p>
          <a:p>
            <a:pPr algn="ctr"/>
            <a:r>
              <a:rPr lang="es-CO" dirty="0"/>
              <a:t>Del total de procesos de selección adelantados (50 procesos)  se recibieron 621 propuestas, así:</a:t>
            </a:r>
            <a:br>
              <a:rPr lang="es-CO" dirty="0"/>
            </a:br>
            <a:endParaRPr lang="es-CO" dirty="0"/>
          </a:p>
        </p:txBody>
      </p:sp>
      <p:sp>
        <p:nvSpPr>
          <p:cNvPr id="5" name="Rectángulo: esquinas redondeadas 4">
            <a:extLst>
              <a:ext uri="{FF2B5EF4-FFF2-40B4-BE49-F238E27FC236}">
                <a16:creationId xmlns:a16="http://schemas.microsoft.com/office/drawing/2014/main" id="{BA7BC7AA-A2C5-4A0E-AE8B-1A491EC275C3}"/>
              </a:ext>
            </a:extLst>
          </p:cNvPr>
          <p:cNvSpPr/>
          <p:nvPr/>
        </p:nvSpPr>
        <p:spPr>
          <a:xfrm>
            <a:off x="195072" y="1225815"/>
            <a:ext cx="5864352" cy="907877"/>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dirty="0"/>
              <a:t>-La modalidad de selección que más proponentes convocó corresponde a los  concursos de méritos (interventorías) con 375 propuestas en 9 procesos con un promedio de 42 propuestas por proceso de selección  </a:t>
            </a:r>
          </a:p>
        </p:txBody>
      </p:sp>
      <p:sp>
        <p:nvSpPr>
          <p:cNvPr id="6" name="Rectángulo: esquinas redondeadas 5">
            <a:extLst>
              <a:ext uri="{FF2B5EF4-FFF2-40B4-BE49-F238E27FC236}">
                <a16:creationId xmlns:a16="http://schemas.microsoft.com/office/drawing/2014/main" id="{4BE826FA-1592-413A-90E1-AD4284465FE6}"/>
              </a:ext>
            </a:extLst>
          </p:cNvPr>
          <p:cNvSpPr/>
          <p:nvPr/>
        </p:nvSpPr>
        <p:spPr>
          <a:xfrm>
            <a:off x="231648" y="2270383"/>
            <a:ext cx="5864352" cy="85293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dirty="0"/>
              <a:t>- Para los procesos adelantados mediante la modalidad de Selección Abreviada de Menor Cuantía, se presentaron  109 propuestas en  12 procesos con un promedio de 9 propuestas por proceso.</a:t>
            </a:r>
          </a:p>
        </p:txBody>
      </p:sp>
      <p:sp>
        <p:nvSpPr>
          <p:cNvPr id="7" name="Rectángulo: esquinas redondeadas 6">
            <a:extLst>
              <a:ext uri="{FF2B5EF4-FFF2-40B4-BE49-F238E27FC236}">
                <a16:creationId xmlns:a16="http://schemas.microsoft.com/office/drawing/2014/main" id="{CC3947FF-1E18-4E5A-9880-16C69B71B3C6}"/>
              </a:ext>
            </a:extLst>
          </p:cNvPr>
          <p:cNvSpPr/>
          <p:nvPr/>
        </p:nvSpPr>
        <p:spPr>
          <a:xfrm>
            <a:off x="231648" y="3255127"/>
            <a:ext cx="5827776" cy="762974"/>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dirty="0"/>
          </a:p>
          <a:p>
            <a:pPr algn="ctr"/>
            <a:r>
              <a:rPr lang="es-CO" dirty="0"/>
              <a:t>En los procesos de Mínima cuantía se recibieron un total de 131 propuestas en 28 procesos,  con un promedio de 5 propuestas por proceso.</a:t>
            </a:r>
            <a:br>
              <a:rPr lang="es-CO" dirty="0"/>
            </a:br>
            <a:endParaRPr lang="es-CO" dirty="0"/>
          </a:p>
        </p:txBody>
      </p:sp>
      <p:sp>
        <p:nvSpPr>
          <p:cNvPr id="8" name="Rectángulo: esquinas redondeadas 7">
            <a:extLst>
              <a:ext uri="{FF2B5EF4-FFF2-40B4-BE49-F238E27FC236}">
                <a16:creationId xmlns:a16="http://schemas.microsoft.com/office/drawing/2014/main" id="{6922C968-B68C-4503-826C-142B9DA8FA9D}"/>
              </a:ext>
            </a:extLst>
          </p:cNvPr>
          <p:cNvSpPr/>
          <p:nvPr/>
        </p:nvSpPr>
        <p:spPr>
          <a:xfrm>
            <a:off x="231648" y="4238703"/>
            <a:ext cx="5864352" cy="73563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CO" dirty="0"/>
              <a:t>Y por ultimo, en la Selección Abreviada Subasta Inversa por Subasta presencial se presentaron 6 propuestas en  1  proceso que se adelanto.</a:t>
            </a:r>
          </a:p>
        </p:txBody>
      </p:sp>
      <p:sp>
        <p:nvSpPr>
          <p:cNvPr id="10" name="Flecha: a la derecha 9">
            <a:extLst>
              <a:ext uri="{FF2B5EF4-FFF2-40B4-BE49-F238E27FC236}">
                <a16:creationId xmlns:a16="http://schemas.microsoft.com/office/drawing/2014/main" id="{5D2336A8-DF80-471B-8B5D-3254EFA93F52}"/>
              </a:ext>
            </a:extLst>
          </p:cNvPr>
          <p:cNvSpPr/>
          <p:nvPr/>
        </p:nvSpPr>
        <p:spPr>
          <a:xfrm>
            <a:off x="6211824" y="659876"/>
            <a:ext cx="792480" cy="29664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12" name="Flecha: a la derecha 11">
            <a:extLst>
              <a:ext uri="{FF2B5EF4-FFF2-40B4-BE49-F238E27FC236}">
                <a16:creationId xmlns:a16="http://schemas.microsoft.com/office/drawing/2014/main" id="{F1588939-E75C-4C1E-A09D-B856F5411D55}"/>
              </a:ext>
            </a:extLst>
          </p:cNvPr>
          <p:cNvSpPr/>
          <p:nvPr/>
        </p:nvSpPr>
        <p:spPr>
          <a:xfrm>
            <a:off x="6278880" y="4494802"/>
            <a:ext cx="792480" cy="29664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13" name="Flecha: a la derecha 12">
            <a:extLst>
              <a:ext uri="{FF2B5EF4-FFF2-40B4-BE49-F238E27FC236}">
                <a16:creationId xmlns:a16="http://schemas.microsoft.com/office/drawing/2014/main" id="{79459350-4907-43BB-A9D9-A979C2DF8C56}"/>
              </a:ext>
            </a:extLst>
          </p:cNvPr>
          <p:cNvSpPr/>
          <p:nvPr/>
        </p:nvSpPr>
        <p:spPr>
          <a:xfrm>
            <a:off x="6278880" y="3546105"/>
            <a:ext cx="792480" cy="29664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14" name="Flecha: a la derecha 13">
            <a:extLst>
              <a:ext uri="{FF2B5EF4-FFF2-40B4-BE49-F238E27FC236}">
                <a16:creationId xmlns:a16="http://schemas.microsoft.com/office/drawing/2014/main" id="{A70D9E8A-786B-4DE6-B18B-0B877B1515C8}"/>
              </a:ext>
            </a:extLst>
          </p:cNvPr>
          <p:cNvSpPr/>
          <p:nvPr/>
        </p:nvSpPr>
        <p:spPr>
          <a:xfrm>
            <a:off x="6278880" y="2548529"/>
            <a:ext cx="792480" cy="29664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15" name="Flecha: a la derecha 14">
            <a:extLst>
              <a:ext uri="{FF2B5EF4-FFF2-40B4-BE49-F238E27FC236}">
                <a16:creationId xmlns:a16="http://schemas.microsoft.com/office/drawing/2014/main" id="{40772091-92C3-4888-8C21-315A43D49975}"/>
              </a:ext>
            </a:extLst>
          </p:cNvPr>
          <p:cNvSpPr/>
          <p:nvPr/>
        </p:nvSpPr>
        <p:spPr>
          <a:xfrm>
            <a:off x="6211824" y="1611010"/>
            <a:ext cx="792480" cy="29664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CO"/>
          </a:p>
        </p:txBody>
      </p:sp>
      <p:sp>
        <p:nvSpPr>
          <p:cNvPr id="17" name="Elipse 16">
            <a:extLst>
              <a:ext uri="{FF2B5EF4-FFF2-40B4-BE49-F238E27FC236}">
                <a16:creationId xmlns:a16="http://schemas.microsoft.com/office/drawing/2014/main" id="{217A47D8-14E7-4D8E-95CB-F656C9D34C2B}"/>
              </a:ext>
            </a:extLst>
          </p:cNvPr>
          <p:cNvSpPr/>
          <p:nvPr/>
        </p:nvSpPr>
        <p:spPr>
          <a:xfrm>
            <a:off x="7504176" y="416032"/>
            <a:ext cx="792480" cy="643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u="sng" dirty="0">
                <a:solidFill>
                  <a:srgbClr val="081122"/>
                </a:solidFill>
              </a:rPr>
              <a:t>621</a:t>
            </a:r>
          </a:p>
        </p:txBody>
      </p:sp>
      <p:sp>
        <p:nvSpPr>
          <p:cNvPr id="19" name="Elipse 18">
            <a:extLst>
              <a:ext uri="{FF2B5EF4-FFF2-40B4-BE49-F238E27FC236}">
                <a16:creationId xmlns:a16="http://schemas.microsoft.com/office/drawing/2014/main" id="{066599B8-5044-49C3-95FA-EBB3811AC790}"/>
              </a:ext>
            </a:extLst>
          </p:cNvPr>
          <p:cNvSpPr/>
          <p:nvPr/>
        </p:nvSpPr>
        <p:spPr>
          <a:xfrm>
            <a:off x="7504176" y="1489892"/>
            <a:ext cx="792480" cy="643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u="sng" dirty="0">
                <a:solidFill>
                  <a:srgbClr val="081122"/>
                </a:solidFill>
              </a:rPr>
              <a:t>42</a:t>
            </a:r>
          </a:p>
        </p:txBody>
      </p:sp>
      <p:sp>
        <p:nvSpPr>
          <p:cNvPr id="20" name="Elipse 19">
            <a:extLst>
              <a:ext uri="{FF2B5EF4-FFF2-40B4-BE49-F238E27FC236}">
                <a16:creationId xmlns:a16="http://schemas.microsoft.com/office/drawing/2014/main" id="{779BD8E8-9DA0-4C10-9420-8DBB15AD100D}"/>
              </a:ext>
            </a:extLst>
          </p:cNvPr>
          <p:cNvSpPr/>
          <p:nvPr/>
        </p:nvSpPr>
        <p:spPr>
          <a:xfrm>
            <a:off x="7504176" y="2479519"/>
            <a:ext cx="792480" cy="643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u="sng" dirty="0">
                <a:solidFill>
                  <a:srgbClr val="081122"/>
                </a:solidFill>
              </a:rPr>
              <a:t>9</a:t>
            </a:r>
          </a:p>
        </p:txBody>
      </p:sp>
      <p:sp>
        <p:nvSpPr>
          <p:cNvPr id="21" name="Elipse 20">
            <a:extLst>
              <a:ext uri="{FF2B5EF4-FFF2-40B4-BE49-F238E27FC236}">
                <a16:creationId xmlns:a16="http://schemas.microsoft.com/office/drawing/2014/main" id="{4FA6AF24-22DE-4ABB-AD48-4E693120B4DD}"/>
              </a:ext>
            </a:extLst>
          </p:cNvPr>
          <p:cNvSpPr/>
          <p:nvPr/>
        </p:nvSpPr>
        <p:spPr>
          <a:xfrm>
            <a:off x="7504176" y="3469146"/>
            <a:ext cx="792480" cy="643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u="sng" dirty="0">
                <a:solidFill>
                  <a:srgbClr val="081122"/>
                </a:solidFill>
              </a:rPr>
              <a:t>5</a:t>
            </a:r>
          </a:p>
        </p:txBody>
      </p:sp>
      <p:sp>
        <p:nvSpPr>
          <p:cNvPr id="22" name="Elipse 21">
            <a:extLst>
              <a:ext uri="{FF2B5EF4-FFF2-40B4-BE49-F238E27FC236}">
                <a16:creationId xmlns:a16="http://schemas.microsoft.com/office/drawing/2014/main" id="{C4FCA082-23A0-44F7-8976-48862D5536F3}"/>
              </a:ext>
            </a:extLst>
          </p:cNvPr>
          <p:cNvSpPr/>
          <p:nvPr/>
        </p:nvSpPr>
        <p:spPr>
          <a:xfrm>
            <a:off x="7511439" y="4321224"/>
            <a:ext cx="792480" cy="6438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b="1" u="sng" dirty="0">
                <a:solidFill>
                  <a:srgbClr val="081122"/>
                </a:solidFill>
              </a:rPr>
              <a:t>6</a:t>
            </a:r>
          </a:p>
        </p:txBody>
      </p:sp>
    </p:spTree>
    <p:extLst>
      <p:ext uri="{BB962C8B-B14F-4D97-AF65-F5344CB8AC3E}">
        <p14:creationId xmlns:p14="http://schemas.microsoft.com/office/powerpoint/2010/main" val="2567151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0436" y="1733025"/>
            <a:ext cx="8430890" cy="643800"/>
          </a:xfrm>
        </p:spPr>
        <p:txBody>
          <a:bodyPr/>
          <a:lstStyle/>
          <a:p>
            <a:pPr algn="ctr"/>
            <a:r>
              <a:rPr lang="en-US" b="1" dirty="0"/>
              <a:t>PROCESOS 2018</a:t>
            </a:r>
            <a:endParaRPr lang="es-ES_tradnl" b="1" dirty="0"/>
          </a:p>
        </p:txBody>
      </p:sp>
      <p:sp>
        <p:nvSpPr>
          <p:cNvPr id="3" name="Marcador de texto 2"/>
          <p:cNvSpPr>
            <a:spLocks noGrp="1"/>
          </p:cNvSpPr>
          <p:nvPr>
            <p:ph type="body" idx="1"/>
          </p:nvPr>
        </p:nvSpPr>
        <p:spPr>
          <a:xfrm>
            <a:off x="2934119" y="2261948"/>
            <a:ext cx="4652386" cy="1328400"/>
          </a:xfrm>
        </p:spPr>
        <p:txBody>
          <a:bodyPr/>
          <a:lstStyle/>
          <a:p>
            <a:pPr algn="just"/>
            <a:r>
              <a:rPr lang="es-ES" sz="1000" dirty="0">
                <a:sym typeface="Candara"/>
              </a:rPr>
              <a:t>Fuentes:</a:t>
            </a:r>
          </a:p>
          <a:p>
            <a:pPr algn="just"/>
            <a:r>
              <a:rPr lang="es-ES" sz="1000" dirty="0">
                <a:sym typeface="Candara"/>
                <a:hlinkClick r:id="rId2">
                  <a:extLst>
                    <a:ext uri="{A12FA001-AC4F-418D-AE19-62706E023703}">
                      <ahyp:hlinkClr xmlns:ahyp="http://schemas.microsoft.com/office/drawing/2018/hyperlinkcolor" val="tx"/>
                    </a:ext>
                  </a:extLst>
                </a:hlinkClick>
              </a:rPr>
              <a:t>https://www.contratos.gov.co/consultas/inicioConsulta.do</a:t>
            </a:r>
            <a:endParaRPr lang="es-ES" sz="1000" dirty="0">
              <a:sym typeface="Candara"/>
            </a:endParaRPr>
          </a:p>
          <a:p>
            <a:pPr algn="just"/>
            <a:r>
              <a:rPr lang="es-ES" sz="1000" dirty="0">
                <a:sym typeface="Candara"/>
                <a:hlinkClick r:id="rId3">
                  <a:extLst>
                    <a:ext uri="{A12FA001-AC4F-418D-AE19-62706E023703}">
                      <ahyp:hlinkClr xmlns:ahyp="http://schemas.microsoft.com/office/drawing/2018/hyperlinkcolor" val="tx"/>
                    </a:ext>
                  </a:extLst>
                </a:hlinkClick>
              </a:rPr>
              <a:t>https://www.colombiacompra.gov.co/proveedores/beneficios-del-secop-ii-para-proveedores/consultas</a:t>
            </a:r>
            <a:endParaRPr lang="es-ES" sz="1000" dirty="0">
              <a:sym typeface="Candara"/>
            </a:endParaRPr>
          </a:p>
          <a:p>
            <a:pPr algn="just"/>
            <a:r>
              <a:rPr lang="es-ES" sz="1000" dirty="0">
                <a:sym typeface="Candara"/>
              </a:rPr>
              <a:t>SECOP I Y SECOP II</a:t>
            </a:r>
          </a:p>
          <a:p>
            <a:pPr algn="just"/>
            <a:endParaRPr lang="es-ES" sz="1400" dirty="0">
              <a:sym typeface="Candara"/>
            </a:endParaRPr>
          </a:p>
          <a:p>
            <a:pPr algn="just"/>
            <a:endParaRPr lang="es-ES_tradnl" dirty="0"/>
          </a:p>
        </p:txBody>
      </p:sp>
    </p:spTree>
    <p:extLst>
      <p:ext uri="{BB962C8B-B14F-4D97-AF65-F5344CB8AC3E}">
        <p14:creationId xmlns:p14="http://schemas.microsoft.com/office/powerpoint/2010/main" val="1854764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graphicFrame>
        <p:nvGraphicFramePr>
          <p:cNvPr id="3" name="Gráfico 2">
            <a:extLst>
              <a:ext uri="{FF2B5EF4-FFF2-40B4-BE49-F238E27FC236}">
                <a16:creationId xmlns:a16="http://schemas.microsoft.com/office/drawing/2014/main" id="{00000000-0008-0000-0D00-000008000000}"/>
              </a:ext>
            </a:extLst>
          </p:cNvPr>
          <p:cNvGraphicFramePr>
            <a:graphicFrameLocks/>
          </p:cNvGraphicFramePr>
          <p:nvPr>
            <p:extLst/>
          </p:nvPr>
        </p:nvGraphicFramePr>
        <p:xfrm>
          <a:off x="164123" y="867509"/>
          <a:ext cx="8241323" cy="358726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
            <a:extLst>
              <a:ext uri="{FF2B5EF4-FFF2-40B4-BE49-F238E27FC236}">
                <a16:creationId xmlns:a16="http://schemas.microsoft.com/office/drawing/2014/main" id="{59A16AEA-FF07-4808-ADF8-D5FE9874D150}"/>
              </a:ext>
            </a:extLst>
          </p:cNvPr>
          <p:cNvSpPr/>
          <p:nvPr/>
        </p:nvSpPr>
        <p:spPr>
          <a:xfrm>
            <a:off x="528736" y="272539"/>
            <a:ext cx="6102953" cy="461665"/>
          </a:xfrm>
          <a:prstGeom prst="rect">
            <a:avLst/>
          </a:prstGeom>
        </p:spPr>
        <p:txBody>
          <a:bodyPr wrap="none">
            <a:spAutoFit/>
          </a:bodyPr>
          <a:lstStyle/>
          <a:p>
            <a:r>
              <a:rPr lang="es-ES" sz="2400" b="1" dirty="0">
                <a:solidFill>
                  <a:schemeClr val="accent2">
                    <a:lumMod val="50000"/>
                  </a:schemeClr>
                </a:solidFill>
                <a:latin typeface="Work Sans"/>
                <a:sym typeface="Candara"/>
              </a:rPr>
              <a:t>Participación en procesos de selección</a:t>
            </a:r>
            <a:endParaRPr lang="es-CO" sz="2400" b="1" dirty="0">
              <a:solidFill>
                <a:schemeClr val="accent2">
                  <a:lumMod val="50000"/>
                </a:schemeClr>
              </a:solidFill>
              <a:latin typeface="Work Sans"/>
            </a:endParaRPr>
          </a:p>
        </p:txBody>
      </p:sp>
    </p:spTree>
    <p:extLst>
      <p:ext uri="{BB962C8B-B14F-4D97-AF65-F5344CB8AC3E}">
        <p14:creationId xmlns:p14="http://schemas.microsoft.com/office/powerpoint/2010/main" val="2331162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45033"/>
            <a:ext cx="8430890" cy="643800"/>
          </a:xfrm>
        </p:spPr>
        <p:txBody>
          <a:bodyPr/>
          <a:lstStyle/>
          <a:p>
            <a:pPr algn="ctr"/>
            <a:br>
              <a:rPr lang="es-MX" sz="2800" b="1" dirty="0"/>
            </a:br>
            <a:br>
              <a:rPr lang="es-MX" sz="2800" b="1" dirty="0"/>
            </a:br>
            <a:r>
              <a:rPr lang="es-CO" sz="2800" b="1" dirty="0"/>
              <a:t>5 </a:t>
            </a:r>
            <a:r>
              <a:rPr lang="es-CO" sz="2800" dirty="0"/>
              <a:t>.    </a:t>
            </a:r>
            <a:r>
              <a:rPr lang="es-CO" sz="2800" b="1" dirty="0"/>
              <a:t>Adendas</a:t>
            </a:r>
            <a:endParaRPr lang="es-ES_tradnl" sz="2800" b="1" dirty="0"/>
          </a:p>
        </p:txBody>
      </p:sp>
      <p:sp>
        <p:nvSpPr>
          <p:cNvPr id="3" name="Marcador de texto 2"/>
          <p:cNvSpPr>
            <a:spLocks noGrp="1"/>
          </p:cNvSpPr>
          <p:nvPr>
            <p:ph type="body" idx="1"/>
          </p:nvPr>
        </p:nvSpPr>
        <p:spPr>
          <a:xfrm>
            <a:off x="1360038" y="1339817"/>
            <a:ext cx="6528186" cy="1328400"/>
          </a:xfrm>
        </p:spPr>
        <p:txBody>
          <a:bodyPr/>
          <a:lstStyle/>
          <a:p>
            <a:pPr algn="ctr"/>
            <a:r>
              <a:rPr lang="es-CO" sz="1600" dirty="0"/>
              <a:t>Hace referencia a las modificaciones realizadas a los  anexos de pliegos de condiciones y a los avisos modificatorios realizados para cada uno de los procesos competitivos adelantados por la Entidad. </a:t>
            </a:r>
            <a:br>
              <a:rPr lang="es-CO" sz="1600" dirty="0"/>
            </a:br>
            <a:br>
              <a:rPr lang="es-CO" sz="1600" dirty="0"/>
            </a:br>
            <a:r>
              <a:rPr lang="es-CO" sz="1600" dirty="0"/>
              <a:t>TOTAL   Treinta y nueve (39) distribuidas de la siguiente manera:</a:t>
            </a:r>
            <a:br>
              <a:rPr lang="es-CO" sz="1600" dirty="0"/>
            </a:br>
            <a:r>
              <a:rPr lang="es-CO" sz="1600" dirty="0"/>
              <a:t> </a:t>
            </a:r>
            <a:br>
              <a:rPr lang="es-CO" sz="1600" dirty="0"/>
            </a:br>
            <a:r>
              <a:rPr lang="es-CO" sz="1600" dirty="0"/>
              <a:t>En la siguiente gráfica presentamos  las adendas  por  procesos de selección</a:t>
            </a:r>
            <a:br>
              <a:rPr lang="es-CO" sz="1600" dirty="0"/>
            </a:br>
            <a:br>
              <a:rPr lang="es-CO" sz="1400" dirty="0"/>
            </a:br>
            <a:endParaRPr lang="es-ES_tradnl" sz="1400" dirty="0"/>
          </a:p>
        </p:txBody>
      </p:sp>
    </p:spTree>
    <p:extLst>
      <p:ext uri="{BB962C8B-B14F-4D97-AF65-F5344CB8AC3E}">
        <p14:creationId xmlns:p14="http://schemas.microsoft.com/office/powerpoint/2010/main" val="37815877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graphicFrame>
        <p:nvGraphicFramePr>
          <p:cNvPr id="5" name="Gráfico 4">
            <a:extLst>
              <a:ext uri="{FF2B5EF4-FFF2-40B4-BE49-F238E27FC236}">
                <a16:creationId xmlns:a16="http://schemas.microsoft.com/office/drawing/2014/main" id="{00000000-0008-0000-0F00-000002000000}"/>
              </a:ext>
            </a:extLst>
          </p:cNvPr>
          <p:cNvGraphicFramePr>
            <a:graphicFrameLocks/>
          </p:cNvGraphicFramePr>
          <p:nvPr>
            <p:extLst>
              <p:ext uri="{D42A27DB-BD31-4B8C-83A1-F6EECF244321}">
                <p14:modId xmlns:p14="http://schemas.microsoft.com/office/powerpoint/2010/main" val="402275104"/>
              </p:ext>
            </p:extLst>
          </p:nvPr>
        </p:nvGraphicFramePr>
        <p:xfrm>
          <a:off x="121920" y="304800"/>
          <a:ext cx="8327136" cy="44378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15848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p:cNvSpPr>
            <a:spLocks noGrp="1"/>
          </p:cNvSpPr>
          <p:nvPr>
            <p:ph type="sldNum" sz="quarter" idx="12"/>
          </p:nvPr>
        </p:nvSpPr>
        <p:spPr/>
        <p:txBody>
          <a:bodyPr/>
          <a:lstStyle/>
          <a:p>
            <a:pPr>
              <a:defRPr/>
            </a:pPr>
            <a:fld id="{25E201F2-EFDD-4C4F-8749-0371D46E11D1}" type="slidenum">
              <a:rPr lang="es-CO" smtClean="0">
                <a:solidFill>
                  <a:srgbClr val="244061">
                    <a:tint val="75000"/>
                  </a:srgbClr>
                </a:solidFill>
              </a:rPr>
              <a:pPr>
                <a:defRPr/>
              </a:pPr>
              <a:t>23</a:t>
            </a:fld>
            <a:endParaRPr lang="es-CO" dirty="0">
              <a:solidFill>
                <a:srgbClr val="244061">
                  <a:tint val="75000"/>
                </a:srgbClr>
              </a:solidFill>
            </a:endParaRPr>
          </a:p>
        </p:txBody>
      </p:sp>
      <p:sp>
        <p:nvSpPr>
          <p:cNvPr id="3" name="CuadroTexto 2"/>
          <p:cNvSpPr txBox="1"/>
          <p:nvPr/>
        </p:nvSpPr>
        <p:spPr>
          <a:xfrm>
            <a:off x="879230" y="1200150"/>
            <a:ext cx="7216257" cy="1477328"/>
          </a:xfrm>
          <a:prstGeom prst="rect">
            <a:avLst/>
          </a:prstGeom>
          <a:noFill/>
        </p:spPr>
        <p:txBody>
          <a:bodyPr wrap="square" lIns="0" tIns="0" rIns="0" bIns="0" rtlCol="0">
            <a:spAutoFit/>
          </a:bodyPr>
          <a:lstStyle/>
          <a:p>
            <a:pPr algn="ctr">
              <a:spcBef>
                <a:spcPts val="450"/>
              </a:spcBef>
              <a:spcAft>
                <a:spcPts val="450"/>
              </a:spcAft>
              <a:buClr>
                <a:schemeClr val="accent2"/>
              </a:buClr>
              <a:buSzPct val="120000"/>
            </a:pPr>
            <a:r>
              <a:rPr lang="es-CO" sz="1600" dirty="0">
                <a:solidFill>
                  <a:schemeClr val="accent1">
                    <a:lumMod val="50000"/>
                  </a:schemeClr>
                </a:solidFill>
                <a:latin typeface="Work Sans"/>
              </a:rPr>
              <a:t>Los indicadores utilizados en esta presentación, han sido tomados de la Evaluación de Adquisición País, realizada en Colombia en el año 2008, liderada por Planeación Nacional, de conformidad con la metodología OCDE y para atender los requerimientos de información del ITN – Índice de Transparencia Nacional según la metodología 2013 - 2014. </a:t>
            </a:r>
          </a:p>
        </p:txBody>
      </p:sp>
    </p:spTree>
    <p:extLst>
      <p:ext uri="{BB962C8B-B14F-4D97-AF65-F5344CB8AC3E}">
        <p14:creationId xmlns:p14="http://schemas.microsoft.com/office/powerpoint/2010/main" val="2188733921"/>
      </p:ext>
    </p:extLst>
  </p:cSld>
  <p:clrMapOvr>
    <a:masterClrMapping/>
  </p:clrMapOvr>
  <mc:AlternateContent xmlns:mc="http://schemas.openxmlformats.org/markup-compatibility/2006" xmlns:p14="http://schemas.microsoft.com/office/powerpoint/2010/main">
    <mc:Choice Requires="p14">
      <p:transition p14:dur="25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3" name="Marcador de texto 2">
            <a:extLst>
              <a:ext uri="{FF2B5EF4-FFF2-40B4-BE49-F238E27FC236}">
                <a16:creationId xmlns:a16="http://schemas.microsoft.com/office/drawing/2014/main" id="{A9E2117D-904B-9646-B64F-E643ED654A41}"/>
              </a:ext>
            </a:extLst>
          </p:cNvPr>
          <p:cNvSpPr>
            <a:spLocks noGrp="1"/>
          </p:cNvSpPr>
          <p:nvPr>
            <p:ph type="body" idx="1"/>
          </p:nvPr>
        </p:nvSpPr>
        <p:spPr>
          <a:xfrm>
            <a:off x="180692" y="199301"/>
            <a:ext cx="7335475" cy="953898"/>
          </a:xfrm>
        </p:spPr>
        <p:txBody>
          <a:bodyPr/>
          <a:lstStyle/>
          <a:p>
            <a:pPr algn="ctr"/>
            <a:r>
              <a:rPr lang="es-ES" sz="2800" dirty="0">
                <a:solidFill>
                  <a:schemeClr val="accent2">
                    <a:lumMod val="50000"/>
                  </a:schemeClr>
                </a:solidFill>
                <a:cs typeface="Arial"/>
                <a:sym typeface="Candara"/>
              </a:rPr>
              <a:t>Procesos 2018 por Modalidad de Selección</a:t>
            </a:r>
            <a:endParaRPr lang="es-CO" sz="2800" dirty="0">
              <a:solidFill>
                <a:schemeClr val="accent2">
                  <a:lumMod val="50000"/>
                </a:schemeClr>
              </a:solidFill>
              <a:cs typeface="Arial"/>
              <a:sym typeface="Arial"/>
            </a:endParaRPr>
          </a:p>
        </p:txBody>
      </p:sp>
      <p:sp>
        <p:nvSpPr>
          <p:cNvPr id="2" name="Título 1">
            <a:extLst>
              <a:ext uri="{FF2B5EF4-FFF2-40B4-BE49-F238E27FC236}">
                <a16:creationId xmlns:a16="http://schemas.microsoft.com/office/drawing/2014/main" id="{BDB95EF5-0377-FE46-AC78-C19BF76F4EA9}"/>
              </a:ext>
            </a:extLst>
          </p:cNvPr>
          <p:cNvSpPr>
            <a:spLocks noGrp="1"/>
          </p:cNvSpPr>
          <p:nvPr>
            <p:ph type="title"/>
          </p:nvPr>
        </p:nvSpPr>
        <p:spPr>
          <a:xfrm>
            <a:off x="415" y="4733183"/>
            <a:ext cx="4752600" cy="422031"/>
          </a:xfrm>
        </p:spPr>
        <p:txBody>
          <a:bodyPr/>
          <a:lstStyle/>
          <a:p>
            <a:br>
              <a:rPr lang="es-ES" sz="1100" b="1" dirty="0">
                <a:sym typeface="Candara"/>
              </a:rPr>
            </a:br>
            <a:br>
              <a:rPr lang="es-ES" sz="1100" b="1" dirty="0">
                <a:sym typeface="Candara"/>
              </a:rPr>
            </a:br>
            <a:br>
              <a:rPr lang="es-ES" sz="1100" b="1" dirty="0">
                <a:sym typeface="Candara"/>
              </a:rPr>
            </a:br>
            <a:br>
              <a:rPr lang="es-ES" sz="900" b="1" dirty="0">
                <a:sym typeface="Candara"/>
              </a:rPr>
            </a:br>
            <a:r>
              <a:rPr lang="es-ES" sz="900" b="1" dirty="0">
                <a:sym typeface="Candara"/>
              </a:rPr>
              <a:t>*No incluye  contratación Directa</a:t>
            </a:r>
            <a:br>
              <a:rPr lang="es-ES" sz="3200" dirty="0">
                <a:sym typeface="Candara"/>
              </a:rPr>
            </a:br>
            <a:endParaRPr lang="es-CO" dirty="0"/>
          </a:p>
        </p:txBody>
      </p:sp>
      <p:graphicFrame>
        <p:nvGraphicFramePr>
          <p:cNvPr id="5" name="Gráfico 4">
            <a:extLst>
              <a:ext uri="{FF2B5EF4-FFF2-40B4-BE49-F238E27FC236}">
                <a16:creationId xmlns:a16="http://schemas.microsoft.com/office/drawing/2014/main" id="{D3AD550B-B9E9-4148-A95D-BB0D168BDAE3}"/>
              </a:ext>
            </a:extLst>
          </p:cNvPr>
          <p:cNvGraphicFramePr>
            <a:graphicFrameLocks/>
          </p:cNvGraphicFramePr>
          <p:nvPr>
            <p:extLst>
              <p:ext uri="{D42A27DB-BD31-4B8C-83A1-F6EECF244321}">
                <p14:modId xmlns:p14="http://schemas.microsoft.com/office/powerpoint/2010/main" val="2946276066"/>
              </p:ext>
            </p:extLst>
          </p:nvPr>
        </p:nvGraphicFramePr>
        <p:xfrm>
          <a:off x="304800" y="755904"/>
          <a:ext cx="8022336" cy="397727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4" name="Rectángulo 3">
            <a:extLst>
              <a:ext uri="{FF2B5EF4-FFF2-40B4-BE49-F238E27FC236}">
                <a16:creationId xmlns:a16="http://schemas.microsoft.com/office/drawing/2014/main" id="{6EDB3D1D-80FE-4DD4-9B88-D6F475BF9771}"/>
              </a:ext>
            </a:extLst>
          </p:cNvPr>
          <p:cNvSpPr/>
          <p:nvPr/>
        </p:nvSpPr>
        <p:spPr>
          <a:xfrm>
            <a:off x="-183274" y="0"/>
            <a:ext cx="7677150" cy="830997"/>
          </a:xfrm>
          <a:prstGeom prst="rect">
            <a:avLst/>
          </a:prstGeom>
        </p:spPr>
        <p:txBody>
          <a:bodyPr wrap="square">
            <a:spAutoFit/>
          </a:bodyPr>
          <a:lstStyle/>
          <a:p>
            <a:pPr algn="ctr"/>
            <a:r>
              <a:rPr lang="es-ES" sz="2400" b="1" dirty="0">
                <a:solidFill>
                  <a:schemeClr val="accent2">
                    <a:lumMod val="50000"/>
                  </a:schemeClr>
                </a:solidFill>
                <a:latin typeface="Work Sans"/>
                <a:sym typeface="Candara"/>
              </a:rPr>
              <a:t>Valor total procesos VS. Valor adjudicado por modalidad de selección</a:t>
            </a:r>
            <a:endParaRPr lang="es-CO" sz="2400" b="1" dirty="0">
              <a:solidFill>
                <a:schemeClr val="accent2">
                  <a:lumMod val="50000"/>
                </a:schemeClr>
              </a:solidFill>
              <a:latin typeface="Work Sans"/>
            </a:endParaRPr>
          </a:p>
        </p:txBody>
      </p:sp>
      <p:sp>
        <p:nvSpPr>
          <p:cNvPr id="10" name="Título 2">
            <a:extLst>
              <a:ext uri="{FF2B5EF4-FFF2-40B4-BE49-F238E27FC236}">
                <a16:creationId xmlns:a16="http://schemas.microsoft.com/office/drawing/2014/main" id="{A7CEBE3C-38D7-4595-B42B-1EC027E55C77}"/>
              </a:ext>
            </a:extLst>
          </p:cNvPr>
          <p:cNvSpPr txBox="1">
            <a:spLocks/>
          </p:cNvSpPr>
          <p:nvPr/>
        </p:nvSpPr>
        <p:spPr bwMode="auto">
          <a:xfrm>
            <a:off x="47625" y="4633547"/>
            <a:ext cx="8836126" cy="509953"/>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2400" b="1" kern="1200">
                <a:solidFill>
                  <a:schemeClr val="tx2"/>
                </a:solidFill>
                <a:latin typeface="Candara" pitchFamily="34"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s-ES" sz="1200" b="0" dirty="0">
                <a:solidFill>
                  <a:schemeClr val="accent2">
                    <a:lumMod val="50000"/>
                  </a:schemeClr>
                </a:solidFill>
                <a:latin typeface="Work Sans"/>
                <a:sym typeface="Candara"/>
              </a:rPr>
              <a:t>*</a:t>
            </a:r>
            <a:r>
              <a:rPr lang="es-ES" sz="900" b="0" dirty="0">
                <a:solidFill>
                  <a:schemeClr val="accent2">
                    <a:lumMod val="50000"/>
                  </a:schemeClr>
                </a:solidFill>
                <a:latin typeface="Work Sans"/>
                <a:sym typeface="Candara"/>
              </a:rPr>
              <a:t>Se muestran los </a:t>
            </a:r>
            <a:r>
              <a:rPr lang="es-CO" sz="900" b="0" dirty="0">
                <a:solidFill>
                  <a:schemeClr val="accent2">
                    <a:lumMod val="50000"/>
                  </a:schemeClr>
                </a:solidFill>
                <a:latin typeface="Work Sans"/>
              </a:rPr>
              <a:t>procesos competitivos adelantados por la Agencia y los valores por los cuales fueron</a:t>
            </a:r>
            <a:r>
              <a:rPr lang="es-ES" sz="900" b="0" dirty="0">
                <a:solidFill>
                  <a:schemeClr val="accent2">
                    <a:lumMod val="50000"/>
                  </a:schemeClr>
                </a:solidFill>
                <a:latin typeface="Work Sans"/>
                <a:sym typeface="Candara"/>
              </a:rPr>
              <a:t> adjudicados</a:t>
            </a:r>
            <a:r>
              <a:rPr lang="es-ES" sz="1200" b="0" dirty="0">
                <a:solidFill>
                  <a:schemeClr val="accent2">
                    <a:lumMod val="50000"/>
                  </a:schemeClr>
                </a:solidFill>
                <a:latin typeface="Work Sans"/>
                <a:sym typeface="Candara"/>
              </a:rPr>
              <a:t>.</a:t>
            </a:r>
            <a:br>
              <a:rPr lang="es-ES" sz="1200" dirty="0">
                <a:solidFill>
                  <a:schemeClr val="accent2">
                    <a:lumMod val="50000"/>
                  </a:schemeClr>
                </a:solidFill>
                <a:latin typeface="Work Sans"/>
                <a:sym typeface="Candara"/>
              </a:rPr>
            </a:br>
            <a:endParaRPr lang="es-CO" sz="1200" dirty="0">
              <a:solidFill>
                <a:schemeClr val="accent2">
                  <a:lumMod val="50000"/>
                </a:schemeClr>
              </a:solidFill>
              <a:latin typeface="Work Sans"/>
            </a:endParaRPr>
          </a:p>
        </p:txBody>
      </p:sp>
      <p:graphicFrame>
        <p:nvGraphicFramePr>
          <p:cNvPr id="5" name="Gráfico 4">
            <a:extLst>
              <a:ext uri="{FF2B5EF4-FFF2-40B4-BE49-F238E27FC236}">
                <a16:creationId xmlns:a16="http://schemas.microsoft.com/office/drawing/2014/main" id="{F71096E6-839E-4079-879E-A01257407DC2}"/>
              </a:ext>
            </a:extLst>
          </p:cNvPr>
          <p:cNvGraphicFramePr>
            <a:graphicFrameLocks/>
          </p:cNvGraphicFramePr>
          <p:nvPr>
            <p:extLst>
              <p:ext uri="{D42A27DB-BD31-4B8C-83A1-F6EECF244321}">
                <p14:modId xmlns:p14="http://schemas.microsoft.com/office/powerpoint/2010/main" val="1427689052"/>
              </p:ext>
            </p:extLst>
          </p:nvPr>
        </p:nvGraphicFramePr>
        <p:xfrm>
          <a:off x="135793" y="725214"/>
          <a:ext cx="8747957" cy="400444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4" name="Título 2">
            <a:extLst>
              <a:ext uri="{FF2B5EF4-FFF2-40B4-BE49-F238E27FC236}">
                <a16:creationId xmlns:a16="http://schemas.microsoft.com/office/drawing/2014/main" id="{6DFC8646-8DC7-4985-A514-4C55C559070D}"/>
              </a:ext>
            </a:extLst>
          </p:cNvPr>
          <p:cNvSpPr txBox="1">
            <a:spLocks/>
          </p:cNvSpPr>
          <p:nvPr/>
        </p:nvSpPr>
        <p:spPr>
          <a:xfrm>
            <a:off x="291139" y="86494"/>
            <a:ext cx="7434370" cy="748669"/>
          </a:xfrm>
          <a:prstGeom prst="rect">
            <a:avLst/>
          </a:prstGeom>
          <a:noFill/>
          <a:ln>
            <a:noFill/>
          </a:ln>
        </p:spPr>
        <p:txBody>
          <a:bodyPr spcFirstLastPara="1" wrap="square" lIns="68575" tIns="34275" rIns="68575" bIns="34275"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FFFFFF"/>
              </a:buClr>
              <a:buSzPts val="1400"/>
              <a:buFont typeface="Work Sans SemiBold"/>
              <a:buNone/>
              <a:defRPr sz="3000" b="0" i="0" u="none" strike="noStrike" cap="none">
                <a:solidFill>
                  <a:srgbClr val="0066CD"/>
                </a:solidFill>
                <a:latin typeface="Work Sans Light"/>
                <a:ea typeface="Work Sans Light"/>
                <a:cs typeface="Work Sans Light"/>
                <a:sym typeface="Work Sans Light"/>
              </a:defRPr>
            </a:lvl1pPr>
            <a:lvl2pPr marR="0" lvl="1"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9pPr>
          </a:lstStyle>
          <a:p>
            <a:r>
              <a:rPr lang="es-CO" sz="2800" b="1" dirty="0">
                <a:solidFill>
                  <a:schemeClr val="accent2">
                    <a:lumMod val="50000"/>
                  </a:schemeClr>
                </a:solidFill>
                <a:latin typeface="Work Sans"/>
                <a:cs typeface="Arial"/>
                <a:sym typeface="Arial"/>
              </a:rPr>
              <a:t>Contratación Directa</a:t>
            </a:r>
          </a:p>
        </p:txBody>
      </p:sp>
      <p:graphicFrame>
        <p:nvGraphicFramePr>
          <p:cNvPr id="8" name="Gráfico 7">
            <a:extLst>
              <a:ext uri="{FF2B5EF4-FFF2-40B4-BE49-F238E27FC236}">
                <a16:creationId xmlns:a16="http://schemas.microsoft.com/office/drawing/2014/main" id="{10CEFC25-9929-4145-A9B9-88D5C75EF2C3}"/>
              </a:ext>
            </a:extLst>
          </p:cNvPr>
          <p:cNvGraphicFramePr>
            <a:graphicFrameLocks/>
          </p:cNvGraphicFramePr>
          <p:nvPr>
            <p:extLst>
              <p:ext uri="{D42A27DB-BD31-4B8C-83A1-F6EECF244321}">
                <p14:modId xmlns:p14="http://schemas.microsoft.com/office/powerpoint/2010/main" val="1359402717"/>
              </p:ext>
            </p:extLst>
          </p:nvPr>
        </p:nvGraphicFramePr>
        <p:xfrm>
          <a:off x="158496" y="835163"/>
          <a:ext cx="7839456" cy="4005061"/>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4" name="Título 2">
            <a:extLst>
              <a:ext uri="{FF2B5EF4-FFF2-40B4-BE49-F238E27FC236}">
                <a16:creationId xmlns:a16="http://schemas.microsoft.com/office/drawing/2014/main" id="{6DFC8646-8DC7-4985-A514-4C55C559070D}"/>
              </a:ext>
            </a:extLst>
          </p:cNvPr>
          <p:cNvSpPr txBox="1">
            <a:spLocks/>
          </p:cNvSpPr>
          <p:nvPr/>
        </p:nvSpPr>
        <p:spPr>
          <a:xfrm>
            <a:off x="291139" y="86494"/>
            <a:ext cx="7434370" cy="748669"/>
          </a:xfrm>
          <a:prstGeom prst="rect">
            <a:avLst/>
          </a:prstGeom>
          <a:noFill/>
          <a:ln>
            <a:noFill/>
          </a:ln>
        </p:spPr>
        <p:txBody>
          <a:bodyPr spcFirstLastPara="1" wrap="square" lIns="68575" tIns="34275" rIns="68575" bIns="34275" anchor="ctr" anchorCtr="0"/>
          <a:lstStyle>
            <a:defPPr marR="0" lvl="0" algn="l" rtl="0">
              <a:lnSpc>
                <a:spcPct val="100000"/>
              </a:lnSpc>
              <a:spcBef>
                <a:spcPts val="0"/>
              </a:spcBef>
              <a:spcAft>
                <a:spcPts val="0"/>
              </a:spcAft>
            </a:defPPr>
            <a:lvl1pPr marR="0" lvl="0" algn="l" rtl="0">
              <a:lnSpc>
                <a:spcPct val="90000"/>
              </a:lnSpc>
              <a:spcBef>
                <a:spcPts val="0"/>
              </a:spcBef>
              <a:spcAft>
                <a:spcPts val="0"/>
              </a:spcAft>
              <a:buClr>
                <a:srgbClr val="FFFFFF"/>
              </a:buClr>
              <a:buSzPts val="1400"/>
              <a:buFont typeface="Work Sans SemiBold"/>
              <a:buNone/>
              <a:defRPr sz="3000" b="0" i="0" u="none" strike="noStrike" cap="none">
                <a:solidFill>
                  <a:srgbClr val="0066CD"/>
                </a:solidFill>
                <a:latin typeface="Work Sans Light"/>
                <a:ea typeface="Work Sans Light"/>
                <a:cs typeface="Work Sans Light"/>
                <a:sym typeface="Work Sans Light"/>
              </a:defRPr>
            </a:lvl1pPr>
            <a:lvl2pPr marR="0" lvl="1"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2pPr>
            <a:lvl3pPr marR="0" lvl="2"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3pPr>
            <a:lvl4pPr marR="0" lvl="3"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4pPr>
            <a:lvl5pPr marR="0" lvl="4"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5pPr>
            <a:lvl6pPr marR="0" lvl="5"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6pPr>
            <a:lvl7pPr marR="0" lvl="6"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7pPr>
            <a:lvl8pPr marR="0" lvl="7"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8pPr>
            <a:lvl9pPr marR="0" lvl="8" algn="l" rtl="0">
              <a:lnSpc>
                <a:spcPct val="100000"/>
              </a:lnSpc>
              <a:spcBef>
                <a:spcPts val="0"/>
              </a:spcBef>
              <a:spcAft>
                <a:spcPts val="0"/>
              </a:spcAft>
              <a:buClr>
                <a:srgbClr val="FFFFFF"/>
              </a:buClr>
              <a:buSzPts val="1100"/>
              <a:buFont typeface="Arial"/>
              <a:buNone/>
              <a:defRPr sz="1400" b="0" i="0" u="none" strike="noStrike" cap="none">
                <a:solidFill>
                  <a:srgbClr val="FFFFFF"/>
                </a:solidFill>
                <a:latin typeface="Arial"/>
                <a:ea typeface="Arial"/>
                <a:cs typeface="Arial"/>
                <a:sym typeface="Arial"/>
              </a:defRPr>
            </a:lvl9pPr>
          </a:lstStyle>
          <a:p>
            <a:r>
              <a:rPr lang="es-ES" sz="2800" b="1" dirty="0">
                <a:solidFill>
                  <a:schemeClr val="accent2">
                    <a:lumMod val="50000"/>
                  </a:schemeClr>
                </a:solidFill>
                <a:latin typeface="Work Sans"/>
                <a:cs typeface="Arial"/>
                <a:sym typeface="Candara"/>
              </a:rPr>
              <a:t>Valor Contratación Directa</a:t>
            </a:r>
            <a:endParaRPr lang="es-CO" sz="2800" b="1" dirty="0">
              <a:solidFill>
                <a:schemeClr val="accent2">
                  <a:lumMod val="50000"/>
                </a:schemeClr>
              </a:solidFill>
              <a:latin typeface="Work Sans"/>
              <a:cs typeface="Arial"/>
            </a:endParaRPr>
          </a:p>
        </p:txBody>
      </p:sp>
      <p:sp>
        <p:nvSpPr>
          <p:cNvPr id="7" name="Rectángulo 6">
            <a:extLst>
              <a:ext uri="{FF2B5EF4-FFF2-40B4-BE49-F238E27FC236}">
                <a16:creationId xmlns:a16="http://schemas.microsoft.com/office/drawing/2014/main" id="{4C26D312-1594-46E0-828B-59511263AA71}"/>
              </a:ext>
            </a:extLst>
          </p:cNvPr>
          <p:cNvSpPr/>
          <p:nvPr/>
        </p:nvSpPr>
        <p:spPr>
          <a:xfrm>
            <a:off x="31702" y="4810779"/>
            <a:ext cx="8706677" cy="261610"/>
          </a:xfrm>
          <a:prstGeom prst="rect">
            <a:avLst/>
          </a:prstGeom>
        </p:spPr>
        <p:txBody>
          <a:bodyPr wrap="square">
            <a:spAutoFit/>
          </a:bodyPr>
          <a:lstStyle/>
          <a:p>
            <a:r>
              <a:rPr lang="es-ES" sz="1050" dirty="0">
                <a:solidFill>
                  <a:schemeClr val="accent2">
                    <a:lumMod val="50000"/>
                  </a:schemeClr>
                </a:solidFill>
                <a:latin typeface="Work Sans"/>
                <a:sym typeface="Candara"/>
              </a:rPr>
              <a:t>*</a:t>
            </a:r>
            <a:r>
              <a:rPr lang="es-ES" sz="900" dirty="0">
                <a:solidFill>
                  <a:schemeClr val="accent2">
                    <a:lumMod val="50000"/>
                  </a:schemeClr>
                </a:solidFill>
                <a:latin typeface="Work Sans"/>
                <a:sym typeface="Candara"/>
              </a:rPr>
              <a:t>Se muestran los valores totales de los contratos de prestación de servicios.</a:t>
            </a:r>
            <a:endParaRPr lang="es-CO" sz="1050" dirty="0">
              <a:solidFill>
                <a:schemeClr val="accent2">
                  <a:lumMod val="50000"/>
                </a:schemeClr>
              </a:solidFill>
              <a:latin typeface="Work Sans"/>
            </a:endParaRPr>
          </a:p>
        </p:txBody>
      </p:sp>
      <p:graphicFrame>
        <p:nvGraphicFramePr>
          <p:cNvPr id="5" name="Gráfico 4">
            <a:extLst>
              <a:ext uri="{FF2B5EF4-FFF2-40B4-BE49-F238E27FC236}">
                <a16:creationId xmlns:a16="http://schemas.microsoft.com/office/drawing/2014/main" id="{5F767A70-3CFC-46F3-9D80-E5047756EF7E}"/>
              </a:ext>
            </a:extLst>
          </p:cNvPr>
          <p:cNvGraphicFramePr>
            <a:graphicFrameLocks/>
          </p:cNvGraphicFramePr>
          <p:nvPr>
            <p:extLst>
              <p:ext uri="{D42A27DB-BD31-4B8C-83A1-F6EECF244321}">
                <p14:modId xmlns:p14="http://schemas.microsoft.com/office/powerpoint/2010/main" val="3220879042"/>
              </p:ext>
            </p:extLst>
          </p:nvPr>
        </p:nvGraphicFramePr>
        <p:xfrm>
          <a:off x="126124" y="672662"/>
          <a:ext cx="8986174" cy="41381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8700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5" name="Título 2">
            <a:extLst>
              <a:ext uri="{FF2B5EF4-FFF2-40B4-BE49-F238E27FC236}">
                <a16:creationId xmlns:a16="http://schemas.microsoft.com/office/drawing/2014/main" id="{800C1F92-C96E-4941-AC1E-0B8A2F77CDE5}"/>
              </a:ext>
            </a:extLst>
          </p:cNvPr>
          <p:cNvSpPr>
            <a:spLocks noGrp="1"/>
          </p:cNvSpPr>
          <p:nvPr>
            <p:ph type="title"/>
          </p:nvPr>
        </p:nvSpPr>
        <p:spPr>
          <a:xfrm>
            <a:off x="-270430" y="170117"/>
            <a:ext cx="8609844" cy="493272"/>
          </a:xfrm>
        </p:spPr>
        <p:txBody>
          <a:bodyPr/>
          <a:lstStyle/>
          <a:p>
            <a:pPr algn="ctr"/>
            <a:r>
              <a:rPr lang="es-ES" sz="2800" b="1" dirty="0">
                <a:solidFill>
                  <a:schemeClr val="accent2">
                    <a:lumMod val="50000"/>
                  </a:schemeClr>
                </a:solidFill>
                <a:latin typeface="Work Sans"/>
                <a:cs typeface="Arial"/>
                <a:sym typeface="Candara"/>
              </a:rPr>
              <a:t>Procesos 2018 Valor total procesos VS. valor por modalidad</a:t>
            </a:r>
            <a:endParaRPr lang="es-CO" sz="2800" b="1" dirty="0">
              <a:solidFill>
                <a:schemeClr val="accent2">
                  <a:lumMod val="50000"/>
                </a:schemeClr>
              </a:solidFill>
              <a:latin typeface="Work Sans"/>
              <a:cs typeface="Arial"/>
            </a:endParaRPr>
          </a:p>
        </p:txBody>
      </p:sp>
      <p:sp>
        <p:nvSpPr>
          <p:cNvPr id="7" name="Rectángulo 6">
            <a:extLst>
              <a:ext uri="{FF2B5EF4-FFF2-40B4-BE49-F238E27FC236}">
                <a16:creationId xmlns:a16="http://schemas.microsoft.com/office/drawing/2014/main" id="{E9931AB8-B214-475B-81BD-10FE2378EA3C}"/>
              </a:ext>
            </a:extLst>
          </p:cNvPr>
          <p:cNvSpPr/>
          <p:nvPr/>
        </p:nvSpPr>
        <p:spPr>
          <a:xfrm>
            <a:off x="0" y="4888523"/>
            <a:ext cx="8515073" cy="230832"/>
          </a:xfrm>
          <a:prstGeom prst="rect">
            <a:avLst/>
          </a:prstGeom>
        </p:spPr>
        <p:txBody>
          <a:bodyPr wrap="square">
            <a:spAutoFit/>
          </a:bodyPr>
          <a:lstStyle/>
          <a:p>
            <a:r>
              <a:rPr lang="es-ES" sz="900" dirty="0">
                <a:solidFill>
                  <a:schemeClr val="accent2">
                    <a:lumMod val="50000"/>
                  </a:schemeClr>
                </a:solidFill>
                <a:latin typeface="Work Sans"/>
                <a:sym typeface="Candara"/>
              </a:rPr>
              <a:t>*Los procesos de concursos de méritos abierto juegan un papel importante en la Contratación de la Agencia</a:t>
            </a:r>
          </a:p>
        </p:txBody>
      </p:sp>
      <p:graphicFrame>
        <p:nvGraphicFramePr>
          <p:cNvPr id="8" name="Gráfico 7">
            <a:extLst>
              <a:ext uri="{FF2B5EF4-FFF2-40B4-BE49-F238E27FC236}">
                <a16:creationId xmlns:a16="http://schemas.microsoft.com/office/drawing/2014/main" id="{6ABB9C39-EF55-4CBB-B108-38130FA331C8}"/>
              </a:ext>
            </a:extLst>
          </p:cNvPr>
          <p:cNvGraphicFramePr>
            <a:graphicFrameLocks/>
          </p:cNvGraphicFramePr>
          <p:nvPr>
            <p:extLst>
              <p:ext uri="{D42A27DB-BD31-4B8C-83A1-F6EECF244321}">
                <p14:modId xmlns:p14="http://schemas.microsoft.com/office/powerpoint/2010/main" val="2243870067"/>
              </p:ext>
            </p:extLst>
          </p:nvPr>
        </p:nvGraphicFramePr>
        <p:xfrm>
          <a:off x="199697" y="924909"/>
          <a:ext cx="8515073" cy="396361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98ABFD15-98CB-4963-9513-AEC7D742D25C}"/>
              </a:ext>
            </a:extLst>
          </p:cNvPr>
          <p:cNvSpPr/>
          <p:nvPr/>
        </p:nvSpPr>
        <p:spPr>
          <a:xfrm>
            <a:off x="136470" y="4704912"/>
            <a:ext cx="7329488" cy="369332"/>
          </a:xfrm>
          <a:prstGeom prst="rect">
            <a:avLst/>
          </a:prstGeom>
        </p:spPr>
        <p:txBody>
          <a:bodyPr wrap="square">
            <a:spAutoFit/>
          </a:bodyPr>
          <a:lstStyle/>
          <a:p>
            <a:pPr algn="just"/>
            <a:endParaRPr lang="es-ES" sz="900" dirty="0">
              <a:solidFill>
                <a:schemeClr val="accent2">
                  <a:lumMod val="50000"/>
                </a:schemeClr>
              </a:solidFill>
              <a:latin typeface="Work Sans"/>
              <a:sym typeface="Candara"/>
            </a:endParaRPr>
          </a:p>
          <a:p>
            <a:r>
              <a:rPr lang="es-ES" sz="900" dirty="0">
                <a:solidFill>
                  <a:schemeClr val="accent2">
                    <a:lumMod val="50000"/>
                  </a:schemeClr>
                </a:solidFill>
                <a:latin typeface="Work Sans"/>
                <a:sym typeface="Candara"/>
              </a:rPr>
              <a:t>*Fuente: Vicepresidencia Administrativa y Financiera y Vicepresidencia de planeación Riesgos y Entorno</a:t>
            </a:r>
          </a:p>
        </p:txBody>
      </p:sp>
      <p:sp>
        <p:nvSpPr>
          <p:cNvPr id="7" name="Rectángulo 6">
            <a:extLst>
              <a:ext uri="{FF2B5EF4-FFF2-40B4-BE49-F238E27FC236}">
                <a16:creationId xmlns:a16="http://schemas.microsoft.com/office/drawing/2014/main" id="{79AB0F6D-D916-4503-94D5-2B7D8DABA12E}"/>
              </a:ext>
            </a:extLst>
          </p:cNvPr>
          <p:cNvSpPr/>
          <p:nvPr/>
        </p:nvSpPr>
        <p:spPr>
          <a:xfrm>
            <a:off x="714375" y="290185"/>
            <a:ext cx="6419850" cy="707886"/>
          </a:xfrm>
          <a:prstGeom prst="rect">
            <a:avLst/>
          </a:prstGeom>
        </p:spPr>
        <p:txBody>
          <a:bodyPr wrap="square">
            <a:spAutoFit/>
          </a:bodyPr>
          <a:lstStyle/>
          <a:p>
            <a:pPr algn="ctr"/>
            <a:r>
              <a:rPr lang="es-ES" sz="2000" b="1" dirty="0">
                <a:solidFill>
                  <a:schemeClr val="accent2">
                    <a:lumMod val="50000"/>
                  </a:schemeClr>
                </a:solidFill>
                <a:latin typeface="Work Sans"/>
                <a:sym typeface="Candara"/>
              </a:rPr>
              <a:t>Procesos 2018 / Selección Abreviada Acuerdos Marco </a:t>
            </a:r>
            <a:endParaRPr lang="es-CO" sz="2000" dirty="0"/>
          </a:p>
        </p:txBody>
      </p:sp>
      <p:graphicFrame>
        <p:nvGraphicFramePr>
          <p:cNvPr id="9" name="Gráfico 8">
            <a:extLst>
              <a:ext uri="{FF2B5EF4-FFF2-40B4-BE49-F238E27FC236}">
                <a16:creationId xmlns:a16="http://schemas.microsoft.com/office/drawing/2014/main" id="{C80892C4-748E-4A8F-ADDE-A281EE99F82E}"/>
              </a:ext>
            </a:extLst>
          </p:cNvPr>
          <p:cNvGraphicFramePr>
            <a:graphicFrameLocks/>
          </p:cNvGraphicFramePr>
          <p:nvPr>
            <p:extLst>
              <p:ext uri="{D42A27DB-BD31-4B8C-83A1-F6EECF244321}">
                <p14:modId xmlns:p14="http://schemas.microsoft.com/office/powerpoint/2010/main" val="3743510540"/>
              </p:ext>
            </p:extLst>
          </p:nvPr>
        </p:nvGraphicFramePr>
        <p:xfrm>
          <a:off x="438912" y="998071"/>
          <a:ext cx="8363712" cy="347472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07921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0704" y="304800"/>
            <a:ext cx="6492362" cy="1269239"/>
          </a:xfrm>
        </p:spPr>
        <p:txBody>
          <a:bodyPr/>
          <a:lstStyle/>
          <a:p>
            <a:pPr algn="ctr"/>
            <a:r>
              <a:rPr lang="es-CO" sz="2800" b="1" dirty="0"/>
              <a:t>4.          Procesos Desiertos</a:t>
            </a:r>
            <a:endParaRPr lang="es-ES_tradnl" sz="2800" b="1" dirty="0"/>
          </a:p>
        </p:txBody>
      </p:sp>
      <p:sp>
        <p:nvSpPr>
          <p:cNvPr id="3" name="Marcador de texto 2"/>
          <p:cNvSpPr>
            <a:spLocks noGrp="1"/>
          </p:cNvSpPr>
          <p:nvPr>
            <p:ph type="body" idx="1"/>
          </p:nvPr>
        </p:nvSpPr>
        <p:spPr>
          <a:xfrm>
            <a:off x="1162253" y="1718838"/>
            <a:ext cx="6492362" cy="1926570"/>
          </a:xfrm>
        </p:spPr>
        <p:txBody>
          <a:bodyPr/>
          <a:lstStyle/>
          <a:p>
            <a:pPr algn="ctr"/>
            <a:r>
              <a:rPr lang="es-CO" sz="1600" dirty="0"/>
              <a:t>Hace referencia a aquellos procesos cuya vocación de ser adjudicados, se vio truncada  por ausencia de proponentes o por que habiendo existido proponentes, los mismos no cumplieron con los requisitos establecidos en el pliego de condiciones.</a:t>
            </a:r>
            <a:br>
              <a:rPr lang="es-CO" sz="1600" dirty="0"/>
            </a:br>
            <a:br>
              <a:rPr lang="es-CO" sz="1600" dirty="0"/>
            </a:br>
            <a:br>
              <a:rPr lang="es-CO" sz="1600" dirty="0"/>
            </a:br>
            <a:endParaRPr lang="es-ES_tradnl" sz="1600" dirty="0"/>
          </a:p>
        </p:txBody>
      </p:sp>
    </p:spTree>
    <p:extLst>
      <p:ext uri="{BB962C8B-B14F-4D97-AF65-F5344CB8AC3E}">
        <p14:creationId xmlns:p14="http://schemas.microsoft.com/office/powerpoint/2010/main" val="1616457589"/>
      </p:ext>
    </p:extLst>
  </p:cSld>
  <p:clrMapOvr>
    <a:masterClrMapping/>
  </p:clrMapOvr>
</p:sld>
</file>

<file path=ppt/theme/theme1.xml><?xml version="1.0" encoding="utf-8"?>
<a:theme xmlns:a="http://schemas.openxmlformats.org/drawingml/2006/main" name="Presidencia de Colomba">
  <a:themeElements>
    <a:clrScheme name="Presidencia">
      <a:dk1>
        <a:srgbClr val="073763"/>
      </a:dk1>
      <a:lt1>
        <a:srgbClr val="FFFFFF"/>
      </a:lt1>
      <a:dk2>
        <a:srgbClr val="3C78D8"/>
      </a:dk2>
      <a:lt2>
        <a:srgbClr val="A4C2F4"/>
      </a:lt2>
      <a:accent1>
        <a:srgbClr val="E4EDFE"/>
      </a:accent1>
      <a:accent2>
        <a:srgbClr val="B7CFFF"/>
      </a:accent2>
      <a:accent3>
        <a:srgbClr val="88ACF8"/>
      </a:accent3>
      <a:accent4>
        <a:srgbClr val="5B8BFF"/>
      </a:accent4>
      <a:accent5>
        <a:srgbClr val="6D98FF"/>
      </a:accent5>
      <a:accent6>
        <a:srgbClr val="2A54A7"/>
      </a:accent6>
      <a:hlink>
        <a:srgbClr val="F45721"/>
      </a:hlink>
      <a:folHlink>
        <a:srgbClr val="FFA06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6487</TotalTime>
  <Words>492</Words>
  <Application>Microsoft Office PowerPoint</Application>
  <PresentationFormat>Presentación en pantalla (16:9)</PresentationFormat>
  <Paragraphs>52</Paragraphs>
  <Slides>23</Slides>
  <Notes>13</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23</vt:i4>
      </vt:variant>
    </vt:vector>
  </HeadingPairs>
  <TitlesOfParts>
    <vt:vector size="29" baseType="lpstr">
      <vt:lpstr>Arial</vt:lpstr>
      <vt:lpstr>Candara</vt:lpstr>
      <vt:lpstr>Work Sans</vt:lpstr>
      <vt:lpstr>Work Sans Light</vt:lpstr>
      <vt:lpstr>Work Sans SemiBold</vt:lpstr>
      <vt:lpstr>Presidencia de Colomba</vt:lpstr>
      <vt:lpstr>Presentación de PowerPoint</vt:lpstr>
      <vt:lpstr>PROCESOS 2018</vt:lpstr>
      <vt:lpstr>    *No incluye  contratación Directa </vt:lpstr>
      <vt:lpstr>Presentación de PowerPoint</vt:lpstr>
      <vt:lpstr>Presentación de PowerPoint</vt:lpstr>
      <vt:lpstr>Presentación de PowerPoint</vt:lpstr>
      <vt:lpstr>Procesos 2018 Valor total procesos VS. valor por modalidad</vt:lpstr>
      <vt:lpstr>Presentación de PowerPoint</vt:lpstr>
      <vt:lpstr>4.          Procesos Desiertos</vt:lpstr>
      <vt:lpstr>Presentación de PowerPoint</vt:lpstr>
      <vt:lpstr>Presentación de PowerPoint</vt:lpstr>
      <vt:lpstr>Presentación de PowerPoint</vt:lpstr>
      <vt:lpstr>1. Publicación de documentos</vt:lpstr>
      <vt:lpstr>Presentación de PowerPoint</vt:lpstr>
      <vt:lpstr>2.Tiempo para la preparación de las propuestas</vt:lpstr>
      <vt:lpstr>Presentación de PowerPoint</vt:lpstr>
      <vt:lpstr>3. Tiempo de duración de los procesos de selección  </vt:lpstr>
      <vt:lpstr>Presentación de PowerPoint</vt:lpstr>
      <vt:lpstr>  4. Participación de Proponentes  </vt:lpstr>
      <vt:lpstr>Presentación de PowerPoint</vt:lpstr>
      <vt:lpstr>  5 .    Adendas</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Diana Zuleidy Lopez Rojas</dc:creator>
  <cp:lastModifiedBy>Diana Zuleidy Lopez Rojas</cp:lastModifiedBy>
  <cp:revision>84</cp:revision>
  <dcterms:modified xsi:type="dcterms:W3CDTF">2019-01-30T17:23:24Z</dcterms:modified>
</cp:coreProperties>
</file>