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119"/>
  </p:notesMasterIdLst>
  <p:handoutMasterIdLst>
    <p:handoutMasterId r:id="rId120"/>
  </p:handoutMasterIdLst>
  <p:sldIdLst>
    <p:sldId id="489" r:id="rId2"/>
    <p:sldId id="487" r:id="rId3"/>
    <p:sldId id="455" r:id="rId4"/>
    <p:sldId id="619" r:id="rId5"/>
    <p:sldId id="620" r:id="rId6"/>
    <p:sldId id="621" r:id="rId7"/>
    <p:sldId id="622" r:id="rId8"/>
    <p:sldId id="623" r:id="rId9"/>
    <p:sldId id="626" r:id="rId10"/>
    <p:sldId id="628" r:id="rId11"/>
    <p:sldId id="477" r:id="rId12"/>
    <p:sldId id="485" r:id="rId13"/>
    <p:sldId id="479" r:id="rId14"/>
    <p:sldId id="480" r:id="rId15"/>
    <p:sldId id="481" r:id="rId16"/>
    <p:sldId id="660" r:id="rId17"/>
    <p:sldId id="661" r:id="rId18"/>
    <p:sldId id="662" r:id="rId19"/>
    <p:sldId id="663" r:id="rId20"/>
    <p:sldId id="666" r:id="rId21"/>
    <p:sldId id="667" r:id="rId22"/>
    <p:sldId id="668" r:id="rId23"/>
    <p:sldId id="563" r:id="rId24"/>
    <p:sldId id="564" r:id="rId25"/>
    <p:sldId id="565" r:id="rId26"/>
    <p:sldId id="566" r:id="rId27"/>
    <p:sldId id="567" r:id="rId28"/>
    <p:sldId id="357" r:id="rId29"/>
    <p:sldId id="359" r:id="rId30"/>
    <p:sldId id="399" r:id="rId31"/>
    <p:sldId id="383" r:id="rId32"/>
    <p:sldId id="376" r:id="rId33"/>
    <p:sldId id="384" r:id="rId34"/>
    <p:sldId id="421" r:id="rId35"/>
    <p:sldId id="422" r:id="rId36"/>
    <p:sldId id="423" r:id="rId37"/>
    <p:sldId id="424" r:id="rId38"/>
    <p:sldId id="406" r:id="rId39"/>
    <p:sldId id="408" r:id="rId40"/>
    <p:sldId id="409" r:id="rId41"/>
    <p:sldId id="410" r:id="rId42"/>
    <p:sldId id="402" r:id="rId43"/>
    <p:sldId id="361" r:id="rId44"/>
    <p:sldId id="392" r:id="rId45"/>
    <p:sldId id="395" r:id="rId46"/>
    <p:sldId id="397" r:id="rId47"/>
    <p:sldId id="400" r:id="rId48"/>
    <p:sldId id="378" r:id="rId49"/>
    <p:sldId id="391" r:id="rId50"/>
    <p:sldId id="394" r:id="rId51"/>
    <p:sldId id="425" r:id="rId52"/>
    <p:sldId id="426" r:id="rId53"/>
    <p:sldId id="380" r:id="rId54"/>
    <p:sldId id="389" r:id="rId55"/>
    <p:sldId id="398" r:id="rId56"/>
    <p:sldId id="381" r:id="rId57"/>
    <p:sldId id="436" r:id="rId58"/>
    <p:sldId id="431" r:id="rId59"/>
    <p:sldId id="382" r:id="rId60"/>
    <p:sldId id="435" r:id="rId61"/>
    <p:sldId id="490" r:id="rId62"/>
    <p:sldId id="542" r:id="rId63"/>
    <p:sldId id="568" r:id="rId64"/>
    <p:sldId id="570" r:id="rId65"/>
    <p:sldId id="571" r:id="rId66"/>
    <p:sldId id="572" r:id="rId67"/>
    <p:sldId id="574" r:id="rId68"/>
    <p:sldId id="575" r:id="rId69"/>
    <p:sldId id="576" r:id="rId70"/>
    <p:sldId id="578" r:id="rId71"/>
    <p:sldId id="579" r:id="rId72"/>
    <p:sldId id="580" r:id="rId73"/>
    <p:sldId id="581" r:id="rId74"/>
    <p:sldId id="583" r:id="rId75"/>
    <p:sldId id="584" r:id="rId76"/>
    <p:sldId id="586" r:id="rId77"/>
    <p:sldId id="588" r:id="rId78"/>
    <p:sldId id="589" r:id="rId79"/>
    <p:sldId id="591" r:id="rId80"/>
    <p:sldId id="592" r:id="rId81"/>
    <p:sldId id="593" r:id="rId82"/>
    <p:sldId id="595" r:id="rId83"/>
    <p:sldId id="596" r:id="rId84"/>
    <p:sldId id="598" r:id="rId85"/>
    <p:sldId id="599" r:id="rId86"/>
    <p:sldId id="600" r:id="rId87"/>
    <p:sldId id="601" r:id="rId88"/>
    <p:sldId id="602" r:id="rId89"/>
    <p:sldId id="603" r:id="rId90"/>
    <p:sldId id="604" r:id="rId91"/>
    <p:sldId id="605" r:id="rId92"/>
    <p:sldId id="607" r:id="rId93"/>
    <p:sldId id="608" r:id="rId94"/>
    <p:sldId id="609" r:id="rId95"/>
    <p:sldId id="610" r:id="rId96"/>
    <p:sldId id="611" r:id="rId97"/>
    <p:sldId id="614" r:id="rId98"/>
    <p:sldId id="615" r:id="rId99"/>
    <p:sldId id="616" r:id="rId100"/>
    <p:sldId id="617" r:id="rId101"/>
    <p:sldId id="629" r:id="rId102"/>
    <p:sldId id="630" r:id="rId103"/>
    <p:sldId id="631" r:id="rId104"/>
    <p:sldId id="632" r:id="rId105"/>
    <p:sldId id="633" r:id="rId106"/>
    <p:sldId id="634" r:id="rId107"/>
    <p:sldId id="635" r:id="rId108"/>
    <p:sldId id="636" r:id="rId109"/>
    <p:sldId id="637" r:id="rId110"/>
    <p:sldId id="638" r:id="rId111"/>
    <p:sldId id="639" r:id="rId112"/>
    <p:sldId id="640" r:id="rId113"/>
    <p:sldId id="641" r:id="rId114"/>
    <p:sldId id="642" r:id="rId115"/>
    <p:sldId id="643" r:id="rId116"/>
    <p:sldId id="644" r:id="rId117"/>
    <p:sldId id="645" r:id="rId118"/>
  </p:sldIdLst>
  <p:sldSz cx="9906000" cy="6858000" type="A4"/>
  <p:notesSz cx="6954838" cy="9240838"/>
  <p:defaultTextStyle>
    <a:defPPr>
      <a:defRPr lang="es-C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911"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800000"/>
    <a:srgbClr val="094677"/>
    <a:srgbClr val="082754"/>
    <a:srgbClr val="0A4D7A"/>
    <a:srgbClr val="A50021"/>
    <a:srgbClr val="996633"/>
    <a:srgbClr val="09466D"/>
    <a:srgbClr val="E36B1A"/>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p:cViewPr varScale="1">
        <p:scale>
          <a:sx n="96" d="100"/>
          <a:sy n="96" d="100"/>
        </p:scale>
        <p:origin x="90" y="162"/>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2064" y="-90"/>
      </p:cViewPr>
      <p:guideLst>
        <p:guide orient="horz" pos="2911"/>
        <p:guide pos="219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A67C9-816E-4737-A31E-E8BD40C2F9B2}"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s-CO"/>
        </a:p>
      </dgm:t>
    </dgm:pt>
    <dgm:pt modelId="{45B30C86-F8F0-4218-83E5-39C9F9284A0B}">
      <dgm:prSet phldrT="[Texto]" custT="1"/>
      <dgm:spPr/>
      <dgm:t>
        <a:bodyPr/>
        <a:lstStyle/>
        <a:p>
          <a:r>
            <a:rPr lang="es-CO" sz="1050" b="1" u="sng" smtClean="0"/>
            <a:t>ELDORADO</a:t>
          </a:r>
          <a:endParaRPr lang="es-CO" sz="1050" b="1" u="sng" dirty="0"/>
        </a:p>
      </dgm:t>
    </dgm:pt>
    <dgm:pt modelId="{40DC324E-9302-41DC-B71D-992D4CBA5B63}" type="parTrans" cxnId="{08C928EF-C250-4A56-9B36-8D465BBF695D}">
      <dgm:prSet/>
      <dgm:spPr/>
      <dgm:t>
        <a:bodyPr/>
        <a:lstStyle/>
        <a:p>
          <a:endParaRPr lang="es-CO" sz="2400">
            <a:solidFill>
              <a:schemeClr val="tx1"/>
            </a:solidFill>
          </a:endParaRPr>
        </a:p>
      </dgm:t>
    </dgm:pt>
    <dgm:pt modelId="{4F0B3700-4F89-4883-8A38-4693B6F38850}" type="sibTrans" cxnId="{08C928EF-C250-4A56-9B36-8D465BBF695D}">
      <dgm:prSet/>
      <dgm:spPr/>
      <dgm:t>
        <a:bodyPr/>
        <a:lstStyle/>
        <a:p>
          <a:endParaRPr lang="es-CO" sz="2400">
            <a:solidFill>
              <a:schemeClr val="tx1"/>
            </a:solidFill>
          </a:endParaRPr>
        </a:p>
      </dgm:t>
    </dgm:pt>
    <dgm:pt modelId="{F7B4A6DA-CE48-431A-B8F8-9FDBB51968CB}">
      <dgm:prSet phldrT="[Texto]" custT="1"/>
      <dgm:spPr/>
      <dgm:t>
        <a:bodyPr/>
        <a:lstStyle/>
        <a:p>
          <a:r>
            <a:rPr lang="es-CO" sz="1050" b="1" u="sng" smtClean="0"/>
            <a:t>Rafael Núñez</a:t>
          </a:r>
          <a:endParaRPr lang="es-CO" sz="1050" b="1" u="sng" dirty="0"/>
        </a:p>
      </dgm:t>
    </dgm:pt>
    <dgm:pt modelId="{36F3EAED-5E1B-4C34-8EA0-00CFFECA8CFD}" type="parTrans" cxnId="{8215DF7A-9AF0-4A40-9C94-EB0F22813A8C}">
      <dgm:prSet/>
      <dgm:spPr/>
      <dgm:t>
        <a:bodyPr/>
        <a:lstStyle/>
        <a:p>
          <a:endParaRPr lang="es-CO" sz="2400">
            <a:solidFill>
              <a:schemeClr val="tx1"/>
            </a:solidFill>
          </a:endParaRPr>
        </a:p>
      </dgm:t>
    </dgm:pt>
    <dgm:pt modelId="{BD0892B0-37CA-4F95-853E-D848C0CE7D4A}" type="sibTrans" cxnId="{8215DF7A-9AF0-4A40-9C94-EB0F22813A8C}">
      <dgm:prSet/>
      <dgm:spPr/>
      <dgm:t>
        <a:bodyPr/>
        <a:lstStyle/>
        <a:p>
          <a:endParaRPr lang="es-CO" sz="2400">
            <a:solidFill>
              <a:schemeClr val="tx1"/>
            </a:solidFill>
          </a:endParaRPr>
        </a:p>
      </dgm:t>
    </dgm:pt>
    <dgm:pt modelId="{7F0443AF-90EC-46D5-9230-47B83000EFCA}">
      <dgm:prSet phldrT="[Texto]" custT="1"/>
      <dgm:spPr/>
      <dgm:t>
        <a:bodyPr/>
        <a:lstStyle/>
        <a:p>
          <a:r>
            <a:rPr lang="es-CO" sz="1050" b="1" u="sng" smtClean="0"/>
            <a:t>Alfonso Bonilla Aragón</a:t>
          </a:r>
          <a:endParaRPr lang="es-CO" sz="1050" b="1" u="sng" dirty="0"/>
        </a:p>
      </dgm:t>
    </dgm:pt>
    <dgm:pt modelId="{7A4B4B5F-4754-4D95-A9B5-6EF526FD6FE1}" type="parTrans" cxnId="{3262A0C5-CAA9-42E5-BFE5-0245E666712E}">
      <dgm:prSet/>
      <dgm:spPr/>
      <dgm:t>
        <a:bodyPr/>
        <a:lstStyle/>
        <a:p>
          <a:endParaRPr lang="es-CO" sz="2400">
            <a:solidFill>
              <a:schemeClr val="tx1"/>
            </a:solidFill>
          </a:endParaRPr>
        </a:p>
      </dgm:t>
    </dgm:pt>
    <dgm:pt modelId="{6A3923B4-5E7A-437A-8B44-DEB4F8738E4B}" type="sibTrans" cxnId="{3262A0C5-CAA9-42E5-BFE5-0245E666712E}">
      <dgm:prSet/>
      <dgm:spPr/>
      <dgm:t>
        <a:bodyPr/>
        <a:lstStyle/>
        <a:p>
          <a:endParaRPr lang="es-CO" sz="2400">
            <a:solidFill>
              <a:schemeClr val="tx1"/>
            </a:solidFill>
          </a:endParaRPr>
        </a:p>
      </dgm:t>
    </dgm:pt>
    <dgm:pt modelId="{DD6C0F55-5F82-4FA8-929C-04163B1AA03D}">
      <dgm:prSet phldrT="[Texto]" custT="1"/>
      <dgm:spPr/>
      <dgm:t>
        <a:bodyPr/>
        <a:lstStyle/>
        <a:p>
          <a:r>
            <a:rPr lang="es-CO" sz="900" b="0" i="0" u="none" smtClean="0"/>
            <a:t>Etapa de Modernización y Expansión</a:t>
          </a:r>
          <a:endParaRPr lang="es-CO" sz="900" dirty="0"/>
        </a:p>
      </dgm:t>
    </dgm:pt>
    <dgm:pt modelId="{F31A8689-983B-42FE-8324-F96FB65F9B65}" type="parTrans" cxnId="{47D18FE9-6724-4E5C-A9E6-BABA856EF297}">
      <dgm:prSet/>
      <dgm:spPr/>
      <dgm:t>
        <a:bodyPr/>
        <a:lstStyle/>
        <a:p>
          <a:endParaRPr lang="es-CO" sz="2400">
            <a:solidFill>
              <a:schemeClr val="tx1"/>
            </a:solidFill>
          </a:endParaRPr>
        </a:p>
      </dgm:t>
    </dgm:pt>
    <dgm:pt modelId="{7DB7DB76-8AA2-4EEE-87A7-C3CFDA3BEB68}" type="sibTrans" cxnId="{47D18FE9-6724-4E5C-A9E6-BABA856EF297}">
      <dgm:prSet/>
      <dgm:spPr/>
      <dgm:t>
        <a:bodyPr/>
        <a:lstStyle/>
        <a:p>
          <a:endParaRPr lang="es-CO" sz="2400">
            <a:solidFill>
              <a:schemeClr val="tx1"/>
            </a:solidFill>
          </a:endParaRPr>
        </a:p>
      </dgm:t>
    </dgm:pt>
    <dgm:pt modelId="{383F3F0A-0652-48BB-A58E-4C0585885998}">
      <dgm:prSet custT="1"/>
      <dgm:spPr/>
      <dgm:t>
        <a:bodyPr/>
        <a:lstStyle/>
        <a:p>
          <a:r>
            <a:rPr lang="es-CO" sz="900" b="0" i="0" u="none" smtClean="0"/>
            <a:t>Obras Voluntarias</a:t>
          </a:r>
          <a:endParaRPr lang="es-CO" sz="900" dirty="0"/>
        </a:p>
      </dgm:t>
    </dgm:pt>
    <dgm:pt modelId="{FC17BB22-7E4C-4605-9A96-6F33264851AF}" type="parTrans" cxnId="{1B051857-5BE7-42C1-9233-36DC2C83B8C9}">
      <dgm:prSet/>
      <dgm:spPr/>
      <dgm:t>
        <a:bodyPr/>
        <a:lstStyle/>
        <a:p>
          <a:endParaRPr lang="es-CO" sz="2400">
            <a:solidFill>
              <a:schemeClr val="tx1"/>
            </a:solidFill>
          </a:endParaRPr>
        </a:p>
      </dgm:t>
    </dgm:pt>
    <dgm:pt modelId="{2A51E4D4-FE0F-4290-82D2-135777C31868}" type="sibTrans" cxnId="{1B051857-5BE7-42C1-9233-36DC2C83B8C9}">
      <dgm:prSet/>
      <dgm:spPr/>
      <dgm:t>
        <a:bodyPr/>
        <a:lstStyle/>
        <a:p>
          <a:endParaRPr lang="es-CO" sz="2400">
            <a:solidFill>
              <a:schemeClr val="tx1"/>
            </a:solidFill>
          </a:endParaRPr>
        </a:p>
      </dgm:t>
    </dgm:pt>
    <dgm:pt modelId="{D776DAB5-C8C9-4781-A213-CCC15D6978D4}">
      <dgm:prSet custT="1"/>
      <dgm:spPr/>
      <dgm:t>
        <a:bodyPr/>
        <a:lstStyle/>
        <a:p>
          <a:r>
            <a:rPr lang="es-CO" sz="900" b="0" i="0" u="none" smtClean="0"/>
            <a:t>Obras Complementarias</a:t>
          </a:r>
          <a:endParaRPr lang="es-CO" sz="900" dirty="0"/>
        </a:p>
      </dgm:t>
    </dgm:pt>
    <dgm:pt modelId="{F59D8C23-FFBF-4D6D-9F69-F37EA7E660F2}" type="parTrans" cxnId="{6CE3EF6A-22B8-4BCE-BAFB-A2863130AE32}">
      <dgm:prSet/>
      <dgm:spPr/>
      <dgm:t>
        <a:bodyPr/>
        <a:lstStyle/>
        <a:p>
          <a:endParaRPr lang="es-CO" sz="2400">
            <a:solidFill>
              <a:schemeClr val="tx1"/>
            </a:solidFill>
          </a:endParaRPr>
        </a:p>
      </dgm:t>
    </dgm:pt>
    <dgm:pt modelId="{3262B1CA-F409-45D7-919E-A4775E24378F}" type="sibTrans" cxnId="{6CE3EF6A-22B8-4BCE-BAFB-A2863130AE32}">
      <dgm:prSet/>
      <dgm:spPr/>
      <dgm:t>
        <a:bodyPr/>
        <a:lstStyle/>
        <a:p>
          <a:endParaRPr lang="es-CO" sz="2400">
            <a:solidFill>
              <a:schemeClr val="tx1"/>
            </a:solidFill>
          </a:endParaRPr>
        </a:p>
      </dgm:t>
    </dgm:pt>
    <dgm:pt modelId="{A022AD9E-3B51-4FF2-9442-B6C8DD4F723C}">
      <dgm:prSet custT="1"/>
      <dgm:spPr/>
      <dgm:t>
        <a:bodyPr/>
        <a:lstStyle/>
        <a:p>
          <a:r>
            <a:rPr lang="es-CO" sz="900" b="0" i="0" u="none" smtClean="0"/>
            <a:t>Hangar de Avianca</a:t>
          </a:r>
          <a:endParaRPr lang="es-CO" sz="900" dirty="0"/>
        </a:p>
      </dgm:t>
    </dgm:pt>
    <dgm:pt modelId="{45C64C21-F840-49D9-AFB0-A65BD7B55BDE}" type="parTrans" cxnId="{DB7FEF2C-E6A6-434A-9C93-2BFCD2F5B229}">
      <dgm:prSet/>
      <dgm:spPr/>
      <dgm:t>
        <a:bodyPr/>
        <a:lstStyle/>
        <a:p>
          <a:endParaRPr lang="es-CO" sz="2400">
            <a:solidFill>
              <a:schemeClr val="tx1"/>
            </a:solidFill>
          </a:endParaRPr>
        </a:p>
      </dgm:t>
    </dgm:pt>
    <dgm:pt modelId="{111CC0AD-C611-4882-8EB8-B48C3E0679E2}" type="sibTrans" cxnId="{DB7FEF2C-E6A6-434A-9C93-2BFCD2F5B229}">
      <dgm:prSet/>
      <dgm:spPr/>
      <dgm:t>
        <a:bodyPr/>
        <a:lstStyle/>
        <a:p>
          <a:endParaRPr lang="es-CO" sz="2400">
            <a:solidFill>
              <a:schemeClr val="tx1"/>
            </a:solidFill>
          </a:endParaRPr>
        </a:p>
      </dgm:t>
    </dgm:pt>
    <dgm:pt modelId="{691223A6-6DDF-4908-B9F3-9DF34E620C01}">
      <dgm:prSet custT="1"/>
      <dgm:spPr/>
      <dgm:t>
        <a:bodyPr/>
        <a:lstStyle/>
        <a:p>
          <a:r>
            <a:rPr lang="es-CO" sz="900" b="0" i="0" u="none" smtClean="0"/>
            <a:t>Construcción calles de salidas rápidas</a:t>
          </a:r>
          <a:endParaRPr lang="es-CO" sz="900" dirty="0"/>
        </a:p>
      </dgm:t>
    </dgm:pt>
    <dgm:pt modelId="{A562DC7B-FA18-4B01-8E3D-B4218FFBEEDB}" type="parTrans" cxnId="{F5FC3A89-835B-4419-811E-A736471F0A6D}">
      <dgm:prSet/>
      <dgm:spPr/>
      <dgm:t>
        <a:bodyPr/>
        <a:lstStyle/>
        <a:p>
          <a:endParaRPr lang="es-CO" sz="2400">
            <a:solidFill>
              <a:schemeClr val="tx1"/>
            </a:solidFill>
          </a:endParaRPr>
        </a:p>
      </dgm:t>
    </dgm:pt>
    <dgm:pt modelId="{079F36DF-7F50-4861-8C00-115931D4F2C7}" type="sibTrans" cxnId="{F5FC3A89-835B-4419-811E-A736471F0A6D}">
      <dgm:prSet/>
      <dgm:spPr/>
      <dgm:t>
        <a:bodyPr/>
        <a:lstStyle/>
        <a:p>
          <a:endParaRPr lang="es-CO" sz="2400">
            <a:solidFill>
              <a:schemeClr val="tx1"/>
            </a:solidFill>
          </a:endParaRPr>
        </a:p>
      </dgm:t>
    </dgm:pt>
    <dgm:pt modelId="{0AA9CF48-7020-4C6B-B213-2F58A929EEB8}">
      <dgm:prSet custT="1"/>
      <dgm:spPr/>
      <dgm:t>
        <a:bodyPr/>
        <a:lstStyle/>
        <a:p>
          <a:r>
            <a:rPr lang="es-CO" sz="900" b="0" i="0" u="none" smtClean="0"/>
            <a:t>Repavimentación Pista Norte</a:t>
          </a:r>
          <a:endParaRPr lang="es-CO" sz="900" dirty="0"/>
        </a:p>
      </dgm:t>
    </dgm:pt>
    <dgm:pt modelId="{BE2F828E-8147-4DBE-98D6-8EF59E846774}" type="parTrans" cxnId="{24201C57-F329-4BCE-8B2A-0ECA960BEF0A}">
      <dgm:prSet/>
      <dgm:spPr/>
      <dgm:t>
        <a:bodyPr/>
        <a:lstStyle/>
        <a:p>
          <a:endParaRPr lang="es-CO" sz="2400">
            <a:solidFill>
              <a:schemeClr val="tx1"/>
            </a:solidFill>
          </a:endParaRPr>
        </a:p>
      </dgm:t>
    </dgm:pt>
    <dgm:pt modelId="{F9A075A5-6F6D-4756-9857-A33DBD9BD115}" type="sibTrans" cxnId="{24201C57-F329-4BCE-8B2A-0ECA960BEF0A}">
      <dgm:prSet/>
      <dgm:spPr/>
      <dgm:t>
        <a:bodyPr/>
        <a:lstStyle/>
        <a:p>
          <a:endParaRPr lang="es-CO" sz="2400">
            <a:solidFill>
              <a:schemeClr val="tx1"/>
            </a:solidFill>
          </a:endParaRPr>
        </a:p>
      </dgm:t>
    </dgm:pt>
    <dgm:pt modelId="{BF12EA66-6DCD-4EAB-A2B4-464E558F1452}">
      <dgm:prSet phldrT="[Texto]" custT="1"/>
      <dgm:spPr/>
      <dgm:t>
        <a:bodyPr/>
        <a:lstStyle/>
        <a:p>
          <a:r>
            <a:rPr lang="es-CO" sz="900" smtClean="0"/>
            <a:t>Inversiones $916,000 millones</a:t>
          </a:r>
          <a:endParaRPr lang="es-CO" sz="900" dirty="0"/>
        </a:p>
      </dgm:t>
    </dgm:pt>
    <dgm:pt modelId="{0A5C3AF1-9422-4967-91F4-988AEF469A4D}" type="parTrans" cxnId="{E09500B8-B59D-4963-91AB-0D667488E0C1}">
      <dgm:prSet/>
      <dgm:spPr/>
      <dgm:t>
        <a:bodyPr/>
        <a:lstStyle/>
        <a:p>
          <a:endParaRPr lang="es-CO" sz="2400">
            <a:solidFill>
              <a:schemeClr val="tx1"/>
            </a:solidFill>
          </a:endParaRPr>
        </a:p>
      </dgm:t>
    </dgm:pt>
    <dgm:pt modelId="{62E38007-EF8B-446A-BBDF-43AC24E63FB5}" type="sibTrans" cxnId="{E09500B8-B59D-4963-91AB-0D667488E0C1}">
      <dgm:prSet/>
      <dgm:spPr/>
      <dgm:t>
        <a:bodyPr/>
        <a:lstStyle/>
        <a:p>
          <a:endParaRPr lang="es-CO" sz="2400">
            <a:solidFill>
              <a:schemeClr val="tx1"/>
            </a:solidFill>
          </a:endParaRPr>
        </a:p>
      </dgm:t>
    </dgm:pt>
    <dgm:pt modelId="{370F84E9-C1CE-4F35-A0BC-C263A5E0D7AD}">
      <dgm:prSet phldrT="[Texto]" custT="1"/>
      <dgm:spPr/>
      <dgm:t>
        <a:bodyPr/>
        <a:lstStyle/>
        <a:p>
          <a:r>
            <a:rPr lang="es-CO" sz="900" smtClean="0"/>
            <a:t>Inversiones $3,200 millones</a:t>
          </a:r>
          <a:endParaRPr lang="es-CO" sz="900" dirty="0"/>
        </a:p>
      </dgm:t>
    </dgm:pt>
    <dgm:pt modelId="{DBD0A3F9-9301-48EE-BE40-EC21A25E2689}" type="parTrans" cxnId="{59D8EE86-A535-43ED-88A2-6E363871D2EE}">
      <dgm:prSet/>
      <dgm:spPr/>
      <dgm:t>
        <a:bodyPr/>
        <a:lstStyle/>
        <a:p>
          <a:endParaRPr lang="es-CO" sz="2400">
            <a:solidFill>
              <a:schemeClr val="tx1"/>
            </a:solidFill>
          </a:endParaRPr>
        </a:p>
      </dgm:t>
    </dgm:pt>
    <dgm:pt modelId="{C42B53BC-8448-48DA-85FC-094F584BEDC2}" type="sibTrans" cxnId="{59D8EE86-A535-43ED-88A2-6E363871D2EE}">
      <dgm:prSet/>
      <dgm:spPr/>
      <dgm:t>
        <a:bodyPr/>
        <a:lstStyle/>
        <a:p>
          <a:endParaRPr lang="es-CO" sz="2400">
            <a:solidFill>
              <a:schemeClr val="tx1"/>
            </a:solidFill>
          </a:endParaRPr>
        </a:p>
      </dgm:t>
    </dgm:pt>
    <dgm:pt modelId="{D38BC27E-06B9-4C22-8E16-4E8385BEA396}">
      <dgm:prSet phldrT="[Texto]" custT="1"/>
      <dgm:spPr/>
      <dgm:t>
        <a:bodyPr/>
        <a:lstStyle/>
        <a:p>
          <a:r>
            <a:rPr lang="es-CO" sz="900" b="0" i="0" u="none" smtClean="0"/>
            <a:t>Franjas de pista </a:t>
          </a:r>
          <a:endParaRPr lang="es-CO" sz="900" dirty="0"/>
        </a:p>
      </dgm:t>
    </dgm:pt>
    <dgm:pt modelId="{88B4C4E8-0A11-4919-A0EB-BD3BB833C476}" type="parTrans" cxnId="{9AFF34C3-35C0-4EDA-8A69-426F6EA43AA3}">
      <dgm:prSet/>
      <dgm:spPr/>
      <dgm:t>
        <a:bodyPr/>
        <a:lstStyle/>
        <a:p>
          <a:endParaRPr lang="es-CO" sz="2400">
            <a:solidFill>
              <a:schemeClr val="tx1"/>
            </a:solidFill>
          </a:endParaRPr>
        </a:p>
      </dgm:t>
    </dgm:pt>
    <dgm:pt modelId="{9B769202-35AE-4E48-9B42-3D032B4E66A4}" type="sibTrans" cxnId="{9AFF34C3-35C0-4EDA-8A69-426F6EA43AA3}">
      <dgm:prSet/>
      <dgm:spPr/>
      <dgm:t>
        <a:bodyPr/>
        <a:lstStyle/>
        <a:p>
          <a:endParaRPr lang="es-CO" sz="2400">
            <a:solidFill>
              <a:schemeClr val="tx1"/>
            </a:solidFill>
          </a:endParaRPr>
        </a:p>
      </dgm:t>
    </dgm:pt>
    <dgm:pt modelId="{153FE5A7-EFE2-473E-AFAA-2E04423781C9}">
      <dgm:prSet phldrT="[Texto]" custT="1"/>
      <dgm:spPr/>
      <dgm:t>
        <a:bodyPr/>
        <a:lstStyle/>
        <a:p>
          <a:r>
            <a:rPr lang="es-CO" sz="900" smtClean="0"/>
            <a:t>Inversiones $150,000 millones</a:t>
          </a:r>
          <a:endParaRPr lang="es-CO" sz="900" dirty="0"/>
        </a:p>
      </dgm:t>
    </dgm:pt>
    <dgm:pt modelId="{5D95FB7B-AE8E-470F-8A57-7F50C3B654C3}" type="parTrans" cxnId="{DB9CA356-3698-4742-A90C-A3CB05F6A328}">
      <dgm:prSet/>
      <dgm:spPr/>
      <dgm:t>
        <a:bodyPr/>
        <a:lstStyle/>
        <a:p>
          <a:endParaRPr lang="es-CO" sz="2400">
            <a:solidFill>
              <a:schemeClr val="tx1"/>
            </a:solidFill>
          </a:endParaRPr>
        </a:p>
      </dgm:t>
    </dgm:pt>
    <dgm:pt modelId="{9036635D-4A26-4BF3-A7AA-502392990974}" type="sibTrans" cxnId="{DB9CA356-3698-4742-A90C-A3CB05F6A328}">
      <dgm:prSet/>
      <dgm:spPr/>
      <dgm:t>
        <a:bodyPr/>
        <a:lstStyle/>
        <a:p>
          <a:endParaRPr lang="es-CO" sz="2400">
            <a:solidFill>
              <a:schemeClr val="tx1"/>
            </a:solidFill>
          </a:endParaRPr>
        </a:p>
      </dgm:t>
    </dgm:pt>
    <dgm:pt modelId="{A00A4422-AC4A-4E44-9AE5-33BE10793BA8}">
      <dgm:prSet phldrT="[Texto]" custT="1"/>
      <dgm:spPr/>
      <dgm:t>
        <a:bodyPr/>
        <a:lstStyle/>
        <a:p>
          <a:r>
            <a:rPr lang="es-CO" sz="900" b="0" i="0" u="none" smtClean="0"/>
            <a:t>Modernización Terminal Nacional</a:t>
          </a:r>
          <a:endParaRPr lang="es-CO" sz="900" dirty="0"/>
        </a:p>
      </dgm:t>
    </dgm:pt>
    <dgm:pt modelId="{B05E0A4B-9EBA-40F3-9646-DCE434FA9C19}" type="parTrans" cxnId="{476E65B3-4191-4CE3-9243-CA133566D62F}">
      <dgm:prSet/>
      <dgm:spPr/>
      <dgm:t>
        <a:bodyPr/>
        <a:lstStyle/>
        <a:p>
          <a:endParaRPr lang="es-CO" sz="2400">
            <a:solidFill>
              <a:schemeClr val="tx1"/>
            </a:solidFill>
          </a:endParaRPr>
        </a:p>
      </dgm:t>
    </dgm:pt>
    <dgm:pt modelId="{58945F7B-AE7E-446F-9CCA-17934A3C540A}" type="sibTrans" cxnId="{476E65B3-4191-4CE3-9243-CA133566D62F}">
      <dgm:prSet/>
      <dgm:spPr/>
      <dgm:t>
        <a:bodyPr/>
        <a:lstStyle/>
        <a:p>
          <a:endParaRPr lang="es-CO" sz="2400">
            <a:solidFill>
              <a:schemeClr val="tx1"/>
            </a:solidFill>
          </a:endParaRPr>
        </a:p>
      </dgm:t>
    </dgm:pt>
    <dgm:pt modelId="{E1E50874-8901-4C2E-A369-B588F8C02A82}">
      <dgm:prSet custT="1"/>
      <dgm:spPr/>
      <dgm:t>
        <a:bodyPr/>
        <a:lstStyle/>
        <a:p>
          <a:r>
            <a:rPr lang="es-CO" sz="900" b="0" i="0" u="none" smtClean="0"/>
            <a:t>Obras de Certificación</a:t>
          </a:r>
          <a:endParaRPr lang="es-CO" sz="900" dirty="0"/>
        </a:p>
      </dgm:t>
    </dgm:pt>
    <dgm:pt modelId="{579E5144-64A8-4EAC-96FF-9599AC3392EE}" type="parTrans" cxnId="{ECB4B976-E6BA-4A8F-8686-56649E6A16D5}">
      <dgm:prSet/>
      <dgm:spPr/>
      <dgm:t>
        <a:bodyPr/>
        <a:lstStyle/>
        <a:p>
          <a:endParaRPr lang="es-CO" sz="2400">
            <a:solidFill>
              <a:schemeClr val="tx1"/>
            </a:solidFill>
          </a:endParaRPr>
        </a:p>
      </dgm:t>
    </dgm:pt>
    <dgm:pt modelId="{1C01DF29-4B47-46EA-A7C6-9E9CF550CF8C}" type="sibTrans" cxnId="{ECB4B976-E6BA-4A8F-8686-56649E6A16D5}">
      <dgm:prSet/>
      <dgm:spPr/>
      <dgm:t>
        <a:bodyPr/>
        <a:lstStyle/>
        <a:p>
          <a:endParaRPr lang="es-CO" sz="2400">
            <a:solidFill>
              <a:schemeClr val="tx1"/>
            </a:solidFill>
          </a:endParaRPr>
        </a:p>
      </dgm:t>
    </dgm:pt>
    <dgm:pt modelId="{0CA442F9-67B1-48E6-ABF5-DB6EEF27E38C}">
      <dgm:prSet custT="1"/>
      <dgm:spPr/>
      <dgm:t>
        <a:bodyPr/>
        <a:lstStyle/>
        <a:p>
          <a:r>
            <a:rPr lang="es-CO" sz="900" b="0" i="0" u="none" smtClean="0"/>
            <a:t>Ampliación Terminal Internacional</a:t>
          </a:r>
          <a:endParaRPr lang="es-CO" sz="900" dirty="0"/>
        </a:p>
      </dgm:t>
    </dgm:pt>
    <dgm:pt modelId="{3C530567-B5D0-4664-9615-CC8E7F02880D}" type="sibTrans" cxnId="{5725BDC0-F2AE-4467-9624-31850D603889}">
      <dgm:prSet/>
      <dgm:spPr/>
      <dgm:t>
        <a:bodyPr/>
        <a:lstStyle/>
        <a:p>
          <a:endParaRPr lang="es-CO" sz="2400">
            <a:solidFill>
              <a:schemeClr val="tx1"/>
            </a:solidFill>
          </a:endParaRPr>
        </a:p>
      </dgm:t>
    </dgm:pt>
    <dgm:pt modelId="{955CEC33-4488-4FCC-A0AA-21B85E80E6E9}" type="parTrans" cxnId="{5725BDC0-F2AE-4467-9624-31850D603889}">
      <dgm:prSet/>
      <dgm:spPr/>
      <dgm:t>
        <a:bodyPr/>
        <a:lstStyle/>
        <a:p>
          <a:endParaRPr lang="es-CO" sz="2400">
            <a:solidFill>
              <a:schemeClr val="tx1"/>
            </a:solidFill>
          </a:endParaRPr>
        </a:p>
      </dgm:t>
    </dgm:pt>
    <dgm:pt modelId="{BC9F8314-E814-4EF1-AA63-E2C2569E4C47}">
      <dgm:prSet custT="1"/>
      <dgm:spPr/>
      <dgm:t>
        <a:bodyPr/>
        <a:lstStyle/>
        <a:p>
          <a:r>
            <a:rPr lang="es-CO" sz="900" b="0" i="0" u="none" smtClean="0"/>
            <a:t>Edificio SEI </a:t>
          </a:r>
          <a:endParaRPr lang="es-CO" sz="900" dirty="0"/>
        </a:p>
      </dgm:t>
    </dgm:pt>
    <dgm:pt modelId="{00F310C5-FEBF-4EAC-B92C-2A5345BF9428}" type="parTrans" cxnId="{5EF2D57B-C448-4FEA-8D55-1575F3FC516A}">
      <dgm:prSet/>
      <dgm:spPr/>
      <dgm:t>
        <a:bodyPr/>
        <a:lstStyle/>
        <a:p>
          <a:endParaRPr lang="es-CO" sz="2400">
            <a:solidFill>
              <a:schemeClr val="tx1"/>
            </a:solidFill>
          </a:endParaRPr>
        </a:p>
      </dgm:t>
    </dgm:pt>
    <dgm:pt modelId="{E13451B3-20BD-42A0-87E7-0E0E140F4860}" type="sibTrans" cxnId="{5EF2D57B-C448-4FEA-8D55-1575F3FC516A}">
      <dgm:prSet/>
      <dgm:spPr/>
      <dgm:t>
        <a:bodyPr/>
        <a:lstStyle/>
        <a:p>
          <a:endParaRPr lang="es-CO" sz="2400">
            <a:solidFill>
              <a:schemeClr val="tx1"/>
            </a:solidFill>
          </a:endParaRPr>
        </a:p>
      </dgm:t>
    </dgm:pt>
    <dgm:pt modelId="{1A280DE1-03C9-4A81-B086-63209B2A734C}">
      <dgm:prSet custT="1"/>
      <dgm:spPr/>
      <dgm:t>
        <a:bodyPr/>
        <a:lstStyle/>
        <a:p>
          <a:r>
            <a:rPr lang="es-CO" sz="1050" b="1" i="0" u="sng" smtClean="0"/>
            <a:t>Jose Maria Córdova</a:t>
          </a:r>
          <a:endParaRPr lang="es-CO" sz="1050" b="1" u="sng" dirty="0"/>
        </a:p>
      </dgm:t>
    </dgm:pt>
    <dgm:pt modelId="{36D9612E-B0D9-4062-A6FA-A06BEBB871CD}" type="parTrans" cxnId="{4BEB3AF4-818A-4EFB-96B9-F815A9D0D486}">
      <dgm:prSet/>
      <dgm:spPr/>
      <dgm:t>
        <a:bodyPr/>
        <a:lstStyle/>
        <a:p>
          <a:endParaRPr lang="es-CO" sz="2400">
            <a:solidFill>
              <a:schemeClr val="tx1"/>
            </a:solidFill>
          </a:endParaRPr>
        </a:p>
      </dgm:t>
    </dgm:pt>
    <dgm:pt modelId="{0888A264-00F2-496E-81DB-59EE426B6E90}" type="sibTrans" cxnId="{4BEB3AF4-818A-4EFB-96B9-F815A9D0D486}">
      <dgm:prSet/>
      <dgm:spPr/>
      <dgm:t>
        <a:bodyPr/>
        <a:lstStyle/>
        <a:p>
          <a:endParaRPr lang="es-CO" sz="2400">
            <a:solidFill>
              <a:schemeClr val="tx1"/>
            </a:solidFill>
          </a:endParaRPr>
        </a:p>
      </dgm:t>
    </dgm:pt>
    <dgm:pt modelId="{FF63D75B-5504-42BE-80B6-828DD8776841}">
      <dgm:prSet phldrT="[Texto]" custT="1"/>
      <dgm:spPr/>
      <dgm:t>
        <a:bodyPr/>
        <a:lstStyle/>
        <a:p>
          <a:r>
            <a:rPr lang="es-CO" sz="900" smtClean="0"/>
            <a:t>Inversiones $244,000 millones</a:t>
          </a:r>
          <a:endParaRPr lang="es-CO" sz="900" dirty="0"/>
        </a:p>
      </dgm:t>
    </dgm:pt>
    <dgm:pt modelId="{F025DE23-C003-414F-8CDC-7893A67A93AE}" type="parTrans" cxnId="{CBF2C822-87D0-4235-BC09-AB40633376A3}">
      <dgm:prSet/>
      <dgm:spPr/>
      <dgm:t>
        <a:bodyPr/>
        <a:lstStyle/>
        <a:p>
          <a:endParaRPr lang="es-CO" sz="2400">
            <a:solidFill>
              <a:schemeClr val="tx1"/>
            </a:solidFill>
          </a:endParaRPr>
        </a:p>
      </dgm:t>
    </dgm:pt>
    <dgm:pt modelId="{E1349104-750B-4D65-9EB3-198C660F9913}" type="sibTrans" cxnId="{CBF2C822-87D0-4235-BC09-AB40633376A3}">
      <dgm:prSet/>
      <dgm:spPr/>
      <dgm:t>
        <a:bodyPr/>
        <a:lstStyle/>
        <a:p>
          <a:endParaRPr lang="es-CO" sz="2400">
            <a:solidFill>
              <a:schemeClr val="tx1"/>
            </a:solidFill>
          </a:endParaRPr>
        </a:p>
      </dgm:t>
    </dgm:pt>
    <dgm:pt modelId="{ECC51262-E5FC-49EA-852E-B95B33089B7C}">
      <dgm:prSet custT="1"/>
      <dgm:spPr/>
      <dgm:t>
        <a:bodyPr/>
        <a:lstStyle/>
        <a:p>
          <a:r>
            <a:rPr lang="es-CO" sz="900" b="0" i="0" u="none" smtClean="0"/>
            <a:t>Repavimentación pista Ampliación muelle nacional e inter</a:t>
          </a:r>
          <a:endParaRPr lang="es-CO" sz="900" dirty="0"/>
        </a:p>
      </dgm:t>
    </dgm:pt>
    <dgm:pt modelId="{E719ADEB-AC16-4AD5-B4F9-A69BF493BA68}" type="parTrans" cxnId="{24B28B05-B93F-4372-BD85-67F570884E09}">
      <dgm:prSet/>
      <dgm:spPr/>
      <dgm:t>
        <a:bodyPr/>
        <a:lstStyle/>
        <a:p>
          <a:endParaRPr lang="es-CO" sz="2400">
            <a:solidFill>
              <a:schemeClr val="tx1"/>
            </a:solidFill>
          </a:endParaRPr>
        </a:p>
      </dgm:t>
    </dgm:pt>
    <dgm:pt modelId="{504D9BD1-FDD6-460F-A9D6-D46D3417760D}" type="sibTrans" cxnId="{24B28B05-B93F-4372-BD85-67F570884E09}">
      <dgm:prSet/>
      <dgm:spPr/>
      <dgm:t>
        <a:bodyPr/>
        <a:lstStyle/>
        <a:p>
          <a:endParaRPr lang="es-CO" sz="2400">
            <a:solidFill>
              <a:schemeClr val="tx1"/>
            </a:solidFill>
          </a:endParaRPr>
        </a:p>
      </dgm:t>
    </dgm:pt>
    <dgm:pt modelId="{74B76513-8DE6-4890-8DBB-71E109A3AE90}">
      <dgm:prSet custT="1"/>
      <dgm:spPr/>
      <dgm:t>
        <a:bodyPr/>
        <a:lstStyle/>
        <a:p>
          <a:r>
            <a:rPr lang="es-CO" sz="1050" b="1" i="0" u="sng" smtClean="0"/>
            <a:t>Olaya Herrera</a:t>
          </a:r>
          <a:endParaRPr lang="es-CO" sz="1050" b="1" u="sng" dirty="0"/>
        </a:p>
      </dgm:t>
    </dgm:pt>
    <dgm:pt modelId="{1CDB6C0A-4F4D-4C7E-99A4-45932FDC9730}" type="parTrans" cxnId="{2C0BA372-3629-447B-97EB-D86B0137709B}">
      <dgm:prSet/>
      <dgm:spPr/>
      <dgm:t>
        <a:bodyPr/>
        <a:lstStyle/>
        <a:p>
          <a:endParaRPr lang="es-CO" sz="2400">
            <a:solidFill>
              <a:schemeClr val="tx1"/>
            </a:solidFill>
          </a:endParaRPr>
        </a:p>
      </dgm:t>
    </dgm:pt>
    <dgm:pt modelId="{4EF74E56-E4C2-4F4B-BB19-AAC09BC061CC}" type="sibTrans" cxnId="{2C0BA372-3629-447B-97EB-D86B0137709B}">
      <dgm:prSet/>
      <dgm:spPr/>
      <dgm:t>
        <a:bodyPr/>
        <a:lstStyle/>
        <a:p>
          <a:endParaRPr lang="es-CO" sz="2400">
            <a:solidFill>
              <a:schemeClr val="tx1"/>
            </a:solidFill>
          </a:endParaRPr>
        </a:p>
      </dgm:t>
    </dgm:pt>
    <dgm:pt modelId="{9F7A1481-3D80-4CA9-A2AE-A1CE2B0DA883}">
      <dgm:prSet phldrT="[Texto]" custT="1"/>
      <dgm:spPr/>
      <dgm:t>
        <a:bodyPr/>
        <a:lstStyle/>
        <a:p>
          <a:r>
            <a:rPr lang="es-CO" sz="900" smtClean="0"/>
            <a:t>Inversiones $17,000 millones</a:t>
          </a:r>
          <a:endParaRPr lang="es-CO" sz="900" dirty="0"/>
        </a:p>
      </dgm:t>
    </dgm:pt>
    <dgm:pt modelId="{D6DBCB6A-9ADA-4D6B-9094-D231AACFC49B}" type="parTrans" cxnId="{5F01E561-C44D-4695-8DD2-B5CECD737903}">
      <dgm:prSet/>
      <dgm:spPr/>
      <dgm:t>
        <a:bodyPr/>
        <a:lstStyle/>
        <a:p>
          <a:endParaRPr lang="es-CO" sz="2400">
            <a:solidFill>
              <a:schemeClr val="tx1"/>
            </a:solidFill>
          </a:endParaRPr>
        </a:p>
      </dgm:t>
    </dgm:pt>
    <dgm:pt modelId="{6AE05FF9-566D-49DE-B50B-737C821A9B86}" type="sibTrans" cxnId="{5F01E561-C44D-4695-8DD2-B5CECD737903}">
      <dgm:prSet/>
      <dgm:spPr/>
      <dgm:t>
        <a:bodyPr/>
        <a:lstStyle/>
        <a:p>
          <a:endParaRPr lang="es-CO" sz="2400">
            <a:solidFill>
              <a:schemeClr val="tx1"/>
            </a:solidFill>
          </a:endParaRPr>
        </a:p>
      </dgm:t>
    </dgm:pt>
    <dgm:pt modelId="{D8B229F2-B825-4EFF-93DC-574361E52096}">
      <dgm:prSet custT="1"/>
      <dgm:spPr/>
      <dgm:t>
        <a:bodyPr/>
        <a:lstStyle/>
        <a:p>
          <a:r>
            <a:rPr lang="es-CO" sz="900" b="0" i="0" u="none" smtClean="0"/>
            <a:t>Repavimentación pista de aterrizaje aeropuerto Olaya Herrera</a:t>
          </a:r>
          <a:endParaRPr lang="es-CO" sz="900" dirty="0"/>
        </a:p>
      </dgm:t>
    </dgm:pt>
    <dgm:pt modelId="{26930856-E4BA-4906-BAC4-4B921C9B9726}" type="parTrans" cxnId="{67F16A06-33CF-4872-B29D-EBAEBC95C743}">
      <dgm:prSet/>
      <dgm:spPr/>
      <dgm:t>
        <a:bodyPr/>
        <a:lstStyle/>
        <a:p>
          <a:endParaRPr lang="es-CO" sz="2400">
            <a:solidFill>
              <a:schemeClr val="tx1"/>
            </a:solidFill>
          </a:endParaRPr>
        </a:p>
      </dgm:t>
    </dgm:pt>
    <dgm:pt modelId="{1ABBAF69-C82E-4979-9332-63720D295320}" type="sibTrans" cxnId="{67F16A06-33CF-4872-B29D-EBAEBC95C743}">
      <dgm:prSet/>
      <dgm:spPr/>
      <dgm:t>
        <a:bodyPr/>
        <a:lstStyle/>
        <a:p>
          <a:endParaRPr lang="es-CO" sz="2400">
            <a:solidFill>
              <a:schemeClr val="tx1"/>
            </a:solidFill>
          </a:endParaRPr>
        </a:p>
      </dgm:t>
    </dgm:pt>
    <dgm:pt modelId="{9319880E-B345-4A41-9C92-AFB46F9E7BE8}">
      <dgm:prSet custT="1"/>
      <dgm:spPr/>
      <dgm:t>
        <a:bodyPr/>
        <a:lstStyle/>
        <a:p>
          <a:r>
            <a:rPr lang="es-CO" sz="1050" b="1" i="0" u="sng" smtClean="0"/>
            <a:t>Antonio Roldan Betancourt</a:t>
          </a:r>
          <a:endParaRPr lang="es-CO" sz="1050" b="1" u="sng" dirty="0"/>
        </a:p>
      </dgm:t>
    </dgm:pt>
    <dgm:pt modelId="{6EF7BB02-DCB7-4E57-9B5D-D278638648A3}" type="parTrans" cxnId="{33C53F19-B90D-4178-B8A0-54E148CF4AE0}">
      <dgm:prSet/>
      <dgm:spPr/>
      <dgm:t>
        <a:bodyPr/>
        <a:lstStyle/>
        <a:p>
          <a:endParaRPr lang="es-CO" sz="2400">
            <a:solidFill>
              <a:schemeClr val="tx1"/>
            </a:solidFill>
          </a:endParaRPr>
        </a:p>
      </dgm:t>
    </dgm:pt>
    <dgm:pt modelId="{8D6CA48F-6342-4375-90A8-E3F17F66148F}" type="sibTrans" cxnId="{33C53F19-B90D-4178-B8A0-54E148CF4AE0}">
      <dgm:prSet/>
      <dgm:spPr/>
      <dgm:t>
        <a:bodyPr/>
        <a:lstStyle/>
        <a:p>
          <a:endParaRPr lang="es-CO" sz="2400">
            <a:solidFill>
              <a:schemeClr val="tx1"/>
            </a:solidFill>
          </a:endParaRPr>
        </a:p>
      </dgm:t>
    </dgm:pt>
    <dgm:pt modelId="{5F8CD71C-6450-430E-816D-48D9C61BD395}">
      <dgm:prSet custT="1"/>
      <dgm:spPr/>
      <dgm:t>
        <a:bodyPr/>
        <a:lstStyle/>
        <a:p>
          <a:r>
            <a:rPr lang="es-CO" sz="1050" b="1" i="0" u="sng" smtClean="0"/>
            <a:t>Los Garzones</a:t>
          </a:r>
          <a:endParaRPr lang="es-CO" sz="1050" b="1" u="sng" dirty="0"/>
        </a:p>
      </dgm:t>
    </dgm:pt>
    <dgm:pt modelId="{8139B285-25ED-4D79-B54E-226C107EFCCB}" type="parTrans" cxnId="{D8D00763-DDA3-4624-8045-F2D60159AFD4}">
      <dgm:prSet/>
      <dgm:spPr/>
      <dgm:t>
        <a:bodyPr/>
        <a:lstStyle/>
        <a:p>
          <a:endParaRPr lang="es-CO" sz="2400">
            <a:solidFill>
              <a:schemeClr val="tx1"/>
            </a:solidFill>
          </a:endParaRPr>
        </a:p>
      </dgm:t>
    </dgm:pt>
    <dgm:pt modelId="{6ABC0949-F1D3-4146-ABFE-DD76A2F1C7B5}" type="sibTrans" cxnId="{D8D00763-DDA3-4624-8045-F2D60159AFD4}">
      <dgm:prSet/>
      <dgm:spPr/>
      <dgm:t>
        <a:bodyPr/>
        <a:lstStyle/>
        <a:p>
          <a:endParaRPr lang="es-CO" sz="2400">
            <a:solidFill>
              <a:schemeClr val="tx1"/>
            </a:solidFill>
          </a:endParaRPr>
        </a:p>
      </dgm:t>
    </dgm:pt>
    <dgm:pt modelId="{68AD923E-1A38-4F42-BA69-6C9A9078BD01}">
      <dgm:prSet custT="1"/>
      <dgm:spPr/>
      <dgm:t>
        <a:bodyPr/>
        <a:lstStyle/>
        <a:p>
          <a:r>
            <a:rPr lang="es-CO" sz="1050" b="1" i="0" u="sng" smtClean="0"/>
            <a:t>Las Brujas</a:t>
          </a:r>
          <a:endParaRPr lang="es-CO" sz="1050" b="1" u="sng" dirty="0"/>
        </a:p>
      </dgm:t>
    </dgm:pt>
    <dgm:pt modelId="{EAA0D3F0-0CF0-485D-BC41-D88DA8F5BD3A}" type="parTrans" cxnId="{B4B11D33-5ECE-4386-8E7C-566C9F77609D}">
      <dgm:prSet/>
      <dgm:spPr/>
      <dgm:t>
        <a:bodyPr/>
        <a:lstStyle/>
        <a:p>
          <a:endParaRPr lang="es-CO" sz="2400">
            <a:solidFill>
              <a:schemeClr val="tx1"/>
            </a:solidFill>
          </a:endParaRPr>
        </a:p>
      </dgm:t>
    </dgm:pt>
    <dgm:pt modelId="{CB86160D-927F-4C30-9D3F-1E75D474CB2A}" type="sibTrans" cxnId="{B4B11D33-5ECE-4386-8E7C-566C9F77609D}">
      <dgm:prSet/>
      <dgm:spPr/>
      <dgm:t>
        <a:bodyPr/>
        <a:lstStyle/>
        <a:p>
          <a:endParaRPr lang="es-CO" sz="2400">
            <a:solidFill>
              <a:schemeClr val="tx1"/>
            </a:solidFill>
          </a:endParaRPr>
        </a:p>
      </dgm:t>
    </dgm:pt>
    <dgm:pt modelId="{925F1190-24A0-4611-A047-22493A427A17}">
      <dgm:prSet custT="1"/>
      <dgm:spPr/>
      <dgm:t>
        <a:bodyPr/>
        <a:lstStyle/>
        <a:p>
          <a:r>
            <a:rPr lang="es-CO" sz="900" b="0" i="0" u="none" smtClean="0"/>
            <a:t>Repavimentación pista de aterrizaje Ampliación pista de aterrizaje</a:t>
          </a:r>
          <a:endParaRPr lang="es-CO" sz="900" dirty="0"/>
        </a:p>
      </dgm:t>
    </dgm:pt>
    <dgm:pt modelId="{E9253B3F-7E73-4530-9073-0B788FE2AE90}" type="parTrans" cxnId="{008A02F8-E643-4054-99E0-E9D210B48896}">
      <dgm:prSet/>
      <dgm:spPr/>
      <dgm:t>
        <a:bodyPr/>
        <a:lstStyle/>
        <a:p>
          <a:endParaRPr lang="es-CO" sz="2400">
            <a:solidFill>
              <a:schemeClr val="tx1"/>
            </a:solidFill>
          </a:endParaRPr>
        </a:p>
      </dgm:t>
    </dgm:pt>
    <dgm:pt modelId="{29CC8C88-F4EC-45FC-9C64-358F40F21D41}" type="sibTrans" cxnId="{008A02F8-E643-4054-99E0-E9D210B48896}">
      <dgm:prSet/>
      <dgm:spPr/>
      <dgm:t>
        <a:bodyPr/>
        <a:lstStyle/>
        <a:p>
          <a:endParaRPr lang="es-CO" sz="2400">
            <a:solidFill>
              <a:schemeClr val="tx1"/>
            </a:solidFill>
          </a:endParaRPr>
        </a:p>
      </dgm:t>
    </dgm:pt>
    <dgm:pt modelId="{21C97AF4-EE44-4BDF-BF95-E1F8011DF060}">
      <dgm:prSet custT="1"/>
      <dgm:spPr/>
      <dgm:t>
        <a:bodyPr/>
        <a:lstStyle/>
        <a:p>
          <a:r>
            <a:rPr lang="es-CO" sz="1050" b="1" i="0" u="sng" smtClean="0"/>
            <a:t>El Caraño</a:t>
          </a:r>
          <a:endParaRPr lang="es-CO" sz="1050" b="1" u="sng" dirty="0"/>
        </a:p>
      </dgm:t>
    </dgm:pt>
    <dgm:pt modelId="{D3ED8233-601E-4229-B997-17B9FB44C0F1}" type="parTrans" cxnId="{44BD94FD-4791-4CE6-A672-E0E5CB0F5B2C}">
      <dgm:prSet/>
      <dgm:spPr/>
      <dgm:t>
        <a:bodyPr/>
        <a:lstStyle/>
        <a:p>
          <a:endParaRPr lang="es-CO" sz="2400">
            <a:solidFill>
              <a:schemeClr val="tx1"/>
            </a:solidFill>
          </a:endParaRPr>
        </a:p>
      </dgm:t>
    </dgm:pt>
    <dgm:pt modelId="{1F89E4A1-7905-42B3-A12E-46172B05A9A0}" type="sibTrans" cxnId="{44BD94FD-4791-4CE6-A672-E0E5CB0F5B2C}">
      <dgm:prSet/>
      <dgm:spPr/>
      <dgm:t>
        <a:bodyPr/>
        <a:lstStyle/>
        <a:p>
          <a:endParaRPr lang="es-CO" sz="2400">
            <a:solidFill>
              <a:schemeClr val="tx1"/>
            </a:solidFill>
          </a:endParaRPr>
        </a:p>
      </dgm:t>
    </dgm:pt>
    <dgm:pt modelId="{93902A56-7BF3-484C-BEA7-544AA14565D7}">
      <dgm:prSet phldrT="[Texto]" custT="1"/>
      <dgm:spPr/>
      <dgm:t>
        <a:bodyPr/>
        <a:lstStyle/>
        <a:p>
          <a:r>
            <a:rPr lang="es-CO" sz="900" smtClean="0"/>
            <a:t>Inversiones $169,000 millones</a:t>
          </a:r>
          <a:endParaRPr lang="es-CO" sz="900" dirty="0"/>
        </a:p>
      </dgm:t>
    </dgm:pt>
    <dgm:pt modelId="{E312E489-A823-446E-818A-DC14C5B7DBD3}" type="parTrans" cxnId="{45B27797-DC40-46F6-A1E6-7A4FBE7EFC0B}">
      <dgm:prSet/>
      <dgm:spPr/>
      <dgm:t>
        <a:bodyPr/>
        <a:lstStyle/>
        <a:p>
          <a:endParaRPr lang="es-CO" sz="2400">
            <a:solidFill>
              <a:schemeClr val="tx1"/>
            </a:solidFill>
          </a:endParaRPr>
        </a:p>
      </dgm:t>
    </dgm:pt>
    <dgm:pt modelId="{C85BD0F1-A0C9-4D11-A2BC-6874CF2BCA0B}" type="sibTrans" cxnId="{45B27797-DC40-46F6-A1E6-7A4FBE7EFC0B}">
      <dgm:prSet/>
      <dgm:spPr/>
      <dgm:t>
        <a:bodyPr/>
        <a:lstStyle/>
        <a:p>
          <a:endParaRPr lang="es-CO" sz="2400">
            <a:solidFill>
              <a:schemeClr val="tx1"/>
            </a:solidFill>
          </a:endParaRPr>
        </a:p>
      </dgm:t>
    </dgm:pt>
    <dgm:pt modelId="{55D95BC4-8456-4300-AF57-ED26A3833A50}">
      <dgm:prSet phldrT="[Texto]" custT="1"/>
      <dgm:spPr/>
      <dgm:t>
        <a:bodyPr/>
        <a:lstStyle/>
        <a:p>
          <a:r>
            <a:rPr lang="es-CO" sz="900" smtClean="0"/>
            <a:t>Inversiones $13,000 millones</a:t>
          </a:r>
          <a:endParaRPr lang="es-CO" sz="900" dirty="0"/>
        </a:p>
      </dgm:t>
    </dgm:pt>
    <dgm:pt modelId="{6BF33B20-138A-4EB7-94D0-72B3A731207D}" type="parTrans" cxnId="{23DCBC78-82FB-4B01-9FA6-86498F4FA890}">
      <dgm:prSet/>
      <dgm:spPr/>
      <dgm:t>
        <a:bodyPr/>
        <a:lstStyle/>
        <a:p>
          <a:endParaRPr lang="es-CO" sz="2400">
            <a:solidFill>
              <a:schemeClr val="tx1"/>
            </a:solidFill>
          </a:endParaRPr>
        </a:p>
      </dgm:t>
    </dgm:pt>
    <dgm:pt modelId="{2C2A46F1-860A-44C3-ABE6-28350ADE3198}" type="sibTrans" cxnId="{23DCBC78-82FB-4B01-9FA6-86498F4FA890}">
      <dgm:prSet/>
      <dgm:spPr/>
      <dgm:t>
        <a:bodyPr/>
        <a:lstStyle/>
        <a:p>
          <a:endParaRPr lang="es-CO" sz="2400">
            <a:solidFill>
              <a:schemeClr val="tx1"/>
            </a:solidFill>
          </a:endParaRPr>
        </a:p>
      </dgm:t>
    </dgm:pt>
    <dgm:pt modelId="{169FD530-B378-4645-91D1-3832B653E029}">
      <dgm:prSet phldrT="[Texto]" custT="1"/>
      <dgm:spPr/>
      <dgm:t>
        <a:bodyPr/>
        <a:lstStyle/>
        <a:p>
          <a:r>
            <a:rPr lang="es-CO" sz="900" smtClean="0"/>
            <a:t>Inversiones $39,000 millones</a:t>
          </a:r>
          <a:endParaRPr lang="es-CO" sz="900" dirty="0"/>
        </a:p>
      </dgm:t>
    </dgm:pt>
    <dgm:pt modelId="{7804A7A3-8890-47DD-B793-826E73F974AB}" type="parTrans" cxnId="{EC79E158-E280-421C-BF67-EAE66430FEA1}">
      <dgm:prSet/>
      <dgm:spPr/>
      <dgm:t>
        <a:bodyPr/>
        <a:lstStyle/>
        <a:p>
          <a:endParaRPr lang="es-CO" sz="2400">
            <a:solidFill>
              <a:schemeClr val="tx1"/>
            </a:solidFill>
          </a:endParaRPr>
        </a:p>
      </dgm:t>
    </dgm:pt>
    <dgm:pt modelId="{7C347560-18DE-458E-90D8-DEA4A082954B}" type="sibTrans" cxnId="{EC79E158-E280-421C-BF67-EAE66430FEA1}">
      <dgm:prSet/>
      <dgm:spPr/>
      <dgm:t>
        <a:bodyPr/>
        <a:lstStyle/>
        <a:p>
          <a:endParaRPr lang="es-CO" sz="2400">
            <a:solidFill>
              <a:schemeClr val="tx1"/>
            </a:solidFill>
          </a:endParaRPr>
        </a:p>
      </dgm:t>
    </dgm:pt>
    <dgm:pt modelId="{21E8DE5C-9956-4854-9B4F-26211A56BA18}">
      <dgm:prSet phldrT="[Texto]" custT="1"/>
      <dgm:spPr/>
      <dgm:t>
        <a:bodyPr/>
        <a:lstStyle/>
        <a:p>
          <a:r>
            <a:rPr lang="es-CO" sz="900" smtClean="0"/>
            <a:t>Inversiones $34,000 millones</a:t>
          </a:r>
          <a:endParaRPr lang="es-CO" sz="900" dirty="0"/>
        </a:p>
      </dgm:t>
    </dgm:pt>
    <dgm:pt modelId="{29B0EA55-746A-4B06-AB0C-070E3135BEE6}" type="parTrans" cxnId="{6FF1A730-F0F1-4A2E-ACEE-9922E996283D}">
      <dgm:prSet/>
      <dgm:spPr/>
      <dgm:t>
        <a:bodyPr/>
        <a:lstStyle/>
        <a:p>
          <a:endParaRPr lang="es-CO" sz="2400">
            <a:solidFill>
              <a:schemeClr val="tx1"/>
            </a:solidFill>
          </a:endParaRPr>
        </a:p>
      </dgm:t>
    </dgm:pt>
    <dgm:pt modelId="{EBD9650B-5D97-4FDF-828A-4984E32F8A1B}" type="sibTrans" cxnId="{6FF1A730-F0F1-4A2E-ACEE-9922E996283D}">
      <dgm:prSet/>
      <dgm:spPr/>
      <dgm:t>
        <a:bodyPr/>
        <a:lstStyle/>
        <a:p>
          <a:endParaRPr lang="es-CO" sz="2400">
            <a:solidFill>
              <a:schemeClr val="tx1"/>
            </a:solidFill>
          </a:endParaRPr>
        </a:p>
      </dgm:t>
    </dgm:pt>
    <dgm:pt modelId="{B4FD9132-FFA6-4CCF-A06C-F7104FB86CE5}">
      <dgm:prSet custT="1"/>
      <dgm:spPr/>
      <dgm:t>
        <a:bodyPr/>
        <a:lstStyle/>
        <a:p>
          <a:r>
            <a:rPr lang="es-CO" sz="900" b="0" i="0" u="none" smtClean="0"/>
            <a:t>Ampliación de Plataforma</a:t>
          </a:r>
          <a:endParaRPr lang="es-CO" sz="900" dirty="0"/>
        </a:p>
      </dgm:t>
    </dgm:pt>
    <dgm:pt modelId="{D8569778-894E-478D-AF97-7D92C9FB2992}" type="parTrans" cxnId="{94D68C81-BFF5-4C17-A65B-9A42E3EFC455}">
      <dgm:prSet/>
      <dgm:spPr/>
      <dgm:t>
        <a:bodyPr/>
        <a:lstStyle/>
        <a:p>
          <a:endParaRPr lang="es-CO" sz="2400">
            <a:solidFill>
              <a:schemeClr val="tx1"/>
            </a:solidFill>
          </a:endParaRPr>
        </a:p>
      </dgm:t>
    </dgm:pt>
    <dgm:pt modelId="{060500E0-4848-4B10-841E-C1C94DB7B8E2}" type="sibTrans" cxnId="{94D68C81-BFF5-4C17-A65B-9A42E3EFC455}">
      <dgm:prSet/>
      <dgm:spPr/>
      <dgm:t>
        <a:bodyPr/>
        <a:lstStyle/>
        <a:p>
          <a:endParaRPr lang="es-CO" sz="2400">
            <a:solidFill>
              <a:schemeClr val="tx1"/>
            </a:solidFill>
          </a:endParaRPr>
        </a:p>
      </dgm:t>
    </dgm:pt>
    <dgm:pt modelId="{2B1DC9C3-A77B-4DE1-948D-D7E1E06E159F}">
      <dgm:prSet custT="1"/>
      <dgm:spPr/>
      <dgm:t>
        <a:bodyPr/>
        <a:lstStyle/>
        <a:p>
          <a:r>
            <a:rPr lang="es-CO" sz="900" b="0" i="0" u="none" smtClean="0"/>
            <a:t>Módulos de Conexión</a:t>
          </a:r>
          <a:endParaRPr lang="es-CO" sz="900" dirty="0"/>
        </a:p>
      </dgm:t>
    </dgm:pt>
    <dgm:pt modelId="{6432D90C-1872-4226-9454-8D4D0C0FFEFB}" type="parTrans" cxnId="{2DA78B17-1E5A-434C-8610-D7CCD6EE2485}">
      <dgm:prSet/>
      <dgm:spPr/>
      <dgm:t>
        <a:bodyPr/>
        <a:lstStyle/>
        <a:p>
          <a:endParaRPr lang="es-CO" sz="2400">
            <a:solidFill>
              <a:schemeClr val="tx1"/>
            </a:solidFill>
          </a:endParaRPr>
        </a:p>
      </dgm:t>
    </dgm:pt>
    <dgm:pt modelId="{EE9CE7F7-59A6-4E9B-8A74-67792D8AA5C3}" type="sibTrans" cxnId="{2DA78B17-1E5A-434C-8610-D7CCD6EE2485}">
      <dgm:prSet/>
      <dgm:spPr/>
      <dgm:t>
        <a:bodyPr/>
        <a:lstStyle/>
        <a:p>
          <a:endParaRPr lang="es-CO" sz="2400">
            <a:solidFill>
              <a:schemeClr val="tx1"/>
            </a:solidFill>
          </a:endParaRPr>
        </a:p>
      </dgm:t>
    </dgm:pt>
    <dgm:pt modelId="{EF29DBA6-E54F-4260-A97F-43C26154B85C}">
      <dgm:prSet custT="1"/>
      <dgm:spPr/>
      <dgm:t>
        <a:bodyPr/>
        <a:lstStyle/>
        <a:p>
          <a:r>
            <a:rPr lang="es-CO" sz="900" b="0" i="0" u="none" dirty="0" smtClean="0"/>
            <a:t>Terminal de Carga</a:t>
          </a:r>
          <a:endParaRPr lang="es-CO" sz="900" dirty="0"/>
        </a:p>
      </dgm:t>
    </dgm:pt>
    <dgm:pt modelId="{73789BB9-64E8-43DD-B133-BE811C20A54E}" type="parTrans" cxnId="{96A3C2D3-6C76-42AF-8E6E-01B06A1822DE}">
      <dgm:prSet/>
      <dgm:spPr/>
      <dgm:t>
        <a:bodyPr/>
        <a:lstStyle/>
        <a:p>
          <a:endParaRPr lang="es-CO" sz="2400">
            <a:solidFill>
              <a:schemeClr val="tx1"/>
            </a:solidFill>
          </a:endParaRPr>
        </a:p>
      </dgm:t>
    </dgm:pt>
    <dgm:pt modelId="{03587487-2089-4CF7-90CC-4F10D76CADC7}" type="sibTrans" cxnId="{96A3C2D3-6C76-42AF-8E6E-01B06A1822DE}">
      <dgm:prSet/>
      <dgm:spPr/>
      <dgm:t>
        <a:bodyPr/>
        <a:lstStyle/>
        <a:p>
          <a:endParaRPr lang="es-CO" sz="2400">
            <a:solidFill>
              <a:schemeClr val="tx1"/>
            </a:solidFill>
          </a:endParaRPr>
        </a:p>
      </dgm:t>
    </dgm:pt>
    <dgm:pt modelId="{09352B05-6911-4B6C-83A2-9D94491754E5}">
      <dgm:prSet custT="1"/>
      <dgm:spPr/>
      <dgm:t>
        <a:bodyPr/>
        <a:lstStyle/>
        <a:p>
          <a:r>
            <a:rPr lang="es-CO" sz="900" b="0" i="0" u="none" smtClean="0"/>
            <a:t>Taller de Mantenimiento de Avianca</a:t>
          </a:r>
          <a:endParaRPr lang="es-CO" sz="900" dirty="0"/>
        </a:p>
      </dgm:t>
    </dgm:pt>
    <dgm:pt modelId="{2CCF3F66-529C-454F-B1E3-5A0413A07E59}" type="parTrans" cxnId="{A3B2A3D7-8F85-47C0-8700-B0D80BF0B2A5}">
      <dgm:prSet/>
      <dgm:spPr/>
      <dgm:t>
        <a:bodyPr/>
        <a:lstStyle/>
        <a:p>
          <a:endParaRPr lang="es-CO" sz="2400">
            <a:solidFill>
              <a:schemeClr val="tx1"/>
            </a:solidFill>
          </a:endParaRPr>
        </a:p>
      </dgm:t>
    </dgm:pt>
    <dgm:pt modelId="{C895EE7A-2524-4C04-B341-8868D7211645}" type="sibTrans" cxnId="{A3B2A3D7-8F85-47C0-8700-B0D80BF0B2A5}">
      <dgm:prSet/>
      <dgm:spPr/>
      <dgm:t>
        <a:bodyPr/>
        <a:lstStyle/>
        <a:p>
          <a:endParaRPr lang="es-CO" sz="2400">
            <a:solidFill>
              <a:schemeClr val="tx1"/>
            </a:solidFill>
          </a:endParaRPr>
        </a:p>
      </dgm:t>
    </dgm:pt>
    <dgm:pt modelId="{D2ED7FC1-56D7-4319-91E3-742A91F63097}">
      <dgm:prSet custT="1"/>
      <dgm:spPr/>
      <dgm:t>
        <a:bodyPr/>
        <a:lstStyle/>
        <a:p>
          <a:r>
            <a:rPr lang="es-CO" sz="900" b="0" i="0" u="none" smtClean="0"/>
            <a:t>Torre de Control</a:t>
          </a:r>
          <a:endParaRPr lang="es-CO" sz="900" dirty="0"/>
        </a:p>
      </dgm:t>
    </dgm:pt>
    <dgm:pt modelId="{CED659F2-B46D-4020-ABD2-D43E47A9A16C}" type="parTrans" cxnId="{5E202105-816C-44A9-9359-F5049E7F1D2B}">
      <dgm:prSet/>
      <dgm:spPr/>
      <dgm:t>
        <a:bodyPr/>
        <a:lstStyle/>
        <a:p>
          <a:endParaRPr lang="es-CO" sz="2400">
            <a:solidFill>
              <a:schemeClr val="tx1"/>
            </a:solidFill>
          </a:endParaRPr>
        </a:p>
      </dgm:t>
    </dgm:pt>
    <dgm:pt modelId="{6329523D-A00B-4743-902E-FA37B4788CEF}" type="sibTrans" cxnId="{5E202105-816C-44A9-9359-F5049E7F1D2B}">
      <dgm:prSet/>
      <dgm:spPr/>
      <dgm:t>
        <a:bodyPr/>
        <a:lstStyle/>
        <a:p>
          <a:endParaRPr lang="es-CO" sz="2400">
            <a:solidFill>
              <a:schemeClr val="tx1"/>
            </a:solidFill>
          </a:endParaRPr>
        </a:p>
      </dgm:t>
    </dgm:pt>
    <dgm:pt modelId="{8A4E715A-1973-4375-A78B-7F8FB14D93F5}">
      <dgm:prSet custT="1"/>
      <dgm:spPr/>
      <dgm:t>
        <a:bodyPr/>
        <a:lstStyle/>
        <a:p>
          <a:r>
            <a:rPr lang="es-CO" sz="900" b="0" i="0" u="none" smtClean="0"/>
            <a:t>Edificio parqueadero</a:t>
          </a:r>
          <a:endParaRPr lang="es-CO" sz="900" dirty="0"/>
        </a:p>
      </dgm:t>
    </dgm:pt>
    <dgm:pt modelId="{CC4509BC-C4B6-4609-9958-6080EB38A8CE}" type="parTrans" cxnId="{43826223-BBE1-4018-944F-4AC3E2915A8F}">
      <dgm:prSet/>
      <dgm:spPr/>
      <dgm:t>
        <a:bodyPr/>
        <a:lstStyle/>
        <a:p>
          <a:endParaRPr lang="es-CO" sz="2400">
            <a:solidFill>
              <a:schemeClr val="tx1"/>
            </a:solidFill>
          </a:endParaRPr>
        </a:p>
      </dgm:t>
    </dgm:pt>
    <dgm:pt modelId="{0F28B8A7-8BC9-4884-BBE5-D68275FB6CD5}" type="sibTrans" cxnId="{43826223-BBE1-4018-944F-4AC3E2915A8F}">
      <dgm:prSet/>
      <dgm:spPr/>
      <dgm:t>
        <a:bodyPr/>
        <a:lstStyle/>
        <a:p>
          <a:endParaRPr lang="es-CO" sz="2400">
            <a:solidFill>
              <a:schemeClr val="tx1"/>
            </a:solidFill>
          </a:endParaRPr>
        </a:p>
      </dgm:t>
    </dgm:pt>
    <dgm:pt modelId="{F014C2DA-B53F-4C1E-BE2C-40EC9F37BE39}">
      <dgm:prSet custT="1"/>
      <dgm:spPr/>
      <dgm:t>
        <a:bodyPr/>
        <a:lstStyle/>
        <a:p>
          <a:r>
            <a:rPr lang="es-CO" sz="900" b="0" i="0" u="none" smtClean="0"/>
            <a:t>Terminal VIP</a:t>
          </a:r>
          <a:endParaRPr lang="es-CO" sz="900" dirty="0"/>
        </a:p>
      </dgm:t>
    </dgm:pt>
    <dgm:pt modelId="{2C9C1192-7E3E-4D27-ABC1-B0BB909D1660}" type="parTrans" cxnId="{CCBA3B5F-28F2-4EA1-8E77-F370B2237301}">
      <dgm:prSet/>
      <dgm:spPr/>
      <dgm:t>
        <a:bodyPr/>
        <a:lstStyle/>
        <a:p>
          <a:endParaRPr lang="es-CO" sz="2400">
            <a:solidFill>
              <a:schemeClr val="tx1"/>
            </a:solidFill>
          </a:endParaRPr>
        </a:p>
      </dgm:t>
    </dgm:pt>
    <dgm:pt modelId="{4849AF25-2339-4CFA-B589-D87AF400189D}" type="sibTrans" cxnId="{CCBA3B5F-28F2-4EA1-8E77-F370B2237301}">
      <dgm:prSet/>
      <dgm:spPr/>
      <dgm:t>
        <a:bodyPr/>
        <a:lstStyle/>
        <a:p>
          <a:endParaRPr lang="es-CO" sz="2400">
            <a:solidFill>
              <a:schemeClr val="tx1"/>
            </a:solidFill>
          </a:endParaRPr>
        </a:p>
      </dgm:t>
    </dgm:pt>
    <dgm:pt modelId="{2C9355E5-D240-4613-A595-341FD0D15E57}">
      <dgm:prSet phldrT="[Texto]" custT="1"/>
      <dgm:spPr/>
      <dgm:t>
        <a:bodyPr/>
        <a:lstStyle/>
        <a:p>
          <a:r>
            <a:rPr lang="es-CO" sz="900" smtClean="0"/>
            <a:t>Repavimentación pista de aterrizaje</a:t>
          </a:r>
          <a:endParaRPr lang="es-CO" sz="900" dirty="0"/>
        </a:p>
      </dgm:t>
    </dgm:pt>
    <dgm:pt modelId="{0B31C8F5-0293-4B37-9BDB-80CE387DE59D}" type="parTrans" cxnId="{48C34007-E896-4FA3-8F8E-E477F8A8D1FD}">
      <dgm:prSet/>
      <dgm:spPr/>
      <dgm:t>
        <a:bodyPr/>
        <a:lstStyle/>
        <a:p>
          <a:endParaRPr lang="es-CO" sz="2400">
            <a:solidFill>
              <a:schemeClr val="tx1"/>
            </a:solidFill>
          </a:endParaRPr>
        </a:p>
      </dgm:t>
    </dgm:pt>
    <dgm:pt modelId="{0452AE33-4F88-4CF6-BA31-930CA493F2DA}" type="sibTrans" cxnId="{48C34007-E896-4FA3-8F8E-E477F8A8D1FD}">
      <dgm:prSet/>
      <dgm:spPr/>
      <dgm:t>
        <a:bodyPr/>
        <a:lstStyle/>
        <a:p>
          <a:endParaRPr lang="es-CO" sz="2400">
            <a:solidFill>
              <a:schemeClr val="tx1"/>
            </a:solidFill>
          </a:endParaRPr>
        </a:p>
      </dgm:t>
    </dgm:pt>
    <dgm:pt modelId="{597048A0-8214-4F0B-A32E-1BB3F3D9ED74}">
      <dgm:prSet phldrT="[Texto]" custT="1"/>
      <dgm:spPr/>
      <dgm:t>
        <a:bodyPr/>
        <a:lstStyle/>
        <a:p>
          <a:r>
            <a:rPr lang="es-CO" sz="900" b="0" i="0" u="none" smtClean="0"/>
            <a:t>Repavimentación pista de aterrizaje</a:t>
          </a:r>
          <a:endParaRPr lang="es-CO" sz="900" dirty="0"/>
        </a:p>
      </dgm:t>
    </dgm:pt>
    <dgm:pt modelId="{80AA8E9D-8550-450A-9D93-EDFAE5D97FA3}" type="parTrans" cxnId="{42CD9C73-8127-482C-AF73-0C89D55E5545}">
      <dgm:prSet/>
      <dgm:spPr/>
      <dgm:t>
        <a:bodyPr/>
        <a:lstStyle/>
        <a:p>
          <a:endParaRPr lang="es-CO" sz="2400">
            <a:solidFill>
              <a:schemeClr val="tx1"/>
            </a:solidFill>
          </a:endParaRPr>
        </a:p>
      </dgm:t>
    </dgm:pt>
    <dgm:pt modelId="{FB02A3FD-76B0-45B0-A2A9-B80D19F8FE8E}" type="sibTrans" cxnId="{42CD9C73-8127-482C-AF73-0C89D55E5545}">
      <dgm:prSet/>
      <dgm:spPr/>
      <dgm:t>
        <a:bodyPr/>
        <a:lstStyle/>
        <a:p>
          <a:endParaRPr lang="es-CO" sz="2400">
            <a:solidFill>
              <a:schemeClr val="tx1"/>
            </a:solidFill>
          </a:endParaRPr>
        </a:p>
      </dgm:t>
    </dgm:pt>
    <dgm:pt modelId="{12F8FAE0-0266-4B7F-86CC-CB43334CE8C9}">
      <dgm:prSet phldrT="[Texto]" custT="1"/>
      <dgm:spPr/>
      <dgm:t>
        <a:bodyPr/>
        <a:lstStyle/>
        <a:p>
          <a:r>
            <a:rPr lang="es-CO" sz="900" b="0" i="0" u="none" smtClean="0"/>
            <a:t>Ampliación Edificio  Terminal de Pasajeros</a:t>
          </a:r>
          <a:endParaRPr lang="es-CO" sz="900" dirty="0"/>
        </a:p>
      </dgm:t>
    </dgm:pt>
    <dgm:pt modelId="{9F1D445B-1D68-49FC-918A-0C9EB9C64EB9}" type="parTrans" cxnId="{3A8C79FD-C3E3-435A-B238-C8AFB0A37662}">
      <dgm:prSet/>
      <dgm:spPr/>
      <dgm:t>
        <a:bodyPr/>
        <a:lstStyle/>
        <a:p>
          <a:endParaRPr lang="es-CO" sz="2400">
            <a:solidFill>
              <a:schemeClr val="tx1"/>
            </a:solidFill>
          </a:endParaRPr>
        </a:p>
      </dgm:t>
    </dgm:pt>
    <dgm:pt modelId="{6A094530-5132-4C7F-A5E1-A422B1B9EEEC}" type="sibTrans" cxnId="{3A8C79FD-C3E3-435A-B238-C8AFB0A37662}">
      <dgm:prSet/>
      <dgm:spPr/>
      <dgm:t>
        <a:bodyPr/>
        <a:lstStyle/>
        <a:p>
          <a:endParaRPr lang="es-CO" sz="2400">
            <a:solidFill>
              <a:schemeClr val="tx1"/>
            </a:solidFill>
          </a:endParaRPr>
        </a:p>
      </dgm:t>
    </dgm:pt>
    <dgm:pt modelId="{96DE3CBA-7C94-484D-A2B8-271894C029C4}">
      <dgm:prSet custT="1"/>
      <dgm:spPr/>
      <dgm:t>
        <a:bodyPr/>
        <a:lstStyle/>
        <a:p>
          <a:r>
            <a:rPr lang="es-CO" sz="900" b="0" i="0" u="none" smtClean="0"/>
            <a:t>Climatización terminal de pasajeros</a:t>
          </a:r>
          <a:endParaRPr lang="es-CO" sz="900" dirty="0"/>
        </a:p>
      </dgm:t>
    </dgm:pt>
    <dgm:pt modelId="{F073F868-09F3-4599-90EA-F4AFD8455E00}" type="parTrans" cxnId="{8DDEC9AE-4608-4595-B707-A5EAB0EA3D1A}">
      <dgm:prSet/>
      <dgm:spPr/>
      <dgm:t>
        <a:bodyPr/>
        <a:lstStyle/>
        <a:p>
          <a:endParaRPr lang="es-CO" sz="2400">
            <a:solidFill>
              <a:schemeClr val="tx1"/>
            </a:solidFill>
          </a:endParaRPr>
        </a:p>
      </dgm:t>
    </dgm:pt>
    <dgm:pt modelId="{B672E18B-A388-44CB-8F5C-90158EF337A2}" type="sibTrans" cxnId="{8DDEC9AE-4608-4595-B707-A5EAB0EA3D1A}">
      <dgm:prSet/>
      <dgm:spPr/>
      <dgm:t>
        <a:bodyPr/>
        <a:lstStyle/>
        <a:p>
          <a:endParaRPr lang="es-CO" sz="2400">
            <a:solidFill>
              <a:schemeClr val="tx1"/>
            </a:solidFill>
          </a:endParaRPr>
        </a:p>
      </dgm:t>
    </dgm:pt>
    <dgm:pt modelId="{ADA76E14-4DFD-4AB9-A979-0E844C064F46}">
      <dgm:prSet phldrT="[Texto]" custT="1"/>
      <dgm:spPr/>
      <dgm:t>
        <a:bodyPr/>
        <a:lstStyle/>
        <a:p>
          <a:r>
            <a:rPr lang="es-CO" sz="900" b="0" i="0" u="none" smtClean="0"/>
            <a:t>Repavimentación pista de aterrizaje</a:t>
          </a:r>
          <a:endParaRPr lang="es-CO" sz="900" dirty="0"/>
        </a:p>
      </dgm:t>
    </dgm:pt>
    <dgm:pt modelId="{8FA0ED75-EA55-44D0-985B-AE1302ECEB05}" type="parTrans" cxnId="{511BAFFD-1648-4EE1-828A-8850772488D0}">
      <dgm:prSet/>
      <dgm:spPr/>
      <dgm:t>
        <a:bodyPr/>
        <a:lstStyle/>
        <a:p>
          <a:endParaRPr lang="es-CO" sz="2400">
            <a:solidFill>
              <a:schemeClr val="tx1"/>
            </a:solidFill>
          </a:endParaRPr>
        </a:p>
      </dgm:t>
    </dgm:pt>
    <dgm:pt modelId="{5A10537E-9E29-45F5-89DD-F1F5F9AE6D18}" type="sibTrans" cxnId="{511BAFFD-1648-4EE1-828A-8850772488D0}">
      <dgm:prSet/>
      <dgm:spPr/>
      <dgm:t>
        <a:bodyPr/>
        <a:lstStyle/>
        <a:p>
          <a:endParaRPr lang="es-CO" sz="2400">
            <a:solidFill>
              <a:schemeClr val="tx1"/>
            </a:solidFill>
          </a:endParaRPr>
        </a:p>
      </dgm:t>
    </dgm:pt>
    <dgm:pt modelId="{2913BA5F-173D-43F1-A823-7D88AE14A7F5}">
      <dgm:prSet custT="1"/>
      <dgm:spPr/>
      <dgm:t>
        <a:bodyPr/>
        <a:lstStyle/>
        <a:p>
          <a:r>
            <a:rPr lang="es-CO" sz="900" b="0" i="0" u="none" smtClean="0"/>
            <a:t>Centro de Servicios</a:t>
          </a:r>
          <a:endParaRPr lang="es-CO" sz="900" dirty="0"/>
        </a:p>
      </dgm:t>
    </dgm:pt>
    <dgm:pt modelId="{61F7CFB6-3442-41A3-A011-CB0C06923F55}" type="parTrans" cxnId="{938569CB-10E6-4EB3-A3F8-697D23B89D18}">
      <dgm:prSet/>
      <dgm:spPr/>
      <dgm:t>
        <a:bodyPr/>
        <a:lstStyle/>
        <a:p>
          <a:endParaRPr lang="es-CO" sz="2400">
            <a:solidFill>
              <a:schemeClr val="tx1"/>
            </a:solidFill>
          </a:endParaRPr>
        </a:p>
      </dgm:t>
    </dgm:pt>
    <dgm:pt modelId="{E99FEFF4-5699-4E26-B464-FF53F46B7F2B}" type="sibTrans" cxnId="{938569CB-10E6-4EB3-A3F8-697D23B89D18}">
      <dgm:prSet/>
      <dgm:spPr/>
      <dgm:t>
        <a:bodyPr/>
        <a:lstStyle/>
        <a:p>
          <a:endParaRPr lang="es-CO" sz="2400">
            <a:solidFill>
              <a:schemeClr val="tx1"/>
            </a:solidFill>
          </a:endParaRPr>
        </a:p>
      </dgm:t>
    </dgm:pt>
    <dgm:pt modelId="{B799D7E4-9F79-4652-93F4-31AD1E233FB2}">
      <dgm:prSet phldrT="[Texto]" custT="1"/>
      <dgm:spPr/>
      <dgm:t>
        <a:bodyPr/>
        <a:lstStyle/>
        <a:p>
          <a:r>
            <a:rPr lang="es-CO" sz="900" b="0" i="0" u="none" smtClean="0"/>
            <a:t>Ampliación de Pista y Plataforma</a:t>
          </a:r>
          <a:endParaRPr lang="es-CO" sz="900" dirty="0"/>
        </a:p>
      </dgm:t>
    </dgm:pt>
    <dgm:pt modelId="{F55712BE-A5C7-4DEB-8A93-979711A9E383}" type="parTrans" cxnId="{782888A9-09D4-4201-BF04-1E5AA82561EE}">
      <dgm:prSet/>
      <dgm:spPr/>
      <dgm:t>
        <a:bodyPr/>
        <a:lstStyle/>
        <a:p>
          <a:endParaRPr lang="es-CO" sz="2400">
            <a:solidFill>
              <a:schemeClr val="tx1"/>
            </a:solidFill>
          </a:endParaRPr>
        </a:p>
      </dgm:t>
    </dgm:pt>
    <dgm:pt modelId="{3ECDE2D0-ABFF-4236-B290-B2A6E9BF3B57}" type="sibTrans" cxnId="{782888A9-09D4-4201-BF04-1E5AA82561EE}">
      <dgm:prSet/>
      <dgm:spPr/>
      <dgm:t>
        <a:bodyPr/>
        <a:lstStyle/>
        <a:p>
          <a:endParaRPr lang="es-CO" sz="2400">
            <a:solidFill>
              <a:schemeClr val="tx1"/>
            </a:solidFill>
          </a:endParaRPr>
        </a:p>
      </dgm:t>
    </dgm:pt>
    <dgm:pt modelId="{ED4A7F50-5D23-44E0-AB45-D23C3E285142}">
      <dgm:prSet custT="1"/>
      <dgm:spPr/>
      <dgm:t>
        <a:bodyPr/>
        <a:lstStyle/>
        <a:p>
          <a:r>
            <a:rPr lang="es-CO" sz="1050" b="1" i="0" u="sng" smtClean="0"/>
            <a:t>Alfonso Lopez Pumarejo</a:t>
          </a:r>
          <a:endParaRPr lang="es-CO" sz="1050" b="1" u="sng" dirty="0"/>
        </a:p>
      </dgm:t>
    </dgm:pt>
    <dgm:pt modelId="{B46FD2DF-8359-4B15-9E51-6C6479E0E1A5}" type="parTrans" cxnId="{2EEBA338-A676-4477-B021-489C27053581}">
      <dgm:prSet/>
      <dgm:spPr/>
      <dgm:t>
        <a:bodyPr/>
        <a:lstStyle/>
        <a:p>
          <a:endParaRPr lang="es-CO" sz="2400">
            <a:solidFill>
              <a:schemeClr val="tx1"/>
            </a:solidFill>
          </a:endParaRPr>
        </a:p>
      </dgm:t>
    </dgm:pt>
    <dgm:pt modelId="{32139A45-B515-4111-88A9-18E2D1653951}" type="sibTrans" cxnId="{2EEBA338-A676-4477-B021-489C27053581}">
      <dgm:prSet/>
      <dgm:spPr/>
      <dgm:t>
        <a:bodyPr/>
        <a:lstStyle/>
        <a:p>
          <a:endParaRPr lang="es-CO" sz="2400">
            <a:solidFill>
              <a:schemeClr val="tx1"/>
            </a:solidFill>
          </a:endParaRPr>
        </a:p>
      </dgm:t>
    </dgm:pt>
    <dgm:pt modelId="{7E0EE612-37FD-41A4-8864-1BD41EACCC57}">
      <dgm:prSet custT="1"/>
      <dgm:spPr/>
      <dgm:t>
        <a:bodyPr/>
        <a:lstStyle/>
        <a:p>
          <a:r>
            <a:rPr lang="es-CO" sz="1050" b="1" i="0" u="sng" smtClean="0"/>
            <a:t>Simón Bolívar</a:t>
          </a:r>
          <a:endParaRPr lang="es-CO" sz="1050" b="1" u="sng" dirty="0"/>
        </a:p>
      </dgm:t>
    </dgm:pt>
    <dgm:pt modelId="{46D3EAF4-A88A-437D-AF7A-64AFAF9974E4}" type="parTrans" cxnId="{89640391-FD00-4716-9010-509EE73BEC98}">
      <dgm:prSet/>
      <dgm:spPr/>
      <dgm:t>
        <a:bodyPr/>
        <a:lstStyle/>
        <a:p>
          <a:endParaRPr lang="es-CO" sz="2400">
            <a:solidFill>
              <a:schemeClr val="tx1"/>
            </a:solidFill>
          </a:endParaRPr>
        </a:p>
      </dgm:t>
    </dgm:pt>
    <dgm:pt modelId="{C25B3462-8B7C-4770-B914-82F03785CF8C}" type="sibTrans" cxnId="{89640391-FD00-4716-9010-509EE73BEC98}">
      <dgm:prSet/>
      <dgm:spPr/>
      <dgm:t>
        <a:bodyPr/>
        <a:lstStyle/>
        <a:p>
          <a:endParaRPr lang="es-CO" sz="2400">
            <a:solidFill>
              <a:schemeClr val="tx1"/>
            </a:solidFill>
          </a:endParaRPr>
        </a:p>
      </dgm:t>
    </dgm:pt>
    <dgm:pt modelId="{E6B03C9A-B5FF-4533-8559-15A73B27BB71}">
      <dgm:prSet custT="1"/>
      <dgm:spPr/>
      <dgm:t>
        <a:bodyPr/>
        <a:lstStyle/>
        <a:p>
          <a:r>
            <a:rPr lang="es-CO" sz="1050" b="1" i="0" u="sng" smtClean="0"/>
            <a:t>Almirante Padilla</a:t>
          </a:r>
          <a:endParaRPr lang="es-CO" sz="1050" b="1" u="sng" dirty="0"/>
        </a:p>
      </dgm:t>
    </dgm:pt>
    <dgm:pt modelId="{75078A7A-A10D-4FEC-B1EF-CFA9F607E452}" type="parTrans" cxnId="{EB66B42E-599B-4D17-989B-ABE7E60F2CB7}">
      <dgm:prSet/>
      <dgm:spPr/>
      <dgm:t>
        <a:bodyPr/>
        <a:lstStyle/>
        <a:p>
          <a:endParaRPr lang="es-CO" sz="2400">
            <a:solidFill>
              <a:schemeClr val="tx1"/>
            </a:solidFill>
          </a:endParaRPr>
        </a:p>
      </dgm:t>
    </dgm:pt>
    <dgm:pt modelId="{9283D782-6F72-43FA-9FE6-B04C0EE4D229}" type="sibTrans" cxnId="{EB66B42E-599B-4D17-989B-ABE7E60F2CB7}">
      <dgm:prSet/>
      <dgm:spPr/>
      <dgm:t>
        <a:bodyPr/>
        <a:lstStyle/>
        <a:p>
          <a:endParaRPr lang="es-CO" sz="2400">
            <a:solidFill>
              <a:schemeClr val="tx1"/>
            </a:solidFill>
          </a:endParaRPr>
        </a:p>
      </dgm:t>
    </dgm:pt>
    <dgm:pt modelId="{D78C8094-BAD7-4443-AAB6-64FEBB8C8E18}">
      <dgm:prSet custT="1"/>
      <dgm:spPr/>
      <dgm:t>
        <a:bodyPr/>
        <a:lstStyle/>
        <a:p>
          <a:r>
            <a:rPr lang="es-CO" sz="1050" b="1" i="0" u="sng" smtClean="0"/>
            <a:t>Camilo Daza</a:t>
          </a:r>
          <a:endParaRPr lang="es-CO" sz="1050" b="1" u="sng" dirty="0"/>
        </a:p>
      </dgm:t>
    </dgm:pt>
    <dgm:pt modelId="{3BB9E998-10D2-4EC0-8B01-CB879F99C536}" type="parTrans" cxnId="{4CD8B613-DB6B-4471-B881-23AF27024F38}">
      <dgm:prSet/>
      <dgm:spPr/>
      <dgm:t>
        <a:bodyPr/>
        <a:lstStyle/>
        <a:p>
          <a:endParaRPr lang="es-CO" sz="2400">
            <a:solidFill>
              <a:schemeClr val="tx1"/>
            </a:solidFill>
          </a:endParaRPr>
        </a:p>
      </dgm:t>
    </dgm:pt>
    <dgm:pt modelId="{C20AF021-5F4C-431C-B5AE-D1D5D9E01EFB}" type="sibTrans" cxnId="{4CD8B613-DB6B-4471-B881-23AF27024F38}">
      <dgm:prSet/>
      <dgm:spPr/>
      <dgm:t>
        <a:bodyPr/>
        <a:lstStyle/>
        <a:p>
          <a:endParaRPr lang="es-CO" sz="2400">
            <a:solidFill>
              <a:schemeClr val="tx1"/>
            </a:solidFill>
          </a:endParaRPr>
        </a:p>
      </dgm:t>
    </dgm:pt>
    <dgm:pt modelId="{4F2ED7D9-B191-4BE2-912C-108BA1D3DCF0}">
      <dgm:prSet custT="1"/>
      <dgm:spPr/>
      <dgm:t>
        <a:bodyPr/>
        <a:lstStyle/>
        <a:p>
          <a:r>
            <a:rPr lang="es-CO" sz="1050" b="1" i="0" u="sng" smtClean="0"/>
            <a:t>Yariguies</a:t>
          </a:r>
          <a:endParaRPr lang="es-CO" sz="1050" b="1" u="sng" dirty="0"/>
        </a:p>
      </dgm:t>
    </dgm:pt>
    <dgm:pt modelId="{E8385973-F4EE-4ADA-B05E-D56B2917084C}" type="parTrans" cxnId="{1F6652E5-8135-4D56-975D-9A50039F3A86}">
      <dgm:prSet/>
      <dgm:spPr/>
      <dgm:t>
        <a:bodyPr/>
        <a:lstStyle/>
        <a:p>
          <a:endParaRPr lang="es-CO" sz="2400">
            <a:solidFill>
              <a:schemeClr val="tx1"/>
            </a:solidFill>
          </a:endParaRPr>
        </a:p>
      </dgm:t>
    </dgm:pt>
    <dgm:pt modelId="{8CB397BC-8EA3-47EC-A30C-106F9D559EC5}" type="sibTrans" cxnId="{1F6652E5-8135-4D56-975D-9A50039F3A86}">
      <dgm:prSet/>
      <dgm:spPr/>
      <dgm:t>
        <a:bodyPr/>
        <a:lstStyle/>
        <a:p>
          <a:endParaRPr lang="es-CO" sz="2400">
            <a:solidFill>
              <a:schemeClr val="tx1"/>
            </a:solidFill>
          </a:endParaRPr>
        </a:p>
      </dgm:t>
    </dgm:pt>
    <dgm:pt modelId="{73AE0FAC-C2FA-4031-B218-C4BF2CA7E6C4}">
      <dgm:prSet phldrT="[Texto]" custT="1"/>
      <dgm:spPr/>
      <dgm:t>
        <a:bodyPr/>
        <a:lstStyle/>
        <a:p>
          <a:r>
            <a:rPr lang="es-CO" sz="900" smtClean="0"/>
            <a:t>Inversiones $4,800 millones</a:t>
          </a:r>
          <a:endParaRPr lang="es-CO" sz="900" dirty="0"/>
        </a:p>
      </dgm:t>
    </dgm:pt>
    <dgm:pt modelId="{FF08F654-98CF-428F-ABAD-13411CB50CB9}" type="parTrans" cxnId="{81923B25-68C9-4B5D-86D3-156BBBE0A601}">
      <dgm:prSet/>
      <dgm:spPr/>
      <dgm:t>
        <a:bodyPr/>
        <a:lstStyle/>
        <a:p>
          <a:endParaRPr lang="es-CO" sz="2400">
            <a:solidFill>
              <a:schemeClr val="tx1"/>
            </a:solidFill>
          </a:endParaRPr>
        </a:p>
      </dgm:t>
    </dgm:pt>
    <dgm:pt modelId="{125153E4-E911-4E6E-8E6C-E75502652E34}" type="sibTrans" cxnId="{81923B25-68C9-4B5D-86D3-156BBBE0A601}">
      <dgm:prSet/>
      <dgm:spPr/>
      <dgm:t>
        <a:bodyPr/>
        <a:lstStyle/>
        <a:p>
          <a:endParaRPr lang="es-CO" sz="2400">
            <a:solidFill>
              <a:schemeClr val="tx1"/>
            </a:solidFill>
          </a:endParaRPr>
        </a:p>
      </dgm:t>
    </dgm:pt>
    <dgm:pt modelId="{B45F80FC-35D6-431F-BFD3-DBB33F51641B}">
      <dgm:prSet phldrT="[Texto]" custT="1"/>
      <dgm:spPr/>
      <dgm:t>
        <a:bodyPr/>
        <a:lstStyle/>
        <a:p>
          <a:r>
            <a:rPr lang="es-CO" sz="900" smtClean="0"/>
            <a:t>Inversiones $109,500 millones</a:t>
          </a:r>
          <a:endParaRPr lang="es-CO" sz="900" dirty="0"/>
        </a:p>
      </dgm:t>
    </dgm:pt>
    <dgm:pt modelId="{EC95DFCF-3AEB-4C29-B6CF-0355CF67BEF0}" type="parTrans" cxnId="{4F777333-6A27-4EED-A788-A1826855917A}">
      <dgm:prSet/>
      <dgm:spPr/>
      <dgm:t>
        <a:bodyPr/>
        <a:lstStyle/>
        <a:p>
          <a:endParaRPr lang="es-CO" sz="2400">
            <a:solidFill>
              <a:schemeClr val="tx1"/>
            </a:solidFill>
          </a:endParaRPr>
        </a:p>
      </dgm:t>
    </dgm:pt>
    <dgm:pt modelId="{13088110-B02A-495B-BB40-4866E6D1041E}" type="sibTrans" cxnId="{4F777333-6A27-4EED-A788-A1826855917A}">
      <dgm:prSet/>
      <dgm:spPr/>
      <dgm:t>
        <a:bodyPr/>
        <a:lstStyle/>
        <a:p>
          <a:endParaRPr lang="es-CO" sz="2400">
            <a:solidFill>
              <a:schemeClr val="tx1"/>
            </a:solidFill>
          </a:endParaRPr>
        </a:p>
      </dgm:t>
    </dgm:pt>
    <dgm:pt modelId="{EBF1531B-CDCF-4896-A41E-39FF971049B6}">
      <dgm:prSet phldrT="[Texto]" custT="1"/>
      <dgm:spPr/>
      <dgm:t>
        <a:bodyPr/>
        <a:lstStyle/>
        <a:p>
          <a:r>
            <a:rPr lang="es-CO" sz="900" smtClean="0"/>
            <a:t>Inversiones $1,800 millones</a:t>
          </a:r>
          <a:endParaRPr lang="es-CO" sz="900" dirty="0"/>
        </a:p>
      </dgm:t>
    </dgm:pt>
    <dgm:pt modelId="{7D701E63-B536-4B6A-B4A3-4EB26A22217B}" type="parTrans" cxnId="{61C9D7FD-4701-4F86-A828-5A4948F6BAE7}">
      <dgm:prSet/>
      <dgm:spPr/>
      <dgm:t>
        <a:bodyPr/>
        <a:lstStyle/>
        <a:p>
          <a:endParaRPr lang="es-CO" sz="2400">
            <a:solidFill>
              <a:schemeClr val="tx1"/>
            </a:solidFill>
          </a:endParaRPr>
        </a:p>
      </dgm:t>
    </dgm:pt>
    <dgm:pt modelId="{DD6E4647-5E0E-42EB-A46B-0EE9E08C2A61}" type="sibTrans" cxnId="{61C9D7FD-4701-4F86-A828-5A4948F6BAE7}">
      <dgm:prSet/>
      <dgm:spPr/>
      <dgm:t>
        <a:bodyPr/>
        <a:lstStyle/>
        <a:p>
          <a:endParaRPr lang="es-CO" sz="2400">
            <a:solidFill>
              <a:schemeClr val="tx1"/>
            </a:solidFill>
          </a:endParaRPr>
        </a:p>
      </dgm:t>
    </dgm:pt>
    <dgm:pt modelId="{606DC1A9-E900-4D1B-AD46-74F3FBB5ECD0}">
      <dgm:prSet phldrT="[Texto]" custT="1"/>
      <dgm:spPr/>
      <dgm:t>
        <a:bodyPr/>
        <a:lstStyle/>
        <a:p>
          <a:r>
            <a:rPr lang="es-CO" sz="900" dirty="0" smtClean="0"/>
            <a:t>Inversiones $34,002 millones</a:t>
          </a:r>
          <a:endParaRPr lang="es-CO" sz="900" dirty="0"/>
        </a:p>
      </dgm:t>
    </dgm:pt>
    <dgm:pt modelId="{60E9DBB3-91DC-40DB-8909-6CEF39B27369}" type="parTrans" cxnId="{D7984464-31BF-4CF6-BB5D-B50E19FD6ECE}">
      <dgm:prSet/>
      <dgm:spPr/>
      <dgm:t>
        <a:bodyPr/>
        <a:lstStyle/>
        <a:p>
          <a:endParaRPr lang="es-CO" sz="2400">
            <a:solidFill>
              <a:schemeClr val="tx1"/>
            </a:solidFill>
          </a:endParaRPr>
        </a:p>
      </dgm:t>
    </dgm:pt>
    <dgm:pt modelId="{DAFA87EB-3291-49FC-A9BA-2D7367BA464E}" type="sibTrans" cxnId="{D7984464-31BF-4CF6-BB5D-B50E19FD6ECE}">
      <dgm:prSet/>
      <dgm:spPr/>
      <dgm:t>
        <a:bodyPr/>
        <a:lstStyle/>
        <a:p>
          <a:endParaRPr lang="es-CO" sz="2400">
            <a:solidFill>
              <a:schemeClr val="tx1"/>
            </a:solidFill>
          </a:endParaRPr>
        </a:p>
      </dgm:t>
    </dgm:pt>
    <dgm:pt modelId="{724D952F-1E8C-4426-AE07-0A8FD353BB28}">
      <dgm:prSet phldrT="[Texto]" custT="1"/>
      <dgm:spPr/>
      <dgm:t>
        <a:bodyPr/>
        <a:lstStyle/>
        <a:p>
          <a:r>
            <a:rPr lang="es-CO" sz="900" smtClean="0"/>
            <a:t>Inversiones $1,900 millones</a:t>
          </a:r>
          <a:endParaRPr lang="es-CO" sz="900" dirty="0"/>
        </a:p>
      </dgm:t>
    </dgm:pt>
    <dgm:pt modelId="{401A7CEE-639A-4FC6-8D73-C144AE8F6D1B}" type="parTrans" cxnId="{AF9C9528-720A-4807-895D-A88357645FCF}">
      <dgm:prSet/>
      <dgm:spPr/>
      <dgm:t>
        <a:bodyPr/>
        <a:lstStyle/>
        <a:p>
          <a:endParaRPr lang="es-CO" sz="2400">
            <a:solidFill>
              <a:schemeClr val="tx1"/>
            </a:solidFill>
          </a:endParaRPr>
        </a:p>
      </dgm:t>
    </dgm:pt>
    <dgm:pt modelId="{237AFC18-5B70-4156-BF34-AEE1D00F501B}" type="sibTrans" cxnId="{AF9C9528-720A-4807-895D-A88357645FCF}">
      <dgm:prSet/>
      <dgm:spPr/>
      <dgm:t>
        <a:bodyPr/>
        <a:lstStyle/>
        <a:p>
          <a:endParaRPr lang="es-CO" sz="2400">
            <a:solidFill>
              <a:schemeClr val="tx1"/>
            </a:solidFill>
          </a:endParaRPr>
        </a:p>
      </dgm:t>
    </dgm:pt>
    <dgm:pt modelId="{CD078249-7812-4D15-96F3-11D8F257CA36}">
      <dgm:prSet phldrT="[Texto]" custT="1"/>
      <dgm:spPr/>
      <dgm:t>
        <a:bodyPr/>
        <a:lstStyle/>
        <a:p>
          <a:r>
            <a:rPr lang="es-CO" sz="900" b="0" i="0" u="none" smtClean="0"/>
            <a:t>Obras de Climatización y ampliación de Salas</a:t>
          </a:r>
          <a:endParaRPr lang="es-CO" sz="900" dirty="0"/>
        </a:p>
      </dgm:t>
    </dgm:pt>
    <dgm:pt modelId="{00A749FA-128E-438A-90BD-1CB82457776A}" type="parTrans" cxnId="{1F7DB2AB-5509-4532-89D4-1292D2299A16}">
      <dgm:prSet/>
      <dgm:spPr/>
      <dgm:t>
        <a:bodyPr/>
        <a:lstStyle/>
        <a:p>
          <a:endParaRPr lang="es-CO" sz="2400">
            <a:solidFill>
              <a:schemeClr val="tx1"/>
            </a:solidFill>
          </a:endParaRPr>
        </a:p>
      </dgm:t>
    </dgm:pt>
    <dgm:pt modelId="{36A04E2A-F9D3-4FCB-A9D7-C8C0DEA87F77}" type="sibTrans" cxnId="{1F7DB2AB-5509-4532-89D4-1292D2299A16}">
      <dgm:prSet/>
      <dgm:spPr/>
      <dgm:t>
        <a:bodyPr/>
        <a:lstStyle/>
        <a:p>
          <a:endParaRPr lang="es-CO" sz="2400">
            <a:solidFill>
              <a:schemeClr val="tx1"/>
            </a:solidFill>
          </a:endParaRPr>
        </a:p>
      </dgm:t>
    </dgm:pt>
    <dgm:pt modelId="{C8042E45-E74E-4364-B2EB-745E80E021F8}">
      <dgm:prSet phldrT="[Texto]" custT="1"/>
      <dgm:spPr/>
      <dgm:t>
        <a:bodyPr/>
        <a:lstStyle/>
        <a:p>
          <a:r>
            <a:rPr lang="es-CO" sz="900" b="0" i="0" u="none" smtClean="0"/>
            <a:t>Construcción del Nuevo Terminal</a:t>
          </a:r>
          <a:endParaRPr lang="es-CO" sz="900" dirty="0"/>
        </a:p>
      </dgm:t>
    </dgm:pt>
    <dgm:pt modelId="{95164074-FA21-4759-BCD4-602A0AF6AC5A}" type="parTrans" cxnId="{01F12934-58B8-4FD4-8FF7-907F408666F3}">
      <dgm:prSet/>
      <dgm:spPr/>
      <dgm:t>
        <a:bodyPr/>
        <a:lstStyle/>
        <a:p>
          <a:endParaRPr lang="es-CO" sz="2400">
            <a:solidFill>
              <a:schemeClr val="tx1"/>
            </a:solidFill>
          </a:endParaRPr>
        </a:p>
      </dgm:t>
    </dgm:pt>
    <dgm:pt modelId="{8E5CAC94-D62A-4AE2-947E-1FA7C7CF3E83}" type="sibTrans" cxnId="{01F12934-58B8-4FD4-8FF7-907F408666F3}">
      <dgm:prSet/>
      <dgm:spPr/>
      <dgm:t>
        <a:bodyPr/>
        <a:lstStyle/>
        <a:p>
          <a:endParaRPr lang="es-CO" sz="2400">
            <a:solidFill>
              <a:schemeClr val="tx1"/>
            </a:solidFill>
          </a:endParaRPr>
        </a:p>
      </dgm:t>
    </dgm:pt>
    <dgm:pt modelId="{4036084E-1368-494F-AC5A-F81D0A1B19D2}">
      <dgm:prSet phldrT="[Texto]" custT="1"/>
      <dgm:spPr/>
      <dgm:t>
        <a:bodyPr/>
        <a:lstStyle/>
        <a:p>
          <a:r>
            <a:rPr lang="es-CO" sz="900" b="0" i="0" u="none" smtClean="0"/>
            <a:t>Obras de Climatización</a:t>
          </a:r>
          <a:endParaRPr lang="es-CO" sz="900" dirty="0"/>
        </a:p>
      </dgm:t>
    </dgm:pt>
    <dgm:pt modelId="{71F74625-2B46-4716-8E64-6400FD641F4C}" type="parTrans" cxnId="{129A7A85-1C24-4932-8761-6CDA721C9BC5}">
      <dgm:prSet/>
      <dgm:spPr/>
      <dgm:t>
        <a:bodyPr/>
        <a:lstStyle/>
        <a:p>
          <a:endParaRPr lang="es-CO" sz="2400">
            <a:solidFill>
              <a:schemeClr val="tx1"/>
            </a:solidFill>
          </a:endParaRPr>
        </a:p>
      </dgm:t>
    </dgm:pt>
    <dgm:pt modelId="{C6C96D57-843E-4B60-963A-58ADA6DF4CDD}" type="sibTrans" cxnId="{129A7A85-1C24-4932-8761-6CDA721C9BC5}">
      <dgm:prSet/>
      <dgm:spPr/>
      <dgm:t>
        <a:bodyPr/>
        <a:lstStyle/>
        <a:p>
          <a:endParaRPr lang="es-CO" sz="2400">
            <a:solidFill>
              <a:schemeClr val="tx1"/>
            </a:solidFill>
          </a:endParaRPr>
        </a:p>
      </dgm:t>
    </dgm:pt>
    <dgm:pt modelId="{E6BE9023-2CB5-47A7-95C4-E8AFD468B9A4}">
      <dgm:prSet phldrT="[Texto]" custT="1"/>
      <dgm:spPr/>
      <dgm:t>
        <a:bodyPr/>
        <a:lstStyle/>
        <a:p>
          <a:r>
            <a:rPr lang="es-CO" sz="900" b="0" i="0" u="none" smtClean="0"/>
            <a:t>obras para la “Adecuación y expansión física y operativa” </a:t>
          </a:r>
          <a:endParaRPr lang="es-CO" sz="900" dirty="0"/>
        </a:p>
      </dgm:t>
    </dgm:pt>
    <dgm:pt modelId="{FF9F631D-FC4D-486E-9D7F-B9E60D3665B9}" type="parTrans" cxnId="{B66FA260-27B6-4B8D-A20E-1414F5049B41}">
      <dgm:prSet/>
      <dgm:spPr/>
      <dgm:t>
        <a:bodyPr/>
        <a:lstStyle/>
        <a:p>
          <a:endParaRPr lang="es-CO" sz="2400">
            <a:solidFill>
              <a:schemeClr val="tx1"/>
            </a:solidFill>
          </a:endParaRPr>
        </a:p>
      </dgm:t>
    </dgm:pt>
    <dgm:pt modelId="{3D182264-E6FA-46AD-891B-FAADECD23699}" type="sibTrans" cxnId="{B66FA260-27B6-4B8D-A20E-1414F5049B41}">
      <dgm:prSet/>
      <dgm:spPr/>
      <dgm:t>
        <a:bodyPr/>
        <a:lstStyle/>
        <a:p>
          <a:endParaRPr lang="es-CO" sz="2400">
            <a:solidFill>
              <a:schemeClr val="tx1"/>
            </a:solidFill>
          </a:endParaRPr>
        </a:p>
      </dgm:t>
    </dgm:pt>
    <dgm:pt modelId="{158276E2-B13E-4A24-88BF-4918596B1F04}">
      <dgm:prSet phldrT="[Texto]" custT="1"/>
      <dgm:spPr/>
      <dgm:t>
        <a:bodyPr/>
        <a:lstStyle/>
        <a:p>
          <a:r>
            <a:rPr lang="es-CO" sz="900" b="0" i="0" u="none" smtClean="0"/>
            <a:t>Obras de Climatización</a:t>
          </a:r>
          <a:endParaRPr lang="es-CO" sz="900" dirty="0"/>
        </a:p>
      </dgm:t>
    </dgm:pt>
    <dgm:pt modelId="{C77D6044-EE11-48C9-9AE3-D813377F9608}" type="parTrans" cxnId="{DCD5F02C-CD88-4C97-B013-6D524A293E6A}">
      <dgm:prSet/>
      <dgm:spPr/>
      <dgm:t>
        <a:bodyPr/>
        <a:lstStyle/>
        <a:p>
          <a:endParaRPr lang="es-CO" sz="2400">
            <a:solidFill>
              <a:schemeClr val="tx1"/>
            </a:solidFill>
          </a:endParaRPr>
        </a:p>
      </dgm:t>
    </dgm:pt>
    <dgm:pt modelId="{18F5178E-8E82-41F0-A0FB-E437F9DC8A34}" type="sibTrans" cxnId="{DCD5F02C-CD88-4C97-B013-6D524A293E6A}">
      <dgm:prSet/>
      <dgm:spPr/>
      <dgm:t>
        <a:bodyPr/>
        <a:lstStyle/>
        <a:p>
          <a:endParaRPr lang="es-CO" sz="2400">
            <a:solidFill>
              <a:schemeClr val="tx1"/>
            </a:solidFill>
          </a:endParaRPr>
        </a:p>
      </dgm:t>
    </dgm:pt>
    <dgm:pt modelId="{E3FC4DD3-C06C-4AC9-B797-A6C42FED68D7}">
      <dgm:prSet phldrT="[Texto]" custT="1"/>
      <dgm:spPr/>
      <dgm:t>
        <a:bodyPr/>
        <a:lstStyle/>
        <a:p>
          <a:r>
            <a:rPr lang="es-CO" sz="900" smtClean="0"/>
            <a:t>Inversiones $345,000 millones</a:t>
          </a:r>
          <a:endParaRPr lang="es-CO" sz="900" dirty="0"/>
        </a:p>
      </dgm:t>
    </dgm:pt>
    <dgm:pt modelId="{B56E24FA-7F2A-4FCA-91CA-5F87CD9918D0}" type="parTrans" cxnId="{42A1E844-FE69-4414-81ED-ABB752ED3A01}">
      <dgm:prSet/>
      <dgm:spPr/>
      <dgm:t>
        <a:bodyPr/>
        <a:lstStyle/>
        <a:p>
          <a:endParaRPr lang="es-CO" sz="2400">
            <a:solidFill>
              <a:schemeClr val="tx1"/>
            </a:solidFill>
          </a:endParaRPr>
        </a:p>
      </dgm:t>
    </dgm:pt>
    <dgm:pt modelId="{F15F0910-303E-4D51-94A6-1F77A7A039CB}" type="sibTrans" cxnId="{42A1E844-FE69-4414-81ED-ABB752ED3A01}">
      <dgm:prSet/>
      <dgm:spPr/>
      <dgm:t>
        <a:bodyPr/>
        <a:lstStyle/>
        <a:p>
          <a:endParaRPr lang="es-CO" sz="2400">
            <a:solidFill>
              <a:schemeClr val="tx1"/>
            </a:solidFill>
          </a:endParaRPr>
        </a:p>
      </dgm:t>
    </dgm:pt>
    <dgm:pt modelId="{1C85EA1F-981E-4473-9CC6-99868DE1501D}">
      <dgm:prSet phldrT="[Texto]" custT="1"/>
      <dgm:spPr/>
      <dgm:t>
        <a:bodyPr/>
        <a:lstStyle/>
        <a:p>
          <a:r>
            <a:rPr lang="es-CO" sz="1050" b="1" i="0" u="sng" smtClean="0"/>
            <a:t>Ernesto Cortisozz</a:t>
          </a:r>
          <a:endParaRPr lang="es-CO" sz="1050" b="1" u="sng" dirty="0"/>
        </a:p>
      </dgm:t>
    </dgm:pt>
    <dgm:pt modelId="{D19AF4A3-9FD3-4154-A6FD-05CAED1ED508}" type="parTrans" cxnId="{F48B3F4E-08BE-4BA2-97DC-E9FE979A7C0D}">
      <dgm:prSet/>
      <dgm:spPr/>
      <dgm:t>
        <a:bodyPr/>
        <a:lstStyle/>
        <a:p>
          <a:endParaRPr lang="es-CO" sz="2400">
            <a:solidFill>
              <a:schemeClr val="tx1"/>
            </a:solidFill>
          </a:endParaRPr>
        </a:p>
      </dgm:t>
    </dgm:pt>
    <dgm:pt modelId="{60280917-BB02-40C3-8372-253C0A1D762C}" type="sibTrans" cxnId="{F48B3F4E-08BE-4BA2-97DC-E9FE979A7C0D}">
      <dgm:prSet/>
      <dgm:spPr/>
      <dgm:t>
        <a:bodyPr/>
        <a:lstStyle/>
        <a:p>
          <a:endParaRPr lang="es-CO" sz="2400">
            <a:solidFill>
              <a:schemeClr val="tx1"/>
            </a:solidFill>
          </a:endParaRPr>
        </a:p>
      </dgm:t>
    </dgm:pt>
    <dgm:pt modelId="{FA7FFBD3-0675-4774-B927-85E8C8D6F592}">
      <dgm:prSet phldrT="[Texto]" custT="1"/>
      <dgm:spPr/>
      <dgm:t>
        <a:bodyPr/>
        <a:lstStyle/>
        <a:p>
          <a:r>
            <a:rPr lang="es-CO" sz="900" b="0" i="0" u="none" smtClean="0"/>
            <a:t>Modernización y Ampliación - Lado Aire y Tierra</a:t>
          </a:r>
          <a:endParaRPr lang="es-CO" sz="900" dirty="0"/>
        </a:p>
      </dgm:t>
    </dgm:pt>
    <dgm:pt modelId="{FD292E59-C8E1-4FA7-9E5B-736F06302154}" type="parTrans" cxnId="{6D7188FF-9285-4AED-9546-43AFC3AFE17B}">
      <dgm:prSet/>
      <dgm:spPr/>
      <dgm:t>
        <a:bodyPr/>
        <a:lstStyle/>
        <a:p>
          <a:endParaRPr lang="es-CO" sz="2400">
            <a:solidFill>
              <a:schemeClr val="tx1"/>
            </a:solidFill>
          </a:endParaRPr>
        </a:p>
      </dgm:t>
    </dgm:pt>
    <dgm:pt modelId="{D092CC76-4BFA-4099-A3BE-81C99D4B08E5}" type="sibTrans" cxnId="{6D7188FF-9285-4AED-9546-43AFC3AFE17B}">
      <dgm:prSet/>
      <dgm:spPr/>
      <dgm:t>
        <a:bodyPr/>
        <a:lstStyle/>
        <a:p>
          <a:endParaRPr lang="es-CO" sz="2400">
            <a:solidFill>
              <a:schemeClr val="tx1"/>
            </a:solidFill>
          </a:endParaRPr>
        </a:p>
      </dgm:t>
    </dgm:pt>
    <dgm:pt modelId="{B7CF09C8-9D47-459C-8A1B-959B6CB3094E}">
      <dgm:prSet custT="1"/>
      <dgm:spPr/>
      <dgm:t>
        <a:bodyPr/>
        <a:lstStyle/>
        <a:p>
          <a:r>
            <a:rPr lang="es-CO" sz="900" b="1" i="0" u="sng" smtClean="0"/>
            <a:t>Palonegro</a:t>
          </a:r>
          <a:endParaRPr lang="es-CO" sz="900" dirty="0"/>
        </a:p>
      </dgm:t>
    </dgm:pt>
    <dgm:pt modelId="{DF1AA6C9-6A2D-41FD-8C61-C64F3D9CDD09}" type="parTrans" cxnId="{B0652A98-25D0-4447-BA51-543282EF9738}">
      <dgm:prSet/>
      <dgm:spPr/>
      <dgm:t>
        <a:bodyPr/>
        <a:lstStyle/>
        <a:p>
          <a:endParaRPr lang="es-ES">
            <a:solidFill>
              <a:schemeClr val="tx1"/>
            </a:solidFill>
          </a:endParaRPr>
        </a:p>
      </dgm:t>
    </dgm:pt>
    <dgm:pt modelId="{26B84879-59FF-4B67-9E66-751B12A00CE5}" type="sibTrans" cxnId="{B0652A98-25D0-4447-BA51-543282EF9738}">
      <dgm:prSet/>
      <dgm:spPr/>
      <dgm:t>
        <a:bodyPr/>
        <a:lstStyle/>
        <a:p>
          <a:endParaRPr lang="es-ES">
            <a:solidFill>
              <a:schemeClr val="tx1"/>
            </a:solidFill>
          </a:endParaRPr>
        </a:p>
      </dgm:t>
    </dgm:pt>
    <dgm:pt modelId="{4F80E301-509C-480D-BA3C-7F1C4E61BD80}">
      <dgm:prSet phldrT="[Texto]" custT="1"/>
      <dgm:spPr/>
      <dgm:t>
        <a:bodyPr/>
        <a:lstStyle/>
        <a:p>
          <a:r>
            <a:rPr lang="es-CO" sz="900" smtClean="0"/>
            <a:t>Inversiones $23,290 millones</a:t>
          </a:r>
          <a:endParaRPr lang="es-CO" sz="900" dirty="0"/>
        </a:p>
      </dgm:t>
    </dgm:pt>
    <dgm:pt modelId="{61629FC0-9D36-4005-90F5-DD4F82145E57}" type="parTrans" cxnId="{E56D8896-AB63-41E8-AE10-8EFC260EC592}">
      <dgm:prSet/>
      <dgm:spPr/>
      <dgm:t>
        <a:bodyPr/>
        <a:lstStyle/>
        <a:p>
          <a:endParaRPr lang="es-ES">
            <a:solidFill>
              <a:schemeClr val="tx1"/>
            </a:solidFill>
          </a:endParaRPr>
        </a:p>
      </dgm:t>
    </dgm:pt>
    <dgm:pt modelId="{853B1763-0E76-4B67-ACD5-B50479BF01BF}" type="sibTrans" cxnId="{E56D8896-AB63-41E8-AE10-8EFC260EC592}">
      <dgm:prSet/>
      <dgm:spPr/>
      <dgm:t>
        <a:bodyPr/>
        <a:lstStyle/>
        <a:p>
          <a:endParaRPr lang="es-ES">
            <a:solidFill>
              <a:schemeClr val="tx1"/>
            </a:solidFill>
          </a:endParaRPr>
        </a:p>
      </dgm:t>
    </dgm:pt>
    <dgm:pt modelId="{20971A4D-9153-42F2-8968-228AA7FE3ED5}">
      <dgm:prSet phldrT="[Texto]" custT="1"/>
      <dgm:spPr/>
      <dgm:t>
        <a:bodyPr/>
        <a:lstStyle/>
        <a:p>
          <a:r>
            <a:rPr lang="es-CO" sz="900" b="0" i="0" u="none" smtClean="0"/>
            <a:t>obras de ampliación</a:t>
          </a:r>
          <a:endParaRPr lang="es-CO" sz="900" dirty="0"/>
        </a:p>
      </dgm:t>
    </dgm:pt>
    <dgm:pt modelId="{105056BE-0A92-4C04-A044-5DFFA8ED29FF}" type="parTrans" cxnId="{5D261BC4-5F25-4E50-B2F9-49205CC7C59A}">
      <dgm:prSet/>
      <dgm:spPr/>
      <dgm:t>
        <a:bodyPr/>
        <a:lstStyle/>
        <a:p>
          <a:endParaRPr lang="es-ES">
            <a:solidFill>
              <a:schemeClr val="tx1"/>
            </a:solidFill>
          </a:endParaRPr>
        </a:p>
      </dgm:t>
    </dgm:pt>
    <dgm:pt modelId="{4F7F198F-BC7D-4010-844C-27929D9D2BC6}" type="sibTrans" cxnId="{5D261BC4-5F25-4E50-B2F9-49205CC7C59A}">
      <dgm:prSet/>
      <dgm:spPr/>
      <dgm:t>
        <a:bodyPr/>
        <a:lstStyle/>
        <a:p>
          <a:endParaRPr lang="es-ES">
            <a:solidFill>
              <a:schemeClr val="tx1"/>
            </a:solidFill>
          </a:endParaRPr>
        </a:p>
      </dgm:t>
    </dgm:pt>
    <dgm:pt modelId="{3B7C0679-F24D-4C90-99DC-4A7DFFA7ABC2}" type="pres">
      <dgm:prSet presAssocID="{228A67C9-816E-4737-A31E-E8BD40C2F9B2}" presName="diagram" presStyleCnt="0">
        <dgm:presLayoutVars>
          <dgm:dir/>
          <dgm:resizeHandles val="exact"/>
        </dgm:presLayoutVars>
      </dgm:prSet>
      <dgm:spPr/>
      <dgm:t>
        <a:bodyPr/>
        <a:lstStyle/>
        <a:p>
          <a:endParaRPr lang="es-CO"/>
        </a:p>
      </dgm:t>
    </dgm:pt>
    <dgm:pt modelId="{400A9EB3-513F-419C-86AA-2A89C694F958}" type="pres">
      <dgm:prSet presAssocID="{45B30C86-F8F0-4218-83E5-39C9F9284A0B}" presName="node" presStyleLbl="node1" presStyleIdx="0" presStyleCnt="16">
        <dgm:presLayoutVars>
          <dgm:bulletEnabled val="1"/>
        </dgm:presLayoutVars>
      </dgm:prSet>
      <dgm:spPr/>
      <dgm:t>
        <a:bodyPr/>
        <a:lstStyle/>
        <a:p>
          <a:endParaRPr lang="es-CO"/>
        </a:p>
      </dgm:t>
    </dgm:pt>
    <dgm:pt modelId="{8F96B0DB-6615-4008-A6D8-53F56C96F77A}" type="pres">
      <dgm:prSet presAssocID="{4F0B3700-4F89-4883-8A38-4693B6F38850}" presName="sibTrans" presStyleCnt="0"/>
      <dgm:spPr/>
      <dgm:t>
        <a:bodyPr/>
        <a:lstStyle/>
        <a:p>
          <a:endParaRPr lang="es-CO"/>
        </a:p>
      </dgm:t>
    </dgm:pt>
    <dgm:pt modelId="{FF0068DD-D90B-4BA9-833C-C7FFEF04E211}" type="pres">
      <dgm:prSet presAssocID="{F7B4A6DA-CE48-431A-B8F8-9FDBB51968CB}" presName="node" presStyleLbl="node1" presStyleIdx="1" presStyleCnt="16">
        <dgm:presLayoutVars>
          <dgm:bulletEnabled val="1"/>
        </dgm:presLayoutVars>
      </dgm:prSet>
      <dgm:spPr/>
      <dgm:t>
        <a:bodyPr/>
        <a:lstStyle/>
        <a:p>
          <a:endParaRPr lang="es-CO"/>
        </a:p>
      </dgm:t>
    </dgm:pt>
    <dgm:pt modelId="{A4152146-4E1F-49A5-9EE5-FDFFAD4112AA}" type="pres">
      <dgm:prSet presAssocID="{BD0892B0-37CA-4F95-853E-D848C0CE7D4A}" presName="sibTrans" presStyleCnt="0"/>
      <dgm:spPr/>
      <dgm:t>
        <a:bodyPr/>
        <a:lstStyle/>
        <a:p>
          <a:endParaRPr lang="es-CO"/>
        </a:p>
      </dgm:t>
    </dgm:pt>
    <dgm:pt modelId="{D31875FD-6BC3-4ABC-A86E-3BDA69E3D8CE}" type="pres">
      <dgm:prSet presAssocID="{7F0443AF-90EC-46D5-9230-47B83000EFCA}" presName="node" presStyleLbl="node1" presStyleIdx="2" presStyleCnt="16">
        <dgm:presLayoutVars>
          <dgm:bulletEnabled val="1"/>
        </dgm:presLayoutVars>
      </dgm:prSet>
      <dgm:spPr/>
      <dgm:t>
        <a:bodyPr/>
        <a:lstStyle/>
        <a:p>
          <a:endParaRPr lang="es-CO"/>
        </a:p>
      </dgm:t>
    </dgm:pt>
    <dgm:pt modelId="{1C2C4648-FCA9-474F-8C33-17C0B5E40C85}" type="pres">
      <dgm:prSet presAssocID="{6A3923B4-5E7A-437A-8B44-DEB4F8738E4B}" presName="sibTrans" presStyleCnt="0"/>
      <dgm:spPr/>
      <dgm:t>
        <a:bodyPr/>
        <a:lstStyle/>
        <a:p>
          <a:endParaRPr lang="es-CO"/>
        </a:p>
      </dgm:t>
    </dgm:pt>
    <dgm:pt modelId="{3356F6AE-F54E-4AE1-993F-12DF849CDF49}" type="pres">
      <dgm:prSet presAssocID="{1A280DE1-03C9-4A81-B086-63209B2A734C}" presName="node" presStyleLbl="node1" presStyleIdx="3" presStyleCnt="16" custLinFactNeighborX="126" custLinFactNeighborY="-815">
        <dgm:presLayoutVars>
          <dgm:bulletEnabled val="1"/>
        </dgm:presLayoutVars>
      </dgm:prSet>
      <dgm:spPr/>
      <dgm:t>
        <a:bodyPr/>
        <a:lstStyle/>
        <a:p>
          <a:endParaRPr lang="es-CO"/>
        </a:p>
      </dgm:t>
    </dgm:pt>
    <dgm:pt modelId="{A98B4F9F-9B06-4AAC-B300-3B88392F1551}" type="pres">
      <dgm:prSet presAssocID="{0888A264-00F2-496E-81DB-59EE426B6E90}" presName="sibTrans" presStyleCnt="0"/>
      <dgm:spPr/>
      <dgm:t>
        <a:bodyPr/>
        <a:lstStyle/>
        <a:p>
          <a:endParaRPr lang="es-CO"/>
        </a:p>
      </dgm:t>
    </dgm:pt>
    <dgm:pt modelId="{95353D6B-2330-43A4-A31B-E1188CE953D8}" type="pres">
      <dgm:prSet presAssocID="{74B76513-8DE6-4890-8DBB-71E109A3AE90}" presName="node" presStyleLbl="node1" presStyleIdx="4" presStyleCnt="16">
        <dgm:presLayoutVars>
          <dgm:bulletEnabled val="1"/>
        </dgm:presLayoutVars>
      </dgm:prSet>
      <dgm:spPr/>
      <dgm:t>
        <a:bodyPr/>
        <a:lstStyle/>
        <a:p>
          <a:endParaRPr lang="es-CO"/>
        </a:p>
      </dgm:t>
    </dgm:pt>
    <dgm:pt modelId="{8ECAC707-983D-4078-9CFA-9D65ECFD9991}" type="pres">
      <dgm:prSet presAssocID="{4EF74E56-E4C2-4F4B-BB19-AAC09BC061CC}" presName="sibTrans" presStyleCnt="0"/>
      <dgm:spPr/>
      <dgm:t>
        <a:bodyPr/>
        <a:lstStyle/>
        <a:p>
          <a:endParaRPr lang="es-CO"/>
        </a:p>
      </dgm:t>
    </dgm:pt>
    <dgm:pt modelId="{42AAE949-A48D-44EA-91E9-C6CF9AE5F64F}" type="pres">
      <dgm:prSet presAssocID="{9319880E-B345-4A41-9C92-AFB46F9E7BE8}" presName="node" presStyleLbl="node1" presStyleIdx="5" presStyleCnt="16">
        <dgm:presLayoutVars>
          <dgm:bulletEnabled val="1"/>
        </dgm:presLayoutVars>
      </dgm:prSet>
      <dgm:spPr/>
      <dgm:t>
        <a:bodyPr/>
        <a:lstStyle/>
        <a:p>
          <a:endParaRPr lang="es-CO"/>
        </a:p>
      </dgm:t>
    </dgm:pt>
    <dgm:pt modelId="{EDE47EBA-F406-40D0-9EB0-F0F1070CA1EC}" type="pres">
      <dgm:prSet presAssocID="{8D6CA48F-6342-4375-90A8-E3F17F66148F}" presName="sibTrans" presStyleCnt="0"/>
      <dgm:spPr/>
      <dgm:t>
        <a:bodyPr/>
        <a:lstStyle/>
        <a:p>
          <a:endParaRPr lang="es-CO"/>
        </a:p>
      </dgm:t>
    </dgm:pt>
    <dgm:pt modelId="{D3CD1374-BB85-4DCE-9411-BC043A7589F4}" type="pres">
      <dgm:prSet presAssocID="{5F8CD71C-6450-430E-816D-48D9C61BD395}" presName="node" presStyleLbl="node1" presStyleIdx="6" presStyleCnt="16">
        <dgm:presLayoutVars>
          <dgm:bulletEnabled val="1"/>
        </dgm:presLayoutVars>
      </dgm:prSet>
      <dgm:spPr/>
      <dgm:t>
        <a:bodyPr/>
        <a:lstStyle/>
        <a:p>
          <a:endParaRPr lang="es-CO"/>
        </a:p>
      </dgm:t>
    </dgm:pt>
    <dgm:pt modelId="{74E333B7-0FE4-4287-BDC8-C663D05780D8}" type="pres">
      <dgm:prSet presAssocID="{6ABC0949-F1D3-4146-ABFE-DD76A2F1C7B5}" presName="sibTrans" presStyleCnt="0"/>
      <dgm:spPr/>
      <dgm:t>
        <a:bodyPr/>
        <a:lstStyle/>
        <a:p>
          <a:endParaRPr lang="es-CO"/>
        </a:p>
      </dgm:t>
    </dgm:pt>
    <dgm:pt modelId="{E3AF11B7-2AB9-4EFC-9D8E-1F70C62611E4}" type="pres">
      <dgm:prSet presAssocID="{68AD923E-1A38-4F42-BA69-6C9A9078BD01}" presName="node" presStyleLbl="node1" presStyleIdx="7" presStyleCnt="16">
        <dgm:presLayoutVars>
          <dgm:bulletEnabled val="1"/>
        </dgm:presLayoutVars>
      </dgm:prSet>
      <dgm:spPr/>
      <dgm:t>
        <a:bodyPr/>
        <a:lstStyle/>
        <a:p>
          <a:endParaRPr lang="es-CO"/>
        </a:p>
      </dgm:t>
    </dgm:pt>
    <dgm:pt modelId="{CAC80DB1-647D-4137-990D-9322BA018535}" type="pres">
      <dgm:prSet presAssocID="{CB86160D-927F-4C30-9D3F-1E75D474CB2A}" presName="sibTrans" presStyleCnt="0"/>
      <dgm:spPr/>
      <dgm:t>
        <a:bodyPr/>
        <a:lstStyle/>
        <a:p>
          <a:endParaRPr lang="es-CO"/>
        </a:p>
      </dgm:t>
    </dgm:pt>
    <dgm:pt modelId="{58B64576-7680-4DE3-BECE-B6A08DD09CDE}" type="pres">
      <dgm:prSet presAssocID="{21C97AF4-EE44-4BDF-BF95-E1F8011DF060}" presName="node" presStyleLbl="node1" presStyleIdx="8" presStyleCnt="16">
        <dgm:presLayoutVars>
          <dgm:bulletEnabled val="1"/>
        </dgm:presLayoutVars>
      </dgm:prSet>
      <dgm:spPr/>
      <dgm:t>
        <a:bodyPr/>
        <a:lstStyle/>
        <a:p>
          <a:endParaRPr lang="es-CO"/>
        </a:p>
      </dgm:t>
    </dgm:pt>
    <dgm:pt modelId="{1E248FFD-1571-4B04-9FB0-D7FFA2234E1F}" type="pres">
      <dgm:prSet presAssocID="{1F89E4A1-7905-42B3-A12E-46172B05A9A0}" presName="sibTrans" presStyleCnt="0"/>
      <dgm:spPr/>
      <dgm:t>
        <a:bodyPr/>
        <a:lstStyle/>
        <a:p>
          <a:endParaRPr lang="es-CO"/>
        </a:p>
      </dgm:t>
    </dgm:pt>
    <dgm:pt modelId="{6D7A0D2A-3323-4347-AA36-C9142F76B7C4}" type="pres">
      <dgm:prSet presAssocID="{ED4A7F50-5D23-44E0-AB45-D23C3E285142}" presName="node" presStyleLbl="node1" presStyleIdx="9" presStyleCnt="16">
        <dgm:presLayoutVars>
          <dgm:bulletEnabled val="1"/>
        </dgm:presLayoutVars>
      </dgm:prSet>
      <dgm:spPr/>
      <dgm:t>
        <a:bodyPr/>
        <a:lstStyle/>
        <a:p>
          <a:endParaRPr lang="es-CO"/>
        </a:p>
      </dgm:t>
    </dgm:pt>
    <dgm:pt modelId="{1F4D9761-F95D-486B-AEE6-3AB1A32DD0A0}" type="pres">
      <dgm:prSet presAssocID="{32139A45-B515-4111-88A9-18E2D1653951}" presName="sibTrans" presStyleCnt="0"/>
      <dgm:spPr/>
      <dgm:t>
        <a:bodyPr/>
        <a:lstStyle/>
        <a:p>
          <a:endParaRPr lang="es-CO"/>
        </a:p>
      </dgm:t>
    </dgm:pt>
    <dgm:pt modelId="{C116774A-895B-444F-B4ED-D771FD041B39}" type="pres">
      <dgm:prSet presAssocID="{7E0EE612-37FD-41A4-8864-1BD41EACCC57}" presName="node" presStyleLbl="node1" presStyleIdx="10" presStyleCnt="16">
        <dgm:presLayoutVars>
          <dgm:bulletEnabled val="1"/>
        </dgm:presLayoutVars>
      </dgm:prSet>
      <dgm:spPr/>
      <dgm:t>
        <a:bodyPr/>
        <a:lstStyle/>
        <a:p>
          <a:endParaRPr lang="es-CO"/>
        </a:p>
      </dgm:t>
    </dgm:pt>
    <dgm:pt modelId="{D683637A-156C-42A9-A4B4-46785C690ED7}" type="pres">
      <dgm:prSet presAssocID="{C25B3462-8B7C-4770-B914-82F03785CF8C}" presName="sibTrans" presStyleCnt="0"/>
      <dgm:spPr/>
      <dgm:t>
        <a:bodyPr/>
        <a:lstStyle/>
        <a:p>
          <a:endParaRPr lang="es-CO"/>
        </a:p>
      </dgm:t>
    </dgm:pt>
    <dgm:pt modelId="{973CB6C8-4CB9-457F-B3E0-41211A362927}" type="pres">
      <dgm:prSet presAssocID="{E6B03C9A-B5FF-4533-8559-15A73B27BB71}" presName="node" presStyleLbl="node1" presStyleIdx="11" presStyleCnt="16">
        <dgm:presLayoutVars>
          <dgm:bulletEnabled val="1"/>
        </dgm:presLayoutVars>
      </dgm:prSet>
      <dgm:spPr/>
      <dgm:t>
        <a:bodyPr/>
        <a:lstStyle/>
        <a:p>
          <a:endParaRPr lang="es-CO"/>
        </a:p>
      </dgm:t>
    </dgm:pt>
    <dgm:pt modelId="{78DEAE93-40E3-4111-83AA-8C1798F4B01D}" type="pres">
      <dgm:prSet presAssocID="{9283D782-6F72-43FA-9FE6-B04C0EE4D229}" presName="sibTrans" presStyleCnt="0"/>
      <dgm:spPr/>
      <dgm:t>
        <a:bodyPr/>
        <a:lstStyle/>
        <a:p>
          <a:endParaRPr lang="es-CO"/>
        </a:p>
      </dgm:t>
    </dgm:pt>
    <dgm:pt modelId="{3F2755EF-92E3-4643-93FE-F9046E303511}" type="pres">
      <dgm:prSet presAssocID="{D78C8094-BAD7-4443-AAB6-64FEBB8C8E18}" presName="node" presStyleLbl="node1" presStyleIdx="12" presStyleCnt="16" custLinFactNeighborX="-55126" custLinFactNeighborY="1113">
        <dgm:presLayoutVars>
          <dgm:bulletEnabled val="1"/>
        </dgm:presLayoutVars>
      </dgm:prSet>
      <dgm:spPr/>
      <dgm:t>
        <a:bodyPr/>
        <a:lstStyle/>
        <a:p>
          <a:endParaRPr lang="es-CO"/>
        </a:p>
      </dgm:t>
    </dgm:pt>
    <dgm:pt modelId="{C4BD0309-86FC-4AB2-935E-1F447029A053}" type="pres">
      <dgm:prSet presAssocID="{C20AF021-5F4C-431C-B5AE-D1D5D9E01EFB}" presName="sibTrans" presStyleCnt="0"/>
      <dgm:spPr/>
      <dgm:t>
        <a:bodyPr/>
        <a:lstStyle/>
        <a:p>
          <a:endParaRPr lang="es-CO"/>
        </a:p>
      </dgm:t>
    </dgm:pt>
    <dgm:pt modelId="{60992CD4-3BE1-4D80-9D20-075C1087E242}" type="pres">
      <dgm:prSet presAssocID="{4F2ED7D9-B191-4BE2-912C-108BA1D3DCF0}" presName="node" presStyleLbl="node1" presStyleIdx="13" presStyleCnt="16" custLinFactNeighborX="540" custLinFactNeighborY="1113">
        <dgm:presLayoutVars>
          <dgm:bulletEnabled val="1"/>
        </dgm:presLayoutVars>
      </dgm:prSet>
      <dgm:spPr/>
      <dgm:t>
        <a:bodyPr/>
        <a:lstStyle/>
        <a:p>
          <a:endParaRPr lang="es-CO"/>
        </a:p>
      </dgm:t>
    </dgm:pt>
    <dgm:pt modelId="{725016C3-1CD8-43EA-A48C-716D52656C8D}" type="pres">
      <dgm:prSet presAssocID="{8CB397BC-8EA3-47EC-A30C-106F9D559EC5}" presName="sibTrans" presStyleCnt="0"/>
      <dgm:spPr/>
      <dgm:t>
        <a:bodyPr/>
        <a:lstStyle/>
        <a:p>
          <a:endParaRPr lang="es-CO"/>
        </a:p>
      </dgm:t>
    </dgm:pt>
    <dgm:pt modelId="{D078C17C-895E-42C4-9EB3-4FF1BC8C233A}" type="pres">
      <dgm:prSet presAssocID="{1C85EA1F-981E-4473-9CC6-99868DE1501D}" presName="node" presStyleLbl="node1" presStyleIdx="14" presStyleCnt="16" custLinFactNeighborX="484" custLinFactNeighborY="1113">
        <dgm:presLayoutVars>
          <dgm:bulletEnabled val="1"/>
        </dgm:presLayoutVars>
      </dgm:prSet>
      <dgm:spPr/>
      <dgm:t>
        <a:bodyPr/>
        <a:lstStyle/>
        <a:p>
          <a:endParaRPr lang="es-CO"/>
        </a:p>
      </dgm:t>
    </dgm:pt>
    <dgm:pt modelId="{733F1F5F-9114-41DB-A460-0FE0A05CA16B}" type="pres">
      <dgm:prSet presAssocID="{60280917-BB02-40C3-8372-253C0A1D762C}" presName="sibTrans" presStyleCnt="0"/>
      <dgm:spPr/>
      <dgm:t>
        <a:bodyPr/>
        <a:lstStyle/>
        <a:p>
          <a:endParaRPr lang="es-ES"/>
        </a:p>
      </dgm:t>
    </dgm:pt>
    <dgm:pt modelId="{3C78C096-A0F6-4D5C-A8AD-74B62D9D7E0B}" type="pres">
      <dgm:prSet presAssocID="{B7CF09C8-9D47-459C-8A1B-959B6CB3094E}" presName="node" presStyleLbl="node1" presStyleIdx="15" presStyleCnt="16" custLinFactNeighborX="126" custLinFactNeighborY="1113">
        <dgm:presLayoutVars>
          <dgm:bulletEnabled val="1"/>
        </dgm:presLayoutVars>
      </dgm:prSet>
      <dgm:spPr/>
      <dgm:t>
        <a:bodyPr/>
        <a:lstStyle/>
        <a:p>
          <a:endParaRPr lang="es-ES"/>
        </a:p>
      </dgm:t>
    </dgm:pt>
  </dgm:ptLst>
  <dgm:cxnLst>
    <dgm:cxn modelId="{E56D8896-AB63-41E8-AE10-8EFC260EC592}" srcId="{B7CF09C8-9D47-459C-8A1B-959B6CB3094E}" destId="{4F80E301-509C-480D-BA3C-7F1C4E61BD80}" srcOrd="0" destOrd="0" parTransId="{61629FC0-9D36-4005-90F5-DD4F82145E57}" sibTransId="{853B1763-0E76-4B67-ACD5-B50479BF01BF}"/>
    <dgm:cxn modelId="{F1F0E9AA-4423-4C1B-AE2D-611B24BE37DB}" type="presOf" srcId="{691223A6-6DDF-4908-B9F3-9DF34E620C01}" destId="{400A9EB3-513F-419C-86AA-2A89C694F958}" srcOrd="0" destOrd="6" presId="urn:microsoft.com/office/officeart/2005/8/layout/default"/>
    <dgm:cxn modelId="{F9E2DAFF-430A-43C1-A513-4C1EA8A0EC0A}" type="presOf" srcId="{55D95BC4-8456-4300-AF57-ED26A3833A50}" destId="{42AAE949-A48D-44EA-91E9-C6CF9AE5F64F}" srcOrd="0" destOrd="1" presId="urn:microsoft.com/office/officeart/2005/8/layout/default"/>
    <dgm:cxn modelId="{AE9CE078-D083-442F-87AE-02129254C783}" type="presOf" srcId="{383F3F0A-0652-48BB-A58E-4C0585885998}" destId="{400A9EB3-513F-419C-86AA-2A89C694F958}" srcOrd="0" destOrd="3" presId="urn:microsoft.com/office/officeart/2005/8/layout/default"/>
    <dgm:cxn modelId="{057450D5-2552-4DDC-94C4-557A75D2AC78}" type="presOf" srcId="{09352B05-6911-4B6C-83A2-9D94491754E5}" destId="{3356F6AE-F54E-4AE1-993F-12DF849CDF49}" srcOrd="0" destOrd="6" presId="urn:microsoft.com/office/officeart/2005/8/layout/default"/>
    <dgm:cxn modelId="{23DCBC78-82FB-4B01-9FA6-86498F4FA890}" srcId="{9319880E-B345-4A41-9C92-AFB46F9E7BE8}" destId="{55D95BC4-8456-4300-AF57-ED26A3833A50}" srcOrd="0" destOrd="0" parTransId="{6BF33B20-138A-4EB7-94D0-72B3A731207D}" sibTransId="{2C2A46F1-860A-44C3-ABE6-28350ADE3198}"/>
    <dgm:cxn modelId="{45B27797-DC40-46F6-A1E6-7A4FBE7EFC0B}" srcId="{21C97AF4-EE44-4BDF-BF95-E1F8011DF060}" destId="{93902A56-7BF3-484C-BEA7-544AA14565D7}" srcOrd="0" destOrd="0" parTransId="{E312E489-A823-446E-818A-DC14C5B7DBD3}" sibTransId="{C85BD0F1-A0C9-4D11-A2BC-6874CF2BCA0B}"/>
    <dgm:cxn modelId="{2C0BA372-3629-447B-97EB-D86B0137709B}" srcId="{228A67C9-816E-4737-A31E-E8BD40C2F9B2}" destId="{74B76513-8DE6-4890-8DBB-71E109A3AE90}" srcOrd="4" destOrd="0" parTransId="{1CDB6C0A-4F4D-4C7E-99A4-45932FDC9730}" sibTransId="{4EF74E56-E4C2-4F4B-BB19-AAC09BC061CC}"/>
    <dgm:cxn modelId="{2DA78B17-1E5A-434C-8610-D7CCD6EE2485}" srcId="{FF63D75B-5504-42BE-80B6-828DD8776841}" destId="{2B1DC9C3-A77B-4DE1-948D-D7E1E06E159F}" srcOrd="2" destOrd="0" parTransId="{6432D90C-1872-4226-9454-8D4D0C0FFEFB}" sibTransId="{EE9CE7F7-59A6-4E9B-8A74-67792D8AA5C3}"/>
    <dgm:cxn modelId="{250BA7E3-8E13-4261-92BE-6CBDD247BCCC}" type="presOf" srcId="{F014C2DA-B53F-4C1E-BE2C-40EC9F37BE39}" destId="{95353D6B-2330-43A4-A31B-E1188CE953D8}" srcOrd="0" destOrd="5" presId="urn:microsoft.com/office/officeart/2005/8/layout/default"/>
    <dgm:cxn modelId="{10A79353-D828-47AC-B2B4-B96E8F3FAF08}" type="presOf" srcId="{D38BC27E-06B9-4C22-8E16-4E8385BEA396}" destId="{FF0068DD-D90B-4BA9-833C-C7FFEF04E211}" srcOrd="0" destOrd="2" presId="urn:microsoft.com/office/officeart/2005/8/layout/default"/>
    <dgm:cxn modelId="{FF8CF006-77E5-4A86-B053-6BB5E3808CA2}" type="presOf" srcId="{ED4A7F50-5D23-44E0-AB45-D23C3E285142}" destId="{6D7A0D2A-3323-4347-AA36-C9142F76B7C4}" srcOrd="0" destOrd="0" presId="urn:microsoft.com/office/officeart/2005/8/layout/default"/>
    <dgm:cxn modelId="{DD3E912E-6606-4A57-A374-9B0BD9F8F1AE}" type="presOf" srcId="{A022AD9E-3B51-4FF2-9442-B6C8DD4F723C}" destId="{400A9EB3-513F-419C-86AA-2A89C694F958}" srcOrd="0" destOrd="5" presId="urn:microsoft.com/office/officeart/2005/8/layout/default"/>
    <dgm:cxn modelId="{12831819-866B-49C1-BBC8-DF77A6111876}" type="presOf" srcId="{724D952F-1E8C-4426-AE07-0A8FD353BB28}" destId="{60992CD4-3BE1-4D80-9D20-075C1087E242}" srcOrd="0" destOrd="1" presId="urn:microsoft.com/office/officeart/2005/8/layout/default"/>
    <dgm:cxn modelId="{69E239E9-2564-42A6-A60B-89515CCC1849}" type="presOf" srcId="{0CA442F9-67B1-48E6-ABF5-DB6EEF27E38C}" destId="{D31875FD-6BC3-4ABC-A86E-3BDA69E3D8CE}" srcOrd="0" destOrd="3" presId="urn:microsoft.com/office/officeart/2005/8/layout/default"/>
    <dgm:cxn modelId="{8DDEC9AE-4608-4595-B707-A5EAB0EA3D1A}" srcId="{21E8DE5C-9956-4854-9B4F-26211A56BA18}" destId="{96DE3CBA-7C94-484D-A2B8-271894C029C4}" srcOrd="1" destOrd="0" parTransId="{F073F868-09F3-4599-90EA-F4AFD8455E00}" sibTransId="{B672E18B-A388-44CB-8F5C-90158EF337A2}"/>
    <dgm:cxn modelId="{C2ABEFFC-0C0D-42AB-BF96-CFD16E87D27E}" type="presOf" srcId="{228A67C9-816E-4737-A31E-E8BD40C2F9B2}" destId="{3B7C0679-F24D-4C90-99DC-4A7DFFA7ABC2}" srcOrd="0" destOrd="0" presId="urn:microsoft.com/office/officeart/2005/8/layout/default"/>
    <dgm:cxn modelId="{E259CF60-8BD4-4829-8F79-929EB7BF7489}" type="presOf" srcId="{7E0EE612-37FD-41A4-8864-1BD41EACCC57}" destId="{C116774A-895B-444F-B4ED-D771FD041B39}" srcOrd="0" destOrd="0" presId="urn:microsoft.com/office/officeart/2005/8/layout/default"/>
    <dgm:cxn modelId="{DB7FEF2C-E6A6-434A-9C93-2BFCD2F5B229}" srcId="{BF12EA66-6DCD-4EAB-A2B4-464E558F1452}" destId="{A022AD9E-3B51-4FF2-9442-B6C8DD4F723C}" srcOrd="3" destOrd="0" parTransId="{45C64C21-F840-49D9-AFB0-A65BD7B55BDE}" sibTransId="{111CC0AD-C611-4882-8EB8-B48C3E0679E2}"/>
    <dgm:cxn modelId="{D8D00763-DDA3-4624-8045-F2D60159AFD4}" srcId="{228A67C9-816E-4737-A31E-E8BD40C2F9B2}" destId="{5F8CD71C-6450-430E-816D-48D9C61BD395}" srcOrd="6" destOrd="0" parTransId="{8139B285-25ED-4D79-B54E-226C107EFCCB}" sibTransId="{6ABC0949-F1D3-4146-ABFE-DD76A2F1C7B5}"/>
    <dgm:cxn modelId="{F5FC3A89-835B-4419-811E-A736471F0A6D}" srcId="{BF12EA66-6DCD-4EAB-A2B4-464E558F1452}" destId="{691223A6-6DDF-4908-B9F3-9DF34E620C01}" srcOrd="4" destOrd="0" parTransId="{A562DC7B-FA18-4B01-8E3D-B4218FFBEEDB}" sibTransId="{079F36DF-7F50-4861-8C00-115931D4F2C7}"/>
    <dgm:cxn modelId="{13BB4404-0614-4FCA-B361-7FDAE516DB47}" type="presOf" srcId="{1A280DE1-03C9-4A81-B086-63209B2A734C}" destId="{3356F6AE-F54E-4AE1-993F-12DF849CDF49}" srcOrd="0" destOrd="0" presId="urn:microsoft.com/office/officeart/2005/8/layout/default"/>
    <dgm:cxn modelId="{98A58121-A651-45FC-B9BC-D7E2D1251EF4}" type="presOf" srcId="{D776DAB5-C8C9-4781-A213-CCC15D6978D4}" destId="{400A9EB3-513F-419C-86AA-2A89C694F958}" srcOrd="0" destOrd="4" presId="urn:microsoft.com/office/officeart/2005/8/layout/default"/>
    <dgm:cxn modelId="{A3B2A3D7-8F85-47C0-8700-B0D80BF0B2A5}" srcId="{FF63D75B-5504-42BE-80B6-828DD8776841}" destId="{09352B05-6911-4B6C-83A2-9D94491754E5}" srcOrd="4" destOrd="0" parTransId="{2CCF3F66-529C-454F-B1E3-5A0413A07E59}" sibTransId="{C895EE7A-2524-4C04-B341-8868D7211645}"/>
    <dgm:cxn modelId="{5EF2D57B-C448-4FEA-8D55-1575F3FC516A}" srcId="{370F84E9-C1CE-4F35-A0BC-C263A5E0D7AD}" destId="{BC9F8314-E814-4EF1-AA63-E2C2569E4C47}" srcOrd="1" destOrd="0" parTransId="{00F310C5-FEBF-4EAC-B92C-2A5345BF9428}" sibTransId="{E13451B3-20BD-42A0-87E7-0E0E140F4860}"/>
    <dgm:cxn modelId="{3C7FAD39-D509-4B62-8335-186F41338C6F}" type="presOf" srcId="{E6BE9023-2CB5-47A7-95C4-E8AFD468B9A4}" destId="{3F2755EF-92E3-4643-93FE-F9046E303511}" srcOrd="0" destOrd="2" presId="urn:microsoft.com/office/officeart/2005/8/layout/default"/>
    <dgm:cxn modelId="{15391815-A5EC-4EBB-9D5C-BB5B3B536D29}" type="presOf" srcId="{E1E50874-8901-4C2E-A369-B588F8C02A82}" destId="{D31875FD-6BC3-4ABC-A86E-3BDA69E3D8CE}" srcOrd="0" destOrd="4" presId="urn:microsoft.com/office/officeart/2005/8/layout/default"/>
    <dgm:cxn modelId="{0056064C-E7EA-4F28-9783-54EDD4DD7E0D}" type="presOf" srcId="{1C85EA1F-981E-4473-9CC6-99868DE1501D}" destId="{D078C17C-895E-42C4-9EB3-4FF1BC8C233A}" srcOrd="0" destOrd="0" presId="urn:microsoft.com/office/officeart/2005/8/layout/default"/>
    <dgm:cxn modelId="{59D8EE86-A535-43ED-88A2-6E363871D2EE}" srcId="{F7B4A6DA-CE48-431A-B8F8-9FDBB51968CB}" destId="{370F84E9-C1CE-4F35-A0BC-C263A5E0D7AD}" srcOrd="0" destOrd="0" parTransId="{DBD0A3F9-9301-48EE-BE40-EC21A25E2689}" sibTransId="{C42B53BC-8448-48DA-85FC-094F584BEDC2}"/>
    <dgm:cxn modelId="{B66FA260-27B6-4B8D-A20E-1414F5049B41}" srcId="{606DC1A9-E900-4D1B-AD46-74F3FBB5ECD0}" destId="{E6BE9023-2CB5-47A7-95C4-E8AFD468B9A4}" srcOrd="0" destOrd="0" parTransId="{FF9F631D-FC4D-486E-9D7F-B9E60D3665B9}" sibTransId="{3D182264-E6FA-46AD-891B-FAADECD23699}"/>
    <dgm:cxn modelId="{2D0163B8-8087-4366-88EE-A89E255308DD}" type="presOf" srcId="{370F84E9-C1CE-4F35-A0BC-C263A5E0D7AD}" destId="{FF0068DD-D90B-4BA9-833C-C7FFEF04E211}" srcOrd="0" destOrd="1" presId="urn:microsoft.com/office/officeart/2005/8/layout/default"/>
    <dgm:cxn modelId="{511BAFFD-1648-4EE1-828A-8850772488D0}" srcId="{93902A56-7BF3-484C-BEA7-544AA14565D7}" destId="{ADA76E14-4DFD-4AB9-A979-0E844C064F46}" srcOrd="0" destOrd="0" parTransId="{8FA0ED75-EA55-44D0-985B-AE1302ECEB05}" sibTransId="{5A10537E-9E29-45F5-89DD-F1F5F9AE6D18}"/>
    <dgm:cxn modelId="{33C53F19-B90D-4178-B8A0-54E148CF4AE0}" srcId="{228A67C9-816E-4737-A31E-E8BD40C2F9B2}" destId="{9319880E-B345-4A41-9C92-AFB46F9E7BE8}" srcOrd="5" destOrd="0" parTransId="{6EF7BB02-DCB7-4E57-9B5D-D278638648A3}" sibTransId="{8D6CA48F-6342-4375-90A8-E3F17F66148F}"/>
    <dgm:cxn modelId="{EFC3EBAC-BAED-4F79-82AD-5054E08E28BD}" type="presOf" srcId="{BF12EA66-6DCD-4EAB-A2B4-464E558F1452}" destId="{400A9EB3-513F-419C-86AA-2A89C694F958}" srcOrd="0" destOrd="1" presId="urn:microsoft.com/office/officeart/2005/8/layout/default"/>
    <dgm:cxn modelId="{56565F18-77EB-41A9-8ED9-739602EB73E8}" type="presOf" srcId="{E6B03C9A-B5FF-4533-8559-15A73B27BB71}" destId="{973CB6C8-4CB9-457F-B3E0-41211A362927}" srcOrd="0" destOrd="0" presId="urn:microsoft.com/office/officeart/2005/8/layout/default"/>
    <dgm:cxn modelId="{1F7DB2AB-5509-4532-89D4-1292D2299A16}" srcId="{73AE0FAC-C2FA-4031-B218-C4BF2CA7E6C4}" destId="{CD078249-7812-4D15-96F3-11D8F257CA36}" srcOrd="0" destOrd="0" parTransId="{00A749FA-128E-438A-90BD-1CB82457776A}" sibTransId="{36A04E2A-F9D3-4FCB-A9D7-C8C0DEA87F77}"/>
    <dgm:cxn modelId="{EED9BFE2-634C-411C-BDD9-EF682458BFCF}" type="presOf" srcId="{9F7A1481-3D80-4CA9-A2AE-A1CE2B0DA883}" destId="{95353D6B-2330-43A4-A31B-E1188CE953D8}" srcOrd="0" destOrd="1" presId="urn:microsoft.com/office/officeart/2005/8/layout/default"/>
    <dgm:cxn modelId="{33C18466-BE05-4DA4-9182-AD04D4B50063}" type="presOf" srcId="{4F2ED7D9-B191-4BE2-912C-108BA1D3DCF0}" destId="{60992CD4-3BE1-4D80-9D20-075C1087E242}" srcOrd="0" destOrd="0" presId="urn:microsoft.com/office/officeart/2005/8/layout/default"/>
    <dgm:cxn modelId="{00E94295-ECDF-4B9B-9CCD-BA9CDFE6F857}" type="presOf" srcId="{B4FD9132-FFA6-4CCF-A06C-F7104FB86CE5}" destId="{3356F6AE-F54E-4AE1-993F-12DF849CDF49}" srcOrd="0" destOrd="3" presId="urn:microsoft.com/office/officeart/2005/8/layout/default"/>
    <dgm:cxn modelId="{46CB3FD7-F236-46DD-ABAA-594C741C4506}" type="presOf" srcId="{D8B229F2-B825-4EFF-93DC-574361E52096}" destId="{95353D6B-2330-43A4-A31B-E1188CE953D8}" srcOrd="0" destOrd="2" presId="urn:microsoft.com/office/officeart/2005/8/layout/default"/>
    <dgm:cxn modelId="{24201C57-F329-4BCE-8B2A-0ECA960BEF0A}" srcId="{BF12EA66-6DCD-4EAB-A2B4-464E558F1452}" destId="{0AA9CF48-7020-4C6B-B213-2F58A929EEB8}" srcOrd="5" destOrd="0" parTransId="{BE2F828E-8147-4DBE-98D6-8EF59E846774}" sibTransId="{F9A075A5-6F6D-4756-9857-A33DBD9BD115}"/>
    <dgm:cxn modelId="{61C9D7FD-4701-4F86-A828-5A4948F6BAE7}" srcId="{E6B03C9A-B5FF-4533-8559-15A73B27BB71}" destId="{EBF1531B-CDCF-4896-A41E-39FF971049B6}" srcOrd="0" destOrd="0" parTransId="{7D701E63-B536-4B6A-B4A3-4EB26A22217B}" sibTransId="{DD6E4647-5E0E-42EB-A46B-0EE9E08C2A61}"/>
    <dgm:cxn modelId="{9AFF34C3-35C0-4EDA-8A69-426F6EA43AA3}" srcId="{370F84E9-C1CE-4F35-A0BC-C263A5E0D7AD}" destId="{D38BC27E-06B9-4C22-8E16-4E8385BEA396}" srcOrd="0" destOrd="0" parTransId="{88B4C4E8-0A11-4919-A0EB-BD3BB833C476}" sibTransId="{9B769202-35AE-4E48-9B42-3D032B4E66A4}"/>
    <dgm:cxn modelId="{008A02F8-E643-4054-99E0-E9D210B48896}" srcId="{21E8DE5C-9956-4854-9B4F-26211A56BA18}" destId="{925F1190-24A0-4611-A047-22493A427A17}" srcOrd="0" destOrd="0" parTransId="{E9253B3F-7E73-4530-9073-0B788FE2AE90}" sibTransId="{29CC8C88-F4EC-45FC-9C64-358F40F21D41}"/>
    <dgm:cxn modelId="{67F16A06-33CF-4872-B29D-EBAEBC95C743}" srcId="{9F7A1481-3D80-4CA9-A2AE-A1CE2B0DA883}" destId="{D8B229F2-B825-4EFF-93DC-574361E52096}" srcOrd="0" destOrd="0" parTransId="{26930856-E4BA-4906-BAC4-4B921C9B9726}" sibTransId="{1ABBAF69-C82E-4979-9332-63720D295320}"/>
    <dgm:cxn modelId="{3ADAA2CE-22EF-4EB2-BB05-18E1D221F582}" type="presOf" srcId="{606DC1A9-E900-4D1B-AD46-74F3FBB5ECD0}" destId="{3F2755EF-92E3-4643-93FE-F9046E303511}" srcOrd="0" destOrd="1" presId="urn:microsoft.com/office/officeart/2005/8/layout/default"/>
    <dgm:cxn modelId="{89640391-FD00-4716-9010-509EE73BEC98}" srcId="{228A67C9-816E-4737-A31E-E8BD40C2F9B2}" destId="{7E0EE612-37FD-41A4-8864-1BD41EACCC57}" srcOrd="10" destOrd="0" parTransId="{46D3EAF4-A88A-437D-AF7A-64AFAF9974E4}" sibTransId="{C25B3462-8B7C-4770-B914-82F03785CF8C}"/>
    <dgm:cxn modelId="{24B28B05-B93F-4372-BD85-67F570884E09}" srcId="{FF63D75B-5504-42BE-80B6-828DD8776841}" destId="{ECC51262-E5FC-49EA-852E-B95B33089B7C}" srcOrd="0" destOrd="0" parTransId="{E719ADEB-AC16-4AD5-B4F9-A69BF493BA68}" sibTransId="{504D9BD1-FDD6-460F-A9D6-D46D3417760D}"/>
    <dgm:cxn modelId="{B4B11D33-5ECE-4386-8E7C-566C9F77609D}" srcId="{228A67C9-816E-4737-A31E-E8BD40C2F9B2}" destId="{68AD923E-1A38-4F42-BA69-6C9A9078BD01}" srcOrd="7" destOrd="0" parTransId="{EAA0D3F0-0CF0-485D-BC41-D88DA8F5BD3A}" sibTransId="{CB86160D-927F-4C30-9D3F-1E75D474CB2A}"/>
    <dgm:cxn modelId="{83CB4A13-0E8D-4B75-A96E-9CF5CCD891F1}" type="presOf" srcId="{E3FC4DD3-C06C-4AC9-B797-A6C42FED68D7}" destId="{D078C17C-895E-42C4-9EB3-4FF1BC8C233A}" srcOrd="0" destOrd="1" presId="urn:microsoft.com/office/officeart/2005/8/layout/default"/>
    <dgm:cxn modelId="{FDAD6CD7-C7D6-47FB-B79A-01B904804CF5}" type="presOf" srcId="{96DE3CBA-7C94-484D-A2B8-271894C029C4}" destId="{E3AF11B7-2AB9-4EFC-9D8E-1F70C62611E4}" srcOrd="0" destOrd="3" presId="urn:microsoft.com/office/officeart/2005/8/layout/default"/>
    <dgm:cxn modelId="{01F12934-58B8-4FD4-8FF7-907F408666F3}" srcId="{B45F80FC-35D6-431F-BFD3-DBB33F51641B}" destId="{C8042E45-E74E-4364-B2EB-745E80E021F8}" srcOrd="0" destOrd="0" parTransId="{95164074-FA21-4759-BCD4-602A0AF6AC5A}" sibTransId="{8E5CAC94-D62A-4AE2-947E-1FA7C7CF3E83}"/>
    <dgm:cxn modelId="{938569CB-10E6-4EB3-A3F8-697D23B89D18}" srcId="{93902A56-7BF3-484C-BEA7-544AA14565D7}" destId="{2913BA5F-173D-43F1-A823-7D88AE14A7F5}" srcOrd="2" destOrd="0" parTransId="{61F7CFB6-3442-41A3-A011-CB0C06923F55}" sibTransId="{E99FEFF4-5699-4E26-B464-FF53F46B7F2B}"/>
    <dgm:cxn modelId="{70774A2E-DC35-4784-8BB2-8F5D6E512F0C}" type="presOf" srcId="{74B76513-8DE6-4890-8DBB-71E109A3AE90}" destId="{95353D6B-2330-43A4-A31B-E1188CE953D8}" srcOrd="0" destOrd="0" presId="urn:microsoft.com/office/officeart/2005/8/layout/default"/>
    <dgm:cxn modelId="{44BD94FD-4791-4CE6-A672-E0E5CB0F5B2C}" srcId="{228A67C9-816E-4737-A31E-E8BD40C2F9B2}" destId="{21C97AF4-EE44-4BDF-BF95-E1F8011DF060}" srcOrd="8" destOrd="0" parTransId="{D3ED8233-601E-4229-B997-17B9FB44C0F1}" sibTransId="{1F89E4A1-7905-42B3-A12E-46172B05A9A0}"/>
    <dgm:cxn modelId="{63488BF9-ECAA-4611-BA8B-51281C6C8BD9}" type="presOf" srcId="{2C9355E5-D240-4613-A595-341FD0D15E57}" destId="{42AAE949-A48D-44EA-91E9-C6CF9AE5F64F}" srcOrd="0" destOrd="2" presId="urn:microsoft.com/office/officeart/2005/8/layout/default"/>
    <dgm:cxn modelId="{4F777333-6A27-4EED-A788-A1826855917A}" srcId="{7E0EE612-37FD-41A4-8864-1BD41EACCC57}" destId="{B45F80FC-35D6-431F-BFD3-DBB33F51641B}" srcOrd="0" destOrd="0" parTransId="{EC95DFCF-3AEB-4C29-B6CF-0355CF67BEF0}" sibTransId="{13088110-B02A-495B-BB40-4866E6D1041E}"/>
    <dgm:cxn modelId="{4CD8B613-DB6B-4471-B881-23AF27024F38}" srcId="{228A67C9-816E-4737-A31E-E8BD40C2F9B2}" destId="{D78C8094-BAD7-4443-AAB6-64FEBB8C8E18}" srcOrd="12" destOrd="0" parTransId="{3BB9E998-10D2-4EC0-8B01-CB879F99C536}" sibTransId="{C20AF021-5F4C-431C-B5AE-D1D5D9E01EFB}"/>
    <dgm:cxn modelId="{DCD5F02C-CD88-4C97-B013-6D524A293E6A}" srcId="{724D952F-1E8C-4426-AE07-0A8FD353BB28}" destId="{158276E2-B13E-4A24-88BF-4918596B1F04}" srcOrd="0" destOrd="0" parTransId="{C77D6044-EE11-48C9-9AE3-D813377F9608}" sibTransId="{18F5178E-8E82-41F0-A0FB-E437F9DC8A34}"/>
    <dgm:cxn modelId="{129A7A85-1C24-4932-8761-6CDA721C9BC5}" srcId="{EBF1531B-CDCF-4896-A41E-39FF971049B6}" destId="{4036084E-1368-494F-AC5A-F81D0A1B19D2}" srcOrd="0" destOrd="0" parTransId="{71F74625-2B46-4716-8E64-6400FD641F4C}" sibTransId="{C6C96D57-843E-4B60-963A-58ADA6DF4CDD}"/>
    <dgm:cxn modelId="{66A7F6D8-8147-451B-AE43-4E9E1DE7B4A0}" type="presOf" srcId="{D78C8094-BAD7-4443-AAB6-64FEBB8C8E18}" destId="{3F2755EF-92E3-4643-93FE-F9046E303511}" srcOrd="0" destOrd="0" presId="urn:microsoft.com/office/officeart/2005/8/layout/default"/>
    <dgm:cxn modelId="{B131AAE5-D2EC-48B1-8ED5-F9336B345277}" type="presOf" srcId="{4F80E301-509C-480D-BA3C-7F1C4E61BD80}" destId="{3C78C096-A0F6-4D5C-A8AD-74B62D9D7E0B}" srcOrd="0" destOrd="1" presId="urn:microsoft.com/office/officeart/2005/8/layout/default"/>
    <dgm:cxn modelId="{7EF61D8E-D08A-4355-A44A-964690DC17AF}" type="presOf" srcId="{158276E2-B13E-4A24-88BF-4918596B1F04}" destId="{60992CD4-3BE1-4D80-9D20-075C1087E242}" srcOrd="0" destOrd="2" presId="urn:microsoft.com/office/officeart/2005/8/layout/default"/>
    <dgm:cxn modelId="{1B051857-5BE7-42C1-9233-36DC2C83B8C9}" srcId="{BF12EA66-6DCD-4EAB-A2B4-464E558F1452}" destId="{383F3F0A-0652-48BB-A58E-4C0585885998}" srcOrd="1" destOrd="0" parTransId="{FC17BB22-7E4C-4605-9A96-6F33264851AF}" sibTransId="{2A51E4D4-FE0F-4290-82D2-135777C31868}"/>
    <dgm:cxn modelId="{A47ABDA3-AECE-4155-AA0B-274C8C01C2E6}" type="presOf" srcId="{BC9F8314-E814-4EF1-AA63-E2C2569E4C47}" destId="{FF0068DD-D90B-4BA9-833C-C7FFEF04E211}" srcOrd="0" destOrd="3" presId="urn:microsoft.com/office/officeart/2005/8/layout/default"/>
    <dgm:cxn modelId="{EB946A31-E156-4DB7-BEAB-4F3A1F31B2E7}" type="presOf" srcId="{12F8FAE0-0266-4B7F-86CC-CB43334CE8C9}" destId="{D3CD1374-BB85-4DCE-9411-BC043A7589F4}" srcOrd="0" destOrd="3" presId="urn:microsoft.com/office/officeart/2005/8/layout/default"/>
    <dgm:cxn modelId="{9400554B-8DBD-4CF9-A816-D5C94A9C223E}" type="presOf" srcId="{68AD923E-1A38-4F42-BA69-6C9A9078BD01}" destId="{E3AF11B7-2AB9-4EFC-9D8E-1F70C62611E4}" srcOrd="0" destOrd="0" presId="urn:microsoft.com/office/officeart/2005/8/layout/default"/>
    <dgm:cxn modelId="{CBF2C822-87D0-4235-BC09-AB40633376A3}" srcId="{1A280DE1-03C9-4A81-B086-63209B2A734C}" destId="{FF63D75B-5504-42BE-80B6-828DD8776841}" srcOrd="0" destOrd="0" parTransId="{F025DE23-C003-414F-8CDC-7893A67A93AE}" sibTransId="{E1349104-750B-4D65-9EB3-198C660F9913}"/>
    <dgm:cxn modelId="{163583D2-C22A-44AC-B0D7-00770FB90DD3}" type="presOf" srcId="{8A4E715A-1973-4375-A78B-7F8FB14D93F5}" destId="{95353D6B-2330-43A4-A31B-E1188CE953D8}" srcOrd="0" destOrd="4" presId="urn:microsoft.com/office/officeart/2005/8/layout/default"/>
    <dgm:cxn modelId="{5E202105-816C-44A9-9359-F5049E7F1D2B}" srcId="{9F7A1481-3D80-4CA9-A2AE-A1CE2B0DA883}" destId="{D2ED7FC1-56D7-4319-91E3-742A91F63097}" srcOrd="1" destOrd="0" parTransId="{CED659F2-B46D-4020-ABD2-D43E47A9A16C}" sibTransId="{6329523D-A00B-4743-902E-FA37B4788CEF}"/>
    <dgm:cxn modelId="{782888A9-09D4-4201-BF04-1E5AA82561EE}" srcId="{93902A56-7BF3-484C-BEA7-544AA14565D7}" destId="{B799D7E4-9F79-4652-93F4-31AD1E233FB2}" srcOrd="1" destOrd="0" parTransId="{F55712BE-A5C7-4DEB-8A93-979711A9E383}" sibTransId="{3ECDE2D0-ABFF-4236-B290-B2A6E9BF3B57}"/>
    <dgm:cxn modelId="{96A3C2D3-6C76-42AF-8E6E-01B06A1822DE}" srcId="{FF63D75B-5504-42BE-80B6-828DD8776841}" destId="{EF29DBA6-E54F-4260-A97F-43C26154B85C}" srcOrd="3" destOrd="0" parTransId="{73789BB9-64E8-43DD-B133-BE811C20A54E}" sibTransId="{03587487-2089-4CF7-90CC-4F10D76CADC7}"/>
    <dgm:cxn modelId="{B360DB06-F6E5-4695-8553-DFB27BB0341E}" type="presOf" srcId="{FA7FFBD3-0675-4774-B927-85E8C8D6F592}" destId="{D078C17C-895E-42C4-9EB3-4FF1BC8C233A}" srcOrd="0" destOrd="2" presId="urn:microsoft.com/office/officeart/2005/8/layout/default"/>
    <dgm:cxn modelId="{DEF1D45C-E4DD-4310-ACE7-F240E25703C9}" type="presOf" srcId="{B799D7E4-9F79-4652-93F4-31AD1E233FB2}" destId="{58B64576-7680-4DE3-BECE-B6A08DD09CDE}" srcOrd="0" destOrd="3" presId="urn:microsoft.com/office/officeart/2005/8/layout/default"/>
    <dgm:cxn modelId="{81923B25-68C9-4B5D-86D3-156BBBE0A601}" srcId="{ED4A7F50-5D23-44E0-AB45-D23C3E285142}" destId="{73AE0FAC-C2FA-4031-B218-C4BF2CA7E6C4}" srcOrd="0" destOrd="0" parTransId="{FF08F654-98CF-428F-ABAD-13411CB50CB9}" sibTransId="{125153E4-E911-4E6E-8E6C-E75502652E34}"/>
    <dgm:cxn modelId="{3A8C79FD-C3E3-435A-B238-C8AFB0A37662}" srcId="{169FD530-B378-4645-91D1-3832B653E029}" destId="{12F8FAE0-0266-4B7F-86CC-CB43334CE8C9}" srcOrd="1" destOrd="0" parTransId="{9F1D445B-1D68-49FC-918A-0C9EB9C64EB9}" sibTransId="{6A094530-5132-4C7F-A5E1-A422B1B9EEEC}"/>
    <dgm:cxn modelId="{EC79E158-E280-421C-BF67-EAE66430FEA1}" srcId="{5F8CD71C-6450-430E-816D-48D9C61BD395}" destId="{169FD530-B378-4645-91D1-3832B653E029}" srcOrd="0" destOrd="0" parTransId="{7804A7A3-8890-47DD-B793-826E73F974AB}" sibTransId="{7C347560-18DE-458E-90D8-DEA4A082954B}"/>
    <dgm:cxn modelId="{D7984464-31BF-4CF6-BB5D-B50E19FD6ECE}" srcId="{D78C8094-BAD7-4443-AAB6-64FEBB8C8E18}" destId="{606DC1A9-E900-4D1B-AD46-74F3FBB5ECD0}" srcOrd="0" destOrd="0" parTransId="{60E9DBB3-91DC-40DB-8909-6CEF39B27369}" sibTransId="{DAFA87EB-3291-49FC-A9BA-2D7367BA464E}"/>
    <dgm:cxn modelId="{7E6B4F21-9AB8-4877-887E-FDF077729402}" type="presOf" srcId="{21C97AF4-EE44-4BDF-BF95-E1F8011DF060}" destId="{58B64576-7680-4DE3-BECE-B6A08DD09CDE}" srcOrd="0" destOrd="0" presId="urn:microsoft.com/office/officeart/2005/8/layout/default"/>
    <dgm:cxn modelId="{CCBA3B5F-28F2-4EA1-8E77-F370B2237301}" srcId="{9F7A1481-3D80-4CA9-A2AE-A1CE2B0DA883}" destId="{F014C2DA-B53F-4C1E-BE2C-40EC9F37BE39}" srcOrd="3" destOrd="0" parTransId="{2C9C1192-7E3E-4D27-ABC1-B0BB909D1660}" sibTransId="{4849AF25-2339-4CFA-B589-D87AF400189D}"/>
    <dgm:cxn modelId="{7647035E-F218-4DE9-A98E-EB40B953C905}" type="presOf" srcId="{CD078249-7812-4D15-96F3-11D8F257CA36}" destId="{6D7A0D2A-3323-4347-AA36-C9142F76B7C4}" srcOrd="0" destOrd="2" presId="urn:microsoft.com/office/officeart/2005/8/layout/default"/>
    <dgm:cxn modelId="{A1362169-DA38-4044-BD63-D2D1EF3221B8}" type="presOf" srcId="{B7CF09C8-9D47-459C-8A1B-959B6CB3094E}" destId="{3C78C096-A0F6-4D5C-A8AD-74B62D9D7E0B}" srcOrd="0" destOrd="0" presId="urn:microsoft.com/office/officeart/2005/8/layout/default"/>
    <dgm:cxn modelId="{E09500B8-B59D-4963-91AB-0D667488E0C1}" srcId="{45B30C86-F8F0-4218-83E5-39C9F9284A0B}" destId="{BF12EA66-6DCD-4EAB-A2B4-464E558F1452}" srcOrd="0" destOrd="0" parTransId="{0A5C3AF1-9422-4967-91F4-988AEF469A4D}" sibTransId="{62E38007-EF8B-446A-BBDF-43AC24E63FB5}"/>
    <dgm:cxn modelId="{9ABD9B34-E038-4D0C-A505-75E9769B3FAC}" type="presOf" srcId="{EF29DBA6-E54F-4260-A97F-43C26154B85C}" destId="{3356F6AE-F54E-4AE1-993F-12DF849CDF49}" srcOrd="0" destOrd="5" presId="urn:microsoft.com/office/officeart/2005/8/layout/default"/>
    <dgm:cxn modelId="{5D261BC4-5F25-4E50-B2F9-49205CC7C59A}" srcId="{4F80E301-509C-480D-BA3C-7F1C4E61BD80}" destId="{20971A4D-9153-42F2-8968-228AA7FE3ED5}" srcOrd="0" destOrd="0" parTransId="{105056BE-0A92-4C04-A044-5DFFA8ED29FF}" sibTransId="{4F7F198F-BC7D-4010-844C-27929D9D2BC6}"/>
    <dgm:cxn modelId="{31FBACDB-1D30-44EA-816F-64FFE9CDEF2B}" type="presOf" srcId="{2913BA5F-173D-43F1-A823-7D88AE14A7F5}" destId="{58B64576-7680-4DE3-BECE-B6A08DD09CDE}" srcOrd="0" destOrd="4" presId="urn:microsoft.com/office/officeart/2005/8/layout/default"/>
    <dgm:cxn modelId="{47D18FE9-6724-4E5C-A9E6-BABA856EF297}" srcId="{BF12EA66-6DCD-4EAB-A2B4-464E558F1452}" destId="{DD6C0F55-5F82-4FA8-929C-04163B1AA03D}" srcOrd="0" destOrd="0" parTransId="{F31A8689-983B-42FE-8324-F96FB65F9B65}" sibTransId="{7DB7DB76-8AA2-4EEE-87A7-C3CFDA3BEB68}"/>
    <dgm:cxn modelId="{55DE8868-7B65-44C2-9149-196F10DFAA51}" type="presOf" srcId="{4036084E-1368-494F-AC5A-F81D0A1B19D2}" destId="{973CB6C8-4CB9-457F-B3E0-41211A362927}" srcOrd="0" destOrd="2" presId="urn:microsoft.com/office/officeart/2005/8/layout/default"/>
    <dgm:cxn modelId="{F48B3F4E-08BE-4BA2-97DC-E9FE979A7C0D}" srcId="{228A67C9-816E-4737-A31E-E8BD40C2F9B2}" destId="{1C85EA1F-981E-4473-9CC6-99868DE1501D}" srcOrd="14" destOrd="0" parTransId="{D19AF4A3-9FD3-4154-A6FD-05CAED1ED508}" sibTransId="{60280917-BB02-40C3-8372-253C0A1D762C}"/>
    <dgm:cxn modelId="{5F01E561-C44D-4695-8DD2-B5CECD737903}" srcId="{74B76513-8DE6-4890-8DBB-71E109A3AE90}" destId="{9F7A1481-3D80-4CA9-A2AE-A1CE2B0DA883}" srcOrd="0" destOrd="0" parTransId="{D6DBCB6A-9ADA-4D6B-9094-D231AACFC49B}" sibTransId="{6AE05FF9-566D-49DE-B50B-737C821A9B86}"/>
    <dgm:cxn modelId="{A6A12755-DA98-48A3-B874-17BC98A6E8C9}" type="presOf" srcId="{169FD530-B378-4645-91D1-3832B653E029}" destId="{D3CD1374-BB85-4DCE-9411-BC043A7589F4}" srcOrd="0" destOrd="1" presId="urn:microsoft.com/office/officeart/2005/8/layout/default"/>
    <dgm:cxn modelId="{048A7D97-ABF4-44FB-A0ED-6264E5910951}" type="presOf" srcId="{FF63D75B-5504-42BE-80B6-828DD8776841}" destId="{3356F6AE-F54E-4AE1-993F-12DF849CDF49}" srcOrd="0" destOrd="1" presId="urn:microsoft.com/office/officeart/2005/8/layout/default"/>
    <dgm:cxn modelId="{E78F66EC-C527-4734-9623-4CAD80A80F7D}" type="presOf" srcId="{153FE5A7-EFE2-473E-AFAA-2E04423781C9}" destId="{D31875FD-6BC3-4ABC-A86E-3BDA69E3D8CE}" srcOrd="0" destOrd="1" presId="urn:microsoft.com/office/officeart/2005/8/layout/default"/>
    <dgm:cxn modelId="{DB9CA356-3698-4742-A90C-A3CB05F6A328}" srcId="{7F0443AF-90EC-46D5-9230-47B83000EFCA}" destId="{153FE5A7-EFE2-473E-AFAA-2E04423781C9}" srcOrd="0" destOrd="0" parTransId="{5D95FB7B-AE8E-470F-8A57-7F50C3B654C3}" sibTransId="{9036635D-4A26-4BF3-A7AA-502392990974}"/>
    <dgm:cxn modelId="{6D7188FF-9285-4AED-9546-43AFC3AFE17B}" srcId="{E3FC4DD3-C06C-4AC9-B797-A6C42FED68D7}" destId="{FA7FFBD3-0675-4774-B927-85E8C8D6F592}" srcOrd="0" destOrd="0" parTransId="{FD292E59-C8E1-4FA7-9E5B-736F06302154}" sibTransId="{D092CC76-4BFA-4099-A3BE-81C99D4B08E5}"/>
    <dgm:cxn modelId="{4BEB3AF4-818A-4EFB-96B9-F815A9D0D486}" srcId="{228A67C9-816E-4737-A31E-E8BD40C2F9B2}" destId="{1A280DE1-03C9-4A81-B086-63209B2A734C}" srcOrd="3" destOrd="0" parTransId="{36D9612E-B0D9-4062-A6FA-A06BEBB871CD}" sibTransId="{0888A264-00F2-496E-81DB-59EE426B6E90}"/>
    <dgm:cxn modelId="{43826223-BBE1-4018-944F-4AC3E2915A8F}" srcId="{9F7A1481-3D80-4CA9-A2AE-A1CE2B0DA883}" destId="{8A4E715A-1973-4375-A78B-7F8FB14D93F5}" srcOrd="2" destOrd="0" parTransId="{CC4509BC-C4B6-4609-9958-6080EB38A8CE}" sibTransId="{0F28B8A7-8BC9-4884-BBE5-D68275FB6CD5}"/>
    <dgm:cxn modelId="{AF9C9528-720A-4807-895D-A88357645FCF}" srcId="{4F2ED7D9-B191-4BE2-912C-108BA1D3DCF0}" destId="{724D952F-1E8C-4426-AE07-0A8FD353BB28}" srcOrd="0" destOrd="0" parTransId="{401A7CEE-639A-4FC6-8D73-C144AE8F6D1B}" sibTransId="{237AFC18-5B70-4156-BF34-AEE1D00F501B}"/>
    <dgm:cxn modelId="{EFBFEE4B-1880-49C9-B09A-6BEA5B1EF8D5}" type="presOf" srcId="{93902A56-7BF3-484C-BEA7-544AA14565D7}" destId="{58B64576-7680-4DE3-BECE-B6A08DD09CDE}" srcOrd="0" destOrd="1" presId="urn:microsoft.com/office/officeart/2005/8/layout/default"/>
    <dgm:cxn modelId="{3378CD88-B450-4AC9-B2E7-BA73E7D2B75D}" type="presOf" srcId="{ADA76E14-4DFD-4AB9-A979-0E844C064F46}" destId="{58B64576-7680-4DE3-BECE-B6A08DD09CDE}" srcOrd="0" destOrd="2" presId="urn:microsoft.com/office/officeart/2005/8/layout/default"/>
    <dgm:cxn modelId="{48C34007-E896-4FA3-8F8E-E477F8A8D1FD}" srcId="{55D95BC4-8456-4300-AF57-ED26A3833A50}" destId="{2C9355E5-D240-4613-A595-341FD0D15E57}" srcOrd="0" destOrd="0" parTransId="{0B31C8F5-0293-4B37-9BDB-80CE387DE59D}" sibTransId="{0452AE33-4F88-4CF6-BA31-930CA493F2DA}"/>
    <dgm:cxn modelId="{C481B51A-6D13-45D5-BB74-29ABD975AAB8}" type="presOf" srcId="{21E8DE5C-9956-4854-9B4F-26211A56BA18}" destId="{E3AF11B7-2AB9-4EFC-9D8E-1F70C62611E4}" srcOrd="0" destOrd="1" presId="urn:microsoft.com/office/officeart/2005/8/layout/default"/>
    <dgm:cxn modelId="{476E65B3-4191-4CE3-9243-CA133566D62F}" srcId="{153FE5A7-EFE2-473E-AFAA-2E04423781C9}" destId="{A00A4422-AC4A-4E44-9AE5-33BE10793BA8}" srcOrd="0" destOrd="0" parTransId="{B05E0A4B-9EBA-40F3-9646-DCE434FA9C19}" sibTransId="{58945F7B-AE7E-446F-9CCA-17934A3C540A}"/>
    <dgm:cxn modelId="{6FF1A730-F0F1-4A2E-ACEE-9922E996283D}" srcId="{68AD923E-1A38-4F42-BA69-6C9A9078BD01}" destId="{21E8DE5C-9956-4854-9B4F-26211A56BA18}" srcOrd="0" destOrd="0" parTransId="{29B0EA55-746A-4B06-AB0C-070E3135BEE6}" sibTransId="{EBD9650B-5D97-4FDF-828A-4984E32F8A1B}"/>
    <dgm:cxn modelId="{3262A0C5-CAA9-42E5-BFE5-0245E666712E}" srcId="{228A67C9-816E-4737-A31E-E8BD40C2F9B2}" destId="{7F0443AF-90EC-46D5-9230-47B83000EFCA}" srcOrd="2" destOrd="0" parTransId="{7A4B4B5F-4754-4D95-A9B5-6EF526FD6FE1}" sibTransId="{6A3923B4-5E7A-437A-8B44-DEB4F8738E4B}"/>
    <dgm:cxn modelId="{42CD9C73-8127-482C-AF73-0C89D55E5545}" srcId="{169FD530-B378-4645-91D1-3832B653E029}" destId="{597048A0-8214-4F0B-A32E-1BB3F3D9ED74}" srcOrd="0" destOrd="0" parTransId="{80AA8E9D-8550-450A-9D93-EDFAE5D97FA3}" sibTransId="{FB02A3FD-76B0-45B0-A2A9-B80D19F8FE8E}"/>
    <dgm:cxn modelId="{08C928EF-C250-4A56-9B36-8D465BBF695D}" srcId="{228A67C9-816E-4737-A31E-E8BD40C2F9B2}" destId="{45B30C86-F8F0-4218-83E5-39C9F9284A0B}" srcOrd="0" destOrd="0" parTransId="{40DC324E-9302-41DC-B71D-992D4CBA5B63}" sibTransId="{4F0B3700-4F89-4883-8A38-4693B6F38850}"/>
    <dgm:cxn modelId="{5725BDC0-F2AE-4467-9624-31850D603889}" srcId="{153FE5A7-EFE2-473E-AFAA-2E04423781C9}" destId="{0CA442F9-67B1-48E6-ABF5-DB6EEF27E38C}" srcOrd="1" destOrd="0" parTransId="{955CEC33-4488-4FCC-A0AA-21B85E80E6E9}" sibTransId="{3C530567-B5D0-4664-9615-CC8E7F02880D}"/>
    <dgm:cxn modelId="{EB66B42E-599B-4D17-989B-ABE7E60F2CB7}" srcId="{228A67C9-816E-4737-A31E-E8BD40C2F9B2}" destId="{E6B03C9A-B5FF-4533-8559-15A73B27BB71}" srcOrd="11" destOrd="0" parTransId="{75078A7A-A10D-4FEC-B1EF-CFA9F607E452}" sibTransId="{9283D782-6F72-43FA-9FE6-B04C0EE4D229}"/>
    <dgm:cxn modelId="{5B4A42AD-26B5-4C4C-A90C-030E8C941761}" type="presOf" srcId="{D2ED7FC1-56D7-4319-91E3-742A91F63097}" destId="{95353D6B-2330-43A4-A31B-E1188CE953D8}" srcOrd="0" destOrd="3" presId="urn:microsoft.com/office/officeart/2005/8/layout/default"/>
    <dgm:cxn modelId="{CF12E484-0A6C-46AC-AA0C-56E0EDF33697}" type="presOf" srcId="{C8042E45-E74E-4364-B2EB-745E80E021F8}" destId="{C116774A-895B-444F-B4ED-D771FD041B39}" srcOrd="0" destOrd="2" presId="urn:microsoft.com/office/officeart/2005/8/layout/default"/>
    <dgm:cxn modelId="{804577A7-64C2-4EAA-91B9-94654A0D7509}" type="presOf" srcId="{2B1DC9C3-A77B-4DE1-948D-D7E1E06E159F}" destId="{3356F6AE-F54E-4AE1-993F-12DF849CDF49}" srcOrd="0" destOrd="4" presId="urn:microsoft.com/office/officeart/2005/8/layout/default"/>
    <dgm:cxn modelId="{EDB3C8DA-43D0-4500-83E3-23C33293B960}" type="presOf" srcId="{A00A4422-AC4A-4E44-9AE5-33BE10793BA8}" destId="{D31875FD-6BC3-4ABC-A86E-3BDA69E3D8CE}" srcOrd="0" destOrd="2" presId="urn:microsoft.com/office/officeart/2005/8/layout/default"/>
    <dgm:cxn modelId="{6CE3EF6A-22B8-4BCE-BAFB-A2863130AE32}" srcId="{BF12EA66-6DCD-4EAB-A2B4-464E558F1452}" destId="{D776DAB5-C8C9-4781-A213-CCC15D6978D4}" srcOrd="2" destOrd="0" parTransId="{F59D8C23-FFBF-4D6D-9F69-F37EA7E660F2}" sibTransId="{3262B1CA-F409-45D7-919E-A4775E24378F}"/>
    <dgm:cxn modelId="{D7CC6BE2-3612-4460-85D0-BE2E2C5B64C2}" type="presOf" srcId="{F7B4A6DA-CE48-431A-B8F8-9FDBB51968CB}" destId="{FF0068DD-D90B-4BA9-833C-C7FFEF04E211}" srcOrd="0" destOrd="0" presId="urn:microsoft.com/office/officeart/2005/8/layout/default"/>
    <dgm:cxn modelId="{D600A5B3-5C12-4D80-B2FB-DD20A7F6D9CC}" type="presOf" srcId="{5F8CD71C-6450-430E-816D-48D9C61BD395}" destId="{D3CD1374-BB85-4DCE-9411-BC043A7589F4}" srcOrd="0" destOrd="0" presId="urn:microsoft.com/office/officeart/2005/8/layout/default"/>
    <dgm:cxn modelId="{4672C8C9-A7F6-45E9-B91B-F3DD3FB4CA6A}" type="presOf" srcId="{73AE0FAC-C2FA-4031-B218-C4BF2CA7E6C4}" destId="{6D7A0D2A-3323-4347-AA36-C9142F76B7C4}" srcOrd="0" destOrd="1" presId="urn:microsoft.com/office/officeart/2005/8/layout/default"/>
    <dgm:cxn modelId="{23F9DA48-368E-47C5-A7C2-24B9A5BBF710}" type="presOf" srcId="{0AA9CF48-7020-4C6B-B213-2F58A929EEB8}" destId="{400A9EB3-513F-419C-86AA-2A89C694F958}" srcOrd="0" destOrd="7" presId="urn:microsoft.com/office/officeart/2005/8/layout/default"/>
    <dgm:cxn modelId="{ECB4B976-E6BA-4A8F-8686-56649E6A16D5}" srcId="{153FE5A7-EFE2-473E-AFAA-2E04423781C9}" destId="{E1E50874-8901-4C2E-A369-B588F8C02A82}" srcOrd="2" destOrd="0" parTransId="{579E5144-64A8-4EAC-96FF-9599AC3392EE}" sibTransId="{1C01DF29-4B47-46EA-A7C6-9E9CF550CF8C}"/>
    <dgm:cxn modelId="{FF0923C9-9225-4371-9771-2E8B7BF9BA68}" type="presOf" srcId="{EBF1531B-CDCF-4896-A41E-39FF971049B6}" destId="{973CB6C8-4CB9-457F-B3E0-41211A362927}" srcOrd="0" destOrd="1" presId="urn:microsoft.com/office/officeart/2005/8/layout/default"/>
    <dgm:cxn modelId="{94D68C81-BFF5-4C17-A65B-9A42E3EFC455}" srcId="{FF63D75B-5504-42BE-80B6-828DD8776841}" destId="{B4FD9132-FFA6-4CCF-A06C-F7104FB86CE5}" srcOrd="1" destOrd="0" parTransId="{D8569778-894E-478D-AF97-7D92C9FB2992}" sibTransId="{060500E0-4848-4B10-841E-C1C94DB7B8E2}"/>
    <dgm:cxn modelId="{71359E6C-3D37-4F43-8472-438FF8B9E2BA}" type="presOf" srcId="{20971A4D-9153-42F2-8968-228AA7FE3ED5}" destId="{3C78C096-A0F6-4D5C-A8AD-74B62D9D7E0B}" srcOrd="0" destOrd="2" presId="urn:microsoft.com/office/officeart/2005/8/layout/default"/>
    <dgm:cxn modelId="{F693C47A-7476-4FEF-9D30-B13BFF915041}" type="presOf" srcId="{B45F80FC-35D6-431F-BFD3-DBB33F51641B}" destId="{C116774A-895B-444F-B4ED-D771FD041B39}" srcOrd="0" destOrd="1" presId="urn:microsoft.com/office/officeart/2005/8/layout/default"/>
    <dgm:cxn modelId="{8215DF7A-9AF0-4A40-9C94-EB0F22813A8C}" srcId="{228A67C9-816E-4737-A31E-E8BD40C2F9B2}" destId="{F7B4A6DA-CE48-431A-B8F8-9FDBB51968CB}" srcOrd="1" destOrd="0" parTransId="{36F3EAED-5E1B-4C34-8EA0-00CFFECA8CFD}" sibTransId="{BD0892B0-37CA-4F95-853E-D848C0CE7D4A}"/>
    <dgm:cxn modelId="{4A024C8C-517C-4E74-BD50-4C89119FC4F2}" type="presOf" srcId="{7F0443AF-90EC-46D5-9230-47B83000EFCA}" destId="{D31875FD-6BC3-4ABC-A86E-3BDA69E3D8CE}" srcOrd="0" destOrd="0" presId="urn:microsoft.com/office/officeart/2005/8/layout/default"/>
    <dgm:cxn modelId="{42A1E844-FE69-4414-81ED-ABB752ED3A01}" srcId="{1C85EA1F-981E-4473-9CC6-99868DE1501D}" destId="{E3FC4DD3-C06C-4AC9-B797-A6C42FED68D7}" srcOrd="0" destOrd="0" parTransId="{B56E24FA-7F2A-4FCA-91CA-5F87CD9918D0}" sibTransId="{F15F0910-303E-4D51-94A6-1F77A7A039CB}"/>
    <dgm:cxn modelId="{1BA91B75-4BF6-477E-BB60-F8517A03D0DA}" type="presOf" srcId="{925F1190-24A0-4611-A047-22493A427A17}" destId="{E3AF11B7-2AB9-4EFC-9D8E-1F70C62611E4}" srcOrd="0" destOrd="2" presId="urn:microsoft.com/office/officeart/2005/8/layout/default"/>
    <dgm:cxn modelId="{CBE929F3-2009-46DE-84A4-CD822941766A}" type="presOf" srcId="{45B30C86-F8F0-4218-83E5-39C9F9284A0B}" destId="{400A9EB3-513F-419C-86AA-2A89C694F958}" srcOrd="0" destOrd="0" presId="urn:microsoft.com/office/officeart/2005/8/layout/default"/>
    <dgm:cxn modelId="{FB7DE0F8-EF01-426F-A61F-18CF72391E41}" type="presOf" srcId="{DD6C0F55-5F82-4FA8-929C-04163B1AA03D}" destId="{400A9EB3-513F-419C-86AA-2A89C694F958}" srcOrd="0" destOrd="2" presId="urn:microsoft.com/office/officeart/2005/8/layout/default"/>
    <dgm:cxn modelId="{B0652A98-25D0-4447-BA51-543282EF9738}" srcId="{228A67C9-816E-4737-A31E-E8BD40C2F9B2}" destId="{B7CF09C8-9D47-459C-8A1B-959B6CB3094E}" srcOrd="15" destOrd="0" parTransId="{DF1AA6C9-6A2D-41FD-8C61-C64F3D9CDD09}" sibTransId="{26B84879-59FF-4B67-9E66-751B12A00CE5}"/>
    <dgm:cxn modelId="{9B29DAC1-DF8A-4D8B-A8AF-94036B04A976}" type="presOf" srcId="{9319880E-B345-4A41-9C92-AFB46F9E7BE8}" destId="{42AAE949-A48D-44EA-91E9-C6CF9AE5F64F}" srcOrd="0" destOrd="0" presId="urn:microsoft.com/office/officeart/2005/8/layout/default"/>
    <dgm:cxn modelId="{56E1EC28-BAE5-494F-A80F-74AD3F6E24DA}" type="presOf" srcId="{597048A0-8214-4F0B-A32E-1BB3F3D9ED74}" destId="{D3CD1374-BB85-4DCE-9411-BC043A7589F4}" srcOrd="0" destOrd="2" presId="urn:microsoft.com/office/officeart/2005/8/layout/default"/>
    <dgm:cxn modelId="{2EEBA338-A676-4477-B021-489C27053581}" srcId="{228A67C9-816E-4737-A31E-E8BD40C2F9B2}" destId="{ED4A7F50-5D23-44E0-AB45-D23C3E285142}" srcOrd="9" destOrd="0" parTransId="{B46FD2DF-8359-4B15-9E51-6C6479E0E1A5}" sibTransId="{32139A45-B515-4111-88A9-18E2D1653951}"/>
    <dgm:cxn modelId="{1F6652E5-8135-4D56-975D-9A50039F3A86}" srcId="{228A67C9-816E-4737-A31E-E8BD40C2F9B2}" destId="{4F2ED7D9-B191-4BE2-912C-108BA1D3DCF0}" srcOrd="13" destOrd="0" parTransId="{E8385973-F4EE-4ADA-B05E-D56B2917084C}" sibTransId="{8CB397BC-8EA3-47EC-A30C-106F9D559EC5}"/>
    <dgm:cxn modelId="{255EF42E-485B-4F0F-97A7-F3FEF5655EEC}" type="presOf" srcId="{ECC51262-E5FC-49EA-852E-B95B33089B7C}" destId="{3356F6AE-F54E-4AE1-993F-12DF849CDF49}" srcOrd="0" destOrd="2" presId="urn:microsoft.com/office/officeart/2005/8/layout/default"/>
    <dgm:cxn modelId="{D9DC779D-BD22-4411-B6B3-91E36C68A5F2}" type="presParOf" srcId="{3B7C0679-F24D-4C90-99DC-4A7DFFA7ABC2}" destId="{400A9EB3-513F-419C-86AA-2A89C694F958}" srcOrd="0" destOrd="0" presId="urn:microsoft.com/office/officeart/2005/8/layout/default"/>
    <dgm:cxn modelId="{08D5BD77-7C47-4916-B6A6-460A495BCCDB}" type="presParOf" srcId="{3B7C0679-F24D-4C90-99DC-4A7DFFA7ABC2}" destId="{8F96B0DB-6615-4008-A6D8-53F56C96F77A}" srcOrd="1" destOrd="0" presId="urn:microsoft.com/office/officeart/2005/8/layout/default"/>
    <dgm:cxn modelId="{5B553149-BADA-49B7-B481-F372D78A3493}" type="presParOf" srcId="{3B7C0679-F24D-4C90-99DC-4A7DFFA7ABC2}" destId="{FF0068DD-D90B-4BA9-833C-C7FFEF04E211}" srcOrd="2" destOrd="0" presId="urn:microsoft.com/office/officeart/2005/8/layout/default"/>
    <dgm:cxn modelId="{45984E76-714D-48D7-A261-D89487DF313C}" type="presParOf" srcId="{3B7C0679-F24D-4C90-99DC-4A7DFFA7ABC2}" destId="{A4152146-4E1F-49A5-9EE5-FDFFAD4112AA}" srcOrd="3" destOrd="0" presId="urn:microsoft.com/office/officeart/2005/8/layout/default"/>
    <dgm:cxn modelId="{278C6287-4DDD-4E53-91CF-3CF8D16B3668}" type="presParOf" srcId="{3B7C0679-F24D-4C90-99DC-4A7DFFA7ABC2}" destId="{D31875FD-6BC3-4ABC-A86E-3BDA69E3D8CE}" srcOrd="4" destOrd="0" presId="urn:microsoft.com/office/officeart/2005/8/layout/default"/>
    <dgm:cxn modelId="{AB734C5B-FFB3-4731-AE41-EA8BF674B311}" type="presParOf" srcId="{3B7C0679-F24D-4C90-99DC-4A7DFFA7ABC2}" destId="{1C2C4648-FCA9-474F-8C33-17C0B5E40C85}" srcOrd="5" destOrd="0" presId="urn:microsoft.com/office/officeart/2005/8/layout/default"/>
    <dgm:cxn modelId="{2EC30A4C-5B6C-4C99-931D-D12F9F63791A}" type="presParOf" srcId="{3B7C0679-F24D-4C90-99DC-4A7DFFA7ABC2}" destId="{3356F6AE-F54E-4AE1-993F-12DF849CDF49}" srcOrd="6" destOrd="0" presId="urn:microsoft.com/office/officeart/2005/8/layout/default"/>
    <dgm:cxn modelId="{00F7D059-2CEE-4F9A-A14C-D1411335059D}" type="presParOf" srcId="{3B7C0679-F24D-4C90-99DC-4A7DFFA7ABC2}" destId="{A98B4F9F-9B06-4AAC-B300-3B88392F1551}" srcOrd="7" destOrd="0" presId="urn:microsoft.com/office/officeart/2005/8/layout/default"/>
    <dgm:cxn modelId="{F33AB4CC-078F-4001-A6DF-4BA186FC1C76}" type="presParOf" srcId="{3B7C0679-F24D-4C90-99DC-4A7DFFA7ABC2}" destId="{95353D6B-2330-43A4-A31B-E1188CE953D8}" srcOrd="8" destOrd="0" presId="urn:microsoft.com/office/officeart/2005/8/layout/default"/>
    <dgm:cxn modelId="{46B7B9D1-1AD6-4412-A129-5A6A902D64B2}" type="presParOf" srcId="{3B7C0679-F24D-4C90-99DC-4A7DFFA7ABC2}" destId="{8ECAC707-983D-4078-9CFA-9D65ECFD9991}" srcOrd="9" destOrd="0" presId="urn:microsoft.com/office/officeart/2005/8/layout/default"/>
    <dgm:cxn modelId="{39D599FA-51D5-40BE-AEA7-F0DDB970BD06}" type="presParOf" srcId="{3B7C0679-F24D-4C90-99DC-4A7DFFA7ABC2}" destId="{42AAE949-A48D-44EA-91E9-C6CF9AE5F64F}" srcOrd="10" destOrd="0" presId="urn:microsoft.com/office/officeart/2005/8/layout/default"/>
    <dgm:cxn modelId="{B95AA21B-A296-4604-B544-62AF2E12AFB7}" type="presParOf" srcId="{3B7C0679-F24D-4C90-99DC-4A7DFFA7ABC2}" destId="{EDE47EBA-F406-40D0-9EB0-F0F1070CA1EC}" srcOrd="11" destOrd="0" presId="urn:microsoft.com/office/officeart/2005/8/layout/default"/>
    <dgm:cxn modelId="{FB053D33-E1B5-423E-92B0-00085AB46326}" type="presParOf" srcId="{3B7C0679-F24D-4C90-99DC-4A7DFFA7ABC2}" destId="{D3CD1374-BB85-4DCE-9411-BC043A7589F4}" srcOrd="12" destOrd="0" presId="urn:microsoft.com/office/officeart/2005/8/layout/default"/>
    <dgm:cxn modelId="{498C04A5-452E-4A50-AADA-D8E95C4398FA}" type="presParOf" srcId="{3B7C0679-F24D-4C90-99DC-4A7DFFA7ABC2}" destId="{74E333B7-0FE4-4287-BDC8-C663D05780D8}" srcOrd="13" destOrd="0" presId="urn:microsoft.com/office/officeart/2005/8/layout/default"/>
    <dgm:cxn modelId="{4F347819-CAE8-4F95-BD8E-4D91F7C49F28}" type="presParOf" srcId="{3B7C0679-F24D-4C90-99DC-4A7DFFA7ABC2}" destId="{E3AF11B7-2AB9-4EFC-9D8E-1F70C62611E4}" srcOrd="14" destOrd="0" presId="urn:microsoft.com/office/officeart/2005/8/layout/default"/>
    <dgm:cxn modelId="{A58355D0-3CF6-41FE-B995-D5F7EAEB3C46}" type="presParOf" srcId="{3B7C0679-F24D-4C90-99DC-4A7DFFA7ABC2}" destId="{CAC80DB1-647D-4137-990D-9322BA018535}" srcOrd="15" destOrd="0" presId="urn:microsoft.com/office/officeart/2005/8/layout/default"/>
    <dgm:cxn modelId="{C257C876-0D4E-443C-94BD-8A606767FFE5}" type="presParOf" srcId="{3B7C0679-F24D-4C90-99DC-4A7DFFA7ABC2}" destId="{58B64576-7680-4DE3-BECE-B6A08DD09CDE}" srcOrd="16" destOrd="0" presId="urn:microsoft.com/office/officeart/2005/8/layout/default"/>
    <dgm:cxn modelId="{ED530478-8F88-48E9-A474-D44850CB35B5}" type="presParOf" srcId="{3B7C0679-F24D-4C90-99DC-4A7DFFA7ABC2}" destId="{1E248FFD-1571-4B04-9FB0-D7FFA2234E1F}" srcOrd="17" destOrd="0" presId="urn:microsoft.com/office/officeart/2005/8/layout/default"/>
    <dgm:cxn modelId="{BB0BFECC-8D35-4F3A-9D76-DE98344FD1EF}" type="presParOf" srcId="{3B7C0679-F24D-4C90-99DC-4A7DFFA7ABC2}" destId="{6D7A0D2A-3323-4347-AA36-C9142F76B7C4}" srcOrd="18" destOrd="0" presId="urn:microsoft.com/office/officeart/2005/8/layout/default"/>
    <dgm:cxn modelId="{370B9DA3-3299-4B64-90E5-77BAB9253142}" type="presParOf" srcId="{3B7C0679-F24D-4C90-99DC-4A7DFFA7ABC2}" destId="{1F4D9761-F95D-486B-AEE6-3AB1A32DD0A0}" srcOrd="19" destOrd="0" presId="urn:microsoft.com/office/officeart/2005/8/layout/default"/>
    <dgm:cxn modelId="{32789D40-2FBF-4D42-94AD-7B90201CBE12}" type="presParOf" srcId="{3B7C0679-F24D-4C90-99DC-4A7DFFA7ABC2}" destId="{C116774A-895B-444F-B4ED-D771FD041B39}" srcOrd="20" destOrd="0" presId="urn:microsoft.com/office/officeart/2005/8/layout/default"/>
    <dgm:cxn modelId="{81C9FBAF-BDF0-4A23-8DB3-2FDB09860B19}" type="presParOf" srcId="{3B7C0679-F24D-4C90-99DC-4A7DFFA7ABC2}" destId="{D683637A-156C-42A9-A4B4-46785C690ED7}" srcOrd="21" destOrd="0" presId="urn:microsoft.com/office/officeart/2005/8/layout/default"/>
    <dgm:cxn modelId="{BA02EABC-1F23-43AD-B20D-4F6DB1D1F276}" type="presParOf" srcId="{3B7C0679-F24D-4C90-99DC-4A7DFFA7ABC2}" destId="{973CB6C8-4CB9-457F-B3E0-41211A362927}" srcOrd="22" destOrd="0" presId="urn:microsoft.com/office/officeart/2005/8/layout/default"/>
    <dgm:cxn modelId="{6D065A33-A27C-4509-B8E5-6D7E7E8E8735}" type="presParOf" srcId="{3B7C0679-F24D-4C90-99DC-4A7DFFA7ABC2}" destId="{78DEAE93-40E3-4111-83AA-8C1798F4B01D}" srcOrd="23" destOrd="0" presId="urn:microsoft.com/office/officeart/2005/8/layout/default"/>
    <dgm:cxn modelId="{3656C2E6-4BA9-48E3-9BB5-51B566BF414D}" type="presParOf" srcId="{3B7C0679-F24D-4C90-99DC-4A7DFFA7ABC2}" destId="{3F2755EF-92E3-4643-93FE-F9046E303511}" srcOrd="24" destOrd="0" presId="urn:microsoft.com/office/officeart/2005/8/layout/default"/>
    <dgm:cxn modelId="{DD12574D-A696-49EF-8B3A-E3A040551AE9}" type="presParOf" srcId="{3B7C0679-F24D-4C90-99DC-4A7DFFA7ABC2}" destId="{C4BD0309-86FC-4AB2-935E-1F447029A053}" srcOrd="25" destOrd="0" presId="urn:microsoft.com/office/officeart/2005/8/layout/default"/>
    <dgm:cxn modelId="{4F7EF3DB-E5DE-43DB-9355-5990DCDCF4AA}" type="presParOf" srcId="{3B7C0679-F24D-4C90-99DC-4A7DFFA7ABC2}" destId="{60992CD4-3BE1-4D80-9D20-075C1087E242}" srcOrd="26" destOrd="0" presId="urn:microsoft.com/office/officeart/2005/8/layout/default"/>
    <dgm:cxn modelId="{4F05DD12-DB98-42EF-9557-7653DD6C703D}" type="presParOf" srcId="{3B7C0679-F24D-4C90-99DC-4A7DFFA7ABC2}" destId="{725016C3-1CD8-43EA-A48C-716D52656C8D}" srcOrd="27" destOrd="0" presId="urn:microsoft.com/office/officeart/2005/8/layout/default"/>
    <dgm:cxn modelId="{5741FFE4-B164-4210-8393-76C543B31A75}" type="presParOf" srcId="{3B7C0679-F24D-4C90-99DC-4A7DFFA7ABC2}" destId="{D078C17C-895E-42C4-9EB3-4FF1BC8C233A}" srcOrd="28" destOrd="0" presId="urn:microsoft.com/office/officeart/2005/8/layout/default"/>
    <dgm:cxn modelId="{3E7B110F-8382-46F4-943D-D662C111297B}" type="presParOf" srcId="{3B7C0679-F24D-4C90-99DC-4A7DFFA7ABC2}" destId="{733F1F5F-9114-41DB-A460-0FE0A05CA16B}" srcOrd="29" destOrd="0" presId="urn:microsoft.com/office/officeart/2005/8/layout/default"/>
    <dgm:cxn modelId="{A03A5208-0F4C-46A6-9ADE-C2A60AC674DE}" type="presParOf" srcId="{3B7C0679-F24D-4C90-99DC-4A7DFFA7ABC2}" destId="{3C78C096-A0F6-4D5C-A8AD-74B62D9D7E0B}" srcOrd="3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3" qsCatId="simple" csTypeId="urn:microsoft.com/office/officeart/2005/8/colors/colorful1#1" csCatId="colorful" phldr="1"/>
      <dgm:spPr/>
      <dgm:t>
        <a:bodyPr/>
        <a:lstStyle/>
        <a:p>
          <a:endParaRPr lang="es-CO"/>
        </a:p>
      </dgm:t>
    </dgm:pt>
    <dgm:pt modelId="{5F433A81-F02D-4CEB-B51D-2CA3174DFA4A}">
      <dgm:prSet phldrT="[Texto]" custT="1"/>
      <dgm:spPr>
        <a:solidFill>
          <a:schemeClr val="accent6">
            <a:lumMod val="75000"/>
          </a:schemeClr>
        </a:solidFill>
      </dgm:spPr>
      <dgm:t>
        <a:bodyPr/>
        <a:lstStyle/>
        <a:p>
          <a:r>
            <a:rPr lang="es-CO" sz="1600" b="1" dirty="0" smtClean="0"/>
            <a:t>ALCANCE</a:t>
          </a:r>
          <a:endParaRPr lang="es-CO" sz="1600" b="1" dirty="0"/>
        </a:p>
      </dgm:t>
    </dgm:pt>
    <dgm:pt modelId="{83A377A8-71FF-4545-BF2E-D9B13B766D23}" type="parTrans" cxnId="{ECBE951A-B801-4CC9-9D2F-F71004C56CF9}">
      <dgm:prSet/>
      <dgm:spPr/>
      <dgm:t>
        <a:bodyPr/>
        <a:lstStyle/>
        <a:p>
          <a:endParaRPr lang="es-CO"/>
        </a:p>
      </dgm:t>
    </dgm:pt>
    <dgm:pt modelId="{8D172657-C53F-4151-A6D8-A6612C71E42B}" type="sibTrans" cxnId="{ECBE951A-B801-4CC9-9D2F-F71004C56CF9}">
      <dgm:prSet/>
      <dgm:spPr/>
      <dgm:t>
        <a:bodyPr/>
        <a:lstStyle/>
        <a:p>
          <a:endParaRPr lang="es-CO"/>
        </a:p>
      </dgm:t>
    </dgm:pt>
    <dgm:pt modelId="{F96B75D6-87F5-4773-BA24-EF9600100F73}">
      <dgm:prSet phldrT="[Texto]" custT="1"/>
      <dgm:spPr>
        <a:solidFill>
          <a:schemeClr val="accent6">
            <a:lumMod val="75000"/>
          </a:schemeClr>
        </a:solidFill>
      </dgm:spPr>
      <dgm:t>
        <a:bodyPr/>
        <a:lstStyle/>
        <a:p>
          <a:r>
            <a:rPr lang="es-CO" sz="1600" b="1" dirty="0" smtClean="0"/>
            <a:t>INVERSIÓN </a:t>
          </a:r>
          <a:endParaRPr lang="es-CO" sz="16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53087A18-F4E7-4A60-8E0B-4621BAD37187}">
      <dgm:prSet phldrT="[Texto]" custT="1"/>
      <dgm:spPr/>
      <dgm:t>
        <a:bodyPr/>
        <a:lstStyle/>
        <a:p>
          <a:pPr algn="just"/>
          <a:r>
            <a:rPr lang="es-CO" sz="1200" b="0" dirty="0" smtClean="0"/>
            <a:t>Repavimentación total de pista y calles de rodaje en asfalto (135.000 m2) y renovación de sistemas de iluminación.</a:t>
          </a:r>
          <a:endParaRPr lang="es-CO" sz="1200" b="0" dirty="0"/>
        </a:p>
      </dgm:t>
    </dgm:pt>
    <dgm:pt modelId="{EB204365-43C1-4124-8505-CBB215BEF780}" type="parTrans" cxnId="{402CFB82-5CAD-4270-938C-860E236310D3}">
      <dgm:prSet/>
      <dgm:spPr/>
      <dgm:t>
        <a:bodyPr/>
        <a:lstStyle/>
        <a:p>
          <a:endParaRPr lang="es-CO"/>
        </a:p>
      </dgm:t>
    </dgm:pt>
    <dgm:pt modelId="{EE3FEA10-7A56-4578-AF1F-2E5C0B20EE68}" type="sibTrans" cxnId="{402CFB82-5CAD-4270-938C-860E236310D3}">
      <dgm:prSet/>
      <dgm:spPr/>
      <dgm:t>
        <a:bodyPr/>
        <a:lstStyle/>
        <a:p>
          <a:endParaRPr lang="es-CO"/>
        </a:p>
      </dgm:t>
    </dgm:pt>
    <dgm:pt modelId="{D0F2DDA1-0E0D-4FD1-A81A-54BE0A8ACB15}">
      <dgm:prSet phldrT="[Texto]" custT="1"/>
      <dgm:spPr/>
      <dgm:t>
        <a:bodyPr/>
        <a:lstStyle/>
        <a:p>
          <a:r>
            <a:rPr lang="es-CO" sz="1500" dirty="0" smtClean="0"/>
            <a:t>INVERSIÓN CAPEX MM COP (2013): $ 345,5</a:t>
          </a:r>
          <a:endParaRPr lang="es-CO" sz="15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06D033FA-C131-45D7-BB3F-D803E416198B}">
      <dgm:prSet custT="1"/>
      <dgm:spPr/>
      <dgm:t>
        <a:bodyPr/>
        <a:lstStyle/>
        <a:p>
          <a:r>
            <a:rPr lang="es-CO" sz="1200" b="0" dirty="0"/>
            <a:t>Construcción vía perimetral, cerramiento, alumbrado  y sistemas de detección perimetral.</a:t>
          </a:r>
        </a:p>
      </dgm:t>
    </dgm:pt>
    <dgm:pt modelId="{1AF34116-DC22-49DE-AAAF-931E7D904D7F}" type="parTrans" cxnId="{F65B545E-B7DF-4824-9B42-B45B62303992}">
      <dgm:prSet/>
      <dgm:spPr/>
      <dgm:t>
        <a:bodyPr/>
        <a:lstStyle/>
        <a:p>
          <a:endParaRPr lang="es-CO"/>
        </a:p>
      </dgm:t>
    </dgm:pt>
    <dgm:pt modelId="{A94453D9-5CAD-451B-802F-39324EA25D33}" type="sibTrans" cxnId="{F65B545E-B7DF-4824-9B42-B45B62303992}">
      <dgm:prSet/>
      <dgm:spPr/>
      <dgm:t>
        <a:bodyPr/>
        <a:lstStyle/>
        <a:p>
          <a:endParaRPr lang="es-CO"/>
        </a:p>
      </dgm:t>
    </dgm:pt>
    <dgm:pt modelId="{355C9EEA-16AC-4574-B3F5-765691B1D7C4}">
      <dgm:prSet custT="1"/>
      <dgm:spPr/>
      <dgm:t>
        <a:bodyPr/>
        <a:lstStyle/>
        <a:p>
          <a:r>
            <a:rPr lang="es-CO" sz="1200" b="0" dirty="0"/>
            <a:t>Remodelación del terminal de pasajeros (15.000 m2)  y ampliación zona internacional (5.425m2).</a:t>
          </a:r>
        </a:p>
      </dgm:t>
    </dgm:pt>
    <dgm:pt modelId="{FB2ADC22-43A6-4F54-A5FC-46B518AE875F}" type="parTrans" cxnId="{017212F8-502B-4872-84DB-E56B299C6806}">
      <dgm:prSet/>
      <dgm:spPr/>
      <dgm:t>
        <a:bodyPr/>
        <a:lstStyle/>
        <a:p>
          <a:endParaRPr lang="es-CO"/>
        </a:p>
      </dgm:t>
    </dgm:pt>
    <dgm:pt modelId="{38437E1E-A761-40C6-8911-091E8D70044D}" type="sibTrans" cxnId="{017212F8-502B-4872-84DB-E56B299C6806}">
      <dgm:prSet/>
      <dgm:spPr/>
      <dgm:t>
        <a:bodyPr/>
        <a:lstStyle/>
        <a:p>
          <a:endParaRPr lang="es-CO"/>
        </a:p>
      </dgm:t>
    </dgm:pt>
    <dgm:pt modelId="{9346B43F-E61E-4815-BBC7-EAE856BA63D2}">
      <dgm:prSet custT="1"/>
      <dgm:spPr/>
      <dgm:t>
        <a:bodyPr/>
        <a:lstStyle/>
        <a:p>
          <a:r>
            <a:rPr lang="es-CO" sz="1200" b="0" dirty="0"/>
            <a:t>Construcción zona de abastecimiento combustible (5.000 m2)</a:t>
          </a:r>
        </a:p>
      </dgm:t>
    </dgm:pt>
    <dgm:pt modelId="{B5D962A1-36E7-4E89-B963-099C85C88A80}" type="parTrans" cxnId="{A24DE89E-E964-4068-8F07-4EFC066857BB}">
      <dgm:prSet/>
      <dgm:spPr/>
      <dgm:t>
        <a:bodyPr/>
        <a:lstStyle/>
        <a:p>
          <a:endParaRPr lang="es-CO"/>
        </a:p>
      </dgm:t>
    </dgm:pt>
    <dgm:pt modelId="{74D1CA7F-4E52-42E0-A13E-ED1012AF475D}" type="sibTrans" cxnId="{A24DE89E-E964-4068-8F07-4EFC066857BB}">
      <dgm:prSet/>
      <dgm:spPr/>
      <dgm:t>
        <a:bodyPr/>
        <a:lstStyle/>
        <a:p>
          <a:endParaRPr lang="es-CO"/>
        </a:p>
      </dgm:t>
    </dgm:pt>
    <dgm:pt modelId="{575702FF-399F-45DB-81C9-85EADA7DE2EA}">
      <dgm:prSet custT="1"/>
      <dgm:spPr/>
      <dgm:t>
        <a:bodyPr/>
        <a:lstStyle/>
        <a:p>
          <a:r>
            <a:rPr lang="es-CO" sz="1200" b="0" dirty="0"/>
            <a:t>Renovación de los </a:t>
          </a:r>
          <a:r>
            <a:rPr lang="es-CO" sz="1200" b="0" dirty="0" smtClean="0"/>
            <a:t>equipos y Aire  Acondicionado del </a:t>
          </a:r>
          <a:r>
            <a:rPr lang="es-CO" sz="1200" b="0" dirty="0"/>
            <a:t>terminal de pasajeros, </a:t>
          </a:r>
        </a:p>
      </dgm:t>
    </dgm:pt>
    <dgm:pt modelId="{9F37EFA2-3A3B-4898-A122-996384D59BB0}" type="parTrans" cxnId="{57345248-E319-4A95-AFCB-E8AC7AD6FEBE}">
      <dgm:prSet/>
      <dgm:spPr/>
      <dgm:t>
        <a:bodyPr/>
        <a:lstStyle/>
        <a:p>
          <a:endParaRPr lang="es-CO"/>
        </a:p>
      </dgm:t>
    </dgm:pt>
    <dgm:pt modelId="{2C7F5D8A-BD5E-40FA-9AC6-83D8911C88B6}" type="sibTrans" cxnId="{57345248-E319-4A95-AFCB-E8AC7AD6FEBE}">
      <dgm:prSet/>
      <dgm:spPr/>
      <dgm:t>
        <a:bodyPr/>
        <a:lstStyle/>
        <a:p>
          <a:endParaRPr lang="es-CO"/>
        </a:p>
      </dgm:t>
    </dgm:pt>
    <dgm:pt modelId="{4A941AF4-3D7E-401B-A7E0-E36820AD4F42}">
      <dgm:prSet custT="1"/>
      <dgm:spPr/>
      <dgm:t>
        <a:bodyPr/>
        <a:lstStyle/>
        <a:p>
          <a:r>
            <a:rPr lang="es-CO" sz="1200" dirty="0" smtClean="0">
              <a:latin typeface="Calibri"/>
              <a:cs typeface="Calibri"/>
            </a:rPr>
            <a:t>Nuevo Terminal de Carga (6.200 m2)</a:t>
          </a:r>
          <a:endParaRPr lang="es-CO" sz="1200" b="0" dirty="0"/>
        </a:p>
      </dgm:t>
    </dgm:pt>
    <dgm:pt modelId="{07323C71-44EC-4A05-A05B-D229AE1067FC}" type="parTrans" cxnId="{C35A55F2-E1EB-4C97-9AAB-6A1E8793E10B}">
      <dgm:prSet/>
      <dgm:spPr/>
      <dgm:t>
        <a:bodyPr/>
        <a:lstStyle/>
        <a:p>
          <a:endParaRPr lang="es-CO"/>
        </a:p>
      </dgm:t>
    </dgm:pt>
    <dgm:pt modelId="{D2F8D4FC-9C24-4433-B3DA-6B3D5BAF9FD0}" type="sibTrans" cxnId="{C35A55F2-E1EB-4C97-9AAB-6A1E8793E10B}">
      <dgm:prSet/>
      <dgm:spPr/>
      <dgm:t>
        <a:bodyPr/>
        <a:lstStyle/>
        <a:p>
          <a:endParaRPr lang="es-CO"/>
        </a:p>
      </dgm:t>
    </dgm:pt>
    <dgm:pt modelId="{32F13C4C-7180-43E7-BF59-2B6FF572A811}">
      <dgm:prSet custT="1"/>
      <dgm:spPr/>
      <dgm:t>
        <a:bodyPr/>
        <a:lstStyle/>
        <a:p>
          <a:r>
            <a:rPr lang="es-CO" sz="1200" b="0" dirty="0" smtClean="0"/>
            <a:t>Nuevo Terminal de Aviación Corporativa (600 m2)</a:t>
          </a:r>
          <a:endParaRPr lang="es-CO" sz="1200" b="0" dirty="0"/>
        </a:p>
      </dgm:t>
    </dgm:pt>
    <dgm:pt modelId="{91347C5D-CDD6-45D4-9205-463D88C5F7C5}" type="parTrans" cxnId="{A8063498-D020-4A72-9E25-819E974D4C74}">
      <dgm:prSet/>
      <dgm:spPr/>
      <dgm:t>
        <a:bodyPr/>
        <a:lstStyle/>
        <a:p>
          <a:endParaRPr lang="es-CO"/>
        </a:p>
      </dgm:t>
    </dgm:pt>
    <dgm:pt modelId="{889631B0-6E24-4256-8E7D-D4E0C189733E}" type="sibTrans" cxnId="{A8063498-D020-4A72-9E25-819E974D4C74}">
      <dgm:prSet/>
      <dgm:spPr/>
      <dgm:t>
        <a:bodyPr/>
        <a:lstStyle/>
        <a:p>
          <a:endParaRPr lang="es-CO"/>
        </a:p>
      </dgm:t>
    </dgm:pt>
    <dgm:pt modelId="{50EC96BB-BF0E-420E-8C85-21125A34EE05}">
      <dgm:prSet custT="1"/>
      <dgm:spPr/>
      <dgm:t>
        <a:bodyPr/>
        <a:lstStyle/>
        <a:p>
          <a:r>
            <a:rPr lang="es-CO" sz="1200" b="0" dirty="0" smtClean="0"/>
            <a:t>Edificio </a:t>
          </a:r>
          <a:r>
            <a:rPr lang="es-CO" sz="1200" b="0" dirty="0"/>
            <a:t>Mantenimiento de Aeronaves (5.625 m2).</a:t>
          </a:r>
        </a:p>
      </dgm:t>
    </dgm:pt>
    <dgm:pt modelId="{5AEEE42D-C220-4F02-8D6D-4D7CD6AFA988}" type="parTrans" cxnId="{7634299E-1084-453C-B12E-622D3970D9D7}">
      <dgm:prSet/>
      <dgm:spPr/>
      <dgm:t>
        <a:bodyPr/>
        <a:lstStyle/>
        <a:p>
          <a:endParaRPr lang="es-CO"/>
        </a:p>
      </dgm:t>
    </dgm:pt>
    <dgm:pt modelId="{875BA8FF-22E1-4418-AC30-DC914AC94D72}" type="sibTrans" cxnId="{7634299E-1084-453C-B12E-622D3970D9D7}">
      <dgm:prSet/>
      <dgm:spPr/>
      <dgm:t>
        <a:bodyPr/>
        <a:lstStyle/>
        <a:p>
          <a:endParaRPr lang="es-CO"/>
        </a:p>
      </dgm:t>
    </dgm:pt>
    <dgm:pt modelId="{7A0222B1-EADD-4981-A088-3F3272C86683}">
      <dgm:prSet custT="1"/>
      <dgm:spPr/>
      <dgm:t>
        <a:bodyPr/>
        <a:lstStyle/>
        <a:p>
          <a:r>
            <a:rPr lang="es-CO" sz="1200" b="0" dirty="0" smtClean="0"/>
            <a:t>Reposición de máquinas y vehículos del Servicio de Extinción de Incendios (SEI) (3 Vehículos Especiales).</a:t>
          </a:r>
          <a:endParaRPr lang="es-CO" sz="1200" b="0" dirty="0"/>
        </a:p>
      </dgm:t>
    </dgm:pt>
    <dgm:pt modelId="{9D5CE7B3-4DE8-4065-B0D3-D78899C4B9F6}" type="parTrans" cxnId="{F6B6F4A6-DD55-44ED-B427-F7790EFCC78C}">
      <dgm:prSet/>
      <dgm:spPr/>
      <dgm:t>
        <a:bodyPr/>
        <a:lstStyle/>
        <a:p>
          <a:endParaRPr lang="es-CO"/>
        </a:p>
      </dgm:t>
    </dgm:pt>
    <dgm:pt modelId="{D8B13B15-18A3-4D89-8868-C0B7190B64C8}" type="sibTrans" cxnId="{F6B6F4A6-DD55-44ED-B427-F7790EFCC78C}">
      <dgm:prSet/>
      <dgm:spPr/>
      <dgm:t>
        <a:bodyPr/>
        <a:lstStyle/>
        <a:p>
          <a:endParaRPr lang="es-CO"/>
        </a:p>
      </dgm:t>
    </dgm:pt>
    <dgm:pt modelId="{917D9B3C-EDE3-4BFC-B593-980DDD76288D}">
      <dgm:prSet phldrT="[Texto]" custT="1"/>
      <dgm:spPr/>
      <dgm:t>
        <a:bodyPr/>
        <a:lstStyle/>
        <a:p>
          <a:r>
            <a:rPr lang="es-CO" sz="1500" dirty="0" smtClean="0"/>
            <a:t>VALOR CONTRATO MM COP (2013): $ 610,1</a:t>
          </a:r>
          <a:endParaRPr lang="es-CO" sz="1500" b="0" dirty="0"/>
        </a:p>
      </dgm:t>
    </dgm:pt>
    <dgm:pt modelId="{227EF0E6-D658-4012-A9C3-EEE1F05E10B0}" type="parTrans" cxnId="{AAAEB17C-0CD4-4321-A666-D7B1CC440F72}">
      <dgm:prSet/>
      <dgm:spPr/>
      <dgm:t>
        <a:bodyPr/>
        <a:lstStyle/>
        <a:p>
          <a:endParaRPr lang="es-CO"/>
        </a:p>
      </dgm:t>
    </dgm:pt>
    <dgm:pt modelId="{B064A966-7AA9-4565-B023-D5BF4AAC1D6D}" type="sibTrans" cxnId="{AAAEB17C-0CD4-4321-A666-D7B1CC440F72}">
      <dgm:prSet/>
      <dgm:spPr/>
      <dgm:t>
        <a:bodyPr/>
        <a:lstStyle/>
        <a:p>
          <a:endParaRPr lang="es-CO"/>
        </a:p>
      </dgm:t>
    </dgm:pt>
    <dgm:pt modelId="{1708D5DC-6B68-4B87-90F5-01607110BC8A}">
      <dgm:prSet phldrT="[Texto]" custT="1"/>
      <dgm:spPr/>
      <dgm:t>
        <a:bodyPr/>
        <a:lstStyle/>
        <a:p>
          <a:r>
            <a:rPr lang="es-CO" sz="1600" b="0" i="0" u="none" dirty="0" smtClean="0"/>
            <a:t>CONTRAPRESTACIÓN: 	14,60%</a:t>
          </a:r>
          <a:endParaRPr lang="es-CO" sz="1600" b="0" dirty="0"/>
        </a:p>
      </dgm:t>
    </dgm:pt>
    <dgm:pt modelId="{D2FD513E-2E01-41A1-A7DA-8A58BD1B261E}" type="parTrans" cxnId="{02188BF8-AF45-4F7E-BE48-F2E85A5B9F26}">
      <dgm:prSet/>
      <dgm:spPr/>
      <dgm:t>
        <a:bodyPr/>
        <a:lstStyle/>
        <a:p>
          <a:endParaRPr lang="es-CO"/>
        </a:p>
      </dgm:t>
    </dgm:pt>
    <dgm:pt modelId="{99137630-2D99-4183-9FA7-8C46A189802B}" type="sibTrans" cxnId="{02188BF8-AF45-4F7E-BE48-F2E85A5B9F26}">
      <dgm:prSet/>
      <dgm:spPr/>
      <dgm:t>
        <a:bodyPr/>
        <a:lstStyle/>
        <a:p>
          <a:endParaRPr lang="es-CO"/>
        </a:p>
      </dgm:t>
    </dgm:pt>
    <dgm:pt modelId="{E22732DB-066E-4341-9842-3E1C27E83A6D}">
      <dgm:prSet custT="1"/>
      <dgm:spPr/>
      <dgm:t>
        <a:bodyPr/>
        <a:lstStyle/>
        <a:p>
          <a:r>
            <a:rPr lang="es-CO" sz="1200" b="0" dirty="0" smtClean="0"/>
            <a:t>9 puentes </a:t>
          </a:r>
          <a:r>
            <a:rPr lang="es-CO" sz="1200" b="0" dirty="0"/>
            <a:t>de </a:t>
          </a:r>
          <a:r>
            <a:rPr lang="es-CO" sz="1200" b="0" dirty="0" smtClean="0"/>
            <a:t>abordaje</a:t>
          </a:r>
          <a:endParaRPr lang="es-CO" sz="1200" b="0" dirty="0"/>
        </a:p>
      </dgm:t>
    </dgm:pt>
    <dgm:pt modelId="{DE7182AB-95BE-4AD5-B982-5F714F837888}" type="parTrans" cxnId="{888138CD-CAB8-4918-BA3A-9EC92646645C}">
      <dgm:prSet/>
      <dgm:spPr/>
      <dgm:t>
        <a:bodyPr/>
        <a:lstStyle/>
        <a:p>
          <a:endParaRPr lang="es-CO"/>
        </a:p>
      </dgm:t>
    </dgm:pt>
    <dgm:pt modelId="{10ABF9BC-1207-4CD8-94C8-4F4D57B5CA3F}" type="sibTrans" cxnId="{888138CD-CAB8-4918-BA3A-9EC92646645C}">
      <dgm:prSet/>
      <dgm:spPr/>
      <dgm:t>
        <a:bodyPr/>
        <a:lstStyle/>
        <a:p>
          <a:endParaRPr lang="es-CO"/>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AAC5955F-CC21-4972-A2D0-BC1F5D71BB12}" type="pres">
      <dgm:prSet presAssocID="{5F433A81-F02D-4CEB-B51D-2CA3174DFA4A}" presName="parentLin" presStyleCnt="0"/>
      <dgm:spPr/>
      <dgm:t>
        <a:bodyPr/>
        <a:lstStyle/>
        <a:p>
          <a:endParaRPr lang="es-MX"/>
        </a:p>
      </dgm:t>
    </dgm:pt>
    <dgm:pt modelId="{34996D42-8CFF-4D5B-AE93-89CE71C12AEC}" type="pres">
      <dgm:prSet presAssocID="{5F433A81-F02D-4CEB-B51D-2CA3174DFA4A}" presName="parentLeftMargin" presStyleLbl="node1" presStyleIdx="0" presStyleCnt="2"/>
      <dgm:spPr/>
      <dgm:t>
        <a:bodyPr/>
        <a:lstStyle/>
        <a:p>
          <a:endParaRPr lang="es-CO"/>
        </a:p>
      </dgm:t>
    </dgm:pt>
    <dgm:pt modelId="{D28229A5-96ED-4625-AC6E-171C1CB30A09}" type="pres">
      <dgm:prSet presAssocID="{5F433A81-F02D-4CEB-B51D-2CA3174DFA4A}" presName="parentText" presStyleLbl="node1" presStyleIdx="0" presStyleCnt="2" custScaleX="88326" custScaleY="81913" custLinFactNeighborX="-31753" custLinFactNeighborY="-38614">
        <dgm:presLayoutVars>
          <dgm:chMax val="0"/>
          <dgm:bulletEnabled val="1"/>
        </dgm:presLayoutVars>
      </dgm:prSet>
      <dgm:spPr/>
      <dgm:t>
        <a:bodyPr/>
        <a:lstStyle/>
        <a:p>
          <a:endParaRPr lang="es-CO"/>
        </a:p>
      </dgm:t>
    </dgm:pt>
    <dgm:pt modelId="{EA4672F9-C73C-481F-A7F1-916BC56A3E6D}" type="pres">
      <dgm:prSet presAssocID="{5F433A81-F02D-4CEB-B51D-2CA3174DFA4A}" presName="negativeSpace" presStyleCnt="0"/>
      <dgm:spPr/>
      <dgm:t>
        <a:bodyPr/>
        <a:lstStyle/>
        <a:p>
          <a:endParaRPr lang="es-MX"/>
        </a:p>
      </dgm:t>
    </dgm:pt>
    <dgm:pt modelId="{DDA5BD41-7AD9-4906-82F3-DED6307C90CE}" type="pres">
      <dgm:prSet presAssocID="{5F433A81-F02D-4CEB-B51D-2CA3174DFA4A}" presName="childText" presStyleLbl="conFgAcc1" presStyleIdx="0" presStyleCnt="2">
        <dgm:presLayoutVars>
          <dgm:bulletEnabled val="1"/>
        </dgm:presLayoutVars>
      </dgm:prSet>
      <dgm:spPr/>
      <dgm:t>
        <a:bodyPr/>
        <a:lstStyle/>
        <a:p>
          <a:endParaRPr lang="es-CO"/>
        </a:p>
      </dgm:t>
    </dgm:pt>
    <dgm:pt modelId="{5CE796B2-1245-4430-B61B-E488D7CA9547}" type="pres">
      <dgm:prSet presAssocID="{8D172657-C53F-4151-A6D8-A6612C71E42B}" presName="spaceBetweenRectangles" presStyleCnt="0"/>
      <dgm:spPr/>
      <dgm:t>
        <a:bodyPr/>
        <a:lstStyle/>
        <a:p>
          <a:endParaRPr lang="es-MX"/>
        </a:p>
      </dgm:t>
    </dgm:pt>
    <dgm:pt modelId="{DB1FE9E1-F5B9-4A92-8A69-8AC22FE84B5E}" type="pres">
      <dgm:prSet presAssocID="{F96B75D6-87F5-4773-BA24-EF9600100F73}" presName="parentLin" presStyleCnt="0"/>
      <dgm:spPr/>
      <dgm:t>
        <a:bodyPr/>
        <a:lstStyle/>
        <a:p>
          <a:endParaRPr lang="es-MX"/>
        </a:p>
      </dgm:t>
    </dgm:pt>
    <dgm:pt modelId="{FC59F9BE-81B0-4F10-A1D4-3364800DA136}" type="pres">
      <dgm:prSet presAssocID="{F96B75D6-87F5-4773-BA24-EF9600100F73}" presName="parentLeftMargin" presStyleLbl="node1" presStyleIdx="0" presStyleCnt="2"/>
      <dgm:spPr/>
      <dgm:t>
        <a:bodyPr/>
        <a:lstStyle/>
        <a:p>
          <a:endParaRPr lang="es-CO"/>
        </a:p>
      </dgm:t>
    </dgm:pt>
    <dgm:pt modelId="{6CF66FEE-4C8E-43FC-97BB-53A003F2AA4D}" type="pres">
      <dgm:prSet presAssocID="{F96B75D6-87F5-4773-BA24-EF9600100F73}" presName="parentText" presStyleLbl="node1" presStyleIdx="1" presStyleCnt="2" custScaleY="87907">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t>
        <a:bodyPr/>
        <a:lstStyle/>
        <a:p>
          <a:endParaRPr lang="es-MX"/>
        </a:p>
      </dgm:t>
    </dgm:pt>
    <dgm:pt modelId="{2A6DCF2A-B408-4C40-8D46-91A419D9E4A3}" type="pres">
      <dgm:prSet presAssocID="{F96B75D6-87F5-4773-BA24-EF9600100F73}" presName="childText" presStyleLbl="conFgAcc1" presStyleIdx="1" presStyleCnt="2" custScaleY="107596">
        <dgm:presLayoutVars>
          <dgm:bulletEnabled val="1"/>
        </dgm:presLayoutVars>
      </dgm:prSet>
      <dgm:spPr/>
      <dgm:t>
        <a:bodyPr/>
        <a:lstStyle/>
        <a:p>
          <a:endParaRPr lang="es-CO"/>
        </a:p>
      </dgm:t>
    </dgm:pt>
  </dgm:ptLst>
  <dgm:cxnLst>
    <dgm:cxn modelId="{A3A2E3B3-92F2-418D-9ECA-7C0F6DACE2F0}" type="presOf" srcId="{4A941AF4-3D7E-401B-A7E0-E36820AD4F42}" destId="{DDA5BD41-7AD9-4906-82F3-DED6307C90CE}" srcOrd="0" destOrd="6" presId="urn:microsoft.com/office/officeart/2005/8/layout/list1"/>
    <dgm:cxn modelId="{F65B545E-B7DF-4824-9B42-B45B62303992}" srcId="{5F433A81-F02D-4CEB-B51D-2CA3174DFA4A}" destId="{06D033FA-C131-45D7-BB3F-D803E416198B}" srcOrd="1" destOrd="0" parTransId="{1AF34116-DC22-49DE-AAAF-931E7D904D7F}" sibTransId="{A94453D9-5CAD-451B-802F-39324EA25D33}"/>
    <dgm:cxn modelId="{5A28D38E-D620-4517-9465-7AFFC25501E6}" type="presOf" srcId="{32F13C4C-7180-43E7-BF59-2B6FF572A811}" destId="{DDA5BD41-7AD9-4906-82F3-DED6307C90CE}" srcOrd="0" destOrd="7" presId="urn:microsoft.com/office/officeart/2005/8/layout/list1"/>
    <dgm:cxn modelId="{017212F8-502B-4872-84DB-E56B299C6806}" srcId="{5F433A81-F02D-4CEB-B51D-2CA3174DFA4A}" destId="{355C9EEA-16AC-4574-B3F5-765691B1D7C4}" srcOrd="2" destOrd="0" parTransId="{FB2ADC22-43A6-4F54-A5FC-46B518AE875F}" sibTransId="{38437E1E-A761-40C6-8911-091E8D70044D}"/>
    <dgm:cxn modelId="{A8063498-D020-4A72-9E25-819E974D4C74}" srcId="{5F433A81-F02D-4CEB-B51D-2CA3174DFA4A}" destId="{32F13C4C-7180-43E7-BF59-2B6FF572A811}" srcOrd="7" destOrd="0" parTransId="{91347C5D-CDD6-45D4-9205-463D88C5F7C5}" sibTransId="{889631B0-6E24-4256-8E7D-D4E0C189733E}"/>
    <dgm:cxn modelId="{AAAEB17C-0CD4-4321-A666-D7B1CC440F72}" srcId="{F96B75D6-87F5-4773-BA24-EF9600100F73}" destId="{917D9B3C-EDE3-4BFC-B593-980DDD76288D}" srcOrd="1" destOrd="0" parTransId="{227EF0E6-D658-4012-A9C3-EEE1F05E10B0}" sibTransId="{B064A966-7AA9-4565-B023-D5BF4AAC1D6D}"/>
    <dgm:cxn modelId="{C596898E-F212-4ADC-8E51-88E52F33CF86}" srcId="{F96B75D6-87F5-4773-BA24-EF9600100F73}" destId="{D0F2DDA1-0E0D-4FD1-A81A-54BE0A8ACB15}" srcOrd="0" destOrd="0" parTransId="{B83A81AC-5F34-4A46-B7B3-FD33DA73C6BF}" sibTransId="{9298F76E-FBB3-4892-91A5-C009A53FAAFC}"/>
    <dgm:cxn modelId="{8309185F-4987-4290-8E25-BD40977931D2}" type="presOf" srcId="{7A0222B1-EADD-4981-A088-3F3272C86683}" destId="{DDA5BD41-7AD9-4906-82F3-DED6307C90CE}" srcOrd="0" destOrd="9" presId="urn:microsoft.com/office/officeart/2005/8/layout/list1"/>
    <dgm:cxn modelId="{EC05E90B-8B49-4827-8DB1-2E5F2627F375}" type="presOf" srcId="{53087A18-F4E7-4A60-8E0B-4621BAD37187}" destId="{DDA5BD41-7AD9-4906-82F3-DED6307C90CE}" srcOrd="0" destOrd="0" presId="urn:microsoft.com/office/officeart/2005/8/layout/list1"/>
    <dgm:cxn modelId="{02188BF8-AF45-4F7E-BE48-F2E85A5B9F26}" srcId="{F96B75D6-87F5-4773-BA24-EF9600100F73}" destId="{1708D5DC-6B68-4B87-90F5-01607110BC8A}" srcOrd="2" destOrd="0" parTransId="{D2FD513E-2E01-41A1-A7DA-8A58BD1B261E}" sibTransId="{99137630-2D99-4183-9FA7-8C46A189802B}"/>
    <dgm:cxn modelId="{A24DE89E-E964-4068-8F07-4EFC066857BB}" srcId="{5F433A81-F02D-4CEB-B51D-2CA3174DFA4A}" destId="{9346B43F-E61E-4815-BBC7-EAE856BA63D2}" srcOrd="3" destOrd="0" parTransId="{B5D962A1-36E7-4E89-B963-099C85C88A80}" sibTransId="{74D1CA7F-4E52-42E0-A13E-ED1012AF475D}"/>
    <dgm:cxn modelId="{DA695517-8CF9-4C3A-9341-F5890F27A51F}" type="presOf" srcId="{355C9EEA-16AC-4574-B3F5-765691B1D7C4}" destId="{DDA5BD41-7AD9-4906-82F3-DED6307C90CE}" srcOrd="0" destOrd="2" presId="urn:microsoft.com/office/officeart/2005/8/layout/list1"/>
    <dgm:cxn modelId="{E70B99F8-49CF-46E4-A237-CED223419E7E}" type="presOf" srcId="{5F433A81-F02D-4CEB-B51D-2CA3174DFA4A}" destId="{34996D42-8CFF-4D5B-AE93-89CE71C12AEC}" srcOrd="0" destOrd="0" presId="urn:microsoft.com/office/officeart/2005/8/layout/list1"/>
    <dgm:cxn modelId="{96E8B20E-AFC6-4A82-B7E5-91F84C5BEC00}" type="presOf" srcId="{BFC99E52-10BB-4E97-8475-8DF709B582DC}" destId="{475890CF-15DF-4A0B-B245-F7CBF7A5CE89}" srcOrd="0" destOrd="0" presId="urn:microsoft.com/office/officeart/2005/8/layout/list1"/>
    <dgm:cxn modelId="{888138CD-CAB8-4918-BA3A-9EC92646645C}" srcId="{5F433A81-F02D-4CEB-B51D-2CA3174DFA4A}" destId="{E22732DB-066E-4341-9842-3E1C27E83A6D}" srcOrd="5" destOrd="0" parTransId="{DE7182AB-95BE-4AD5-B982-5F714F837888}" sibTransId="{10ABF9BC-1207-4CD8-94C8-4F4D57B5CA3F}"/>
    <dgm:cxn modelId="{9C3B63AF-B0FB-4A5D-B62C-E3B0CE0EBD44}" type="presOf" srcId="{917D9B3C-EDE3-4BFC-B593-980DDD76288D}" destId="{2A6DCF2A-B408-4C40-8D46-91A419D9E4A3}" srcOrd="0" destOrd="1" presId="urn:microsoft.com/office/officeart/2005/8/layout/list1"/>
    <dgm:cxn modelId="{30B8D01E-B5C8-425F-A1BE-4FAD3646E146}" type="presOf" srcId="{50EC96BB-BF0E-420E-8C85-21125A34EE05}" destId="{DDA5BD41-7AD9-4906-82F3-DED6307C90CE}" srcOrd="0" destOrd="8" presId="urn:microsoft.com/office/officeart/2005/8/layout/list1"/>
    <dgm:cxn modelId="{3F137F57-F200-4AC8-9573-BCBB81F98AE0}" type="presOf" srcId="{1708D5DC-6B68-4B87-90F5-01607110BC8A}" destId="{2A6DCF2A-B408-4C40-8D46-91A419D9E4A3}" srcOrd="0" destOrd="2" presId="urn:microsoft.com/office/officeart/2005/8/layout/list1"/>
    <dgm:cxn modelId="{ECBE951A-B801-4CC9-9D2F-F71004C56CF9}" srcId="{BFC99E52-10BB-4E97-8475-8DF709B582DC}" destId="{5F433A81-F02D-4CEB-B51D-2CA3174DFA4A}" srcOrd="0" destOrd="0" parTransId="{83A377A8-71FF-4545-BF2E-D9B13B766D23}" sibTransId="{8D172657-C53F-4151-A6D8-A6612C71E42B}"/>
    <dgm:cxn modelId="{1AA990CA-A73C-4CCA-A2CA-EA3A49167CFB}" type="presOf" srcId="{F96B75D6-87F5-4773-BA24-EF9600100F73}" destId="{FC59F9BE-81B0-4F10-A1D4-3364800DA136}" srcOrd="0" destOrd="0" presId="urn:microsoft.com/office/officeart/2005/8/layout/list1"/>
    <dgm:cxn modelId="{A94C01B8-B94F-4694-9C3F-50482D506538}" type="presOf" srcId="{F96B75D6-87F5-4773-BA24-EF9600100F73}" destId="{6CF66FEE-4C8E-43FC-97BB-53A003F2AA4D}" srcOrd="1" destOrd="0" presId="urn:microsoft.com/office/officeart/2005/8/layout/list1"/>
    <dgm:cxn modelId="{700471AF-7CBB-4A97-8E36-25B0AA1730E9}" type="presOf" srcId="{D0F2DDA1-0E0D-4FD1-A81A-54BE0A8ACB15}" destId="{2A6DCF2A-B408-4C40-8D46-91A419D9E4A3}" srcOrd="0" destOrd="0" presId="urn:microsoft.com/office/officeart/2005/8/layout/list1"/>
    <dgm:cxn modelId="{AFD3CDB5-C2A2-471C-92E6-DC5A779ED5E3}" type="presOf" srcId="{5F433A81-F02D-4CEB-B51D-2CA3174DFA4A}" destId="{D28229A5-96ED-4625-AC6E-171C1CB30A09}" srcOrd="1" destOrd="0" presId="urn:microsoft.com/office/officeart/2005/8/layout/list1"/>
    <dgm:cxn modelId="{50C6C763-1886-45E2-B09A-FDBD4033CA1C}" srcId="{BFC99E52-10BB-4E97-8475-8DF709B582DC}" destId="{F96B75D6-87F5-4773-BA24-EF9600100F73}" srcOrd="1" destOrd="0" parTransId="{FAA6FBE2-3460-4EDB-A14B-FF7CAACB36F9}" sibTransId="{BC25C622-9171-4867-97C9-9AB02E7079A1}"/>
    <dgm:cxn modelId="{7634299E-1084-453C-B12E-622D3970D9D7}" srcId="{5F433A81-F02D-4CEB-B51D-2CA3174DFA4A}" destId="{50EC96BB-BF0E-420E-8C85-21125A34EE05}" srcOrd="8" destOrd="0" parTransId="{5AEEE42D-C220-4F02-8D6D-4D7CD6AFA988}" sibTransId="{875BA8FF-22E1-4418-AC30-DC914AC94D72}"/>
    <dgm:cxn modelId="{3B60F7C8-887D-423E-B59E-1F77CAAABD90}" type="presOf" srcId="{06D033FA-C131-45D7-BB3F-D803E416198B}" destId="{DDA5BD41-7AD9-4906-82F3-DED6307C90CE}" srcOrd="0" destOrd="1" presId="urn:microsoft.com/office/officeart/2005/8/layout/list1"/>
    <dgm:cxn modelId="{2C45EB25-C27D-486F-A4C8-B33C75F3FDBF}" type="presOf" srcId="{575702FF-399F-45DB-81C9-85EADA7DE2EA}" destId="{DDA5BD41-7AD9-4906-82F3-DED6307C90CE}" srcOrd="0" destOrd="4" presId="urn:microsoft.com/office/officeart/2005/8/layout/list1"/>
    <dgm:cxn modelId="{86262EC9-A328-47C1-9531-A5979EFF694B}" type="presOf" srcId="{E22732DB-066E-4341-9842-3E1C27E83A6D}" destId="{DDA5BD41-7AD9-4906-82F3-DED6307C90CE}" srcOrd="0" destOrd="5" presId="urn:microsoft.com/office/officeart/2005/8/layout/list1"/>
    <dgm:cxn modelId="{F6B6F4A6-DD55-44ED-B427-F7790EFCC78C}" srcId="{5F433A81-F02D-4CEB-B51D-2CA3174DFA4A}" destId="{7A0222B1-EADD-4981-A088-3F3272C86683}" srcOrd="9" destOrd="0" parTransId="{9D5CE7B3-4DE8-4065-B0D3-D78899C4B9F6}" sibTransId="{D8B13B15-18A3-4D89-8868-C0B7190B64C8}"/>
    <dgm:cxn modelId="{218440F8-9824-4C4D-86B0-00B1CBE23DB7}" type="presOf" srcId="{9346B43F-E61E-4815-BBC7-EAE856BA63D2}" destId="{DDA5BD41-7AD9-4906-82F3-DED6307C90CE}" srcOrd="0" destOrd="3" presId="urn:microsoft.com/office/officeart/2005/8/layout/list1"/>
    <dgm:cxn modelId="{57345248-E319-4A95-AFCB-E8AC7AD6FEBE}" srcId="{5F433A81-F02D-4CEB-B51D-2CA3174DFA4A}" destId="{575702FF-399F-45DB-81C9-85EADA7DE2EA}" srcOrd="4" destOrd="0" parTransId="{9F37EFA2-3A3B-4898-A122-996384D59BB0}" sibTransId="{2C7F5D8A-BD5E-40FA-9AC6-83D8911C88B6}"/>
    <dgm:cxn modelId="{402CFB82-5CAD-4270-938C-860E236310D3}" srcId="{5F433A81-F02D-4CEB-B51D-2CA3174DFA4A}" destId="{53087A18-F4E7-4A60-8E0B-4621BAD37187}" srcOrd="0" destOrd="0" parTransId="{EB204365-43C1-4124-8505-CBB215BEF780}" sibTransId="{EE3FEA10-7A56-4578-AF1F-2E5C0B20EE68}"/>
    <dgm:cxn modelId="{C35A55F2-E1EB-4C97-9AAB-6A1E8793E10B}" srcId="{5F433A81-F02D-4CEB-B51D-2CA3174DFA4A}" destId="{4A941AF4-3D7E-401B-A7E0-E36820AD4F42}" srcOrd="6" destOrd="0" parTransId="{07323C71-44EC-4A05-A05B-D229AE1067FC}" sibTransId="{D2F8D4FC-9C24-4433-B3DA-6B3D5BAF9FD0}"/>
    <dgm:cxn modelId="{F4438E75-453F-4379-B85E-64CCFEF0A2DA}" type="presParOf" srcId="{475890CF-15DF-4A0B-B245-F7CBF7A5CE89}" destId="{AAC5955F-CC21-4972-A2D0-BC1F5D71BB12}" srcOrd="0" destOrd="0" presId="urn:microsoft.com/office/officeart/2005/8/layout/list1"/>
    <dgm:cxn modelId="{19D7C1A5-5284-4B08-8E77-A142134D5C8C}" type="presParOf" srcId="{AAC5955F-CC21-4972-A2D0-BC1F5D71BB12}" destId="{34996D42-8CFF-4D5B-AE93-89CE71C12AEC}" srcOrd="0" destOrd="0" presId="urn:microsoft.com/office/officeart/2005/8/layout/list1"/>
    <dgm:cxn modelId="{3662291A-B36C-4F01-A4FE-662E5889EAB8}" type="presParOf" srcId="{AAC5955F-CC21-4972-A2D0-BC1F5D71BB12}" destId="{D28229A5-96ED-4625-AC6E-171C1CB30A09}" srcOrd="1" destOrd="0" presId="urn:microsoft.com/office/officeart/2005/8/layout/list1"/>
    <dgm:cxn modelId="{68CE224B-066C-4883-9B7B-90D1027E5E3D}" type="presParOf" srcId="{475890CF-15DF-4A0B-B245-F7CBF7A5CE89}" destId="{EA4672F9-C73C-481F-A7F1-916BC56A3E6D}" srcOrd="1" destOrd="0" presId="urn:microsoft.com/office/officeart/2005/8/layout/list1"/>
    <dgm:cxn modelId="{DFDD8465-1E8D-40BD-9BD4-C7DE42C9F99C}" type="presParOf" srcId="{475890CF-15DF-4A0B-B245-F7CBF7A5CE89}" destId="{DDA5BD41-7AD9-4906-82F3-DED6307C90CE}" srcOrd="2" destOrd="0" presId="urn:microsoft.com/office/officeart/2005/8/layout/list1"/>
    <dgm:cxn modelId="{E42E667A-4B25-4DB1-859C-B37499C10205}" type="presParOf" srcId="{475890CF-15DF-4A0B-B245-F7CBF7A5CE89}" destId="{5CE796B2-1245-4430-B61B-E488D7CA9547}" srcOrd="3" destOrd="0" presId="urn:microsoft.com/office/officeart/2005/8/layout/list1"/>
    <dgm:cxn modelId="{5BAA0A0E-F902-41CE-9F5D-7665F6CB5612}" type="presParOf" srcId="{475890CF-15DF-4A0B-B245-F7CBF7A5CE89}" destId="{DB1FE9E1-F5B9-4A92-8A69-8AC22FE84B5E}" srcOrd="4" destOrd="0" presId="urn:microsoft.com/office/officeart/2005/8/layout/list1"/>
    <dgm:cxn modelId="{E1552A35-322E-43B4-AE5C-4395836EE0DC}" type="presParOf" srcId="{DB1FE9E1-F5B9-4A92-8A69-8AC22FE84B5E}" destId="{FC59F9BE-81B0-4F10-A1D4-3364800DA136}" srcOrd="0" destOrd="0" presId="urn:microsoft.com/office/officeart/2005/8/layout/list1"/>
    <dgm:cxn modelId="{AAF99430-FC15-427E-9000-15429989A7B4}" type="presParOf" srcId="{DB1FE9E1-F5B9-4A92-8A69-8AC22FE84B5E}" destId="{6CF66FEE-4C8E-43FC-97BB-53A003F2AA4D}" srcOrd="1" destOrd="0" presId="urn:microsoft.com/office/officeart/2005/8/layout/list1"/>
    <dgm:cxn modelId="{53F8795D-4E65-4102-9317-0CD6C3CC8AC2}" type="presParOf" srcId="{475890CF-15DF-4A0B-B245-F7CBF7A5CE89}" destId="{B18705C6-C943-4516-9715-648C919F9A02}" srcOrd="5" destOrd="0" presId="urn:microsoft.com/office/officeart/2005/8/layout/list1"/>
    <dgm:cxn modelId="{950583F4-6D2F-4CAC-8177-3556941E8D0D}" type="presParOf" srcId="{475890CF-15DF-4A0B-B245-F7CBF7A5CE89}" destId="{2A6DCF2A-B408-4C40-8D46-91A419D9E4A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8A67C9-816E-4737-A31E-E8BD40C2F9B2}" type="doc">
      <dgm:prSet loTypeId="urn:microsoft.com/office/officeart/2005/8/layout/vList3" loCatId="list" qsTypeId="urn:microsoft.com/office/officeart/2005/8/quickstyle/3d2" qsCatId="3D" csTypeId="urn:microsoft.com/office/officeart/2005/8/colors/accent0_1" csCatId="mainScheme" phldr="1"/>
      <dgm:spPr/>
      <dgm:t>
        <a:bodyPr/>
        <a:lstStyle/>
        <a:p>
          <a:endParaRPr lang="es-CO"/>
        </a:p>
      </dgm:t>
    </dgm:pt>
    <dgm:pt modelId="{ED4A7F50-5D23-44E0-AB45-D23C3E285142}">
      <dgm:prSet custT="1"/>
      <dgm:spPr/>
      <dgm:t>
        <a:bodyPr/>
        <a:lstStyle/>
        <a:p>
          <a:r>
            <a:rPr lang="es-CO" sz="1050" b="1" i="0" u="sng" smtClean="0"/>
            <a:t>Alfonso Lopez Pumarejo</a:t>
          </a:r>
          <a:endParaRPr lang="es-CO" sz="1050" b="1" u="sng" dirty="0"/>
        </a:p>
      </dgm:t>
    </dgm:pt>
    <dgm:pt modelId="{B46FD2DF-8359-4B15-9E51-6C6479E0E1A5}" type="parTrans" cxnId="{2EEBA338-A676-4477-B021-489C27053581}">
      <dgm:prSet/>
      <dgm:spPr/>
      <dgm:t>
        <a:bodyPr/>
        <a:lstStyle/>
        <a:p>
          <a:endParaRPr lang="es-CO" sz="2400">
            <a:solidFill>
              <a:schemeClr val="bg2">
                <a:lumMod val="10000"/>
              </a:schemeClr>
            </a:solidFill>
          </a:endParaRPr>
        </a:p>
      </dgm:t>
    </dgm:pt>
    <dgm:pt modelId="{32139A45-B515-4111-88A9-18E2D1653951}" type="sibTrans" cxnId="{2EEBA338-A676-4477-B021-489C27053581}">
      <dgm:prSet/>
      <dgm:spPr/>
      <dgm:t>
        <a:bodyPr/>
        <a:lstStyle/>
        <a:p>
          <a:endParaRPr lang="es-CO" sz="2400">
            <a:solidFill>
              <a:schemeClr val="bg2">
                <a:lumMod val="10000"/>
              </a:schemeClr>
            </a:solidFill>
          </a:endParaRPr>
        </a:p>
      </dgm:t>
    </dgm:pt>
    <dgm:pt modelId="{7E0EE612-37FD-41A4-8864-1BD41EACCC57}">
      <dgm:prSet custT="1"/>
      <dgm:spPr/>
      <dgm:t>
        <a:bodyPr/>
        <a:lstStyle/>
        <a:p>
          <a:r>
            <a:rPr lang="es-CO" sz="1050" b="1" i="0" u="sng" smtClean="0"/>
            <a:t>Simón Bolívar</a:t>
          </a:r>
          <a:endParaRPr lang="es-CO" sz="1050" b="1" u="sng" dirty="0"/>
        </a:p>
      </dgm:t>
    </dgm:pt>
    <dgm:pt modelId="{46D3EAF4-A88A-437D-AF7A-64AFAF9974E4}" type="parTrans" cxnId="{89640391-FD00-4716-9010-509EE73BEC98}">
      <dgm:prSet/>
      <dgm:spPr/>
      <dgm:t>
        <a:bodyPr/>
        <a:lstStyle/>
        <a:p>
          <a:endParaRPr lang="es-CO" sz="2400">
            <a:solidFill>
              <a:schemeClr val="bg2">
                <a:lumMod val="10000"/>
              </a:schemeClr>
            </a:solidFill>
          </a:endParaRPr>
        </a:p>
      </dgm:t>
    </dgm:pt>
    <dgm:pt modelId="{C25B3462-8B7C-4770-B914-82F03785CF8C}" type="sibTrans" cxnId="{89640391-FD00-4716-9010-509EE73BEC98}">
      <dgm:prSet/>
      <dgm:spPr/>
      <dgm:t>
        <a:bodyPr/>
        <a:lstStyle/>
        <a:p>
          <a:endParaRPr lang="es-CO" sz="2400">
            <a:solidFill>
              <a:schemeClr val="bg2">
                <a:lumMod val="10000"/>
              </a:schemeClr>
            </a:solidFill>
          </a:endParaRPr>
        </a:p>
      </dgm:t>
    </dgm:pt>
    <dgm:pt modelId="{E6B03C9A-B5FF-4533-8559-15A73B27BB71}">
      <dgm:prSet custT="1"/>
      <dgm:spPr/>
      <dgm:t>
        <a:bodyPr/>
        <a:lstStyle/>
        <a:p>
          <a:r>
            <a:rPr lang="es-CO" sz="1050" b="1" i="0" u="sng" smtClean="0"/>
            <a:t>Almirante Padilla</a:t>
          </a:r>
          <a:endParaRPr lang="es-CO" sz="1050" b="1" u="sng" dirty="0"/>
        </a:p>
      </dgm:t>
    </dgm:pt>
    <dgm:pt modelId="{75078A7A-A10D-4FEC-B1EF-CFA9F607E452}" type="parTrans" cxnId="{EB66B42E-599B-4D17-989B-ABE7E60F2CB7}">
      <dgm:prSet/>
      <dgm:spPr/>
      <dgm:t>
        <a:bodyPr/>
        <a:lstStyle/>
        <a:p>
          <a:endParaRPr lang="es-CO" sz="2400">
            <a:solidFill>
              <a:schemeClr val="bg2">
                <a:lumMod val="10000"/>
              </a:schemeClr>
            </a:solidFill>
          </a:endParaRPr>
        </a:p>
      </dgm:t>
    </dgm:pt>
    <dgm:pt modelId="{9283D782-6F72-43FA-9FE6-B04C0EE4D229}" type="sibTrans" cxnId="{EB66B42E-599B-4D17-989B-ABE7E60F2CB7}">
      <dgm:prSet/>
      <dgm:spPr/>
      <dgm:t>
        <a:bodyPr/>
        <a:lstStyle/>
        <a:p>
          <a:endParaRPr lang="es-CO" sz="2400">
            <a:solidFill>
              <a:schemeClr val="bg2">
                <a:lumMod val="10000"/>
              </a:schemeClr>
            </a:solidFill>
          </a:endParaRPr>
        </a:p>
      </dgm:t>
    </dgm:pt>
    <dgm:pt modelId="{D78C8094-BAD7-4443-AAB6-64FEBB8C8E18}">
      <dgm:prSet custT="1"/>
      <dgm:spPr/>
      <dgm:t>
        <a:bodyPr/>
        <a:lstStyle/>
        <a:p>
          <a:r>
            <a:rPr lang="es-CO" sz="1050" b="1" i="0" u="sng" smtClean="0"/>
            <a:t>Camilo Daza</a:t>
          </a:r>
          <a:endParaRPr lang="es-CO" sz="1050" b="1" u="sng" dirty="0"/>
        </a:p>
      </dgm:t>
    </dgm:pt>
    <dgm:pt modelId="{3BB9E998-10D2-4EC0-8B01-CB879F99C536}" type="parTrans" cxnId="{4CD8B613-DB6B-4471-B881-23AF27024F38}">
      <dgm:prSet/>
      <dgm:spPr/>
      <dgm:t>
        <a:bodyPr/>
        <a:lstStyle/>
        <a:p>
          <a:endParaRPr lang="es-CO" sz="2400">
            <a:solidFill>
              <a:schemeClr val="bg2">
                <a:lumMod val="10000"/>
              </a:schemeClr>
            </a:solidFill>
          </a:endParaRPr>
        </a:p>
      </dgm:t>
    </dgm:pt>
    <dgm:pt modelId="{C20AF021-5F4C-431C-B5AE-D1D5D9E01EFB}" type="sibTrans" cxnId="{4CD8B613-DB6B-4471-B881-23AF27024F38}">
      <dgm:prSet/>
      <dgm:spPr/>
      <dgm:t>
        <a:bodyPr/>
        <a:lstStyle/>
        <a:p>
          <a:endParaRPr lang="es-CO" sz="2400">
            <a:solidFill>
              <a:schemeClr val="bg2">
                <a:lumMod val="10000"/>
              </a:schemeClr>
            </a:solidFill>
          </a:endParaRPr>
        </a:p>
      </dgm:t>
    </dgm:pt>
    <dgm:pt modelId="{4F2ED7D9-B191-4BE2-912C-108BA1D3DCF0}">
      <dgm:prSet custT="1"/>
      <dgm:spPr/>
      <dgm:t>
        <a:bodyPr/>
        <a:lstStyle/>
        <a:p>
          <a:r>
            <a:rPr lang="es-CO" sz="1050" b="1" i="0" u="sng" smtClean="0"/>
            <a:t>Yariguies</a:t>
          </a:r>
          <a:endParaRPr lang="es-CO" sz="1050" b="1" u="sng" dirty="0"/>
        </a:p>
      </dgm:t>
    </dgm:pt>
    <dgm:pt modelId="{E8385973-F4EE-4ADA-B05E-D56B2917084C}" type="parTrans" cxnId="{1F6652E5-8135-4D56-975D-9A50039F3A86}">
      <dgm:prSet/>
      <dgm:spPr/>
      <dgm:t>
        <a:bodyPr/>
        <a:lstStyle/>
        <a:p>
          <a:endParaRPr lang="es-CO" sz="2400">
            <a:solidFill>
              <a:schemeClr val="bg2">
                <a:lumMod val="10000"/>
              </a:schemeClr>
            </a:solidFill>
          </a:endParaRPr>
        </a:p>
      </dgm:t>
    </dgm:pt>
    <dgm:pt modelId="{8CB397BC-8EA3-47EC-A30C-106F9D559EC5}" type="sibTrans" cxnId="{1F6652E5-8135-4D56-975D-9A50039F3A86}">
      <dgm:prSet/>
      <dgm:spPr/>
      <dgm:t>
        <a:bodyPr/>
        <a:lstStyle/>
        <a:p>
          <a:endParaRPr lang="es-CO" sz="2400">
            <a:solidFill>
              <a:schemeClr val="bg2">
                <a:lumMod val="10000"/>
              </a:schemeClr>
            </a:solidFill>
          </a:endParaRPr>
        </a:p>
      </dgm:t>
    </dgm:pt>
    <dgm:pt modelId="{73AE0FAC-C2FA-4031-B218-C4BF2CA7E6C4}">
      <dgm:prSet phldrT="[Texto]" custT="1"/>
      <dgm:spPr/>
      <dgm:t>
        <a:bodyPr/>
        <a:lstStyle/>
        <a:p>
          <a:r>
            <a:rPr lang="es-CO" sz="900" smtClean="0"/>
            <a:t>Inversiones $4,800 millones</a:t>
          </a:r>
          <a:endParaRPr lang="es-CO" sz="900" dirty="0"/>
        </a:p>
      </dgm:t>
    </dgm:pt>
    <dgm:pt modelId="{FF08F654-98CF-428F-ABAD-13411CB50CB9}" type="parTrans" cxnId="{81923B25-68C9-4B5D-86D3-156BBBE0A601}">
      <dgm:prSet/>
      <dgm:spPr/>
      <dgm:t>
        <a:bodyPr/>
        <a:lstStyle/>
        <a:p>
          <a:endParaRPr lang="es-CO" sz="2400">
            <a:solidFill>
              <a:schemeClr val="bg2">
                <a:lumMod val="10000"/>
              </a:schemeClr>
            </a:solidFill>
          </a:endParaRPr>
        </a:p>
      </dgm:t>
    </dgm:pt>
    <dgm:pt modelId="{125153E4-E911-4E6E-8E6C-E75502652E34}" type="sibTrans" cxnId="{81923B25-68C9-4B5D-86D3-156BBBE0A601}">
      <dgm:prSet/>
      <dgm:spPr/>
      <dgm:t>
        <a:bodyPr/>
        <a:lstStyle/>
        <a:p>
          <a:endParaRPr lang="es-CO" sz="2400">
            <a:solidFill>
              <a:schemeClr val="bg2">
                <a:lumMod val="10000"/>
              </a:schemeClr>
            </a:solidFill>
          </a:endParaRPr>
        </a:p>
      </dgm:t>
    </dgm:pt>
    <dgm:pt modelId="{B45F80FC-35D6-431F-BFD3-DBB33F51641B}">
      <dgm:prSet phldrT="[Texto]" custT="1"/>
      <dgm:spPr/>
      <dgm:t>
        <a:bodyPr/>
        <a:lstStyle/>
        <a:p>
          <a:r>
            <a:rPr lang="es-CO" sz="900" smtClean="0"/>
            <a:t>Inversiones $109,500 millones</a:t>
          </a:r>
          <a:endParaRPr lang="es-CO" sz="900" dirty="0"/>
        </a:p>
      </dgm:t>
    </dgm:pt>
    <dgm:pt modelId="{EC95DFCF-3AEB-4C29-B6CF-0355CF67BEF0}" type="parTrans" cxnId="{4F777333-6A27-4EED-A788-A1826855917A}">
      <dgm:prSet/>
      <dgm:spPr/>
      <dgm:t>
        <a:bodyPr/>
        <a:lstStyle/>
        <a:p>
          <a:endParaRPr lang="es-CO" sz="2400">
            <a:solidFill>
              <a:schemeClr val="bg2">
                <a:lumMod val="10000"/>
              </a:schemeClr>
            </a:solidFill>
          </a:endParaRPr>
        </a:p>
      </dgm:t>
    </dgm:pt>
    <dgm:pt modelId="{13088110-B02A-495B-BB40-4866E6D1041E}" type="sibTrans" cxnId="{4F777333-6A27-4EED-A788-A1826855917A}">
      <dgm:prSet/>
      <dgm:spPr/>
      <dgm:t>
        <a:bodyPr/>
        <a:lstStyle/>
        <a:p>
          <a:endParaRPr lang="es-CO" sz="2400">
            <a:solidFill>
              <a:schemeClr val="bg2">
                <a:lumMod val="10000"/>
              </a:schemeClr>
            </a:solidFill>
          </a:endParaRPr>
        </a:p>
      </dgm:t>
    </dgm:pt>
    <dgm:pt modelId="{EBF1531B-CDCF-4896-A41E-39FF971049B6}">
      <dgm:prSet phldrT="[Texto]" custT="1"/>
      <dgm:spPr/>
      <dgm:t>
        <a:bodyPr/>
        <a:lstStyle/>
        <a:p>
          <a:r>
            <a:rPr lang="es-CO" sz="900" smtClean="0"/>
            <a:t>Inversiones $1,800 millones</a:t>
          </a:r>
          <a:endParaRPr lang="es-CO" sz="900" dirty="0"/>
        </a:p>
      </dgm:t>
    </dgm:pt>
    <dgm:pt modelId="{7D701E63-B536-4B6A-B4A3-4EB26A22217B}" type="parTrans" cxnId="{61C9D7FD-4701-4F86-A828-5A4948F6BAE7}">
      <dgm:prSet/>
      <dgm:spPr/>
      <dgm:t>
        <a:bodyPr/>
        <a:lstStyle/>
        <a:p>
          <a:endParaRPr lang="es-CO" sz="2400">
            <a:solidFill>
              <a:schemeClr val="bg2">
                <a:lumMod val="10000"/>
              </a:schemeClr>
            </a:solidFill>
          </a:endParaRPr>
        </a:p>
      </dgm:t>
    </dgm:pt>
    <dgm:pt modelId="{DD6E4647-5E0E-42EB-A46B-0EE9E08C2A61}" type="sibTrans" cxnId="{61C9D7FD-4701-4F86-A828-5A4948F6BAE7}">
      <dgm:prSet/>
      <dgm:spPr/>
      <dgm:t>
        <a:bodyPr/>
        <a:lstStyle/>
        <a:p>
          <a:endParaRPr lang="es-CO" sz="2400">
            <a:solidFill>
              <a:schemeClr val="bg2">
                <a:lumMod val="10000"/>
              </a:schemeClr>
            </a:solidFill>
          </a:endParaRPr>
        </a:p>
      </dgm:t>
    </dgm:pt>
    <dgm:pt modelId="{606DC1A9-E900-4D1B-AD46-74F3FBB5ECD0}">
      <dgm:prSet phldrT="[Texto]" custT="1"/>
      <dgm:spPr/>
      <dgm:t>
        <a:bodyPr/>
        <a:lstStyle/>
        <a:p>
          <a:r>
            <a:rPr lang="es-CO" sz="900" dirty="0" smtClean="0"/>
            <a:t>Inversiones $33,800 millones aprox</a:t>
          </a:r>
          <a:endParaRPr lang="es-CO" sz="900" dirty="0"/>
        </a:p>
      </dgm:t>
    </dgm:pt>
    <dgm:pt modelId="{60E9DBB3-91DC-40DB-8909-6CEF39B27369}" type="parTrans" cxnId="{D7984464-31BF-4CF6-BB5D-B50E19FD6ECE}">
      <dgm:prSet/>
      <dgm:spPr/>
      <dgm:t>
        <a:bodyPr/>
        <a:lstStyle/>
        <a:p>
          <a:endParaRPr lang="es-CO" sz="2400">
            <a:solidFill>
              <a:schemeClr val="bg2">
                <a:lumMod val="10000"/>
              </a:schemeClr>
            </a:solidFill>
          </a:endParaRPr>
        </a:p>
      </dgm:t>
    </dgm:pt>
    <dgm:pt modelId="{DAFA87EB-3291-49FC-A9BA-2D7367BA464E}" type="sibTrans" cxnId="{D7984464-31BF-4CF6-BB5D-B50E19FD6ECE}">
      <dgm:prSet/>
      <dgm:spPr/>
      <dgm:t>
        <a:bodyPr/>
        <a:lstStyle/>
        <a:p>
          <a:endParaRPr lang="es-CO" sz="2400">
            <a:solidFill>
              <a:schemeClr val="bg2">
                <a:lumMod val="10000"/>
              </a:schemeClr>
            </a:solidFill>
          </a:endParaRPr>
        </a:p>
      </dgm:t>
    </dgm:pt>
    <dgm:pt modelId="{724D952F-1E8C-4426-AE07-0A8FD353BB28}">
      <dgm:prSet phldrT="[Texto]" custT="1"/>
      <dgm:spPr/>
      <dgm:t>
        <a:bodyPr/>
        <a:lstStyle/>
        <a:p>
          <a:r>
            <a:rPr lang="es-CO" sz="900" smtClean="0"/>
            <a:t>Inversiones $1,900 millones</a:t>
          </a:r>
          <a:endParaRPr lang="es-CO" sz="900" dirty="0"/>
        </a:p>
      </dgm:t>
    </dgm:pt>
    <dgm:pt modelId="{401A7CEE-639A-4FC6-8D73-C144AE8F6D1B}" type="parTrans" cxnId="{AF9C9528-720A-4807-895D-A88357645FCF}">
      <dgm:prSet/>
      <dgm:spPr/>
      <dgm:t>
        <a:bodyPr/>
        <a:lstStyle/>
        <a:p>
          <a:endParaRPr lang="es-CO" sz="2400">
            <a:solidFill>
              <a:schemeClr val="bg2">
                <a:lumMod val="10000"/>
              </a:schemeClr>
            </a:solidFill>
          </a:endParaRPr>
        </a:p>
      </dgm:t>
    </dgm:pt>
    <dgm:pt modelId="{237AFC18-5B70-4156-BF34-AEE1D00F501B}" type="sibTrans" cxnId="{AF9C9528-720A-4807-895D-A88357645FCF}">
      <dgm:prSet/>
      <dgm:spPr/>
      <dgm:t>
        <a:bodyPr/>
        <a:lstStyle/>
        <a:p>
          <a:endParaRPr lang="es-CO" sz="2400">
            <a:solidFill>
              <a:schemeClr val="bg2">
                <a:lumMod val="10000"/>
              </a:schemeClr>
            </a:solidFill>
          </a:endParaRPr>
        </a:p>
      </dgm:t>
    </dgm:pt>
    <dgm:pt modelId="{CD078249-7812-4D15-96F3-11D8F257CA36}">
      <dgm:prSet phldrT="[Texto]" custT="1"/>
      <dgm:spPr/>
      <dgm:t>
        <a:bodyPr/>
        <a:lstStyle/>
        <a:p>
          <a:r>
            <a:rPr lang="es-CO" sz="900" b="0" i="0" u="none" smtClean="0"/>
            <a:t>Obras de Climatización y ampliación de Salas</a:t>
          </a:r>
          <a:endParaRPr lang="es-CO" sz="900" dirty="0"/>
        </a:p>
      </dgm:t>
    </dgm:pt>
    <dgm:pt modelId="{00A749FA-128E-438A-90BD-1CB82457776A}" type="parTrans" cxnId="{1F7DB2AB-5509-4532-89D4-1292D2299A16}">
      <dgm:prSet/>
      <dgm:spPr/>
      <dgm:t>
        <a:bodyPr/>
        <a:lstStyle/>
        <a:p>
          <a:endParaRPr lang="es-CO" sz="2400">
            <a:solidFill>
              <a:schemeClr val="bg2">
                <a:lumMod val="10000"/>
              </a:schemeClr>
            </a:solidFill>
          </a:endParaRPr>
        </a:p>
      </dgm:t>
    </dgm:pt>
    <dgm:pt modelId="{36A04E2A-F9D3-4FCB-A9D7-C8C0DEA87F77}" type="sibTrans" cxnId="{1F7DB2AB-5509-4532-89D4-1292D2299A16}">
      <dgm:prSet/>
      <dgm:spPr/>
      <dgm:t>
        <a:bodyPr/>
        <a:lstStyle/>
        <a:p>
          <a:endParaRPr lang="es-CO" sz="2400">
            <a:solidFill>
              <a:schemeClr val="bg2">
                <a:lumMod val="10000"/>
              </a:schemeClr>
            </a:solidFill>
          </a:endParaRPr>
        </a:p>
      </dgm:t>
    </dgm:pt>
    <dgm:pt modelId="{C8042E45-E74E-4364-B2EB-745E80E021F8}">
      <dgm:prSet phldrT="[Texto]" custT="1"/>
      <dgm:spPr/>
      <dgm:t>
        <a:bodyPr/>
        <a:lstStyle/>
        <a:p>
          <a:r>
            <a:rPr lang="es-CO" sz="900" b="0" i="0" u="none" smtClean="0"/>
            <a:t>Construcción del Nuevo Terminal</a:t>
          </a:r>
          <a:endParaRPr lang="es-CO" sz="900" dirty="0"/>
        </a:p>
      </dgm:t>
    </dgm:pt>
    <dgm:pt modelId="{95164074-FA21-4759-BCD4-602A0AF6AC5A}" type="parTrans" cxnId="{01F12934-58B8-4FD4-8FF7-907F408666F3}">
      <dgm:prSet/>
      <dgm:spPr/>
      <dgm:t>
        <a:bodyPr/>
        <a:lstStyle/>
        <a:p>
          <a:endParaRPr lang="es-CO" sz="2400">
            <a:solidFill>
              <a:schemeClr val="bg2">
                <a:lumMod val="10000"/>
              </a:schemeClr>
            </a:solidFill>
          </a:endParaRPr>
        </a:p>
      </dgm:t>
    </dgm:pt>
    <dgm:pt modelId="{8E5CAC94-D62A-4AE2-947E-1FA7C7CF3E83}" type="sibTrans" cxnId="{01F12934-58B8-4FD4-8FF7-907F408666F3}">
      <dgm:prSet/>
      <dgm:spPr/>
      <dgm:t>
        <a:bodyPr/>
        <a:lstStyle/>
        <a:p>
          <a:endParaRPr lang="es-CO" sz="2400">
            <a:solidFill>
              <a:schemeClr val="bg2">
                <a:lumMod val="10000"/>
              </a:schemeClr>
            </a:solidFill>
          </a:endParaRPr>
        </a:p>
      </dgm:t>
    </dgm:pt>
    <dgm:pt modelId="{4036084E-1368-494F-AC5A-F81D0A1B19D2}">
      <dgm:prSet phldrT="[Texto]" custT="1"/>
      <dgm:spPr/>
      <dgm:t>
        <a:bodyPr/>
        <a:lstStyle/>
        <a:p>
          <a:r>
            <a:rPr lang="es-CO" sz="900" b="0" i="0" u="none" smtClean="0"/>
            <a:t>Obras de Climatización</a:t>
          </a:r>
          <a:endParaRPr lang="es-CO" sz="900" dirty="0"/>
        </a:p>
      </dgm:t>
    </dgm:pt>
    <dgm:pt modelId="{71F74625-2B46-4716-8E64-6400FD641F4C}" type="parTrans" cxnId="{129A7A85-1C24-4932-8761-6CDA721C9BC5}">
      <dgm:prSet/>
      <dgm:spPr/>
      <dgm:t>
        <a:bodyPr/>
        <a:lstStyle/>
        <a:p>
          <a:endParaRPr lang="es-CO" sz="2400">
            <a:solidFill>
              <a:schemeClr val="bg2">
                <a:lumMod val="10000"/>
              </a:schemeClr>
            </a:solidFill>
          </a:endParaRPr>
        </a:p>
      </dgm:t>
    </dgm:pt>
    <dgm:pt modelId="{C6C96D57-843E-4B60-963A-58ADA6DF4CDD}" type="sibTrans" cxnId="{129A7A85-1C24-4932-8761-6CDA721C9BC5}">
      <dgm:prSet/>
      <dgm:spPr/>
      <dgm:t>
        <a:bodyPr/>
        <a:lstStyle/>
        <a:p>
          <a:endParaRPr lang="es-CO" sz="2400">
            <a:solidFill>
              <a:schemeClr val="bg2">
                <a:lumMod val="10000"/>
              </a:schemeClr>
            </a:solidFill>
          </a:endParaRPr>
        </a:p>
      </dgm:t>
    </dgm:pt>
    <dgm:pt modelId="{E6BE9023-2CB5-47A7-95C4-E8AFD468B9A4}">
      <dgm:prSet phldrT="[Texto]" custT="1"/>
      <dgm:spPr/>
      <dgm:t>
        <a:bodyPr/>
        <a:lstStyle/>
        <a:p>
          <a:r>
            <a:rPr lang="es-CO" sz="900" b="0" i="0" u="none" smtClean="0"/>
            <a:t>Obras de Ampliación</a:t>
          </a:r>
          <a:endParaRPr lang="es-CO" sz="900" dirty="0"/>
        </a:p>
      </dgm:t>
    </dgm:pt>
    <dgm:pt modelId="{FF9F631D-FC4D-486E-9D7F-B9E60D3665B9}" type="parTrans" cxnId="{B66FA260-27B6-4B8D-A20E-1414F5049B41}">
      <dgm:prSet/>
      <dgm:spPr/>
      <dgm:t>
        <a:bodyPr/>
        <a:lstStyle/>
        <a:p>
          <a:endParaRPr lang="es-CO" sz="2400">
            <a:solidFill>
              <a:schemeClr val="bg2">
                <a:lumMod val="10000"/>
              </a:schemeClr>
            </a:solidFill>
          </a:endParaRPr>
        </a:p>
      </dgm:t>
    </dgm:pt>
    <dgm:pt modelId="{3D182264-E6FA-46AD-891B-FAADECD23699}" type="sibTrans" cxnId="{B66FA260-27B6-4B8D-A20E-1414F5049B41}">
      <dgm:prSet/>
      <dgm:spPr/>
      <dgm:t>
        <a:bodyPr/>
        <a:lstStyle/>
        <a:p>
          <a:endParaRPr lang="es-CO" sz="2400">
            <a:solidFill>
              <a:schemeClr val="bg2">
                <a:lumMod val="10000"/>
              </a:schemeClr>
            </a:solidFill>
          </a:endParaRPr>
        </a:p>
      </dgm:t>
    </dgm:pt>
    <dgm:pt modelId="{158276E2-B13E-4A24-88BF-4918596B1F04}">
      <dgm:prSet phldrT="[Texto]" custT="1"/>
      <dgm:spPr/>
      <dgm:t>
        <a:bodyPr/>
        <a:lstStyle/>
        <a:p>
          <a:r>
            <a:rPr lang="es-CO" sz="900" b="0" i="0" u="none" smtClean="0"/>
            <a:t>Obras de Climatización</a:t>
          </a:r>
          <a:endParaRPr lang="es-CO" sz="900" dirty="0"/>
        </a:p>
      </dgm:t>
    </dgm:pt>
    <dgm:pt modelId="{C77D6044-EE11-48C9-9AE3-D813377F9608}" type="parTrans" cxnId="{DCD5F02C-CD88-4C97-B013-6D524A293E6A}">
      <dgm:prSet/>
      <dgm:spPr/>
      <dgm:t>
        <a:bodyPr/>
        <a:lstStyle/>
        <a:p>
          <a:endParaRPr lang="es-CO" sz="2400">
            <a:solidFill>
              <a:schemeClr val="bg2">
                <a:lumMod val="10000"/>
              </a:schemeClr>
            </a:solidFill>
          </a:endParaRPr>
        </a:p>
      </dgm:t>
    </dgm:pt>
    <dgm:pt modelId="{18F5178E-8E82-41F0-A0FB-E437F9DC8A34}" type="sibTrans" cxnId="{DCD5F02C-CD88-4C97-B013-6D524A293E6A}">
      <dgm:prSet/>
      <dgm:spPr/>
      <dgm:t>
        <a:bodyPr/>
        <a:lstStyle/>
        <a:p>
          <a:endParaRPr lang="es-CO" sz="2400">
            <a:solidFill>
              <a:schemeClr val="bg2">
                <a:lumMod val="10000"/>
              </a:schemeClr>
            </a:solidFill>
          </a:endParaRPr>
        </a:p>
      </dgm:t>
    </dgm:pt>
    <dgm:pt modelId="{D9D33654-95A7-4CEE-BBA9-9479ECD19CB1}">
      <dgm:prSet custT="1"/>
      <dgm:spPr/>
      <dgm:t>
        <a:bodyPr/>
        <a:lstStyle/>
        <a:p>
          <a:r>
            <a:rPr lang="es-CO" sz="1050" b="1" i="0" u="sng" smtClean="0"/>
            <a:t>Palonegro</a:t>
          </a:r>
          <a:endParaRPr lang="es-CO" sz="1050" b="1" u="sng" dirty="0"/>
        </a:p>
      </dgm:t>
    </dgm:pt>
    <dgm:pt modelId="{8BA70810-2416-4933-AE96-3ADC81FED1CE}" type="parTrans" cxnId="{18184113-D82A-49DE-B7A4-9C21306EA1B0}">
      <dgm:prSet/>
      <dgm:spPr/>
      <dgm:t>
        <a:bodyPr/>
        <a:lstStyle/>
        <a:p>
          <a:endParaRPr lang="es-ES"/>
        </a:p>
      </dgm:t>
    </dgm:pt>
    <dgm:pt modelId="{302C6021-473D-45E8-9890-07E728A36DBE}" type="sibTrans" cxnId="{18184113-D82A-49DE-B7A4-9C21306EA1B0}">
      <dgm:prSet/>
      <dgm:spPr/>
      <dgm:t>
        <a:bodyPr/>
        <a:lstStyle/>
        <a:p>
          <a:endParaRPr lang="es-ES"/>
        </a:p>
      </dgm:t>
    </dgm:pt>
    <dgm:pt modelId="{83297620-34D8-4B81-9A7B-66012BDC4AC9}">
      <dgm:prSet phldrT="[Texto]" custT="1"/>
      <dgm:spPr/>
      <dgm:t>
        <a:bodyPr/>
        <a:lstStyle/>
        <a:p>
          <a:r>
            <a:rPr lang="es-CO" sz="900" b="0" i="0" u="none" dirty="0" smtClean="0"/>
            <a:t>Inversiones $23,290 millones aprox</a:t>
          </a:r>
          <a:endParaRPr lang="es-CO" sz="900" b="0" i="0" u="none" dirty="0"/>
        </a:p>
      </dgm:t>
    </dgm:pt>
    <dgm:pt modelId="{BF089350-979B-4951-841D-480BA6081138}" type="parTrans" cxnId="{E855B094-176C-41DE-82D0-DD1688EB0DBA}">
      <dgm:prSet/>
      <dgm:spPr/>
      <dgm:t>
        <a:bodyPr/>
        <a:lstStyle/>
        <a:p>
          <a:endParaRPr lang="es-ES"/>
        </a:p>
      </dgm:t>
    </dgm:pt>
    <dgm:pt modelId="{E9B891B9-66E0-4C37-B335-DB2F0F64F014}" type="sibTrans" cxnId="{E855B094-176C-41DE-82D0-DD1688EB0DBA}">
      <dgm:prSet/>
      <dgm:spPr/>
      <dgm:t>
        <a:bodyPr/>
        <a:lstStyle/>
        <a:p>
          <a:endParaRPr lang="es-ES"/>
        </a:p>
      </dgm:t>
    </dgm:pt>
    <dgm:pt modelId="{0905CEFA-ABD5-4739-BCF9-F05B87694CA8}">
      <dgm:prSet phldrT="[Texto]" custT="1"/>
      <dgm:spPr/>
      <dgm:t>
        <a:bodyPr/>
        <a:lstStyle/>
        <a:p>
          <a:r>
            <a:rPr lang="es-CO" sz="900" b="0" i="0" u="none" smtClean="0"/>
            <a:t>Obras de Ampliación</a:t>
          </a:r>
          <a:endParaRPr lang="es-CO" sz="900" b="0" i="0" u="none" dirty="0"/>
        </a:p>
      </dgm:t>
    </dgm:pt>
    <dgm:pt modelId="{9CCC1DC1-5C5F-4899-A6F6-5FAF545BFB39}" type="parTrans" cxnId="{4619BED1-1777-420D-8DE6-03FA47C5EFB6}">
      <dgm:prSet/>
      <dgm:spPr/>
      <dgm:t>
        <a:bodyPr/>
        <a:lstStyle/>
        <a:p>
          <a:endParaRPr lang="es-ES"/>
        </a:p>
      </dgm:t>
    </dgm:pt>
    <dgm:pt modelId="{8E21D24B-63ED-42CD-BAFC-A70C60551D8D}" type="sibTrans" cxnId="{4619BED1-1777-420D-8DE6-03FA47C5EFB6}">
      <dgm:prSet/>
      <dgm:spPr/>
      <dgm:t>
        <a:bodyPr/>
        <a:lstStyle/>
        <a:p>
          <a:endParaRPr lang="es-ES"/>
        </a:p>
      </dgm:t>
    </dgm:pt>
    <dgm:pt modelId="{C0A14FC1-B7C8-45FF-B04C-0DA66CF326F7}" type="pres">
      <dgm:prSet presAssocID="{228A67C9-816E-4737-A31E-E8BD40C2F9B2}" presName="linearFlow" presStyleCnt="0">
        <dgm:presLayoutVars>
          <dgm:dir/>
          <dgm:resizeHandles val="exact"/>
        </dgm:presLayoutVars>
      </dgm:prSet>
      <dgm:spPr/>
      <dgm:t>
        <a:bodyPr/>
        <a:lstStyle/>
        <a:p>
          <a:endParaRPr lang="es-ES"/>
        </a:p>
      </dgm:t>
    </dgm:pt>
    <dgm:pt modelId="{28918712-0F38-4AC7-BE33-718971F0B3AE}" type="pres">
      <dgm:prSet presAssocID="{ED4A7F50-5D23-44E0-AB45-D23C3E285142}" presName="composite" presStyleCnt="0"/>
      <dgm:spPr/>
      <dgm:t>
        <a:bodyPr/>
        <a:lstStyle/>
        <a:p>
          <a:endParaRPr lang="es-ES"/>
        </a:p>
      </dgm:t>
    </dgm:pt>
    <dgm:pt modelId="{B41B7051-01FB-45E8-B8A6-205611120D3B}" type="pres">
      <dgm:prSet presAssocID="{ED4A7F50-5D23-44E0-AB45-D23C3E285142}" presName="imgShp"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6000" r="-56000"/>
          </a:stretch>
        </a:blipFill>
      </dgm:spPr>
      <dgm:t>
        <a:bodyPr/>
        <a:lstStyle/>
        <a:p>
          <a:endParaRPr lang="es-ES"/>
        </a:p>
      </dgm:t>
    </dgm:pt>
    <dgm:pt modelId="{A89353F5-0770-4381-842F-BD1729359D9B}" type="pres">
      <dgm:prSet presAssocID="{ED4A7F50-5D23-44E0-AB45-D23C3E285142}" presName="txShp" presStyleLbl="node1" presStyleIdx="0" presStyleCnt="6">
        <dgm:presLayoutVars>
          <dgm:bulletEnabled val="1"/>
        </dgm:presLayoutVars>
      </dgm:prSet>
      <dgm:spPr/>
      <dgm:t>
        <a:bodyPr/>
        <a:lstStyle/>
        <a:p>
          <a:endParaRPr lang="es-ES"/>
        </a:p>
      </dgm:t>
    </dgm:pt>
    <dgm:pt modelId="{3AA4879E-75FF-4DA3-8531-D8EBB24E0683}" type="pres">
      <dgm:prSet presAssocID="{32139A45-B515-4111-88A9-18E2D1653951}" presName="spacing" presStyleCnt="0"/>
      <dgm:spPr/>
      <dgm:t>
        <a:bodyPr/>
        <a:lstStyle/>
        <a:p>
          <a:endParaRPr lang="es-ES"/>
        </a:p>
      </dgm:t>
    </dgm:pt>
    <dgm:pt modelId="{D3254A2C-70DF-44F2-BB9E-980F1769253C}" type="pres">
      <dgm:prSet presAssocID="{7E0EE612-37FD-41A4-8864-1BD41EACCC57}" presName="composite" presStyleCnt="0"/>
      <dgm:spPr/>
      <dgm:t>
        <a:bodyPr/>
        <a:lstStyle/>
        <a:p>
          <a:endParaRPr lang="es-ES"/>
        </a:p>
      </dgm:t>
    </dgm:pt>
    <dgm:pt modelId="{B9098B3D-6981-4014-B4A6-A7BFD1698297}" type="pres">
      <dgm:prSet presAssocID="{7E0EE612-37FD-41A4-8864-1BD41EACCC57}" presName="imgShp"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7000" r="-57000"/>
          </a:stretch>
        </a:blipFill>
      </dgm:spPr>
      <dgm:t>
        <a:bodyPr/>
        <a:lstStyle/>
        <a:p>
          <a:endParaRPr lang="es-ES"/>
        </a:p>
      </dgm:t>
    </dgm:pt>
    <dgm:pt modelId="{15D5B2F9-647B-48A3-9040-1F471B5A73B1}" type="pres">
      <dgm:prSet presAssocID="{7E0EE612-37FD-41A4-8864-1BD41EACCC57}" presName="txShp" presStyleLbl="node1" presStyleIdx="1" presStyleCnt="6">
        <dgm:presLayoutVars>
          <dgm:bulletEnabled val="1"/>
        </dgm:presLayoutVars>
      </dgm:prSet>
      <dgm:spPr/>
      <dgm:t>
        <a:bodyPr/>
        <a:lstStyle/>
        <a:p>
          <a:endParaRPr lang="es-ES"/>
        </a:p>
      </dgm:t>
    </dgm:pt>
    <dgm:pt modelId="{698D5655-0189-4DF7-9469-4131A80B8CA6}" type="pres">
      <dgm:prSet presAssocID="{C25B3462-8B7C-4770-B914-82F03785CF8C}" presName="spacing" presStyleCnt="0"/>
      <dgm:spPr/>
      <dgm:t>
        <a:bodyPr/>
        <a:lstStyle/>
        <a:p>
          <a:endParaRPr lang="es-ES"/>
        </a:p>
      </dgm:t>
    </dgm:pt>
    <dgm:pt modelId="{105113E4-067C-441C-8D73-2815EF1269B8}" type="pres">
      <dgm:prSet presAssocID="{E6B03C9A-B5FF-4533-8559-15A73B27BB71}" presName="composite" presStyleCnt="0"/>
      <dgm:spPr/>
      <dgm:t>
        <a:bodyPr/>
        <a:lstStyle/>
        <a:p>
          <a:endParaRPr lang="es-ES"/>
        </a:p>
      </dgm:t>
    </dgm:pt>
    <dgm:pt modelId="{17F0D4B7-FCE0-42D4-9F1E-75D79FC4A323}" type="pres">
      <dgm:prSet presAssocID="{E6B03C9A-B5FF-4533-8559-15A73B27BB71}" presName="imgShp"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6000" r="-56000"/>
          </a:stretch>
        </a:blipFill>
      </dgm:spPr>
      <dgm:t>
        <a:bodyPr/>
        <a:lstStyle/>
        <a:p>
          <a:endParaRPr lang="es-ES"/>
        </a:p>
      </dgm:t>
    </dgm:pt>
    <dgm:pt modelId="{4D963DAA-24D0-4FB5-9E5E-E9F27E2F7B90}" type="pres">
      <dgm:prSet presAssocID="{E6B03C9A-B5FF-4533-8559-15A73B27BB71}" presName="txShp" presStyleLbl="node1" presStyleIdx="2" presStyleCnt="6">
        <dgm:presLayoutVars>
          <dgm:bulletEnabled val="1"/>
        </dgm:presLayoutVars>
      </dgm:prSet>
      <dgm:spPr/>
      <dgm:t>
        <a:bodyPr/>
        <a:lstStyle/>
        <a:p>
          <a:endParaRPr lang="es-ES"/>
        </a:p>
      </dgm:t>
    </dgm:pt>
    <dgm:pt modelId="{8161E964-BF8F-42B7-9F8C-FFE4D8966822}" type="pres">
      <dgm:prSet presAssocID="{9283D782-6F72-43FA-9FE6-B04C0EE4D229}" presName="spacing" presStyleCnt="0"/>
      <dgm:spPr/>
      <dgm:t>
        <a:bodyPr/>
        <a:lstStyle/>
        <a:p>
          <a:endParaRPr lang="es-ES"/>
        </a:p>
      </dgm:t>
    </dgm:pt>
    <dgm:pt modelId="{C0DA27A2-D751-4CC9-853B-4FF58BA1E321}" type="pres">
      <dgm:prSet presAssocID="{D78C8094-BAD7-4443-AAB6-64FEBB8C8E18}" presName="composite" presStyleCnt="0"/>
      <dgm:spPr/>
      <dgm:t>
        <a:bodyPr/>
        <a:lstStyle/>
        <a:p>
          <a:endParaRPr lang="es-ES"/>
        </a:p>
      </dgm:t>
    </dgm:pt>
    <dgm:pt modelId="{B4218AC0-8336-4AEC-8DA8-332DD0D9CF3E}" type="pres">
      <dgm:prSet presAssocID="{D78C8094-BAD7-4443-AAB6-64FEBB8C8E18}" presName="imgShp"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t>
        <a:bodyPr/>
        <a:lstStyle/>
        <a:p>
          <a:endParaRPr lang="es-ES"/>
        </a:p>
      </dgm:t>
    </dgm:pt>
    <dgm:pt modelId="{3D439EA9-596F-4B07-BEB2-A12A95188C2A}" type="pres">
      <dgm:prSet presAssocID="{D78C8094-BAD7-4443-AAB6-64FEBB8C8E18}" presName="txShp" presStyleLbl="node1" presStyleIdx="3" presStyleCnt="6">
        <dgm:presLayoutVars>
          <dgm:bulletEnabled val="1"/>
        </dgm:presLayoutVars>
      </dgm:prSet>
      <dgm:spPr/>
      <dgm:t>
        <a:bodyPr/>
        <a:lstStyle/>
        <a:p>
          <a:endParaRPr lang="es-ES"/>
        </a:p>
      </dgm:t>
    </dgm:pt>
    <dgm:pt modelId="{8C15FD5B-08C9-4B91-B1EC-622652E0B401}" type="pres">
      <dgm:prSet presAssocID="{C20AF021-5F4C-431C-B5AE-D1D5D9E01EFB}" presName="spacing" presStyleCnt="0"/>
      <dgm:spPr/>
      <dgm:t>
        <a:bodyPr/>
        <a:lstStyle/>
        <a:p>
          <a:endParaRPr lang="es-ES"/>
        </a:p>
      </dgm:t>
    </dgm:pt>
    <dgm:pt modelId="{8D579479-1D2E-4E69-A86A-6BBDB573E15F}" type="pres">
      <dgm:prSet presAssocID="{4F2ED7D9-B191-4BE2-912C-108BA1D3DCF0}" presName="composite" presStyleCnt="0"/>
      <dgm:spPr/>
      <dgm:t>
        <a:bodyPr/>
        <a:lstStyle/>
        <a:p>
          <a:endParaRPr lang="es-ES"/>
        </a:p>
      </dgm:t>
    </dgm:pt>
    <dgm:pt modelId="{EAEB0E39-0312-4B1D-9778-F8D3A795024B}" type="pres">
      <dgm:prSet presAssocID="{4F2ED7D9-B191-4BE2-912C-108BA1D3DCF0}" presName="imgShp"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39000" r="-39000"/>
          </a:stretch>
        </a:blipFill>
      </dgm:spPr>
      <dgm:t>
        <a:bodyPr/>
        <a:lstStyle/>
        <a:p>
          <a:endParaRPr lang="es-ES"/>
        </a:p>
      </dgm:t>
    </dgm:pt>
    <dgm:pt modelId="{2F33599D-2A81-4DD6-8F2A-7A0A12705D10}" type="pres">
      <dgm:prSet presAssocID="{4F2ED7D9-B191-4BE2-912C-108BA1D3DCF0}" presName="txShp" presStyleLbl="node1" presStyleIdx="4" presStyleCnt="6">
        <dgm:presLayoutVars>
          <dgm:bulletEnabled val="1"/>
        </dgm:presLayoutVars>
      </dgm:prSet>
      <dgm:spPr/>
      <dgm:t>
        <a:bodyPr/>
        <a:lstStyle/>
        <a:p>
          <a:endParaRPr lang="es-ES"/>
        </a:p>
      </dgm:t>
    </dgm:pt>
    <dgm:pt modelId="{BB28D2EB-E911-4BD7-A2B6-10464FF9F8B7}" type="pres">
      <dgm:prSet presAssocID="{8CB397BC-8EA3-47EC-A30C-106F9D559EC5}" presName="spacing" presStyleCnt="0"/>
      <dgm:spPr/>
      <dgm:t>
        <a:bodyPr/>
        <a:lstStyle/>
        <a:p>
          <a:endParaRPr lang="es-ES"/>
        </a:p>
      </dgm:t>
    </dgm:pt>
    <dgm:pt modelId="{0BFD9DE9-438C-402F-8DEE-DBDE8266285E}" type="pres">
      <dgm:prSet presAssocID="{D9D33654-95A7-4CEE-BBA9-9479ECD19CB1}" presName="composite" presStyleCnt="0"/>
      <dgm:spPr/>
      <dgm:t>
        <a:bodyPr/>
        <a:lstStyle/>
        <a:p>
          <a:endParaRPr lang="es-ES"/>
        </a:p>
      </dgm:t>
    </dgm:pt>
    <dgm:pt modelId="{F3E6644D-65F9-4A9B-B7C6-354757C83605}" type="pres">
      <dgm:prSet presAssocID="{D9D33654-95A7-4CEE-BBA9-9479ECD19CB1}" presName="imgShp"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38000" r="-38000"/>
          </a:stretch>
        </a:blipFill>
      </dgm:spPr>
      <dgm:t>
        <a:bodyPr/>
        <a:lstStyle/>
        <a:p>
          <a:endParaRPr lang="es-ES"/>
        </a:p>
      </dgm:t>
    </dgm:pt>
    <dgm:pt modelId="{216DD42F-707D-4705-A8A9-BC8EE0AEBA24}" type="pres">
      <dgm:prSet presAssocID="{D9D33654-95A7-4CEE-BBA9-9479ECD19CB1}" presName="txShp" presStyleLbl="node1" presStyleIdx="5" presStyleCnt="6">
        <dgm:presLayoutVars>
          <dgm:bulletEnabled val="1"/>
        </dgm:presLayoutVars>
      </dgm:prSet>
      <dgm:spPr/>
      <dgm:t>
        <a:bodyPr/>
        <a:lstStyle/>
        <a:p>
          <a:endParaRPr lang="es-ES"/>
        </a:p>
      </dgm:t>
    </dgm:pt>
  </dgm:ptLst>
  <dgm:cxnLst>
    <dgm:cxn modelId="{89640391-FD00-4716-9010-509EE73BEC98}" srcId="{228A67C9-816E-4737-A31E-E8BD40C2F9B2}" destId="{7E0EE612-37FD-41A4-8864-1BD41EACCC57}" srcOrd="1" destOrd="0" parTransId="{46D3EAF4-A88A-437D-AF7A-64AFAF9974E4}" sibTransId="{C25B3462-8B7C-4770-B914-82F03785CF8C}"/>
    <dgm:cxn modelId="{2EEBA338-A676-4477-B021-489C27053581}" srcId="{228A67C9-816E-4737-A31E-E8BD40C2F9B2}" destId="{ED4A7F50-5D23-44E0-AB45-D23C3E285142}" srcOrd="0" destOrd="0" parTransId="{B46FD2DF-8359-4B15-9E51-6C6479E0E1A5}" sibTransId="{32139A45-B515-4111-88A9-18E2D1653951}"/>
    <dgm:cxn modelId="{082BD723-96CD-47DE-A548-196E1F4F74D4}" type="presOf" srcId="{E6BE9023-2CB5-47A7-95C4-E8AFD468B9A4}" destId="{3D439EA9-596F-4B07-BEB2-A12A95188C2A}" srcOrd="0" destOrd="2" presId="urn:microsoft.com/office/officeart/2005/8/layout/vList3"/>
    <dgm:cxn modelId="{75EA85DB-8EAD-4D98-A73C-E9048166C762}" type="presOf" srcId="{EBF1531B-CDCF-4896-A41E-39FF971049B6}" destId="{4D963DAA-24D0-4FB5-9E5E-E9F27E2F7B90}" srcOrd="0" destOrd="1" presId="urn:microsoft.com/office/officeart/2005/8/layout/vList3"/>
    <dgm:cxn modelId="{90A09494-6FE7-4F84-92AD-6ECAEC762420}" type="presOf" srcId="{228A67C9-816E-4737-A31E-E8BD40C2F9B2}" destId="{C0A14FC1-B7C8-45FF-B04C-0DA66CF326F7}" srcOrd="0" destOrd="0" presId="urn:microsoft.com/office/officeart/2005/8/layout/vList3"/>
    <dgm:cxn modelId="{ADB782A6-E747-4609-8317-D1A7609FB82C}" type="presOf" srcId="{ED4A7F50-5D23-44E0-AB45-D23C3E285142}" destId="{A89353F5-0770-4381-842F-BD1729359D9B}" srcOrd="0" destOrd="0" presId="urn:microsoft.com/office/officeart/2005/8/layout/vList3"/>
    <dgm:cxn modelId="{7274C8D6-8288-43ED-8AE0-9011EBAB2975}" type="presOf" srcId="{83297620-34D8-4B81-9A7B-66012BDC4AC9}" destId="{216DD42F-707D-4705-A8A9-BC8EE0AEBA24}" srcOrd="0" destOrd="1" presId="urn:microsoft.com/office/officeart/2005/8/layout/vList3"/>
    <dgm:cxn modelId="{AF594107-99F9-4D41-9E3A-265C02694885}" type="presOf" srcId="{0905CEFA-ABD5-4739-BCF9-F05B87694CA8}" destId="{216DD42F-707D-4705-A8A9-BC8EE0AEBA24}" srcOrd="0" destOrd="2" presId="urn:microsoft.com/office/officeart/2005/8/layout/vList3"/>
    <dgm:cxn modelId="{F454F238-DAE5-44C7-8A73-CF3EBC5DBE4C}" type="presOf" srcId="{E6B03C9A-B5FF-4533-8559-15A73B27BB71}" destId="{4D963DAA-24D0-4FB5-9E5E-E9F27E2F7B90}" srcOrd="0" destOrd="0" presId="urn:microsoft.com/office/officeart/2005/8/layout/vList3"/>
    <dgm:cxn modelId="{18184113-D82A-49DE-B7A4-9C21306EA1B0}" srcId="{228A67C9-816E-4737-A31E-E8BD40C2F9B2}" destId="{D9D33654-95A7-4CEE-BBA9-9479ECD19CB1}" srcOrd="5" destOrd="0" parTransId="{8BA70810-2416-4933-AE96-3ADC81FED1CE}" sibTransId="{302C6021-473D-45E8-9890-07E728A36DBE}"/>
    <dgm:cxn modelId="{4619BED1-1777-420D-8DE6-03FA47C5EFB6}" srcId="{D9D33654-95A7-4CEE-BBA9-9479ECD19CB1}" destId="{0905CEFA-ABD5-4739-BCF9-F05B87694CA8}" srcOrd="1" destOrd="0" parTransId="{9CCC1DC1-5C5F-4899-A6F6-5FAF545BFB39}" sibTransId="{8E21D24B-63ED-42CD-BAFC-A70C60551D8D}"/>
    <dgm:cxn modelId="{31D19ADE-2505-47FC-A15D-2DBADE2770A1}" type="presOf" srcId="{4F2ED7D9-B191-4BE2-912C-108BA1D3DCF0}" destId="{2F33599D-2A81-4DD6-8F2A-7A0A12705D10}" srcOrd="0" destOrd="0" presId="urn:microsoft.com/office/officeart/2005/8/layout/vList3"/>
    <dgm:cxn modelId="{6264BB34-2731-48F9-9064-012B03B0CC18}" type="presOf" srcId="{D9D33654-95A7-4CEE-BBA9-9479ECD19CB1}" destId="{216DD42F-707D-4705-A8A9-BC8EE0AEBA24}" srcOrd="0" destOrd="0" presId="urn:microsoft.com/office/officeart/2005/8/layout/vList3"/>
    <dgm:cxn modelId="{64B25CF2-8AB4-422C-BBB2-029DEBC79B15}" type="presOf" srcId="{7E0EE612-37FD-41A4-8864-1BD41EACCC57}" destId="{15D5B2F9-647B-48A3-9040-1F471B5A73B1}" srcOrd="0" destOrd="0" presId="urn:microsoft.com/office/officeart/2005/8/layout/vList3"/>
    <dgm:cxn modelId="{AF9C9528-720A-4807-895D-A88357645FCF}" srcId="{4F2ED7D9-B191-4BE2-912C-108BA1D3DCF0}" destId="{724D952F-1E8C-4426-AE07-0A8FD353BB28}" srcOrd="0" destOrd="0" parTransId="{401A7CEE-639A-4FC6-8D73-C144AE8F6D1B}" sibTransId="{237AFC18-5B70-4156-BF34-AEE1D00F501B}"/>
    <dgm:cxn modelId="{70252F3C-840A-4962-8BC8-3DBBDE2DA2C9}" type="presOf" srcId="{73AE0FAC-C2FA-4031-B218-C4BF2CA7E6C4}" destId="{A89353F5-0770-4381-842F-BD1729359D9B}" srcOrd="0" destOrd="1" presId="urn:microsoft.com/office/officeart/2005/8/layout/vList3"/>
    <dgm:cxn modelId="{61C9D7FD-4701-4F86-A828-5A4948F6BAE7}" srcId="{E6B03C9A-B5FF-4533-8559-15A73B27BB71}" destId="{EBF1531B-CDCF-4896-A41E-39FF971049B6}" srcOrd="0" destOrd="0" parTransId="{7D701E63-B536-4B6A-B4A3-4EB26A22217B}" sibTransId="{DD6E4647-5E0E-42EB-A46B-0EE9E08C2A61}"/>
    <dgm:cxn modelId="{1F6652E5-8135-4D56-975D-9A50039F3A86}" srcId="{228A67C9-816E-4737-A31E-E8BD40C2F9B2}" destId="{4F2ED7D9-B191-4BE2-912C-108BA1D3DCF0}" srcOrd="4" destOrd="0" parTransId="{E8385973-F4EE-4ADA-B05E-D56B2917084C}" sibTransId="{8CB397BC-8EA3-47EC-A30C-106F9D559EC5}"/>
    <dgm:cxn modelId="{4825CC72-EB46-4025-9F70-19586369E423}" type="presOf" srcId="{158276E2-B13E-4A24-88BF-4918596B1F04}" destId="{2F33599D-2A81-4DD6-8F2A-7A0A12705D10}" srcOrd="0" destOrd="2" presId="urn:microsoft.com/office/officeart/2005/8/layout/vList3"/>
    <dgm:cxn modelId="{DD29560E-1B23-42F7-815F-5536EDD0B5BE}" type="presOf" srcId="{606DC1A9-E900-4D1B-AD46-74F3FBB5ECD0}" destId="{3D439EA9-596F-4B07-BEB2-A12A95188C2A}" srcOrd="0" destOrd="1" presId="urn:microsoft.com/office/officeart/2005/8/layout/vList3"/>
    <dgm:cxn modelId="{01F12934-58B8-4FD4-8FF7-907F408666F3}" srcId="{B45F80FC-35D6-431F-BFD3-DBB33F51641B}" destId="{C8042E45-E74E-4364-B2EB-745E80E021F8}" srcOrd="0" destOrd="0" parTransId="{95164074-FA21-4759-BCD4-602A0AF6AC5A}" sibTransId="{8E5CAC94-D62A-4AE2-947E-1FA7C7CF3E83}"/>
    <dgm:cxn modelId="{D7984464-31BF-4CF6-BB5D-B50E19FD6ECE}" srcId="{D78C8094-BAD7-4443-AAB6-64FEBB8C8E18}" destId="{606DC1A9-E900-4D1B-AD46-74F3FBB5ECD0}" srcOrd="0" destOrd="0" parTransId="{60E9DBB3-91DC-40DB-8909-6CEF39B27369}" sibTransId="{DAFA87EB-3291-49FC-A9BA-2D7367BA464E}"/>
    <dgm:cxn modelId="{434FAEE4-2E38-492E-8A95-9B1B6FD32092}" type="presOf" srcId="{4036084E-1368-494F-AC5A-F81D0A1B19D2}" destId="{4D963DAA-24D0-4FB5-9E5E-E9F27E2F7B90}" srcOrd="0" destOrd="2" presId="urn:microsoft.com/office/officeart/2005/8/layout/vList3"/>
    <dgm:cxn modelId="{DCD5F02C-CD88-4C97-B013-6D524A293E6A}" srcId="{724D952F-1E8C-4426-AE07-0A8FD353BB28}" destId="{158276E2-B13E-4A24-88BF-4918596B1F04}" srcOrd="0" destOrd="0" parTransId="{C77D6044-EE11-48C9-9AE3-D813377F9608}" sibTransId="{18F5178E-8E82-41F0-A0FB-E437F9DC8A34}"/>
    <dgm:cxn modelId="{4CD8B613-DB6B-4471-B881-23AF27024F38}" srcId="{228A67C9-816E-4737-A31E-E8BD40C2F9B2}" destId="{D78C8094-BAD7-4443-AAB6-64FEBB8C8E18}" srcOrd="3" destOrd="0" parTransId="{3BB9E998-10D2-4EC0-8B01-CB879F99C536}" sibTransId="{C20AF021-5F4C-431C-B5AE-D1D5D9E01EFB}"/>
    <dgm:cxn modelId="{48AA38C8-3FB2-43D7-BA02-F712A1C45E0B}" type="presOf" srcId="{D78C8094-BAD7-4443-AAB6-64FEBB8C8E18}" destId="{3D439EA9-596F-4B07-BEB2-A12A95188C2A}" srcOrd="0" destOrd="0" presId="urn:microsoft.com/office/officeart/2005/8/layout/vList3"/>
    <dgm:cxn modelId="{E855B094-176C-41DE-82D0-DD1688EB0DBA}" srcId="{D9D33654-95A7-4CEE-BBA9-9479ECD19CB1}" destId="{83297620-34D8-4B81-9A7B-66012BDC4AC9}" srcOrd="0" destOrd="0" parTransId="{BF089350-979B-4951-841D-480BA6081138}" sibTransId="{E9B891B9-66E0-4C37-B335-DB2F0F64F014}"/>
    <dgm:cxn modelId="{CA19994C-85DB-4188-9115-6A9A85E11ED7}" type="presOf" srcId="{CD078249-7812-4D15-96F3-11D8F257CA36}" destId="{A89353F5-0770-4381-842F-BD1729359D9B}" srcOrd="0" destOrd="2" presId="urn:microsoft.com/office/officeart/2005/8/layout/vList3"/>
    <dgm:cxn modelId="{C2424B08-2528-4E7A-9662-0A4843CA3F0F}" type="presOf" srcId="{724D952F-1E8C-4426-AE07-0A8FD353BB28}" destId="{2F33599D-2A81-4DD6-8F2A-7A0A12705D10}" srcOrd="0" destOrd="1" presId="urn:microsoft.com/office/officeart/2005/8/layout/vList3"/>
    <dgm:cxn modelId="{81923B25-68C9-4B5D-86D3-156BBBE0A601}" srcId="{ED4A7F50-5D23-44E0-AB45-D23C3E285142}" destId="{73AE0FAC-C2FA-4031-B218-C4BF2CA7E6C4}" srcOrd="0" destOrd="0" parTransId="{FF08F654-98CF-428F-ABAD-13411CB50CB9}" sibTransId="{125153E4-E911-4E6E-8E6C-E75502652E34}"/>
    <dgm:cxn modelId="{1F7DB2AB-5509-4532-89D4-1292D2299A16}" srcId="{73AE0FAC-C2FA-4031-B218-C4BF2CA7E6C4}" destId="{CD078249-7812-4D15-96F3-11D8F257CA36}" srcOrd="0" destOrd="0" parTransId="{00A749FA-128E-438A-90BD-1CB82457776A}" sibTransId="{36A04E2A-F9D3-4FCB-A9D7-C8C0DEA87F77}"/>
    <dgm:cxn modelId="{B66FA260-27B6-4B8D-A20E-1414F5049B41}" srcId="{606DC1A9-E900-4D1B-AD46-74F3FBB5ECD0}" destId="{E6BE9023-2CB5-47A7-95C4-E8AFD468B9A4}" srcOrd="0" destOrd="0" parTransId="{FF9F631D-FC4D-486E-9D7F-B9E60D3665B9}" sibTransId="{3D182264-E6FA-46AD-891B-FAADECD23699}"/>
    <dgm:cxn modelId="{6A10F8F0-B24E-49D5-BAB6-70D521B695B3}" type="presOf" srcId="{B45F80FC-35D6-431F-BFD3-DBB33F51641B}" destId="{15D5B2F9-647B-48A3-9040-1F471B5A73B1}" srcOrd="0" destOrd="1" presId="urn:microsoft.com/office/officeart/2005/8/layout/vList3"/>
    <dgm:cxn modelId="{4F777333-6A27-4EED-A788-A1826855917A}" srcId="{7E0EE612-37FD-41A4-8864-1BD41EACCC57}" destId="{B45F80FC-35D6-431F-BFD3-DBB33F51641B}" srcOrd="0" destOrd="0" parTransId="{EC95DFCF-3AEB-4C29-B6CF-0355CF67BEF0}" sibTransId="{13088110-B02A-495B-BB40-4866E6D1041E}"/>
    <dgm:cxn modelId="{EB66B42E-599B-4D17-989B-ABE7E60F2CB7}" srcId="{228A67C9-816E-4737-A31E-E8BD40C2F9B2}" destId="{E6B03C9A-B5FF-4533-8559-15A73B27BB71}" srcOrd="2" destOrd="0" parTransId="{75078A7A-A10D-4FEC-B1EF-CFA9F607E452}" sibTransId="{9283D782-6F72-43FA-9FE6-B04C0EE4D229}"/>
    <dgm:cxn modelId="{41DED522-92FA-4BF6-ACFB-2A216EBE9478}" type="presOf" srcId="{C8042E45-E74E-4364-B2EB-745E80E021F8}" destId="{15D5B2F9-647B-48A3-9040-1F471B5A73B1}" srcOrd="0" destOrd="2" presId="urn:microsoft.com/office/officeart/2005/8/layout/vList3"/>
    <dgm:cxn modelId="{129A7A85-1C24-4932-8761-6CDA721C9BC5}" srcId="{EBF1531B-CDCF-4896-A41E-39FF971049B6}" destId="{4036084E-1368-494F-AC5A-F81D0A1B19D2}" srcOrd="0" destOrd="0" parTransId="{71F74625-2B46-4716-8E64-6400FD641F4C}" sibTransId="{C6C96D57-843E-4B60-963A-58ADA6DF4CDD}"/>
    <dgm:cxn modelId="{0C0CA02D-BA0C-4058-9AF2-4BDF9A05FB2E}" type="presParOf" srcId="{C0A14FC1-B7C8-45FF-B04C-0DA66CF326F7}" destId="{28918712-0F38-4AC7-BE33-718971F0B3AE}" srcOrd="0" destOrd="0" presId="urn:microsoft.com/office/officeart/2005/8/layout/vList3"/>
    <dgm:cxn modelId="{F4C1CE36-D051-4B66-B875-1A48B121B7DE}" type="presParOf" srcId="{28918712-0F38-4AC7-BE33-718971F0B3AE}" destId="{B41B7051-01FB-45E8-B8A6-205611120D3B}" srcOrd="0" destOrd="0" presId="urn:microsoft.com/office/officeart/2005/8/layout/vList3"/>
    <dgm:cxn modelId="{DBE697BA-A635-4BD6-A084-5E671C774948}" type="presParOf" srcId="{28918712-0F38-4AC7-BE33-718971F0B3AE}" destId="{A89353F5-0770-4381-842F-BD1729359D9B}" srcOrd="1" destOrd="0" presId="urn:microsoft.com/office/officeart/2005/8/layout/vList3"/>
    <dgm:cxn modelId="{3028BF0D-D2F2-4311-8294-1A7BACC68185}" type="presParOf" srcId="{C0A14FC1-B7C8-45FF-B04C-0DA66CF326F7}" destId="{3AA4879E-75FF-4DA3-8531-D8EBB24E0683}" srcOrd="1" destOrd="0" presId="urn:microsoft.com/office/officeart/2005/8/layout/vList3"/>
    <dgm:cxn modelId="{1726EFE9-4404-401F-855E-1AF6A1A79DA3}" type="presParOf" srcId="{C0A14FC1-B7C8-45FF-B04C-0DA66CF326F7}" destId="{D3254A2C-70DF-44F2-BB9E-980F1769253C}" srcOrd="2" destOrd="0" presId="urn:microsoft.com/office/officeart/2005/8/layout/vList3"/>
    <dgm:cxn modelId="{31ECFE15-E67B-4A6F-BB2F-7DDD10A7B4B5}" type="presParOf" srcId="{D3254A2C-70DF-44F2-BB9E-980F1769253C}" destId="{B9098B3D-6981-4014-B4A6-A7BFD1698297}" srcOrd="0" destOrd="0" presId="urn:microsoft.com/office/officeart/2005/8/layout/vList3"/>
    <dgm:cxn modelId="{32AB82A6-9AF7-4318-831E-74DC2119301D}" type="presParOf" srcId="{D3254A2C-70DF-44F2-BB9E-980F1769253C}" destId="{15D5B2F9-647B-48A3-9040-1F471B5A73B1}" srcOrd="1" destOrd="0" presId="urn:microsoft.com/office/officeart/2005/8/layout/vList3"/>
    <dgm:cxn modelId="{077C1D54-8381-4A99-AD54-05755F6B584D}" type="presParOf" srcId="{C0A14FC1-B7C8-45FF-B04C-0DA66CF326F7}" destId="{698D5655-0189-4DF7-9469-4131A80B8CA6}" srcOrd="3" destOrd="0" presId="urn:microsoft.com/office/officeart/2005/8/layout/vList3"/>
    <dgm:cxn modelId="{23B65618-B64F-4168-AC7E-D6B818F2F982}" type="presParOf" srcId="{C0A14FC1-B7C8-45FF-B04C-0DA66CF326F7}" destId="{105113E4-067C-441C-8D73-2815EF1269B8}" srcOrd="4" destOrd="0" presId="urn:microsoft.com/office/officeart/2005/8/layout/vList3"/>
    <dgm:cxn modelId="{96720EBD-F19A-4D03-B261-5F51FE23FDA8}" type="presParOf" srcId="{105113E4-067C-441C-8D73-2815EF1269B8}" destId="{17F0D4B7-FCE0-42D4-9F1E-75D79FC4A323}" srcOrd="0" destOrd="0" presId="urn:microsoft.com/office/officeart/2005/8/layout/vList3"/>
    <dgm:cxn modelId="{71F6913E-B8BA-40EB-B037-D73DE79739C3}" type="presParOf" srcId="{105113E4-067C-441C-8D73-2815EF1269B8}" destId="{4D963DAA-24D0-4FB5-9E5E-E9F27E2F7B90}" srcOrd="1" destOrd="0" presId="urn:microsoft.com/office/officeart/2005/8/layout/vList3"/>
    <dgm:cxn modelId="{798B5444-A7A3-4F63-A482-B42513EC3CFB}" type="presParOf" srcId="{C0A14FC1-B7C8-45FF-B04C-0DA66CF326F7}" destId="{8161E964-BF8F-42B7-9F8C-FFE4D8966822}" srcOrd="5" destOrd="0" presId="urn:microsoft.com/office/officeart/2005/8/layout/vList3"/>
    <dgm:cxn modelId="{E27B01B2-9EA8-4290-A560-B3CF4BF8530D}" type="presParOf" srcId="{C0A14FC1-B7C8-45FF-B04C-0DA66CF326F7}" destId="{C0DA27A2-D751-4CC9-853B-4FF58BA1E321}" srcOrd="6" destOrd="0" presId="urn:microsoft.com/office/officeart/2005/8/layout/vList3"/>
    <dgm:cxn modelId="{685BBE49-E92F-4234-AB2E-299EE2AC7B19}" type="presParOf" srcId="{C0DA27A2-D751-4CC9-853B-4FF58BA1E321}" destId="{B4218AC0-8336-4AEC-8DA8-332DD0D9CF3E}" srcOrd="0" destOrd="0" presId="urn:microsoft.com/office/officeart/2005/8/layout/vList3"/>
    <dgm:cxn modelId="{51B181D8-9649-43DC-9C90-7CA6FF777FC9}" type="presParOf" srcId="{C0DA27A2-D751-4CC9-853B-4FF58BA1E321}" destId="{3D439EA9-596F-4B07-BEB2-A12A95188C2A}" srcOrd="1" destOrd="0" presId="urn:microsoft.com/office/officeart/2005/8/layout/vList3"/>
    <dgm:cxn modelId="{2238054A-3C3B-4AB8-AEDB-1B8F66B57725}" type="presParOf" srcId="{C0A14FC1-B7C8-45FF-B04C-0DA66CF326F7}" destId="{8C15FD5B-08C9-4B91-B1EC-622652E0B401}" srcOrd="7" destOrd="0" presId="urn:microsoft.com/office/officeart/2005/8/layout/vList3"/>
    <dgm:cxn modelId="{A59265F8-6D2C-4EC6-9FA3-3A26D8A74275}" type="presParOf" srcId="{C0A14FC1-B7C8-45FF-B04C-0DA66CF326F7}" destId="{8D579479-1D2E-4E69-A86A-6BBDB573E15F}" srcOrd="8" destOrd="0" presId="urn:microsoft.com/office/officeart/2005/8/layout/vList3"/>
    <dgm:cxn modelId="{4374DDB3-766D-4A47-8C77-69D5CDABDCEA}" type="presParOf" srcId="{8D579479-1D2E-4E69-A86A-6BBDB573E15F}" destId="{EAEB0E39-0312-4B1D-9778-F8D3A795024B}" srcOrd="0" destOrd="0" presId="urn:microsoft.com/office/officeart/2005/8/layout/vList3"/>
    <dgm:cxn modelId="{A3173BCD-FD92-4A08-967A-669E1034E964}" type="presParOf" srcId="{8D579479-1D2E-4E69-A86A-6BBDB573E15F}" destId="{2F33599D-2A81-4DD6-8F2A-7A0A12705D10}" srcOrd="1" destOrd="0" presId="urn:microsoft.com/office/officeart/2005/8/layout/vList3"/>
    <dgm:cxn modelId="{10C09888-7C2A-4D06-A56A-C16B18281FCB}" type="presParOf" srcId="{C0A14FC1-B7C8-45FF-B04C-0DA66CF326F7}" destId="{BB28D2EB-E911-4BD7-A2B6-10464FF9F8B7}" srcOrd="9" destOrd="0" presId="urn:microsoft.com/office/officeart/2005/8/layout/vList3"/>
    <dgm:cxn modelId="{A3018088-82E1-44EE-BFF7-3F1A340DB9C0}" type="presParOf" srcId="{C0A14FC1-B7C8-45FF-B04C-0DA66CF326F7}" destId="{0BFD9DE9-438C-402F-8DEE-DBDE8266285E}" srcOrd="10" destOrd="0" presId="urn:microsoft.com/office/officeart/2005/8/layout/vList3"/>
    <dgm:cxn modelId="{07EBC90D-75E7-4F5B-BD00-091DFA9A1B93}" type="presParOf" srcId="{0BFD9DE9-438C-402F-8DEE-DBDE8266285E}" destId="{F3E6644D-65F9-4A9B-B7C6-354757C83605}" srcOrd="0" destOrd="0" presId="urn:microsoft.com/office/officeart/2005/8/layout/vList3"/>
    <dgm:cxn modelId="{671AA70A-749C-4454-80B0-4F3AA0F4396B}" type="presParOf" srcId="{0BFD9DE9-438C-402F-8DEE-DBDE8266285E}" destId="{216DD42F-707D-4705-A8A9-BC8EE0AEBA2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97395D-5F09-42F5-A0F6-F08D123CBEFF}" type="doc">
      <dgm:prSet loTypeId="urn:microsoft.com/office/officeart/2005/8/layout/cycle6" loCatId="cycle" qsTypeId="urn:microsoft.com/office/officeart/2005/8/quickstyle/3d2" qsCatId="3D" csTypeId="urn:microsoft.com/office/officeart/2005/8/colors/accent1_2" csCatId="accent1" phldr="1"/>
      <dgm:spPr/>
      <dgm:t>
        <a:bodyPr/>
        <a:lstStyle/>
        <a:p>
          <a:endParaRPr lang="es-ES"/>
        </a:p>
      </dgm:t>
    </dgm:pt>
    <dgm:pt modelId="{E7AD3442-BE3B-4272-BCA1-1C48469A4BA2}">
      <dgm:prSet phldrT="[Texto]" custT="1"/>
      <dgm:spPr/>
      <dgm:t>
        <a:bodyPr/>
        <a:lstStyle/>
        <a:p>
          <a:r>
            <a:rPr lang="es-ES" sz="1600" b="0" dirty="0" smtClean="0">
              <a:latin typeface="+mj-lt"/>
            </a:rPr>
            <a:t>Edificio Terminal de Pasajeros  (1)</a:t>
          </a:r>
          <a:endParaRPr lang="es-ES" sz="1600" b="0" dirty="0">
            <a:latin typeface="+mj-lt"/>
          </a:endParaRPr>
        </a:p>
      </dgm:t>
    </dgm:pt>
    <dgm:pt modelId="{836BA439-7A69-47D9-A24E-425A2DC753D4}" type="parTrans" cxnId="{5A3046F7-A2D4-464C-A423-4F71E4EF69F0}">
      <dgm:prSet/>
      <dgm:spPr/>
      <dgm:t>
        <a:bodyPr/>
        <a:lstStyle/>
        <a:p>
          <a:endParaRPr lang="es-ES" sz="1600" b="0">
            <a:latin typeface="+mj-lt"/>
          </a:endParaRPr>
        </a:p>
      </dgm:t>
    </dgm:pt>
    <dgm:pt modelId="{C2BCE3D2-ECF4-40B7-A1F3-F26D7255CDD7}" type="sibTrans" cxnId="{5A3046F7-A2D4-464C-A423-4F71E4EF69F0}">
      <dgm:prSet custT="1"/>
      <dgm:spPr/>
      <dgm:t>
        <a:bodyPr/>
        <a:lstStyle/>
        <a:p>
          <a:endParaRPr lang="es-ES" sz="2000" b="0">
            <a:latin typeface="+mj-lt"/>
          </a:endParaRPr>
        </a:p>
      </dgm:t>
    </dgm:pt>
    <dgm:pt modelId="{9A9D3633-71B1-43CF-87A4-F9C2F968E7F8}">
      <dgm:prSet phldrT="[Texto]" custT="1"/>
      <dgm:spPr/>
      <dgm:t>
        <a:bodyPr/>
        <a:lstStyle/>
        <a:p>
          <a:r>
            <a:rPr lang="es-ES" sz="1600" b="0" dirty="0" smtClean="0">
              <a:latin typeface="+mj-lt"/>
            </a:rPr>
            <a:t>Habilitación Quinta Posición  de Contacto (2)</a:t>
          </a:r>
          <a:endParaRPr lang="es-ES" sz="1600" b="0" dirty="0">
            <a:latin typeface="+mj-lt"/>
          </a:endParaRPr>
        </a:p>
      </dgm:t>
    </dgm:pt>
    <dgm:pt modelId="{7A6F769E-2856-46EB-8D37-A6FE235137E5}" type="parTrans" cxnId="{3A841906-C906-4B57-B326-5505788991BF}">
      <dgm:prSet/>
      <dgm:spPr/>
      <dgm:t>
        <a:bodyPr/>
        <a:lstStyle/>
        <a:p>
          <a:endParaRPr lang="es-ES" sz="1600" b="0">
            <a:latin typeface="+mj-lt"/>
          </a:endParaRPr>
        </a:p>
      </dgm:t>
    </dgm:pt>
    <dgm:pt modelId="{462A7AB1-D7ED-4369-9C51-DE241C1C9D14}" type="sibTrans" cxnId="{3A841906-C906-4B57-B326-5505788991BF}">
      <dgm:prSet custT="1"/>
      <dgm:spPr/>
      <dgm:t>
        <a:bodyPr/>
        <a:lstStyle/>
        <a:p>
          <a:endParaRPr lang="es-ES" sz="2000" b="0">
            <a:latin typeface="+mj-lt"/>
          </a:endParaRPr>
        </a:p>
      </dgm:t>
    </dgm:pt>
    <dgm:pt modelId="{A301ECB9-99A5-452C-B830-631AB9823ADB}">
      <dgm:prSet phldrT="[Texto]" custT="1"/>
      <dgm:spPr/>
      <dgm:t>
        <a:bodyPr/>
        <a:lstStyle/>
        <a:p>
          <a:r>
            <a:rPr lang="es-ES" sz="1600" b="0" smtClean="0">
              <a:latin typeface="+mj-lt"/>
            </a:rPr>
            <a:t>Parqueadero Público         (3 Opciones) (5)</a:t>
          </a:r>
          <a:endParaRPr lang="es-ES" sz="1600" b="0" dirty="0">
            <a:latin typeface="+mj-lt"/>
          </a:endParaRPr>
        </a:p>
      </dgm:t>
    </dgm:pt>
    <dgm:pt modelId="{BD63A72F-02F5-4D41-B63F-4FD3F39F32FB}" type="parTrans" cxnId="{B08DE631-DE07-4CCF-8E94-737832FD636E}">
      <dgm:prSet/>
      <dgm:spPr/>
      <dgm:t>
        <a:bodyPr/>
        <a:lstStyle/>
        <a:p>
          <a:endParaRPr lang="es-ES" sz="1600" b="0">
            <a:latin typeface="+mj-lt"/>
          </a:endParaRPr>
        </a:p>
      </dgm:t>
    </dgm:pt>
    <dgm:pt modelId="{84BACA1D-2E73-4890-90F3-6B1AD7F5E7D7}" type="sibTrans" cxnId="{B08DE631-DE07-4CCF-8E94-737832FD636E}">
      <dgm:prSet custT="1"/>
      <dgm:spPr/>
      <dgm:t>
        <a:bodyPr/>
        <a:lstStyle/>
        <a:p>
          <a:endParaRPr lang="es-ES" sz="2000" b="0">
            <a:latin typeface="+mj-lt"/>
          </a:endParaRPr>
        </a:p>
      </dgm:t>
    </dgm:pt>
    <dgm:pt modelId="{5C6456B1-7D2A-41D6-BC92-C5FE64DF0500}">
      <dgm:prSet phldrT="[Texto]" custT="1"/>
      <dgm:spPr/>
      <dgm:t>
        <a:bodyPr/>
        <a:lstStyle/>
        <a:p>
          <a:r>
            <a:rPr lang="es-ES" sz="1600" b="0" dirty="0" smtClean="0">
              <a:latin typeface="+mj-lt"/>
            </a:rPr>
            <a:t>Portería –Obras de Urbanismo  (4)       </a:t>
          </a:r>
          <a:endParaRPr lang="es-ES" sz="1600" b="0" dirty="0">
            <a:latin typeface="+mj-lt"/>
          </a:endParaRPr>
        </a:p>
      </dgm:t>
    </dgm:pt>
    <dgm:pt modelId="{3ACC7D5F-21D5-40E1-A56A-6D90752C6FA4}" type="parTrans" cxnId="{B25CAE52-73B3-4C0F-B723-7FE9B9B3CA62}">
      <dgm:prSet/>
      <dgm:spPr/>
      <dgm:t>
        <a:bodyPr/>
        <a:lstStyle/>
        <a:p>
          <a:endParaRPr lang="es-ES" sz="1600" b="0">
            <a:latin typeface="+mj-lt"/>
          </a:endParaRPr>
        </a:p>
      </dgm:t>
    </dgm:pt>
    <dgm:pt modelId="{39C24922-6982-4C4B-B93C-827F83D9DD92}" type="sibTrans" cxnId="{B25CAE52-73B3-4C0F-B723-7FE9B9B3CA62}">
      <dgm:prSet custT="1"/>
      <dgm:spPr/>
      <dgm:t>
        <a:bodyPr/>
        <a:lstStyle/>
        <a:p>
          <a:endParaRPr lang="es-ES" sz="2000" b="0">
            <a:latin typeface="+mj-lt"/>
          </a:endParaRPr>
        </a:p>
      </dgm:t>
    </dgm:pt>
    <dgm:pt modelId="{C0677B68-7A7D-484B-BCE0-2D876C1323B1}">
      <dgm:prSet phldrT="[Texto]" custT="1"/>
      <dgm:spPr/>
      <dgm:t>
        <a:bodyPr/>
        <a:lstStyle/>
        <a:p>
          <a:r>
            <a:rPr lang="es-ES" sz="1600" b="0" dirty="0" smtClean="0">
              <a:latin typeface="+mj-lt"/>
            </a:rPr>
            <a:t>Equipment Parking Area  EPA (3) </a:t>
          </a:r>
          <a:endParaRPr lang="es-ES" sz="1600" b="0" dirty="0">
            <a:latin typeface="+mj-lt"/>
          </a:endParaRPr>
        </a:p>
      </dgm:t>
    </dgm:pt>
    <dgm:pt modelId="{DFA6EAF1-FD82-4A6C-B223-083D2606F44D}" type="parTrans" cxnId="{ACCDCDBB-C73E-4B5D-B95D-843C480F5FA9}">
      <dgm:prSet/>
      <dgm:spPr/>
      <dgm:t>
        <a:bodyPr/>
        <a:lstStyle/>
        <a:p>
          <a:endParaRPr lang="es-ES" sz="1600" b="0">
            <a:latin typeface="+mj-lt"/>
          </a:endParaRPr>
        </a:p>
      </dgm:t>
    </dgm:pt>
    <dgm:pt modelId="{99BB0213-D69B-44D2-B922-AF9396FBD236}" type="sibTrans" cxnId="{ACCDCDBB-C73E-4B5D-B95D-843C480F5FA9}">
      <dgm:prSet custT="1"/>
      <dgm:spPr/>
      <dgm:t>
        <a:bodyPr/>
        <a:lstStyle/>
        <a:p>
          <a:endParaRPr lang="es-ES" sz="2000" b="0">
            <a:latin typeface="+mj-lt"/>
          </a:endParaRPr>
        </a:p>
      </dgm:t>
    </dgm:pt>
    <dgm:pt modelId="{018A17B6-C79B-41D5-B767-25106B79FE46}" type="pres">
      <dgm:prSet presAssocID="{FF97395D-5F09-42F5-A0F6-F08D123CBEFF}" presName="cycle" presStyleCnt="0">
        <dgm:presLayoutVars>
          <dgm:dir/>
          <dgm:resizeHandles val="exact"/>
        </dgm:presLayoutVars>
      </dgm:prSet>
      <dgm:spPr/>
      <dgm:t>
        <a:bodyPr/>
        <a:lstStyle/>
        <a:p>
          <a:endParaRPr lang="es-ES"/>
        </a:p>
      </dgm:t>
    </dgm:pt>
    <dgm:pt modelId="{825FFF6A-2047-414C-BBCB-656122E1F435}" type="pres">
      <dgm:prSet presAssocID="{E7AD3442-BE3B-4272-BCA1-1C48469A4BA2}" presName="node" presStyleLbl="node1" presStyleIdx="0" presStyleCnt="5">
        <dgm:presLayoutVars>
          <dgm:bulletEnabled val="1"/>
        </dgm:presLayoutVars>
      </dgm:prSet>
      <dgm:spPr/>
      <dgm:t>
        <a:bodyPr/>
        <a:lstStyle/>
        <a:p>
          <a:endParaRPr lang="es-ES"/>
        </a:p>
      </dgm:t>
    </dgm:pt>
    <dgm:pt modelId="{F3395070-1D03-43F7-AD19-34EC2CB0E266}" type="pres">
      <dgm:prSet presAssocID="{E7AD3442-BE3B-4272-BCA1-1C48469A4BA2}" presName="spNode" presStyleCnt="0"/>
      <dgm:spPr/>
      <dgm:t>
        <a:bodyPr/>
        <a:lstStyle/>
        <a:p>
          <a:endParaRPr lang="es-ES"/>
        </a:p>
      </dgm:t>
    </dgm:pt>
    <dgm:pt modelId="{67C9D1E0-B7EB-46CA-ABEB-CC3B491351C9}" type="pres">
      <dgm:prSet presAssocID="{C2BCE3D2-ECF4-40B7-A1F3-F26D7255CDD7}" presName="sibTrans" presStyleLbl="sibTrans1D1" presStyleIdx="0" presStyleCnt="5"/>
      <dgm:spPr/>
      <dgm:t>
        <a:bodyPr/>
        <a:lstStyle/>
        <a:p>
          <a:endParaRPr lang="es-ES"/>
        </a:p>
      </dgm:t>
    </dgm:pt>
    <dgm:pt modelId="{25C3FCD7-5F29-418B-9B36-50C0797D5D69}" type="pres">
      <dgm:prSet presAssocID="{9A9D3633-71B1-43CF-87A4-F9C2F968E7F8}" presName="node" presStyleLbl="node1" presStyleIdx="1" presStyleCnt="5">
        <dgm:presLayoutVars>
          <dgm:bulletEnabled val="1"/>
        </dgm:presLayoutVars>
      </dgm:prSet>
      <dgm:spPr/>
      <dgm:t>
        <a:bodyPr/>
        <a:lstStyle/>
        <a:p>
          <a:endParaRPr lang="es-ES"/>
        </a:p>
      </dgm:t>
    </dgm:pt>
    <dgm:pt modelId="{62309320-BF3C-4B84-B65D-16C2E7EDC527}" type="pres">
      <dgm:prSet presAssocID="{9A9D3633-71B1-43CF-87A4-F9C2F968E7F8}" presName="spNode" presStyleCnt="0"/>
      <dgm:spPr/>
      <dgm:t>
        <a:bodyPr/>
        <a:lstStyle/>
        <a:p>
          <a:endParaRPr lang="es-ES"/>
        </a:p>
      </dgm:t>
    </dgm:pt>
    <dgm:pt modelId="{BA571ADF-82A3-4473-BAA1-D16422258653}" type="pres">
      <dgm:prSet presAssocID="{462A7AB1-D7ED-4369-9C51-DE241C1C9D14}" presName="sibTrans" presStyleLbl="sibTrans1D1" presStyleIdx="1" presStyleCnt="5"/>
      <dgm:spPr/>
      <dgm:t>
        <a:bodyPr/>
        <a:lstStyle/>
        <a:p>
          <a:endParaRPr lang="es-ES"/>
        </a:p>
      </dgm:t>
    </dgm:pt>
    <dgm:pt modelId="{27B1F512-30E4-4945-9355-2D24897E3E8C}" type="pres">
      <dgm:prSet presAssocID="{A301ECB9-99A5-452C-B830-631AB9823ADB}" presName="node" presStyleLbl="node1" presStyleIdx="2" presStyleCnt="5">
        <dgm:presLayoutVars>
          <dgm:bulletEnabled val="1"/>
        </dgm:presLayoutVars>
      </dgm:prSet>
      <dgm:spPr/>
      <dgm:t>
        <a:bodyPr/>
        <a:lstStyle/>
        <a:p>
          <a:endParaRPr lang="es-ES"/>
        </a:p>
      </dgm:t>
    </dgm:pt>
    <dgm:pt modelId="{F0890CB8-B018-4479-9A16-262A1D13E7B0}" type="pres">
      <dgm:prSet presAssocID="{A301ECB9-99A5-452C-B830-631AB9823ADB}" presName="spNode" presStyleCnt="0"/>
      <dgm:spPr/>
      <dgm:t>
        <a:bodyPr/>
        <a:lstStyle/>
        <a:p>
          <a:endParaRPr lang="es-ES"/>
        </a:p>
      </dgm:t>
    </dgm:pt>
    <dgm:pt modelId="{2D70F96E-F8DB-40EC-AD6C-53DB6781B5D3}" type="pres">
      <dgm:prSet presAssocID="{84BACA1D-2E73-4890-90F3-6B1AD7F5E7D7}" presName="sibTrans" presStyleLbl="sibTrans1D1" presStyleIdx="2" presStyleCnt="5"/>
      <dgm:spPr/>
      <dgm:t>
        <a:bodyPr/>
        <a:lstStyle/>
        <a:p>
          <a:endParaRPr lang="es-ES"/>
        </a:p>
      </dgm:t>
    </dgm:pt>
    <dgm:pt modelId="{06B45762-0059-4466-A205-5DCF48CEDB07}" type="pres">
      <dgm:prSet presAssocID="{5C6456B1-7D2A-41D6-BC92-C5FE64DF0500}" presName="node" presStyleLbl="node1" presStyleIdx="3" presStyleCnt="5">
        <dgm:presLayoutVars>
          <dgm:bulletEnabled val="1"/>
        </dgm:presLayoutVars>
      </dgm:prSet>
      <dgm:spPr/>
      <dgm:t>
        <a:bodyPr/>
        <a:lstStyle/>
        <a:p>
          <a:endParaRPr lang="es-ES"/>
        </a:p>
      </dgm:t>
    </dgm:pt>
    <dgm:pt modelId="{7590CF89-ADA5-4721-BE0A-8444BA52922B}" type="pres">
      <dgm:prSet presAssocID="{5C6456B1-7D2A-41D6-BC92-C5FE64DF0500}" presName="spNode" presStyleCnt="0"/>
      <dgm:spPr/>
      <dgm:t>
        <a:bodyPr/>
        <a:lstStyle/>
        <a:p>
          <a:endParaRPr lang="es-ES"/>
        </a:p>
      </dgm:t>
    </dgm:pt>
    <dgm:pt modelId="{7A42B0E1-1020-4675-BFEE-DA532E11D928}" type="pres">
      <dgm:prSet presAssocID="{39C24922-6982-4C4B-B93C-827F83D9DD92}" presName="sibTrans" presStyleLbl="sibTrans1D1" presStyleIdx="3" presStyleCnt="5"/>
      <dgm:spPr/>
      <dgm:t>
        <a:bodyPr/>
        <a:lstStyle/>
        <a:p>
          <a:endParaRPr lang="es-ES"/>
        </a:p>
      </dgm:t>
    </dgm:pt>
    <dgm:pt modelId="{D7A62414-FCF8-46F9-8C06-732F11B99229}" type="pres">
      <dgm:prSet presAssocID="{C0677B68-7A7D-484B-BCE0-2D876C1323B1}" presName="node" presStyleLbl="node1" presStyleIdx="4" presStyleCnt="5">
        <dgm:presLayoutVars>
          <dgm:bulletEnabled val="1"/>
        </dgm:presLayoutVars>
      </dgm:prSet>
      <dgm:spPr/>
      <dgm:t>
        <a:bodyPr/>
        <a:lstStyle/>
        <a:p>
          <a:endParaRPr lang="es-ES"/>
        </a:p>
      </dgm:t>
    </dgm:pt>
    <dgm:pt modelId="{D8F58CD0-0586-4C54-8700-15E1757DCF56}" type="pres">
      <dgm:prSet presAssocID="{C0677B68-7A7D-484B-BCE0-2D876C1323B1}" presName="spNode" presStyleCnt="0"/>
      <dgm:spPr/>
      <dgm:t>
        <a:bodyPr/>
        <a:lstStyle/>
        <a:p>
          <a:endParaRPr lang="es-ES"/>
        </a:p>
      </dgm:t>
    </dgm:pt>
    <dgm:pt modelId="{86E376AB-37FB-4DC1-80CC-12E921D90569}" type="pres">
      <dgm:prSet presAssocID="{99BB0213-D69B-44D2-B922-AF9396FBD236}" presName="sibTrans" presStyleLbl="sibTrans1D1" presStyleIdx="4" presStyleCnt="5"/>
      <dgm:spPr/>
      <dgm:t>
        <a:bodyPr/>
        <a:lstStyle/>
        <a:p>
          <a:endParaRPr lang="es-ES"/>
        </a:p>
      </dgm:t>
    </dgm:pt>
  </dgm:ptLst>
  <dgm:cxnLst>
    <dgm:cxn modelId="{4169B120-A0F0-497D-9A1A-D62CF8CA886E}" type="presOf" srcId="{84BACA1D-2E73-4890-90F3-6B1AD7F5E7D7}" destId="{2D70F96E-F8DB-40EC-AD6C-53DB6781B5D3}" srcOrd="0" destOrd="0" presId="urn:microsoft.com/office/officeart/2005/8/layout/cycle6"/>
    <dgm:cxn modelId="{5A3046F7-A2D4-464C-A423-4F71E4EF69F0}" srcId="{FF97395D-5F09-42F5-A0F6-F08D123CBEFF}" destId="{E7AD3442-BE3B-4272-BCA1-1C48469A4BA2}" srcOrd="0" destOrd="0" parTransId="{836BA439-7A69-47D9-A24E-425A2DC753D4}" sibTransId="{C2BCE3D2-ECF4-40B7-A1F3-F26D7255CDD7}"/>
    <dgm:cxn modelId="{B25CAE52-73B3-4C0F-B723-7FE9B9B3CA62}" srcId="{FF97395D-5F09-42F5-A0F6-F08D123CBEFF}" destId="{5C6456B1-7D2A-41D6-BC92-C5FE64DF0500}" srcOrd="3" destOrd="0" parTransId="{3ACC7D5F-21D5-40E1-A56A-6D90752C6FA4}" sibTransId="{39C24922-6982-4C4B-B93C-827F83D9DD92}"/>
    <dgm:cxn modelId="{E95A8F2A-B4F9-4DEE-BEE2-142983C5204E}" type="presOf" srcId="{E7AD3442-BE3B-4272-BCA1-1C48469A4BA2}" destId="{825FFF6A-2047-414C-BBCB-656122E1F435}" srcOrd="0" destOrd="0" presId="urn:microsoft.com/office/officeart/2005/8/layout/cycle6"/>
    <dgm:cxn modelId="{19988E6A-8AA1-4049-9B8F-FE449CC3443F}" type="presOf" srcId="{9A9D3633-71B1-43CF-87A4-F9C2F968E7F8}" destId="{25C3FCD7-5F29-418B-9B36-50C0797D5D69}" srcOrd="0" destOrd="0" presId="urn:microsoft.com/office/officeart/2005/8/layout/cycle6"/>
    <dgm:cxn modelId="{21D9BA29-2C8C-4974-AD27-E7ADEB860A26}" type="presOf" srcId="{C2BCE3D2-ECF4-40B7-A1F3-F26D7255CDD7}" destId="{67C9D1E0-B7EB-46CA-ABEB-CC3B491351C9}" srcOrd="0" destOrd="0" presId="urn:microsoft.com/office/officeart/2005/8/layout/cycle6"/>
    <dgm:cxn modelId="{3A841906-C906-4B57-B326-5505788991BF}" srcId="{FF97395D-5F09-42F5-A0F6-F08D123CBEFF}" destId="{9A9D3633-71B1-43CF-87A4-F9C2F968E7F8}" srcOrd="1" destOrd="0" parTransId="{7A6F769E-2856-46EB-8D37-A6FE235137E5}" sibTransId="{462A7AB1-D7ED-4369-9C51-DE241C1C9D14}"/>
    <dgm:cxn modelId="{C2A6C233-705A-4EA7-A9C0-9EFEA159B4FA}" type="presOf" srcId="{39C24922-6982-4C4B-B93C-827F83D9DD92}" destId="{7A42B0E1-1020-4675-BFEE-DA532E11D928}" srcOrd="0" destOrd="0" presId="urn:microsoft.com/office/officeart/2005/8/layout/cycle6"/>
    <dgm:cxn modelId="{90262547-A623-46E5-8D9D-52DB3169CAFA}" type="presOf" srcId="{5C6456B1-7D2A-41D6-BC92-C5FE64DF0500}" destId="{06B45762-0059-4466-A205-5DCF48CEDB07}" srcOrd="0" destOrd="0" presId="urn:microsoft.com/office/officeart/2005/8/layout/cycle6"/>
    <dgm:cxn modelId="{724B2A26-FB4C-4CD7-8689-14BF6E88C9B1}" type="presOf" srcId="{462A7AB1-D7ED-4369-9C51-DE241C1C9D14}" destId="{BA571ADF-82A3-4473-BAA1-D16422258653}" srcOrd="0" destOrd="0" presId="urn:microsoft.com/office/officeart/2005/8/layout/cycle6"/>
    <dgm:cxn modelId="{4CD074D3-CD59-41FD-82BD-840038373C8F}" type="presOf" srcId="{A301ECB9-99A5-452C-B830-631AB9823ADB}" destId="{27B1F512-30E4-4945-9355-2D24897E3E8C}" srcOrd="0" destOrd="0" presId="urn:microsoft.com/office/officeart/2005/8/layout/cycle6"/>
    <dgm:cxn modelId="{3B2643BB-1544-4A50-9A94-92F8A89E20B8}" type="presOf" srcId="{99BB0213-D69B-44D2-B922-AF9396FBD236}" destId="{86E376AB-37FB-4DC1-80CC-12E921D90569}" srcOrd="0" destOrd="0" presId="urn:microsoft.com/office/officeart/2005/8/layout/cycle6"/>
    <dgm:cxn modelId="{4F3E5CAD-6271-4E24-8E1A-C75CD0D683FD}" type="presOf" srcId="{FF97395D-5F09-42F5-A0F6-F08D123CBEFF}" destId="{018A17B6-C79B-41D5-B767-25106B79FE46}" srcOrd="0" destOrd="0" presId="urn:microsoft.com/office/officeart/2005/8/layout/cycle6"/>
    <dgm:cxn modelId="{B08DE631-DE07-4CCF-8E94-737832FD636E}" srcId="{FF97395D-5F09-42F5-A0F6-F08D123CBEFF}" destId="{A301ECB9-99A5-452C-B830-631AB9823ADB}" srcOrd="2" destOrd="0" parTransId="{BD63A72F-02F5-4D41-B63F-4FD3F39F32FB}" sibTransId="{84BACA1D-2E73-4890-90F3-6B1AD7F5E7D7}"/>
    <dgm:cxn modelId="{2BEABCA3-062B-47C1-AEFD-7140BAAAE1AD}" type="presOf" srcId="{C0677B68-7A7D-484B-BCE0-2D876C1323B1}" destId="{D7A62414-FCF8-46F9-8C06-732F11B99229}" srcOrd="0" destOrd="0" presId="urn:microsoft.com/office/officeart/2005/8/layout/cycle6"/>
    <dgm:cxn modelId="{ACCDCDBB-C73E-4B5D-B95D-843C480F5FA9}" srcId="{FF97395D-5F09-42F5-A0F6-F08D123CBEFF}" destId="{C0677B68-7A7D-484B-BCE0-2D876C1323B1}" srcOrd="4" destOrd="0" parTransId="{DFA6EAF1-FD82-4A6C-B223-083D2606F44D}" sibTransId="{99BB0213-D69B-44D2-B922-AF9396FBD236}"/>
    <dgm:cxn modelId="{3000BA5B-846F-4E32-BB8D-579D6D75D218}" type="presParOf" srcId="{018A17B6-C79B-41D5-B767-25106B79FE46}" destId="{825FFF6A-2047-414C-BBCB-656122E1F435}" srcOrd="0" destOrd="0" presId="urn:microsoft.com/office/officeart/2005/8/layout/cycle6"/>
    <dgm:cxn modelId="{B71B1921-F5A2-4F79-A19D-12E37652D11C}" type="presParOf" srcId="{018A17B6-C79B-41D5-B767-25106B79FE46}" destId="{F3395070-1D03-43F7-AD19-34EC2CB0E266}" srcOrd="1" destOrd="0" presId="urn:microsoft.com/office/officeart/2005/8/layout/cycle6"/>
    <dgm:cxn modelId="{6DECF02F-F6BC-4252-AA11-0637EF4BDD1F}" type="presParOf" srcId="{018A17B6-C79B-41D5-B767-25106B79FE46}" destId="{67C9D1E0-B7EB-46CA-ABEB-CC3B491351C9}" srcOrd="2" destOrd="0" presId="urn:microsoft.com/office/officeart/2005/8/layout/cycle6"/>
    <dgm:cxn modelId="{B0A78F72-EA76-4093-87CE-E7512F9E8486}" type="presParOf" srcId="{018A17B6-C79B-41D5-B767-25106B79FE46}" destId="{25C3FCD7-5F29-418B-9B36-50C0797D5D69}" srcOrd="3" destOrd="0" presId="urn:microsoft.com/office/officeart/2005/8/layout/cycle6"/>
    <dgm:cxn modelId="{DC837160-514A-4A8F-956F-0EEEFED0E57D}" type="presParOf" srcId="{018A17B6-C79B-41D5-B767-25106B79FE46}" destId="{62309320-BF3C-4B84-B65D-16C2E7EDC527}" srcOrd="4" destOrd="0" presId="urn:microsoft.com/office/officeart/2005/8/layout/cycle6"/>
    <dgm:cxn modelId="{C7B4BD93-6524-4E7D-8087-D40D357EA5EA}" type="presParOf" srcId="{018A17B6-C79B-41D5-B767-25106B79FE46}" destId="{BA571ADF-82A3-4473-BAA1-D16422258653}" srcOrd="5" destOrd="0" presId="urn:microsoft.com/office/officeart/2005/8/layout/cycle6"/>
    <dgm:cxn modelId="{E49DAD6C-027B-4626-B8BF-F39C0AF6DA7D}" type="presParOf" srcId="{018A17B6-C79B-41D5-B767-25106B79FE46}" destId="{27B1F512-30E4-4945-9355-2D24897E3E8C}" srcOrd="6" destOrd="0" presId="urn:microsoft.com/office/officeart/2005/8/layout/cycle6"/>
    <dgm:cxn modelId="{EC2F1A86-F89F-4466-8A6E-4F6242A8D77B}" type="presParOf" srcId="{018A17B6-C79B-41D5-B767-25106B79FE46}" destId="{F0890CB8-B018-4479-9A16-262A1D13E7B0}" srcOrd="7" destOrd="0" presId="urn:microsoft.com/office/officeart/2005/8/layout/cycle6"/>
    <dgm:cxn modelId="{342F1D22-805A-4665-B65F-F1ACD1B6207A}" type="presParOf" srcId="{018A17B6-C79B-41D5-B767-25106B79FE46}" destId="{2D70F96E-F8DB-40EC-AD6C-53DB6781B5D3}" srcOrd="8" destOrd="0" presId="urn:microsoft.com/office/officeart/2005/8/layout/cycle6"/>
    <dgm:cxn modelId="{8FD94042-9835-4198-89C1-FC10F304C080}" type="presParOf" srcId="{018A17B6-C79B-41D5-B767-25106B79FE46}" destId="{06B45762-0059-4466-A205-5DCF48CEDB07}" srcOrd="9" destOrd="0" presId="urn:microsoft.com/office/officeart/2005/8/layout/cycle6"/>
    <dgm:cxn modelId="{543D2486-59EB-49C7-A4AC-24E582D99F2E}" type="presParOf" srcId="{018A17B6-C79B-41D5-B767-25106B79FE46}" destId="{7590CF89-ADA5-4721-BE0A-8444BA52922B}" srcOrd="10" destOrd="0" presId="urn:microsoft.com/office/officeart/2005/8/layout/cycle6"/>
    <dgm:cxn modelId="{A8A59F85-2676-4012-9C38-6B61180A999F}" type="presParOf" srcId="{018A17B6-C79B-41D5-B767-25106B79FE46}" destId="{7A42B0E1-1020-4675-BFEE-DA532E11D928}" srcOrd="11" destOrd="0" presId="urn:microsoft.com/office/officeart/2005/8/layout/cycle6"/>
    <dgm:cxn modelId="{40B112E4-3D20-43CC-949C-BB6717A384BC}" type="presParOf" srcId="{018A17B6-C79B-41D5-B767-25106B79FE46}" destId="{D7A62414-FCF8-46F9-8C06-732F11B99229}" srcOrd="12" destOrd="0" presId="urn:microsoft.com/office/officeart/2005/8/layout/cycle6"/>
    <dgm:cxn modelId="{A125BA20-E36E-4804-B37C-231948924ED4}" type="presParOf" srcId="{018A17B6-C79B-41D5-B767-25106B79FE46}" destId="{D8F58CD0-0586-4C54-8700-15E1757DCF56}" srcOrd="13" destOrd="0" presId="urn:microsoft.com/office/officeart/2005/8/layout/cycle6"/>
    <dgm:cxn modelId="{54FC4CBF-053E-4CC2-BA40-6FCB49FF385E}" type="presParOf" srcId="{018A17B6-C79B-41D5-B767-25106B79FE46}" destId="{86E376AB-37FB-4DC1-80CC-12E921D90569}" srcOrd="14"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A9EB3-513F-419C-86AA-2A89C694F958}">
      <dsp:nvSpPr>
        <dsp:cNvPr id="0" name=""/>
        <dsp:cNvSpPr/>
      </dsp:nvSpPr>
      <dsp:spPr>
        <a:xfrm>
          <a:off x="2678" y="409041"/>
          <a:ext cx="2125265" cy="127515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u="sng" kern="1200" smtClean="0"/>
            <a:t>ELDORADO</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$916,000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Etapa de Modernización y Expansión</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Voluntarias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Complementarias</a:t>
          </a:r>
          <a:endParaRPr lang="es-CO" sz="900" kern="1200" dirty="0"/>
        </a:p>
        <a:p>
          <a:pPr marL="114300" lvl="2" indent="-57150" algn="l" defTabSz="400050">
            <a:lnSpc>
              <a:spcPct val="90000"/>
            </a:lnSpc>
            <a:spcBef>
              <a:spcPct val="0"/>
            </a:spcBef>
            <a:spcAft>
              <a:spcPct val="15000"/>
            </a:spcAft>
            <a:buChar char="••"/>
          </a:pPr>
          <a:r>
            <a:rPr lang="es-CO" sz="900" b="0" i="0" u="none" kern="1200" smtClean="0"/>
            <a:t>Hangar de Avianca</a:t>
          </a:r>
          <a:endParaRPr lang="es-CO" sz="900" kern="1200" dirty="0"/>
        </a:p>
        <a:p>
          <a:pPr marL="114300" lvl="2" indent="-57150" algn="l" defTabSz="400050">
            <a:lnSpc>
              <a:spcPct val="90000"/>
            </a:lnSpc>
            <a:spcBef>
              <a:spcPct val="0"/>
            </a:spcBef>
            <a:spcAft>
              <a:spcPct val="15000"/>
            </a:spcAft>
            <a:buChar char="••"/>
          </a:pPr>
          <a:r>
            <a:rPr lang="es-CO" sz="900" b="0" i="0" u="none" kern="1200" smtClean="0"/>
            <a:t>Construcción calles de salidas rápidas</a:t>
          </a:r>
          <a:endParaRPr lang="es-CO" sz="900" kern="1200" dirty="0"/>
        </a:p>
        <a:p>
          <a:pPr marL="114300" lvl="2" indent="-57150" algn="l" defTabSz="400050">
            <a:lnSpc>
              <a:spcPct val="90000"/>
            </a:lnSpc>
            <a:spcBef>
              <a:spcPct val="0"/>
            </a:spcBef>
            <a:spcAft>
              <a:spcPct val="15000"/>
            </a:spcAft>
            <a:buChar char="••"/>
          </a:pPr>
          <a:r>
            <a:rPr lang="es-CO" sz="900" b="0" i="0" u="none" kern="1200" smtClean="0"/>
            <a:t>Repavimentación Pista Norte</a:t>
          </a:r>
          <a:endParaRPr lang="es-CO" sz="900" kern="1200" dirty="0"/>
        </a:p>
      </dsp:txBody>
      <dsp:txXfrm>
        <a:off x="2678" y="409041"/>
        <a:ext cx="2125265" cy="1275159"/>
      </dsp:txXfrm>
    </dsp:sp>
    <dsp:sp modelId="{FF0068DD-D90B-4BA9-833C-C7FFEF04E211}">
      <dsp:nvSpPr>
        <dsp:cNvPr id="0" name=""/>
        <dsp:cNvSpPr/>
      </dsp:nvSpPr>
      <dsp:spPr>
        <a:xfrm>
          <a:off x="2340471" y="409041"/>
          <a:ext cx="2125265" cy="127515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u="sng" kern="1200" smtClean="0"/>
            <a:t>Rafael Núñez</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$3,200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Franjas de pista </a:t>
          </a:r>
          <a:endParaRPr lang="es-CO" sz="900" kern="1200" dirty="0"/>
        </a:p>
        <a:p>
          <a:pPr marL="114300" lvl="2" indent="-57150" algn="l" defTabSz="400050">
            <a:lnSpc>
              <a:spcPct val="90000"/>
            </a:lnSpc>
            <a:spcBef>
              <a:spcPct val="0"/>
            </a:spcBef>
            <a:spcAft>
              <a:spcPct val="15000"/>
            </a:spcAft>
            <a:buChar char="••"/>
          </a:pPr>
          <a:r>
            <a:rPr lang="es-CO" sz="900" b="0" i="0" u="none" kern="1200" smtClean="0"/>
            <a:t>Edificio SEI </a:t>
          </a:r>
          <a:endParaRPr lang="es-CO" sz="900" kern="1200" dirty="0"/>
        </a:p>
      </dsp:txBody>
      <dsp:txXfrm>
        <a:off x="2340471" y="409041"/>
        <a:ext cx="2125265" cy="1275159"/>
      </dsp:txXfrm>
    </dsp:sp>
    <dsp:sp modelId="{D31875FD-6BC3-4ABC-A86E-3BDA69E3D8CE}">
      <dsp:nvSpPr>
        <dsp:cNvPr id="0" name=""/>
        <dsp:cNvSpPr/>
      </dsp:nvSpPr>
      <dsp:spPr>
        <a:xfrm>
          <a:off x="4678263" y="409041"/>
          <a:ext cx="2125265" cy="127515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u="sng" kern="1200" smtClean="0"/>
            <a:t>Alfonso Bonilla Aragón</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$150,000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Modernización Terminal Nacional</a:t>
          </a:r>
          <a:endParaRPr lang="es-CO" sz="900" kern="1200" dirty="0"/>
        </a:p>
        <a:p>
          <a:pPr marL="114300" lvl="2" indent="-57150" algn="l" defTabSz="400050">
            <a:lnSpc>
              <a:spcPct val="90000"/>
            </a:lnSpc>
            <a:spcBef>
              <a:spcPct val="0"/>
            </a:spcBef>
            <a:spcAft>
              <a:spcPct val="15000"/>
            </a:spcAft>
            <a:buChar char="••"/>
          </a:pPr>
          <a:r>
            <a:rPr lang="es-CO" sz="900" b="0" i="0" u="none" kern="1200" smtClean="0"/>
            <a:t>Ampliación Terminal Internacional</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Certificación</a:t>
          </a:r>
          <a:endParaRPr lang="es-CO" sz="900" kern="1200" dirty="0"/>
        </a:p>
      </dsp:txBody>
      <dsp:txXfrm>
        <a:off x="4678263" y="409041"/>
        <a:ext cx="2125265" cy="1275159"/>
      </dsp:txXfrm>
    </dsp:sp>
    <dsp:sp modelId="{3356F6AE-F54E-4AE1-993F-12DF849CDF49}">
      <dsp:nvSpPr>
        <dsp:cNvPr id="0" name=""/>
        <dsp:cNvSpPr/>
      </dsp:nvSpPr>
      <dsp:spPr>
        <a:xfrm>
          <a:off x="7018733" y="398649"/>
          <a:ext cx="2125265" cy="127515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Jose Maria Córdova</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$244,000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Repavimentación pista Ampliación muelle nacional e inter</a:t>
          </a:r>
          <a:endParaRPr lang="es-CO" sz="900" kern="1200" dirty="0"/>
        </a:p>
        <a:p>
          <a:pPr marL="114300" lvl="2" indent="-57150" algn="l" defTabSz="400050">
            <a:lnSpc>
              <a:spcPct val="90000"/>
            </a:lnSpc>
            <a:spcBef>
              <a:spcPct val="0"/>
            </a:spcBef>
            <a:spcAft>
              <a:spcPct val="15000"/>
            </a:spcAft>
            <a:buChar char="••"/>
          </a:pPr>
          <a:r>
            <a:rPr lang="es-CO" sz="900" b="0" i="0" u="none" kern="1200" smtClean="0"/>
            <a:t>Ampliación de Plataforma</a:t>
          </a:r>
          <a:endParaRPr lang="es-CO" sz="900" kern="1200" dirty="0"/>
        </a:p>
        <a:p>
          <a:pPr marL="114300" lvl="2" indent="-57150" algn="l" defTabSz="400050">
            <a:lnSpc>
              <a:spcPct val="90000"/>
            </a:lnSpc>
            <a:spcBef>
              <a:spcPct val="0"/>
            </a:spcBef>
            <a:spcAft>
              <a:spcPct val="15000"/>
            </a:spcAft>
            <a:buChar char="••"/>
          </a:pPr>
          <a:r>
            <a:rPr lang="es-CO" sz="900" b="0" i="0" u="none" kern="1200" smtClean="0"/>
            <a:t>Módulos de Conexión</a:t>
          </a:r>
          <a:endParaRPr lang="es-CO" sz="900" kern="1200" dirty="0"/>
        </a:p>
        <a:p>
          <a:pPr marL="114300" lvl="2" indent="-57150" algn="l" defTabSz="400050">
            <a:lnSpc>
              <a:spcPct val="90000"/>
            </a:lnSpc>
            <a:spcBef>
              <a:spcPct val="0"/>
            </a:spcBef>
            <a:spcAft>
              <a:spcPct val="15000"/>
            </a:spcAft>
            <a:buChar char="••"/>
          </a:pPr>
          <a:r>
            <a:rPr lang="es-CO" sz="900" b="0" i="0" u="none" kern="1200" dirty="0" smtClean="0"/>
            <a:t>Terminal de Carga</a:t>
          </a:r>
          <a:endParaRPr lang="es-CO" sz="900" kern="1200" dirty="0"/>
        </a:p>
        <a:p>
          <a:pPr marL="114300" lvl="2" indent="-57150" algn="l" defTabSz="400050">
            <a:lnSpc>
              <a:spcPct val="90000"/>
            </a:lnSpc>
            <a:spcBef>
              <a:spcPct val="0"/>
            </a:spcBef>
            <a:spcAft>
              <a:spcPct val="15000"/>
            </a:spcAft>
            <a:buChar char="••"/>
          </a:pPr>
          <a:r>
            <a:rPr lang="es-CO" sz="900" b="0" i="0" u="none" kern="1200" smtClean="0"/>
            <a:t>Taller de Mantenimiento de Avianca</a:t>
          </a:r>
          <a:endParaRPr lang="es-CO" sz="900" kern="1200" dirty="0"/>
        </a:p>
      </dsp:txBody>
      <dsp:txXfrm>
        <a:off x="7018733" y="398649"/>
        <a:ext cx="2125265" cy="1275159"/>
      </dsp:txXfrm>
    </dsp:sp>
    <dsp:sp modelId="{95353D6B-2330-43A4-A31B-E1188CE953D8}">
      <dsp:nvSpPr>
        <dsp:cNvPr id="0" name=""/>
        <dsp:cNvSpPr/>
      </dsp:nvSpPr>
      <dsp:spPr>
        <a:xfrm>
          <a:off x="2678" y="1896727"/>
          <a:ext cx="2125265" cy="1275159"/>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Olaya Herrera</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$17,000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Repavimentación pista de aterrizaje aeropuerto Olaya Herrera</a:t>
          </a:r>
          <a:endParaRPr lang="es-CO" sz="900" kern="1200" dirty="0"/>
        </a:p>
        <a:p>
          <a:pPr marL="114300" lvl="2" indent="-57150" algn="l" defTabSz="400050">
            <a:lnSpc>
              <a:spcPct val="90000"/>
            </a:lnSpc>
            <a:spcBef>
              <a:spcPct val="0"/>
            </a:spcBef>
            <a:spcAft>
              <a:spcPct val="15000"/>
            </a:spcAft>
            <a:buChar char="••"/>
          </a:pPr>
          <a:r>
            <a:rPr lang="es-CO" sz="900" b="0" i="0" u="none" kern="1200" smtClean="0"/>
            <a:t>Torre de Control</a:t>
          </a:r>
          <a:endParaRPr lang="es-CO" sz="900" kern="1200" dirty="0"/>
        </a:p>
        <a:p>
          <a:pPr marL="114300" lvl="2" indent="-57150" algn="l" defTabSz="400050">
            <a:lnSpc>
              <a:spcPct val="90000"/>
            </a:lnSpc>
            <a:spcBef>
              <a:spcPct val="0"/>
            </a:spcBef>
            <a:spcAft>
              <a:spcPct val="15000"/>
            </a:spcAft>
            <a:buChar char="••"/>
          </a:pPr>
          <a:r>
            <a:rPr lang="es-CO" sz="900" b="0" i="0" u="none" kern="1200" smtClean="0"/>
            <a:t>Edificio parqueadero</a:t>
          </a:r>
          <a:endParaRPr lang="es-CO" sz="900" kern="1200" dirty="0"/>
        </a:p>
        <a:p>
          <a:pPr marL="114300" lvl="2" indent="-57150" algn="l" defTabSz="400050">
            <a:lnSpc>
              <a:spcPct val="90000"/>
            </a:lnSpc>
            <a:spcBef>
              <a:spcPct val="0"/>
            </a:spcBef>
            <a:spcAft>
              <a:spcPct val="15000"/>
            </a:spcAft>
            <a:buChar char="••"/>
          </a:pPr>
          <a:r>
            <a:rPr lang="es-CO" sz="900" b="0" i="0" u="none" kern="1200" smtClean="0"/>
            <a:t>Terminal VIP</a:t>
          </a:r>
          <a:endParaRPr lang="es-CO" sz="900" kern="1200" dirty="0"/>
        </a:p>
      </dsp:txBody>
      <dsp:txXfrm>
        <a:off x="2678" y="1896727"/>
        <a:ext cx="2125265" cy="1275159"/>
      </dsp:txXfrm>
    </dsp:sp>
    <dsp:sp modelId="{42AAE949-A48D-44EA-91E9-C6CF9AE5F64F}">
      <dsp:nvSpPr>
        <dsp:cNvPr id="0" name=""/>
        <dsp:cNvSpPr/>
      </dsp:nvSpPr>
      <dsp:spPr>
        <a:xfrm>
          <a:off x="2340471" y="1896727"/>
          <a:ext cx="2125265" cy="127515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Antonio Roldan Betancourt</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$13,000 millones</a:t>
          </a:r>
          <a:endParaRPr lang="es-CO" sz="900" kern="1200" dirty="0"/>
        </a:p>
        <a:p>
          <a:pPr marL="114300" lvl="2" indent="-57150" algn="l" defTabSz="400050">
            <a:lnSpc>
              <a:spcPct val="90000"/>
            </a:lnSpc>
            <a:spcBef>
              <a:spcPct val="0"/>
            </a:spcBef>
            <a:spcAft>
              <a:spcPct val="15000"/>
            </a:spcAft>
            <a:buChar char="••"/>
          </a:pPr>
          <a:r>
            <a:rPr lang="es-CO" sz="900" kern="1200" smtClean="0"/>
            <a:t>Repavimentación pista de aterrizaje</a:t>
          </a:r>
          <a:endParaRPr lang="es-CO" sz="900" kern="1200" dirty="0"/>
        </a:p>
      </dsp:txBody>
      <dsp:txXfrm>
        <a:off x="2340471" y="1896727"/>
        <a:ext cx="2125265" cy="1275159"/>
      </dsp:txXfrm>
    </dsp:sp>
    <dsp:sp modelId="{D3CD1374-BB85-4DCE-9411-BC043A7589F4}">
      <dsp:nvSpPr>
        <dsp:cNvPr id="0" name=""/>
        <dsp:cNvSpPr/>
      </dsp:nvSpPr>
      <dsp:spPr>
        <a:xfrm>
          <a:off x="4678263" y="1896727"/>
          <a:ext cx="2125265" cy="127515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Los Garzones</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$39,000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Repavimentación pista de aterrizaje</a:t>
          </a:r>
          <a:endParaRPr lang="es-CO" sz="900" kern="1200" dirty="0"/>
        </a:p>
        <a:p>
          <a:pPr marL="114300" lvl="2" indent="-57150" algn="l" defTabSz="400050">
            <a:lnSpc>
              <a:spcPct val="90000"/>
            </a:lnSpc>
            <a:spcBef>
              <a:spcPct val="0"/>
            </a:spcBef>
            <a:spcAft>
              <a:spcPct val="15000"/>
            </a:spcAft>
            <a:buChar char="••"/>
          </a:pPr>
          <a:r>
            <a:rPr lang="es-CO" sz="900" b="0" i="0" u="none" kern="1200" smtClean="0"/>
            <a:t>Ampliación Edificio  Terminal de Pasajeros</a:t>
          </a:r>
          <a:endParaRPr lang="es-CO" sz="900" kern="1200" dirty="0"/>
        </a:p>
      </dsp:txBody>
      <dsp:txXfrm>
        <a:off x="4678263" y="1896727"/>
        <a:ext cx="2125265" cy="1275159"/>
      </dsp:txXfrm>
    </dsp:sp>
    <dsp:sp modelId="{E3AF11B7-2AB9-4EFC-9D8E-1F70C62611E4}">
      <dsp:nvSpPr>
        <dsp:cNvPr id="0" name=""/>
        <dsp:cNvSpPr/>
      </dsp:nvSpPr>
      <dsp:spPr>
        <a:xfrm>
          <a:off x="7016055" y="1896727"/>
          <a:ext cx="2125265" cy="127515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Las Brujas</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$34,000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Repavimentación pista de aterrizaje Ampliación pista de aterrizaje</a:t>
          </a:r>
          <a:endParaRPr lang="es-CO" sz="900" kern="1200" dirty="0"/>
        </a:p>
        <a:p>
          <a:pPr marL="114300" lvl="2" indent="-57150" algn="l" defTabSz="400050">
            <a:lnSpc>
              <a:spcPct val="90000"/>
            </a:lnSpc>
            <a:spcBef>
              <a:spcPct val="0"/>
            </a:spcBef>
            <a:spcAft>
              <a:spcPct val="15000"/>
            </a:spcAft>
            <a:buChar char="••"/>
          </a:pPr>
          <a:r>
            <a:rPr lang="es-CO" sz="900" b="0" i="0" u="none" kern="1200" smtClean="0"/>
            <a:t>Climatización terminal de pasajeros</a:t>
          </a:r>
          <a:endParaRPr lang="es-CO" sz="900" kern="1200" dirty="0"/>
        </a:p>
      </dsp:txBody>
      <dsp:txXfrm>
        <a:off x="7016055" y="1896727"/>
        <a:ext cx="2125265" cy="1275159"/>
      </dsp:txXfrm>
    </dsp:sp>
    <dsp:sp modelId="{58B64576-7680-4DE3-BECE-B6A08DD09CDE}">
      <dsp:nvSpPr>
        <dsp:cNvPr id="0" name=""/>
        <dsp:cNvSpPr/>
      </dsp:nvSpPr>
      <dsp:spPr>
        <a:xfrm>
          <a:off x="2678" y="3384413"/>
          <a:ext cx="2125265" cy="127515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El Caraño</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$169,000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Repavimentación pista de aterrizaje</a:t>
          </a:r>
          <a:endParaRPr lang="es-CO" sz="900" kern="1200" dirty="0"/>
        </a:p>
        <a:p>
          <a:pPr marL="114300" lvl="2" indent="-57150" algn="l" defTabSz="400050">
            <a:lnSpc>
              <a:spcPct val="90000"/>
            </a:lnSpc>
            <a:spcBef>
              <a:spcPct val="0"/>
            </a:spcBef>
            <a:spcAft>
              <a:spcPct val="15000"/>
            </a:spcAft>
            <a:buChar char="••"/>
          </a:pPr>
          <a:r>
            <a:rPr lang="es-CO" sz="900" b="0" i="0" u="none" kern="1200" smtClean="0"/>
            <a:t>Ampliación de Pista y Plataforma</a:t>
          </a:r>
          <a:endParaRPr lang="es-CO" sz="900" kern="1200" dirty="0"/>
        </a:p>
        <a:p>
          <a:pPr marL="114300" lvl="2" indent="-57150" algn="l" defTabSz="400050">
            <a:lnSpc>
              <a:spcPct val="90000"/>
            </a:lnSpc>
            <a:spcBef>
              <a:spcPct val="0"/>
            </a:spcBef>
            <a:spcAft>
              <a:spcPct val="15000"/>
            </a:spcAft>
            <a:buChar char="••"/>
          </a:pPr>
          <a:r>
            <a:rPr lang="es-CO" sz="900" b="0" i="0" u="none" kern="1200" smtClean="0"/>
            <a:t>Centro de Servicios</a:t>
          </a:r>
          <a:endParaRPr lang="es-CO" sz="900" kern="1200" dirty="0"/>
        </a:p>
      </dsp:txBody>
      <dsp:txXfrm>
        <a:off x="2678" y="3384413"/>
        <a:ext cx="2125265" cy="1275159"/>
      </dsp:txXfrm>
    </dsp:sp>
    <dsp:sp modelId="{6D7A0D2A-3323-4347-AA36-C9142F76B7C4}">
      <dsp:nvSpPr>
        <dsp:cNvPr id="0" name=""/>
        <dsp:cNvSpPr/>
      </dsp:nvSpPr>
      <dsp:spPr>
        <a:xfrm>
          <a:off x="2340471" y="3384413"/>
          <a:ext cx="2125265" cy="1275159"/>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Alfonso Lopez Pumarejo</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$4,800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Climatización y ampliación de Salas</a:t>
          </a:r>
          <a:endParaRPr lang="es-CO" sz="900" kern="1200" dirty="0"/>
        </a:p>
      </dsp:txBody>
      <dsp:txXfrm>
        <a:off x="2340471" y="3384413"/>
        <a:ext cx="2125265" cy="1275159"/>
      </dsp:txXfrm>
    </dsp:sp>
    <dsp:sp modelId="{C116774A-895B-444F-B4ED-D771FD041B39}">
      <dsp:nvSpPr>
        <dsp:cNvPr id="0" name=""/>
        <dsp:cNvSpPr/>
      </dsp:nvSpPr>
      <dsp:spPr>
        <a:xfrm>
          <a:off x="4678263" y="3384413"/>
          <a:ext cx="2125265" cy="127515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Simón Bolívar</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$109,500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Construcción del Nuevo Terminal</a:t>
          </a:r>
          <a:endParaRPr lang="es-CO" sz="900" kern="1200" dirty="0"/>
        </a:p>
      </dsp:txBody>
      <dsp:txXfrm>
        <a:off x="4678263" y="3384413"/>
        <a:ext cx="2125265" cy="1275159"/>
      </dsp:txXfrm>
    </dsp:sp>
    <dsp:sp modelId="{973CB6C8-4CB9-457F-B3E0-41211A362927}">
      <dsp:nvSpPr>
        <dsp:cNvPr id="0" name=""/>
        <dsp:cNvSpPr/>
      </dsp:nvSpPr>
      <dsp:spPr>
        <a:xfrm>
          <a:off x="7016055" y="3384413"/>
          <a:ext cx="2125265" cy="127515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Almirante Padilla</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$1,800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Climatización</a:t>
          </a:r>
          <a:endParaRPr lang="es-CO" sz="900" kern="1200" dirty="0"/>
        </a:p>
      </dsp:txBody>
      <dsp:txXfrm>
        <a:off x="7016055" y="3384413"/>
        <a:ext cx="2125265" cy="1275159"/>
      </dsp:txXfrm>
    </dsp:sp>
    <dsp:sp modelId="{3F2755EF-92E3-4643-93FE-F9046E303511}">
      <dsp:nvSpPr>
        <dsp:cNvPr id="0" name=""/>
        <dsp:cNvSpPr/>
      </dsp:nvSpPr>
      <dsp:spPr>
        <a:xfrm>
          <a:off x="0" y="4886292"/>
          <a:ext cx="2125265" cy="127515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Camilo Daza</a:t>
          </a:r>
          <a:endParaRPr lang="es-CO" sz="1050" b="1" u="sng" kern="1200" dirty="0"/>
        </a:p>
        <a:p>
          <a:pPr marL="57150" lvl="1" indent="-57150" algn="l" defTabSz="400050">
            <a:lnSpc>
              <a:spcPct val="90000"/>
            </a:lnSpc>
            <a:spcBef>
              <a:spcPct val="0"/>
            </a:spcBef>
            <a:spcAft>
              <a:spcPct val="15000"/>
            </a:spcAft>
            <a:buChar char="••"/>
          </a:pPr>
          <a:r>
            <a:rPr lang="es-CO" sz="900" kern="1200" dirty="0" smtClean="0"/>
            <a:t>Inversiones $34,002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para la “Adecuación y expansión física y operativa” </a:t>
          </a:r>
          <a:endParaRPr lang="es-CO" sz="900" kern="1200" dirty="0"/>
        </a:p>
      </dsp:txBody>
      <dsp:txXfrm>
        <a:off x="0" y="4886292"/>
        <a:ext cx="2125265" cy="1275159"/>
      </dsp:txXfrm>
    </dsp:sp>
    <dsp:sp modelId="{60992CD4-3BE1-4D80-9D20-075C1087E242}">
      <dsp:nvSpPr>
        <dsp:cNvPr id="0" name=""/>
        <dsp:cNvSpPr/>
      </dsp:nvSpPr>
      <dsp:spPr>
        <a:xfrm>
          <a:off x="2351947" y="4886292"/>
          <a:ext cx="2125265" cy="127515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Yariguies</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$1,900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Climatización</a:t>
          </a:r>
          <a:endParaRPr lang="es-CO" sz="900" kern="1200" dirty="0"/>
        </a:p>
      </dsp:txBody>
      <dsp:txXfrm>
        <a:off x="2351947" y="4886292"/>
        <a:ext cx="2125265" cy="1275159"/>
      </dsp:txXfrm>
    </dsp:sp>
    <dsp:sp modelId="{D078C17C-895E-42C4-9EB3-4FF1BC8C233A}">
      <dsp:nvSpPr>
        <dsp:cNvPr id="0" name=""/>
        <dsp:cNvSpPr/>
      </dsp:nvSpPr>
      <dsp:spPr>
        <a:xfrm>
          <a:off x="4688549" y="4886292"/>
          <a:ext cx="2125265" cy="1275159"/>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b="1" i="0" u="sng" kern="1200" smtClean="0"/>
            <a:t>Ernesto Cortisozz</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$345,000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Modernización y Ampliación - Lado Aire y Tierra</a:t>
          </a:r>
          <a:endParaRPr lang="es-CO" sz="900" kern="1200" dirty="0"/>
        </a:p>
      </dsp:txBody>
      <dsp:txXfrm>
        <a:off x="4688549" y="4886292"/>
        <a:ext cx="2125265" cy="1275159"/>
      </dsp:txXfrm>
    </dsp:sp>
    <dsp:sp modelId="{3C78C096-A0F6-4D5C-A8AD-74B62D9D7E0B}">
      <dsp:nvSpPr>
        <dsp:cNvPr id="0" name=""/>
        <dsp:cNvSpPr/>
      </dsp:nvSpPr>
      <dsp:spPr>
        <a:xfrm>
          <a:off x="7018733" y="4886292"/>
          <a:ext cx="2125265" cy="127515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CO" sz="900" b="1" i="0" u="sng" kern="1200" smtClean="0"/>
            <a:t>Palonegro</a:t>
          </a:r>
          <a:endParaRPr lang="es-CO" sz="900" kern="1200" dirty="0"/>
        </a:p>
        <a:p>
          <a:pPr marL="57150" lvl="1" indent="-57150" algn="l" defTabSz="400050">
            <a:lnSpc>
              <a:spcPct val="90000"/>
            </a:lnSpc>
            <a:spcBef>
              <a:spcPct val="0"/>
            </a:spcBef>
            <a:spcAft>
              <a:spcPct val="15000"/>
            </a:spcAft>
            <a:buChar char="••"/>
          </a:pPr>
          <a:r>
            <a:rPr lang="es-CO" sz="900" kern="1200" smtClean="0"/>
            <a:t>Inversiones $23,290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ampliación</a:t>
          </a:r>
          <a:endParaRPr lang="es-CO" sz="900" kern="1200" dirty="0"/>
        </a:p>
      </dsp:txBody>
      <dsp:txXfrm>
        <a:off x="7018733" y="4886292"/>
        <a:ext cx="2125265" cy="1275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5BD41-7AD9-4906-82F3-DED6307C90CE}">
      <dsp:nvSpPr>
        <dsp:cNvPr id="0" name=""/>
        <dsp:cNvSpPr/>
      </dsp:nvSpPr>
      <dsp:spPr>
        <a:xfrm>
          <a:off x="0" y="169479"/>
          <a:ext cx="4230470" cy="34965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8331" tIns="312420" rIns="328331" bIns="85344" numCol="1" spcCol="1270" anchor="t" anchorCtr="0">
          <a:noAutofit/>
        </a:bodyPr>
        <a:lstStyle/>
        <a:p>
          <a:pPr marL="114300" lvl="1" indent="-114300" algn="just" defTabSz="533400">
            <a:lnSpc>
              <a:spcPct val="90000"/>
            </a:lnSpc>
            <a:spcBef>
              <a:spcPct val="0"/>
            </a:spcBef>
            <a:spcAft>
              <a:spcPct val="15000"/>
            </a:spcAft>
            <a:buChar char="••"/>
          </a:pPr>
          <a:r>
            <a:rPr lang="es-CO" sz="1200" b="0" kern="1200" dirty="0" smtClean="0"/>
            <a:t>Repavimentación total de pista y calles de rodaje en asfalto (135.000 m2) y renovación de sistemas de iluminación.</a:t>
          </a:r>
          <a:endParaRPr lang="es-CO" sz="1200" b="0" kern="1200" dirty="0"/>
        </a:p>
        <a:p>
          <a:pPr marL="114300" lvl="1" indent="-114300" algn="l" defTabSz="533400">
            <a:lnSpc>
              <a:spcPct val="90000"/>
            </a:lnSpc>
            <a:spcBef>
              <a:spcPct val="0"/>
            </a:spcBef>
            <a:spcAft>
              <a:spcPct val="15000"/>
            </a:spcAft>
            <a:buChar char="••"/>
          </a:pPr>
          <a:r>
            <a:rPr lang="es-CO" sz="1200" b="0" kern="1200" dirty="0"/>
            <a:t>Construcción vía perimetral, cerramiento, alumbrado  y sistemas de detección perimetral.</a:t>
          </a:r>
        </a:p>
        <a:p>
          <a:pPr marL="114300" lvl="1" indent="-114300" algn="l" defTabSz="533400">
            <a:lnSpc>
              <a:spcPct val="90000"/>
            </a:lnSpc>
            <a:spcBef>
              <a:spcPct val="0"/>
            </a:spcBef>
            <a:spcAft>
              <a:spcPct val="15000"/>
            </a:spcAft>
            <a:buChar char="••"/>
          </a:pPr>
          <a:r>
            <a:rPr lang="es-CO" sz="1200" b="0" kern="1200" dirty="0"/>
            <a:t>Remodelación del terminal de pasajeros (15.000 m2)  y ampliación zona internacional (5.425m2).</a:t>
          </a:r>
        </a:p>
        <a:p>
          <a:pPr marL="114300" lvl="1" indent="-114300" algn="l" defTabSz="533400">
            <a:lnSpc>
              <a:spcPct val="90000"/>
            </a:lnSpc>
            <a:spcBef>
              <a:spcPct val="0"/>
            </a:spcBef>
            <a:spcAft>
              <a:spcPct val="15000"/>
            </a:spcAft>
            <a:buChar char="••"/>
          </a:pPr>
          <a:r>
            <a:rPr lang="es-CO" sz="1200" b="0" kern="1200" dirty="0"/>
            <a:t>Construcción zona de abastecimiento combustible (5.000 m2)</a:t>
          </a:r>
        </a:p>
        <a:p>
          <a:pPr marL="114300" lvl="1" indent="-114300" algn="l" defTabSz="533400">
            <a:lnSpc>
              <a:spcPct val="90000"/>
            </a:lnSpc>
            <a:spcBef>
              <a:spcPct val="0"/>
            </a:spcBef>
            <a:spcAft>
              <a:spcPct val="15000"/>
            </a:spcAft>
            <a:buChar char="••"/>
          </a:pPr>
          <a:r>
            <a:rPr lang="es-CO" sz="1200" b="0" kern="1200" dirty="0"/>
            <a:t>Renovación de los </a:t>
          </a:r>
          <a:r>
            <a:rPr lang="es-CO" sz="1200" b="0" kern="1200" dirty="0" smtClean="0"/>
            <a:t>equipos y Aire  Acondicionado del </a:t>
          </a:r>
          <a:r>
            <a:rPr lang="es-CO" sz="1200" b="0" kern="1200" dirty="0"/>
            <a:t>terminal de pasajeros, </a:t>
          </a:r>
        </a:p>
        <a:p>
          <a:pPr marL="114300" lvl="1" indent="-114300" algn="l" defTabSz="533400">
            <a:lnSpc>
              <a:spcPct val="90000"/>
            </a:lnSpc>
            <a:spcBef>
              <a:spcPct val="0"/>
            </a:spcBef>
            <a:spcAft>
              <a:spcPct val="15000"/>
            </a:spcAft>
            <a:buChar char="••"/>
          </a:pPr>
          <a:r>
            <a:rPr lang="es-CO" sz="1200" b="0" kern="1200" dirty="0" smtClean="0"/>
            <a:t>9 puentes </a:t>
          </a:r>
          <a:r>
            <a:rPr lang="es-CO" sz="1200" b="0" kern="1200" dirty="0"/>
            <a:t>de </a:t>
          </a:r>
          <a:r>
            <a:rPr lang="es-CO" sz="1200" b="0" kern="1200" dirty="0" smtClean="0"/>
            <a:t>abordaje</a:t>
          </a:r>
          <a:endParaRPr lang="es-CO" sz="1200" b="0" kern="1200" dirty="0"/>
        </a:p>
        <a:p>
          <a:pPr marL="114300" lvl="1" indent="-114300" algn="l" defTabSz="533400">
            <a:lnSpc>
              <a:spcPct val="90000"/>
            </a:lnSpc>
            <a:spcBef>
              <a:spcPct val="0"/>
            </a:spcBef>
            <a:spcAft>
              <a:spcPct val="15000"/>
            </a:spcAft>
            <a:buChar char="••"/>
          </a:pPr>
          <a:r>
            <a:rPr lang="es-CO" sz="1200" kern="1200" dirty="0" smtClean="0">
              <a:latin typeface="Calibri"/>
              <a:cs typeface="Calibri"/>
            </a:rPr>
            <a:t>Nuevo Terminal de Carga (6.200 m2)</a:t>
          </a:r>
          <a:endParaRPr lang="es-CO" sz="1200" b="0" kern="1200" dirty="0"/>
        </a:p>
        <a:p>
          <a:pPr marL="114300" lvl="1" indent="-114300" algn="l" defTabSz="533400">
            <a:lnSpc>
              <a:spcPct val="90000"/>
            </a:lnSpc>
            <a:spcBef>
              <a:spcPct val="0"/>
            </a:spcBef>
            <a:spcAft>
              <a:spcPct val="15000"/>
            </a:spcAft>
            <a:buChar char="••"/>
          </a:pPr>
          <a:r>
            <a:rPr lang="es-CO" sz="1200" b="0" kern="1200" dirty="0" smtClean="0"/>
            <a:t>Nuevo Terminal de Aviación Corporativa (600 m2)</a:t>
          </a:r>
          <a:endParaRPr lang="es-CO" sz="1200" b="0" kern="1200" dirty="0"/>
        </a:p>
        <a:p>
          <a:pPr marL="114300" lvl="1" indent="-114300" algn="l" defTabSz="533400">
            <a:lnSpc>
              <a:spcPct val="90000"/>
            </a:lnSpc>
            <a:spcBef>
              <a:spcPct val="0"/>
            </a:spcBef>
            <a:spcAft>
              <a:spcPct val="15000"/>
            </a:spcAft>
            <a:buChar char="••"/>
          </a:pPr>
          <a:r>
            <a:rPr lang="es-CO" sz="1200" b="0" kern="1200" dirty="0" smtClean="0"/>
            <a:t>Edificio </a:t>
          </a:r>
          <a:r>
            <a:rPr lang="es-CO" sz="1200" b="0" kern="1200" dirty="0"/>
            <a:t>Mantenimiento de Aeronaves (5.625 m2).</a:t>
          </a:r>
        </a:p>
        <a:p>
          <a:pPr marL="114300" lvl="1" indent="-114300" algn="l" defTabSz="533400">
            <a:lnSpc>
              <a:spcPct val="90000"/>
            </a:lnSpc>
            <a:spcBef>
              <a:spcPct val="0"/>
            </a:spcBef>
            <a:spcAft>
              <a:spcPct val="15000"/>
            </a:spcAft>
            <a:buChar char="••"/>
          </a:pPr>
          <a:r>
            <a:rPr lang="es-CO" sz="1200" b="0" kern="1200" dirty="0" smtClean="0"/>
            <a:t>Reposición de máquinas y vehículos del Servicio de Extinción de Incendios (SEI) (3 Vehículos Especiales).</a:t>
          </a:r>
          <a:endParaRPr lang="es-CO" sz="1200" b="0" kern="1200" dirty="0"/>
        </a:p>
      </dsp:txBody>
      <dsp:txXfrm>
        <a:off x="0" y="169479"/>
        <a:ext cx="4230470" cy="3496500"/>
      </dsp:txXfrm>
    </dsp:sp>
    <dsp:sp modelId="{D28229A5-96ED-4625-AC6E-171C1CB30A09}">
      <dsp:nvSpPr>
        <dsp:cNvPr id="0" name=""/>
        <dsp:cNvSpPr/>
      </dsp:nvSpPr>
      <dsp:spPr>
        <a:xfrm>
          <a:off x="144358" y="0"/>
          <a:ext cx="2615623" cy="362710"/>
        </a:xfrm>
        <a:prstGeom prst="roundRect">
          <a:avLst/>
        </a:prstGeom>
        <a:solidFill>
          <a:schemeClr val="accent6">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1931" tIns="0" rIns="111931" bIns="0" numCol="1" spcCol="1270" anchor="ctr" anchorCtr="0">
          <a:noAutofit/>
        </a:bodyPr>
        <a:lstStyle/>
        <a:p>
          <a:pPr lvl="0" algn="l" defTabSz="711200">
            <a:lnSpc>
              <a:spcPct val="90000"/>
            </a:lnSpc>
            <a:spcBef>
              <a:spcPct val="0"/>
            </a:spcBef>
            <a:spcAft>
              <a:spcPct val="35000"/>
            </a:spcAft>
          </a:pPr>
          <a:r>
            <a:rPr lang="es-CO" sz="1600" b="1" kern="1200" dirty="0" smtClean="0"/>
            <a:t>ALCANCE</a:t>
          </a:r>
          <a:endParaRPr lang="es-CO" sz="1600" b="1" kern="1200" dirty="0"/>
        </a:p>
      </dsp:txBody>
      <dsp:txXfrm>
        <a:off x="162064" y="17706"/>
        <a:ext cx="2580211" cy="327298"/>
      </dsp:txXfrm>
    </dsp:sp>
    <dsp:sp modelId="{2A6DCF2A-B408-4C40-8D46-91A419D9E4A3}">
      <dsp:nvSpPr>
        <dsp:cNvPr id="0" name=""/>
        <dsp:cNvSpPr/>
      </dsp:nvSpPr>
      <dsp:spPr>
        <a:xfrm>
          <a:off x="0" y="3914831"/>
          <a:ext cx="4230470" cy="1220138"/>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8331" tIns="312420" rIns="328331" bIns="106680" numCol="1" spcCol="1270" anchor="t" anchorCtr="0">
          <a:noAutofit/>
        </a:bodyPr>
        <a:lstStyle/>
        <a:p>
          <a:pPr marL="114300" lvl="1" indent="-114300" algn="l" defTabSz="666750">
            <a:lnSpc>
              <a:spcPct val="90000"/>
            </a:lnSpc>
            <a:spcBef>
              <a:spcPct val="0"/>
            </a:spcBef>
            <a:spcAft>
              <a:spcPct val="15000"/>
            </a:spcAft>
            <a:buChar char="••"/>
          </a:pPr>
          <a:r>
            <a:rPr lang="es-CO" sz="1500" kern="1200" dirty="0" smtClean="0"/>
            <a:t>INVERSIÓN CAPEX MM COP (2013): $ 345,5</a:t>
          </a:r>
          <a:endParaRPr lang="es-CO" sz="1500" kern="1200" dirty="0"/>
        </a:p>
        <a:p>
          <a:pPr marL="114300" lvl="1" indent="-114300" algn="l" defTabSz="666750">
            <a:lnSpc>
              <a:spcPct val="90000"/>
            </a:lnSpc>
            <a:spcBef>
              <a:spcPct val="0"/>
            </a:spcBef>
            <a:spcAft>
              <a:spcPct val="15000"/>
            </a:spcAft>
            <a:buChar char="••"/>
          </a:pPr>
          <a:r>
            <a:rPr lang="es-CO" sz="1500" kern="1200" dirty="0" smtClean="0"/>
            <a:t>VALOR CONTRATO MM COP (2013): $ 610,1</a:t>
          </a:r>
          <a:endParaRPr lang="es-CO" sz="1500" b="0" kern="1200" dirty="0"/>
        </a:p>
        <a:p>
          <a:pPr marL="171450" lvl="1" indent="-171450" algn="l" defTabSz="711200">
            <a:lnSpc>
              <a:spcPct val="90000"/>
            </a:lnSpc>
            <a:spcBef>
              <a:spcPct val="0"/>
            </a:spcBef>
            <a:spcAft>
              <a:spcPct val="15000"/>
            </a:spcAft>
            <a:buChar char="••"/>
          </a:pPr>
          <a:r>
            <a:rPr lang="es-CO" sz="1600" b="0" i="0" u="none" kern="1200" dirty="0" smtClean="0"/>
            <a:t>CONTRAPRESTACIÓN: 	14,60%</a:t>
          </a:r>
          <a:endParaRPr lang="es-CO" sz="1600" b="0" kern="1200" dirty="0"/>
        </a:p>
      </dsp:txBody>
      <dsp:txXfrm>
        <a:off x="0" y="3914831"/>
        <a:ext cx="4230470" cy="1220138"/>
      </dsp:txXfrm>
    </dsp:sp>
    <dsp:sp modelId="{6CF66FEE-4C8E-43FC-97BB-53A003F2AA4D}">
      <dsp:nvSpPr>
        <dsp:cNvPr id="0" name=""/>
        <dsp:cNvSpPr/>
      </dsp:nvSpPr>
      <dsp:spPr>
        <a:xfrm>
          <a:off x="211523" y="3746979"/>
          <a:ext cx="2961329" cy="389252"/>
        </a:xfrm>
        <a:prstGeom prst="roundRect">
          <a:avLst/>
        </a:prstGeom>
        <a:solidFill>
          <a:schemeClr val="accent6">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1931" tIns="0" rIns="111931" bIns="0" numCol="1" spcCol="1270" anchor="ctr" anchorCtr="0">
          <a:noAutofit/>
        </a:bodyPr>
        <a:lstStyle/>
        <a:p>
          <a:pPr lvl="0" algn="l" defTabSz="711200">
            <a:lnSpc>
              <a:spcPct val="90000"/>
            </a:lnSpc>
            <a:spcBef>
              <a:spcPct val="0"/>
            </a:spcBef>
            <a:spcAft>
              <a:spcPct val="35000"/>
            </a:spcAft>
          </a:pPr>
          <a:r>
            <a:rPr lang="es-CO" sz="1600" b="1" kern="1200" dirty="0" smtClean="0"/>
            <a:t>INVERSIÓN </a:t>
          </a:r>
          <a:endParaRPr lang="es-CO" sz="1600" b="1" kern="1200" dirty="0"/>
        </a:p>
      </dsp:txBody>
      <dsp:txXfrm>
        <a:off x="230525" y="3765981"/>
        <a:ext cx="2923325" cy="351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353F5-0770-4381-842F-BD1729359D9B}">
      <dsp:nvSpPr>
        <dsp:cNvPr id="0" name=""/>
        <dsp:cNvSpPr/>
      </dsp:nvSpPr>
      <dsp:spPr>
        <a:xfrm rot="10800000">
          <a:off x="978770" y="48"/>
          <a:ext cx="3016775" cy="875625"/>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6126" tIns="41910" rIns="78232" bIns="41910" numCol="1" spcCol="1270" anchor="t" anchorCtr="0">
          <a:noAutofit/>
        </a:bodyPr>
        <a:lstStyle/>
        <a:p>
          <a:pPr lvl="0" algn="l" defTabSz="466725">
            <a:lnSpc>
              <a:spcPct val="90000"/>
            </a:lnSpc>
            <a:spcBef>
              <a:spcPct val="0"/>
            </a:spcBef>
            <a:spcAft>
              <a:spcPct val="35000"/>
            </a:spcAft>
          </a:pPr>
          <a:r>
            <a:rPr lang="es-CO" sz="1050" b="1" i="0" u="sng" kern="1200" smtClean="0"/>
            <a:t>Alfonso Lopez Pumarejo</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$4,800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Climatización y ampliación de Salas</a:t>
          </a:r>
          <a:endParaRPr lang="es-CO" sz="900" kern="1200" dirty="0"/>
        </a:p>
      </dsp:txBody>
      <dsp:txXfrm rot="10800000">
        <a:off x="1197676" y="48"/>
        <a:ext cx="2797869" cy="875625"/>
      </dsp:txXfrm>
    </dsp:sp>
    <dsp:sp modelId="{B41B7051-01FB-45E8-B8A6-205611120D3B}">
      <dsp:nvSpPr>
        <dsp:cNvPr id="0" name=""/>
        <dsp:cNvSpPr/>
      </dsp:nvSpPr>
      <dsp:spPr>
        <a:xfrm>
          <a:off x="540958" y="48"/>
          <a:ext cx="875625" cy="87562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6000" r="-5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5D5B2F9-647B-48A3-9040-1F471B5A73B1}">
      <dsp:nvSpPr>
        <dsp:cNvPr id="0" name=""/>
        <dsp:cNvSpPr/>
      </dsp:nvSpPr>
      <dsp:spPr>
        <a:xfrm rot="10800000">
          <a:off x="978770" y="1137054"/>
          <a:ext cx="3016775" cy="875625"/>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6126" tIns="41910" rIns="78232" bIns="41910" numCol="1" spcCol="1270" anchor="t" anchorCtr="0">
          <a:noAutofit/>
        </a:bodyPr>
        <a:lstStyle/>
        <a:p>
          <a:pPr lvl="0" algn="l" defTabSz="466725">
            <a:lnSpc>
              <a:spcPct val="90000"/>
            </a:lnSpc>
            <a:spcBef>
              <a:spcPct val="0"/>
            </a:spcBef>
            <a:spcAft>
              <a:spcPct val="35000"/>
            </a:spcAft>
          </a:pPr>
          <a:r>
            <a:rPr lang="es-CO" sz="1050" b="1" i="0" u="sng" kern="1200" smtClean="0"/>
            <a:t>Simón Bolívar</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$109,500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Construcción del Nuevo Terminal</a:t>
          </a:r>
          <a:endParaRPr lang="es-CO" sz="900" kern="1200" dirty="0"/>
        </a:p>
      </dsp:txBody>
      <dsp:txXfrm rot="10800000">
        <a:off x="1197676" y="1137054"/>
        <a:ext cx="2797869" cy="875625"/>
      </dsp:txXfrm>
    </dsp:sp>
    <dsp:sp modelId="{B9098B3D-6981-4014-B4A6-A7BFD1698297}">
      <dsp:nvSpPr>
        <dsp:cNvPr id="0" name=""/>
        <dsp:cNvSpPr/>
      </dsp:nvSpPr>
      <dsp:spPr>
        <a:xfrm>
          <a:off x="540958" y="1137054"/>
          <a:ext cx="875625" cy="87562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7000" r="-5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D963DAA-24D0-4FB5-9E5E-E9F27E2F7B90}">
      <dsp:nvSpPr>
        <dsp:cNvPr id="0" name=""/>
        <dsp:cNvSpPr/>
      </dsp:nvSpPr>
      <dsp:spPr>
        <a:xfrm rot="10800000">
          <a:off x="978770" y="2274059"/>
          <a:ext cx="3016775" cy="875625"/>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6126" tIns="41910" rIns="78232" bIns="41910" numCol="1" spcCol="1270" anchor="t" anchorCtr="0">
          <a:noAutofit/>
        </a:bodyPr>
        <a:lstStyle/>
        <a:p>
          <a:pPr lvl="0" algn="l" defTabSz="466725">
            <a:lnSpc>
              <a:spcPct val="90000"/>
            </a:lnSpc>
            <a:spcBef>
              <a:spcPct val="0"/>
            </a:spcBef>
            <a:spcAft>
              <a:spcPct val="35000"/>
            </a:spcAft>
          </a:pPr>
          <a:r>
            <a:rPr lang="es-CO" sz="1050" b="1" i="0" u="sng" kern="1200" smtClean="0"/>
            <a:t>Almirante Padilla</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$1,800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Climatización</a:t>
          </a:r>
          <a:endParaRPr lang="es-CO" sz="900" kern="1200" dirty="0"/>
        </a:p>
      </dsp:txBody>
      <dsp:txXfrm rot="10800000">
        <a:off x="1197676" y="2274059"/>
        <a:ext cx="2797869" cy="875625"/>
      </dsp:txXfrm>
    </dsp:sp>
    <dsp:sp modelId="{17F0D4B7-FCE0-42D4-9F1E-75D79FC4A323}">
      <dsp:nvSpPr>
        <dsp:cNvPr id="0" name=""/>
        <dsp:cNvSpPr/>
      </dsp:nvSpPr>
      <dsp:spPr>
        <a:xfrm>
          <a:off x="540958" y="2274059"/>
          <a:ext cx="875625" cy="87562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6000" r="-5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D439EA9-596F-4B07-BEB2-A12A95188C2A}">
      <dsp:nvSpPr>
        <dsp:cNvPr id="0" name=""/>
        <dsp:cNvSpPr/>
      </dsp:nvSpPr>
      <dsp:spPr>
        <a:xfrm rot="10800000">
          <a:off x="978770" y="3411065"/>
          <a:ext cx="3016775" cy="875625"/>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6126" tIns="41910" rIns="78232" bIns="41910" numCol="1" spcCol="1270" anchor="t" anchorCtr="0">
          <a:noAutofit/>
        </a:bodyPr>
        <a:lstStyle/>
        <a:p>
          <a:pPr lvl="0" algn="l" defTabSz="466725">
            <a:lnSpc>
              <a:spcPct val="90000"/>
            </a:lnSpc>
            <a:spcBef>
              <a:spcPct val="0"/>
            </a:spcBef>
            <a:spcAft>
              <a:spcPct val="35000"/>
            </a:spcAft>
          </a:pPr>
          <a:r>
            <a:rPr lang="es-CO" sz="1050" b="1" i="0" u="sng" kern="1200" smtClean="0"/>
            <a:t>Camilo Daza</a:t>
          </a:r>
          <a:endParaRPr lang="es-CO" sz="1050" b="1" u="sng" kern="1200" dirty="0"/>
        </a:p>
        <a:p>
          <a:pPr marL="57150" lvl="1" indent="-57150" algn="l" defTabSz="400050">
            <a:lnSpc>
              <a:spcPct val="90000"/>
            </a:lnSpc>
            <a:spcBef>
              <a:spcPct val="0"/>
            </a:spcBef>
            <a:spcAft>
              <a:spcPct val="15000"/>
            </a:spcAft>
            <a:buChar char="••"/>
          </a:pPr>
          <a:r>
            <a:rPr lang="es-CO" sz="900" kern="1200" dirty="0" smtClean="0"/>
            <a:t>Inversiones $33,800 millones aprox</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Ampliación</a:t>
          </a:r>
          <a:endParaRPr lang="es-CO" sz="900" kern="1200" dirty="0"/>
        </a:p>
      </dsp:txBody>
      <dsp:txXfrm rot="10800000">
        <a:off x="1197676" y="3411065"/>
        <a:ext cx="2797869" cy="875625"/>
      </dsp:txXfrm>
    </dsp:sp>
    <dsp:sp modelId="{B4218AC0-8336-4AEC-8DA8-332DD0D9CF3E}">
      <dsp:nvSpPr>
        <dsp:cNvPr id="0" name=""/>
        <dsp:cNvSpPr/>
      </dsp:nvSpPr>
      <dsp:spPr>
        <a:xfrm>
          <a:off x="540958" y="3411065"/>
          <a:ext cx="875625" cy="87562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F33599D-2A81-4DD6-8F2A-7A0A12705D10}">
      <dsp:nvSpPr>
        <dsp:cNvPr id="0" name=""/>
        <dsp:cNvSpPr/>
      </dsp:nvSpPr>
      <dsp:spPr>
        <a:xfrm rot="10800000">
          <a:off x="978770" y="4548070"/>
          <a:ext cx="3016775" cy="875625"/>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6126" tIns="41910" rIns="78232" bIns="41910" numCol="1" spcCol="1270" anchor="t" anchorCtr="0">
          <a:noAutofit/>
        </a:bodyPr>
        <a:lstStyle/>
        <a:p>
          <a:pPr lvl="0" algn="l" defTabSz="466725">
            <a:lnSpc>
              <a:spcPct val="90000"/>
            </a:lnSpc>
            <a:spcBef>
              <a:spcPct val="0"/>
            </a:spcBef>
            <a:spcAft>
              <a:spcPct val="35000"/>
            </a:spcAft>
          </a:pPr>
          <a:r>
            <a:rPr lang="es-CO" sz="1050" b="1" i="0" u="sng" kern="1200" smtClean="0"/>
            <a:t>Yariguies</a:t>
          </a:r>
          <a:endParaRPr lang="es-CO" sz="1050" b="1" u="sng" kern="1200" dirty="0"/>
        </a:p>
        <a:p>
          <a:pPr marL="57150" lvl="1" indent="-57150" algn="l" defTabSz="400050">
            <a:lnSpc>
              <a:spcPct val="90000"/>
            </a:lnSpc>
            <a:spcBef>
              <a:spcPct val="0"/>
            </a:spcBef>
            <a:spcAft>
              <a:spcPct val="15000"/>
            </a:spcAft>
            <a:buChar char="••"/>
          </a:pPr>
          <a:r>
            <a:rPr lang="es-CO" sz="900" kern="1200" smtClean="0"/>
            <a:t>Inversiones $1,900 millones</a:t>
          </a:r>
          <a:endParaRPr lang="es-CO" sz="900" kern="1200" dirty="0"/>
        </a:p>
        <a:p>
          <a:pPr marL="114300" lvl="2" indent="-57150" algn="l" defTabSz="400050">
            <a:lnSpc>
              <a:spcPct val="90000"/>
            </a:lnSpc>
            <a:spcBef>
              <a:spcPct val="0"/>
            </a:spcBef>
            <a:spcAft>
              <a:spcPct val="15000"/>
            </a:spcAft>
            <a:buChar char="••"/>
          </a:pPr>
          <a:r>
            <a:rPr lang="es-CO" sz="900" b="0" i="0" u="none" kern="1200" smtClean="0"/>
            <a:t>Obras de Climatización</a:t>
          </a:r>
          <a:endParaRPr lang="es-CO" sz="900" kern="1200" dirty="0"/>
        </a:p>
      </dsp:txBody>
      <dsp:txXfrm rot="10800000">
        <a:off x="1197676" y="4548070"/>
        <a:ext cx="2797869" cy="875625"/>
      </dsp:txXfrm>
    </dsp:sp>
    <dsp:sp modelId="{EAEB0E39-0312-4B1D-9778-F8D3A795024B}">
      <dsp:nvSpPr>
        <dsp:cNvPr id="0" name=""/>
        <dsp:cNvSpPr/>
      </dsp:nvSpPr>
      <dsp:spPr>
        <a:xfrm>
          <a:off x="540958" y="4548070"/>
          <a:ext cx="875625" cy="87562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16DD42F-707D-4705-A8A9-BC8EE0AEBA24}">
      <dsp:nvSpPr>
        <dsp:cNvPr id="0" name=""/>
        <dsp:cNvSpPr/>
      </dsp:nvSpPr>
      <dsp:spPr>
        <a:xfrm rot="10800000">
          <a:off x="978770" y="5685076"/>
          <a:ext cx="3016775" cy="875625"/>
        </a:xfrm>
        <a:prstGeom prst="homePlat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6126" tIns="41910" rIns="78232" bIns="41910" numCol="1" spcCol="1270" anchor="t" anchorCtr="0">
          <a:noAutofit/>
        </a:bodyPr>
        <a:lstStyle/>
        <a:p>
          <a:pPr lvl="0" algn="l" defTabSz="466725">
            <a:lnSpc>
              <a:spcPct val="90000"/>
            </a:lnSpc>
            <a:spcBef>
              <a:spcPct val="0"/>
            </a:spcBef>
            <a:spcAft>
              <a:spcPct val="35000"/>
            </a:spcAft>
          </a:pPr>
          <a:r>
            <a:rPr lang="es-CO" sz="1050" b="1" i="0" u="sng" kern="1200" smtClean="0"/>
            <a:t>Palonegro</a:t>
          </a:r>
          <a:endParaRPr lang="es-CO" sz="1050" b="1" u="sng" kern="1200" dirty="0"/>
        </a:p>
        <a:p>
          <a:pPr marL="57150" lvl="1" indent="-57150" algn="l" defTabSz="400050">
            <a:lnSpc>
              <a:spcPct val="90000"/>
            </a:lnSpc>
            <a:spcBef>
              <a:spcPct val="0"/>
            </a:spcBef>
            <a:spcAft>
              <a:spcPct val="15000"/>
            </a:spcAft>
            <a:buChar char="••"/>
          </a:pPr>
          <a:r>
            <a:rPr lang="es-CO" sz="900" b="0" i="0" u="none" kern="1200" dirty="0" smtClean="0"/>
            <a:t>Inversiones $23,290 millones aprox</a:t>
          </a:r>
          <a:endParaRPr lang="es-CO" sz="900" b="0" i="0" u="none" kern="1200" dirty="0"/>
        </a:p>
        <a:p>
          <a:pPr marL="57150" lvl="1" indent="-57150" algn="l" defTabSz="400050">
            <a:lnSpc>
              <a:spcPct val="90000"/>
            </a:lnSpc>
            <a:spcBef>
              <a:spcPct val="0"/>
            </a:spcBef>
            <a:spcAft>
              <a:spcPct val="15000"/>
            </a:spcAft>
            <a:buChar char="••"/>
          </a:pPr>
          <a:r>
            <a:rPr lang="es-CO" sz="900" b="0" i="0" u="none" kern="1200" smtClean="0"/>
            <a:t>Obras de Ampliación</a:t>
          </a:r>
          <a:endParaRPr lang="es-CO" sz="900" b="0" i="0" u="none" kern="1200" dirty="0"/>
        </a:p>
      </dsp:txBody>
      <dsp:txXfrm rot="10800000">
        <a:off x="1197676" y="5685076"/>
        <a:ext cx="2797869" cy="875625"/>
      </dsp:txXfrm>
    </dsp:sp>
    <dsp:sp modelId="{F3E6644D-65F9-4A9B-B7C6-354757C83605}">
      <dsp:nvSpPr>
        <dsp:cNvPr id="0" name=""/>
        <dsp:cNvSpPr/>
      </dsp:nvSpPr>
      <dsp:spPr>
        <a:xfrm>
          <a:off x="540958" y="5685076"/>
          <a:ext cx="875625" cy="87562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38000" r="-3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FFF6A-2047-414C-BBCB-656122E1F435}">
      <dsp:nvSpPr>
        <dsp:cNvPr id="0" name=""/>
        <dsp:cNvSpPr/>
      </dsp:nvSpPr>
      <dsp:spPr>
        <a:xfrm>
          <a:off x="2704758" y="3862"/>
          <a:ext cx="1669518" cy="10851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kern="1200" dirty="0" smtClean="0">
              <a:latin typeface="+mj-lt"/>
            </a:rPr>
            <a:t>Edificio Terminal de Pasajeros  (1)</a:t>
          </a:r>
          <a:endParaRPr lang="es-ES" sz="1600" b="0" kern="1200" dirty="0">
            <a:latin typeface="+mj-lt"/>
          </a:endParaRPr>
        </a:p>
      </dsp:txBody>
      <dsp:txXfrm>
        <a:off x="2757732" y="56836"/>
        <a:ext cx="1563570" cy="979239"/>
      </dsp:txXfrm>
    </dsp:sp>
    <dsp:sp modelId="{67C9D1E0-B7EB-46CA-ABEB-CC3B491351C9}">
      <dsp:nvSpPr>
        <dsp:cNvPr id="0" name=""/>
        <dsp:cNvSpPr/>
      </dsp:nvSpPr>
      <dsp:spPr>
        <a:xfrm>
          <a:off x="1372049" y="546456"/>
          <a:ext cx="4334936" cy="4334936"/>
        </a:xfrm>
        <a:custGeom>
          <a:avLst/>
          <a:gdLst/>
          <a:ahLst/>
          <a:cxnLst/>
          <a:rect l="0" t="0" r="0" b="0"/>
          <a:pathLst>
            <a:path>
              <a:moveTo>
                <a:pt x="3013688" y="172016"/>
              </a:moveTo>
              <a:arcTo wR="2167468" hR="2167468" stAng="17578834" swAng="1960784"/>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25C3FCD7-5F29-418B-9B36-50C0797D5D69}">
      <dsp:nvSpPr>
        <dsp:cNvPr id="0" name=""/>
        <dsp:cNvSpPr/>
      </dsp:nvSpPr>
      <dsp:spPr>
        <a:xfrm>
          <a:off x="4766142" y="1501546"/>
          <a:ext cx="1669518" cy="10851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kern="1200" dirty="0" smtClean="0">
              <a:latin typeface="+mj-lt"/>
            </a:rPr>
            <a:t>Habilitación Quinta Posición  de Contacto (2)</a:t>
          </a:r>
          <a:endParaRPr lang="es-ES" sz="1600" b="0" kern="1200" dirty="0">
            <a:latin typeface="+mj-lt"/>
          </a:endParaRPr>
        </a:p>
      </dsp:txBody>
      <dsp:txXfrm>
        <a:off x="4819116" y="1554520"/>
        <a:ext cx="1563570" cy="979239"/>
      </dsp:txXfrm>
    </dsp:sp>
    <dsp:sp modelId="{BA571ADF-82A3-4473-BAA1-D16422258653}">
      <dsp:nvSpPr>
        <dsp:cNvPr id="0" name=""/>
        <dsp:cNvSpPr/>
      </dsp:nvSpPr>
      <dsp:spPr>
        <a:xfrm>
          <a:off x="1372049" y="546456"/>
          <a:ext cx="4334936" cy="4334936"/>
        </a:xfrm>
        <a:custGeom>
          <a:avLst/>
          <a:gdLst/>
          <a:ahLst/>
          <a:cxnLst/>
          <a:rect l="0" t="0" r="0" b="0"/>
          <a:pathLst>
            <a:path>
              <a:moveTo>
                <a:pt x="4331970" y="2054128"/>
              </a:moveTo>
              <a:arcTo wR="2167468" hR="2167468" stAng="21420154" swAng="2195724"/>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27B1F512-30E4-4945-9355-2D24897E3E8C}">
      <dsp:nvSpPr>
        <dsp:cNvPr id="0" name=""/>
        <dsp:cNvSpPr/>
      </dsp:nvSpPr>
      <dsp:spPr>
        <a:xfrm>
          <a:off x="3978764" y="3924849"/>
          <a:ext cx="1669518" cy="10851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kern="1200" smtClean="0">
              <a:latin typeface="+mj-lt"/>
            </a:rPr>
            <a:t>Parqueadero Público         (3 Opciones) (5)</a:t>
          </a:r>
          <a:endParaRPr lang="es-ES" sz="1600" b="0" kern="1200" dirty="0">
            <a:latin typeface="+mj-lt"/>
          </a:endParaRPr>
        </a:p>
      </dsp:txBody>
      <dsp:txXfrm>
        <a:off x="4031738" y="3977823"/>
        <a:ext cx="1563570" cy="979239"/>
      </dsp:txXfrm>
    </dsp:sp>
    <dsp:sp modelId="{2D70F96E-F8DB-40EC-AD6C-53DB6781B5D3}">
      <dsp:nvSpPr>
        <dsp:cNvPr id="0" name=""/>
        <dsp:cNvSpPr/>
      </dsp:nvSpPr>
      <dsp:spPr>
        <a:xfrm>
          <a:off x="1372049" y="546456"/>
          <a:ext cx="4334936" cy="4334936"/>
        </a:xfrm>
        <a:custGeom>
          <a:avLst/>
          <a:gdLst/>
          <a:ahLst/>
          <a:cxnLst/>
          <a:rect l="0" t="0" r="0" b="0"/>
          <a:pathLst>
            <a:path>
              <a:moveTo>
                <a:pt x="2598108" y="4291724"/>
              </a:moveTo>
              <a:arcTo wR="2167468" hR="2167468" stAng="4712401" swAng="1375199"/>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6B45762-0059-4466-A205-5DCF48CEDB07}">
      <dsp:nvSpPr>
        <dsp:cNvPr id="0" name=""/>
        <dsp:cNvSpPr/>
      </dsp:nvSpPr>
      <dsp:spPr>
        <a:xfrm>
          <a:off x="1430752" y="3924849"/>
          <a:ext cx="1669518" cy="10851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kern="1200" dirty="0" smtClean="0">
              <a:latin typeface="+mj-lt"/>
            </a:rPr>
            <a:t>Portería –Obras de Urbanismo  (4)       </a:t>
          </a:r>
          <a:endParaRPr lang="es-ES" sz="1600" b="0" kern="1200" dirty="0">
            <a:latin typeface="+mj-lt"/>
          </a:endParaRPr>
        </a:p>
      </dsp:txBody>
      <dsp:txXfrm>
        <a:off x="1483726" y="3977823"/>
        <a:ext cx="1563570" cy="979239"/>
      </dsp:txXfrm>
    </dsp:sp>
    <dsp:sp modelId="{7A42B0E1-1020-4675-BFEE-DA532E11D928}">
      <dsp:nvSpPr>
        <dsp:cNvPr id="0" name=""/>
        <dsp:cNvSpPr/>
      </dsp:nvSpPr>
      <dsp:spPr>
        <a:xfrm>
          <a:off x="1372049" y="546456"/>
          <a:ext cx="4334936" cy="4334936"/>
        </a:xfrm>
        <a:custGeom>
          <a:avLst/>
          <a:gdLst/>
          <a:ahLst/>
          <a:cxnLst/>
          <a:rect l="0" t="0" r="0" b="0"/>
          <a:pathLst>
            <a:path>
              <a:moveTo>
                <a:pt x="362095" y="3366862"/>
              </a:moveTo>
              <a:arcTo wR="2167468" hR="2167468" stAng="8784122" swAng="2195724"/>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7A62414-FCF8-46F9-8C06-732F11B99229}">
      <dsp:nvSpPr>
        <dsp:cNvPr id="0" name=""/>
        <dsp:cNvSpPr/>
      </dsp:nvSpPr>
      <dsp:spPr>
        <a:xfrm>
          <a:off x="643373" y="1501546"/>
          <a:ext cx="1669518" cy="10851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0" kern="1200" dirty="0" smtClean="0">
              <a:latin typeface="+mj-lt"/>
            </a:rPr>
            <a:t>Equipment Parking Area  EPA (3) </a:t>
          </a:r>
          <a:endParaRPr lang="es-ES" sz="1600" b="0" kern="1200" dirty="0">
            <a:latin typeface="+mj-lt"/>
          </a:endParaRPr>
        </a:p>
      </dsp:txBody>
      <dsp:txXfrm>
        <a:off x="696347" y="1554520"/>
        <a:ext cx="1563570" cy="979239"/>
      </dsp:txXfrm>
    </dsp:sp>
    <dsp:sp modelId="{86E376AB-37FB-4DC1-80CC-12E921D90569}">
      <dsp:nvSpPr>
        <dsp:cNvPr id="0" name=""/>
        <dsp:cNvSpPr/>
      </dsp:nvSpPr>
      <dsp:spPr>
        <a:xfrm>
          <a:off x="1372049" y="546456"/>
          <a:ext cx="4334936" cy="4334936"/>
        </a:xfrm>
        <a:custGeom>
          <a:avLst/>
          <a:gdLst/>
          <a:ahLst/>
          <a:cxnLst/>
          <a:rect l="0" t="0" r="0" b="0"/>
          <a:pathLst>
            <a:path>
              <a:moveTo>
                <a:pt x="377773" y="944803"/>
              </a:moveTo>
              <a:arcTo wR="2167468" hR="2167468" stAng="12860382" swAng="1960784"/>
            </a:path>
          </a:pathLst>
        </a:custGeom>
        <a:no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atin typeface="Arial" charset="0"/>
                <a:cs typeface="Arial" charset="0"/>
              </a:defRPr>
            </a:lvl1pPr>
          </a:lstStyle>
          <a:p>
            <a:pPr>
              <a:defRPr/>
            </a:pPr>
            <a:endParaRPr lang="es-CO"/>
          </a:p>
        </p:txBody>
      </p:sp>
      <p:sp>
        <p:nvSpPr>
          <p:cNvPr id="3" name="2 Marcador de fecha"/>
          <p:cNvSpPr>
            <a:spLocks noGrp="1"/>
          </p:cNvSpPr>
          <p:nvPr>
            <p:ph type="dt" sz="quarter" idx="1"/>
          </p:nvPr>
        </p:nvSpPr>
        <p:spPr>
          <a:xfrm>
            <a:off x="3939466" y="0"/>
            <a:ext cx="3013763" cy="462042"/>
          </a:xfrm>
          <a:prstGeom prst="rect">
            <a:avLst/>
          </a:prstGeom>
        </p:spPr>
        <p:txBody>
          <a:bodyPr vert="horz" lIns="92546" tIns="46273" rIns="92546" bIns="46273" rtlCol="0"/>
          <a:lstStyle>
            <a:lvl1pPr algn="r">
              <a:defRPr sz="1200">
                <a:latin typeface="Arial" charset="0"/>
                <a:cs typeface="Arial" charset="0"/>
              </a:defRPr>
            </a:lvl1pPr>
          </a:lstStyle>
          <a:p>
            <a:pPr>
              <a:defRPr/>
            </a:pPr>
            <a:fld id="{274C3A2F-84CF-41A4-A882-29B94EC65656}" type="datetimeFigureOut">
              <a:rPr lang="es-CO"/>
              <a:pPr>
                <a:defRPr/>
              </a:pPr>
              <a:t>04/12/2015</a:t>
            </a:fld>
            <a:endParaRPr lang="es-CO" dirty="0"/>
          </a:p>
        </p:txBody>
      </p:sp>
      <p:sp>
        <p:nvSpPr>
          <p:cNvPr id="4" name="3 Marcador de pie de página"/>
          <p:cNvSpPr>
            <a:spLocks noGrp="1"/>
          </p:cNvSpPr>
          <p:nvPr>
            <p:ph type="ftr" sz="quarter" idx="2"/>
          </p:nvPr>
        </p:nvSpPr>
        <p:spPr>
          <a:xfrm>
            <a:off x="0" y="8777192"/>
            <a:ext cx="3013763" cy="462042"/>
          </a:xfrm>
          <a:prstGeom prst="rect">
            <a:avLst/>
          </a:prstGeom>
        </p:spPr>
        <p:txBody>
          <a:bodyPr vert="horz" lIns="92546" tIns="46273" rIns="92546" bIns="46273" rtlCol="0" anchor="b"/>
          <a:lstStyle>
            <a:lvl1pPr algn="l">
              <a:defRPr sz="1200">
                <a:latin typeface="Arial" charset="0"/>
                <a:cs typeface="Arial" charset="0"/>
              </a:defRPr>
            </a:lvl1pPr>
          </a:lstStyle>
          <a:p>
            <a:pPr>
              <a:defRPr/>
            </a:pPr>
            <a:endParaRPr lang="es-CO"/>
          </a:p>
        </p:txBody>
      </p:sp>
      <p:sp>
        <p:nvSpPr>
          <p:cNvPr id="5" name="4 Marcador de número de diapositiva"/>
          <p:cNvSpPr>
            <a:spLocks noGrp="1"/>
          </p:cNvSpPr>
          <p:nvPr>
            <p:ph type="sldNum" sz="quarter" idx="3"/>
          </p:nvPr>
        </p:nvSpPr>
        <p:spPr>
          <a:xfrm>
            <a:off x="3939466" y="8777192"/>
            <a:ext cx="3013763" cy="462042"/>
          </a:xfrm>
          <a:prstGeom prst="rect">
            <a:avLst/>
          </a:prstGeom>
        </p:spPr>
        <p:txBody>
          <a:bodyPr vert="horz" lIns="92546" tIns="46273" rIns="92546" bIns="46273" rtlCol="0" anchor="b"/>
          <a:lstStyle>
            <a:lvl1pPr algn="r">
              <a:defRPr sz="1200">
                <a:latin typeface="Arial" charset="0"/>
                <a:cs typeface="Arial" charset="0"/>
              </a:defRPr>
            </a:lvl1pPr>
          </a:lstStyle>
          <a:p>
            <a:pPr>
              <a:defRPr/>
            </a:pPr>
            <a:fld id="{D917C769-987F-44FC-8799-969FD1BF8408}" type="slidenum">
              <a:rPr lang="es-CO"/>
              <a:pPr>
                <a:defRPr/>
              </a:pPr>
              <a:t>‹Nº›</a:t>
            </a:fld>
            <a:endParaRPr lang="es-CO" dirty="0"/>
          </a:p>
        </p:txBody>
      </p:sp>
    </p:spTree>
    <p:extLst>
      <p:ext uri="{BB962C8B-B14F-4D97-AF65-F5344CB8AC3E}">
        <p14:creationId xmlns:p14="http://schemas.microsoft.com/office/powerpoint/2010/main" val="1004492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atin typeface="Arial" charset="0"/>
                <a:cs typeface="Arial" charset="0"/>
              </a:defRPr>
            </a:lvl1pPr>
          </a:lstStyle>
          <a:p>
            <a:pPr>
              <a:defRPr/>
            </a:pPr>
            <a:endParaRPr lang="es-CO"/>
          </a:p>
        </p:txBody>
      </p:sp>
      <p:sp>
        <p:nvSpPr>
          <p:cNvPr id="3" name="2 Marcador de fecha"/>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atin typeface="Arial" charset="0"/>
                <a:cs typeface="Arial" charset="0"/>
              </a:defRPr>
            </a:lvl1pPr>
          </a:lstStyle>
          <a:p>
            <a:pPr>
              <a:defRPr/>
            </a:pPr>
            <a:fld id="{486E04C2-2937-4629-B9AF-2D8FE3CFA728}" type="datetimeFigureOut">
              <a:rPr lang="es-CO"/>
              <a:pPr>
                <a:defRPr/>
              </a:pPr>
              <a:t>04/12/2015</a:t>
            </a:fld>
            <a:endParaRPr lang="es-CO" dirty="0"/>
          </a:p>
        </p:txBody>
      </p:sp>
      <p:sp>
        <p:nvSpPr>
          <p:cNvPr id="4" name="3 Marcador de imagen de diapositiva"/>
          <p:cNvSpPr>
            <a:spLocks noGrp="1" noRot="1" noChangeAspect="1"/>
          </p:cNvSpPr>
          <p:nvPr>
            <p:ph type="sldImg" idx="2"/>
          </p:nvPr>
        </p:nvSpPr>
        <p:spPr>
          <a:xfrm>
            <a:off x="976313" y="693738"/>
            <a:ext cx="5002212" cy="3463925"/>
          </a:xfrm>
          <a:prstGeom prst="rect">
            <a:avLst/>
          </a:prstGeom>
          <a:noFill/>
          <a:ln w="12700">
            <a:solidFill>
              <a:prstClr val="black"/>
            </a:solidFill>
          </a:ln>
        </p:spPr>
        <p:txBody>
          <a:bodyPr vert="horz" lIns="92546" tIns="46273" rIns="92546" bIns="46273" rtlCol="0" anchor="ctr"/>
          <a:lstStyle/>
          <a:p>
            <a:pPr lvl="0"/>
            <a:endParaRPr lang="es-CO" noProof="0" dirty="0"/>
          </a:p>
        </p:txBody>
      </p:sp>
      <p:sp>
        <p:nvSpPr>
          <p:cNvPr id="5" name="4 Marcador de notas"/>
          <p:cNvSpPr>
            <a:spLocks noGrp="1"/>
          </p:cNvSpPr>
          <p:nvPr>
            <p:ph type="body" sz="quarter" idx="3"/>
          </p:nvPr>
        </p:nvSpPr>
        <p:spPr>
          <a:xfrm>
            <a:off x="695484" y="4389398"/>
            <a:ext cx="5563870" cy="4158377"/>
          </a:xfrm>
          <a:prstGeom prst="rect">
            <a:avLst/>
          </a:prstGeom>
        </p:spPr>
        <p:txBody>
          <a:bodyPr vert="horz" lIns="92546" tIns="46273" rIns="92546" bIns="46273"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a:p>
        </p:txBody>
      </p:sp>
      <p:sp>
        <p:nvSpPr>
          <p:cNvPr id="6" name="5 Marcador de pie de página"/>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atin typeface="Arial" charset="0"/>
                <a:cs typeface="Arial" charset="0"/>
              </a:defRPr>
            </a:lvl1pPr>
          </a:lstStyle>
          <a:p>
            <a:pPr>
              <a:defRPr/>
            </a:pPr>
            <a:endParaRPr lang="es-CO"/>
          </a:p>
        </p:txBody>
      </p:sp>
      <p:sp>
        <p:nvSpPr>
          <p:cNvPr id="7" name="6 Marcador de número de diapositiva"/>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atin typeface="Arial" charset="0"/>
                <a:cs typeface="Arial" charset="0"/>
              </a:defRPr>
            </a:lvl1pPr>
          </a:lstStyle>
          <a:p>
            <a:pPr>
              <a:defRPr/>
            </a:pPr>
            <a:fld id="{A3C2F1E3-85BB-4AD3-AAD2-C10CC4743F15}" type="slidenum">
              <a:rPr lang="es-CO"/>
              <a:pPr>
                <a:defRPr/>
              </a:pPr>
              <a:t>‹Nº›</a:t>
            </a:fld>
            <a:endParaRPr lang="es-CO" dirty="0"/>
          </a:p>
        </p:txBody>
      </p:sp>
    </p:spTree>
    <p:extLst>
      <p:ext uri="{BB962C8B-B14F-4D97-AF65-F5344CB8AC3E}">
        <p14:creationId xmlns:p14="http://schemas.microsoft.com/office/powerpoint/2010/main" val="2068901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06438" y="744538"/>
            <a:ext cx="5376862" cy="3724275"/>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3</a:t>
            </a:fld>
            <a:endParaRPr lang="es-CO" dirty="0"/>
          </a:p>
        </p:txBody>
      </p:sp>
    </p:spTree>
    <p:extLst>
      <p:ext uri="{BB962C8B-B14F-4D97-AF65-F5344CB8AC3E}">
        <p14:creationId xmlns:p14="http://schemas.microsoft.com/office/powerpoint/2010/main" val="3404435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63</a:t>
            </a:fld>
            <a:endParaRPr lang="es-MX"/>
          </a:p>
        </p:txBody>
      </p:sp>
    </p:spTree>
    <p:extLst>
      <p:ext uri="{BB962C8B-B14F-4D97-AF65-F5344CB8AC3E}">
        <p14:creationId xmlns:p14="http://schemas.microsoft.com/office/powerpoint/2010/main" val="46688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64</a:t>
            </a:fld>
            <a:endParaRPr lang="es-MX"/>
          </a:p>
        </p:txBody>
      </p:sp>
    </p:spTree>
    <p:extLst>
      <p:ext uri="{BB962C8B-B14F-4D97-AF65-F5344CB8AC3E}">
        <p14:creationId xmlns:p14="http://schemas.microsoft.com/office/powerpoint/2010/main" val="3670818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65</a:t>
            </a:fld>
            <a:endParaRPr lang="es-MX"/>
          </a:p>
        </p:txBody>
      </p:sp>
    </p:spTree>
    <p:extLst>
      <p:ext uri="{BB962C8B-B14F-4D97-AF65-F5344CB8AC3E}">
        <p14:creationId xmlns:p14="http://schemas.microsoft.com/office/powerpoint/2010/main" val="50397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66</a:t>
            </a:fld>
            <a:endParaRPr lang="es-MX"/>
          </a:p>
        </p:txBody>
      </p:sp>
    </p:spTree>
    <p:extLst>
      <p:ext uri="{BB962C8B-B14F-4D97-AF65-F5344CB8AC3E}">
        <p14:creationId xmlns:p14="http://schemas.microsoft.com/office/powerpoint/2010/main" val="18393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67</a:t>
            </a:fld>
            <a:endParaRPr lang="es-MX"/>
          </a:p>
        </p:txBody>
      </p:sp>
    </p:spTree>
    <p:extLst>
      <p:ext uri="{BB962C8B-B14F-4D97-AF65-F5344CB8AC3E}">
        <p14:creationId xmlns:p14="http://schemas.microsoft.com/office/powerpoint/2010/main" val="1900983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68</a:t>
            </a:fld>
            <a:endParaRPr lang="es-MX"/>
          </a:p>
        </p:txBody>
      </p:sp>
    </p:spTree>
    <p:extLst>
      <p:ext uri="{BB962C8B-B14F-4D97-AF65-F5344CB8AC3E}">
        <p14:creationId xmlns:p14="http://schemas.microsoft.com/office/powerpoint/2010/main" val="3379767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69</a:t>
            </a:fld>
            <a:endParaRPr lang="es-MX"/>
          </a:p>
        </p:txBody>
      </p:sp>
    </p:spTree>
    <p:extLst>
      <p:ext uri="{BB962C8B-B14F-4D97-AF65-F5344CB8AC3E}">
        <p14:creationId xmlns:p14="http://schemas.microsoft.com/office/powerpoint/2010/main" val="904971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70</a:t>
            </a:fld>
            <a:endParaRPr lang="es-MX"/>
          </a:p>
        </p:txBody>
      </p:sp>
    </p:spTree>
    <p:extLst>
      <p:ext uri="{BB962C8B-B14F-4D97-AF65-F5344CB8AC3E}">
        <p14:creationId xmlns:p14="http://schemas.microsoft.com/office/powerpoint/2010/main" val="917037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71</a:t>
            </a:fld>
            <a:endParaRPr lang="es-MX"/>
          </a:p>
        </p:txBody>
      </p:sp>
    </p:spTree>
    <p:extLst>
      <p:ext uri="{BB962C8B-B14F-4D97-AF65-F5344CB8AC3E}">
        <p14:creationId xmlns:p14="http://schemas.microsoft.com/office/powerpoint/2010/main" val="2816709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72</a:t>
            </a:fld>
            <a:endParaRPr lang="es-MX"/>
          </a:p>
        </p:txBody>
      </p:sp>
    </p:spTree>
    <p:extLst>
      <p:ext uri="{BB962C8B-B14F-4D97-AF65-F5344CB8AC3E}">
        <p14:creationId xmlns:p14="http://schemas.microsoft.com/office/powerpoint/2010/main" val="196358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dirty="0" smtClean="0">
              <a:ea typeface="ＭＳ Ｐゴシック" panose="020B0600070205080204" pitchFamily="34" charset="-128"/>
            </a:endParaRPr>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C921E2-D476-4EB1-9935-6375DB9EE45F}" type="slidenum">
              <a:rPr lang="es-CO" altLang="es-CO" smtClean="0">
                <a:solidFill>
                  <a:prstClr val="black"/>
                </a:solidFill>
              </a:rPr>
              <a:pPr/>
              <a:t>18</a:t>
            </a:fld>
            <a:endParaRPr lang="es-CO" altLang="es-CO" smtClean="0">
              <a:solidFill>
                <a:prstClr val="black"/>
              </a:solidFill>
            </a:endParaRPr>
          </a:p>
        </p:txBody>
      </p:sp>
    </p:spTree>
    <p:extLst>
      <p:ext uri="{BB962C8B-B14F-4D97-AF65-F5344CB8AC3E}">
        <p14:creationId xmlns:p14="http://schemas.microsoft.com/office/powerpoint/2010/main" val="413565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73</a:t>
            </a:fld>
            <a:endParaRPr lang="es-MX"/>
          </a:p>
        </p:txBody>
      </p:sp>
    </p:spTree>
    <p:extLst>
      <p:ext uri="{BB962C8B-B14F-4D97-AF65-F5344CB8AC3E}">
        <p14:creationId xmlns:p14="http://schemas.microsoft.com/office/powerpoint/2010/main" val="3580276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74</a:t>
            </a:fld>
            <a:endParaRPr lang="es-MX"/>
          </a:p>
        </p:txBody>
      </p:sp>
    </p:spTree>
    <p:extLst>
      <p:ext uri="{BB962C8B-B14F-4D97-AF65-F5344CB8AC3E}">
        <p14:creationId xmlns:p14="http://schemas.microsoft.com/office/powerpoint/2010/main" val="89182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75</a:t>
            </a:fld>
            <a:endParaRPr lang="es-MX"/>
          </a:p>
        </p:txBody>
      </p:sp>
    </p:spTree>
    <p:extLst>
      <p:ext uri="{BB962C8B-B14F-4D97-AF65-F5344CB8AC3E}">
        <p14:creationId xmlns:p14="http://schemas.microsoft.com/office/powerpoint/2010/main" val="3233480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76</a:t>
            </a:fld>
            <a:endParaRPr lang="es-MX"/>
          </a:p>
        </p:txBody>
      </p:sp>
    </p:spTree>
    <p:extLst>
      <p:ext uri="{BB962C8B-B14F-4D97-AF65-F5344CB8AC3E}">
        <p14:creationId xmlns:p14="http://schemas.microsoft.com/office/powerpoint/2010/main" val="2807131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77</a:t>
            </a:fld>
            <a:endParaRPr lang="es-MX"/>
          </a:p>
        </p:txBody>
      </p:sp>
    </p:spTree>
    <p:extLst>
      <p:ext uri="{BB962C8B-B14F-4D97-AF65-F5344CB8AC3E}">
        <p14:creationId xmlns:p14="http://schemas.microsoft.com/office/powerpoint/2010/main" val="1568396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78</a:t>
            </a:fld>
            <a:endParaRPr lang="es-MX"/>
          </a:p>
        </p:txBody>
      </p:sp>
    </p:spTree>
    <p:extLst>
      <p:ext uri="{BB962C8B-B14F-4D97-AF65-F5344CB8AC3E}">
        <p14:creationId xmlns:p14="http://schemas.microsoft.com/office/powerpoint/2010/main" val="1983701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79</a:t>
            </a:fld>
            <a:endParaRPr lang="es-MX"/>
          </a:p>
        </p:txBody>
      </p:sp>
    </p:spTree>
    <p:extLst>
      <p:ext uri="{BB962C8B-B14F-4D97-AF65-F5344CB8AC3E}">
        <p14:creationId xmlns:p14="http://schemas.microsoft.com/office/powerpoint/2010/main" val="2580239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80</a:t>
            </a:fld>
            <a:endParaRPr lang="es-MX"/>
          </a:p>
        </p:txBody>
      </p:sp>
    </p:spTree>
    <p:extLst>
      <p:ext uri="{BB962C8B-B14F-4D97-AF65-F5344CB8AC3E}">
        <p14:creationId xmlns:p14="http://schemas.microsoft.com/office/powerpoint/2010/main" val="2285092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81</a:t>
            </a:fld>
            <a:endParaRPr lang="es-MX"/>
          </a:p>
        </p:txBody>
      </p:sp>
    </p:spTree>
    <p:extLst>
      <p:ext uri="{BB962C8B-B14F-4D97-AF65-F5344CB8AC3E}">
        <p14:creationId xmlns:p14="http://schemas.microsoft.com/office/powerpoint/2010/main" val="3045196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82</a:t>
            </a:fld>
            <a:endParaRPr lang="es-MX"/>
          </a:p>
        </p:txBody>
      </p:sp>
    </p:spTree>
    <p:extLst>
      <p:ext uri="{BB962C8B-B14F-4D97-AF65-F5344CB8AC3E}">
        <p14:creationId xmlns:p14="http://schemas.microsoft.com/office/powerpoint/2010/main" val="12828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dirty="0" smtClean="0">
              <a:ea typeface="ＭＳ Ｐゴシック" panose="020B0600070205080204" pitchFamily="34" charset="-128"/>
            </a:endParaRPr>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C921E2-D476-4EB1-9935-6375DB9EE45F}" type="slidenum">
              <a:rPr lang="es-CO" altLang="es-CO" smtClean="0">
                <a:solidFill>
                  <a:prstClr val="black"/>
                </a:solidFill>
              </a:rPr>
              <a:pPr/>
              <a:t>19</a:t>
            </a:fld>
            <a:endParaRPr lang="es-CO" altLang="es-CO" smtClean="0">
              <a:solidFill>
                <a:prstClr val="black"/>
              </a:solidFill>
            </a:endParaRPr>
          </a:p>
        </p:txBody>
      </p:sp>
    </p:spTree>
    <p:extLst>
      <p:ext uri="{BB962C8B-B14F-4D97-AF65-F5344CB8AC3E}">
        <p14:creationId xmlns:p14="http://schemas.microsoft.com/office/powerpoint/2010/main" val="3536007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83</a:t>
            </a:fld>
            <a:endParaRPr lang="es-MX"/>
          </a:p>
        </p:txBody>
      </p:sp>
    </p:spTree>
    <p:extLst>
      <p:ext uri="{BB962C8B-B14F-4D97-AF65-F5344CB8AC3E}">
        <p14:creationId xmlns:p14="http://schemas.microsoft.com/office/powerpoint/2010/main" val="2918560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84</a:t>
            </a:fld>
            <a:endParaRPr lang="es-MX"/>
          </a:p>
        </p:txBody>
      </p:sp>
    </p:spTree>
    <p:extLst>
      <p:ext uri="{BB962C8B-B14F-4D97-AF65-F5344CB8AC3E}">
        <p14:creationId xmlns:p14="http://schemas.microsoft.com/office/powerpoint/2010/main" val="1922969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85</a:t>
            </a:fld>
            <a:endParaRPr lang="es-MX"/>
          </a:p>
        </p:txBody>
      </p:sp>
    </p:spTree>
    <p:extLst>
      <p:ext uri="{BB962C8B-B14F-4D97-AF65-F5344CB8AC3E}">
        <p14:creationId xmlns:p14="http://schemas.microsoft.com/office/powerpoint/2010/main" val="528161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86</a:t>
            </a:fld>
            <a:endParaRPr lang="es-MX"/>
          </a:p>
        </p:txBody>
      </p:sp>
    </p:spTree>
    <p:extLst>
      <p:ext uri="{BB962C8B-B14F-4D97-AF65-F5344CB8AC3E}">
        <p14:creationId xmlns:p14="http://schemas.microsoft.com/office/powerpoint/2010/main" val="482208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87</a:t>
            </a:fld>
            <a:endParaRPr lang="es-MX"/>
          </a:p>
        </p:txBody>
      </p:sp>
    </p:spTree>
    <p:extLst>
      <p:ext uri="{BB962C8B-B14F-4D97-AF65-F5344CB8AC3E}">
        <p14:creationId xmlns:p14="http://schemas.microsoft.com/office/powerpoint/2010/main" val="3739511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88</a:t>
            </a:fld>
            <a:endParaRPr lang="es-MX"/>
          </a:p>
        </p:txBody>
      </p:sp>
    </p:spTree>
    <p:extLst>
      <p:ext uri="{BB962C8B-B14F-4D97-AF65-F5344CB8AC3E}">
        <p14:creationId xmlns:p14="http://schemas.microsoft.com/office/powerpoint/2010/main" val="728834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89</a:t>
            </a:fld>
            <a:endParaRPr lang="es-MX"/>
          </a:p>
        </p:txBody>
      </p:sp>
    </p:spTree>
    <p:extLst>
      <p:ext uri="{BB962C8B-B14F-4D97-AF65-F5344CB8AC3E}">
        <p14:creationId xmlns:p14="http://schemas.microsoft.com/office/powerpoint/2010/main" val="928268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90</a:t>
            </a:fld>
            <a:endParaRPr lang="es-MX"/>
          </a:p>
        </p:txBody>
      </p:sp>
    </p:spTree>
    <p:extLst>
      <p:ext uri="{BB962C8B-B14F-4D97-AF65-F5344CB8AC3E}">
        <p14:creationId xmlns:p14="http://schemas.microsoft.com/office/powerpoint/2010/main" val="167550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91</a:t>
            </a:fld>
            <a:endParaRPr lang="es-MX"/>
          </a:p>
        </p:txBody>
      </p:sp>
    </p:spTree>
    <p:extLst>
      <p:ext uri="{BB962C8B-B14F-4D97-AF65-F5344CB8AC3E}">
        <p14:creationId xmlns:p14="http://schemas.microsoft.com/office/powerpoint/2010/main" val="3376740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92</a:t>
            </a:fld>
            <a:endParaRPr lang="es-MX"/>
          </a:p>
        </p:txBody>
      </p:sp>
    </p:spTree>
    <p:extLst>
      <p:ext uri="{BB962C8B-B14F-4D97-AF65-F5344CB8AC3E}">
        <p14:creationId xmlns:p14="http://schemas.microsoft.com/office/powerpoint/2010/main" val="249996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dirty="0" smtClean="0">
              <a:ea typeface="ＭＳ Ｐゴシック" panose="020B0600070205080204" pitchFamily="34" charset="-128"/>
            </a:endParaRPr>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C921E2-D476-4EB1-9935-6375DB9EE45F}" type="slidenum">
              <a:rPr lang="es-CO" altLang="es-CO" smtClean="0">
                <a:solidFill>
                  <a:prstClr val="black"/>
                </a:solidFill>
              </a:rPr>
              <a:pPr/>
              <a:t>20</a:t>
            </a:fld>
            <a:endParaRPr lang="es-CO" altLang="es-CO" smtClean="0">
              <a:solidFill>
                <a:prstClr val="black"/>
              </a:solidFill>
            </a:endParaRPr>
          </a:p>
        </p:txBody>
      </p:sp>
    </p:spTree>
    <p:extLst>
      <p:ext uri="{BB962C8B-B14F-4D97-AF65-F5344CB8AC3E}">
        <p14:creationId xmlns:p14="http://schemas.microsoft.com/office/powerpoint/2010/main" val="421508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93</a:t>
            </a:fld>
            <a:endParaRPr lang="es-MX"/>
          </a:p>
        </p:txBody>
      </p:sp>
    </p:spTree>
    <p:extLst>
      <p:ext uri="{BB962C8B-B14F-4D97-AF65-F5344CB8AC3E}">
        <p14:creationId xmlns:p14="http://schemas.microsoft.com/office/powerpoint/2010/main" val="2911023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94</a:t>
            </a:fld>
            <a:endParaRPr lang="es-MX"/>
          </a:p>
        </p:txBody>
      </p:sp>
    </p:spTree>
    <p:extLst>
      <p:ext uri="{BB962C8B-B14F-4D97-AF65-F5344CB8AC3E}">
        <p14:creationId xmlns:p14="http://schemas.microsoft.com/office/powerpoint/2010/main" val="1509898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95</a:t>
            </a:fld>
            <a:endParaRPr lang="es-MX"/>
          </a:p>
        </p:txBody>
      </p:sp>
    </p:spTree>
    <p:extLst>
      <p:ext uri="{BB962C8B-B14F-4D97-AF65-F5344CB8AC3E}">
        <p14:creationId xmlns:p14="http://schemas.microsoft.com/office/powerpoint/2010/main" val="3388550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96</a:t>
            </a:fld>
            <a:endParaRPr lang="es-MX"/>
          </a:p>
        </p:txBody>
      </p:sp>
    </p:spTree>
    <p:extLst>
      <p:ext uri="{BB962C8B-B14F-4D97-AF65-F5344CB8AC3E}">
        <p14:creationId xmlns:p14="http://schemas.microsoft.com/office/powerpoint/2010/main" val="539899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97</a:t>
            </a:fld>
            <a:endParaRPr lang="es-MX"/>
          </a:p>
        </p:txBody>
      </p:sp>
    </p:spTree>
    <p:extLst>
      <p:ext uri="{BB962C8B-B14F-4D97-AF65-F5344CB8AC3E}">
        <p14:creationId xmlns:p14="http://schemas.microsoft.com/office/powerpoint/2010/main" val="2553476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98</a:t>
            </a:fld>
            <a:endParaRPr lang="es-MX"/>
          </a:p>
        </p:txBody>
      </p:sp>
    </p:spTree>
    <p:extLst>
      <p:ext uri="{BB962C8B-B14F-4D97-AF65-F5344CB8AC3E}">
        <p14:creationId xmlns:p14="http://schemas.microsoft.com/office/powerpoint/2010/main" val="636603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99</a:t>
            </a:fld>
            <a:endParaRPr lang="es-MX"/>
          </a:p>
        </p:txBody>
      </p:sp>
    </p:spTree>
    <p:extLst>
      <p:ext uri="{BB962C8B-B14F-4D97-AF65-F5344CB8AC3E}">
        <p14:creationId xmlns:p14="http://schemas.microsoft.com/office/powerpoint/2010/main" val="4248474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100</a:t>
            </a:fld>
            <a:endParaRPr lang="es-MX"/>
          </a:p>
        </p:txBody>
      </p:sp>
    </p:spTree>
    <p:extLst>
      <p:ext uri="{BB962C8B-B14F-4D97-AF65-F5344CB8AC3E}">
        <p14:creationId xmlns:p14="http://schemas.microsoft.com/office/powerpoint/2010/main" val="123265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dirty="0" smtClean="0">
              <a:ea typeface="ＭＳ Ｐゴシック" panose="020B0600070205080204" pitchFamily="34" charset="-128"/>
            </a:endParaRPr>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C921E2-D476-4EB1-9935-6375DB9EE45F}" type="slidenum">
              <a:rPr lang="es-CO" altLang="es-CO" smtClean="0">
                <a:solidFill>
                  <a:prstClr val="black"/>
                </a:solidFill>
              </a:rPr>
              <a:pPr/>
              <a:t>21</a:t>
            </a:fld>
            <a:endParaRPr lang="es-CO" altLang="es-CO" smtClean="0">
              <a:solidFill>
                <a:prstClr val="black"/>
              </a:solidFill>
            </a:endParaRPr>
          </a:p>
        </p:txBody>
      </p:sp>
    </p:spTree>
    <p:extLst>
      <p:ext uri="{BB962C8B-B14F-4D97-AF65-F5344CB8AC3E}">
        <p14:creationId xmlns:p14="http://schemas.microsoft.com/office/powerpoint/2010/main" val="350563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dirty="0" smtClean="0">
              <a:ea typeface="ＭＳ Ｐゴシック" panose="020B0600070205080204" pitchFamily="34" charset="-128"/>
            </a:endParaRPr>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C921E2-D476-4EB1-9935-6375DB9EE45F}" type="slidenum">
              <a:rPr lang="es-CO" altLang="es-CO" smtClean="0">
                <a:solidFill>
                  <a:prstClr val="black"/>
                </a:solidFill>
              </a:rPr>
              <a:pPr/>
              <a:t>22</a:t>
            </a:fld>
            <a:endParaRPr lang="es-CO" altLang="es-CO" smtClean="0">
              <a:solidFill>
                <a:prstClr val="black"/>
              </a:solidFill>
            </a:endParaRPr>
          </a:p>
        </p:txBody>
      </p:sp>
    </p:spTree>
    <p:extLst>
      <p:ext uri="{BB962C8B-B14F-4D97-AF65-F5344CB8AC3E}">
        <p14:creationId xmlns:p14="http://schemas.microsoft.com/office/powerpoint/2010/main" val="240374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29</a:t>
            </a:fld>
            <a:endParaRPr lang="es-MX"/>
          </a:p>
        </p:txBody>
      </p:sp>
    </p:spTree>
    <p:extLst>
      <p:ext uri="{BB962C8B-B14F-4D97-AF65-F5344CB8AC3E}">
        <p14:creationId xmlns:p14="http://schemas.microsoft.com/office/powerpoint/2010/main" val="84604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44</a:t>
            </a:fld>
            <a:endParaRPr lang="es-CO" dirty="0"/>
          </a:p>
        </p:txBody>
      </p:sp>
    </p:spTree>
    <p:extLst>
      <p:ext uri="{BB962C8B-B14F-4D97-AF65-F5344CB8AC3E}">
        <p14:creationId xmlns:p14="http://schemas.microsoft.com/office/powerpoint/2010/main" val="288552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01713" y="1254125"/>
            <a:ext cx="4891087" cy="3386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62</a:t>
            </a:fld>
            <a:endParaRPr lang="es-MX"/>
          </a:p>
        </p:txBody>
      </p:sp>
    </p:spTree>
    <p:extLst>
      <p:ext uri="{BB962C8B-B14F-4D97-AF65-F5344CB8AC3E}">
        <p14:creationId xmlns:p14="http://schemas.microsoft.com/office/powerpoint/2010/main" val="379609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26"/>
            <a:ext cx="84201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24057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18187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39"/>
            <a:ext cx="222885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95300" y="274639"/>
            <a:ext cx="65214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94271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11" name="10 Rectángulo"/>
          <p:cNvSpPr/>
          <p:nvPr userDrawn="1"/>
        </p:nvSpPr>
        <p:spPr>
          <a:xfrm>
            <a:off x="270191" y="6021288"/>
            <a:ext cx="9595066" cy="83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O">
              <a:solidFill>
                <a:prstClr val="white"/>
              </a:solidFill>
            </a:endParaRPr>
          </a:p>
        </p:txBody>
      </p:sp>
      <p:pic>
        <p:nvPicPr>
          <p:cNvPr id="7" name="Imagen 1" descr="Logo ministra aprobado-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539" y="1412776"/>
            <a:ext cx="8992631" cy="4190616"/>
          </a:xfrm>
          <a:prstGeom prst="rect">
            <a:avLst/>
          </a:prstGeom>
        </p:spPr>
      </p:pic>
      <p:grpSp>
        <p:nvGrpSpPr>
          <p:cNvPr id="8" name="Agrupar 4"/>
          <p:cNvGrpSpPr/>
          <p:nvPr userDrawn="1"/>
        </p:nvGrpSpPr>
        <p:grpSpPr>
          <a:xfrm>
            <a:off x="5067724" y="5733256"/>
            <a:ext cx="4369179" cy="837006"/>
            <a:chOff x="6094218" y="5823564"/>
            <a:chExt cx="2904005" cy="60268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9568" b="14064"/>
            <a:stretch/>
          </p:blipFill>
          <p:spPr>
            <a:xfrm>
              <a:off x="7494184" y="5823564"/>
              <a:ext cx="1504039" cy="602682"/>
            </a:xfrm>
            <a:prstGeom prst="rect">
              <a:avLst/>
            </a:prstGeom>
          </p:spPr>
        </p:pic>
        <p:pic>
          <p:nvPicPr>
            <p:cNvPr id="10" name="9 Imagen"/>
            <p:cNvPicPr>
              <a:picLocks noChangeAspect="1"/>
            </p:cNvPicPr>
            <p:nvPr/>
          </p:nvPicPr>
          <p:blipFill rotWithShape="1">
            <a:blip r:embed="rId4" cstate="print">
              <a:extLst>
                <a:ext uri="{28A0092B-C50C-407E-A947-70E740481C1C}">
                  <a14:useLocalDpi xmlns:a14="http://schemas.microsoft.com/office/drawing/2010/main" val="0"/>
                </a:ext>
              </a:extLst>
            </a:blip>
            <a:srcRect t="30290" b="34855"/>
            <a:stretch/>
          </p:blipFill>
          <p:spPr>
            <a:xfrm>
              <a:off x="6094218" y="5949280"/>
              <a:ext cx="1479218" cy="398402"/>
            </a:xfrm>
            <a:prstGeom prst="rect">
              <a:avLst/>
            </a:prstGeom>
          </p:spPr>
        </p:pic>
      </p:grpSp>
      <p:sp>
        <p:nvSpPr>
          <p:cNvPr id="12" name="11 Rectángulo"/>
          <p:cNvSpPr/>
          <p:nvPr userDrawn="1"/>
        </p:nvSpPr>
        <p:spPr>
          <a:xfrm>
            <a:off x="5889104" y="116632"/>
            <a:ext cx="374441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CO">
              <a:solidFill>
                <a:prstClr val="white"/>
              </a:solidFill>
            </a:endParaRPr>
          </a:p>
        </p:txBody>
      </p:sp>
    </p:spTree>
    <p:extLst>
      <p:ext uri="{BB962C8B-B14F-4D97-AF65-F5344CB8AC3E}">
        <p14:creationId xmlns:p14="http://schemas.microsoft.com/office/powerpoint/2010/main" val="4291883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176456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1"/>
            <a:ext cx="84201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011504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53311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630656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58754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pic>
        <p:nvPicPr>
          <p:cNvPr id="5" name="2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t="9568" b="14064"/>
          <a:stretch/>
        </p:blipFill>
        <p:spPr>
          <a:xfrm>
            <a:off x="8118700" y="5823564"/>
            <a:ext cx="1629376" cy="602682"/>
          </a:xfrm>
          <a:prstGeom prst="rect">
            <a:avLst/>
          </a:prstGeom>
        </p:spPr>
      </p:pic>
      <p:pic>
        <p:nvPicPr>
          <p:cNvPr id="6" name="3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t="30290" b="34855"/>
          <a:stretch/>
        </p:blipFill>
        <p:spPr>
          <a:xfrm>
            <a:off x="5733087" y="5949280"/>
            <a:ext cx="1602486" cy="398402"/>
          </a:xfrm>
          <a:prstGeom prst="rect">
            <a:avLst/>
          </a:prstGeom>
        </p:spPr>
      </p:pic>
      <p:pic>
        <p:nvPicPr>
          <p:cNvPr id="7" name="Imagen 8" descr="Logo ministra aprobado-0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1269" y="5949280"/>
            <a:ext cx="832702" cy="388044"/>
          </a:xfrm>
          <a:prstGeom prst="rect">
            <a:avLst/>
          </a:prstGeom>
        </p:spPr>
      </p:pic>
      <p:pic>
        <p:nvPicPr>
          <p:cNvPr id="8"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3448" t="44368" r="9224" b="48114"/>
          <a:stretch/>
        </p:blipFill>
        <p:spPr bwMode="auto">
          <a:xfrm>
            <a:off x="0" y="0"/>
            <a:ext cx="9924085" cy="71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6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87421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9BDF1BA-4DA2-40A3-83B2-41737866D69B}" type="datetimeFigureOut">
              <a:rPr lang="es-CO" smtClean="0">
                <a:solidFill>
                  <a:prstClr val="black">
                    <a:tint val="75000"/>
                  </a:prstClr>
                </a:solidFill>
              </a:rPr>
              <a:pPr/>
              <a:t>04/12/2015</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FEFB383-AE65-4AC8-90D7-4E7C250A13E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89818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9BDF1BA-4DA2-40A3-83B2-41737866D69B}" type="datetimeFigureOut">
              <a:rPr lang="es-CO" smtClean="0">
                <a:solidFill>
                  <a:prstClr val="black">
                    <a:tint val="75000"/>
                  </a:prstClr>
                </a:solidFill>
                <a:latin typeface="Calibri"/>
                <a:cs typeface="Arial" pitchFamily="34" charset="0"/>
              </a:rPr>
              <a:pPr fontAlgn="auto">
                <a:spcBef>
                  <a:spcPts val="0"/>
                </a:spcBef>
                <a:spcAft>
                  <a:spcPts val="0"/>
                </a:spcAft>
              </a:pPr>
              <a:t>04/12/2015</a:t>
            </a:fld>
            <a:endParaRPr lang="es-CO">
              <a:solidFill>
                <a:prstClr val="black">
                  <a:tint val="75000"/>
                </a:prstClr>
              </a:solidFill>
              <a:latin typeface="Calibri"/>
              <a:cs typeface="Arial" pitchFamily="34" charset="0"/>
            </a:endParaRPr>
          </a:p>
        </p:txBody>
      </p:sp>
      <p:sp>
        <p:nvSpPr>
          <p:cNvPr id="5" name="4 Marcador de pie de página"/>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s-CO">
              <a:solidFill>
                <a:prstClr val="black">
                  <a:tint val="75000"/>
                </a:prstClr>
              </a:solidFill>
              <a:latin typeface="Calibri"/>
              <a:cs typeface="Arial" pitchFamily="34" charset="0"/>
            </a:endParaRPr>
          </a:p>
        </p:txBody>
      </p:sp>
      <p:sp>
        <p:nvSpPr>
          <p:cNvPr id="6" name="5 Marcador de número de diapositiva"/>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FEFB383-AE65-4AC8-90D7-4E7C250A13EA}" type="slidenum">
              <a:rPr lang="es-CO" smtClean="0">
                <a:solidFill>
                  <a:prstClr val="black">
                    <a:tint val="75000"/>
                  </a:prstClr>
                </a:solidFill>
                <a:latin typeface="Calibri"/>
                <a:cs typeface="Arial" pitchFamily="34" charset="0"/>
              </a:rPr>
              <a:pPr fontAlgn="auto">
                <a:spcBef>
                  <a:spcPts val="0"/>
                </a:spcBef>
                <a:spcAft>
                  <a:spcPts val="0"/>
                </a:spcAft>
              </a:pPr>
              <a:t>‹Nº›</a:t>
            </a:fld>
            <a:endParaRPr lang="es-CO">
              <a:solidFill>
                <a:prstClr val="black">
                  <a:tint val="75000"/>
                </a:prstClr>
              </a:solidFill>
              <a:latin typeface="Calibri"/>
              <a:cs typeface="Arial" pitchFamily="34" charset="0"/>
            </a:endParaRPr>
          </a:p>
        </p:txBody>
      </p:sp>
    </p:spTree>
    <p:extLst>
      <p:ext uri="{BB962C8B-B14F-4D97-AF65-F5344CB8AC3E}">
        <p14:creationId xmlns:p14="http://schemas.microsoft.com/office/powerpoint/2010/main" val="1466006767"/>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0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6.JPG"/></Relationships>
</file>

<file path=ppt/slides/_rels/slide10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4.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7.png"/><Relationship Id="rId4" Type="http://schemas.openxmlformats.org/officeDocument/2006/relationships/image" Target="../media/image41.jp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jp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25902" t="17240" r="67483" b="71840"/>
          <a:stretch/>
        </p:blipFill>
        <p:spPr>
          <a:xfrm>
            <a:off x="5085938" y="5855200"/>
            <a:ext cx="598220" cy="555490"/>
          </a:xfrm>
          <a:prstGeom prst="rect">
            <a:avLst/>
          </a:prstGeom>
        </p:spPr>
      </p:pic>
      <p:pic>
        <p:nvPicPr>
          <p:cNvPr id="11" name="Picture 2" descr="https://pbs.twimg.com/profile_images/3414343621/fdcd55725345f93df0e42bcd9b4288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1" descr="- aircraft picture"/>
          <p:cNvPicPr>
            <a:picLocks noChangeAspect="1" noChangeArrowheads="1"/>
          </p:cNvPicPr>
          <p:nvPr/>
        </p:nvPicPr>
        <p:blipFill>
          <a:blip r:embed="rId4">
            <a:extLst>
              <a:ext uri="{28A0092B-C50C-407E-A947-70E740481C1C}">
                <a14:useLocalDpi xmlns:a14="http://schemas.microsoft.com/office/drawing/2010/main" val="0"/>
              </a:ext>
            </a:extLst>
          </a:blip>
          <a:srcRect t="21896" b="19907"/>
          <a:stretch>
            <a:fillRect/>
          </a:stretch>
        </p:blipFill>
        <p:spPr bwMode="auto">
          <a:xfrm>
            <a:off x="54550" y="1791356"/>
            <a:ext cx="9851450" cy="3635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4" y="1137099"/>
            <a:ext cx="9906004" cy="523220"/>
          </a:xfrm>
          <a:prstGeom prst="rect">
            <a:avLst/>
          </a:prstGeom>
          <a:solidFill>
            <a:schemeClr val="bg1">
              <a:alpha val="44000"/>
            </a:schemeClr>
          </a:solidFill>
        </p:spPr>
        <p:txBody>
          <a:bodyPr wrap="square" rtlCol="0">
            <a:spAutoFit/>
          </a:bodyPr>
          <a:lstStyle/>
          <a:p>
            <a:pPr algn="ctr" eaLnBrk="0" fontAlgn="base" hangingPunct="0">
              <a:spcBef>
                <a:spcPct val="0"/>
              </a:spcBef>
              <a:spcAft>
                <a:spcPct val="0"/>
              </a:spcAft>
            </a:pPr>
            <a:r>
              <a:rPr lang="es-MX" sz="2800" b="1" dirty="0" smtClean="0">
                <a:latin typeface="Impact" pitchFamily="34" charset="0"/>
                <a:ea typeface="+mj-ea"/>
                <a:cs typeface="Arial" panose="020B0604020202020204" pitchFamily="34" charset="0"/>
              </a:rPr>
              <a:t>Avances Enero – Octubre de 2015</a:t>
            </a:r>
            <a:endParaRPr lang="es-MX" sz="2800" b="1" dirty="0">
              <a:latin typeface="Impact" pitchFamily="34" charset="0"/>
              <a:ea typeface="+mj-ea"/>
              <a:cs typeface="Arial" panose="020B0604020202020204" pitchFamily="34" charset="0"/>
            </a:endParaRPr>
          </a:p>
        </p:txBody>
      </p:sp>
      <p:sp>
        <p:nvSpPr>
          <p:cNvPr id="7" name="7 CuadroTexto"/>
          <p:cNvSpPr txBox="1">
            <a:spLocks noChangeArrowheads="1"/>
          </p:cNvSpPr>
          <p:nvPr/>
        </p:nvSpPr>
        <p:spPr bwMode="auto">
          <a:xfrm>
            <a:off x="7456196" y="5212911"/>
            <a:ext cx="2160588" cy="2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MX" sz="700" dirty="0">
                <a:solidFill>
                  <a:srgbClr val="D1E338"/>
                </a:solidFill>
              </a:rPr>
              <a:t>FOTOGRAFIA </a:t>
            </a:r>
            <a:r>
              <a:rPr lang="en-US" altLang="es-MX" sz="700" dirty="0">
                <a:solidFill>
                  <a:srgbClr val="D1E338"/>
                </a:solidFill>
                <a:ea typeface="Calibri" panose="020F0502020204030204" pitchFamily="34" charset="0"/>
                <a:cs typeface="Calibri" panose="020F0502020204030204" pitchFamily="34" charset="0"/>
              </a:rPr>
              <a:t>©ANDRES DALLIMONTI</a:t>
            </a:r>
          </a:p>
        </p:txBody>
      </p:sp>
      <p:pic>
        <p:nvPicPr>
          <p:cNvPr id="8" name="Imagen 7"/>
          <p:cNvPicPr>
            <a:picLocks noChangeAspect="1"/>
          </p:cNvPicPr>
          <p:nvPr/>
        </p:nvPicPr>
        <p:blipFill>
          <a:blip r:embed="rId5"/>
          <a:stretch>
            <a:fillRect/>
          </a:stretch>
        </p:blipFill>
        <p:spPr>
          <a:xfrm>
            <a:off x="7456196" y="1915768"/>
            <a:ext cx="2333823" cy="1473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088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pic>
        <p:nvPicPr>
          <p:cNvPr id="8" name="Imagen 7" descr="H:\01_Projects\CE\C1E15101_El Dorado\05_Proyecto\01_Basico F1\00_Ref\01_ARQ\Dorado_Norte_exterior_3D_002_LOW.jpg"/>
          <p:cNvPicPr/>
          <p:nvPr/>
        </p:nvPicPr>
        <p:blipFill>
          <a:blip r:embed="rId4" cstate="print"/>
          <a:srcRect/>
          <a:stretch>
            <a:fillRect/>
          </a:stretch>
        </p:blipFill>
        <p:spPr bwMode="auto">
          <a:xfrm>
            <a:off x="2090684" y="1052737"/>
            <a:ext cx="4117181" cy="2317433"/>
          </a:xfrm>
          <a:prstGeom prst="rect">
            <a:avLst/>
          </a:prstGeom>
          <a:noFill/>
          <a:ln w="9525">
            <a:noFill/>
            <a:miter lim="800000"/>
            <a:headEnd/>
            <a:tailEnd/>
          </a:ln>
        </p:spPr>
      </p:pic>
      <p:pic>
        <p:nvPicPr>
          <p:cNvPr id="7" name="Imagen 6"/>
          <p:cNvPicPr>
            <a:picLocks noChangeAspect="1"/>
          </p:cNvPicPr>
          <p:nvPr/>
        </p:nvPicPr>
        <p:blipFill>
          <a:blip r:embed="rId5"/>
          <a:stretch>
            <a:fillRect/>
          </a:stretch>
        </p:blipFill>
        <p:spPr>
          <a:xfrm>
            <a:off x="3224808" y="3645024"/>
            <a:ext cx="5121360" cy="1928152"/>
          </a:xfrm>
          <a:prstGeom prst="rect">
            <a:avLst/>
          </a:prstGeom>
        </p:spPr>
      </p:pic>
      <p:sp>
        <p:nvSpPr>
          <p:cNvPr id="10" name="88 CuadroTexto"/>
          <p:cNvSpPr txBox="1"/>
          <p:nvPr/>
        </p:nvSpPr>
        <p:spPr>
          <a:xfrm>
            <a:off x="5115018" y="2373470"/>
            <a:ext cx="5424426" cy="347916"/>
          </a:xfrm>
          <a:prstGeom prst="rect">
            <a:avLst/>
          </a:prstGeom>
          <a:noFill/>
        </p:spPr>
        <p:txBody>
          <a:bodyPr wrap="square" rtlCol="0">
            <a:spAutoFit/>
          </a:bodyPr>
          <a:lstStyle/>
          <a:p>
            <a:pPr algn="ctr" fontAlgn="base">
              <a:spcBef>
                <a:spcPct val="0"/>
              </a:spcBef>
              <a:spcAft>
                <a:spcPct val="0"/>
              </a:spcAft>
            </a:pPr>
            <a:r>
              <a:rPr lang="es-CO" sz="1661" b="1" dirty="0">
                <a:solidFill>
                  <a:prstClr val="black"/>
                </a:solidFill>
                <a:latin typeface="Arial" pitchFamily="34" charset="0"/>
                <a:cs typeface="Arial" pitchFamily="34" charset="0"/>
              </a:rPr>
              <a:t>OBRAS AMPLIACIÓN</a:t>
            </a:r>
          </a:p>
        </p:txBody>
      </p:sp>
    </p:spTree>
    <p:extLst>
      <p:ext uri="{BB962C8B-B14F-4D97-AF65-F5344CB8AC3E}">
        <p14:creationId xmlns:p14="http://schemas.microsoft.com/office/powerpoint/2010/main" val="23217762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a:xfrm>
            <a:off x="390668" y="492967"/>
            <a:ext cx="8312130" cy="11430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800" b="1" dirty="0" smtClean="0">
                <a:solidFill>
                  <a:srgbClr val="C00000"/>
                </a:solidFill>
                <a:latin typeface="Calibri" pitchFamily="34" charset="0"/>
                <a:ea typeface="Calibri" pitchFamily="34" charset="0"/>
                <a:cs typeface="Calibri" pitchFamily="34" charset="0"/>
              </a:rPr>
              <a:t>Ampliación Terminal de Pasajeros Internacional y módulos de conectividad exterior e interior</a:t>
            </a:r>
            <a:r>
              <a:rPr lang="es-CO" sz="4000" b="1" dirty="0" smtClean="0">
                <a:latin typeface="Calibri" pitchFamily="34" charset="0"/>
                <a:ea typeface="Calibri" pitchFamily="34" charset="0"/>
                <a:cs typeface="Calibri" pitchFamily="34" charset="0"/>
              </a:rPr>
              <a:t/>
            </a:r>
            <a:br>
              <a:rPr lang="es-CO" sz="4000" b="1" dirty="0" smtClean="0">
                <a:latin typeface="Calibri" pitchFamily="34" charset="0"/>
                <a:ea typeface="Calibri" pitchFamily="34" charset="0"/>
                <a:cs typeface="Calibri" pitchFamily="34" charset="0"/>
              </a:rPr>
            </a:br>
            <a:endParaRPr lang="es-MX" sz="4000" dirty="0"/>
          </a:p>
        </p:txBody>
      </p:sp>
      <p:pic>
        <p:nvPicPr>
          <p:cNvPr id="4" name="Imagen 3"/>
          <p:cNvPicPr>
            <a:picLocks noChangeAspect="1"/>
          </p:cNvPicPr>
          <p:nvPr/>
        </p:nvPicPr>
        <p:blipFill>
          <a:blip r:embed="rId3"/>
          <a:stretch>
            <a:fillRect/>
          </a:stretch>
        </p:blipFill>
        <p:spPr>
          <a:xfrm>
            <a:off x="361924" y="1172309"/>
            <a:ext cx="3796779" cy="2472715"/>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4"/>
          <a:stretch>
            <a:fillRect/>
          </a:stretch>
        </p:blipFill>
        <p:spPr>
          <a:xfrm>
            <a:off x="4517098" y="2185558"/>
            <a:ext cx="3962743" cy="3206963"/>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5"/>
          <a:stretch>
            <a:fillRect/>
          </a:stretch>
        </p:blipFill>
        <p:spPr>
          <a:xfrm>
            <a:off x="357158" y="3789040"/>
            <a:ext cx="3801545" cy="2568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61780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2 Imagen" descr="ICOCOLOR-02.png"/>
          <p:cNvPicPr>
            <a:picLocks noChangeAspect="1"/>
          </p:cNvPicPr>
          <p:nvPr/>
        </p:nvPicPr>
        <p:blipFill>
          <a:blip r:embed="rId2" cstate="print"/>
          <a:srcRect r="65521"/>
          <a:stretch>
            <a:fillRect/>
          </a:stretch>
        </p:blipFill>
        <p:spPr>
          <a:xfrm>
            <a:off x="7211140" y="1406381"/>
            <a:ext cx="1962169" cy="4743486"/>
          </a:xfrm>
          <a:prstGeom prst="rect">
            <a:avLst/>
          </a:prstGeom>
        </p:spPr>
      </p:pic>
      <p:pic>
        <p:nvPicPr>
          <p:cNvPr id="11" name="14 Imagen" descr="ICOCOLOR-09.png"/>
          <p:cNvPicPr>
            <a:picLocks noChangeAspect="1"/>
          </p:cNvPicPr>
          <p:nvPr/>
        </p:nvPicPr>
        <p:blipFill>
          <a:blip r:embed="rId3" cstate="print"/>
          <a:srcRect l="4944" r="52150"/>
          <a:stretch>
            <a:fillRect/>
          </a:stretch>
        </p:blipFill>
        <p:spPr>
          <a:xfrm>
            <a:off x="7507112" y="1406380"/>
            <a:ext cx="1666199" cy="4747846"/>
          </a:xfrm>
          <a:prstGeom prst="rect">
            <a:avLst/>
          </a:prstGeom>
        </p:spPr>
      </p:pic>
      <p:sp>
        <p:nvSpPr>
          <p:cNvPr id="7" name="Rectángulo 6"/>
          <p:cNvSpPr/>
          <p:nvPr/>
        </p:nvSpPr>
        <p:spPr>
          <a:xfrm>
            <a:off x="2220104" y="1011985"/>
            <a:ext cx="4652825" cy="376385"/>
          </a:xfrm>
          <a:prstGeom prst="rect">
            <a:avLst/>
          </a:prstGeom>
        </p:spPr>
        <p:txBody>
          <a:bodyPr wrap="square">
            <a:spAutoFit/>
          </a:bodyPr>
          <a:lstStyle/>
          <a:p>
            <a:pPr algn="just"/>
            <a:r>
              <a:rPr lang="es-ES" sz="1846" i="1" u="sng" dirty="0">
                <a:latin typeface="BolsterBold" pitchFamily="2" charset="0"/>
                <a:ea typeface="Times New Roman" panose="02020603050405020304" pitchFamily="18" charset="0"/>
              </a:rPr>
              <a:t>Contrato de Concesión 0186 de 1996 : Aeropuerto Cartagena </a:t>
            </a:r>
          </a:p>
        </p:txBody>
      </p:sp>
      <p:sp>
        <p:nvSpPr>
          <p:cNvPr id="9" name="CuadroTexto 8"/>
          <p:cNvSpPr txBox="1"/>
          <p:nvPr/>
        </p:nvSpPr>
        <p:spPr>
          <a:xfrm>
            <a:off x="1097803" y="5223661"/>
            <a:ext cx="5516921" cy="284052"/>
          </a:xfrm>
          <a:prstGeom prst="rect">
            <a:avLst/>
          </a:prstGeom>
          <a:noFill/>
        </p:spPr>
        <p:txBody>
          <a:bodyPr wrap="square" rtlCol="0">
            <a:spAutoFit/>
          </a:bodyPr>
          <a:lstStyle/>
          <a:p>
            <a:pPr algn="ctr"/>
            <a:r>
              <a:rPr lang="es-MX" sz="1246" b="1" dirty="0">
                <a:latin typeface="Candara" panose="020E0502030303020204" pitchFamily="34" charset="0"/>
              </a:rPr>
              <a:t>Plataforma Principal</a:t>
            </a:r>
          </a:p>
        </p:txBody>
      </p:sp>
      <p:pic>
        <p:nvPicPr>
          <p:cNvPr id="13" name="Imagen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7035" y="1760468"/>
            <a:ext cx="5630627" cy="338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01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961899" y="834545"/>
            <a:ext cx="5606660" cy="872369"/>
            <a:chOff x="1115618" y="65710"/>
            <a:chExt cx="3600398" cy="990639"/>
          </a:xfrm>
        </p:grpSpPr>
        <p:sp>
          <p:nvSpPr>
            <p:cNvPr id="3" name="Rectángulo 5"/>
            <p:cNvSpPr>
              <a:spLocks noChangeArrowheads="1"/>
            </p:cNvSpPr>
            <p:nvPr/>
          </p:nvSpPr>
          <p:spPr bwMode="auto">
            <a:xfrm>
              <a:off x="1195778" y="579132"/>
              <a:ext cx="2342700" cy="477217"/>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131" dirty="0">
                  <a:solidFill>
                    <a:prstClr val="black"/>
                  </a:solidFill>
                  <a:latin typeface="Impact" pitchFamily="34" charset="0"/>
                </a:rPr>
                <a:t>AEROPUERTO RAFAEL NUÑEZ</a:t>
              </a:r>
              <a:endParaRPr lang="es-CO" sz="2131" b="1" dirty="0">
                <a:solidFill>
                  <a:prstClr val="black"/>
                </a:solidFill>
                <a:latin typeface="Impact" pitchFamily="34" charset="0"/>
              </a:endParaRPr>
            </a:p>
          </p:txBody>
        </p:sp>
        <p:sp>
          <p:nvSpPr>
            <p:cNvPr id="4" name="Rectángulo 5"/>
            <p:cNvSpPr>
              <a:spLocks noChangeArrowheads="1"/>
            </p:cNvSpPr>
            <p:nvPr/>
          </p:nvSpPr>
          <p:spPr bwMode="auto">
            <a:xfrm>
              <a:off x="1115618" y="65710"/>
              <a:ext cx="3600398" cy="581414"/>
            </a:xfrm>
            <a:prstGeom prst="rect">
              <a:avLst/>
            </a:prstGeom>
            <a:noFill/>
            <a:ln w="9525">
              <a:noFill/>
              <a:miter lim="800000"/>
              <a:headEnd/>
              <a:tailEnd/>
            </a:ln>
          </p:spPr>
          <p:txBody>
            <a:bodyPr wrap="square">
              <a:spAutoFit/>
            </a:bodyPr>
            <a:lstStyle/>
            <a:p>
              <a:pPr>
                <a:defRPr/>
              </a:pPr>
              <a:r>
                <a:rPr lang="es-ES" sz="2727" b="1" dirty="0">
                  <a:solidFill>
                    <a:srgbClr val="FFCC00"/>
                  </a:solidFill>
                  <a:latin typeface="Impact" pitchFamily="34" charset="0"/>
                  <a:sym typeface="Helvetica Neue Bold Condensed" charset="0"/>
                </a:rPr>
                <a:t>CONCESIÓN</a:t>
              </a:r>
              <a:endParaRPr lang="es-ES" sz="2386" b="1" dirty="0">
                <a:ln w="10541" cmpd="sng">
                  <a:solidFill>
                    <a:srgbClr val="4F81BD">
                      <a:shade val="88000"/>
                      <a:satMod val="110000"/>
                    </a:srgbClr>
                  </a:solidFill>
                  <a:prstDash val="solid"/>
                </a:ln>
                <a:solidFill>
                  <a:srgbClr val="FFCC00"/>
                </a:solidFill>
                <a:latin typeface="Franklin Gothic Demi Cond" pitchFamily="34" charset="0"/>
                <a:sym typeface="Helvetica Neue Bold Condensed" charset="0"/>
              </a:endParaRPr>
            </a:p>
          </p:txBody>
        </p:sp>
      </p:grpSp>
      <p:sp>
        <p:nvSpPr>
          <p:cNvPr id="8" name="30 CuadroTexto"/>
          <p:cNvSpPr txBox="1">
            <a:spLocks noChangeArrowheads="1"/>
          </p:cNvSpPr>
          <p:nvPr/>
        </p:nvSpPr>
        <p:spPr bwMode="auto">
          <a:xfrm flipH="1">
            <a:off x="5351814" y="1723533"/>
            <a:ext cx="3622250" cy="275909"/>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193" dirty="0">
                <a:solidFill>
                  <a:prstClr val="white"/>
                </a:solidFill>
                <a:latin typeface="Calibri" panose="020F0502020204030204" pitchFamily="34" charset="0"/>
                <a:cs typeface="Arial" pitchFamily="34" charset="0"/>
              </a:rPr>
              <a:t>INFORMACIÓN GENERAL</a:t>
            </a:r>
          </a:p>
        </p:txBody>
      </p:sp>
      <p:graphicFrame>
        <p:nvGraphicFramePr>
          <p:cNvPr id="9" name="3 Tabla"/>
          <p:cNvGraphicFramePr>
            <a:graphicFrameLocks noGrp="1"/>
          </p:cNvGraphicFramePr>
          <p:nvPr>
            <p:extLst/>
          </p:nvPr>
        </p:nvGraphicFramePr>
        <p:xfrm>
          <a:off x="5361348" y="2036193"/>
          <a:ext cx="3612718" cy="1748344"/>
        </p:xfrm>
        <a:graphic>
          <a:graphicData uri="http://schemas.openxmlformats.org/drawingml/2006/table">
            <a:tbl>
              <a:tblPr firstRow="1" bandRow="1">
                <a:tableStyleId>{BC89EF96-8CEA-46FF-86C4-4CE0E7609802}</a:tableStyleId>
              </a:tblPr>
              <a:tblGrid>
                <a:gridCol w="2153734"/>
                <a:gridCol w="1458984"/>
              </a:tblGrid>
              <a:tr h="233740">
                <a:tc>
                  <a:txBody>
                    <a:bodyPr/>
                    <a:lstStyle/>
                    <a:p>
                      <a:pPr marL="0" algn="l" defTabSz="914400" rtl="0" eaLnBrk="1" latinLnBrk="0" hangingPunct="1"/>
                      <a:r>
                        <a:rPr lang="es-ES" sz="1050" kern="1200" dirty="0" smtClean="0">
                          <a:latin typeface="+mn-lt"/>
                        </a:rPr>
                        <a:t>Contrato</a:t>
                      </a:r>
                      <a:endParaRPr lang="es-CO" sz="1050" b="1" kern="1200" dirty="0">
                        <a:solidFill>
                          <a:schemeClr val="dk1"/>
                        </a:solidFill>
                        <a:latin typeface="+mn-lt"/>
                        <a:ea typeface="+mn-ea"/>
                        <a:cs typeface="Arial" panose="020B0604020202020204" pitchFamily="34" charset="0"/>
                      </a:endParaRPr>
                    </a:p>
                  </a:txBody>
                  <a:tcPr marL="77913" marR="77913" marT="38957" marB="38957"/>
                </a:tc>
                <a:tc>
                  <a:txBody>
                    <a:bodyPr/>
                    <a:lstStyle/>
                    <a:p>
                      <a:pPr lvl="0" algn="ctr"/>
                      <a:r>
                        <a:rPr lang="es-MX" sz="1050" dirty="0" smtClean="0">
                          <a:latin typeface="+mn-lt"/>
                        </a:rPr>
                        <a:t>0186</a:t>
                      </a:r>
                      <a:r>
                        <a:rPr lang="es-MX" sz="1050" baseline="0" dirty="0" smtClean="0">
                          <a:latin typeface="+mn-lt"/>
                        </a:rPr>
                        <a:t> de 1996</a:t>
                      </a:r>
                      <a:endParaRPr lang="es-MX" sz="1050" dirty="0">
                        <a:latin typeface="+mn-lt"/>
                      </a:endParaRPr>
                    </a:p>
                  </a:txBody>
                  <a:tcPr marL="8116" marR="8116" marT="8116" marB="0" anchor="ctr"/>
                </a:tc>
              </a:tr>
              <a:tr h="311654">
                <a:tc>
                  <a:txBody>
                    <a:bodyPr/>
                    <a:lstStyle/>
                    <a:p>
                      <a:pPr marL="0" algn="l" defTabSz="914400" rtl="0" eaLnBrk="1" latinLnBrk="0" hangingPunct="1"/>
                      <a:r>
                        <a:rPr lang="es-CO" sz="1050" kern="1200" dirty="0" smtClean="0">
                          <a:latin typeface="+mn-lt"/>
                        </a:rPr>
                        <a:t>Concesionario</a:t>
                      </a:r>
                      <a:endParaRPr lang="es-CO" sz="1050" b="1" kern="1200" dirty="0">
                        <a:solidFill>
                          <a:schemeClr val="dk1"/>
                        </a:solidFill>
                        <a:latin typeface="+mn-lt"/>
                        <a:ea typeface="+mn-ea"/>
                        <a:cs typeface="Arial" panose="020B0604020202020204" pitchFamily="34" charset="0"/>
                      </a:endParaRPr>
                    </a:p>
                  </a:txBody>
                  <a:tcPr marL="77913" marR="77913" marT="38957" marB="38957" anchor="ctr"/>
                </a:tc>
                <a:tc>
                  <a:txBody>
                    <a:bodyPr/>
                    <a:lstStyle/>
                    <a:p>
                      <a:pPr lvl="0" algn="ctr"/>
                      <a:r>
                        <a:rPr lang="es-MX" sz="1050" dirty="0" smtClean="0">
                          <a:latin typeface="+mn-lt"/>
                        </a:rPr>
                        <a:t>Sociedad</a:t>
                      </a:r>
                      <a:r>
                        <a:rPr lang="es-MX" sz="1050" baseline="0" dirty="0" smtClean="0">
                          <a:latin typeface="+mn-lt"/>
                        </a:rPr>
                        <a:t> Aeroportuaria de la Costa S.A - SACSA. S.A.</a:t>
                      </a:r>
                      <a:endParaRPr lang="es-MX" sz="1050" dirty="0">
                        <a:latin typeface="+mn-lt"/>
                      </a:endParaRPr>
                    </a:p>
                  </a:txBody>
                  <a:tcPr marL="0" marR="0" marT="0" marB="0" anchor="ctr"/>
                </a:tc>
              </a:tr>
              <a:tr h="233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50" kern="1200" dirty="0" smtClean="0">
                          <a:latin typeface="+mn-lt"/>
                        </a:rPr>
                        <a:t>Fecha de suscripción</a:t>
                      </a:r>
                      <a:endParaRPr lang="es-ES" sz="1050" b="1" kern="1200" dirty="0" smtClean="0">
                        <a:solidFill>
                          <a:schemeClr val="dk1"/>
                        </a:solidFill>
                        <a:latin typeface="+mn-lt"/>
                        <a:ea typeface="+mn-ea"/>
                        <a:cs typeface="Arial" panose="020B0604020202020204" pitchFamily="34" charset="0"/>
                      </a:endParaRPr>
                    </a:p>
                  </a:txBody>
                  <a:tcPr marL="77913" marR="77913" marT="38957" marB="3895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kern="1200" dirty="0" smtClean="0">
                          <a:solidFill>
                            <a:schemeClr val="dk1"/>
                          </a:solidFill>
                          <a:latin typeface="+mn-lt"/>
                          <a:ea typeface="+mn-ea"/>
                          <a:cs typeface="Arial" panose="020B0604020202020204" pitchFamily="34" charset="0"/>
                        </a:rPr>
                        <a:t>09/08/1996</a:t>
                      </a:r>
                      <a:endParaRPr lang="es-CO" sz="1050" b="0" kern="1200" dirty="0">
                        <a:solidFill>
                          <a:schemeClr val="dk1"/>
                        </a:solidFill>
                        <a:latin typeface="+mn-lt"/>
                        <a:ea typeface="+mn-ea"/>
                        <a:cs typeface="Arial" panose="020B0604020202020204" pitchFamily="34" charset="0"/>
                      </a:endParaRPr>
                    </a:p>
                  </a:txBody>
                  <a:tcPr marL="77913" marR="77913" marT="38957" marB="38957"/>
                </a:tc>
              </a:tr>
              <a:tr h="233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50" kern="1200" dirty="0" smtClean="0">
                          <a:latin typeface="+mn-lt"/>
                        </a:rPr>
                        <a:t>Fecha de inicio </a:t>
                      </a:r>
                      <a:endParaRPr lang="es-ES" sz="1050" b="1" kern="1200" dirty="0" smtClean="0">
                        <a:solidFill>
                          <a:schemeClr val="dk1"/>
                        </a:solidFill>
                        <a:latin typeface="+mn-lt"/>
                        <a:ea typeface="+mn-ea"/>
                        <a:cs typeface="Arial" panose="020B0604020202020204" pitchFamily="34" charset="0"/>
                      </a:endParaRPr>
                    </a:p>
                  </a:txBody>
                  <a:tcPr marL="77913" marR="77913" marT="38957" marB="3895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kern="1200" dirty="0" smtClean="0">
                          <a:solidFill>
                            <a:schemeClr val="dk1"/>
                          </a:solidFill>
                          <a:latin typeface="+mn-lt"/>
                          <a:ea typeface="+mn-ea"/>
                          <a:cs typeface="Arial" panose="020B0604020202020204" pitchFamily="34" charset="0"/>
                        </a:rPr>
                        <a:t>25/09/1996</a:t>
                      </a:r>
                      <a:endParaRPr lang="es-CO" sz="1050" b="0" kern="1200" dirty="0">
                        <a:solidFill>
                          <a:schemeClr val="dk1"/>
                        </a:solidFill>
                        <a:latin typeface="+mn-lt"/>
                        <a:ea typeface="+mn-ea"/>
                        <a:cs typeface="Arial" panose="020B0604020202020204" pitchFamily="34" charset="0"/>
                      </a:endParaRPr>
                    </a:p>
                  </a:txBody>
                  <a:tcPr marL="77913" marR="77913" marT="38957" marB="38957" anchor="ctr"/>
                </a:tc>
              </a:tr>
              <a:tr h="233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50" kern="1200" dirty="0" smtClean="0">
                          <a:latin typeface="+mn-lt"/>
                        </a:rPr>
                        <a:t>Plazo Inicial </a:t>
                      </a:r>
                      <a:endParaRPr lang="es-ES" sz="1050" b="1" kern="1200" dirty="0" smtClean="0">
                        <a:solidFill>
                          <a:schemeClr val="dk1"/>
                        </a:solidFill>
                        <a:latin typeface="+mn-lt"/>
                        <a:ea typeface="+mn-ea"/>
                        <a:cs typeface="Arial" panose="020B0604020202020204" pitchFamily="34" charset="0"/>
                      </a:endParaRPr>
                    </a:p>
                  </a:txBody>
                  <a:tcPr marL="77913" marR="77913" marT="38957" marB="3895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kern="1200" dirty="0" smtClean="0">
                          <a:solidFill>
                            <a:schemeClr val="dk1"/>
                          </a:solidFill>
                          <a:latin typeface="+mn-lt"/>
                          <a:ea typeface="+mn-ea"/>
                          <a:cs typeface="Arial" panose="020B0604020202020204" pitchFamily="34" charset="0"/>
                        </a:rPr>
                        <a:t>15</a:t>
                      </a:r>
                      <a:r>
                        <a:rPr lang="es-CO" sz="1050" b="0" kern="1200" baseline="0" dirty="0" smtClean="0">
                          <a:solidFill>
                            <a:schemeClr val="dk1"/>
                          </a:solidFill>
                          <a:latin typeface="+mn-lt"/>
                          <a:ea typeface="+mn-ea"/>
                          <a:cs typeface="Arial" panose="020B0604020202020204" pitchFamily="34" charset="0"/>
                        </a:rPr>
                        <a:t> años </a:t>
                      </a:r>
                      <a:endParaRPr lang="es-CO" sz="1050" b="0" kern="1200" dirty="0" smtClean="0">
                        <a:solidFill>
                          <a:schemeClr val="dk1"/>
                        </a:solidFill>
                        <a:latin typeface="+mn-lt"/>
                        <a:ea typeface="+mn-ea"/>
                        <a:cs typeface="Arial" panose="020B0604020202020204" pitchFamily="34" charset="0"/>
                      </a:endParaRPr>
                    </a:p>
                  </a:txBody>
                  <a:tcPr marL="77913" marR="77913" marT="38957" marB="38957"/>
                </a:tc>
              </a:tr>
              <a:tr h="233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50" b="0" kern="1200" dirty="0" smtClean="0">
                          <a:solidFill>
                            <a:schemeClr val="dk1"/>
                          </a:solidFill>
                          <a:latin typeface="+mn-lt"/>
                          <a:ea typeface="+mn-ea"/>
                          <a:cs typeface="Arial" panose="020B0604020202020204" pitchFamily="34" charset="0"/>
                        </a:rPr>
                        <a:t>Plazo adicional </a:t>
                      </a:r>
                    </a:p>
                  </a:txBody>
                  <a:tcPr marL="77913" marR="77913" marT="38957" marB="3895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kern="1200" dirty="0" smtClean="0">
                          <a:solidFill>
                            <a:schemeClr val="dk1"/>
                          </a:solidFill>
                          <a:latin typeface="+mn-lt"/>
                          <a:ea typeface="+mn-ea"/>
                          <a:cs typeface="Arial" panose="020B0604020202020204" pitchFamily="34" charset="0"/>
                        </a:rPr>
                        <a:t>9 años</a:t>
                      </a:r>
                    </a:p>
                  </a:txBody>
                  <a:tcPr marL="77913" marR="77913" marT="38957" marB="38957"/>
                </a:tc>
              </a:tr>
              <a:tr h="238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50" b="0" kern="1200" dirty="0" smtClean="0">
                          <a:solidFill>
                            <a:schemeClr val="dk1"/>
                          </a:solidFill>
                          <a:latin typeface="+mn-lt"/>
                          <a:ea typeface="+mn-ea"/>
                          <a:cs typeface="Arial" panose="020B0604020202020204" pitchFamily="34" charset="0"/>
                        </a:rPr>
                        <a:t>Fecha de</a:t>
                      </a:r>
                      <a:r>
                        <a:rPr lang="es-ES" sz="1050" b="0" kern="1200" baseline="0" dirty="0" smtClean="0">
                          <a:solidFill>
                            <a:schemeClr val="dk1"/>
                          </a:solidFill>
                          <a:latin typeface="+mn-lt"/>
                          <a:ea typeface="+mn-ea"/>
                          <a:cs typeface="Arial" panose="020B0604020202020204" pitchFamily="34" charset="0"/>
                        </a:rPr>
                        <a:t> reversión del Proyecto</a:t>
                      </a:r>
                      <a:endParaRPr lang="es-ES" sz="1050" b="0" kern="1200" dirty="0" smtClean="0">
                        <a:solidFill>
                          <a:schemeClr val="dk1"/>
                        </a:solidFill>
                        <a:latin typeface="+mn-lt"/>
                        <a:ea typeface="+mn-ea"/>
                        <a:cs typeface="Arial" panose="020B0604020202020204" pitchFamily="34" charset="0"/>
                      </a:endParaRPr>
                    </a:p>
                  </a:txBody>
                  <a:tcPr marL="77913" marR="77913" marT="38957" marB="38957"/>
                </a:tc>
                <a:tc>
                  <a:txBody>
                    <a:bodyPr/>
                    <a:lstStyle/>
                    <a:p>
                      <a:pPr marL="0" algn="ctr" defTabSz="914400" rtl="0" eaLnBrk="1" latinLnBrk="0" hangingPunct="1"/>
                      <a:r>
                        <a:rPr lang="es-CO" sz="1050" b="0" kern="1200" dirty="0" smtClean="0">
                          <a:solidFill>
                            <a:schemeClr val="dk1"/>
                          </a:solidFill>
                          <a:latin typeface="+mn-lt"/>
                          <a:ea typeface="+mn-ea"/>
                          <a:cs typeface="Arial" panose="020B0604020202020204" pitchFamily="34" charset="0"/>
                        </a:rPr>
                        <a:t>25/09/2020</a:t>
                      </a:r>
                      <a:endParaRPr lang="es-CO" sz="1050" b="0" kern="1200" dirty="0">
                        <a:solidFill>
                          <a:schemeClr val="dk1"/>
                        </a:solidFill>
                        <a:latin typeface="+mn-lt"/>
                        <a:ea typeface="+mn-ea"/>
                        <a:cs typeface="Arial" panose="020B0604020202020204" pitchFamily="34" charset="0"/>
                      </a:endParaRPr>
                    </a:p>
                  </a:txBody>
                  <a:tcPr marL="77913" marR="77913" marT="38957" marB="38957"/>
                </a:tc>
              </a:tr>
            </a:tbl>
          </a:graphicData>
        </a:graphic>
      </p:graphicFrame>
      <p:pic>
        <p:nvPicPr>
          <p:cNvPr id="2050" name="Picture 2" descr="http://www.eluniversal.com.co/sites/default/files/201402/av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804" y="2123909"/>
            <a:ext cx="3904122" cy="2610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3" name="Tabla 12"/>
          <p:cNvGraphicFramePr>
            <a:graphicFrameLocks noGrp="1"/>
          </p:cNvGraphicFramePr>
          <p:nvPr>
            <p:extLst/>
          </p:nvPr>
        </p:nvGraphicFramePr>
        <p:xfrm>
          <a:off x="5418282" y="4027220"/>
          <a:ext cx="3456384" cy="1143180"/>
        </p:xfrm>
        <a:graphic>
          <a:graphicData uri="http://schemas.openxmlformats.org/drawingml/2006/table">
            <a:tbl>
              <a:tblPr firstRow="1" bandRow="1">
                <a:tableStyleId>{BC89EF96-8CEA-46FF-86C4-4CE0E7609802}</a:tableStyleId>
              </a:tblPr>
              <a:tblGrid>
                <a:gridCol w="1861130"/>
                <a:gridCol w="1595254"/>
              </a:tblGrid>
              <a:tr h="315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50" u="none" strike="noStrike" kern="1200" dirty="0" smtClean="0">
                          <a:effectLst/>
                        </a:rPr>
                        <a:t>Interventor:</a:t>
                      </a:r>
                      <a:endParaRPr lang="es-CO" sz="1050" b="0" u="none" strike="noStrike" kern="1200" dirty="0">
                        <a:solidFill>
                          <a:schemeClr val="tx1"/>
                        </a:solidFill>
                        <a:effectLst/>
                        <a:latin typeface="+mn-lt"/>
                        <a:ea typeface="+mn-ea"/>
                        <a:cs typeface="Arial" panose="020B0604020202020204" pitchFamily="34" charset="0"/>
                      </a:endParaRPr>
                    </a:p>
                  </a:txBody>
                  <a:tcPr marL="63305" marR="63305" marT="31652" marB="31652" anchor="ctr"/>
                </a:tc>
                <a:tc>
                  <a:txBody>
                    <a:bodyPr/>
                    <a:lstStyle/>
                    <a:p>
                      <a:pPr algn="ctr" fontAlgn="ctr"/>
                      <a:r>
                        <a:rPr lang="es-CO" sz="1050" b="0" i="0" u="none" strike="noStrike" dirty="0" smtClean="0">
                          <a:solidFill>
                            <a:srgbClr val="000000"/>
                          </a:solidFill>
                          <a:latin typeface="+mn-lt"/>
                          <a:cs typeface="Arial" panose="020B0604020202020204" pitchFamily="34" charset="0"/>
                        </a:rPr>
                        <a:t>Unión</a:t>
                      </a:r>
                      <a:r>
                        <a:rPr lang="es-CO" sz="1050" b="0" i="0" u="none" strike="noStrike" baseline="0" dirty="0" smtClean="0">
                          <a:solidFill>
                            <a:srgbClr val="000000"/>
                          </a:solidFill>
                          <a:latin typeface="+mn-lt"/>
                          <a:cs typeface="Arial" panose="020B0604020202020204" pitchFamily="34" charset="0"/>
                        </a:rPr>
                        <a:t> temporal Concesión Aeropuerto Cartagena</a:t>
                      </a:r>
                      <a:endParaRPr lang="es-CO" sz="1050" b="0" i="0" u="none" strike="noStrike" dirty="0">
                        <a:solidFill>
                          <a:srgbClr val="000000"/>
                        </a:solidFill>
                        <a:latin typeface="+mn-lt"/>
                        <a:cs typeface="Arial" panose="020B0604020202020204" pitchFamily="34" charset="0"/>
                      </a:endParaRPr>
                    </a:p>
                  </a:txBody>
                  <a:tcPr marL="6594" marR="6594" marT="6594" marB="0" anchor="ctr"/>
                </a:tc>
              </a:tr>
              <a:tr h="2721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50" u="none" strike="noStrike" kern="1200" dirty="0" smtClean="0">
                          <a:effectLst/>
                        </a:rPr>
                        <a:t>Fecha Inicio</a:t>
                      </a:r>
                      <a:r>
                        <a:rPr lang="es-CO" sz="1050" u="none" strike="noStrike" kern="1200" baseline="0" dirty="0" smtClean="0">
                          <a:effectLst/>
                        </a:rPr>
                        <a:t> interventoría</a:t>
                      </a:r>
                      <a:endParaRPr lang="es-CO" sz="1050" b="0" u="none" strike="noStrike" kern="1200" dirty="0">
                        <a:solidFill>
                          <a:schemeClr val="tx1"/>
                        </a:solidFill>
                        <a:effectLst/>
                        <a:latin typeface="+mn-lt"/>
                        <a:ea typeface="+mn-ea"/>
                        <a:cs typeface="Arial" panose="020B0604020202020204" pitchFamily="34" charset="0"/>
                      </a:endParaRPr>
                    </a:p>
                  </a:txBody>
                  <a:tcPr marL="63305" marR="63305" marT="31652" marB="31652" anchor="ctr"/>
                </a:tc>
                <a:tc>
                  <a:txBody>
                    <a:bodyPr/>
                    <a:lstStyle/>
                    <a:p>
                      <a:pPr algn="ctr" fontAlgn="ctr"/>
                      <a:r>
                        <a:rPr lang="es-CO" sz="1050" b="0" i="0" u="none" strike="noStrike" dirty="0" smtClean="0">
                          <a:solidFill>
                            <a:srgbClr val="000000"/>
                          </a:solidFill>
                          <a:latin typeface="+mn-lt"/>
                          <a:cs typeface="Arial" panose="020B0604020202020204" pitchFamily="34" charset="0"/>
                        </a:rPr>
                        <a:t>21 de enero 2014 </a:t>
                      </a:r>
                      <a:endParaRPr lang="es-CO" sz="1050" b="0" i="0" u="none" strike="noStrike" dirty="0">
                        <a:solidFill>
                          <a:srgbClr val="000000"/>
                        </a:solidFill>
                        <a:latin typeface="+mn-lt"/>
                        <a:cs typeface="Arial" panose="020B0604020202020204" pitchFamily="34" charset="0"/>
                      </a:endParaRPr>
                    </a:p>
                  </a:txBody>
                  <a:tcPr marL="6594" marR="6594" marT="6594" marB="0" anchor="ctr"/>
                </a:tc>
              </a:tr>
              <a:tr h="2721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50" u="none" strike="noStrike" kern="1200" dirty="0" smtClean="0">
                          <a:effectLst/>
                        </a:rPr>
                        <a:t>Fecha Fin:</a:t>
                      </a:r>
                      <a:endParaRPr lang="es-CO" sz="1050" b="0" u="none" strike="noStrike" kern="1200" dirty="0">
                        <a:solidFill>
                          <a:schemeClr val="tx1"/>
                        </a:solidFill>
                        <a:effectLst/>
                        <a:latin typeface="+mn-lt"/>
                        <a:ea typeface="+mn-ea"/>
                        <a:cs typeface="Arial" panose="020B0604020202020204" pitchFamily="34" charset="0"/>
                      </a:endParaRPr>
                    </a:p>
                  </a:txBody>
                  <a:tcPr marL="63305" marR="63305" marT="31652" marB="31652" anchor="ctr"/>
                </a:tc>
                <a:tc>
                  <a:txBody>
                    <a:bodyPr/>
                    <a:lstStyle/>
                    <a:p>
                      <a:pPr algn="ctr" fontAlgn="ctr"/>
                      <a:r>
                        <a:rPr lang="es-CO" sz="1050" b="0" i="0" u="none" strike="noStrike" dirty="0" smtClean="0">
                          <a:solidFill>
                            <a:srgbClr val="000000"/>
                          </a:solidFill>
                          <a:latin typeface="+mn-lt"/>
                          <a:cs typeface="Arial" panose="020B0604020202020204" pitchFamily="34" charset="0"/>
                        </a:rPr>
                        <a:t>26 de enero 2021</a:t>
                      </a:r>
                      <a:endParaRPr lang="es-CO" sz="1050" b="0" i="0" u="none" strike="noStrike" dirty="0">
                        <a:solidFill>
                          <a:srgbClr val="000000"/>
                        </a:solidFill>
                        <a:latin typeface="+mn-lt"/>
                        <a:cs typeface="Arial" panose="020B0604020202020204" pitchFamily="34" charset="0"/>
                      </a:endParaRPr>
                    </a:p>
                  </a:txBody>
                  <a:tcPr marL="6594" marR="6594" marT="6594" marB="0" anchor="ctr"/>
                </a:tc>
              </a:tr>
              <a:tr h="2721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50" u="none" strike="noStrike" kern="1200" dirty="0" smtClean="0">
                          <a:effectLst/>
                        </a:rPr>
                        <a:t>Valor Interventoría ($)</a:t>
                      </a:r>
                      <a:endParaRPr lang="es-CO" sz="1050" b="0" u="none" strike="noStrike" kern="1200" dirty="0">
                        <a:solidFill>
                          <a:schemeClr val="tx1"/>
                        </a:solidFill>
                        <a:effectLst/>
                        <a:latin typeface="+mn-lt"/>
                        <a:ea typeface="+mn-ea"/>
                        <a:cs typeface="Arial" panose="020B0604020202020204" pitchFamily="34" charset="0"/>
                      </a:endParaRPr>
                    </a:p>
                  </a:txBody>
                  <a:tcPr marL="63305" marR="63305" marT="31652" marB="31652" anchor="ctr"/>
                </a:tc>
                <a:tc>
                  <a:txBody>
                    <a:bodyPr/>
                    <a:lstStyle/>
                    <a:p>
                      <a:pPr algn="ctr" fontAlgn="ctr"/>
                      <a:r>
                        <a:rPr lang="es-CO" sz="1050" b="0" i="0" u="none" strike="noStrike" dirty="0" smtClean="0">
                          <a:solidFill>
                            <a:srgbClr val="000000"/>
                          </a:solidFill>
                          <a:latin typeface="+mn-lt"/>
                          <a:cs typeface="Arial" panose="020B0604020202020204" pitchFamily="34" charset="0"/>
                        </a:rPr>
                        <a:t>11.168.046.856.oo </a:t>
                      </a:r>
                      <a:endParaRPr lang="es-CO" sz="1050" b="0" i="0" u="none" strike="noStrike" dirty="0">
                        <a:solidFill>
                          <a:srgbClr val="000000"/>
                        </a:solidFill>
                        <a:latin typeface="+mn-lt"/>
                        <a:cs typeface="Arial" panose="020B0604020202020204" pitchFamily="34" charset="0"/>
                      </a:endParaRPr>
                    </a:p>
                  </a:txBody>
                  <a:tcPr marL="6594" marR="6594" marT="6594" marB="0" anchor="ctr"/>
                </a:tc>
              </a:tr>
            </a:tbl>
          </a:graphicData>
        </a:graphic>
      </p:graphicFrame>
      <p:grpSp>
        <p:nvGrpSpPr>
          <p:cNvPr id="18" name="Grupo 22"/>
          <p:cNvGrpSpPr/>
          <p:nvPr/>
        </p:nvGrpSpPr>
        <p:grpSpPr>
          <a:xfrm>
            <a:off x="523767" y="933752"/>
            <a:ext cx="810013" cy="832514"/>
            <a:chOff x="1988321" y="0"/>
            <a:chExt cx="810013" cy="832513"/>
          </a:xfrm>
        </p:grpSpPr>
        <p:sp>
          <p:nvSpPr>
            <p:cNvPr id="19"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1</a:t>
              </a:r>
              <a:endParaRPr lang="es-CO" sz="3200" b="1" dirty="0">
                <a:solidFill>
                  <a:srgbClr val="BC3510"/>
                </a:solidFill>
                <a:latin typeface="Arial Black" panose="020B0A04020102020204" pitchFamily="34" charset="0"/>
              </a:endParaRPr>
            </a:p>
          </p:txBody>
        </p:sp>
      </p:grpSp>
      <p:sp>
        <p:nvSpPr>
          <p:cNvPr id="14" name="30 CuadroTexto"/>
          <p:cNvSpPr txBox="1">
            <a:spLocks noChangeArrowheads="1"/>
          </p:cNvSpPr>
          <p:nvPr/>
        </p:nvSpPr>
        <p:spPr bwMode="auto">
          <a:xfrm flipH="1">
            <a:off x="920553" y="4752944"/>
            <a:ext cx="3931145" cy="291170"/>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292" dirty="0">
                <a:solidFill>
                  <a:prstClr val="white"/>
                </a:solidFill>
                <a:latin typeface="Arial" pitchFamily="34" charset="0"/>
                <a:cs typeface="Arial" pitchFamily="34" charset="0"/>
              </a:rPr>
              <a:t>INVERSIONES (Millones) * </a:t>
            </a:r>
          </a:p>
        </p:txBody>
      </p:sp>
      <p:graphicFrame>
        <p:nvGraphicFramePr>
          <p:cNvPr id="15" name="5 Tabla"/>
          <p:cNvGraphicFramePr>
            <a:graphicFrameLocks noGrp="1"/>
          </p:cNvGraphicFramePr>
          <p:nvPr>
            <p:extLst/>
          </p:nvPr>
        </p:nvGraphicFramePr>
        <p:xfrm>
          <a:off x="920555" y="5129757"/>
          <a:ext cx="3931145" cy="282526"/>
        </p:xfrm>
        <a:graphic>
          <a:graphicData uri="http://schemas.openxmlformats.org/drawingml/2006/table">
            <a:tbl>
              <a:tblPr firstRow="1" bandRow="1">
                <a:tableStyleId>{E8B1032C-EA38-4F05-BA0D-38AFFFC7BED3}</a:tableStyleId>
              </a:tblPr>
              <a:tblGrid>
                <a:gridCol w="2889349"/>
                <a:gridCol w="1041796"/>
              </a:tblGrid>
              <a:tr h="281354">
                <a:tc>
                  <a:txBody>
                    <a:bodyPr/>
                    <a:lstStyle/>
                    <a:p>
                      <a:pPr marL="0" algn="l" defTabSz="914400" rtl="0" eaLnBrk="1" latinLnBrk="0" hangingPunct="1"/>
                      <a:r>
                        <a:rPr lang="es-ES" sz="1300" b="1" u="none" strike="noStrike" kern="1200" dirty="0" smtClean="0">
                          <a:solidFill>
                            <a:schemeClr val="tx1"/>
                          </a:solidFill>
                          <a:effectLst/>
                          <a:latin typeface="+mn-lt"/>
                          <a:ea typeface="+mn-ea"/>
                          <a:cs typeface="+mn-cs"/>
                        </a:rPr>
                        <a:t>Inversión realizada hasta Dic 2013</a:t>
                      </a:r>
                      <a:endParaRPr lang="es-CO" sz="1300" b="1" u="none" strike="noStrike" kern="1200" dirty="0">
                        <a:solidFill>
                          <a:schemeClr val="tx1"/>
                        </a:solidFill>
                        <a:effectLst/>
                        <a:latin typeface="+mn-lt"/>
                        <a:ea typeface="+mn-ea"/>
                        <a:cs typeface="+mn-cs"/>
                      </a:endParaRPr>
                    </a:p>
                  </a:txBody>
                  <a:tcPr marL="84406" marR="84406" marT="42203" marB="42203"/>
                </a:tc>
                <a:tc>
                  <a:txBody>
                    <a:bodyPr/>
                    <a:lstStyle/>
                    <a:p>
                      <a:pPr algn="ctr"/>
                      <a:r>
                        <a:rPr lang="es-CO" sz="1300" b="1" dirty="0" smtClean="0">
                          <a:solidFill>
                            <a:schemeClr val="tx1"/>
                          </a:solidFill>
                          <a:latin typeface="+mn-lt"/>
                          <a:cs typeface="Arial" panose="020B0604020202020204" pitchFamily="34" charset="0"/>
                        </a:rPr>
                        <a:t>$ 55.353</a:t>
                      </a:r>
                    </a:p>
                  </a:txBody>
                  <a:tcPr marL="84406" marR="84406" marT="42203" marB="42203" anchor="ctr"/>
                </a:tc>
              </a:tr>
            </a:tbl>
          </a:graphicData>
        </a:graphic>
      </p:graphicFrame>
      <p:graphicFrame>
        <p:nvGraphicFramePr>
          <p:cNvPr id="16" name="5 Tabla"/>
          <p:cNvGraphicFramePr>
            <a:graphicFrameLocks noGrp="1"/>
          </p:cNvGraphicFramePr>
          <p:nvPr>
            <p:extLst/>
          </p:nvPr>
        </p:nvGraphicFramePr>
        <p:xfrm>
          <a:off x="926948" y="5476854"/>
          <a:ext cx="3931145" cy="282526"/>
        </p:xfrm>
        <a:graphic>
          <a:graphicData uri="http://schemas.openxmlformats.org/drawingml/2006/table">
            <a:tbl>
              <a:tblPr firstRow="1" bandRow="1">
                <a:tableStyleId>{E8B1032C-EA38-4F05-BA0D-38AFFFC7BED3}</a:tableStyleId>
              </a:tblPr>
              <a:tblGrid>
                <a:gridCol w="2889349"/>
                <a:gridCol w="1041796"/>
              </a:tblGrid>
              <a:tr h="281354">
                <a:tc>
                  <a:txBody>
                    <a:bodyPr/>
                    <a:lstStyle/>
                    <a:p>
                      <a:pPr marL="0" algn="l" defTabSz="914400" rtl="0" eaLnBrk="1" latinLnBrk="0" hangingPunct="1"/>
                      <a:r>
                        <a:rPr lang="es-MX" sz="1300" b="1" u="none" strike="noStrike" kern="1200" dirty="0" smtClean="0">
                          <a:solidFill>
                            <a:schemeClr val="tx1"/>
                          </a:solidFill>
                          <a:effectLst/>
                          <a:latin typeface="+mn-lt"/>
                          <a:ea typeface="+mn-ea"/>
                          <a:cs typeface="+mn-cs"/>
                        </a:rPr>
                        <a:t>Inversiones </a:t>
                      </a:r>
                      <a:r>
                        <a:rPr lang="es-ES" sz="1300" b="1" u="none" strike="noStrike" kern="1200" dirty="0" smtClean="0">
                          <a:solidFill>
                            <a:schemeClr val="tx1"/>
                          </a:solidFill>
                          <a:effectLst/>
                          <a:latin typeface="+mn-lt"/>
                          <a:ea typeface="+mn-ea"/>
                          <a:cs typeface="+mn-cs"/>
                        </a:rPr>
                        <a:t>realizada hasta Dic 2014</a:t>
                      </a:r>
                      <a:endParaRPr lang="es-CO" sz="1300" b="1" u="none" strike="noStrike" kern="1200" dirty="0">
                        <a:solidFill>
                          <a:schemeClr val="tx1"/>
                        </a:solidFill>
                        <a:effectLst/>
                        <a:latin typeface="+mn-lt"/>
                        <a:ea typeface="+mn-ea"/>
                        <a:cs typeface="+mn-cs"/>
                      </a:endParaRPr>
                    </a:p>
                  </a:txBody>
                  <a:tcPr marL="84406" marR="84406" marT="42203" marB="42203"/>
                </a:tc>
                <a:tc>
                  <a:txBody>
                    <a:bodyPr/>
                    <a:lstStyle/>
                    <a:p>
                      <a:pPr algn="ctr"/>
                      <a:r>
                        <a:rPr lang="es-CO" sz="1300" b="1" dirty="0" smtClean="0">
                          <a:solidFill>
                            <a:schemeClr val="tx1"/>
                          </a:solidFill>
                          <a:latin typeface="+mn-lt"/>
                          <a:cs typeface="Arial" panose="020B0604020202020204" pitchFamily="34" charset="0"/>
                        </a:rPr>
                        <a:t>$ 81.296</a:t>
                      </a:r>
                    </a:p>
                  </a:txBody>
                  <a:tcPr marL="84406" marR="84406" marT="42203" marB="42203" anchor="ctr"/>
                </a:tc>
              </a:tr>
            </a:tbl>
          </a:graphicData>
        </a:graphic>
      </p:graphicFrame>
      <p:graphicFrame>
        <p:nvGraphicFramePr>
          <p:cNvPr id="17" name="5 Tabla"/>
          <p:cNvGraphicFramePr>
            <a:graphicFrameLocks noGrp="1"/>
          </p:cNvGraphicFramePr>
          <p:nvPr>
            <p:extLst/>
          </p:nvPr>
        </p:nvGraphicFramePr>
        <p:xfrm>
          <a:off x="923750" y="5850029"/>
          <a:ext cx="3931145" cy="282526"/>
        </p:xfrm>
        <a:graphic>
          <a:graphicData uri="http://schemas.openxmlformats.org/drawingml/2006/table">
            <a:tbl>
              <a:tblPr firstRow="1" bandRow="1">
                <a:tableStyleId>{E8B1032C-EA38-4F05-BA0D-38AFFFC7BED3}</a:tableStyleId>
              </a:tblPr>
              <a:tblGrid>
                <a:gridCol w="2889349"/>
                <a:gridCol w="1041796"/>
              </a:tblGrid>
              <a:tr h="281354">
                <a:tc>
                  <a:txBody>
                    <a:bodyPr/>
                    <a:lstStyle/>
                    <a:p>
                      <a:pPr marL="0" algn="l" defTabSz="914400" rtl="0" eaLnBrk="1" latinLnBrk="0" hangingPunct="1"/>
                      <a:r>
                        <a:rPr lang="es-MX" sz="1300" b="1" kern="1200" dirty="0" smtClean="0">
                          <a:solidFill>
                            <a:schemeClr val="tx1"/>
                          </a:solidFill>
                          <a:effectLst/>
                          <a:latin typeface="+mn-lt"/>
                          <a:ea typeface="+mn-ea"/>
                          <a:cs typeface="+mn-cs"/>
                        </a:rPr>
                        <a:t>Inversiones corto plazo 2015 - 2016 </a:t>
                      </a:r>
                      <a:endParaRPr lang="es-CO" sz="1000" b="1" u="none" strike="noStrike" kern="1200" dirty="0">
                        <a:solidFill>
                          <a:schemeClr val="tx1"/>
                        </a:solidFill>
                        <a:effectLst/>
                        <a:latin typeface="+mn-lt"/>
                        <a:ea typeface="+mn-ea"/>
                        <a:cs typeface="+mn-cs"/>
                      </a:endParaRPr>
                    </a:p>
                  </a:txBody>
                  <a:tcPr marL="84406" marR="84406" marT="42203" marB="42203"/>
                </a:tc>
                <a:tc>
                  <a:txBody>
                    <a:bodyPr/>
                    <a:lstStyle/>
                    <a:p>
                      <a:pPr algn="ctr"/>
                      <a:r>
                        <a:rPr lang="es-CO" sz="1300" b="1" dirty="0" smtClean="0">
                          <a:solidFill>
                            <a:schemeClr val="tx1"/>
                          </a:solidFill>
                          <a:latin typeface="+mn-lt"/>
                          <a:cs typeface="Arial" panose="020B0604020202020204" pitchFamily="34" charset="0"/>
                        </a:rPr>
                        <a:t>$  19.338</a:t>
                      </a:r>
                    </a:p>
                  </a:txBody>
                  <a:tcPr marL="84406" marR="84406" marT="42203" marB="42203" anchor="ctr"/>
                </a:tc>
              </a:tr>
            </a:tbl>
          </a:graphicData>
        </a:graphic>
      </p:graphicFrame>
      <p:graphicFrame>
        <p:nvGraphicFramePr>
          <p:cNvPr id="20" name="5 Tabla"/>
          <p:cNvGraphicFramePr>
            <a:graphicFrameLocks noGrp="1"/>
          </p:cNvGraphicFramePr>
          <p:nvPr>
            <p:extLst/>
          </p:nvPr>
        </p:nvGraphicFramePr>
        <p:xfrm>
          <a:off x="904947" y="6244094"/>
          <a:ext cx="3931145" cy="480646"/>
        </p:xfrm>
        <a:graphic>
          <a:graphicData uri="http://schemas.openxmlformats.org/drawingml/2006/table">
            <a:tbl>
              <a:tblPr firstRow="1" bandRow="1">
                <a:tableStyleId>{E8B1032C-EA38-4F05-BA0D-38AFFFC7BED3}</a:tableStyleId>
              </a:tblPr>
              <a:tblGrid>
                <a:gridCol w="2889349"/>
                <a:gridCol w="1041796"/>
              </a:tblGrid>
              <a:tr h="281354">
                <a:tc>
                  <a:txBody>
                    <a:bodyPr/>
                    <a:lstStyle/>
                    <a:p>
                      <a:pPr marL="0" algn="l" defTabSz="914400" rtl="0" eaLnBrk="1" latinLnBrk="0" hangingPunct="1"/>
                      <a:r>
                        <a:rPr lang="es-MX" sz="1300" b="1" kern="1200" dirty="0" smtClean="0">
                          <a:solidFill>
                            <a:schemeClr val="tx1"/>
                          </a:solidFill>
                          <a:effectLst/>
                          <a:latin typeface="+mn-lt"/>
                          <a:ea typeface="+mn-ea"/>
                          <a:cs typeface="+mn-cs"/>
                        </a:rPr>
                        <a:t>Inversiones mediano plazo a partir 2017 </a:t>
                      </a:r>
                      <a:endParaRPr lang="es-CO" sz="1000" b="1" u="none" strike="noStrike" kern="1200" dirty="0">
                        <a:solidFill>
                          <a:schemeClr val="tx1"/>
                        </a:solidFill>
                        <a:effectLst/>
                        <a:latin typeface="+mn-lt"/>
                        <a:ea typeface="+mn-ea"/>
                        <a:cs typeface="+mn-cs"/>
                      </a:endParaRPr>
                    </a:p>
                  </a:txBody>
                  <a:tcPr marL="84406" marR="84406" marT="42203" marB="42203"/>
                </a:tc>
                <a:tc>
                  <a:txBody>
                    <a:bodyPr/>
                    <a:lstStyle/>
                    <a:p>
                      <a:pPr algn="ctr"/>
                      <a:r>
                        <a:rPr lang="es-CO" sz="1300" b="1" dirty="0" smtClean="0">
                          <a:solidFill>
                            <a:schemeClr val="tx1"/>
                          </a:solidFill>
                          <a:latin typeface="+mn-lt"/>
                          <a:cs typeface="Arial" panose="020B0604020202020204" pitchFamily="34" charset="0"/>
                        </a:rPr>
                        <a:t>$ 14.468</a:t>
                      </a:r>
                    </a:p>
                  </a:txBody>
                  <a:tcPr marL="84406" marR="84406" marT="42203" marB="42203" anchor="ctr"/>
                </a:tc>
              </a:tr>
            </a:tbl>
          </a:graphicData>
        </a:graphic>
      </p:graphicFrame>
    </p:spTree>
    <p:extLst>
      <p:ext uri="{BB962C8B-B14F-4D97-AF65-F5344CB8AC3E}">
        <p14:creationId xmlns:p14="http://schemas.microsoft.com/office/powerpoint/2010/main" val="24008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3213" r="38471"/>
          <a:stretch/>
        </p:blipFill>
        <p:spPr>
          <a:xfrm>
            <a:off x="1561132" y="1662554"/>
            <a:ext cx="6560221" cy="4430742"/>
          </a:xfrm>
          <a:prstGeom prst="rect">
            <a:avLst/>
          </a:prstGeom>
        </p:spPr>
      </p:pic>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Obras ejecutadas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2</a:t>
              </a:r>
              <a:endParaRPr lang="es-CO" sz="3200" b="1" dirty="0">
                <a:solidFill>
                  <a:srgbClr val="BC3510"/>
                </a:solidFill>
                <a:latin typeface="Arial Black" panose="020B0A04020102020204" pitchFamily="34" charset="0"/>
              </a:endParaRPr>
            </a:p>
          </p:txBody>
        </p:sp>
      </p:grpSp>
      <p:sp>
        <p:nvSpPr>
          <p:cNvPr id="14" name="16 Llamada rectangular redondeada"/>
          <p:cNvSpPr/>
          <p:nvPr/>
        </p:nvSpPr>
        <p:spPr>
          <a:xfrm>
            <a:off x="4383753" y="2480982"/>
            <a:ext cx="1414460" cy="332345"/>
          </a:xfrm>
          <a:prstGeom prst="wedgeRoundRectCallout">
            <a:avLst>
              <a:gd name="adj1" fmla="val -48523"/>
              <a:gd name="adj2" fmla="val 178517"/>
              <a:gd name="adj3" fmla="val 16667"/>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INFRAESTRUCTURA ECO SERVICIO FBO</a:t>
            </a:r>
            <a:endParaRPr lang="es-CO" sz="646" dirty="0">
              <a:solidFill>
                <a:schemeClr val="tx1"/>
              </a:solidFill>
            </a:endParaRPr>
          </a:p>
        </p:txBody>
      </p:sp>
      <p:sp>
        <p:nvSpPr>
          <p:cNvPr id="18" name="10 Llamada rectangular redondeada"/>
          <p:cNvSpPr/>
          <p:nvPr/>
        </p:nvSpPr>
        <p:spPr>
          <a:xfrm>
            <a:off x="2864768" y="3589634"/>
            <a:ext cx="1368152" cy="415431"/>
          </a:xfrm>
          <a:prstGeom prst="wedgeRoundRectCallout">
            <a:avLst>
              <a:gd name="adj1" fmla="val 49536"/>
              <a:gd name="adj2" fmla="val 145509"/>
              <a:gd name="adj3" fmla="val 16667"/>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REPAVIMENTACIÓN Y MANTENIMIENTO PISTA</a:t>
            </a:r>
            <a:endParaRPr lang="es-CO" sz="646" dirty="0">
              <a:solidFill>
                <a:schemeClr val="tx1"/>
              </a:solidFill>
            </a:endParaRPr>
          </a:p>
        </p:txBody>
      </p:sp>
      <p:sp>
        <p:nvSpPr>
          <p:cNvPr id="15" name="10 Llamada rectangular redondeada"/>
          <p:cNvSpPr/>
          <p:nvPr/>
        </p:nvSpPr>
        <p:spPr>
          <a:xfrm>
            <a:off x="5097016" y="3653261"/>
            <a:ext cx="1403224" cy="432048"/>
          </a:xfrm>
          <a:prstGeom prst="wedgeRoundRectCallout">
            <a:avLst>
              <a:gd name="adj1" fmla="val 59152"/>
              <a:gd name="adj2" fmla="val -124488"/>
              <a:gd name="adj3" fmla="val 16667"/>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REPAVIMENTACIÓN Y REPARACIONES PLTFMA PRINCIPAL </a:t>
            </a:r>
            <a:endParaRPr lang="es-CO" sz="646" dirty="0">
              <a:solidFill>
                <a:schemeClr val="tx1"/>
              </a:solidFill>
            </a:endParaRPr>
          </a:p>
        </p:txBody>
      </p:sp>
      <p:sp>
        <p:nvSpPr>
          <p:cNvPr id="13" name="10 Llamada rectangular redondeada"/>
          <p:cNvSpPr/>
          <p:nvPr/>
        </p:nvSpPr>
        <p:spPr>
          <a:xfrm>
            <a:off x="7977337" y="2996318"/>
            <a:ext cx="1369137" cy="289300"/>
          </a:xfrm>
          <a:prstGeom prst="wedgeRoundRectCallout">
            <a:avLst>
              <a:gd name="adj1" fmla="val -94821"/>
              <a:gd name="adj2" fmla="val 84682"/>
              <a:gd name="adj3" fmla="val 16667"/>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AMPLIACIÓN TERMINAL PASAJEROS </a:t>
            </a:r>
            <a:endParaRPr lang="es-CO" sz="646" dirty="0">
              <a:solidFill>
                <a:schemeClr val="tx1"/>
              </a:solidFill>
            </a:endParaRPr>
          </a:p>
        </p:txBody>
      </p:sp>
      <p:sp>
        <p:nvSpPr>
          <p:cNvPr id="17" name="10 Llamada rectangular redondeada"/>
          <p:cNvSpPr/>
          <p:nvPr/>
        </p:nvSpPr>
        <p:spPr>
          <a:xfrm>
            <a:off x="2936776" y="4509121"/>
            <a:ext cx="1368152" cy="415431"/>
          </a:xfrm>
          <a:prstGeom prst="wedgeRoundRectCallout">
            <a:avLst>
              <a:gd name="adj1" fmla="val -65180"/>
              <a:gd name="adj2" fmla="val 102801"/>
              <a:gd name="adj3" fmla="val 16667"/>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VIA PERIMETRAL COSTADO ORIENTAL</a:t>
            </a:r>
            <a:endParaRPr lang="es-CO" sz="646" dirty="0">
              <a:solidFill>
                <a:schemeClr val="tx1"/>
              </a:solidFill>
            </a:endParaRPr>
          </a:p>
        </p:txBody>
      </p:sp>
    </p:spTree>
    <p:extLst>
      <p:ext uri="{BB962C8B-B14F-4D97-AF65-F5344CB8AC3E}">
        <p14:creationId xmlns:p14="http://schemas.microsoft.com/office/powerpoint/2010/main" val="421717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9"/>
          <p:cNvSpPr/>
          <p:nvPr/>
        </p:nvSpPr>
        <p:spPr>
          <a:xfrm>
            <a:off x="2812958" y="1193168"/>
            <a:ext cx="2295821" cy="338554"/>
          </a:xfrm>
          <a:prstGeom prst="rect">
            <a:avLst/>
          </a:prstGeom>
        </p:spPr>
        <p:txBody>
          <a:bodyPr wrap="none">
            <a:spAutoFit/>
          </a:bodyPr>
          <a:lstStyle/>
          <a:p>
            <a:pPr defTabSz="685800"/>
            <a:r>
              <a:rPr lang="es-CO" sz="1600" b="1" dirty="0">
                <a:solidFill>
                  <a:prstClr val="white"/>
                </a:solidFill>
                <a:ea typeface="MS Mincho" panose="02020609040205080304" pitchFamily="49" charset="-128"/>
              </a:rPr>
              <a:t>Estrategia Ferroviaria</a:t>
            </a:r>
          </a:p>
        </p:txBody>
      </p:sp>
      <p:sp>
        <p:nvSpPr>
          <p:cNvPr id="18" name="Rectángulo redondeado 7"/>
          <p:cNvSpPr/>
          <p:nvPr/>
        </p:nvSpPr>
        <p:spPr>
          <a:xfrm>
            <a:off x="1111897" y="1112807"/>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Obras ejecutadas en 2014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2</a:t>
              </a:r>
              <a:endParaRPr lang="es-CO" sz="3200" b="1" dirty="0">
                <a:solidFill>
                  <a:srgbClr val="BC3510"/>
                </a:solidFill>
                <a:latin typeface="Arial Black" panose="020B0A04020102020204" pitchFamily="34" charset="0"/>
              </a:endParaRPr>
            </a:p>
          </p:txBody>
        </p:sp>
      </p:gr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4273" y="2086002"/>
            <a:ext cx="3124039" cy="1741812"/>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b="18773"/>
          <a:stretch/>
        </p:blipFill>
        <p:spPr>
          <a:xfrm>
            <a:off x="1166671" y="3950100"/>
            <a:ext cx="3121641" cy="1952365"/>
          </a:xfrm>
          <a:prstGeom prst="rect">
            <a:avLst/>
          </a:prstGeom>
        </p:spPr>
      </p:pic>
      <p:sp>
        <p:nvSpPr>
          <p:cNvPr id="6" name="Rectángulo 5"/>
          <p:cNvSpPr/>
          <p:nvPr/>
        </p:nvSpPr>
        <p:spPr>
          <a:xfrm>
            <a:off x="784991" y="1723000"/>
            <a:ext cx="8023207" cy="646331"/>
          </a:xfrm>
          <a:prstGeom prst="rect">
            <a:avLst/>
          </a:prstGeom>
        </p:spPr>
        <p:txBody>
          <a:bodyPr wrap="square">
            <a:spAutoFit/>
          </a:bodyPr>
          <a:lstStyle/>
          <a:p>
            <a:pPr algn="ctr"/>
            <a:r>
              <a:rPr lang="es-MX" b="1" dirty="0" smtClean="0">
                <a:latin typeface="Candara" panose="020E0502030303020204" pitchFamily="34" charset="0"/>
              </a:rPr>
              <a:t>Infraestructura ECO Servicios (Plataforma secundaria y Edificio FBO )</a:t>
            </a:r>
          </a:p>
          <a:p>
            <a:pPr algn="ctr"/>
            <a:endParaRPr lang="es-CO" dirty="0"/>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030" y="2445632"/>
            <a:ext cx="4360341" cy="2616205"/>
          </a:xfrm>
          <a:prstGeom prst="rect">
            <a:avLst/>
          </a:prstGeom>
        </p:spPr>
      </p:pic>
    </p:spTree>
    <p:extLst>
      <p:ext uri="{BB962C8B-B14F-4D97-AF65-F5344CB8AC3E}">
        <p14:creationId xmlns:p14="http://schemas.microsoft.com/office/powerpoint/2010/main" val="41345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6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9"/>
          <p:cNvSpPr/>
          <p:nvPr/>
        </p:nvSpPr>
        <p:spPr>
          <a:xfrm>
            <a:off x="2812958" y="1193168"/>
            <a:ext cx="2295821" cy="338554"/>
          </a:xfrm>
          <a:prstGeom prst="rect">
            <a:avLst/>
          </a:prstGeom>
        </p:spPr>
        <p:txBody>
          <a:bodyPr wrap="none">
            <a:spAutoFit/>
          </a:bodyPr>
          <a:lstStyle/>
          <a:p>
            <a:pPr defTabSz="685800"/>
            <a:r>
              <a:rPr lang="es-CO" sz="1600" b="1" dirty="0">
                <a:solidFill>
                  <a:prstClr val="white"/>
                </a:solidFill>
                <a:ea typeface="MS Mincho" panose="02020609040205080304" pitchFamily="49" charset="-128"/>
              </a:rPr>
              <a:t>Estrategia Ferroviaria</a:t>
            </a:r>
          </a:p>
        </p:txBody>
      </p:sp>
      <p:sp>
        <p:nvSpPr>
          <p:cNvPr id="18" name="Rectángulo redondeado 7"/>
          <p:cNvSpPr/>
          <p:nvPr/>
        </p:nvSpPr>
        <p:spPr>
          <a:xfrm>
            <a:off x="1111897" y="1112807"/>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Obras ejecutadas en 2014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2</a:t>
              </a:r>
              <a:endParaRPr lang="es-CO" sz="3200" b="1" dirty="0">
                <a:solidFill>
                  <a:srgbClr val="BC3510"/>
                </a:solidFill>
                <a:latin typeface="Arial Black" panose="020B0A04020102020204" pitchFamily="34" charset="0"/>
              </a:endParaRPr>
            </a:p>
          </p:txBody>
        </p:sp>
      </p:grpSp>
      <p:sp>
        <p:nvSpPr>
          <p:cNvPr id="6" name="Rectángulo 5"/>
          <p:cNvSpPr/>
          <p:nvPr/>
        </p:nvSpPr>
        <p:spPr>
          <a:xfrm>
            <a:off x="693486" y="1624466"/>
            <a:ext cx="6680742" cy="369332"/>
          </a:xfrm>
          <a:prstGeom prst="rect">
            <a:avLst/>
          </a:prstGeom>
        </p:spPr>
        <p:txBody>
          <a:bodyPr wrap="square">
            <a:spAutoFit/>
          </a:bodyPr>
          <a:lstStyle/>
          <a:p>
            <a:pPr algn="ctr"/>
            <a:r>
              <a:rPr lang="es-MX" b="1" dirty="0" smtClean="0">
                <a:latin typeface="Candara" panose="020E0502030303020204" pitchFamily="34" charset="0"/>
              </a:rPr>
              <a:t>Repavimentación Plataforma Principal</a:t>
            </a:r>
            <a:endParaRPr lang="es-CO"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464" y="1987722"/>
            <a:ext cx="2718368" cy="1780469"/>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114" y="1995932"/>
            <a:ext cx="5468929" cy="3628581"/>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15" y="3927530"/>
            <a:ext cx="2674310" cy="1724296"/>
          </a:xfrm>
          <a:prstGeom prst="rect">
            <a:avLst/>
          </a:prstGeom>
        </p:spPr>
      </p:pic>
    </p:spTree>
    <p:extLst>
      <p:ext uri="{BB962C8B-B14F-4D97-AF65-F5344CB8AC3E}">
        <p14:creationId xmlns:p14="http://schemas.microsoft.com/office/powerpoint/2010/main" val="17935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6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Obras ejecutadas en 2014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2</a:t>
              </a:r>
              <a:endParaRPr lang="es-CO" sz="3200" b="1" dirty="0">
                <a:solidFill>
                  <a:srgbClr val="BC3510"/>
                </a:solidFill>
                <a:latin typeface="Arial Black" panose="020B0A04020102020204" pitchFamily="34" charset="0"/>
              </a:endParaRPr>
            </a:p>
          </p:txBody>
        </p:sp>
      </p:grpSp>
      <p:sp>
        <p:nvSpPr>
          <p:cNvPr id="6" name="Rectángulo 5"/>
          <p:cNvSpPr/>
          <p:nvPr/>
        </p:nvSpPr>
        <p:spPr>
          <a:xfrm>
            <a:off x="654849" y="1865945"/>
            <a:ext cx="8818038" cy="369332"/>
          </a:xfrm>
          <a:prstGeom prst="rect">
            <a:avLst/>
          </a:prstGeom>
        </p:spPr>
        <p:txBody>
          <a:bodyPr wrap="square">
            <a:spAutoFit/>
          </a:bodyPr>
          <a:lstStyle/>
          <a:p>
            <a:pPr algn="ctr"/>
            <a:r>
              <a:rPr lang="es-MX" b="1" dirty="0" smtClean="0">
                <a:latin typeface="Candara" panose="020E0502030303020204" pitchFamily="34" charset="0"/>
              </a:rPr>
              <a:t>Vía perimetral costado oriental ingreso plataforma secundaria (ECO)</a:t>
            </a:r>
            <a:endParaRPr lang="es-CO"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33" y="2293466"/>
            <a:ext cx="3762582" cy="286372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943" y="2221911"/>
            <a:ext cx="3380910" cy="3676447"/>
          </a:xfrm>
          <a:prstGeom prst="rect">
            <a:avLst/>
          </a:prstGeom>
        </p:spPr>
      </p:pic>
    </p:spTree>
    <p:extLst>
      <p:ext uri="{BB962C8B-B14F-4D97-AF65-F5344CB8AC3E}">
        <p14:creationId xmlns:p14="http://schemas.microsoft.com/office/powerpoint/2010/main" val="397704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3213" r="38471"/>
          <a:stretch/>
        </p:blipFill>
        <p:spPr>
          <a:xfrm>
            <a:off x="1561132" y="1653914"/>
            <a:ext cx="6560221" cy="4430742"/>
          </a:xfrm>
          <a:prstGeom prst="rect">
            <a:avLst/>
          </a:prstGeom>
        </p:spPr>
      </p:pic>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Obras a ejecutar 2015 - 2016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3</a:t>
              </a:r>
              <a:endParaRPr lang="es-CO" sz="3200" b="1" dirty="0">
                <a:solidFill>
                  <a:srgbClr val="BC3510"/>
                </a:solidFill>
                <a:latin typeface="Arial Black" panose="020B0A04020102020204" pitchFamily="34" charset="0"/>
              </a:endParaRPr>
            </a:p>
          </p:txBody>
        </p:sp>
      </p:grpSp>
      <p:sp>
        <p:nvSpPr>
          <p:cNvPr id="14" name="16 Llamada rectangular redondeada"/>
          <p:cNvSpPr/>
          <p:nvPr/>
        </p:nvSpPr>
        <p:spPr>
          <a:xfrm>
            <a:off x="7499535" y="1503634"/>
            <a:ext cx="1414460" cy="332345"/>
          </a:xfrm>
          <a:prstGeom prst="wedgeRoundRectCallout">
            <a:avLst>
              <a:gd name="adj1" fmla="val -103521"/>
              <a:gd name="adj2" fmla="val 157984"/>
              <a:gd name="adj3" fmla="val 16667"/>
            </a:avLst>
          </a:prstGeom>
          <a:solidFill>
            <a:srgbClr val="92D05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AMPLIACIÓN FRANJAS</a:t>
            </a:r>
            <a:endParaRPr lang="es-CO" sz="646" dirty="0">
              <a:solidFill>
                <a:schemeClr val="tx1"/>
              </a:solidFill>
            </a:endParaRPr>
          </a:p>
        </p:txBody>
      </p:sp>
      <p:sp>
        <p:nvSpPr>
          <p:cNvPr id="18" name="10 Llamada rectangular redondeada"/>
          <p:cNvSpPr/>
          <p:nvPr/>
        </p:nvSpPr>
        <p:spPr>
          <a:xfrm>
            <a:off x="5024516" y="3212976"/>
            <a:ext cx="1153113" cy="288032"/>
          </a:xfrm>
          <a:prstGeom prst="wedgeRoundRectCallout">
            <a:avLst>
              <a:gd name="adj1" fmla="val 94190"/>
              <a:gd name="adj2" fmla="val -115012"/>
              <a:gd name="adj3" fmla="val 16667"/>
            </a:avLst>
          </a:prstGeom>
          <a:solidFill>
            <a:srgbClr val="92D05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EDIFICIO SEI </a:t>
            </a:r>
            <a:endParaRPr lang="es-CO" sz="646" dirty="0">
              <a:solidFill>
                <a:schemeClr val="tx1"/>
              </a:solidFill>
            </a:endParaRPr>
          </a:p>
        </p:txBody>
      </p:sp>
      <p:sp>
        <p:nvSpPr>
          <p:cNvPr id="15" name="10 Llamada rectangular redondeada"/>
          <p:cNvSpPr/>
          <p:nvPr/>
        </p:nvSpPr>
        <p:spPr>
          <a:xfrm>
            <a:off x="5601071" y="3933056"/>
            <a:ext cx="1403224" cy="432048"/>
          </a:xfrm>
          <a:prstGeom prst="wedgeRoundRectCallout">
            <a:avLst>
              <a:gd name="adj1" fmla="val 70823"/>
              <a:gd name="adj2" fmla="val -108694"/>
              <a:gd name="adj3" fmla="val 16667"/>
            </a:avLst>
          </a:prstGeom>
          <a:solidFill>
            <a:srgbClr val="92D05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REUBICACIÓN BODEGAS Y CENTRO DE ACOPIO (VOLUNTARIA)</a:t>
            </a:r>
            <a:endParaRPr lang="es-CO" sz="646" dirty="0">
              <a:solidFill>
                <a:schemeClr val="tx1"/>
              </a:solidFill>
            </a:endParaRPr>
          </a:p>
        </p:txBody>
      </p:sp>
      <p:sp>
        <p:nvSpPr>
          <p:cNvPr id="13" name="10 Llamada rectangular redondeada"/>
          <p:cNvSpPr/>
          <p:nvPr/>
        </p:nvSpPr>
        <p:spPr>
          <a:xfrm>
            <a:off x="7527214" y="3715764"/>
            <a:ext cx="1369137" cy="361308"/>
          </a:xfrm>
          <a:prstGeom prst="wedgeRoundRectCallout">
            <a:avLst>
              <a:gd name="adj1" fmla="val -79869"/>
              <a:gd name="adj2" fmla="val -165346"/>
              <a:gd name="adj3" fmla="val 16667"/>
            </a:avLst>
          </a:prstGeom>
          <a:solidFill>
            <a:srgbClr val="92D05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SALA VIP INTERNACIONAL (VOLUNTARIA)</a:t>
            </a:r>
            <a:endParaRPr lang="es-CO" sz="646" dirty="0">
              <a:solidFill>
                <a:schemeClr val="tx1"/>
              </a:solidFill>
            </a:endParaRPr>
          </a:p>
        </p:txBody>
      </p:sp>
      <p:sp>
        <p:nvSpPr>
          <p:cNvPr id="16" name="16 Llamada rectangular redondeada"/>
          <p:cNvSpPr/>
          <p:nvPr/>
        </p:nvSpPr>
        <p:spPr>
          <a:xfrm>
            <a:off x="7414122" y="2775872"/>
            <a:ext cx="1414460" cy="332345"/>
          </a:xfrm>
          <a:prstGeom prst="wedgeRoundRectCallout">
            <a:avLst>
              <a:gd name="adj1" fmla="val -90013"/>
              <a:gd name="adj2" fmla="val 30682"/>
              <a:gd name="adj3" fmla="val 16667"/>
            </a:avLst>
          </a:prstGeom>
          <a:solidFill>
            <a:srgbClr val="92D05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READECUACIÓN PLATAFORMA SUR </a:t>
            </a:r>
            <a:endParaRPr lang="es-CO" sz="646" dirty="0">
              <a:solidFill>
                <a:schemeClr val="tx1"/>
              </a:solidFill>
            </a:endParaRPr>
          </a:p>
        </p:txBody>
      </p:sp>
      <p:sp>
        <p:nvSpPr>
          <p:cNvPr id="17" name="16 Llamada rectangular redondeada"/>
          <p:cNvSpPr/>
          <p:nvPr/>
        </p:nvSpPr>
        <p:spPr>
          <a:xfrm>
            <a:off x="4317285" y="1540073"/>
            <a:ext cx="1414460" cy="332345"/>
          </a:xfrm>
          <a:prstGeom prst="wedgeRoundRectCallout">
            <a:avLst>
              <a:gd name="adj1" fmla="val 54719"/>
              <a:gd name="adj2" fmla="val 199050"/>
              <a:gd name="adj3" fmla="val 16667"/>
            </a:avLst>
          </a:prstGeom>
          <a:solidFill>
            <a:srgbClr val="92D05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CERRAMIENTO</a:t>
            </a:r>
            <a:endParaRPr lang="es-CO" sz="646" dirty="0">
              <a:solidFill>
                <a:schemeClr val="tx1"/>
              </a:solidFill>
            </a:endParaRPr>
          </a:p>
        </p:txBody>
      </p:sp>
    </p:spTree>
    <p:extLst>
      <p:ext uri="{BB962C8B-B14F-4D97-AF65-F5344CB8AC3E}">
        <p14:creationId xmlns:p14="http://schemas.microsoft.com/office/powerpoint/2010/main" val="6566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Ejecución de obras 2015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3</a:t>
              </a:r>
              <a:endParaRPr lang="es-CO" sz="3200" b="1" dirty="0">
                <a:solidFill>
                  <a:srgbClr val="BC3510"/>
                </a:solidFill>
                <a:latin typeface="Arial Black" panose="020B0A04020102020204" pitchFamily="34" charset="0"/>
              </a:endParaRPr>
            </a:p>
          </p:txBody>
        </p:sp>
      </p:grpSp>
      <p:sp>
        <p:nvSpPr>
          <p:cNvPr id="6" name="Rectángulo 5"/>
          <p:cNvSpPr/>
          <p:nvPr/>
        </p:nvSpPr>
        <p:spPr>
          <a:xfrm>
            <a:off x="560512" y="1556792"/>
            <a:ext cx="8818038" cy="369332"/>
          </a:xfrm>
          <a:prstGeom prst="rect">
            <a:avLst/>
          </a:prstGeom>
        </p:spPr>
        <p:txBody>
          <a:bodyPr wrap="square">
            <a:spAutoFit/>
          </a:bodyPr>
          <a:lstStyle/>
          <a:p>
            <a:pPr algn="ctr"/>
            <a:r>
              <a:rPr lang="es-MX" b="1" dirty="0" smtClean="0">
                <a:latin typeface="Candara" panose="020E0502030303020204" pitchFamily="34" charset="0"/>
              </a:rPr>
              <a:t>Franjas de pista </a:t>
            </a:r>
            <a:endParaRPr lang="es-CO" dirty="0"/>
          </a:p>
        </p:txBody>
      </p:sp>
      <p:sp>
        <p:nvSpPr>
          <p:cNvPr id="14" name="Rectángulo 13"/>
          <p:cNvSpPr/>
          <p:nvPr/>
        </p:nvSpPr>
        <p:spPr>
          <a:xfrm>
            <a:off x="344488" y="5795972"/>
            <a:ext cx="9141566" cy="338554"/>
          </a:xfrm>
          <a:prstGeom prst="rect">
            <a:avLst/>
          </a:prstGeom>
        </p:spPr>
        <p:txBody>
          <a:bodyPr wrap="square">
            <a:spAutoFit/>
          </a:bodyPr>
          <a:lstStyle/>
          <a:p>
            <a:pPr algn="ctr"/>
            <a:r>
              <a:rPr lang="es-CO" sz="1600" dirty="0"/>
              <a:t>Trabajos de levante y pañetado del muero en la ampliación de la franja</a:t>
            </a:r>
          </a:p>
        </p:txBody>
      </p:sp>
      <p:pic>
        <p:nvPicPr>
          <p:cNvPr id="11" name="1 Imagen" descr="PB060300.JPG"/>
          <p:cNvPicPr/>
          <p:nvPr/>
        </p:nvPicPr>
        <p:blipFill>
          <a:blip r:embed="rId2" cstate="print"/>
          <a:stretch>
            <a:fillRect/>
          </a:stretch>
        </p:blipFill>
        <p:spPr>
          <a:xfrm>
            <a:off x="1316088" y="2797360"/>
            <a:ext cx="3312368" cy="2791881"/>
          </a:xfrm>
          <a:prstGeom prst="rect">
            <a:avLst/>
          </a:prstGeom>
        </p:spPr>
      </p:pic>
      <p:pic>
        <p:nvPicPr>
          <p:cNvPr id="15" name="2 Imagen" descr="PB090397.JPG"/>
          <p:cNvPicPr/>
          <p:nvPr/>
        </p:nvPicPr>
        <p:blipFill>
          <a:blip r:embed="rId3" cstate="print"/>
          <a:stretch>
            <a:fillRect/>
          </a:stretch>
        </p:blipFill>
        <p:spPr>
          <a:xfrm>
            <a:off x="5248216" y="2780928"/>
            <a:ext cx="3412688" cy="2808312"/>
          </a:xfrm>
          <a:prstGeom prst="rect">
            <a:avLst/>
          </a:prstGeom>
        </p:spPr>
      </p:pic>
      <p:sp>
        <p:nvSpPr>
          <p:cNvPr id="2" name="Rectángulo 1"/>
          <p:cNvSpPr/>
          <p:nvPr/>
        </p:nvSpPr>
        <p:spPr>
          <a:xfrm>
            <a:off x="1333779" y="1988841"/>
            <a:ext cx="3294677" cy="646331"/>
          </a:xfrm>
          <a:prstGeom prst="rect">
            <a:avLst/>
          </a:prstGeom>
        </p:spPr>
        <p:txBody>
          <a:bodyPr wrap="square">
            <a:spAutoFit/>
          </a:bodyPr>
          <a:lstStyle/>
          <a:p>
            <a:pPr algn="just">
              <a:spcAft>
                <a:spcPts val="0"/>
              </a:spcAft>
            </a:pPr>
            <a:r>
              <a:rPr lang="es-CO" sz="1200" dirty="0">
                <a:latin typeface="Calibri" panose="020F0502020204030204" pitchFamily="34" charset="0"/>
                <a:ea typeface="Calibri" panose="020F0502020204030204" pitchFamily="34" charset="0"/>
              </a:rPr>
              <a:t>Avance programado: 60%</a:t>
            </a:r>
          </a:p>
          <a:p>
            <a:pPr algn="just">
              <a:spcAft>
                <a:spcPts val="0"/>
              </a:spcAft>
            </a:pPr>
            <a:r>
              <a:rPr lang="es-CO" sz="1200" dirty="0">
                <a:latin typeface="Calibri" panose="020F0502020204030204" pitchFamily="34" charset="0"/>
                <a:ea typeface="Calibri" panose="020F0502020204030204" pitchFamily="34" charset="0"/>
              </a:rPr>
              <a:t>Avance ejecutado: 63%. </a:t>
            </a:r>
          </a:p>
          <a:p>
            <a:pPr algn="just">
              <a:spcAft>
                <a:spcPts val="0"/>
              </a:spcAft>
            </a:pPr>
            <a:r>
              <a:rPr lang="es-CO" sz="1200" dirty="0">
                <a:latin typeface="Calibri" panose="020F0502020204030204" pitchFamily="34" charset="0"/>
                <a:ea typeface="Calibri" panose="020F0502020204030204" pitchFamily="34" charset="0"/>
              </a:rPr>
              <a:t>Fecha límite de entrega: 25 de abril de 2016.</a:t>
            </a:r>
            <a:endParaRPr lang="es-CO"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16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7"/>
          <p:cNvSpPr/>
          <p:nvPr/>
        </p:nvSpPr>
        <p:spPr>
          <a:xfrm>
            <a:off x="1316673" y="11885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Ejecución de obras 2015 </a:t>
            </a:r>
          </a:p>
        </p:txBody>
      </p:sp>
      <p:grpSp>
        <p:nvGrpSpPr>
          <p:cNvPr id="11" name="Grupo 22"/>
          <p:cNvGrpSpPr/>
          <p:nvPr/>
        </p:nvGrpSpPr>
        <p:grpSpPr>
          <a:xfrm>
            <a:off x="676167" y="1086152"/>
            <a:ext cx="810013" cy="832514"/>
            <a:chOff x="1988321" y="0"/>
            <a:chExt cx="810013" cy="832513"/>
          </a:xfrm>
        </p:grpSpPr>
        <p:sp>
          <p:nvSpPr>
            <p:cNvPr id="12"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3"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4"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3</a:t>
              </a:r>
              <a:endParaRPr lang="es-CO" sz="3200" b="1" dirty="0">
                <a:solidFill>
                  <a:srgbClr val="BC3510"/>
                </a:solidFill>
                <a:latin typeface="Arial Black" panose="020B0A04020102020204" pitchFamily="34" charset="0"/>
              </a:endParaRPr>
            </a:p>
          </p:txBody>
        </p:sp>
      </p:grpSp>
      <p:sp>
        <p:nvSpPr>
          <p:cNvPr id="15" name="Rectángulo 14"/>
          <p:cNvSpPr/>
          <p:nvPr/>
        </p:nvSpPr>
        <p:spPr>
          <a:xfrm>
            <a:off x="654849" y="1865945"/>
            <a:ext cx="8818038" cy="369332"/>
          </a:xfrm>
          <a:prstGeom prst="rect">
            <a:avLst/>
          </a:prstGeom>
        </p:spPr>
        <p:txBody>
          <a:bodyPr wrap="square">
            <a:spAutoFit/>
          </a:bodyPr>
          <a:lstStyle/>
          <a:p>
            <a:pPr algn="ctr"/>
            <a:r>
              <a:rPr lang="es-ES" b="1" dirty="0" smtClean="0">
                <a:latin typeface="Candara" panose="020E0502030303020204" pitchFamily="34" charset="0"/>
              </a:rPr>
              <a:t>Franjas de Seguridad </a:t>
            </a:r>
            <a:endParaRPr lang="es-CO" dirty="0"/>
          </a:p>
        </p:txBody>
      </p:sp>
      <p:sp>
        <p:nvSpPr>
          <p:cNvPr id="18" name="Rectángulo 17"/>
          <p:cNvSpPr/>
          <p:nvPr/>
        </p:nvSpPr>
        <p:spPr>
          <a:xfrm>
            <a:off x="381000" y="5435932"/>
            <a:ext cx="9141566" cy="338554"/>
          </a:xfrm>
          <a:prstGeom prst="rect">
            <a:avLst/>
          </a:prstGeom>
        </p:spPr>
        <p:txBody>
          <a:bodyPr wrap="square">
            <a:spAutoFit/>
          </a:bodyPr>
          <a:lstStyle/>
          <a:p>
            <a:pPr algn="ctr"/>
            <a:r>
              <a:rPr lang="es-MX" sz="1600" dirty="0">
                <a:latin typeface="Candara" panose="020E0502030303020204" pitchFamily="34" charset="0"/>
              </a:rPr>
              <a:t>Instalación Malla y levante muro</a:t>
            </a:r>
            <a:endParaRPr lang="es-CO" sz="1600" dirty="0"/>
          </a:p>
        </p:txBody>
      </p:sp>
      <p:pic>
        <p:nvPicPr>
          <p:cNvPr id="17" name="0 Imagen"/>
          <p:cNvPicPr/>
          <p:nvPr/>
        </p:nvPicPr>
        <p:blipFill>
          <a:blip r:embed="rId2" cstate="print">
            <a:extLst>
              <a:ext uri="{28A0092B-C50C-407E-A947-70E740481C1C}">
                <a14:useLocalDpi xmlns:a14="http://schemas.microsoft.com/office/drawing/2010/main" val="0"/>
              </a:ext>
            </a:extLst>
          </a:blip>
          <a:stretch>
            <a:fillRect/>
          </a:stretch>
        </p:blipFill>
        <p:spPr>
          <a:xfrm>
            <a:off x="1568624" y="2420889"/>
            <a:ext cx="3240360" cy="2922399"/>
          </a:xfrm>
          <a:prstGeom prst="rect">
            <a:avLst/>
          </a:prstGeom>
          <a:noFill/>
          <a:ln>
            <a:noFill/>
          </a:ln>
        </p:spPr>
      </p:pic>
      <p:pic>
        <p:nvPicPr>
          <p:cNvPr id="19" name="16 Imagen" descr="PB050039.JPG"/>
          <p:cNvPicPr/>
          <p:nvPr/>
        </p:nvPicPr>
        <p:blipFill>
          <a:blip r:embed="rId3" cstate="email"/>
          <a:stretch>
            <a:fillRect/>
          </a:stretch>
        </p:blipFill>
        <p:spPr>
          <a:xfrm>
            <a:off x="5169024" y="2441717"/>
            <a:ext cx="3456384" cy="2901570"/>
          </a:xfrm>
          <a:prstGeom prst="rect">
            <a:avLst/>
          </a:prstGeom>
        </p:spPr>
      </p:pic>
    </p:spTree>
    <p:extLst>
      <p:ext uri="{BB962C8B-B14F-4D97-AF65-F5344CB8AC3E}">
        <p14:creationId xmlns:p14="http://schemas.microsoft.com/office/powerpoint/2010/main" val="40456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ítulo 2"/>
          <p:cNvSpPr txBox="1">
            <a:spLocks/>
          </p:cNvSpPr>
          <p:nvPr/>
        </p:nvSpPr>
        <p:spPr>
          <a:xfrm>
            <a:off x="742950" y="1268760"/>
            <a:ext cx="8420100" cy="6480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s-MX" b="1" smtClean="0">
                <a:latin typeface="Impact" pitchFamily="34" charset="0"/>
                <a:ea typeface="+mj-ea"/>
                <a:cs typeface="+mj-cs"/>
              </a:rPr>
              <a:t>Pistas Aeropuerto Internacional El Dorado</a:t>
            </a:r>
            <a:endParaRPr lang="es-MX" b="1" dirty="0">
              <a:latin typeface="Impact" pitchFamily="34" charset="0"/>
              <a:ea typeface="+mj-ea"/>
              <a:cs typeface="+mj-cs"/>
            </a:endParaRPr>
          </a:p>
        </p:txBody>
      </p:sp>
      <p:sp>
        <p:nvSpPr>
          <p:cNvPr id="13" name="Título 1"/>
          <p:cNvSpPr txBox="1">
            <a:spLocks/>
          </p:cNvSpPr>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Impact" pitchFamily="34" charset="0"/>
                <a:ea typeface="+mj-ea"/>
                <a:cs typeface="+mj-cs"/>
              </a:defRPr>
            </a:lvl1pPr>
            <a:lvl2pPr algn="ctr" rtl="0" eaLnBrk="0" fontAlgn="base" hangingPunct="0">
              <a:spcBef>
                <a:spcPct val="0"/>
              </a:spcBef>
              <a:spcAft>
                <a:spcPct val="0"/>
              </a:spcAft>
              <a:defRPr sz="4000" b="1">
                <a:solidFill>
                  <a:schemeClr val="tx1"/>
                </a:solidFill>
                <a:latin typeface="Impact" pitchFamily="34" charset="0"/>
              </a:defRPr>
            </a:lvl2pPr>
            <a:lvl3pPr algn="ctr" rtl="0" eaLnBrk="0" fontAlgn="base" hangingPunct="0">
              <a:spcBef>
                <a:spcPct val="0"/>
              </a:spcBef>
              <a:spcAft>
                <a:spcPct val="0"/>
              </a:spcAft>
              <a:defRPr sz="4000" b="1">
                <a:solidFill>
                  <a:schemeClr val="tx1"/>
                </a:solidFill>
                <a:latin typeface="Impact" pitchFamily="34" charset="0"/>
              </a:defRPr>
            </a:lvl3pPr>
            <a:lvl4pPr algn="ctr" rtl="0" eaLnBrk="0" fontAlgn="base" hangingPunct="0">
              <a:spcBef>
                <a:spcPct val="0"/>
              </a:spcBef>
              <a:spcAft>
                <a:spcPct val="0"/>
              </a:spcAft>
              <a:defRPr sz="4000" b="1">
                <a:solidFill>
                  <a:schemeClr val="tx1"/>
                </a:solidFill>
                <a:latin typeface="Impact" pitchFamily="34" charset="0"/>
              </a:defRPr>
            </a:lvl4pPr>
            <a:lvl5pPr algn="ctr" rtl="0" eaLnBrk="0" fontAlgn="base" hangingPunct="0">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CO" dirty="0" smtClean="0"/>
              <a:t>CONCESIÓN CODAD S.A.</a:t>
            </a:r>
            <a:endParaRPr lang="es-MX" dirty="0"/>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88839"/>
            <a:ext cx="9930052" cy="4680521"/>
          </a:xfrm>
          <a:prstGeom prst="rect">
            <a:avLst/>
          </a:prstGeom>
        </p:spPr>
      </p:pic>
    </p:spTree>
    <p:extLst>
      <p:ext uri="{BB962C8B-B14F-4D97-AF65-F5344CB8AC3E}">
        <p14:creationId xmlns:p14="http://schemas.microsoft.com/office/powerpoint/2010/main" val="31276287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Ejecución de obras 2015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3</a:t>
              </a:r>
              <a:endParaRPr lang="es-CO" sz="3200" b="1" dirty="0">
                <a:solidFill>
                  <a:srgbClr val="BC3510"/>
                </a:solidFill>
                <a:latin typeface="Arial Black" panose="020B0A04020102020204" pitchFamily="34" charset="0"/>
              </a:endParaRPr>
            </a:p>
          </p:txBody>
        </p:sp>
      </p:grpSp>
      <p:sp>
        <p:nvSpPr>
          <p:cNvPr id="6" name="Rectángulo 5"/>
          <p:cNvSpPr/>
          <p:nvPr/>
        </p:nvSpPr>
        <p:spPr>
          <a:xfrm>
            <a:off x="654849" y="1763524"/>
            <a:ext cx="8818038" cy="369332"/>
          </a:xfrm>
          <a:prstGeom prst="rect">
            <a:avLst/>
          </a:prstGeom>
        </p:spPr>
        <p:txBody>
          <a:bodyPr wrap="square">
            <a:spAutoFit/>
          </a:bodyPr>
          <a:lstStyle/>
          <a:p>
            <a:pPr algn="ctr"/>
            <a:r>
              <a:rPr lang="es-MX" b="1" dirty="0" smtClean="0">
                <a:latin typeface="Candara" panose="020E0502030303020204" pitchFamily="34" charset="0"/>
              </a:rPr>
              <a:t>Sala VIP Internacional (obra voluntaria)</a:t>
            </a:r>
            <a:endParaRPr lang="es-CO" dirty="0"/>
          </a:p>
        </p:txBody>
      </p:sp>
      <p:sp>
        <p:nvSpPr>
          <p:cNvPr id="16" name="Rectángulo 15"/>
          <p:cNvSpPr/>
          <p:nvPr/>
        </p:nvSpPr>
        <p:spPr>
          <a:xfrm>
            <a:off x="381000" y="5754742"/>
            <a:ext cx="9141566" cy="338554"/>
          </a:xfrm>
          <a:prstGeom prst="rect">
            <a:avLst/>
          </a:prstGeom>
        </p:spPr>
        <p:txBody>
          <a:bodyPr wrap="square">
            <a:spAutoFit/>
          </a:bodyPr>
          <a:lstStyle/>
          <a:p>
            <a:pPr algn="ctr"/>
            <a:r>
              <a:rPr lang="es-CO" sz="1600" dirty="0">
                <a:latin typeface="Candara" panose="020E0502030303020204" pitchFamily="34" charset="0"/>
              </a:rPr>
              <a:t>Instalación de cubierta y piso en </a:t>
            </a:r>
            <a:r>
              <a:rPr lang="es-CO" sz="1600" dirty="0" err="1">
                <a:latin typeface="Candara" panose="020E0502030303020204" pitchFamily="34" charset="0"/>
              </a:rPr>
              <a:t>porcelanato</a:t>
            </a:r>
            <a:endParaRPr lang="es-CO" sz="1600" dirty="0"/>
          </a:p>
        </p:txBody>
      </p:sp>
      <p:pic>
        <p:nvPicPr>
          <p:cNvPr id="11" name="3 Imagen" descr="PB090014.JPG"/>
          <p:cNvPicPr/>
          <p:nvPr/>
        </p:nvPicPr>
        <p:blipFill>
          <a:blip r:embed="rId2" cstate="print"/>
          <a:stretch>
            <a:fillRect/>
          </a:stretch>
        </p:blipFill>
        <p:spPr>
          <a:xfrm>
            <a:off x="1496616" y="3191414"/>
            <a:ext cx="3240360" cy="2397827"/>
          </a:xfrm>
          <a:prstGeom prst="rect">
            <a:avLst/>
          </a:prstGeom>
        </p:spPr>
      </p:pic>
      <p:pic>
        <p:nvPicPr>
          <p:cNvPr id="15" name="4 Imagen" descr="PB090004.JPG"/>
          <p:cNvPicPr/>
          <p:nvPr/>
        </p:nvPicPr>
        <p:blipFill>
          <a:blip r:embed="rId3" cstate="print"/>
          <a:stretch>
            <a:fillRect/>
          </a:stretch>
        </p:blipFill>
        <p:spPr>
          <a:xfrm>
            <a:off x="5411296" y="3212977"/>
            <a:ext cx="3286120" cy="2397827"/>
          </a:xfrm>
          <a:prstGeom prst="rect">
            <a:avLst/>
          </a:prstGeom>
        </p:spPr>
      </p:pic>
      <p:sp>
        <p:nvSpPr>
          <p:cNvPr id="17" name="Rectángulo 16"/>
          <p:cNvSpPr/>
          <p:nvPr/>
        </p:nvSpPr>
        <p:spPr>
          <a:xfrm>
            <a:off x="1333779" y="2206606"/>
            <a:ext cx="3294677" cy="646331"/>
          </a:xfrm>
          <a:prstGeom prst="rect">
            <a:avLst/>
          </a:prstGeom>
        </p:spPr>
        <p:txBody>
          <a:bodyPr wrap="square">
            <a:spAutoFit/>
          </a:bodyPr>
          <a:lstStyle/>
          <a:p>
            <a:pPr algn="just">
              <a:spcAft>
                <a:spcPts val="0"/>
              </a:spcAft>
            </a:pPr>
            <a:r>
              <a:rPr lang="es-CO" sz="1200" dirty="0">
                <a:latin typeface="Calibri" panose="020F0502020204030204" pitchFamily="34" charset="0"/>
                <a:ea typeface="Calibri" panose="020F0502020204030204" pitchFamily="34" charset="0"/>
              </a:rPr>
              <a:t>Avance programado: 70%</a:t>
            </a:r>
          </a:p>
          <a:p>
            <a:pPr algn="just">
              <a:spcAft>
                <a:spcPts val="0"/>
              </a:spcAft>
            </a:pPr>
            <a:r>
              <a:rPr lang="es-CO" sz="1200" dirty="0">
                <a:latin typeface="Calibri" panose="020F0502020204030204" pitchFamily="34" charset="0"/>
                <a:ea typeface="Calibri" panose="020F0502020204030204" pitchFamily="34" charset="0"/>
              </a:rPr>
              <a:t>Avance ejecutado: 65%. </a:t>
            </a:r>
          </a:p>
          <a:p>
            <a:pPr algn="just">
              <a:spcAft>
                <a:spcPts val="0"/>
              </a:spcAft>
            </a:pPr>
            <a:r>
              <a:rPr lang="es-CO" sz="1200" dirty="0">
                <a:latin typeface="Calibri" panose="020F0502020204030204" pitchFamily="34" charset="0"/>
                <a:ea typeface="Calibri" panose="020F0502020204030204" pitchFamily="34" charset="0"/>
              </a:rPr>
              <a:t>Fecha límite de entrega: 25 de abril de 2016.</a:t>
            </a:r>
            <a:endParaRPr lang="es-CO"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329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Ejecución de obras 2015 </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3</a:t>
              </a:r>
              <a:endParaRPr lang="es-CO" sz="3200" b="1" dirty="0">
                <a:solidFill>
                  <a:srgbClr val="BC3510"/>
                </a:solidFill>
                <a:latin typeface="Arial Black" panose="020B0A04020102020204" pitchFamily="34" charset="0"/>
              </a:endParaRPr>
            </a:p>
          </p:txBody>
        </p:sp>
      </p:grpSp>
      <p:sp>
        <p:nvSpPr>
          <p:cNvPr id="6" name="Rectángulo 5"/>
          <p:cNvSpPr/>
          <p:nvPr/>
        </p:nvSpPr>
        <p:spPr>
          <a:xfrm>
            <a:off x="523765" y="1865946"/>
            <a:ext cx="8949122" cy="646331"/>
          </a:xfrm>
          <a:prstGeom prst="rect">
            <a:avLst/>
          </a:prstGeom>
        </p:spPr>
        <p:txBody>
          <a:bodyPr wrap="square">
            <a:spAutoFit/>
          </a:bodyPr>
          <a:lstStyle/>
          <a:p>
            <a:pPr algn="ctr"/>
            <a:r>
              <a:rPr lang="es-MX" b="1" dirty="0">
                <a:latin typeface="Candara" panose="020E0502030303020204" pitchFamily="34" charset="0"/>
              </a:rPr>
              <a:t>Obras Previas Edificio </a:t>
            </a:r>
            <a:r>
              <a:rPr lang="es-MX" b="1" dirty="0" smtClean="0">
                <a:latin typeface="Candara" panose="020E0502030303020204" pitchFamily="34" charset="0"/>
              </a:rPr>
              <a:t>SEI, Centro </a:t>
            </a:r>
            <a:r>
              <a:rPr lang="es-MX" b="1" dirty="0">
                <a:latin typeface="Candara" panose="020E0502030303020204" pitchFamily="34" charset="0"/>
              </a:rPr>
              <a:t>de Acopio y </a:t>
            </a:r>
            <a:r>
              <a:rPr lang="es-CO" b="1" dirty="0">
                <a:latin typeface="Candara" panose="020E0502030303020204" pitchFamily="34" charset="0"/>
              </a:rPr>
              <a:t>Bodegas </a:t>
            </a:r>
            <a:r>
              <a:rPr lang="es-CO" b="1" dirty="0" err="1" smtClean="0">
                <a:latin typeface="Candara" panose="020E0502030303020204" pitchFamily="34" charset="0"/>
              </a:rPr>
              <a:t>handling</a:t>
            </a:r>
            <a:r>
              <a:rPr lang="es-MX" b="1" dirty="0" smtClean="0">
                <a:latin typeface="Candara" panose="020E0502030303020204" pitchFamily="34" charset="0"/>
              </a:rPr>
              <a:t> </a:t>
            </a:r>
            <a:endParaRPr lang="es-MX" b="1" dirty="0">
              <a:latin typeface="Candara" panose="020E0502030303020204" pitchFamily="34" charset="0"/>
            </a:endParaRPr>
          </a:p>
          <a:p>
            <a:pPr algn="ctr"/>
            <a:r>
              <a:rPr lang="es-MX" b="1" dirty="0">
                <a:latin typeface="Candara" panose="020E0502030303020204" pitchFamily="34" charset="0"/>
              </a:rPr>
              <a:t>En </a:t>
            </a:r>
            <a:r>
              <a:rPr lang="es-MX" b="1" dirty="0" smtClean="0">
                <a:latin typeface="Candara" panose="020E0502030303020204" pitchFamily="34" charset="0"/>
              </a:rPr>
              <a:t>operación(obra </a:t>
            </a:r>
            <a:r>
              <a:rPr lang="es-MX" b="1" dirty="0">
                <a:latin typeface="Candara" panose="020E0502030303020204" pitchFamily="34" charset="0"/>
              </a:rPr>
              <a:t>voluntaria)</a:t>
            </a:r>
            <a:r>
              <a:rPr lang="es-MX" b="1" dirty="0" smtClean="0">
                <a:latin typeface="Candara" panose="020E0502030303020204" pitchFamily="34" charset="0"/>
              </a:rPr>
              <a:t> </a:t>
            </a:r>
            <a:endParaRPr lang="es-CO" dirty="0"/>
          </a:p>
        </p:txBody>
      </p:sp>
      <p:pic>
        <p:nvPicPr>
          <p:cNvPr id="2050" name="Picture 2" descr="20150904_1143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490" y="2661374"/>
            <a:ext cx="3392515" cy="26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descr="DSCN4182"/>
          <p:cNvPicPr/>
          <p:nvPr/>
        </p:nvPicPr>
        <p:blipFill>
          <a:blip r:embed="rId3">
            <a:extLst>
              <a:ext uri="{28A0092B-C50C-407E-A947-70E740481C1C}">
                <a14:useLocalDpi xmlns:a14="http://schemas.microsoft.com/office/drawing/2010/main" val="0"/>
              </a:ext>
            </a:extLst>
          </a:blip>
          <a:srcRect/>
          <a:stretch>
            <a:fillRect/>
          </a:stretch>
        </p:blipFill>
        <p:spPr bwMode="auto">
          <a:xfrm>
            <a:off x="5063868" y="2661374"/>
            <a:ext cx="3705556" cy="2639834"/>
          </a:xfrm>
          <a:prstGeom prst="rect">
            <a:avLst/>
          </a:prstGeom>
          <a:noFill/>
          <a:ln>
            <a:noFill/>
          </a:ln>
        </p:spPr>
      </p:pic>
      <p:sp>
        <p:nvSpPr>
          <p:cNvPr id="14" name="Rectángulo 13"/>
          <p:cNvSpPr/>
          <p:nvPr/>
        </p:nvSpPr>
        <p:spPr>
          <a:xfrm>
            <a:off x="381000" y="5435932"/>
            <a:ext cx="9141566" cy="338554"/>
          </a:xfrm>
          <a:prstGeom prst="rect">
            <a:avLst/>
          </a:prstGeom>
        </p:spPr>
        <p:txBody>
          <a:bodyPr wrap="square">
            <a:spAutoFit/>
          </a:bodyPr>
          <a:lstStyle/>
          <a:p>
            <a:pPr algn="ctr"/>
            <a:r>
              <a:rPr lang="es-MX" sz="1600" dirty="0">
                <a:latin typeface="Candara" panose="020E0502030303020204" pitchFamily="34" charset="0"/>
              </a:rPr>
              <a:t>Bodegas Handling finalizadas y en operación</a:t>
            </a:r>
            <a:endParaRPr lang="es-CO" sz="1600" dirty="0"/>
          </a:p>
        </p:txBody>
      </p:sp>
    </p:spTree>
    <p:extLst>
      <p:ext uri="{BB962C8B-B14F-4D97-AF65-F5344CB8AC3E}">
        <p14:creationId xmlns:p14="http://schemas.microsoft.com/office/powerpoint/2010/main" val="12657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7"/>
          <p:cNvSpPr/>
          <p:nvPr/>
        </p:nvSpPr>
        <p:spPr>
          <a:xfrm>
            <a:off x="1316673" y="11885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Ejecución de obras 2015 </a:t>
            </a:r>
          </a:p>
        </p:txBody>
      </p:sp>
      <p:grpSp>
        <p:nvGrpSpPr>
          <p:cNvPr id="11" name="Grupo 22"/>
          <p:cNvGrpSpPr/>
          <p:nvPr/>
        </p:nvGrpSpPr>
        <p:grpSpPr>
          <a:xfrm>
            <a:off x="676167" y="1086152"/>
            <a:ext cx="810013" cy="832514"/>
            <a:chOff x="1988321" y="0"/>
            <a:chExt cx="810013" cy="832513"/>
          </a:xfrm>
        </p:grpSpPr>
        <p:sp>
          <p:nvSpPr>
            <p:cNvPr id="12"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3"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4"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3</a:t>
              </a:r>
              <a:endParaRPr lang="es-CO" sz="3200" b="1" dirty="0">
                <a:solidFill>
                  <a:srgbClr val="BC3510"/>
                </a:solidFill>
                <a:latin typeface="Arial Black" panose="020B0A04020102020204" pitchFamily="34" charset="0"/>
              </a:endParaRPr>
            </a:p>
          </p:txBody>
        </p:sp>
      </p:grpSp>
      <p:sp>
        <p:nvSpPr>
          <p:cNvPr id="15" name="Rectángulo 14"/>
          <p:cNvSpPr/>
          <p:nvPr/>
        </p:nvSpPr>
        <p:spPr>
          <a:xfrm>
            <a:off x="654849" y="1844825"/>
            <a:ext cx="8818038" cy="646331"/>
          </a:xfrm>
          <a:prstGeom prst="rect">
            <a:avLst/>
          </a:prstGeom>
        </p:spPr>
        <p:txBody>
          <a:bodyPr wrap="square">
            <a:spAutoFit/>
          </a:bodyPr>
          <a:lstStyle/>
          <a:p>
            <a:pPr algn="ctr"/>
            <a:r>
              <a:rPr lang="es-MX" b="1" dirty="0" smtClean="0">
                <a:latin typeface="Candara" panose="020E0502030303020204" pitchFamily="34" charset="0"/>
              </a:rPr>
              <a:t>Obras Previas Edificio SEI (Centro de Acopio y </a:t>
            </a:r>
            <a:r>
              <a:rPr lang="es-CO" b="1" dirty="0">
                <a:latin typeface="Candara" panose="020E0502030303020204" pitchFamily="34" charset="0"/>
              </a:rPr>
              <a:t>Bodegas handling</a:t>
            </a:r>
            <a:r>
              <a:rPr lang="es-MX" b="1" dirty="0" smtClean="0">
                <a:latin typeface="Candara" panose="020E0502030303020204" pitchFamily="34" charset="0"/>
              </a:rPr>
              <a:t>) </a:t>
            </a:r>
          </a:p>
          <a:p>
            <a:pPr algn="ctr"/>
            <a:r>
              <a:rPr lang="es-MX" b="1" dirty="0" smtClean="0">
                <a:latin typeface="Candara" panose="020E0502030303020204" pitchFamily="34" charset="0"/>
              </a:rPr>
              <a:t>En operación</a:t>
            </a:r>
            <a:endParaRPr lang="es-CO" dirty="0"/>
          </a:p>
        </p:txBody>
      </p:sp>
      <p:pic>
        <p:nvPicPr>
          <p:cNvPr id="1026" name="Picture 2" descr="20150904_1143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172" y="2516918"/>
            <a:ext cx="3655805" cy="275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descr="IMG_7897"/>
          <p:cNvPicPr/>
          <p:nvPr/>
        </p:nvPicPr>
        <p:blipFill>
          <a:blip r:embed="rId3">
            <a:extLst>
              <a:ext uri="{28A0092B-C50C-407E-A947-70E740481C1C}">
                <a14:useLocalDpi xmlns:a14="http://schemas.microsoft.com/office/drawing/2010/main" val="0"/>
              </a:ext>
            </a:extLst>
          </a:blip>
          <a:srcRect/>
          <a:stretch>
            <a:fillRect/>
          </a:stretch>
        </p:blipFill>
        <p:spPr bwMode="auto">
          <a:xfrm>
            <a:off x="4976506" y="3356992"/>
            <a:ext cx="3864927" cy="2592288"/>
          </a:xfrm>
          <a:prstGeom prst="rect">
            <a:avLst/>
          </a:prstGeom>
          <a:noFill/>
          <a:ln>
            <a:noFill/>
          </a:ln>
        </p:spPr>
      </p:pic>
    </p:spTree>
    <p:extLst>
      <p:ext uri="{BB962C8B-B14F-4D97-AF65-F5344CB8AC3E}">
        <p14:creationId xmlns:p14="http://schemas.microsoft.com/office/powerpoint/2010/main" val="19336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Obras ejecutadas </a:t>
            </a:r>
            <a:r>
              <a:rPr lang="es-CO" sz="1500" b="1">
                <a:solidFill>
                  <a:prstClr val="white"/>
                </a:solidFill>
                <a:latin typeface="Arial" panose="020B0604020202020204" pitchFamily="34" charset="0"/>
                <a:ea typeface="MS Mincho" panose="02020609040205080304" pitchFamily="49" charset="-128"/>
                <a:cs typeface="Arial" panose="020B0604020202020204" pitchFamily="34" charset="0"/>
              </a:rPr>
              <a:t>en 2015 </a:t>
            </a:r>
            <a:endPar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endParaRP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3</a:t>
              </a:r>
              <a:endParaRPr lang="es-CO" sz="3200" b="1" dirty="0">
                <a:solidFill>
                  <a:srgbClr val="BC3510"/>
                </a:solidFill>
                <a:latin typeface="Arial Black" panose="020B0A04020102020204" pitchFamily="34" charset="0"/>
              </a:endParaRPr>
            </a:p>
          </p:txBody>
        </p:sp>
      </p:grpSp>
      <p:sp>
        <p:nvSpPr>
          <p:cNvPr id="6" name="Rectángulo 5"/>
          <p:cNvSpPr/>
          <p:nvPr/>
        </p:nvSpPr>
        <p:spPr>
          <a:xfrm>
            <a:off x="654849" y="1700808"/>
            <a:ext cx="8818038" cy="369332"/>
          </a:xfrm>
          <a:prstGeom prst="rect">
            <a:avLst/>
          </a:prstGeom>
        </p:spPr>
        <p:txBody>
          <a:bodyPr wrap="square">
            <a:spAutoFit/>
          </a:bodyPr>
          <a:lstStyle/>
          <a:p>
            <a:pPr algn="ctr"/>
            <a:r>
              <a:rPr lang="es-MX" b="1" dirty="0" smtClean="0">
                <a:latin typeface="Candara" panose="020E0502030303020204" pitchFamily="34" charset="0"/>
              </a:rPr>
              <a:t>Edificio SEI </a:t>
            </a:r>
            <a:endParaRPr lang="es-CO" dirty="0"/>
          </a:p>
        </p:txBody>
      </p:sp>
      <p:sp>
        <p:nvSpPr>
          <p:cNvPr id="13" name="Rectángulo 12"/>
          <p:cNvSpPr/>
          <p:nvPr/>
        </p:nvSpPr>
        <p:spPr>
          <a:xfrm>
            <a:off x="1568622" y="5724546"/>
            <a:ext cx="7128794" cy="584775"/>
          </a:xfrm>
          <a:prstGeom prst="rect">
            <a:avLst/>
          </a:prstGeom>
        </p:spPr>
        <p:txBody>
          <a:bodyPr wrap="square">
            <a:spAutoFit/>
          </a:bodyPr>
          <a:lstStyle/>
          <a:p>
            <a:pPr algn="ctr"/>
            <a:r>
              <a:rPr lang="es-CO" sz="1600" dirty="0"/>
              <a:t>Trabajos de pre-soldadura de perfiles y Fundidas de vigas de amarre de la cimentación </a:t>
            </a:r>
          </a:p>
        </p:txBody>
      </p:sp>
      <p:pic>
        <p:nvPicPr>
          <p:cNvPr id="10" name="8 Imagen" descr="PB100052.JPG"/>
          <p:cNvPicPr/>
          <p:nvPr/>
        </p:nvPicPr>
        <p:blipFill>
          <a:blip r:embed="rId2" cstate="print"/>
          <a:stretch>
            <a:fillRect/>
          </a:stretch>
        </p:blipFill>
        <p:spPr>
          <a:xfrm>
            <a:off x="1568624" y="2971526"/>
            <a:ext cx="3255481" cy="2617715"/>
          </a:xfrm>
          <a:prstGeom prst="rect">
            <a:avLst/>
          </a:prstGeom>
        </p:spPr>
      </p:pic>
      <p:pic>
        <p:nvPicPr>
          <p:cNvPr id="11" name="9 Imagen" descr="PB100049.JPG"/>
          <p:cNvPicPr/>
          <p:nvPr/>
        </p:nvPicPr>
        <p:blipFill>
          <a:blip r:embed="rId3" cstate="print"/>
          <a:stretch>
            <a:fillRect/>
          </a:stretch>
        </p:blipFill>
        <p:spPr>
          <a:xfrm>
            <a:off x="5457056" y="2938984"/>
            <a:ext cx="3332974" cy="2650256"/>
          </a:xfrm>
          <a:prstGeom prst="rect">
            <a:avLst/>
          </a:prstGeom>
        </p:spPr>
      </p:pic>
      <p:sp>
        <p:nvSpPr>
          <p:cNvPr id="14" name="Rectángulo 13"/>
          <p:cNvSpPr/>
          <p:nvPr/>
        </p:nvSpPr>
        <p:spPr>
          <a:xfrm>
            <a:off x="1442300" y="2206606"/>
            <a:ext cx="3294677" cy="646331"/>
          </a:xfrm>
          <a:prstGeom prst="rect">
            <a:avLst/>
          </a:prstGeom>
        </p:spPr>
        <p:txBody>
          <a:bodyPr wrap="square">
            <a:spAutoFit/>
          </a:bodyPr>
          <a:lstStyle/>
          <a:p>
            <a:pPr algn="just">
              <a:spcAft>
                <a:spcPts val="0"/>
              </a:spcAft>
            </a:pPr>
            <a:r>
              <a:rPr lang="es-CO" sz="1200" dirty="0">
                <a:latin typeface="Calibri" panose="020F0502020204030204" pitchFamily="34" charset="0"/>
                <a:ea typeface="Calibri" panose="020F0502020204030204" pitchFamily="34" charset="0"/>
              </a:rPr>
              <a:t>Avance programado: 28%</a:t>
            </a:r>
          </a:p>
          <a:p>
            <a:pPr algn="just">
              <a:spcAft>
                <a:spcPts val="0"/>
              </a:spcAft>
            </a:pPr>
            <a:r>
              <a:rPr lang="es-CO" sz="1200" dirty="0">
                <a:latin typeface="Calibri" panose="020F0502020204030204" pitchFamily="34" charset="0"/>
                <a:ea typeface="Calibri" panose="020F0502020204030204" pitchFamily="34" charset="0"/>
              </a:rPr>
              <a:t>Avance ejecutado: 10%. </a:t>
            </a:r>
          </a:p>
          <a:p>
            <a:pPr algn="just">
              <a:spcAft>
                <a:spcPts val="0"/>
              </a:spcAft>
            </a:pPr>
            <a:r>
              <a:rPr lang="es-CO" sz="1200" dirty="0">
                <a:latin typeface="Calibri" panose="020F0502020204030204" pitchFamily="34" charset="0"/>
                <a:ea typeface="Calibri" panose="020F0502020204030204" pitchFamily="34" charset="0"/>
              </a:rPr>
              <a:t>Fecha límite de entrega: 25 de abril de 2016.</a:t>
            </a:r>
            <a:endParaRPr lang="es-CO"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33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rotWithShape="1">
          <a:blip r:embed="rId2">
            <a:extLst>
              <a:ext uri="{28A0092B-C50C-407E-A947-70E740481C1C}">
                <a14:useLocalDpi xmlns:a14="http://schemas.microsoft.com/office/drawing/2010/main" val="0"/>
              </a:ext>
            </a:extLst>
          </a:blip>
          <a:srcRect t="1092" r="38471"/>
          <a:stretch/>
        </p:blipFill>
        <p:spPr>
          <a:xfrm>
            <a:off x="1561132" y="1556792"/>
            <a:ext cx="6560221" cy="4527864"/>
          </a:xfrm>
          <a:prstGeom prst="rect">
            <a:avLst/>
          </a:prstGeom>
        </p:spPr>
      </p:pic>
      <p:sp>
        <p:nvSpPr>
          <p:cNvPr id="12" name="Rectángulo redondeado 7"/>
          <p:cNvSpPr/>
          <p:nvPr/>
        </p:nvSpPr>
        <p:spPr>
          <a:xfrm>
            <a:off x="1164273" y="1036120"/>
            <a:ext cx="3659833" cy="3957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CO" sz="1500" b="1" dirty="0">
                <a:solidFill>
                  <a:prstClr val="white"/>
                </a:solidFill>
                <a:latin typeface="Arial" panose="020B0604020202020204" pitchFamily="34" charset="0"/>
                <a:ea typeface="MS Mincho" panose="02020609040205080304" pitchFamily="49" charset="-128"/>
                <a:cs typeface="Arial" panose="020B0604020202020204" pitchFamily="34" charset="0"/>
              </a:rPr>
              <a:t>Obras con inconvenientes prediales</a:t>
            </a:r>
          </a:p>
        </p:txBody>
      </p:sp>
      <p:grpSp>
        <p:nvGrpSpPr>
          <p:cNvPr id="19" name="Grupo 22"/>
          <p:cNvGrpSpPr/>
          <p:nvPr/>
        </p:nvGrpSpPr>
        <p:grpSpPr>
          <a:xfrm>
            <a:off x="523767" y="933752"/>
            <a:ext cx="810013" cy="832514"/>
            <a:chOff x="1988321" y="0"/>
            <a:chExt cx="810013" cy="832513"/>
          </a:xfrm>
        </p:grpSpPr>
        <p:sp>
          <p:nvSpPr>
            <p:cNvPr id="20" name="Lágrima 8"/>
            <p:cNvSpPr/>
            <p:nvPr/>
          </p:nvSpPr>
          <p:spPr>
            <a:xfrm rot="10800000" flipH="1">
              <a:off x="1988321" y="0"/>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1" name="Lágrima 14"/>
            <p:cNvSpPr/>
            <p:nvPr/>
          </p:nvSpPr>
          <p:spPr>
            <a:xfrm rot="10800000" flipH="1">
              <a:off x="2104657" y="11956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22" name="CuadroTexto 11"/>
            <p:cNvSpPr txBox="1"/>
            <p:nvPr/>
          </p:nvSpPr>
          <p:spPr>
            <a:xfrm>
              <a:off x="2187020" y="135386"/>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4</a:t>
              </a:r>
              <a:endParaRPr lang="es-CO" sz="3200" b="1" dirty="0">
                <a:solidFill>
                  <a:srgbClr val="BC3510"/>
                </a:solidFill>
                <a:latin typeface="Arial Black" panose="020B0A04020102020204" pitchFamily="34" charset="0"/>
              </a:endParaRPr>
            </a:p>
          </p:txBody>
        </p:sp>
      </p:grpSp>
      <p:sp>
        <p:nvSpPr>
          <p:cNvPr id="14" name="16 Llamada rectangular redondeada"/>
          <p:cNvSpPr/>
          <p:nvPr/>
        </p:nvSpPr>
        <p:spPr>
          <a:xfrm>
            <a:off x="6609184" y="2780928"/>
            <a:ext cx="1368152" cy="432048"/>
          </a:xfrm>
          <a:prstGeom prst="wedgeRoundRectCallout">
            <a:avLst>
              <a:gd name="adj1" fmla="val -24811"/>
              <a:gd name="adj2" fmla="val -165482"/>
              <a:gd name="adj3" fmla="val 16667"/>
            </a:avLst>
          </a:prstGeom>
          <a:gradFill>
            <a:gsLst>
              <a:gs pos="0">
                <a:srgbClr val="FF0000"/>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CONSTRUCCIÓN BARRERA ANTIRUIDO (SENTENCIA JUDICIAL)</a:t>
            </a:r>
            <a:endParaRPr lang="es-CO" sz="646" dirty="0">
              <a:solidFill>
                <a:schemeClr val="tx1"/>
              </a:solidFill>
            </a:endParaRPr>
          </a:p>
        </p:txBody>
      </p:sp>
      <p:sp>
        <p:nvSpPr>
          <p:cNvPr id="18" name="10 Llamada rectangular redondeada"/>
          <p:cNvSpPr/>
          <p:nvPr/>
        </p:nvSpPr>
        <p:spPr>
          <a:xfrm>
            <a:off x="5745089" y="908720"/>
            <a:ext cx="1153113" cy="415646"/>
          </a:xfrm>
          <a:prstGeom prst="wedgeRoundRectCallout">
            <a:avLst>
              <a:gd name="adj1" fmla="val 64601"/>
              <a:gd name="adj2" fmla="val 154543"/>
              <a:gd name="adj3" fmla="val 16667"/>
            </a:avLst>
          </a:prstGeom>
          <a:gradFill>
            <a:gsLst>
              <a:gs pos="0">
                <a:srgbClr val="FF0000"/>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RESA  01 SUR (PREDIIO EDURBE) </a:t>
            </a:r>
            <a:endParaRPr lang="es-CO" sz="646" dirty="0">
              <a:solidFill>
                <a:schemeClr val="tx1"/>
              </a:solidFill>
            </a:endParaRPr>
          </a:p>
        </p:txBody>
      </p:sp>
      <p:sp>
        <p:nvSpPr>
          <p:cNvPr id="15" name="10 Llamada rectangular redondeada"/>
          <p:cNvSpPr/>
          <p:nvPr/>
        </p:nvSpPr>
        <p:spPr>
          <a:xfrm>
            <a:off x="4664968" y="4797152"/>
            <a:ext cx="1512168" cy="433316"/>
          </a:xfrm>
          <a:prstGeom prst="wedgeRoundRectCallout">
            <a:avLst>
              <a:gd name="adj1" fmla="val -41923"/>
              <a:gd name="adj2" fmla="val -151139"/>
              <a:gd name="adj3" fmla="val 16667"/>
            </a:avLst>
          </a:prstGeom>
          <a:gradFill>
            <a:gsLst>
              <a:gs pos="0">
                <a:srgbClr val="FF0000"/>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VÍA PERIMETRAL  COSTADO OCCIDENTAL (INCLUYE CERRAMIENTO)</a:t>
            </a:r>
            <a:endParaRPr lang="es-CO" sz="646" dirty="0">
              <a:solidFill>
                <a:schemeClr val="tx1"/>
              </a:solidFill>
            </a:endParaRPr>
          </a:p>
        </p:txBody>
      </p:sp>
      <p:sp>
        <p:nvSpPr>
          <p:cNvPr id="16" name="10 Llamada rectangular redondeada"/>
          <p:cNvSpPr/>
          <p:nvPr/>
        </p:nvSpPr>
        <p:spPr>
          <a:xfrm>
            <a:off x="2358820" y="3402272"/>
            <a:ext cx="1153113" cy="242752"/>
          </a:xfrm>
          <a:prstGeom prst="wedgeRoundRectCallout">
            <a:avLst>
              <a:gd name="adj1" fmla="val 57500"/>
              <a:gd name="adj2" fmla="val 396293"/>
              <a:gd name="adj3" fmla="val 16667"/>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CERRAMIENTOS VIA PERIMETRAL ) </a:t>
            </a:r>
            <a:endParaRPr lang="es-CO" sz="646" dirty="0">
              <a:solidFill>
                <a:schemeClr val="tx1"/>
              </a:solidFill>
            </a:endParaRPr>
          </a:p>
        </p:txBody>
      </p:sp>
      <p:sp>
        <p:nvSpPr>
          <p:cNvPr id="17" name="10 Llamada rectangular redondeada"/>
          <p:cNvSpPr/>
          <p:nvPr/>
        </p:nvSpPr>
        <p:spPr>
          <a:xfrm>
            <a:off x="2357784" y="3277385"/>
            <a:ext cx="1153113" cy="367639"/>
          </a:xfrm>
          <a:prstGeom prst="wedgeRoundRectCallout">
            <a:avLst>
              <a:gd name="adj1" fmla="val 109577"/>
              <a:gd name="adj2" fmla="val 14313"/>
              <a:gd name="adj3" fmla="val 16667"/>
            </a:avLst>
          </a:prstGeom>
          <a:gradFill>
            <a:gsLst>
              <a:gs pos="0">
                <a:srgbClr val="FF0000"/>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CO" sz="831" u="sng" dirty="0">
                <a:solidFill>
                  <a:schemeClr val="tx1"/>
                </a:solidFill>
              </a:rPr>
              <a:t>CERRAMIENTOS VIA PERIMETRAL ( </a:t>
            </a:r>
          </a:p>
        </p:txBody>
      </p:sp>
    </p:spTree>
    <p:extLst>
      <p:ext uri="{BB962C8B-B14F-4D97-AF65-F5344CB8AC3E}">
        <p14:creationId xmlns:p14="http://schemas.microsoft.com/office/powerpoint/2010/main" val="342938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196" y="908721"/>
            <a:ext cx="2513661" cy="1113561"/>
          </a:xfrm>
          <a:prstGeom prst="rect">
            <a:avLst/>
          </a:prstGeom>
        </p:spPr>
      </p:pic>
      <p:sp>
        <p:nvSpPr>
          <p:cNvPr id="12" name="30 CuadroTexto"/>
          <p:cNvSpPr txBox="1">
            <a:spLocks noChangeArrowheads="1"/>
          </p:cNvSpPr>
          <p:nvPr/>
        </p:nvSpPr>
        <p:spPr bwMode="auto">
          <a:xfrm flipH="1">
            <a:off x="4160913" y="836713"/>
            <a:ext cx="4454003" cy="275909"/>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193" dirty="0">
                <a:solidFill>
                  <a:prstClr val="white"/>
                </a:solidFill>
                <a:latin typeface="Arial" pitchFamily="34" charset="0"/>
                <a:cs typeface="Arial" pitchFamily="34" charset="0"/>
              </a:rPr>
              <a:t>OBJETO DEL CONTRATO</a:t>
            </a:r>
          </a:p>
        </p:txBody>
      </p:sp>
      <p:graphicFrame>
        <p:nvGraphicFramePr>
          <p:cNvPr id="13" name="4 Tabla"/>
          <p:cNvGraphicFramePr>
            <a:graphicFrameLocks noGrp="1"/>
          </p:cNvGraphicFramePr>
          <p:nvPr>
            <p:extLst/>
          </p:nvPr>
        </p:nvGraphicFramePr>
        <p:xfrm>
          <a:off x="4160911" y="1124780"/>
          <a:ext cx="4454004" cy="889293"/>
        </p:xfrm>
        <a:graphic>
          <a:graphicData uri="http://schemas.openxmlformats.org/drawingml/2006/table">
            <a:tbl>
              <a:tblPr firstRow="1" bandRow="1">
                <a:tableStyleId>{5C22544A-7EE6-4342-B048-85BDC9FD1C3A}</a:tableStyleId>
              </a:tblPr>
              <a:tblGrid>
                <a:gridCol w="4454004"/>
              </a:tblGrid>
              <a:tr h="889293">
                <a:tc>
                  <a:txBody>
                    <a:bodyPr/>
                    <a:lstStyle/>
                    <a:p>
                      <a:pPr lvl="0" algn="just"/>
                      <a:r>
                        <a:rPr lang="es-ES" sz="1200" b="0" dirty="0" smtClean="0">
                          <a:solidFill>
                            <a:schemeClr val="tx1"/>
                          </a:solidFill>
                        </a:rPr>
                        <a:t>La administración y explotación económica incluyen el manejo y mantenimiento directo del terminal, pista, rampa, instalaciones aeroportuarias, ayudas visuales de aproximación, zonas accesorias y las Obras del Plan de Modernización y Expansión.</a:t>
                      </a:r>
                      <a:endParaRPr lang="es-MX" sz="1200" b="0" dirty="0">
                        <a:solidFill>
                          <a:schemeClr val="tx1"/>
                        </a:solidFill>
                      </a:endParaRPr>
                    </a:p>
                  </a:txBody>
                  <a:tcPr marL="77913" marR="77913" marT="38957" marB="38957">
                    <a:solidFill>
                      <a:schemeClr val="tx2">
                        <a:lumMod val="20000"/>
                        <a:lumOff val="80000"/>
                      </a:schemeClr>
                    </a:solidFill>
                  </a:tcPr>
                </a:tc>
              </a:tr>
            </a:tbl>
          </a:graphicData>
        </a:graphic>
      </p:graphicFrame>
      <p:graphicFrame>
        <p:nvGraphicFramePr>
          <p:cNvPr id="16" name="7 Tabla"/>
          <p:cNvGraphicFramePr>
            <a:graphicFrameLocks noGrp="1"/>
          </p:cNvGraphicFramePr>
          <p:nvPr>
            <p:extLst/>
          </p:nvPr>
        </p:nvGraphicFramePr>
        <p:xfrm>
          <a:off x="497622" y="1988840"/>
          <a:ext cx="8847867" cy="4759610"/>
        </p:xfrm>
        <a:graphic>
          <a:graphicData uri="http://schemas.openxmlformats.org/drawingml/2006/table">
            <a:tbl>
              <a:tblPr firstRow="1" bandRow="1">
                <a:effectLst>
                  <a:outerShdw blurRad="50800" dist="50800" dir="5400000" algn="ctr" rotWithShape="0">
                    <a:schemeClr val="accent6">
                      <a:lumMod val="40000"/>
                      <a:lumOff val="60000"/>
                    </a:schemeClr>
                  </a:outerShdw>
                </a:effectLst>
                <a:tableStyleId>{93296810-A885-4BE3-A3E7-6D5BEEA58F35}</a:tableStyleId>
              </a:tblPr>
              <a:tblGrid>
                <a:gridCol w="8847867"/>
              </a:tblGrid>
              <a:tr h="208918">
                <a:tc>
                  <a:txBody>
                    <a:bodyPr/>
                    <a:lstStyle/>
                    <a:p>
                      <a:pPr algn="ctr"/>
                      <a:r>
                        <a:rPr lang="es-CO" sz="1000" dirty="0" smtClean="0"/>
                        <a:t>TEMAS</a:t>
                      </a:r>
                      <a:r>
                        <a:rPr lang="es-CO" sz="1000" baseline="0" dirty="0" smtClean="0"/>
                        <a:t> DE GESTIÓN PREDIAL Y AMBIENTAL A CARGO AEROCIVIL</a:t>
                      </a:r>
                      <a:endParaRPr lang="es-CO" sz="1000" dirty="0"/>
                    </a:p>
                  </a:txBody>
                  <a:tcPr marL="77913" marR="77913" marT="38957" marB="38957">
                    <a:cell3D prstMaterial="dkEdge">
                      <a:bevel/>
                      <a:lightRig rig="flood" dir="t"/>
                    </a:cell3D>
                  </a:tcPr>
                </a:tc>
              </a:tr>
              <a:tr h="2073942">
                <a:tc>
                  <a: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CO" sz="1300" kern="1200" dirty="0" smtClean="0">
                          <a:solidFill>
                            <a:schemeClr val="dk1"/>
                          </a:solidFill>
                          <a:effectLst/>
                          <a:latin typeface="+mn-lt"/>
                          <a:ea typeface="+mn-ea"/>
                          <a:cs typeface="+mn-cs"/>
                        </a:rPr>
                        <a:t>Adquisición de los predios para cumplir la construcción de la RESA (01) SUR. Compromiso de literal h</a:t>
                      </a:r>
                      <a:r>
                        <a:rPr lang="es-CO" sz="1300" kern="1200" baseline="0" dirty="0" smtClean="0">
                          <a:solidFill>
                            <a:schemeClr val="dk1"/>
                          </a:solidFill>
                          <a:effectLst/>
                          <a:latin typeface="+mn-lt"/>
                          <a:ea typeface="+mn-ea"/>
                          <a:cs typeface="+mn-cs"/>
                        </a:rPr>
                        <a:t> del acuerdo Tercero del acta de subrogación. </a:t>
                      </a:r>
                      <a:r>
                        <a:rPr lang="es-CO" sz="1300" kern="1200" dirty="0" smtClean="0">
                          <a:solidFill>
                            <a:schemeClr val="dk1"/>
                          </a:solidFill>
                          <a:effectLst/>
                          <a:latin typeface="+mn-lt"/>
                          <a:ea typeface="+mn-ea"/>
                          <a:cs typeface="+mn-cs"/>
                        </a:rPr>
                        <a:t>En carta 20153090130091 de 16jun2015 se remitieron conclusiones y reiteró la solicitud a la AEROCIVIL sobre el tema, en reunión sostenida el día 01 de julio con la jefes de la oficina jurídica y de inmuebles de la AEROCIVIL señalaron contar con la disponibilidad de recursos para la compra del predio. Esto se confirmó por parte de la oficina de inmuebles en comunicado 3001 -2015023757 recibido el 30 de septiembre, señalando que cuenta con los recursos para la adquisición del predio en la presente vigencia. En correo recibido el día 18 de agosto, la oficina jurídica de la AEROCIVIL indicó que la Alcaldía se comprometió a dar respuesta respecto del certificado de uso de suelos para avanzar respecto al trámite de la RESA. Una</a:t>
                      </a:r>
                      <a:r>
                        <a:rPr lang="es-CO" sz="1300" kern="1200" baseline="0" dirty="0" smtClean="0">
                          <a:solidFill>
                            <a:schemeClr val="dk1"/>
                          </a:solidFill>
                          <a:effectLst/>
                          <a:latin typeface="+mn-lt"/>
                          <a:ea typeface="+mn-ea"/>
                          <a:cs typeface="+mn-cs"/>
                        </a:rPr>
                        <a:t> vez se realizaron las gestiones necesarias para obtener el certificado de uso de suelo del predio y obtener el avalúo actualizado del predio</a:t>
                      </a:r>
                      <a:r>
                        <a:rPr lang="es-CO" sz="1300" kern="1200" dirty="0" smtClean="0">
                          <a:solidFill>
                            <a:schemeClr val="dk1"/>
                          </a:solidFill>
                          <a:effectLst/>
                          <a:latin typeface="+mn-lt"/>
                          <a:ea typeface="+mn-ea"/>
                          <a:cs typeface="+mn-cs"/>
                        </a:rPr>
                        <a:t>, los mismos se remitieron a la AEROCIVIL en comunicado 2015-309-026423-1 de 06 de noviembre de 2015,</a:t>
                      </a:r>
                      <a:r>
                        <a:rPr lang="es-CO" sz="1300" kern="1200" baseline="0" dirty="0" smtClean="0">
                          <a:solidFill>
                            <a:schemeClr val="dk1"/>
                          </a:solidFill>
                          <a:effectLst/>
                          <a:latin typeface="+mn-lt"/>
                          <a:ea typeface="+mn-ea"/>
                          <a:cs typeface="+mn-cs"/>
                        </a:rPr>
                        <a:t> </a:t>
                      </a:r>
                      <a:r>
                        <a:rPr lang="es-CO" sz="1300" kern="1200" dirty="0" smtClean="0">
                          <a:solidFill>
                            <a:schemeClr val="dk1"/>
                          </a:solidFill>
                          <a:effectLst/>
                          <a:latin typeface="+mn-lt"/>
                          <a:ea typeface="+mn-ea"/>
                          <a:cs typeface="+mn-cs"/>
                        </a:rPr>
                        <a:t>con el fin que se continúe con las gestiones necesarias para la compra del predio. </a:t>
                      </a:r>
                    </a:p>
                  </a:txBody>
                  <a:tcPr marL="77913" marR="77913" marT="38957" marB="38957"/>
                </a:tc>
              </a:tr>
              <a:tr h="2242374">
                <a:tc>
                  <a: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CO" sz="1300" kern="1200" dirty="0" smtClean="0">
                          <a:solidFill>
                            <a:schemeClr val="dk1"/>
                          </a:solidFill>
                          <a:effectLst/>
                          <a:latin typeface="+mn-lt"/>
                          <a:ea typeface="+mn-ea"/>
                          <a:cs typeface="+mn-cs"/>
                        </a:rPr>
                        <a:t>Cesión Licencia Ambiental:  En reunión sostenida el día 01 de julio con la jefes de la oficina jurídica y de inmuebles de la AEROCIVIL señalaron que se enviará la minuta de Cesión unilateral para firma del Concesionario. Se recibió comunicado de AEROCIVIL No. 2015030413 radicado ANI 2015-409-0480032 donde remiten documento de cesión de la licencia ambiental del Aeropuerto Rafael Núñez de Cartagena, este documento se remitió al Concesionario para su aceptación y firma en carta  2015-603-018775-1 de 19 agosto de 2015. En carta 2015-603-0121461-1 de 16 de septiembre (adjunto), se remitió a AEROCIVIL respuesta del Concesionario (comunicado SACSA 5635), donde indica que no acepta la firma del documento de Cesión por lo que se propone iniciar mesas de trabajo a partir del 01 de octubre de 2015 en las instalaciones de la Agencia. La AEROCIVIL no aceptó la realización de mesas de trabajo para revisar las condiciones de la cesión de la licencia, por lo tanto en reunión con AEROCIVIL el día 30 de octubre se indicó que se modificará el acuerdo quinto del documento de cesión propuesto y se revisará una matriz conjunta de responsabilidades ambientales, la cual se anexará al documento de cesión. Se remitió carta a AEROCIVIL sobre el tema y se realizará reunión el día 19 de noviembre para revisar la matriz en conjunto. </a:t>
                      </a:r>
                    </a:p>
                    <a:p>
                      <a:pPr marL="228600" marR="0" lvl="0" indent="-228600" algn="just" defTabSz="914400" rtl="0" eaLnBrk="1" fontAlgn="auto" latinLnBrk="0" hangingPunct="1">
                        <a:lnSpc>
                          <a:spcPct val="100000"/>
                        </a:lnSpc>
                        <a:spcBef>
                          <a:spcPts val="0"/>
                        </a:spcBef>
                        <a:spcAft>
                          <a:spcPts val="0"/>
                        </a:spcAft>
                        <a:buClrTx/>
                        <a:buSzTx/>
                        <a:buFont typeface="+mj-lt"/>
                        <a:buAutoNum type="arabicPeriod"/>
                        <a:tabLst/>
                        <a:defRPr/>
                      </a:pPr>
                      <a:endParaRPr lang="es-CO" sz="1300" kern="1200" dirty="0" smtClean="0">
                        <a:solidFill>
                          <a:schemeClr val="dk1"/>
                        </a:solidFill>
                        <a:effectLst/>
                        <a:latin typeface="+mn-lt"/>
                        <a:ea typeface="+mn-ea"/>
                        <a:cs typeface="+mn-cs"/>
                      </a:endParaRPr>
                    </a:p>
                  </a:txBody>
                  <a:tcPr marL="77913" marR="77913" marT="38957" marB="38957"/>
                </a:tc>
              </a:tr>
            </a:tbl>
          </a:graphicData>
        </a:graphic>
      </p:graphicFrame>
      <p:sp>
        <p:nvSpPr>
          <p:cNvPr id="15" name="Rectángulo 5"/>
          <p:cNvSpPr>
            <a:spLocks noChangeArrowheads="1"/>
          </p:cNvSpPr>
          <p:nvPr/>
        </p:nvSpPr>
        <p:spPr bwMode="auto">
          <a:xfrm>
            <a:off x="2360712" y="396720"/>
            <a:ext cx="5606660" cy="512000"/>
          </a:xfrm>
          <a:prstGeom prst="rect">
            <a:avLst/>
          </a:prstGeom>
          <a:noFill/>
          <a:ln w="9525">
            <a:noFill/>
            <a:miter lim="800000"/>
            <a:headEnd/>
            <a:tailEnd/>
          </a:ln>
        </p:spPr>
        <p:txBody>
          <a:bodyPr wrap="square">
            <a:spAutoFit/>
          </a:bodyPr>
          <a:lstStyle/>
          <a:p>
            <a:pPr>
              <a:defRPr/>
            </a:pPr>
            <a:r>
              <a:rPr lang="es-ES" sz="2727" b="1" dirty="0">
                <a:solidFill>
                  <a:srgbClr val="FFCC00"/>
                </a:solidFill>
                <a:latin typeface="Impact" pitchFamily="34" charset="0"/>
                <a:sym typeface="Helvetica Neue Bold Condensed" charset="0"/>
              </a:rPr>
              <a:t>CONCESIÓN</a:t>
            </a:r>
            <a:endParaRPr lang="es-ES" sz="2386" b="1" dirty="0">
              <a:ln w="10541" cmpd="sng">
                <a:solidFill>
                  <a:srgbClr val="4F81BD">
                    <a:shade val="88000"/>
                    <a:satMod val="110000"/>
                  </a:srgbClr>
                </a:solidFill>
                <a:prstDash val="solid"/>
              </a:ln>
              <a:solidFill>
                <a:srgbClr val="FFCC00"/>
              </a:solidFill>
              <a:latin typeface="Franklin Gothic Demi Cond" pitchFamily="34" charset="0"/>
              <a:sym typeface="Helvetica Neue Bold Condensed" charset="0"/>
            </a:endParaRPr>
          </a:p>
        </p:txBody>
      </p:sp>
      <p:sp>
        <p:nvSpPr>
          <p:cNvPr id="9" name="Rectángulo 5"/>
          <p:cNvSpPr>
            <a:spLocks noChangeArrowheads="1"/>
          </p:cNvSpPr>
          <p:nvPr/>
        </p:nvSpPr>
        <p:spPr bwMode="auto">
          <a:xfrm>
            <a:off x="3656857" y="455840"/>
            <a:ext cx="3586773" cy="380873"/>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875" dirty="0">
                <a:solidFill>
                  <a:prstClr val="black"/>
                </a:solidFill>
                <a:latin typeface="Impact" pitchFamily="34" charset="0"/>
              </a:rPr>
              <a:t>AEROPUERTO RAFAEL NUÑEZ</a:t>
            </a:r>
            <a:endParaRPr lang="es-CO" sz="1875" b="1" dirty="0">
              <a:solidFill>
                <a:prstClr val="black"/>
              </a:solidFill>
              <a:latin typeface="Impact" pitchFamily="34" charset="0"/>
            </a:endParaRPr>
          </a:p>
        </p:txBody>
      </p:sp>
      <p:grpSp>
        <p:nvGrpSpPr>
          <p:cNvPr id="8" name="Grupo 22"/>
          <p:cNvGrpSpPr/>
          <p:nvPr/>
        </p:nvGrpSpPr>
        <p:grpSpPr>
          <a:xfrm>
            <a:off x="497622" y="545962"/>
            <a:ext cx="810013" cy="832514"/>
            <a:chOff x="1942360" y="-246427"/>
            <a:chExt cx="810013" cy="832513"/>
          </a:xfrm>
        </p:grpSpPr>
        <p:sp>
          <p:nvSpPr>
            <p:cNvPr id="10" name="Lágrima 8"/>
            <p:cNvSpPr/>
            <p:nvPr/>
          </p:nvSpPr>
          <p:spPr>
            <a:xfrm rot="10800000" flipH="1">
              <a:off x="1942360" y="-246427"/>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1" name="Lágrima 14"/>
            <p:cNvSpPr/>
            <p:nvPr/>
          </p:nvSpPr>
          <p:spPr>
            <a:xfrm rot="10800000" flipH="1">
              <a:off x="2053501" y="-12685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4" name="CuadroTexto 11"/>
            <p:cNvSpPr txBox="1"/>
            <p:nvPr/>
          </p:nvSpPr>
          <p:spPr>
            <a:xfrm>
              <a:off x="2128142" y="-88115"/>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4</a:t>
              </a:r>
              <a:endParaRPr lang="es-CO" sz="3200" b="1" dirty="0">
                <a:solidFill>
                  <a:srgbClr val="BC3510"/>
                </a:solidFill>
                <a:latin typeface="Arial Black" panose="020B0A04020102020204" pitchFamily="34" charset="0"/>
              </a:endParaRPr>
            </a:p>
          </p:txBody>
        </p:sp>
      </p:grpSp>
    </p:spTree>
    <p:extLst>
      <p:ext uri="{BB962C8B-B14F-4D97-AF65-F5344CB8AC3E}">
        <p14:creationId xmlns:p14="http://schemas.microsoft.com/office/powerpoint/2010/main" val="1922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196" y="1019296"/>
            <a:ext cx="2513661" cy="1113561"/>
          </a:xfrm>
          <a:prstGeom prst="rect">
            <a:avLst/>
          </a:prstGeom>
        </p:spPr>
      </p:pic>
      <p:sp>
        <p:nvSpPr>
          <p:cNvPr id="12" name="30 CuadroTexto"/>
          <p:cNvSpPr txBox="1">
            <a:spLocks noChangeArrowheads="1"/>
          </p:cNvSpPr>
          <p:nvPr/>
        </p:nvSpPr>
        <p:spPr bwMode="auto">
          <a:xfrm flipH="1">
            <a:off x="4160913" y="1027505"/>
            <a:ext cx="4454003" cy="275909"/>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193" dirty="0">
                <a:solidFill>
                  <a:prstClr val="white"/>
                </a:solidFill>
                <a:latin typeface="Arial" pitchFamily="34" charset="0"/>
                <a:cs typeface="Arial" pitchFamily="34" charset="0"/>
              </a:rPr>
              <a:t>OBJETO DEL CONTRATO</a:t>
            </a:r>
          </a:p>
        </p:txBody>
      </p:sp>
      <p:graphicFrame>
        <p:nvGraphicFramePr>
          <p:cNvPr id="13" name="4 Tabla"/>
          <p:cNvGraphicFramePr>
            <a:graphicFrameLocks noGrp="1"/>
          </p:cNvGraphicFramePr>
          <p:nvPr>
            <p:extLst/>
          </p:nvPr>
        </p:nvGraphicFramePr>
        <p:xfrm>
          <a:off x="4160911" y="1315572"/>
          <a:ext cx="4454004" cy="889293"/>
        </p:xfrm>
        <a:graphic>
          <a:graphicData uri="http://schemas.openxmlformats.org/drawingml/2006/table">
            <a:tbl>
              <a:tblPr firstRow="1" bandRow="1">
                <a:tableStyleId>{5C22544A-7EE6-4342-B048-85BDC9FD1C3A}</a:tableStyleId>
              </a:tblPr>
              <a:tblGrid>
                <a:gridCol w="4454004"/>
              </a:tblGrid>
              <a:tr h="889293">
                <a:tc>
                  <a:txBody>
                    <a:bodyPr/>
                    <a:lstStyle/>
                    <a:p>
                      <a:pPr lvl="0" algn="just"/>
                      <a:r>
                        <a:rPr lang="es-ES" sz="1200" b="0" dirty="0" smtClean="0">
                          <a:solidFill>
                            <a:schemeClr val="tx1"/>
                          </a:solidFill>
                        </a:rPr>
                        <a:t>La administración y explotación económica incluyen el manejo y mantenimiento directo del terminal, pista, rampa, instalaciones aeroportuarias, ayudas visuales de aproximación, zonas accesorias y las Obras del Plan de Modernización y Expansión.</a:t>
                      </a:r>
                      <a:endParaRPr lang="es-MX" sz="1200" b="0" dirty="0">
                        <a:solidFill>
                          <a:schemeClr val="tx1"/>
                        </a:solidFill>
                      </a:endParaRPr>
                    </a:p>
                  </a:txBody>
                  <a:tcPr marL="77913" marR="77913" marT="38957" marB="38957">
                    <a:solidFill>
                      <a:schemeClr val="tx2">
                        <a:lumMod val="20000"/>
                        <a:lumOff val="80000"/>
                      </a:schemeClr>
                    </a:solidFill>
                  </a:tcPr>
                </a:tc>
              </a:tr>
            </a:tbl>
          </a:graphicData>
        </a:graphic>
      </p:graphicFrame>
      <p:graphicFrame>
        <p:nvGraphicFramePr>
          <p:cNvPr id="16" name="7 Tabla"/>
          <p:cNvGraphicFramePr>
            <a:graphicFrameLocks noGrp="1"/>
          </p:cNvGraphicFramePr>
          <p:nvPr>
            <p:extLst/>
          </p:nvPr>
        </p:nvGraphicFramePr>
        <p:xfrm>
          <a:off x="848544" y="2348880"/>
          <a:ext cx="8424936" cy="3829402"/>
        </p:xfrm>
        <a:graphic>
          <a:graphicData uri="http://schemas.openxmlformats.org/drawingml/2006/table">
            <a:tbl>
              <a:tblPr firstRow="1" bandRow="1">
                <a:effectLst>
                  <a:outerShdw blurRad="50800" dist="50800" dir="5400000" algn="ctr" rotWithShape="0">
                    <a:schemeClr val="accent6">
                      <a:lumMod val="40000"/>
                      <a:lumOff val="60000"/>
                    </a:schemeClr>
                  </a:outerShdw>
                </a:effectLst>
                <a:tableStyleId>{93296810-A885-4BE3-A3E7-6D5BEEA58F35}</a:tableStyleId>
              </a:tblPr>
              <a:tblGrid>
                <a:gridCol w="8424936"/>
              </a:tblGrid>
              <a:tr h="217336">
                <a:tc>
                  <a:txBody>
                    <a:bodyPr/>
                    <a:lstStyle/>
                    <a:p>
                      <a:pPr algn="just"/>
                      <a:r>
                        <a:rPr lang="es-CO" sz="1000" dirty="0" smtClean="0"/>
                        <a:t>TEMAS</a:t>
                      </a:r>
                      <a:r>
                        <a:rPr lang="es-CO" sz="1000" baseline="0" dirty="0" smtClean="0"/>
                        <a:t> DE GESTIÓN PREDIAL Y AMBIENTAL</a:t>
                      </a:r>
                      <a:endParaRPr lang="es-CO" sz="1000" dirty="0"/>
                    </a:p>
                  </a:txBody>
                  <a:tcPr marL="77913" marR="77913" marT="38957" marB="38957">
                    <a:cell3D prstMaterial="dkEdge">
                      <a:bevel/>
                      <a:lightRig rig="flood" dir="t"/>
                    </a:cell3D>
                  </a:tcPr>
                </a:tc>
              </a:tr>
              <a:tr h="3599088">
                <a:tc>
                  <a:txBody>
                    <a:bodyPr/>
                    <a:lstStyle/>
                    <a:p>
                      <a:pPr marL="342900" indent="-342900" algn="just">
                        <a:buFont typeface="+mj-lt"/>
                        <a:buAutoNum type="arabicPeriod"/>
                      </a:pPr>
                      <a:r>
                        <a:rPr lang="es-CO" sz="1400" kern="1200" dirty="0" smtClean="0">
                          <a:solidFill>
                            <a:schemeClr val="dk1"/>
                          </a:solidFill>
                          <a:effectLst/>
                          <a:latin typeface="+mn-lt"/>
                          <a:ea typeface="+mn-ea"/>
                          <a:cs typeface="+mn-cs"/>
                        </a:rPr>
                        <a:t>Sentencia judicial por Acción Popular en</a:t>
                      </a:r>
                      <a:r>
                        <a:rPr lang="es-CO" sz="1400" kern="1200" baseline="0" dirty="0" smtClean="0">
                          <a:solidFill>
                            <a:schemeClr val="dk1"/>
                          </a:solidFill>
                          <a:effectLst/>
                          <a:latin typeface="+mn-lt"/>
                          <a:ea typeface="+mn-ea"/>
                          <a:cs typeface="+mn-cs"/>
                        </a:rPr>
                        <a:t> contra de </a:t>
                      </a:r>
                      <a:r>
                        <a:rPr lang="es-CO" sz="1400" kern="1200" dirty="0" smtClean="0">
                          <a:solidFill>
                            <a:schemeClr val="dk1"/>
                          </a:solidFill>
                          <a:effectLst/>
                          <a:latin typeface="+mn-lt"/>
                          <a:ea typeface="+mn-ea"/>
                          <a:cs typeface="+mn-cs"/>
                        </a:rPr>
                        <a:t>la AEROCIVIL y Aguas de Cartagena S.A. E.S.P. –ACUACAR. Garantizar la disponibilidad de predios para la Construcción de la barrera anti-ruido de acuerdo a compromiso de acta de subrogación.</a:t>
                      </a:r>
                      <a:r>
                        <a:rPr lang="es-CO" sz="1400" kern="1200" baseline="0" dirty="0" smtClean="0">
                          <a:solidFill>
                            <a:schemeClr val="dk1"/>
                          </a:solidFill>
                          <a:effectLst/>
                          <a:latin typeface="+mn-lt"/>
                          <a:ea typeface="+mn-ea"/>
                          <a:cs typeface="+mn-cs"/>
                        </a:rPr>
                        <a:t> </a:t>
                      </a:r>
                      <a:r>
                        <a:rPr lang="es-CO" sz="1400" kern="1200" dirty="0" smtClean="0">
                          <a:solidFill>
                            <a:schemeClr val="dk1"/>
                          </a:solidFill>
                          <a:effectLst/>
                          <a:latin typeface="+mn-lt"/>
                          <a:ea typeface="+mn-ea"/>
                          <a:cs typeface="+mn-cs"/>
                        </a:rPr>
                        <a:t>De acuerdo a informe de la interventoría integral, se remitió por parte de la Agencia a AEROCIVIL comunicado 2015309014166 con análisis de tres alternativas para la construcción de la barrera, En correo electrónico de fecha 18 de agosto se señaló que la propuesta de la ANI, se encuentra en evaluación por parte de Desarrollo Aeroportuario. Se reiteró</a:t>
                      </a:r>
                      <a:r>
                        <a:rPr lang="es-CO" sz="1400" kern="1200" baseline="0" dirty="0" smtClean="0">
                          <a:solidFill>
                            <a:schemeClr val="dk1"/>
                          </a:solidFill>
                          <a:effectLst/>
                          <a:latin typeface="+mn-lt"/>
                          <a:ea typeface="+mn-ea"/>
                          <a:cs typeface="+mn-cs"/>
                        </a:rPr>
                        <a:t> a la A</a:t>
                      </a:r>
                      <a:r>
                        <a:rPr lang="es-CO" sz="1400" kern="1200" dirty="0" smtClean="0">
                          <a:solidFill>
                            <a:schemeClr val="dk1"/>
                          </a:solidFill>
                          <a:effectLst/>
                          <a:latin typeface="+mn-lt"/>
                          <a:ea typeface="+mn-ea"/>
                          <a:cs typeface="+mn-cs"/>
                        </a:rPr>
                        <a:t>EROCIVIL que es necesaria la definición</a:t>
                      </a:r>
                      <a:r>
                        <a:rPr lang="es-CO" sz="1400" kern="1200" baseline="0" dirty="0" smtClean="0">
                          <a:solidFill>
                            <a:schemeClr val="dk1"/>
                          </a:solidFill>
                          <a:effectLst/>
                          <a:latin typeface="+mn-lt"/>
                          <a:ea typeface="+mn-ea"/>
                          <a:cs typeface="+mn-cs"/>
                        </a:rPr>
                        <a:t> </a:t>
                      </a:r>
                      <a:r>
                        <a:rPr lang="es-CO" sz="1400" kern="1200" dirty="0" smtClean="0">
                          <a:solidFill>
                            <a:schemeClr val="dk1"/>
                          </a:solidFill>
                          <a:effectLst/>
                          <a:latin typeface="+mn-lt"/>
                          <a:ea typeface="+mn-ea"/>
                          <a:cs typeface="+mn-cs"/>
                        </a:rPr>
                        <a:t>para iniciar la construcción de la barrera, bien sea en la ubicación inicialmente aprobada (28 metros del cauce actual del caño Juan Angola) o en la nueva ubicación propuesta (8 metros del cauce del caño). Igualmente</a:t>
                      </a:r>
                      <a:r>
                        <a:rPr lang="es-CO" sz="1400" kern="1200" baseline="0" dirty="0" smtClean="0">
                          <a:solidFill>
                            <a:schemeClr val="dk1"/>
                          </a:solidFill>
                          <a:effectLst/>
                          <a:latin typeface="+mn-lt"/>
                          <a:ea typeface="+mn-ea"/>
                          <a:cs typeface="+mn-cs"/>
                        </a:rPr>
                        <a:t> se presento por parte del concesionario alternativa de barrer</a:t>
                      </a:r>
                      <a:r>
                        <a:rPr lang="es-CO" sz="1400" kern="1200" dirty="0" smtClean="0">
                          <a:solidFill>
                            <a:schemeClr val="dk1"/>
                          </a:solidFill>
                          <a:effectLst/>
                          <a:latin typeface="+mn-lt"/>
                          <a:ea typeface="+mn-ea"/>
                          <a:cs typeface="+mn-cs"/>
                        </a:rPr>
                        <a:t>a esbelta, que requiere menos disponibilidad de predios. La interventoría señala en comunicado 15-CB114-683 la factibilidad técnica y las ventajas de la propuesta al tener menor afectación predial. Estamos programando reunión con la AEROCIVIL para presentar la nueva alternativa y coordinar presentación con la alcaldía, entidades distritales y tribunal administrativo, y en caso de considerarse necesario el comité creado para el cumplimiento de la sentencia.</a:t>
                      </a:r>
                      <a:r>
                        <a:rPr lang="es-CO" sz="1400" kern="1200" baseline="0" dirty="0" smtClean="0">
                          <a:solidFill>
                            <a:schemeClr val="dk1"/>
                          </a:solidFill>
                          <a:effectLst/>
                          <a:latin typeface="+mn-lt"/>
                          <a:ea typeface="+mn-ea"/>
                          <a:cs typeface="+mn-cs"/>
                        </a:rPr>
                        <a:t> Se debe obtener el </a:t>
                      </a:r>
                      <a:r>
                        <a:rPr lang="es-CO" sz="1400" kern="1200" dirty="0" err="1" smtClean="0">
                          <a:solidFill>
                            <a:schemeClr val="dk1"/>
                          </a:solidFill>
                          <a:effectLst/>
                          <a:latin typeface="+mn-lt"/>
                          <a:ea typeface="+mn-ea"/>
                          <a:cs typeface="+mn-cs"/>
                        </a:rPr>
                        <a:t>VoBo</a:t>
                      </a:r>
                      <a:r>
                        <a:rPr lang="es-CO" sz="1400" kern="1200" dirty="0" smtClean="0">
                          <a:solidFill>
                            <a:schemeClr val="dk1"/>
                          </a:solidFill>
                          <a:effectLst/>
                          <a:latin typeface="+mn-lt"/>
                          <a:ea typeface="+mn-ea"/>
                          <a:cs typeface="+mn-cs"/>
                        </a:rPr>
                        <a:t>, incluyendo la autorización el tribunal administrativo de Bolívar  y la Autoridad de Licencias ambientales (ANLA), teniendo en cuenta que en los autos expedidos se había aprobado el tipo (terraplén), altura y ancho de la barrera.</a:t>
                      </a:r>
                      <a:endParaRPr lang="es-CO" sz="1350" b="0" kern="1200" baseline="0" dirty="0" smtClean="0">
                        <a:solidFill>
                          <a:schemeClr val="dk1"/>
                        </a:solidFill>
                        <a:effectLst/>
                        <a:latin typeface="+mn-lt"/>
                        <a:ea typeface="+mn-ea"/>
                        <a:cs typeface="+mn-cs"/>
                      </a:endParaRPr>
                    </a:p>
                  </a:txBody>
                  <a:tcPr marL="77913" marR="77913" marT="38957" marB="38957">
                    <a:solidFill>
                      <a:schemeClr val="accent6">
                        <a:tint val="40000"/>
                      </a:schemeClr>
                    </a:solidFill>
                  </a:tcPr>
                </a:tc>
              </a:tr>
            </a:tbl>
          </a:graphicData>
        </a:graphic>
      </p:graphicFrame>
      <p:sp>
        <p:nvSpPr>
          <p:cNvPr id="15" name="Rectángulo 5"/>
          <p:cNvSpPr>
            <a:spLocks noChangeArrowheads="1"/>
          </p:cNvSpPr>
          <p:nvPr/>
        </p:nvSpPr>
        <p:spPr bwMode="auto">
          <a:xfrm>
            <a:off x="2360712" y="519562"/>
            <a:ext cx="5606660" cy="512000"/>
          </a:xfrm>
          <a:prstGeom prst="rect">
            <a:avLst/>
          </a:prstGeom>
          <a:noFill/>
          <a:ln w="9525">
            <a:noFill/>
            <a:miter lim="800000"/>
            <a:headEnd/>
            <a:tailEnd/>
          </a:ln>
        </p:spPr>
        <p:txBody>
          <a:bodyPr wrap="square">
            <a:spAutoFit/>
          </a:bodyPr>
          <a:lstStyle/>
          <a:p>
            <a:pPr>
              <a:defRPr/>
            </a:pPr>
            <a:r>
              <a:rPr lang="es-ES" sz="2727" b="1" dirty="0">
                <a:solidFill>
                  <a:srgbClr val="FFCC00"/>
                </a:solidFill>
                <a:latin typeface="Impact" pitchFamily="34" charset="0"/>
                <a:sym typeface="Helvetica Neue Bold Condensed" charset="0"/>
              </a:rPr>
              <a:t>CONCESIÓN</a:t>
            </a:r>
            <a:endParaRPr lang="es-ES" sz="2386" b="1" dirty="0">
              <a:ln w="10541" cmpd="sng">
                <a:solidFill>
                  <a:srgbClr val="4F81BD">
                    <a:shade val="88000"/>
                    <a:satMod val="110000"/>
                  </a:srgbClr>
                </a:solidFill>
                <a:prstDash val="solid"/>
              </a:ln>
              <a:solidFill>
                <a:srgbClr val="FFCC00"/>
              </a:solidFill>
              <a:latin typeface="Franklin Gothic Demi Cond" pitchFamily="34" charset="0"/>
              <a:sym typeface="Helvetica Neue Bold Condensed" charset="0"/>
            </a:endParaRPr>
          </a:p>
        </p:txBody>
      </p:sp>
      <p:sp>
        <p:nvSpPr>
          <p:cNvPr id="9" name="Rectángulo 5"/>
          <p:cNvSpPr>
            <a:spLocks noChangeArrowheads="1"/>
          </p:cNvSpPr>
          <p:nvPr/>
        </p:nvSpPr>
        <p:spPr bwMode="auto">
          <a:xfrm>
            <a:off x="3656857" y="620689"/>
            <a:ext cx="3586773" cy="380873"/>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875" dirty="0">
                <a:solidFill>
                  <a:prstClr val="black"/>
                </a:solidFill>
                <a:latin typeface="Impact" pitchFamily="34" charset="0"/>
              </a:rPr>
              <a:t>AEROPUERTO RAFAEL NUÑEZ</a:t>
            </a:r>
            <a:endParaRPr lang="es-CO" sz="1875" b="1" dirty="0">
              <a:solidFill>
                <a:prstClr val="black"/>
              </a:solidFill>
              <a:latin typeface="Impact" pitchFamily="34" charset="0"/>
            </a:endParaRPr>
          </a:p>
        </p:txBody>
      </p:sp>
      <p:grpSp>
        <p:nvGrpSpPr>
          <p:cNvPr id="8" name="Grupo 22"/>
          <p:cNvGrpSpPr/>
          <p:nvPr/>
        </p:nvGrpSpPr>
        <p:grpSpPr>
          <a:xfrm>
            <a:off x="497622" y="545962"/>
            <a:ext cx="810013" cy="832514"/>
            <a:chOff x="1942360" y="-246427"/>
            <a:chExt cx="810013" cy="832513"/>
          </a:xfrm>
        </p:grpSpPr>
        <p:sp>
          <p:nvSpPr>
            <p:cNvPr id="10" name="Lágrima 8"/>
            <p:cNvSpPr/>
            <p:nvPr/>
          </p:nvSpPr>
          <p:spPr>
            <a:xfrm rot="10800000" flipH="1">
              <a:off x="1942360" y="-246427"/>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1" name="Lágrima 14"/>
            <p:cNvSpPr/>
            <p:nvPr/>
          </p:nvSpPr>
          <p:spPr>
            <a:xfrm rot="10800000" flipH="1">
              <a:off x="2053501" y="-12685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4" name="CuadroTexto 11"/>
            <p:cNvSpPr txBox="1"/>
            <p:nvPr/>
          </p:nvSpPr>
          <p:spPr>
            <a:xfrm>
              <a:off x="2128142" y="-88115"/>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4</a:t>
              </a:r>
              <a:endParaRPr lang="es-CO" sz="3200" b="1" dirty="0">
                <a:solidFill>
                  <a:srgbClr val="BC3510"/>
                </a:solidFill>
                <a:latin typeface="Arial Black" panose="020B0A04020102020204" pitchFamily="34" charset="0"/>
              </a:endParaRPr>
            </a:p>
          </p:txBody>
        </p:sp>
      </p:grpSp>
    </p:spTree>
    <p:extLst>
      <p:ext uri="{BB962C8B-B14F-4D97-AF65-F5344CB8AC3E}">
        <p14:creationId xmlns:p14="http://schemas.microsoft.com/office/powerpoint/2010/main" val="3777462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28" y="908721"/>
            <a:ext cx="2513661" cy="1113561"/>
          </a:xfrm>
          <a:prstGeom prst="rect">
            <a:avLst/>
          </a:prstGeom>
        </p:spPr>
      </p:pic>
      <p:sp>
        <p:nvSpPr>
          <p:cNvPr id="12" name="30 CuadroTexto"/>
          <p:cNvSpPr txBox="1">
            <a:spLocks noChangeArrowheads="1"/>
          </p:cNvSpPr>
          <p:nvPr/>
        </p:nvSpPr>
        <p:spPr bwMode="auto">
          <a:xfrm flipH="1">
            <a:off x="4243414" y="916665"/>
            <a:ext cx="4454003" cy="275909"/>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193" dirty="0">
                <a:solidFill>
                  <a:prstClr val="white"/>
                </a:solidFill>
                <a:latin typeface="Arial" pitchFamily="34" charset="0"/>
                <a:cs typeface="Arial" pitchFamily="34" charset="0"/>
              </a:rPr>
              <a:t>OBJETO DEL CONTRATO</a:t>
            </a:r>
          </a:p>
        </p:txBody>
      </p:sp>
      <p:graphicFrame>
        <p:nvGraphicFramePr>
          <p:cNvPr id="13" name="4 Tabla"/>
          <p:cNvGraphicFramePr>
            <a:graphicFrameLocks noGrp="1"/>
          </p:cNvGraphicFramePr>
          <p:nvPr>
            <p:extLst/>
          </p:nvPr>
        </p:nvGraphicFramePr>
        <p:xfrm>
          <a:off x="4243412" y="1204732"/>
          <a:ext cx="4454004" cy="889293"/>
        </p:xfrm>
        <a:graphic>
          <a:graphicData uri="http://schemas.openxmlformats.org/drawingml/2006/table">
            <a:tbl>
              <a:tblPr firstRow="1" bandRow="1">
                <a:tableStyleId>{5C22544A-7EE6-4342-B048-85BDC9FD1C3A}</a:tableStyleId>
              </a:tblPr>
              <a:tblGrid>
                <a:gridCol w="4454004"/>
              </a:tblGrid>
              <a:tr h="889293">
                <a:tc>
                  <a:txBody>
                    <a:bodyPr/>
                    <a:lstStyle/>
                    <a:p>
                      <a:pPr lvl="0" algn="just"/>
                      <a:r>
                        <a:rPr lang="es-ES" sz="1200" b="0" dirty="0" smtClean="0">
                          <a:solidFill>
                            <a:schemeClr val="tx1"/>
                          </a:solidFill>
                        </a:rPr>
                        <a:t>La administración y explotación económica incluyen el manejo y mantenimiento directo del terminal, pista, rampa, instalaciones aeroportuarias, ayudas visuales de aproximación, zonas accesorias y las Obras del Plan de Modernización y Expansión.</a:t>
                      </a:r>
                      <a:endParaRPr lang="es-MX" sz="1200" b="0" dirty="0">
                        <a:solidFill>
                          <a:schemeClr val="tx1"/>
                        </a:solidFill>
                      </a:endParaRPr>
                    </a:p>
                  </a:txBody>
                  <a:tcPr marL="77913" marR="77913" marT="38957" marB="38957">
                    <a:solidFill>
                      <a:schemeClr val="tx2">
                        <a:lumMod val="20000"/>
                        <a:lumOff val="80000"/>
                      </a:schemeClr>
                    </a:solidFill>
                  </a:tcPr>
                </a:tc>
              </a:tr>
            </a:tbl>
          </a:graphicData>
        </a:graphic>
      </p:graphicFrame>
      <p:graphicFrame>
        <p:nvGraphicFramePr>
          <p:cNvPr id="16" name="7 Tabla"/>
          <p:cNvGraphicFramePr>
            <a:graphicFrameLocks noGrp="1"/>
          </p:cNvGraphicFramePr>
          <p:nvPr>
            <p:extLst/>
          </p:nvPr>
        </p:nvGraphicFramePr>
        <p:xfrm>
          <a:off x="776536" y="2287488"/>
          <a:ext cx="8424936" cy="3805808"/>
        </p:xfrm>
        <a:graphic>
          <a:graphicData uri="http://schemas.openxmlformats.org/drawingml/2006/table">
            <a:tbl>
              <a:tblPr firstRow="1" bandRow="1">
                <a:effectLst>
                  <a:outerShdw blurRad="50800" dist="50800" dir="5400000" algn="ctr" rotWithShape="0">
                    <a:schemeClr val="accent6">
                      <a:lumMod val="40000"/>
                      <a:lumOff val="60000"/>
                    </a:schemeClr>
                  </a:outerShdw>
                </a:effectLst>
                <a:tableStyleId>{93296810-A885-4BE3-A3E7-6D5BEEA58F35}</a:tableStyleId>
              </a:tblPr>
              <a:tblGrid>
                <a:gridCol w="8424936"/>
              </a:tblGrid>
              <a:tr h="201492">
                <a:tc>
                  <a:txBody>
                    <a:bodyPr/>
                    <a:lstStyle/>
                    <a:p>
                      <a:pPr algn="ctr"/>
                      <a:r>
                        <a:rPr lang="es-CO" sz="1000" dirty="0" smtClean="0"/>
                        <a:t>TEMAS</a:t>
                      </a:r>
                      <a:r>
                        <a:rPr lang="es-CO" sz="1000" baseline="0" dirty="0" smtClean="0"/>
                        <a:t> DE GESTIÓN PREDIAL Y AMBIENTAL</a:t>
                      </a:r>
                      <a:endParaRPr lang="es-CO" sz="1000" dirty="0"/>
                    </a:p>
                  </a:txBody>
                  <a:tcPr marL="77913" marR="77913" marT="38957" marB="38957">
                    <a:cell3D prstMaterial="dkEdge">
                      <a:bevel/>
                      <a:lightRig rig="flood" dir="t"/>
                    </a:cell3D>
                  </a:tcPr>
                </a:tc>
              </a:tr>
              <a:tr h="3226174">
                <a:tc>
                  <a:txBody>
                    <a:bodyPr/>
                    <a:lstStyle/>
                    <a:p>
                      <a:pPr marL="228600" marR="0" lvl="0" indent="-228600" algn="just" defTabSz="844083" rtl="0" eaLnBrk="1" fontAlgn="auto" latinLnBrk="0" hangingPunct="1">
                        <a:lnSpc>
                          <a:spcPct val="100000"/>
                        </a:lnSpc>
                        <a:spcBef>
                          <a:spcPts val="0"/>
                        </a:spcBef>
                        <a:spcAft>
                          <a:spcPts val="0"/>
                        </a:spcAft>
                        <a:buClrTx/>
                        <a:buSzTx/>
                        <a:buFont typeface="+mj-lt"/>
                        <a:buAutoNum type="arabicPeriod" startAt="4"/>
                        <a:tabLst/>
                        <a:defRPr/>
                      </a:pPr>
                      <a:r>
                        <a:rPr lang="es-CO" sz="1350" b="0" kern="1200" baseline="0" dirty="0" smtClean="0">
                          <a:solidFill>
                            <a:schemeClr val="dk1"/>
                          </a:solidFill>
                          <a:effectLst/>
                          <a:latin typeface="+mn-lt"/>
                          <a:ea typeface="+mn-ea"/>
                          <a:cs typeface="+mn-cs"/>
                        </a:rPr>
                        <a:t>No se cuenta con los predios necesarios para la construcción de la vía perimetral II Fase costado occidental, En carta 20153090130091 de 16jun2015 se remitieron conclusiones y reitero la solicitud a la AEROCIVIL sobre el tema, en reunión sostenida el día 01 de julio con la jefes de la oficina jurídica y de inmuebles de la AEROCIVIL señalaron que la entidad no cuenta con recursos para la compra del predio, indicando que se deben buscar nuevas alternativas para dicha adquisición predial. En correo de fecha 24 de julio la Jefe de la oficina jurídica de la AEROCIVIL señaló: “solicitamos información sobre la propiedad de los predios relacionados con la vía perimetral, a efectos de lograr una posible cesión de los mismo por parte del Distrito, si así lo considera.” Se recibió respuesta sobre la vía perimetral por parte de la Alcaldía, donde se confirma el levantamiento realizado por la Interventoría y la oficina de inmuebles de la AEROCIVIL. Igualmente se confirmó la existencia de la Calle 73 y la diagonal 72, por lo que para estos predios se podría aplicar el procedimiento de enajenación voluntaria, a gestionarse ante el Concejo Municipal de Cartagena.  En comunicado 3001 -2015023757 recibido el 30 de septiembre la oficina de inmuebles de la AEROCIVL señala que no cuenta con los recursos para la compra de predios, se han planteado a la AEROCIVIL alternativas como la utilización de los recursos de contraprestación para la compra de predios, sin obtener respuesta a la fecha. Se debe remitir por parte del Concesionario e interventoría el costo actualizado de las obras, se estimó un valor aproximado por parte de la Gerencia Predial del costo de los predios de $10.000 millones de pesos, el Concesionario realizará estudio de verificación predial de los lotes, por diferencias con el POT del municipio, el concesionario realizara un estudio predial y de avalúos para determinar el valor de los predios</a:t>
                      </a:r>
                    </a:p>
                  </a:txBody>
                  <a:tcPr marL="77913" marR="77913" marT="38957" marB="38957">
                    <a:solidFill>
                      <a:srgbClr val="FDE2D3"/>
                    </a:solidFill>
                  </a:tcPr>
                </a:tc>
              </a:tr>
            </a:tbl>
          </a:graphicData>
        </a:graphic>
      </p:graphicFrame>
      <p:sp>
        <p:nvSpPr>
          <p:cNvPr id="15" name="Rectángulo 5"/>
          <p:cNvSpPr>
            <a:spLocks noChangeArrowheads="1"/>
          </p:cNvSpPr>
          <p:nvPr/>
        </p:nvSpPr>
        <p:spPr bwMode="auto">
          <a:xfrm>
            <a:off x="2443213" y="404664"/>
            <a:ext cx="5606660" cy="512000"/>
          </a:xfrm>
          <a:prstGeom prst="rect">
            <a:avLst/>
          </a:prstGeom>
          <a:noFill/>
          <a:ln w="9525">
            <a:noFill/>
            <a:miter lim="800000"/>
            <a:headEnd/>
            <a:tailEnd/>
          </a:ln>
        </p:spPr>
        <p:txBody>
          <a:bodyPr wrap="square">
            <a:spAutoFit/>
          </a:bodyPr>
          <a:lstStyle/>
          <a:p>
            <a:pPr>
              <a:defRPr/>
            </a:pPr>
            <a:r>
              <a:rPr lang="es-ES" sz="2727" b="1" dirty="0">
                <a:solidFill>
                  <a:srgbClr val="FFCC00"/>
                </a:solidFill>
                <a:latin typeface="Impact" pitchFamily="34" charset="0"/>
                <a:sym typeface="Helvetica Neue Bold Condensed" charset="0"/>
              </a:rPr>
              <a:t>CONCESIÓN</a:t>
            </a:r>
            <a:endParaRPr lang="es-ES" sz="2386" b="1" dirty="0">
              <a:ln w="10541" cmpd="sng">
                <a:solidFill>
                  <a:srgbClr val="4F81BD">
                    <a:shade val="88000"/>
                    <a:satMod val="110000"/>
                  </a:srgbClr>
                </a:solidFill>
                <a:prstDash val="solid"/>
              </a:ln>
              <a:solidFill>
                <a:srgbClr val="FFCC00"/>
              </a:solidFill>
              <a:latin typeface="Franklin Gothic Demi Cond" pitchFamily="34" charset="0"/>
              <a:sym typeface="Helvetica Neue Bold Condensed" charset="0"/>
            </a:endParaRPr>
          </a:p>
        </p:txBody>
      </p:sp>
      <p:sp>
        <p:nvSpPr>
          <p:cNvPr id="9" name="Rectángulo 5"/>
          <p:cNvSpPr>
            <a:spLocks noChangeArrowheads="1"/>
          </p:cNvSpPr>
          <p:nvPr/>
        </p:nvSpPr>
        <p:spPr bwMode="auto">
          <a:xfrm>
            <a:off x="3739358" y="556625"/>
            <a:ext cx="3586773" cy="380873"/>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875" dirty="0">
                <a:solidFill>
                  <a:prstClr val="black"/>
                </a:solidFill>
                <a:latin typeface="Impact" pitchFamily="34" charset="0"/>
              </a:rPr>
              <a:t>AEROPUERTO RAFAEL NUÑEZ</a:t>
            </a:r>
            <a:endParaRPr lang="es-CO" sz="1875" b="1" dirty="0">
              <a:solidFill>
                <a:prstClr val="black"/>
              </a:solidFill>
              <a:latin typeface="Impact" pitchFamily="34" charset="0"/>
            </a:endParaRPr>
          </a:p>
        </p:txBody>
      </p:sp>
      <p:grpSp>
        <p:nvGrpSpPr>
          <p:cNvPr id="8" name="Grupo 22"/>
          <p:cNvGrpSpPr/>
          <p:nvPr/>
        </p:nvGrpSpPr>
        <p:grpSpPr>
          <a:xfrm>
            <a:off x="497622" y="545962"/>
            <a:ext cx="810013" cy="832514"/>
            <a:chOff x="1942360" y="-246427"/>
            <a:chExt cx="810013" cy="832513"/>
          </a:xfrm>
        </p:grpSpPr>
        <p:sp>
          <p:nvSpPr>
            <p:cNvPr id="10" name="Lágrima 8"/>
            <p:cNvSpPr/>
            <p:nvPr/>
          </p:nvSpPr>
          <p:spPr>
            <a:xfrm rot="10800000" flipH="1">
              <a:off x="1942360" y="-246427"/>
              <a:ext cx="810013" cy="832513"/>
            </a:xfrm>
            <a:prstGeom prst="teardrop">
              <a:avLst/>
            </a:prstGeom>
            <a:solidFill>
              <a:srgbClr val="BC3510"/>
            </a:solidFill>
            <a:ln>
              <a:solidFill>
                <a:srgbClr val="BC3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1" name="Lágrima 14"/>
            <p:cNvSpPr/>
            <p:nvPr/>
          </p:nvSpPr>
          <p:spPr>
            <a:xfrm rot="10800000" flipH="1">
              <a:off x="2053501" y="-126859"/>
              <a:ext cx="577339" cy="593376"/>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CO" sz="1400">
                <a:solidFill>
                  <a:prstClr val="white"/>
                </a:solidFill>
              </a:endParaRPr>
            </a:p>
          </p:txBody>
        </p:sp>
        <p:sp>
          <p:nvSpPr>
            <p:cNvPr id="14" name="CuadroTexto 11"/>
            <p:cNvSpPr txBox="1"/>
            <p:nvPr/>
          </p:nvSpPr>
          <p:spPr>
            <a:xfrm>
              <a:off x="2128142" y="-88115"/>
              <a:ext cx="458780" cy="584774"/>
            </a:xfrm>
            <a:prstGeom prst="rect">
              <a:avLst/>
            </a:prstGeom>
            <a:noFill/>
          </p:spPr>
          <p:txBody>
            <a:bodyPr wrap="none" rtlCol="0">
              <a:spAutoFit/>
            </a:bodyPr>
            <a:lstStyle/>
            <a:p>
              <a:pPr defTabSz="685800"/>
              <a:r>
                <a:rPr lang="es-ES" sz="3200" b="1" dirty="0">
                  <a:solidFill>
                    <a:srgbClr val="BC3510"/>
                  </a:solidFill>
                  <a:latin typeface="Arial Black" panose="020B0A04020102020204" pitchFamily="34" charset="0"/>
                </a:rPr>
                <a:t>4</a:t>
              </a:r>
              <a:endParaRPr lang="es-CO" sz="3200" b="1" dirty="0">
                <a:solidFill>
                  <a:srgbClr val="BC3510"/>
                </a:solidFill>
                <a:latin typeface="Arial Black" panose="020B0A04020102020204" pitchFamily="34" charset="0"/>
              </a:endParaRPr>
            </a:p>
          </p:txBody>
        </p:sp>
      </p:grpSp>
    </p:spTree>
    <p:extLst>
      <p:ext uri="{BB962C8B-B14F-4D97-AF65-F5344CB8AC3E}">
        <p14:creationId xmlns:p14="http://schemas.microsoft.com/office/powerpoint/2010/main" val="3785832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0 CuadroTexto"/>
          <p:cNvSpPr txBox="1">
            <a:spLocks noChangeArrowheads="1"/>
          </p:cNvSpPr>
          <p:nvPr/>
        </p:nvSpPr>
        <p:spPr bwMode="auto">
          <a:xfrm flipH="1">
            <a:off x="5097016" y="1468656"/>
            <a:ext cx="4530930" cy="276999"/>
          </a:xfrm>
          <a:prstGeom prst="rect">
            <a:avLst/>
          </a:prstGeom>
          <a:solidFill>
            <a:srgbClr val="022B44"/>
          </a:solidFill>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s-MX"/>
            </a:defPPr>
            <a:lvl1pPr marL="457200" indent="-457200" algn="ctr" eaLnBrk="0" fontAlgn="base" hangingPunct="0">
              <a:spcBef>
                <a:spcPts val="600"/>
              </a:spcBef>
              <a:spcAft>
                <a:spcPct val="0"/>
              </a:spcAft>
              <a:defRPr sz="900" b="1">
                <a:solidFill>
                  <a:prstClr val="white"/>
                </a:solidFill>
                <a:effectLst>
                  <a:outerShdw blurRad="38100" dist="38100" dir="2700000" algn="tl">
                    <a:srgbClr val="000000">
                      <a:alpha val="43137"/>
                    </a:srgbClr>
                  </a:outerShdw>
                </a:effectLst>
                <a:latin typeface="Arial"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sz="1200" dirty="0">
                <a:latin typeface="+mj-lt"/>
              </a:rPr>
              <a:t>INFORMACIÓN GENERAL</a:t>
            </a:r>
          </a:p>
        </p:txBody>
      </p:sp>
      <p:graphicFrame>
        <p:nvGraphicFramePr>
          <p:cNvPr id="3" name="3 Tabla"/>
          <p:cNvGraphicFramePr>
            <a:graphicFrameLocks noGrp="1"/>
          </p:cNvGraphicFramePr>
          <p:nvPr>
            <p:extLst>
              <p:ext uri="{D42A27DB-BD31-4B8C-83A1-F6EECF244321}">
                <p14:modId xmlns:p14="http://schemas.microsoft.com/office/powerpoint/2010/main" val="3880613522"/>
              </p:ext>
            </p:extLst>
          </p:nvPr>
        </p:nvGraphicFramePr>
        <p:xfrm>
          <a:off x="5075647" y="1804332"/>
          <a:ext cx="4552299" cy="3291840"/>
        </p:xfrm>
        <a:graphic>
          <a:graphicData uri="http://schemas.openxmlformats.org/drawingml/2006/table">
            <a:tbl>
              <a:tblPr firstRow="1" bandRow="1">
                <a:tableStyleId>{BC89EF96-8CEA-46FF-86C4-4CE0E7609802}</a:tableStyleId>
              </a:tblPr>
              <a:tblGrid>
                <a:gridCol w="2104027"/>
                <a:gridCol w="2448272"/>
              </a:tblGrid>
              <a:tr h="0">
                <a:tc>
                  <a:txBody>
                    <a:bodyPr/>
                    <a:lstStyle/>
                    <a:p>
                      <a:pPr marL="0" algn="l" defTabSz="914400" rtl="0" eaLnBrk="1" latinLnBrk="0" hangingPunct="1"/>
                      <a:r>
                        <a:rPr lang="es-ES" sz="1200" b="0" kern="1200" dirty="0" smtClean="0">
                          <a:latin typeface="+mn-lt"/>
                        </a:rPr>
                        <a:t>Contrato</a:t>
                      </a:r>
                      <a:endParaRPr lang="es-CO" sz="1200" b="0" kern="1200" dirty="0">
                        <a:solidFill>
                          <a:schemeClr val="dk1"/>
                        </a:solidFill>
                        <a:latin typeface="+mn-lt"/>
                        <a:ea typeface="+mn-ea"/>
                        <a:cs typeface="Arial" panose="020B0604020202020204" pitchFamily="34" charset="0"/>
                      </a:endParaRPr>
                    </a:p>
                  </a:txBody>
                  <a:tcPr anchor="ctr"/>
                </a:tc>
                <a:tc>
                  <a:txBody>
                    <a:bodyPr/>
                    <a:lstStyle/>
                    <a:p>
                      <a:pPr lvl="0" algn="l"/>
                      <a:r>
                        <a:rPr lang="es-MX" sz="1200" b="0" dirty="0" smtClean="0"/>
                        <a:t>  No. 0110-O.P. de 1995</a:t>
                      </a:r>
                    </a:p>
                  </a:txBody>
                  <a:tcPr marL="9525" marR="9525" marT="9525" marB="0" anchor="ctr"/>
                </a:tc>
              </a:tr>
              <a:tr h="0">
                <a:tc>
                  <a:txBody>
                    <a:bodyPr/>
                    <a:lstStyle/>
                    <a:p>
                      <a:pPr marL="0" algn="l" defTabSz="914400" rtl="0" eaLnBrk="1" latinLnBrk="0" hangingPunct="1"/>
                      <a:r>
                        <a:rPr lang="es-CO" sz="1200" kern="1200" dirty="0" smtClean="0">
                          <a:latin typeface="+mn-lt"/>
                        </a:rPr>
                        <a:t>Concesionario</a:t>
                      </a:r>
                      <a:endParaRPr lang="es-CO" sz="1200" b="1" kern="1200" dirty="0">
                        <a:solidFill>
                          <a:schemeClr val="dk1"/>
                        </a:solidFill>
                        <a:latin typeface="+mn-lt"/>
                        <a:ea typeface="+mn-ea"/>
                        <a:cs typeface="Arial" panose="020B0604020202020204" pitchFamily="34" charset="0"/>
                      </a:endParaRP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MX" sz="1200" b="0" kern="1200" dirty="0" smtClean="0">
                          <a:solidFill>
                            <a:schemeClr val="dk1"/>
                          </a:solidFill>
                          <a:latin typeface="+mn-lt"/>
                          <a:ea typeface="+mn-ea"/>
                          <a:cs typeface="Arial" panose="020B0604020202020204" pitchFamily="34" charset="0"/>
                        </a:rPr>
                        <a:t>Compañía de Desarrollo Aeropuerto Eldorado S.A. – CODAD S.A.</a:t>
                      </a:r>
                    </a:p>
                  </a:txBody>
                  <a:tcPr marL="0" marR="0" marT="0" marB="0" anchor="ctr" anchorCtr="1"/>
                </a:tc>
              </a:tr>
              <a:tr h="1249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latin typeface="+mn-lt"/>
                        </a:rPr>
                        <a:t>Fecha de suscripción</a:t>
                      </a:r>
                      <a:endParaRPr lang="es-ES" sz="1200" b="1" kern="1200" dirty="0" smtClean="0">
                        <a:solidFill>
                          <a:schemeClr val="dk1"/>
                        </a:solidFill>
                        <a:latin typeface="+mn-lt"/>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18 de julio de 1995</a:t>
                      </a:r>
                      <a:endParaRPr lang="es-CO" sz="1200" b="0" kern="1200" dirty="0">
                        <a:solidFill>
                          <a:schemeClr val="dk1"/>
                        </a:solidFill>
                        <a:latin typeface="+mn-lt"/>
                        <a:ea typeface="+mn-ea"/>
                        <a:cs typeface="Arial" panose="020B0604020202020204" pitchFamily="34" charset="0"/>
                      </a:endParaRPr>
                    </a:p>
                  </a:txBody>
                  <a:tcPr anchor="ctr"/>
                </a:tc>
              </a:tr>
              <a:tr h="1386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latin typeface="+mn-lt"/>
                        </a:rPr>
                        <a:t>Fecha de inicio del</a:t>
                      </a:r>
                      <a:r>
                        <a:rPr lang="es-ES" sz="1200" kern="1200" baseline="0" dirty="0" smtClean="0">
                          <a:latin typeface="+mn-lt"/>
                        </a:rPr>
                        <a:t> contrato</a:t>
                      </a:r>
                      <a:endParaRPr lang="es-ES" sz="1200" b="1" kern="1200" dirty="0" smtClean="0">
                        <a:solidFill>
                          <a:schemeClr val="dk1"/>
                        </a:solidFill>
                        <a:latin typeface="+mn-lt"/>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01 de septiembre de 1995</a:t>
                      </a:r>
                      <a:endParaRPr lang="es-CO" sz="1200" b="0" kern="1200" dirty="0">
                        <a:solidFill>
                          <a:schemeClr val="dk1"/>
                        </a:solidFill>
                        <a:latin typeface="+mn-lt"/>
                        <a:ea typeface="+mn-ea"/>
                        <a:cs typeface="Arial" panose="020B0604020202020204" pitchFamily="34" charset="0"/>
                      </a:endParaRPr>
                    </a:p>
                  </a:txBody>
                  <a:tcPr anchor="ctr"/>
                </a:tc>
              </a:tr>
              <a:tr h="1524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chemeClr val="dk1"/>
                          </a:solidFill>
                          <a:latin typeface="+mn-lt"/>
                          <a:ea typeface="+mn-ea"/>
                          <a:cs typeface="Arial" panose="020B0604020202020204" pitchFamily="34" charset="0"/>
                        </a:rPr>
                        <a:t>Fecha</a:t>
                      </a:r>
                      <a:r>
                        <a:rPr lang="es-ES" sz="1200" b="0" kern="1200" baseline="0" dirty="0" smtClean="0">
                          <a:solidFill>
                            <a:schemeClr val="dk1"/>
                          </a:solidFill>
                          <a:latin typeface="+mn-lt"/>
                          <a:ea typeface="+mn-ea"/>
                          <a:cs typeface="Arial" panose="020B0604020202020204" pitchFamily="34" charset="0"/>
                        </a:rPr>
                        <a:t> de finalización del contrato</a:t>
                      </a:r>
                      <a:endParaRPr lang="es-ES" sz="1200" b="0" kern="1200" dirty="0" smtClean="0">
                        <a:solidFill>
                          <a:schemeClr val="dk1"/>
                        </a:solidFill>
                        <a:latin typeface="+mn-lt"/>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31 de agosto de 2017</a:t>
                      </a:r>
                    </a:p>
                  </a:txBody>
                  <a:tcPr anchor="ctr"/>
                </a:tc>
              </a:tr>
              <a:tr h="127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chemeClr val="dk1"/>
                          </a:solidFill>
                          <a:latin typeface="+mn-lt"/>
                          <a:ea typeface="+mn-ea"/>
                          <a:cs typeface="Arial" panose="020B0604020202020204" pitchFamily="34" charset="0"/>
                        </a:rPr>
                        <a:t>Contraprestación</a:t>
                      </a:r>
                    </a:p>
                  </a:txBody>
                  <a:tcPr anchor="ctr"/>
                </a:tc>
                <a:tc>
                  <a:txBody>
                    <a:bodyPr/>
                    <a:lstStyle/>
                    <a:p>
                      <a:pPr marL="0" algn="l" defTabSz="914400" rtl="0" eaLnBrk="1" latinLnBrk="0" hangingPunct="1"/>
                      <a:r>
                        <a:rPr lang="es-CO" sz="1200" b="0" kern="1200" dirty="0" smtClean="0">
                          <a:solidFill>
                            <a:schemeClr val="dk1"/>
                          </a:solidFill>
                          <a:latin typeface="+mn-lt"/>
                          <a:ea typeface="+mn-ea"/>
                          <a:cs typeface="Arial" panose="020B0604020202020204" pitchFamily="34" charset="0"/>
                        </a:rPr>
                        <a:t>N/A</a:t>
                      </a:r>
                      <a:endParaRPr lang="es-CO" sz="1200" b="0" kern="1200" dirty="0">
                        <a:solidFill>
                          <a:schemeClr val="dk1"/>
                        </a:solidFill>
                        <a:latin typeface="+mn-lt"/>
                        <a:ea typeface="+mn-ea"/>
                        <a:cs typeface="Arial" panose="020B0604020202020204" pitchFamily="34" charset="0"/>
                      </a:endParaRPr>
                    </a:p>
                  </a:txBody>
                  <a:tcPr anchor="ctr"/>
                </a:tc>
              </a:tr>
              <a:tr h="127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chemeClr val="dk1"/>
                          </a:solidFill>
                          <a:latin typeface="+mn-lt"/>
                          <a:ea typeface="+mn-ea"/>
                          <a:cs typeface="Arial" panose="020B0604020202020204" pitchFamily="34" charset="0"/>
                        </a:rPr>
                        <a:t>Fecha</a:t>
                      </a:r>
                      <a:r>
                        <a:rPr lang="es-ES" sz="1200" b="0" kern="1200" baseline="0" dirty="0" smtClean="0">
                          <a:solidFill>
                            <a:schemeClr val="dk1"/>
                          </a:solidFill>
                          <a:latin typeface="+mn-lt"/>
                          <a:ea typeface="+mn-ea"/>
                          <a:cs typeface="Arial" panose="020B0604020202020204" pitchFamily="34" charset="0"/>
                        </a:rPr>
                        <a:t> de Subrogación a la ANI</a:t>
                      </a:r>
                      <a:endParaRPr lang="es-ES" sz="1200" b="0" kern="1200" dirty="0" smtClean="0">
                        <a:solidFill>
                          <a:schemeClr val="dk1"/>
                        </a:solidFill>
                        <a:latin typeface="+mn-lt"/>
                        <a:ea typeface="+mn-ea"/>
                        <a:cs typeface="Arial" panose="020B0604020202020204" pitchFamily="34" charset="0"/>
                      </a:endParaRPr>
                    </a:p>
                  </a:txBody>
                  <a:tcPr anchor="ctr"/>
                </a:tc>
                <a:tc>
                  <a:txBody>
                    <a:bodyPr/>
                    <a:lstStyle/>
                    <a:p>
                      <a:pPr marL="0" algn="l" defTabSz="914400" rtl="0" eaLnBrk="1" latinLnBrk="0" hangingPunct="1"/>
                      <a:r>
                        <a:rPr lang="es-CO" sz="1200" b="0" kern="1200" dirty="0" smtClean="0">
                          <a:solidFill>
                            <a:schemeClr val="dk1"/>
                          </a:solidFill>
                          <a:latin typeface="+mn-lt"/>
                          <a:ea typeface="+mn-ea"/>
                          <a:cs typeface="Arial" panose="020B0604020202020204" pitchFamily="34" charset="0"/>
                        </a:rPr>
                        <a:t>27</a:t>
                      </a:r>
                      <a:r>
                        <a:rPr lang="es-CO" sz="1200" b="0" kern="1200" baseline="0" dirty="0" smtClean="0">
                          <a:solidFill>
                            <a:schemeClr val="dk1"/>
                          </a:solidFill>
                          <a:latin typeface="+mn-lt"/>
                          <a:ea typeface="+mn-ea"/>
                          <a:cs typeface="Arial" panose="020B0604020202020204" pitchFamily="34" charset="0"/>
                        </a:rPr>
                        <a:t> de diciembre de 2</a:t>
                      </a:r>
                      <a:r>
                        <a:rPr lang="es-CO" sz="1200" b="0" kern="1200" dirty="0" smtClean="0">
                          <a:solidFill>
                            <a:schemeClr val="dk1"/>
                          </a:solidFill>
                          <a:latin typeface="+mn-lt"/>
                          <a:ea typeface="+mn-ea"/>
                          <a:cs typeface="Arial" panose="020B0604020202020204" pitchFamily="34" charset="0"/>
                        </a:rPr>
                        <a:t>013</a:t>
                      </a:r>
                      <a:endParaRPr lang="es-CO" sz="1200" b="0" kern="1200" dirty="0">
                        <a:solidFill>
                          <a:schemeClr val="dk1"/>
                        </a:solidFill>
                        <a:latin typeface="+mn-lt"/>
                        <a:ea typeface="+mn-ea"/>
                        <a:cs typeface="Arial" panose="020B0604020202020204" pitchFamily="34" charset="0"/>
                      </a:endParaRPr>
                    </a:p>
                  </a:txBody>
                  <a:tcPr anchor="ctr"/>
                </a:tc>
              </a:tr>
              <a:tr h="1409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effectLst/>
                        </a:rPr>
                        <a:t>Interventor:</a:t>
                      </a:r>
                      <a:endParaRPr lang="es-CO" sz="1200" b="0" u="none" strike="noStrike" kern="1200" dirty="0" smtClean="0">
                        <a:solidFill>
                          <a:schemeClr val="tx1"/>
                        </a:solidFill>
                        <a:effectLst/>
                        <a:latin typeface="+mn-lt"/>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Consorcio Aeroportuario</a:t>
                      </a:r>
                    </a:p>
                  </a:txBody>
                  <a:tcPr anchor="ct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effectLst/>
                        </a:rPr>
                        <a:t>Fecha Inicio</a:t>
                      </a:r>
                      <a:r>
                        <a:rPr lang="es-CO" sz="1200" u="none" strike="noStrike" kern="1200" baseline="0" dirty="0" smtClean="0">
                          <a:effectLst/>
                        </a:rPr>
                        <a:t> interventoría</a:t>
                      </a:r>
                      <a:endParaRPr lang="es-CO" sz="1200" b="0" u="none" strike="noStrike" kern="1200" dirty="0" smtClean="0">
                        <a:solidFill>
                          <a:schemeClr val="tx1"/>
                        </a:solidFill>
                        <a:effectLst/>
                        <a:latin typeface="+mn-lt"/>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07 de marzo de 2012</a:t>
                      </a:r>
                    </a:p>
                  </a:txBody>
                  <a:tcPr anchor="ctr"/>
                </a:tc>
              </a:tr>
              <a:tr h="1295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effectLst/>
                        </a:rPr>
                        <a:t>Fecha Fin:</a:t>
                      </a:r>
                      <a:endParaRPr lang="es-CO" sz="1200" b="0" u="none" strike="noStrike" kern="1200" dirty="0" smtClean="0">
                        <a:solidFill>
                          <a:schemeClr val="tx1"/>
                        </a:solidFill>
                        <a:effectLst/>
                        <a:latin typeface="+mn-lt"/>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06 de noviembre de 2015</a:t>
                      </a:r>
                    </a:p>
                  </a:txBody>
                  <a:tcPr anchor="ctr"/>
                </a:tc>
              </a:tr>
              <a:tr h="1432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effectLst/>
                        </a:rPr>
                        <a:t>Valor Interventoría</a:t>
                      </a:r>
                      <a:endParaRPr lang="es-CO" sz="1200" b="0" u="none" strike="noStrike" kern="1200" dirty="0" smtClean="0">
                        <a:solidFill>
                          <a:schemeClr val="tx1"/>
                        </a:solidFill>
                        <a:effectLst/>
                        <a:latin typeface="+mn-lt"/>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US$ 681.016,00 </a:t>
                      </a:r>
                    </a:p>
                  </a:txBody>
                  <a:tcPr anchor="ctr"/>
                </a:tc>
              </a:tr>
            </a:tbl>
          </a:graphicData>
        </a:graphic>
      </p:graphicFrame>
      <p:sp>
        <p:nvSpPr>
          <p:cNvPr id="4" name="30 CuadroTexto"/>
          <p:cNvSpPr txBox="1">
            <a:spLocks noChangeArrowheads="1"/>
          </p:cNvSpPr>
          <p:nvPr/>
        </p:nvSpPr>
        <p:spPr bwMode="auto">
          <a:xfrm flipH="1">
            <a:off x="336686" y="3645024"/>
            <a:ext cx="4530930" cy="276999"/>
          </a:xfrm>
          <a:prstGeom prst="rect">
            <a:avLst/>
          </a:prstGeom>
          <a:solidFill>
            <a:srgbClr val="0B3753"/>
          </a:solidFill>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s-MX"/>
            </a:defPPr>
            <a:lvl1pPr marL="457200" indent="-457200" algn="ctr" eaLnBrk="0" fontAlgn="base" hangingPunct="0">
              <a:spcBef>
                <a:spcPts val="600"/>
              </a:spcBef>
              <a:spcAft>
                <a:spcPct val="0"/>
              </a:spcAft>
              <a:defRPr sz="900" b="1">
                <a:solidFill>
                  <a:prstClr val="white"/>
                </a:solidFill>
                <a:effectLst>
                  <a:outerShdw blurRad="38100" dist="38100" dir="2700000" algn="tl">
                    <a:srgbClr val="000000">
                      <a:alpha val="43137"/>
                    </a:srgbClr>
                  </a:outerShdw>
                </a:effectLst>
                <a:latin typeface="Arial"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sz="1200" dirty="0" smtClean="0">
                <a:latin typeface="+mj-lt"/>
              </a:rPr>
              <a:t>COMPOSICIÓN ACCIONARIA</a:t>
            </a:r>
            <a:endParaRPr lang="es-CO" sz="1200" dirty="0">
              <a:latin typeface="+mj-lt"/>
            </a:endParaRPr>
          </a:p>
        </p:txBody>
      </p:sp>
      <p:graphicFrame>
        <p:nvGraphicFramePr>
          <p:cNvPr id="5" name="3 Tabla"/>
          <p:cNvGraphicFramePr>
            <a:graphicFrameLocks noGrp="1"/>
          </p:cNvGraphicFramePr>
          <p:nvPr>
            <p:extLst>
              <p:ext uri="{D42A27DB-BD31-4B8C-83A1-F6EECF244321}">
                <p14:modId xmlns:p14="http://schemas.microsoft.com/office/powerpoint/2010/main" val="2126222302"/>
              </p:ext>
            </p:extLst>
          </p:nvPr>
        </p:nvGraphicFramePr>
        <p:xfrm>
          <a:off x="260747" y="4005064"/>
          <a:ext cx="4606869" cy="2057400"/>
        </p:xfrm>
        <a:graphic>
          <a:graphicData uri="http://schemas.openxmlformats.org/drawingml/2006/table">
            <a:tbl>
              <a:tblPr firstRow="1" bandRow="1">
                <a:tableStyleId>{69CF1AB2-1976-4502-BF36-3FF5EA218861}</a:tableStyleId>
              </a:tblPr>
              <a:tblGrid>
                <a:gridCol w="3180085"/>
                <a:gridCol w="1426784"/>
              </a:tblGrid>
              <a:tr h="0">
                <a:tc>
                  <a:txBody>
                    <a:bodyPr/>
                    <a:lstStyle/>
                    <a:p>
                      <a:pPr marL="0" algn="l" defTabSz="914400" rtl="0" eaLnBrk="1" latinLnBrk="0" hangingPunct="1"/>
                      <a:r>
                        <a:rPr lang="es-ES" sz="1100" b="0" kern="1200" dirty="0" smtClean="0">
                          <a:latin typeface="+mj-lt"/>
                        </a:rPr>
                        <a:t>AERO HOLDINGS </a:t>
                      </a:r>
                    </a:p>
                  </a:txBody>
                  <a:tcPr/>
                </a:tc>
                <a:tc>
                  <a:txBody>
                    <a:bodyPr/>
                    <a:lstStyle/>
                    <a:p>
                      <a:pPr algn="ctr" fontAlgn="ctr"/>
                      <a:r>
                        <a:rPr lang="es-CO" sz="1100" b="0" u="none" strike="noStrike" dirty="0" smtClean="0">
                          <a:effectLst/>
                          <a:latin typeface="+mj-lt"/>
                        </a:rPr>
                        <a:t>84,9999999448764 %</a:t>
                      </a:r>
                    </a:p>
                  </a:txBody>
                  <a:tcPr marL="9525" marR="9525" marT="9525" marB="0" anchor="ctr"/>
                </a:tc>
              </a:tr>
              <a:tr h="0">
                <a:tc>
                  <a:txBody>
                    <a:bodyPr/>
                    <a:lstStyle/>
                    <a:p>
                      <a:pPr marL="0" algn="l" defTabSz="914400" rtl="0" eaLnBrk="1" latinLnBrk="0" hangingPunct="1"/>
                      <a:r>
                        <a:rPr lang="es-CO" sz="1100" kern="1200" dirty="0" smtClean="0">
                          <a:latin typeface="+mj-lt"/>
                        </a:rPr>
                        <a:t>FONDO DE INFRAESTRUCTURA COLOMBIA ASHMORE I.F.C.P.</a:t>
                      </a:r>
                    </a:p>
                  </a:txBody>
                  <a:tcPr anchor="ctr"/>
                </a:tc>
                <a:tc>
                  <a:txBody>
                    <a:bodyPr/>
                    <a:lstStyle/>
                    <a:p>
                      <a:pPr algn="ctr" fontAlgn="b"/>
                      <a:r>
                        <a:rPr lang="es-MX" sz="1100" u="none" strike="noStrike" kern="1200" dirty="0" smtClean="0">
                          <a:effectLst/>
                          <a:latin typeface="+mj-lt"/>
                        </a:rPr>
                        <a:t>0,0000000183745 %</a:t>
                      </a:r>
                    </a:p>
                  </a:txBody>
                  <a:tcPr marL="0" marR="0" marT="0" marB="0" anchor="ct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latin typeface="+mj-lt"/>
                        </a:rPr>
                        <a:t>ASHMORE MANAGEMENT COMPANY COLOMBIA S.A.S.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latin typeface="+mj-lt"/>
                        </a:rPr>
                        <a:t>0,00000001837453 %</a:t>
                      </a:r>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latin typeface="+mj-lt"/>
                        </a:rPr>
                        <a:t>R.M. HOLDINGS S.A.S.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latin typeface="+mj-lt"/>
                        </a:rPr>
                        <a:t>0,00000001837453 %</a:t>
                      </a:r>
                    </a:p>
                  </a:txBody>
                  <a:tcPr anchor="ctr"/>
                </a:tc>
              </a:tr>
              <a:tr h="1280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latin typeface="+mj-lt"/>
                        </a:rPr>
                        <a:t>ALIANZA FIDUCIARIA S.A. PATRIMONIO AUTONOMO FIDEICOMISO ACCIONES CODAD S.A.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latin typeface="+mj-lt"/>
                        </a:rPr>
                        <a:t>15 %</a:t>
                      </a:r>
                      <a:endParaRPr lang="es-CO" sz="1100" b="0" kern="1200" dirty="0" smtClean="0">
                        <a:solidFill>
                          <a:srgbClr val="002060"/>
                        </a:solidFill>
                        <a:latin typeface="+mj-lt"/>
                        <a:ea typeface="+mn-ea"/>
                        <a:cs typeface="Arial" panose="020B0604020202020204" pitchFamily="34" charset="0"/>
                      </a:endParaRPr>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latin typeface="+mj-lt"/>
                        </a:rPr>
                        <a:t>Total</a:t>
                      </a:r>
                      <a:endParaRPr lang="es-ES" sz="1100" b="0" kern="1200" dirty="0" smtClean="0">
                        <a:solidFill>
                          <a:srgbClr val="002060"/>
                        </a:solidFill>
                        <a:latin typeface="+mj-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latin typeface="+mj-lt"/>
                        </a:rPr>
                        <a:t>100,00</a:t>
                      </a:r>
                      <a:r>
                        <a:rPr lang="es-CO" sz="1100" kern="1200" baseline="0" dirty="0" smtClean="0">
                          <a:latin typeface="+mj-lt"/>
                        </a:rPr>
                        <a:t> </a:t>
                      </a:r>
                      <a:r>
                        <a:rPr lang="es-CO" sz="1100" kern="1200" dirty="0" smtClean="0">
                          <a:latin typeface="+mj-lt"/>
                        </a:rPr>
                        <a:t>%</a:t>
                      </a:r>
                      <a:endParaRPr lang="es-CO" sz="1100" b="0" kern="1200" dirty="0" smtClean="0">
                        <a:solidFill>
                          <a:srgbClr val="002060"/>
                        </a:solidFill>
                        <a:latin typeface="+mj-lt"/>
                        <a:ea typeface="+mn-ea"/>
                        <a:cs typeface="Arial" panose="020B0604020202020204" pitchFamily="34" charset="0"/>
                      </a:endParaRPr>
                    </a:p>
                  </a:txBody>
                  <a:tcPr/>
                </a:tc>
              </a:tr>
            </a:tbl>
          </a:graphicData>
        </a:graphic>
      </p:graphicFrame>
      <p:sp>
        <p:nvSpPr>
          <p:cNvPr id="6" name="CuadroTexto 5"/>
          <p:cNvSpPr txBox="1"/>
          <p:nvPr/>
        </p:nvSpPr>
        <p:spPr>
          <a:xfrm>
            <a:off x="5097016" y="5517232"/>
            <a:ext cx="4808984" cy="133113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s-ES" sz="1400" dirty="0"/>
              <a:t>Se firma otrosí No. 4 de Adición - 6 de julio de 2015.</a:t>
            </a:r>
          </a:p>
          <a:p>
            <a:pPr marL="285750" indent="-285750">
              <a:buFont typeface="Arial" panose="020B0604020202020204" pitchFamily="34" charset="0"/>
              <a:buChar char="•"/>
            </a:pPr>
            <a:r>
              <a:rPr lang="es-ES" sz="1400" dirty="0" smtClean="0"/>
              <a:t>Se </a:t>
            </a:r>
            <a:r>
              <a:rPr lang="es-ES" sz="1400" dirty="0"/>
              <a:t>firma acta de inicio -  14 de agosto de 2015.</a:t>
            </a:r>
          </a:p>
          <a:p>
            <a:pPr marL="285750" indent="-285750">
              <a:buFont typeface="Arial" panose="020B0604020202020204" pitchFamily="34" charset="0"/>
              <a:buChar char="•"/>
            </a:pPr>
            <a:r>
              <a:rPr lang="es-ES" sz="1400" dirty="0" smtClean="0"/>
              <a:t>En </a:t>
            </a:r>
            <a:r>
              <a:rPr lang="es-ES" sz="1400" dirty="0"/>
              <a:t>ejecución: Preliminares: </a:t>
            </a:r>
            <a:r>
              <a:rPr lang="es-ES" sz="1400" dirty="0" smtClean="0"/>
              <a:t>Adecuaciones </a:t>
            </a:r>
            <a:r>
              <a:rPr lang="es-ES" sz="1400" dirty="0"/>
              <a:t>de accesos. Y obras de </a:t>
            </a:r>
            <a:r>
              <a:rPr lang="es-ES" sz="1400" dirty="0" smtClean="0"/>
              <a:t>explanación/ Excavaciones </a:t>
            </a:r>
            <a:r>
              <a:rPr lang="es-ES" sz="1400" dirty="0"/>
              <a:t>y traslado de </a:t>
            </a:r>
            <a:r>
              <a:rPr lang="es-ES" sz="1400" dirty="0" smtClean="0"/>
              <a:t>redes/ Rellenos </a:t>
            </a:r>
            <a:r>
              <a:rPr lang="es-ES" sz="1400" dirty="0"/>
              <a:t>con material granular y rajón</a:t>
            </a:r>
          </a:p>
          <a:p>
            <a:pPr algn="just"/>
            <a:endParaRPr lang="es-MX" sz="1050" dirty="0"/>
          </a:p>
        </p:txBody>
      </p:sp>
      <p:sp>
        <p:nvSpPr>
          <p:cNvPr id="7" name="30 CuadroTexto"/>
          <p:cNvSpPr txBox="1">
            <a:spLocks noChangeArrowheads="1"/>
          </p:cNvSpPr>
          <p:nvPr/>
        </p:nvSpPr>
        <p:spPr bwMode="auto">
          <a:xfrm flipH="1">
            <a:off x="5097016" y="5157192"/>
            <a:ext cx="4808984" cy="276999"/>
          </a:xfrm>
          <a:prstGeom prst="rect">
            <a:avLst/>
          </a:prstGeom>
          <a:solidFill>
            <a:srgbClr val="07314B"/>
          </a:solidFill>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s-MX"/>
            </a:defPPr>
            <a:lvl1pPr marL="457200" indent="-457200" algn="ctr" eaLnBrk="0" fontAlgn="base" hangingPunct="0">
              <a:spcBef>
                <a:spcPts val="600"/>
              </a:spcBef>
              <a:spcAft>
                <a:spcPct val="0"/>
              </a:spcAft>
              <a:defRPr sz="900" b="1">
                <a:solidFill>
                  <a:prstClr val="white"/>
                </a:solidFill>
                <a:effectLst>
                  <a:outerShdw blurRad="38100" dist="38100" dir="2700000" algn="tl">
                    <a:srgbClr val="000000">
                      <a:alpha val="43137"/>
                    </a:srgbClr>
                  </a:outerShdw>
                </a:effectLst>
                <a:latin typeface="Arial"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sz="1200" dirty="0" smtClean="0">
                <a:latin typeface="+mj-lt"/>
              </a:rPr>
              <a:t>ALCANCE DE LAS OBRAS</a:t>
            </a:r>
            <a:endParaRPr lang="es-CO" sz="1200" dirty="0">
              <a:latin typeface="+mj-lt"/>
            </a:endParaRPr>
          </a:p>
        </p:txBody>
      </p:sp>
      <p:sp>
        <p:nvSpPr>
          <p:cNvPr id="8" name="Título 1"/>
          <p:cNvSpPr txBox="1">
            <a:spLocks/>
          </p:cNvSpPr>
          <p:nvPr/>
        </p:nvSpPr>
        <p:spPr bwMode="auto">
          <a:xfrm>
            <a:off x="416496" y="582922"/>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Impact" pitchFamily="34" charset="0"/>
                <a:ea typeface="+mj-ea"/>
                <a:cs typeface="+mj-cs"/>
              </a:defRPr>
            </a:lvl1pPr>
            <a:lvl2pPr algn="ctr" rtl="0" eaLnBrk="0" fontAlgn="base" hangingPunct="0">
              <a:spcBef>
                <a:spcPct val="0"/>
              </a:spcBef>
              <a:spcAft>
                <a:spcPct val="0"/>
              </a:spcAft>
              <a:defRPr sz="4000" b="1">
                <a:solidFill>
                  <a:schemeClr val="tx1"/>
                </a:solidFill>
                <a:latin typeface="Impact" pitchFamily="34" charset="0"/>
              </a:defRPr>
            </a:lvl2pPr>
            <a:lvl3pPr algn="ctr" rtl="0" eaLnBrk="0" fontAlgn="base" hangingPunct="0">
              <a:spcBef>
                <a:spcPct val="0"/>
              </a:spcBef>
              <a:spcAft>
                <a:spcPct val="0"/>
              </a:spcAft>
              <a:defRPr sz="4000" b="1">
                <a:solidFill>
                  <a:schemeClr val="tx1"/>
                </a:solidFill>
                <a:latin typeface="Impact" pitchFamily="34" charset="0"/>
              </a:defRPr>
            </a:lvl3pPr>
            <a:lvl4pPr algn="ctr" rtl="0" eaLnBrk="0" fontAlgn="base" hangingPunct="0">
              <a:spcBef>
                <a:spcPct val="0"/>
              </a:spcBef>
              <a:spcAft>
                <a:spcPct val="0"/>
              </a:spcAft>
              <a:defRPr sz="4000" b="1">
                <a:solidFill>
                  <a:schemeClr val="tx1"/>
                </a:solidFill>
                <a:latin typeface="Impact" pitchFamily="34" charset="0"/>
              </a:defRPr>
            </a:lvl4pPr>
            <a:lvl5pPr algn="ctr" rtl="0" eaLnBrk="0" fontAlgn="base" hangingPunct="0">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CO" dirty="0" smtClean="0"/>
              <a:t>CARÁCTERÍSTICAS DEL CONTRATO</a:t>
            </a:r>
            <a:endParaRPr lang="es-MX" sz="2000" dirty="0"/>
          </a:p>
          <a:p>
            <a:endParaRPr lang="es-MX" dirty="0"/>
          </a:p>
        </p:txBody>
      </p:sp>
      <p:grpSp>
        <p:nvGrpSpPr>
          <p:cNvPr id="9" name="Grupo 8"/>
          <p:cNvGrpSpPr/>
          <p:nvPr/>
        </p:nvGrpSpPr>
        <p:grpSpPr>
          <a:xfrm>
            <a:off x="1209438" y="1430315"/>
            <a:ext cx="2785425" cy="2165873"/>
            <a:chOff x="1209438" y="1430315"/>
            <a:chExt cx="2785425" cy="2165873"/>
          </a:xfrm>
        </p:grpSpPr>
        <p:pic>
          <p:nvPicPr>
            <p:cNvPr id="10" name="Picture 2" descr="http://upload.wikimedia.org/wikipedia/commons/5/50/Regiones_naturales_de_Colombia.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49" r="6639" b="36121"/>
            <a:stretch/>
          </p:blipFill>
          <p:spPr bwMode="auto">
            <a:xfrm>
              <a:off x="1209438" y="1430315"/>
              <a:ext cx="2785425" cy="2165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1" name="166 Grupo"/>
            <p:cNvGrpSpPr/>
            <p:nvPr/>
          </p:nvGrpSpPr>
          <p:grpSpPr>
            <a:xfrm>
              <a:off x="2569568" y="2811964"/>
              <a:ext cx="169520" cy="151811"/>
              <a:chOff x="5580112" y="3513333"/>
              <a:chExt cx="288032" cy="252000"/>
            </a:xfrm>
          </p:grpSpPr>
          <p:sp>
            <p:nvSpPr>
              <p:cNvPr id="14"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pic>
            <p:nvPicPr>
              <p:cNvPr id="1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169 CuadroTexto"/>
            <p:cNvSpPr txBox="1"/>
            <p:nvPr/>
          </p:nvSpPr>
          <p:spPr>
            <a:xfrm>
              <a:off x="2668465" y="2947263"/>
              <a:ext cx="701213" cy="230832"/>
            </a:xfrm>
            <a:prstGeom prst="rect">
              <a:avLst/>
            </a:prstGeom>
            <a:noFill/>
          </p:spPr>
          <p:txBody>
            <a:bodyPr wrap="square" rtlCol="0">
              <a:spAutoFit/>
            </a:bodyPr>
            <a:lstStyle/>
            <a:p>
              <a:r>
                <a:rPr lang="es-CO" sz="900" dirty="0" smtClean="0">
                  <a:solidFill>
                    <a:srgbClr val="000000"/>
                  </a:solidFill>
                  <a:latin typeface="Arial Black" pitchFamily="34" charset="0"/>
                </a:rPr>
                <a:t>Bogotá</a:t>
              </a:r>
              <a:endParaRPr lang="es-CO" sz="900" dirty="0">
                <a:solidFill>
                  <a:srgbClr val="000000"/>
                </a:solidFill>
                <a:latin typeface="Arial Black" pitchFamily="34" charset="0"/>
              </a:endParaRPr>
            </a:p>
          </p:txBody>
        </p:sp>
        <p:sp>
          <p:nvSpPr>
            <p:cNvPr id="13" name="Elipse 12"/>
            <p:cNvSpPr/>
            <p:nvPr/>
          </p:nvSpPr>
          <p:spPr>
            <a:xfrm>
              <a:off x="2346215" y="2564904"/>
              <a:ext cx="662569" cy="607312"/>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6" name="Rectángulo redondeado 15"/>
          <p:cNvSpPr/>
          <p:nvPr/>
        </p:nvSpPr>
        <p:spPr>
          <a:xfrm>
            <a:off x="416496" y="6192792"/>
            <a:ext cx="3960440" cy="476568"/>
          </a:xfrm>
          <a:prstGeom prst="roundRect">
            <a:avLst>
              <a:gd name="adj" fmla="val 50000"/>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33046"/>
            <a:r>
              <a:rPr lang="es-CO" sz="1600"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Porcentaje de Avance : 4.5% aprox</a:t>
            </a:r>
            <a:endParaRPr lang="es-CO" sz="1600" dirty="0">
              <a:solidFill>
                <a:schemeClr val="bg1"/>
              </a:solidFill>
            </a:endParaRPr>
          </a:p>
        </p:txBody>
      </p:sp>
    </p:spTree>
    <p:extLst>
      <p:ext uri="{BB962C8B-B14F-4D97-AF65-F5344CB8AC3E}">
        <p14:creationId xmlns:p14="http://schemas.microsoft.com/office/powerpoint/2010/main" val="17640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3" descr="slide-4.jpg"/>
          <p:cNvPicPr>
            <a:picLocks noChangeAspect="1"/>
          </p:cNvPicPr>
          <p:nvPr/>
        </p:nvPicPr>
        <p:blipFill rotWithShape="1">
          <a:blip r:embed="rId2">
            <a:extLst>
              <a:ext uri="{28A0092B-C50C-407E-A947-70E740481C1C}">
                <a14:useLocalDpi xmlns:a14="http://schemas.microsoft.com/office/drawing/2010/main" val="0"/>
              </a:ext>
            </a:extLst>
          </a:blip>
          <a:srcRect t="7085" b="27674"/>
          <a:stretch/>
        </p:blipFill>
        <p:spPr>
          <a:xfrm>
            <a:off x="428770" y="3975380"/>
            <a:ext cx="9060734" cy="2405947"/>
          </a:xfrm>
          <a:prstGeom prst="rect">
            <a:avLst/>
          </a:prstGeom>
        </p:spPr>
      </p:pic>
      <p:sp>
        <p:nvSpPr>
          <p:cNvPr id="17" name="Título 1"/>
          <p:cNvSpPr txBox="1">
            <a:spLocks/>
          </p:cNvSpPr>
          <p:nvPr/>
        </p:nvSpPr>
        <p:spPr>
          <a:xfrm>
            <a:off x="415122" y="974548"/>
            <a:ext cx="3753135" cy="1121793"/>
          </a:xfrm>
          <a:prstGeom prst="rect">
            <a:avLst/>
          </a:prstGeom>
        </p:spPr>
        <p:txBody>
          <a:bodyPr>
            <a:normAutofit fontScale="97500"/>
          </a:bodyPr>
          <a:lstStyle>
            <a:defPPr>
              <a:defRPr lang="es-CO"/>
            </a:defPPr>
            <a:lvl1pPr algn="ctr" defTabSz="914400" eaLnBrk="1" fontAlgn="auto" latinLnBrk="0" hangingPunct="1">
              <a:spcAft>
                <a:spcPts val="0"/>
              </a:spcAft>
              <a:buNone/>
              <a:defRPr sz="2100">
                <a:solidFill>
                  <a:prstClr val="black"/>
                </a:solidFill>
                <a:latin typeface="Impact" pitchFamily="34" charset="0"/>
                <a:cs typeface="Arial" pitchFamily="34" charset="0"/>
              </a:defRPr>
            </a:lvl1pPr>
          </a:lstStyle>
          <a:p>
            <a:pPr algn="l"/>
            <a:r>
              <a:rPr lang="es-ES" sz="1600" dirty="0"/>
              <a:t>1. </a:t>
            </a:r>
            <a:r>
              <a:rPr lang="es-CO" sz="1600" dirty="0"/>
              <a:t>La construcción de una nueva calle de salida rápida</a:t>
            </a:r>
            <a:endParaRPr lang="es-ES" sz="1600" dirty="0"/>
          </a:p>
        </p:txBody>
      </p:sp>
      <p:pic>
        <p:nvPicPr>
          <p:cNvPr id="21" name="Marcador de contenido 4" descr="slide-3.jpg"/>
          <p:cNvPicPr>
            <a:picLocks noChangeAspect="1"/>
          </p:cNvPicPr>
          <p:nvPr/>
        </p:nvPicPr>
        <p:blipFill rotWithShape="1">
          <a:blip r:embed="rId3">
            <a:extLst>
              <a:ext uri="{28A0092B-C50C-407E-A947-70E740481C1C}">
                <a14:useLocalDpi xmlns:a14="http://schemas.microsoft.com/office/drawing/2010/main" val="0"/>
              </a:ext>
            </a:extLst>
          </a:blip>
          <a:srcRect l="6565" t="-3043" r="11359" b="-1922"/>
          <a:stretch/>
        </p:blipFill>
        <p:spPr>
          <a:xfrm>
            <a:off x="442412" y="1571187"/>
            <a:ext cx="3753135" cy="1811848"/>
          </a:xfrm>
          <a:prstGeom prst="rect">
            <a:avLst/>
          </a:prstGeom>
        </p:spPr>
      </p:pic>
      <p:pic>
        <p:nvPicPr>
          <p:cNvPr id="22" name="Imagen 21" descr="slide-3-conexion-alfa-foxtrot.png"/>
          <p:cNvPicPr>
            <a:picLocks noChangeAspect="1"/>
          </p:cNvPicPr>
          <p:nvPr/>
        </p:nvPicPr>
        <p:blipFill rotWithShape="1">
          <a:blip r:embed="rId4">
            <a:extLst>
              <a:ext uri="{28A0092B-C50C-407E-A947-70E740481C1C}">
                <a14:useLocalDpi xmlns:a14="http://schemas.microsoft.com/office/drawing/2010/main" val="0"/>
              </a:ext>
            </a:extLst>
          </a:blip>
          <a:srcRect l="50250" t="67318" r="36500" b="12151"/>
          <a:stretch/>
        </p:blipFill>
        <p:spPr>
          <a:xfrm>
            <a:off x="2462280" y="2778205"/>
            <a:ext cx="614149" cy="359220"/>
          </a:xfrm>
          <a:prstGeom prst="rect">
            <a:avLst/>
          </a:prstGeom>
        </p:spPr>
      </p:pic>
      <p:pic>
        <p:nvPicPr>
          <p:cNvPr id="23" name="Imagen 22" descr="slide-3-salida-nueva.png"/>
          <p:cNvPicPr>
            <a:picLocks noChangeAspect="1"/>
          </p:cNvPicPr>
          <p:nvPr/>
        </p:nvPicPr>
        <p:blipFill rotWithShape="1">
          <a:blip r:embed="rId5">
            <a:extLst>
              <a:ext uri="{28A0092B-C50C-407E-A947-70E740481C1C}">
                <a14:useLocalDpi xmlns:a14="http://schemas.microsoft.com/office/drawing/2010/main" val="0"/>
              </a:ext>
            </a:extLst>
          </a:blip>
          <a:srcRect l="17497" t="22392" r="41875" b="30470"/>
          <a:stretch/>
        </p:blipFill>
        <p:spPr>
          <a:xfrm>
            <a:off x="974674" y="2017986"/>
            <a:ext cx="1869744" cy="818866"/>
          </a:xfrm>
          <a:prstGeom prst="rect">
            <a:avLst/>
          </a:prstGeom>
        </p:spPr>
      </p:pic>
      <p:sp>
        <p:nvSpPr>
          <p:cNvPr id="24" name="CuadroTexto 23"/>
          <p:cNvSpPr txBox="1"/>
          <p:nvPr/>
        </p:nvSpPr>
        <p:spPr>
          <a:xfrm>
            <a:off x="319586" y="266588"/>
            <a:ext cx="9169918" cy="523220"/>
          </a:xfrm>
          <a:prstGeom prst="rect">
            <a:avLst/>
          </a:prstGeom>
          <a:noFill/>
        </p:spPr>
        <p:txBody>
          <a:bodyPr wrap="square" rtlCol="0">
            <a:spAutoFit/>
          </a:bodyPr>
          <a:lstStyle/>
          <a:p>
            <a:pPr algn="ctr"/>
            <a:r>
              <a:rPr lang="es-ES" sz="2800" dirty="0">
                <a:solidFill>
                  <a:srgbClr val="223045"/>
                </a:solidFill>
                <a:latin typeface="Franklin Gothic Medium"/>
                <a:ea typeface="+mj-ea"/>
                <a:cs typeface="Franklin Gothic Medium"/>
              </a:rPr>
              <a:t>INTERVENCION PISTA </a:t>
            </a:r>
            <a:r>
              <a:rPr lang="es-ES" sz="2800" dirty="0" smtClean="0">
                <a:solidFill>
                  <a:srgbClr val="223045"/>
                </a:solidFill>
                <a:latin typeface="Franklin Gothic Medium"/>
                <a:ea typeface="+mj-ea"/>
                <a:cs typeface="Franklin Gothic Medium"/>
              </a:rPr>
              <a:t>NORTE 13L – 31R</a:t>
            </a:r>
            <a:endParaRPr lang="es-ES" sz="2800" dirty="0">
              <a:solidFill>
                <a:srgbClr val="223045"/>
              </a:solidFill>
              <a:latin typeface="Franklin Gothic Medium"/>
              <a:ea typeface="+mj-ea"/>
              <a:cs typeface="Franklin Gothic Medium"/>
            </a:endParaRPr>
          </a:p>
        </p:txBody>
      </p:sp>
      <p:sp>
        <p:nvSpPr>
          <p:cNvPr id="25" name="Título 1"/>
          <p:cNvSpPr txBox="1">
            <a:spLocks/>
          </p:cNvSpPr>
          <p:nvPr/>
        </p:nvSpPr>
        <p:spPr>
          <a:xfrm>
            <a:off x="1522770" y="3562344"/>
            <a:ext cx="7966733" cy="477689"/>
          </a:xfrm>
          <a:prstGeom prst="rect">
            <a:avLst/>
          </a:prstGeom>
        </p:spPr>
        <p:txBody>
          <a:bodyPr>
            <a:normAutofit fontScale="90000"/>
          </a:bodyPr>
          <a:lstStyle>
            <a:defPPr>
              <a:defRPr lang="es-CO"/>
            </a:defPPr>
            <a:lvl1pPr defTabSz="914400" eaLnBrk="1" fontAlgn="auto" latinLnBrk="0" hangingPunct="1">
              <a:spcAft>
                <a:spcPts val="0"/>
              </a:spcAft>
              <a:buNone/>
              <a:defRPr sz="1600">
                <a:solidFill>
                  <a:prstClr val="black"/>
                </a:solidFill>
                <a:latin typeface="Impact" pitchFamily="34" charset="0"/>
                <a:cs typeface="Arial" pitchFamily="34" charset="0"/>
              </a:defRPr>
            </a:lvl1pPr>
          </a:lstStyle>
          <a:p>
            <a:r>
              <a:rPr lang="es-ES" dirty="0"/>
              <a:t>3. </a:t>
            </a:r>
            <a:r>
              <a:rPr lang="es-CO" dirty="0"/>
              <a:t>Adecuación en tramos específicos de ciertas calles de rodaje existentes (“A”, “B”, “C”, “F” y “J”)</a:t>
            </a:r>
            <a:endParaRPr lang="es-ES" dirty="0"/>
          </a:p>
        </p:txBody>
      </p:sp>
      <p:pic>
        <p:nvPicPr>
          <p:cNvPr id="26" name="Imagen 25" descr="slide-4-calle-rodaje.png"/>
          <p:cNvPicPr>
            <a:picLocks noChangeAspect="1"/>
          </p:cNvPicPr>
          <p:nvPr/>
        </p:nvPicPr>
        <p:blipFill rotWithShape="1">
          <a:blip r:embed="rId6">
            <a:extLst>
              <a:ext uri="{28A0092B-C50C-407E-A947-70E740481C1C}">
                <a14:useLocalDpi xmlns:a14="http://schemas.microsoft.com/office/drawing/2010/main" val="0"/>
              </a:ext>
            </a:extLst>
          </a:blip>
          <a:srcRect t="37078" b="50887"/>
          <a:stretch/>
        </p:blipFill>
        <p:spPr>
          <a:xfrm>
            <a:off x="415122" y="4979553"/>
            <a:ext cx="8925636" cy="415377"/>
          </a:xfrm>
          <a:prstGeom prst="rect">
            <a:avLst/>
          </a:prstGeom>
        </p:spPr>
      </p:pic>
      <p:pic>
        <p:nvPicPr>
          <p:cNvPr id="27" name="Marcador de contenido 10" descr="slide-7.jpg"/>
          <p:cNvPicPr>
            <a:picLocks noChangeAspect="1"/>
          </p:cNvPicPr>
          <p:nvPr/>
        </p:nvPicPr>
        <p:blipFill rotWithShape="1">
          <a:blip r:embed="rId7">
            <a:extLst>
              <a:ext uri="{28A0092B-C50C-407E-A947-70E740481C1C}">
                <a14:useLocalDpi xmlns:a14="http://schemas.microsoft.com/office/drawing/2010/main" val="0"/>
              </a:ext>
            </a:extLst>
          </a:blip>
          <a:srcRect l="14520" t="-2475" b="18599"/>
          <a:stretch/>
        </p:blipFill>
        <p:spPr>
          <a:xfrm>
            <a:off x="4433660" y="1568013"/>
            <a:ext cx="5055843" cy="1815022"/>
          </a:xfrm>
          <a:prstGeom prst="rect">
            <a:avLst/>
          </a:prstGeom>
        </p:spPr>
      </p:pic>
      <p:pic>
        <p:nvPicPr>
          <p:cNvPr id="28" name="Imagen 27" descr="slide-7-sobreancho-salidas.png"/>
          <p:cNvPicPr>
            <a:picLocks noChangeAspect="1"/>
          </p:cNvPicPr>
          <p:nvPr/>
        </p:nvPicPr>
        <p:blipFill rotWithShape="1">
          <a:blip r:embed="rId8">
            <a:extLst>
              <a:ext uri="{28A0092B-C50C-407E-A947-70E740481C1C}">
                <a14:useLocalDpi xmlns:a14="http://schemas.microsoft.com/office/drawing/2010/main" val="0"/>
              </a:ext>
            </a:extLst>
          </a:blip>
          <a:srcRect l="28357" t="21636" r="22239" b="50290"/>
          <a:stretch/>
        </p:blipFill>
        <p:spPr>
          <a:xfrm>
            <a:off x="5232776" y="2087101"/>
            <a:ext cx="2866033" cy="624195"/>
          </a:xfrm>
          <a:prstGeom prst="rect">
            <a:avLst/>
          </a:prstGeom>
        </p:spPr>
      </p:pic>
      <p:sp>
        <p:nvSpPr>
          <p:cNvPr id="29" name="Título 1"/>
          <p:cNvSpPr txBox="1">
            <a:spLocks/>
          </p:cNvSpPr>
          <p:nvPr/>
        </p:nvSpPr>
        <p:spPr>
          <a:xfrm>
            <a:off x="4406370" y="1100704"/>
            <a:ext cx="4692316" cy="477689"/>
          </a:xfrm>
          <a:prstGeom prst="rect">
            <a:avLst/>
          </a:prstGeom>
        </p:spPr>
        <p:txBody>
          <a:bodyPr>
            <a:normAutofit fontScale="90000" lnSpcReduction="10000"/>
          </a:bodyPr>
          <a:lstStyle>
            <a:defPPr>
              <a:defRPr lang="es-CO"/>
            </a:defPPr>
            <a:lvl1pPr defTabSz="914400" eaLnBrk="1" fontAlgn="auto" latinLnBrk="0" hangingPunct="1">
              <a:spcAft>
                <a:spcPts val="0"/>
              </a:spcAft>
              <a:buNone/>
              <a:defRPr sz="1600">
                <a:solidFill>
                  <a:prstClr val="black"/>
                </a:solidFill>
                <a:latin typeface="Impact" pitchFamily="34" charset="0"/>
                <a:cs typeface="Arial" pitchFamily="34" charset="0"/>
              </a:defRPr>
            </a:lvl1pPr>
          </a:lstStyle>
          <a:p>
            <a:r>
              <a:rPr lang="es-ES" dirty="0"/>
              <a:t>2. </a:t>
            </a:r>
            <a:r>
              <a:rPr lang="es-CO" dirty="0"/>
              <a:t>La adaptación de la calle de rodaje "D" actual para convertirla en una salida para aviación</a:t>
            </a:r>
            <a:endParaRPr lang="es-ES" dirty="0"/>
          </a:p>
        </p:txBody>
      </p:sp>
    </p:spTree>
    <p:extLst>
      <p:ext uri="{BB962C8B-B14F-4D97-AF65-F5344CB8AC3E}">
        <p14:creationId xmlns:p14="http://schemas.microsoft.com/office/powerpoint/2010/main" val="1264643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340768"/>
            <a:ext cx="9906000" cy="45365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2" name="CuadroTexto 31"/>
          <p:cNvSpPr txBox="1"/>
          <p:nvPr/>
        </p:nvSpPr>
        <p:spPr>
          <a:xfrm>
            <a:off x="-12958" y="5685447"/>
            <a:ext cx="9156958" cy="369332"/>
          </a:xfrm>
          <a:prstGeom prst="rect">
            <a:avLst/>
          </a:prstGeom>
          <a:noFill/>
        </p:spPr>
        <p:txBody>
          <a:bodyPr wrap="square" rtlCol="0">
            <a:spAutoFit/>
          </a:bodyPr>
          <a:lstStyle/>
          <a:p>
            <a:pPr algn="ctr"/>
            <a:r>
              <a:rPr lang="es-ES" dirty="0" smtClean="0">
                <a:latin typeface="Abadi MT Condensed Light"/>
                <a:cs typeface="Abadi MT Condensed Light"/>
              </a:rPr>
              <a:t>PISTA SUR</a:t>
            </a:r>
            <a:endParaRPr lang="es-ES" dirty="0">
              <a:latin typeface="Abadi MT Condensed Light"/>
              <a:cs typeface="Abadi MT Condensed Light"/>
            </a:endParaRPr>
          </a:p>
        </p:txBody>
      </p:sp>
      <p:sp>
        <p:nvSpPr>
          <p:cNvPr id="33" name="Título 19"/>
          <p:cNvSpPr txBox="1">
            <a:spLocks/>
          </p:cNvSpPr>
          <p:nvPr/>
        </p:nvSpPr>
        <p:spPr>
          <a:xfrm>
            <a:off x="-12959" y="660856"/>
            <a:ext cx="9169917" cy="628501"/>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s-ES" sz="2100" dirty="0">
                <a:solidFill>
                  <a:prstClr val="black"/>
                </a:solidFill>
                <a:latin typeface="Impact" pitchFamily="34" charset="0"/>
                <a:ea typeface="+mn-ea"/>
                <a:cs typeface="Arial" pitchFamily="34" charset="0"/>
              </a:rPr>
              <a:t>5. </a:t>
            </a:r>
            <a:r>
              <a:rPr lang="es-ES_tradnl" sz="2100" dirty="0">
                <a:solidFill>
                  <a:prstClr val="black"/>
                </a:solidFill>
                <a:latin typeface="Impact" pitchFamily="34" charset="0"/>
                <a:ea typeface="+mn-ea"/>
                <a:cs typeface="Arial" pitchFamily="34" charset="0"/>
              </a:rPr>
              <a:t>Construcción calle de rodaje Mike 2, Complemento a </a:t>
            </a:r>
            <a:r>
              <a:rPr lang="es-ES_tradnl" sz="2100" dirty="0" err="1">
                <a:solidFill>
                  <a:prstClr val="black"/>
                </a:solidFill>
                <a:latin typeface="Impact" pitchFamily="34" charset="0"/>
                <a:ea typeface="+mn-ea"/>
                <a:cs typeface="Arial" pitchFamily="34" charset="0"/>
              </a:rPr>
              <a:t>Uniform</a:t>
            </a:r>
            <a:r>
              <a:rPr lang="es-ES_tradnl" sz="2100" dirty="0">
                <a:solidFill>
                  <a:prstClr val="black"/>
                </a:solidFill>
                <a:latin typeface="Impact" pitchFamily="34" charset="0"/>
                <a:ea typeface="+mn-ea"/>
                <a:cs typeface="Arial" pitchFamily="34" charset="0"/>
              </a:rPr>
              <a:t> y Mike 2.</a:t>
            </a:r>
            <a:br>
              <a:rPr lang="es-ES_tradnl" sz="2100" dirty="0">
                <a:solidFill>
                  <a:prstClr val="black"/>
                </a:solidFill>
                <a:latin typeface="Impact" pitchFamily="34" charset="0"/>
                <a:ea typeface="+mn-ea"/>
                <a:cs typeface="Arial" pitchFamily="34" charset="0"/>
              </a:rPr>
            </a:br>
            <a:endParaRPr lang="es-ES" sz="2100" dirty="0">
              <a:solidFill>
                <a:prstClr val="black"/>
              </a:solidFill>
              <a:latin typeface="Impact" pitchFamily="34" charset="0"/>
              <a:ea typeface="+mn-ea"/>
              <a:cs typeface="Arial" pitchFamily="34" charset="0"/>
            </a:endParaRPr>
          </a:p>
        </p:txBody>
      </p:sp>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38" y="1772816"/>
            <a:ext cx="8481926" cy="374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
          <p:cNvGrpSpPr>
            <a:grpSpLocks/>
          </p:cNvGrpSpPr>
          <p:nvPr/>
        </p:nvGrpSpPr>
        <p:grpSpPr bwMode="auto">
          <a:xfrm>
            <a:off x="1647629" y="1919619"/>
            <a:ext cx="4372360" cy="3341185"/>
            <a:chOff x="2404" y="7584"/>
            <a:chExt cx="5061" cy="2636"/>
          </a:xfrm>
        </p:grpSpPr>
        <p:sp>
          <p:nvSpPr>
            <p:cNvPr id="36" name="AutoShape 7"/>
            <p:cNvSpPr>
              <a:spLocks/>
            </p:cNvSpPr>
            <p:nvPr/>
          </p:nvSpPr>
          <p:spPr bwMode="auto">
            <a:xfrm rot="-5400000">
              <a:off x="3937" y="8082"/>
              <a:ext cx="227" cy="3293"/>
            </a:xfrm>
            <a:prstGeom prst="rightBrace">
              <a:avLst>
                <a:gd name="adj1" fmla="val 120888"/>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7" name="Text Box 8"/>
            <p:cNvSpPr txBox="1">
              <a:spLocks noChangeArrowheads="1"/>
            </p:cNvSpPr>
            <p:nvPr/>
          </p:nvSpPr>
          <p:spPr bwMode="auto">
            <a:xfrm>
              <a:off x="3661" y="9137"/>
              <a:ext cx="914" cy="34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ES" altLang="es-CO" sz="900" b="0" i="0" u="none" strike="noStrike" cap="none" normalizeH="0" baseline="0" smtClean="0">
                  <a:ln>
                    <a:noFill/>
                  </a:ln>
                  <a:effectLst/>
                  <a:latin typeface="Calibri" panose="020F0502020204030204" pitchFamily="34" charset="0"/>
                </a:rPr>
                <a:t>FASE I</a:t>
              </a:r>
              <a:endParaRPr kumimoji="0" lang="es-CO" altLang="es-CO" sz="1800" b="0" i="0" u="none" strike="noStrike" cap="none" normalizeH="0" baseline="0" smtClean="0">
                <a:ln>
                  <a:noFill/>
                </a:ln>
                <a:effectLst/>
                <a:latin typeface="Arial" panose="020B0604020202020204" pitchFamily="34" charset="0"/>
              </a:endParaRPr>
            </a:p>
          </p:txBody>
        </p:sp>
        <p:sp>
          <p:nvSpPr>
            <p:cNvPr id="38" name="AutoShape 9"/>
            <p:cNvSpPr>
              <a:spLocks/>
            </p:cNvSpPr>
            <p:nvPr/>
          </p:nvSpPr>
          <p:spPr bwMode="auto">
            <a:xfrm rot="10800000" flipH="1">
              <a:off x="6267" y="7584"/>
              <a:ext cx="166" cy="2636"/>
            </a:xfrm>
            <a:prstGeom prst="rightBrace">
              <a:avLst>
                <a:gd name="adj1" fmla="val 132329"/>
                <a:gd name="adj2" fmla="val 49514"/>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9" name="Text Box 10"/>
            <p:cNvSpPr txBox="1">
              <a:spLocks noChangeArrowheads="1"/>
            </p:cNvSpPr>
            <p:nvPr/>
          </p:nvSpPr>
          <p:spPr bwMode="auto">
            <a:xfrm>
              <a:off x="6551" y="8699"/>
              <a:ext cx="914" cy="34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ES" altLang="es-CO" sz="900" b="0" i="0" u="none" strike="noStrike" cap="none" normalizeH="0" baseline="0" smtClean="0">
                  <a:ln>
                    <a:noFill/>
                  </a:ln>
                  <a:effectLst/>
                  <a:latin typeface="Calibri" panose="020F0502020204030204" pitchFamily="34" charset="0"/>
                </a:rPr>
                <a:t>FASE II</a:t>
              </a:r>
              <a:endParaRPr kumimoji="0" lang="es-CO" altLang="es-CO" sz="1800" b="0" i="0" u="none" strike="noStrike" cap="none" normalizeH="0" baseline="0" smtClean="0">
                <a:ln>
                  <a:noFill/>
                </a:ln>
                <a:effectLst/>
                <a:latin typeface="Arial" panose="020B0604020202020204" pitchFamily="34" charset="0"/>
              </a:endParaRPr>
            </a:p>
          </p:txBody>
        </p:sp>
      </p:grpSp>
    </p:spTree>
    <p:extLst>
      <p:ext uri="{BB962C8B-B14F-4D97-AF65-F5344CB8AC3E}">
        <p14:creationId xmlns:p14="http://schemas.microsoft.com/office/powerpoint/2010/main" val="30691759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764704"/>
            <a:ext cx="9906000" cy="5040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bg1"/>
              </a:solidFill>
            </a:endParaRPr>
          </a:p>
        </p:txBody>
      </p:sp>
      <p:pic>
        <p:nvPicPr>
          <p:cNvPr id="2" name="Marcador de contenido 3" descr="slide-12.jpg"/>
          <p:cNvPicPr>
            <a:picLocks noChangeAspect="1"/>
          </p:cNvPicPr>
          <p:nvPr/>
        </p:nvPicPr>
        <p:blipFill rotWithShape="1">
          <a:blip r:embed="rId2">
            <a:extLst>
              <a:ext uri="{28A0092B-C50C-407E-A947-70E740481C1C}">
                <a14:useLocalDpi xmlns:a14="http://schemas.microsoft.com/office/drawing/2010/main" val="0"/>
              </a:ext>
            </a:extLst>
          </a:blip>
          <a:srcRect l="24334" t="282" r="-4" b="869"/>
          <a:stretch/>
        </p:blipFill>
        <p:spPr>
          <a:xfrm>
            <a:off x="368490" y="1662745"/>
            <a:ext cx="8325137" cy="4105230"/>
          </a:xfrm>
          <a:prstGeom prst="rect">
            <a:avLst/>
          </a:prstGeom>
        </p:spPr>
      </p:pic>
      <p:sp>
        <p:nvSpPr>
          <p:cNvPr id="3" name="Título 1"/>
          <p:cNvSpPr txBox="1">
            <a:spLocks/>
          </p:cNvSpPr>
          <p:nvPr/>
        </p:nvSpPr>
        <p:spPr>
          <a:xfrm>
            <a:off x="0" y="833121"/>
            <a:ext cx="9906000" cy="773668"/>
          </a:xfrm>
          <a:prstGeom prst="rect">
            <a:avLst/>
          </a:prstGeom>
        </p:spPr>
        <p:txBody>
          <a:bodyPr>
            <a:normAutofit fontScale="97500"/>
          </a:bodyPr>
          <a:lstStyle>
            <a:defPPr>
              <a:defRPr lang="es-CO"/>
            </a:defPPr>
            <a:lvl1pPr algn="ctr" defTabSz="914400" eaLnBrk="1" fontAlgn="auto" latinLnBrk="0" hangingPunct="1">
              <a:spcAft>
                <a:spcPts val="0"/>
              </a:spcAft>
              <a:buNone/>
              <a:defRPr sz="2100">
                <a:solidFill>
                  <a:prstClr val="black"/>
                </a:solidFill>
                <a:latin typeface="Impact" pitchFamily="34" charset="0"/>
                <a:cs typeface="Arial" pitchFamily="34" charset="0"/>
              </a:defRPr>
            </a:lvl1pPr>
          </a:lstStyle>
          <a:p>
            <a:r>
              <a:rPr lang="es-ES" dirty="0">
                <a:solidFill>
                  <a:schemeClr val="bg1"/>
                </a:solidFill>
              </a:rPr>
              <a:t>1. </a:t>
            </a:r>
            <a:r>
              <a:rPr lang="es-CO" dirty="0">
                <a:solidFill>
                  <a:schemeClr val="bg1"/>
                </a:solidFill>
              </a:rPr>
              <a:t>Construcción calle de rodaje Mike 2, adecuación vía de acceso y deprimido.</a:t>
            </a:r>
            <a:br>
              <a:rPr lang="es-CO" dirty="0">
                <a:solidFill>
                  <a:schemeClr val="bg1"/>
                </a:solidFill>
              </a:rPr>
            </a:br>
            <a:endParaRPr lang="es-ES" dirty="0">
              <a:solidFill>
                <a:schemeClr val="bg1"/>
              </a:solidFill>
            </a:endParaRPr>
          </a:p>
        </p:txBody>
      </p:sp>
      <p:sp>
        <p:nvSpPr>
          <p:cNvPr id="4" name="Rectángulo 3"/>
          <p:cNvSpPr/>
          <p:nvPr/>
        </p:nvSpPr>
        <p:spPr>
          <a:xfrm>
            <a:off x="6586330" y="4341496"/>
            <a:ext cx="2148592" cy="954107"/>
          </a:xfrm>
          <a:prstGeom prst="rect">
            <a:avLst/>
          </a:prstGeom>
        </p:spPr>
        <p:txBody>
          <a:bodyPr wrap="square">
            <a:spAutoFit/>
          </a:bodyPr>
          <a:lstStyle/>
          <a:p>
            <a:pPr algn="ctr">
              <a:spcBef>
                <a:spcPct val="0"/>
              </a:spcBef>
            </a:pPr>
            <a:r>
              <a:rPr lang="es-CO" sz="1400" dirty="0" smtClean="0">
                <a:solidFill>
                  <a:schemeClr val="bg1"/>
                </a:solidFill>
                <a:latin typeface="Franklin Gothic Medium"/>
                <a:ea typeface="+mj-ea"/>
                <a:cs typeface="Franklin Gothic Medium"/>
              </a:rPr>
              <a:t>2. La </a:t>
            </a:r>
            <a:r>
              <a:rPr lang="es-CO" sz="1400" dirty="0">
                <a:solidFill>
                  <a:schemeClr val="bg1"/>
                </a:solidFill>
                <a:latin typeface="Franklin Gothic Medium"/>
                <a:ea typeface="+mj-ea"/>
                <a:cs typeface="Franklin Gothic Medium"/>
              </a:rPr>
              <a:t>adaptación de la calle de rodaje “D” actual para cumplimiento de normativa OACI </a:t>
            </a:r>
          </a:p>
        </p:txBody>
      </p:sp>
      <p:pic>
        <p:nvPicPr>
          <p:cNvPr id="6" name="Imagen 5" descr="slide-12-deprimido.png"/>
          <p:cNvPicPr>
            <a:picLocks noChangeAspect="1"/>
          </p:cNvPicPr>
          <p:nvPr/>
        </p:nvPicPr>
        <p:blipFill rotWithShape="1">
          <a:blip r:embed="rId3">
            <a:extLst>
              <a:ext uri="{28A0092B-C50C-407E-A947-70E740481C1C}">
                <a14:useLocalDpi xmlns:a14="http://schemas.microsoft.com/office/drawing/2010/main" val="0"/>
              </a:ext>
            </a:extLst>
          </a:blip>
          <a:srcRect l="84772" t="39471" r="10638" b="50999"/>
          <a:stretch/>
        </p:blipFill>
        <p:spPr>
          <a:xfrm>
            <a:off x="6939891" y="3236312"/>
            <a:ext cx="543086" cy="425662"/>
          </a:xfrm>
          <a:prstGeom prst="rect">
            <a:avLst/>
          </a:prstGeom>
        </p:spPr>
      </p:pic>
      <p:pic>
        <p:nvPicPr>
          <p:cNvPr id="7" name="Imagen 6" descr="slide-12-via-acceso.png"/>
          <p:cNvPicPr>
            <a:picLocks noChangeAspect="1"/>
          </p:cNvPicPr>
          <p:nvPr/>
        </p:nvPicPr>
        <p:blipFill rotWithShape="1">
          <a:blip r:embed="rId4">
            <a:extLst>
              <a:ext uri="{28A0092B-C50C-407E-A947-70E740481C1C}">
                <a14:useLocalDpi xmlns:a14="http://schemas.microsoft.com/office/drawing/2010/main" val="0"/>
              </a:ext>
            </a:extLst>
          </a:blip>
          <a:srcRect l="65329" t="36067" r="9931" b="49514"/>
          <a:stretch/>
        </p:blipFill>
        <p:spPr>
          <a:xfrm>
            <a:off x="4831315" y="3120305"/>
            <a:ext cx="2729552" cy="600503"/>
          </a:xfrm>
          <a:prstGeom prst="rect">
            <a:avLst/>
          </a:prstGeom>
        </p:spPr>
      </p:pic>
      <p:grpSp>
        <p:nvGrpSpPr>
          <p:cNvPr id="8" name="Grupo 7"/>
          <p:cNvGrpSpPr/>
          <p:nvPr/>
        </p:nvGrpSpPr>
        <p:grpSpPr>
          <a:xfrm>
            <a:off x="2947916" y="3018622"/>
            <a:ext cx="4729793" cy="872786"/>
            <a:chOff x="1130210" y="3280620"/>
            <a:chExt cx="4088338" cy="614389"/>
          </a:xfrm>
        </p:grpSpPr>
        <p:pic>
          <p:nvPicPr>
            <p:cNvPr id="9" name="Imagen 13" descr="slide-12-calle-mike-II.png"/>
            <p:cNvPicPr>
              <a:picLocks noChangeAspect="1"/>
            </p:cNvPicPr>
            <p:nvPr/>
          </p:nvPicPr>
          <p:blipFill>
            <a:blip r:embed="rId5">
              <a:extLst>
                <a:ext uri="{28A0092B-C50C-407E-A947-70E740481C1C}">
                  <a14:useLocalDpi xmlns:a14="http://schemas.microsoft.com/office/drawing/2010/main" val="0"/>
                </a:ext>
              </a:extLst>
            </a:blip>
            <a:srcRect l="81178" t="35229" r="16253" b="46972"/>
            <a:stretch>
              <a:fillRect/>
            </a:stretch>
          </p:blipFill>
          <p:spPr>
            <a:xfrm>
              <a:off x="4976213" y="3280620"/>
              <a:ext cx="234657" cy="614389"/>
            </a:xfrm>
            <a:prstGeom prst="rect">
              <a:avLst/>
            </a:prstGeom>
          </p:spPr>
        </p:pic>
        <p:grpSp>
          <p:nvGrpSpPr>
            <p:cNvPr id="10" name="Grupo 9"/>
            <p:cNvGrpSpPr/>
            <p:nvPr/>
          </p:nvGrpSpPr>
          <p:grpSpPr>
            <a:xfrm>
              <a:off x="1130210" y="3280620"/>
              <a:ext cx="4088338" cy="614389"/>
              <a:chOff x="1130210" y="3280620"/>
              <a:chExt cx="4088338" cy="614389"/>
            </a:xfrm>
          </p:grpSpPr>
          <p:pic>
            <p:nvPicPr>
              <p:cNvPr id="11" name="Imagen 10" descr="slide-12-calle-mike-II.png"/>
              <p:cNvPicPr>
                <a:picLocks noChangeAspect="1"/>
              </p:cNvPicPr>
              <p:nvPr/>
            </p:nvPicPr>
            <p:blipFill>
              <a:blip r:embed="rId5">
                <a:extLst>
                  <a:ext uri="{28A0092B-C50C-407E-A947-70E740481C1C}">
                    <a14:useLocalDpi xmlns:a14="http://schemas.microsoft.com/office/drawing/2010/main" val="0"/>
                  </a:ext>
                </a:extLst>
              </a:blip>
              <a:srcRect l="46987" t="35229" r="10934" b="46972"/>
              <a:stretch>
                <a:fillRect/>
              </a:stretch>
            </p:blipFill>
            <p:spPr>
              <a:xfrm>
                <a:off x="1130210" y="3280620"/>
                <a:ext cx="3846712" cy="614389"/>
              </a:xfrm>
              <a:prstGeom prst="rect">
                <a:avLst/>
              </a:prstGeom>
            </p:spPr>
          </p:pic>
          <p:pic>
            <p:nvPicPr>
              <p:cNvPr id="12" name="Imagen 13" descr="slide-12-calle-mike-II.png"/>
              <p:cNvPicPr>
                <a:picLocks noChangeAspect="1"/>
              </p:cNvPicPr>
              <p:nvPr/>
            </p:nvPicPr>
            <p:blipFill>
              <a:blip r:embed="rId5">
                <a:extLst>
                  <a:ext uri="{28A0092B-C50C-407E-A947-70E740481C1C}">
                    <a14:useLocalDpi xmlns:a14="http://schemas.microsoft.com/office/drawing/2010/main" val="0"/>
                  </a:ext>
                </a:extLst>
              </a:blip>
              <a:srcRect l="92792" t="40161" r="6206" b="55427"/>
              <a:stretch>
                <a:fillRect/>
              </a:stretch>
            </p:blipFill>
            <p:spPr>
              <a:xfrm>
                <a:off x="5127000" y="3516847"/>
                <a:ext cx="91548" cy="152192"/>
              </a:xfrm>
              <a:prstGeom prst="rect">
                <a:avLst/>
              </a:prstGeom>
            </p:spPr>
          </p:pic>
        </p:grpSp>
      </p:grpSp>
      <p:pic>
        <p:nvPicPr>
          <p:cNvPr id="13" name="Imagen 12" descr="slide-11-sobreancho.png"/>
          <p:cNvPicPr>
            <a:picLocks noChangeAspect="1"/>
          </p:cNvPicPr>
          <p:nvPr/>
        </p:nvPicPr>
        <p:blipFill rotWithShape="1">
          <a:blip r:embed="rId6">
            <a:extLst>
              <a:ext uri="{28A0092B-C50C-407E-A947-70E740481C1C}">
                <a14:useLocalDpi xmlns:a14="http://schemas.microsoft.com/office/drawing/2010/main" val="0"/>
              </a:ext>
            </a:extLst>
          </a:blip>
          <a:srcRect l="47314" t="33123" r="47313" b="49479"/>
          <a:stretch/>
        </p:blipFill>
        <p:spPr>
          <a:xfrm>
            <a:off x="7486347" y="3655150"/>
            <a:ext cx="591154" cy="722520"/>
          </a:xfrm>
          <a:prstGeom prst="rect">
            <a:avLst/>
          </a:prstGeom>
        </p:spPr>
      </p:pic>
    </p:spTree>
    <p:extLst>
      <p:ext uri="{BB962C8B-B14F-4D97-AF65-F5344CB8AC3E}">
        <p14:creationId xmlns:p14="http://schemas.microsoft.com/office/powerpoint/2010/main" val="1510848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 Imagen" descr="ICOCOLOR-02.png"/>
          <p:cNvPicPr>
            <a:picLocks noChangeAspect="1"/>
          </p:cNvPicPr>
          <p:nvPr/>
        </p:nvPicPr>
        <p:blipFill>
          <a:blip r:embed="rId2" cstate="print"/>
          <a:srcRect r="65521"/>
          <a:stretch>
            <a:fillRect/>
          </a:stretch>
        </p:blipFill>
        <p:spPr>
          <a:xfrm>
            <a:off x="7444249" y="836713"/>
            <a:ext cx="1962169" cy="4743486"/>
          </a:xfrm>
          <a:prstGeom prst="rect">
            <a:avLst/>
          </a:prstGeom>
        </p:spPr>
      </p:pic>
      <p:pic>
        <p:nvPicPr>
          <p:cNvPr id="3" name="14 Imagen" descr="ICOCOLOR-09.png"/>
          <p:cNvPicPr>
            <a:picLocks noChangeAspect="1"/>
          </p:cNvPicPr>
          <p:nvPr/>
        </p:nvPicPr>
        <p:blipFill>
          <a:blip r:embed="rId3" cstate="print"/>
          <a:srcRect l="4944" r="52150"/>
          <a:stretch>
            <a:fillRect/>
          </a:stretch>
        </p:blipFill>
        <p:spPr>
          <a:xfrm>
            <a:off x="7740220" y="836712"/>
            <a:ext cx="1666199" cy="4747846"/>
          </a:xfrm>
          <a:prstGeom prst="rect">
            <a:avLst/>
          </a:prstGeom>
        </p:spPr>
      </p:pic>
      <p:sp>
        <p:nvSpPr>
          <p:cNvPr id="7" name="Rectángulo 5"/>
          <p:cNvSpPr>
            <a:spLocks noChangeArrowheads="1"/>
          </p:cNvSpPr>
          <p:nvPr/>
        </p:nvSpPr>
        <p:spPr bwMode="auto">
          <a:xfrm>
            <a:off x="1590458" y="1036119"/>
            <a:ext cx="6818926" cy="490134"/>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s-MX" sz="2585" dirty="0">
                <a:solidFill>
                  <a:prstClr val="black"/>
                </a:solidFill>
                <a:latin typeface="Impact" pitchFamily="34" charset="0"/>
              </a:rPr>
              <a:t>AEROPUERTO ERNESTO CORTÍSSOZ</a:t>
            </a:r>
            <a:endParaRPr lang="es-CO" sz="2215" b="1" dirty="0">
              <a:solidFill>
                <a:prstClr val="black"/>
              </a:solidFill>
              <a:latin typeface="Impact" pitchFamily="34" charset="0"/>
            </a:endParaRPr>
          </a:p>
        </p:txBody>
      </p:sp>
      <p:sp>
        <p:nvSpPr>
          <p:cNvPr id="8" name="Rectángulo 5"/>
          <p:cNvSpPr>
            <a:spLocks noChangeArrowheads="1"/>
          </p:cNvSpPr>
          <p:nvPr/>
        </p:nvSpPr>
        <p:spPr bwMode="auto">
          <a:xfrm>
            <a:off x="1547925" y="657178"/>
            <a:ext cx="5681573" cy="546945"/>
          </a:xfrm>
          <a:prstGeom prst="rect">
            <a:avLst/>
          </a:prstGeom>
          <a:noFill/>
          <a:ln w="9525">
            <a:noFill/>
            <a:miter lim="800000"/>
            <a:headEnd/>
            <a:tailEnd/>
          </a:ln>
        </p:spPr>
        <p:txBody>
          <a:bodyPr wrap="square">
            <a:spAutoFit/>
          </a:bodyPr>
          <a:lstStyle/>
          <a:p>
            <a:pPr fontAlgn="base">
              <a:spcBef>
                <a:spcPct val="0"/>
              </a:spcBef>
              <a:spcAft>
                <a:spcPct val="0"/>
              </a:spcAft>
              <a:defRPr/>
            </a:pPr>
            <a:r>
              <a:rPr lang="es-ES" sz="2954" b="1" dirty="0">
                <a:solidFill>
                  <a:srgbClr val="FFC000"/>
                </a:solidFill>
                <a:latin typeface="Impact" pitchFamily="34" charset="0"/>
                <a:sym typeface="Helvetica Neue Bold Condensed" charset="0"/>
              </a:rPr>
              <a:t>CONCESIÓN AEROPORTUARIA</a:t>
            </a:r>
            <a:endParaRPr lang="es-ES" sz="2585"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pic>
        <p:nvPicPr>
          <p:cNvPr id="9" name="Imagen 8"/>
          <p:cNvPicPr>
            <a:picLocks noChangeAspect="1"/>
          </p:cNvPicPr>
          <p:nvPr/>
        </p:nvPicPr>
        <p:blipFill rotWithShape="1">
          <a:blip r:embed="rId4"/>
          <a:srcRect l="25902" t="17240" r="67483" b="71840"/>
          <a:stretch/>
        </p:blipFill>
        <p:spPr>
          <a:xfrm>
            <a:off x="5085938" y="5855200"/>
            <a:ext cx="598220" cy="555490"/>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497" t="16722" r="14298" b="12106"/>
          <a:stretch/>
        </p:blipFill>
        <p:spPr>
          <a:xfrm>
            <a:off x="900350" y="1879977"/>
            <a:ext cx="5871689" cy="3636000"/>
          </a:xfrm>
          <a:prstGeom prst="rect">
            <a:avLst/>
          </a:prstGeom>
          <a:ln w="12700">
            <a:solidFill>
              <a:srgbClr val="000000"/>
            </a:solidFill>
          </a:ln>
        </p:spPr>
      </p:pic>
      <p:pic>
        <p:nvPicPr>
          <p:cNvPr id="11" name="Picture 2" descr="https://pbs.twimg.com/profile_images/3414343621/fdcd55725345f93df0e42bcd9b42882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5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5"/>
          <p:cNvSpPr>
            <a:spLocks noChangeArrowheads="1"/>
          </p:cNvSpPr>
          <p:nvPr/>
        </p:nvSpPr>
        <p:spPr bwMode="auto">
          <a:xfrm>
            <a:off x="506646" y="61297"/>
            <a:ext cx="5814507" cy="523220"/>
          </a:xfrm>
          <a:prstGeom prst="rect">
            <a:avLst/>
          </a:prstGeom>
          <a:solidFill>
            <a:schemeClr val="bg1"/>
          </a:solidFill>
          <a:ln w="9525">
            <a:noFill/>
            <a:miter lim="800000"/>
            <a:headEnd/>
            <a:tailEnd/>
          </a:ln>
        </p:spPr>
        <p:txBody>
          <a:bodyPr wrap="square">
            <a:spAutoFit/>
          </a:bodyPr>
          <a:lstStyle/>
          <a:p>
            <a:pPr>
              <a:defRPr/>
            </a:pPr>
            <a:r>
              <a:rPr lang="es-ES" sz="2800" dirty="0">
                <a:solidFill>
                  <a:srgbClr val="FFC000"/>
                </a:solidFill>
                <a:latin typeface="Impact" pitchFamily="34" charset="0"/>
                <a:sym typeface="Helvetica Neue Bold Condensed" charset="0"/>
              </a:rPr>
              <a:t>AEROPUERTO DE BARRANQUILLA</a:t>
            </a:r>
            <a:endParaRPr lang="es-ES" sz="24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2318491" y="477685"/>
            <a:ext cx="2732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dirty="0">
                <a:solidFill>
                  <a:prstClr val="black"/>
                </a:solidFill>
                <a:latin typeface="Impact" pitchFamily="34" charset="0"/>
                <a:sym typeface="Helvetica Neue Bold Condensed"/>
              </a:rPr>
              <a:t>CONCESIONES</a:t>
            </a:r>
          </a:p>
        </p:txBody>
      </p:sp>
      <p:pic>
        <p:nvPicPr>
          <p:cNvPr id="7" name="Picture 301" descr="C:\Users\dalvarez\Desktop\mapa_colombia_INVI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75396"/>
            <a:ext cx="4540780" cy="485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40 CuadroTexto"/>
          <p:cNvSpPr txBox="1"/>
          <p:nvPr/>
        </p:nvSpPr>
        <p:spPr>
          <a:xfrm>
            <a:off x="2085321" y="1481313"/>
            <a:ext cx="2521223" cy="400110"/>
          </a:xfrm>
          <a:prstGeom prst="rect">
            <a:avLst/>
          </a:prstGeom>
          <a:noFill/>
        </p:spPr>
        <p:txBody>
          <a:bodyPr wrap="square" rtlCol="0">
            <a:spAutoFit/>
          </a:bodyPr>
          <a:lstStyle/>
          <a:p>
            <a:pPr algn="ctr"/>
            <a:r>
              <a:rPr lang="es-CO" sz="1000" b="1" dirty="0">
                <a:solidFill>
                  <a:srgbClr val="B8CCE4">
                    <a:lumMod val="50000"/>
                  </a:srgbClr>
                </a:solidFill>
                <a:cs typeface="Arial" pitchFamily="34" charset="0"/>
              </a:rPr>
              <a:t>Aeropuerto Ernesto Cortíssoz (Barranquilla)</a:t>
            </a:r>
          </a:p>
        </p:txBody>
      </p:sp>
      <p:sp>
        <p:nvSpPr>
          <p:cNvPr id="9" name="35 Rectángulo"/>
          <p:cNvSpPr/>
          <p:nvPr/>
        </p:nvSpPr>
        <p:spPr>
          <a:xfrm>
            <a:off x="1783705" y="1452840"/>
            <a:ext cx="286146" cy="25961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graphicFrame>
        <p:nvGraphicFramePr>
          <p:cNvPr id="10" name="17 Diagrama"/>
          <p:cNvGraphicFramePr/>
          <p:nvPr>
            <p:extLst/>
          </p:nvPr>
        </p:nvGraphicFramePr>
        <p:xfrm>
          <a:off x="4921780" y="584518"/>
          <a:ext cx="4230470" cy="5163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p:cNvPicPr>
            <a:picLocks noChangeAspect="1"/>
          </p:cNvPicPr>
          <p:nvPr/>
        </p:nvPicPr>
        <p:blipFill rotWithShape="1">
          <a:blip r:embed="rId8"/>
          <a:srcRect l="25902" t="17240" r="67483" b="71840"/>
          <a:stretch/>
        </p:blipFill>
        <p:spPr>
          <a:xfrm>
            <a:off x="5085938" y="5836084"/>
            <a:ext cx="598220" cy="555490"/>
          </a:xfrm>
          <a:prstGeom prst="rect">
            <a:avLst/>
          </a:prstGeom>
        </p:spPr>
      </p:pic>
      <p:pic>
        <p:nvPicPr>
          <p:cNvPr id="13" name="Picture 2" descr="https://pbs.twimg.com/profile_images/3414343621/fdcd55725345f93df0e42bcd9b42882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6670" y="5838636"/>
            <a:ext cx="633514" cy="63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10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3"/>
          <a:srcRect l="25902" t="17240" r="67483" b="71840"/>
          <a:stretch/>
        </p:blipFill>
        <p:spPr>
          <a:xfrm>
            <a:off x="5085938" y="5877648"/>
            <a:ext cx="598220" cy="555490"/>
          </a:xfrm>
          <a:prstGeom prst="rect">
            <a:avLst/>
          </a:prstGeom>
        </p:spPr>
      </p:pic>
      <p:pic>
        <p:nvPicPr>
          <p:cNvPr id="1026" name="Picture 2" descr="https://pbs.twimg.com/profile_images/3414343621/fdcd55725345f93df0e42bcd9b4288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7"/>
          <p:cNvSpPr/>
          <p:nvPr/>
        </p:nvSpPr>
        <p:spPr>
          <a:xfrm>
            <a:off x="3393454" y="656326"/>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sp>
        <p:nvSpPr>
          <p:cNvPr id="20" name="Rectángulo 9"/>
          <p:cNvSpPr/>
          <p:nvPr/>
        </p:nvSpPr>
        <p:spPr>
          <a:xfrm>
            <a:off x="381000" y="1156801"/>
            <a:ext cx="91440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CO" sz="1200" kern="0" dirty="0">
                <a:solidFill>
                  <a:schemeClr val="tx1"/>
                </a:solidFill>
                <a:latin typeface="Calibri" panose="020F0502020204030204" pitchFamily="34" charset="0"/>
              </a:rPr>
              <a:t>Administración, Operación, Mantenimiento, Explotación Comercial, Adecuación, Modernización y Reversión tanto del Lado Aire como del Lado Tierra del Aeropuerto “Ernesto Cortíssoz” de Barranquilla</a:t>
            </a:r>
            <a:endParaRPr lang="es-MX" sz="1050" dirty="0">
              <a:solidFill>
                <a:schemeClr val="tx1"/>
              </a:solidFill>
            </a:endParaRPr>
          </a:p>
        </p:txBody>
      </p:sp>
      <p:sp>
        <p:nvSpPr>
          <p:cNvPr id="22" name="Rectángulo redondeado 3"/>
          <p:cNvSpPr/>
          <p:nvPr/>
        </p:nvSpPr>
        <p:spPr>
          <a:xfrm>
            <a:off x="381000" y="1870709"/>
            <a:ext cx="9144000" cy="34434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Información General</a:t>
            </a:r>
            <a:endParaRPr lang="es-MX" u="sng" dirty="0"/>
          </a:p>
        </p:txBody>
      </p:sp>
      <p:graphicFrame>
        <p:nvGraphicFramePr>
          <p:cNvPr id="23" name="22 Tabla"/>
          <p:cNvGraphicFramePr>
            <a:graphicFrameLocks noGrp="1"/>
          </p:cNvGraphicFramePr>
          <p:nvPr>
            <p:extLst/>
          </p:nvPr>
        </p:nvGraphicFramePr>
        <p:xfrm>
          <a:off x="485504" y="2383884"/>
          <a:ext cx="4402028" cy="1416517"/>
        </p:xfrm>
        <a:graphic>
          <a:graphicData uri="http://schemas.openxmlformats.org/drawingml/2006/table">
            <a:tbl>
              <a:tblPr/>
              <a:tblGrid>
                <a:gridCol w="1972337"/>
                <a:gridCol w="2429691"/>
              </a:tblGrid>
              <a:tr h="267770">
                <a:tc>
                  <a:txBody>
                    <a:bodyPr/>
                    <a:lstStyle/>
                    <a:p>
                      <a:pPr algn="l" rtl="0" fontAlgn="ctr"/>
                      <a:r>
                        <a:rPr lang="es-CO" sz="1100" b="1" i="0" u="none" strike="noStrike" dirty="0">
                          <a:solidFill>
                            <a:srgbClr val="000000"/>
                          </a:solidFill>
                          <a:latin typeface="Calibri"/>
                        </a:rPr>
                        <a:t>Contrato</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tcPr>
                </a:tc>
                <a:tc>
                  <a:txBody>
                    <a:bodyPr/>
                    <a:lstStyle/>
                    <a:p>
                      <a:pPr algn="ctr" rtl="0" fontAlgn="ctr"/>
                      <a:r>
                        <a:rPr lang="es-CO" sz="1100" b="0" i="0" u="none" strike="noStrike" dirty="0">
                          <a:solidFill>
                            <a:srgbClr val="000000"/>
                          </a:solidFill>
                          <a:latin typeface="Calibri"/>
                        </a:rPr>
                        <a:t>003 de 2015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tcPr>
                </a:tc>
              </a:tr>
              <a:tr h="348535">
                <a:tc>
                  <a:txBody>
                    <a:bodyPr/>
                    <a:lstStyle/>
                    <a:p>
                      <a:pPr algn="l" rtl="0" fontAlgn="ctr"/>
                      <a:r>
                        <a:rPr lang="es-CO" sz="1100" b="0" i="0" u="none" strike="noStrike" dirty="0">
                          <a:solidFill>
                            <a:srgbClr val="000000"/>
                          </a:solidFill>
                          <a:latin typeface="Calibri"/>
                        </a:rPr>
                        <a:t>Concesionario</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c>
                  <a:txBody>
                    <a:bodyPr/>
                    <a:lstStyle/>
                    <a:p>
                      <a:pPr algn="ctr" rtl="0" fontAlgn="ctr"/>
                      <a:r>
                        <a:rPr lang="es-CO" sz="1100" b="0" i="0" u="none" strike="noStrike" dirty="0">
                          <a:solidFill>
                            <a:srgbClr val="000000"/>
                          </a:solidFill>
                          <a:latin typeface="Calibri"/>
                        </a:rPr>
                        <a:t>Grupo Aeroportuario del Caribe S.A.S</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r>
              <a:tr h="290445">
                <a:tc>
                  <a:txBody>
                    <a:bodyPr/>
                    <a:lstStyle/>
                    <a:p>
                      <a:pPr algn="l" rtl="0" fontAlgn="ctr"/>
                      <a:r>
                        <a:rPr lang="es-CO" sz="1100" b="0" i="0" u="none" strike="noStrike" dirty="0">
                          <a:solidFill>
                            <a:srgbClr val="000000"/>
                          </a:solidFill>
                          <a:latin typeface="Calibri"/>
                        </a:rPr>
                        <a:t>Fecha suscripción del contrato</a:t>
                      </a:r>
                      <a:r>
                        <a:rPr lang="es-CO" sz="1100" b="1" i="0" u="none" strike="noStrike" dirty="0">
                          <a:solidFill>
                            <a:srgbClr val="000000"/>
                          </a:solidFill>
                          <a:latin typeface="Calibri"/>
                        </a:rPr>
                        <a:t> </a:t>
                      </a:r>
                      <a:endParaRPr lang="es-CO" sz="1100" b="0" i="0" u="none" strike="noStrike" dirty="0">
                        <a:solidFill>
                          <a:srgbClr val="000000"/>
                        </a:solidFill>
                        <a:latin typeface="Calibri"/>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s-CO" sz="1100" b="0" i="0" u="none" strike="noStrike" dirty="0">
                          <a:solidFill>
                            <a:srgbClr val="000000"/>
                          </a:solidFill>
                          <a:latin typeface="Calibri"/>
                        </a:rPr>
                        <a:t>5 de marzo de 2015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87395">
                <a:tc>
                  <a:txBody>
                    <a:bodyPr/>
                    <a:lstStyle/>
                    <a:p>
                      <a:pPr algn="l" rtl="0" fontAlgn="ctr"/>
                      <a:r>
                        <a:rPr lang="es-CO" sz="1100" b="0" i="0" u="none" strike="noStrike" dirty="0">
                          <a:solidFill>
                            <a:srgbClr val="000000"/>
                          </a:solidFill>
                          <a:latin typeface="Calibri"/>
                        </a:rPr>
                        <a:t>Fecha inicio de Proyecto</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c>
                  <a:txBody>
                    <a:bodyPr/>
                    <a:lstStyle/>
                    <a:p>
                      <a:pPr algn="ctr" rtl="0" fontAlgn="ctr"/>
                      <a:r>
                        <a:rPr lang="es-CO" sz="1100" b="0" i="0" u="none" strike="noStrike" dirty="0">
                          <a:solidFill>
                            <a:srgbClr val="000000"/>
                          </a:solidFill>
                          <a:latin typeface="Calibri"/>
                        </a:rPr>
                        <a:t>15 de mayo de 2015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r>
              <a:tr h="222372">
                <a:tc>
                  <a:txBody>
                    <a:bodyPr/>
                    <a:lstStyle/>
                    <a:p>
                      <a:pPr algn="l" rtl="0" fontAlgn="ctr"/>
                      <a:r>
                        <a:rPr lang="es-CO" sz="1100" b="0" i="0" u="none" strike="noStrike" dirty="0">
                          <a:solidFill>
                            <a:srgbClr val="000000"/>
                          </a:solidFill>
                          <a:latin typeface="Calibri"/>
                        </a:rPr>
                        <a:t>Plazo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s-CO" sz="1100" b="0" i="0" u="none" strike="noStrike" dirty="0">
                          <a:solidFill>
                            <a:srgbClr val="000000"/>
                          </a:solidFill>
                          <a:latin typeface="Calibri"/>
                        </a:rPr>
                        <a:t>15 a 20 años</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graphicFrame>
        <p:nvGraphicFramePr>
          <p:cNvPr id="25" name="24 Tabla"/>
          <p:cNvGraphicFramePr>
            <a:graphicFrameLocks noGrp="1"/>
          </p:cNvGraphicFramePr>
          <p:nvPr>
            <p:extLst/>
          </p:nvPr>
        </p:nvGraphicFramePr>
        <p:xfrm>
          <a:off x="520134" y="4130441"/>
          <a:ext cx="4341427" cy="990600"/>
        </p:xfrm>
        <a:graphic>
          <a:graphicData uri="http://schemas.openxmlformats.org/drawingml/2006/table">
            <a:tbl>
              <a:tblPr/>
              <a:tblGrid>
                <a:gridCol w="2016239"/>
                <a:gridCol w="2325188"/>
              </a:tblGrid>
              <a:tr h="209550">
                <a:tc gridSpan="2">
                  <a:txBody>
                    <a:bodyPr/>
                    <a:lstStyle/>
                    <a:p>
                      <a:pPr algn="ctr" rtl="0" fontAlgn="ctr"/>
                      <a:r>
                        <a:rPr lang="es-CO" sz="900" b="1" i="0" u="none" strike="noStrike" dirty="0">
                          <a:solidFill>
                            <a:srgbClr val="002060"/>
                          </a:solidFill>
                          <a:latin typeface="Calibri"/>
                        </a:rPr>
                        <a:t>Composición Accionaria</a:t>
                      </a:r>
                      <a:r>
                        <a:rPr lang="es-CO" sz="900" b="0" i="0" u="none" strike="noStrike" dirty="0">
                          <a:solidFill>
                            <a:srgbClr val="002060"/>
                          </a:solidFill>
                          <a:latin typeface="Arial"/>
                        </a:rPr>
                        <a:t> </a:t>
                      </a:r>
                      <a:endParaRPr lang="es-CO" sz="900" b="1" i="0" u="none" strike="noStrike" dirty="0">
                        <a:solidFill>
                          <a:srgbClr val="002060"/>
                        </a:solidFill>
                        <a:latin typeface="Calibri"/>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hMerge="1">
                  <a:txBody>
                    <a:bodyPr/>
                    <a:lstStyle/>
                    <a:p>
                      <a:endParaRPr lang="es-CO"/>
                    </a:p>
                  </a:txBody>
                  <a:tcPr/>
                </a:tc>
              </a:tr>
              <a:tr h="200025">
                <a:tc>
                  <a:txBody>
                    <a:bodyPr/>
                    <a:lstStyle/>
                    <a:p>
                      <a:pPr algn="l" rtl="0" fontAlgn="ctr"/>
                      <a:r>
                        <a:rPr lang="es-CO" sz="900" b="0" i="0" u="none" strike="noStrike" dirty="0">
                          <a:solidFill>
                            <a:srgbClr val="002060"/>
                          </a:solidFill>
                          <a:latin typeface="Calibri"/>
                        </a:rPr>
                        <a:t>Valorcon S.A.</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ctr" rtl="0" fontAlgn="ctr"/>
                      <a:r>
                        <a:rPr lang="es-CO" sz="900" b="0" i="0" u="none" strike="noStrike" dirty="0" smtClean="0">
                          <a:solidFill>
                            <a:srgbClr val="002060"/>
                          </a:solidFill>
                          <a:latin typeface="Calibri"/>
                        </a:rPr>
                        <a:t>41,50%</a:t>
                      </a:r>
                      <a:endParaRPr lang="es-CO" sz="900" b="0" i="0" u="none" strike="noStrike" dirty="0">
                        <a:solidFill>
                          <a:srgbClr val="002060"/>
                        </a:solidFill>
                        <a:latin typeface="Calibri"/>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r>
              <a:tr h="190500">
                <a:tc>
                  <a:txBody>
                    <a:bodyPr/>
                    <a:lstStyle/>
                    <a:p>
                      <a:pPr algn="l" rtl="0" fontAlgn="ctr"/>
                      <a:r>
                        <a:rPr lang="es-CO" sz="900" b="0" i="0" u="none" strike="noStrike">
                          <a:solidFill>
                            <a:srgbClr val="002060"/>
                          </a:solidFill>
                          <a:latin typeface="Calibri"/>
                        </a:rPr>
                        <a:t>Equipo Universal S.A.</a:t>
                      </a:r>
                    </a:p>
                  </a:txBody>
                  <a:tcPr marL="9525" marR="9525" marT="9525" marB="0" anchor="ctr">
                    <a:lnL>
                      <a:noFill/>
                    </a:lnL>
                    <a:lnR>
                      <a:noFill/>
                    </a:lnR>
                    <a:lnT>
                      <a:noFill/>
                    </a:lnT>
                    <a:lnB>
                      <a:noFill/>
                    </a:lnB>
                    <a:solidFill>
                      <a:srgbClr val="FFFFFF"/>
                    </a:solidFill>
                  </a:tcPr>
                </a:tc>
                <a:tc>
                  <a:txBody>
                    <a:bodyPr/>
                    <a:lstStyle/>
                    <a:p>
                      <a:pPr algn="ctr" rtl="0" fontAlgn="ctr"/>
                      <a:r>
                        <a:rPr lang="es-CO" sz="900" b="0" i="0" u="none" strike="noStrike" dirty="0" smtClean="0">
                          <a:solidFill>
                            <a:srgbClr val="002060"/>
                          </a:solidFill>
                          <a:latin typeface="Calibri"/>
                        </a:rPr>
                        <a:t>41,50%</a:t>
                      </a:r>
                      <a:endParaRPr lang="es-CO" sz="900" b="0" i="0" u="none" strike="noStrike" dirty="0">
                        <a:solidFill>
                          <a:srgbClr val="002060"/>
                        </a:solidFill>
                        <a:latin typeface="Calibri"/>
                      </a:endParaRPr>
                    </a:p>
                  </a:txBody>
                  <a:tcPr marL="9525" marR="9525" marT="9525" marB="0" anchor="ctr">
                    <a:lnL>
                      <a:noFill/>
                    </a:lnL>
                    <a:lnR>
                      <a:noFill/>
                    </a:lnR>
                    <a:lnT>
                      <a:noFill/>
                    </a:lnT>
                    <a:lnB>
                      <a:noFill/>
                    </a:lnB>
                    <a:solidFill>
                      <a:srgbClr val="FFFFFF"/>
                    </a:solidFill>
                  </a:tcPr>
                </a:tc>
              </a:tr>
              <a:tr h="190500">
                <a:tc>
                  <a:txBody>
                    <a:bodyPr/>
                    <a:lstStyle/>
                    <a:p>
                      <a:pPr algn="l" rtl="0" fontAlgn="ctr"/>
                      <a:r>
                        <a:rPr lang="es-CO" sz="900" b="0" i="0" u="none" strike="noStrike" dirty="0">
                          <a:solidFill>
                            <a:srgbClr val="002060"/>
                          </a:solidFill>
                          <a:latin typeface="Calibri"/>
                        </a:rPr>
                        <a:t>Inversiones </a:t>
                      </a:r>
                      <a:r>
                        <a:rPr lang="es-CO" sz="900" b="0" i="0" u="none" strike="noStrike" dirty="0" err="1">
                          <a:solidFill>
                            <a:srgbClr val="002060"/>
                          </a:solidFill>
                          <a:latin typeface="Calibri"/>
                        </a:rPr>
                        <a:t>Milenium</a:t>
                      </a:r>
                      <a:r>
                        <a:rPr lang="es-CO" sz="900" b="0" i="0" u="none" strike="noStrike" dirty="0">
                          <a:solidFill>
                            <a:srgbClr val="002060"/>
                          </a:solidFill>
                          <a:latin typeface="Calibri"/>
                        </a:rPr>
                        <a:t> </a:t>
                      </a:r>
                      <a:r>
                        <a:rPr lang="es-CO" sz="900" b="0" i="0" u="none" strike="noStrike" dirty="0" err="1">
                          <a:solidFill>
                            <a:srgbClr val="002060"/>
                          </a:solidFill>
                          <a:latin typeface="Calibri"/>
                        </a:rPr>
                        <a:t>Azcipo</a:t>
                      </a:r>
                      <a:r>
                        <a:rPr lang="es-CO" sz="900" b="0" i="0" u="none" strike="noStrike" dirty="0">
                          <a:solidFill>
                            <a:srgbClr val="002060"/>
                          </a:solidFill>
                          <a:latin typeface="Calibri"/>
                        </a:rPr>
                        <a:t> S.A.S.</a:t>
                      </a:r>
                    </a:p>
                  </a:txBody>
                  <a:tcPr marL="9525" marR="9525" marT="9525" marB="0" anchor="ctr">
                    <a:lnL>
                      <a:noFill/>
                    </a:lnL>
                    <a:lnR>
                      <a:noFill/>
                    </a:lnR>
                    <a:lnT>
                      <a:noFill/>
                    </a:lnT>
                    <a:lnB>
                      <a:noFill/>
                    </a:lnB>
                    <a:solidFill>
                      <a:srgbClr val="E7E7E7"/>
                    </a:solidFill>
                  </a:tcPr>
                </a:tc>
                <a:tc>
                  <a:txBody>
                    <a:bodyPr/>
                    <a:lstStyle/>
                    <a:p>
                      <a:pPr algn="ctr" rtl="0" fontAlgn="ctr"/>
                      <a:r>
                        <a:rPr lang="es-CO" sz="900" b="0" i="0" u="none" strike="noStrike" dirty="0" smtClean="0">
                          <a:solidFill>
                            <a:srgbClr val="002060"/>
                          </a:solidFill>
                          <a:latin typeface="Calibri"/>
                        </a:rPr>
                        <a:t>17,00%</a:t>
                      </a:r>
                      <a:endParaRPr lang="es-CO" sz="900" b="0" i="0" u="none" strike="noStrike" dirty="0">
                        <a:solidFill>
                          <a:srgbClr val="002060"/>
                        </a:solidFill>
                        <a:latin typeface="Calibri"/>
                      </a:endParaRPr>
                    </a:p>
                  </a:txBody>
                  <a:tcPr marL="9525" marR="9525" marT="9525" marB="0" anchor="ctr">
                    <a:lnL>
                      <a:noFill/>
                    </a:lnL>
                    <a:lnR>
                      <a:noFill/>
                    </a:lnR>
                    <a:lnT>
                      <a:noFill/>
                    </a:lnT>
                    <a:lnB>
                      <a:noFill/>
                    </a:lnB>
                    <a:solidFill>
                      <a:srgbClr val="E7E7E7"/>
                    </a:solidFill>
                  </a:tcPr>
                </a:tc>
              </a:tr>
              <a:tr h="200025">
                <a:tc>
                  <a:txBody>
                    <a:bodyPr/>
                    <a:lstStyle/>
                    <a:p>
                      <a:pPr algn="l" rtl="0" fontAlgn="ctr"/>
                      <a:r>
                        <a:rPr lang="es-CO" sz="900" b="0" i="0" u="none" strike="noStrike">
                          <a:solidFill>
                            <a:srgbClr val="002060"/>
                          </a:solidFill>
                          <a:latin typeface="Calibri"/>
                        </a:rPr>
                        <a:t>TOTAL </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O" sz="900" b="0" i="0" u="none" strike="noStrike" dirty="0">
                          <a:solidFill>
                            <a:srgbClr val="002060"/>
                          </a:solidFill>
                          <a:latin typeface="Calibri"/>
                        </a:rPr>
                        <a:t>100,00%</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26" name="25 Tabla"/>
          <p:cNvGraphicFramePr>
            <a:graphicFrameLocks noGrp="1"/>
          </p:cNvGraphicFramePr>
          <p:nvPr>
            <p:extLst/>
          </p:nvPr>
        </p:nvGraphicFramePr>
        <p:xfrm>
          <a:off x="5013802" y="2363496"/>
          <a:ext cx="4432821" cy="1449976"/>
        </p:xfrm>
        <a:graphic>
          <a:graphicData uri="http://schemas.openxmlformats.org/drawingml/2006/table">
            <a:tbl>
              <a:tblPr/>
              <a:tblGrid>
                <a:gridCol w="2056623"/>
                <a:gridCol w="2376198"/>
              </a:tblGrid>
              <a:tr h="275860">
                <a:tc>
                  <a:txBody>
                    <a:bodyPr/>
                    <a:lstStyle/>
                    <a:p>
                      <a:pPr algn="l" rtl="0" fontAlgn="ctr"/>
                      <a:r>
                        <a:rPr lang="es-CO" sz="1100" b="1" i="0" u="none" strike="noStrike" dirty="0">
                          <a:solidFill>
                            <a:srgbClr val="000000"/>
                          </a:solidFill>
                          <a:latin typeface="Calibri"/>
                        </a:rPr>
                        <a:t>Contrato</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tcPr>
                </a:tc>
                <a:tc>
                  <a:txBody>
                    <a:bodyPr/>
                    <a:lstStyle/>
                    <a:p>
                      <a:pPr algn="ctr" rtl="0" fontAlgn="ctr"/>
                      <a:r>
                        <a:rPr lang="es-CO" sz="1100" b="0" i="0" u="none" strike="noStrike" dirty="0" smtClean="0">
                          <a:solidFill>
                            <a:srgbClr val="000000"/>
                          </a:solidFill>
                          <a:latin typeface="Calibri"/>
                        </a:rPr>
                        <a:t>196 de 2015</a:t>
                      </a:r>
                      <a:endParaRPr lang="es-CO" sz="1100" b="0" i="0" u="none" strike="noStrike" dirty="0">
                        <a:solidFill>
                          <a:srgbClr val="000000"/>
                        </a:solidFill>
                        <a:latin typeface="Calibri"/>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tcPr>
                </a:tc>
              </a:tr>
              <a:tr h="333397">
                <a:tc>
                  <a:txBody>
                    <a:bodyPr/>
                    <a:lstStyle/>
                    <a:p>
                      <a:pPr algn="l" rtl="0" fontAlgn="ctr"/>
                      <a:r>
                        <a:rPr lang="es-CO" sz="1100" b="0" i="0" u="none" strike="noStrike">
                          <a:solidFill>
                            <a:srgbClr val="000000"/>
                          </a:solidFill>
                          <a:latin typeface="Calibri"/>
                        </a:rPr>
                        <a:t>Interventor</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E9EDF4"/>
                    </a:solidFill>
                  </a:tcPr>
                </a:tc>
                <a:tc>
                  <a:txBody>
                    <a:bodyPr/>
                    <a:lstStyle/>
                    <a:p>
                      <a:pPr algn="ctr" rtl="0" fontAlgn="ctr"/>
                      <a:r>
                        <a:rPr lang="es-CO" sz="1100" b="0" i="0" u="none" strike="noStrike">
                          <a:solidFill>
                            <a:srgbClr val="000000"/>
                          </a:solidFill>
                          <a:latin typeface="Calibri"/>
                        </a:rPr>
                        <a:t>Consorcio Interaeropuertos</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E9EDF4"/>
                    </a:solidFill>
                  </a:tcPr>
                </a:tc>
              </a:tr>
              <a:tr h="288999">
                <a:tc>
                  <a:txBody>
                    <a:bodyPr/>
                    <a:lstStyle/>
                    <a:p>
                      <a:pPr algn="l" rtl="0" fontAlgn="ctr"/>
                      <a:r>
                        <a:rPr lang="es-CO" sz="1100" b="0" i="0" u="none" strike="noStrike" dirty="0">
                          <a:solidFill>
                            <a:srgbClr val="000000"/>
                          </a:solidFill>
                          <a:latin typeface="Calibri"/>
                        </a:rPr>
                        <a:t>Fecha Inicio </a:t>
                      </a:r>
                      <a:r>
                        <a:rPr lang="es-CO" sz="1100" b="0" i="0" u="none" strike="noStrike" dirty="0" err="1">
                          <a:solidFill>
                            <a:srgbClr val="000000"/>
                          </a:solidFill>
                          <a:latin typeface="Calibri"/>
                        </a:rPr>
                        <a:t>interventoría</a:t>
                      </a:r>
                      <a:r>
                        <a:rPr lang="es-CO" sz="1100" b="0" i="0" u="none" strike="noStrike" dirty="0">
                          <a:solidFill>
                            <a:srgbClr val="000000"/>
                          </a:solidFill>
                          <a:latin typeface="Calibri"/>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c>
                  <a:txBody>
                    <a:bodyPr/>
                    <a:lstStyle/>
                    <a:p>
                      <a:pPr algn="ctr" rtl="0" fontAlgn="ctr"/>
                      <a:r>
                        <a:rPr lang="es-CO" sz="1100" b="0" i="0" u="none" strike="noStrike">
                          <a:solidFill>
                            <a:srgbClr val="000000"/>
                          </a:solidFill>
                          <a:latin typeface="Calibri"/>
                        </a:rPr>
                        <a:t>15 de mayo de 2015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r>
              <a:tr h="275860">
                <a:tc>
                  <a:txBody>
                    <a:bodyPr/>
                    <a:lstStyle/>
                    <a:p>
                      <a:pPr algn="l" rtl="0" fontAlgn="ctr"/>
                      <a:r>
                        <a:rPr lang="es-CO" sz="1100" b="0" i="0" u="none" strike="noStrike" dirty="0">
                          <a:solidFill>
                            <a:srgbClr val="000000"/>
                          </a:solidFill>
                          <a:latin typeface="Calibri"/>
                        </a:rPr>
                        <a:t>Plazo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s-CO" sz="1100" b="0" i="0" u="none" strike="noStrike">
                          <a:solidFill>
                            <a:srgbClr val="000000"/>
                          </a:solidFill>
                          <a:latin typeface="Calibri"/>
                        </a:rPr>
                        <a:t>96 meses</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75860">
                <a:tc>
                  <a:txBody>
                    <a:bodyPr/>
                    <a:lstStyle/>
                    <a:p>
                      <a:pPr algn="l" rtl="0" fontAlgn="ctr"/>
                      <a:r>
                        <a:rPr lang="es-CO" sz="1100" b="0" i="0" u="none" strike="noStrike" dirty="0">
                          <a:solidFill>
                            <a:srgbClr val="000000"/>
                          </a:solidFill>
                          <a:latin typeface="Calibri"/>
                        </a:rPr>
                        <a:t>Valor </a:t>
                      </a:r>
                      <a:r>
                        <a:rPr lang="es-CO" sz="1100" b="0" i="0" u="none" strike="noStrike" dirty="0" smtClean="0">
                          <a:solidFill>
                            <a:srgbClr val="000000"/>
                          </a:solidFill>
                          <a:latin typeface="Calibri"/>
                        </a:rPr>
                        <a:t>Interventoría COP</a:t>
                      </a:r>
                      <a:r>
                        <a:rPr lang="es-CO" sz="1100" b="0" i="0" u="none" strike="noStrike" baseline="0" dirty="0" smtClean="0">
                          <a:solidFill>
                            <a:srgbClr val="000000"/>
                          </a:solidFill>
                          <a:latin typeface="Calibri"/>
                        </a:rPr>
                        <a:t> (2013)</a:t>
                      </a:r>
                      <a:r>
                        <a:rPr lang="es-CO" sz="1100" b="0" i="0" u="none" strike="noStrike" dirty="0" smtClean="0">
                          <a:solidFill>
                            <a:srgbClr val="000000"/>
                          </a:solidFill>
                          <a:latin typeface="Calibri"/>
                        </a:rPr>
                        <a:t> </a:t>
                      </a:r>
                      <a:endParaRPr lang="es-CO" sz="1100" b="0" i="0" u="none" strike="noStrike" dirty="0">
                        <a:solidFill>
                          <a:srgbClr val="000000"/>
                        </a:solidFill>
                        <a:latin typeface="Calibri"/>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c>
                  <a:txBody>
                    <a:bodyPr/>
                    <a:lstStyle/>
                    <a:p>
                      <a:pPr algn="ctr" rtl="0" fontAlgn="ctr"/>
                      <a:r>
                        <a:rPr lang="es-CO" sz="1100" b="0" i="0" u="none" strike="noStrike" dirty="0">
                          <a:solidFill>
                            <a:srgbClr val="000000"/>
                          </a:solidFill>
                          <a:latin typeface="Calibri"/>
                        </a:rPr>
                        <a:t>$19.171 millones</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9EDF4"/>
                    </a:solidFill>
                  </a:tcPr>
                </a:tc>
              </a:tr>
            </a:tbl>
          </a:graphicData>
        </a:graphic>
      </p:graphicFrame>
      <p:graphicFrame>
        <p:nvGraphicFramePr>
          <p:cNvPr id="27" name="26 Tabla"/>
          <p:cNvGraphicFramePr>
            <a:graphicFrameLocks noGrp="1"/>
          </p:cNvGraphicFramePr>
          <p:nvPr>
            <p:extLst/>
          </p:nvPr>
        </p:nvGraphicFramePr>
        <p:xfrm>
          <a:off x="4992190" y="4120048"/>
          <a:ext cx="4454435" cy="990600"/>
        </p:xfrm>
        <a:graphic>
          <a:graphicData uri="http://schemas.openxmlformats.org/drawingml/2006/table">
            <a:tbl>
              <a:tblPr/>
              <a:tblGrid>
                <a:gridCol w="2119881"/>
                <a:gridCol w="2334554"/>
              </a:tblGrid>
              <a:tr h="209550">
                <a:tc gridSpan="2">
                  <a:txBody>
                    <a:bodyPr/>
                    <a:lstStyle/>
                    <a:p>
                      <a:pPr algn="ctr" rtl="0" fontAlgn="ctr"/>
                      <a:r>
                        <a:rPr lang="es-CO" sz="900" b="1" i="0" u="none" strike="noStrike" dirty="0">
                          <a:solidFill>
                            <a:srgbClr val="002060"/>
                          </a:solidFill>
                          <a:latin typeface="Calibri"/>
                        </a:rPr>
                        <a:t>Integrantes del Consorcio</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BACC6"/>
                    </a:solidFill>
                  </a:tcPr>
                </a:tc>
                <a:tc hMerge="1">
                  <a:txBody>
                    <a:bodyPr/>
                    <a:lstStyle/>
                    <a:p>
                      <a:endParaRPr lang="es-CO"/>
                    </a:p>
                  </a:txBody>
                  <a:tcPr/>
                </a:tc>
              </a:tr>
              <a:tr h="200025">
                <a:tc>
                  <a:txBody>
                    <a:bodyPr/>
                    <a:lstStyle/>
                    <a:p>
                      <a:pPr algn="l" rtl="0" fontAlgn="ctr"/>
                      <a:r>
                        <a:rPr lang="es-CO" sz="900" b="0" i="0" u="none" strike="noStrike">
                          <a:solidFill>
                            <a:srgbClr val="002060"/>
                          </a:solidFill>
                          <a:latin typeface="Calibri"/>
                        </a:rPr>
                        <a:t>INZETT SAS</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ctr" rtl="0" fontAlgn="ctr"/>
                      <a:r>
                        <a:rPr lang="es-CO" sz="900" b="0" i="0" u="none" strike="noStrike">
                          <a:solidFill>
                            <a:srgbClr val="002060"/>
                          </a:solidFill>
                          <a:latin typeface="Calibri"/>
                        </a:rPr>
                        <a:t>51,00%</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r>
              <a:tr h="190500">
                <a:tc>
                  <a:txBody>
                    <a:bodyPr/>
                    <a:lstStyle/>
                    <a:p>
                      <a:pPr algn="l" rtl="0" fontAlgn="ctr"/>
                      <a:r>
                        <a:rPr lang="es-CO" sz="900" b="0" i="0" u="none" strike="noStrike">
                          <a:solidFill>
                            <a:srgbClr val="002060"/>
                          </a:solidFill>
                          <a:latin typeface="Calibri"/>
                        </a:rPr>
                        <a:t>GNG INGENIERÍA SAS</a:t>
                      </a:r>
                    </a:p>
                  </a:txBody>
                  <a:tcPr marL="9525" marR="9525" marT="9525" marB="0" anchor="ctr">
                    <a:lnL>
                      <a:noFill/>
                    </a:lnL>
                    <a:lnR>
                      <a:noFill/>
                    </a:lnR>
                    <a:lnT>
                      <a:noFill/>
                    </a:lnT>
                    <a:lnB>
                      <a:noFill/>
                    </a:lnB>
                    <a:solidFill>
                      <a:srgbClr val="FFFFFF"/>
                    </a:solidFill>
                  </a:tcPr>
                </a:tc>
                <a:tc>
                  <a:txBody>
                    <a:bodyPr/>
                    <a:lstStyle/>
                    <a:p>
                      <a:pPr algn="ctr" rtl="0" fontAlgn="ctr"/>
                      <a:r>
                        <a:rPr lang="es-CO" sz="900" b="0" i="0" u="none" strike="noStrike">
                          <a:solidFill>
                            <a:srgbClr val="002060"/>
                          </a:solidFill>
                          <a:latin typeface="Calibri"/>
                        </a:rPr>
                        <a:t>25,00%</a:t>
                      </a:r>
                    </a:p>
                  </a:txBody>
                  <a:tcPr marL="9525" marR="9525" marT="9525" marB="0" anchor="ctr">
                    <a:lnL>
                      <a:noFill/>
                    </a:lnL>
                    <a:lnR>
                      <a:noFill/>
                    </a:lnR>
                    <a:lnT>
                      <a:noFill/>
                    </a:lnT>
                    <a:lnB>
                      <a:noFill/>
                    </a:lnB>
                    <a:solidFill>
                      <a:srgbClr val="FFFFFF"/>
                    </a:solidFill>
                  </a:tcPr>
                </a:tc>
              </a:tr>
              <a:tr h="190500">
                <a:tc>
                  <a:txBody>
                    <a:bodyPr/>
                    <a:lstStyle/>
                    <a:p>
                      <a:pPr algn="l" rtl="0" fontAlgn="ctr"/>
                      <a:r>
                        <a:rPr lang="es-CO" sz="900" b="0" i="0" u="none" strike="noStrike">
                          <a:solidFill>
                            <a:srgbClr val="002060"/>
                          </a:solidFill>
                          <a:latin typeface="Calibri"/>
                        </a:rPr>
                        <a:t>J. FELIPE ARDILA V &amp; CIA SAS</a:t>
                      </a:r>
                    </a:p>
                  </a:txBody>
                  <a:tcPr marL="9525" marR="9525" marT="9525" marB="0" anchor="ctr">
                    <a:lnL>
                      <a:noFill/>
                    </a:lnL>
                    <a:lnR>
                      <a:noFill/>
                    </a:lnR>
                    <a:lnT>
                      <a:noFill/>
                    </a:lnT>
                    <a:lnB>
                      <a:noFill/>
                    </a:lnB>
                    <a:solidFill>
                      <a:srgbClr val="E7E7E7"/>
                    </a:solidFill>
                  </a:tcPr>
                </a:tc>
                <a:tc>
                  <a:txBody>
                    <a:bodyPr/>
                    <a:lstStyle/>
                    <a:p>
                      <a:pPr algn="ctr" rtl="0" fontAlgn="ctr"/>
                      <a:r>
                        <a:rPr lang="es-CO" sz="900" b="0" i="0" u="none" strike="noStrike" dirty="0">
                          <a:solidFill>
                            <a:srgbClr val="002060"/>
                          </a:solidFill>
                          <a:latin typeface="Calibri"/>
                        </a:rPr>
                        <a:t>24,00%</a:t>
                      </a:r>
                    </a:p>
                  </a:txBody>
                  <a:tcPr marL="9525" marR="9525" marT="9525" marB="0" anchor="ctr">
                    <a:lnL>
                      <a:noFill/>
                    </a:lnL>
                    <a:lnR>
                      <a:noFill/>
                    </a:lnR>
                    <a:lnT>
                      <a:noFill/>
                    </a:lnT>
                    <a:lnB>
                      <a:noFill/>
                    </a:lnB>
                    <a:solidFill>
                      <a:srgbClr val="E7E7E7"/>
                    </a:solidFill>
                  </a:tcPr>
                </a:tc>
              </a:tr>
              <a:tr h="200025">
                <a:tc>
                  <a:txBody>
                    <a:bodyPr/>
                    <a:lstStyle/>
                    <a:p>
                      <a:pPr algn="l" rtl="0" fontAlgn="ctr"/>
                      <a:r>
                        <a:rPr lang="es-CO" sz="900" b="0" i="0" u="none" strike="noStrike">
                          <a:solidFill>
                            <a:srgbClr val="002060"/>
                          </a:solidFill>
                          <a:latin typeface="Calibri"/>
                        </a:rPr>
                        <a:t>TOTAL </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O" sz="900" b="0" i="0" u="none" strike="noStrike" dirty="0">
                          <a:solidFill>
                            <a:srgbClr val="002060"/>
                          </a:solidFill>
                          <a:latin typeface="Calibri"/>
                        </a:rPr>
                        <a:t>100,00%</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22674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3"/>
          <a:srcRect l="25902" t="17240" r="67483" b="71840"/>
          <a:stretch/>
        </p:blipFill>
        <p:spPr>
          <a:xfrm>
            <a:off x="5085938" y="5877648"/>
            <a:ext cx="598220" cy="555490"/>
          </a:xfrm>
          <a:prstGeom prst="rect">
            <a:avLst/>
          </a:prstGeom>
        </p:spPr>
      </p:pic>
      <p:pic>
        <p:nvPicPr>
          <p:cNvPr id="1026" name="Picture 2" descr="https://pbs.twimg.com/profile_images/3414343621/fdcd55725345f93df0e42bcd9b4288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7"/>
          <p:cNvSpPr/>
          <p:nvPr/>
        </p:nvSpPr>
        <p:spPr>
          <a:xfrm>
            <a:off x="2416706" y="656325"/>
            <a:ext cx="4749556" cy="538630"/>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b="1" dirty="0" smtClean="0">
                <a:solidFill>
                  <a:srgbClr val="002060"/>
                </a:solidFill>
                <a:ea typeface="MS Mincho" panose="02020609040205080304" pitchFamily="49" charset="-128"/>
                <a:cs typeface="Arial" panose="020B0604020202020204" pitchFamily="34" charset="0"/>
              </a:rPr>
              <a:t>Descripción de Actividades en Ejecución</a:t>
            </a:r>
            <a:endParaRPr lang="es-CO" dirty="0">
              <a:solidFill>
                <a:srgbClr val="002060"/>
              </a:solidFill>
            </a:endParaRPr>
          </a:p>
        </p:txBody>
      </p:sp>
      <p:sp>
        <p:nvSpPr>
          <p:cNvPr id="20" name="Rectángulo 9"/>
          <p:cNvSpPr/>
          <p:nvPr/>
        </p:nvSpPr>
        <p:spPr>
          <a:xfrm>
            <a:off x="381000" y="1292133"/>
            <a:ext cx="91440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MX" sz="1600" b="1" dirty="0">
                <a:solidFill>
                  <a:srgbClr val="0070C0"/>
                </a:solidFill>
              </a:rPr>
              <a:t>ACTA DE ENTREGA DEL AEROPUERTO AL CONCESIONARIO:  JUNIO 19 DE 2015</a:t>
            </a:r>
          </a:p>
          <a:p>
            <a:pPr lvl="0" algn="ctr"/>
            <a:r>
              <a:rPr lang="es-MX" sz="1600" dirty="0">
                <a:solidFill>
                  <a:srgbClr val="0070C0"/>
                </a:solidFill>
              </a:rPr>
              <a:t>Avance de actividades a la fecha: Octubre de 2015</a:t>
            </a: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38" y="1953491"/>
            <a:ext cx="5027792" cy="3792682"/>
          </a:xfrm>
          <a:prstGeom prst="rect">
            <a:avLst/>
          </a:prstGeom>
        </p:spPr>
      </p:pic>
      <p:sp>
        <p:nvSpPr>
          <p:cNvPr id="4" name="Rectángulo 3"/>
          <p:cNvSpPr/>
          <p:nvPr/>
        </p:nvSpPr>
        <p:spPr>
          <a:xfrm>
            <a:off x="6097582" y="2058168"/>
            <a:ext cx="3209208" cy="1200329"/>
          </a:xfrm>
          <a:prstGeom prst="rect">
            <a:avLst/>
          </a:prstGeom>
        </p:spPr>
        <p:txBody>
          <a:bodyPr wrap="square">
            <a:spAutoFit/>
          </a:bodyPr>
          <a:lstStyle/>
          <a:p>
            <a:pPr marL="285750" indent="-285750" algn="ctr" defTabSz="685783">
              <a:buFont typeface="Wingdings" panose="05000000000000000000" pitchFamily="2" charset="2"/>
              <a:buChar char="ü"/>
            </a:pPr>
            <a:r>
              <a:rPr lang="es-CO" b="1" dirty="0" smtClean="0">
                <a:solidFill>
                  <a:srgbClr val="002060"/>
                </a:solidFill>
              </a:rPr>
              <a:t>Plan Maestro – etapa de  respuesta del Concesionario a observaciones</a:t>
            </a:r>
            <a:endParaRPr lang="es-CO" b="1" dirty="0">
              <a:solidFill>
                <a:srgbClr val="002060"/>
              </a:solidFill>
            </a:endParaRPr>
          </a:p>
        </p:txBody>
      </p:sp>
      <p:sp>
        <p:nvSpPr>
          <p:cNvPr id="5" name="Rectángulo 4"/>
          <p:cNvSpPr/>
          <p:nvPr/>
        </p:nvSpPr>
        <p:spPr>
          <a:xfrm>
            <a:off x="6372764" y="3138131"/>
            <a:ext cx="2934027" cy="923330"/>
          </a:xfrm>
          <a:prstGeom prst="rect">
            <a:avLst/>
          </a:prstGeom>
        </p:spPr>
        <p:txBody>
          <a:bodyPr wrap="square">
            <a:spAutoFit/>
          </a:bodyPr>
          <a:lstStyle/>
          <a:p>
            <a:pPr marL="285750" indent="-285750" algn="ctr" defTabSz="685783">
              <a:buFont typeface="Wingdings" panose="05000000000000000000" pitchFamily="2" charset="2"/>
              <a:buChar char="ü"/>
            </a:pPr>
            <a:r>
              <a:rPr lang="es-CO" b="1" dirty="0">
                <a:solidFill>
                  <a:srgbClr val="002060"/>
                </a:solidFill>
              </a:rPr>
              <a:t>Actualización del Plan de </a:t>
            </a:r>
            <a:r>
              <a:rPr lang="es-CO" b="1" dirty="0" smtClean="0">
                <a:solidFill>
                  <a:srgbClr val="002060"/>
                </a:solidFill>
              </a:rPr>
              <a:t>Intervenciones y bases de diseño</a:t>
            </a:r>
            <a:endParaRPr lang="es-CO" b="1" dirty="0">
              <a:solidFill>
                <a:srgbClr val="002060"/>
              </a:solidFill>
            </a:endParaRPr>
          </a:p>
        </p:txBody>
      </p:sp>
      <p:sp>
        <p:nvSpPr>
          <p:cNvPr id="6" name="Rectángulo 5"/>
          <p:cNvSpPr/>
          <p:nvPr/>
        </p:nvSpPr>
        <p:spPr>
          <a:xfrm>
            <a:off x="6249090" y="4172204"/>
            <a:ext cx="3057700" cy="1754326"/>
          </a:xfrm>
          <a:prstGeom prst="rect">
            <a:avLst/>
          </a:prstGeom>
        </p:spPr>
        <p:txBody>
          <a:bodyPr wrap="square">
            <a:spAutoFit/>
          </a:bodyPr>
          <a:lstStyle/>
          <a:p>
            <a:pPr marL="285750" indent="-285750" algn="ctr" defTabSz="685783">
              <a:buFont typeface="Wingdings" panose="05000000000000000000" pitchFamily="2" charset="2"/>
              <a:buChar char="ü"/>
            </a:pPr>
            <a:r>
              <a:rPr lang="es-CO" b="1" dirty="0" smtClean="0">
                <a:solidFill>
                  <a:srgbClr val="002060"/>
                </a:solidFill>
              </a:rPr>
              <a:t>Mantenimiento general Lado Tierra y Lado Aire, (perímetro, sistemas eléctricos, climatización, entre otros.)</a:t>
            </a:r>
            <a:endParaRPr lang="es-CO" b="1" dirty="0">
              <a:solidFill>
                <a:srgbClr val="002060"/>
              </a:solidFill>
            </a:endParaRPr>
          </a:p>
        </p:txBody>
      </p:sp>
    </p:spTree>
    <p:extLst>
      <p:ext uri="{BB962C8B-B14F-4D97-AF65-F5344CB8AC3E}">
        <p14:creationId xmlns:p14="http://schemas.microsoft.com/office/powerpoint/2010/main" val="30887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620688"/>
            <a:ext cx="9906000" cy="62373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9" name="Imagen 8"/>
          <p:cNvPicPr>
            <a:picLocks noChangeAspect="1"/>
          </p:cNvPicPr>
          <p:nvPr/>
        </p:nvPicPr>
        <p:blipFill rotWithShape="1">
          <a:blip r:embed="rId2"/>
          <a:srcRect l="25902" t="17240" r="67483" b="71840"/>
          <a:stretch/>
        </p:blipFill>
        <p:spPr>
          <a:xfrm>
            <a:off x="5085938" y="5855200"/>
            <a:ext cx="598220" cy="555490"/>
          </a:xfrm>
          <a:prstGeom prst="rect">
            <a:avLst/>
          </a:prstGeom>
        </p:spPr>
      </p:pic>
      <p:pic>
        <p:nvPicPr>
          <p:cNvPr id="11" name="Picture 2" descr="https://pbs.twimg.com/profile_images/3414343621/fdcd55725345f93df0e42bcd9b4288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45"/>
          <p:cNvSpPr txBox="1">
            <a:spLocks noChangeArrowheads="1"/>
          </p:cNvSpPr>
          <p:nvPr/>
        </p:nvSpPr>
        <p:spPr bwMode="auto">
          <a:xfrm>
            <a:off x="-242008" y="6612410"/>
            <a:ext cx="23738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s-CO" altLang="es-CO" sz="1050" dirty="0">
                <a:solidFill>
                  <a:srgbClr val="244061"/>
                </a:solidFill>
              </a:rPr>
              <a:t>Abril de 2015</a:t>
            </a:r>
            <a:endParaRPr lang="es-ES" altLang="es-CO" sz="1050" b="1" dirty="0">
              <a:solidFill>
                <a:srgbClr val="244061"/>
              </a:solidFill>
            </a:endParaRPr>
          </a:p>
        </p:txBody>
      </p:sp>
      <p:graphicFrame>
        <p:nvGraphicFramePr>
          <p:cNvPr id="12" name="Diagrama 11"/>
          <p:cNvGraphicFramePr/>
          <p:nvPr>
            <p:extLst>
              <p:ext uri="{D42A27DB-BD31-4B8C-83A1-F6EECF244321}">
                <p14:modId xmlns:p14="http://schemas.microsoft.com/office/powerpoint/2010/main" val="2461123879"/>
              </p:ext>
            </p:extLst>
          </p:nvPr>
        </p:nvGraphicFramePr>
        <p:xfrm>
          <a:off x="381000" y="696555"/>
          <a:ext cx="9144000" cy="6556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ítulo 1"/>
          <p:cNvSpPr txBox="1">
            <a:spLocks/>
          </p:cNvSpPr>
          <p:nvPr/>
        </p:nvSpPr>
        <p:spPr bwMode="auto">
          <a:xfrm>
            <a:off x="513938" y="404664"/>
            <a:ext cx="9144000" cy="82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000" b="1" kern="1200">
                <a:solidFill>
                  <a:schemeClr val="tx1"/>
                </a:solidFill>
                <a:latin typeface="Impact" pitchFamily="34" charset="0"/>
                <a:ea typeface="+mj-ea"/>
                <a:cs typeface="+mj-cs"/>
              </a:defRPr>
            </a:lvl1pPr>
            <a:lvl2pPr algn="ctr" rtl="0" eaLnBrk="0" fontAlgn="base" hangingPunct="0">
              <a:spcBef>
                <a:spcPct val="0"/>
              </a:spcBef>
              <a:spcAft>
                <a:spcPct val="0"/>
              </a:spcAft>
              <a:defRPr sz="3000" b="1">
                <a:solidFill>
                  <a:schemeClr val="tx1"/>
                </a:solidFill>
                <a:latin typeface="Impact" pitchFamily="34" charset="0"/>
              </a:defRPr>
            </a:lvl2pPr>
            <a:lvl3pPr algn="ctr" rtl="0" eaLnBrk="0" fontAlgn="base" hangingPunct="0">
              <a:spcBef>
                <a:spcPct val="0"/>
              </a:spcBef>
              <a:spcAft>
                <a:spcPct val="0"/>
              </a:spcAft>
              <a:defRPr sz="3000" b="1">
                <a:solidFill>
                  <a:schemeClr val="tx1"/>
                </a:solidFill>
                <a:latin typeface="Impact" pitchFamily="34" charset="0"/>
              </a:defRPr>
            </a:lvl3pPr>
            <a:lvl4pPr algn="ctr" rtl="0" eaLnBrk="0" fontAlgn="base" hangingPunct="0">
              <a:spcBef>
                <a:spcPct val="0"/>
              </a:spcBef>
              <a:spcAft>
                <a:spcPct val="0"/>
              </a:spcAft>
              <a:defRPr sz="3000" b="1">
                <a:solidFill>
                  <a:schemeClr val="tx1"/>
                </a:solidFill>
                <a:latin typeface="Impact" pitchFamily="34" charset="0"/>
              </a:defRPr>
            </a:lvl4pPr>
            <a:lvl5pPr algn="ctr" rtl="0" eaLnBrk="0" fontAlgn="base" hangingPunct="0">
              <a:spcBef>
                <a:spcPct val="0"/>
              </a:spcBef>
              <a:spcAft>
                <a:spcPct val="0"/>
              </a:spcAft>
              <a:defRPr sz="3000" b="1">
                <a:solidFill>
                  <a:schemeClr val="tx1"/>
                </a:solidFill>
                <a:latin typeface="Impact"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es-MX" sz="2000" u="sng" dirty="0">
                <a:solidFill>
                  <a:schemeClr val="bg1"/>
                </a:solidFill>
                <a:latin typeface="Arial Black" panose="020B0A04020102020204" pitchFamily="34" charset="0"/>
                <a:cs typeface="Arial" panose="020B0604020202020204" pitchFamily="34" charset="0"/>
              </a:rPr>
              <a:t>Proyectos en desarrollo</a:t>
            </a:r>
            <a:endParaRPr lang="es-CO" sz="2000" u="sng"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126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3"/>
          <a:srcRect l="25902" t="17240" r="67483" b="71840"/>
          <a:stretch/>
        </p:blipFill>
        <p:spPr>
          <a:xfrm>
            <a:off x="5085938" y="5877648"/>
            <a:ext cx="598220" cy="555490"/>
          </a:xfrm>
          <a:prstGeom prst="rect">
            <a:avLst/>
          </a:prstGeom>
        </p:spPr>
      </p:pic>
      <p:pic>
        <p:nvPicPr>
          <p:cNvPr id="1026" name="Picture 2" descr="https://pbs.twimg.com/profile_images/3414343621/fdcd55725345f93df0e42bcd9b4288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7"/>
          <p:cNvSpPr/>
          <p:nvPr/>
        </p:nvSpPr>
        <p:spPr>
          <a:xfrm>
            <a:off x="2437487" y="459926"/>
            <a:ext cx="4749556" cy="549022"/>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b="1" dirty="0" smtClean="0">
                <a:solidFill>
                  <a:srgbClr val="002060"/>
                </a:solidFill>
                <a:ea typeface="MS Mincho" panose="02020609040205080304" pitchFamily="49" charset="-128"/>
                <a:cs typeface="Arial" panose="020B0604020202020204" pitchFamily="34" charset="0"/>
              </a:rPr>
              <a:t>Intervención 1: Lado Aire   </a:t>
            </a:r>
          </a:p>
          <a:p>
            <a:pPr algn="ctr" defTabSz="685783"/>
            <a:r>
              <a:rPr lang="es-CO" b="1" dirty="0" smtClean="0">
                <a:solidFill>
                  <a:srgbClr val="002060"/>
                </a:solidFill>
                <a:ea typeface="MS Mincho" panose="02020609040205080304" pitchFamily="49" charset="-128"/>
                <a:cs typeface="Arial" panose="020B0604020202020204" pitchFamily="34" charset="0"/>
              </a:rPr>
              <a:t>2016 a 2018</a:t>
            </a:r>
          </a:p>
        </p:txBody>
      </p:sp>
      <p:sp>
        <p:nvSpPr>
          <p:cNvPr id="10" name="Rectángulo 9"/>
          <p:cNvSpPr/>
          <p:nvPr/>
        </p:nvSpPr>
        <p:spPr>
          <a:xfrm>
            <a:off x="786246" y="1111829"/>
            <a:ext cx="8188037" cy="4623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786246" y="1080310"/>
            <a:ext cx="8427027" cy="4832092"/>
          </a:xfrm>
          <a:prstGeom prst="rect">
            <a:avLst/>
          </a:prstGeom>
          <a:solidFill>
            <a:schemeClr val="accent1">
              <a:lumMod val="40000"/>
              <a:lumOff val="60000"/>
            </a:schemeClr>
          </a:solidFill>
        </p:spPr>
        <p:txBody>
          <a:bodyPr wrap="square">
            <a:spAutoFit/>
          </a:bodyPr>
          <a:lstStyle/>
          <a:p>
            <a:pPr marL="457200">
              <a:spcAft>
                <a:spcPts val="0"/>
              </a:spcAft>
            </a:pPr>
            <a:r>
              <a:rPr lang="es-CO" sz="1400" b="1" dirty="0">
                <a:latin typeface="Calibri" panose="020F0502020204030204" pitchFamily="34" charset="0"/>
                <a:ea typeface="Calibri" panose="020F0502020204030204" pitchFamily="34" charset="0"/>
                <a:cs typeface="Times New Roman" panose="02020603050405020304" pitchFamily="18" charset="0"/>
              </a:rPr>
              <a:t>  </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s-CO" sz="1400" b="1" i="1" dirty="0">
                <a:latin typeface="Calibri" panose="020F0502020204030204" pitchFamily="34" charset="0"/>
                <a:ea typeface="Calibri" panose="020F0502020204030204" pitchFamily="34" charset="0"/>
                <a:cs typeface="Times New Roman" panose="02020603050405020304" pitchFamily="18" charset="0"/>
              </a:rPr>
              <a:t>Pista 05-23:</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de RESAS 05 y 23, vallado y viales perimetrales.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Nivelación de franja de pista, de calles de rodaje, aproximación cabecera 05 y eliminación de obstáculos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Repavimentación de la pista de vuelo</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y Mantenimiento márgenes de pista</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Actualización balizamiento de pista</a:t>
            </a:r>
          </a:p>
          <a:p>
            <a:pPr marL="457200">
              <a:spcAft>
                <a:spcPts val="0"/>
              </a:spcAft>
            </a:pPr>
            <a:r>
              <a:rPr lang="es-CO" sz="1400" b="1" i="1" dirty="0">
                <a:latin typeface="Calibri" panose="020F0502020204030204" pitchFamily="34" charset="0"/>
                <a:ea typeface="Calibri" panose="020F0502020204030204" pitchFamily="34" charset="0"/>
                <a:cs typeface="Times New Roman" panose="02020603050405020304" pitchFamily="18" charset="0"/>
              </a:rPr>
              <a:t>Calles de Rodaje:</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Repavimentación  de las calles de rodaje</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y Mantenimiento márgenes de calles de rodaje</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Construcción de sobre anchos en rodaduras y adecuación de márgenes en rodaduras A, B, C y D (incluida pintura y señalética) como mínimo a categoría Eco</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Renovación de sistema de luces de calle de rodaje</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de calles de rodaje, A1 y A2 a normativa RAC</a:t>
            </a:r>
          </a:p>
          <a:p>
            <a:pPr marL="457200">
              <a:spcAft>
                <a:spcPts val="0"/>
              </a:spcAft>
            </a:pPr>
            <a:r>
              <a:rPr lang="es-CO" sz="1400" b="1" i="1" dirty="0">
                <a:latin typeface="Calibri" panose="020F0502020204030204" pitchFamily="34" charset="0"/>
                <a:ea typeface="Calibri" panose="020F0502020204030204" pitchFamily="34" charset="0"/>
                <a:cs typeface="Times New Roman" panose="02020603050405020304" pitchFamily="18" charset="0"/>
              </a:rPr>
              <a:t>Plataforma:</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Reconstrucción de canales de drenaje en Plataforma de Aviación Comercial</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Renovación de Señalización plataformas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plataforma de Carga lado aire</a:t>
            </a:r>
          </a:p>
          <a:p>
            <a:pPr marL="457200">
              <a:spcAft>
                <a:spcPts val="0"/>
              </a:spcAft>
            </a:pPr>
            <a:r>
              <a:rPr lang="es-CO" sz="1400" b="1" i="1" dirty="0">
                <a:latin typeface="Calibri" panose="020F0502020204030204" pitchFamily="34" charset="0"/>
                <a:ea typeface="Calibri" panose="020F0502020204030204" pitchFamily="34" charset="0"/>
                <a:cs typeface="Times New Roman" panose="02020603050405020304" pitchFamily="18" charset="0"/>
              </a:rPr>
              <a:t>Vial perimetral:</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Construcción de vallado doble</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Instalación de alumbrado y señalización vallado perimetral</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Sistema de detección perimetral - protección de seguridad</a:t>
            </a:r>
          </a:p>
        </p:txBody>
      </p:sp>
    </p:spTree>
    <p:extLst>
      <p:ext uri="{BB962C8B-B14F-4D97-AF65-F5344CB8AC3E}">
        <p14:creationId xmlns:p14="http://schemas.microsoft.com/office/powerpoint/2010/main" val="195999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3"/>
          <a:srcRect l="25902" t="17240" r="67483" b="71840"/>
          <a:stretch/>
        </p:blipFill>
        <p:spPr>
          <a:xfrm>
            <a:off x="5085938" y="5877648"/>
            <a:ext cx="598220" cy="555490"/>
          </a:xfrm>
          <a:prstGeom prst="rect">
            <a:avLst/>
          </a:prstGeom>
        </p:spPr>
      </p:pic>
      <p:pic>
        <p:nvPicPr>
          <p:cNvPr id="1026" name="Picture 2" descr="https://pbs.twimg.com/profile_images/3414343621/fdcd55725345f93df0e42bcd9b4288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7"/>
          <p:cNvSpPr/>
          <p:nvPr/>
        </p:nvSpPr>
        <p:spPr>
          <a:xfrm>
            <a:off x="2437487" y="459926"/>
            <a:ext cx="4749556" cy="549022"/>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b="1" dirty="0" smtClean="0">
                <a:solidFill>
                  <a:srgbClr val="002060"/>
                </a:solidFill>
                <a:ea typeface="MS Mincho" panose="02020609040205080304" pitchFamily="49" charset="-128"/>
                <a:cs typeface="Arial" panose="020B0604020202020204" pitchFamily="34" charset="0"/>
              </a:rPr>
              <a:t>Intervención 1: Lado Tierra   </a:t>
            </a:r>
          </a:p>
          <a:p>
            <a:pPr algn="ctr" defTabSz="685783"/>
            <a:r>
              <a:rPr lang="es-CO" b="1" dirty="0" smtClean="0">
                <a:solidFill>
                  <a:srgbClr val="002060"/>
                </a:solidFill>
                <a:ea typeface="MS Mincho" panose="02020609040205080304" pitchFamily="49" charset="-128"/>
                <a:cs typeface="Arial" panose="020B0604020202020204" pitchFamily="34" charset="0"/>
              </a:rPr>
              <a:t>2016 a 2018</a:t>
            </a:r>
          </a:p>
        </p:txBody>
      </p:sp>
      <p:sp>
        <p:nvSpPr>
          <p:cNvPr id="3" name="Rectángulo 2"/>
          <p:cNvSpPr/>
          <p:nvPr/>
        </p:nvSpPr>
        <p:spPr>
          <a:xfrm>
            <a:off x="944902" y="1075114"/>
            <a:ext cx="8320324" cy="53287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p:cNvSpPr/>
          <p:nvPr/>
        </p:nvSpPr>
        <p:spPr>
          <a:xfrm>
            <a:off x="890156" y="1171650"/>
            <a:ext cx="8375071" cy="5232202"/>
          </a:xfrm>
          <a:prstGeom prst="rect">
            <a:avLst/>
          </a:prstGeom>
        </p:spPr>
        <p:txBody>
          <a:bodyPr wrap="square">
            <a:spAutoFit/>
          </a:bodyPr>
          <a:lstStyle/>
          <a:p>
            <a:pPr marL="457200">
              <a:spcAft>
                <a:spcPts val="0"/>
              </a:spcAft>
            </a:pPr>
            <a:r>
              <a:rPr lang="es-CO" sz="1400" b="1" i="1" dirty="0">
                <a:latin typeface="Calibri" panose="020F0502020204030204" pitchFamily="34" charset="0"/>
                <a:ea typeface="Calibri" panose="020F0502020204030204" pitchFamily="34" charset="0"/>
                <a:cs typeface="Times New Roman" panose="02020603050405020304" pitchFamily="18" charset="0"/>
              </a:rPr>
              <a:t>Terminal, edificios conexos, equipos, ambiental, adquisición de predios:</a:t>
            </a:r>
            <a:endParaRPr lang="es-CO"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Mejora y ampliación de los locales comerciales del Edificio Terminal</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del edificio terminal de pasajeros en arquitectura, instalaciones y aspectos normativos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Remodelación e Integración arquitectónica de fachadas e impermeabilización de cubiertas del edificio terminal</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Refuerzo del sistema de climatización en la zona pública del edificio terminal</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zonas administrativas (oficinas </a:t>
            </a:r>
            <a:r>
              <a:rPr lang="es-CO" sz="1400" dirty="0" err="1">
                <a:latin typeface="Calibri" panose="020F0502020204030204" pitchFamily="34" charset="0"/>
                <a:ea typeface="Calibri" panose="020F0502020204030204" pitchFamily="34" charset="0"/>
                <a:cs typeface="Times New Roman" panose="02020603050405020304" pitchFamily="18" charset="0"/>
              </a:rPr>
              <a:t>Aerocivil</a:t>
            </a:r>
            <a:r>
              <a:rPr lang="es-CO" sz="1400" dirty="0">
                <a:latin typeface="Calibri" panose="020F0502020204030204" pitchFamily="34" charset="0"/>
                <a:ea typeface="Calibri" panose="020F0502020204030204" pitchFamily="34" charset="0"/>
                <a:cs typeface="Times New Roman" panose="02020603050405020304" pitchFamily="18" charset="0"/>
              </a:rPr>
              <a:t>, CECOA, Meteorología, Centro de Control y Torre de Control) a normativa</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Remodelación y adecuación de instalaciones de sanidad</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Suministro de ambulancia</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Ampliación del edificio terminal de pasajeros nivel llegadas y recogida de equipajes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Nueva Terminal de Carga, demolición de edificios asociados, y nueva urbanización</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Reforma y adecuación edificio SEI</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Adquisición de máquinas de extinción de incendios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Adquisición de vehículos de inspección de rampa</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Renovación de pasarelas de embarque o puentes de abordaje</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y Construcción de nuevos parqueaderos vehiculares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Reformas y adecuación de la planta de tratamiento de aguas residuales y planta de bombeo y tratamiento de agua potable</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de instalaciones para gestión de residuos peligrosos y residuos sólidos convencionales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Desmantelamiento de cementerio de Aeronaves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Adecuación de Arroyos y Canales de Drenaje existentes así como construcción de nuevos tramos necesarios</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Actualización equipos y reformas en Subestaciones Eléctricas y Central Energética</a:t>
            </a:r>
          </a:p>
          <a:p>
            <a:pPr marL="342900" indent="-342900">
              <a:spcAft>
                <a:spcPts val="0"/>
              </a:spcAft>
              <a:buFont typeface="Calibri" panose="020F0502020204030204" pitchFamily="34" charset="0"/>
              <a:buChar char="-"/>
            </a:pPr>
            <a:r>
              <a:rPr lang="es-CO" sz="1400" dirty="0">
                <a:latin typeface="Calibri" panose="020F0502020204030204" pitchFamily="34" charset="0"/>
                <a:ea typeface="Calibri" panose="020F0502020204030204" pitchFamily="34" charset="0"/>
                <a:cs typeface="Times New Roman" panose="02020603050405020304" pitchFamily="18" charset="0"/>
              </a:rPr>
              <a:t>Adquisición de áreas fase I para urbanización y accesos Av. General y MRO</a:t>
            </a:r>
          </a:p>
        </p:txBody>
      </p:sp>
    </p:spTree>
    <p:extLst>
      <p:ext uri="{BB962C8B-B14F-4D97-AF65-F5344CB8AC3E}">
        <p14:creationId xmlns:p14="http://schemas.microsoft.com/office/powerpoint/2010/main" val="299667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3"/>
          <a:srcRect l="25902" t="17240" r="67483" b="71840"/>
          <a:stretch/>
        </p:blipFill>
        <p:spPr>
          <a:xfrm>
            <a:off x="5085938" y="5877648"/>
            <a:ext cx="598220" cy="555490"/>
          </a:xfrm>
          <a:prstGeom prst="rect">
            <a:avLst/>
          </a:prstGeom>
        </p:spPr>
      </p:pic>
      <p:pic>
        <p:nvPicPr>
          <p:cNvPr id="1026" name="Picture 2" descr="https://pbs.twimg.com/profile_images/3414343621/fdcd55725345f93df0e42bcd9b4288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497" y="5838636"/>
            <a:ext cx="633514" cy="6335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p:cNvGraphicFramePr>
            <a:graphicFrameLocks noGrp="1"/>
          </p:cNvGraphicFramePr>
          <p:nvPr>
            <p:extLst/>
          </p:nvPr>
        </p:nvGraphicFramePr>
        <p:xfrm>
          <a:off x="471056" y="1301585"/>
          <a:ext cx="8915398" cy="3456329"/>
        </p:xfrm>
        <a:graphic>
          <a:graphicData uri="http://schemas.openxmlformats.org/drawingml/2006/table">
            <a:tbl>
              <a:tblPr>
                <a:tableStyleId>{5C22544A-7EE6-4342-B048-85BDC9FD1C3A}</a:tableStyleId>
              </a:tblPr>
              <a:tblGrid>
                <a:gridCol w="1295282"/>
                <a:gridCol w="1088588"/>
                <a:gridCol w="1088588"/>
                <a:gridCol w="1088588"/>
                <a:gridCol w="1088588"/>
                <a:gridCol w="1088588"/>
                <a:gridCol w="1088588"/>
                <a:gridCol w="1088588"/>
              </a:tblGrid>
              <a:tr h="438035">
                <a:tc gridSpan="8">
                  <a:txBody>
                    <a:bodyPr/>
                    <a:lstStyle/>
                    <a:p>
                      <a:pPr algn="ctr" fontAlgn="ctr"/>
                      <a:r>
                        <a:rPr lang="es-CO" sz="2400" b="1" u="none" strike="noStrike" dirty="0">
                          <a:effectLst/>
                        </a:rPr>
                        <a:t>RESUMEN DE </a:t>
                      </a:r>
                      <a:r>
                        <a:rPr lang="es-CO" sz="2400" b="1" u="none" strike="noStrike" dirty="0" smtClean="0">
                          <a:effectLst/>
                        </a:rPr>
                        <a:t>INVERSIÓN – CAPEX </a:t>
                      </a:r>
                      <a:endParaRPr lang="es-CO" sz="2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359984">
                <a:tc gridSpan="8">
                  <a:txBody>
                    <a:bodyPr/>
                    <a:lstStyle/>
                    <a:p>
                      <a:pPr algn="ctr" fontAlgn="ctr"/>
                      <a:r>
                        <a:rPr lang="es-CO" sz="1600" b="1" u="none" strike="noStrike" dirty="0">
                          <a:effectLst/>
                        </a:rPr>
                        <a:t>INVERSIONES POR QUINQUENIO </a:t>
                      </a:r>
                      <a:r>
                        <a:rPr lang="es-CO" sz="1600" b="1" u="none" strike="noStrike" dirty="0" smtClean="0">
                          <a:effectLst/>
                        </a:rPr>
                        <a:t>(MILLONES DE COP </a:t>
                      </a:r>
                      <a:r>
                        <a:rPr lang="es-CO" sz="1600" b="1" u="none" strike="noStrike" dirty="0">
                          <a:effectLst/>
                        </a:rPr>
                        <a:t>CONSTANTES 2013)</a:t>
                      </a:r>
                      <a:endParaRPr lang="es-CO" sz="16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719969">
                <a:tc gridSpan="2">
                  <a:txBody>
                    <a:bodyPr/>
                    <a:lstStyle/>
                    <a:p>
                      <a:pPr algn="ctr" fontAlgn="ctr"/>
                      <a:r>
                        <a:rPr lang="es-CO" sz="1600" b="1" u="none" strike="noStrike" dirty="0">
                          <a:effectLst/>
                        </a:rPr>
                        <a:t>QUINQUENIO 1 </a:t>
                      </a:r>
                      <a:br>
                        <a:rPr lang="es-CO" sz="1600" b="1" u="none" strike="noStrike" dirty="0">
                          <a:effectLst/>
                        </a:rPr>
                      </a:br>
                      <a:r>
                        <a:rPr lang="es-CO" sz="1600" b="1" u="none" strike="noStrike" dirty="0">
                          <a:effectLst/>
                        </a:rPr>
                        <a:t>(</a:t>
                      </a:r>
                      <a:r>
                        <a:rPr lang="es-CO" sz="1600" b="1" u="none" strike="noStrike" dirty="0" smtClean="0">
                          <a:effectLst/>
                        </a:rPr>
                        <a:t>2015-2020)</a:t>
                      </a:r>
                      <a:endParaRPr lang="es-CO" sz="16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600" b="1" u="none" strike="noStrike" dirty="0">
                          <a:effectLst/>
                        </a:rPr>
                        <a:t>QUINQUENIO 2</a:t>
                      </a:r>
                      <a:br>
                        <a:rPr lang="es-CO" sz="1600" b="1" u="none" strike="noStrike" dirty="0">
                          <a:effectLst/>
                        </a:rPr>
                      </a:br>
                      <a:r>
                        <a:rPr lang="es-CO" sz="1600" b="1" u="none" strike="noStrike" dirty="0">
                          <a:effectLst/>
                        </a:rPr>
                        <a:t>(</a:t>
                      </a:r>
                      <a:r>
                        <a:rPr lang="es-CO" sz="1600" b="1" u="none" strike="noStrike" dirty="0" smtClean="0">
                          <a:effectLst/>
                        </a:rPr>
                        <a:t>2021-2025)</a:t>
                      </a:r>
                      <a:endParaRPr lang="es-CO" sz="16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600" b="1" u="none" strike="noStrike" dirty="0">
                          <a:effectLst/>
                        </a:rPr>
                        <a:t>QUINQUENIO 3</a:t>
                      </a:r>
                      <a:br>
                        <a:rPr lang="es-CO" sz="1600" b="1" u="none" strike="noStrike" dirty="0">
                          <a:effectLst/>
                        </a:rPr>
                      </a:br>
                      <a:r>
                        <a:rPr lang="es-CO" sz="1600" b="1" u="none" strike="noStrike" dirty="0">
                          <a:effectLst/>
                        </a:rPr>
                        <a:t>(</a:t>
                      </a:r>
                      <a:r>
                        <a:rPr lang="es-CO" sz="1600" b="1" u="none" strike="noStrike" dirty="0" smtClean="0">
                          <a:effectLst/>
                        </a:rPr>
                        <a:t>2026-2030)</a:t>
                      </a:r>
                      <a:endParaRPr lang="es-CO" sz="16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600" b="1" u="none" strike="noStrike" dirty="0">
                          <a:effectLst/>
                        </a:rPr>
                        <a:t>QUINQUENIO 4</a:t>
                      </a:r>
                      <a:br>
                        <a:rPr lang="es-CO" sz="1600" b="1" u="none" strike="noStrike" dirty="0">
                          <a:effectLst/>
                        </a:rPr>
                      </a:br>
                      <a:r>
                        <a:rPr lang="es-CO" sz="1600" b="1" u="none" strike="noStrike" dirty="0">
                          <a:effectLst/>
                        </a:rPr>
                        <a:t>(</a:t>
                      </a:r>
                      <a:r>
                        <a:rPr lang="es-CO" sz="1600" b="1" u="none" strike="noStrike" dirty="0" smtClean="0">
                          <a:effectLst/>
                        </a:rPr>
                        <a:t>2031-2035)</a:t>
                      </a:r>
                      <a:endParaRPr lang="es-CO" sz="16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r>
              <a:tr h="498404">
                <a:tc gridSpan="2">
                  <a:txBody>
                    <a:bodyPr/>
                    <a:lstStyle/>
                    <a:p>
                      <a:pPr algn="ctr" fontAlgn="ctr"/>
                      <a:r>
                        <a:rPr lang="es-CO" sz="1600" b="1" u="none" strike="noStrike" dirty="0" smtClean="0">
                          <a:effectLst/>
                        </a:rPr>
                        <a:t>206.802 </a:t>
                      </a:r>
                      <a:endParaRPr lang="es-CO" sz="16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600" b="1" u="none" strike="noStrike" dirty="0" smtClean="0">
                          <a:effectLst/>
                        </a:rPr>
                        <a:t>86.777</a:t>
                      </a:r>
                      <a:endParaRPr lang="es-CO" sz="16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600" b="1" u="none" strike="noStrike" dirty="0" smtClean="0">
                          <a:effectLst/>
                        </a:rPr>
                        <a:t>45.459  </a:t>
                      </a:r>
                      <a:endParaRPr lang="es-CO" sz="16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600" b="1" u="none" strike="noStrike" dirty="0" smtClean="0">
                          <a:effectLst/>
                        </a:rPr>
                        <a:t>6.623 </a:t>
                      </a:r>
                      <a:endParaRPr lang="es-CO" sz="16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r>
              <a:tr h="719969">
                <a:tc>
                  <a:txBody>
                    <a:bodyPr/>
                    <a:lstStyle/>
                    <a:p>
                      <a:pPr algn="ctr" fontAlgn="ctr"/>
                      <a:r>
                        <a:rPr lang="es-CO" sz="1300" b="1" u="none" strike="noStrike" dirty="0">
                          <a:effectLst/>
                        </a:rPr>
                        <a:t>Periodo de Intervención 1</a:t>
                      </a:r>
                      <a:endParaRPr lang="es-CO"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a:effectLst/>
                        </a:rPr>
                        <a:t>Periodo de Intervención 2</a:t>
                      </a:r>
                      <a:endParaRPr lang="es-CO"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a:effectLst/>
                        </a:rPr>
                        <a:t>Periodo de Intervención 3</a:t>
                      </a:r>
                      <a:endParaRPr lang="es-CO"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a:effectLst/>
                        </a:rPr>
                        <a:t>Periodo de Intervención 4</a:t>
                      </a:r>
                      <a:endParaRPr lang="es-CO"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a:effectLst/>
                        </a:rPr>
                        <a:t>Periodo de Intervención 5</a:t>
                      </a:r>
                      <a:endParaRPr lang="es-CO"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a:effectLst/>
                        </a:rPr>
                        <a:t>Periodo de Intervención 6</a:t>
                      </a:r>
                      <a:endParaRPr lang="es-CO"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a:effectLst/>
                        </a:rPr>
                        <a:t>Periodo de Intervención 7</a:t>
                      </a:r>
                      <a:endParaRPr lang="es-CO"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a:effectLst/>
                        </a:rPr>
                        <a:t>Periodo de Intervención 8</a:t>
                      </a:r>
                      <a:endParaRPr lang="es-CO"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84">
                <a:tc>
                  <a:txBody>
                    <a:bodyPr/>
                    <a:lstStyle/>
                    <a:p>
                      <a:pPr algn="ctr" fontAlgn="ctr"/>
                      <a:r>
                        <a:rPr lang="es-CO" sz="1300" b="1" u="none" strike="noStrike" dirty="0" smtClean="0">
                          <a:effectLst/>
                        </a:rPr>
                        <a:t>203.045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smtClean="0">
                          <a:effectLst/>
                        </a:rPr>
                        <a:t>3.757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smtClean="0">
                          <a:effectLst/>
                        </a:rPr>
                        <a:t>13.152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smtClean="0">
                          <a:effectLst/>
                        </a:rPr>
                        <a:t>73.624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smtClean="0">
                          <a:effectLst/>
                        </a:rPr>
                        <a:t>43.114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smtClean="0">
                          <a:effectLst/>
                        </a:rPr>
                        <a:t>2.340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smtClean="0">
                          <a:effectLst/>
                        </a:rPr>
                        <a:t>132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300" b="1" u="none" strike="noStrike" dirty="0" smtClean="0">
                          <a:effectLst/>
                        </a:rPr>
                        <a:t>6.490  </a:t>
                      </a:r>
                      <a:endParaRPr lang="es-CO" sz="1300" b="1" i="0" u="none" strike="noStrike" dirty="0">
                        <a:solidFill>
                          <a:srgbClr val="FF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984">
                <a:tc>
                  <a:txBody>
                    <a:bodyPr/>
                    <a:lstStyle/>
                    <a:p>
                      <a:pPr algn="ctr" fontAlgn="b"/>
                      <a:r>
                        <a:rPr lang="es-CO" sz="1400" b="1" i="0" u="none" strike="noStrike" dirty="0">
                          <a:solidFill>
                            <a:schemeClr val="accent2">
                              <a:lumMod val="50000"/>
                            </a:schemeClr>
                          </a:solidFill>
                          <a:effectLst/>
                          <a:latin typeface="Calibri" panose="020F0502020204030204" pitchFamily="34" charset="0"/>
                        </a:rPr>
                        <a:t>58,74%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i="0" u="none" strike="noStrike" dirty="0">
                          <a:solidFill>
                            <a:schemeClr val="accent2">
                              <a:lumMod val="50000"/>
                            </a:schemeClr>
                          </a:solidFill>
                          <a:effectLst/>
                          <a:latin typeface="Calibri" panose="020F0502020204030204" pitchFamily="34" charset="0"/>
                        </a:rPr>
                        <a:t>1,09%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i="0" u="none" strike="noStrike" dirty="0">
                          <a:solidFill>
                            <a:schemeClr val="accent2">
                              <a:lumMod val="50000"/>
                            </a:schemeClr>
                          </a:solidFill>
                          <a:effectLst/>
                          <a:latin typeface="Calibri" panose="020F0502020204030204" pitchFamily="34" charset="0"/>
                        </a:rPr>
                        <a:t>3,80%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i="0" u="none" strike="noStrike" dirty="0">
                          <a:solidFill>
                            <a:schemeClr val="accent2">
                              <a:lumMod val="50000"/>
                            </a:schemeClr>
                          </a:solidFill>
                          <a:effectLst/>
                          <a:latin typeface="Calibri" panose="020F0502020204030204" pitchFamily="34" charset="0"/>
                        </a:rPr>
                        <a:t>21,30%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i="0" u="none" strike="noStrike" dirty="0">
                          <a:solidFill>
                            <a:schemeClr val="accent2">
                              <a:lumMod val="50000"/>
                            </a:schemeClr>
                          </a:solidFill>
                          <a:effectLst/>
                          <a:latin typeface="Calibri" panose="020F0502020204030204" pitchFamily="34" charset="0"/>
                        </a:rPr>
                        <a:t>12,47%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i="0" u="none" strike="noStrike" dirty="0">
                          <a:solidFill>
                            <a:schemeClr val="accent2">
                              <a:lumMod val="50000"/>
                            </a:schemeClr>
                          </a:solidFill>
                          <a:effectLst/>
                          <a:latin typeface="Calibri" panose="020F0502020204030204" pitchFamily="34" charset="0"/>
                        </a:rPr>
                        <a:t>0,68%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i="0" u="none" strike="noStrike" dirty="0">
                          <a:solidFill>
                            <a:schemeClr val="accent2">
                              <a:lumMod val="50000"/>
                            </a:schemeClr>
                          </a:solidFill>
                          <a:effectLst/>
                          <a:latin typeface="Calibri" panose="020F0502020204030204" pitchFamily="34" charset="0"/>
                        </a:rPr>
                        <a:t>0,04%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400" b="1" i="0" u="none" strike="noStrike" dirty="0">
                          <a:solidFill>
                            <a:schemeClr val="accent2">
                              <a:lumMod val="50000"/>
                            </a:schemeClr>
                          </a:solidFill>
                          <a:effectLst/>
                          <a:latin typeface="Calibri" panose="020F0502020204030204" pitchFamily="34" charset="0"/>
                        </a:rPr>
                        <a:t>1,88%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1 Título"/>
          <p:cNvSpPr txBox="1">
            <a:spLocks/>
          </p:cNvSpPr>
          <p:nvPr/>
        </p:nvSpPr>
        <p:spPr bwMode="auto">
          <a:xfrm>
            <a:off x="798961" y="4706741"/>
            <a:ext cx="842010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Impact"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tx1"/>
                </a:solidFill>
                <a:latin typeface="Impact" pitchFamily="34" charset="0"/>
                <a:ea typeface="ＭＳ Ｐゴシック" charset="0"/>
                <a:cs typeface="ＭＳ Ｐゴシック" charset="0"/>
              </a:defRPr>
            </a:lvl2pPr>
            <a:lvl3pPr algn="ctr" rtl="0" eaLnBrk="0" fontAlgn="base" hangingPunct="0">
              <a:spcBef>
                <a:spcPct val="0"/>
              </a:spcBef>
              <a:spcAft>
                <a:spcPct val="0"/>
              </a:spcAft>
              <a:defRPr sz="4000" b="1">
                <a:solidFill>
                  <a:schemeClr val="tx1"/>
                </a:solidFill>
                <a:latin typeface="Impact" pitchFamily="34" charset="0"/>
                <a:ea typeface="ＭＳ Ｐゴシック" charset="0"/>
                <a:cs typeface="ＭＳ Ｐゴシック" charset="0"/>
              </a:defRPr>
            </a:lvl3pPr>
            <a:lvl4pPr algn="ctr" rtl="0" eaLnBrk="0" fontAlgn="base" hangingPunct="0">
              <a:spcBef>
                <a:spcPct val="0"/>
              </a:spcBef>
              <a:spcAft>
                <a:spcPct val="0"/>
              </a:spcAft>
              <a:defRPr sz="4000" b="1">
                <a:solidFill>
                  <a:schemeClr val="tx1"/>
                </a:solidFill>
                <a:latin typeface="Impact" pitchFamily="34" charset="0"/>
                <a:ea typeface="ＭＳ Ｐゴシック" charset="0"/>
                <a:cs typeface="ＭＳ Ｐゴシック" charset="0"/>
              </a:defRPr>
            </a:lvl4pPr>
            <a:lvl5pPr algn="ctr" rtl="0" eaLnBrk="0" fontAlgn="base" hangingPunct="0">
              <a:spcBef>
                <a:spcPct val="0"/>
              </a:spcBef>
              <a:spcAft>
                <a:spcPct val="0"/>
              </a:spcAft>
              <a:defRPr sz="4000" b="1">
                <a:solidFill>
                  <a:schemeClr val="tx1"/>
                </a:solidFill>
                <a:latin typeface="Impact"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s-CO" sz="2000" dirty="0">
                <a:solidFill>
                  <a:srgbClr val="376092"/>
                </a:solidFill>
                <a:latin typeface="Verdana" pitchFamily="34" charset="0"/>
                <a:ea typeface="ＭＳ Ｐゴシック" pitchFamily="34" charset="-128"/>
              </a:rPr>
              <a:t/>
            </a:r>
            <a:br>
              <a:rPr lang="es-CO" sz="2000" dirty="0">
                <a:solidFill>
                  <a:srgbClr val="376092"/>
                </a:solidFill>
                <a:latin typeface="Verdana" pitchFamily="34" charset="0"/>
                <a:ea typeface="ＭＳ Ｐゴシック" pitchFamily="34" charset="-128"/>
              </a:rPr>
            </a:br>
            <a:r>
              <a:rPr lang="es-CO" sz="2000" dirty="0">
                <a:solidFill>
                  <a:srgbClr val="376092"/>
                </a:solidFill>
                <a:latin typeface="Verdana" pitchFamily="34" charset="0"/>
                <a:ea typeface="ＭＳ Ｐゴシック" pitchFamily="34" charset="-128"/>
              </a:rPr>
              <a:t>CAPEX TOTAL $345.657 Millones</a:t>
            </a:r>
            <a:endParaRPr lang="es-CO" sz="2000" dirty="0">
              <a:latin typeface="Calibri" pitchFamily="34" charset="0"/>
              <a:ea typeface="ＭＳ Ｐゴシック" pitchFamily="34" charset="-128"/>
            </a:endParaRPr>
          </a:p>
        </p:txBody>
      </p:sp>
    </p:spTree>
    <p:extLst>
      <p:ext uri="{BB962C8B-B14F-4D97-AF65-F5344CB8AC3E}">
        <p14:creationId xmlns:p14="http://schemas.microsoft.com/office/powerpoint/2010/main" val="544523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graphicFrame>
        <p:nvGraphicFramePr>
          <p:cNvPr id="6" name="3 Tabla"/>
          <p:cNvGraphicFramePr>
            <a:graphicFrameLocks noGrp="1"/>
          </p:cNvGraphicFramePr>
          <p:nvPr>
            <p:extLst>
              <p:ext uri="{D42A27DB-BD31-4B8C-83A1-F6EECF244321}">
                <p14:modId xmlns:p14="http://schemas.microsoft.com/office/powerpoint/2010/main" val="4283041692"/>
              </p:ext>
            </p:extLst>
          </p:nvPr>
        </p:nvGraphicFramePr>
        <p:xfrm>
          <a:off x="5229885" y="1538794"/>
          <a:ext cx="3332787" cy="3059161"/>
        </p:xfrm>
        <a:graphic>
          <a:graphicData uri="http://schemas.openxmlformats.org/drawingml/2006/table">
            <a:tbl>
              <a:tblPr firstRow="1" bandRow="1">
                <a:tableStyleId>{BC89EF96-8CEA-46FF-86C4-4CE0E7609802}</a:tableStyleId>
              </a:tblPr>
              <a:tblGrid>
                <a:gridCol w="1986853"/>
                <a:gridCol w="1345934"/>
              </a:tblGrid>
              <a:tr h="301254">
                <a:tc>
                  <a:txBody>
                    <a:bodyPr/>
                    <a:lstStyle/>
                    <a:p>
                      <a:pPr marL="0" algn="l" defTabSz="914400" rtl="0" eaLnBrk="1" latinLnBrk="0" hangingPunct="1"/>
                      <a:r>
                        <a:rPr lang="es-ES" sz="1000" kern="1200" dirty="0" smtClean="0">
                          <a:latin typeface="+mn-lt"/>
                        </a:rPr>
                        <a:t>Contrato</a:t>
                      </a:r>
                      <a:endParaRPr lang="es-CO" sz="1000" b="1" kern="1200" dirty="0">
                        <a:solidFill>
                          <a:schemeClr val="dk1"/>
                        </a:solidFill>
                        <a:latin typeface="+mn-lt"/>
                        <a:ea typeface="+mn-ea"/>
                        <a:cs typeface="Arial" panose="020B0604020202020204" pitchFamily="34" charset="0"/>
                      </a:endParaRPr>
                    </a:p>
                  </a:txBody>
                  <a:tcPr marL="68580" marR="68580" marT="34290" marB="34290"/>
                </a:tc>
                <a:tc>
                  <a:txBody>
                    <a:bodyPr/>
                    <a:lstStyle/>
                    <a:p>
                      <a:pPr lvl="0" algn="ctr"/>
                      <a:r>
                        <a:rPr lang="es-MX" sz="1000" dirty="0" smtClean="0"/>
                        <a:t>No. </a:t>
                      </a:r>
                      <a:r>
                        <a:rPr lang="es-ES" sz="1000" b="0" dirty="0" smtClean="0"/>
                        <a:t>058-CON-2000</a:t>
                      </a:r>
                      <a:r>
                        <a:rPr lang="es-MX" sz="1000" b="0" dirty="0" smtClean="0"/>
                        <a:t> </a:t>
                      </a:r>
                      <a:endParaRPr lang="es-MX" sz="1000" b="0" dirty="0"/>
                    </a:p>
                  </a:txBody>
                  <a:tcPr marL="7144" marR="7144" marT="7144" marB="0" anchor="ctr"/>
                </a:tc>
              </a:tr>
              <a:tr h="347875">
                <a:tc>
                  <a:txBody>
                    <a:bodyPr/>
                    <a:lstStyle/>
                    <a:p>
                      <a:pPr marL="0" algn="l" defTabSz="914400" rtl="0" eaLnBrk="1" latinLnBrk="0" hangingPunct="1"/>
                      <a:r>
                        <a:rPr lang="es-CO" sz="1000" kern="1200" dirty="0" smtClean="0">
                          <a:latin typeface="+mn-lt"/>
                        </a:rPr>
                        <a:t>Concesionario</a:t>
                      </a:r>
                      <a:endParaRPr lang="es-CO" sz="1000" b="1" kern="1200" dirty="0">
                        <a:solidFill>
                          <a:schemeClr val="dk1"/>
                        </a:solidFill>
                        <a:latin typeface="+mn-lt"/>
                        <a:ea typeface="+mn-ea"/>
                        <a:cs typeface="Arial" panose="020B0604020202020204" pitchFamily="34" charset="0"/>
                      </a:endParaRPr>
                    </a:p>
                  </a:txBody>
                  <a:tcPr marL="68580" marR="68580" marT="34290" marB="34290" anchor="ctr"/>
                </a:tc>
                <a:tc>
                  <a:txBody>
                    <a:bodyPr/>
                    <a:lstStyle/>
                    <a:p>
                      <a:pPr lvl="0" algn="ctr"/>
                      <a:r>
                        <a:rPr lang="es-MX" sz="1000" dirty="0" smtClean="0">
                          <a:latin typeface="+mn-lt"/>
                        </a:rPr>
                        <a:t>AEROCALI</a:t>
                      </a:r>
                      <a:r>
                        <a:rPr lang="es-MX" sz="1000" baseline="0" dirty="0" smtClean="0">
                          <a:latin typeface="+mn-lt"/>
                        </a:rPr>
                        <a:t> S.A.</a:t>
                      </a:r>
                      <a:endParaRPr lang="es-MX" sz="1000" dirty="0">
                        <a:latin typeface="+mn-lt"/>
                      </a:endParaRPr>
                    </a:p>
                  </a:txBody>
                  <a:tcPr marL="0" marR="0" marT="0" marB="0" anchor="ctr"/>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latin typeface="+mn-lt"/>
                        </a:rPr>
                        <a:t>Fecha de suscripción</a:t>
                      </a:r>
                      <a:endParaRPr lang="es-ES" sz="1000" b="1"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01/06/2000</a:t>
                      </a:r>
                      <a:endParaRPr lang="es-CO" sz="1000" b="0" kern="1200" dirty="0">
                        <a:solidFill>
                          <a:schemeClr val="dk1"/>
                        </a:solidFill>
                        <a:latin typeface="+mn-lt"/>
                        <a:ea typeface="+mn-ea"/>
                        <a:cs typeface="Arial" panose="020B0604020202020204" pitchFamily="34" charset="0"/>
                      </a:endParaRPr>
                    </a:p>
                  </a:txBody>
                  <a:tcPr marL="68580" marR="68580" marT="34290" marB="34290"/>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latin typeface="+mn-lt"/>
                        </a:rPr>
                        <a:t>Fecha de inicio del</a:t>
                      </a:r>
                      <a:r>
                        <a:rPr lang="es-ES" sz="1000" kern="1200" baseline="0" dirty="0" smtClean="0">
                          <a:latin typeface="+mn-lt"/>
                        </a:rPr>
                        <a:t> contrato</a:t>
                      </a:r>
                      <a:endParaRPr lang="es-ES" sz="1000" b="1"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01/09/2000</a:t>
                      </a:r>
                      <a:endParaRPr lang="es-CO" sz="1000" b="0" kern="1200" dirty="0">
                        <a:solidFill>
                          <a:schemeClr val="dk1"/>
                        </a:solidFill>
                        <a:latin typeface="+mn-lt"/>
                        <a:ea typeface="+mn-ea"/>
                        <a:cs typeface="Arial" panose="020B0604020202020204" pitchFamily="34" charset="0"/>
                      </a:endParaRPr>
                    </a:p>
                  </a:txBody>
                  <a:tcPr marL="68580" marR="68580" marT="34290" marB="34290" anchor="ctr"/>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latin typeface="+mn-lt"/>
                        </a:rPr>
                        <a:t>Plazo </a:t>
                      </a:r>
                      <a:endParaRPr lang="es-ES" sz="1000" b="1"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20 años</a:t>
                      </a:r>
                    </a:p>
                  </a:txBody>
                  <a:tcPr marL="68580" marR="68580" marT="34290" marB="34290"/>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Fecha</a:t>
                      </a:r>
                      <a:r>
                        <a:rPr lang="es-ES" sz="1000" b="0" kern="1200" baseline="0" dirty="0" smtClean="0">
                          <a:solidFill>
                            <a:schemeClr val="dk1"/>
                          </a:solidFill>
                          <a:latin typeface="+mn-lt"/>
                          <a:ea typeface="+mn-ea"/>
                          <a:cs typeface="Arial" panose="020B0604020202020204" pitchFamily="34" charset="0"/>
                        </a:rPr>
                        <a:t> de finalización del contrato</a:t>
                      </a:r>
                      <a:endParaRPr lang="es-ES" sz="1000" b="0"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31/08/2020</a:t>
                      </a:r>
                    </a:p>
                  </a:txBody>
                  <a:tcPr marL="68580" marR="68580" marT="34290" marB="34290"/>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Fecha</a:t>
                      </a:r>
                      <a:r>
                        <a:rPr lang="es-ES" sz="1000" b="0" kern="1200" baseline="0" dirty="0" smtClean="0">
                          <a:solidFill>
                            <a:schemeClr val="dk1"/>
                          </a:solidFill>
                          <a:latin typeface="+mn-lt"/>
                          <a:ea typeface="+mn-ea"/>
                          <a:cs typeface="Arial" panose="020B0604020202020204" pitchFamily="34" charset="0"/>
                        </a:rPr>
                        <a:t> Suscripción Otrosí No. 1</a:t>
                      </a:r>
                      <a:endParaRPr lang="es-ES" sz="1000" b="0"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30/12/2013</a:t>
                      </a:r>
                      <a:endParaRPr lang="es-CO" sz="1000" b="0" kern="1200" dirty="0">
                        <a:solidFill>
                          <a:schemeClr val="dk1"/>
                        </a:solidFill>
                        <a:latin typeface="+mn-lt"/>
                        <a:ea typeface="+mn-ea"/>
                        <a:cs typeface="Arial" panose="020B0604020202020204" pitchFamily="34" charset="0"/>
                      </a:endParaRPr>
                    </a:p>
                  </a:txBody>
                  <a:tcPr marL="68580" marR="68580" marT="34290" marB="34290"/>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Fecha</a:t>
                      </a:r>
                      <a:r>
                        <a:rPr lang="es-ES" sz="1000" b="0" kern="1200" baseline="0" dirty="0" smtClean="0">
                          <a:solidFill>
                            <a:schemeClr val="dk1"/>
                          </a:solidFill>
                          <a:latin typeface="+mn-lt"/>
                          <a:ea typeface="+mn-ea"/>
                          <a:cs typeface="Arial" panose="020B0604020202020204" pitchFamily="34" charset="0"/>
                        </a:rPr>
                        <a:t> Suscripción Otrosí No. 2</a:t>
                      </a:r>
                      <a:endParaRPr lang="es-ES" sz="1000" b="0"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28/10/2014</a:t>
                      </a:r>
                      <a:endParaRPr lang="es-CO" sz="1000" b="0" kern="1200" dirty="0">
                        <a:solidFill>
                          <a:schemeClr val="dk1"/>
                        </a:solidFill>
                        <a:latin typeface="+mn-lt"/>
                        <a:ea typeface="+mn-ea"/>
                        <a:cs typeface="Arial" panose="020B0604020202020204" pitchFamily="34" charset="0"/>
                      </a:endParaRPr>
                    </a:p>
                  </a:txBody>
                  <a:tcPr marL="68580" marR="68580" marT="34290" marB="34290"/>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Fecha</a:t>
                      </a:r>
                      <a:r>
                        <a:rPr lang="es-ES" sz="1000" b="0" kern="1200" baseline="0" dirty="0" smtClean="0">
                          <a:solidFill>
                            <a:schemeClr val="dk1"/>
                          </a:solidFill>
                          <a:latin typeface="+mn-lt"/>
                          <a:ea typeface="+mn-ea"/>
                          <a:cs typeface="Arial" panose="020B0604020202020204" pitchFamily="34" charset="0"/>
                        </a:rPr>
                        <a:t> Suscripción Otrosí No. 3</a:t>
                      </a:r>
                      <a:endParaRPr lang="es-ES" sz="1000" b="0"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05/06/2015</a:t>
                      </a:r>
                      <a:endParaRPr lang="es-CO" sz="1000" b="0" kern="1200" dirty="0">
                        <a:solidFill>
                          <a:schemeClr val="dk1"/>
                        </a:solidFill>
                        <a:latin typeface="+mn-lt"/>
                        <a:ea typeface="+mn-ea"/>
                        <a:cs typeface="Arial" panose="020B0604020202020204" pitchFamily="34" charset="0"/>
                      </a:endParaRPr>
                    </a:p>
                  </a:txBody>
                  <a:tcPr marL="68580" marR="68580" marT="34290" marB="34290"/>
                </a:tc>
              </a:tr>
              <a:tr h="301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Fecha</a:t>
                      </a:r>
                      <a:r>
                        <a:rPr lang="es-ES" sz="1000" b="0" kern="1200" baseline="0" dirty="0" smtClean="0">
                          <a:solidFill>
                            <a:schemeClr val="dk1"/>
                          </a:solidFill>
                          <a:latin typeface="+mn-lt"/>
                          <a:ea typeface="+mn-ea"/>
                          <a:cs typeface="Arial" panose="020B0604020202020204" pitchFamily="34" charset="0"/>
                        </a:rPr>
                        <a:t> de Subrogación a la ANI</a:t>
                      </a:r>
                      <a:endParaRPr lang="es-ES" sz="1000" b="0"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31/12/2013</a:t>
                      </a:r>
                      <a:endParaRPr lang="es-CO" sz="1000" b="0" kern="1200" dirty="0">
                        <a:solidFill>
                          <a:schemeClr val="dk1"/>
                        </a:solidFill>
                        <a:latin typeface="+mn-lt"/>
                        <a:ea typeface="+mn-ea"/>
                        <a:cs typeface="Arial" panose="020B0604020202020204" pitchFamily="34" charset="0"/>
                      </a:endParaRPr>
                    </a:p>
                  </a:txBody>
                  <a:tcPr marL="68580" marR="68580" marT="34290" marB="34290"/>
                </a:tc>
              </a:tr>
            </a:tbl>
          </a:graphicData>
        </a:graphic>
      </p:graphicFrame>
      <p:sp>
        <p:nvSpPr>
          <p:cNvPr id="7" name="30 CuadroTexto"/>
          <p:cNvSpPr txBox="1">
            <a:spLocks noChangeArrowheads="1"/>
          </p:cNvSpPr>
          <p:nvPr/>
        </p:nvSpPr>
        <p:spPr bwMode="auto">
          <a:xfrm flipH="1">
            <a:off x="5192820" y="4633325"/>
            <a:ext cx="3332786" cy="253916"/>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050" dirty="0">
                <a:solidFill>
                  <a:prstClr val="white"/>
                </a:solidFill>
                <a:latin typeface="Calibri" panose="020F0502020204030204" pitchFamily="34" charset="0"/>
                <a:cs typeface="Arial" pitchFamily="34" charset="0"/>
              </a:rPr>
              <a:t>COMPOSICIÓN ACCIONARIA</a:t>
            </a:r>
          </a:p>
        </p:txBody>
      </p:sp>
      <p:graphicFrame>
        <p:nvGraphicFramePr>
          <p:cNvPr id="8" name="3 Tabla"/>
          <p:cNvGraphicFramePr>
            <a:graphicFrameLocks noGrp="1"/>
          </p:cNvGraphicFramePr>
          <p:nvPr>
            <p:extLst/>
          </p:nvPr>
        </p:nvGraphicFramePr>
        <p:xfrm>
          <a:off x="5192820" y="4961396"/>
          <a:ext cx="3332790" cy="662940"/>
        </p:xfrm>
        <a:graphic>
          <a:graphicData uri="http://schemas.openxmlformats.org/drawingml/2006/table">
            <a:tbl>
              <a:tblPr firstRow="1" bandRow="1">
                <a:tableStyleId>{BC89EF96-8CEA-46FF-86C4-4CE0E7609802}</a:tableStyleId>
              </a:tblPr>
              <a:tblGrid>
                <a:gridCol w="2580719"/>
                <a:gridCol w="752071"/>
              </a:tblGrid>
              <a:tr h="217170">
                <a:tc>
                  <a:txBody>
                    <a:bodyPr/>
                    <a:lstStyle/>
                    <a:p>
                      <a:pPr marL="0" algn="l" defTabSz="914400" rtl="0" eaLnBrk="1" latinLnBrk="0" hangingPunct="1"/>
                      <a:r>
                        <a:rPr lang="es-ES" sz="1000" b="0" kern="1200" dirty="0" smtClean="0">
                          <a:solidFill>
                            <a:schemeClr val="tx1"/>
                          </a:solidFill>
                          <a:latin typeface="+mn-lt"/>
                          <a:ea typeface="+mn-ea"/>
                          <a:cs typeface="+mn-cs"/>
                        </a:rPr>
                        <a:t>AENA</a:t>
                      </a:r>
                      <a:r>
                        <a:rPr lang="es-ES" sz="1000" b="0" kern="1200" baseline="0" dirty="0" smtClean="0">
                          <a:solidFill>
                            <a:schemeClr val="tx1"/>
                          </a:solidFill>
                          <a:latin typeface="+mn-lt"/>
                          <a:ea typeface="+mn-ea"/>
                          <a:cs typeface="+mn-cs"/>
                        </a:rPr>
                        <a:t> DESARROLLO INTERNACIONAL S.A.</a:t>
                      </a:r>
                      <a:endParaRPr lang="es-CO" sz="1000" b="0" kern="1200" dirty="0">
                        <a:solidFill>
                          <a:schemeClr val="dk1"/>
                        </a:solidFill>
                        <a:latin typeface="+mn-lt"/>
                        <a:ea typeface="+mn-ea"/>
                        <a:cs typeface="Arial" panose="020B0604020202020204" pitchFamily="34" charset="0"/>
                      </a:endParaRPr>
                    </a:p>
                  </a:txBody>
                  <a:tcPr marL="68580" marR="68580" marT="34290" marB="34290"/>
                </a:tc>
                <a:tc>
                  <a:txBody>
                    <a:bodyPr/>
                    <a:lstStyle/>
                    <a:p>
                      <a:pPr algn="ctr" fontAlgn="ctr"/>
                      <a:r>
                        <a:rPr lang="es-CO" sz="1000" b="0" i="0" u="none" strike="noStrike" dirty="0" smtClean="0">
                          <a:solidFill>
                            <a:schemeClr val="tx1"/>
                          </a:solidFill>
                          <a:effectLst/>
                          <a:latin typeface="+mn-lt"/>
                          <a:cs typeface="+mn-cs"/>
                        </a:rPr>
                        <a:t>51,01 %</a:t>
                      </a:r>
                      <a:endParaRPr lang="es-CO" sz="1000" b="0" i="0" u="none" strike="noStrike" dirty="0" smtClean="0">
                        <a:solidFill>
                          <a:srgbClr val="000000"/>
                        </a:solidFill>
                        <a:effectLst/>
                        <a:latin typeface="+mn-lt"/>
                        <a:cs typeface="Arial" panose="020B0604020202020204" pitchFamily="34" charset="0"/>
                      </a:endParaRPr>
                    </a:p>
                  </a:txBody>
                  <a:tcPr marL="7144" marR="7144" marT="7144" marB="0" anchor="ctr"/>
                </a:tc>
              </a:tr>
              <a:tr h="21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latin typeface="+mn-lt"/>
                        </a:rPr>
                        <a:t>CORPORACIÓN</a:t>
                      </a:r>
                      <a:r>
                        <a:rPr lang="es-ES" sz="1000" b="0" kern="1200" baseline="0" dirty="0" smtClean="0">
                          <a:latin typeface="+mn-lt"/>
                        </a:rPr>
                        <a:t> FINANCIERA COLOMBIA S.A.</a:t>
                      </a:r>
                      <a:endParaRPr lang="es-ES" sz="1000" b="0"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baseline="0" dirty="0" smtClean="0">
                          <a:solidFill>
                            <a:schemeClr val="dk1"/>
                          </a:solidFill>
                          <a:latin typeface="+mn-lt"/>
                          <a:ea typeface="+mn-ea"/>
                          <a:cs typeface="Arial" panose="020B0604020202020204" pitchFamily="34" charset="0"/>
                        </a:rPr>
                        <a:t>49,09 %</a:t>
                      </a:r>
                      <a:endParaRPr lang="es-CO" sz="1000" b="0" kern="1200" dirty="0">
                        <a:solidFill>
                          <a:schemeClr val="dk1"/>
                        </a:solidFill>
                        <a:latin typeface="+mn-lt"/>
                        <a:ea typeface="+mn-ea"/>
                        <a:cs typeface="Arial" panose="020B0604020202020204" pitchFamily="34" charset="0"/>
                      </a:endParaRPr>
                    </a:p>
                  </a:txBody>
                  <a:tcPr marL="68580" marR="68580" marT="34290" marB="34290"/>
                </a:tc>
              </a:tr>
              <a:tr h="21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1" kern="1200" dirty="0" smtClean="0">
                          <a:solidFill>
                            <a:schemeClr val="dk1"/>
                          </a:solidFill>
                          <a:latin typeface="+mn-lt"/>
                          <a:ea typeface="+mn-ea"/>
                          <a:cs typeface="Arial" panose="020B0604020202020204" pitchFamily="34" charset="0"/>
                        </a:rPr>
                        <a:t>TOTAL</a:t>
                      </a:r>
                    </a:p>
                  </a:txBody>
                  <a:tcPr marL="68580" marR="68580" marT="34290" marB="34290">
                    <a:solidFill>
                      <a:schemeClr val="accent1">
                        <a:lumMod val="40000"/>
                        <a:lumOff val="60000"/>
                      </a:schemeClr>
                    </a:solidFill>
                  </a:tcPr>
                </a:tc>
                <a:tc>
                  <a:txBody>
                    <a:bodyPr/>
                    <a:lstStyle/>
                    <a:p>
                      <a:pPr marL="0" algn="ctr" defTabSz="914400" rtl="0" eaLnBrk="1" latinLnBrk="0" hangingPunct="1"/>
                      <a:r>
                        <a:rPr lang="es-CO" sz="1000" b="1" kern="1200" dirty="0" smtClean="0">
                          <a:solidFill>
                            <a:schemeClr val="dk1"/>
                          </a:solidFill>
                          <a:latin typeface="+mn-lt"/>
                          <a:ea typeface="+mn-ea"/>
                          <a:cs typeface="Arial" panose="020B0604020202020204" pitchFamily="34" charset="0"/>
                        </a:rPr>
                        <a:t>100,00 %</a:t>
                      </a:r>
                      <a:endParaRPr lang="es-CO" sz="1000" b="1" kern="1200" dirty="0">
                        <a:solidFill>
                          <a:schemeClr val="dk1"/>
                        </a:solidFill>
                        <a:latin typeface="+mn-lt"/>
                        <a:ea typeface="+mn-ea"/>
                        <a:cs typeface="Arial" panose="020B0604020202020204" pitchFamily="34" charset="0"/>
                      </a:endParaRPr>
                    </a:p>
                  </a:txBody>
                  <a:tcPr marL="68580" marR="68580" marT="34290" marB="34290">
                    <a:solidFill>
                      <a:schemeClr val="accent1">
                        <a:lumMod val="40000"/>
                        <a:lumOff val="60000"/>
                      </a:schemeClr>
                    </a:solidFill>
                  </a:tcPr>
                </a:tc>
              </a:tr>
            </a:tbl>
          </a:graphicData>
        </a:graphic>
      </p:graphicFrame>
      <p:pic>
        <p:nvPicPr>
          <p:cNvPr id="9" name="5 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59" y="1538793"/>
            <a:ext cx="3231356" cy="300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30 CuadroTexto"/>
          <p:cNvSpPr txBox="1">
            <a:spLocks noChangeArrowheads="1"/>
          </p:cNvSpPr>
          <p:nvPr/>
        </p:nvSpPr>
        <p:spPr bwMode="auto">
          <a:xfrm flipH="1">
            <a:off x="1874658" y="4633325"/>
            <a:ext cx="3231356" cy="230832"/>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900" dirty="0">
                <a:solidFill>
                  <a:prstClr val="white"/>
                </a:solidFill>
                <a:latin typeface="Arial" pitchFamily="34" charset="0"/>
                <a:cs typeface="Arial" pitchFamily="34" charset="0"/>
              </a:rPr>
              <a:t>OBJETO DEL CONTRATO</a:t>
            </a:r>
          </a:p>
        </p:txBody>
      </p:sp>
      <p:graphicFrame>
        <p:nvGraphicFramePr>
          <p:cNvPr id="11" name="4 Tabla"/>
          <p:cNvGraphicFramePr>
            <a:graphicFrameLocks noGrp="1"/>
          </p:cNvGraphicFramePr>
          <p:nvPr>
            <p:extLst>
              <p:ext uri="{D42A27DB-BD31-4B8C-83A1-F6EECF244321}">
                <p14:modId xmlns:p14="http://schemas.microsoft.com/office/powerpoint/2010/main" val="3026040360"/>
              </p:ext>
            </p:extLst>
          </p:nvPr>
        </p:nvGraphicFramePr>
        <p:xfrm>
          <a:off x="1874658" y="4947964"/>
          <a:ext cx="3231356" cy="713284"/>
        </p:xfrm>
        <a:graphic>
          <a:graphicData uri="http://schemas.openxmlformats.org/drawingml/2006/table">
            <a:tbl>
              <a:tblPr firstRow="1" bandRow="1">
                <a:tableStyleId>{5C22544A-7EE6-4342-B048-85BDC9FD1C3A}</a:tableStyleId>
              </a:tblPr>
              <a:tblGrid>
                <a:gridCol w="3231356"/>
              </a:tblGrid>
              <a:tr h="713284">
                <a:tc>
                  <a:txBody>
                    <a:bodyPr/>
                    <a:lstStyle/>
                    <a:p>
                      <a:pPr lvl="0" algn="ctr"/>
                      <a:r>
                        <a:rPr lang="es-MX" sz="1100" b="0" dirty="0" smtClean="0">
                          <a:solidFill>
                            <a:schemeClr val="tx1"/>
                          </a:solidFill>
                        </a:rPr>
                        <a:t>Contrato de Concesión para la Administración, Operación</a:t>
                      </a:r>
                      <a:r>
                        <a:rPr lang="es-MX" sz="1100" b="0" baseline="0" dirty="0" smtClean="0">
                          <a:solidFill>
                            <a:schemeClr val="tx1"/>
                          </a:solidFill>
                        </a:rPr>
                        <a:t> y</a:t>
                      </a:r>
                      <a:r>
                        <a:rPr lang="es-MX" sz="1100" b="0" dirty="0" smtClean="0">
                          <a:solidFill>
                            <a:schemeClr val="tx1"/>
                          </a:solidFill>
                        </a:rPr>
                        <a:t> Explotación Económica</a:t>
                      </a:r>
                      <a:r>
                        <a:rPr lang="es-MX" sz="1100" b="0" baseline="0" dirty="0" smtClean="0">
                          <a:solidFill>
                            <a:schemeClr val="tx1"/>
                          </a:solidFill>
                        </a:rPr>
                        <a:t> del Aeropuerto Alfonso Bonilla Aragón de Palmira, Valle del Cauca.</a:t>
                      </a:r>
                      <a:endParaRPr lang="es-MX" sz="1100" b="0" dirty="0">
                        <a:solidFill>
                          <a:schemeClr val="tx1"/>
                        </a:solidFill>
                      </a:endParaRPr>
                    </a:p>
                  </a:txBody>
                  <a:tcPr marL="68580" marR="68580" marT="34290" marB="34290">
                    <a:solidFill>
                      <a:schemeClr val="tx2">
                        <a:lumMod val="20000"/>
                        <a:lumOff val="80000"/>
                      </a:schemeClr>
                    </a:solidFill>
                  </a:tcPr>
                </a:tc>
              </a:tr>
            </a:tbl>
          </a:graphicData>
        </a:graphic>
      </p:graphicFrame>
      <p:sp>
        <p:nvSpPr>
          <p:cNvPr id="14" name="Rectángulo 5"/>
          <p:cNvSpPr>
            <a:spLocks noChangeArrowheads="1"/>
          </p:cNvSpPr>
          <p:nvPr/>
        </p:nvSpPr>
        <p:spPr bwMode="auto">
          <a:xfrm>
            <a:off x="-424761" y="887205"/>
            <a:ext cx="6636323" cy="415498"/>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s-MX" sz="2100" dirty="0">
                <a:solidFill>
                  <a:prstClr val="black"/>
                </a:solidFill>
                <a:latin typeface="Impact" pitchFamily="34" charset="0"/>
                <a:cs typeface="Arial" pitchFamily="34" charset="0"/>
              </a:rPr>
              <a:t>AEROPUERTO CALI - ALFONSO BONILLA ARAGÓN </a:t>
            </a:r>
            <a:endParaRPr lang="es-CO" b="1" dirty="0">
              <a:solidFill>
                <a:prstClr val="black"/>
              </a:solidFill>
              <a:latin typeface="Impact" pitchFamily="34" charset="0"/>
              <a:cs typeface="Arial" pitchFamily="34" charset="0"/>
            </a:endParaRPr>
          </a:p>
        </p:txBody>
      </p:sp>
      <p:sp>
        <p:nvSpPr>
          <p:cNvPr id="15" name="Rectángulo 5"/>
          <p:cNvSpPr>
            <a:spLocks noChangeArrowheads="1"/>
          </p:cNvSpPr>
          <p:nvPr/>
        </p:nvSpPr>
        <p:spPr bwMode="auto">
          <a:xfrm>
            <a:off x="425887" y="512743"/>
            <a:ext cx="4935028" cy="461665"/>
          </a:xfrm>
          <a:prstGeom prst="rect">
            <a:avLst/>
          </a:prstGeom>
          <a:noFill/>
          <a:ln w="9525">
            <a:noFill/>
            <a:miter lim="800000"/>
            <a:headEnd/>
            <a:tailEnd/>
          </a:ln>
        </p:spPr>
        <p:txBody>
          <a:bodyPr wrap="square">
            <a:spAutoFit/>
          </a:bodyPr>
          <a:lstStyle/>
          <a:p>
            <a:pPr fontAlgn="base">
              <a:spcBef>
                <a:spcPct val="0"/>
              </a:spcBef>
              <a:spcAft>
                <a:spcPct val="0"/>
              </a:spcAft>
              <a:defRPr/>
            </a:pPr>
            <a:r>
              <a:rPr lang="es-ES" sz="2400" b="1" dirty="0">
                <a:solidFill>
                  <a:srgbClr val="FFC000"/>
                </a:solidFill>
                <a:latin typeface="Impact" pitchFamily="34" charset="0"/>
                <a:sym typeface="Helvetica Neue Bold Condensed" charset="0"/>
              </a:rPr>
              <a:t>CONCESIÓN</a:t>
            </a:r>
            <a:endParaRPr lang="es-ES" sz="21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Tree>
    <p:extLst>
      <p:ext uri="{BB962C8B-B14F-4D97-AF65-F5344CB8AC3E}">
        <p14:creationId xmlns:p14="http://schemas.microsoft.com/office/powerpoint/2010/main" val="434228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sp>
        <p:nvSpPr>
          <p:cNvPr id="6" name="30 CuadroTexto"/>
          <p:cNvSpPr txBox="1">
            <a:spLocks noChangeArrowheads="1"/>
          </p:cNvSpPr>
          <p:nvPr/>
        </p:nvSpPr>
        <p:spPr bwMode="auto">
          <a:xfrm flipH="1">
            <a:off x="5928837" y="1574748"/>
            <a:ext cx="3332786" cy="253916"/>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050" dirty="0">
                <a:solidFill>
                  <a:prstClr val="white"/>
                </a:solidFill>
                <a:latin typeface="Calibri" panose="020F0502020204030204" pitchFamily="34" charset="0"/>
                <a:cs typeface="Arial" pitchFamily="34" charset="0"/>
              </a:rPr>
              <a:t>INFORMACIÓN GENERAL</a:t>
            </a:r>
          </a:p>
        </p:txBody>
      </p:sp>
      <p:graphicFrame>
        <p:nvGraphicFramePr>
          <p:cNvPr id="7" name="3 Tabla"/>
          <p:cNvGraphicFramePr>
            <a:graphicFrameLocks noGrp="1"/>
          </p:cNvGraphicFramePr>
          <p:nvPr>
            <p:extLst/>
          </p:nvPr>
        </p:nvGraphicFramePr>
        <p:xfrm>
          <a:off x="5917617" y="1908311"/>
          <a:ext cx="3332787" cy="746760"/>
        </p:xfrm>
        <a:graphic>
          <a:graphicData uri="http://schemas.openxmlformats.org/drawingml/2006/table">
            <a:tbl>
              <a:tblPr firstRow="1" bandRow="1">
                <a:tableStyleId>{BC89EF96-8CEA-46FF-86C4-4CE0E7609802}</a:tableStyleId>
              </a:tblPr>
              <a:tblGrid>
                <a:gridCol w="1986853"/>
                <a:gridCol w="1345934"/>
              </a:tblGrid>
              <a:tr h="297180">
                <a:tc>
                  <a:txBody>
                    <a:bodyPr/>
                    <a:lstStyle/>
                    <a:p>
                      <a:pPr marL="0" algn="l" defTabSz="914400" rtl="0" eaLnBrk="1" latinLnBrk="0" hangingPunct="1"/>
                      <a:r>
                        <a:rPr lang="es-CO" sz="1000" kern="1200" dirty="0" smtClean="0">
                          <a:latin typeface="+mn-lt"/>
                        </a:rPr>
                        <a:t>Interventoría de Obra</a:t>
                      </a:r>
                      <a:endParaRPr lang="es-CO" sz="1000" b="1" kern="1200" dirty="0">
                        <a:solidFill>
                          <a:schemeClr val="dk1"/>
                        </a:solidFill>
                        <a:latin typeface="+mn-lt"/>
                        <a:ea typeface="+mn-ea"/>
                        <a:cs typeface="Arial" panose="020B0604020202020204" pitchFamily="34" charset="0"/>
                      </a:endParaRPr>
                    </a:p>
                  </a:txBody>
                  <a:tcPr marL="68580" marR="68580" marT="34290" marB="34290" anchor="ctr"/>
                </a:tc>
                <a:tc>
                  <a:txBody>
                    <a:bodyPr/>
                    <a:lstStyle/>
                    <a:p>
                      <a:pPr lvl="0" algn="ctr"/>
                      <a:r>
                        <a:rPr lang="es-MX" sz="1000" dirty="0" smtClean="0">
                          <a:latin typeface="+mn-lt"/>
                        </a:rPr>
                        <a:t>Consorcio Interventoría Palmira</a:t>
                      </a:r>
                      <a:r>
                        <a:rPr lang="es-MX" sz="1000" baseline="0" dirty="0" smtClean="0">
                          <a:latin typeface="+mn-lt"/>
                        </a:rPr>
                        <a:t> 2014</a:t>
                      </a:r>
                      <a:endParaRPr lang="es-MX" sz="1000" dirty="0">
                        <a:latin typeface="+mn-lt"/>
                      </a:endParaRPr>
                    </a:p>
                  </a:txBody>
                  <a:tcPr marL="0" marR="0" marT="0" marB="0" anchor="ctr"/>
                </a:tc>
              </a:tr>
              <a:tr h="21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latin typeface="+mn-lt"/>
                        </a:rPr>
                        <a:t>Fecha de inicio de</a:t>
                      </a:r>
                      <a:r>
                        <a:rPr lang="es-ES" sz="1000" kern="1200" baseline="0" dirty="0" smtClean="0">
                          <a:latin typeface="+mn-lt"/>
                        </a:rPr>
                        <a:t> Obras</a:t>
                      </a:r>
                      <a:endParaRPr lang="es-ES" sz="1000" b="1"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Noviembre 2014</a:t>
                      </a:r>
                      <a:endParaRPr lang="es-CO" sz="1000" b="0" kern="1200" dirty="0">
                        <a:solidFill>
                          <a:schemeClr val="dk1"/>
                        </a:solidFill>
                        <a:latin typeface="+mn-lt"/>
                        <a:ea typeface="+mn-ea"/>
                        <a:cs typeface="Arial" panose="020B0604020202020204" pitchFamily="34" charset="0"/>
                      </a:endParaRPr>
                    </a:p>
                  </a:txBody>
                  <a:tcPr marL="68580" marR="68580" marT="34290" marB="34290" anchor="ctr"/>
                </a:tc>
              </a:tr>
              <a:tr h="21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Fecha</a:t>
                      </a:r>
                      <a:r>
                        <a:rPr lang="es-ES" sz="1000" b="0" kern="1200" baseline="0" dirty="0" smtClean="0">
                          <a:solidFill>
                            <a:schemeClr val="dk1"/>
                          </a:solidFill>
                          <a:latin typeface="+mn-lt"/>
                          <a:ea typeface="+mn-ea"/>
                          <a:cs typeface="Arial" panose="020B0604020202020204" pitchFamily="34" charset="0"/>
                        </a:rPr>
                        <a:t> de finalización de Obras </a:t>
                      </a:r>
                      <a:endParaRPr lang="es-ES" sz="1000" b="0" kern="1200" dirty="0" smtClean="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Agosto 2016</a:t>
                      </a:r>
                    </a:p>
                  </a:txBody>
                  <a:tcPr marL="68580" marR="68580" marT="34290" marB="34290"/>
                </a:tc>
              </a:tr>
            </a:tbl>
          </a:graphicData>
        </a:graphic>
      </p:graphicFrame>
      <p:sp>
        <p:nvSpPr>
          <p:cNvPr id="8" name="30 CuadroTexto"/>
          <p:cNvSpPr txBox="1">
            <a:spLocks noChangeArrowheads="1"/>
          </p:cNvSpPr>
          <p:nvPr/>
        </p:nvSpPr>
        <p:spPr bwMode="auto">
          <a:xfrm flipH="1">
            <a:off x="5895180" y="2753814"/>
            <a:ext cx="3355225" cy="415498"/>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050" dirty="0">
                <a:solidFill>
                  <a:prstClr val="white"/>
                </a:solidFill>
                <a:latin typeface="Calibri" panose="020F0502020204030204" pitchFamily="34" charset="0"/>
                <a:cs typeface="Arial" pitchFamily="34" charset="0"/>
              </a:rPr>
              <a:t>FINANCIACION DEL PROYECTO POR FUENTE DE RECURSOS</a:t>
            </a:r>
          </a:p>
        </p:txBody>
      </p:sp>
      <p:graphicFrame>
        <p:nvGraphicFramePr>
          <p:cNvPr id="9" name="3 Tabla"/>
          <p:cNvGraphicFramePr>
            <a:graphicFrameLocks noGrp="1"/>
          </p:cNvGraphicFramePr>
          <p:nvPr>
            <p:extLst/>
          </p:nvPr>
        </p:nvGraphicFramePr>
        <p:xfrm>
          <a:off x="5913239" y="3172539"/>
          <a:ext cx="3319105" cy="837724"/>
        </p:xfrm>
        <a:graphic>
          <a:graphicData uri="http://schemas.openxmlformats.org/drawingml/2006/table">
            <a:tbl>
              <a:tblPr firstRow="1" bandRow="1">
                <a:tableStyleId>{E8B1032C-EA38-4F05-BA0D-38AFFFC7BED3}</a:tableStyleId>
              </a:tblPr>
              <a:tblGrid>
                <a:gridCol w="1072986"/>
                <a:gridCol w="1179966"/>
                <a:gridCol w="1066153"/>
              </a:tblGrid>
              <a:tr h="452914">
                <a:tc>
                  <a:txBody>
                    <a:bodyPr/>
                    <a:lstStyle/>
                    <a:p>
                      <a:pPr marL="0" algn="ctr" defTabSz="914400" rtl="0" eaLnBrk="1" latinLnBrk="0" hangingPunct="1"/>
                      <a:r>
                        <a:rPr lang="es-CO" sz="1000" b="1" kern="1200" baseline="0" dirty="0" smtClean="0">
                          <a:solidFill>
                            <a:schemeClr val="tx1"/>
                          </a:solidFill>
                          <a:latin typeface="+mn-lt"/>
                          <a:ea typeface="+mn-ea"/>
                          <a:cs typeface="+mn-cs"/>
                        </a:rPr>
                        <a:t>Inversión Nación</a:t>
                      </a:r>
                    </a:p>
                    <a:p>
                      <a:pPr marL="0" algn="ctr" defTabSz="914400" rtl="0" eaLnBrk="1" latinLnBrk="0" hangingPunct="1"/>
                      <a:r>
                        <a:rPr lang="es-CO" sz="1000" b="1" kern="1200" baseline="0" dirty="0" smtClean="0">
                          <a:solidFill>
                            <a:schemeClr val="tx1"/>
                          </a:solidFill>
                          <a:latin typeface="+mn-lt"/>
                          <a:ea typeface="+mn-ea"/>
                          <a:cs typeface="+mn-cs"/>
                        </a:rPr>
                        <a:t>Obras</a:t>
                      </a:r>
                      <a:endParaRPr lang="es-CO" sz="1000" b="1" kern="1200" dirty="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000" u="none" strike="noStrike" dirty="0" smtClean="0">
                          <a:effectLst/>
                        </a:rPr>
                        <a:t>Inversión Concesionario Obras</a:t>
                      </a:r>
                      <a:endParaRPr lang="es-CO" sz="1000" b="1" i="0" u="none" strike="noStrike" dirty="0" smtClean="0">
                        <a:solidFill>
                          <a:srgbClr val="000000"/>
                        </a:solidFill>
                        <a:effectLst/>
                        <a:latin typeface="+mn-lt"/>
                        <a:cs typeface="Arial" panose="020B0604020202020204" pitchFamily="34" charset="0"/>
                      </a:endParaRPr>
                    </a:p>
                    <a:p>
                      <a:pPr algn="ctr" fontAlgn="ctr"/>
                      <a:endParaRPr lang="es-CO" sz="1000" b="1" i="0" u="none" strike="noStrike" dirty="0" smtClean="0">
                        <a:solidFill>
                          <a:srgbClr val="000000"/>
                        </a:solidFill>
                        <a:effectLst/>
                        <a:latin typeface="+mn-lt"/>
                        <a:cs typeface="Arial" panose="020B0604020202020204" pitchFamily="34" charset="0"/>
                      </a:endParaRPr>
                    </a:p>
                  </a:txBody>
                  <a:tcPr marL="7144" marR="7144" marT="7144" marB="0" anchor="ctr"/>
                </a:tc>
                <a:tc>
                  <a:txBody>
                    <a:bodyPr/>
                    <a:lstStyle/>
                    <a:p>
                      <a:pPr algn="ctr" fontAlgn="ctr"/>
                      <a:r>
                        <a:rPr lang="es-CO" sz="1000" b="1" i="0" u="none" strike="noStrike" dirty="0" smtClean="0">
                          <a:solidFill>
                            <a:srgbClr val="000000"/>
                          </a:solidFill>
                          <a:effectLst/>
                          <a:latin typeface="+mn-lt"/>
                          <a:cs typeface="Arial" panose="020B0604020202020204" pitchFamily="34" charset="0"/>
                        </a:rPr>
                        <a:t>Total </a:t>
                      </a:r>
                    </a:p>
                  </a:txBody>
                  <a:tcPr marL="7144" marR="7144" marT="7144" marB="0" anchor="ctr"/>
                </a:tc>
              </a:tr>
              <a:tr h="270203">
                <a:tc>
                  <a:txBody>
                    <a:bodyPr/>
                    <a:lstStyle/>
                    <a:p>
                      <a:pPr marL="0" algn="l" defTabSz="914400" rtl="0" eaLnBrk="1" latinLnBrk="0" hangingPunct="1"/>
                      <a:r>
                        <a:rPr lang="es-CO" sz="1000" b="0" kern="1200" dirty="0" smtClean="0">
                          <a:solidFill>
                            <a:schemeClr val="dk1"/>
                          </a:solidFill>
                          <a:latin typeface="+mn-lt"/>
                          <a:ea typeface="+mn-ea"/>
                          <a:cs typeface="Arial" panose="020B0604020202020204" pitchFamily="34" charset="0"/>
                        </a:rPr>
                        <a:t>$128.573.914.836</a:t>
                      </a:r>
                      <a:endParaRPr lang="es-CO" sz="1000" b="0" kern="1200" dirty="0">
                        <a:solidFill>
                          <a:schemeClr val="dk1"/>
                        </a:solidFill>
                        <a:latin typeface="+mn-lt"/>
                        <a:ea typeface="+mn-ea"/>
                        <a:cs typeface="Arial" panose="020B0604020202020204" pitchFamily="34" charset="0"/>
                      </a:endParaRPr>
                    </a:p>
                  </a:txBody>
                  <a:tcPr marL="68580" marR="68580" marT="34290" marB="34290"/>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$61.225.719.102</a:t>
                      </a:r>
                      <a:endParaRPr lang="es-CO" sz="1000" b="0" i="0" u="none" strike="noStrike" dirty="0" smtClean="0">
                        <a:solidFill>
                          <a:srgbClr val="000000"/>
                        </a:solidFill>
                        <a:effectLst/>
                        <a:latin typeface="+mn-lt"/>
                        <a:cs typeface="Arial" panose="020B0604020202020204" pitchFamily="34" charset="0"/>
                      </a:endParaRPr>
                    </a:p>
                  </a:txBody>
                  <a:tcPr marL="7144" marR="7144" marT="7144" marB="0" anchor="ctr"/>
                </a:tc>
                <a:tc>
                  <a:txBody>
                    <a:bodyPr/>
                    <a:lstStyle/>
                    <a:p>
                      <a:pPr algn="ctr" fontAlgn="ctr"/>
                      <a:r>
                        <a:rPr lang="es-CO" sz="1000" b="0" i="0" u="none" strike="noStrike" dirty="0" smtClean="0">
                          <a:solidFill>
                            <a:srgbClr val="000000"/>
                          </a:solidFill>
                          <a:effectLst/>
                          <a:latin typeface="+mn-lt"/>
                          <a:cs typeface="Arial" panose="020B0604020202020204" pitchFamily="34" charset="0"/>
                        </a:rPr>
                        <a:t>$ 189.799.633.938</a:t>
                      </a:r>
                    </a:p>
                  </a:txBody>
                  <a:tcPr marL="7144" marR="7144" marT="7144" marB="0" anchor="ctr"/>
                </a:tc>
              </a:tr>
            </a:tbl>
          </a:graphicData>
        </a:graphic>
      </p:graphicFrame>
      <p:sp>
        <p:nvSpPr>
          <p:cNvPr id="10" name="30 CuadroTexto"/>
          <p:cNvSpPr txBox="1">
            <a:spLocks noChangeArrowheads="1"/>
          </p:cNvSpPr>
          <p:nvPr/>
        </p:nvSpPr>
        <p:spPr bwMode="auto">
          <a:xfrm flipH="1">
            <a:off x="5895178" y="4092805"/>
            <a:ext cx="3332786" cy="253916"/>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050" dirty="0">
                <a:solidFill>
                  <a:prstClr val="white"/>
                </a:solidFill>
                <a:latin typeface="Calibri" panose="020F0502020204030204" pitchFamily="34" charset="0"/>
                <a:cs typeface="Arial" pitchFamily="34" charset="0"/>
              </a:rPr>
              <a:t>INVERSION RECURSOS NACION</a:t>
            </a:r>
          </a:p>
        </p:txBody>
      </p:sp>
      <p:graphicFrame>
        <p:nvGraphicFramePr>
          <p:cNvPr id="11" name="3 Tabla"/>
          <p:cNvGraphicFramePr>
            <a:graphicFrameLocks noGrp="1"/>
          </p:cNvGraphicFramePr>
          <p:nvPr>
            <p:extLst/>
          </p:nvPr>
        </p:nvGraphicFramePr>
        <p:xfrm>
          <a:off x="5906398" y="4441931"/>
          <a:ext cx="3332787" cy="664280"/>
        </p:xfrm>
        <a:graphic>
          <a:graphicData uri="http://schemas.openxmlformats.org/drawingml/2006/table">
            <a:tbl>
              <a:tblPr firstRow="1" bandRow="1">
                <a:tableStyleId>{BC89EF96-8CEA-46FF-86C4-4CE0E7609802}</a:tableStyleId>
              </a:tblPr>
              <a:tblGrid>
                <a:gridCol w="2271696"/>
                <a:gridCol w="1061091"/>
              </a:tblGrid>
              <a:tr h="290900">
                <a:tc>
                  <a:txBody>
                    <a:bodyPr/>
                    <a:lstStyle/>
                    <a:p>
                      <a:pPr marL="0" algn="l" defTabSz="914400" rtl="0" eaLnBrk="1" latinLnBrk="0" hangingPunct="1"/>
                      <a:r>
                        <a:rPr lang="es-CO" sz="1000" b="0" kern="1200" dirty="0" smtClean="0">
                          <a:solidFill>
                            <a:schemeClr val="tx1"/>
                          </a:solidFill>
                          <a:latin typeface="+mn-lt"/>
                          <a:ea typeface="+mn-ea"/>
                          <a:cs typeface="+mn-cs"/>
                        </a:rPr>
                        <a:t>OBRAS DE CERTIFICACION</a:t>
                      </a:r>
                      <a:endParaRPr lang="es-CO" sz="1000" b="0" kern="1200" dirty="0">
                        <a:solidFill>
                          <a:schemeClr val="dk1"/>
                        </a:solidFill>
                        <a:latin typeface="+mn-lt"/>
                        <a:ea typeface="+mn-ea"/>
                        <a:cs typeface="Arial" panose="020B0604020202020204" pitchFamily="34" charset="0"/>
                      </a:endParaRPr>
                    </a:p>
                  </a:txBody>
                  <a:tcPr marL="68580" marR="68580" marT="34290" marB="34290" anchor="ctr">
                    <a:solidFill>
                      <a:schemeClr val="tx2">
                        <a:lumMod val="20000"/>
                        <a:lumOff val="80000"/>
                      </a:schemeClr>
                    </a:solidFill>
                  </a:tcPr>
                </a:tc>
                <a:tc>
                  <a:txBody>
                    <a:bodyPr/>
                    <a:lstStyle/>
                    <a:p>
                      <a:pPr algn="ctr" fontAlgn="b"/>
                      <a:r>
                        <a:rPr lang="es-MX" sz="1000" b="0" u="none" strike="noStrike" kern="1200" baseline="0" dirty="0" smtClean="0">
                          <a:solidFill>
                            <a:schemeClr val="tx1"/>
                          </a:solidFill>
                          <a:effectLst/>
                          <a:latin typeface="+mn-lt"/>
                          <a:ea typeface="+mn-ea"/>
                          <a:cs typeface="+mn-cs"/>
                        </a:rPr>
                        <a:t>$ 53.391.872.633</a:t>
                      </a:r>
                      <a:endParaRPr lang="es-MX" sz="1000" b="0" u="none" strike="noStrike" kern="1200" dirty="0">
                        <a:solidFill>
                          <a:schemeClr val="tx1"/>
                        </a:solidFill>
                        <a:effectLst/>
                        <a:latin typeface="+mn-lt"/>
                        <a:ea typeface="+mn-ea"/>
                        <a:cs typeface="+mn-cs"/>
                      </a:endParaRPr>
                    </a:p>
                  </a:txBody>
                  <a:tcPr marL="0" marR="0" marT="0" marB="0" anchor="ctr">
                    <a:solidFill>
                      <a:schemeClr val="tx2">
                        <a:lumMod val="20000"/>
                        <a:lumOff val="80000"/>
                      </a:schemeClr>
                    </a:solid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latin typeface="+mn-lt"/>
                        </a:rPr>
                        <a:t>OBRAS DE MODERNIZACION Y AMPLIACION + INTERVENTORIA </a:t>
                      </a:r>
                      <a:endParaRPr lang="es-ES" sz="1000" b="0" kern="1200" dirty="0" smtClean="0">
                        <a:solidFill>
                          <a:schemeClr val="dk1"/>
                        </a:solidFill>
                        <a:latin typeface="+mn-lt"/>
                        <a:ea typeface="+mn-ea"/>
                        <a:cs typeface="Arial" panose="020B0604020202020204" pitchFamily="34" charset="0"/>
                      </a:endParaRPr>
                    </a:p>
                  </a:txBody>
                  <a:tcPr marL="68580" marR="68580" marT="34290" marB="3429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$ 75.182.042.203</a:t>
                      </a:r>
                      <a:endParaRPr lang="es-CO" sz="1000" b="0" kern="1200" dirty="0">
                        <a:solidFill>
                          <a:schemeClr val="dk1"/>
                        </a:solidFill>
                        <a:latin typeface="+mn-lt"/>
                        <a:ea typeface="+mn-ea"/>
                        <a:cs typeface="Arial" panose="020B0604020202020204" pitchFamily="34" charset="0"/>
                      </a:endParaRPr>
                    </a:p>
                  </a:txBody>
                  <a:tcPr marL="68580" marR="68580" marT="34290" marB="34290">
                    <a:solidFill>
                      <a:schemeClr val="bg1"/>
                    </a:solidFill>
                  </a:tcPr>
                </a:tc>
              </a:tr>
            </a:tbl>
          </a:graphicData>
        </a:graphic>
      </p:graphicFrame>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257" y="1538790"/>
            <a:ext cx="3873211" cy="2090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30 CuadroTexto"/>
          <p:cNvSpPr txBox="1">
            <a:spLocks noChangeArrowheads="1"/>
          </p:cNvSpPr>
          <p:nvPr/>
        </p:nvSpPr>
        <p:spPr bwMode="auto">
          <a:xfrm flipH="1">
            <a:off x="1955256" y="3676364"/>
            <a:ext cx="3867519" cy="230832"/>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900" dirty="0">
                <a:solidFill>
                  <a:prstClr val="white"/>
                </a:solidFill>
                <a:latin typeface="Arial" pitchFamily="34" charset="0"/>
                <a:cs typeface="Arial" pitchFamily="34" charset="0"/>
              </a:rPr>
              <a:t>OBJETO DEL OTROSÍ No. 1</a:t>
            </a:r>
          </a:p>
        </p:txBody>
      </p:sp>
      <p:graphicFrame>
        <p:nvGraphicFramePr>
          <p:cNvPr id="14" name="4 Tabla"/>
          <p:cNvGraphicFramePr>
            <a:graphicFrameLocks noGrp="1"/>
          </p:cNvGraphicFramePr>
          <p:nvPr>
            <p:extLst/>
          </p:nvPr>
        </p:nvGraphicFramePr>
        <p:xfrm>
          <a:off x="1955255" y="3895655"/>
          <a:ext cx="3858168" cy="571500"/>
        </p:xfrm>
        <a:graphic>
          <a:graphicData uri="http://schemas.openxmlformats.org/drawingml/2006/table">
            <a:tbl>
              <a:tblPr firstRow="1" bandRow="1">
                <a:tableStyleId>{5C22544A-7EE6-4342-B048-85BDC9FD1C3A}</a:tableStyleId>
              </a:tblPr>
              <a:tblGrid>
                <a:gridCol w="3858168"/>
              </a:tblGrid>
              <a:tr h="554614">
                <a:tc>
                  <a:txBody>
                    <a:bodyPr/>
                    <a:lstStyle/>
                    <a:p>
                      <a:pPr lvl="0" algn="ctr"/>
                      <a:r>
                        <a:rPr lang="es-MX" sz="1100" b="0" dirty="0" smtClean="0">
                          <a:solidFill>
                            <a:schemeClr val="tx1"/>
                          </a:solidFill>
                        </a:rPr>
                        <a:t>Modernización</a:t>
                      </a:r>
                      <a:r>
                        <a:rPr lang="es-MX" sz="1100" b="0" baseline="0" dirty="0" smtClean="0">
                          <a:solidFill>
                            <a:schemeClr val="tx1"/>
                          </a:solidFill>
                        </a:rPr>
                        <a:t> del terminal de pasajeros existentes,</a:t>
                      </a:r>
                    </a:p>
                    <a:p>
                      <a:pPr lvl="0" algn="ctr"/>
                      <a:r>
                        <a:rPr lang="es-MX" sz="1100" b="0" baseline="0" dirty="0" smtClean="0">
                          <a:solidFill>
                            <a:schemeClr val="tx1"/>
                          </a:solidFill>
                        </a:rPr>
                        <a:t>ampliación del terminal internacional y construcción de las obras requeridas para la certificación internacional del Aeropuerto. </a:t>
                      </a:r>
                      <a:endParaRPr lang="es-MX" sz="1100" b="0" dirty="0">
                        <a:solidFill>
                          <a:schemeClr val="tx1"/>
                        </a:solidFill>
                      </a:endParaRPr>
                    </a:p>
                  </a:txBody>
                  <a:tcPr marL="68580" marR="68580" marT="34290" marB="34290">
                    <a:solidFill>
                      <a:schemeClr val="tx2">
                        <a:lumMod val="20000"/>
                        <a:lumOff val="80000"/>
                      </a:schemeClr>
                    </a:solidFill>
                  </a:tcPr>
                </a:tc>
              </a:tr>
            </a:tbl>
          </a:graphicData>
        </a:graphic>
      </p:graphicFrame>
      <p:sp>
        <p:nvSpPr>
          <p:cNvPr id="15" name="30 CuadroTexto"/>
          <p:cNvSpPr txBox="1">
            <a:spLocks noChangeArrowheads="1"/>
          </p:cNvSpPr>
          <p:nvPr/>
        </p:nvSpPr>
        <p:spPr bwMode="auto">
          <a:xfrm flipH="1">
            <a:off x="1955257" y="4450325"/>
            <a:ext cx="3873211" cy="230832"/>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900" dirty="0">
                <a:solidFill>
                  <a:prstClr val="white"/>
                </a:solidFill>
                <a:latin typeface="Arial" pitchFamily="34" charset="0"/>
                <a:cs typeface="Arial" pitchFamily="34" charset="0"/>
              </a:rPr>
              <a:t>OBJETO DEL OTROSÍ No. 2</a:t>
            </a:r>
          </a:p>
        </p:txBody>
      </p:sp>
      <p:graphicFrame>
        <p:nvGraphicFramePr>
          <p:cNvPr id="16" name="4 Tabla"/>
          <p:cNvGraphicFramePr>
            <a:graphicFrameLocks noGrp="1"/>
          </p:cNvGraphicFramePr>
          <p:nvPr>
            <p:extLst/>
          </p:nvPr>
        </p:nvGraphicFramePr>
        <p:xfrm>
          <a:off x="1955257" y="4669616"/>
          <a:ext cx="3873211" cy="403860"/>
        </p:xfrm>
        <a:graphic>
          <a:graphicData uri="http://schemas.openxmlformats.org/drawingml/2006/table">
            <a:tbl>
              <a:tblPr firstRow="1" bandRow="1">
                <a:tableStyleId>{5C22544A-7EE6-4342-B048-85BDC9FD1C3A}</a:tableStyleId>
              </a:tblPr>
              <a:tblGrid>
                <a:gridCol w="3873211"/>
              </a:tblGrid>
              <a:tr h="388620">
                <a:tc>
                  <a:txBody>
                    <a:bodyPr/>
                    <a:lstStyle/>
                    <a:p>
                      <a:pPr lvl="0" algn="ctr"/>
                      <a:r>
                        <a:rPr lang="es-MX" sz="1100" b="0" dirty="0" smtClean="0">
                          <a:solidFill>
                            <a:schemeClr val="tx1"/>
                          </a:solidFill>
                        </a:rPr>
                        <a:t>Forma</a:t>
                      </a:r>
                      <a:r>
                        <a:rPr lang="es-MX" sz="1100" b="0" baseline="0" dirty="0" smtClean="0">
                          <a:solidFill>
                            <a:schemeClr val="tx1"/>
                          </a:solidFill>
                        </a:rPr>
                        <a:t> de pago de las Obras contempladas en el Otrosí No.1 y Cronograma de Obras</a:t>
                      </a:r>
                      <a:endParaRPr lang="es-MX" sz="1100" b="0" dirty="0">
                        <a:solidFill>
                          <a:schemeClr val="tx1"/>
                        </a:solidFill>
                      </a:endParaRPr>
                    </a:p>
                  </a:txBody>
                  <a:tcPr marL="68580" marR="68580" marT="34290" marB="34290">
                    <a:solidFill>
                      <a:schemeClr val="tx2">
                        <a:lumMod val="20000"/>
                        <a:lumOff val="80000"/>
                      </a:schemeClr>
                    </a:solidFill>
                  </a:tcPr>
                </a:tc>
              </a:tr>
            </a:tbl>
          </a:graphicData>
        </a:graphic>
      </p:graphicFrame>
      <p:sp>
        <p:nvSpPr>
          <p:cNvPr id="17" name="30 CuadroTexto"/>
          <p:cNvSpPr txBox="1">
            <a:spLocks noChangeArrowheads="1"/>
          </p:cNvSpPr>
          <p:nvPr/>
        </p:nvSpPr>
        <p:spPr bwMode="auto">
          <a:xfrm flipH="1">
            <a:off x="1955256" y="5029349"/>
            <a:ext cx="3867519" cy="230832"/>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900" dirty="0">
                <a:solidFill>
                  <a:prstClr val="white"/>
                </a:solidFill>
                <a:latin typeface="Arial" pitchFamily="34" charset="0"/>
                <a:cs typeface="Arial" pitchFamily="34" charset="0"/>
              </a:rPr>
              <a:t>OBJETO DEL OTROSÍ No. 3</a:t>
            </a:r>
          </a:p>
        </p:txBody>
      </p:sp>
      <p:graphicFrame>
        <p:nvGraphicFramePr>
          <p:cNvPr id="18" name="4 Tabla"/>
          <p:cNvGraphicFramePr>
            <a:graphicFrameLocks noGrp="1"/>
          </p:cNvGraphicFramePr>
          <p:nvPr>
            <p:extLst/>
          </p:nvPr>
        </p:nvGraphicFramePr>
        <p:xfrm>
          <a:off x="1932771" y="5282350"/>
          <a:ext cx="3867519" cy="403860"/>
        </p:xfrm>
        <a:graphic>
          <a:graphicData uri="http://schemas.openxmlformats.org/drawingml/2006/table">
            <a:tbl>
              <a:tblPr firstRow="1" bandRow="1">
                <a:tableStyleId>{5C22544A-7EE6-4342-B048-85BDC9FD1C3A}</a:tableStyleId>
              </a:tblPr>
              <a:tblGrid>
                <a:gridCol w="3867519"/>
              </a:tblGrid>
              <a:tr h="388620">
                <a:tc>
                  <a:txBody>
                    <a:bodyPr/>
                    <a:lstStyle/>
                    <a:p>
                      <a:pPr lvl="0" algn="ctr"/>
                      <a:r>
                        <a:rPr lang="es-MX" sz="1100" b="0" dirty="0" smtClean="0">
                          <a:solidFill>
                            <a:schemeClr val="tx1"/>
                          </a:solidFill>
                        </a:rPr>
                        <a:t>Eliminación de los listados de las firmas interventoras</a:t>
                      </a:r>
                      <a:r>
                        <a:rPr lang="es-MX" sz="1100" b="0" baseline="0" dirty="0" smtClean="0">
                          <a:solidFill>
                            <a:schemeClr val="tx1"/>
                          </a:solidFill>
                        </a:rPr>
                        <a:t> para la forma de contratación.</a:t>
                      </a:r>
                      <a:endParaRPr lang="es-MX" sz="1100" b="0" dirty="0">
                        <a:solidFill>
                          <a:schemeClr val="tx1"/>
                        </a:solidFill>
                      </a:endParaRPr>
                    </a:p>
                  </a:txBody>
                  <a:tcPr marL="68580" marR="68580" marT="34290" marB="34290">
                    <a:solidFill>
                      <a:schemeClr val="tx2">
                        <a:lumMod val="20000"/>
                        <a:lumOff val="80000"/>
                      </a:schemeClr>
                    </a:solidFill>
                  </a:tcPr>
                </a:tc>
              </a:tr>
            </a:tbl>
          </a:graphicData>
        </a:graphic>
      </p:graphicFrame>
    </p:spTree>
    <p:extLst>
      <p:ext uri="{BB962C8B-B14F-4D97-AF65-F5344CB8AC3E}">
        <p14:creationId xmlns:p14="http://schemas.microsoft.com/office/powerpoint/2010/main" val="3391435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pic>
        <p:nvPicPr>
          <p:cNvPr id="6" name="Imagen 5"/>
          <p:cNvPicPr>
            <a:picLocks noChangeAspect="1"/>
          </p:cNvPicPr>
          <p:nvPr/>
        </p:nvPicPr>
        <p:blipFill>
          <a:blip r:embed="rId4"/>
          <a:stretch>
            <a:fillRect/>
          </a:stretch>
        </p:blipFill>
        <p:spPr>
          <a:xfrm>
            <a:off x="7575926" y="2670109"/>
            <a:ext cx="1650635" cy="2199323"/>
          </a:xfrm>
          <a:prstGeom prst="rect">
            <a:avLst/>
          </a:prstGeom>
        </p:spPr>
      </p:pic>
      <p:sp>
        <p:nvSpPr>
          <p:cNvPr id="7" name="CuadroTexto 6"/>
          <p:cNvSpPr txBox="1"/>
          <p:nvPr/>
        </p:nvSpPr>
        <p:spPr>
          <a:xfrm>
            <a:off x="1874658" y="1973041"/>
            <a:ext cx="5616624" cy="5516895"/>
          </a:xfrm>
          <a:prstGeom prst="rect">
            <a:avLst/>
          </a:prstGeom>
          <a:noFill/>
        </p:spPr>
        <p:txBody>
          <a:bodyPr wrap="square" rtlCol="0">
            <a:spAutoFit/>
          </a:bodyPr>
          <a:lstStyle/>
          <a:p>
            <a:pPr marL="0" lvl="1"/>
            <a:r>
              <a:rPr lang="es-MX" sz="1050" b="1" dirty="0"/>
              <a:t>1</a:t>
            </a:r>
            <a:r>
              <a:rPr lang="es-MX" sz="900" b="1" dirty="0"/>
              <a:t>. </a:t>
            </a:r>
            <a:r>
              <a:rPr lang="es-CO" sz="975" b="1" dirty="0"/>
              <a:t>Construcción de un nuevo edificio terminal de pasajeros internacional:</a:t>
            </a:r>
          </a:p>
          <a:p>
            <a:endParaRPr lang="es-MX" sz="975" b="1" dirty="0"/>
          </a:p>
          <a:p>
            <a:r>
              <a:rPr lang="es-MX" sz="975" b="1" dirty="0"/>
              <a:t>Cimentación y estructuras:</a:t>
            </a:r>
            <a:endParaRPr lang="es-MX" sz="975" dirty="0"/>
          </a:p>
          <a:p>
            <a:endParaRPr lang="es-MX" sz="975" dirty="0"/>
          </a:p>
          <a:p>
            <a:r>
              <a:rPr lang="es-MX" sz="975" dirty="0"/>
              <a:t>Pilotes: Excavación, instalación de acero de refuerzo, y fundición en concreto premezclado de 280 Kg/cm2 de 46 pilotes, durante la semana, para un acumulado total de 219 pilotes de 268 por construir.</a:t>
            </a:r>
          </a:p>
          <a:p>
            <a:r>
              <a:rPr lang="es-MX" sz="975" dirty="0"/>
              <a:t>Zapatas y dados: Instalación de acero de refuerzo, encofrado y fundición en concreto de dos (2) zapata tipo Z-5</a:t>
            </a:r>
          </a:p>
          <a:p>
            <a:r>
              <a:rPr lang="es-MX" sz="975" dirty="0"/>
              <a:t> </a:t>
            </a:r>
          </a:p>
          <a:p>
            <a:r>
              <a:rPr lang="es-MX" sz="975" dirty="0"/>
              <a:t>Parqueadero: Se realiza corte de pavimento flexible, excavación, instalación de tubería para red de alcantarillado pluvial, y rellenos de conexión de sumidero, conexión de cárcamo a cámara, se prolonga el cárcamo paralelo a la edificación terminal existente; se realiza la demolición y excavación de zona verde existente, paralela a la vía vehicular de salida del aeropuerto en primer piso, y relleno con material tipo sub-base para mejoramiento.</a:t>
            </a:r>
          </a:p>
          <a:p>
            <a:r>
              <a:rPr lang="es-MX" sz="975" dirty="0"/>
              <a:t>Red de alcantarillado de aguas residuales: Instalación de tubería para colector principal de aguas residuales en tubería de 10", 12" y 14’’.</a:t>
            </a:r>
          </a:p>
          <a:p>
            <a:endParaRPr lang="es-MX" sz="975" b="1" dirty="0"/>
          </a:p>
          <a:p>
            <a:r>
              <a:rPr lang="es-MX" sz="975" b="1" dirty="0"/>
              <a:t>Plataforma</a:t>
            </a:r>
            <a:endParaRPr lang="es-MX" sz="975" dirty="0"/>
          </a:p>
          <a:p>
            <a:endParaRPr lang="es-MX" sz="975" dirty="0"/>
          </a:p>
          <a:p>
            <a:r>
              <a:rPr lang="es-MX" sz="975" dirty="0"/>
              <a:t>Continúa la excavación, retiro de material, conformación y compactación de material de mejoramiento en plataforma - zona de aviación general. Inicia la construcción de las columnas de grava de 0.50m de diámetro, 3.00m de profundidad, y separación de 3.00m en tresbolillo, acumulando un total de 50 columnas.</a:t>
            </a:r>
          </a:p>
          <a:p>
            <a:pPr marL="0" lvl="1"/>
            <a:endParaRPr lang="es-CO" sz="975" b="1" dirty="0"/>
          </a:p>
          <a:p>
            <a:pPr marL="185738" lvl="1"/>
            <a:endParaRPr lang="es-CO" dirty="0"/>
          </a:p>
          <a:p>
            <a:pPr marL="400050" lvl="1" indent="-214313">
              <a:buFont typeface="Arial" panose="020B0604020202020204" pitchFamily="34" charset="0"/>
              <a:buChar char="•"/>
            </a:pPr>
            <a:endParaRPr lang="es-CO" dirty="0"/>
          </a:p>
          <a:p>
            <a:pPr marL="400050" lvl="1" indent="-214313">
              <a:buFont typeface="Arial" panose="020B0604020202020204" pitchFamily="34" charset="0"/>
              <a:buChar char="•"/>
            </a:pPr>
            <a:endParaRPr lang="es-CO" dirty="0"/>
          </a:p>
          <a:p>
            <a:pPr marL="600075" lvl="1" indent="-257175">
              <a:buFont typeface="Arial" panose="020B0604020202020204" pitchFamily="34" charset="0"/>
              <a:buChar char="•"/>
            </a:pPr>
            <a:endParaRPr lang="es-CO" dirty="0"/>
          </a:p>
          <a:p>
            <a:r>
              <a:rPr lang="es-MX" dirty="0"/>
              <a:t/>
            </a:r>
            <a:br>
              <a:rPr lang="es-MX" dirty="0"/>
            </a:br>
            <a:endParaRPr lang="es-MX" dirty="0"/>
          </a:p>
        </p:txBody>
      </p:sp>
      <p:sp>
        <p:nvSpPr>
          <p:cNvPr id="8" name="Subtítulo 2"/>
          <p:cNvSpPr txBox="1">
            <a:spLocks/>
          </p:cNvSpPr>
          <p:nvPr/>
        </p:nvSpPr>
        <p:spPr>
          <a:xfrm>
            <a:off x="2522732" y="1588468"/>
            <a:ext cx="5613689" cy="384572"/>
          </a:xfrm>
          <a:prstGeom prst="rect">
            <a:avLst/>
          </a:prstGeom>
        </p:spPr>
        <p:txBody>
          <a:bodyPr/>
          <a:lstStyle>
            <a:lvl1pPr marL="316531" indent="-316531" algn="l" defTabSz="844083" rtl="0" eaLnBrk="1" latinLnBrk="0" hangingPunct="1">
              <a:spcBef>
                <a:spcPct val="20000"/>
              </a:spcBef>
              <a:buFont typeface="Arial" panose="020B0604020202020204"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9pPr>
          </a:lstStyle>
          <a:p>
            <a:pPr marL="0" indent="0" algn="ctr">
              <a:buNone/>
            </a:pPr>
            <a:r>
              <a:rPr lang="es-CO" sz="1800" u="sng" dirty="0">
                <a:latin typeface="Arial" panose="020B0604020202020204" pitchFamily="34" charset="0"/>
                <a:cs typeface="Arial" panose="020B0604020202020204" pitchFamily="34" charset="0"/>
              </a:rPr>
              <a:t>Acciones realizadas</a:t>
            </a:r>
          </a:p>
        </p:txBody>
      </p:sp>
    </p:spTree>
    <p:extLst>
      <p:ext uri="{BB962C8B-B14F-4D97-AF65-F5344CB8AC3E}">
        <p14:creationId xmlns:p14="http://schemas.microsoft.com/office/powerpoint/2010/main" val="3106570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pic>
        <p:nvPicPr>
          <p:cNvPr id="6" name="Imagen 5"/>
          <p:cNvPicPr>
            <a:picLocks noChangeAspect="1"/>
          </p:cNvPicPr>
          <p:nvPr/>
        </p:nvPicPr>
        <p:blipFill>
          <a:blip r:embed="rId4"/>
          <a:stretch>
            <a:fillRect/>
          </a:stretch>
        </p:blipFill>
        <p:spPr>
          <a:xfrm>
            <a:off x="7575926" y="2670109"/>
            <a:ext cx="1650635" cy="2199323"/>
          </a:xfrm>
          <a:prstGeom prst="rect">
            <a:avLst/>
          </a:prstGeom>
        </p:spPr>
      </p:pic>
      <p:sp>
        <p:nvSpPr>
          <p:cNvPr id="7" name="CuadroTexto 6"/>
          <p:cNvSpPr txBox="1"/>
          <p:nvPr/>
        </p:nvSpPr>
        <p:spPr>
          <a:xfrm>
            <a:off x="1874658" y="1973040"/>
            <a:ext cx="5616624" cy="5378395"/>
          </a:xfrm>
          <a:prstGeom prst="rect">
            <a:avLst/>
          </a:prstGeom>
          <a:noFill/>
        </p:spPr>
        <p:txBody>
          <a:bodyPr wrap="square" rtlCol="0">
            <a:spAutoFit/>
          </a:bodyPr>
          <a:lstStyle/>
          <a:p>
            <a:pPr marL="214313" lvl="1" indent="-214313">
              <a:buFont typeface="Arial" panose="020B0604020202020204" pitchFamily="34" charset="0"/>
              <a:buChar char="•"/>
            </a:pPr>
            <a:r>
              <a:rPr lang="es-CO" sz="975" b="1" dirty="0"/>
              <a:t>Construcción de un nuevo edificio terminal de pasajeros internacional:</a:t>
            </a:r>
          </a:p>
          <a:p>
            <a:endParaRPr lang="es-MX" sz="900" b="1" dirty="0"/>
          </a:p>
          <a:p>
            <a:r>
              <a:rPr lang="es-MX" sz="900" b="1" dirty="0"/>
              <a:t>Cimentación y estructuras:</a:t>
            </a:r>
            <a:endParaRPr lang="es-MX" sz="900" dirty="0"/>
          </a:p>
          <a:p>
            <a:endParaRPr lang="es-MX" sz="900" dirty="0"/>
          </a:p>
          <a:p>
            <a:pPr algn="just"/>
            <a:r>
              <a:rPr lang="es-MX" sz="900" dirty="0"/>
              <a:t>Pilotes: Excavación, instalación de acero de refuerzo, y fundición en concreto premezclado de 280 Kg/cm2 de 46 pilotes, durante la semana, para un acumulado total de 219 pilotes de 268 por construir.</a:t>
            </a:r>
          </a:p>
          <a:p>
            <a:pPr algn="just"/>
            <a:r>
              <a:rPr lang="es-MX" sz="900" dirty="0"/>
              <a:t>Zapatas y dados: Instalación de acero de refuerzo, encofrado y fundición en concreto de dos (2) zapata tipo Z-5</a:t>
            </a:r>
          </a:p>
          <a:p>
            <a:pPr algn="just"/>
            <a:r>
              <a:rPr lang="es-MX" sz="900" b="1" dirty="0"/>
              <a:t> </a:t>
            </a:r>
          </a:p>
          <a:p>
            <a:pPr algn="just"/>
            <a:r>
              <a:rPr lang="es-MX" sz="900" b="1" dirty="0"/>
              <a:t>Urbanismo</a:t>
            </a:r>
          </a:p>
          <a:p>
            <a:pPr algn="just"/>
            <a:endParaRPr lang="es-MX" sz="900" dirty="0"/>
          </a:p>
          <a:p>
            <a:pPr algn="just"/>
            <a:r>
              <a:rPr lang="es-MX" sz="900" dirty="0"/>
              <a:t>Parqueadero: Se realiza corte de pavimento flexible, excavación, instalación de tubería para red de alcantarillado pluvial, y rellenos de conexión de sumidero, conexión de cárcamo a cámara, se prolonga el cárcamo paralelo a la edificación terminal existente; se realiza la demolición y excavación de zona verde existente, paralela a la vía vehicular de salida del aeropuerto en primer piso, y relleno con material tipo sub-base para mejoramiento.</a:t>
            </a:r>
          </a:p>
          <a:p>
            <a:pPr algn="just"/>
            <a:r>
              <a:rPr lang="es-MX" sz="900" dirty="0"/>
              <a:t>Red de alcantarillado de aguas residuales: Instalación de tubería para colector principal de aguas residuales en tubería de 10", 12" y 14’’.</a:t>
            </a:r>
          </a:p>
          <a:p>
            <a:pPr algn="just"/>
            <a:endParaRPr lang="es-MX" sz="900" b="1" dirty="0"/>
          </a:p>
          <a:p>
            <a:pPr algn="just"/>
            <a:r>
              <a:rPr lang="es-MX" sz="900" b="1" dirty="0"/>
              <a:t>Plataforma</a:t>
            </a:r>
            <a:endParaRPr lang="es-MX" sz="900" dirty="0"/>
          </a:p>
          <a:p>
            <a:pPr algn="just"/>
            <a:endParaRPr lang="es-MX" sz="900" dirty="0"/>
          </a:p>
          <a:p>
            <a:pPr algn="just"/>
            <a:r>
              <a:rPr lang="es-MX" sz="900" dirty="0"/>
              <a:t>Continúa la excavación, retiro de material, conformación y compactación de material de mejoramiento en plataforma - zona de aviación general. Inicia la construcción de las columnas de grava de 0.50m de diámetro, 3.00m de profundidad, y separación de 3.00m en tresbolillo, acumulando un total de 50 columnas.</a:t>
            </a:r>
          </a:p>
          <a:p>
            <a:pPr marL="0" lvl="1"/>
            <a:endParaRPr lang="es-CO" sz="975" b="1" dirty="0"/>
          </a:p>
          <a:p>
            <a:pPr marL="185738" lvl="1"/>
            <a:endParaRPr lang="es-CO" dirty="0"/>
          </a:p>
          <a:p>
            <a:pPr marL="400050" lvl="1" indent="-214313">
              <a:buFont typeface="Arial" panose="020B0604020202020204" pitchFamily="34" charset="0"/>
              <a:buChar char="•"/>
            </a:pPr>
            <a:endParaRPr lang="es-CO" dirty="0"/>
          </a:p>
          <a:p>
            <a:pPr marL="400050" lvl="1" indent="-214313">
              <a:buFont typeface="Arial" panose="020B0604020202020204" pitchFamily="34" charset="0"/>
              <a:buChar char="•"/>
            </a:pPr>
            <a:endParaRPr lang="es-CO" dirty="0"/>
          </a:p>
          <a:p>
            <a:pPr marL="600075" lvl="1" indent="-257175">
              <a:buFont typeface="Arial" panose="020B0604020202020204" pitchFamily="34" charset="0"/>
              <a:buChar char="•"/>
            </a:pPr>
            <a:endParaRPr lang="es-CO" dirty="0"/>
          </a:p>
          <a:p>
            <a:r>
              <a:rPr lang="es-MX" dirty="0"/>
              <a:t/>
            </a:r>
            <a:br>
              <a:rPr lang="es-MX" dirty="0"/>
            </a:br>
            <a:endParaRPr lang="es-MX" dirty="0"/>
          </a:p>
        </p:txBody>
      </p:sp>
      <p:sp>
        <p:nvSpPr>
          <p:cNvPr id="8" name="Subtítulo 2"/>
          <p:cNvSpPr txBox="1">
            <a:spLocks/>
          </p:cNvSpPr>
          <p:nvPr/>
        </p:nvSpPr>
        <p:spPr>
          <a:xfrm>
            <a:off x="2522732" y="1588468"/>
            <a:ext cx="5613689" cy="384572"/>
          </a:xfrm>
          <a:prstGeom prst="rect">
            <a:avLst/>
          </a:prstGeom>
        </p:spPr>
        <p:txBody>
          <a:bodyPr/>
          <a:lstStyle>
            <a:lvl1pPr marL="316531" indent="-316531" algn="l" defTabSz="844083" rtl="0" eaLnBrk="1" latinLnBrk="0" hangingPunct="1">
              <a:spcBef>
                <a:spcPct val="20000"/>
              </a:spcBef>
              <a:buFont typeface="Arial" panose="020B0604020202020204"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9pPr>
          </a:lstStyle>
          <a:p>
            <a:pPr marL="0" indent="0" algn="ctr">
              <a:buNone/>
            </a:pPr>
            <a:r>
              <a:rPr lang="es-CO" sz="1800" u="sng" dirty="0">
                <a:latin typeface="Arial" panose="020B0604020202020204" pitchFamily="34" charset="0"/>
                <a:cs typeface="Arial" panose="020B0604020202020204" pitchFamily="34" charset="0"/>
              </a:rPr>
              <a:t>Acciones realizadas</a:t>
            </a:r>
          </a:p>
        </p:txBody>
      </p:sp>
    </p:spTree>
    <p:extLst>
      <p:ext uri="{BB962C8B-B14F-4D97-AF65-F5344CB8AC3E}">
        <p14:creationId xmlns:p14="http://schemas.microsoft.com/office/powerpoint/2010/main" val="645196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0653" y="2464385"/>
            <a:ext cx="3579075" cy="2629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ubtítulo 2"/>
          <p:cNvSpPr txBox="1">
            <a:spLocks/>
          </p:cNvSpPr>
          <p:nvPr/>
        </p:nvSpPr>
        <p:spPr>
          <a:xfrm>
            <a:off x="2522732" y="1818672"/>
            <a:ext cx="5613689" cy="384572"/>
          </a:xfrm>
          <a:prstGeom prst="rect">
            <a:avLst/>
          </a:prstGeom>
        </p:spPr>
        <p:txBody>
          <a:bodyPr/>
          <a:lstStyle>
            <a:lvl1pPr marL="316531" indent="-316531" algn="l" defTabSz="844083" rtl="0" eaLnBrk="1" latinLnBrk="0" hangingPunct="1">
              <a:spcBef>
                <a:spcPct val="20000"/>
              </a:spcBef>
              <a:buFont typeface="Arial" panose="020B0604020202020204" pitchFamily="34" charset="0"/>
              <a:buChar char="•"/>
              <a:defRPr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9pPr>
          </a:lstStyle>
          <a:p>
            <a:pPr marL="0" indent="0" algn="ctr">
              <a:buNone/>
            </a:pPr>
            <a:r>
              <a:rPr lang="es-CO" sz="1800" u="sng" dirty="0">
                <a:latin typeface="Arial" panose="020B0604020202020204" pitchFamily="34" charset="0"/>
                <a:cs typeface="Arial" panose="020B0604020202020204" pitchFamily="34" charset="0"/>
              </a:rPr>
              <a:t>Obras de Modernización y Expansión </a:t>
            </a:r>
          </a:p>
        </p:txBody>
      </p:sp>
      <p:pic>
        <p:nvPicPr>
          <p:cNvPr id="3" name="Imagen 2"/>
          <p:cNvPicPr>
            <a:picLocks noChangeAspect="1"/>
          </p:cNvPicPr>
          <p:nvPr/>
        </p:nvPicPr>
        <p:blipFill>
          <a:blip r:embed="rId5"/>
          <a:stretch>
            <a:fillRect/>
          </a:stretch>
        </p:blipFill>
        <p:spPr>
          <a:xfrm>
            <a:off x="5655078" y="2834935"/>
            <a:ext cx="3395332" cy="1912269"/>
          </a:xfrm>
          <a:prstGeom prst="rect">
            <a:avLst/>
          </a:prstGeom>
        </p:spPr>
      </p:pic>
    </p:spTree>
    <p:extLst>
      <p:ext uri="{BB962C8B-B14F-4D97-AF65-F5344CB8AC3E}">
        <p14:creationId xmlns:p14="http://schemas.microsoft.com/office/powerpoint/2010/main" val="477397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 Imagen" descr="ICOCOLOR-02.png"/>
          <p:cNvPicPr>
            <a:picLocks noChangeAspect="1"/>
          </p:cNvPicPr>
          <p:nvPr/>
        </p:nvPicPr>
        <p:blipFill>
          <a:blip r:embed="rId2" cstate="print"/>
          <a:srcRect r="65521"/>
          <a:stretch>
            <a:fillRect/>
          </a:stretch>
        </p:blipFill>
        <p:spPr>
          <a:xfrm>
            <a:off x="7651851" y="620688"/>
            <a:ext cx="2125683" cy="5138777"/>
          </a:xfrm>
          <a:prstGeom prst="rect">
            <a:avLst/>
          </a:prstGeom>
        </p:spPr>
      </p:pic>
      <p:pic>
        <p:nvPicPr>
          <p:cNvPr id="3" name="14 Imagen" descr="ICOCOLOR-09.png"/>
          <p:cNvPicPr>
            <a:picLocks noChangeAspect="1"/>
          </p:cNvPicPr>
          <p:nvPr/>
        </p:nvPicPr>
        <p:blipFill>
          <a:blip r:embed="rId3" cstate="print"/>
          <a:srcRect l="4944" r="52150"/>
          <a:stretch>
            <a:fillRect/>
          </a:stretch>
        </p:blipFill>
        <p:spPr>
          <a:xfrm>
            <a:off x="7972487" y="620688"/>
            <a:ext cx="1805049" cy="51435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04" y="1641561"/>
            <a:ext cx="7022870" cy="4117903"/>
          </a:xfrm>
          <a:prstGeom prst="rect">
            <a:avLst/>
          </a:prstGeom>
        </p:spPr>
      </p:pic>
      <p:sp>
        <p:nvSpPr>
          <p:cNvPr id="7" name="Rectángulo 5"/>
          <p:cNvSpPr>
            <a:spLocks noChangeArrowheads="1"/>
          </p:cNvSpPr>
          <p:nvPr/>
        </p:nvSpPr>
        <p:spPr bwMode="auto">
          <a:xfrm>
            <a:off x="1310246" y="836712"/>
            <a:ext cx="7387170" cy="523220"/>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MX" sz="2800" dirty="0" smtClean="0">
                <a:solidFill>
                  <a:prstClr val="black"/>
                </a:solidFill>
                <a:latin typeface="Impact" pitchFamily="34" charset="0"/>
              </a:rPr>
              <a:t>NORORIENTE</a:t>
            </a:r>
            <a:endParaRPr lang="es-CO" sz="2400" b="1" dirty="0">
              <a:solidFill>
                <a:prstClr val="black"/>
              </a:solidFill>
              <a:latin typeface="Impact" pitchFamily="34" charset="0"/>
            </a:endParaRPr>
          </a:p>
        </p:txBody>
      </p:sp>
      <p:sp>
        <p:nvSpPr>
          <p:cNvPr id="8" name="Rectángulo 5"/>
          <p:cNvSpPr>
            <a:spLocks noChangeArrowheads="1"/>
          </p:cNvSpPr>
          <p:nvPr/>
        </p:nvSpPr>
        <p:spPr bwMode="auto">
          <a:xfrm>
            <a:off x="1264167" y="426191"/>
            <a:ext cx="6155037" cy="604364"/>
          </a:xfrm>
          <a:prstGeom prst="rect">
            <a:avLst/>
          </a:prstGeom>
          <a:noFill/>
          <a:ln w="9525">
            <a:noFill/>
            <a:miter lim="800000"/>
            <a:headEnd/>
            <a:tailEnd/>
          </a:ln>
        </p:spPr>
        <p:txBody>
          <a:bodyPr wrap="square">
            <a:spAutoFit/>
          </a:bodyPr>
          <a:lstStyle/>
          <a:p>
            <a:pPr>
              <a:defRPr/>
            </a:pPr>
            <a:r>
              <a:rPr lang="es-ES" sz="3200" b="1" dirty="0" smtClean="0">
                <a:solidFill>
                  <a:srgbClr val="FFC000"/>
                </a:solidFill>
                <a:latin typeface="Impact" pitchFamily="34" charset="0"/>
                <a:sym typeface="Helvetica Neue Bold Condensed" charset="0"/>
              </a:rPr>
              <a:t>CONCESIÓN AEROPORTUARIA</a:t>
            </a:r>
            <a:endParaRPr lang="es-ES" sz="28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pic>
        <p:nvPicPr>
          <p:cNvPr id="9" name="Imagen 8"/>
          <p:cNvPicPr>
            <a:picLocks noChangeAspect="1"/>
          </p:cNvPicPr>
          <p:nvPr/>
        </p:nvPicPr>
        <p:blipFill rotWithShape="1">
          <a:blip r:embed="rId5"/>
          <a:srcRect l="25902" t="17240" r="67483" b="71840"/>
          <a:stretch/>
        </p:blipFill>
        <p:spPr>
          <a:xfrm>
            <a:off x="5097016" y="5877272"/>
            <a:ext cx="648072" cy="601781"/>
          </a:xfrm>
          <a:prstGeom prst="rect">
            <a:avLst/>
          </a:prstGeom>
        </p:spPr>
      </p:pic>
      <p:sp>
        <p:nvSpPr>
          <p:cNvPr id="11" name="28 Marcador de pie de página"/>
          <p:cNvSpPr txBox="1">
            <a:spLocks/>
          </p:cNvSpPr>
          <p:nvPr/>
        </p:nvSpPr>
        <p:spPr>
          <a:xfrm>
            <a:off x="0" y="659686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40775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012453" y="386159"/>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29" name="Tabla 28"/>
          <p:cNvGraphicFramePr>
            <a:graphicFrameLocks noGrp="1"/>
          </p:cNvGraphicFramePr>
          <p:nvPr>
            <p:extLst>
              <p:ext uri="{D42A27DB-BD31-4B8C-83A1-F6EECF244321}">
                <p14:modId xmlns:p14="http://schemas.microsoft.com/office/powerpoint/2010/main" val="318916608"/>
              </p:ext>
            </p:extLst>
          </p:nvPr>
        </p:nvGraphicFramePr>
        <p:xfrm>
          <a:off x="3656857" y="1700808"/>
          <a:ext cx="3642083" cy="1080120"/>
        </p:xfrm>
        <a:graphic>
          <a:graphicData uri="http://schemas.openxmlformats.org/drawingml/2006/table">
            <a:tbl>
              <a:tblPr firstRow="1" bandRow="1">
                <a:tableStyleId>{BC89EF96-8CEA-46FF-86C4-4CE0E7609802}</a:tableStyleId>
              </a:tblPr>
              <a:tblGrid>
                <a:gridCol w="1656184"/>
                <a:gridCol w="1985899"/>
              </a:tblGrid>
              <a:tr h="2700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Interventor:</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Consorcio Unido INXI</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700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Inicio</a:t>
                      </a:r>
                      <a:r>
                        <a:rPr lang="es-CO" sz="1100" u="none" strike="noStrike" kern="1200" baseline="0" dirty="0" smtClean="0">
                          <a:effectLst/>
                        </a:rPr>
                        <a:t>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19 de</a:t>
                      </a:r>
                      <a:r>
                        <a:rPr lang="es-CO" sz="1100" b="0" i="0" u="none" strike="noStrike" baseline="0" dirty="0" smtClean="0">
                          <a:solidFill>
                            <a:srgbClr val="000000"/>
                          </a:solidFill>
                          <a:latin typeface="+mn-lt"/>
                          <a:cs typeface="Arial" panose="020B0604020202020204" pitchFamily="34" charset="0"/>
                        </a:rPr>
                        <a:t> </a:t>
                      </a:r>
                      <a:r>
                        <a:rPr lang="es-CO" sz="1100" b="0" i="0" u="none" strike="noStrike" dirty="0" smtClean="0">
                          <a:solidFill>
                            <a:srgbClr val="000000"/>
                          </a:solidFill>
                          <a:latin typeface="+mn-lt"/>
                          <a:cs typeface="Arial" panose="020B0604020202020204" pitchFamily="34" charset="0"/>
                        </a:rPr>
                        <a:t>Septiembre de 2014</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700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Fin:</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18 de Febrero de 2016 </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700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Valor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$6,897 millones</a:t>
                      </a:r>
                    </a:p>
                  </a:txBody>
                  <a:tcPr marL="5358" marR="5358" marT="5358" marB="0" anchor="ctr"/>
                </a:tc>
              </a:tr>
            </a:tbl>
          </a:graphicData>
        </a:graphic>
      </p:graphicFrame>
      <p:sp>
        <p:nvSpPr>
          <p:cNvPr id="36" name="CuadroTexto 35"/>
          <p:cNvSpPr txBox="1"/>
          <p:nvPr/>
        </p:nvSpPr>
        <p:spPr>
          <a:xfrm>
            <a:off x="0" y="3786372"/>
            <a:ext cx="2416587" cy="261610"/>
          </a:xfrm>
          <a:prstGeom prst="rect">
            <a:avLst/>
          </a:prstGeom>
          <a:noFill/>
        </p:spPr>
        <p:txBody>
          <a:bodyPr wrap="square" rtlCol="0">
            <a:spAutoFit/>
          </a:bodyPr>
          <a:lstStyle/>
          <a:p>
            <a:r>
              <a:rPr lang="es-MX" sz="1100" b="1" dirty="0">
                <a:latin typeface="Candara" panose="020E0502030303020204" pitchFamily="34" charset="0"/>
                <a:cs typeface="Arial" panose="020B0604020202020204" pitchFamily="34" charset="0"/>
              </a:rPr>
              <a:t>Alcance de obras: </a:t>
            </a:r>
          </a:p>
        </p:txBody>
      </p:sp>
      <p:sp>
        <p:nvSpPr>
          <p:cNvPr id="37" name="CuadroTexto 36"/>
          <p:cNvSpPr txBox="1"/>
          <p:nvPr/>
        </p:nvSpPr>
        <p:spPr>
          <a:xfrm>
            <a:off x="19337" y="4005064"/>
            <a:ext cx="988666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sz="1200" dirty="0"/>
              <a:t>Obras de Modernización terminales aeroportuarias de NORORIENTE - </a:t>
            </a:r>
            <a:r>
              <a:rPr lang="es-MX" sz="1200" dirty="0" smtClean="0"/>
              <a:t>CAMILO </a:t>
            </a:r>
            <a:r>
              <a:rPr lang="es-MX" sz="1200" dirty="0"/>
              <a:t>DAZA de CÚCUTA, PALONEGRO de BUCARAMANGA, YARIGUIES de BARRANCABERMEJA, ALFONSO LÓPEZ de VALLEDUPAR, SIMÓN BOLÍVAR de SANTA MARTA y el ALMIRANTE PADILLA de RIOHACHA. </a:t>
            </a:r>
          </a:p>
        </p:txBody>
      </p:sp>
      <p:graphicFrame>
        <p:nvGraphicFramePr>
          <p:cNvPr id="27" name="Tabla 26"/>
          <p:cNvGraphicFramePr>
            <a:graphicFrameLocks noGrp="1"/>
          </p:cNvGraphicFramePr>
          <p:nvPr>
            <p:extLst>
              <p:ext uri="{D42A27DB-BD31-4B8C-83A1-F6EECF244321}">
                <p14:modId xmlns:p14="http://schemas.microsoft.com/office/powerpoint/2010/main" val="3191054499"/>
              </p:ext>
            </p:extLst>
          </p:nvPr>
        </p:nvGraphicFramePr>
        <p:xfrm>
          <a:off x="19337" y="1403538"/>
          <a:ext cx="3583513" cy="1540809"/>
        </p:xfrm>
        <a:graphic>
          <a:graphicData uri="http://schemas.openxmlformats.org/drawingml/2006/table">
            <a:tbl>
              <a:tblPr firstRow="1" bandRow="1">
                <a:tableStyleId>{BC89EF96-8CEA-46FF-86C4-4CE0E7609802}</a:tableStyleId>
              </a:tblPr>
              <a:tblGrid>
                <a:gridCol w="1782473"/>
                <a:gridCol w="1801040"/>
              </a:tblGrid>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effectLst/>
                          <a:latin typeface="+mn-lt"/>
                          <a:cs typeface="Arial" panose="020B0604020202020204" pitchFamily="34" charset="0"/>
                        </a:rPr>
                        <a:t>Contrato:</a:t>
                      </a: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10000078 - OK</a:t>
                      </a:r>
                    </a:p>
                  </a:txBody>
                  <a:tcPr marL="5358" marR="5358" marT="5358" marB="0" anchor="ctr"/>
                </a:tc>
              </a:tr>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Concesionario: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Sociedad Aeropuertos de Oriente S.A.S</a:t>
                      </a: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Fecha</a:t>
                      </a:r>
                      <a:r>
                        <a:rPr lang="es-ES" sz="1100" b="0" u="none" strike="noStrike" baseline="0" dirty="0" smtClean="0">
                          <a:effectLst/>
                          <a:latin typeface="+mn-lt"/>
                          <a:cs typeface="+mn-cs"/>
                        </a:rPr>
                        <a:t> suscripción del contrato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CO" sz="1100" b="0" i="0" u="none" strike="noStrike" dirty="0" smtClean="0">
                          <a:solidFill>
                            <a:srgbClr val="000000"/>
                          </a:solidFill>
                          <a:latin typeface="+mn-lt"/>
                          <a:cs typeface="Arial" panose="020B0604020202020204" pitchFamily="34" charset="0"/>
                        </a:rPr>
                        <a:t>6 de agosto de 2010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Fecha</a:t>
                      </a:r>
                      <a:r>
                        <a:rPr lang="es-ES" sz="1100" b="0" u="none" strike="noStrike" baseline="0" dirty="0" smtClean="0">
                          <a:effectLst/>
                          <a:latin typeface="+mn-lt"/>
                          <a:cs typeface="Arial" panose="020B0604020202020204" pitchFamily="34" charset="0"/>
                        </a:rPr>
                        <a:t> inicio de Proyecto :</a:t>
                      </a:r>
                      <a:endParaRPr lang="es-ES" sz="1100" b="0"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15/10/2010</a:t>
                      </a:r>
                    </a:p>
                  </a:txBody>
                  <a:tcPr marL="5358" marR="5358" marT="5358" marB="0" anchor="ctr"/>
                </a:tc>
              </a:tr>
              <a:tr h="268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Plazo </a:t>
                      </a:r>
                    </a:p>
                  </a:txBody>
                  <a:tcPr marL="51435" marR="51435" marT="25718" marB="25718" anchor="ctr"/>
                </a:tc>
                <a:tc>
                  <a:txBody>
                    <a:bodyPr/>
                    <a:lstStyle/>
                    <a:p>
                      <a:pPr marL="457200" lvl="1" algn="just" defTabSz="914400" rtl="0" eaLnBrk="1" fontAlgn="ctr" latinLnBrk="0" hangingPunct="1"/>
                      <a:r>
                        <a:rPr lang="es-CO" sz="1100" b="0" i="0" u="none" strike="noStrike" kern="1200" dirty="0" smtClean="0">
                          <a:solidFill>
                            <a:srgbClr val="000000"/>
                          </a:solidFill>
                          <a:latin typeface="+mn-lt"/>
                          <a:ea typeface="+mn-ea"/>
                          <a:cs typeface="Arial" panose="020B0604020202020204" pitchFamily="34" charset="0"/>
                        </a:rPr>
                        <a:t>febrero 2030</a:t>
                      </a:r>
                      <a:endParaRPr lang="es-CO" sz="1100" b="0" i="0" u="none" strike="noStrike" kern="1200" dirty="0">
                        <a:solidFill>
                          <a:srgbClr val="000000"/>
                        </a:solidFill>
                        <a:latin typeface="+mn-lt"/>
                        <a:ea typeface="+mn-ea"/>
                        <a:cs typeface="Arial" panose="020B0604020202020204" pitchFamily="34" charset="0"/>
                      </a:endParaRPr>
                    </a:p>
                  </a:txBody>
                  <a:tcPr marL="5358" marR="5358" marT="5358" marB="0" anchor="ctr"/>
                </a:tc>
              </a:tr>
            </a:tbl>
          </a:graphicData>
        </a:graphic>
      </p:graphicFrame>
      <p:sp>
        <p:nvSpPr>
          <p:cNvPr id="4" name="Rectángulo redondeado 3"/>
          <p:cNvSpPr/>
          <p:nvPr/>
        </p:nvSpPr>
        <p:spPr>
          <a:xfrm>
            <a:off x="0" y="1340768"/>
            <a:ext cx="9906000"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Información General</a:t>
            </a:r>
            <a:endParaRPr lang="es-MX" u="sng" dirty="0"/>
          </a:p>
        </p:txBody>
      </p:sp>
      <p:sp>
        <p:nvSpPr>
          <p:cNvPr id="31" name="Rectángulo redondeado 30"/>
          <p:cNvSpPr/>
          <p:nvPr/>
        </p:nvSpPr>
        <p:spPr>
          <a:xfrm>
            <a:off x="-15552" y="3482244"/>
            <a:ext cx="9921552"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Técnicos</a:t>
            </a:r>
            <a:endParaRPr lang="es-MX" u="sng" dirty="0"/>
          </a:p>
        </p:txBody>
      </p:sp>
      <p:sp>
        <p:nvSpPr>
          <p:cNvPr id="15" name="Rectángulo 9"/>
          <p:cNvSpPr/>
          <p:nvPr/>
        </p:nvSpPr>
        <p:spPr>
          <a:xfrm>
            <a:off x="0" y="834679"/>
            <a:ext cx="9906000" cy="41549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ES" sz="1050" dirty="0"/>
              <a:t>Administración, operación, explotación comercial, mantenimiento y modernización del área concesionada de los Aeropuertos Camilo Daza de Cúcuta, Palonegro de Bucaramanga, Yariguíes de Barrancabermeja, Alfonso López de Valledupar, Simón Bolívar de Santa Marta y Almirante Padilla de Riohacha.</a:t>
            </a:r>
            <a:endParaRPr lang="es-MX" sz="1050" dirty="0"/>
          </a:p>
        </p:txBody>
      </p:sp>
      <p:graphicFrame>
        <p:nvGraphicFramePr>
          <p:cNvPr id="19" name="Tabla 18"/>
          <p:cNvGraphicFramePr>
            <a:graphicFrameLocks noGrp="1"/>
          </p:cNvGraphicFramePr>
          <p:nvPr>
            <p:extLst>
              <p:ext uri="{D42A27DB-BD31-4B8C-83A1-F6EECF244321}">
                <p14:modId xmlns:p14="http://schemas.microsoft.com/office/powerpoint/2010/main" val="3701678176"/>
              </p:ext>
            </p:extLst>
          </p:nvPr>
        </p:nvGraphicFramePr>
        <p:xfrm>
          <a:off x="128463" y="4564766"/>
          <a:ext cx="9433051" cy="2104594"/>
        </p:xfrm>
        <a:graphic>
          <a:graphicData uri="http://schemas.openxmlformats.org/drawingml/2006/table">
            <a:tbl>
              <a:tblPr firstRow="1" bandRow="1">
                <a:tableStyleId>{EB9631B5-78F2-41C9-869B-9F39066F8104}</a:tableStyleId>
              </a:tblPr>
              <a:tblGrid>
                <a:gridCol w="2376623"/>
                <a:gridCol w="1764107"/>
                <a:gridCol w="1764107"/>
                <a:gridCol w="1764107"/>
                <a:gridCol w="1764107"/>
              </a:tblGrid>
              <a:tr h="415878">
                <a:tc>
                  <a:txBody>
                    <a:bodyPr/>
                    <a:lstStyle/>
                    <a:p>
                      <a:pPr algn="ctr" fontAlgn="ctr"/>
                      <a:r>
                        <a:rPr lang="es-MX" sz="1000" u="none" strike="noStrike" dirty="0">
                          <a:effectLst/>
                        </a:rPr>
                        <a:t>Aeropuerto</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Alcance</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a:effectLst/>
                        </a:rPr>
                        <a:t>% avance en </a:t>
                      </a:r>
                      <a:r>
                        <a:rPr lang="es-MX" sz="1000" u="none" strike="noStrike" dirty="0" smtClean="0">
                          <a:effectLst/>
                        </a:rPr>
                        <a:t>obras Alcance Inicial</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Alcance</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 avance en obras Alcance Actual</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r>
              <a:tr h="415878">
                <a:tc>
                  <a:txBody>
                    <a:bodyPr/>
                    <a:lstStyle/>
                    <a:p>
                      <a:pPr algn="l" fontAlgn="ctr"/>
                      <a:r>
                        <a:rPr lang="es-MX" sz="1000" u="none" strike="noStrike" dirty="0">
                          <a:effectLst/>
                        </a:rPr>
                        <a:t>Alfonso </a:t>
                      </a:r>
                      <a:r>
                        <a:rPr lang="es-MX" sz="1000" u="none" strike="noStrike" dirty="0" err="1">
                          <a:effectLst/>
                        </a:rPr>
                        <a:t>Lopez</a:t>
                      </a:r>
                      <a:r>
                        <a:rPr lang="es-MX" sz="1000" u="none" strike="noStrike" dirty="0">
                          <a:effectLst/>
                        </a:rPr>
                        <a:t> Pumarejo</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Obras de modernización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100%</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Ampliación salas</a:t>
                      </a:r>
                      <a:r>
                        <a:rPr lang="es-MX" sz="1000" u="none" strike="noStrike" baseline="0" dirty="0" smtClean="0">
                          <a:effectLst/>
                        </a:rPr>
                        <a:t> de abordaje y climatización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85%</a:t>
                      </a:r>
                      <a:endParaRPr lang="es-MX" sz="1000" b="0" i="0" u="none" strike="noStrike" dirty="0">
                        <a:solidFill>
                          <a:srgbClr val="000000"/>
                        </a:solidFill>
                        <a:effectLst/>
                        <a:latin typeface="Calibri" panose="020F0502020204030204" pitchFamily="34" charset="0"/>
                      </a:endParaRPr>
                    </a:p>
                  </a:txBody>
                  <a:tcPr marL="9525" marR="9525" marT="9525" marB="0" anchor="ctr"/>
                </a:tc>
              </a:tr>
              <a:tr h="214240">
                <a:tc>
                  <a:txBody>
                    <a:bodyPr/>
                    <a:lstStyle/>
                    <a:p>
                      <a:pPr algn="l" fontAlgn="ctr"/>
                      <a:r>
                        <a:rPr lang="es-MX" sz="1000" u="none" strike="noStrike" dirty="0">
                          <a:effectLst/>
                        </a:rPr>
                        <a:t>Almirante Padilla</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smtClean="0">
                          <a:effectLst/>
                        </a:rPr>
                        <a:t>Obras de modernización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100%</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Climatización</a:t>
                      </a:r>
                      <a:r>
                        <a:rPr lang="es-MX" sz="1000" u="none" strike="noStrike" baseline="0" dirty="0" smtClean="0">
                          <a:effectLst/>
                        </a:rPr>
                        <a:t> zonas comunes </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100%</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r>
              <a:tr h="214240">
                <a:tc>
                  <a:txBody>
                    <a:bodyPr/>
                    <a:lstStyle/>
                    <a:p>
                      <a:pPr algn="l" fontAlgn="ctr"/>
                      <a:r>
                        <a:rPr lang="es-MX" sz="1000" u="none" strike="noStrike">
                          <a:effectLst/>
                        </a:rPr>
                        <a:t>Palonegro</a:t>
                      </a:r>
                      <a:endParaRPr lang="es-MX"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smtClean="0">
                          <a:effectLst/>
                        </a:rPr>
                        <a:t>Obras de modernización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100%</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En estructuración - Ampliación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Inicio 17 de Nov/15</a:t>
                      </a:r>
                      <a:endParaRPr lang="es-MX" sz="1000" b="0" i="0" u="none" strike="noStrike" dirty="0">
                        <a:solidFill>
                          <a:srgbClr val="000000"/>
                        </a:solidFill>
                        <a:effectLst/>
                        <a:latin typeface="Calibri" panose="020F0502020204030204" pitchFamily="34" charset="0"/>
                      </a:endParaRPr>
                    </a:p>
                  </a:txBody>
                  <a:tcPr marL="9525" marR="9525" marT="9525" marB="0" anchor="ctr"/>
                </a:tc>
              </a:tr>
              <a:tr h="214240">
                <a:tc>
                  <a:txBody>
                    <a:bodyPr/>
                    <a:lstStyle/>
                    <a:p>
                      <a:pPr algn="l" fontAlgn="ctr"/>
                      <a:r>
                        <a:rPr lang="es-MX" sz="1000" u="none" strike="noStrike">
                          <a:effectLst/>
                        </a:rPr>
                        <a:t>Camilo Daza</a:t>
                      </a:r>
                      <a:endParaRPr lang="es-MX"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smtClean="0">
                          <a:effectLst/>
                        </a:rPr>
                        <a:t>Obras de modernización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100%</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En estructuración - Ampliación</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Inicio 15 de Ene/16</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r>
              <a:tr h="214240">
                <a:tc>
                  <a:txBody>
                    <a:bodyPr/>
                    <a:lstStyle/>
                    <a:p>
                      <a:pPr algn="l" fontAlgn="ctr"/>
                      <a:r>
                        <a:rPr lang="es-MX" sz="1000" u="none" strike="noStrike">
                          <a:effectLst/>
                        </a:rPr>
                        <a:t>Yariguies</a:t>
                      </a:r>
                      <a:endParaRPr lang="es-MX"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smtClean="0">
                          <a:effectLst/>
                        </a:rPr>
                        <a:t>Obras de modernización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a:effectLst/>
                        </a:rPr>
                        <a:t>100%</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Climatización</a:t>
                      </a:r>
                      <a:r>
                        <a:rPr lang="es-MX" sz="1000" u="none" strike="noStrike" baseline="0" dirty="0" smtClean="0">
                          <a:effectLst/>
                        </a:rPr>
                        <a:t> zonas comunes </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90%</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r>
              <a:tr h="415878">
                <a:tc>
                  <a:txBody>
                    <a:bodyPr/>
                    <a:lstStyle/>
                    <a:p>
                      <a:pPr algn="l" fontAlgn="ctr"/>
                      <a:r>
                        <a:rPr lang="es-MX" sz="1000" u="none" strike="noStrike" dirty="0">
                          <a:effectLst/>
                        </a:rPr>
                        <a:t>Simón </a:t>
                      </a:r>
                      <a:r>
                        <a:rPr lang="es-MX" sz="1000" u="none" strike="noStrike" dirty="0" smtClean="0">
                          <a:effectLst/>
                        </a:rPr>
                        <a:t>Bolívar</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Obras de modernización</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000" u="none" strike="noStrike" dirty="0" smtClean="0">
                          <a:effectLst/>
                        </a:rPr>
                        <a:t>Modificado</a:t>
                      </a:r>
                      <a:endParaRPr lang="es-MX"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Construcción de Nuevo Aeropuerto</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000" u="none" strike="noStrike" dirty="0" smtClean="0">
                          <a:effectLst/>
                        </a:rPr>
                        <a:t>25%</a:t>
                      </a:r>
                      <a:endParaRPr lang="es-MX" sz="1000" b="0" i="0" u="none" strike="noStrike" dirty="0" smtClean="0">
                        <a:solidFill>
                          <a:srgbClr val="000000"/>
                        </a:solidFill>
                        <a:effectLst/>
                        <a:latin typeface="Calibri" panose="020F0502020204030204" pitchFamily="34" charset="0"/>
                      </a:endParaRPr>
                    </a:p>
                  </a:txBody>
                  <a:tcPr marL="9525" marR="9525" marT="9525" marB="0" anchor="ctr"/>
                </a:tc>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212133523"/>
              </p:ext>
            </p:extLst>
          </p:nvPr>
        </p:nvGraphicFramePr>
        <p:xfrm>
          <a:off x="3656856" y="2852936"/>
          <a:ext cx="3672408" cy="268981"/>
        </p:xfrm>
        <a:graphic>
          <a:graphicData uri="http://schemas.openxmlformats.org/drawingml/2006/table">
            <a:tbl>
              <a:tblPr firstRow="1" bandRow="1">
                <a:tableStyleId>{17292A2E-F333-43FB-9621-5CBBE7FDCDCB}</a:tableStyleId>
              </a:tblPr>
              <a:tblGrid>
                <a:gridCol w="1826690"/>
                <a:gridCol w="1845718"/>
              </a:tblGrid>
              <a:tr h="268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Ingreso Esperado Actual</a:t>
                      </a:r>
                      <a:endParaRPr lang="es-ES" sz="1100" b="0"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u="none" strike="noStrike" dirty="0" smtClean="0"/>
                        <a:t>$822.107</a:t>
                      </a:r>
                      <a:r>
                        <a:rPr lang="es-MX" sz="1050" u="none" strike="noStrike" baseline="0" dirty="0" smtClean="0"/>
                        <a:t>(precios 2009)</a:t>
                      </a:r>
                      <a:endParaRPr lang="es-MX" sz="1050" b="0" i="0" u="none" strike="noStrike" dirty="0" smtClean="0">
                        <a:solidFill>
                          <a:srgbClr val="000000"/>
                        </a:solidFill>
                        <a:latin typeface="+mn-lt"/>
                        <a:cs typeface="Arial" panose="020B0604020202020204" pitchFamily="34" charset="0"/>
                      </a:endParaRPr>
                    </a:p>
                  </a:txBody>
                  <a:tcPr marL="5358" marR="5358" marT="5358" marB="0" anchor="ctr"/>
                </a:tc>
              </a:tr>
            </a:tbl>
          </a:graphicData>
        </a:graphic>
      </p:graphicFrame>
      <p:graphicFrame>
        <p:nvGraphicFramePr>
          <p:cNvPr id="21" name="3 Tabla"/>
          <p:cNvGraphicFramePr>
            <a:graphicFrameLocks noGrp="1"/>
          </p:cNvGraphicFramePr>
          <p:nvPr>
            <p:extLst>
              <p:ext uri="{D42A27DB-BD31-4B8C-83A1-F6EECF244321}">
                <p14:modId xmlns:p14="http://schemas.microsoft.com/office/powerpoint/2010/main" val="3124756969"/>
              </p:ext>
            </p:extLst>
          </p:nvPr>
        </p:nvGraphicFramePr>
        <p:xfrm>
          <a:off x="7473280" y="1773922"/>
          <a:ext cx="2376264" cy="1655078"/>
        </p:xfrm>
        <a:graphic>
          <a:graphicData uri="http://schemas.openxmlformats.org/drawingml/2006/table">
            <a:tbl>
              <a:tblPr firstRow="1" bandRow="1">
                <a:tableStyleId>{74C1A8A3-306A-4EB7-A6B1-4F7E0EB9C5D6}</a:tableStyleId>
              </a:tblPr>
              <a:tblGrid>
                <a:gridCol w="1512168"/>
                <a:gridCol w="864096"/>
              </a:tblGrid>
              <a:tr h="208104">
                <a:tc gridSpan="2">
                  <a:txBody>
                    <a:bodyPr/>
                    <a:lstStyle/>
                    <a:p>
                      <a:pPr marL="0" algn="ctr" defTabSz="914400" rtl="0" eaLnBrk="1" latinLnBrk="0" hangingPunct="1"/>
                      <a:r>
                        <a:rPr lang="es-CO" sz="900" kern="1200" dirty="0" smtClean="0">
                          <a:solidFill>
                            <a:srgbClr val="002060"/>
                          </a:solidFill>
                        </a:rPr>
                        <a:t>Composición Accionaria</a:t>
                      </a:r>
                      <a:endParaRPr lang="es-CO" sz="900" b="0" kern="1200" dirty="0">
                        <a:solidFill>
                          <a:srgbClr val="002060"/>
                        </a:solidFill>
                        <a:latin typeface="Arial" panose="020B0604020202020204" pitchFamily="34" charset="0"/>
                        <a:ea typeface="+mn-ea"/>
                        <a:cs typeface="Arial" panose="020B0604020202020204" pitchFamily="34" charset="0"/>
                      </a:endParaRPr>
                    </a:p>
                  </a:txBody>
                  <a:tcPr/>
                </a:tc>
                <a:tc hMerge="1">
                  <a:txBody>
                    <a:bodyPr/>
                    <a:lstStyle/>
                    <a:p>
                      <a:pPr algn="ctr" fontAlgn="ctr"/>
                      <a:endParaRPr lang="es-CO" sz="12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tc>
              </a:tr>
              <a:tr h="208104">
                <a:tc>
                  <a:txBody>
                    <a:bodyPr/>
                    <a:lstStyle/>
                    <a:p>
                      <a:pPr marL="0" algn="l" defTabSz="914400" rtl="0" eaLnBrk="1" latinLnBrk="0" hangingPunct="1"/>
                      <a:r>
                        <a:rPr lang="es-ES" sz="900" kern="1200" dirty="0" smtClean="0">
                          <a:solidFill>
                            <a:srgbClr val="002060"/>
                          </a:solidFill>
                        </a:rPr>
                        <a:t>Olímpica S.A.</a:t>
                      </a:r>
                      <a:endParaRPr lang="es-CO" sz="900" b="0"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fontAlgn="ctr"/>
                      <a:r>
                        <a:rPr lang="es-CO" sz="900" u="none" strike="noStrike" dirty="0" smtClean="0">
                          <a:solidFill>
                            <a:srgbClr val="002060"/>
                          </a:solidFill>
                          <a:effectLst/>
                        </a:rPr>
                        <a:t>32,91 %</a:t>
                      </a:r>
                      <a:endParaRPr lang="es-CO" sz="900" b="0" i="0" u="none" strike="noStrike" dirty="0" smtClean="0">
                        <a:solidFill>
                          <a:srgbClr val="002060"/>
                        </a:solidFill>
                        <a:effectLst/>
                        <a:latin typeface="Arial" panose="020B0604020202020204" pitchFamily="34" charset="0"/>
                        <a:cs typeface="Arial" panose="020B0604020202020204" pitchFamily="34" charset="0"/>
                      </a:endParaRPr>
                    </a:p>
                  </a:txBody>
                  <a:tcPr marL="9525" marR="9525" marT="9525" marB="0" anchor="ctr"/>
                </a:tc>
              </a:tr>
              <a:tr h="208104">
                <a:tc>
                  <a:txBody>
                    <a:bodyPr/>
                    <a:lstStyle/>
                    <a:p>
                      <a:pPr marL="0" algn="l" defTabSz="914400" rtl="0" eaLnBrk="1" latinLnBrk="0" hangingPunct="1"/>
                      <a:r>
                        <a:rPr lang="es-CO" sz="900" kern="1200" dirty="0" smtClean="0">
                          <a:solidFill>
                            <a:srgbClr val="002060"/>
                          </a:solidFill>
                        </a:rPr>
                        <a:t>Incoequipos S.A.</a:t>
                      </a:r>
                      <a:endParaRPr lang="es-CO" sz="900" b="0" kern="1200" dirty="0">
                        <a:solidFill>
                          <a:srgbClr val="002060"/>
                        </a:solidFill>
                        <a:latin typeface="Arial" panose="020B0604020202020204" pitchFamily="34" charset="0"/>
                        <a:ea typeface="+mn-ea"/>
                        <a:cs typeface="Arial" panose="020B0604020202020204" pitchFamily="34" charset="0"/>
                      </a:endParaRPr>
                    </a:p>
                  </a:txBody>
                  <a:tcPr anchor="ctr"/>
                </a:tc>
                <a:tc>
                  <a:txBody>
                    <a:bodyPr/>
                    <a:lstStyle/>
                    <a:p>
                      <a:pPr algn="ctr" fontAlgn="b"/>
                      <a:r>
                        <a:rPr lang="es-MX" sz="900" u="none" strike="noStrike" kern="1200" dirty="0" smtClean="0">
                          <a:solidFill>
                            <a:srgbClr val="002060"/>
                          </a:solidFill>
                          <a:effectLst/>
                        </a:rPr>
                        <a:t>30,98 %</a:t>
                      </a:r>
                      <a:endParaRPr lang="es-MX" sz="900" b="0" u="none" strike="noStrike" kern="1200" dirty="0">
                        <a:solidFill>
                          <a:srgbClr val="002060"/>
                        </a:solidFill>
                        <a:effectLst/>
                        <a:latin typeface="+mn-lt"/>
                        <a:ea typeface="+mn-ea"/>
                        <a:cs typeface="+mn-cs"/>
                      </a:endParaRPr>
                    </a:p>
                  </a:txBody>
                  <a:tcPr marL="0" marR="0" marT="0" marB="0" anchor="ctr"/>
                </a:tc>
              </a:tr>
              <a:tr h="208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900" kern="1200" dirty="0" smtClean="0">
                          <a:solidFill>
                            <a:srgbClr val="002060"/>
                          </a:solidFill>
                        </a:rPr>
                        <a:t>Nexus</a:t>
                      </a:r>
                      <a:r>
                        <a:rPr lang="es-ES" sz="900" kern="1200" baseline="0" dirty="0" smtClean="0">
                          <a:solidFill>
                            <a:srgbClr val="002060"/>
                          </a:solidFill>
                        </a:rPr>
                        <a:t> Infraestructura FCP</a:t>
                      </a:r>
                      <a:endParaRPr lang="es-ES" sz="9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kern="1200" dirty="0" smtClean="0">
                          <a:solidFill>
                            <a:srgbClr val="002060"/>
                          </a:solidFill>
                        </a:rPr>
                        <a:t>30,17 %</a:t>
                      </a:r>
                      <a:endParaRPr lang="es-CO" sz="900" b="0" kern="1200" dirty="0">
                        <a:solidFill>
                          <a:srgbClr val="002060"/>
                        </a:solidFill>
                        <a:latin typeface="+mj-lt"/>
                        <a:ea typeface="+mn-ea"/>
                        <a:cs typeface="Arial" panose="020B0604020202020204" pitchFamily="34" charset="0"/>
                      </a:endParaRPr>
                    </a:p>
                  </a:txBody>
                  <a:tcPr/>
                </a:tc>
              </a:tr>
              <a:tr h="230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900" kern="1200" dirty="0" smtClean="0">
                          <a:solidFill>
                            <a:srgbClr val="002060"/>
                          </a:solidFill>
                        </a:rPr>
                        <a:t>Pedro Ramón Emiliani</a:t>
                      </a:r>
                      <a:endParaRPr lang="es-ES" sz="9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kern="1200" dirty="0" smtClean="0">
                          <a:solidFill>
                            <a:srgbClr val="002060"/>
                          </a:solidFill>
                        </a:rPr>
                        <a:t>3,80 %</a:t>
                      </a:r>
                      <a:endParaRPr lang="es-CO" sz="900" b="0" kern="1200" dirty="0">
                        <a:solidFill>
                          <a:srgbClr val="002060"/>
                        </a:solidFill>
                        <a:latin typeface="+mj-lt"/>
                        <a:ea typeface="+mn-ea"/>
                        <a:cs typeface="Arial" panose="020B0604020202020204" pitchFamily="34" charset="0"/>
                      </a:endParaRPr>
                    </a:p>
                  </a:txBody>
                  <a:tcPr anchor="ctr"/>
                </a:tc>
              </a:tr>
              <a:tr h="254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900" kern="1200" dirty="0" smtClean="0">
                          <a:solidFill>
                            <a:srgbClr val="002060"/>
                          </a:solidFill>
                        </a:rPr>
                        <a:t>Nexus Infraestructura</a:t>
                      </a:r>
                      <a:r>
                        <a:rPr lang="es-ES" sz="900" kern="1200" baseline="0" dirty="0" smtClean="0">
                          <a:solidFill>
                            <a:srgbClr val="002060"/>
                          </a:solidFill>
                        </a:rPr>
                        <a:t> S.A.S</a:t>
                      </a:r>
                      <a:endParaRPr lang="es-ES" sz="9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kern="1200" dirty="0" smtClean="0">
                          <a:solidFill>
                            <a:srgbClr val="002060"/>
                          </a:solidFill>
                        </a:rPr>
                        <a:t>2,74 %</a:t>
                      </a:r>
                      <a:endParaRPr lang="es-CO" sz="900" b="0" kern="1200" dirty="0" smtClean="0">
                        <a:solidFill>
                          <a:srgbClr val="002060"/>
                        </a:solidFill>
                        <a:latin typeface="+mj-lt"/>
                        <a:ea typeface="+mn-ea"/>
                        <a:cs typeface="Arial" panose="020B0604020202020204" pitchFamily="34" charset="0"/>
                      </a:endParaRPr>
                    </a:p>
                  </a:txBody>
                  <a:tcPr/>
                </a:tc>
              </a:tr>
              <a:tr h="254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900" kern="1200" dirty="0" smtClean="0">
                          <a:solidFill>
                            <a:srgbClr val="002060"/>
                          </a:solidFill>
                        </a:rPr>
                        <a:t>TOTAL</a:t>
                      </a:r>
                      <a:endParaRPr lang="es-ES" sz="900" b="0" kern="1200" dirty="0" smtClean="0">
                        <a:solidFill>
                          <a:srgbClr val="002060"/>
                        </a:solidFill>
                        <a:latin typeface="+mn-lt"/>
                        <a:ea typeface="+mn-ea"/>
                        <a:cs typeface="Arial" panose="020B0604020202020204" pitchFamily="34" charset="0"/>
                      </a:endParaRPr>
                    </a:p>
                  </a:txBody>
                  <a:tcPr/>
                </a:tc>
                <a:tc>
                  <a:txBody>
                    <a:bodyPr/>
                    <a:lstStyle/>
                    <a:p>
                      <a:pPr marL="0" algn="ctr" defTabSz="914400" rtl="0" eaLnBrk="1" latinLnBrk="0" hangingPunct="1"/>
                      <a:r>
                        <a:rPr lang="es-CO" sz="900" kern="1200" dirty="0" smtClean="0">
                          <a:solidFill>
                            <a:srgbClr val="002060"/>
                          </a:solidFill>
                        </a:rPr>
                        <a:t>100,00 %</a:t>
                      </a:r>
                      <a:endParaRPr lang="es-CO" sz="900" b="0" kern="1200" dirty="0">
                        <a:solidFill>
                          <a:srgbClr val="002060"/>
                        </a:solidFill>
                        <a:latin typeface="+mn-lt"/>
                        <a:ea typeface="+mn-ea"/>
                        <a:cs typeface="Arial" panose="020B0604020202020204" pitchFamily="34" charset="0"/>
                      </a:endParaRPr>
                    </a:p>
                  </a:txBody>
                  <a:tcPr/>
                </a:tc>
              </a:tr>
            </a:tbl>
          </a:graphicData>
        </a:graphic>
      </p:graphicFrame>
      <p:graphicFrame>
        <p:nvGraphicFramePr>
          <p:cNvPr id="22" name="Tabla 21"/>
          <p:cNvGraphicFramePr>
            <a:graphicFrameLocks noGrp="1"/>
          </p:cNvGraphicFramePr>
          <p:nvPr>
            <p:extLst>
              <p:ext uri="{D42A27DB-BD31-4B8C-83A1-F6EECF244321}">
                <p14:modId xmlns:p14="http://schemas.microsoft.com/office/powerpoint/2010/main" val="2441535609"/>
              </p:ext>
            </p:extLst>
          </p:nvPr>
        </p:nvGraphicFramePr>
        <p:xfrm>
          <a:off x="4592960" y="3212976"/>
          <a:ext cx="1835695" cy="216024"/>
        </p:xfrm>
        <a:graphic>
          <a:graphicData uri="http://schemas.openxmlformats.org/drawingml/2006/table">
            <a:tbl>
              <a:tblPr firstRow="1" bandRow="1">
                <a:tableStyleId>{2A488322-F2BA-4B5B-9748-0D474271808F}</a:tableStyleId>
              </a:tblPr>
              <a:tblGrid>
                <a:gridCol w="1331639"/>
                <a:gridCol w="504056"/>
              </a:tblGrid>
              <a:tr h="21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kern="1200" dirty="0" smtClean="0">
                          <a:effectLst/>
                        </a:rPr>
                        <a:t>CONTRAPRESTACIÓN</a:t>
                      </a:r>
                      <a:endParaRPr lang="es-CO" sz="1000" b="0" u="none" strike="noStrike" kern="1200" dirty="0">
                        <a:solidFill>
                          <a:schemeClr val="bg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000" u="none" strike="noStrike" dirty="0" smtClean="0"/>
                        <a:t>0 %</a:t>
                      </a:r>
                      <a:endParaRPr lang="es-CO" sz="600" b="0" i="0" u="none" strike="noStrike" dirty="0">
                        <a:solidFill>
                          <a:schemeClr val="bg1"/>
                        </a:solidFill>
                        <a:latin typeface="+mn-lt"/>
                        <a:cs typeface="Arial" panose="020B0604020202020204" pitchFamily="34" charset="0"/>
                      </a:endParaRPr>
                    </a:p>
                  </a:txBody>
                  <a:tcPr marL="5358" marR="5358" marT="5358" marB="0" anchor="ctr"/>
                </a:tc>
              </a:tr>
            </a:tbl>
          </a:graphicData>
        </a:graphic>
      </p:graphicFrame>
      <p:sp>
        <p:nvSpPr>
          <p:cNvPr id="16" name="28 Marcador de pie de página"/>
          <p:cNvSpPr txBox="1">
            <a:spLocks/>
          </p:cNvSpPr>
          <p:nvPr/>
        </p:nvSpPr>
        <p:spPr>
          <a:xfrm>
            <a:off x="9668" y="-1752"/>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01487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258" y="1556792"/>
            <a:ext cx="7037176" cy="404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12 Imagen" descr="ICOCOLOR-02.png"/>
          <p:cNvPicPr>
            <a:picLocks noChangeAspect="1"/>
          </p:cNvPicPr>
          <p:nvPr/>
        </p:nvPicPr>
        <p:blipFill>
          <a:blip r:embed="rId4" cstate="print"/>
          <a:srcRect r="65521"/>
          <a:stretch>
            <a:fillRect/>
          </a:stretch>
        </p:blipFill>
        <p:spPr>
          <a:xfrm>
            <a:off x="482709" y="909862"/>
            <a:ext cx="1870437" cy="5234906"/>
          </a:xfrm>
          <a:prstGeom prst="rect">
            <a:avLst/>
          </a:prstGeom>
        </p:spPr>
      </p:pic>
      <p:pic>
        <p:nvPicPr>
          <p:cNvPr id="7" name="14 Imagen" descr="ICOCOLOR-09.png"/>
          <p:cNvPicPr>
            <a:picLocks noChangeAspect="1"/>
          </p:cNvPicPr>
          <p:nvPr/>
        </p:nvPicPr>
        <p:blipFill>
          <a:blip r:embed="rId5" cstate="print"/>
          <a:srcRect l="4944" r="52150"/>
          <a:stretch>
            <a:fillRect/>
          </a:stretch>
        </p:blipFill>
        <p:spPr>
          <a:xfrm>
            <a:off x="737045" y="922689"/>
            <a:ext cx="1588304" cy="5222080"/>
          </a:xfrm>
          <a:prstGeom prst="rect">
            <a:avLst/>
          </a:prstGeom>
        </p:spPr>
      </p:pic>
      <p:sp>
        <p:nvSpPr>
          <p:cNvPr id="8" name="CuadroTexto 1"/>
          <p:cNvSpPr txBox="1"/>
          <p:nvPr/>
        </p:nvSpPr>
        <p:spPr>
          <a:xfrm>
            <a:off x="3224808" y="746249"/>
            <a:ext cx="5840158" cy="810543"/>
          </a:xfrm>
          <a:prstGeom prst="rect">
            <a:avLst/>
          </a:prstGeom>
          <a:noFill/>
        </p:spPr>
        <p:txBody>
          <a:bodyPr wrap="square" lIns="91440" tIns="45720" rIns="91440" bIns="45720" rtlCol="0">
            <a:spAutoFit/>
          </a:bodyPr>
          <a:lstStyle/>
          <a:p>
            <a:pPr algn="ctr"/>
            <a:r>
              <a:rPr lang="es-CO" sz="2667" b="1" spc="400" dirty="0" smtClean="0">
                <a:solidFill>
                  <a:srgbClr val="E7E6E6">
                    <a:lumMod val="25000"/>
                  </a:srgbClr>
                </a:solidFill>
                <a:latin typeface="Candara" panose="020E0502030303020204" pitchFamily="34" charset="0"/>
                <a:cs typeface="Arial" pitchFamily="34" charset="0"/>
              </a:rPr>
              <a:t>Concesión</a:t>
            </a:r>
            <a:r>
              <a:rPr lang="es-CO" sz="2667" b="1" spc="400" dirty="0">
                <a:solidFill>
                  <a:srgbClr val="E7E6E6">
                    <a:lumMod val="25000"/>
                  </a:srgbClr>
                </a:solidFill>
                <a:latin typeface="Candara" panose="020E0502030303020204" pitchFamily="34" charset="0"/>
                <a:cs typeface="Arial" pitchFamily="34" charset="0"/>
              </a:rPr>
              <a:t>: OPAIN S.A </a:t>
            </a:r>
            <a:r>
              <a:rPr lang="es-CO" sz="2000" b="1" spc="400" dirty="0">
                <a:solidFill>
                  <a:srgbClr val="E7E6E6">
                    <a:lumMod val="25000"/>
                  </a:srgbClr>
                </a:solidFill>
                <a:latin typeface="Candara" panose="020E0502030303020204" pitchFamily="34" charset="0"/>
                <a:cs typeface="Arial" pitchFamily="34" charset="0"/>
              </a:rPr>
              <a:t>Aeropuerto </a:t>
            </a:r>
            <a:r>
              <a:rPr lang="es-CO" sz="2000" b="1" spc="400" dirty="0" smtClean="0">
                <a:solidFill>
                  <a:srgbClr val="E7E6E6">
                    <a:lumMod val="25000"/>
                  </a:srgbClr>
                </a:solidFill>
                <a:latin typeface="Candara" panose="020E0502030303020204" pitchFamily="34" charset="0"/>
                <a:cs typeface="Arial" pitchFamily="34" charset="0"/>
              </a:rPr>
              <a:t>Internacional El Dorado</a:t>
            </a:r>
          </a:p>
        </p:txBody>
      </p:sp>
    </p:spTree>
    <p:extLst>
      <p:ext uri="{BB962C8B-B14F-4D97-AF65-F5344CB8AC3E}">
        <p14:creationId xmlns:p14="http://schemas.microsoft.com/office/powerpoint/2010/main" val="37967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8940" b="10909"/>
          <a:stretch/>
        </p:blipFill>
        <p:spPr>
          <a:xfrm>
            <a:off x="0" y="27654"/>
            <a:ext cx="6296891" cy="6887172"/>
          </a:xfrm>
          <a:prstGeom prst="rect">
            <a:avLst/>
          </a:prstGeom>
        </p:spPr>
      </p:pic>
      <p:graphicFrame>
        <p:nvGraphicFramePr>
          <p:cNvPr id="3" name="Diagrama 2"/>
          <p:cNvGraphicFramePr/>
          <p:nvPr>
            <p:extLst>
              <p:ext uri="{D42A27DB-BD31-4B8C-83A1-F6EECF244321}">
                <p14:modId xmlns:p14="http://schemas.microsoft.com/office/powerpoint/2010/main" val="237981271"/>
              </p:ext>
            </p:extLst>
          </p:nvPr>
        </p:nvGraphicFramePr>
        <p:xfrm>
          <a:off x="5817096" y="188641"/>
          <a:ext cx="4536504" cy="656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lipse 3"/>
          <p:cNvSpPr/>
          <p:nvPr/>
        </p:nvSpPr>
        <p:spPr>
          <a:xfrm>
            <a:off x="1856656" y="27654"/>
            <a:ext cx="1800200" cy="3240360"/>
          </a:xfrm>
          <a:prstGeom prst="ellipse">
            <a:avLst/>
          </a:prstGeom>
          <a:solidFill>
            <a:schemeClr val="accent1">
              <a:alpha val="32000"/>
            </a:schemeClr>
          </a:solidFill>
          <a:ln>
            <a:solidFill>
              <a:schemeClr val="tx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5" name="Abrir llave 4"/>
          <p:cNvSpPr/>
          <p:nvPr/>
        </p:nvSpPr>
        <p:spPr>
          <a:xfrm>
            <a:off x="6033120" y="116632"/>
            <a:ext cx="407787" cy="6624736"/>
          </a:xfrm>
          <a:prstGeom prst="leftBrace">
            <a:avLst/>
          </a:prstGeom>
          <a:ln w="47625" cmpd="sng"/>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9" name="Conector recto de flecha 8"/>
          <p:cNvCxnSpPr>
            <a:stCxn id="5" idx="1"/>
          </p:cNvCxnSpPr>
          <p:nvPr/>
        </p:nvCxnSpPr>
        <p:spPr>
          <a:xfrm flipH="1" flipV="1">
            <a:off x="3656856" y="1988840"/>
            <a:ext cx="2376264" cy="1440160"/>
          </a:xfrm>
          <a:prstGeom prst="straightConnector1">
            <a:avLst/>
          </a:prstGeom>
          <a:ln w="19050">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rot="16200000">
            <a:off x="4739427" y="5266070"/>
            <a:ext cx="2520280" cy="369332"/>
          </a:xfrm>
          <a:prstGeom prst="rect">
            <a:avLst/>
          </a:prstGeom>
          <a:noFill/>
        </p:spPr>
        <p:txBody>
          <a:bodyPr wrap="square" rtlCol="0">
            <a:spAutoFit/>
          </a:bodyPr>
          <a:lstStyle/>
          <a:p>
            <a:r>
              <a:rPr lang="es-CO" b="1" u="sng" dirty="0" smtClean="0">
                <a:latin typeface="Arial Black" panose="020B0A04020102020204" pitchFamily="34" charset="0"/>
              </a:rPr>
              <a:t>Red de Nororiente</a:t>
            </a:r>
            <a:endParaRPr lang="es-ES" b="1" u="sng" dirty="0">
              <a:latin typeface="Arial Black" panose="020B0A04020102020204" pitchFamily="34" charset="0"/>
            </a:endParaRPr>
          </a:p>
        </p:txBody>
      </p:sp>
    </p:spTree>
    <p:extLst>
      <p:ext uri="{BB962C8B-B14F-4D97-AF65-F5344CB8AC3E}">
        <p14:creationId xmlns:p14="http://schemas.microsoft.com/office/powerpoint/2010/main" val="2799907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17495"/>
          <a:stretch/>
        </p:blipFill>
        <p:spPr>
          <a:xfrm>
            <a:off x="381363" y="3284984"/>
            <a:ext cx="9144000"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http://aerooriente.com.co/sites/default/files/cab_s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96" y="495234"/>
            <a:ext cx="9108504" cy="257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7617297" y="2420889"/>
            <a:ext cx="165618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sz="2400" dirty="0">
                <a:solidFill>
                  <a:schemeClr val="tx1">
                    <a:lumMod val="50000"/>
                  </a:schemeClr>
                </a:solidFill>
              </a:rPr>
              <a:t>HOY</a:t>
            </a:r>
          </a:p>
        </p:txBody>
      </p:sp>
      <p:sp>
        <p:nvSpPr>
          <p:cNvPr id="5" name="CuadroTexto 4"/>
          <p:cNvSpPr txBox="1"/>
          <p:nvPr/>
        </p:nvSpPr>
        <p:spPr>
          <a:xfrm>
            <a:off x="7617297" y="5990462"/>
            <a:ext cx="165618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sz="2400" dirty="0">
                <a:solidFill>
                  <a:schemeClr val="tx1">
                    <a:lumMod val="50000"/>
                  </a:schemeClr>
                </a:solidFill>
              </a:rPr>
              <a:t>2016</a:t>
            </a:r>
          </a:p>
        </p:txBody>
      </p:sp>
      <p:sp>
        <p:nvSpPr>
          <p:cNvPr id="6" name="Rectángulo redondeado 7"/>
          <p:cNvSpPr/>
          <p:nvPr/>
        </p:nvSpPr>
        <p:spPr>
          <a:xfrm>
            <a:off x="507305" y="99450"/>
            <a:ext cx="8892117" cy="593247"/>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685783"/>
            <a:r>
              <a:rPr lang="es-CO" sz="2800" b="1" dirty="0">
                <a:solidFill>
                  <a:schemeClr val="tx1">
                    <a:lumMod val="50000"/>
                  </a:schemeClr>
                </a:solidFill>
                <a:latin typeface="Arial" panose="020B0604020202020204" pitchFamily="34" charset="0"/>
                <a:ea typeface="MS Mincho" panose="02020609040205080304" pitchFamily="49" charset="-128"/>
                <a:cs typeface="Arial" panose="020B0604020202020204" pitchFamily="34" charset="0"/>
              </a:rPr>
              <a:t>Proyecto: Simón Bolívar de Santa Marta</a:t>
            </a:r>
            <a:endParaRPr lang="es-CO" sz="2800" dirty="0">
              <a:solidFill>
                <a:schemeClr val="tx1">
                  <a:lumMod val="50000"/>
                </a:schemeClr>
              </a:solidFill>
            </a:endParaRPr>
          </a:p>
        </p:txBody>
      </p:sp>
      <p:sp>
        <p:nvSpPr>
          <p:cNvPr id="7" name="Rectángulo 6"/>
          <p:cNvSpPr/>
          <p:nvPr/>
        </p:nvSpPr>
        <p:spPr>
          <a:xfrm>
            <a:off x="442405" y="6134594"/>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a:t>
            </a:r>
            <a:r>
              <a:rPr lang="es-MX" altLang="es-MX" sz="1200" b="1" dirty="0" smtClean="0">
                <a:solidFill>
                  <a:schemeClr val="tx1">
                    <a:lumMod val="50000"/>
                  </a:schemeClr>
                </a:solidFill>
              </a:rPr>
              <a:t>2013: </a:t>
            </a:r>
            <a:r>
              <a:rPr lang="es-MX" altLang="es-MX" sz="1200" b="1" i="1" u="sng" dirty="0" smtClean="0">
                <a:solidFill>
                  <a:schemeClr val="tx1">
                    <a:lumMod val="50000"/>
                  </a:schemeClr>
                </a:solidFill>
              </a:rPr>
              <a:t>1,290,033</a:t>
            </a:r>
            <a:r>
              <a:rPr lang="es-MX" sz="1200" b="1" i="1" u="sng" dirty="0" smtClean="0">
                <a:solidFill>
                  <a:schemeClr val="tx1">
                    <a:lumMod val="50000"/>
                  </a:schemeClr>
                </a:solidFill>
              </a:rPr>
              <a:t> </a:t>
            </a:r>
            <a:endParaRPr lang="es-MX" sz="1200" b="1" i="1" u="sng" dirty="0">
              <a:solidFill>
                <a:schemeClr val="tx1">
                  <a:lumMod val="50000"/>
                </a:schemeClr>
              </a:solidFill>
            </a:endParaRPr>
          </a:p>
        </p:txBody>
      </p:sp>
      <p:sp>
        <p:nvSpPr>
          <p:cNvPr id="8" name="Rectángulo 7"/>
          <p:cNvSpPr/>
          <p:nvPr/>
        </p:nvSpPr>
        <p:spPr>
          <a:xfrm>
            <a:off x="442405" y="6452127"/>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bg1"/>
                </a:solidFill>
              </a:rPr>
              <a:t>Pasajeros </a:t>
            </a:r>
            <a:r>
              <a:rPr lang="es-MX" altLang="es-MX" sz="1200" b="1" dirty="0" smtClean="0">
                <a:solidFill>
                  <a:schemeClr val="bg1"/>
                </a:solidFill>
              </a:rPr>
              <a:t>2014: </a:t>
            </a:r>
            <a:r>
              <a:rPr lang="es-MX" altLang="es-MX" sz="1200" b="1" i="1" u="sng" dirty="0" smtClean="0">
                <a:solidFill>
                  <a:schemeClr val="bg1"/>
                </a:solidFill>
              </a:rPr>
              <a:t>1,230,175</a:t>
            </a:r>
            <a:r>
              <a:rPr lang="es-MX" sz="1200" b="1" i="1" u="sng" dirty="0" smtClean="0">
                <a:solidFill>
                  <a:schemeClr val="bg1"/>
                </a:solidFill>
              </a:rPr>
              <a:t> </a:t>
            </a:r>
            <a:endParaRPr lang="es-MX" sz="1200" b="1" i="1" u="sng" dirty="0">
              <a:solidFill>
                <a:schemeClr val="bg1"/>
              </a:solidFill>
            </a:endParaRPr>
          </a:p>
        </p:txBody>
      </p:sp>
    </p:spTree>
    <p:extLst>
      <p:ext uri="{BB962C8B-B14F-4D97-AF65-F5344CB8AC3E}">
        <p14:creationId xmlns:p14="http://schemas.microsoft.com/office/powerpoint/2010/main" val="308783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311" t="13040" r="27320" b="10520"/>
          <a:stretch/>
        </p:blipFill>
        <p:spPr>
          <a:xfrm>
            <a:off x="1352600" y="980728"/>
            <a:ext cx="6876256" cy="4740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514574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9366" t="12201" r="27320" b="20601"/>
          <a:stretch/>
        </p:blipFill>
        <p:spPr>
          <a:xfrm>
            <a:off x="446622" y="936415"/>
            <a:ext cx="8939003" cy="3522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ángulo redondeado 7"/>
          <p:cNvSpPr/>
          <p:nvPr/>
        </p:nvSpPr>
        <p:spPr>
          <a:xfrm>
            <a:off x="2294243" y="404664"/>
            <a:ext cx="5105110"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Simón Bolívar de Santa Marta</a:t>
            </a:r>
            <a:endParaRPr lang="es-CO" sz="1662" dirty="0">
              <a:solidFill>
                <a:schemeClr val="bg1"/>
              </a:solidFill>
            </a:endParaRPr>
          </a:p>
        </p:txBody>
      </p:sp>
      <p:graphicFrame>
        <p:nvGraphicFramePr>
          <p:cNvPr id="10" name="Tabla 9"/>
          <p:cNvGraphicFramePr>
            <a:graphicFrameLocks noGrp="1"/>
          </p:cNvGraphicFramePr>
          <p:nvPr>
            <p:extLst>
              <p:ext uri="{D42A27DB-BD31-4B8C-83A1-F6EECF244321}">
                <p14:modId xmlns:p14="http://schemas.microsoft.com/office/powerpoint/2010/main" val="1297442741"/>
              </p:ext>
            </p:extLst>
          </p:nvPr>
        </p:nvGraphicFramePr>
        <p:xfrm>
          <a:off x="698989" y="3661640"/>
          <a:ext cx="3722260" cy="709246"/>
        </p:xfrm>
        <a:graphic>
          <a:graphicData uri="http://schemas.openxmlformats.org/drawingml/2006/table">
            <a:tbl>
              <a:tblPr firstRow="1" bandRow="1">
                <a:tableStyleId>{2A488322-F2BA-4B5B-9748-0D474271808F}</a:tableStyleId>
              </a:tblPr>
              <a:tblGrid>
                <a:gridCol w="3722260"/>
              </a:tblGrid>
              <a:tr h="365760">
                <a:tc>
                  <a:txBody>
                    <a:bodyPr/>
                    <a:lstStyle/>
                    <a:p>
                      <a:pPr algn="ctr"/>
                      <a:r>
                        <a:rPr lang="es-MX" sz="1800" dirty="0" smtClean="0"/>
                        <a:t>Inversión</a:t>
                      </a:r>
                      <a:endParaRPr lang="es-MX" sz="1800" dirty="0"/>
                    </a:p>
                  </a:txBody>
                  <a:tcPr marL="84406" marR="84406" marT="42203" marB="42203"/>
                </a:tc>
              </a:tr>
              <a:tr h="342314">
                <a:tc>
                  <a:txBody>
                    <a:bodyPr/>
                    <a:lstStyle/>
                    <a:p>
                      <a:pPr algn="ctr"/>
                      <a:r>
                        <a:rPr lang="es-MX" sz="1700" dirty="0" smtClean="0"/>
                        <a:t>$109.500 millones (2014)</a:t>
                      </a:r>
                      <a:endParaRPr lang="es-MX" sz="1700" b="1" dirty="0"/>
                    </a:p>
                  </a:txBody>
                  <a:tcPr marL="84406" marR="84406" marT="42203" marB="42203"/>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010175099"/>
              </p:ext>
            </p:extLst>
          </p:nvPr>
        </p:nvGraphicFramePr>
        <p:xfrm>
          <a:off x="6149440" y="4060454"/>
          <a:ext cx="2792164" cy="313006"/>
        </p:xfrm>
        <a:graphic>
          <a:graphicData uri="http://schemas.openxmlformats.org/drawingml/2006/table">
            <a:tbl>
              <a:tblPr firstRow="1" bandRow="1">
                <a:tableStyleId>{2A488322-F2BA-4B5B-9748-0D474271808F}</a:tableStyleId>
              </a:tblPr>
              <a:tblGrid>
                <a:gridCol w="1396082"/>
                <a:gridCol w="1396082"/>
              </a:tblGrid>
              <a:tr h="309489">
                <a:tc>
                  <a:txBody>
                    <a:bodyPr/>
                    <a:lstStyle/>
                    <a:p>
                      <a:pPr algn="ctr"/>
                      <a:r>
                        <a:rPr lang="es-MX" sz="1500" b="1" dirty="0" smtClean="0"/>
                        <a:t>Plazo</a:t>
                      </a:r>
                      <a:endParaRPr lang="es-MX" sz="1500" b="1" dirty="0"/>
                    </a:p>
                  </a:txBody>
                  <a:tcPr marL="84406" marR="84406" marT="42203" marB="42203">
                    <a:solidFill>
                      <a:schemeClr val="tx1">
                        <a:lumMod val="60000"/>
                        <a:lumOff val="40000"/>
                      </a:schemeClr>
                    </a:solidFill>
                  </a:tcPr>
                </a:tc>
                <a:tc>
                  <a:txBody>
                    <a:bodyPr/>
                    <a:lstStyle/>
                    <a:p>
                      <a:pPr algn="ctr"/>
                      <a:r>
                        <a:rPr lang="es-MX" sz="1500" b="1" baseline="0" dirty="0" smtClean="0"/>
                        <a:t>36 meses</a:t>
                      </a:r>
                      <a:endParaRPr lang="es-MX" sz="1500" b="1" dirty="0"/>
                    </a:p>
                  </a:txBody>
                  <a:tcPr marL="84406" marR="84406" marT="42203" marB="42203">
                    <a:solidFill>
                      <a:schemeClr val="tx1">
                        <a:lumMod val="60000"/>
                        <a:lumOff val="40000"/>
                      </a:schemeClr>
                    </a:solidFill>
                  </a:tcPr>
                </a:tc>
              </a:tr>
            </a:tbl>
          </a:graphicData>
        </a:graphic>
      </p:graphicFrame>
      <p:graphicFrame>
        <p:nvGraphicFramePr>
          <p:cNvPr id="8" name="4 Tabla"/>
          <p:cNvGraphicFramePr>
            <a:graphicFrameLocks noGrp="1"/>
          </p:cNvGraphicFramePr>
          <p:nvPr>
            <p:extLst>
              <p:ext uri="{D42A27DB-BD31-4B8C-83A1-F6EECF244321}">
                <p14:modId xmlns:p14="http://schemas.microsoft.com/office/powerpoint/2010/main" val="1954429207"/>
              </p:ext>
            </p:extLst>
          </p:nvPr>
        </p:nvGraphicFramePr>
        <p:xfrm>
          <a:off x="488504" y="5240278"/>
          <a:ext cx="5220072" cy="304800"/>
        </p:xfrm>
        <a:graphic>
          <a:graphicData uri="http://schemas.openxmlformats.org/drawingml/2006/table">
            <a:tbl>
              <a:tblPr firstRow="1" bandRow="1">
                <a:tableStyleId>{16D9F66E-5EB9-4882-86FB-DCBF35E3C3E4}</a:tableStyleId>
              </a:tblPr>
              <a:tblGrid>
                <a:gridCol w="5220072"/>
              </a:tblGrid>
              <a:tr h="216023">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b="0" kern="1200" baseline="0" dirty="0" smtClean="0">
                          <a:solidFill>
                            <a:schemeClr val="dk1"/>
                          </a:solidFill>
                          <a:effectLst/>
                          <a:latin typeface="+mn-lt"/>
                          <a:ea typeface="+mn-ea"/>
                          <a:cs typeface="+mn-cs"/>
                        </a:rPr>
                        <a:t>Fecha de Inicio : 2 de Febrero de 2015</a:t>
                      </a:r>
                      <a:endParaRPr lang="es-CO" sz="1400" b="0" kern="1200" baseline="0" dirty="0" smtClean="0">
                        <a:solidFill>
                          <a:schemeClr val="dk1"/>
                        </a:solidFill>
                        <a:effectLst/>
                        <a:latin typeface="+mn-lt"/>
                        <a:ea typeface="+mn-ea"/>
                        <a:cs typeface="+mn-cs"/>
                      </a:endParaRPr>
                    </a:p>
                  </a:txBody>
                  <a:tcPr/>
                </a:tc>
              </a:tr>
            </a:tbl>
          </a:graphicData>
        </a:graphic>
      </p:graphicFrame>
      <p:graphicFrame>
        <p:nvGraphicFramePr>
          <p:cNvPr id="11" name="4 Tabla"/>
          <p:cNvGraphicFramePr>
            <a:graphicFrameLocks noGrp="1"/>
          </p:cNvGraphicFramePr>
          <p:nvPr>
            <p:extLst>
              <p:ext uri="{D42A27DB-BD31-4B8C-83A1-F6EECF244321}">
                <p14:modId xmlns:p14="http://schemas.microsoft.com/office/powerpoint/2010/main" val="3274887939"/>
              </p:ext>
            </p:extLst>
          </p:nvPr>
        </p:nvGraphicFramePr>
        <p:xfrm>
          <a:off x="488504" y="4736221"/>
          <a:ext cx="5220072" cy="394854"/>
        </p:xfrm>
        <a:graphic>
          <a:graphicData uri="http://schemas.openxmlformats.org/drawingml/2006/table">
            <a:tbl>
              <a:tblPr firstRow="1" bandRow="1">
                <a:tableStyleId>{16D9F66E-5EB9-4882-86FB-DCBF35E3C3E4}</a:tableStyleId>
              </a:tblPr>
              <a:tblGrid>
                <a:gridCol w="5220072"/>
              </a:tblGrid>
              <a:tr h="394854">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s-CO" sz="1600" u="sng" kern="1200" baseline="0" dirty="0" smtClean="0">
                          <a:solidFill>
                            <a:schemeClr val="dk1"/>
                          </a:solidFill>
                          <a:effectLst/>
                          <a:latin typeface="+mn-lt"/>
                          <a:ea typeface="+mn-ea"/>
                          <a:cs typeface="+mn-cs"/>
                        </a:rPr>
                        <a:t>TEMAS DE GESTIÓN</a:t>
                      </a:r>
                    </a:p>
                  </a:txBody>
                  <a:tcPr>
                    <a:solidFill>
                      <a:schemeClr val="tx2">
                        <a:lumMod val="40000"/>
                        <a:lumOff val="60000"/>
                      </a:schemeClr>
                    </a:solidFill>
                  </a:tcPr>
                </a:tc>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623472992"/>
              </p:ext>
            </p:extLst>
          </p:nvPr>
        </p:nvGraphicFramePr>
        <p:xfrm>
          <a:off x="6249144" y="4725144"/>
          <a:ext cx="2836789" cy="1198424"/>
        </p:xfrm>
        <a:graphic>
          <a:graphicData uri="http://schemas.openxmlformats.org/drawingml/2006/table">
            <a:tbl>
              <a:tblPr firstRow="1" bandRow="1">
                <a:tableStyleId>{5940675A-B579-460E-94D1-54222C63F5DA}</a:tableStyleId>
              </a:tblPr>
              <a:tblGrid>
                <a:gridCol w="2116709"/>
                <a:gridCol w="720080"/>
              </a:tblGrid>
              <a:tr h="21054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strike="noStrike" dirty="0" smtClean="0">
                          <a:solidFill>
                            <a:schemeClr val="tx1"/>
                          </a:solidFill>
                          <a:effectLst/>
                          <a:latin typeface="+mn-lt"/>
                          <a:cs typeface="Arial" panose="020B0604020202020204" pitchFamily="34" charset="0"/>
                        </a:rPr>
                        <a:t>Inversiones</a:t>
                      </a:r>
                    </a:p>
                  </a:txBody>
                  <a:tcPr marL="51435" marR="51435" marT="25718" marB="25718" anchor="ctr"/>
                </a:tc>
                <a:tc hMerge="1">
                  <a:txBody>
                    <a:bodyPr/>
                    <a:lstStyle/>
                    <a:p>
                      <a:pPr algn="ctr" fontAlgn="ctr"/>
                      <a:endParaRPr lang="es-CO" sz="1000" u="none" strike="noStrike" dirty="0" smtClean="0">
                        <a:solidFill>
                          <a:schemeClr val="tx1"/>
                        </a:solidFill>
                      </a:endParaRPr>
                    </a:p>
                  </a:txBody>
                  <a:tcPr marL="5358" marR="5358" marT="5358" marB="0" anchor="ctr"/>
                </a:tc>
              </a:tr>
              <a:tr h="210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solidFill>
                            <a:schemeClr val="tx1"/>
                          </a:solidFill>
                          <a:effectLst/>
                        </a:rPr>
                        <a:t>Inversiones Realizadas a 2013</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solidFill>
                            <a:schemeClr val="tx1"/>
                          </a:solidFill>
                        </a:rPr>
                        <a:t> Manto</a:t>
                      </a:r>
                    </a:p>
                  </a:txBody>
                  <a:tcPr marL="5358" marR="5358" marT="5358" marB="0" anchor="ctr"/>
                </a:tc>
              </a:tr>
              <a:tr h="210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solidFill>
                            <a:schemeClr val="tx1"/>
                          </a:solidFill>
                          <a:effectLst/>
                        </a:rPr>
                        <a:t>Inversiones en el 2014</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solidFill>
                            <a:schemeClr val="tx1"/>
                          </a:solidFill>
                        </a:rPr>
                        <a:t>Manto</a:t>
                      </a:r>
                      <a:endParaRPr lang="es-CO" sz="1000" b="0" i="0" u="none" strike="noStrike" dirty="0">
                        <a:solidFill>
                          <a:schemeClr val="tx1"/>
                        </a:solidFill>
                        <a:latin typeface="+mn-lt"/>
                        <a:cs typeface="Arial" panose="020B0604020202020204" pitchFamily="34" charset="0"/>
                      </a:endParaRPr>
                    </a:p>
                  </a:txBody>
                  <a:tcPr marL="5358" marR="5358" marT="5358" marB="0" anchor="ctr"/>
                </a:tc>
              </a:tr>
              <a:tr h="210547">
                <a:tc>
                  <a:txBody>
                    <a:bodyPr/>
                    <a:lstStyle/>
                    <a:p>
                      <a:r>
                        <a:rPr lang="es-MX" sz="1000" u="none" strike="noStrike" kern="1200" dirty="0" smtClean="0">
                          <a:solidFill>
                            <a:schemeClr val="tx1"/>
                          </a:solidFill>
                          <a:effectLst/>
                        </a:rPr>
                        <a:t>Inversiones a </a:t>
                      </a:r>
                      <a:r>
                        <a:rPr lang="es-ES" sz="1000" u="none" strike="noStrike" dirty="0" smtClean="0">
                          <a:solidFill>
                            <a:schemeClr val="tx1"/>
                          </a:solidFill>
                          <a:effectLst/>
                        </a:rPr>
                        <a:t>corto plazo 2015-2016</a:t>
                      </a:r>
                      <a:endParaRPr lang="es-MX" sz="10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r>
                        <a:rPr lang="es-CO" sz="1000" u="none" strike="noStrike" dirty="0" smtClean="0">
                          <a:solidFill>
                            <a:schemeClr val="tx1"/>
                          </a:solidFill>
                        </a:rPr>
                        <a:t>$45,087</a:t>
                      </a:r>
                      <a:endParaRPr lang="es-CO" sz="1000" b="0" i="0" u="none" strike="noStrike" dirty="0">
                        <a:solidFill>
                          <a:schemeClr val="tx1"/>
                        </a:solidFill>
                        <a:latin typeface="+mn-lt"/>
                        <a:cs typeface="Arial" panose="020B0604020202020204" pitchFamily="34" charset="0"/>
                      </a:endParaRPr>
                    </a:p>
                  </a:txBody>
                  <a:tcPr marL="5358" marR="5358" marT="5358" marB="0" anchor="ctr"/>
                </a:tc>
              </a:tr>
              <a:tr h="210547">
                <a:tc>
                  <a:txBody>
                    <a:bodyPr/>
                    <a:lstStyle/>
                    <a:p>
                      <a:r>
                        <a:rPr lang="es-MX" sz="1000" u="none" strike="noStrike" kern="1200" dirty="0" smtClean="0">
                          <a:solidFill>
                            <a:schemeClr val="tx1"/>
                          </a:solidFill>
                          <a:effectLst/>
                        </a:rPr>
                        <a:t>Inversiones a mediano plazo a</a:t>
                      </a:r>
                      <a:r>
                        <a:rPr lang="es-MX" sz="1000" u="none" strike="noStrike" kern="1200" baseline="0" dirty="0" smtClean="0">
                          <a:solidFill>
                            <a:schemeClr val="tx1"/>
                          </a:solidFill>
                          <a:effectLst/>
                        </a:rPr>
                        <a:t> partir del 2017</a:t>
                      </a:r>
                      <a:endParaRPr lang="es-MX" sz="10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r>
                        <a:rPr lang="es-CO" sz="1000" u="none" strike="noStrike" dirty="0" smtClean="0">
                          <a:solidFill>
                            <a:schemeClr val="tx1"/>
                          </a:solidFill>
                        </a:rPr>
                        <a:t>$64,413</a:t>
                      </a:r>
                      <a:endParaRPr lang="es-CO" sz="1000" b="0" i="0" u="none" strike="noStrike" dirty="0">
                        <a:solidFill>
                          <a:schemeClr val="tx1"/>
                        </a:solidFill>
                        <a:latin typeface="+mn-lt"/>
                        <a:cs typeface="Arial" panose="020B0604020202020204" pitchFamily="34" charset="0"/>
                      </a:endParaRPr>
                    </a:p>
                  </a:txBody>
                  <a:tcPr marL="5358" marR="5358" marT="5358" marB="0" anchor="ctr"/>
                </a:tc>
              </a:tr>
            </a:tbl>
          </a:graphicData>
        </a:graphic>
      </p:graphicFrame>
      <p:sp>
        <p:nvSpPr>
          <p:cNvPr id="13"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sp>
        <p:nvSpPr>
          <p:cNvPr id="14" name="Rectángulo redondeado 7"/>
          <p:cNvSpPr/>
          <p:nvPr/>
        </p:nvSpPr>
        <p:spPr>
          <a:xfrm>
            <a:off x="7448867" y="1478708"/>
            <a:ext cx="1936758" cy="1385866"/>
          </a:xfrm>
          <a:prstGeom prst="roundRect">
            <a:avLst>
              <a:gd name="adj" fmla="val 50000"/>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33046"/>
            <a:r>
              <a:rPr lang="es-CO" sz="1662"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Porcentaje de Avance : 25% aprox</a:t>
            </a:r>
            <a:endParaRPr lang="es-CO" sz="1662" dirty="0">
              <a:solidFill>
                <a:schemeClr val="bg1"/>
              </a:solidFill>
            </a:endParaRPr>
          </a:p>
        </p:txBody>
      </p:sp>
    </p:spTree>
    <p:extLst>
      <p:ext uri="{BB962C8B-B14F-4D97-AF65-F5344CB8AC3E}">
        <p14:creationId xmlns:p14="http://schemas.microsoft.com/office/powerpoint/2010/main" val="167403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n 70"/>
          <p:cNvPicPr>
            <a:picLocks noChangeAspect="1"/>
          </p:cNvPicPr>
          <p:nvPr/>
        </p:nvPicPr>
        <p:blipFill>
          <a:blip r:embed="rId2"/>
          <a:stretch>
            <a:fillRect/>
          </a:stretch>
        </p:blipFill>
        <p:spPr>
          <a:xfrm>
            <a:off x="560512" y="823727"/>
            <a:ext cx="7773589" cy="6056013"/>
          </a:xfrm>
          <a:prstGeom prst="rect">
            <a:avLst/>
          </a:prstGeom>
        </p:spPr>
      </p:pic>
    </p:spTree>
    <p:extLst>
      <p:ext uri="{BB962C8B-B14F-4D97-AF65-F5344CB8AC3E}">
        <p14:creationId xmlns:p14="http://schemas.microsoft.com/office/powerpoint/2010/main" val="3955721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2704"/>
          <a:stretch/>
        </p:blipFill>
        <p:spPr>
          <a:xfrm>
            <a:off x="1352600" y="692696"/>
            <a:ext cx="7381169" cy="5182169"/>
          </a:xfrm>
          <a:prstGeom prst="rect">
            <a:avLst/>
          </a:prstGeom>
        </p:spPr>
      </p:pic>
    </p:spTree>
    <p:extLst>
      <p:ext uri="{BB962C8B-B14F-4D97-AF65-F5344CB8AC3E}">
        <p14:creationId xmlns:p14="http://schemas.microsoft.com/office/powerpoint/2010/main" val="617094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24608" y="764704"/>
            <a:ext cx="7027807" cy="5077641"/>
          </a:xfrm>
          <a:prstGeom prst="rect">
            <a:avLst/>
          </a:prstGeom>
        </p:spPr>
      </p:pic>
    </p:spTree>
    <p:extLst>
      <p:ext uri="{BB962C8B-B14F-4D97-AF65-F5344CB8AC3E}">
        <p14:creationId xmlns:p14="http://schemas.microsoft.com/office/powerpoint/2010/main" val="33808856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36576" y="476672"/>
            <a:ext cx="7741209" cy="5563994"/>
          </a:xfrm>
          <a:prstGeom prst="rect">
            <a:avLst/>
          </a:prstGeom>
        </p:spPr>
      </p:pic>
    </p:spTree>
    <p:extLst>
      <p:ext uri="{BB962C8B-B14F-4D97-AF65-F5344CB8AC3E}">
        <p14:creationId xmlns:p14="http://schemas.microsoft.com/office/powerpoint/2010/main" val="24409694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2" name="Imagen 1"/>
          <p:cNvPicPr>
            <a:picLocks noChangeAspect="1"/>
          </p:cNvPicPr>
          <p:nvPr/>
        </p:nvPicPr>
        <p:blipFill>
          <a:blip r:embed="rId2"/>
          <a:stretch>
            <a:fillRect/>
          </a:stretch>
        </p:blipFill>
        <p:spPr>
          <a:xfrm>
            <a:off x="848544" y="764704"/>
            <a:ext cx="7521914" cy="5654119"/>
          </a:xfrm>
          <a:prstGeom prst="rect">
            <a:avLst/>
          </a:prstGeom>
        </p:spPr>
      </p:pic>
    </p:spTree>
    <p:extLst>
      <p:ext uri="{BB962C8B-B14F-4D97-AF65-F5344CB8AC3E}">
        <p14:creationId xmlns:p14="http://schemas.microsoft.com/office/powerpoint/2010/main" val="1211749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2" name="Imagen 1"/>
          <p:cNvPicPr>
            <a:picLocks noChangeAspect="1"/>
          </p:cNvPicPr>
          <p:nvPr/>
        </p:nvPicPr>
        <p:blipFill>
          <a:blip r:embed="rId2"/>
          <a:stretch>
            <a:fillRect/>
          </a:stretch>
        </p:blipFill>
        <p:spPr>
          <a:xfrm>
            <a:off x="488504" y="692696"/>
            <a:ext cx="7825410" cy="5694652"/>
          </a:xfrm>
          <a:prstGeom prst="rect">
            <a:avLst/>
          </a:prstGeom>
        </p:spPr>
      </p:pic>
    </p:spTree>
    <p:extLst>
      <p:ext uri="{BB962C8B-B14F-4D97-AF65-F5344CB8AC3E}">
        <p14:creationId xmlns:p14="http://schemas.microsoft.com/office/powerpoint/2010/main" val="2328664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sp>
        <p:nvSpPr>
          <p:cNvPr id="6" name="30 CuadroTexto"/>
          <p:cNvSpPr txBox="1">
            <a:spLocks noChangeArrowheads="1"/>
          </p:cNvSpPr>
          <p:nvPr/>
        </p:nvSpPr>
        <p:spPr bwMode="auto">
          <a:xfrm flipH="1">
            <a:off x="6698676" y="1030532"/>
            <a:ext cx="2361243" cy="337336"/>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592" dirty="0">
                <a:solidFill>
                  <a:prstClr val="white"/>
                </a:solidFill>
                <a:latin typeface="Calibri" panose="020F0502020204030204" pitchFamily="34" charset="0"/>
                <a:cs typeface="Arial" pitchFamily="34" charset="0"/>
              </a:rPr>
              <a:t>Concesión: OPAIN S.A.</a:t>
            </a:r>
          </a:p>
        </p:txBody>
      </p:sp>
      <p:graphicFrame>
        <p:nvGraphicFramePr>
          <p:cNvPr id="7" name="3 Tabla"/>
          <p:cNvGraphicFramePr>
            <a:graphicFrameLocks noGrp="1"/>
          </p:cNvGraphicFramePr>
          <p:nvPr>
            <p:extLst/>
          </p:nvPr>
        </p:nvGraphicFramePr>
        <p:xfrm>
          <a:off x="2291785" y="2024845"/>
          <a:ext cx="2642140" cy="1555381"/>
        </p:xfrm>
        <a:graphic>
          <a:graphicData uri="http://schemas.openxmlformats.org/drawingml/2006/table">
            <a:tbl>
              <a:tblPr/>
              <a:tblGrid>
                <a:gridCol w="1146589"/>
                <a:gridCol w="1495551"/>
              </a:tblGrid>
              <a:tr h="162920">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marL="0" algn="l" defTabSz="914400" rtl="0" eaLnBrk="1" fontAlgn="ctr" latinLnBrk="0" hangingPunct="1"/>
                      <a:r>
                        <a:rPr lang="es-CO" sz="900" b="1" u="none" strike="noStrike" kern="1200" dirty="0" smtClean="0">
                          <a:solidFill>
                            <a:schemeClr val="tx1"/>
                          </a:solidFill>
                          <a:effectLst/>
                          <a:latin typeface="+mn-lt"/>
                          <a:ea typeface="+mn-ea"/>
                          <a:cs typeface="+mn-cs"/>
                        </a:rPr>
                        <a:t>Concesionario</a:t>
                      </a:r>
                      <a:r>
                        <a:rPr lang="es-CO" sz="900" b="1" u="none" strike="noStrike" kern="1200" baseline="0" dirty="0" smtClean="0">
                          <a:solidFill>
                            <a:schemeClr val="tx1"/>
                          </a:solidFill>
                          <a:effectLst/>
                          <a:latin typeface="+mn-lt"/>
                          <a:ea typeface="+mn-ea"/>
                          <a:cs typeface="+mn-cs"/>
                        </a:rPr>
                        <a:t>: </a:t>
                      </a:r>
                      <a:endParaRPr lang="es-CO" sz="900" b="1" u="none" strike="noStrike" kern="1200" dirty="0">
                        <a:solidFill>
                          <a:schemeClr val="tx1"/>
                        </a:solidFill>
                        <a:effectLst/>
                        <a:latin typeface="+mn-lt"/>
                        <a:ea typeface="+mn-ea"/>
                        <a:cs typeface="+mn-cs"/>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marL="0" algn="l" defTabSz="914400" rtl="0" eaLnBrk="1" fontAlgn="ctr" latinLnBrk="0" hangingPunct="1"/>
                      <a:r>
                        <a:rPr lang="es-CO" sz="900" b="1" u="none" strike="noStrike" kern="1200" dirty="0" smtClean="0">
                          <a:solidFill>
                            <a:schemeClr val="tx1"/>
                          </a:solidFill>
                          <a:effectLst/>
                          <a:latin typeface="+mn-lt"/>
                          <a:ea typeface="+mn-ea"/>
                          <a:cs typeface="+mn-cs"/>
                        </a:rPr>
                        <a:t>OPAIN S.A</a:t>
                      </a:r>
                      <a:endParaRPr lang="es-CO" sz="900" b="1" u="none" strike="noStrike" kern="1200" dirty="0">
                        <a:solidFill>
                          <a:schemeClr val="tx1"/>
                        </a:solidFill>
                        <a:effectLst/>
                        <a:latin typeface="+mn-lt"/>
                        <a:ea typeface="+mn-ea"/>
                        <a:cs typeface="+mn-cs"/>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162920">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900" b="1" u="none" strike="noStrike" dirty="0">
                          <a:solidFill>
                            <a:schemeClr val="tx1"/>
                          </a:solidFill>
                          <a:effectLst/>
                        </a:rPr>
                        <a:t>Plazo inicial: </a:t>
                      </a:r>
                      <a:endParaRPr lang="es-CO" sz="900" b="1"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900" u="none" strike="noStrike" dirty="0" smtClean="0">
                          <a:solidFill>
                            <a:schemeClr val="tx1"/>
                          </a:solidFill>
                          <a:effectLst/>
                        </a:rPr>
                        <a:t>20 </a:t>
                      </a:r>
                      <a:r>
                        <a:rPr lang="es-CO" sz="900" u="none" strike="noStrike" dirty="0">
                          <a:solidFill>
                            <a:schemeClr val="tx1"/>
                          </a:solidFill>
                          <a:effectLst/>
                        </a:rPr>
                        <a:t>años. </a:t>
                      </a:r>
                      <a:endParaRPr lang="es-CO" sz="900" b="0"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162920">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900" b="1" u="none" strike="noStrike" dirty="0">
                          <a:solidFill>
                            <a:schemeClr val="tx1"/>
                          </a:solidFill>
                          <a:effectLst/>
                        </a:rPr>
                        <a:t>Prorroga: </a:t>
                      </a:r>
                      <a:endParaRPr lang="es-CO" sz="900" b="1"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900" b="0" i="0" u="none" strike="noStrike" dirty="0" smtClean="0">
                          <a:solidFill>
                            <a:schemeClr val="tx1"/>
                          </a:solidFill>
                          <a:effectLst/>
                          <a:latin typeface="Calibri"/>
                        </a:rPr>
                        <a:t>0 años</a:t>
                      </a:r>
                      <a:endParaRPr lang="es-CO" sz="900" b="0"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162920">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900" b="1" i="0" u="none" strike="noStrike" dirty="0" smtClean="0">
                          <a:solidFill>
                            <a:schemeClr val="tx1"/>
                          </a:solidFill>
                          <a:effectLst/>
                          <a:latin typeface="Calibri"/>
                        </a:rPr>
                        <a:t>Contraprestación:</a:t>
                      </a:r>
                      <a:endParaRPr lang="es-CO" sz="900" b="1"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900" b="0" i="0" u="none" strike="noStrike" dirty="0" smtClean="0">
                          <a:solidFill>
                            <a:schemeClr val="tx1"/>
                          </a:solidFill>
                          <a:effectLst/>
                          <a:latin typeface="Calibri"/>
                        </a:rPr>
                        <a:t>46,16% ingresos brutos</a:t>
                      </a:r>
                      <a:endParaRPr lang="es-CO" sz="900" b="0"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35364">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900" b="1" u="none" strike="noStrike" dirty="0">
                          <a:solidFill>
                            <a:schemeClr val="tx1"/>
                          </a:solidFill>
                          <a:effectLst/>
                        </a:rPr>
                        <a:t>Fecha inicio: </a:t>
                      </a:r>
                      <a:endParaRPr lang="es-CO" sz="900" b="1"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900" u="none" strike="noStrike" dirty="0" smtClean="0">
                          <a:solidFill>
                            <a:schemeClr val="tx1"/>
                          </a:solidFill>
                          <a:effectLst/>
                        </a:rPr>
                        <a:t>19 </a:t>
                      </a:r>
                      <a:r>
                        <a:rPr lang="es-CO" sz="900" u="none" strike="noStrike" dirty="0">
                          <a:solidFill>
                            <a:schemeClr val="tx1"/>
                          </a:solidFill>
                          <a:effectLst/>
                        </a:rPr>
                        <a:t>de </a:t>
                      </a:r>
                      <a:r>
                        <a:rPr lang="es-CO" sz="900" u="none" strike="noStrike" dirty="0" smtClean="0">
                          <a:solidFill>
                            <a:schemeClr val="tx1"/>
                          </a:solidFill>
                          <a:effectLst/>
                        </a:rPr>
                        <a:t>Enero </a:t>
                      </a:r>
                      <a:r>
                        <a:rPr lang="es-CO" sz="900" u="none" strike="noStrike" dirty="0">
                          <a:solidFill>
                            <a:schemeClr val="tx1"/>
                          </a:solidFill>
                          <a:effectLst/>
                        </a:rPr>
                        <a:t>de </a:t>
                      </a:r>
                      <a:r>
                        <a:rPr lang="es-CO" sz="900" u="none" strike="noStrike" dirty="0" smtClean="0">
                          <a:solidFill>
                            <a:schemeClr val="tx1"/>
                          </a:solidFill>
                          <a:effectLst/>
                        </a:rPr>
                        <a:t>2007. </a:t>
                      </a:r>
                      <a:endParaRPr lang="es-CO" sz="900" b="0"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162920">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900" b="1" u="none" strike="noStrike" dirty="0">
                          <a:solidFill>
                            <a:schemeClr val="tx1"/>
                          </a:solidFill>
                          <a:effectLst/>
                        </a:rPr>
                        <a:t>Fecha </a:t>
                      </a:r>
                      <a:r>
                        <a:rPr lang="es-CO" sz="900" b="1" u="none" strike="noStrike" dirty="0" smtClean="0">
                          <a:solidFill>
                            <a:schemeClr val="tx1"/>
                          </a:solidFill>
                          <a:effectLst/>
                        </a:rPr>
                        <a:t>finalización</a:t>
                      </a:r>
                      <a:endParaRPr lang="es-CO" sz="900" b="1"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900" u="none" strike="noStrike" dirty="0" smtClean="0">
                          <a:solidFill>
                            <a:schemeClr val="tx1"/>
                          </a:solidFill>
                          <a:effectLst/>
                        </a:rPr>
                        <a:t>19 </a:t>
                      </a:r>
                      <a:r>
                        <a:rPr lang="es-CO" sz="900" u="none" strike="noStrike" dirty="0">
                          <a:solidFill>
                            <a:schemeClr val="tx1"/>
                          </a:solidFill>
                          <a:effectLst/>
                        </a:rPr>
                        <a:t>de </a:t>
                      </a:r>
                      <a:r>
                        <a:rPr lang="es-CO" sz="900" u="none" strike="noStrike" dirty="0" smtClean="0">
                          <a:solidFill>
                            <a:schemeClr val="tx1"/>
                          </a:solidFill>
                          <a:effectLst/>
                        </a:rPr>
                        <a:t>Enero </a:t>
                      </a:r>
                      <a:r>
                        <a:rPr lang="es-CO" sz="900" u="none" strike="noStrike" dirty="0">
                          <a:solidFill>
                            <a:schemeClr val="tx1"/>
                          </a:solidFill>
                          <a:effectLst/>
                        </a:rPr>
                        <a:t>de </a:t>
                      </a:r>
                      <a:r>
                        <a:rPr lang="es-CO" sz="900" u="none" strike="noStrike" dirty="0" smtClean="0">
                          <a:solidFill>
                            <a:schemeClr val="tx1"/>
                          </a:solidFill>
                          <a:effectLst/>
                        </a:rPr>
                        <a:t>2027. </a:t>
                      </a:r>
                      <a:endParaRPr lang="es-CO" sz="900" b="0"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58980">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900" b="1" i="0" u="none" strike="noStrike" dirty="0" smtClean="0">
                          <a:solidFill>
                            <a:schemeClr val="tx1"/>
                          </a:solidFill>
                          <a:effectLst/>
                          <a:latin typeface="Calibri"/>
                        </a:rPr>
                        <a:t>Valor inicial</a:t>
                      </a:r>
                      <a:endParaRPr lang="es-CO" sz="900" b="1"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marL="0" algn="l" defTabSz="914400" rtl="0" eaLnBrk="1" fontAlgn="ctr" latinLnBrk="0" hangingPunct="1"/>
                      <a:r>
                        <a:rPr lang="es-ES" sz="900" u="none" strike="noStrike" kern="1200" dirty="0" smtClean="0">
                          <a:solidFill>
                            <a:schemeClr val="tx1"/>
                          </a:solidFill>
                          <a:effectLst/>
                          <a:latin typeface="+mn-lt"/>
                          <a:ea typeface="+mn-ea"/>
                          <a:cs typeface="+mn-cs"/>
                        </a:rPr>
                        <a:t>1’062.890’000.000 COP /2005.</a:t>
                      </a:r>
                      <a:endParaRPr lang="es-CO" sz="900" u="none" strike="noStrike" kern="1200" dirty="0">
                        <a:solidFill>
                          <a:schemeClr val="tx1"/>
                        </a:solidFill>
                        <a:effectLst/>
                        <a:latin typeface="+mn-lt"/>
                        <a:ea typeface="+mn-ea"/>
                        <a:cs typeface="+mn-cs"/>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46437">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900" b="1" u="none" strike="noStrike" dirty="0">
                          <a:solidFill>
                            <a:schemeClr val="tx1"/>
                          </a:solidFill>
                          <a:effectLst/>
                        </a:rPr>
                        <a:t>Valor del Otrosí No. </a:t>
                      </a:r>
                      <a:r>
                        <a:rPr lang="es-CO" sz="900" b="1" u="none" strike="noStrike" dirty="0" smtClean="0">
                          <a:solidFill>
                            <a:schemeClr val="tx1"/>
                          </a:solidFill>
                          <a:effectLst/>
                        </a:rPr>
                        <a:t>7: </a:t>
                      </a:r>
                      <a:endParaRPr lang="es-CO" sz="900" b="1"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900" b="0" i="0" u="none" strike="noStrike" dirty="0" smtClean="0">
                          <a:solidFill>
                            <a:schemeClr val="tx1"/>
                          </a:solidFill>
                          <a:effectLst/>
                          <a:latin typeface="+mn-lt"/>
                        </a:rPr>
                        <a:t>402.000</a:t>
                      </a:r>
                      <a:r>
                        <a:rPr lang="es-CO" sz="900" b="0" i="0" u="none" strike="noStrike" baseline="0" dirty="0" smtClean="0">
                          <a:solidFill>
                            <a:schemeClr val="tx1"/>
                          </a:solidFill>
                          <a:effectLst/>
                          <a:latin typeface="+mn-lt"/>
                        </a:rPr>
                        <a:t> millones COP /2010.</a:t>
                      </a:r>
                      <a:endParaRPr lang="es-CO" sz="900" b="0" i="0" u="none" strike="noStrike" dirty="0">
                        <a:solidFill>
                          <a:schemeClr val="tx1"/>
                        </a:solidFill>
                        <a:effectLst/>
                        <a:latin typeface="Calibri"/>
                      </a:endParaRPr>
                    </a:p>
                  </a:txBody>
                  <a:tcPr marL="6087" marR="6087" marT="608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bl>
          </a:graphicData>
        </a:graphic>
      </p:graphicFrame>
      <p:sp>
        <p:nvSpPr>
          <p:cNvPr id="8" name="30 CuadroTexto"/>
          <p:cNvSpPr txBox="1">
            <a:spLocks noChangeArrowheads="1"/>
          </p:cNvSpPr>
          <p:nvPr/>
        </p:nvSpPr>
        <p:spPr bwMode="auto">
          <a:xfrm flipH="1">
            <a:off x="2252702" y="1484784"/>
            <a:ext cx="6818915" cy="262829"/>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108" dirty="0">
                <a:solidFill>
                  <a:prstClr val="white"/>
                </a:solidFill>
                <a:latin typeface="Calibri" panose="020F0502020204030204" pitchFamily="34" charset="0"/>
                <a:cs typeface="Arial" pitchFamily="34" charset="0"/>
              </a:rPr>
              <a:t>INFORMACIÓN GENERAL</a:t>
            </a:r>
          </a:p>
        </p:txBody>
      </p:sp>
      <p:sp>
        <p:nvSpPr>
          <p:cNvPr id="9" name="30 CuadroTexto"/>
          <p:cNvSpPr txBox="1">
            <a:spLocks noChangeArrowheads="1"/>
          </p:cNvSpPr>
          <p:nvPr/>
        </p:nvSpPr>
        <p:spPr bwMode="auto">
          <a:xfrm flipH="1">
            <a:off x="2238566" y="1043444"/>
            <a:ext cx="4178306" cy="369332"/>
          </a:xfrm>
          <a:prstGeom prst="rect">
            <a:avLst/>
          </a:prstGeom>
        </p:spPr>
        <p:style>
          <a:lnRef idx="3">
            <a:schemeClr val="lt1"/>
          </a:lnRef>
          <a:fillRef idx="1">
            <a:schemeClr val="accent3"/>
          </a:fillRef>
          <a:effectRef idx="1">
            <a:schemeClr val="accent3"/>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dirty="0">
                <a:solidFill>
                  <a:prstClr val="white"/>
                </a:solidFill>
                <a:latin typeface="Calibri" panose="020F0502020204030204" pitchFamily="34" charset="0"/>
                <a:cs typeface="Arial" pitchFamily="34" charset="0"/>
              </a:rPr>
              <a:t>Aeropuerto Internacional El Dorado</a:t>
            </a:r>
          </a:p>
        </p:txBody>
      </p:sp>
      <p:graphicFrame>
        <p:nvGraphicFramePr>
          <p:cNvPr id="10" name="Tabla 9"/>
          <p:cNvGraphicFramePr>
            <a:graphicFrameLocks noGrp="1"/>
          </p:cNvGraphicFramePr>
          <p:nvPr>
            <p:extLst/>
          </p:nvPr>
        </p:nvGraphicFramePr>
        <p:xfrm>
          <a:off x="4956618" y="2043948"/>
          <a:ext cx="4114999" cy="1532788"/>
        </p:xfrm>
        <a:graphic>
          <a:graphicData uri="http://schemas.openxmlformats.org/drawingml/2006/table">
            <a:tbl>
              <a:tblPr firstRow="1" bandRow="1">
                <a:tableStyleId>{BC89EF96-8CEA-46FF-86C4-4CE0E7609802}</a:tableStyleId>
              </a:tblPr>
              <a:tblGrid>
                <a:gridCol w="1089362"/>
                <a:gridCol w="967589"/>
                <a:gridCol w="1121176"/>
                <a:gridCol w="936872"/>
              </a:tblGrid>
              <a:tr h="431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800" u="none" strike="noStrike" kern="1200" dirty="0" smtClean="0">
                          <a:effectLst/>
                        </a:rPr>
                        <a:t>INTERVENTOR</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algn="ctr" fontAlgn="ctr"/>
                      <a:r>
                        <a:rPr lang="es-CO" sz="800" u="none" strike="noStrike" kern="1200" dirty="0" smtClean="0">
                          <a:effectLst/>
                        </a:rPr>
                        <a:t>FECHA INICIO</a:t>
                      </a:r>
                      <a:r>
                        <a:rPr lang="es-CO" sz="800" u="none" strike="noStrike" kern="1200" baseline="0" dirty="0" smtClean="0">
                          <a:effectLst/>
                        </a:rPr>
                        <a:t> </a:t>
                      </a:r>
                      <a:endParaRPr lang="es-CO" sz="800" b="0" i="0" u="none" strike="noStrike" dirty="0" smtClean="0">
                        <a:solidFill>
                          <a:srgbClr val="000000"/>
                        </a:solidFill>
                        <a:latin typeface="+mn-lt"/>
                        <a:cs typeface="Arial" panose="020B0604020202020204" pitchFamily="34" charset="0"/>
                      </a:endParaRPr>
                    </a:p>
                  </a:txBody>
                  <a:tcPr marL="4946" marR="4946" marT="4946"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FECHA FIN:</a:t>
                      </a:r>
                      <a:endParaRPr lang="es-CO" sz="800" b="0" u="none" strike="noStrike" kern="1200" dirty="0">
                        <a:solidFill>
                          <a:schemeClr val="tx1"/>
                        </a:solidFill>
                        <a:effectLst/>
                        <a:latin typeface="+mn-lt"/>
                        <a:ea typeface="+mn-ea"/>
                        <a:cs typeface="Arial" panose="020B0604020202020204" pitchFamily="34" charset="0"/>
                      </a:endParaRPr>
                    </a:p>
                  </a:txBody>
                  <a:tcPr marL="4946" marR="4946" marT="494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800" u="none" strike="noStrike" kern="1200" dirty="0" smtClean="0">
                          <a:effectLst/>
                        </a:rPr>
                        <a:t>VALOR DEL CONTRATO</a:t>
                      </a:r>
                      <a:endParaRPr lang="es-CO" sz="800" b="0" u="none" strike="noStrike" kern="1200" dirty="0" smtClean="0">
                        <a:solidFill>
                          <a:schemeClr val="tx1"/>
                        </a:solidFill>
                        <a:effectLst/>
                        <a:latin typeface="+mn-lt"/>
                        <a:ea typeface="+mn-ea"/>
                        <a:cs typeface="Arial" panose="020B0604020202020204" pitchFamily="34" charset="0"/>
                      </a:endParaRPr>
                    </a:p>
                  </a:txBody>
                  <a:tcPr marL="4946" marR="4946" marT="4946" marB="0" anchor="ctr"/>
                </a:tc>
              </a:tr>
              <a:tr h="307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i="0" u="none" strike="noStrike" dirty="0" smtClean="0">
                          <a:solidFill>
                            <a:srgbClr val="FF0000"/>
                          </a:solidFill>
                          <a:latin typeface="+mn-lt"/>
                          <a:cs typeface="Arial" panose="020B0604020202020204" pitchFamily="34" charset="0"/>
                        </a:rPr>
                        <a:t>JAHV McGREGOR</a:t>
                      </a:r>
                      <a:endParaRPr lang="es-CO" sz="800" b="1" u="none" strike="noStrike" kern="1200" dirty="0">
                        <a:solidFill>
                          <a:srgbClr val="FF0000"/>
                        </a:solidFill>
                        <a:effectLst/>
                        <a:latin typeface="+mn-lt"/>
                        <a:ea typeface="+mn-ea"/>
                        <a:cs typeface="Arial" panose="020B0604020202020204" pitchFamily="34" charset="0"/>
                      </a:endParaRPr>
                    </a:p>
                  </a:txBody>
                  <a:tcPr marL="47479" marR="47479" marT="23739" marB="237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dirty="0" smtClean="0">
                          <a:solidFill>
                            <a:srgbClr val="000000"/>
                          </a:solidFill>
                          <a:latin typeface="+mn-lt"/>
                          <a:cs typeface="Arial" panose="020B0604020202020204" pitchFamily="34" charset="0"/>
                        </a:rPr>
                        <a:t>Febrero de 2008</a:t>
                      </a:r>
                    </a:p>
                  </a:txBody>
                  <a:tcPr marL="4946" marR="4946" marT="4946"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dirty="0" smtClean="0">
                          <a:solidFill>
                            <a:srgbClr val="000000"/>
                          </a:solidFill>
                          <a:latin typeface="+mn-lt"/>
                          <a:cs typeface="Arial" panose="020B0604020202020204" pitchFamily="34" charset="0"/>
                        </a:rPr>
                        <a:t>Agosto de 2027</a:t>
                      </a:r>
                    </a:p>
                  </a:txBody>
                  <a:tcPr marL="4946" marR="4946" marT="4946"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dirty="0" smtClean="0">
                          <a:solidFill>
                            <a:srgbClr val="000000"/>
                          </a:solidFill>
                          <a:latin typeface="+mn-lt"/>
                          <a:cs typeface="Arial" panose="020B0604020202020204" pitchFamily="34" charset="0"/>
                        </a:rPr>
                        <a:t>$ 39.603.212.719</a:t>
                      </a:r>
                    </a:p>
                  </a:txBody>
                  <a:tcPr marL="4946" marR="4946" marT="4946" marB="0" anchor="ctr"/>
                </a:tc>
              </a:tr>
              <a:tr h="2909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b="1" i="0" u="none" strike="noStrike" kern="1200" dirty="0" smtClean="0">
                          <a:solidFill>
                            <a:schemeClr val="accent6">
                              <a:lumMod val="50000"/>
                            </a:schemeClr>
                          </a:solidFill>
                          <a:latin typeface="+mn-lt"/>
                          <a:ea typeface="+mn-ea"/>
                          <a:cs typeface="Arial" panose="020B0604020202020204" pitchFamily="34" charset="0"/>
                        </a:rPr>
                        <a:t>CONSORCIO JFA-A&amp;C</a:t>
                      </a:r>
                      <a:endParaRPr lang="es-CO" sz="800" b="1" i="0" u="none" strike="noStrike" kern="1200" dirty="0">
                        <a:solidFill>
                          <a:schemeClr val="accent6">
                            <a:lumMod val="50000"/>
                          </a:schemeClr>
                        </a:solidFill>
                        <a:latin typeface="+mn-lt"/>
                        <a:ea typeface="+mn-ea"/>
                        <a:cs typeface="Arial" panose="020B0604020202020204" pitchFamily="34" charset="0"/>
                      </a:endParaRPr>
                    </a:p>
                  </a:txBody>
                  <a:tcPr marL="47479" marR="47479" marT="23739" marB="237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dirty="0" smtClean="0">
                          <a:solidFill>
                            <a:srgbClr val="000000"/>
                          </a:solidFill>
                          <a:effectLst/>
                          <a:latin typeface="+mn-lt"/>
                        </a:rPr>
                        <a:t>27 de Mayo de 2008</a:t>
                      </a:r>
                    </a:p>
                  </a:txBody>
                  <a:tcPr marL="4946" marR="4946" marT="4946"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kern="1200" dirty="0" smtClean="0">
                          <a:solidFill>
                            <a:srgbClr val="000000"/>
                          </a:solidFill>
                          <a:latin typeface="+mn-lt"/>
                          <a:ea typeface="+mn-ea"/>
                          <a:cs typeface="Arial" panose="020B0604020202020204" pitchFamily="34" charset="0"/>
                        </a:rPr>
                        <a:t>27 de Enero de 2015</a:t>
                      </a:r>
                    </a:p>
                  </a:txBody>
                  <a:tcPr marL="4946" marR="4946" marT="4946"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dirty="0" smtClean="0">
                          <a:solidFill>
                            <a:srgbClr val="000000"/>
                          </a:solidFill>
                          <a:effectLst/>
                          <a:latin typeface="+mn-lt"/>
                        </a:rPr>
                        <a:t>$ 18.265.128.000</a:t>
                      </a:r>
                    </a:p>
                    <a:p>
                      <a:pPr marL="0" marR="0" indent="0" algn="ctr" defTabSz="914400" rtl="0" eaLnBrk="1" fontAlgn="auto" latinLnBrk="0" hangingPunct="1">
                        <a:lnSpc>
                          <a:spcPct val="100000"/>
                        </a:lnSpc>
                        <a:spcBef>
                          <a:spcPts val="0"/>
                        </a:spcBef>
                        <a:spcAft>
                          <a:spcPts val="0"/>
                        </a:spcAft>
                        <a:buClrTx/>
                        <a:buSzTx/>
                        <a:buFontTx/>
                        <a:buNone/>
                        <a:tabLst/>
                        <a:defRPr/>
                      </a:pPr>
                      <a:r>
                        <a:rPr lang="es-MX" sz="800" b="0" i="0" u="none" strike="noStrike" kern="1200" dirty="0" smtClean="0">
                          <a:solidFill>
                            <a:srgbClr val="000000"/>
                          </a:solidFill>
                          <a:effectLst/>
                          <a:latin typeface="+mn-lt"/>
                          <a:ea typeface="+mn-ea"/>
                          <a:cs typeface="Arial" panose="020B0604020202020204" pitchFamily="34" charset="0"/>
                        </a:rPr>
                        <a:t>$</a:t>
                      </a:r>
                      <a:r>
                        <a:rPr lang="es-MX" sz="800" b="0" i="0" u="none" strike="noStrike" kern="1200" baseline="0" dirty="0" smtClean="0">
                          <a:solidFill>
                            <a:srgbClr val="000000"/>
                          </a:solidFill>
                          <a:effectLst/>
                          <a:latin typeface="+mn-lt"/>
                          <a:ea typeface="+mn-ea"/>
                          <a:cs typeface="Arial" panose="020B0604020202020204" pitchFamily="34" charset="0"/>
                        </a:rPr>
                        <a:t>   8.940.890.472*</a:t>
                      </a:r>
                      <a:endParaRPr lang="es-CO" sz="800" b="0" i="0" u="none" strike="noStrike" kern="1200" dirty="0" smtClean="0">
                        <a:solidFill>
                          <a:srgbClr val="000000"/>
                        </a:solidFill>
                        <a:latin typeface="+mn-lt"/>
                        <a:ea typeface="+mn-ea"/>
                        <a:cs typeface="Arial" panose="020B0604020202020204" pitchFamily="34" charset="0"/>
                      </a:endParaRPr>
                    </a:p>
                  </a:txBody>
                  <a:tcPr marL="4946" marR="4946" marT="4946" marB="0" anchor="ctr"/>
                </a:tc>
              </a:tr>
              <a:tr h="50262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800" b="1" i="0" u="none" strike="noStrike" kern="1200" dirty="0" smtClean="0">
                          <a:solidFill>
                            <a:schemeClr val="accent2">
                              <a:lumMod val="75000"/>
                            </a:schemeClr>
                          </a:solidFill>
                          <a:effectLst/>
                          <a:latin typeface="+mn-lt"/>
                          <a:ea typeface="+mn-ea"/>
                          <a:cs typeface="+mn-cs"/>
                        </a:rPr>
                        <a:t>CONSORCIO</a:t>
                      </a:r>
                      <a:r>
                        <a:rPr lang="es-CO" sz="800" b="1" i="0" u="none" strike="noStrike" kern="1200" baseline="0" dirty="0" smtClean="0">
                          <a:solidFill>
                            <a:schemeClr val="accent2">
                              <a:lumMod val="75000"/>
                            </a:schemeClr>
                          </a:solidFill>
                          <a:effectLst/>
                          <a:latin typeface="+mn-lt"/>
                          <a:ea typeface="+mn-ea"/>
                          <a:cs typeface="+mn-cs"/>
                        </a:rPr>
                        <a:t> OPERADOR AEROPORTUARIO</a:t>
                      </a:r>
                      <a:endParaRPr lang="es-CO" sz="800" b="1" i="0" u="none" strike="noStrike" kern="1200" dirty="0" smtClean="0">
                        <a:solidFill>
                          <a:schemeClr val="accent2">
                            <a:lumMod val="75000"/>
                          </a:schemeClr>
                        </a:solidFill>
                        <a:effectLst/>
                        <a:latin typeface="+mn-lt"/>
                        <a:ea typeface="+mn-ea"/>
                        <a:cs typeface="+mn-cs"/>
                      </a:endParaRPr>
                    </a:p>
                  </a:txBody>
                  <a:tcPr marL="47479" marR="47479" marT="23739" marB="237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dirty="0" smtClean="0">
                          <a:solidFill>
                            <a:srgbClr val="000000"/>
                          </a:solidFill>
                          <a:effectLst/>
                          <a:latin typeface="+mn-lt"/>
                        </a:rPr>
                        <a:t>06 de Julio 2009</a:t>
                      </a:r>
                    </a:p>
                  </a:txBody>
                  <a:tcPr marL="4946" marR="4946" marT="4946"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kern="1200" dirty="0" smtClean="0">
                          <a:solidFill>
                            <a:srgbClr val="000000"/>
                          </a:solidFill>
                          <a:latin typeface="+mn-lt"/>
                          <a:ea typeface="+mn-ea"/>
                          <a:cs typeface="Arial" panose="020B0604020202020204" pitchFamily="34" charset="0"/>
                        </a:rPr>
                        <a:t>06 de Febrero de 2027</a:t>
                      </a:r>
                    </a:p>
                  </a:txBody>
                  <a:tcPr marL="4946" marR="4946" marT="4946"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800" b="0" i="0" u="none" strike="noStrike" kern="1200" dirty="0" smtClean="0">
                          <a:solidFill>
                            <a:srgbClr val="000000"/>
                          </a:solidFill>
                          <a:latin typeface="+mn-lt"/>
                          <a:ea typeface="+mn-ea"/>
                          <a:cs typeface="Arial" panose="020B0604020202020204" pitchFamily="34" charset="0"/>
                        </a:rPr>
                        <a:t>$ 14.668.936.600</a:t>
                      </a:r>
                    </a:p>
                  </a:txBody>
                  <a:tcPr marL="4946" marR="4946" marT="4946" marB="0" anchor="ctr"/>
                </a:tc>
              </a:tr>
            </a:tbl>
          </a:graphicData>
        </a:graphic>
      </p:graphicFrame>
      <p:graphicFrame>
        <p:nvGraphicFramePr>
          <p:cNvPr id="11" name="Tabla 10"/>
          <p:cNvGraphicFramePr>
            <a:graphicFrameLocks noGrp="1"/>
          </p:cNvGraphicFramePr>
          <p:nvPr>
            <p:extLst/>
          </p:nvPr>
        </p:nvGraphicFramePr>
        <p:xfrm>
          <a:off x="6095810" y="3654567"/>
          <a:ext cx="2979406" cy="2129756"/>
        </p:xfrm>
        <a:graphic>
          <a:graphicData uri="http://schemas.openxmlformats.org/drawingml/2006/table">
            <a:tbl>
              <a:tblPr firstRow="1" bandRow="1">
                <a:tableStyleId>{69C7853C-536D-4A76-A0AE-DD22124D55A5}</a:tableStyleId>
              </a:tblPr>
              <a:tblGrid>
                <a:gridCol w="2337002"/>
                <a:gridCol w="642404"/>
              </a:tblGrid>
              <a:tr h="302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1" u="none" strike="noStrike" kern="1200" dirty="0" smtClean="0">
                          <a:effectLst/>
                        </a:rPr>
                        <a:t>Obras principales:</a:t>
                      </a:r>
                      <a:endParaRPr lang="es-CO" sz="1000" b="1"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u="none" strike="noStrike" kern="1200" cap="none" spc="0" normalizeH="0" baseline="0" noProof="0" dirty="0" smtClean="0">
                          <a:ln>
                            <a:noFill/>
                          </a:ln>
                          <a:effectLst/>
                          <a:uLnTx/>
                          <a:uFillTx/>
                        </a:rPr>
                        <a:t>Avance General (%)</a:t>
                      </a:r>
                      <a:endParaRPr kumimoji="0" lang="es-CO" sz="1000" b="1"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txBody>
                  <a:tcPr marL="4946" marR="4946" marT="4946" marB="0" anchor="ctr"/>
                </a:tc>
              </a:tr>
              <a:tr h="174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Construcción Terminal Internacional de Pasajeros</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174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Construcción Terminal Nacional de Pasajeros</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174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Construcción Fase II Nuevo Terminal de Carga</a:t>
                      </a:r>
                      <a:endParaRPr lang="es-CO" sz="800" b="0" u="none" strike="noStrike" kern="1200" dirty="0" smtClean="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174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Nuevo Terminal de Carga Fase II</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300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Vías, Redes, Parqueaderos y Separación redes REAN/REAP/RTAN/RTAP (Requeridas para T1)</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300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Vías, Redes, Parqueaderos y Separación redes REAN/REAP/RTAN/RTAP (Requeridas para T2)</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174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Recinto Prueba de Motores</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174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Ampliación Plataforma Terminal 1</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100 %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r h="1740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800" u="none" strike="noStrike" kern="1200" dirty="0" smtClean="0">
                          <a:effectLst/>
                        </a:rPr>
                        <a:t>Demolición Antiguo Aeropuerto</a:t>
                      </a:r>
                      <a:endParaRPr lang="es-CO" sz="800" b="0" u="none" strike="noStrike" kern="1200" dirty="0">
                        <a:solidFill>
                          <a:schemeClr val="tx1"/>
                        </a:solidFill>
                        <a:effectLst/>
                        <a:latin typeface="+mn-lt"/>
                        <a:ea typeface="+mn-ea"/>
                        <a:cs typeface="Arial" panose="020B0604020202020204" pitchFamily="34" charset="0"/>
                      </a:endParaRPr>
                    </a:p>
                  </a:txBody>
                  <a:tcPr marL="47479" marR="47479" marT="23739" marB="237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800" u="none" strike="noStrike" kern="1200" noProof="0" dirty="0" smtClean="0">
                          <a:effectLst/>
                        </a:rPr>
                        <a:t>50 %</a:t>
                      </a:r>
                      <a:endParaRPr lang="es-CO" sz="800" b="0" u="none" strike="noStrike" kern="1200" noProof="0" dirty="0" smtClean="0">
                        <a:solidFill>
                          <a:schemeClr val="tx1"/>
                        </a:solidFill>
                        <a:effectLst/>
                        <a:latin typeface="+mn-lt"/>
                        <a:ea typeface="+mn-ea"/>
                        <a:cs typeface="Arial" panose="020B0604020202020204" pitchFamily="34" charset="0"/>
                      </a:endParaRPr>
                    </a:p>
                  </a:txBody>
                  <a:tcPr marL="4946" marR="4946" marT="4946" marB="0" anchor="ctr"/>
                </a:tc>
              </a:tr>
            </a:tbl>
          </a:graphicData>
        </a:graphic>
      </p:graphicFrame>
      <p:sp>
        <p:nvSpPr>
          <p:cNvPr id="13" name="CuadroTexto 12"/>
          <p:cNvSpPr txBox="1"/>
          <p:nvPr/>
        </p:nvSpPr>
        <p:spPr>
          <a:xfrm>
            <a:off x="2490372" y="5790276"/>
            <a:ext cx="1963193" cy="188193"/>
          </a:xfrm>
          <a:prstGeom prst="rect">
            <a:avLst/>
          </a:prstGeom>
          <a:noFill/>
        </p:spPr>
        <p:txBody>
          <a:bodyPr wrap="square" rtlCol="0">
            <a:spAutoFit/>
          </a:bodyPr>
          <a:lstStyle/>
          <a:p>
            <a:pPr fontAlgn="base">
              <a:spcBef>
                <a:spcPct val="0"/>
              </a:spcBef>
              <a:spcAft>
                <a:spcPct val="0"/>
              </a:spcAft>
            </a:pPr>
            <a:r>
              <a:rPr lang="es-MX" sz="623" dirty="0">
                <a:solidFill>
                  <a:schemeClr val="bg2">
                    <a:lumMod val="10000"/>
                  </a:schemeClr>
                </a:solidFill>
              </a:rPr>
              <a:t>*   Otrosí 3</a:t>
            </a:r>
            <a:endParaRPr lang="es-CO" sz="623" dirty="0">
              <a:solidFill>
                <a:schemeClr val="bg2">
                  <a:lumMod val="10000"/>
                </a:schemeClr>
              </a:solidFill>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058" y="3605421"/>
            <a:ext cx="3211032" cy="2141868"/>
          </a:xfrm>
          <a:prstGeom prst="rect">
            <a:avLst/>
          </a:prstGeom>
          <a:ln w="19050">
            <a:solidFill>
              <a:schemeClr val="tx1"/>
            </a:solidFill>
          </a:ln>
        </p:spPr>
      </p:pic>
    </p:spTree>
    <p:extLst>
      <p:ext uri="{BB962C8B-B14F-4D97-AF65-F5344CB8AC3E}">
        <p14:creationId xmlns:p14="http://schemas.microsoft.com/office/powerpoint/2010/main" val="2272325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2" name="Imagen 1"/>
          <p:cNvPicPr>
            <a:picLocks noChangeAspect="1"/>
          </p:cNvPicPr>
          <p:nvPr/>
        </p:nvPicPr>
        <p:blipFill>
          <a:blip r:embed="rId2"/>
          <a:stretch>
            <a:fillRect/>
          </a:stretch>
        </p:blipFill>
        <p:spPr>
          <a:xfrm>
            <a:off x="848544" y="836712"/>
            <a:ext cx="7465370" cy="5489405"/>
          </a:xfrm>
          <a:prstGeom prst="rect">
            <a:avLst/>
          </a:prstGeom>
        </p:spPr>
      </p:pic>
    </p:spTree>
    <p:extLst>
      <p:ext uri="{BB962C8B-B14F-4D97-AF65-F5344CB8AC3E}">
        <p14:creationId xmlns:p14="http://schemas.microsoft.com/office/powerpoint/2010/main" val="3378178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2" name="Imagen 1"/>
          <p:cNvPicPr>
            <a:picLocks noChangeAspect="1"/>
          </p:cNvPicPr>
          <p:nvPr/>
        </p:nvPicPr>
        <p:blipFill>
          <a:blip r:embed="rId2"/>
          <a:stretch>
            <a:fillRect/>
          </a:stretch>
        </p:blipFill>
        <p:spPr>
          <a:xfrm>
            <a:off x="920552" y="908720"/>
            <a:ext cx="7393362" cy="5460547"/>
          </a:xfrm>
          <a:prstGeom prst="rect">
            <a:avLst/>
          </a:prstGeom>
        </p:spPr>
      </p:pic>
    </p:spTree>
    <p:extLst>
      <p:ext uri="{BB962C8B-B14F-4D97-AF65-F5344CB8AC3E}">
        <p14:creationId xmlns:p14="http://schemas.microsoft.com/office/powerpoint/2010/main" val="9430620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0" y="0"/>
            <a:ext cx="9906000" cy="6857999"/>
            <a:chOff x="272480" y="39771"/>
            <a:chExt cx="8763374" cy="645137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80" y="39771"/>
              <a:ext cx="8757609" cy="6451370"/>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9" name="5 Rectángulo"/>
            <p:cNvSpPr/>
            <p:nvPr/>
          </p:nvSpPr>
          <p:spPr>
            <a:xfrm>
              <a:off x="1316708" y="2472081"/>
              <a:ext cx="7686798" cy="4019059"/>
            </a:xfrm>
            <a:custGeom>
              <a:avLst/>
              <a:gdLst>
                <a:gd name="connsiteX0" fmla="*/ 0 w 7452320"/>
                <a:gd name="connsiteY0" fmla="*/ 0 h 6885384"/>
                <a:gd name="connsiteX1" fmla="*/ 7452320 w 7452320"/>
                <a:gd name="connsiteY1" fmla="*/ 0 h 6885384"/>
                <a:gd name="connsiteX2" fmla="*/ 7452320 w 7452320"/>
                <a:gd name="connsiteY2" fmla="*/ 6885384 h 6885384"/>
                <a:gd name="connsiteX3" fmla="*/ 0 w 7452320"/>
                <a:gd name="connsiteY3" fmla="*/ 6885384 h 6885384"/>
                <a:gd name="connsiteX4" fmla="*/ 0 w 7452320"/>
                <a:gd name="connsiteY4" fmla="*/ 0 h 6885384"/>
                <a:gd name="connsiteX0" fmla="*/ 4660777 w 7452320"/>
                <a:gd name="connsiteY0" fmla="*/ 4154749 h 6885384"/>
                <a:gd name="connsiteX1" fmla="*/ 7452320 w 7452320"/>
                <a:gd name="connsiteY1" fmla="*/ 0 h 6885384"/>
                <a:gd name="connsiteX2" fmla="*/ 7452320 w 7452320"/>
                <a:gd name="connsiteY2" fmla="*/ 6885384 h 6885384"/>
                <a:gd name="connsiteX3" fmla="*/ 0 w 7452320"/>
                <a:gd name="connsiteY3" fmla="*/ 6885384 h 6885384"/>
                <a:gd name="connsiteX4" fmla="*/ 4660777 w 7452320"/>
                <a:gd name="connsiteY4" fmla="*/ 4154749 h 6885384"/>
                <a:gd name="connsiteX0" fmla="*/ 4660777 w 7452320"/>
                <a:gd name="connsiteY0" fmla="*/ 4154749 h 6885384"/>
                <a:gd name="connsiteX1" fmla="*/ 7452320 w 7452320"/>
                <a:gd name="connsiteY1" fmla="*/ 0 h 6885384"/>
                <a:gd name="connsiteX2" fmla="*/ 7452320 w 7452320"/>
                <a:gd name="connsiteY2" fmla="*/ 6885384 h 6885384"/>
                <a:gd name="connsiteX3" fmla="*/ 0 w 7452320"/>
                <a:gd name="connsiteY3" fmla="*/ 6885384 h 6885384"/>
                <a:gd name="connsiteX4" fmla="*/ 4660777 w 7452320"/>
                <a:gd name="connsiteY4" fmla="*/ 4154749 h 6885384"/>
                <a:gd name="connsiteX0" fmla="*/ 4660777 w 7452320"/>
                <a:gd name="connsiteY0" fmla="*/ 4154749 h 6885384"/>
                <a:gd name="connsiteX1" fmla="*/ 7452320 w 7452320"/>
                <a:gd name="connsiteY1" fmla="*/ 0 h 6885384"/>
                <a:gd name="connsiteX2" fmla="*/ 7452320 w 7452320"/>
                <a:gd name="connsiteY2" fmla="*/ 6885384 h 6885384"/>
                <a:gd name="connsiteX3" fmla="*/ 0 w 7452320"/>
                <a:gd name="connsiteY3" fmla="*/ 6885384 h 6885384"/>
                <a:gd name="connsiteX4" fmla="*/ 4660777 w 7452320"/>
                <a:gd name="connsiteY4" fmla="*/ 4154749 h 6885384"/>
                <a:gd name="connsiteX0" fmla="*/ 3897297 w 7452320"/>
                <a:gd name="connsiteY0" fmla="*/ 4802818 h 6885384"/>
                <a:gd name="connsiteX1" fmla="*/ 7452320 w 7452320"/>
                <a:gd name="connsiteY1" fmla="*/ 0 h 6885384"/>
                <a:gd name="connsiteX2" fmla="*/ 7452320 w 7452320"/>
                <a:gd name="connsiteY2" fmla="*/ 6885384 h 6885384"/>
                <a:gd name="connsiteX3" fmla="*/ 0 w 7452320"/>
                <a:gd name="connsiteY3" fmla="*/ 6885384 h 6885384"/>
                <a:gd name="connsiteX4" fmla="*/ 3897297 w 7452320"/>
                <a:gd name="connsiteY4" fmla="*/ 4802818 h 6885384"/>
                <a:gd name="connsiteX0" fmla="*/ 4181382 w 7736405"/>
                <a:gd name="connsiteY0" fmla="*/ 4802818 h 6903139"/>
                <a:gd name="connsiteX1" fmla="*/ 7736405 w 7736405"/>
                <a:gd name="connsiteY1" fmla="*/ 0 h 6903139"/>
                <a:gd name="connsiteX2" fmla="*/ 7736405 w 7736405"/>
                <a:gd name="connsiteY2" fmla="*/ 6885384 h 6903139"/>
                <a:gd name="connsiteX3" fmla="*/ 0 w 7736405"/>
                <a:gd name="connsiteY3" fmla="*/ 6903139 h 6903139"/>
                <a:gd name="connsiteX4" fmla="*/ 4181382 w 7736405"/>
                <a:gd name="connsiteY4" fmla="*/ 4802818 h 6903139"/>
                <a:gd name="connsiteX0" fmla="*/ 4270158 w 7736405"/>
                <a:gd name="connsiteY0" fmla="*/ 4944860 h 6903139"/>
                <a:gd name="connsiteX1" fmla="*/ 7736405 w 7736405"/>
                <a:gd name="connsiteY1" fmla="*/ 0 h 6903139"/>
                <a:gd name="connsiteX2" fmla="*/ 7736405 w 7736405"/>
                <a:gd name="connsiteY2" fmla="*/ 6885384 h 6903139"/>
                <a:gd name="connsiteX3" fmla="*/ 0 w 7736405"/>
                <a:gd name="connsiteY3" fmla="*/ 6903139 h 6903139"/>
                <a:gd name="connsiteX4" fmla="*/ 4270158 w 7736405"/>
                <a:gd name="connsiteY4" fmla="*/ 4944860 h 6903139"/>
                <a:gd name="connsiteX0" fmla="*/ 4270158 w 7736405"/>
                <a:gd name="connsiteY0" fmla="*/ 4944860 h 6903139"/>
                <a:gd name="connsiteX1" fmla="*/ 7736405 w 7736405"/>
                <a:gd name="connsiteY1" fmla="*/ 0 h 6903139"/>
                <a:gd name="connsiteX2" fmla="*/ 7736405 w 7736405"/>
                <a:gd name="connsiteY2" fmla="*/ 6885384 h 6903139"/>
                <a:gd name="connsiteX3" fmla="*/ 0 w 7736405"/>
                <a:gd name="connsiteY3" fmla="*/ 6903139 h 6903139"/>
                <a:gd name="connsiteX4" fmla="*/ 4270158 w 7736405"/>
                <a:gd name="connsiteY4" fmla="*/ 4944860 h 6903139"/>
                <a:gd name="connsiteX0" fmla="*/ 4314546 w 7736405"/>
                <a:gd name="connsiteY0" fmla="*/ 5024759 h 6903139"/>
                <a:gd name="connsiteX1" fmla="*/ 7736405 w 7736405"/>
                <a:gd name="connsiteY1" fmla="*/ 0 h 6903139"/>
                <a:gd name="connsiteX2" fmla="*/ 7736405 w 7736405"/>
                <a:gd name="connsiteY2" fmla="*/ 6885384 h 6903139"/>
                <a:gd name="connsiteX3" fmla="*/ 0 w 7736405"/>
                <a:gd name="connsiteY3" fmla="*/ 6903139 h 6903139"/>
                <a:gd name="connsiteX4" fmla="*/ 4314546 w 7736405"/>
                <a:gd name="connsiteY4" fmla="*/ 5024759 h 6903139"/>
                <a:gd name="connsiteX0" fmla="*/ 4314546 w 7736405"/>
                <a:gd name="connsiteY0" fmla="*/ 5024759 h 6903139"/>
                <a:gd name="connsiteX1" fmla="*/ 7736405 w 7736405"/>
                <a:gd name="connsiteY1" fmla="*/ 0 h 6903139"/>
                <a:gd name="connsiteX2" fmla="*/ 7736405 w 7736405"/>
                <a:gd name="connsiteY2" fmla="*/ 6885384 h 6903139"/>
                <a:gd name="connsiteX3" fmla="*/ 0 w 7736405"/>
                <a:gd name="connsiteY3" fmla="*/ 6903139 h 6903139"/>
                <a:gd name="connsiteX4" fmla="*/ 4314546 w 7736405"/>
                <a:gd name="connsiteY4" fmla="*/ 5024759 h 6903139"/>
                <a:gd name="connsiteX0" fmla="*/ 5299967 w 7736405"/>
                <a:gd name="connsiteY0" fmla="*/ 4296790 h 6903139"/>
                <a:gd name="connsiteX1" fmla="*/ 7736405 w 7736405"/>
                <a:gd name="connsiteY1" fmla="*/ 0 h 6903139"/>
                <a:gd name="connsiteX2" fmla="*/ 7736405 w 7736405"/>
                <a:gd name="connsiteY2" fmla="*/ 6885384 h 6903139"/>
                <a:gd name="connsiteX3" fmla="*/ 0 w 7736405"/>
                <a:gd name="connsiteY3" fmla="*/ 6903139 h 6903139"/>
                <a:gd name="connsiteX4" fmla="*/ 5299967 w 7736405"/>
                <a:gd name="connsiteY4" fmla="*/ 4296790 h 6903139"/>
                <a:gd name="connsiteX0" fmla="*/ 5299967 w 7736405"/>
                <a:gd name="connsiteY0" fmla="*/ 4296790 h 6903139"/>
                <a:gd name="connsiteX1" fmla="*/ 7736405 w 7736405"/>
                <a:gd name="connsiteY1" fmla="*/ 0 h 6903139"/>
                <a:gd name="connsiteX2" fmla="*/ 7736405 w 7736405"/>
                <a:gd name="connsiteY2" fmla="*/ 6885384 h 6903139"/>
                <a:gd name="connsiteX3" fmla="*/ 0 w 7736405"/>
                <a:gd name="connsiteY3" fmla="*/ 6903139 h 6903139"/>
                <a:gd name="connsiteX4" fmla="*/ 5299967 w 7736405"/>
                <a:gd name="connsiteY4" fmla="*/ 4296790 h 6903139"/>
                <a:gd name="connsiteX0" fmla="*/ 5299967 w 7736405"/>
                <a:gd name="connsiteY0" fmla="*/ 4296790 h 6903139"/>
                <a:gd name="connsiteX1" fmla="*/ 7736405 w 7736405"/>
                <a:gd name="connsiteY1" fmla="*/ 0 h 6903139"/>
                <a:gd name="connsiteX2" fmla="*/ 7736405 w 7736405"/>
                <a:gd name="connsiteY2" fmla="*/ 6885384 h 6903139"/>
                <a:gd name="connsiteX3" fmla="*/ 0 w 7736405"/>
                <a:gd name="connsiteY3" fmla="*/ 6903139 h 6903139"/>
                <a:gd name="connsiteX4" fmla="*/ 5299967 w 7736405"/>
                <a:gd name="connsiteY4" fmla="*/ 4296790 h 690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405" h="6903139">
                  <a:moveTo>
                    <a:pt x="5299967" y="4296790"/>
                  </a:moveTo>
                  <a:cubicBezTo>
                    <a:pt x="6425791" y="4057094"/>
                    <a:pt x="6805891" y="1384916"/>
                    <a:pt x="7736405" y="0"/>
                  </a:cubicBezTo>
                  <a:lnTo>
                    <a:pt x="7736405" y="6885384"/>
                  </a:lnTo>
                  <a:lnTo>
                    <a:pt x="0" y="6903139"/>
                  </a:lnTo>
                  <a:cubicBezTo>
                    <a:pt x="1553592" y="5992927"/>
                    <a:pt x="1544712" y="4834140"/>
                    <a:pt x="5299967" y="4296790"/>
                  </a:cubicBezTo>
                  <a:close/>
                </a:path>
              </a:pathLst>
            </a:custGeom>
            <a:solidFill>
              <a:schemeClr val="bg1">
                <a:alpha val="25000"/>
              </a:schemeClr>
            </a:solidFill>
            <a:ln w="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95"/>
            </a:p>
          </p:txBody>
        </p:sp>
        <p:sp>
          <p:nvSpPr>
            <p:cNvPr id="4" name="5 Rectángulo"/>
            <p:cNvSpPr/>
            <p:nvPr/>
          </p:nvSpPr>
          <p:spPr>
            <a:xfrm>
              <a:off x="1316708" y="2705235"/>
              <a:ext cx="7686798" cy="3777375"/>
            </a:xfrm>
            <a:custGeom>
              <a:avLst/>
              <a:gdLst>
                <a:gd name="connsiteX0" fmla="*/ 0 w 7452320"/>
                <a:gd name="connsiteY0" fmla="*/ 0 h 6885384"/>
                <a:gd name="connsiteX1" fmla="*/ 7452320 w 7452320"/>
                <a:gd name="connsiteY1" fmla="*/ 0 h 6885384"/>
                <a:gd name="connsiteX2" fmla="*/ 7452320 w 7452320"/>
                <a:gd name="connsiteY2" fmla="*/ 6885384 h 6885384"/>
                <a:gd name="connsiteX3" fmla="*/ 0 w 7452320"/>
                <a:gd name="connsiteY3" fmla="*/ 6885384 h 6885384"/>
                <a:gd name="connsiteX4" fmla="*/ 0 w 7452320"/>
                <a:gd name="connsiteY4" fmla="*/ 0 h 6885384"/>
                <a:gd name="connsiteX0" fmla="*/ 4660777 w 7452320"/>
                <a:gd name="connsiteY0" fmla="*/ 4154749 h 6885384"/>
                <a:gd name="connsiteX1" fmla="*/ 7452320 w 7452320"/>
                <a:gd name="connsiteY1" fmla="*/ 0 h 6885384"/>
                <a:gd name="connsiteX2" fmla="*/ 7452320 w 7452320"/>
                <a:gd name="connsiteY2" fmla="*/ 6885384 h 6885384"/>
                <a:gd name="connsiteX3" fmla="*/ 0 w 7452320"/>
                <a:gd name="connsiteY3" fmla="*/ 6885384 h 6885384"/>
                <a:gd name="connsiteX4" fmla="*/ 4660777 w 7452320"/>
                <a:gd name="connsiteY4" fmla="*/ 4154749 h 6885384"/>
                <a:gd name="connsiteX0" fmla="*/ 4660777 w 7452320"/>
                <a:gd name="connsiteY0" fmla="*/ 4154749 h 6885384"/>
                <a:gd name="connsiteX1" fmla="*/ 7452320 w 7452320"/>
                <a:gd name="connsiteY1" fmla="*/ 0 h 6885384"/>
                <a:gd name="connsiteX2" fmla="*/ 7452320 w 7452320"/>
                <a:gd name="connsiteY2" fmla="*/ 6885384 h 6885384"/>
                <a:gd name="connsiteX3" fmla="*/ 0 w 7452320"/>
                <a:gd name="connsiteY3" fmla="*/ 6885384 h 6885384"/>
                <a:gd name="connsiteX4" fmla="*/ 4660777 w 7452320"/>
                <a:gd name="connsiteY4" fmla="*/ 4154749 h 6885384"/>
                <a:gd name="connsiteX0" fmla="*/ 4660777 w 7452320"/>
                <a:gd name="connsiteY0" fmla="*/ 4154749 h 6885384"/>
                <a:gd name="connsiteX1" fmla="*/ 7452320 w 7452320"/>
                <a:gd name="connsiteY1" fmla="*/ 0 h 6885384"/>
                <a:gd name="connsiteX2" fmla="*/ 7452320 w 7452320"/>
                <a:gd name="connsiteY2" fmla="*/ 6885384 h 6885384"/>
                <a:gd name="connsiteX3" fmla="*/ 0 w 7452320"/>
                <a:gd name="connsiteY3" fmla="*/ 6885384 h 6885384"/>
                <a:gd name="connsiteX4" fmla="*/ 4660777 w 7452320"/>
                <a:gd name="connsiteY4" fmla="*/ 4154749 h 6885384"/>
                <a:gd name="connsiteX0" fmla="*/ 3897297 w 7452320"/>
                <a:gd name="connsiteY0" fmla="*/ 4802818 h 6885384"/>
                <a:gd name="connsiteX1" fmla="*/ 7452320 w 7452320"/>
                <a:gd name="connsiteY1" fmla="*/ 0 h 6885384"/>
                <a:gd name="connsiteX2" fmla="*/ 7452320 w 7452320"/>
                <a:gd name="connsiteY2" fmla="*/ 6885384 h 6885384"/>
                <a:gd name="connsiteX3" fmla="*/ 0 w 7452320"/>
                <a:gd name="connsiteY3" fmla="*/ 6885384 h 6885384"/>
                <a:gd name="connsiteX4" fmla="*/ 3897297 w 7452320"/>
                <a:gd name="connsiteY4" fmla="*/ 4802818 h 6885384"/>
                <a:gd name="connsiteX0" fmla="*/ 4181382 w 7736405"/>
                <a:gd name="connsiteY0" fmla="*/ 4802818 h 6903139"/>
                <a:gd name="connsiteX1" fmla="*/ 7736405 w 7736405"/>
                <a:gd name="connsiteY1" fmla="*/ 0 h 6903139"/>
                <a:gd name="connsiteX2" fmla="*/ 7736405 w 7736405"/>
                <a:gd name="connsiteY2" fmla="*/ 6885384 h 6903139"/>
                <a:gd name="connsiteX3" fmla="*/ 0 w 7736405"/>
                <a:gd name="connsiteY3" fmla="*/ 6903139 h 6903139"/>
                <a:gd name="connsiteX4" fmla="*/ 4181382 w 7736405"/>
                <a:gd name="connsiteY4" fmla="*/ 4802818 h 6903139"/>
                <a:gd name="connsiteX0" fmla="*/ 4270158 w 7736405"/>
                <a:gd name="connsiteY0" fmla="*/ 4944860 h 6903139"/>
                <a:gd name="connsiteX1" fmla="*/ 7736405 w 7736405"/>
                <a:gd name="connsiteY1" fmla="*/ 0 h 6903139"/>
                <a:gd name="connsiteX2" fmla="*/ 7736405 w 7736405"/>
                <a:gd name="connsiteY2" fmla="*/ 6885384 h 6903139"/>
                <a:gd name="connsiteX3" fmla="*/ 0 w 7736405"/>
                <a:gd name="connsiteY3" fmla="*/ 6903139 h 6903139"/>
                <a:gd name="connsiteX4" fmla="*/ 4270158 w 7736405"/>
                <a:gd name="connsiteY4" fmla="*/ 4944860 h 6903139"/>
                <a:gd name="connsiteX0" fmla="*/ 4270158 w 7736405"/>
                <a:gd name="connsiteY0" fmla="*/ 4944860 h 6903139"/>
                <a:gd name="connsiteX1" fmla="*/ 7736405 w 7736405"/>
                <a:gd name="connsiteY1" fmla="*/ 0 h 6903139"/>
                <a:gd name="connsiteX2" fmla="*/ 7736405 w 7736405"/>
                <a:gd name="connsiteY2" fmla="*/ 6885384 h 6903139"/>
                <a:gd name="connsiteX3" fmla="*/ 0 w 7736405"/>
                <a:gd name="connsiteY3" fmla="*/ 6903139 h 6903139"/>
                <a:gd name="connsiteX4" fmla="*/ 4270158 w 7736405"/>
                <a:gd name="connsiteY4" fmla="*/ 4944860 h 6903139"/>
                <a:gd name="connsiteX0" fmla="*/ 4314546 w 7736405"/>
                <a:gd name="connsiteY0" fmla="*/ 5024759 h 6903139"/>
                <a:gd name="connsiteX1" fmla="*/ 7736405 w 7736405"/>
                <a:gd name="connsiteY1" fmla="*/ 0 h 6903139"/>
                <a:gd name="connsiteX2" fmla="*/ 7736405 w 7736405"/>
                <a:gd name="connsiteY2" fmla="*/ 6885384 h 6903139"/>
                <a:gd name="connsiteX3" fmla="*/ 0 w 7736405"/>
                <a:gd name="connsiteY3" fmla="*/ 6903139 h 6903139"/>
                <a:gd name="connsiteX4" fmla="*/ 4314546 w 7736405"/>
                <a:gd name="connsiteY4" fmla="*/ 5024759 h 6903139"/>
                <a:gd name="connsiteX0" fmla="*/ 4314546 w 7736405"/>
                <a:gd name="connsiteY0" fmla="*/ 5024759 h 6903139"/>
                <a:gd name="connsiteX1" fmla="*/ 7736405 w 7736405"/>
                <a:gd name="connsiteY1" fmla="*/ 0 h 6903139"/>
                <a:gd name="connsiteX2" fmla="*/ 7736405 w 7736405"/>
                <a:gd name="connsiteY2" fmla="*/ 6885384 h 6903139"/>
                <a:gd name="connsiteX3" fmla="*/ 0 w 7736405"/>
                <a:gd name="connsiteY3" fmla="*/ 6903139 h 6903139"/>
                <a:gd name="connsiteX4" fmla="*/ 4314546 w 7736405"/>
                <a:gd name="connsiteY4" fmla="*/ 5024759 h 6903139"/>
                <a:gd name="connsiteX0" fmla="*/ 5299967 w 7736405"/>
                <a:gd name="connsiteY0" fmla="*/ 4296790 h 6903139"/>
                <a:gd name="connsiteX1" fmla="*/ 7736405 w 7736405"/>
                <a:gd name="connsiteY1" fmla="*/ 0 h 6903139"/>
                <a:gd name="connsiteX2" fmla="*/ 7736405 w 7736405"/>
                <a:gd name="connsiteY2" fmla="*/ 6885384 h 6903139"/>
                <a:gd name="connsiteX3" fmla="*/ 0 w 7736405"/>
                <a:gd name="connsiteY3" fmla="*/ 6903139 h 6903139"/>
                <a:gd name="connsiteX4" fmla="*/ 5299967 w 7736405"/>
                <a:gd name="connsiteY4" fmla="*/ 4296790 h 6903139"/>
                <a:gd name="connsiteX0" fmla="*/ 5299967 w 7736405"/>
                <a:gd name="connsiteY0" fmla="*/ 4296790 h 6903139"/>
                <a:gd name="connsiteX1" fmla="*/ 7736405 w 7736405"/>
                <a:gd name="connsiteY1" fmla="*/ 0 h 6903139"/>
                <a:gd name="connsiteX2" fmla="*/ 7736405 w 7736405"/>
                <a:gd name="connsiteY2" fmla="*/ 6885384 h 6903139"/>
                <a:gd name="connsiteX3" fmla="*/ 0 w 7736405"/>
                <a:gd name="connsiteY3" fmla="*/ 6903139 h 6903139"/>
                <a:gd name="connsiteX4" fmla="*/ 5299967 w 7736405"/>
                <a:gd name="connsiteY4" fmla="*/ 4296790 h 6903139"/>
                <a:gd name="connsiteX0" fmla="*/ 5299967 w 7736405"/>
                <a:gd name="connsiteY0" fmla="*/ 4296790 h 6903139"/>
                <a:gd name="connsiteX1" fmla="*/ 7736405 w 7736405"/>
                <a:gd name="connsiteY1" fmla="*/ 0 h 6903139"/>
                <a:gd name="connsiteX2" fmla="*/ 7736405 w 7736405"/>
                <a:gd name="connsiteY2" fmla="*/ 6885384 h 6903139"/>
                <a:gd name="connsiteX3" fmla="*/ 0 w 7736405"/>
                <a:gd name="connsiteY3" fmla="*/ 6903139 h 6903139"/>
                <a:gd name="connsiteX4" fmla="*/ 5299967 w 7736405"/>
                <a:gd name="connsiteY4" fmla="*/ 4296790 h 690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405" h="6903139">
                  <a:moveTo>
                    <a:pt x="5299967" y="4296790"/>
                  </a:moveTo>
                  <a:cubicBezTo>
                    <a:pt x="6425791" y="4057094"/>
                    <a:pt x="6805891" y="1384916"/>
                    <a:pt x="7736405" y="0"/>
                  </a:cubicBezTo>
                  <a:lnTo>
                    <a:pt x="7736405" y="6885384"/>
                  </a:lnTo>
                  <a:lnTo>
                    <a:pt x="0" y="6903139"/>
                  </a:lnTo>
                  <a:cubicBezTo>
                    <a:pt x="1553592" y="5992927"/>
                    <a:pt x="1544712" y="4834140"/>
                    <a:pt x="5299967" y="4296790"/>
                  </a:cubicBezTo>
                  <a:close/>
                </a:path>
              </a:pathLst>
            </a:custGeom>
            <a:gradFill>
              <a:gsLst>
                <a:gs pos="100000">
                  <a:schemeClr val="tx2">
                    <a:lumMod val="50000"/>
                  </a:schemeClr>
                </a:gs>
                <a:gs pos="0">
                  <a:srgbClr val="002060"/>
                </a:gs>
                <a:gs pos="10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95" dirty="0"/>
            </a:p>
          </p:txBody>
        </p:sp>
        <p:sp>
          <p:nvSpPr>
            <p:cNvPr id="6" name="5 CuadroTexto"/>
            <p:cNvSpPr txBox="1"/>
            <p:nvPr/>
          </p:nvSpPr>
          <p:spPr>
            <a:xfrm>
              <a:off x="3900839" y="5409204"/>
              <a:ext cx="5135015" cy="964880"/>
            </a:xfrm>
            <a:prstGeom prst="rect">
              <a:avLst/>
            </a:prstGeom>
            <a:noFill/>
          </p:spPr>
          <p:txBody>
            <a:bodyPr wrap="square" rtlCol="0">
              <a:spAutoFit/>
            </a:bodyPr>
            <a:lstStyle/>
            <a:p>
              <a:pPr algn="r"/>
              <a:r>
                <a:rPr lang="es-CO" sz="2835" b="1" dirty="0">
                  <a:solidFill>
                    <a:schemeClr val="bg1"/>
                  </a:solidFill>
                  <a:latin typeface="Century Gothic" panose="020B0502020202020204" pitchFamily="34" charset="0"/>
                </a:rPr>
                <a:t>Aeropuerto Internacional </a:t>
              </a:r>
              <a:r>
                <a:rPr lang="es-CO" sz="2835" b="1" dirty="0" err="1">
                  <a:solidFill>
                    <a:schemeClr val="bg1"/>
                  </a:solidFill>
                  <a:latin typeface="Century Gothic" panose="020B0502020202020204" pitchFamily="34" charset="0"/>
                </a:rPr>
                <a:t>Palonegro</a:t>
              </a:r>
              <a:endParaRPr lang="es-CO" sz="2835"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40943417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7"/>
          <p:cNvSpPr/>
          <p:nvPr/>
        </p:nvSpPr>
        <p:spPr>
          <a:xfrm>
            <a:off x="488504" y="584922"/>
            <a:ext cx="5184575"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 </a:t>
            </a:r>
            <a:r>
              <a:rPr lang="es-CO" b="1" dirty="0" err="1" smtClean="0">
                <a:solidFill>
                  <a:schemeClr val="bg1"/>
                </a:solidFill>
                <a:latin typeface="Arial" panose="020B0604020202020204" pitchFamily="34" charset="0"/>
                <a:ea typeface="MS Mincho" panose="02020609040205080304" pitchFamily="49" charset="-128"/>
                <a:cs typeface="Arial" panose="020B0604020202020204" pitchFamily="34" charset="0"/>
              </a:rPr>
              <a:t>Palonegro</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 (Bucaramanga)</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14" name="Tabla 13"/>
          <p:cNvGraphicFramePr>
            <a:graphicFrameLocks noGrp="1"/>
          </p:cNvGraphicFramePr>
          <p:nvPr>
            <p:extLst>
              <p:ext uri="{D42A27DB-BD31-4B8C-83A1-F6EECF244321}">
                <p14:modId xmlns:p14="http://schemas.microsoft.com/office/powerpoint/2010/main" val="3063700805"/>
              </p:ext>
            </p:extLst>
          </p:nvPr>
        </p:nvGraphicFramePr>
        <p:xfrm>
          <a:off x="488501" y="1171446"/>
          <a:ext cx="9145018" cy="5675190"/>
        </p:xfrm>
        <a:graphic>
          <a:graphicData uri="http://schemas.openxmlformats.org/drawingml/2006/table">
            <a:tbl>
              <a:tblPr firstRow="1" bandRow="1">
                <a:tableStyleId>{5C22544A-7EE6-4342-B048-85BDC9FD1C3A}</a:tableStyleId>
              </a:tblPr>
              <a:tblGrid>
                <a:gridCol w="4572509"/>
                <a:gridCol w="4572509"/>
              </a:tblGrid>
              <a:tr h="241555">
                <a:tc>
                  <a:txBody>
                    <a:bodyPr/>
                    <a:lstStyle/>
                    <a:p>
                      <a:pPr algn="ctr"/>
                      <a:r>
                        <a:rPr lang="es-MX" b="1" dirty="0" smtClean="0">
                          <a:solidFill>
                            <a:schemeClr val="tx1"/>
                          </a:solidFill>
                        </a:rPr>
                        <a:t>Antes</a:t>
                      </a:r>
                      <a:endParaRPr lang="es-MX" b="1" dirty="0">
                        <a:solidFill>
                          <a:schemeClr val="tx1"/>
                        </a:solidFill>
                      </a:endParaRPr>
                    </a:p>
                  </a:txBody>
                  <a:tcPr/>
                </a:tc>
                <a:tc>
                  <a:txBody>
                    <a:bodyPr/>
                    <a:lstStyle/>
                    <a:p>
                      <a:pPr algn="ctr"/>
                      <a:r>
                        <a:rPr lang="es-MX" b="1" dirty="0" smtClean="0">
                          <a:solidFill>
                            <a:schemeClr val="tx1"/>
                          </a:solidFill>
                        </a:rPr>
                        <a:t>Hoy</a:t>
                      </a:r>
                      <a:endParaRPr lang="es-MX" b="1" dirty="0">
                        <a:solidFill>
                          <a:schemeClr val="tx1"/>
                        </a:solidFill>
                      </a:endParaRPr>
                    </a:p>
                  </a:txBody>
                  <a:tcPr/>
                </a:tc>
              </a:tr>
              <a:tr h="2605402">
                <a:tc>
                  <a:txBody>
                    <a:bodyPr/>
                    <a:lstStyle/>
                    <a:p>
                      <a:endParaRPr lang="es-MX" dirty="0"/>
                    </a:p>
                  </a:txBody>
                  <a:tcPr/>
                </a:tc>
                <a:tc>
                  <a:txBody>
                    <a:bodyPr/>
                    <a:lstStyle/>
                    <a:p>
                      <a:endParaRPr lang="es-MX" dirty="0"/>
                    </a:p>
                  </a:txBody>
                  <a:tcPr/>
                </a:tc>
              </a:tr>
              <a:tr h="2704028">
                <a:tc>
                  <a:txBody>
                    <a:bodyPr/>
                    <a:lstStyle/>
                    <a:p>
                      <a:endParaRPr lang="es-MX" dirty="0"/>
                    </a:p>
                  </a:txBody>
                  <a:tcPr/>
                </a:tc>
                <a:tc>
                  <a:txBody>
                    <a:bodyPr/>
                    <a:lstStyle/>
                    <a:p>
                      <a:endParaRPr lang="es-MX" dirty="0"/>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544" y="1628800"/>
            <a:ext cx="36576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143" y="1628800"/>
            <a:ext cx="4331369"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555" y="4221089"/>
            <a:ext cx="4351957" cy="2449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625116" y="6178328"/>
            <a:ext cx="4104456" cy="271293"/>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92" b="1" dirty="0">
                <a:solidFill>
                  <a:schemeClr val="tx1">
                    <a:lumMod val="50000"/>
                  </a:schemeClr>
                </a:solidFill>
              </a:rPr>
              <a:t>Inversión Ejecutada: </a:t>
            </a:r>
            <a:r>
              <a:rPr lang="es-MX" altLang="es-MX" sz="1292" b="1" dirty="0" smtClean="0">
                <a:solidFill>
                  <a:schemeClr val="tx1">
                    <a:lumMod val="50000"/>
                  </a:schemeClr>
                </a:solidFill>
              </a:rPr>
              <a:t>$46 </a:t>
            </a:r>
            <a:r>
              <a:rPr lang="es-MX" altLang="es-MX" sz="1292" b="1" dirty="0">
                <a:solidFill>
                  <a:schemeClr val="tx1">
                    <a:lumMod val="50000"/>
                  </a:schemeClr>
                </a:solidFill>
              </a:rPr>
              <a:t>mil millones</a:t>
            </a:r>
            <a:endParaRPr lang="es-MX" altLang="es-MX" sz="1292" b="1" i="1" u="sng" dirty="0">
              <a:solidFill>
                <a:schemeClr val="tx1">
                  <a:lumMod val="50000"/>
                </a:schemeClr>
              </a:solidFill>
            </a:endParaRPr>
          </a:p>
        </p:txBody>
      </p:sp>
      <p:sp>
        <p:nvSpPr>
          <p:cNvPr id="9" name="Rectángulo 8"/>
          <p:cNvSpPr/>
          <p:nvPr/>
        </p:nvSpPr>
        <p:spPr>
          <a:xfrm>
            <a:off x="625116" y="5478877"/>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a:t>
            </a:r>
            <a:r>
              <a:rPr lang="es-MX" altLang="es-MX" sz="1200" b="1" dirty="0" smtClean="0">
                <a:solidFill>
                  <a:schemeClr val="tx1">
                    <a:lumMod val="50000"/>
                  </a:schemeClr>
                </a:solidFill>
              </a:rPr>
              <a:t>2013: </a:t>
            </a:r>
            <a:r>
              <a:rPr lang="es-MX" sz="1200" b="1" i="1" u="sng" dirty="0" smtClean="0">
                <a:solidFill>
                  <a:schemeClr val="tx1">
                    <a:lumMod val="50000"/>
                  </a:schemeClr>
                </a:solidFill>
              </a:rPr>
              <a:t>1,550.375 </a:t>
            </a:r>
            <a:endParaRPr lang="es-MX" sz="1200" b="1" i="1" u="sng" dirty="0">
              <a:solidFill>
                <a:schemeClr val="tx1">
                  <a:lumMod val="50000"/>
                </a:schemeClr>
              </a:solidFill>
            </a:endParaRPr>
          </a:p>
        </p:txBody>
      </p:sp>
      <p:sp>
        <p:nvSpPr>
          <p:cNvPr id="10" name="Rectángulo 9"/>
          <p:cNvSpPr/>
          <p:nvPr/>
        </p:nvSpPr>
        <p:spPr>
          <a:xfrm>
            <a:off x="625116" y="5816305"/>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bg1"/>
                </a:solidFill>
              </a:rPr>
              <a:t>Pasajeros </a:t>
            </a:r>
            <a:r>
              <a:rPr lang="es-MX" altLang="es-MX" sz="1200" b="1" dirty="0" smtClean="0">
                <a:solidFill>
                  <a:schemeClr val="bg1"/>
                </a:solidFill>
              </a:rPr>
              <a:t>2014: </a:t>
            </a:r>
            <a:r>
              <a:rPr lang="es-MX" sz="1200" b="1" i="1" u="sng" dirty="0" smtClean="0">
                <a:solidFill>
                  <a:schemeClr val="bg1"/>
                </a:solidFill>
              </a:rPr>
              <a:t>1,725,688 </a:t>
            </a:r>
            <a:endParaRPr lang="es-MX" sz="1200" b="1" i="1" u="sng" dirty="0">
              <a:solidFill>
                <a:schemeClr val="bg1"/>
              </a:solidFill>
            </a:endParaRPr>
          </a:p>
        </p:txBody>
      </p:sp>
      <p:graphicFrame>
        <p:nvGraphicFramePr>
          <p:cNvPr id="11" name="Tabla 10"/>
          <p:cNvGraphicFramePr>
            <a:graphicFrameLocks noGrp="1"/>
          </p:cNvGraphicFramePr>
          <p:nvPr>
            <p:extLst>
              <p:ext uri="{D42A27DB-BD31-4B8C-83A1-F6EECF244321}">
                <p14:modId xmlns:p14="http://schemas.microsoft.com/office/powerpoint/2010/main" val="4194490419"/>
              </p:ext>
            </p:extLst>
          </p:nvPr>
        </p:nvGraphicFramePr>
        <p:xfrm>
          <a:off x="848544" y="4437112"/>
          <a:ext cx="2836789" cy="842188"/>
        </p:xfrm>
        <a:graphic>
          <a:graphicData uri="http://schemas.openxmlformats.org/drawingml/2006/table">
            <a:tbl>
              <a:tblPr firstRow="1" bandRow="1">
                <a:tableStyleId>{E269D01E-BC32-4049-B463-5C60D7B0CCD2}</a:tableStyleId>
              </a:tblPr>
              <a:tblGrid>
                <a:gridCol w="2116709"/>
                <a:gridCol w="720080"/>
              </a:tblGrid>
              <a:tr h="21054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u="sng" strike="noStrike" dirty="0" smtClean="0">
                          <a:effectLst/>
                        </a:rPr>
                        <a:t>Inversiones</a:t>
                      </a:r>
                      <a:endParaRPr lang="es-ES" sz="1000" b="1" u="sng" strike="noStrike" dirty="0" smtClean="0">
                        <a:solidFill>
                          <a:schemeClr val="tx1"/>
                        </a:solidFill>
                        <a:effectLst/>
                        <a:latin typeface="+mn-lt"/>
                        <a:cs typeface="Arial" panose="020B0604020202020204" pitchFamily="34" charset="0"/>
                      </a:endParaRPr>
                    </a:p>
                  </a:txBody>
                  <a:tcPr marL="51435" marR="51435" marT="25718" marB="25718" anchor="ctr"/>
                </a:tc>
                <a:tc hMerge="1">
                  <a:txBody>
                    <a:bodyPr/>
                    <a:lstStyle/>
                    <a:p>
                      <a:pPr algn="ctr" fontAlgn="ctr"/>
                      <a:endParaRPr lang="es-CO" sz="1000" u="none" strike="noStrike" dirty="0" smtClean="0">
                        <a:solidFill>
                          <a:schemeClr val="tx1"/>
                        </a:solidFill>
                      </a:endParaRPr>
                    </a:p>
                  </a:txBody>
                  <a:tcPr marL="5358" marR="5358" marT="5358" marB="0" anchor="ctr"/>
                </a:tc>
              </a:tr>
              <a:tr h="210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Realizadas a 2013</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t> $43,859</a:t>
                      </a:r>
                      <a:endParaRPr lang="es-CO" sz="1000" u="none" strike="noStrike" dirty="0" smtClean="0">
                        <a:solidFill>
                          <a:schemeClr val="tx1"/>
                        </a:solidFill>
                      </a:endParaRPr>
                    </a:p>
                  </a:txBody>
                  <a:tcPr marL="5358" marR="5358" marT="5358" marB="0" anchor="ctr"/>
                </a:tc>
              </a:tr>
              <a:tr h="210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en el 2014</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t>$2,192</a:t>
                      </a:r>
                      <a:endParaRPr lang="es-CO" sz="1000" b="0" i="0" u="none" strike="noStrike" dirty="0">
                        <a:solidFill>
                          <a:schemeClr val="tx1"/>
                        </a:solidFill>
                        <a:latin typeface="+mn-lt"/>
                        <a:cs typeface="Arial" panose="020B0604020202020204" pitchFamily="34" charset="0"/>
                      </a:endParaRPr>
                    </a:p>
                  </a:txBody>
                  <a:tcPr marL="5358" marR="5358" marT="5358" marB="0" anchor="ctr"/>
                </a:tc>
              </a:tr>
              <a:tr h="210547">
                <a:tc>
                  <a:txBody>
                    <a:bodyPr/>
                    <a:lstStyle/>
                    <a:p>
                      <a:r>
                        <a:rPr lang="es-MX" sz="1000" u="none" strike="noStrike" kern="1200" dirty="0" smtClean="0">
                          <a:effectLst/>
                        </a:rPr>
                        <a:t>Inversiones a </a:t>
                      </a:r>
                      <a:r>
                        <a:rPr lang="es-ES" sz="1000" u="none" strike="noStrike" dirty="0" smtClean="0">
                          <a:effectLst/>
                        </a:rPr>
                        <a:t>corto plazo 2015-2016</a:t>
                      </a:r>
                      <a:endParaRPr lang="es-MX" sz="10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r>
                        <a:rPr lang="es-CO" sz="1000" u="none" strike="noStrike" dirty="0" smtClean="0"/>
                        <a:t>$25,000</a:t>
                      </a:r>
                      <a:endParaRPr lang="es-CO" sz="1000" b="0" i="0" u="none" strike="noStrike" dirty="0">
                        <a:solidFill>
                          <a:schemeClr val="tx1"/>
                        </a:solidFill>
                        <a:latin typeface="+mn-lt"/>
                        <a:cs typeface="Arial" panose="020B0604020202020204" pitchFamily="34" charset="0"/>
                      </a:endParaRPr>
                    </a:p>
                  </a:txBody>
                  <a:tcPr marL="5358" marR="5358" marT="5358" marB="0" anchor="ctr"/>
                </a:tc>
              </a:tr>
            </a:tbl>
          </a:graphicData>
        </a:graphic>
      </p:graphicFrame>
      <p:sp>
        <p:nvSpPr>
          <p:cNvPr id="12" name="28 Marcador de pie de página"/>
          <p:cNvSpPr txBox="1">
            <a:spLocks/>
          </p:cNvSpPr>
          <p:nvPr/>
        </p:nvSpPr>
        <p:spPr>
          <a:xfrm>
            <a:off x="0" y="6560976"/>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9695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760568627"/>
              </p:ext>
            </p:extLst>
          </p:nvPr>
        </p:nvGraphicFramePr>
        <p:xfrm>
          <a:off x="560512" y="476672"/>
          <a:ext cx="8784976" cy="5675190"/>
        </p:xfrm>
        <a:graphic>
          <a:graphicData uri="http://schemas.openxmlformats.org/drawingml/2006/table">
            <a:tbl>
              <a:tblPr firstRow="1" bandRow="1">
                <a:tableStyleId>{5FD0F851-EC5A-4D38-B0AD-8093EC10F338}</a:tableStyleId>
              </a:tblPr>
              <a:tblGrid>
                <a:gridCol w="4392488"/>
                <a:gridCol w="4392488"/>
              </a:tblGrid>
              <a:tr h="241555">
                <a:tc>
                  <a:txBody>
                    <a:bodyPr/>
                    <a:lstStyle/>
                    <a:p>
                      <a:pPr algn="ctr"/>
                      <a:r>
                        <a:rPr lang="es-MX" dirty="0" smtClean="0"/>
                        <a:t>Antes</a:t>
                      </a:r>
                      <a:endParaRPr lang="es-MX" b="1" dirty="0">
                        <a:solidFill>
                          <a:schemeClr val="tx1"/>
                        </a:solidFill>
                      </a:endParaRPr>
                    </a:p>
                  </a:txBody>
                  <a:tcPr/>
                </a:tc>
                <a:tc>
                  <a:txBody>
                    <a:bodyPr/>
                    <a:lstStyle/>
                    <a:p>
                      <a:pPr algn="ctr"/>
                      <a:r>
                        <a:rPr lang="es-MX" dirty="0" smtClean="0"/>
                        <a:t>Hoy</a:t>
                      </a:r>
                      <a:endParaRPr lang="es-MX" b="1" dirty="0">
                        <a:solidFill>
                          <a:schemeClr val="tx1"/>
                        </a:solidFill>
                      </a:endParaRPr>
                    </a:p>
                  </a:txBody>
                  <a:tcPr/>
                </a:tc>
              </a:tr>
              <a:tr h="2605402">
                <a:tc>
                  <a:txBody>
                    <a:bodyPr/>
                    <a:lstStyle/>
                    <a:p>
                      <a:endParaRPr lang="es-MX" dirty="0"/>
                    </a:p>
                  </a:txBody>
                  <a:tcPr/>
                </a:tc>
                <a:tc>
                  <a:txBody>
                    <a:bodyPr/>
                    <a:lstStyle/>
                    <a:p>
                      <a:endParaRPr lang="es-MX" dirty="0"/>
                    </a:p>
                  </a:txBody>
                  <a:tcPr/>
                </a:tc>
              </a:tr>
              <a:tr h="2704028">
                <a:tc>
                  <a:txBody>
                    <a:bodyPr/>
                    <a:lstStyle/>
                    <a:p>
                      <a:endParaRPr lang="es-MX" dirty="0"/>
                    </a:p>
                  </a:txBody>
                  <a:tcPr/>
                </a:tc>
                <a:tc>
                  <a:txBody>
                    <a:bodyPr/>
                    <a:lstStyle/>
                    <a:p>
                      <a:endParaRPr lang="es-MX" dirty="0"/>
                    </a:p>
                  </a:txBody>
                  <a:tcPr/>
                </a:tc>
              </a:tr>
            </a:tbl>
          </a:graphicData>
        </a:graphic>
      </p:graphicFrame>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130" y="3418483"/>
            <a:ext cx="3657600" cy="2438400"/>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074" y="836712"/>
            <a:ext cx="3659656" cy="2329682"/>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040" y="3429000"/>
            <a:ext cx="3644243" cy="2438399"/>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3040" y="844956"/>
            <a:ext cx="3644243" cy="2321438"/>
          </a:xfrm>
          <a:prstGeom prst="rect">
            <a:avLst/>
          </a:prstGeom>
        </p:spPr>
      </p:pic>
      <p:sp>
        <p:nvSpPr>
          <p:cNvPr id="8"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855349427"/>
              </p:ext>
            </p:extLst>
          </p:nvPr>
        </p:nvGraphicFramePr>
        <p:xfrm>
          <a:off x="200472" y="5338377"/>
          <a:ext cx="3672408" cy="1058044"/>
        </p:xfrm>
        <a:graphic>
          <a:graphicData uri="http://schemas.openxmlformats.org/drawingml/2006/table">
            <a:tbl>
              <a:tblPr firstRow="1" bandRow="1">
                <a:tableStyleId>{073A0DAA-6AF3-43AB-8588-CEC1D06C72B9}</a:tableStyleId>
              </a:tblPr>
              <a:tblGrid>
                <a:gridCol w="1786114"/>
                <a:gridCol w="1126760"/>
                <a:gridCol w="759534"/>
              </a:tblGrid>
              <a:tr h="303664">
                <a:tc>
                  <a:txBody>
                    <a:bodyPr/>
                    <a:lstStyle/>
                    <a:p>
                      <a:pPr algn="ctr"/>
                      <a:r>
                        <a:rPr lang="es-CO" sz="1050" dirty="0" smtClean="0"/>
                        <a:t>Áreas de modernización</a:t>
                      </a:r>
                      <a:endParaRPr lang="es-ES" sz="1050" dirty="0"/>
                    </a:p>
                  </a:txBody>
                  <a:tcPr/>
                </a:tc>
                <a:tc>
                  <a:txBody>
                    <a:bodyPr/>
                    <a:lstStyle/>
                    <a:p>
                      <a:pPr algn="ctr"/>
                      <a:r>
                        <a:rPr lang="es-CO" sz="1050" dirty="0" smtClean="0"/>
                        <a:t>Antes</a:t>
                      </a:r>
                      <a:endParaRPr lang="es-ES" sz="1050" dirty="0"/>
                    </a:p>
                  </a:txBody>
                  <a:tcPr/>
                </a:tc>
                <a:tc>
                  <a:txBody>
                    <a:bodyPr/>
                    <a:lstStyle/>
                    <a:p>
                      <a:pPr algn="ctr"/>
                      <a:r>
                        <a:rPr lang="es-CO" sz="1050" dirty="0" smtClean="0"/>
                        <a:t>Ahora</a:t>
                      </a:r>
                      <a:endParaRPr lang="es-ES" sz="1050" dirty="0"/>
                    </a:p>
                  </a:txBody>
                  <a:tcPr/>
                </a:tc>
              </a:tr>
              <a:tr h="248948">
                <a:tc>
                  <a:txBody>
                    <a:bodyPr/>
                    <a:lstStyle/>
                    <a:p>
                      <a:pPr algn="ctr"/>
                      <a:r>
                        <a:rPr lang="es-CO" sz="1050" dirty="0" smtClean="0"/>
                        <a:t>Terminal</a:t>
                      </a:r>
                      <a:endParaRPr lang="es-ES" sz="1050" dirty="0"/>
                    </a:p>
                  </a:txBody>
                  <a:tcPr/>
                </a:tc>
                <a:tc>
                  <a:txBody>
                    <a:bodyPr/>
                    <a:lstStyle/>
                    <a:p>
                      <a:pPr algn="ctr"/>
                      <a:r>
                        <a:rPr lang="es-CO" sz="1050" dirty="0" smtClean="0"/>
                        <a:t>7,823</a:t>
                      </a:r>
                      <a:endParaRPr lang="es-ES" sz="1050" dirty="0"/>
                    </a:p>
                  </a:txBody>
                  <a:tcPr/>
                </a:tc>
                <a:tc>
                  <a:txBody>
                    <a:bodyPr/>
                    <a:lstStyle/>
                    <a:p>
                      <a:pPr algn="ctr"/>
                      <a:r>
                        <a:rPr lang="es-CO" sz="1050" dirty="0" smtClean="0"/>
                        <a:t>15,765</a:t>
                      </a:r>
                      <a:endParaRPr lang="es-ES" sz="1050" dirty="0"/>
                    </a:p>
                  </a:txBody>
                  <a:tcPr/>
                </a:tc>
              </a:tr>
              <a:tr h="248948">
                <a:tc>
                  <a:txBody>
                    <a:bodyPr/>
                    <a:lstStyle/>
                    <a:p>
                      <a:pPr algn="ctr"/>
                      <a:r>
                        <a:rPr lang="es-CO" sz="1050" dirty="0" smtClean="0"/>
                        <a:t>Plataforma</a:t>
                      </a:r>
                      <a:endParaRPr lang="es-ES" sz="1050" dirty="0"/>
                    </a:p>
                  </a:txBody>
                  <a:tcPr/>
                </a:tc>
                <a:tc>
                  <a:txBody>
                    <a:bodyPr/>
                    <a:lstStyle/>
                    <a:p>
                      <a:pPr algn="ctr"/>
                      <a:r>
                        <a:rPr lang="es-CO" sz="1050" dirty="0" smtClean="0"/>
                        <a:t>33,300</a:t>
                      </a:r>
                      <a:endParaRPr lang="es-ES" sz="1050" dirty="0"/>
                    </a:p>
                  </a:txBody>
                  <a:tcPr/>
                </a:tc>
                <a:tc>
                  <a:txBody>
                    <a:bodyPr/>
                    <a:lstStyle/>
                    <a:p>
                      <a:pPr algn="ctr"/>
                      <a:r>
                        <a:rPr lang="es-CO" sz="1050" dirty="0" smtClean="0"/>
                        <a:t>45,972</a:t>
                      </a:r>
                      <a:endParaRPr lang="es-ES" sz="1050" dirty="0"/>
                    </a:p>
                  </a:txBody>
                  <a:tcPr/>
                </a:tc>
              </a:tr>
              <a:tr h="248948">
                <a:tc>
                  <a:txBody>
                    <a:bodyPr/>
                    <a:lstStyle/>
                    <a:p>
                      <a:pPr algn="ctr"/>
                      <a:r>
                        <a:rPr lang="es-CO" sz="1050" dirty="0" smtClean="0"/>
                        <a:t>Parqueadero</a:t>
                      </a:r>
                      <a:endParaRPr lang="es-ES" sz="1050" dirty="0"/>
                    </a:p>
                  </a:txBody>
                  <a:tcPr/>
                </a:tc>
                <a:tc>
                  <a:txBody>
                    <a:bodyPr/>
                    <a:lstStyle/>
                    <a:p>
                      <a:pPr algn="ctr"/>
                      <a:r>
                        <a:rPr lang="es-CO" sz="1050" dirty="0" smtClean="0"/>
                        <a:t>4,385</a:t>
                      </a:r>
                      <a:endParaRPr lang="es-ES" sz="1050" dirty="0"/>
                    </a:p>
                  </a:txBody>
                  <a:tcPr/>
                </a:tc>
                <a:tc>
                  <a:txBody>
                    <a:bodyPr/>
                    <a:lstStyle/>
                    <a:p>
                      <a:pPr algn="ctr"/>
                      <a:r>
                        <a:rPr lang="es-CO" sz="1050" dirty="0" smtClean="0"/>
                        <a:t>12,071</a:t>
                      </a:r>
                      <a:endParaRPr lang="es-ES" sz="1050" dirty="0"/>
                    </a:p>
                  </a:txBody>
                  <a:tcPr/>
                </a:tc>
              </a:tr>
            </a:tbl>
          </a:graphicData>
        </a:graphic>
      </p:graphicFrame>
    </p:spTree>
    <p:extLst>
      <p:ext uri="{BB962C8B-B14F-4D97-AF65-F5344CB8AC3E}">
        <p14:creationId xmlns:p14="http://schemas.microsoft.com/office/powerpoint/2010/main" val="2569972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7"/>
          <p:cNvSpPr/>
          <p:nvPr/>
        </p:nvSpPr>
        <p:spPr>
          <a:xfrm>
            <a:off x="30358" y="548680"/>
            <a:ext cx="9675170" cy="467795"/>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685783"/>
            <a:r>
              <a:rPr lang="es-CO" sz="2000" b="1" dirty="0" smtClean="0">
                <a:solidFill>
                  <a:schemeClr val="tx1"/>
                </a:solidFill>
                <a:latin typeface="Arial" panose="020B0604020202020204" pitchFamily="34" charset="0"/>
                <a:ea typeface="MS Mincho" panose="02020609040205080304" pitchFamily="49" charset="-128"/>
                <a:cs typeface="Arial" panose="020B0604020202020204" pitchFamily="34" charset="0"/>
              </a:rPr>
              <a:t>Proyecto en estructuración: Obras Proyectadas - Palonegro</a:t>
            </a:r>
            <a:endParaRPr lang="es-CO" sz="20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3" name="CuadroTexto 2"/>
          <p:cNvSpPr txBox="1"/>
          <p:nvPr/>
        </p:nvSpPr>
        <p:spPr>
          <a:xfrm>
            <a:off x="380492" y="1016475"/>
            <a:ext cx="9145016" cy="1477328"/>
          </a:xfrm>
          <a:prstGeom prst="rect">
            <a:avLst/>
          </a:prstGeom>
          <a:noFill/>
        </p:spPr>
        <p:txBody>
          <a:bodyPr wrap="square" rtlCol="0">
            <a:spAutoFit/>
          </a:bodyPr>
          <a:lstStyle/>
          <a:p>
            <a:pPr algn="just"/>
            <a:r>
              <a:rPr lang="es-CO" b="1" dirty="0" smtClean="0">
                <a:solidFill>
                  <a:srgbClr val="FF0000"/>
                </a:solidFill>
              </a:rPr>
              <a:t>Objeto:</a:t>
            </a:r>
          </a:p>
          <a:p>
            <a:pPr algn="just"/>
            <a:endParaRPr lang="es-CO" b="1" dirty="0"/>
          </a:p>
          <a:p>
            <a:pPr algn="just"/>
            <a:r>
              <a:rPr lang="es-ES" b="1" dirty="0" smtClean="0"/>
              <a:t>“</a:t>
            </a:r>
            <a:r>
              <a:rPr lang="es-ES" b="1" dirty="0"/>
              <a:t>Obras de Alcance Progresivo” descritas en el contrato de Concesión No. 10000078 – OK de 2010 y relacionadas con el edificio terminal del Aeropuerto </a:t>
            </a:r>
            <a:r>
              <a:rPr lang="es-ES" b="1" dirty="0" err="1"/>
              <a:t>Palonegro</a:t>
            </a:r>
            <a:r>
              <a:rPr lang="es-ES" b="1" dirty="0"/>
              <a:t> que sirve a la ciudad de Bucaramanga</a:t>
            </a:r>
            <a:endParaRPr lang="es-CO" b="1" dirty="0"/>
          </a:p>
        </p:txBody>
      </p:sp>
      <p:pic>
        <p:nvPicPr>
          <p:cNvPr id="4" name="Imagen 3"/>
          <p:cNvPicPr>
            <a:picLocks noChangeAspect="1"/>
          </p:cNvPicPr>
          <p:nvPr/>
        </p:nvPicPr>
        <p:blipFill>
          <a:blip r:embed="rId2"/>
          <a:stretch>
            <a:fillRect/>
          </a:stretch>
        </p:blipFill>
        <p:spPr>
          <a:xfrm>
            <a:off x="30358" y="2793817"/>
            <a:ext cx="9906000" cy="3878061"/>
          </a:xfrm>
          <a:prstGeom prst="rect">
            <a:avLst/>
          </a:prstGeom>
        </p:spPr>
      </p:pic>
      <p:sp>
        <p:nvSpPr>
          <p:cNvPr id="5" name="CuadroTexto 4"/>
          <p:cNvSpPr txBox="1"/>
          <p:nvPr/>
        </p:nvSpPr>
        <p:spPr>
          <a:xfrm>
            <a:off x="4592960" y="2996952"/>
            <a:ext cx="9361040" cy="400110"/>
          </a:xfrm>
          <a:prstGeom prst="rect">
            <a:avLst/>
          </a:prstGeom>
          <a:noFill/>
        </p:spPr>
        <p:txBody>
          <a:bodyPr wrap="square" rtlCol="0">
            <a:spAutoFit/>
          </a:bodyPr>
          <a:lstStyle/>
          <a:p>
            <a:r>
              <a:rPr lang="es-ES" sz="2000" b="1" u="sng" dirty="0" smtClean="0"/>
              <a:t>Fase del Plan Maestro</a:t>
            </a:r>
            <a:endParaRPr lang="es-ES" sz="2000" b="1" u="sng" dirty="0"/>
          </a:p>
        </p:txBody>
      </p:sp>
    </p:spTree>
    <p:extLst>
      <p:ext uri="{BB962C8B-B14F-4D97-AF65-F5344CB8AC3E}">
        <p14:creationId xmlns:p14="http://schemas.microsoft.com/office/powerpoint/2010/main" val="35387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345" y="1236735"/>
            <a:ext cx="9884655" cy="4712545"/>
          </a:xfrm>
          <a:prstGeom prst="rect">
            <a:avLst/>
          </a:prstGeom>
        </p:spPr>
      </p:pic>
      <p:sp>
        <p:nvSpPr>
          <p:cNvPr id="4" name="Rectángulo 3"/>
          <p:cNvSpPr/>
          <p:nvPr/>
        </p:nvSpPr>
        <p:spPr>
          <a:xfrm>
            <a:off x="35002" y="1260332"/>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smtClean="0">
                <a:solidFill>
                  <a:schemeClr val="bg1"/>
                </a:solidFill>
              </a:rPr>
              <a:t>Inversión ANI: $23,290 millones </a:t>
            </a:r>
            <a:r>
              <a:rPr lang="es-MX" altLang="es-MX" sz="1200" b="1" dirty="0" err="1" smtClean="0">
                <a:solidFill>
                  <a:schemeClr val="bg1"/>
                </a:solidFill>
              </a:rPr>
              <a:t>aprox</a:t>
            </a:r>
            <a:endParaRPr lang="es-MX" sz="1200" b="1" i="1" u="sng" dirty="0">
              <a:solidFill>
                <a:schemeClr val="bg1"/>
              </a:solidFill>
            </a:endParaRPr>
          </a:p>
        </p:txBody>
      </p:sp>
      <p:sp>
        <p:nvSpPr>
          <p:cNvPr id="5" name="Rectángulo redondeado 7"/>
          <p:cNvSpPr/>
          <p:nvPr/>
        </p:nvSpPr>
        <p:spPr>
          <a:xfrm>
            <a:off x="200472" y="716461"/>
            <a:ext cx="9505056" cy="300014"/>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685783"/>
            <a:r>
              <a:rPr lang="es-CO" b="1" dirty="0" smtClean="0">
                <a:solidFill>
                  <a:schemeClr val="tx1"/>
                </a:solidFill>
                <a:latin typeface="Arial" panose="020B0604020202020204" pitchFamily="34" charset="0"/>
                <a:ea typeface="MS Mincho" panose="02020609040205080304" pitchFamily="49" charset="-128"/>
                <a:cs typeface="Arial" panose="020B0604020202020204" pitchFamily="34" charset="0"/>
              </a:rPr>
              <a:t>Proyecto en estructuración: Obras Proyectadas - </a:t>
            </a:r>
            <a:r>
              <a:rPr lang="es-CO" b="1" dirty="0" err="1" smtClean="0">
                <a:solidFill>
                  <a:schemeClr val="tx1"/>
                </a:solidFill>
                <a:latin typeface="Arial" panose="020B0604020202020204" pitchFamily="34" charset="0"/>
                <a:ea typeface="MS Mincho" panose="02020609040205080304" pitchFamily="49" charset="-128"/>
                <a:cs typeface="Arial" panose="020B0604020202020204" pitchFamily="34" charset="0"/>
              </a:rPr>
              <a:t>Palonegro</a:t>
            </a:r>
            <a:endParaRPr lang="es-CO"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6" name="Rectángulo 5"/>
          <p:cNvSpPr/>
          <p:nvPr/>
        </p:nvSpPr>
        <p:spPr>
          <a:xfrm>
            <a:off x="200472" y="4797152"/>
            <a:ext cx="3822576" cy="195438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marL="171450" indent="-171450">
              <a:buFont typeface="Arial" panose="020B0604020202020204" pitchFamily="34" charset="0"/>
              <a:buChar char="•"/>
            </a:pPr>
            <a:r>
              <a:rPr lang="es-ES" sz="1100" dirty="0"/>
              <a:t>Obras de Ampliación de Terminal 3,200 m² (Salida Internacional y Nacional) de 12,400 m² construidos</a:t>
            </a:r>
          </a:p>
          <a:p>
            <a:pPr marL="171450" indent="-171450">
              <a:buFont typeface="Arial" panose="020B0604020202020204" pitchFamily="34" charset="0"/>
              <a:buChar char="•"/>
            </a:pPr>
            <a:r>
              <a:rPr lang="es-ES" sz="1100" dirty="0"/>
              <a:t>Climatización Ampliación de Terminal 3,200 m²</a:t>
            </a:r>
          </a:p>
          <a:p>
            <a:pPr marL="171450" indent="-171450">
              <a:buFont typeface="Arial" panose="020B0604020202020204" pitchFamily="34" charset="0"/>
              <a:buChar char="•"/>
            </a:pPr>
            <a:r>
              <a:rPr lang="es-ES" sz="1100" dirty="0"/>
              <a:t>Dotación de </a:t>
            </a:r>
            <a:r>
              <a:rPr lang="es-ES" sz="1100" dirty="0" smtClean="0"/>
              <a:t>área </a:t>
            </a:r>
            <a:r>
              <a:rPr lang="es-ES" sz="1100" dirty="0"/>
              <a:t>de ampliación</a:t>
            </a:r>
          </a:p>
          <a:p>
            <a:pPr marL="171450" indent="-171450">
              <a:buFont typeface="Arial" panose="020B0604020202020204" pitchFamily="34" charset="0"/>
              <a:buChar char="•"/>
            </a:pPr>
            <a:r>
              <a:rPr lang="es-ES" sz="1100" dirty="0"/>
              <a:t>Reorganización de Oficinas Gubernamentales </a:t>
            </a:r>
          </a:p>
          <a:p>
            <a:pPr marL="171450" indent="-171450">
              <a:buFont typeface="Arial" panose="020B0604020202020204" pitchFamily="34" charset="0"/>
              <a:buChar char="•"/>
            </a:pPr>
            <a:r>
              <a:rPr lang="es-ES" sz="1100" dirty="0"/>
              <a:t>Instalación - </a:t>
            </a:r>
            <a:r>
              <a:rPr lang="es-ES" sz="1100" dirty="0" err="1"/>
              <a:t>counter</a:t>
            </a:r>
            <a:r>
              <a:rPr lang="es-ES" sz="1100" dirty="0"/>
              <a:t> (5) dobles</a:t>
            </a:r>
          </a:p>
          <a:p>
            <a:pPr marL="171450" indent="-171450">
              <a:buFont typeface="Arial" panose="020B0604020202020204" pitchFamily="34" charset="0"/>
              <a:buChar char="•"/>
            </a:pPr>
            <a:r>
              <a:rPr lang="es-ES" sz="1100" dirty="0"/>
              <a:t>Acceso Vehicular</a:t>
            </a:r>
          </a:p>
          <a:p>
            <a:pPr marL="171450" indent="-171450">
              <a:buFont typeface="Arial" panose="020B0604020202020204" pitchFamily="34" charset="0"/>
              <a:buChar char="•"/>
            </a:pPr>
            <a:r>
              <a:rPr lang="es-ES" sz="1100" dirty="0"/>
              <a:t>Reubicación de la EPA (centro </a:t>
            </a:r>
            <a:r>
              <a:rPr lang="es-ES" sz="1100" dirty="0" smtClean="0"/>
              <a:t>técnico </a:t>
            </a:r>
            <a:r>
              <a:rPr lang="es-ES" sz="1100" dirty="0"/>
              <a:t>de servicios)</a:t>
            </a:r>
          </a:p>
          <a:p>
            <a:pPr marL="171450" indent="-171450">
              <a:buFont typeface="Arial" panose="020B0604020202020204" pitchFamily="34" charset="0"/>
              <a:buChar char="•"/>
            </a:pPr>
            <a:r>
              <a:rPr lang="es-ES" sz="1100" dirty="0"/>
              <a:t>Ampliación Plataforma en una Posición de contacto Tipo C y Posición remota tipo B</a:t>
            </a:r>
          </a:p>
          <a:p>
            <a:pPr marL="171450" indent="-171450">
              <a:buFont typeface="Arial" panose="020B0604020202020204" pitchFamily="34" charset="0"/>
              <a:buChar char="•"/>
            </a:pPr>
            <a:r>
              <a:rPr lang="es-ES" sz="1100" dirty="0"/>
              <a:t>(1) Puente Abordaje</a:t>
            </a:r>
          </a:p>
        </p:txBody>
      </p:sp>
      <p:sp>
        <p:nvSpPr>
          <p:cNvPr id="2" name="Rectángulo redondeado 1"/>
          <p:cNvSpPr/>
          <p:nvPr/>
        </p:nvSpPr>
        <p:spPr>
          <a:xfrm>
            <a:off x="4592960" y="4509120"/>
            <a:ext cx="5112568" cy="43204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600" dirty="0" smtClean="0"/>
              <a:t>Fecha de Suscripción Otrosí: 16 de octubre de 2015</a:t>
            </a:r>
            <a:endParaRPr lang="es-ES" sz="1600" dirty="0"/>
          </a:p>
        </p:txBody>
      </p:sp>
      <p:sp>
        <p:nvSpPr>
          <p:cNvPr id="7" name="Rectángulo redondeado 6"/>
          <p:cNvSpPr/>
          <p:nvPr/>
        </p:nvSpPr>
        <p:spPr>
          <a:xfrm>
            <a:off x="4582007" y="5126270"/>
            <a:ext cx="5112568" cy="432048"/>
          </a:xfrm>
          <a:prstGeom prst="roundRect">
            <a:avLst/>
          </a:prstGeom>
          <a:solidFill>
            <a:srgbClr val="FF0066"/>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600" dirty="0" smtClean="0"/>
              <a:t>Fecha de Inicio de Obras: 17 de Noviembre de 2015</a:t>
            </a:r>
            <a:endParaRPr lang="es-ES" sz="1600" dirty="0"/>
          </a:p>
        </p:txBody>
      </p:sp>
    </p:spTree>
    <p:extLst>
      <p:ext uri="{BB962C8B-B14F-4D97-AF65-F5344CB8AC3E}">
        <p14:creationId xmlns:p14="http://schemas.microsoft.com/office/powerpoint/2010/main" val="42560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p:cNvSpPr/>
          <p:nvPr/>
        </p:nvSpPr>
        <p:spPr>
          <a:xfrm>
            <a:off x="0" y="620688"/>
            <a:ext cx="9906000" cy="422843"/>
          </a:xfrm>
          <a:prstGeom prst="rect">
            <a:avLst/>
          </a:prstGeom>
        </p:spPr>
        <p:style>
          <a:lnRef idx="1">
            <a:schemeClr val="accent4"/>
          </a:lnRef>
          <a:fillRef idx="3">
            <a:schemeClr val="accent4"/>
          </a:fillRef>
          <a:effectRef idx="2">
            <a:schemeClr val="accent4"/>
          </a:effectRef>
          <a:fontRef idx="minor">
            <a:schemeClr val="lt1"/>
          </a:fontRef>
        </p:style>
        <p:txBody>
          <a:bodyPr wrap="square" lIns="113956" tIns="56977" rIns="113956" bIns="56977">
            <a:spAutoFit/>
          </a:bodyPr>
          <a:lstStyle/>
          <a:p>
            <a:pPr defTabSz="1139551"/>
            <a:r>
              <a:rPr lang="es-ES" sz="2000" b="1" dirty="0" smtClean="0">
                <a:solidFill>
                  <a:prstClr val="black"/>
                </a:solidFill>
                <a:latin typeface="Arial"/>
              </a:rPr>
              <a:t>DESCRIPCIÓN </a:t>
            </a:r>
            <a:r>
              <a:rPr lang="es-ES" sz="2000" b="1" dirty="0">
                <a:solidFill>
                  <a:prstClr val="black"/>
                </a:solidFill>
                <a:latin typeface="Arial"/>
              </a:rPr>
              <a:t>DEL PROYECTO  </a:t>
            </a:r>
          </a:p>
        </p:txBody>
      </p:sp>
      <p:graphicFrame>
        <p:nvGraphicFramePr>
          <p:cNvPr id="10" name="10 Diagrama"/>
          <p:cNvGraphicFramePr/>
          <p:nvPr>
            <p:extLst>
              <p:ext uri="{D42A27DB-BD31-4B8C-83A1-F6EECF244321}">
                <p14:modId xmlns:p14="http://schemas.microsoft.com/office/powerpoint/2010/main" val="4106408531"/>
              </p:ext>
            </p:extLst>
          </p:nvPr>
        </p:nvGraphicFramePr>
        <p:xfrm>
          <a:off x="1330349" y="1223723"/>
          <a:ext cx="7079035" cy="508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1 CuadroTexto"/>
          <p:cNvSpPr txBox="1"/>
          <p:nvPr/>
        </p:nvSpPr>
        <p:spPr>
          <a:xfrm>
            <a:off x="5650696" y="1152327"/>
            <a:ext cx="3143558" cy="853731"/>
          </a:xfrm>
          <a:prstGeom prst="rect">
            <a:avLst/>
          </a:prstGeom>
          <a:noFill/>
        </p:spPr>
        <p:txBody>
          <a:bodyPr wrap="square" lIns="113956" tIns="56977" rIns="113956" bIns="56977" rtlCol="0">
            <a:spAutoFit/>
          </a:bodyPr>
          <a:lstStyle>
            <a:defPPr>
              <a:defRPr lang="es-CO"/>
            </a:defPPr>
            <a:lvl1pPr algn="just" defTabSz="1139551">
              <a:defRPr sz="1200">
                <a:solidFill>
                  <a:prstClr val="black"/>
                </a:solidFill>
              </a:defRPr>
            </a:lvl1pPr>
          </a:lstStyle>
          <a:p>
            <a:r>
              <a:rPr lang="es-ES" dirty="0"/>
              <a:t>Ampliación de 3330 m2 distribuidos en dos niveles  </a:t>
            </a:r>
          </a:p>
          <a:p>
            <a:r>
              <a:rPr lang="es-ES" dirty="0"/>
              <a:t>1er Nivel : 1315 m2</a:t>
            </a:r>
          </a:p>
          <a:p>
            <a:r>
              <a:rPr lang="es-ES" dirty="0"/>
              <a:t>2do Nivel 2016 m2</a:t>
            </a:r>
          </a:p>
        </p:txBody>
      </p:sp>
      <p:sp>
        <p:nvSpPr>
          <p:cNvPr id="12" name="12 CuadroTexto"/>
          <p:cNvSpPr txBox="1"/>
          <p:nvPr/>
        </p:nvSpPr>
        <p:spPr>
          <a:xfrm>
            <a:off x="7753434" y="2250468"/>
            <a:ext cx="2081639" cy="1038397"/>
          </a:xfrm>
          <a:prstGeom prst="rect">
            <a:avLst/>
          </a:prstGeom>
          <a:noFill/>
        </p:spPr>
        <p:txBody>
          <a:bodyPr wrap="square" lIns="113956" tIns="56977" rIns="113956" bIns="56977" rtlCol="0">
            <a:spAutoFit/>
          </a:bodyPr>
          <a:lstStyle>
            <a:defPPr>
              <a:defRPr lang="es-CO"/>
            </a:defPPr>
            <a:lvl1pPr algn="just" defTabSz="1139551">
              <a:defRPr sz="1200">
                <a:solidFill>
                  <a:prstClr val="black"/>
                </a:solidFill>
              </a:defRPr>
            </a:lvl1pPr>
          </a:lstStyle>
          <a:p>
            <a:r>
              <a:rPr lang="es-ES" dirty="0"/>
              <a:t>Nueva posición de contacto sobre la plataforma existente  y ampliación pasillo de abordaje </a:t>
            </a:r>
          </a:p>
        </p:txBody>
      </p:sp>
      <p:sp>
        <p:nvSpPr>
          <p:cNvPr id="13" name="13 CuadroTexto"/>
          <p:cNvSpPr txBox="1"/>
          <p:nvPr/>
        </p:nvSpPr>
        <p:spPr>
          <a:xfrm>
            <a:off x="-7799" y="2246907"/>
            <a:ext cx="1923832" cy="853731"/>
          </a:xfrm>
          <a:prstGeom prst="rect">
            <a:avLst/>
          </a:prstGeom>
          <a:noFill/>
        </p:spPr>
        <p:txBody>
          <a:bodyPr wrap="square" lIns="113956" tIns="56977" rIns="113956" bIns="56977" rtlCol="0">
            <a:spAutoFit/>
          </a:bodyPr>
          <a:lstStyle/>
          <a:p>
            <a:pPr algn="just" defTabSz="1139551"/>
            <a:r>
              <a:rPr lang="es-ES" sz="1200" dirty="0">
                <a:solidFill>
                  <a:prstClr val="black"/>
                </a:solidFill>
              </a:rPr>
              <a:t>Acomodación funcional de esta área para mejorar capacidad de la Plataforma </a:t>
            </a:r>
          </a:p>
        </p:txBody>
      </p:sp>
      <p:sp>
        <p:nvSpPr>
          <p:cNvPr id="14" name="14 CuadroTexto"/>
          <p:cNvSpPr txBox="1"/>
          <p:nvPr/>
        </p:nvSpPr>
        <p:spPr>
          <a:xfrm>
            <a:off x="128464" y="4862008"/>
            <a:ext cx="2453508" cy="669065"/>
          </a:xfrm>
          <a:prstGeom prst="rect">
            <a:avLst/>
          </a:prstGeom>
          <a:noFill/>
        </p:spPr>
        <p:txBody>
          <a:bodyPr wrap="square" lIns="113956" tIns="56977" rIns="113956" bIns="56977" rtlCol="0">
            <a:spAutoFit/>
          </a:bodyPr>
          <a:lstStyle>
            <a:defPPr>
              <a:defRPr lang="es-CO"/>
            </a:defPPr>
            <a:lvl1pPr algn="just" defTabSz="1139551">
              <a:defRPr sz="1200">
                <a:solidFill>
                  <a:prstClr val="black"/>
                </a:solidFill>
              </a:defRPr>
            </a:lvl1pPr>
          </a:lstStyle>
          <a:p>
            <a:r>
              <a:rPr lang="es-ES" dirty="0"/>
              <a:t>Reubicación Portería para control de acceso y el urbanismo aledaño a la misma</a:t>
            </a:r>
          </a:p>
        </p:txBody>
      </p:sp>
      <p:sp>
        <p:nvSpPr>
          <p:cNvPr id="15" name="15 CuadroTexto"/>
          <p:cNvSpPr txBox="1"/>
          <p:nvPr/>
        </p:nvSpPr>
        <p:spPr>
          <a:xfrm>
            <a:off x="6969224" y="4581128"/>
            <a:ext cx="2683525" cy="853731"/>
          </a:xfrm>
          <a:prstGeom prst="rect">
            <a:avLst/>
          </a:prstGeom>
          <a:noFill/>
        </p:spPr>
        <p:txBody>
          <a:bodyPr wrap="square" lIns="113956" tIns="56977" rIns="113956" bIns="56977" rtlCol="0">
            <a:spAutoFit/>
          </a:bodyPr>
          <a:lstStyle>
            <a:defPPr>
              <a:defRPr lang="es-CO"/>
            </a:defPPr>
            <a:lvl1pPr algn="just" defTabSz="1139551">
              <a:defRPr sz="1200">
                <a:solidFill>
                  <a:prstClr val="black"/>
                </a:solidFill>
              </a:defRPr>
            </a:lvl1pPr>
          </a:lstStyle>
          <a:p>
            <a:r>
              <a:rPr lang="es-ES" dirty="0"/>
              <a:t>El Concesionario estudia posibilidad de construir 3600 m2 adicionales de parqueadero con sus propios recursos </a:t>
            </a:r>
          </a:p>
        </p:txBody>
      </p:sp>
    </p:spTree>
    <p:extLst>
      <p:ext uri="{BB962C8B-B14F-4D97-AF65-F5344CB8AC3E}">
        <p14:creationId xmlns:p14="http://schemas.microsoft.com/office/powerpoint/2010/main" val="38523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174081184"/>
              </p:ext>
            </p:extLst>
          </p:nvPr>
        </p:nvGraphicFramePr>
        <p:xfrm>
          <a:off x="56456" y="1152981"/>
          <a:ext cx="9849543" cy="3860195"/>
        </p:xfrm>
        <a:graphic>
          <a:graphicData uri="http://schemas.openxmlformats.org/drawingml/2006/table">
            <a:tbl>
              <a:tblPr firstRow="1" bandRow="1">
                <a:tableStyleId>{E269D01E-BC32-4049-B463-5C60D7B0CCD2}</a:tableStyleId>
              </a:tblPr>
              <a:tblGrid>
                <a:gridCol w="3283181"/>
                <a:gridCol w="3283181"/>
                <a:gridCol w="3283181"/>
              </a:tblGrid>
              <a:tr h="463038">
                <a:tc gridSpan="2">
                  <a:txBody>
                    <a:bodyPr/>
                    <a:lstStyle/>
                    <a:p>
                      <a:pPr algn="ctr"/>
                      <a:r>
                        <a:rPr lang="es-MX" sz="1700" dirty="0" smtClean="0"/>
                        <a:t>Alcance Básico </a:t>
                      </a:r>
                      <a:endParaRPr lang="es-MX" sz="1700" dirty="0"/>
                    </a:p>
                  </a:txBody>
                  <a:tcPr marL="84406" marR="84406" marT="42203" marB="42203">
                    <a:solidFill>
                      <a:schemeClr val="tx1"/>
                    </a:solidFill>
                  </a:tcPr>
                </a:tc>
                <a:tc hMerge="1">
                  <a:txBody>
                    <a:bodyPr/>
                    <a:lstStyle/>
                    <a:p>
                      <a:pPr algn="ctr"/>
                      <a:endParaRPr lang="es-MX" dirty="0"/>
                    </a:p>
                  </a:txBody>
                  <a:tcPr/>
                </a:tc>
                <a:tc>
                  <a:txBody>
                    <a:bodyPr/>
                    <a:lstStyle/>
                    <a:p>
                      <a:pPr algn="ctr"/>
                      <a:r>
                        <a:rPr lang="es-MX" sz="1700" dirty="0" smtClean="0"/>
                        <a:t>Proyecto</a:t>
                      </a:r>
                      <a:endParaRPr lang="es-MX" sz="1700" dirty="0"/>
                    </a:p>
                  </a:txBody>
                  <a:tcPr marL="84406" marR="84406" marT="42203" marB="42203"/>
                </a:tc>
              </a:tr>
              <a:tr h="2096558">
                <a:tc>
                  <a:txBody>
                    <a:bodyPr/>
                    <a:lstStyle/>
                    <a:p>
                      <a:endParaRPr lang="es-MX" sz="1700" dirty="0"/>
                    </a:p>
                  </a:txBody>
                  <a:tcPr marL="84406" marR="84406" marT="42203" marB="42203"/>
                </a:tc>
                <a:tc>
                  <a:txBody>
                    <a:bodyPr/>
                    <a:lstStyle/>
                    <a:p>
                      <a:endParaRPr lang="es-MX" sz="1700" dirty="0"/>
                    </a:p>
                  </a:txBody>
                  <a:tcPr marL="84406" marR="84406" marT="42203" marB="42203"/>
                </a:tc>
                <a:tc>
                  <a:txBody>
                    <a:bodyPr/>
                    <a:lstStyle/>
                    <a:p>
                      <a:endParaRPr lang="es-MX" sz="1700" dirty="0"/>
                    </a:p>
                  </a:txBody>
                  <a:tcPr marL="84406" marR="84406" marT="42203" marB="42203"/>
                </a:tc>
              </a:tr>
              <a:tr h="1300599">
                <a:tc>
                  <a:txBody>
                    <a:bodyPr/>
                    <a:lstStyle/>
                    <a:p>
                      <a:r>
                        <a:rPr lang="es-MX" sz="1500" dirty="0" smtClean="0"/>
                        <a:t>Obras de Modernización</a:t>
                      </a:r>
                      <a:endParaRPr lang="es-MX" sz="1500" b="0" dirty="0">
                        <a:solidFill>
                          <a:schemeClr val="tx1">
                            <a:lumMod val="50000"/>
                          </a:schemeClr>
                        </a:solidFill>
                      </a:endParaRPr>
                    </a:p>
                  </a:txBody>
                  <a:tcPr marL="84406" marR="84406" marT="42203" marB="422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500" dirty="0" smtClean="0"/>
                        <a:t>No incluye</a:t>
                      </a:r>
                      <a:r>
                        <a:rPr lang="es-MX" sz="1500" baseline="0" dirty="0" smtClean="0"/>
                        <a:t> climatización</a:t>
                      </a:r>
                      <a:endParaRPr lang="es-MX" sz="1500" b="0" dirty="0" smtClean="0">
                        <a:solidFill>
                          <a:schemeClr val="tx1">
                            <a:lumMod val="50000"/>
                          </a:schemeClr>
                        </a:solidFill>
                      </a:endParaRPr>
                    </a:p>
                  </a:txBody>
                  <a:tcPr marL="84406" marR="84406" marT="42203" marB="42203"/>
                </a:tc>
                <a:tc>
                  <a:txBody>
                    <a:bodyPr/>
                    <a:lstStyle/>
                    <a:p>
                      <a:r>
                        <a:rPr lang="es-MX" sz="1500" dirty="0" smtClean="0"/>
                        <a:t>-Climatización Áreas</a:t>
                      </a:r>
                      <a:r>
                        <a:rPr lang="es-MX" sz="1500" baseline="0" dirty="0" smtClean="0"/>
                        <a:t> Comunes</a:t>
                      </a:r>
                    </a:p>
                    <a:p>
                      <a:pPr algn="just"/>
                      <a:r>
                        <a:rPr lang="es-ES" sz="1500" b="0" kern="1200" dirty="0" smtClean="0">
                          <a:solidFill>
                            <a:schemeClr val="lt1"/>
                          </a:solidFill>
                          <a:effectLst/>
                          <a:latin typeface="+mn-lt"/>
                          <a:ea typeface="+mn-ea"/>
                          <a:cs typeface="+mn-cs"/>
                        </a:rPr>
                        <a:t>-Ampliación de: </a:t>
                      </a:r>
                    </a:p>
                    <a:p>
                      <a:pPr algn="just"/>
                      <a:r>
                        <a:rPr lang="es-ES" sz="1100" b="0" kern="1200" dirty="0" smtClean="0">
                          <a:solidFill>
                            <a:schemeClr val="lt1"/>
                          </a:solidFill>
                          <a:effectLst/>
                          <a:latin typeface="+mn-lt"/>
                          <a:ea typeface="+mn-ea"/>
                          <a:cs typeface="+mn-cs"/>
                        </a:rPr>
                        <a:t>a) Salas de embarque en (pasa de 317 m2 a 545 m2) </a:t>
                      </a:r>
                    </a:p>
                    <a:p>
                      <a:pPr algn="just"/>
                      <a:r>
                        <a:rPr lang="es-ES" sz="1100" b="0" kern="1200" dirty="0" smtClean="0">
                          <a:solidFill>
                            <a:schemeClr val="lt1"/>
                          </a:solidFill>
                          <a:effectLst/>
                          <a:latin typeface="+mn-lt"/>
                          <a:ea typeface="+mn-ea"/>
                          <a:cs typeface="+mn-cs"/>
                        </a:rPr>
                        <a:t>b) Salas de retiro</a:t>
                      </a:r>
                      <a:r>
                        <a:rPr lang="es-ES" sz="1100" b="0" kern="1200" baseline="0" dirty="0" smtClean="0">
                          <a:solidFill>
                            <a:schemeClr val="lt1"/>
                          </a:solidFill>
                          <a:effectLst/>
                          <a:latin typeface="+mn-lt"/>
                          <a:ea typeface="+mn-ea"/>
                          <a:cs typeface="+mn-cs"/>
                        </a:rPr>
                        <a:t> </a:t>
                      </a:r>
                      <a:r>
                        <a:rPr lang="es-ES" sz="1100" b="0" kern="1200" dirty="0" smtClean="0">
                          <a:solidFill>
                            <a:schemeClr val="lt1"/>
                          </a:solidFill>
                          <a:effectLst/>
                          <a:latin typeface="+mn-lt"/>
                          <a:ea typeface="+mn-ea"/>
                          <a:cs typeface="+mn-cs"/>
                        </a:rPr>
                        <a:t>equipajes (pasa de 232 m2 a 517 m2)</a:t>
                      </a:r>
                    </a:p>
                    <a:p>
                      <a:pPr algn="just"/>
                      <a:r>
                        <a:rPr lang="es-ES" sz="1100" b="0" kern="1200" dirty="0" smtClean="0">
                          <a:solidFill>
                            <a:schemeClr val="lt1"/>
                          </a:solidFill>
                          <a:effectLst/>
                          <a:latin typeface="+mn-lt"/>
                          <a:ea typeface="+mn-ea"/>
                          <a:cs typeface="+mn-cs"/>
                        </a:rPr>
                        <a:t>c) Cuartos Técnicos en (5.4 m2) </a:t>
                      </a:r>
                    </a:p>
                    <a:p>
                      <a:pPr algn="just"/>
                      <a:r>
                        <a:rPr lang="es-ES" sz="1100" b="0" kern="1200" dirty="0" smtClean="0">
                          <a:solidFill>
                            <a:schemeClr val="lt1"/>
                          </a:solidFill>
                          <a:effectLst/>
                          <a:latin typeface="+mn-lt"/>
                          <a:ea typeface="+mn-ea"/>
                          <a:cs typeface="+mn-cs"/>
                        </a:rPr>
                        <a:t>d) Oficinas gubernamentales (88 m2)</a:t>
                      </a:r>
                      <a:endParaRPr lang="es-MX" sz="1100" b="0" dirty="0"/>
                    </a:p>
                  </a:txBody>
                  <a:tcPr marL="84406" marR="84406" marT="42203" marB="42203"/>
                </a:tc>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3891" y="1724003"/>
            <a:ext cx="3197051" cy="1777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ángulo redondeado 7"/>
          <p:cNvSpPr/>
          <p:nvPr/>
        </p:nvSpPr>
        <p:spPr>
          <a:xfrm>
            <a:off x="2144688" y="548680"/>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Alfonso López de Valledupar</a:t>
            </a:r>
          </a:p>
        </p:txBody>
      </p:sp>
      <p:graphicFrame>
        <p:nvGraphicFramePr>
          <p:cNvPr id="7" name="Tabla 6"/>
          <p:cNvGraphicFramePr>
            <a:graphicFrameLocks noGrp="1"/>
          </p:cNvGraphicFramePr>
          <p:nvPr>
            <p:extLst>
              <p:ext uri="{D42A27DB-BD31-4B8C-83A1-F6EECF244321}">
                <p14:modId xmlns:p14="http://schemas.microsoft.com/office/powerpoint/2010/main" val="621132119"/>
              </p:ext>
            </p:extLst>
          </p:nvPr>
        </p:nvGraphicFramePr>
        <p:xfrm>
          <a:off x="272480" y="5373216"/>
          <a:ext cx="5383980" cy="282526"/>
        </p:xfrm>
        <a:graphic>
          <a:graphicData uri="http://schemas.openxmlformats.org/drawingml/2006/table">
            <a:tbl>
              <a:tblPr firstRow="1" bandRow="1">
                <a:tableStyleId>{2A488322-F2BA-4B5B-9748-0D474271808F}</a:tableStyleId>
              </a:tblPr>
              <a:tblGrid>
                <a:gridCol w="2691990"/>
                <a:gridCol w="2691990"/>
              </a:tblGrid>
              <a:tr h="281354">
                <a:tc>
                  <a:txBody>
                    <a:bodyPr/>
                    <a:lstStyle/>
                    <a:p>
                      <a:pPr algn="ctr"/>
                      <a:r>
                        <a:rPr lang="es-MX" sz="1300" b="1" dirty="0" smtClean="0"/>
                        <a:t>Inversión Climatización</a:t>
                      </a:r>
                      <a:endParaRPr lang="es-MX" sz="1300" b="1" dirty="0"/>
                    </a:p>
                  </a:txBody>
                  <a:tcPr marL="84406" marR="84406" marT="42203" marB="42203"/>
                </a:tc>
                <a:tc>
                  <a:txBody>
                    <a:bodyPr/>
                    <a:lstStyle/>
                    <a:p>
                      <a:pPr algn="ctr"/>
                      <a:r>
                        <a:rPr lang="es-MX" sz="1300" dirty="0" smtClean="0"/>
                        <a:t>$4.817 millones (2014)</a:t>
                      </a:r>
                      <a:endParaRPr lang="es-MX" sz="1300" b="1" dirty="0"/>
                    </a:p>
                  </a:txBody>
                  <a:tcPr marL="84406" marR="84406" marT="42203" marB="42203"/>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35901756"/>
              </p:ext>
            </p:extLst>
          </p:nvPr>
        </p:nvGraphicFramePr>
        <p:xfrm>
          <a:off x="5600602" y="5373216"/>
          <a:ext cx="1928068" cy="282526"/>
        </p:xfrm>
        <a:graphic>
          <a:graphicData uri="http://schemas.openxmlformats.org/drawingml/2006/table">
            <a:tbl>
              <a:tblPr firstRow="1" bandRow="1">
                <a:tableStyleId>{2A488322-F2BA-4B5B-9748-0D474271808F}</a:tableStyleId>
              </a:tblPr>
              <a:tblGrid>
                <a:gridCol w="964034"/>
                <a:gridCol w="964034"/>
              </a:tblGrid>
              <a:tr h="281354">
                <a:tc>
                  <a:txBody>
                    <a:bodyPr/>
                    <a:lstStyle/>
                    <a:p>
                      <a:pPr algn="ctr"/>
                      <a:r>
                        <a:rPr lang="es-MX" sz="1300" b="1" dirty="0" smtClean="0"/>
                        <a:t>Plazo</a:t>
                      </a:r>
                      <a:endParaRPr lang="es-MX" sz="1300" b="1" dirty="0"/>
                    </a:p>
                  </a:txBody>
                  <a:tcPr marL="84406" marR="84406" marT="42203" marB="42203">
                    <a:solidFill>
                      <a:schemeClr val="tx1">
                        <a:lumMod val="60000"/>
                        <a:lumOff val="40000"/>
                      </a:schemeClr>
                    </a:solidFill>
                  </a:tcPr>
                </a:tc>
                <a:tc>
                  <a:txBody>
                    <a:bodyPr/>
                    <a:lstStyle/>
                    <a:p>
                      <a:pPr algn="ctr"/>
                      <a:r>
                        <a:rPr lang="es-MX" sz="1300" b="1" baseline="0" dirty="0" smtClean="0"/>
                        <a:t>8 meses</a:t>
                      </a:r>
                      <a:endParaRPr lang="es-MX" sz="1300" b="1" dirty="0"/>
                    </a:p>
                  </a:txBody>
                  <a:tcPr marL="84406" marR="84406" marT="42203" marB="42203">
                    <a:solidFill>
                      <a:schemeClr val="tx1">
                        <a:lumMod val="60000"/>
                        <a:lumOff val="40000"/>
                      </a:schemeClr>
                    </a:solidFill>
                  </a:tcPr>
                </a:tc>
              </a:tr>
            </a:tbl>
          </a:graphicData>
        </a:graphic>
      </p:graphicFrame>
      <p:sp>
        <p:nvSpPr>
          <p:cNvPr id="10" name="Rectángulo 9"/>
          <p:cNvSpPr/>
          <p:nvPr/>
        </p:nvSpPr>
        <p:spPr>
          <a:xfrm>
            <a:off x="2000671" y="4764095"/>
            <a:ext cx="4098465" cy="271293"/>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92" b="1" dirty="0">
                <a:solidFill>
                  <a:schemeClr val="tx1">
                    <a:lumMod val="50000"/>
                  </a:schemeClr>
                </a:solidFill>
              </a:rPr>
              <a:t>Inversión Ejecutada: </a:t>
            </a:r>
            <a:r>
              <a:rPr lang="es-MX" altLang="es-MX" sz="1292" b="1" dirty="0" smtClean="0">
                <a:solidFill>
                  <a:schemeClr val="tx1">
                    <a:lumMod val="50000"/>
                  </a:schemeClr>
                </a:solidFill>
              </a:rPr>
              <a:t>$15 </a:t>
            </a:r>
            <a:r>
              <a:rPr lang="es-MX" altLang="es-MX" sz="1292" b="1" dirty="0">
                <a:solidFill>
                  <a:schemeClr val="tx1">
                    <a:lumMod val="50000"/>
                  </a:schemeClr>
                </a:solidFill>
              </a:rPr>
              <a:t>mil millones</a:t>
            </a:r>
            <a:endParaRPr lang="es-MX" altLang="es-MX" sz="1292" b="1" i="1" u="sng" dirty="0">
              <a:solidFill>
                <a:schemeClr val="tx1">
                  <a:lumMod val="50000"/>
                </a:schemeClr>
              </a:solidFill>
            </a:endParaRPr>
          </a:p>
        </p:txBody>
      </p:sp>
      <p:graphicFrame>
        <p:nvGraphicFramePr>
          <p:cNvPr id="11" name="4 Tabla"/>
          <p:cNvGraphicFramePr>
            <a:graphicFrameLocks noGrp="1"/>
          </p:cNvGraphicFramePr>
          <p:nvPr>
            <p:extLst>
              <p:ext uri="{D42A27DB-BD31-4B8C-83A1-F6EECF244321}">
                <p14:modId xmlns:p14="http://schemas.microsoft.com/office/powerpoint/2010/main" val="3850641402"/>
              </p:ext>
            </p:extLst>
          </p:nvPr>
        </p:nvGraphicFramePr>
        <p:xfrm>
          <a:off x="272480" y="5738191"/>
          <a:ext cx="4515544" cy="640080"/>
        </p:xfrm>
        <a:graphic>
          <a:graphicData uri="http://schemas.openxmlformats.org/drawingml/2006/table">
            <a:tbl>
              <a:tblPr firstRow="1" bandRow="1">
                <a:tableStyleId>{16D9F66E-5EB9-4882-86FB-DCBF35E3C3E4}</a:tableStyleId>
              </a:tblPr>
              <a:tblGrid>
                <a:gridCol w="4515544"/>
              </a:tblGrid>
              <a:tr h="544181">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b="0" kern="1200" baseline="0" dirty="0" smtClean="0">
                          <a:solidFill>
                            <a:schemeClr val="dk1"/>
                          </a:solidFill>
                          <a:effectLst/>
                          <a:latin typeface="+mn-lt"/>
                          <a:ea typeface="+mn-ea"/>
                          <a:cs typeface="+mn-cs"/>
                        </a:rPr>
                        <a:t>Gestión: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0" kern="1200" baseline="0" dirty="0" smtClean="0">
                          <a:solidFill>
                            <a:schemeClr val="dk1"/>
                          </a:solidFill>
                          <a:effectLst/>
                          <a:latin typeface="+mn-lt"/>
                          <a:ea typeface="+mn-ea"/>
                          <a:cs typeface="+mn-cs"/>
                        </a:rPr>
                        <a:t>Obras de modernización - etapa de recibo y verificación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0" kern="1200" baseline="0" dirty="0" smtClean="0">
                          <a:solidFill>
                            <a:schemeClr val="dk1"/>
                          </a:solidFill>
                          <a:effectLst/>
                          <a:latin typeface="+mn-lt"/>
                          <a:ea typeface="+mn-ea"/>
                          <a:cs typeface="+mn-cs"/>
                        </a:rPr>
                        <a:t>Fecha de Inicio : 2 de marzo de 2015</a:t>
                      </a:r>
                      <a:endParaRPr lang="es-CO" sz="1200" b="0" kern="1200" baseline="0" dirty="0" smtClean="0">
                        <a:solidFill>
                          <a:schemeClr val="dk1"/>
                        </a:solidFill>
                        <a:effectLst/>
                        <a:latin typeface="+mn-lt"/>
                        <a:ea typeface="+mn-ea"/>
                        <a:cs typeface="+mn-cs"/>
                      </a:endParaRPr>
                    </a:p>
                  </a:txBody>
                  <a:tcPr>
                    <a:solidFill>
                      <a:srgbClr val="00B050"/>
                    </a:solidFill>
                  </a:tcPr>
                </a:tc>
              </a:tr>
            </a:tbl>
          </a:graphicData>
        </a:graphic>
      </p:graphicFrame>
      <p:sp>
        <p:nvSpPr>
          <p:cNvPr id="13" name="Rectángulo 12"/>
          <p:cNvSpPr/>
          <p:nvPr/>
        </p:nvSpPr>
        <p:spPr>
          <a:xfrm>
            <a:off x="2000672" y="4129029"/>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a:t>
            </a:r>
            <a:r>
              <a:rPr lang="es-MX" altLang="es-MX" sz="1200" b="1" dirty="0" smtClean="0">
                <a:solidFill>
                  <a:schemeClr val="tx1">
                    <a:lumMod val="50000"/>
                  </a:schemeClr>
                </a:solidFill>
              </a:rPr>
              <a:t>2013: </a:t>
            </a:r>
            <a:r>
              <a:rPr lang="es-MX" altLang="es-MX" sz="1200" b="1" u="sng" dirty="0" smtClean="0">
                <a:solidFill>
                  <a:schemeClr val="tx1">
                    <a:lumMod val="50000"/>
                  </a:schemeClr>
                </a:solidFill>
              </a:rPr>
              <a:t>332,388</a:t>
            </a:r>
            <a:r>
              <a:rPr lang="es-MX" sz="1200" b="1" i="1" u="sng" dirty="0" smtClean="0">
                <a:solidFill>
                  <a:schemeClr val="tx1">
                    <a:lumMod val="50000"/>
                  </a:schemeClr>
                </a:solidFill>
              </a:rPr>
              <a:t> </a:t>
            </a:r>
            <a:endParaRPr lang="es-MX" sz="1200" b="1" i="1" u="sng" dirty="0">
              <a:solidFill>
                <a:schemeClr val="tx1">
                  <a:lumMod val="50000"/>
                </a:schemeClr>
              </a:solidFill>
            </a:endParaRPr>
          </a:p>
        </p:txBody>
      </p:sp>
      <p:sp>
        <p:nvSpPr>
          <p:cNvPr id="14" name="Rectángulo 13"/>
          <p:cNvSpPr/>
          <p:nvPr/>
        </p:nvSpPr>
        <p:spPr>
          <a:xfrm>
            <a:off x="2000672" y="4446562"/>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bg1"/>
                </a:solidFill>
              </a:rPr>
              <a:t>Pasajeros </a:t>
            </a:r>
            <a:r>
              <a:rPr lang="es-MX" altLang="es-MX" sz="1200" b="1" dirty="0" smtClean="0">
                <a:solidFill>
                  <a:schemeClr val="bg1"/>
                </a:solidFill>
              </a:rPr>
              <a:t>2014: </a:t>
            </a:r>
            <a:r>
              <a:rPr lang="es-MX" sz="1200" b="1" i="1" u="sng" dirty="0" smtClean="0">
                <a:solidFill>
                  <a:schemeClr val="bg1"/>
                </a:solidFill>
              </a:rPr>
              <a:t>375,682 </a:t>
            </a:r>
            <a:endParaRPr lang="es-MX" sz="1200" b="1" i="1" u="sng" dirty="0">
              <a:solidFill>
                <a:schemeClr val="bg1"/>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1214490690"/>
              </p:ext>
            </p:extLst>
          </p:nvPr>
        </p:nvGraphicFramePr>
        <p:xfrm>
          <a:off x="160231" y="1951320"/>
          <a:ext cx="2836789" cy="1198424"/>
        </p:xfrm>
        <a:graphic>
          <a:graphicData uri="http://schemas.openxmlformats.org/drawingml/2006/table">
            <a:tbl>
              <a:tblPr firstRow="1" bandRow="1">
                <a:tableStyleId>{D113A9D2-9D6B-4929-AA2D-F23B5EE8CBE7}</a:tableStyleId>
              </a:tblPr>
              <a:tblGrid>
                <a:gridCol w="2116709"/>
                <a:gridCol w="720080"/>
              </a:tblGrid>
              <a:tr h="21054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u="sng" strike="noStrike" dirty="0" smtClean="0">
                          <a:effectLst/>
                        </a:rPr>
                        <a:t>Inversiones</a:t>
                      </a:r>
                      <a:endParaRPr lang="es-ES" sz="1000" b="1" u="sng" strike="noStrike" dirty="0" smtClean="0">
                        <a:solidFill>
                          <a:schemeClr val="tx1"/>
                        </a:solidFill>
                        <a:effectLst/>
                        <a:latin typeface="+mn-lt"/>
                        <a:cs typeface="Arial" panose="020B0604020202020204" pitchFamily="34" charset="0"/>
                      </a:endParaRPr>
                    </a:p>
                  </a:txBody>
                  <a:tcPr marL="51435" marR="51435" marT="25718" marB="25718" anchor="ctr"/>
                </a:tc>
                <a:tc hMerge="1">
                  <a:txBody>
                    <a:bodyPr/>
                    <a:lstStyle/>
                    <a:p>
                      <a:pPr algn="ctr" fontAlgn="ctr"/>
                      <a:endParaRPr lang="es-CO" sz="1000" u="none" strike="noStrike" dirty="0" smtClean="0">
                        <a:solidFill>
                          <a:schemeClr val="tx1"/>
                        </a:solidFill>
                      </a:endParaRPr>
                    </a:p>
                  </a:txBody>
                  <a:tcPr marL="5358" marR="5358" marT="5358" marB="0" anchor="ctr"/>
                </a:tc>
              </a:tr>
              <a:tr h="210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Realizadas a 2013</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t> $12,854</a:t>
                      </a:r>
                      <a:endParaRPr lang="es-CO" sz="1000" u="none" strike="noStrike" dirty="0" smtClean="0">
                        <a:solidFill>
                          <a:schemeClr val="tx1"/>
                        </a:solidFill>
                      </a:endParaRPr>
                    </a:p>
                  </a:txBody>
                  <a:tcPr marL="5358" marR="5358" marT="5358" marB="0" anchor="ctr"/>
                </a:tc>
              </a:tr>
              <a:tr h="210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en el 2014</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t>$2,570</a:t>
                      </a:r>
                      <a:endParaRPr lang="es-CO" sz="1000" b="0" i="0" u="none" strike="noStrike" dirty="0">
                        <a:solidFill>
                          <a:schemeClr val="tx1"/>
                        </a:solidFill>
                        <a:latin typeface="+mn-lt"/>
                        <a:cs typeface="Arial" panose="020B0604020202020204" pitchFamily="34" charset="0"/>
                      </a:endParaRPr>
                    </a:p>
                  </a:txBody>
                  <a:tcPr marL="5358" marR="5358" marT="5358" marB="0" anchor="ctr"/>
                </a:tc>
              </a:tr>
              <a:tr h="210547">
                <a:tc>
                  <a:txBody>
                    <a:bodyPr/>
                    <a:lstStyle/>
                    <a:p>
                      <a:r>
                        <a:rPr lang="es-MX" sz="1000" u="none" strike="noStrike" kern="1200" dirty="0" smtClean="0">
                          <a:effectLst/>
                        </a:rPr>
                        <a:t>Inversiones a </a:t>
                      </a:r>
                      <a:r>
                        <a:rPr lang="es-ES" sz="1000" u="none" strike="noStrike" dirty="0" smtClean="0">
                          <a:effectLst/>
                        </a:rPr>
                        <a:t>corto plazo 2015-2016</a:t>
                      </a:r>
                      <a:endParaRPr lang="es-MX" sz="10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r>
                        <a:rPr lang="es-CO" sz="1000" u="none" strike="noStrike" dirty="0" smtClean="0"/>
                        <a:t>$4,817</a:t>
                      </a:r>
                      <a:endParaRPr lang="es-CO" sz="1000" b="0" i="0" u="none" strike="noStrike" dirty="0">
                        <a:solidFill>
                          <a:schemeClr val="tx1"/>
                        </a:solidFill>
                        <a:latin typeface="+mn-lt"/>
                        <a:cs typeface="Arial" panose="020B0604020202020204" pitchFamily="34" charset="0"/>
                      </a:endParaRPr>
                    </a:p>
                  </a:txBody>
                  <a:tcPr marL="5358" marR="5358" marT="5358" marB="0" anchor="ctr"/>
                </a:tc>
              </a:tr>
              <a:tr h="210547">
                <a:tc>
                  <a:txBody>
                    <a:bodyPr/>
                    <a:lstStyle/>
                    <a:p>
                      <a:r>
                        <a:rPr lang="es-MX" sz="1000" u="none" strike="noStrike" kern="1200" dirty="0" smtClean="0">
                          <a:effectLst/>
                        </a:rPr>
                        <a:t>Inversiones a mediano plazo a</a:t>
                      </a:r>
                      <a:r>
                        <a:rPr lang="es-MX" sz="1000" u="none" strike="noStrike" kern="1200" baseline="0" dirty="0" smtClean="0">
                          <a:effectLst/>
                        </a:rPr>
                        <a:t> partir del 2017</a:t>
                      </a:r>
                      <a:endParaRPr lang="es-MX" sz="10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endParaRPr lang="es-CO" sz="1000" b="0" i="0" u="none" strike="noStrike" dirty="0">
                        <a:solidFill>
                          <a:schemeClr val="tx1"/>
                        </a:solidFill>
                        <a:latin typeface="+mn-lt"/>
                        <a:cs typeface="Arial" panose="020B0604020202020204" pitchFamily="34" charset="0"/>
                      </a:endParaRPr>
                    </a:p>
                  </a:txBody>
                  <a:tcPr marL="5358" marR="5358" marT="5358" marB="0" anchor="ctr"/>
                </a:tc>
              </a:tr>
            </a:tbl>
          </a:graphicData>
        </a:graphic>
      </p:graphicFrame>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2840" y="1759232"/>
            <a:ext cx="2720677" cy="1741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0173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76536" y="692696"/>
            <a:ext cx="8497868" cy="5524574"/>
          </a:xfrm>
          <a:prstGeom prst="rect">
            <a:avLst/>
          </a:prstGeom>
        </p:spPr>
      </p:pic>
    </p:spTree>
    <p:extLst>
      <p:ext uri="{BB962C8B-B14F-4D97-AF65-F5344CB8AC3E}">
        <p14:creationId xmlns:p14="http://schemas.microsoft.com/office/powerpoint/2010/main" val="2367555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sp>
        <p:nvSpPr>
          <p:cNvPr id="15" name="30 CuadroTexto"/>
          <p:cNvSpPr txBox="1">
            <a:spLocks noChangeArrowheads="1"/>
          </p:cNvSpPr>
          <p:nvPr/>
        </p:nvSpPr>
        <p:spPr bwMode="auto">
          <a:xfrm flipH="1">
            <a:off x="4034898" y="1257226"/>
            <a:ext cx="2361243" cy="33733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marL="342900" indent="-342900" defTabSz="685800">
              <a:spcBef>
                <a:spcPts val="450"/>
              </a:spcBef>
              <a:defRPr/>
            </a:pPr>
            <a:r>
              <a:rPr lang="es-CO" sz="1592" kern="0" dirty="0">
                <a:solidFill>
                  <a:prstClr val="white"/>
                </a:solidFill>
                <a:latin typeface="Calibri" panose="020F0502020204030204" pitchFamily="34" charset="0"/>
                <a:cs typeface="Arial" pitchFamily="34" charset="0"/>
              </a:rPr>
              <a:t>Concesión: OPAIN S.A.</a:t>
            </a:r>
          </a:p>
        </p:txBody>
      </p:sp>
      <p:graphicFrame>
        <p:nvGraphicFramePr>
          <p:cNvPr id="17" name="Tabla 16"/>
          <p:cNvGraphicFramePr>
            <a:graphicFrameLocks noGrp="1"/>
          </p:cNvGraphicFramePr>
          <p:nvPr>
            <p:extLst/>
          </p:nvPr>
        </p:nvGraphicFramePr>
        <p:xfrm>
          <a:off x="5396740" y="1883744"/>
          <a:ext cx="3606710" cy="874482"/>
        </p:xfrm>
        <a:graphic>
          <a:graphicData uri="http://schemas.openxmlformats.org/drawingml/2006/table">
            <a:tbl>
              <a:tblPr firstRow="1" bandRow="1"/>
              <a:tblGrid>
                <a:gridCol w="2442733"/>
                <a:gridCol w="1163977"/>
              </a:tblGrid>
              <a:tr h="218928">
                <a:tc gridSpan="2">
                  <a:txBody>
                    <a:bodyPr/>
                    <a:lstStyle>
                      <a:lvl1pPr marL="0" algn="l" defTabSz="914377" rtl="0" eaLnBrk="1" latinLnBrk="0" hangingPunct="1">
                        <a:defRPr sz="1800" b="1" kern="1200">
                          <a:solidFill>
                            <a:schemeClr val="tx1"/>
                          </a:solidFill>
                          <a:latin typeface="Calibri"/>
                        </a:defRPr>
                      </a:lvl1pPr>
                      <a:lvl2pPr marL="457189" algn="l" defTabSz="914377" rtl="0" eaLnBrk="1" latinLnBrk="0" hangingPunct="1">
                        <a:defRPr sz="1800" b="1" kern="1200">
                          <a:solidFill>
                            <a:schemeClr val="tx1"/>
                          </a:solidFill>
                          <a:latin typeface="Calibri"/>
                        </a:defRPr>
                      </a:lvl2pPr>
                      <a:lvl3pPr marL="914377" algn="l" defTabSz="914377" rtl="0" eaLnBrk="1" latinLnBrk="0" hangingPunct="1">
                        <a:defRPr sz="1800" b="1" kern="1200">
                          <a:solidFill>
                            <a:schemeClr val="tx1"/>
                          </a:solidFill>
                          <a:latin typeface="Calibri"/>
                        </a:defRPr>
                      </a:lvl3pPr>
                      <a:lvl4pPr marL="1371566" algn="l" defTabSz="914377" rtl="0" eaLnBrk="1" latinLnBrk="0" hangingPunct="1">
                        <a:defRPr sz="1800" b="1" kern="1200">
                          <a:solidFill>
                            <a:schemeClr val="tx1"/>
                          </a:solidFill>
                          <a:latin typeface="Calibri"/>
                        </a:defRPr>
                      </a:lvl4pPr>
                      <a:lvl5pPr marL="1828754" algn="l" defTabSz="914377" rtl="0" eaLnBrk="1" latinLnBrk="0" hangingPunct="1">
                        <a:defRPr sz="1800" b="1" kern="1200">
                          <a:solidFill>
                            <a:schemeClr val="tx1"/>
                          </a:solidFill>
                          <a:latin typeface="Calibri"/>
                        </a:defRPr>
                      </a:lvl5pPr>
                      <a:lvl6pPr marL="2285943" algn="l" defTabSz="914377" rtl="0" eaLnBrk="1" latinLnBrk="0" hangingPunct="1">
                        <a:defRPr sz="1800" b="1" kern="1200">
                          <a:solidFill>
                            <a:schemeClr val="tx1"/>
                          </a:solidFill>
                          <a:latin typeface="Calibri"/>
                        </a:defRPr>
                      </a:lvl6pPr>
                      <a:lvl7pPr marL="2743131" algn="l" defTabSz="914377" rtl="0" eaLnBrk="1" latinLnBrk="0" hangingPunct="1">
                        <a:defRPr sz="1800" b="1" kern="1200">
                          <a:solidFill>
                            <a:schemeClr val="tx1"/>
                          </a:solidFill>
                          <a:latin typeface="Calibri"/>
                        </a:defRPr>
                      </a:lvl7pPr>
                      <a:lvl8pPr marL="3200320" algn="l" defTabSz="914377" rtl="0" eaLnBrk="1" latinLnBrk="0" hangingPunct="1">
                        <a:defRPr sz="1800" b="1" kern="1200">
                          <a:solidFill>
                            <a:schemeClr val="tx1"/>
                          </a:solidFill>
                          <a:latin typeface="Calibri"/>
                        </a:defRPr>
                      </a:lvl8pPr>
                      <a:lvl9pPr marL="3657509" algn="l" defTabSz="914377" rtl="0" eaLnBrk="1" latinLnBrk="0" hangingPunct="1">
                        <a:defRPr sz="1800" b="1"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u="none" strike="noStrike" dirty="0" smtClean="0">
                          <a:solidFill>
                            <a:schemeClr val="bg1"/>
                          </a:solidFill>
                          <a:effectLst/>
                        </a:rPr>
                        <a:t>INVERSIONES</a:t>
                      </a:r>
                      <a:endParaRPr lang="es-ES" sz="1100" b="1" u="none" strike="noStrike" dirty="0" smtClean="0">
                        <a:solidFill>
                          <a:schemeClr val="bg1"/>
                        </a:solidFill>
                        <a:effectLst/>
                        <a:latin typeface="+mn-lt"/>
                        <a:cs typeface="Arial" panose="020B0604020202020204" pitchFamily="34" charset="0"/>
                      </a:endParaRPr>
                    </a:p>
                  </a:txBody>
                  <a:tcPr marL="47479" marR="47479" marT="23739" marB="23739" anchor="ctr">
                    <a:lnL w="12700" cmpd="sng">
                      <a:solidFill>
                        <a:srgbClr val="4F81BD"/>
                      </a:solidFill>
                    </a:lnL>
                    <a:lnR w="12700" cmpd="sng">
                      <a:solidFill>
                        <a:srgbClr val="4F81BD"/>
                      </a:solidFill>
                    </a:lnR>
                    <a:lnT w="12700" cmpd="sng">
                      <a:solidFill>
                        <a:srgbClr val="4F81BD"/>
                      </a:solidFill>
                    </a:lnT>
                    <a:lnB w="25400" cmpd="sng">
                      <a:solidFill>
                        <a:srgbClr val="4F81BD"/>
                      </a:solidFill>
                    </a:lnB>
                    <a:lnTlToBr w="12700" cmpd="sng">
                      <a:noFill/>
                      <a:prstDash val="solid"/>
                    </a:lnTlToBr>
                    <a:lnBlToTr w="12700" cmpd="sng">
                      <a:noFill/>
                      <a:prstDash val="solid"/>
                    </a:lnBlToTr>
                    <a:solidFill>
                      <a:sysClr val="windowText" lastClr="000000">
                        <a:lumMod val="75000"/>
                        <a:lumOff val="25000"/>
                      </a:sysClr>
                    </a:solidFill>
                  </a:tcPr>
                </a:tc>
                <a:tc hMerge="1">
                  <a:txBody>
                    <a:bodyPr/>
                    <a:lstStyle>
                      <a:lvl1pPr marL="0" algn="l" defTabSz="914377" rtl="0" eaLnBrk="1" latinLnBrk="0" hangingPunct="1">
                        <a:defRPr sz="1800" b="1" kern="1200">
                          <a:solidFill>
                            <a:schemeClr val="tx1"/>
                          </a:solidFill>
                          <a:latin typeface="Calibri"/>
                        </a:defRPr>
                      </a:lvl1pPr>
                      <a:lvl2pPr marL="457189" algn="l" defTabSz="914377" rtl="0" eaLnBrk="1" latinLnBrk="0" hangingPunct="1">
                        <a:defRPr sz="1800" b="1" kern="1200">
                          <a:solidFill>
                            <a:schemeClr val="tx1"/>
                          </a:solidFill>
                          <a:latin typeface="Calibri"/>
                        </a:defRPr>
                      </a:lvl2pPr>
                      <a:lvl3pPr marL="914377" algn="l" defTabSz="914377" rtl="0" eaLnBrk="1" latinLnBrk="0" hangingPunct="1">
                        <a:defRPr sz="1800" b="1" kern="1200">
                          <a:solidFill>
                            <a:schemeClr val="tx1"/>
                          </a:solidFill>
                          <a:latin typeface="Calibri"/>
                        </a:defRPr>
                      </a:lvl3pPr>
                      <a:lvl4pPr marL="1371566" algn="l" defTabSz="914377" rtl="0" eaLnBrk="1" latinLnBrk="0" hangingPunct="1">
                        <a:defRPr sz="1800" b="1" kern="1200">
                          <a:solidFill>
                            <a:schemeClr val="tx1"/>
                          </a:solidFill>
                          <a:latin typeface="Calibri"/>
                        </a:defRPr>
                      </a:lvl4pPr>
                      <a:lvl5pPr marL="1828754" algn="l" defTabSz="914377" rtl="0" eaLnBrk="1" latinLnBrk="0" hangingPunct="1">
                        <a:defRPr sz="1800" b="1" kern="1200">
                          <a:solidFill>
                            <a:schemeClr val="tx1"/>
                          </a:solidFill>
                          <a:latin typeface="Calibri"/>
                        </a:defRPr>
                      </a:lvl5pPr>
                      <a:lvl6pPr marL="2285943" algn="l" defTabSz="914377" rtl="0" eaLnBrk="1" latinLnBrk="0" hangingPunct="1">
                        <a:defRPr sz="1800" b="1" kern="1200">
                          <a:solidFill>
                            <a:schemeClr val="tx1"/>
                          </a:solidFill>
                          <a:latin typeface="Calibri"/>
                        </a:defRPr>
                      </a:lvl6pPr>
                      <a:lvl7pPr marL="2743131" algn="l" defTabSz="914377" rtl="0" eaLnBrk="1" latinLnBrk="0" hangingPunct="1">
                        <a:defRPr sz="1800" b="1" kern="1200">
                          <a:solidFill>
                            <a:schemeClr val="tx1"/>
                          </a:solidFill>
                          <a:latin typeface="Calibri"/>
                        </a:defRPr>
                      </a:lvl7pPr>
                      <a:lvl8pPr marL="3200320" algn="l" defTabSz="914377" rtl="0" eaLnBrk="1" latinLnBrk="0" hangingPunct="1">
                        <a:defRPr sz="1800" b="1" kern="1200">
                          <a:solidFill>
                            <a:schemeClr val="tx1"/>
                          </a:solidFill>
                          <a:latin typeface="Calibri"/>
                        </a:defRPr>
                      </a:lvl8pPr>
                      <a:lvl9pPr marL="3657509" algn="l" defTabSz="914377" rtl="0" eaLnBrk="1" latinLnBrk="0" hangingPunct="1">
                        <a:defRPr sz="1800" b="1" kern="1200">
                          <a:solidFill>
                            <a:schemeClr val="tx1"/>
                          </a:solidFill>
                          <a:latin typeface="Calibri"/>
                        </a:defRPr>
                      </a:lvl9pPr>
                    </a:lstStyle>
                    <a:p>
                      <a:pPr algn="ctr" fontAlgn="ctr"/>
                      <a:endParaRPr lang="es-CO" sz="900" b="0" i="0" u="none" strike="noStrike" dirty="0">
                        <a:solidFill>
                          <a:srgbClr val="000000"/>
                        </a:solidFill>
                        <a:latin typeface="+mn-lt"/>
                        <a:cs typeface="Arial" panose="020B0604020202020204" pitchFamily="34" charset="0"/>
                      </a:endParaRPr>
                    </a:p>
                  </a:txBody>
                  <a:tcPr marL="7144" marR="7144" marT="7144" marB="0" anchor="ctr"/>
                </a:tc>
              </a:tr>
              <a:tr h="19606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Realizadas a 2013</a:t>
                      </a:r>
                      <a:endParaRPr lang="es-ES" sz="1000" b="1" u="none" strike="noStrike" dirty="0" smtClean="0">
                        <a:effectLst/>
                        <a:latin typeface="+mn-lt"/>
                        <a:cs typeface="Arial" panose="020B0604020202020204" pitchFamily="34" charset="0"/>
                      </a:endParaRPr>
                    </a:p>
                  </a:txBody>
                  <a:tcPr marL="47479" marR="47479" marT="23739" marB="23739" anchor="ctr">
                    <a:lnL w="12700" cmpd="sng">
                      <a:solidFill>
                        <a:srgbClr val="4F81BD"/>
                      </a:solidFill>
                    </a:lnL>
                    <a:lnR w="12700" cmpd="sng">
                      <a:solidFill>
                        <a:srgbClr val="4F81BD"/>
                      </a:solidFill>
                    </a:lnR>
                    <a:lnT w="25400" cmpd="sng">
                      <a:solidFill>
                        <a:srgbClr val="4F81BD"/>
                      </a:solidFill>
                    </a:lnT>
                    <a:lnB w="12700" cmpd="sng">
                      <a:solidFill>
                        <a:srgbClr val="4F81BD"/>
                      </a:solidFill>
                    </a:lnB>
                    <a:lnTlToBr w="12700" cmpd="sng">
                      <a:noFill/>
                      <a:prstDash val="solid"/>
                    </a:lnTlToBr>
                    <a:lnBlToTr w="12700" cmpd="sng">
                      <a:noFill/>
                      <a:prstDash val="solid"/>
                    </a:lnBlToTr>
                    <a:solidFill>
                      <a:srgbClr val="4F81BD">
                        <a:alpha val="20000"/>
                      </a:srgb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algn="ctr" defTabSz="914377" rtl="0" eaLnBrk="1" fontAlgn="ctr" latinLnBrk="0" hangingPunct="1"/>
                      <a:r>
                        <a:rPr lang="es-MX" sz="1000" u="none" strike="noStrike" kern="1200" dirty="0" smtClean="0">
                          <a:effectLst/>
                        </a:rPr>
                        <a:t>1.4 Billones aprox</a:t>
                      </a:r>
                      <a:endParaRPr lang="es-CO" sz="1000" u="none" strike="noStrike" kern="1200" dirty="0">
                        <a:solidFill>
                          <a:schemeClr val="tx1"/>
                        </a:solidFill>
                        <a:effectLst/>
                        <a:latin typeface="+mn-lt"/>
                        <a:ea typeface="+mn-ea"/>
                        <a:cs typeface="+mn-cs"/>
                      </a:endParaRPr>
                    </a:p>
                  </a:txBody>
                  <a:tcPr marL="4946" marR="4946" marT="4946" marB="0" anchor="ctr">
                    <a:lnL w="12700" cmpd="sng">
                      <a:solidFill>
                        <a:srgbClr val="4F81BD"/>
                      </a:solidFill>
                    </a:lnL>
                    <a:lnR w="12700" cmpd="sng">
                      <a:solidFill>
                        <a:srgbClr val="4F81BD"/>
                      </a:solidFill>
                    </a:lnR>
                    <a:lnT w="25400" cmpd="sng">
                      <a:solidFill>
                        <a:srgbClr val="4F81BD"/>
                      </a:solidFill>
                    </a:lnT>
                    <a:lnB w="12700" cmpd="sng">
                      <a:solidFill>
                        <a:srgbClr val="4F81BD"/>
                      </a:solidFill>
                    </a:lnB>
                    <a:lnTlToBr w="12700" cmpd="sng">
                      <a:noFill/>
                      <a:prstDash val="solid"/>
                    </a:lnTlToBr>
                    <a:lnBlToTr w="12700" cmpd="sng">
                      <a:noFill/>
                      <a:prstDash val="solid"/>
                    </a:lnBlToTr>
                    <a:solidFill>
                      <a:srgbClr val="4F81BD">
                        <a:alpha val="20000"/>
                      </a:srgbClr>
                    </a:solidFill>
                  </a:tcPr>
                </a:tc>
              </a:tr>
              <a:tr h="25579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a corto plazo 2014-2015</a:t>
                      </a:r>
                      <a:endParaRPr lang="es-ES" sz="1000" b="1" u="none" strike="noStrike" dirty="0" smtClean="0">
                        <a:effectLst/>
                        <a:latin typeface="+mn-lt"/>
                        <a:cs typeface="Arial" panose="020B0604020202020204" pitchFamily="34" charset="0"/>
                      </a:endParaRPr>
                    </a:p>
                  </a:txBody>
                  <a:tcPr marL="47479" marR="47479" marT="23739" marB="23739"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algn="ctr" fontAlgn="ctr"/>
                      <a:r>
                        <a:rPr lang="es-MX" sz="1000" u="none" strike="noStrike" kern="1200" dirty="0" smtClean="0">
                          <a:effectLst/>
                        </a:rPr>
                        <a:t>434.500.000.000*</a:t>
                      </a:r>
                      <a:endParaRPr lang="es-CO" sz="1000" b="0" i="0" u="none" strike="noStrike" dirty="0">
                        <a:solidFill>
                          <a:srgbClr val="000000"/>
                        </a:solidFill>
                        <a:latin typeface="+mn-lt"/>
                        <a:cs typeface="Arial" panose="020B0604020202020204" pitchFamily="34" charset="0"/>
                      </a:endParaRPr>
                    </a:p>
                  </a:txBody>
                  <a:tcPr marL="4946" marR="4946" marT="4946" marB="0"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r>
              <a:tr h="19606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r>
                        <a:rPr lang="es-MX" sz="1000" u="none" strike="noStrike" kern="1200" dirty="0" smtClean="0">
                          <a:effectLst/>
                        </a:rPr>
                        <a:t>Inversiones a mediano plazo a</a:t>
                      </a:r>
                      <a:r>
                        <a:rPr lang="es-MX" sz="1000" u="none" strike="noStrike" kern="1200" baseline="0" dirty="0" smtClean="0">
                          <a:effectLst/>
                        </a:rPr>
                        <a:t> partir del 2016</a:t>
                      </a:r>
                      <a:endParaRPr lang="es-MX" sz="1000" u="none" strike="noStrike" kern="1200" dirty="0">
                        <a:solidFill>
                          <a:schemeClr val="tx1"/>
                        </a:solidFill>
                        <a:effectLst/>
                        <a:latin typeface="+mn-lt"/>
                        <a:ea typeface="+mn-ea"/>
                        <a:cs typeface="+mn-cs"/>
                      </a:endParaRPr>
                    </a:p>
                  </a:txBody>
                  <a:tcPr marL="47479" marR="47479" marT="23739" marB="23739"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alpha val="20000"/>
                      </a:srgb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algn="ctr" defTabSz="914377" rtl="0" eaLnBrk="1" fontAlgn="ctr" latinLnBrk="0" hangingPunct="1"/>
                      <a:r>
                        <a:rPr lang="es-MX" sz="1000" u="none" strike="noStrike" kern="1200" dirty="0" smtClean="0">
                          <a:effectLst/>
                        </a:rPr>
                        <a:t>432.500.000.000</a:t>
                      </a:r>
                      <a:endParaRPr lang="es-CO" sz="1000" u="none" strike="noStrike" kern="1200" dirty="0">
                        <a:solidFill>
                          <a:schemeClr val="tx1"/>
                        </a:solidFill>
                        <a:effectLst/>
                        <a:latin typeface="+mn-lt"/>
                        <a:ea typeface="+mn-ea"/>
                        <a:cs typeface="+mn-cs"/>
                      </a:endParaRPr>
                    </a:p>
                  </a:txBody>
                  <a:tcPr marL="4946" marR="4946" marT="4946" marB="0"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alpha val="20000"/>
                      </a:srgbClr>
                    </a:solidFill>
                  </a:tcPr>
                </a:tc>
              </a:tr>
            </a:tbl>
          </a:graphicData>
        </a:graphic>
      </p:graphicFrame>
      <p:sp>
        <p:nvSpPr>
          <p:cNvPr id="19" name="Rectángulo redondeado 18"/>
          <p:cNvSpPr/>
          <p:nvPr/>
        </p:nvSpPr>
        <p:spPr>
          <a:xfrm>
            <a:off x="1941126" y="3266982"/>
            <a:ext cx="7062324" cy="2268252"/>
          </a:xfrm>
          <a:prstGeom prst="roundRect">
            <a:avLst>
              <a:gd name="adj" fmla="val 7017"/>
            </a:avLst>
          </a:prstGeom>
          <a:solidFill>
            <a:srgbClr val="4F81BD">
              <a:lumMod val="50000"/>
            </a:srgbClr>
          </a:solidFill>
          <a:ln w="25400" cap="flat" cmpd="sng" algn="ctr">
            <a:solidFill>
              <a:srgbClr val="4F81BD">
                <a:shade val="50000"/>
              </a:srgbClr>
            </a:solidFill>
            <a:prstDash val="solid"/>
          </a:ln>
          <a:effectLst/>
        </p:spPr>
        <p:txBody>
          <a:bodyPr rtlCol="0" anchor="ctr"/>
          <a:lstStyle/>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Adecuación del cableado de la pista norte por parte de la Aerocivil. No obstante, se están llegando a unos eventuales acuerdos entre ANI – OPAIN S.A. - AEROCIVIL.</a:t>
            </a: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No se ha definido una fecha definitiva para proceder con la demolición de la torre de control existente y del procesador central, subproyectos ligados a la terminación y puesta en funcionamiento de la nueva torre de control por parte de la Aerocivil.</a:t>
            </a: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La anterior problemática conllevó la no terminación de la construcción de la plataforma interior, instalación de seis puente de abordaje, terminación del jet ducto.</a:t>
            </a: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Por la no instalación de seis puentes de abordaje, Avianca aduce que no puede trasladar el 100% de su operación del Terminal Puente Aéreo a la Nueva Terminal.</a:t>
            </a: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A la fecha no se cuenta con 6 posiciones remotas en la plataforma de la zona de hangares de Avianca por cuanto Opain a la fecha continua negociando con dicha aerolínea la salida de estos espacios.</a:t>
            </a:r>
          </a:p>
        </p:txBody>
      </p:sp>
      <p:sp>
        <p:nvSpPr>
          <p:cNvPr id="20" name="30 CuadroTexto"/>
          <p:cNvSpPr txBox="1">
            <a:spLocks noChangeArrowheads="1"/>
          </p:cNvSpPr>
          <p:nvPr/>
        </p:nvSpPr>
        <p:spPr bwMode="auto">
          <a:xfrm flipH="1">
            <a:off x="2094946" y="2907693"/>
            <a:ext cx="2887134" cy="262829"/>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marL="342900" indent="-342900" defTabSz="685800">
              <a:spcBef>
                <a:spcPts val="450"/>
              </a:spcBef>
              <a:defRPr/>
            </a:pPr>
            <a:r>
              <a:rPr lang="es-CO" sz="1108" kern="0" dirty="0">
                <a:solidFill>
                  <a:prstClr val="white"/>
                </a:solidFill>
                <a:latin typeface="Calibri" panose="020F0502020204030204" pitchFamily="34" charset="0"/>
                <a:cs typeface="Arial" pitchFamily="34" charset="0"/>
              </a:rPr>
              <a:t>DESCRIPCIÓN DE PROBLEMATICAS</a:t>
            </a:r>
          </a:p>
        </p:txBody>
      </p:sp>
      <p:sp>
        <p:nvSpPr>
          <p:cNvPr id="21" name="Rectángulo 20"/>
          <p:cNvSpPr/>
          <p:nvPr/>
        </p:nvSpPr>
        <p:spPr>
          <a:xfrm>
            <a:off x="1950098" y="1959358"/>
            <a:ext cx="3218927" cy="830997"/>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p>
            <a:pPr marL="342900" indent="-342900" algn="ctr">
              <a:spcBef>
                <a:spcPts val="450"/>
              </a:spcBef>
            </a:pPr>
            <a:r>
              <a:rPr lang="es-CO" sz="1200" b="1" kern="0" dirty="0">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rPr>
              <a:t>Actividades de Mantenimiento y Operación / Terminación subproyectos contractuales con dificultades /Inicio obras de ampliación</a:t>
            </a:r>
          </a:p>
        </p:txBody>
      </p:sp>
      <p:sp>
        <p:nvSpPr>
          <p:cNvPr id="22" name="30 CuadroTexto"/>
          <p:cNvSpPr txBox="1">
            <a:spLocks noChangeArrowheads="1"/>
          </p:cNvSpPr>
          <p:nvPr/>
        </p:nvSpPr>
        <p:spPr bwMode="auto">
          <a:xfrm flipH="1">
            <a:off x="1950098" y="1635254"/>
            <a:ext cx="1196441" cy="262829"/>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marL="342900" indent="-342900" defTabSz="685800">
              <a:spcBef>
                <a:spcPts val="450"/>
              </a:spcBef>
              <a:defRPr/>
            </a:pPr>
            <a:r>
              <a:rPr lang="es-CO" sz="1108" kern="0" dirty="0">
                <a:solidFill>
                  <a:prstClr val="white"/>
                </a:solidFill>
                <a:latin typeface="Calibri" panose="020F0502020204030204" pitchFamily="34" charset="0"/>
                <a:cs typeface="Arial" pitchFamily="34" charset="0"/>
              </a:rPr>
              <a:t>Metas 2015:</a:t>
            </a:r>
          </a:p>
        </p:txBody>
      </p:sp>
      <p:sp>
        <p:nvSpPr>
          <p:cNvPr id="23" name="CuadroTexto 22"/>
          <p:cNvSpPr txBox="1"/>
          <p:nvPr/>
        </p:nvSpPr>
        <p:spPr>
          <a:xfrm>
            <a:off x="7976842" y="2734213"/>
            <a:ext cx="1994068" cy="198837"/>
          </a:xfrm>
          <a:prstGeom prst="rect">
            <a:avLst/>
          </a:prstGeom>
          <a:noFill/>
        </p:spPr>
        <p:txBody>
          <a:bodyPr wrap="square" rtlCol="0">
            <a:spAutoFit/>
          </a:bodyPr>
          <a:lstStyle/>
          <a:p>
            <a:pPr defTabSz="685800" fontAlgn="auto">
              <a:spcBef>
                <a:spcPts val="0"/>
              </a:spcBef>
              <a:spcAft>
                <a:spcPts val="0"/>
              </a:spcAft>
              <a:defRPr/>
            </a:pPr>
            <a:r>
              <a:rPr lang="es-MX" sz="692" kern="0" dirty="0">
                <a:solidFill>
                  <a:srgbClr val="022B44"/>
                </a:solidFill>
              </a:rPr>
              <a:t>* </a:t>
            </a:r>
            <a:r>
              <a:rPr lang="es-MX" sz="485" kern="0" dirty="0">
                <a:solidFill>
                  <a:srgbClr val="022B44"/>
                </a:solidFill>
              </a:rPr>
              <a:t>Propuesta OPAIN S.A.</a:t>
            </a:r>
            <a:endParaRPr lang="es-MX" sz="1350" kern="0" dirty="0">
              <a:solidFill>
                <a:srgbClr val="022B44"/>
              </a:solidFill>
            </a:endParaRPr>
          </a:p>
        </p:txBody>
      </p:sp>
    </p:spTree>
    <p:extLst>
      <p:ext uri="{BB962C8B-B14F-4D97-AF65-F5344CB8AC3E}">
        <p14:creationId xmlns:p14="http://schemas.microsoft.com/office/powerpoint/2010/main" val="14527016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7"/>
          <p:cNvSpPr/>
          <p:nvPr/>
        </p:nvSpPr>
        <p:spPr>
          <a:xfrm>
            <a:off x="2468689" y="620688"/>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Avances </a:t>
            </a:r>
            <a:endPar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4"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2" name="Imagen 1"/>
          <p:cNvPicPr>
            <a:picLocks noChangeAspect="1"/>
          </p:cNvPicPr>
          <p:nvPr/>
        </p:nvPicPr>
        <p:blipFill>
          <a:blip r:embed="rId2"/>
          <a:stretch>
            <a:fillRect/>
          </a:stretch>
        </p:blipFill>
        <p:spPr>
          <a:xfrm>
            <a:off x="1208584" y="1106372"/>
            <a:ext cx="7157403" cy="5285934"/>
          </a:xfrm>
          <a:prstGeom prst="rect">
            <a:avLst/>
          </a:prstGeom>
        </p:spPr>
      </p:pic>
    </p:spTree>
    <p:extLst>
      <p:ext uri="{BB962C8B-B14F-4D97-AF65-F5344CB8AC3E}">
        <p14:creationId xmlns:p14="http://schemas.microsoft.com/office/powerpoint/2010/main" val="14125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7"/>
          <p:cNvSpPr/>
          <p:nvPr/>
        </p:nvSpPr>
        <p:spPr>
          <a:xfrm>
            <a:off x="2468689" y="620688"/>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Avances </a:t>
            </a:r>
            <a:endPar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4"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5" name="Imagen 4"/>
          <p:cNvPicPr>
            <a:picLocks noChangeAspect="1"/>
          </p:cNvPicPr>
          <p:nvPr/>
        </p:nvPicPr>
        <p:blipFill>
          <a:blip r:embed="rId2"/>
          <a:stretch>
            <a:fillRect/>
          </a:stretch>
        </p:blipFill>
        <p:spPr>
          <a:xfrm>
            <a:off x="1280592" y="1171652"/>
            <a:ext cx="7069361" cy="5190535"/>
          </a:xfrm>
          <a:prstGeom prst="rect">
            <a:avLst/>
          </a:prstGeom>
        </p:spPr>
      </p:pic>
    </p:spTree>
    <p:extLst>
      <p:ext uri="{BB962C8B-B14F-4D97-AF65-F5344CB8AC3E}">
        <p14:creationId xmlns:p14="http://schemas.microsoft.com/office/powerpoint/2010/main" val="200659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7"/>
          <p:cNvSpPr/>
          <p:nvPr/>
        </p:nvSpPr>
        <p:spPr>
          <a:xfrm>
            <a:off x="2468689" y="620688"/>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Avances </a:t>
            </a:r>
            <a:endPar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4"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2" name="Imagen 1"/>
          <p:cNvPicPr>
            <a:picLocks noChangeAspect="1"/>
          </p:cNvPicPr>
          <p:nvPr/>
        </p:nvPicPr>
        <p:blipFill>
          <a:blip r:embed="rId2"/>
          <a:stretch>
            <a:fillRect/>
          </a:stretch>
        </p:blipFill>
        <p:spPr>
          <a:xfrm>
            <a:off x="920552" y="986028"/>
            <a:ext cx="7425500" cy="5418489"/>
          </a:xfrm>
          <a:prstGeom prst="rect">
            <a:avLst/>
          </a:prstGeom>
        </p:spPr>
      </p:pic>
    </p:spTree>
    <p:extLst>
      <p:ext uri="{BB962C8B-B14F-4D97-AF65-F5344CB8AC3E}">
        <p14:creationId xmlns:p14="http://schemas.microsoft.com/office/powerpoint/2010/main" val="187414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244049563"/>
              </p:ext>
            </p:extLst>
          </p:nvPr>
        </p:nvGraphicFramePr>
        <p:xfrm>
          <a:off x="732692" y="1534990"/>
          <a:ext cx="8756811" cy="3252086"/>
        </p:xfrm>
        <a:graphic>
          <a:graphicData uri="http://schemas.openxmlformats.org/drawingml/2006/table">
            <a:tbl>
              <a:tblPr firstRow="1" bandRow="1">
                <a:tableStyleId>{E269D01E-BC32-4049-B463-5C60D7B0CCD2}</a:tableStyleId>
              </a:tblPr>
              <a:tblGrid>
                <a:gridCol w="2918937"/>
                <a:gridCol w="2918937"/>
                <a:gridCol w="2918937"/>
              </a:tblGrid>
              <a:tr h="342314">
                <a:tc>
                  <a:txBody>
                    <a:bodyPr/>
                    <a:lstStyle/>
                    <a:p>
                      <a:pPr algn="ctr"/>
                      <a:r>
                        <a:rPr lang="es-MX" sz="1700" dirty="0" smtClean="0"/>
                        <a:t>Antes</a:t>
                      </a:r>
                    </a:p>
                  </a:txBody>
                  <a:tcPr marL="84406" marR="84406" marT="42203" marB="42203"/>
                </a:tc>
                <a:tc>
                  <a:txBody>
                    <a:bodyPr/>
                    <a:lstStyle/>
                    <a:p>
                      <a:pPr algn="ctr"/>
                      <a:r>
                        <a:rPr lang="es-MX" sz="1700" dirty="0" smtClean="0"/>
                        <a:t>Alcance Básico </a:t>
                      </a:r>
                      <a:endParaRPr lang="es-MX" sz="1700" dirty="0"/>
                    </a:p>
                  </a:txBody>
                  <a:tcPr marL="84406" marR="84406" marT="42203" marB="42203"/>
                </a:tc>
                <a:tc>
                  <a:txBody>
                    <a:bodyPr/>
                    <a:lstStyle/>
                    <a:p>
                      <a:pPr algn="ctr"/>
                      <a:r>
                        <a:rPr lang="es-MX" sz="1700" dirty="0" smtClean="0"/>
                        <a:t>Proyecto</a:t>
                      </a:r>
                      <a:endParaRPr lang="es-MX" sz="1700" dirty="0"/>
                    </a:p>
                  </a:txBody>
                  <a:tcPr marL="84406" marR="84406" marT="42203" marB="42203"/>
                </a:tc>
              </a:tr>
              <a:tr h="2397474">
                <a:tc>
                  <a:txBody>
                    <a:bodyPr/>
                    <a:lstStyle/>
                    <a:p>
                      <a:endParaRPr lang="es-MX" sz="1700" dirty="0"/>
                    </a:p>
                  </a:txBody>
                  <a:tcPr marL="84406" marR="84406" marT="42203" marB="42203"/>
                </a:tc>
                <a:tc>
                  <a:txBody>
                    <a:bodyPr/>
                    <a:lstStyle/>
                    <a:p>
                      <a:endParaRPr lang="es-MX" sz="1700" dirty="0"/>
                    </a:p>
                  </a:txBody>
                  <a:tcPr marL="84406" marR="84406" marT="42203" marB="42203"/>
                </a:tc>
                <a:tc>
                  <a:txBody>
                    <a:bodyPr/>
                    <a:lstStyle/>
                    <a:p>
                      <a:endParaRPr lang="es-MX" sz="1700" dirty="0"/>
                    </a:p>
                  </a:txBody>
                  <a:tcPr marL="84406" marR="84406" marT="42203" marB="42203"/>
                </a:tc>
              </a:tr>
              <a:tr h="342314">
                <a:tc>
                  <a:txBody>
                    <a:bodyPr/>
                    <a:lstStyle/>
                    <a:p>
                      <a:pPr algn="ctr"/>
                      <a:r>
                        <a:rPr lang="es-MX" sz="1400" dirty="0" smtClean="0"/>
                        <a:t>Construcción</a:t>
                      </a:r>
                      <a:r>
                        <a:rPr lang="es-MX" sz="1400" baseline="0" dirty="0" smtClean="0"/>
                        <a:t> base</a:t>
                      </a:r>
                      <a:endParaRPr lang="es-MX" sz="1400" b="0" dirty="0">
                        <a:solidFill>
                          <a:schemeClr val="tx1">
                            <a:lumMod val="50000"/>
                          </a:schemeClr>
                        </a:solidFill>
                      </a:endParaRPr>
                    </a:p>
                  </a:txBody>
                  <a:tcPr marL="84406" marR="84406" marT="42203" marB="4220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dirty="0" smtClean="0"/>
                        <a:t>Obras de Modernización</a:t>
                      </a:r>
                      <a:endParaRPr lang="es-MX" sz="1400" b="0" dirty="0" smtClean="0">
                        <a:solidFill>
                          <a:schemeClr val="tx1">
                            <a:lumMod val="50000"/>
                          </a:schemeClr>
                        </a:solidFill>
                      </a:endParaRPr>
                    </a:p>
                  </a:txBody>
                  <a:tcPr marL="84406" marR="84406" marT="42203" marB="42203"/>
                </a:tc>
                <a:tc>
                  <a:txBody>
                    <a:bodyPr/>
                    <a:lstStyle/>
                    <a:p>
                      <a:pPr algn="ctr"/>
                      <a:r>
                        <a:rPr lang="es-ES" sz="1400" kern="1200" dirty="0" smtClean="0">
                          <a:solidFill>
                            <a:schemeClr val="lt1"/>
                          </a:solidFill>
                          <a:effectLst/>
                          <a:latin typeface="+mn-lt"/>
                          <a:ea typeface="+mn-ea"/>
                          <a:cs typeface="+mn-cs"/>
                        </a:rPr>
                        <a:t>Adecuación y expansión física y operativa</a:t>
                      </a:r>
                      <a:endParaRPr lang="es-MX" sz="1400" dirty="0"/>
                    </a:p>
                  </a:txBody>
                  <a:tcPr marL="84406" marR="84406" marT="42203" marB="42203"/>
                </a:tc>
              </a:tr>
            </a:tbl>
          </a:graphicData>
        </a:graphic>
      </p:graphicFrame>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6731" y="2000274"/>
            <a:ext cx="2658757" cy="2009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ángulo redondeado 7"/>
          <p:cNvSpPr/>
          <p:nvPr/>
        </p:nvSpPr>
        <p:spPr>
          <a:xfrm>
            <a:off x="2244158" y="737364"/>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Camilo Daza de Cúcuta</a:t>
            </a:r>
          </a:p>
        </p:txBody>
      </p:sp>
      <p:graphicFrame>
        <p:nvGraphicFramePr>
          <p:cNvPr id="5" name="Tabla 4"/>
          <p:cNvGraphicFramePr>
            <a:graphicFrameLocks noGrp="1"/>
          </p:cNvGraphicFramePr>
          <p:nvPr>
            <p:extLst>
              <p:ext uri="{D42A27DB-BD31-4B8C-83A1-F6EECF244321}">
                <p14:modId xmlns:p14="http://schemas.microsoft.com/office/powerpoint/2010/main" val="73483776"/>
              </p:ext>
            </p:extLst>
          </p:nvPr>
        </p:nvGraphicFramePr>
        <p:xfrm>
          <a:off x="6299610" y="4946674"/>
          <a:ext cx="3123424" cy="282526"/>
        </p:xfrm>
        <a:graphic>
          <a:graphicData uri="http://schemas.openxmlformats.org/drawingml/2006/table">
            <a:tbl>
              <a:tblPr firstRow="1" bandRow="1">
                <a:tableStyleId>{2A488322-F2BA-4B5B-9748-0D474271808F}</a:tableStyleId>
              </a:tblPr>
              <a:tblGrid>
                <a:gridCol w="1561712"/>
                <a:gridCol w="1561712"/>
              </a:tblGrid>
              <a:tr h="281354">
                <a:tc>
                  <a:txBody>
                    <a:bodyPr/>
                    <a:lstStyle/>
                    <a:p>
                      <a:pPr algn="ctr"/>
                      <a:r>
                        <a:rPr lang="es-MX" sz="1300" b="1" dirty="0" smtClean="0"/>
                        <a:t>Plazo</a:t>
                      </a:r>
                      <a:endParaRPr lang="es-MX" sz="1300" b="1" dirty="0"/>
                    </a:p>
                  </a:txBody>
                  <a:tcPr marL="84406" marR="84406" marT="42203" marB="42203">
                    <a:solidFill>
                      <a:schemeClr val="tx1">
                        <a:lumMod val="60000"/>
                        <a:lumOff val="40000"/>
                      </a:schemeClr>
                    </a:solidFill>
                  </a:tcPr>
                </a:tc>
                <a:tc>
                  <a:txBody>
                    <a:bodyPr/>
                    <a:lstStyle/>
                    <a:p>
                      <a:pPr algn="ctr"/>
                      <a:r>
                        <a:rPr lang="es-MX" sz="1300" b="1" baseline="0" dirty="0" smtClean="0"/>
                        <a:t>30 meses</a:t>
                      </a:r>
                      <a:endParaRPr lang="es-MX" sz="1300" b="1" dirty="0"/>
                    </a:p>
                  </a:txBody>
                  <a:tcPr marL="84406" marR="84406" marT="42203" marB="42203">
                    <a:solidFill>
                      <a:schemeClr val="tx1">
                        <a:lumMod val="60000"/>
                        <a:lumOff val="40000"/>
                      </a:schemeClr>
                    </a:solidFill>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396793389"/>
              </p:ext>
            </p:extLst>
          </p:nvPr>
        </p:nvGraphicFramePr>
        <p:xfrm>
          <a:off x="762558" y="4946674"/>
          <a:ext cx="5383980" cy="282526"/>
        </p:xfrm>
        <a:graphic>
          <a:graphicData uri="http://schemas.openxmlformats.org/drawingml/2006/table">
            <a:tbl>
              <a:tblPr firstRow="1" bandRow="1">
                <a:tableStyleId>{2A488322-F2BA-4B5B-9748-0D474271808F}</a:tableStyleId>
              </a:tblPr>
              <a:tblGrid>
                <a:gridCol w="2691990"/>
                <a:gridCol w="2691990"/>
              </a:tblGrid>
              <a:tr h="281354">
                <a:tc>
                  <a:txBody>
                    <a:bodyPr/>
                    <a:lstStyle/>
                    <a:p>
                      <a:pPr algn="ctr"/>
                      <a:r>
                        <a:rPr lang="es-MX" sz="1300" b="1" dirty="0" smtClean="0"/>
                        <a:t>Proyecto</a:t>
                      </a:r>
                      <a:r>
                        <a:rPr lang="es-MX" sz="1300" b="1" baseline="0" dirty="0" smtClean="0"/>
                        <a:t> por iniciar</a:t>
                      </a:r>
                      <a:endParaRPr lang="es-MX" sz="1300" b="1" dirty="0"/>
                    </a:p>
                  </a:txBody>
                  <a:tcPr marL="84406" marR="84406" marT="42203" marB="42203">
                    <a:solidFill>
                      <a:srgbClr val="FF0000"/>
                    </a:solidFill>
                  </a:tcPr>
                </a:tc>
                <a:tc>
                  <a:txBody>
                    <a:bodyPr/>
                    <a:lstStyle/>
                    <a:p>
                      <a:pPr algn="ctr"/>
                      <a:r>
                        <a:rPr lang="es-MX" sz="1300" dirty="0" smtClean="0"/>
                        <a:t>$33,800 millones</a:t>
                      </a:r>
                      <a:endParaRPr lang="es-MX" sz="1300" b="1" dirty="0"/>
                    </a:p>
                  </a:txBody>
                  <a:tcPr marL="84406" marR="84406" marT="42203" marB="42203">
                    <a:solidFill>
                      <a:srgbClr val="FF0000"/>
                    </a:solidFill>
                  </a:tcPr>
                </a:tc>
              </a:tr>
            </a:tbl>
          </a:graphicData>
        </a:graphic>
      </p:graphicFrame>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58" y="2035214"/>
            <a:ext cx="2694423" cy="1958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p:nvPr/>
        </p:nvPicPr>
        <p:blipFill rotWithShape="1">
          <a:blip r:embed="rId4" cstate="print">
            <a:extLst>
              <a:ext uri="{28A0092B-C50C-407E-A947-70E740481C1C}">
                <a14:useLocalDpi xmlns:a14="http://schemas.microsoft.com/office/drawing/2010/main" val="0"/>
              </a:ext>
            </a:extLst>
          </a:blip>
          <a:srcRect l="9852" t="7251" r="10484" b="12991"/>
          <a:stretch/>
        </p:blipFill>
        <p:spPr bwMode="auto">
          <a:xfrm>
            <a:off x="3751026" y="2009818"/>
            <a:ext cx="2714142" cy="1989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style>
          <a:lnRef idx="2">
            <a:schemeClr val="accent1"/>
          </a:lnRef>
          <a:fillRef idx="1001">
            <a:schemeClr val="lt1"/>
          </a:fillRef>
          <a:effectRef idx="0">
            <a:schemeClr val="accent1"/>
          </a:effectRef>
          <a:fontRef idx="minor">
            <a:schemeClr val="dk1"/>
          </a:fontRef>
        </p:style>
      </p:pic>
      <p:sp>
        <p:nvSpPr>
          <p:cNvPr id="10" name="Rectángulo 9"/>
          <p:cNvSpPr/>
          <p:nvPr/>
        </p:nvSpPr>
        <p:spPr>
          <a:xfrm>
            <a:off x="3778720" y="2035215"/>
            <a:ext cx="2610543" cy="245773"/>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108" b="1" dirty="0">
                <a:solidFill>
                  <a:schemeClr val="tx1">
                    <a:lumMod val="50000"/>
                  </a:schemeClr>
                </a:solidFill>
              </a:rPr>
              <a:t>Inversión Ejecutada: </a:t>
            </a:r>
            <a:r>
              <a:rPr lang="es-MX" altLang="es-MX" sz="1108" b="1" dirty="0" smtClean="0">
                <a:solidFill>
                  <a:schemeClr val="tx1">
                    <a:lumMod val="50000"/>
                  </a:schemeClr>
                </a:solidFill>
              </a:rPr>
              <a:t>$32 </a:t>
            </a:r>
            <a:r>
              <a:rPr lang="es-MX" altLang="es-MX" sz="1108" b="1" dirty="0">
                <a:solidFill>
                  <a:schemeClr val="tx1">
                    <a:lumMod val="50000"/>
                  </a:schemeClr>
                </a:solidFill>
              </a:rPr>
              <a:t>mil millones</a:t>
            </a:r>
            <a:endParaRPr lang="es-MX" altLang="es-MX" sz="1108" b="1" i="1" u="sng" dirty="0">
              <a:solidFill>
                <a:schemeClr val="tx1">
                  <a:lumMod val="50000"/>
                </a:schemeClr>
              </a:solidFill>
            </a:endParaRPr>
          </a:p>
        </p:txBody>
      </p:sp>
      <p:sp>
        <p:nvSpPr>
          <p:cNvPr id="13" name="Rectángulo 12"/>
          <p:cNvSpPr/>
          <p:nvPr/>
        </p:nvSpPr>
        <p:spPr>
          <a:xfrm>
            <a:off x="776536" y="5373215"/>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a:t>
            </a:r>
            <a:r>
              <a:rPr lang="es-MX" altLang="es-MX" sz="1200" b="1" dirty="0" smtClean="0">
                <a:solidFill>
                  <a:schemeClr val="tx1">
                    <a:lumMod val="50000"/>
                  </a:schemeClr>
                </a:solidFill>
              </a:rPr>
              <a:t>2013: </a:t>
            </a:r>
            <a:r>
              <a:rPr lang="es-MX" altLang="es-MX" sz="1200" b="1" i="1" u="sng" dirty="0" smtClean="0">
                <a:solidFill>
                  <a:schemeClr val="tx1">
                    <a:lumMod val="50000"/>
                  </a:schemeClr>
                </a:solidFill>
              </a:rPr>
              <a:t>894,920</a:t>
            </a:r>
            <a:r>
              <a:rPr lang="es-MX" sz="1200" b="1" i="1" u="sng" dirty="0" smtClean="0">
                <a:solidFill>
                  <a:schemeClr val="tx1">
                    <a:lumMod val="50000"/>
                  </a:schemeClr>
                </a:solidFill>
              </a:rPr>
              <a:t> </a:t>
            </a:r>
            <a:endParaRPr lang="es-MX" sz="1200" b="1" i="1" u="sng" dirty="0">
              <a:solidFill>
                <a:schemeClr val="tx1">
                  <a:lumMod val="50000"/>
                </a:schemeClr>
              </a:solidFill>
            </a:endParaRPr>
          </a:p>
        </p:txBody>
      </p:sp>
      <p:sp>
        <p:nvSpPr>
          <p:cNvPr id="14" name="Rectángulo 13"/>
          <p:cNvSpPr/>
          <p:nvPr/>
        </p:nvSpPr>
        <p:spPr>
          <a:xfrm>
            <a:off x="776536" y="5690748"/>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bg1"/>
                </a:solidFill>
              </a:rPr>
              <a:t>Pasajeros </a:t>
            </a:r>
            <a:r>
              <a:rPr lang="es-MX" altLang="es-MX" sz="1200" b="1" dirty="0" smtClean="0">
                <a:solidFill>
                  <a:schemeClr val="bg1"/>
                </a:solidFill>
              </a:rPr>
              <a:t>2014: </a:t>
            </a:r>
            <a:r>
              <a:rPr lang="es-MX" sz="1200" b="1" i="1" u="sng" dirty="0" smtClean="0">
                <a:solidFill>
                  <a:schemeClr val="bg1"/>
                </a:solidFill>
              </a:rPr>
              <a:t>1,016,515 </a:t>
            </a:r>
            <a:endParaRPr lang="es-MX" sz="1200" b="1" i="1" u="sng" dirty="0">
              <a:solidFill>
                <a:schemeClr val="bg1"/>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1616644017"/>
              </p:ext>
            </p:extLst>
          </p:nvPr>
        </p:nvGraphicFramePr>
        <p:xfrm>
          <a:off x="6686731" y="5380279"/>
          <a:ext cx="2736304" cy="494266"/>
        </p:xfrm>
        <a:graphic>
          <a:graphicData uri="http://schemas.openxmlformats.org/drawingml/2006/table">
            <a:tbl>
              <a:tblPr firstRow="1" bandRow="1">
                <a:tableStyleId>{D113A9D2-9D6B-4929-AA2D-F23B5EE8CBE7}</a:tableStyleId>
              </a:tblPr>
              <a:tblGrid>
                <a:gridCol w="2116709"/>
                <a:gridCol w="619595"/>
              </a:tblGrid>
              <a:tr h="2471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u="sng" strike="noStrike" dirty="0" smtClean="0">
                          <a:effectLst/>
                        </a:rPr>
                        <a:t>Inversiones (millones)</a:t>
                      </a:r>
                      <a:endParaRPr lang="es-ES" sz="1000" b="1" u="sng" strike="noStrike" dirty="0" smtClean="0">
                        <a:solidFill>
                          <a:schemeClr val="tx1"/>
                        </a:solidFill>
                        <a:effectLst/>
                        <a:latin typeface="+mn-lt"/>
                        <a:cs typeface="Arial" panose="020B0604020202020204" pitchFamily="34" charset="0"/>
                      </a:endParaRPr>
                    </a:p>
                  </a:txBody>
                  <a:tcPr marL="51435" marR="51435" marT="25718" marB="25718" anchor="ctr"/>
                </a:tc>
                <a:tc hMerge="1">
                  <a:txBody>
                    <a:bodyPr/>
                    <a:lstStyle/>
                    <a:p>
                      <a:pPr algn="ctr" fontAlgn="ctr"/>
                      <a:endParaRPr lang="es-CO" sz="1000" u="none" strike="noStrike" dirty="0" smtClean="0">
                        <a:solidFill>
                          <a:schemeClr val="tx1"/>
                        </a:solidFill>
                      </a:endParaRPr>
                    </a:p>
                  </a:txBody>
                  <a:tcPr marL="5358" marR="5358" marT="5358" marB="0" anchor="ctr"/>
                </a:tc>
              </a:tr>
              <a:tr h="247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Realizadas a 2014</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t> $32,000</a:t>
                      </a:r>
                      <a:endParaRPr lang="es-CO" sz="1000" u="none" strike="noStrike" dirty="0" smtClean="0">
                        <a:solidFill>
                          <a:schemeClr val="tx1"/>
                        </a:solidFill>
                      </a:endParaRPr>
                    </a:p>
                  </a:txBody>
                  <a:tcPr marL="5358" marR="5358" marT="5358" marB="0" anchor="ctr"/>
                </a:tc>
              </a:tr>
            </a:tbl>
          </a:graphicData>
        </a:graphic>
      </p:graphicFrame>
    </p:spTree>
    <p:extLst>
      <p:ext uri="{BB962C8B-B14F-4D97-AF65-F5344CB8AC3E}">
        <p14:creationId xmlns:p14="http://schemas.microsoft.com/office/powerpoint/2010/main" val="118679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80" y="126876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7"/>
          <p:cNvSpPr/>
          <p:nvPr/>
        </p:nvSpPr>
        <p:spPr>
          <a:xfrm>
            <a:off x="200472" y="716461"/>
            <a:ext cx="9505056" cy="300014"/>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685783"/>
            <a:r>
              <a:rPr lang="es-CO" b="1" dirty="0" smtClean="0">
                <a:solidFill>
                  <a:schemeClr val="tx1"/>
                </a:solidFill>
                <a:latin typeface="Arial" panose="020B0604020202020204" pitchFamily="34" charset="0"/>
                <a:ea typeface="MS Mincho" panose="02020609040205080304" pitchFamily="49" charset="-128"/>
                <a:cs typeface="Arial" panose="020B0604020202020204" pitchFamily="34" charset="0"/>
              </a:rPr>
              <a:t>Nuevo Proyecto: Obras Proyectadas – Camilo Daza</a:t>
            </a:r>
            <a:endParaRPr lang="es-CO"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7" name="Rectángulo 6"/>
          <p:cNvSpPr/>
          <p:nvPr/>
        </p:nvSpPr>
        <p:spPr>
          <a:xfrm>
            <a:off x="416496" y="1340768"/>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smtClean="0">
                <a:solidFill>
                  <a:schemeClr val="bg1"/>
                </a:solidFill>
              </a:rPr>
              <a:t>Inversión ANI: $33,800 millones </a:t>
            </a:r>
            <a:r>
              <a:rPr lang="es-MX" altLang="es-MX" sz="1200" b="1" dirty="0" err="1" smtClean="0">
                <a:solidFill>
                  <a:schemeClr val="bg1"/>
                </a:solidFill>
              </a:rPr>
              <a:t>aprox</a:t>
            </a:r>
            <a:endParaRPr lang="es-MX" sz="1200" b="1" i="1" u="sng" dirty="0">
              <a:solidFill>
                <a:schemeClr val="bg1"/>
              </a:solidFill>
            </a:endParaRPr>
          </a:p>
        </p:txBody>
      </p:sp>
    </p:spTree>
    <p:extLst>
      <p:ext uri="{BB962C8B-B14F-4D97-AF65-F5344CB8AC3E}">
        <p14:creationId xmlns:p14="http://schemas.microsoft.com/office/powerpoint/2010/main" val="219776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72" y="3573016"/>
            <a:ext cx="9144000" cy="2286000"/>
          </a:xfrm>
          <a:prstGeom prst="rect">
            <a:avLst/>
          </a:prstGeom>
        </p:spPr>
      </p:pic>
      <p:sp>
        <p:nvSpPr>
          <p:cNvPr id="2" name="Rectángulo redondeado 7"/>
          <p:cNvSpPr/>
          <p:nvPr/>
        </p:nvSpPr>
        <p:spPr>
          <a:xfrm>
            <a:off x="200472" y="716461"/>
            <a:ext cx="9505056" cy="300014"/>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685783"/>
            <a:r>
              <a:rPr lang="es-CO" b="1" dirty="0" smtClean="0">
                <a:solidFill>
                  <a:schemeClr val="tx1"/>
                </a:solidFill>
                <a:latin typeface="Arial" panose="020B0604020202020204" pitchFamily="34" charset="0"/>
                <a:ea typeface="MS Mincho" panose="02020609040205080304" pitchFamily="49" charset="-128"/>
                <a:cs typeface="Arial" panose="020B0604020202020204" pitchFamily="34" charset="0"/>
              </a:rPr>
              <a:t>Proyecto en estructuración: Obras Proyectadas – Camilo Daza</a:t>
            </a:r>
            <a:endParaRPr lang="es-CO"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4" name="Rectángulo 3"/>
          <p:cNvSpPr/>
          <p:nvPr/>
        </p:nvSpPr>
        <p:spPr>
          <a:xfrm>
            <a:off x="0" y="4327661"/>
            <a:ext cx="4953000" cy="2516073"/>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marL="171450" indent="-171450">
              <a:buFont typeface="Arial" panose="020B0604020202020204" pitchFamily="34" charset="0"/>
              <a:buChar char="•"/>
            </a:pPr>
            <a:r>
              <a:rPr lang="es-ES" sz="1050" dirty="0"/>
              <a:t>Ampliación Plataforma  Cuatro posiciones (dos posiciones de contacto y dos remotas tipo C).  15.347m² , adicionales a las existentes (cuatro de contacto tipo C y seis remotas tipo B, 39.000 m²)</a:t>
            </a:r>
          </a:p>
          <a:p>
            <a:pPr marL="171450" indent="-171450">
              <a:buFont typeface="Arial" panose="020B0604020202020204" pitchFamily="34" charset="0"/>
              <a:buChar char="•"/>
            </a:pPr>
            <a:r>
              <a:rPr lang="es-ES" sz="1050" dirty="0"/>
              <a:t>Terminal Existente 8.490m²</a:t>
            </a:r>
          </a:p>
          <a:p>
            <a:pPr marL="171450" indent="-171450">
              <a:buFont typeface="Arial" panose="020B0604020202020204" pitchFamily="34" charset="0"/>
              <a:buChar char="•"/>
            </a:pPr>
            <a:r>
              <a:rPr lang="es-ES" sz="1050" dirty="0"/>
              <a:t>Ampliación Terminal </a:t>
            </a:r>
            <a:r>
              <a:rPr lang="es-ES" sz="1050" dirty="0" smtClean="0"/>
              <a:t>4,647m² </a:t>
            </a:r>
            <a:endParaRPr lang="es-ES" sz="1050" dirty="0"/>
          </a:p>
          <a:p>
            <a:pPr marL="171450" indent="-171450">
              <a:buFont typeface="Arial" panose="020B0604020202020204" pitchFamily="34" charset="0"/>
              <a:buChar char="•"/>
            </a:pPr>
            <a:r>
              <a:rPr lang="es-ES" sz="1050" dirty="0"/>
              <a:t>Nueva área servicio en tierra 1.000 m² </a:t>
            </a:r>
          </a:p>
          <a:p>
            <a:pPr marL="171450" indent="-171450">
              <a:buFont typeface="Arial" panose="020B0604020202020204" pitchFamily="34" charset="0"/>
              <a:buChar char="•"/>
            </a:pPr>
            <a:r>
              <a:rPr lang="es-ES" sz="1050" dirty="0"/>
              <a:t>Traslado combustibles (</a:t>
            </a:r>
            <a:r>
              <a:rPr lang="es-ES" sz="1050" dirty="0" err="1"/>
              <a:t>Terpel</a:t>
            </a:r>
            <a:r>
              <a:rPr lang="es-ES" sz="1050" dirty="0"/>
              <a:t>, </a:t>
            </a:r>
            <a:r>
              <a:rPr lang="es-ES" sz="1050" dirty="0" err="1"/>
              <a:t>Icaro</a:t>
            </a:r>
            <a:r>
              <a:rPr lang="es-ES" sz="1050" dirty="0"/>
              <a:t>) 6.489 m²</a:t>
            </a:r>
          </a:p>
          <a:p>
            <a:pPr marL="171450" indent="-171450">
              <a:buFont typeface="Arial" panose="020B0604020202020204" pitchFamily="34" charset="0"/>
              <a:buChar char="•"/>
            </a:pPr>
            <a:r>
              <a:rPr lang="es-ES" sz="1050" dirty="0"/>
              <a:t>Acondicionamiento de parqueadero existente en esta fase  con pequeñas obras (7.204,75m²). Número de plazas existentes 266</a:t>
            </a:r>
          </a:p>
          <a:p>
            <a:pPr marL="171450" indent="-171450">
              <a:buFont typeface="Arial" panose="020B0604020202020204" pitchFamily="34" charset="0"/>
              <a:buChar char="•"/>
            </a:pPr>
            <a:r>
              <a:rPr lang="es-ES" sz="1050" dirty="0"/>
              <a:t>Área parqueadero y zona taxis 2.441,55m². Numero de plazas 100</a:t>
            </a:r>
          </a:p>
          <a:p>
            <a:pPr marL="171450" indent="-171450">
              <a:buFont typeface="Arial" panose="020B0604020202020204" pitchFamily="34" charset="0"/>
              <a:buChar char="•"/>
            </a:pPr>
            <a:r>
              <a:rPr lang="es-ES" sz="1050" dirty="0"/>
              <a:t>Áreas urbanas y viales  nuevos 5.072,61m²</a:t>
            </a:r>
          </a:p>
          <a:p>
            <a:pPr marL="171450" indent="-171450">
              <a:buFont typeface="Arial" panose="020B0604020202020204" pitchFamily="34" charset="0"/>
              <a:buChar char="•"/>
            </a:pPr>
            <a:r>
              <a:rPr lang="es-ES" sz="1050" dirty="0"/>
              <a:t>Viales interiores lado aire 1.494,46m²</a:t>
            </a:r>
          </a:p>
          <a:p>
            <a:pPr marL="171450" indent="-171450">
              <a:buFont typeface="Arial" panose="020B0604020202020204" pitchFamily="34" charset="0"/>
              <a:buChar char="•"/>
            </a:pPr>
            <a:r>
              <a:rPr lang="es-ES" sz="1050" dirty="0"/>
              <a:t>Zonas verdes 1.421,69m²</a:t>
            </a:r>
          </a:p>
          <a:p>
            <a:pPr marL="171450" indent="-171450">
              <a:buFont typeface="Arial" panose="020B0604020202020204" pitchFamily="34" charset="0"/>
              <a:buChar char="•"/>
            </a:pPr>
            <a:r>
              <a:rPr lang="es-ES" sz="1050" dirty="0"/>
              <a:t>Traslado y reposición pasarela </a:t>
            </a:r>
          </a:p>
          <a:p>
            <a:pPr marL="171450" indent="-171450">
              <a:buFont typeface="Arial" panose="020B0604020202020204" pitchFamily="34" charset="0"/>
              <a:buChar char="•"/>
            </a:pPr>
            <a:r>
              <a:rPr lang="es-ES" sz="1050" dirty="0"/>
              <a:t>Climatización </a:t>
            </a:r>
            <a:r>
              <a:rPr lang="es-ES" sz="1050" dirty="0" smtClean="0"/>
              <a:t> Total: 7,888m²</a:t>
            </a:r>
            <a:endParaRPr lang="es-ES" sz="1050"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72" y="1268760"/>
            <a:ext cx="9144000" cy="2286000"/>
          </a:xfrm>
          <a:prstGeom prst="rect">
            <a:avLst/>
          </a:prstGeom>
        </p:spPr>
      </p:pic>
    </p:spTree>
    <p:extLst>
      <p:ext uri="{BB962C8B-B14F-4D97-AF65-F5344CB8AC3E}">
        <p14:creationId xmlns:p14="http://schemas.microsoft.com/office/powerpoint/2010/main" val="412033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7"/>
          <p:cNvSpPr/>
          <p:nvPr/>
        </p:nvSpPr>
        <p:spPr>
          <a:xfrm>
            <a:off x="1891576" y="548680"/>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MX" dirty="0" smtClean="0">
                <a:solidFill>
                  <a:schemeClr val="bg1"/>
                </a:solidFill>
                <a:latin typeface="Impact" pitchFamily="34" charset="0"/>
                <a:cs typeface="Arial" pitchFamily="34" charset="0"/>
              </a:rPr>
              <a:t>Almirante Padilla - Riohacha</a:t>
            </a:r>
            <a:endParaRPr lang="es-CO" b="1" dirty="0">
              <a:solidFill>
                <a:schemeClr val="bg1"/>
              </a:solidFill>
              <a:latin typeface="Impact" pitchFamily="34" charset="0"/>
              <a:cs typeface="Arial" pitchFamily="34" charset="0"/>
            </a:endParaRPr>
          </a:p>
        </p:txBody>
      </p:sp>
      <p:sp>
        <p:nvSpPr>
          <p:cNvPr id="4" name="Rectángulo 3"/>
          <p:cNvSpPr/>
          <p:nvPr/>
        </p:nvSpPr>
        <p:spPr>
          <a:xfrm>
            <a:off x="4232920" y="4293096"/>
            <a:ext cx="4986692" cy="286232"/>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Inversión Ejecutada: </a:t>
            </a:r>
            <a:r>
              <a:rPr lang="es-MX" altLang="es-MX" sz="1400" b="1" dirty="0" smtClean="0">
                <a:solidFill>
                  <a:schemeClr val="tx1">
                    <a:lumMod val="50000"/>
                  </a:schemeClr>
                </a:solidFill>
              </a:rPr>
              <a:t>$12 </a:t>
            </a:r>
            <a:r>
              <a:rPr lang="es-MX" altLang="es-MX" sz="1400" b="1" dirty="0">
                <a:solidFill>
                  <a:schemeClr val="tx1">
                    <a:lumMod val="50000"/>
                  </a:schemeClr>
                </a:solidFill>
              </a:rPr>
              <a:t>mil millones</a:t>
            </a:r>
            <a:endParaRPr lang="es-MX" altLang="es-MX" sz="1400" b="1" i="1" u="sng" dirty="0">
              <a:solidFill>
                <a:schemeClr val="tx1">
                  <a:lumMod val="50000"/>
                </a:schemeClr>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3555270510"/>
              </p:ext>
            </p:extLst>
          </p:nvPr>
        </p:nvGraphicFramePr>
        <p:xfrm>
          <a:off x="560512" y="1051770"/>
          <a:ext cx="8784976" cy="3168352"/>
        </p:xfrm>
        <a:graphic>
          <a:graphicData uri="http://schemas.openxmlformats.org/drawingml/2006/table">
            <a:tbl>
              <a:tblPr firstRow="1" bandRow="1">
                <a:tableStyleId>{5C22544A-7EE6-4342-B048-85BDC9FD1C3A}</a:tableStyleId>
              </a:tblPr>
              <a:tblGrid>
                <a:gridCol w="4392488"/>
                <a:gridCol w="4392488"/>
              </a:tblGrid>
              <a:tr h="396044">
                <a:tc>
                  <a:txBody>
                    <a:bodyPr/>
                    <a:lstStyle/>
                    <a:p>
                      <a:pPr algn="ctr"/>
                      <a:r>
                        <a:rPr lang="es-MX" b="1" dirty="0" smtClean="0">
                          <a:solidFill>
                            <a:schemeClr val="tx1"/>
                          </a:solidFill>
                        </a:rPr>
                        <a:t>Antes</a:t>
                      </a:r>
                      <a:endParaRPr lang="es-MX" b="1" dirty="0">
                        <a:solidFill>
                          <a:schemeClr val="tx1"/>
                        </a:solidFill>
                      </a:endParaRPr>
                    </a:p>
                  </a:txBody>
                  <a:tcPr/>
                </a:tc>
                <a:tc>
                  <a:txBody>
                    <a:bodyPr/>
                    <a:lstStyle/>
                    <a:p>
                      <a:pPr algn="ctr"/>
                      <a:r>
                        <a:rPr lang="es-MX" b="1" dirty="0" smtClean="0">
                          <a:solidFill>
                            <a:schemeClr val="tx1"/>
                          </a:solidFill>
                        </a:rPr>
                        <a:t>Hoy</a:t>
                      </a:r>
                      <a:endParaRPr lang="es-MX" b="1" dirty="0">
                        <a:solidFill>
                          <a:schemeClr val="tx1"/>
                        </a:solidFill>
                      </a:endParaRPr>
                    </a:p>
                  </a:txBody>
                  <a:tcPr/>
                </a:tc>
              </a:tr>
              <a:tr h="2772308">
                <a:tc>
                  <a:txBody>
                    <a:bodyPr/>
                    <a:lstStyle/>
                    <a:p>
                      <a:endParaRPr lang="es-MX" dirty="0"/>
                    </a:p>
                  </a:txBody>
                  <a:tcPr/>
                </a:tc>
                <a:tc>
                  <a:txBody>
                    <a:bodyPr/>
                    <a:lstStyle/>
                    <a:p>
                      <a:endParaRPr lang="es-MX" dirty="0"/>
                    </a:p>
                  </a:txBody>
                  <a:tcPr/>
                </a:tc>
              </a:tr>
            </a:tbl>
          </a:graphicData>
        </a:graphic>
      </p:graphicFrame>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948" y="4365104"/>
            <a:ext cx="3347864" cy="1572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4 Tabla"/>
          <p:cNvGraphicFramePr>
            <a:graphicFrameLocks noGrp="1"/>
          </p:cNvGraphicFramePr>
          <p:nvPr>
            <p:extLst>
              <p:ext uri="{D42A27DB-BD31-4B8C-83A1-F6EECF244321}">
                <p14:modId xmlns:p14="http://schemas.microsoft.com/office/powerpoint/2010/main" val="3991865865"/>
              </p:ext>
            </p:extLst>
          </p:nvPr>
        </p:nvGraphicFramePr>
        <p:xfrm>
          <a:off x="776536" y="4460165"/>
          <a:ext cx="1278974" cy="335280"/>
        </p:xfrm>
        <a:graphic>
          <a:graphicData uri="http://schemas.openxmlformats.org/drawingml/2006/table">
            <a:tbl>
              <a:tblPr firstRow="1" bandRow="1">
                <a:tableStyleId>{16D9F66E-5EB9-4882-86FB-DCBF35E3C3E4}</a:tableStyleId>
              </a:tblPr>
              <a:tblGrid>
                <a:gridCol w="1278974"/>
              </a:tblGrid>
              <a:tr h="288032">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s-CO" sz="1600" u="sng" kern="1200" baseline="0" dirty="0" smtClean="0">
                          <a:solidFill>
                            <a:schemeClr val="dk1"/>
                          </a:solidFill>
                          <a:effectLst/>
                          <a:latin typeface="+mn-lt"/>
                          <a:ea typeface="+mn-ea"/>
                          <a:cs typeface="+mn-cs"/>
                        </a:rPr>
                        <a:t>Proyecto</a:t>
                      </a:r>
                    </a:p>
                  </a:txBody>
                  <a:tcPr>
                    <a:solidFill>
                      <a:schemeClr val="bg1">
                        <a:lumMod val="95000"/>
                      </a:schemeClr>
                    </a:solidFill>
                  </a:tcPr>
                </a:tc>
              </a:tr>
            </a:tbl>
          </a:graphicData>
        </a:graphic>
      </p:graphicFrame>
      <p:pic>
        <p:nvPicPr>
          <p:cNvPr id="8" name="16 Imagen" descr="http://2.bp.blogspot.com/-5h-mhH1uDPs/UjZsjwGRaiI/AAAAAAAAARw/koKcClZJWJo/s1600/almirante.jpg"/>
          <p:cNvPicPr/>
          <p:nvPr/>
        </p:nvPicPr>
        <p:blipFill>
          <a:blip r:embed="rId3">
            <a:extLst>
              <a:ext uri="{28A0092B-C50C-407E-A947-70E740481C1C}">
                <a14:useLocalDpi xmlns:a14="http://schemas.microsoft.com/office/drawing/2010/main" val="0"/>
              </a:ext>
            </a:extLst>
          </a:blip>
          <a:srcRect/>
          <a:stretch>
            <a:fillRect/>
          </a:stretch>
        </p:blipFill>
        <p:spPr bwMode="auto">
          <a:xfrm>
            <a:off x="704626" y="1555826"/>
            <a:ext cx="4158529" cy="2665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4 Tabla"/>
          <p:cNvGraphicFramePr>
            <a:graphicFrameLocks noGrp="1"/>
          </p:cNvGraphicFramePr>
          <p:nvPr>
            <p:extLst>
              <p:ext uri="{D42A27DB-BD31-4B8C-83A1-F6EECF244321}">
                <p14:modId xmlns:p14="http://schemas.microsoft.com/office/powerpoint/2010/main" val="452640097"/>
              </p:ext>
            </p:extLst>
          </p:nvPr>
        </p:nvGraphicFramePr>
        <p:xfrm>
          <a:off x="4232920" y="4641696"/>
          <a:ext cx="4032448" cy="762000"/>
        </p:xfrm>
        <a:graphic>
          <a:graphicData uri="http://schemas.openxmlformats.org/drawingml/2006/table">
            <a:tbl>
              <a:tblPr firstRow="1" bandRow="1">
                <a:tableStyleId>{16D9F66E-5EB9-4882-86FB-DCBF35E3C3E4}</a:tableStyleId>
              </a:tblPr>
              <a:tblGrid>
                <a:gridCol w="4032448"/>
              </a:tblGrid>
              <a:tr h="720080">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b="1" kern="1200" baseline="0" dirty="0" smtClean="0">
                          <a:solidFill>
                            <a:schemeClr val="dk1"/>
                          </a:solidFill>
                          <a:effectLst/>
                          <a:latin typeface="+mn-lt"/>
                          <a:ea typeface="+mn-ea"/>
                          <a:cs typeface="+mn-cs"/>
                        </a:rPr>
                        <a:t>Proyecto de Climatización áreas públicas:</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b="0" kern="1200" baseline="0" dirty="0" smtClean="0">
                          <a:solidFill>
                            <a:schemeClr val="dk1"/>
                          </a:solidFill>
                          <a:effectLst/>
                          <a:latin typeface="+mn-lt"/>
                          <a:ea typeface="+mn-ea"/>
                          <a:cs typeface="+mn-cs"/>
                        </a:rPr>
                        <a:t>Inversión $1,781 millones</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b="0" kern="1200" baseline="0" dirty="0" smtClean="0">
                          <a:solidFill>
                            <a:schemeClr val="dk1"/>
                          </a:solidFill>
                          <a:effectLst/>
                          <a:latin typeface="+mn-lt"/>
                          <a:ea typeface="+mn-ea"/>
                          <a:cs typeface="+mn-cs"/>
                        </a:rPr>
                        <a:t>Inicio 17 de abril de 2015</a:t>
                      </a:r>
                      <a:endParaRPr lang="es-CO" sz="1400" b="0" kern="1200" baseline="0" dirty="0" smtClean="0">
                        <a:solidFill>
                          <a:schemeClr val="dk1"/>
                        </a:solidFill>
                        <a:effectLst/>
                        <a:latin typeface="+mn-lt"/>
                        <a:ea typeface="+mn-ea"/>
                        <a:cs typeface="+mn-cs"/>
                      </a:endParaRPr>
                    </a:p>
                  </a:txBody>
                  <a:tcPr>
                    <a:solidFill>
                      <a:srgbClr val="00B050"/>
                    </a:solidFill>
                  </a:tcPr>
                </a:tc>
              </a:tr>
            </a:tbl>
          </a:graphicData>
        </a:graphic>
      </p:graphicFrame>
      <p:sp>
        <p:nvSpPr>
          <p:cNvPr id="12" name="Rectángulo 11"/>
          <p:cNvSpPr/>
          <p:nvPr/>
        </p:nvSpPr>
        <p:spPr>
          <a:xfrm>
            <a:off x="702948" y="6082201"/>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a:t>
            </a:r>
            <a:r>
              <a:rPr lang="es-MX" altLang="es-MX" sz="1200" b="1" dirty="0" smtClean="0">
                <a:solidFill>
                  <a:schemeClr val="tx1">
                    <a:lumMod val="50000"/>
                  </a:schemeClr>
                </a:solidFill>
              </a:rPr>
              <a:t>2013: </a:t>
            </a:r>
            <a:r>
              <a:rPr lang="es-MX" sz="1200" b="1" i="1" u="sng" dirty="0" smtClean="0">
                <a:solidFill>
                  <a:schemeClr val="tx1">
                    <a:lumMod val="50000"/>
                  </a:schemeClr>
                </a:solidFill>
              </a:rPr>
              <a:t>111.372 </a:t>
            </a:r>
            <a:endParaRPr lang="es-MX" sz="1200" b="1" i="1" u="sng" dirty="0">
              <a:solidFill>
                <a:schemeClr val="tx1">
                  <a:lumMod val="50000"/>
                </a:schemeClr>
              </a:solidFill>
            </a:endParaRPr>
          </a:p>
        </p:txBody>
      </p:sp>
      <p:sp>
        <p:nvSpPr>
          <p:cNvPr id="13" name="Rectángulo 12"/>
          <p:cNvSpPr/>
          <p:nvPr/>
        </p:nvSpPr>
        <p:spPr>
          <a:xfrm>
            <a:off x="702948" y="6399734"/>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bg1"/>
                </a:solidFill>
              </a:rPr>
              <a:t>Pasajeros </a:t>
            </a:r>
            <a:r>
              <a:rPr lang="es-MX" altLang="es-MX" sz="1200" b="1" dirty="0" smtClean="0">
                <a:solidFill>
                  <a:schemeClr val="bg1"/>
                </a:solidFill>
              </a:rPr>
              <a:t>2014: 143,772</a:t>
            </a:r>
            <a:r>
              <a:rPr lang="es-MX" sz="1200" b="1" i="1" u="sng" dirty="0" smtClean="0">
                <a:solidFill>
                  <a:schemeClr val="bg1"/>
                </a:solidFill>
              </a:rPr>
              <a:t> </a:t>
            </a:r>
            <a:endParaRPr lang="es-MX" sz="1200" b="1" i="1" u="sng" dirty="0">
              <a:solidFill>
                <a:schemeClr val="bg1"/>
              </a:solidFill>
            </a:endParaRPr>
          </a:p>
        </p:txBody>
      </p:sp>
      <p:graphicFrame>
        <p:nvGraphicFramePr>
          <p:cNvPr id="14" name="Tabla 13"/>
          <p:cNvGraphicFramePr>
            <a:graphicFrameLocks noGrp="1"/>
          </p:cNvGraphicFramePr>
          <p:nvPr>
            <p:extLst>
              <p:ext uri="{D42A27DB-BD31-4B8C-83A1-F6EECF244321}">
                <p14:modId xmlns:p14="http://schemas.microsoft.com/office/powerpoint/2010/main" val="1458281009"/>
              </p:ext>
            </p:extLst>
          </p:nvPr>
        </p:nvGraphicFramePr>
        <p:xfrm>
          <a:off x="5385048" y="5451332"/>
          <a:ext cx="2836789" cy="494266"/>
        </p:xfrm>
        <a:graphic>
          <a:graphicData uri="http://schemas.openxmlformats.org/drawingml/2006/table">
            <a:tbl>
              <a:tblPr firstRow="1" bandRow="1">
                <a:tableStyleId>{D113A9D2-9D6B-4929-AA2D-F23B5EE8CBE7}</a:tableStyleId>
              </a:tblPr>
              <a:tblGrid>
                <a:gridCol w="2116709"/>
                <a:gridCol w="720080"/>
              </a:tblGrid>
              <a:tr h="2471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u="sng" strike="noStrike" dirty="0" smtClean="0">
                          <a:effectLst/>
                        </a:rPr>
                        <a:t>Inversiones</a:t>
                      </a:r>
                      <a:endParaRPr lang="es-ES" sz="1000" b="1" u="sng" strike="noStrike" dirty="0" smtClean="0">
                        <a:solidFill>
                          <a:schemeClr val="tx1"/>
                        </a:solidFill>
                        <a:effectLst/>
                        <a:latin typeface="+mn-lt"/>
                        <a:cs typeface="Arial" panose="020B0604020202020204" pitchFamily="34" charset="0"/>
                      </a:endParaRPr>
                    </a:p>
                  </a:txBody>
                  <a:tcPr marL="51435" marR="51435" marT="25718" marB="25718" anchor="ctr"/>
                </a:tc>
                <a:tc hMerge="1">
                  <a:txBody>
                    <a:bodyPr/>
                    <a:lstStyle/>
                    <a:p>
                      <a:pPr algn="ctr" fontAlgn="ctr"/>
                      <a:endParaRPr lang="es-CO" sz="1000" u="none" strike="noStrike" dirty="0" smtClean="0">
                        <a:solidFill>
                          <a:schemeClr val="tx1"/>
                        </a:solidFill>
                      </a:endParaRPr>
                    </a:p>
                  </a:txBody>
                  <a:tcPr marL="5358" marR="5358" marT="5358" marB="0" anchor="ctr"/>
                </a:tc>
              </a:tr>
              <a:tr h="247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Realizadas a 2014</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t> $12,000</a:t>
                      </a:r>
                      <a:endParaRPr lang="es-CO" sz="1000" u="none" strike="noStrike" dirty="0" smtClean="0">
                        <a:solidFill>
                          <a:schemeClr val="tx1"/>
                        </a:solidFill>
                      </a:endParaRPr>
                    </a:p>
                  </a:txBody>
                  <a:tcPr marL="5358" marR="5358" marT="5358" marB="0" anchor="ctr"/>
                </a:tc>
              </a:tr>
            </a:tbl>
          </a:graphicData>
        </a:graphic>
      </p:graphicFrame>
      <p:sp>
        <p:nvSpPr>
          <p:cNvPr id="3" name="Rectángulo redondeado 2"/>
          <p:cNvSpPr/>
          <p:nvPr/>
        </p:nvSpPr>
        <p:spPr>
          <a:xfrm>
            <a:off x="8409384" y="4651336"/>
            <a:ext cx="936104" cy="7938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t>780 m</a:t>
            </a:r>
            <a:r>
              <a:rPr lang="es-CO" baseline="30000" dirty="0" smtClean="0"/>
              <a:t>2</a:t>
            </a:r>
            <a:endParaRPr lang="es-CO" dirty="0"/>
          </a:p>
        </p:txBody>
      </p:sp>
      <p:pic>
        <p:nvPicPr>
          <p:cNvPr id="15" name="Imagen 14"/>
          <p:cNvPicPr>
            <a:picLocks noChangeAspect="1"/>
          </p:cNvPicPr>
          <p:nvPr/>
        </p:nvPicPr>
        <p:blipFill>
          <a:blip r:embed="rId4"/>
          <a:stretch>
            <a:fillRect/>
          </a:stretch>
        </p:blipFill>
        <p:spPr>
          <a:xfrm>
            <a:off x="4983878" y="1491245"/>
            <a:ext cx="4340728" cy="2847079"/>
          </a:xfrm>
          <a:prstGeom prst="rect">
            <a:avLst/>
          </a:prstGeom>
        </p:spPr>
      </p:pic>
    </p:spTree>
    <p:extLst>
      <p:ext uri="{BB962C8B-B14F-4D97-AF65-F5344CB8AC3E}">
        <p14:creationId xmlns:p14="http://schemas.microsoft.com/office/powerpoint/2010/main" val="359785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7"/>
          <p:cNvSpPr/>
          <p:nvPr/>
        </p:nvSpPr>
        <p:spPr>
          <a:xfrm>
            <a:off x="2468689" y="620688"/>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Avances </a:t>
            </a:r>
            <a:endPar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4"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2" name="Imagen 1"/>
          <p:cNvPicPr>
            <a:picLocks noChangeAspect="1"/>
          </p:cNvPicPr>
          <p:nvPr/>
        </p:nvPicPr>
        <p:blipFill>
          <a:blip r:embed="rId2"/>
          <a:stretch>
            <a:fillRect/>
          </a:stretch>
        </p:blipFill>
        <p:spPr>
          <a:xfrm>
            <a:off x="1784648" y="1127102"/>
            <a:ext cx="6582549" cy="5252725"/>
          </a:xfrm>
          <a:prstGeom prst="rect">
            <a:avLst/>
          </a:prstGeom>
        </p:spPr>
      </p:pic>
    </p:spTree>
    <p:extLst>
      <p:ext uri="{BB962C8B-B14F-4D97-AF65-F5344CB8AC3E}">
        <p14:creationId xmlns:p14="http://schemas.microsoft.com/office/powerpoint/2010/main" val="260002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7"/>
          <p:cNvSpPr/>
          <p:nvPr/>
        </p:nvSpPr>
        <p:spPr>
          <a:xfrm>
            <a:off x="2468689" y="620688"/>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Avances </a:t>
            </a:r>
            <a:endPar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4"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5" name="Imagen 4"/>
          <p:cNvPicPr>
            <a:picLocks noChangeAspect="1"/>
          </p:cNvPicPr>
          <p:nvPr/>
        </p:nvPicPr>
        <p:blipFill>
          <a:blip r:embed="rId2"/>
          <a:stretch>
            <a:fillRect/>
          </a:stretch>
        </p:blipFill>
        <p:spPr>
          <a:xfrm>
            <a:off x="1928664" y="1124744"/>
            <a:ext cx="6439086" cy="4754820"/>
          </a:xfrm>
          <a:prstGeom prst="rect">
            <a:avLst/>
          </a:prstGeom>
        </p:spPr>
      </p:pic>
    </p:spTree>
    <p:extLst>
      <p:ext uri="{BB962C8B-B14F-4D97-AF65-F5344CB8AC3E}">
        <p14:creationId xmlns:p14="http://schemas.microsoft.com/office/powerpoint/2010/main" val="258459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7"/>
          <p:cNvSpPr/>
          <p:nvPr/>
        </p:nvSpPr>
        <p:spPr>
          <a:xfrm>
            <a:off x="1932440" y="836712"/>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n-US" dirty="0" err="1" smtClean="0">
                <a:solidFill>
                  <a:schemeClr val="bg1"/>
                </a:solidFill>
                <a:latin typeface="Impact" pitchFamily="34" charset="0"/>
                <a:cs typeface="Arial" pitchFamily="34" charset="0"/>
              </a:rPr>
              <a:t>Yariguíes</a:t>
            </a:r>
            <a:r>
              <a:rPr lang="en-US" dirty="0" smtClean="0">
                <a:solidFill>
                  <a:schemeClr val="bg1"/>
                </a:solidFill>
                <a:latin typeface="Impact" pitchFamily="34" charset="0"/>
                <a:cs typeface="Arial" pitchFamily="34" charset="0"/>
              </a:rPr>
              <a:t> - Barrancabermeja</a:t>
            </a:r>
            <a:endParaRPr lang="es-CO" b="1" dirty="0">
              <a:solidFill>
                <a:schemeClr val="bg1"/>
              </a:solidFill>
              <a:latin typeface="Impact" pitchFamily="34" charset="0"/>
              <a:cs typeface="Arial" pitchFamily="34" charset="0"/>
            </a:endParaRPr>
          </a:p>
        </p:txBody>
      </p:sp>
      <p:sp>
        <p:nvSpPr>
          <p:cNvPr id="5" name="Rectángulo 4"/>
          <p:cNvSpPr/>
          <p:nvPr/>
        </p:nvSpPr>
        <p:spPr>
          <a:xfrm>
            <a:off x="416496" y="1426626"/>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a:t>
            </a:r>
            <a:r>
              <a:rPr lang="es-MX" altLang="es-MX" sz="1200" b="1" dirty="0" smtClean="0">
                <a:solidFill>
                  <a:schemeClr val="tx1">
                    <a:lumMod val="50000"/>
                  </a:schemeClr>
                </a:solidFill>
              </a:rPr>
              <a:t>2013: </a:t>
            </a:r>
            <a:r>
              <a:rPr lang="es-MX" altLang="es-MX" sz="1200" b="1" i="1" u="sng" dirty="0" smtClean="0">
                <a:solidFill>
                  <a:schemeClr val="tx1">
                    <a:lumMod val="50000"/>
                  </a:schemeClr>
                </a:solidFill>
              </a:rPr>
              <a:t>218,223</a:t>
            </a:r>
            <a:r>
              <a:rPr lang="es-MX" sz="1200" b="1" i="1" u="sng" dirty="0" smtClean="0">
                <a:solidFill>
                  <a:schemeClr val="tx1">
                    <a:lumMod val="50000"/>
                  </a:schemeClr>
                </a:solidFill>
              </a:rPr>
              <a:t> </a:t>
            </a:r>
            <a:endParaRPr lang="es-MX" sz="1200" b="1" i="1" u="sng" dirty="0">
              <a:solidFill>
                <a:schemeClr val="tx1">
                  <a:lumMod val="50000"/>
                </a:schemeClr>
              </a:solidFill>
            </a:endParaRPr>
          </a:p>
        </p:txBody>
      </p:sp>
      <p:sp>
        <p:nvSpPr>
          <p:cNvPr id="6" name="Rectángulo 5"/>
          <p:cNvSpPr/>
          <p:nvPr/>
        </p:nvSpPr>
        <p:spPr>
          <a:xfrm>
            <a:off x="4592960" y="1412776"/>
            <a:ext cx="4680520" cy="286232"/>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Inversión Ejecutada: </a:t>
            </a:r>
            <a:r>
              <a:rPr lang="es-MX" altLang="es-MX" sz="1400" b="1" dirty="0" smtClean="0">
                <a:solidFill>
                  <a:schemeClr val="tx1">
                    <a:lumMod val="50000"/>
                  </a:schemeClr>
                </a:solidFill>
              </a:rPr>
              <a:t>$14 </a:t>
            </a:r>
            <a:r>
              <a:rPr lang="es-MX" altLang="es-MX" sz="1400" b="1" dirty="0">
                <a:solidFill>
                  <a:schemeClr val="tx1">
                    <a:lumMod val="50000"/>
                  </a:schemeClr>
                </a:solidFill>
              </a:rPr>
              <a:t>mil millones</a:t>
            </a:r>
            <a:endParaRPr lang="es-MX" altLang="es-MX" sz="1400" b="1" i="1" u="sng" dirty="0">
              <a:solidFill>
                <a:schemeClr val="tx1">
                  <a:lumMod val="50000"/>
                </a:schemeClr>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812749261"/>
              </p:ext>
            </p:extLst>
          </p:nvPr>
        </p:nvGraphicFramePr>
        <p:xfrm>
          <a:off x="488504" y="2060848"/>
          <a:ext cx="8784976" cy="3168352"/>
        </p:xfrm>
        <a:graphic>
          <a:graphicData uri="http://schemas.openxmlformats.org/drawingml/2006/table">
            <a:tbl>
              <a:tblPr firstRow="1" bandRow="1">
                <a:tableStyleId>{5C22544A-7EE6-4342-B048-85BDC9FD1C3A}</a:tableStyleId>
              </a:tblPr>
              <a:tblGrid>
                <a:gridCol w="4392488"/>
                <a:gridCol w="4392488"/>
              </a:tblGrid>
              <a:tr h="396044">
                <a:tc>
                  <a:txBody>
                    <a:bodyPr/>
                    <a:lstStyle/>
                    <a:p>
                      <a:pPr algn="ctr"/>
                      <a:r>
                        <a:rPr lang="es-MX" b="1" dirty="0" smtClean="0">
                          <a:solidFill>
                            <a:schemeClr val="tx1"/>
                          </a:solidFill>
                        </a:rPr>
                        <a:t>Antes</a:t>
                      </a:r>
                      <a:endParaRPr lang="es-MX" b="1" dirty="0">
                        <a:solidFill>
                          <a:schemeClr val="tx1"/>
                        </a:solidFill>
                      </a:endParaRPr>
                    </a:p>
                  </a:txBody>
                  <a:tcPr/>
                </a:tc>
                <a:tc>
                  <a:txBody>
                    <a:bodyPr/>
                    <a:lstStyle/>
                    <a:p>
                      <a:pPr algn="ctr"/>
                      <a:endParaRPr lang="es-MX" b="1" dirty="0">
                        <a:solidFill>
                          <a:schemeClr val="tx1"/>
                        </a:solidFill>
                      </a:endParaRPr>
                    </a:p>
                  </a:txBody>
                  <a:tcPr/>
                </a:tc>
              </a:tr>
              <a:tr h="2772308">
                <a:tc>
                  <a:txBody>
                    <a:bodyPr/>
                    <a:lstStyle/>
                    <a:p>
                      <a:endParaRPr lang="es-MX" dirty="0"/>
                    </a:p>
                  </a:txBody>
                  <a:tcPr/>
                </a:tc>
                <a:tc>
                  <a:txBody>
                    <a:bodyPr/>
                    <a:lstStyle/>
                    <a:p>
                      <a:endParaRPr lang="es-MX" dirty="0"/>
                    </a:p>
                  </a:txBody>
                  <a:tcPr/>
                </a:tc>
              </a:tr>
            </a:tbl>
          </a:graphicData>
        </a:graphic>
      </p:graphicFrame>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025" y="2564904"/>
            <a:ext cx="3762163" cy="2597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9" y="2564905"/>
            <a:ext cx="4044501" cy="2601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ángulo 9"/>
          <p:cNvSpPr/>
          <p:nvPr/>
        </p:nvSpPr>
        <p:spPr>
          <a:xfrm>
            <a:off x="416496" y="1744159"/>
            <a:ext cx="4104456" cy="258532"/>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bg1"/>
                </a:solidFill>
              </a:rPr>
              <a:t>Pasajeros </a:t>
            </a:r>
            <a:r>
              <a:rPr lang="es-MX" altLang="es-MX" sz="1200" b="1" dirty="0" smtClean="0">
                <a:solidFill>
                  <a:schemeClr val="bg1"/>
                </a:solidFill>
              </a:rPr>
              <a:t>2014: </a:t>
            </a:r>
            <a:r>
              <a:rPr lang="es-MX" sz="1200" b="1" i="1" u="sng" dirty="0" smtClean="0">
                <a:solidFill>
                  <a:schemeClr val="bg1"/>
                </a:solidFill>
              </a:rPr>
              <a:t>226,057 </a:t>
            </a:r>
            <a:endParaRPr lang="es-MX" sz="1200" b="1" i="1" u="sng" dirty="0">
              <a:solidFill>
                <a:schemeClr val="bg1"/>
              </a:solidFill>
            </a:endParaRPr>
          </a:p>
        </p:txBody>
      </p:sp>
      <p:graphicFrame>
        <p:nvGraphicFramePr>
          <p:cNvPr id="11" name="Tabla 10"/>
          <p:cNvGraphicFramePr>
            <a:graphicFrameLocks noGrp="1"/>
          </p:cNvGraphicFramePr>
          <p:nvPr>
            <p:extLst>
              <p:ext uri="{D42A27DB-BD31-4B8C-83A1-F6EECF244321}">
                <p14:modId xmlns:p14="http://schemas.microsoft.com/office/powerpoint/2010/main" val="1094629377"/>
              </p:ext>
            </p:extLst>
          </p:nvPr>
        </p:nvGraphicFramePr>
        <p:xfrm>
          <a:off x="488504" y="5591040"/>
          <a:ext cx="2836789" cy="494266"/>
        </p:xfrm>
        <a:graphic>
          <a:graphicData uri="http://schemas.openxmlformats.org/drawingml/2006/table">
            <a:tbl>
              <a:tblPr firstRow="1" bandRow="1">
                <a:tableStyleId>{D113A9D2-9D6B-4929-AA2D-F23B5EE8CBE7}</a:tableStyleId>
              </a:tblPr>
              <a:tblGrid>
                <a:gridCol w="2116709"/>
                <a:gridCol w="720080"/>
              </a:tblGrid>
              <a:tr h="2471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u="sng" strike="noStrike" dirty="0" smtClean="0">
                          <a:effectLst/>
                        </a:rPr>
                        <a:t>Inversiones</a:t>
                      </a:r>
                      <a:endParaRPr lang="es-ES" sz="1000" b="1" u="sng" strike="noStrike" dirty="0" smtClean="0">
                        <a:solidFill>
                          <a:schemeClr val="tx1"/>
                        </a:solidFill>
                        <a:effectLst/>
                        <a:latin typeface="+mn-lt"/>
                        <a:cs typeface="Arial" panose="020B0604020202020204" pitchFamily="34" charset="0"/>
                      </a:endParaRPr>
                    </a:p>
                  </a:txBody>
                  <a:tcPr marL="51435" marR="51435" marT="25718" marB="25718" anchor="ctr"/>
                </a:tc>
                <a:tc hMerge="1">
                  <a:txBody>
                    <a:bodyPr/>
                    <a:lstStyle/>
                    <a:p>
                      <a:pPr algn="ctr" fontAlgn="ctr"/>
                      <a:endParaRPr lang="es-CO" sz="1000" u="none" strike="noStrike" dirty="0" smtClean="0">
                        <a:solidFill>
                          <a:schemeClr val="tx1"/>
                        </a:solidFill>
                      </a:endParaRPr>
                    </a:p>
                  </a:txBody>
                  <a:tcPr marL="5358" marR="5358" marT="5358" marB="0" anchor="ctr"/>
                </a:tc>
              </a:tr>
              <a:tr h="247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u="none" strike="noStrike" dirty="0" smtClean="0">
                          <a:effectLst/>
                        </a:rPr>
                        <a:t>Inversiones Realizadas a 2014</a:t>
                      </a:r>
                      <a:endParaRPr lang="es-ES" sz="1000" b="1" u="none" strike="noStrike" dirty="0" smtClean="0">
                        <a:solidFill>
                          <a:schemeClr val="tx1"/>
                        </a:solidFill>
                        <a:effectLst/>
                        <a:latin typeface="+mn-lt"/>
                        <a:cs typeface="Arial" panose="020B0604020202020204" pitchFamily="34" charset="0"/>
                      </a:endParaRPr>
                    </a:p>
                  </a:txBody>
                  <a:tcPr marL="51435" marR="51435" marT="25718" marB="25718" anchor="ctr"/>
                </a:tc>
                <a:tc>
                  <a:txBody>
                    <a:bodyPr/>
                    <a:lstStyle/>
                    <a:p>
                      <a:pPr algn="ctr" fontAlgn="ctr"/>
                      <a:r>
                        <a:rPr lang="es-CO" sz="1000" u="none" strike="noStrike" dirty="0" smtClean="0"/>
                        <a:t> $14.000</a:t>
                      </a:r>
                      <a:endParaRPr lang="es-CO" sz="1000" u="none" strike="noStrike" dirty="0" smtClean="0">
                        <a:solidFill>
                          <a:schemeClr val="tx1"/>
                        </a:solidFill>
                      </a:endParaRPr>
                    </a:p>
                  </a:txBody>
                  <a:tcPr marL="5358" marR="5358" marT="5358" marB="0" anchor="ctr"/>
                </a:tc>
              </a:tr>
            </a:tbl>
          </a:graphicData>
        </a:graphic>
      </p:graphicFrame>
      <p:graphicFrame>
        <p:nvGraphicFramePr>
          <p:cNvPr id="12" name="4 Tabla"/>
          <p:cNvGraphicFramePr>
            <a:graphicFrameLocks noGrp="1"/>
          </p:cNvGraphicFramePr>
          <p:nvPr>
            <p:extLst>
              <p:ext uri="{D42A27DB-BD31-4B8C-83A1-F6EECF244321}">
                <p14:modId xmlns:p14="http://schemas.microsoft.com/office/powerpoint/2010/main" val="2284950243"/>
              </p:ext>
            </p:extLst>
          </p:nvPr>
        </p:nvGraphicFramePr>
        <p:xfrm>
          <a:off x="3800872" y="5559532"/>
          <a:ext cx="3528392" cy="731520"/>
        </p:xfrm>
        <a:graphic>
          <a:graphicData uri="http://schemas.openxmlformats.org/drawingml/2006/table">
            <a:tbl>
              <a:tblPr firstRow="1" bandRow="1">
                <a:tableStyleId>{16D9F66E-5EB9-4882-86FB-DCBF35E3C3E4}</a:tableStyleId>
              </a:tblPr>
              <a:tblGrid>
                <a:gridCol w="3528392"/>
              </a:tblGrid>
              <a:tr h="720080">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b="0" kern="1200" baseline="0" dirty="0" smtClean="0">
                          <a:solidFill>
                            <a:schemeClr val="dk1"/>
                          </a:solidFill>
                          <a:effectLst/>
                          <a:latin typeface="+mn-lt"/>
                          <a:ea typeface="+mn-ea"/>
                          <a:cs typeface="+mn-cs"/>
                        </a:rPr>
                        <a:t>Proyecto de Climatización áreas públicas:</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b="0" kern="1200" baseline="0" dirty="0" smtClean="0">
                          <a:solidFill>
                            <a:schemeClr val="dk1"/>
                          </a:solidFill>
                          <a:effectLst/>
                          <a:latin typeface="+mn-lt"/>
                          <a:ea typeface="+mn-ea"/>
                          <a:cs typeface="+mn-cs"/>
                        </a:rPr>
                        <a:t>Inversión $1,919 millones</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b="0" kern="1200" baseline="0" dirty="0" smtClean="0">
                          <a:solidFill>
                            <a:schemeClr val="dk1"/>
                          </a:solidFill>
                          <a:effectLst/>
                          <a:latin typeface="+mn-lt"/>
                          <a:ea typeface="+mn-ea"/>
                          <a:cs typeface="+mn-cs"/>
                        </a:rPr>
                        <a:t>Inicio 17 de abril de 2015</a:t>
                      </a:r>
                      <a:endParaRPr lang="es-CO" sz="1400" b="0" kern="1200" baseline="0" dirty="0" smtClean="0">
                        <a:solidFill>
                          <a:schemeClr val="dk1"/>
                        </a:solidFill>
                        <a:effectLst/>
                        <a:latin typeface="+mn-lt"/>
                        <a:ea typeface="+mn-ea"/>
                        <a:cs typeface="+mn-cs"/>
                      </a:endParaRPr>
                    </a:p>
                  </a:txBody>
                  <a:tcPr>
                    <a:solidFill>
                      <a:srgbClr val="00B050"/>
                    </a:solidFill>
                  </a:tcPr>
                </a:tc>
              </a:tr>
            </a:tbl>
          </a:graphicData>
        </a:graphic>
      </p:graphicFrame>
      <p:sp>
        <p:nvSpPr>
          <p:cNvPr id="13" name="Rectángulo redondeado 12"/>
          <p:cNvSpPr/>
          <p:nvPr/>
        </p:nvSpPr>
        <p:spPr>
          <a:xfrm>
            <a:off x="7401272" y="5517232"/>
            <a:ext cx="936104" cy="7938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t>738 m</a:t>
            </a:r>
            <a:r>
              <a:rPr lang="es-CO" baseline="30000" dirty="0" smtClean="0"/>
              <a:t>2</a:t>
            </a:r>
            <a:endParaRPr lang="es-CO" dirty="0"/>
          </a:p>
        </p:txBody>
      </p:sp>
    </p:spTree>
    <p:extLst>
      <p:ext uri="{BB962C8B-B14F-4D97-AF65-F5344CB8AC3E}">
        <p14:creationId xmlns:p14="http://schemas.microsoft.com/office/powerpoint/2010/main" val="133272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9944" y="944724"/>
            <a:ext cx="1107123" cy="594066"/>
          </a:xfrm>
          <a:prstGeom prst="rect">
            <a:avLst/>
          </a:prstGeom>
        </p:spPr>
      </p:pic>
      <p:pic>
        <p:nvPicPr>
          <p:cNvPr id="4" name="12 Imagen" descr="ICOCOLOR-02.png"/>
          <p:cNvPicPr>
            <a:picLocks noChangeAspect="1"/>
          </p:cNvPicPr>
          <p:nvPr/>
        </p:nvPicPr>
        <p:blipFill>
          <a:blip r:embed="rId3"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4" cstate="print"/>
          <a:srcRect l="4944" r="52150"/>
          <a:stretch>
            <a:fillRect/>
          </a:stretch>
        </p:blipFill>
        <p:spPr>
          <a:xfrm>
            <a:off x="633532" y="1549724"/>
            <a:ext cx="1353787" cy="4451027"/>
          </a:xfrm>
          <a:prstGeom prst="rect">
            <a:avLst/>
          </a:prstGeom>
        </p:spPr>
      </p:pic>
      <p:sp>
        <p:nvSpPr>
          <p:cNvPr id="6" name="30 CuadroTexto"/>
          <p:cNvSpPr txBox="1">
            <a:spLocks noChangeArrowheads="1"/>
          </p:cNvSpPr>
          <p:nvPr/>
        </p:nvSpPr>
        <p:spPr bwMode="auto">
          <a:xfrm flipH="1">
            <a:off x="2014128" y="1606327"/>
            <a:ext cx="3609343" cy="265457"/>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marL="342900" indent="-342900" defTabSz="685800">
              <a:spcBef>
                <a:spcPts val="450"/>
              </a:spcBef>
              <a:defRPr/>
            </a:pPr>
            <a:r>
              <a:rPr lang="es-CO" sz="1125" kern="0" dirty="0">
                <a:solidFill>
                  <a:prstClr val="white"/>
                </a:solidFill>
                <a:latin typeface="Calibri" panose="020F0502020204030204" pitchFamily="34" charset="0"/>
                <a:cs typeface="Arial" pitchFamily="34" charset="0"/>
              </a:rPr>
              <a:t>Acciones y gestiones realizadas Enero a Octubre de 2015</a:t>
            </a:r>
          </a:p>
        </p:txBody>
      </p:sp>
      <p:sp>
        <p:nvSpPr>
          <p:cNvPr id="7" name="Rectángulo redondeado 6"/>
          <p:cNvSpPr/>
          <p:nvPr/>
        </p:nvSpPr>
        <p:spPr>
          <a:xfrm>
            <a:off x="1973461" y="1939318"/>
            <a:ext cx="7286162" cy="3811940"/>
          </a:xfrm>
          <a:prstGeom prst="roundRect">
            <a:avLst>
              <a:gd name="adj" fmla="val 7017"/>
            </a:avLst>
          </a:prstGeom>
          <a:solidFill>
            <a:srgbClr val="4F81BD">
              <a:lumMod val="50000"/>
            </a:srgbClr>
          </a:solidFill>
          <a:ln w="25400" cap="flat" cmpd="sng" algn="ctr">
            <a:solidFill>
              <a:srgbClr val="4F81BD">
                <a:shade val="50000"/>
              </a:srgbClr>
            </a:solidFill>
            <a:prstDash val="solid"/>
          </a:ln>
          <a:effectLst/>
        </p:spPr>
        <p:txBody>
          <a:bodyPr rtlCol="0" anchor="ctr"/>
          <a:lstStyle/>
          <a:p>
            <a:pPr marL="124619" indent="-124619" algn="just" defTabSz="685800" fontAlgn="auto">
              <a:spcBef>
                <a:spcPts val="0"/>
              </a:spcBef>
              <a:spcAft>
                <a:spcPts val="0"/>
              </a:spcAft>
              <a:buFont typeface="Arial" panose="020B0604020202020204" pitchFamily="34" charset="0"/>
              <a:buChar char="•"/>
              <a:defRPr/>
            </a:pPr>
            <a:r>
              <a:rPr lang="es-CO" sz="1125" b="1" kern="0" dirty="0">
                <a:solidFill>
                  <a:prstClr val="white"/>
                </a:solidFill>
                <a:latin typeface="Calibri"/>
                <a:cs typeface="+mn-cs"/>
              </a:rPr>
              <a:t>Reuniones periódicas con la Interventoría técnica y OPAIN de verificación, control y avance de los hitos faltantes en el proceso de Modernización y Expansión del  Aeropuerto Internacional El Dorado de la ciudad de Bogotá D.C.</a:t>
            </a:r>
          </a:p>
          <a:p>
            <a:pPr algn="just" defTabSz="685800" fontAlgn="auto">
              <a:spcBef>
                <a:spcPts val="0"/>
              </a:spcBef>
              <a:spcAft>
                <a:spcPts val="0"/>
              </a:spcAft>
              <a:defRPr/>
            </a:pPr>
            <a:endParaRPr lang="es-CO" sz="1125"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125" b="1" kern="0" dirty="0">
                <a:solidFill>
                  <a:prstClr val="white"/>
                </a:solidFill>
                <a:latin typeface="Calibri"/>
                <a:cs typeface="+mn-cs"/>
              </a:rPr>
              <a:t>Seguimiento a las actividades de mantenimiento del terminal para garantizar un mejor servicio al usuario.</a:t>
            </a:r>
          </a:p>
          <a:p>
            <a:pPr algn="just" defTabSz="685800" fontAlgn="auto">
              <a:spcBef>
                <a:spcPts val="0"/>
              </a:spcBef>
              <a:spcAft>
                <a:spcPts val="0"/>
              </a:spcAft>
              <a:defRPr/>
            </a:pPr>
            <a:endParaRPr lang="es-CO" sz="1125"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125" b="1" kern="0" dirty="0">
                <a:solidFill>
                  <a:prstClr val="white"/>
                </a:solidFill>
                <a:latin typeface="Calibri"/>
                <a:cs typeface="+mn-cs"/>
              </a:rPr>
              <a:t>Autorización por 24 meses a partir del 16 de abril de 2015, para el uso de la bahía y/o zona de consolidación de carga frente al TC1 como parqueadero vehicular; lo anterior conforme a la sinergia actual de la operación del Aeropuerto y en particular de las Terminales de Carga y sus zonas de consolidación, las necesidades de parqueo manifestadas por los distintos operadores de carga, empresas y asociaciones que allí funcionan, así como la validación por parte de la Autoridad Aeronautica.</a:t>
            </a:r>
          </a:p>
          <a:p>
            <a:pPr algn="just" defTabSz="685800" fontAlgn="auto">
              <a:spcBef>
                <a:spcPts val="0"/>
              </a:spcBef>
              <a:spcAft>
                <a:spcPts val="0"/>
              </a:spcAft>
              <a:defRPr/>
            </a:pPr>
            <a:endParaRPr lang="es-CO" sz="1125"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125" b="1" kern="0" dirty="0">
                <a:solidFill>
                  <a:prstClr val="white"/>
                </a:solidFill>
                <a:latin typeface="Calibri"/>
                <a:cs typeface="+mn-cs"/>
              </a:rPr>
              <a:t>Trámites para la devolución bienes muebles.</a:t>
            </a:r>
          </a:p>
          <a:p>
            <a:pPr algn="just" defTabSz="685800" fontAlgn="auto">
              <a:spcBef>
                <a:spcPts val="0"/>
              </a:spcBef>
              <a:spcAft>
                <a:spcPts val="0"/>
              </a:spcAft>
              <a:defRPr/>
            </a:pPr>
            <a:endParaRPr lang="es-CO" sz="1125"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125" b="1" kern="0" dirty="0">
                <a:solidFill>
                  <a:prstClr val="white"/>
                </a:solidFill>
                <a:latin typeface="Calibri"/>
                <a:cs typeface="+mn-cs"/>
              </a:rPr>
              <a:t>Permiso desde el punto de vista técnico para la operación temporal del subproyecto de la Red de Hidrantes de Combustible para la Fase 2 del Sistema de Distribución de Combustible Mediante Hidrantes que consta de: i) Intoplane Fase I; ii) Posiciones asociadas al Terminal de Carga y; iii) Posiciones asociadas al Terminal Nacional en su costado sur, Fase 2 citada por el Consorcio JFA-A&amp;C en el acta del 10 de junio de 2015.</a:t>
            </a:r>
          </a:p>
          <a:p>
            <a:pPr marL="124619" indent="-124619" algn="just" defTabSz="685800" fontAlgn="auto">
              <a:spcBef>
                <a:spcPts val="0"/>
              </a:spcBef>
              <a:spcAft>
                <a:spcPts val="0"/>
              </a:spcAft>
              <a:buFont typeface="Arial" panose="020B0604020202020204" pitchFamily="34" charset="0"/>
              <a:buChar char="•"/>
              <a:defRPr/>
            </a:pPr>
            <a:endParaRPr lang="es-CO" sz="1125"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125" b="1" kern="0" dirty="0">
                <a:solidFill>
                  <a:prstClr val="white"/>
                </a:solidFill>
                <a:latin typeface="Calibri"/>
                <a:cs typeface="+mn-cs"/>
              </a:rPr>
              <a:t>Aprobación de los diseños conceptuales de la etapa I de las obras complementarias.</a:t>
            </a:r>
          </a:p>
          <a:p>
            <a:pPr algn="just" defTabSz="685800" fontAlgn="auto">
              <a:spcBef>
                <a:spcPts val="0"/>
              </a:spcBef>
              <a:spcAft>
                <a:spcPts val="0"/>
              </a:spcAft>
              <a:defRPr/>
            </a:pPr>
            <a:endParaRPr lang="es-CO" sz="1125"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125" b="1" kern="0" dirty="0">
                <a:solidFill>
                  <a:prstClr val="white"/>
                </a:solidFill>
                <a:latin typeface="Calibri"/>
                <a:cs typeface="+mn-cs"/>
              </a:rPr>
              <a:t>Entrega del área de Opain a Aerocivil, correspondiente para la construcción del nuevo hangar de mantenimiento de Avianca.</a:t>
            </a:r>
          </a:p>
        </p:txBody>
      </p:sp>
    </p:spTree>
    <p:extLst>
      <p:ext uri="{BB962C8B-B14F-4D97-AF65-F5344CB8AC3E}">
        <p14:creationId xmlns:p14="http://schemas.microsoft.com/office/powerpoint/2010/main" val="3581527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7"/>
          <p:cNvSpPr/>
          <p:nvPr/>
        </p:nvSpPr>
        <p:spPr>
          <a:xfrm>
            <a:off x="2468689" y="620688"/>
            <a:ext cx="5383982" cy="365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33046"/>
            <a:r>
              <a:rPr lang="es-CO" sz="1662"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Avances </a:t>
            </a:r>
            <a:endParaRPr lang="es-CO" sz="1662"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4" name="28 Marcador de pie de página"/>
          <p:cNvSpPr txBox="1">
            <a:spLocks/>
          </p:cNvSpPr>
          <p:nvPr/>
        </p:nvSpPr>
        <p:spPr>
          <a:xfrm>
            <a:off x="0" y="6520901"/>
            <a:ext cx="9906000" cy="337099"/>
          </a:xfrm>
          <a:prstGeom prst="rect">
            <a:avLst/>
          </a:prstGeom>
          <a:solidFill>
            <a:srgbClr val="002060"/>
          </a:solidFill>
        </p:spPr>
        <p:txBody>
          <a:bodyPr vert="horz" lIns="113941" tIns="56969" rIns="113941" bIns="56969"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200" b="1" dirty="0" smtClean="0">
                <a:solidFill>
                  <a:schemeClr val="bg1"/>
                </a:solidFill>
                <a:latin typeface="Trebuchet MS" panose="020B0603020202020204" pitchFamily="34" charset="0"/>
              </a:rPr>
              <a:t>Bucaramanga              Santa Marta              Cúcuta              Valledupar              Barrancabermeja              Riohacha </a:t>
            </a:r>
            <a:endParaRPr lang="es-CO" sz="1200" b="1" dirty="0">
              <a:solidFill>
                <a:schemeClr val="bg1"/>
              </a:solidFill>
              <a:latin typeface="Trebuchet MS" panose="020B0603020202020204" pitchFamily="34" charset="0"/>
            </a:endParaRPr>
          </a:p>
        </p:txBody>
      </p:sp>
      <p:pic>
        <p:nvPicPr>
          <p:cNvPr id="5" name="Imagen 4"/>
          <p:cNvPicPr>
            <a:picLocks noChangeAspect="1"/>
          </p:cNvPicPr>
          <p:nvPr/>
        </p:nvPicPr>
        <p:blipFill>
          <a:blip r:embed="rId2"/>
          <a:stretch>
            <a:fillRect/>
          </a:stretch>
        </p:blipFill>
        <p:spPr>
          <a:xfrm>
            <a:off x="2000672" y="1124744"/>
            <a:ext cx="6449596" cy="4740879"/>
          </a:xfrm>
          <a:prstGeom prst="rect">
            <a:avLst/>
          </a:prstGeom>
        </p:spPr>
      </p:pic>
    </p:spTree>
    <p:extLst>
      <p:ext uri="{BB962C8B-B14F-4D97-AF65-F5344CB8AC3E}">
        <p14:creationId xmlns:p14="http://schemas.microsoft.com/office/powerpoint/2010/main" val="402266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 Imagen" descr="ICOCOLOR-02.png"/>
          <p:cNvPicPr>
            <a:picLocks noChangeAspect="1"/>
          </p:cNvPicPr>
          <p:nvPr/>
        </p:nvPicPr>
        <p:blipFill>
          <a:blip r:embed="rId2" cstate="print"/>
          <a:srcRect r="65521"/>
          <a:stretch>
            <a:fillRect/>
          </a:stretch>
        </p:blipFill>
        <p:spPr>
          <a:xfrm>
            <a:off x="7651851" y="620688"/>
            <a:ext cx="2125683" cy="5138777"/>
          </a:xfrm>
          <a:prstGeom prst="rect">
            <a:avLst/>
          </a:prstGeom>
        </p:spPr>
      </p:pic>
      <p:pic>
        <p:nvPicPr>
          <p:cNvPr id="3" name="14 Imagen" descr="ICOCOLOR-09.png"/>
          <p:cNvPicPr>
            <a:picLocks noChangeAspect="1"/>
          </p:cNvPicPr>
          <p:nvPr/>
        </p:nvPicPr>
        <p:blipFill>
          <a:blip r:embed="rId3" cstate="print"/>
          <a:srcRect l="4944" r="52150"/>
          <a:stretch>
            <a:fillRect/>
          </a:stretch>
        </p:blipFill>
        <p:spPr>
          <a:xfrm>
            <a:off x="7972487" y="620688"/>
            <a:ext cx="1805049" cy="51435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04" y="1641561"/>
            <a:ext cx="7022870" cy="4117903"/>
          </a:xfrm>
          <a:prstGeom prst="rect">
            <a:avLst/>
          </a:prstGeom>
        </p:spPr>
      </p:pic>
      <p:sp>
        <p:nvSpPr>
          <p:cNvPr id="7" name="Rectángulo 5"/>
          <p:cNvSpPr>
            <a:spLocks noChangeArrowheads="1"/>
          </p:cNvSpPr>
          <p:nvPr/>
        </p:nvSpPr>
        <p:spPr bwMode="auto">
          <a:xfrm>
            <a:off x="1310246" y="836712"/>
            <a:ext cx="7387170" cy="523220"/>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MX" sz="2800" dirty="0" smtClean="0">
                <a:solidFill>
                  <a:prstClr val="black"/>
                </a:solidFill>
                <a:latin typeface="Impact" pitchFamily="34" charset="0"/>
              </a:rPr>
              <a:t>CENTRONORTE</a:t>
            </a:r>
            <a:endParaRPr lang="es-CO" sz="2400" b="1" dirty="0">
              <a:solidFill>
                <a:prstClr val="black"/>
              </a:solidFill>
              <a:latin typeface="Impact" pitchFamily="34" charset="0"/>
            </a:endParaRPr>
          </a:p>
        </p:txBody>
      </p:sp>
      <p:sp>
        <p:nvSpPr>
          <p:cNvPr id="8" name="Rectángulo 5"/>
          <p:cNvSpPr>
            <a:spLocks noChangeArrowheads="1"/>
          </p:cNvSpPr>
          <p:nvPr/>
        </p:nvSpPr>
        <p:spPr bwMode="auto">
          <a:xfrm>
            <a:off x="1264167" y="426191"/>
            <a:ext cx="6155037" cy="604364"/>
          </a:xfrm>
          <a:prstGeom prst="rect">
            <a:avLst/>
          </a:prstGeom>
          <a:noFill/>
          <a:ln w="9525">
            <a:noFill/>
            <a:miter lim="800000"/>
            <a:headEnd/>
            <a:tailEnd/>
          </a:ln>
        </p:spPr>
        <p:txBody>
          <a:bodyPr wrap="square">
            <a:spAutoFit/>
          </a:bodyPr>
          <a:lstStyle/>
          <a:p>
            <a:pPr>
              <a:defRPr/>
            </a:pPr>
            <a:r>
              <a:rPr lang="es-ES" sz="3200" b="1" dirty="0" smtClean="0">
                <a:solidFill>
                  <a:srgbClr val="FFC000"/>
                </a:solidFill>
                <a:latin typeface="Impact" pitchFamily="34" charset="0"/>
                <a:sym typeface="Helvetica Neue Bold Condensed" charset="0"/>
              </a:rPr>
              <a:t>CONCESIÓN AEROPORTUARIA</a:t>
            </a:r>
            <a:endParaRPr lang="es-ES" sz="28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pic>
        <p:nvPicPr>
          <p:cNvPr id="9" name="Imagen 8"/>
          <p:cNvPicPr>
            <a:picLocks noChangeAspect="1"/>
          </p:cNvPicPr>
          <p:nvPr/>
        </p:nvPicPr>
        <p:blipFill rotWithShape="1">
          <a:blip r:embed="rId5"/>
          <a:srcRect l="25902" t="17240" r="67483" b="71840"/>
          <a:stretch/>
        </p:blipFill>
        <p:spPr>
          <a:xfrm>
            <a:off x="5097016" y="5877272"/>
            <a:ext cx="648072" cy="601781"/>
          </a:xfrm>
          <a:prstGeom prst="rect">
            <a:avLst/>
          </a:prstGeom>
        </p:spPr>
      </p:pic>
      <p:pic>
        <p:nvPicPr>
          <p:cNvPr id="10" name="Picture 2" descr="C:\Users\aperez\Desktop\OH CAMARALUCIDA\BAJA\DSC0443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8503" y="1641560"/>
            <a:ext cx="7022871" cy="41179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28 Marcador de pie de página"/>
          <p:cNvSpPr txBox="1">
            <a:spLocks/>
          </p:cNvSpPr>
          <p:nvPr/>
        </p:nvSpPr>
        <p:spPr>
          <a:xfrm>
            <a:off x="431831" y="6479053"/>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2698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180763571"/>
              </p:ext>
            </p:extLst>
          </p:nvPr>
        </p:nvGraphicFramePr>
        <p:xfrm>
          <a:off x="173726" y="3068960"/>
          <a:ext cx="6435458" cy="371475"/>
        </p:xfrm>
        <a:graphic>
          <a:graphicData uri="http://schemas.openxmlformats.org/drawingml/2006/table">
            <a:tbl>
              <a:tblPr firstRow="1" bandRow="1">
                <a:tableStyleId>{BC89EF96-8CEA-46FF-86C4-4CE0E7609802}</a:tableStyleId>
              </a:tblPr>
              <a:tblGrid>
                <a:gridCol w="3192874"/>
                <a:gridCol w="3242584"/>
              </a:tblGrid>
              <a:tr h="371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Ingresos Regulados</a:t>
                      </a:r>
                      <a:r>
                        <a:rPr lang="es-ES" sz="1100" u="none" strike="noStrike" baseline="0" dirty="0" smtClean="0">
                          <a:effectLst/>
                        </a:rPr>
                        <a:t> Esperados (COP 2007)</a:t>
                      </a:r>
                      <a:endParaRPr lang="es-ES" sz="1100" b="1" u="none" strike="noStrike" dirty="0" smtClean="0">
                        <a:effectLst/>
                        <a:latin typeface="+mn-lt"/>
                        <a:cs typeface="Arial" panose="020B0604020202020204" pitchFamily="34" charset="0"/>
                      </a:endParaRPr>
                    </a:p>
                  </a:txBody>
                  <a:tcPr marL="55721" marR="55721" marT="25718" marB="25718" anchor="ctr">
                    <a:solidFill>
                      <a:srgbClr val="92D050">
                        <a:alpha val="40000"/>
                      </a:srgbClr>
                    </a:solidFill>
                  </a:tcP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s-CO" sz="1600" b="1" u="none" strike="noStrike" kern="1200" dirty="0" smtClean="0">
                          <a:solidFill>
                            <a:schemeClr val="tx1"/>
                          </a:solidFill>
                          <a:effectLst/>
                          <a:latin typeface="+mn-lt"/>
                          <a:ea typeface="+mn-ea"/>
                          <a:cs typeface="+mn-cs"/>
                        </a:rPr>
                        <a:t>$780.007.113.121</a:t>
                      </a:r>
                    </a:p>
                  </a:txBody>
                  <a:tcPr marL="5805" marR="5805" marT="5358" marB="0" anchor="ctr">
                    <a:solidFill>
                      <a:srgbClr val="92D050">
                        <a:alpha val="40000"/>
                      </a:srgbClr>
                    </a:solidFill>
                  </a:tcPr>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847011322"/>
              </p:ext>
            </p:extLst>
          </p:nvPr>
        </p:nvGraphicFramePr>
        <p:xfrm>
          <a:off x="173726" y="478925"/>
          <a:ext cx="6435458" cy="2330149"/>
        </p:xfrm>
        <a:graphic>
          <a:graphicData uri="http://schemas.openxmlformats.org/drawingml/2006/table">
            <a:tbl>
              <a:tblPr firstRow="1" bandRow="1">
                <a:tableStyleId>{E269D01E-BC32-4049-B463-5C60D7B0CCD2}</a:tableStyleId>
              </a:tblPr>
              <a:tblGrid>
                <a:gridCol w="2403010"/>
                <a:gridCol w="4032448"/>
              </a:tblGrid>
              <a:tr h="3688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Contrato:</a:t>
                      </a:r>
                      <a:endParaRPr lang="es-ES" sz="1600" b="1" u="none" strike="noStrike" dirty="0" smtClean="0">
                        <a:effectLst/>
                        <a:latin typeface="+mn-lt"/>
                        <a:cs typeface="Arial" panose="020B0604020202020204" pitchFamily="34" charset="0"/>
                      </a:endParaRPr>
                    </a:p>
                  </a:txBody>
                  <a:tcPr marL="55721" marR="55721" marT="25718" marB="25718" anchor="ctr"/>
                </a:tc>
                <a:tc>
                  <a:txBody>
                    <a:bodyPr/>
                    <a:lstStyle/>
                    <a:p>
                      <a:pPr lvl="0" algn="ctr" fontAlgn="ctr"/>
                      <a:r>
                        <a:rPr lang="es-MX" sz="1600" u="none" strike="noStrike" dirty="0" smtClean="0"/>
                        <a:t>8000011OK-2008</a:t>
                      </a:r>
                      <a:endParaRPr lang="es-MX" sz="1600" b="0" i="0" u="none" strike="noStrike" dirty="0" smtClean="0">
                        <a:solidFill>
                          <a:srgbClr val="000000"/>
                        </a:solidFill>
                        <a:latin typeface="+mn-lt"/>
                        <a:cs typeface="Arial" panose="020B0604020202020204" pitchFamily="34" charset="0"/>
                      </a:endParaRPr>
                    </a:p>
                  </a:txBody>
                  <a:tcPr marL="5805" marR="5805" marT="5358" marB="0" anchor="ctr"/>
                </a:tc>
              </a:tr>
              <a:tr h="550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Concesionario:</a:t>
                      </a:r>
                      <a:endParaRPr lang="es-ES" sz="1100" b="1" u="none" strike="noStrike" dirty="0" smtClean="0">
                        <a:effectLst/>
                        <a:latin typeface="+mn-lt"/>
                        <a:cs typeface="Arial" panose="020B0604020202020204" pitchFamily="34" charset="0"/>
                      </a:endParaRPr>
                    </a:p>
                  </a:txBody>
                  <a:tcPr marL="55721" marR="55721" marT="25718" marB="25718" anchor="ctr"/>
                </a:tc>
                <a:tc>
                  <a:txBody>
                    <a:bodyPr/>
                    <a:lstStyle/>
                    <a:p>
                      <a:pPr marL="0" algn="ctr" defTabSz="914400" rtl="0" eaLnBrk="1" fontAlgn="ctr" latinLnBrk="0" hangingPunct="1"/>
                      <a:r>
                        <a:rPr lang="es-CO" sz="1050" u="none" strike="noStrike" kern="1200" dirty="0" smtClean="0">
                          <a:effectLst/>
                        </a:rPr>
                        <a:t>Sociedad Operadora de Aeropuertos</a:t>
                      </a:r>
                      <a:r>
                        <a:rPr lang="es-CO" sz="1050" u="none" strike="noStrike" kern="1200" baseline="0" dirty="0" smtClean="0">
                          <a:effectLst/>
                        </a:rPr>
                        <a:t> Centro Norte S.A.</a:t>
                      </a:r>
                    </a:p>
                    <a:p>
                      <a:pPr marL="0" algn="ctr" defTabSz="914400" rtl="0" eaLnBrk="1" fontAlgn="ctr" latinLnBrk="0" hangingPunct="1"/>
                      <a:r>
                        <a:rPr lang="es-CO" sz="1050" u="none" strike="noStrike" kern="1200" baseline="0" dirty="0" smtClean="0">
                          <a:effectLst/>
                        </a:rPr>
                        <a:t>OACN S.A. - AIRPLAN</a:t>
                      </a:r>
                      <a:endParaRPr lang="es-CO" sz="1050" b="0" u="none" strike="noStrike" kern="1200" dirty="0">
                        <a:solidFill>
                          <a:schemeClr val="dk1"/>
                        </a:solidFill>
                        <a:effectLst/>
                        <a:latin typeface="+mn-lt"/>
                        <a:ea typeface="+mn-ea"/>
                        <a:cs typeface="+mn-cs"/>
                      </a:endParaRPr>
                    </a:p>
                  </a:txBody>
                  <a:tcPr marL="5805" marR="5805" marT="5358" marB="0" anchor="ctr"/>
                </a:tc>
              </a:tr>
              <a:tr h="248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Fecha</a:t>
                      </a:r>
                      <a:r>
                        <a:rPr lang="es-ES" sz="1100" u="none" strike="noStrike" baseline="0" dirty="0" smtClean="0">
                          <a:effectLst/>
                        </a:rPr>
                        <a:t> suscripción del contrato</a:t>
                      </a:r>
                      <a:endParaRPr lang="es-ES" sz="1100" b="1" u="none" strike="noStrike" dirty="0" smtClean="0">
                        <a:effectLst/>
                        <a:latin typeface="+mn-lt"/>
                        <a:cs typeface="Arial" panose="020B0604020202020204" pitchFamily="34" charset="0"/>
                      </a:endParaRPr>
                    </a:p>
                  </a:txBody>
                  <a:tcPr marL="55721" marR="55721" marT="25718" marB="25718" anchor="ctr"/>
                </a:tc>
                <a:tc>
                  <a:txBody>
                    <a:bodyPr/>
                    <a:lstStyle/>
                    <a:p>
                      <a:pPr algn="ctr" fontAlgn="ctr"/>
                      <a:r>
                        <a:rPr lang="es-CO" sz="1050" u="none" strike="noStrike" dirty="0" smtClean="0"/>
                        <a:t>13</a:t>
                      </a:r>
                      <a:r>
                        <a:rPr lang="es-CO" sz="1050" u="none" strike="noStrike" baseline="0" dirty="0" smtClean="0"/>
                        <a:t> de marzo de 2008</a:t>
                      </a:r>
                      <a:endParaRPr lang="es-CO" sz="1050" b="0" i="0" u="none" strike="noStrike" dirty="0">
                        <a:solidFill>
                          <a:srgbClr val="000000"/>
                        </a:solidFill>
                        <a:latin typeface="+mn-lt"/>
                        <a:cs typeface="Arial" panose="020B0604020202020204" pitchFamily="34" charset="0"/>
                      </a:endParaRPr>
                    </a:p>
                  </a:txBody>
                  <a:tcPr marL="5805" marR="5805" marT="5358" marB="0" anchor="ctr"/>
                </a:tc>
              </a:tr>
              <a:tr h="248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Fecha</a:t>
                      </a:r>
                      <a:r>
                        <a:rPr lang="es-ES" sz="1100" u="none" strike="noStrike" baseline="0" dirty="0" smtClean="0">
                          <a:effectLst/>
                        </a:rPr>
                        <a:t> inicio de Proyecto :</a:t>
                      </a:r>
                      <a:endParaRPr lang="es-ES" sz="1100" b="0" u="none" strike="noStrike" dirty="0" smtClean="0">
                        <a:effectLst/>
                        <a:latin typeface="+mn-lt"/>
                        <a:cs typeface="Arial" panose="020B0604020202020204" pitchFamily="34" charset="0"/>
                      </a:endParaRPr>
                    </a:p>
                  </a:txBody>
                  <a:tcPr marL="55721" marR="55721" marT="25718" marB="25718" anchor="ctr"/>
                </a:tc>
                <a:tc>
                  <a:txBody>
                    <a:bodyPr/>
                    <a:lstStyle/>
                    <a:p>
                      <a:pPr algn="ctr" fontAlgn="ctr"/>
                      <a:r>
                        <a:rPr lang="es-CO" sz="1050" u="none" strike="noStrike" dirty="0" smtClean="0"/>
                        <a:t>15 de</a:t>
                      </a:r>
                      <a:r>
                        <a:rPr lang="es-CO" sz="1050" u="none" strike="noStrike" baseline="0" dirty="0" smtClean="0"/>
                        <a:t> marzo</a:t>
                      </a:r>
                      <a:r>
                        <a:rPr lang="es-CO" sz="1050" u="none" strike="noStrike" dirty="0" smtClean="0"/>
                        <a:t> 2008</a:t>
                      </a:r>
                      <a:endParaRPr lang="es-CO" sz="1050" b="0" i="0" u="none" strike="noStrike" dirty="0">
                        <a:solidFill>
                          <a:srgbClr val="000000"/>
                        </a:solidFill>
                        <a:latin typeface="+mn-lt"/>
                        <a:cs typeface="Arial" panose="020B0604020202020204" pitchFamily="34" charset="0"/>
                      </a:endParaRPr>
                    </a:p>
                  </a:txBody>
                  <a:tcPr marL="5805" marR="5805" marT="5358" marB="0" anchor="ctr"/>
                </a:tc>
              </a:tr>
              <a:tr h="304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Plazo Inicial </a:t>
                      </a:r>
                      <a:endParaRPr lang="es-ES" sz="1100" b="0" u="none" strike="noStrike" dirty="0" smtClean="0">
                        <a:effectLst/>
                        <a:latin typeface="+mn-lt"/>
                        <a:cs typeface="Arial" panose="020B0604020202020204" pitchFamily="34" charset="0"/>
                      </a:endParaRPr>
                    </a:p>
                  </a:txBody>
                  <a:tcPr marL="55721" marR="55721" marT="25718" marB="25718" anchor="ctr"/>
                </a:tc>
                <a:tc>
                  <a:txBody>
                    <a:bodyPr/>
                    <a:lstStyle/>
                    <a:p>
                      <a:pPr algn="ctr" fontAlgn="ctr"/>
                      <a:r>
                        <a:rPr lang="es-CO" sz="1050" u="none" strike="noStrike" dirty="0" smtClean="0"/>
                        <a:t>15-25 años</a:t>
                      </a:r>
                      <a:endParaRPr lang="es-CO" sz="1050" b="0" i="0" u="none" strike="noStrike" dirty="0" smtClean="0">
                        <a:solidFill>
                          <a:srgbClr val="000000"/>
                        </a:solidFill>
                        <a:latin typeface="+mn-lt"/>
                        <a:cs typeface="Arial" panose="020B0604020202020204" pitchFamily="34" charset="0"/>
                      </a:endParaRPr>
                    </a:p>
                  </a:txBody>
                  <a:tcPr marL="5805" marR="5805" marT="5358" marB="0" anchor="ctr"/>
                </a:tc>
              </a:tr>
              <a:tr h="304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Plazo Adicionado</a:t>
                      </a:r>
                      <a:endParaRPr lang="es-ES" sz="1100" b="0" u="none" strike="noStrike" dirty="0" smtClean="0">
                        <a:effectLst/>
                        <a:latin typeface="+mn-lt"/>
                        <a:cs typeface="Arial" panose="020B0604020202020204" pitchFamily="34" charset="0"/>
                      </a:endParaRPr>
                    </a:p>
                  </a:txBody>
                  <a:tcPr marL="55721" marR="55721" marT="25718" marB="25718" anchor="ctr"/>
                </a:tc>
                <a:tc>
                  <a:txBody>
                    <a:bodyPr/>
                    <a:lstStyle/>
                    <a:p>
                      <a:pPr algn="ctr" fontAlgn="ctr"/>
                      <a:r>
                        <a:rPr lang="es-CO" sz="1050" u="none" strike="noStrike" dirty="0" smtClean="0"/>
                        <a:t>9 años  (24 a 40 años)</a:t>
                      </a:r>
                      <a:endParaRPr lang="es-CO" sz="1050" b="0" i="0" u="none" strike="noStrike" dirty="0" smtClean="0">
                        <a:solidFill>
                          <a:srgbClr val="000000"/>
                        </a:solidFill>
                        <a:latin typeface="+mn-lt"/>
                        <a:cs typeface="Arial" panose="020B0604020202020204" pitchFamily="34" charset="0"/>
                      </a:endParaRPr>
                    </a:p>
                  </a:txBody>
                  <a:tcPr marL="5805" marR="5805" marT="5358" marB="0" anchor="ctr"/>
                </a:tc>
              </a:tr>
              <a:tr h="304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Prorroga </a:t>
                      </a:r>
                      <a:endParaRPr lang="es-ES" sz="1100" b="0" u="none" strike="noStrike" dirty="0" smtClean="0">
                        <a:effectLst/>
                        <a:latin typeface="+mn-lt"/>
                        <a:cs typeface="Arial" panose="020B0604020202020204" pitchFamily="34" charset="0"/>
                      </a:endParaRPr>
                    </a:p>
                  </a:txBody>
                  <a:tcPr marL="55721" marR="55721" marT="25718" marB="25718" anchor="ctr"/>
                </a:tc>
                <a:tc>
                  <a:txBody>
                    <a:bodyPr/>
                    <a:lstStyle/>
                    <a:p>
                      <a:pPr algn="ctr" fontAlgn="ctr"/>
                      <a:r>
                        <a:rPr lang="es-CO" sz="1050" u="none" strike="noStrike" dirty="0" smtClean="0"/>
                        <a:t>60%</a:t>
                      </a:r>
                      <a:endParaRPr lang="es-CO" sz="1050" b="0" i="0" u="none" strike="noStrike" dirty="0" smtClean="0">
                        <a:solidFill>
                          <a:srgbClr val="000000"/>
                        </a:solidFill>
                        <a:latin typeface="+mn-lt"/>
                        <a:cs typeface="Arial" panose="020B0604020202020204" pitchFamily="34" charset="0"/>
                      </a:endParaRPr>
                    </a:p>
                  </a:txBody>
                  <a:tcPr marL="5805" marR="5805" marT="5358" marB="0" anchor="ctr"/>
                </a:tc>
              </a:tr>
            </a:tbl>
          </a:graphicData>
        </a:graphic>
      </p:graphicFrame>
      <p:pic>
        <p:nvPicPr>
          <p:cNvPr id="11" name="Imagen 10"/>
          <p:cNvPicPr>
            <a:picLocks noChangeAspect="1"/>
          </p:cNvPicPr>
          <p:nvPr/>
        </p:nvPicPr>
        <p:blipFill>
          <a:blip r:embed="rId3"/>
          <a:stretch>
            <a:fillRect/>
          </a:stretch>
        </p:blipFill>
        <p:spPr>
          <a:xfrm>
            <a:off x="6825208" y="478925"/>
            <a:ext cx="2448272" cy="2957867"/>
          </a:xfrm>
          <a:prstGeom prst="rect">
            <a:avLst/>
          </a:prstGeom>
        </p:spPr>
      </p:pic>
      <p:sp>
        <p:nvSpPr>
          <p:cNvPr id="12" name="CuadroTexto 11"/>
          <p:cNvSpPr txBox="1"/>
          <p:nvPr/>
        </p:nvSpPr>
        <p:spPr>
          <a:xfrm>
            <a:off x="488504" y="3821216"/>
            <a:ext cx="8568952" cy="830997"/>
          </a:xfrm>
          <a:prstGeom prst="rect">
            <a:avLst/>
          </a:prstGeom>
          <a:noFill/>
        </p:spPr>
        <p:txBody>
          <a:bodyPr wrap="square" rtlCol="0">
            <a:spAutoFit/>
          </a:bodyPr>
          <a:lstStyle/>
          <a:p>
            <a:pPr algn="ctr"/>
            <a:r>
              <a:rPr lang="es-MX" sz="1600" b="1" dirty="0" smtClean="0">
                <a:solidFill>
                  <a:srgbClr val="FF0000"/>
                </a:solidFill>
              </a:rPr>
              <a:t>CONSORCIO AEROPUERTOS 2014</a:t>
            </a:r>
          </a:p>
          <a:p>
            <a:pPr algn="ctr"/>
            <a:r>
              <a:rPr lang="es-MX" sz="1600" b="1" dirty="0" smtClean="0">
                <a:solidFill>
                  <a:srgbClr val="FF0000"/>
                </a:solidFill>
              </a:rPr>
              <a:t>INTERVENTORIA</a:t>
            </a:r>
          </a:p>
          <a:p>
            <a:pPr algn="ctr"/>
            <a:endParaRPr lang="es-MX" sz="1600" b="1" dirty="0">
              <a:solidFill>
                <a:srgbClr val="FF0000"/>
              </a:solidFill>
            </a:endParaRPr>
          </a:p>
        </p:txBody>
      </p:sp>
      <p:sp>
        <p:nvSpPr>
          <p:cNvPr id="13" name="CuadroTexto 12"/>
          <p:cNvSpPr txBox="1"/>
          <p:nvPr/>
        </p:nvSpPr>
        <p:spPr>
          <a:xfrm>
            <a:off x="173726" y="3717032"/>
            <a:ext cx="9732273" cy="2123658"/>
          </a:xfrm>
          <a:prstGeom prst="rect">
            <a:avLst/>
          </a:prstGeom>
          <a:noFill/>
          <a:ln w="19050" cmpd="sng">
            <a:solidFill>
              <a:schemeClr val="tx1"/>
            </a:solidFill>
          </a:ln>
        </p:spPr>
        <p:txBody>
          <a:bodyPr wrap="square" rtlCol="0">
            <a:spAutoFit/>
          </a:bodyPr>
          <a:lstStyle/>
          <a:p>
            <a:endParaRPr lang="es-MX" sz="1200" dirty="0" smtClean="0"/>
          </a:p>
          <a:p>
            <a:endParaRPr lang="es-MX" sz="1200" dirty="0"/>
          </a:p>
          <a:p>
            <a:endParaRPr lang="es-MX" sz="1200" dirty="0" smtClean="0"/>
          </a:p>
          <a:p>
            <a:endParaRPr lang="es-MX" sz="1200" dirty="0"/>
          </a:p>
          <a:p>
            <a:r>
              <a:rPr lang="es-MX" sz="1200" dirty="0" smtClean="0"/>
              <a:t>Valor contrato actual		$ 20.800 millones</a:t>
            </a:r>
          </a:p>
          <a:p>
            <a:r>
              <a:rPr lang="es-MX" sz="1200" dirty="0" smtClean="0"/>
              <a:t>Plazo			8 años</a:t>
            </a:r>
          </a:p>
          <a:p>
            <a:pPr fontAlgn="auto"/>
            <a:r>
              <a:rPr lang="es-ES_tradnl" sz="1200" dirty="0"/>
              <a:t>Fecha Inicio 	</a:t>
            </a:r>
            <a:r>
              <a:rPr lang="es-ES_tradnl" sz="1200" dirty="0" smtClean="0"/>
              <a:t>	</a:t>
            </a:r>
            <a:r>
              <a:rPr lang="es-ES_tradnl" sz="1200" dirty="0"/>
              <a:t>	</a:t>
            </a:r>
            <a:r>
              <a:rPr lang="es-ES_tradnl" sz="1200" dirty="0" smtClean="0"/>
              <a:t>27 </a:t>
            </a:r>
            <a:r>
              <a:rPr lang="es-ES_tradnl" sz="1200" dirty="0"/>
              <a:t>de agosto de 2014</a:t>
            </a:r>
          </a:p>
          <a:p>
            <a:pPr fontAlgn="auto"/>
            <a:r>
              <a:rPr lang="es-ES_tradnl" sz="1200" dirty="0"/>
              <a:t>Fecha </a:t>
            </a:r>
            <a:r>
              <a:rPr lang="es-ES_tradnl" sz="1200" dirty="0" smtClean="0"/>
              <a:t>Finalización</a:t>
            </a:r>
            <a:r>
              <a:rPr lang="es-ES_tradnl" sz="1200" dirty="0"/>
              <a:t>	</a:t>
            </a:r>
            <a:r>
              <a:rPr lang="es-ES_tradnl" sz="1200" dirty="0" smtClean="0"/>
              <a:t>	26 </a:t>
            </a:r>
            <a:r>
              <a:rPr lang="es-ES_tradnl" sz="1200" dirty="0"/>
              <a:t>de agosto de </a:t>
            </a:r>
            <a:r>
              <a:rPr lang="es-ES_tradnl" sz="1200" dirty="0" smtClean="0"/>
              <a:t>2022</a:t>
            </a:r>
          </a:p>
          <a:p>
            <a:pPr fontAlgn="auto"/>
            <a:r>
              <a:rPr lang="es-ES_tradnl" sz="1200" dirty="0" smtClean="0"/>
              <a:t>Alcance			Técnica, Administrativa, Financiera, Legal, Operativa, Ambiental y de Seguridad Aeroportuaria</a:t>
            </a:r>
          </a:p>
          <a:p>
            <a:pPr fontAlgn="auto"/>
            <a:r>
              <a:rPr lang="es-ES_tradnl" sz="1200" dirty="0" smtClean="0"/>
              <a:t>Costo promedio mensual		$240 millones</a:t>
            </a:r>
            <a:endParaRPr lang="es-ES_tradnl" sz="1200" dirty="0"/>
          </a:p>
          <a:p>
            <a:r>
              <a:rPr lang="es-MX" sz="1200" dirty="0" smtClean="0"/>
              <a:t>			</a:t>
            </a:r>
          </a:p>
        </p:txBody>
      </p:sp>
    </p:spTree>
    <p:extLst>
      <p:ext uri="{BB962C8B-B14F-4D97-AF65-F5344CB8AC3E}">
        <p14:creationId xmlns:p14="http://schemas.microsoft.com/office/powerpoint/2010/main" val="31389530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6" name="4 Marcador de texto"/>
          <p:cNvSpPr txBox="1">
            <a:spLocks/>
          </p:cNvSpPr>
          <p:nvPr/>
        </p:nvSpPr>
        <p:spPr>
          <a:xfrm>
            <a:off x="632520" y="1052736"/>
            <a:ext cx="8670102" cy="177968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s-CO" sz="4800" b="1" dirty="0" smtClean="0">
              <a:solidFill>
                <a:srgbClr val="C00000"/>
              </a:solidFill>
              <a:effectLst>
                <a:outerShdw blurRad="38100" dist="38100" dir="2700000" algn="tl">
                  <a:srgbClr val="000000">
                    <a:alpha val="43137"/>
                  </a:srgbClr>
                </a:outerShdw>
              </a:effectLst>
              <a:latin typeface="Calibri" pitchFamily="34" charset="0"/>
            </a:endParaRPr>
          </a:p>
          <a:p>
            <a:r>
              <a:rPr lang="es-CO" sz="4800" b="1" dirty="0" smtClean="0">
                <a:solidFill>
                  <a:srgbClr val="C00000"/>
                </a:solidFill>
                <a:effectLst>
                  <a:outerShdw blurRad="38100" dist="38100" dir="2700000" algn="tl">
                    <a:srgbClr val="000000">
                      <a:alpha val="43137"/>
                    </a:srgbClr>
                  </a:outerShdw>
                </a:effectLst>
                <a:latin typeface="Calibri" pitchFamily="34" charset="0"/>
              </a:rPr>
              <a:t>AEROPUERTO LAS BRUJAS</a:t>
            </a:r>
          </a:p>
          <a:p>
            <a:r>
              <a:rPr lang="es-CO" sz="4800" b="1" dirty="0" smtClean="0">
                <a:solidFill>
                  <a:srgbClr val="C00000"/>
                </a:solidFill>
                <a:effectLst>
                  <a:outerShdw blurRad="38100" dist="38100" dir="2700000" algn="tl">
                    <a:srgbClr val="000000">
                      <a:alpha val="43137"/>
                    </a:srgbClr>
                  </a:outerShdw>
                </a:effectLst>
                <a:latin typeface="Calibri" pitchFamily="34" charset="0"/>
              </a:rPr>
              <a:t>COROZAL </a:t>
            </a:r>
            <a:endParaRPr lang="es-CO" sz="1200" dirty="0"/>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4940" y="3068960"/>
            <a:ext cx="2695455" cy="2096465"/>
          </a:xfrm>
          <a:prstGeom prst="rect">
            <a:avLst/>
          </a:prstGeom>
        </p:spPr>
      </p:pic>
    </p:spTree>
    <p:extLst>
      <p:ext uri="{BB962C8B-B14F-4D97-AF65-F5344CB8AC3E}">
        <p14:creationId xmlns:p14="http://schemas.microsoft.com/office/powerpoint/2010/main" val="6229980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4669035" y="4832812"/>
            <a:ext cx="4655493" cy="800219"/>
          </a:xfrm>
          <a:prstGeom prst="rect">
            <a:avLst/>
          </a:prstGeom>
        </p:spPr>
        <p:txBody>
          <a:bodyPr wrap="square">
            <a:spAutoFit/>
          </a:bodyPr>
          <a:lstStyle/>
          <a:p>
            <a:pPr lvl="0" algn="ctr">
              <a:spcAft>
                <a:spcPts val="0"/>
              </a:spcAft>
            </a:pPr>
            <a:r>
              <a:rPr lang="es-CO" sz="2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Repavimentación Pista: </a:t>
            </a:r>
            <a:r>
              <a:rPr lang="es-CO" dirty="0" smtClean="0">
                <a:latin typeface="Calibri" panose="020F0502020204030204" pitchFamily="34" charset="0"/>
                <a:ea typeface="Calibri" panose="020F0502020204030204" pitchFamily="34" charset="0"/>
                <a:cs typeface="Calibri" panose="020F0502020204030204" pitchFamily="34" charset="0"/>
              </a:rPr>
              <a:t>pendiente demarcación final </a:t>
            </a:r>
            <a:endParaRPr lang="es-CO" dirty="0">
              <a:latin typeface="Calibri" panose="020F0502020204030204" pitchFamily="34" charset="0"/>
              <a:ea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58" y="3717032"/>
            <a:ext cx="4311877" cy="2520280"/>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620688"/>
            <a:ext cx="4345507" cy="2920512"/>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2461" y="1849548"/>
            <a:ext cx="3756952" cy="2524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50726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3737310" y="573758"/>
            <a:ext cx="2764346" cy="523220"/>
          </a:xfrm>
          <a:prstGeom prst="rect">
            <a:avLst/>
          </a:prstGeom>
        </p:spPr>
        <p:txBody>
          <a:bodyPr wrap="none">
            <a:spAutoFit/>
          </a:bodyPr>
          <a:lstStyle/>
          <a:p>
            <a:pPr lvl="0" algn="just">
              <a:spcAft>
                <a:spcPts val="0"/>
              </a:spcAft>
            </a:pPr>
            <a:r>
              <a:rPr lang="es-CO" sz="2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Ampliación Pista:</a:t>
            </a:r>
            <a:endParaRPr lang="es-CO"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ángulo 3"/>
          <p:cNvSpPr/>
          <p:nvPr/>
        </p:nvSpPr>
        <p:spPr>
          <a:xfrm>
            <a:off x="992560" y="1124744"/>
            <a:ext cx="7328584" cy="514211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742950" lvl="1" indent="-285750">
              <a:spcAft>
                <a:spcPts val="0"/>
              </a:spcAft>
              <a:buFont typeface="+mj-lt"/>
              <a:buAutoNum type="arabicPeriod"/>
            </a:pPr>
            <a:r>
              <a:rPr lang="es-CO" b="1" dirty="0" smtClean="0">
                <a:latin typeface="Verdana" panose="020B0604030504040204" pitchFamily="34" charset="0"/>
              </a:rPr>
              <a:t>Actividades realizadas</a:t>
            </a:r>
            <a:endParaRPr lang="es-MX" dirty="0" smtClean="0"/>
          </a:p>
          <a:p>
            <a:pPr marL="457200"/>
            <a:r>
              <a:rPr lang="es-CO" sz="1600" b="1" dirty="0" smtClean="0">
                <a:latin typeface="Calibri" panose="020F0502020204030204" pitchFamily="34" charset="0"/>
              </a:rPr>
              <a:t> </a:t>
            </a:r>
            <a:endParaRPr lang="es-MX" sz="1600" dirty="0" smtClean="0">
              <a:latin typeface="Calibri" panose="020F0502020204030204" pitchFamily="34" charset="0"/>
            </a:endParaRPr>
          </a:p>
          <a:p>
            <a:pPr marL="342900" lvl="0" indent="-342900" algn="just">
              <a:spcAft>
                <a:spcPts val="0"/>
              </a:spcAft>
              <a:buFont typeface="Wingdings" panose="05000000000000000000" pitchFamily="2" charset="2"/>
              <a:buChar char=""/>
            </a:pPr>
            <a:r>
              <a:rPr lang="es-CO" sz="1400" dirty="0" smtClean="0">
                <a:latin typeface="Calibri" panose="020F0502020204030204" pitchFamily="34" charset="0"/>
              </a:rPr>
              <a:t>Levantamiento y chequeo topográfico.</a:t>
            </a:r>
            <a:endParaRPr lang="es-MX" sz="1400" dirty="0" smtClean="0">
              <a:latin typeface="Calibri" panose="020F0502020204030204" pitchFamily="34" charset="0"/>
            </a:endParaRPr>
          </a:p>
          <a:p>
            <a:pPr marL="914400" algn="just"/>
            <a:r>
              <a:rPr lang="es-CO" sz="1400" dirty="0">
                <a:latin typeface="Calibri" panose="020F0502020204030204" pitchFamily="34" charset="0"/>
              </a:rPr>
              <a:t> </a:t>
            </a:r>
            <a:endParaRPr lang="es-MX" sz="1400" dirty="0">
              <a:latin typeface="Calibri" panose="020F0502020204030204" pitchFamily="34" charset="0"/>
            </a:endParaRPr>
          </a:p>
          <a:p>
            <a:pPr marL="342900" lvl="0" indent="-342900" algn="just">
              <a:spcAft>
                <a:spcPts val="0"/>
              </a:spcAft>
              <a:buFont typeface="Wingdings" panose="05000000000000000000" pitchFamily="2" charset="2"/>
              <a:buChar char=""/>
            </a:pPr>
            <a:r>
              <a:rPr lang="es-CO" sz="1400" dirty="0">
                <a:latin typeface="Calibri" panose="020F0502020204030204" pitchFamily="34" charset="0"/>
              </a:rPr>
              <a:t>Cortes para ampliación pista o en sitio de préstamo para terraplén de la cabecera sur: incluyó transporte hasta cabecera sur.</a:t>
            </a:r>
            <a:endParaRPr lang="es-MX" sz="1400" dirty="0">
              <a:latin typeface="Calibri" panose="020F0502020204030204" pitchFamily="34" charset="0"/>
            </a:endParaRPr>
          </a:p>
          <a:p>
            <a:pPr marL="457200"/>
            <a:r>
              <a:rPr lang="es-CO" sz="1400" dirty="0">
                <a:latin typeface="Calibri" panose="020F0502020204030204" pitchFamily="34" charset="0"/>
              </a:rPr>
              <a:t> </a:t>
            </a:r>
            <a:endParaRPr lang="es-MX" sz="1400" dirty="0">
              <a:latin typeface="Calibri" panose="020F0502020204030204" pitchFamily="34" charset="0"/>
            </a:endParaRPr>
          </a:p>
          <a:p>
            <a:pPr marL="342900" lvl="0" indent="-342900" algn="just">
              <a:spcAft>
                <a:spcPts val="0"/>
              </a:spcAft>
              <a:buFont typeface="Wingdings" panose="05000000000000000000" pitchFamily="2" charset="2"/>
              <a:buChar char=""/>
            </a:pPr>
            <a:r>
              <a:rPr lang="es-CO" sz="1400" dirty="0">
                <a:latin typeface="Calibri" panose="020F0502020204030204" pitchFamily="34" charset="0"/>
              </a:rPr>
              <a:t>Colocación y compactación de material producto del corte para el terraplén de la ampliación de la pista por la Cabecera Sur 03, incluyó ensayos de control de calidad y topografía.</a:t>
            </a:r>
            <a:endParaRPr lang="es-MX" sz="1400" dirty="0">
              <a:latin typeface="Calibri" panose="020F0502020204030204" pitchFamily="34" charset="0"/>
            </a:endParaRPr>
          </a:p>
          <a:p>
            <a:pPr>
              <a:lnSpc>
                <a:spcPct val="107000"/>
              </a:lnSpc>
              <a:spcAft>
                <a:spcPts val="800"/>
              </a:spcAft>
            </a:pPr>
            <a:r>
              <a:rPr lang="es-CO" sz="1400" dirty="0">
                <a:latin typeface="Calibri" panose="020F0502020204030204" pitchFamily="34" charset="0"/>
                <a:ea typeface="Calibri" panose="020F0502020204030204" pitchFamily="34" charset="0"/>
                <a:cs typeface="Times New Roman" panose="02020603050405020304" pitchFamily="18" charset="0"/>
              </a:rPr>
              <a:t>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s-CO" sz="1400" dirty="0">
                <a:latin typeface="Calibri" panose="020F0502020204030204" pitchFamily="34" charset="0"/>
              </a:rPr>
              <a:t>Construcción de alcantarilla de cajón de B=1.5m H=1.0m, parte de sur de la Calle de Rodaje.</a:t>
            </a:r>
            <a:endParaRPr lang="es-MX" sz="1400" dirty="0">
              <a:latin typeface="Calibri" panose="020F0502020204030204" pitchFamily="34" charset="0"/>
            </a:endParaRPr>
          </a:p>
          <a:p>
            <a:pPr marL="457200">
              <a:lnSpc>
                <a:spcPct val="107000"/>
              </a:lnSpc>
              <a:spcAft>
                <a:spcPts val="800"/>
              </a:spcAft>
            </a:pPr>
            <a:r>
              <a:rPr lang="es-CO" sz="1400" dirty="0">
                <a:latin typeface="Calibri" panose="020F0502020204030204" pitchFamily="34" charset="0"/>
                <a:ea typeface="Calibri" panose="020F0502020204030204" pitchFamily="34" charset="0"/>
                <a:cs typeface="Times New Roman" panose="02020603050405020304" pitchFamily="18" charset="0"/>
              </a:rPr>
              <a:t>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s-CO" sz="1400" dirty="0">
                <a:latin typeface="Calibri" panose="020F0502020204030204" pitchFamily="34" charset="0"/>
                <a:ea typeface="Calibri" panose="020F0502020204030204" pitchFamily="34" charset="0"/>
                <a:cs typeface="Times New Roman" panose="02020603050405020304" pitchFamily="18" charset="0"/>
              </a:rPr>
              <a:t>Excavación de canal No1 para drenaje de aguas de escorrentía superficial zona </a:t>
            </a:r>
            <a:r>
              <a:rPr lang="es-CO" sz="1400" dirty="0" smtClean="0">
                <a:latin typeface="Calibri" panose="020F0502020204030204" pitchFamily="34" charset="0"/>
                <a:ea typeface="Calibri" panose="020F0502020204030204" pitchFamily="34" charset="0"/>
                <a:cs typeface="Times New Roman" panose="02020603050405020304" pitchFamily="18" charset="0"/>
              </a:rPr>
              <a:t>norte y construcción </a:t>
            </a:r>
            <a:r>
              <a:rPr lang="es-CO" sz="1400" dirty="0">
                <a:latin typeface="Calibri" panose="020F0502020204030204" pitchFamily="34" charset="0"/>
                <a:ea typeface="Calibri" panose="020F0502020204030204" pitchFamily="34" charset="0"/>
                <a:cs typeface="Times New Roman" panose="02020603050405020304" pitchFamily="18" charset="0"/>
              </a:rPr>
              <a:t>de cerramiento perimetral.</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s-CO" sz="1400" dirty="0">
                <a:latin typeface="Calibri" panose="020F0502020204030204" pitchFamily="34" charset="0"/>
                <a:ea typeface="Calibri" panose="020F0502020204030204" pitchFamily="34" charset="0"/>
                <a:cs typeface="Times New Roman" panose="02020603050405020304" pitchFamily="18" charset="0"/>
              </a:rPr>
              <a:t>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s-CO" sz="1400" dirty="0">
                <a:latin typeface="Calibri" panose="020F0502020204030204" pitchFamily="34" charset="0"/>
                <a:ea typeface="Calibri" panose="020F0502020204030204" pitchFamily="34" charset="0"/>
                <a:cs typeface="Times New Roman" panose="02020603050405020304" pitchFamily="18" charset="0"/>
              </a:rPr>
              <a:t>Instalación de tercera capa de modificado en la ampliación lateral de pista.</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s-CO" sz="1400" dirty="0">
                <a:latin typeface="Calibri" panose="020F0502020204030204" pitchFamily="34" charset="0"/>
                <a:ea typeface="Calibri" panose="020F0502020204030204" pitchFamily="34" charset="0"/>
                <a:cs typeface="Times New Roman" panose="02020603050405020304" pitchFamily="18" charset="0"/>
              </a:rPr>
              <a:t>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es-CO" sz="1400" dirty="0">
                <a:latin typeface="Calibri" panose="020F0502020204030204" pitchFamily="34" charset="0"/>
                <a:ea typeface="Calibri" panose="020F0502020204030204" pitchFamily="34" charset="0"/>
                <a:cs typeface="Times New Roman" panose="02020603050405020304" pitchFamily="18" charset="0"/>
              </a:rPr>
              <a:t>Construcción de cárcamos para agua potable de 24”.</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s-CO" sz="1400" dirty="0">
                <a:latin typeface="Calibri" panose="020F0502020204030204" pitchFamily="34" charset="0"/>
                <a:ea typeface="Calibri" panose="020F0502020204030204" pitchFamily="34" charset="0"/>
                <a:cs typeface="Times New Roman" panose="02020603050405020304" pitchFamily="18" charset="0"/>
              </a:rPr>
              <a:t>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s-CO" sz="1400" dirty="0">
                <a:latin typeface="Calibri" panose="020F0502020204030204" pitchFamily="34" charset="0"/>
              </a:rPr>
              <a:t>Construcción de dados para luces de pista.</a:t>
            </a:r>
            <a:endParaRPr lang="es-MX" sz="1400" dirty="0">
              <a:effectLst/>
              <a:latin typeface="Calibri" panose="020F0502020204030204" pitchFamily="34" charset="0"/>
            </a:endParaRPr>
          </a:p>
        </p:txBody>
      </p:sp>
    </p:spTree>
    <p:extLst>
      <p:ext uri="{BB962C8B-B14F-4D97-AF65-F5344CB8AC3E}">
        <p14:creationId xmlns:p14="http://schemas.microsoft.com/office/powerpoint/2010/main" val="5339677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6012160" y="1340768"/>
            <a:ext cx="2122255" cy="954107"/>
          </a:xfrm>
          <a:prstGeom prst="rect">
            <a:avLst/>
          </a:prstGeom>
        </p:spPr>
        <p:txBody>
          <a:bodyPr wrap="square">
            <a:spAutoFit/>
          </a:bodyPr>
          <a:lstStyle/>
          <a:p>
            <a:pPr lvl="0" algn="ctr">
              <a:spcAft>
                <a:spcPts val="0"/>
              </a:spcAft>
            </a:pPr>
            <a:r>
              <a:rPr lang="es-CO" sz="2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Ampliación Pista:</a:t>
            </a:r>
            <a:endParaRPr lang="es-CO"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607159" y="476672"/>
            <a:ext cx="4540905" cy="2952328"/>
          </a:xfrm>
          <a:prstGeom prst="rect">
            <a:avLst/>
          </a:prstGeom>
          <a:ln>
            <a:noFill/>
          </a:ln>
          <a:effectLst>
            <a:outerShdw blurRad="292100" dist="139700" dir="2700000" algn="tl" rotWithShape="0">
              <a:srgbClr val="333333">
                <a:alpha val="65000"/>
              </a:srgbClr>
            </a:outerShdw>
          </a:effectLst>
        </p:spPr>
      </p:pic>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10" y="3615314"/>
            <a:ext cx="4505154" cy="2742668"/>
          </a:xfrm>
          <a:prstGeom prst="rect">
            <a:avLst/>
          </a:prstGeom>
          <a:ln>
            <a:noFill/>
          </a:ln>
          <a:effectLst>
            <a:outerShdw blurRad="292100" dist="139700" dir="2700000" algn="tl" rotWithShape="0">
              <a:srgbClr val="333333">
                <a:alpha val="65000"/>
              </a:srgbClr>
            </a:outerShdw>
          </a:effectLst>
        </p:spPr>
      </p:pic>
      <p:pic>
        <p:nvPicPr>
          <p:cNvPr id="6" name="Imagen 5"/>
          <p:cNvPicPr/>
          <p:nvPr/>
        </p:nvPicPr>
        <p:blipFill>
          <a:blip r:embed="rId5">
            <a:extLst>
              <a:ext uri="{28A0092B-C50C-407E-A947-70E740481C1C}">
                <a14:useLocalDpi xmlns:a14="http://schemas.microsoft.com/office/drawing/2010/main" val="0"/>
              </a:ext>
            </a:extLst>
          </a:blip>
          <a:srcRect/>
          <a:stretch>
            <a:fillRect/>
          </a:stretch>
        </p:blipFill>
        <p:spPr bwMode="auto">
          <a:xfrm>
            <a:off x="5362261" y="2708920"/>
            <a:ext cx="4170483" cy="260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63886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bwMode="auto">
          <a:xfrm>
            <a:off x="207877" y="5445224"/>
            <a:ext cx="3138919" cy="44664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Climatización Edificio Terminal</a:t>
            </a:r>
          </a:p>
          <a:p>
            <a:endParaRPr lang="es-CO" sz="2800" b="1" kern="0" dirty="0">
              <a:solidFill>
                <a:srgbClr val="C00000"/>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77" y="620688"/>
            <a:ext cx="5444243" cy="3695233"/>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024" y="2468304"/>
            <a:ext cx="3888432" cy="3207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0911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bwMode="auto">
          <a:xfrm>
            <a:off x="5580112" y="1792544"/>
            <a:ext cx="2507307" cy="6265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Climatización Edificio Terminal</a:t>
            </a:r>
          </a:p>
          <a:p>
            <a:endParaRPr lang="es-CO" sz="2800" b="1" kern="0" dirty="0">
              <a:solidFill>
                <a:srgbClr val="C00000"/>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992" y="3025547"/>
            <a:ext cx="3393045" cy="279431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29525" t="23750" r="389"/>
          <a:stretch/>
        </p:blipFill>
        <p:spPr>
          <a:xfrm>
            <a:off x="752631" y="3564656"/>
            <a:ext cx="3465371" cy="2734428"/>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631" y="620688"/>
            <a:ext cx="3465371" cy="2727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13801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4 Marcador de texto"/>
          <p:cNvSpPr txBox="1">
            <a:spLocks/>
          </p:cNvSpPr>
          <p:nvPr/>
        </p:nvSpPr>
        <p:spPr>
          <a:xfrm>
            <a:off x="411527" y="1340768"/>
            <a:ext cx="8712968" cy="17796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CO" sz="4800" b="1" dirty="0" smtClean="0">
                <a:solidFill>
                  <a:srgbClr val="C00000"/>
                </a:solidFill>
                <a:effectLst>
                  <a:outerShdw blurRad="38100" dist="38100" dir="2700000" algn="tl">
                    <a:srgbClr val="000000">
                      <a:alpha val="43137"/>
                    </a:srgbClr>
                  </a:outerShdw>
                </a:effectLst>
                <a:latin typeface="Calibri" pitchFamily="34" charset="0"/>
              </a:rPr>
              <a:t>AEROPUERTO  OLAYA HERRERA</a:t>
            </a:r>
          </a:p>
          <a:p>
            <a:r>
              <a:rPr lang="es-CO" sz="4800" b="1" dirty="0" smtClean="0">
                <a:solidFill>
                  <a:srgbClr val="C00000"/>
                </a:solidFill>
                <a:effectLst>
                  <a:outerShdw blurRad="38100" dist="38100" dir="2700000" algn="tl">
                    <a:srgbClr val="000000">
                      <a:alpha val="43137"/>
                    </a:srgbClr>
                  </a:outerShdw>
                </a:effectLst>
                <a:latin typeface="Calibri" pitchFamily="34" charset="0"/>
              </a:rPr>
              <a:t>MEDELLÍN </a:t>
            </a:r>
            <a:endParaRPr lang="es-CO" sz="1200" dirty="0"/>
          </a:p>
        </p:txBody>
      </p:sp>
      <p:pic>
        <p:nvPicPr>
          <p:cNvPr id="4" name="Imagen 3"/>
          <p:cNvPicPr>
            <a:picLocks noChangeAspect="1"/>
          </p:cNvPicPr>
          <p:nvPr/>
        </p:nvPicPr>
        <p:blipFill>
          <a:blip r:embed="rId3"/>
          <a:stretch>
            <a:fillRect/>
          </a:stretch>
        </p:blipFill>
        <p:spPr>
          <a:xfrm>
            <a:off x="1547664" y="3356992"/>
            <a:ext cx="5931922" cy="2091109"/>
          </a:xfrm>
          <a:prstGeom prst="rect">
            <a:avLst/>
          </a:prstGeom>
        </p:spPr>
      </p:pic>
    </p:spTree>
    <p:extLst>
      <p:ext uri="{BB962C8B-B14F-4D97-AF65-F5344CB8AC3E}">
        <p14:creationId xmlns:p14="http://schemas.microsoft.com/office/powerpoint/2010/main" val="2262836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9944" y="944724"/>
            <a:ext cx="1107123" cy="594066"/>
          </a:xfrm>
          <a:prstGeom prst="rect">
            <a:avLst/>
          </a:prstGeom>
        </p:spPr>
      </p:pic>
      <p:pic>
        <p:nvPicPr>
          <p:cNvPr id="4" name="12 Imagen" descr="ICOCOLOR-02.png"/>
          <p:cNvPicPr>
            <a:picLocks noChangeAspect="1"/>
          </p:cNvPicPr>
          <p:nvPr/>
        </p:nvPicPr>
        <p:blipFill>
          <a:blip r:embed="rId3"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4" cstate="print"/>
          <a:srcRect l="4944" r="52150"/>
          <a:stretch>
            <a:fillRect/>
          </a:stretch>
        </p:blipFill>
        <p:spPr>
          <a:xfrm>
            <a:off x="633532" y="1549724"/>
            <a:ext cx="1353787" cy="4451027"/>
          </a:xfrm>
          <a:prstGeom prst="rect">
            <a:avLst/>
          </a:prstGeom>
        </p:spPr>
      </p:pic>
      <p:sp>
        <p:nvSpPr>
          <p:cNvPr id="6" name="30 CuadroTexto"/>
          <p:cNvSpPr txBox="1">
            <a:spLocks noChangeArrowheads="1"/>
          </p:cNvSpPr>
          <p:nvPr/>
        </p:nvSpPr>
        <p:spPr bwMode="auto">
          <a:xfrm flipH="1">
            <a:off x="2036677" y="1440687"/>
            <a:ext cx="3721767" cy="438582"/>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lvl="0">
              <a:defRPr/>
            </a:pPr>
            <a:r>
              <a:rPr lang="es-CO" sz="1125" kern="0" dirty="0">
                <a:solidFill>
                  <a:prstClr val="white"/>
                </a:solidFill>
                <a:latin typeface="Calibri" panose="020F0502020204030204" pitchFamily="34" charset="0"/>
                <a:cs typeface="Arial" pitchFamily="34" charset="0"/>
              </a:rPr>
              <a:t>PRINCIPALES LOGROS (actividades) Enero a Octubre de 2015</a:t>
            </a:r>
          </a:p>
        </p:txBody>
      </p:sp>
      <p:sp>
        <p:nvSpPr>
          <p:cNvPr id="7" name="Rectángulo redondeado 6"/>
          <p:cNvSpPr/>
          <p:nvPr/>
        </p:nvSpPr>
        <p:spPr>
          <a:xfrm>
            <a:off x="1974069" y="1862826"/>
            <a:ext cx="7286162" cy="3996444"/>
          </a:xfrm>
          <a:prstGeom prst="roundRect">
            <a:avLst>
              <a:gd name="adj" fmla="val 7017"/>
            </a:avLst>
          </a:prstGeom>
          <a:solidFill>
            <a:srgbClr val="4F81BD">
              <a:lumMod val="50000"/>
            </a:srgbClr>
          </a:solidFill>
          <a:ln w="25400" cap="flat" cmpd="sng" algn="ctr">
            <a:solidFill>
              <a:srgbClr val="4F81BD">
                <a:shade val="50000"/>
              </a:srgbClr>
            </a:solidFill>
            <a:prstDash val="solid"/>
          </a:ln>
          <a:effectLst/>
        </p:spPr>
        <p:txBody>
          <a:bodyPr rtlCol="0" anchor="ctr"/>
          <a:lstStyle/>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Suscripción Otrosí No. 11 al contrato de concesión No. 6000169-OK-2006, firmado el 5 de junio de 2015: cuyo alcance fue el desarrollo de la “Desafectación de parte del área concesionada de OPAIN S.A. para entregar a la Autoridad Aeronautica quien suscribirá un contrato de arrendamiento de esa área con AVIANCA S.A.”</a:t>
            </a:r>
          </a:p>
          <a:p>
            <a:pPr algn="just" defTabSz="685800" fontAlgn="auto">
              <a:spcBef>
                <a:spcPts val="0"/>
              </a:spcBef>
              <a:spcAft>
                <a:spcPts val="0"/>
              </a:spcAft>
              <a:defRPr/>
            </a:pPr>
            <a:endParaRPr lang="es-CO" sz="1050"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Suscripción Otrosí No. 12 al contrato de concesión No. 6000169-OK-2006, firmado el 5 de junio de 2015: cuyo alcance principal fue ampliar hasta el 31 de enero de 2017, la Etapa de Modernización y Expansión del Contrato de Concesión, incorporando así al Contrato de Concesión, el acuerdo conciliatorio del 9 de marzo de 2015, aprobado por el Tribunal de Arbitramiento convocado por OPAIN contra la AEROCIVIL, subrogado en la ANI en razón a lo establecido en el Decreto Ley 4164 de 2011.</a:t>
            </a:r>
          </a:p>
          <a:p>
            <a:pPr algn="just" defTabSz="685800" fontAlgn="auto">
              <a:spcBef>
                <a:spcPts val="0"/>
              </a:spcBef>
              <a:spcAft>
                <a:spcPts val="0"/>
              </a:spcAft>
              <a:defRPr/>
            </a:pPr>
            <a:endParaRPr lang="es-CO" sz="1050" b="1" kern="0" dirty="0">
              <a:solidFill>
                <a:prstClr val="white"/>
              </a:solidFill>
              <a:latin typeface="Calibri"/>
              <a:cs typeface="+mn-cs"/>
            </a:endParaRP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cs typeface="+mn-cs"/>
              </a:rPr>
              <a:t>Suscripción Otrosí No. 13 al contrato de concesión No. 6000169-OK-2006, firmado el 3 de julio de 2015: cuyo alcance fue la “Aplicación del sistema FAST TRACK para la presentación y aprobación de estudios y diseños de detalle”, en relación con los diseños de detalle de las obras voluntarias que deberá presentar OPAIN, descritos en el Acta de Acuerdo del 21 de enero de 2015.</a:t>
            </a:r>
          </a:p>
          <a:p>
            <a:pPr algn="just" defTabSz="685800" fontAlgn="auto">
              <a:spcBef>
                <a:spcPts val="0"/>
              </a:spcBef>
              <a:spcAft>
                <a:spcPts val="0"/>
              </a:spcAft>
              <a:defRPr/>
            </a:pPr>
            <a:endParaRPr lang="es-CO" sz="1050" b="1" kern="0" dirty="0">
              <a:solidFill>
                <a:prstClr val="white"/>
              </a:solidFill>
              <a:latin typeface="Calibri"/>
              <a:cs typeface="+mn-cs"/>
            </a:endParaRPr>
          </a:p>
          <a:p>
            <a:pPr marL="124619" indent="-124619" algn="just" fontAlgn="auto">
              <a:spcBef>
                <a:spcPts val="0"/>
              </a:spcBef>
              <a:spcAft>
                <a:spcPts val="0"/>
              </a:spcAft>
              <a:buFont typeface="Arial" panose="020B0604020202020204" pitchFamily="34" charset="0"/>
              <a:buChar char="•"/>
            </a:pPr>
            <a:r>
              <a:rPr lang="es-CO" sz="1050" b="1" kern="0" dirty="0">
                <a:solidFill>
                  <a:prstClr val="white"/>
                </a:solidFill>
                <a:latin typeface="Calibri"/>
              </a:rPr>
              <a:t>Suscripción Otrosí No. 14 al contrato de concesión No. 6000169-OK-2006, firmado el 7 de julio de 2015: cuyo alcance fue la “Modificar las condiciones de verificación, aprobación y pago de subproyectos del hito 8 contenidas en el Acuerdo Noveno del Otrosí 7 - Modificar el Acuerdo Décimo, Literal f del Otrosí 7 al Contrato de Concesión”.</a:t>
            </a:r>
          </a:p>
          <a:p>
            <a:pPr algn="just" fontAlgn="auto">
              <a:spcBef>
                <a:spcPts val="0"/>
              </a:spcBef>
              <a:spcAft>
                <a:spcPts val="0"/>
              </a:spcAft>
            </a:pPr>
            <a:endParaRPr lang="es-CO" sz="1050" b="1" kern="0" dirty="0">
              <a:solidFill>
                <a:prstClr val="white"/>
              </a:solidFill>
              <a:latin typeface="Calibri"/>
            </a:endParaRP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rPr>
              <a:t>Suscripción Otrosí No. 15 que tiene como alcance la desafectación de 2002,18 mt2 del área concesionada de Opain para permitir el desarrollo de la nueva calle de rodaje Mike 2 entre las calles de rodaje Uniform y Sierra.</a:t>
            </a:r>
          </a:p>
          <a:p>
            <a:pPr algn="just" defTabSz="685800" fontAlgn="auto">
              <a:spcBef>
                <a:spcPts val="0"/>
              </a:spcBef>
              <a:spcAft>
                <a:spcPts val="0"/>
              </a:spcAft>
              <a:defRPr/>
            </a:pPr>
            <a:endParaRPr lang="es-CO" sz="1050" b="1" kern="0" dirty="0">
              <a:solidFill>
                <a:prstClr val="white"/>
              </a:solidFill>
              <a:latin typeface="Calibri"/>
            </a:endParaRPr>
          </a:p>
          <a:p>
            <a:pPr marL="124619" indent="-124619" algn="just" defTabSz="685800" fontAlgn="auto">
              <a:spcBef>
                <a:spcPts val="0"/>
              </a:spcBef>
              <a:spcAft>
                <a:spcPts val="0"/>
              </a:spcAft>
              <a:buFont typeface="Arial" panose="020B0604020202020204" pitchFamily="34" charset="0"/>
              <a:buChar char="•"/>
              <a:defRPr/>
            </a:pPr>
            <a:r>
              <a:rPr lang="es-CO" sz="1050" b="1" kern="0" dirty="0">
                <a:solidFill>
                  <a:prstClr val="white"/>
                </a:solidFill>
                <a:latin typeface="Calibri"/>
              </a:rPr>
              <a:t>Suscripción Otrosí No. 16 que tiene como alcance la presentación y entrega por parte de Opain de los estudios y diseños conceptuales y en Fase 2 asociados con las Obras Complementarias de la Etapa 1 de la ampliación del Aeropuerto El Dorado.</a:t>
            </a:r>
          </a:p>
        </p:txBody>
      </p:sp>
    </p:spTree>
    <p:extLst>
      <p:ext uri="{BB962C8B-B14F-4D97-AF65-F5344CB8AC3E}">
        <p14:creationId xmlns:p14="http://schemas.microsoft.com/office/powerpoint/2010/main" val="18125956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2648744" y="412822"/>
            <a:ext cx="3645822" cy="954107"/>
          </a:xfrm>
          <a:prstGeom prst="rect">
            <a:avLst/>
          </a:prstGeom>
        </p:spPr>
        <p:txBody>
          <a:bodyPr wrap="square">
            <a:spAutoFit/>
          </a:bodyPr>
          <a:lstStyle/>
          <a:p>
            <a:pPr>
              <a:spcAft>
                <a:spcPts val="0"/>
              </a:spcAft>
            </a:pPr>
            <a:r>
              <a:rPr lang="es-CO" sz="2800" b="1" dirty="0" smtClean="0">
                <a:solidFill>
                  <a:srgbClr val="C00000"/>
                </a:solidFill>
                <a:latin typeface="Calibri" panose="020F0502020204030204" pitchFamily="34" charset="0"/>
                <a:ea typeface="Calibri" panose="020F0502020204030204" pitchFamily="34" charset="0"/>
              </a:rPr>
              <a:t>Repavimentación Pista:</a:t>
            </a:r>
          </a:p>
          <a:p>
            <a:pPr algn="ctr">
              <a:spcAft>
                <a:spcPts val="0"/>
              </a:spcAft>
            </a:pPr>
            <a:r>
              <a:rPr lang="es-CO" sz="2800" b="1" dirty="0" smtClean="0">
                <a:solidFill>
                  <a:schemeClr val="accent6">
                    <a:lumMod val="75000"/>
                  </a:schemeClr>
                </a:solidFill>
                <a:latin typeface="Calibri" panose="020F0502020204030204" pitchFamily="34" charset="0"/>
                <a:ea typeface="Calibri" panose="020F0502020204030204" pitchFamily="34" charset="0"/>
              </a:rPr>
              <a:t>finalizada</a:t>
            </a:r>
            <a:endParaRPr lang="es-CO" sz="2800" b="1" dirty="0">
              <a:solidFill>
                <a:schemeClr val="accent6">
                  <a:lumMod val="75000"/>
                </a:schemeClr>
              </a:solidFill>
              <a:effectLst/>
              <a:latin typeface="Calibri" panose="020F0502020204030204" pitchFamily="34" charset="0"/>
              <a:ea typeface="Calibri" panose="020F050202020403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21" y="1366929"/>
            <a:ext cx="6857732" cy="4438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9813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2811742" y="386661"/>
            <a:ext cx="3706452" cy="954107"/>
          </a:xfrm>
          <a:prstGeom prst="rect">
            <a:avLst/>
          </a:prstGeom>
        </p:spPr>
        <p:txBody>
          <a:bodyPr wrap="square">
            <a:spAutoFit/>
          </a:bodyPr>
          <a:lstStyle/>
          <a:p>
            <a:pPr>
              <a:spcAft>
                <a:spcPts val="0"/>
              </a:spcAft>
            </a:pPr>
            <a:r>
              <a:rPr lang="es-CO" sz="2800" b="1" dirty="0" smtClean="0">
                <a:solidFill>
                  <a:srgbClr val="C00000"/>
                </a:solidFill>
                <a:latin typeface="Calibri" panose="020F0502020204030204" pitchFamily="34" charset="0"/>
                <a:ea typeface="Calibri" panose="020F0502020204030204" pitchFamily="34" charset="0"/>
              </a:rPr>
              <a:t>Repavimentación Pista:</a:t>
            </a:r>
          </a:p>
          <a:p>
            <a:pPr algn="ctr">
              <a:spcAft>
                <a:spcPts val="0"/>
              </a:spcAft>
            </a:pPr>
            <a:r>
              <a:rPr lang="es-CO" sz="2800" b="1" dirty="0" smtClean="0">
                <a:solidFill>
                  <a:schemeClr val="accent6">
                    <a:lumMod val="75000"/>
                  </a:schemeClr>
                </a:solidFill>
                <a:latin typeface="Calibri" panose="020F0502020204030204" pitchFamily="34" charset="0"/>
                <a:ea typeface="Calibri" panose="020F0502020204030204" pitchFamily="34" charset="0"/>
              </a:rPr>
              <a:t>finalizada</a:t>
            </a:r>
            <a:endParaRPr lang="es-CO" sz="2800" b="1" dirty="0">
              <a:solidFill>
                <a:schemeClr val="accent6">
                  <a:lumMod val="75000"/>
                </a:schemeClr>
              </a:solidFill>
              <a:effectLst/>
              <a:latin typeface="Calibri" panose="020F0502020204030204" pitchFamily="34" charset="0"/>
              <a:ea typeface="Calibri" panose="020F050202020403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592" y="1340768"/>
            <a:ext cx="6768752" cy="4163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50679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323528" y="1124744"/>
            <a:ext cx="8579295" cy="483209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CO" sz="2400" b="1" u="sng" dirty="0" smtClean="0">
                <a:latin typeface="Calibri" panose="020F0502020204030204" pitchFamily="34" charset="0"/>
                <a:cs typeface="Calibri" panose="020F0502020204030204" pitchFamily="34" charset="0"/>
              </a:rPr>
              <a:t>Actividades  realizadas:</a:t>
            </a:r>
          </a:p>
          <a:p>
            <a:endParaRPr lang="es-CO" sz="2400" b="1" u="sng"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CO" sz="2000" dirty="0" smtClean="0">
                <a:latin typeface="Calibri" panose="020F0502020204030204" pitchFamily="34" charset="0"/>
              </a:rPr>
              <a:t>Estructura metálica</a:t>
            </a:r>
            <a:r>
              <a:rPr lang="es-CO" sz="2000" b="1" dirty="0" smtClean="0">
                <a:latin typeface="Calibri" panose="020F0502020204030204" pitchFamily="34" charset="0"/>
              </a:rPr>
              <a:t>: </a:t>
            </a:r>
            <a:r>
              <a:rPr lang="es-CO" sz="2000" dirty="0" smtClean="0">
                <a:latin typeface="Calibri" panose="020F0502020204030204" pitchFamily="34" charset="0"/>
              </a:rPr>
              <a:t>Actividades </a:t>
            </a:r>
            <a:r>
              <a:rPr lang="es-CO" sz="2000" dirty="0">
                <a:latin typeface="Calibri" panose="020F0502020204030204" pitchFamily="34" charset="0"/>
              </a:rPr>
              <a:t>de corte y construcción en taller, aplicación de soldadura </a:t>
            </a:r>
            <a:r>
              <a:rPr lang="es-CO" sz="2000" dirty="0" smtClean="0">
                <a:latin typeface="Calibri" panose="020F0502020204030204" pitchFamily="34" charset="0"/>
              </a:rPr>
              <a:t>entre </a:t>
            </a:r>
            <a:r>
              <a:rPr lang="es-CO" sz="2000" dirty="0">
                <a:latin typeface="Calibri" panose="020F0502020204030204" pitchFamily="34" charset="0"/>
              </a:rPr>
              <a:t>elementos, aseo y proceso de pintura de estructura metálica en </a:t>
            </a:r>
            <a:r>
              <a:rPr lang="es-CO" sz="2000" dirty="0" smtClean="0">
                <a:latin typeface="Calibri" panose="020F0502020204030204" pitchFamily="34" charset="0"/>
              </a:rPr>
              <a:t>taller, 38 toneladas Instaladas </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smtClean="0">
                <a:latin typeface="Calibri" panose="020F0502020204030204" pitchFamily="34" charset="0"/>
              </a:rPr>
              <a:t>Instalación </a:t>
            </a:r>
            <a:r>
              <a:rPr lang="es-CO" sz="2000" dirty="0">
                <a:latin typeface="Calibri" panose="020F0502020204030204" pitchFamily="34" charset="0"/>
              </a:rPr>
              <a:t>de estructura Vertical: La estructura metálica ya alcanzó los </a:t>
            </a:r>
            <a:endParaRPr lang="es-MX" sz="2000" dirty="0">
              <a:latin typeface="Calibri" panose="020F0502020204030204" pitchFamily="34" charset="0"/>
            </a:endParaRPr>
          </a:p>
          <a:p>
            <a:pPr marL="342900" indent="-342900">
              <a:buFont typeface="Arial" panose="020B0604020202020204" pitchFamily="34" charset="0"/>
              <a:buChar char="•"/>
            </a:pPr>
            <a:r>
              <a:rPr lang="es-CO" sz="2000" dirty="0">
                <a:latin typeface="Calibri" panose="020F0502020204030204" pitchFamily="34" charset="0"/>
              </a:rPr>
              <a:t>18 metros de altura, primer tramo de seis (6) metros, segundo tramo de doce</a:t>
            </a:r>
            <a:endParaRPr lang="es-MX" sz="2000" dirty="0">
              <a:latin typeface="Calibri" panose="020F0502020204030204" pitchFamily="34" charset="0"/>
            </a:endParaRPr>
          </a:p>
          <a:p>
            <a:pPr marL="342900" indent="-342900">
              <a:buFont typeface="Arial" panose="020B0604020202020204" pitchFamily="34" charset="0"/>
              <a:buChar char="•"/>
            </a:pPr>
            <a:r>
              <a:rPr lang="es-CO" sz="2000" dirty="0">
                <a:latin typeface="Calibri" panose="020F0502020204030204" pitchFamily="34" charset="0"/>
              </a:rPr>
              <a:t> (12) metros.</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smtClean="0">
                <a:latin typeface="Calibri" panose="020F0502020204030204" pitchFamily="34" charset="0"/>
              </a:rPr>
              <a:t>Aplicación </a:t>
            </a:r>
            <a:r>
              <a:rPr lang="es-CO" sz="2000" dirty="0">
                <a:latin typeface="Calibri" panose="020F0502020204030204" pitchFamily="34" charset="0"/>
              </a:rPr>
              <a:t>de soldadura en nudos, vigas y columnas hasta nivel 1800</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smtClean="0">
                <a:latin typeface="Calibri" panose="020F0502020204030204" pitchFamily="34" charset="0"/>
              </a:rPr>
              <a:t>Adecuación </a:t>
            </a:r>
            <a:r>
              <a:rPr lang="es-CO" sz="2000" dirty="0">
                <a:latin typeface="Calibri" panose="020F0502020204030204" pitchFamily="34" charset="0"/>
              </a:rPr>
              <a:t>de redes hidrosanitarias en primer nivel</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smtClean="0">
                <a:latin typeface="Calibri" panose="020F0502020204030204" pitchFamily="34" charset="0"/>
              </a:rPr>
              <a:t>Adecuación </a:t>
            </a:r>
            <a:r>
              <a:rPr lang="es-CO" sz="2000" dirty="0">
                <a:latin typeface="Calibri" panose="020F0502020204030204" pitchFamily="34" charset="0"/>
              </a:rPr>
              <a:t>de vigas de fundación adosadas a torre de Control</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smtClean="0">
                <a:latin typeface="Calibri" panose="020F0502020204030204" pitchFamily="34" charset="0"/>
              </a:rPr>
              <a:t>Adecuación </a:t>
            </a:r>
            <a:r>
              <a:rPr lang="es-CO" sz="2000" dirty="0">
                <a:latin typeface="Calibri" panose="020F0502020204030204" pitchFamily="34" charset="0"/>
              </a:rPr>
              <a:t>de losas en Steel </a:t>
            </a:r>
            <a:r>
              <a:rPr lang="es-CO" sz="2000" dirty="0" err="1">
                <a:latin typeface="Calibri" panose="020F0502020204030204" pitchFamily="34" charset="0"/>
              </a:rPr>
              <a:t>deck</a:t>
            </a:r>
            <a:r>
              <a:rPr lang="es-CO" sz="2000" dirty="0">
                <a:latin typeface="Calibri" panose="020F0502020204030204" pitchFamily="34" charset="0"/>
              </a:rPr>
              <a:t>, hasta nivel 18</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smtClean="0">
                <a:latin typeface="Calibri" panose="020F0502020204030204" pitchFamily="34" charset="0"/>
              </a:rPr>
              <a:t>Vaciado </a:t>
            </a:r>
            <a:r>
              <a:rPr lang="es-CO" sz="2000" dirty="0">
                <a:latin typeface="Calibri" panose="020F0502020204030204" pitchFamily="34" charset="0"/>
              </a:rPr>
              <a:t>de siete(7) niveles de losa en Steel </a:t>
            </a:r>
            <a:r>
              <a:rPr lang="es-CO" sz="2000" dirty="0" err="1">
                <a:latin typeface="Calibri" panose="020F0502020204030204" pitchFamily="34" charset="0"/>
              </a:rPr>
              <a:t>deck</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smtClean="0">
                <a:latin typeface="Calibri" panose="020F0502020204030204" pitchFamily="34" charset="0"/>
              </a:rPr>
              <a:t>Instalación </a:t>
            </a:r>
            <a:r>
              <a:rPr lang="es-CO" sz="2000" dirty="0">
                <a:latin typeface="Calibri" panose="020F0502020204030204" pitchFamily="34" charset="0"/>
              </a:rPr>
              <a:t>de escaleras en estructura metálica</a:t>
            </a:r>
            <a:endParaRPr lang="es-MX" sz="2000" dirty="0">
              <a:latin typeface="Calibri" panose="020F0502020204030204" pitchFamily="34" charset="0"/>
            </a:endParaRPr>
          </a:p>
          <a:p>
            <a:endParaRPr lang="es-CO" sz="2000" b="1" u="sng" dirty="0" smtClean="0">
              <a:latin typeface="Calibri" panose="020F0502020204030204" pitchFamily="34" charset="0"/>
              <a:cs typeface="Calibri" panose="020F0502020204030204" pitchFamily="34" charset="0"/>
            </a:endParaRPr>
          </a:p>
        </p:txBody>
      </p:sp>
      <p:sp>
        <p:nvSpPr>
          <p:cNvPr id="4" name="Rectángulo 3"/>
          <p:cNvSpPr/>
          <p:nvPr/>
        </p:nvSpPr>
        <p:spPr>
          <a:xfrm>
            <a:off x="2553540" y="330278"/>
            <a:ext cx="4119269" cy="595932"/>
          </a:xfrm>
          <a:prstGeom prst="rect">
            <a:avLst/>
          </a:prstGeom>
        </p:spPr>
        <p:txBody>
          <a:bodyPr wrap="none">
            <a:spAutoFit/>
          </a:bodyPr>
          <a:lstStyle/>
          <a:p>
            <a:pPr>
              <a:lnSpc>
                <a:spcPct val="107000"/>
              </a:lnSpc>
              <a:spcAft>
                <a:spcPts val="800"/>
              </a:spcAft>
            </a:pPr>
            <a:r>
              <a:rPr lang="es-CO" sz="32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Nueva Torre </a:t>
            </a:r>
            <a:r>
              <a:rPr lang="es-CO" sz="3200" b="1" dirty="0">
                <a:solidFill>
                  <a:srgbClr val="C00000"/>
                </a:solidFill>
                <a:latin typeface="Calibri" panose="020F0502020204030204" pitchFamily="34" charset="0"/>
                <a:ea typeface="Calibri" panose="020F0502020204030204" pitchFamily="34" charset="0"/>
                <a:cs typeface="Calibri" panose="020F0502020204030204" pitchFamily="34" charset="0"/>
              </a:rPr>
              <a:t>de Control</a:t>
            </a:r>
          </a:p>
        </p:txBody>
      </p:sp>
    </p:spTree>
    <p:extLst>
      <p:ext uri="{BB962C8B-B14F-4D97-AF65-F5344CB8AC3E}">
        <p14:creationId xmlns:p14="http://schemas.microsoft.com/office/powerpoint/2010/main" val="20733496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1210422" y="423537"/>
            <a:ext cx="7480528" cy="553357"/>
          </a:xfrm>
          <a:prstGeom prst="rect">
            <a:avLst/>
          </a:prstGeom>
        </p:spPr>
        <p:txBody>
          <a:bodyPr wrap="square">
            <a:spAutoFit/>
          </a:bodyPr>
          <a:lstStyle/>
          <a:p>
            <a:pPr algn="ctr">
              <a:lnSpc>
                <a:spcPct val="107000"/>
              </a:lnSpc>
              <a:spcAft>
                <a:spcPts val="800"/>
              </a:spcAft>
            </a:pPr>
            <a:r>
              <a:rPr lang="es-CO" sz="2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Nueva Torre </a:t>
            </a:r>
            <a:r>
              <a:rPr lang="es-CO" sz="2800" b="1" dirty="0">
                <a:solidFill>
                  <a:srgbClr val="C00000"/>
                </a:solidFill>
                <a:latin typeface="Calibri" panose="020F0502020204030204" pitchFamily="34" charset="0"/>
                <a:ea typeface="Calibri" panose="020F0502020204030204" pitchFamily="34" charset="0"/>
                <a:cs typeface="Calibri" panose="020F0502020204030204" pitchFamily="34" charset="0"/>
              </a:rPr>
              <a:t>de Control</a:t>
            </a:r>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251520" y="922370"/>
            <a:ext cx="9283148" cy="5530966"/>
          </a:xfrm>
          <a:prstGeom prst="rect">
            <a:avLst/>
          </a:prstGeom>
          <a:noFill/>
          <a:ln w="15875">
            <a:solidFill>
              <a:schemeClr val="tx1"/>
            </a:solidFill>
          </a:ln>
        </p:spPr>
      </p:pic>
    </p:spTree>
    <p:extLst>
      <p:ext uri="{BB962C8B-B14F-4D97-AF65-F5344CB8AC3E}">
        <p14:creationId xmlns:p14="http://schemas.microsoft.com/office/powerpoint/2010/main" val="28786886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Marcador de contenido 5"/>
          <p:cNvPicPr>
            <a:picLocks noChangeAspect="1"/>
          </p:cNvPicPr>
          <p:nvPr/>
        </p:nvPicPr>
        <p:blipFill>
          <a:blip r:embed="rId3"/>
          <a:stretch>
            <a:fillRect/>
          </a:stretch>
        </p:blipFill>
        <p:spPr>
          <a:xfrm>
            <a:off x="1576207" y="1065239"/>
            <a:ext cx="5991586" cy="4740025"/>
          </a:xfrm>
          <a:prstGeom prst="rect">
            <a:avLst/>
          </a:prstGeom>
          <a:ln>
            <a:noFill/>
          </a:ln>
          <a:effectLst>
            <a:outerShdw blurRad="292100" dist="139700" dir="2700000" algn="tl" rotWithShape="0">
              <a:srgbClr val="333333">
                <a:alpha val="65000"/>
              </a:srgbClr>
            </a:outerShdw>
          </a:effectLst>
        </p:spPr>
      </p:pic>
      <p:sp>
        <p:nvSpPr>
          <p:cNvPr id="4" name="Título 6"/>
          <p:cNvSpPr txBox="1">
            <a:spLocks/>
          </p:cNvSpPr>
          <p:nvPr/>
        </p:nvSpPr>
        <p:spPr>
          <a:xfrm>
            <a:off x="519118" y="313582"/>
            <a:ext cx="8229600" cy="1143000"/>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CO" sz="2800" b="1" dirty="0" smtClean="0">
                <a:solidFill>
                  <a:srgbClr val="C00000"/>
                </a:solidFill>
                <a:latin typeface="Calibri" panose="020F0502020204030204" pitchFamily="34" charset="0"/>
                <a:cs typeface="Calibri" panose="020F0502020204030204" pitchFamily="34" charset="0"/>
              </a:rPr>
              <a:t>Terminal de Aviación Ejecutiva: </a:t>
            </a:r>
          </a:p>
          <a:p>
            <a:pPr>
              <a:defRPr/>
            </a:pPr>
            <a:endParaRPr lang="es-CO"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15823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560512" y="908720"/>
            <a:ext cx="8974156" cy="5413242"/>
          </a:xfrm>
          <a:prstGeom prst="rect">
            <a:avLst/>
          </a:prstGeom>
          <a:noFill/>
          <a:ln w="15875">
            <a:solidFill>
              <a:schemeClr val="tx1"/>
            </a:solidFill>
          </a:ln>
          <a:effectLst>
            <a:outerShdw blurRad="50800" dist="50800" dir="5400000" algn="ctr" rotWithShape="0">
              <a:srgbClr val="000000">
                <a:alpha val="81000"/>
              </a:srgbClr>
            </a:outerShdw>
          </a:effectLst>
        </p:spPr>
      </p:pic>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1903149" y="365980"/>
            <a:ext cx="6288882" cy="954107"/>
          </a:xfrm>
          <a:prstGeom prst="rect">
            <a:avLst/>
          </a:prstGeom>
        </p:spPr>
        <p:txBody>
          <a:bodyPr wrap="square">
            <a:spAutoFit/>
          </a:bodyPr>
          <a:lstStyle/>
          <a:p>
            <a:pPr algn="ctr">
              <a:defRPr/>
            </a:pPr>
            <a:r>
              <a:rPr lang="es-CO" sz="2800" b="1" dirty="0" smtClean="0">
                <a:solidFill>
                  <a:srgbClr val="C00000"/>
                </a:solidFill>
                <a:latin typeface="Calibri" panose="020F0502020204030204" pitchFamily="34" charset="0"/>
                <a:cs typeface="Calibri" panose="020F0502020204030204" pitchFamily="34" charset="0"/>
              </a:rPr>
              <a:t>Terminal de Aviación Ejecutiva: </a:t>
            </a:r>
          </a:p>
          <a:p>
            <a:pPr algn="ctr">
              <a:defRPr/>
            </a:pPr>
            <a:endParaRPr lang="es-CO"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15311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a:xfrm>
            <a:off x="3944888" y="883649"/>
            <a:ext cx="5203148" cy="5993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Construcción Edificio Parqueadero y Urbanismo</a:t>
            </a:r>
            <a:endParaRPr lang="es-CO" sz="2800" dirty="0"/>
          </a:p>
        </p:txBody>
      </p:sp>
      <p:pic>
        <p:nvPicPr>
          <p:cNvPr id="4" name="Imagen 3" descr="C:\Users\malopez\Desktop\FOTOS OBRA MÉNSULA\SEPTIEMBRE\04 SEPTIEMBRE\20150904_083957.jpg"/>
          <p:cNvPicPr/>
          <p:nvPr/>
        </p:nvPicPr>
        <p:blipFill>
          <a:blip r:embed="rId3">
            <a:extLst>
              <a:ext uri="{28A0092B-C50C-407E-A947-70E740481C1C}">
                <a14:useLocalDpi xmlns:a14="http://schemas.microsoft.com/office/drawing/2010/main" val="0"/>
              </a:ext>
            </a:extLst>
          </a:blip>
          <a:srcRect/>
          <a:stretch>
            <a:fillRect/>
          </a:stretch>
        </p:blipFill>
        <p:spPr bwMode="auto">
          <a:xfrm>
            <a:off x="453765" y="3876864"/>
            <a:ext cx="3884424" cy="2216431"/>
          </a:xfrm>
          <a:prstGeom prst="rect">
            <a:avLst/>
          </a:prstGeom>
          <a:ln>
            <a:noFill/>
          </a:ln>
          <a:effectLst>
            <a:outerShdw blurRad="292100" dist="139700" dir="2700000" algn="tl" rotWithShape="0">
              <a:srgbClr val="333333">
                <a:alpha val="65000"/>
              </a:srgbClr>
            </a:outerShdw>
          </a:effectLst>
        </p:spPr>
      </p:pic>
      <p:pic>
        <p:nvPicPr>
          <p:cNvPr id="5" name="Imagen 4" descr="C:\Users\malopez\Desktop\FOTOS OBRA MÉNSULA\SEPTIEMBRE\03 SEPTIEMBRE\20150903_110921.jpg"/>
          <p:cNvPicPr/>
          <p:nvPr/>
        </p:nvPicPr>
        <p:blipFill>
          <a:blip r:embed="rId4">
            <a:extLst>
              <a:ext uri="{28A0092B-C50C-407E-A947-70E740481C1C}">
                <a14:useLocalDpi xmlns:a14="http://schemas.microsoft.com/office/drawing/2010/main" val="0"/>
              </a:ext>
            </a:extLst>
          </a:blip>
          <a:srcRect/>
          <a:stretch>
            <a:fillRect/>
          </a:stretch>
        </p:blipFill>
        <p:spPr bwMode="auto">
          <a:xfrm>
            <a:off x="453765" y="1543353"/>
            <a:ext cx="3884424" cy="2359931"/>
          </a:xfrm>
          <a:prstGeom prst="rect">
            <a:avLst/>
          </a:prstGeom>
          <a:ln>
            <a:noFill/>
          </a:ln>
          <a:effectLst>
            <a:outerShdw blurRad="292100" dist="139700" dir="2700000" algn="tl" rotWithShape="0">
              <a:srgbClr val="333333">
                <a:alpha val="65000"/>
              </a:srgbClr>
            </a:outerShdw>
          </a:effectLst>
        </p:spPr>
      </p:pic>
      <p:pic>
        <p:nvPicPr>
          <p:cNvPr id="6" name="Imagen 5" descr="C:\Users\malopez\Desktop\FOTOS OBRA MÉNSULA\SEPTIEMBRE\03 SEPTIEMBRE\20150903_111548.jpg"/>
          <p:cNvPicPr/>
          <p:nvPr/>
        </p:nvPicPr>
        <p:blipFill>
          <a:blip r:embed="rId5">
            <a:extLst>
              <a:ext uri="{28A0092B-C50C-407E-A947-70E740481C1C}">
                <a14:useLocalDpi xmlns:a14="http://schemas.microsoft.com/office/drawing/2010/main" val="0"/>
              </a:ext>
            </a:extLst>
          </a:blip>
          <a:srcRect/>
          <a:stretch>
            <a:fillRect/>
          </a:stretch>
        </p:blipFill>
        <p:spPr bwMode="auto">
          <a:xfrm>
            <a:off x="4808984" y="2132856"/>
            <a:ext cx="3687607" cy="22405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05954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Imagen 2"/>
          <p:cNvPicPr>
            <a:picLocks noChangeAspect="1"/>
          </p:cNvPicPr>
          <p:nvPr/>
        </p:nvPicPr>
        <p:blipFill>
          <a:blip r:embed="rId3"/>
          <a:stretch>
            <a:fillRect/>
          </a:stretch>
        </p:blipFill>
        <p:spPr>
          <a:xfrm>
            <a:off x="755577" y="1319910"/>
            <a:ext cx="3711824" cy="2397122"/>
          </a:xfrm>
          <a:prstGeom prst="rect">
            <a:avLst/>
          </a:prstGeom>
          <a:ln>
            <a:noFill/>
          </a:ln>
          <a:effectLst>
            <a:outerShdw blurRad="292100" dist="139700" dir="2700000" algn="tl" rotWithShape="0">
              <a:srgbClr val="333333">
                <a:alpha val="65000"/>
              </a:srgbClr>
            </a:outerShdw>
          </a:effectLst>
        </p:spPr>
      </p:pic>
      <p:pic>
        <p:nvPicPr>
          <p:cNvPr id="4" name="Marcador de contenido 5" descr="IMG_231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61905" y="3944888"/>
            <a:ext cx="3711824" cy="2292423"/>
          </a:xfrm>
          <a:prstGeom prst="rect">
            <a:avLst/>
          </a:prstGeom>
          <a:ln>
            <a:noFill/>
          </a:ln>
          <a:effectLst>
            <a:outerShdw blurRad="292100" dist="139700" dir="2700000" algn="tl" rotWithShape="0">
              <a:srgbClr val="333333">
                <a:alpha val="65000"/>
              </a:srgbClr>
            </a:outerShdw>
          </a:effectLst>
        </p:spPr>
      </p:pic>
      <p:pic>
        <p:nvPicPr>
          <p:cNvPr id="5" name="Imagen 4" descr="IMG_2413"/>
          <p:cNvPicPr/>
          <p:nvPr/>
        </p:nvPicPr>
        <p:blipFill>
          <a:blip r:embed="rId5">
            <a:extLst>
              <a:ext uri="{28A0092B-C50C-407E-A947-70E740481C1C}">
                <a14:useLocalDpi xmlns:a14="http://schemas.microsoft.com/office/drawing/2010/main" val="0"/>
              </a:ext>
            </a:extLst>
          </a:blip>
          <a:srcRect/>
          <a:stretch>
            <a:fillRect/>
          </a:stretch>
        </p:blipFill>
        <p:spPr bwMode="auto">
          <a:xfrm>
            <a:off x="4849494" y="2060849"/>
            <a:ext cx="4032448" cy="2254864"/>
          </a:xfrm>
          <a:prstGeom prst="rect">
            <a:avLst/>
          </a:prstGeom>
          <a:ln>
            <a:noFill/>
          </a:ln>
          <a:effectLst>
            <a:outerShdw blurRad="292100" dist="139700" dir="2700000" algn="tl" rotWithShape="0">
              <a:srgbClr val="333333">
                <a:alpha val="65000"/>
              </a:srgbClr>
            </a:outerShdw>
          </a:effectLst>
        </p:spPr>
      </p:pic>
      <p:sp>
        <p:nvSpPr>
          <p:cNvPr id="6" name="Título 1"/>
          <p:cNvSpPr txBox="1">
            <a:spLocks/>
          </p:cNvSpPr>
          <p:nvPr/>
        </p:nvSpPr>
        <p:spPr>
          <a:xfrm>
            <a:off x="1532402" y="493207"/>
            <a:ext cx="6203032" cy="422921"/>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200" b="1" dirty="0" smtClean="0">
                <a:solidFill>
                  <a:srgbClr val="C00000"/>
                </a:solidFill>
                <a:latin typeface="Calibri" panose="020F0502020204030204" pitchFamily="34" charset="0"/>
              </a:rPr>
              <a:t>Portería de Hangares</a:t>
            </a:r>
            <a:endParaRPr lang="es-MX" sz="3200" b="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1062184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4 Marcador de texto"/>
          <p:cNvSpPr txBox="1">
            <a:spLocks/>
          </p:cNvSpPr>
          <p:nvPr/>
        </p:nvSpPr>
        <p:spPr>
          <a:xfrm>
            <a:off x="611560" y="2369400"/>
            <a:ext cx="8064896" cy="17796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CO" sz="4800" b="1" dirty="0" smtClean="0">
                <a:solidFill>
                  <a:srgbClr val="C00000"/>
                </a:solidFill>
                <a:effectLst>
                  <a:outerShdw blurRad="38100" dist="38100" dir="2700000" algn="tl">
                    <a:srgbClr val="000000">
                      <a:alpha val="43137"/>
                    </a:srgbClr>
                  </a:outerShdw>
                </a:effectLst>
                <a:latin typeface="Calibri" pitchFamily="34" charset="0"/>
              </a:rPr>
              <a:t>AEROPUERTO LOS GARZONES</a:t>
            </a:r>
          </a:p>
          <a:p>
            <a:r>
              <a:rPr lang="es-CO" sz="4800" b="1" dirty="0" smtClean="0">
                <a:solidFill>
                  <a:srgbClr val="C00000"/>
                </a:solidFill>
                <a:effectLst>
                  <a:outerShdw blurRad="38100" dist="38100" dir="2700000" algn="tl">
                    <a:srgbClr val="000000">
                      <a:alpha val="43137"/>
                    </a:srgbClr>
                  </a:outerShdw>
                </a:effectLst>
                <a:latin typeface="Calibri" pitchFamily="34" charset="0"/>
              </a:rPr>
              <a:t>MONTERÍA</a:t>
            </a:r>
            <a:endParaRPr lang="es-CO" sz="1200" dirty="0"/>
          </a:p>
        </p:txBody>
      </p:sp>
    </p:spTree>
    <p:extLst>
      <p:ext uri="{BB962C8B-B14F-4D97-AF65-F5344CB8AC3E}">
        <p14:creationId xmlns:p14="http://schemas.microsoft.com/office/powerpoint/2010/main" val="40096881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bwMode="auto">
          <a:xfrm>
            <a:off x="1721252" y="260648"/>
            <a:ext cx="5785792" cy="12437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Repavimentación de la pista: </a:t>
            </a:r>
            <a:r>
              <a:rPr lang="es-CO" sz="2800" b="1" kern="0" dirty="0" smtClean="0">
                <a:solidFill>
                  <a:schemeClr val="accent6"/>
                </a:solidFill>
                <a:latin typeface="Calibri" panose="020F0502020204030204" pitchFamily="34" charset="0"/>
                <a:cs typeface="Calibri" panose="020F0502020204030204" pitchFamily="34" charset="0"/>
              </a:rPr>
              <a:t>finalizada</a:t>
            </a:r>
            <a:endParaRPr lang="es-CO" sz="2800" b="1" kern="0" dirty="0">
              <a:solidFill>
                <a:schemeClr val="accent6"/>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340768"/>
            <a:ext cx="7141080" cy="4536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46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 Imagen" descr="ICOCOLOR-02.png"/>
          <p:cNvPicPr>
            <a:picLocks noChangeAspect="1"/>
          </p:cNvPicPr>
          <p:nvPr/>
        </p:nvPicPr>
        <p:blipFill>
          <a:blip r:embed="rId2"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3" cstate="print"/>
          <a:srcRect l="4944" r="52150"/>
          <a:stretch>
            <a:fillRect/>
          </a:stretch>
        </p:blipFill>
        <p:spPr>
          <a:xfrm>
            <a:off x="633532" y="1549724"/>
            <a:ext cx="1353787" cy="4451027"/>
          </a:xfrm>
          <a:prstGeom prst="rect">
            <a:avLst/>
          </a:prstGeom>
        </p:spPr>
      </p:pic>
      <p:sp>
        <p:nvSpPr>
          <p:cNvPr id="6" name="30 CuadroTexto"/>
          <p:cNvSpPr txBox="1">
            <a:spLocks noChangeArrowheads="1"/>
          </p:cNvSpPr>
          <p:nvPr/>
        </p:nvSpPr>
        <p:spPr bwMode="auto">
          <a:xfrm flipH="1">
            <a:off x="3170803" y="968076"/>
            <a:ext cx="3721767" cy="438582"/>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lvl="0">
              <a:defRPr/>
            </a:pPr>
            <a:r>
              <a:rPr lang="es-CO" sz="1125" kern="0" dirty="0">
                <a:solidFill>
                  <a:prstClr val="white"/>
                </a:solidFill>
                <a:latin typeface="Calibri" panose="020F0502020204030204" pitchFamily="34" charset="0"/>
                <a:cs typeface="Arial" pitchFamily="34" charset="0"/>
              </a:rPr>
              <a:t>PRINCIPALES LOGROS (actividades) Enero a Octubre de 2015</a:t>
            </a:r>
          </a:p>
        </p:txBody>
      </p:sp>
      <p:sp>
        <p:nvSpPr>
          <p:cNvPr id="7" name="Rectángulo redondeado 6"/>
          <p:cNvSpPr/>
          <p:nvPr/>
        </p:nvSpPr>
        <p:spPr>
          <a:xfrm>
            <a:off x="2023497" y="1520109"/>
            <a:ext cx="3518992" cy="280007"/>
          </a:xfrm>
          <a:prstGeom prst="roundRect">
            <a:avLst>
              <a:gd name="adj" fmla="val 7017"/>
            </a:avLst>
          </a:prstGeom>
          <a:solidFill>
            <a:srgbClr val="4F81BD">
              <a:lumMod val="50000"/>
            </a:srgbClr>
          </a:solidFill>
          <a:ln w="25400" cap="flat" cmpd="sng" algn="ctr">
            <a:solidFill>
              <a:srgbClr val="4F81BD">
                <a:shade val="50000"/>
              </a:srgbClr>
            </a:solidFill>
            <a:prstDash val="solid"/>
          </a:ln>
          <a:effectLst/>
        </p:spPr>
        <p:txBody>
          <a:bodyPr rtlCol="0" anchor="ctr"/>
          <a:lstStyle/>
          <a:p>
            <a:pPr algn="just" defTabSz="685800" fontAlgn="auto">
              <a:spcBef>
                <a:spcPts val="0"/>
              </a:spcBef>
              <a:spcAft>
                <a:spcPts val="0"/>
              </a:spcAft>
              <a:defRPr/>
            </a:pPr>
            <a:r>
              <a:rPr lang="es-CO" sz="1125" b="1" kern="0" dirty="0">
                <a:solidFill>
                  <a:prstClr val="white"/>
                </a:solidFill>
                <a:latin typeface="Calibri"/>
                <a:cs typeface="+mn-cs"/>
              </a:rPr>
              <a:t>Ampliación del Aeropuerto El Dorado</a:t>
            </a:r>
            <a:endParaRPr lang="es-CO" sz="1125" b="1" kern="0" dirty="0">
              <a:solidFill>
                <a:prstClr val="white"/>
              </a:solidFill>
              <a:latin typeface="Calibri"/>
            </a:endParaRPr>
          </a:p>
        </p:txBody>
      </p:sp>
      <p:graphicFrame>
        <p:nvGraphicFramePr>
          <p:cNvPr id="8" name="1 Tabla"/>
          <p:cNvGraphicFramePr>
            <a:graphicFrameLocks noGrp="1"/>
          </p:cNvGraphicFramePr>
          <p:nvPr>
            <p:extLst/>
          </p:nvPr>
        </p:nvGraphicFramePr>
        <p:xfrm>
          <a:off x="2023497" y="2132856"/>
          <a:ext cx="5737816" cy="834391"/>
        </p:xfrm>
        <a:graphic>
          <a:graphicData uri="http://schemas.openxmlformats.org/drawingml/2006/table">
            <a:tbl>
              <a:tblPr firstRow="1" bandRow="1">
                <a:tableStyleId>{5C22544A-7EE6-4342-B048-85BDC9FD1C3A}</a:tableStyleId>
              </a:tblPr>
              <a:tblGrid>
                <a:gridCol w="1923824"/>
                <a:gridCol w="945084"/>
                <a:gridCol w="1356740"/>
                <a:gridCol w="1512168"/>
              </a:tblGrid>
              <a:tr h="25673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dirty="0" smtClean="0"/>
                        <a:t>OBRAS</a:t>
                      </a:r>
                      <a:r>
                        <a:rPr lang="es-CO" sz="1100" baseline="0" dirty="0" smtClean="0"/>
                        <a:t> VOLUNTARIAS FASE 1</a:t>
                      </a:r>
                      <a:endParaRPr lang="es-CO" sz="1100" dirty="0"/>
                    </a:p>
                  </a:txBody>
                  <a:tcPr marL="63305" marR="63305" marT="31652" marB="31652">
                    <a:solidFill>
                      <a:schemeClr val="accent1">
                        <a:lumMod val="2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dirty="0"/>
                    </a:p>
                  </a:txBody>
                  <a:tcPr/>
                </a:tc>
                <a:tc hMerge="1">
                  <a:txBody>
                    <a:bodyPr/>
                    <a:lstStyle/>
                    <a:p>
                      <a:endParaRPr lang="es-CO"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dirty="0"/>
                    </a:p>
                  </a:txBody>
                  <a:tcPr>
                    <a:solidFill>
                      <a:schemeClr val="accent1">
                        <a:lumMod val="25000"/>
                      </a:schemeClr>
                    </a:solidFill>
                  </a:tcPr>
                </a:tc>
              </a:tr>
              <a:tr h="256736">
                <a:tc>
                  <a:txBody>
                    <a:bodyPr/>
                    <a:lstStyle/>
                    <a:p>
                      <a:r>
                        <a:rPr lang="es-CO" sz="1100" dirty="0" smtClean="0"/>
                        <a:t>Muelle</a:t>
                      </a:r>
                      <a:r>
                        <a:rPr lang="es-CO" sz="1100" baseline="0" dirty="0" smtClean="0"/>
                        <a:t> Nacional (Sur) </a:t>
                      </a:r>
                      <a:endParaRPr lang="es-CO" sz="1100" dirty="0"/>
                    </a:p>
                  </a:txBody>
                  <a:tcPr marL="63305" marR="63305" marT="31652" marB="31652"/>
                </a:tc>
                <a:tc>
                  <a:txBody>
                    <a:bodyPr/>
                    <a:lstStyle/>
                    <a:p>
                      <a:r>
                        <a:rPr lang="es-CO" sz="1100" dirty="0" smtClean="0"/>
                        <a:t>30.200 m²</a:t>
                      </a:r>
                      <a:endParaRPr lang="es-CO" sz="1100" dirty="0"/>
                    </a:p>
                  </a:txBody>
                  <a:tcPr marL="63305" marR="63305" marT="31652" marB="31652"/>
                </a:tc>
                <a:tc rowSpan="2">
                  <a:txBody>
                    <a:bodyPr/>
                    <a:lstStyle/>
                    <a:p>
                      <a:pPr algn="ctr"/>
                      <a:r>
                        <a:rPr lang="es-CO" sz="1100" dirty="0" smtClean="0"/>
                        <a:t>CAPEX</a:t>
                      </a:r>
                    </a:p>
                    <a:p>
                      <a:pPr algn="ctr"/>
                      <a:r>
                        <a:rPr lang="es-CO" sz="1100" dirty="0" smtClean="0"/>
                        <a:t>COP 425.000.000,oo</a:t>
                      </a:r>
                    </a:p>
                  </a:txBody>
                  <a:tcPr marL="63305" marR="63305" marT="31652" marB="31652"/>
                </a:tc>
                <a:tc rowSpan="2">
                  <a:txBody>
                    <a:bodyPr/>
                    <a:lstStyle/>
                    <a:p>
                      <a:pPr algn="ctr"/>
                      <a:r>
                        <a:rPr lang="es-CO" sz="1100" dirty="0" smtClean="0"/>
                        <a:t>16 MESES</a:t>
                      </a:r>
                    </a:p>
                    <a:p>
                      <a:pPr algn="ctr"/>
                      <a:r>
                        <a:rPr lang="es-CO" sz="1100" dirty="0" smtClean="0"/>
                        <a:t>JUN 2015 – SEP 16</a:t>
                      </a:r>
                    </a:p>
                    <a:p>
                      <a:pPr algn="ctr"/>
                      <a:endParaRPr lang="es-CO" sz="1100" dirty="0"/>
                    </a:p>
                  </a:txBody>
                  <a:tcPr marL="63305" marR="63305" marT="31652" marB="31652"/>
                </a:tc>
              </a:tr>
              <a:tr h="320919">
                <a:tc>
                  <a:txBody>
                    <a:bodyPr/>
                    <a:lstStyle/>
                    <a:p>
                      <a:r>
                        <a:rPr lang="es-CO" sz="1100" dirty="0" smtClean="0"/>
                        <a:t>Muelle Internacional (Norte)</a:t>
                      </a:r>
                      <a:endParaRPr lang="es-CO" sz="1100" dirty="0"/>
                    </a:p>
                  </a:txBody>
                  <a:tcPr marL="63305" marR="63305" marT="31652" marB="31652"/>
                </a:tc>
                <a:tc>
                  <a:txBody>
                    <a:bodyPr/>
                    <a:lstStyle/>
                    <a:p>
                      <a:r>
                        <a:rPr lang="es-CO" sz="1100" dirty="0" smtClean="0"/>
                        <a:t>15.500 m²</a:t>
                      </a:r>
                      <a:endParaRPr lang="es-CO" sz="1100" dirty="0"/>
                    </a:p>
                  </a:txBody>
                  <a:tcPr marL="63305" marR="63305" marT="31652" marB="31652"/>
                </a:tc>
                <a:tc vMerge="1">
                  <a:txBody>
                    <a:bodyPr/>
                    <a:lstStyle/>
                    <a:p>
                      <a:endParaRPr lang="es-CO" dirty="0"/>
                    </a:p>
                  </a:txBody>
                  <a:tcPr/>
                </a:tc>
                <a:tc vMerge="1">
                  <a:txBody>
                    <a:bodyPr/>
                    <a:lstStyle/>
                    <a:p>
                      <a:endParaRPr lang="es-CO"/>
                    </a:p>
                  </a:txBody>
                  <a:tcPr/>
                </a:tc>
              </a:tr>
            </a:tbl>
          </a:graphicData>
        </a:graphic>
      </p:graphicFrame>
      <p:graphicFrame>
        <p:nvGraphicFramePr>
          <p:cNvPr id="9" name="2 Tabla"/>
          <p:cNvGraphicFramePr>
            <a:graphicFrameLocks noGrp="1"/>
          </p:cNvGraphicFramePr>
          <p:nvPr>
            <p:extLst/>
          </p:nvPr>
        </p:nvGraphicFramePr>
        <p:xfrm>
          <a:off x="2023497" y="3467438"/>
          <a:ext cx="5737816" cy="1540416"/>
        </p:xfrm>
        <a:graphic>
          <a:graphicData uri="http://schemas.openxmlformats.org/drawingml/2006/table">
            <a:tbl>
              <a:tblPr firstRow="1" bandRow="1">
                <a:tableStyleId>{5C22544A-7EE6-4342-B048-85BDC9FD1C3A}</a:tableStyleId>
              </a:tblPr>
              <a:tblGrid>
                <a:gridCol w="2094758"/>
                <a:gridCol w="774150"/>
                <a:gridCol w="1574672"/>
                <a:gridCol w="1294236"/>
              </a:tblGrid>
              <a:tr h="256736">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dirty="0" smtClean="0"/>
                        <a:t>OBRAS</a:t>
                      </a:r>
                      <a:r>
                        <a:rPr lang="es-CO" sz="1100" baseline="0" dirty="0" smtClean="0"/>
                        <a:t> COMPLEMENTARIAS  FASE 1</a:t>
                      </a:r>
                      <a:endParaRPr lang="es-CO" sz="1100" dirty="0"/>
                    </a:p>
                  </a:txBody>
                  <a:tcPr marL="63305" marR="63305" marT="31652" marB="31652">
                    <a:solidFill>
                      <a:schemeClr val="accent1">
                        <a:lumMod val="2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dirty="0"/>
                    </a:p>
                  </a:txBody>
                  <a:tcPr/>
                </a:tc>
                <a:tc hMerge="1">
                  <a:txBody>
                    <a:bodyPr/>
                    <a:lstStyle/>
                    <a:p>
                      <a:endParaRPr lang="es-CO"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dirty="0"/>
                    </a:p>
                  </a:txBody>
                  <a:tcPr marL="63305" marR="63305" marT="31652" marB="31652">
                    <a:solidFill>
                      <a:schemeClr val="accent1">
                        <a:lumMod val="25000"/>
                      </a:schemeClr>
                    </a:solidFill>
                  </a:tcPr>
                </a:tc>
              </a:tr>
              <a:tr h="256736">
                <a:tc>
                  <a:txBody>
                    <a:bodyPr/>
                    <a:lstStyle/>
                    <a:p>
                      <a:r>
                        <a:rPr lang="es-CO" sz="1100" baseline="0" dirty="0" smtClean="0"/>
                        <a:t>Plataforma  Nacional (Sur)</a:t>
                      </a:r>
                      <a:endParaRPr lang="es-CO" sz="1100" dirty="0"/>
                    </a:p>
                  </a:txBody>
                  <a:tcPr marL="63305" marR="63305" marT="31652" marB="31652"/>
                </a:tc>
                <a:tc>
                  <a:txBody>
                    <a:bodyPr/>
                    <a:lstStyle/>
                    <a:p>
                      <a:r>
                        <a:rPr lang="es-CO" sz="1100" dirty="0" smtClean="0"/>
                        <a:t>20.500 m²</a:t>
                      </a:r>
                      <a:endParaRPr lang="es-CO" sz="1100" dirty="0"/>
                    </a:p>
                  </a:txBody>
                  <a:tcPr marL="63305" marR="63305" marT="31652" marB="31652"/>
                </a:tc>
                <a:tc rowSpan="5">
                  <a:txBody>
                    <a:bodyPr/>
                    <a:lstStyle/>
                    <a:p>
                      <a:endParaRPr lang="es-CO" sz="1100" dirty="0" smtClean="0"/>
                    </a:p>
                    <a:p>
                      <a:pPr algn="ctr"/>
                      <a:endParaRPr lang="es-CO" sz="1100" dirty="0" smtClean="0"/>
                    </a:p>
                    <a:p>
                      <a:pPr algn="ctr"/>
                      <a:r>
                        <a:rPr lang="es-CO" sz="1100" dirty="0" smtClean="0"/>
                        <a:t>CAPEX</a:t>
                      </a:r>
                    </a:p>
                    <a:p>
                      <a:pPr algn="ctr"/>
                      <a:r>
                        <a:rPr lang="es-CO" sz="1100" dirty="0" smtClean="0"/>
                        <a:t>COP  139.401.364,oo</a:t>
                      </a:r>
                    </a:p>
                    <a:p>
                      <a:pPr algn="ctr"/>
                      <a:endParaRPr lang="es-CO" sz="1100" dirty="0"/>
                    </a:p>
                  </a:txBody>
                  <a:tcPr marL="63305" marR="63305" marT="31652" marB="31652"/>
                </a:tc>
                <a:tc rowSpan="5">
                  <a:txBody>
                    <a:bodyPr/>
                    <a:lstStyle/>
                    <a:p>
                      <a:pPr algn="ctr"/>
                      <a:endParaRPr lang="es-CO" sz="1100" dirty="0" smtClean="0"/>
                    </a:p>
                    <a:p>
                      <a:pPr algn="ctr"/>
                      <a:endParaRPr lang="es-CO" sz="1100" dirty="0" smtClean="0"/>
                    </a:p>
                    <a:p>
                      <a:pPr algn="ctr"/>
                      <a:r>
                        <a:rPr lang="es-CO" sz="1100" dirty="0" smtClean="0"/>
                        <a:t>Fecha Inicio</a:t>
                      </a:r>
                      <a:r>
                        <a:rPr lang="es-CO" sz="1100" baseline="0" dirty="0" smtClean="0"/>
                        <a:t> </a:t>
                      </a:r>
                      <a:endParaRPr lang="es-CO" sz="1100" dirty="0" smtClean="0"/>
                    </a:p>
                    <a:p>
                      <a:pPr algn="ctr"/>
                      <a:r>
                        <a:rPr lang="es-CO" sz="1100" dirty="0" smtClean="0"/>
                        <a:t>NOV 2015  </a:t>
                      </a:r>
                    </a:p>
                    <a:p>
                      <a:pPr algn="ctr"/>
                      <a:endParaRPr lang="es-CO" sz="1100" dirty="0"/>
                    </a:p>
                  </a:txBody>
                  <a:tcPr marL="63305" marR="63305" marT="31652" marB="31652"/>
                </a:tc>
              </a:tr>
              <a:tr h="256736">
                <a:tc>
                  <a:txBody>
                    <a:bodyPr/>
                    <a:lstStyle/>
                    <a:p>
                      <a:r>
                        <a:rPr lang="es-CO" sz="1100" dirty="0" smtClean="0"/>
                        <a:t>Plataforma Internacional (Norte)</a:t>
                      </a:r>
                      <a:endParaRPr lang="es-CO" sz="1100" dirty="0"/>
                    </a:p>
                  </a:txBody>
                  <a:tcPr marL="63305" marR="63305" marT="31652" marB="31652"/>
                </a:tc>
                <a:tc>
                  <a:txBody>
                    <a:bodyPr/>
                    <a:lstStyle/>
                    <a:p>
                      <a:r>
                        <a:rPr lang="es-CO" sz="1100" dirty="0" smtClean="0"/>
                        <a:t>14.200 m²</a:t>
                      </a:r>
                      <a:endParaRPr lang="es-CO" sz="1100" dirty="0"/>
                    </a:p>
                  </a:txBody>
                  <a:tcPr marL="63305" marR="63305" marT="31652" marB="31652"/>
                </a:tc>
                <a:tc vMerge="1">
                  <a:txBody>
                    <a:bodyPr/>
                    <a:lstStyle/>
                    <a:p>
                      <a:endParaRPr lang="es-CO" dirty="0"/>
                    </a:p>
                  </a:txBody>
                  <a:tcPr/>
                </a:tc>
                <a:tc vMerge="1">
                  <a:txBody>
                    <a:bodyPr/>
                    <a:lstStyle/>
                    <a:p>
                      <a:endParaRPr lang="es-CO"/>
                    </a:p>
                  </a:txBody>
                  <a:tcPr/>
                </a:tc>
              </a:tr>
              <a:tr h="256736">
                <a:tc gridSpan="2">
                  <a:txBody>
                    <a:bodyPr/>
                    <a:lstStyle/>
                    <a:p>
                      <a:pPr algn="l"/>
                      <a:r>
                        <a:rPr lang="es-CO" sz="1100" dirty="0" smtClean="0"/>
                        <a:t>3 Puentes</a:t>
                      </a:r>
                      <a:r>
                        <a:rPr lang="es-CO" sz="1100" baseline="0" dirty="0" smtClean="0"/>
                        <a:t> de Abordaje  Dobles y 2 Sencillos</a:t>
                      </a:r>
                      <a:endParaRPr lang="es-CO" sz="1100" dirty="0"/>
                    </a:p>
                  </a:txBody>
                  <a:tcPr marL="63305" marR="63305" marT="31652" marB="31652"/>
                </a:tc>
                <a:tc hMerge="1">
                  <a:txBody>
                    <a:bodyPr/>
                    <a:lstStyle/>
                    <a:p>
                      <a:endParaRPr lang="es-CO" dirty="0"/>
                    </a:p>
                  </a:txBody>
                  <a:tcPr/>
                </a:tc>
                <a:tc vMerge="1">
                  <a:txBody>
                    <a:bodyPr/>
                    <a:lstStyle/>
                    <a:p>
                      <a:endParaRPr lang="es-CO"/>
                    </a:p>
                  </a:txBody>
                  <a:tcPr/>
                </a:tc>
                <a:tc vMerge="1">
                  <a:txBody>
                    <a:bodyPr/>
                    <a:lstStyle/>
                    <a:p>
                      <a:endParaRPr lang="es-CO"/>
                    </a:p>
                  </a:txBody>
                  <a:tcPr/>
                </a:tc>
              </a:tr>
              <a:tr h="256736">
                <a:tc gridSpan="2">
                  <a:txBody>
                    <a:bodyPr/>
                    <a:lstStyle/>
                    <a:p>
                      <a:pPr algn="l"/>
                      <a:r>
                        <a:rPr lang="es-CO" sz="1100" dirty="0" smtClean="0"/>
                        <a:t>Ajuste</a:t>
                      </a:r>
                      <a:r>
                        <a:rPr lang="es-CO" sz="1100" baseline="0" dirty="0" smtClean="0"/>
                        <a:t> Posición Red de Combustibles</a:t>
                      </a:r>
                      <a:endParaRPr lang="es-CO" sz="1100" dirty="0"/>
                    </a:p>
                  </a:txBody>
                  <a:tcPr marL="63305" marR="63305" marT="31652" marB="31652"/>
                </a:tc>
                <a:tc hMerge="1">
                  <a:txBody>
                    <a:bodyPr/>
                    <a:lstStyle/>
                    <a:p>
                      <a:endParaRPr lang="es-CO"/>
                    </a:p>
                  </a:txBody>
                  <a:tcPr/>
                </a:tc>
                <a:tc vMerge="1">
                  <a:txBody>
                    <a:bodyPr/>
                    <a:lstStyle/>
                    <a:p>
                      <a:endParaRPr lang="es-CO"/>
                    </a:p>
                  </a:txBody>
                  <a:tcPr/>
                </a:tc>
                <a:tc vMerge="1">
                  <a:txBody>
                    <a:bodyPr/>
                    <a:lstStyle/>
                    <a:p>
                      <a:endParaRPr lang="es-CO"/>
                    </a:p>
                  </a:txBody>
                  <a:tcPr/>
                </a:tc>
              </a:tr>
              <a:tr h="256736">
                <a:tc gridSpan="2">
                  <a:txBody>
                    <a:bodyPr/>
                    <a:lstStyle/>
                    <a:p>
                      <a:pPr algn="l"/>
                      <a:r>
                        <a:rPr lang="es-CO" sz="1100" dirty="0" smtClean="0"/>
                        <a:t>Afectaciones</a:t>
                      </a:r>
                      <a:endParaRPr lang="es-CO" sz="1100" dirty="0"/>
                    </a:p>
                  </a:txBody>
                  <a:tcPr marL="63305" marR="63305" marT="31652" marB="31652"/>
                </a:tc>
                <a:tc hMerge="1">
                  <a:txBody>
                    <a:bodyPr/>
                    <a:lstStyle/>
                    <a:p>
                      <a:endParaRPr lang="es-CO" dirty="0"/>
                    </a:p>
                  </a:txBody>
                  <a:tcPr/>
                </a:tc>
                <a:tc vMerge="1">
                  <a:txBody>
                    <a:bodyPr/>
                    <a:lstStyle/>
                    <a:p>
                      <a:pPr algn="ctr"/>
                      <a:endParaRPr lang="es-CO" dirty="0"/>
                    </a:p>
                  </a:txBody>
                  <a:tcPr/>
                </a:tc>
                <a:tc vMerge="1">
                  <a:txBody>
                    <a:bodyPr/>
                    <a:lstStyle/>
                    <a:p>
                      <a:endParaRPr lang="es-CO"/>
                    </a:p>
                  </a:txBody>
                  <a:tcPr/>
                </a:tc>
              </a:tr>
            </a:tbl>
          </a:graphicData>
        </a:graphic>
      </p:graphicFrame>
      <p:sp>
        <p:nvSpPr>
          <p:cNvPr id="10" name="4 CuadroTexto"/>
          <p:cNvSpPr txBox="1"/>
          <p:nvPr/>
        </p:nvSpPr>
        <p:spPr>
          <a:xfrm>
            <a:off x="1973644" y="5090927"/>
            <a:ext cx="1794661" cy="305340"/>
          </a:xfrm>
          <a:prstGeom prst="rect">
            <a:avLst/>
          </a:prstGeom>
          <a:noFill/>
        </p:spPr>
        <p:txBody>
          <a:bodyPr wrap="square" rtlCol="0">
            <a:spAutoFit/>
          </a:bodyPr>
          <a:lstStyle/>
          <a:p>
            <a:pPr marL="197832" indent="-197832">
              <a:buFont typeface="Arial" charset="0"/>
              <a:buChar char="•"/>
            </a:pPr>
            <a:r>
              <a:rPr lang="es-CO" sz="692" dirty="0">
                <a:solidFill>
                  <a:prstClr val="black"/>
                </a:solidFill>
                <a:latin typeface="Arial" pitchFamily="34" charset="0"/>
                <a:cs typeface="Arial" pitchFamily="34" charset="0"/>
              </a:rPr>
              <a:t>Expresado en MILES de pesos</a:t>
            </a:r>
          </a:p>
          <a:p>
            <a:pPr marL="197832" indent="-197832">
              <a:buFont typeface="Arial" charset="0"/>
              <a:buChar char="•"/>
            </a:pPr>
            <a:r>
              <a:rPr lang="es-CO" sz="692" dirty="0">
                <a:solidFill>
                  <a:prstClr val="black"/>
                </a:solidFill>
                <a:latin typeface="Arial" pitchFamily="34" charset="0"/>
                <a:cs typeface="Arial" pitchFamily="34" charset="0"/>
              </a:rPr>
              <a:t>Precios 2015</a:t>
            </a:r>
          </a:p>
        </p:txBody>
      </p:sp>
      <p:sp>
        <p:nvSpPr>
          <p:cNvPr id="11" name="5 CuadroTexto"/>
          <p:cNvSpPr txBox="1"/>
          <p:nvPr/>
        </p:nvSpPr>
        <p:spPr>
          <a:xfrm>
            <a:off x="7163414" y="5034950"/>
            <a:ext cx="1299977" cy="220188"/>
          </a:xfrm>
          <a:prstGeom prst="rect">
            <a:avLst/>
          </a:prstGeom>
          <a:noFill/>
        </p:spPr>
        <p:txBody>
          <a:bodyPr wrap="square" rtlCol="0">
            <a:spAutoFit/>
          </a:bodyPr>
          <a:lstStyle/>
          <a:p>
            <a:pPr fontAlgn="base">
              <a:spcBef>
                <a:spcPct val="0"/>
              </a:spcBef>
              <a:spcAft>
                <a:spcPct val="0"/>
              </a:spcAft>
            </a:pPr>
            <a:r>
              <a:rPr lang="es-CO" sz="831" dirty="0">
                <a:solidFill>
                  <a:prstClr val="black"/>
                </a:solidFill>
                <a:latin typeface="Arial" pitchFamily="34" charset="0"/>
                <a:cs typeface="Arial" pitchFamily="34" charset="0"/>
              </a:rPr>
              <a:t>Fuente OPAIN S.A.</a:t>
            </a:r>
          </a:p>
        </p:txBody>
      </p:sp>
    </p:spTree>
    <p:extLst>
      <p:ext uri="{BB962C8B-B14F-4D97-AF65-F5344CB8AC3E}">
        <p14:creationId xmlns:p14="http://schemas.microsoft.com/office/powerpoint/2010/main" val="3205711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bwMode="auto">
          <a:xfrm>
            <a:off x="5495625" y="2675917"/>
            <a:ext cx="4039043" cy="12466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Repavimentación </a:t>
            </a:r>
          </a:p>
          <a:p>
            <a:r>
              <a:rPr lang="es-CO" sz="2800" b="1" kern="0" dirty="0" smtClean="0">
                <a:solidFill>
                  <a:srgbClr val="C00000"/>
                </a:solidFill>
                <a:latin typeface="Calibri" panose="020F0502020204030204" pitchFamily="34" charset="0"/>
                <a:cs typeface="Calibri" panose="020F0502020204030204" pitchFamily="34" charset="0"/>
              </a:rPr>
              <a:t>pista: </a:t>
            </a:r>
          </a:p>
          <a:p>
            <a:endParaRPr lang="es-CO" sz="2800" b="1" kern="0" dirty="0" smtClean="0">
              <a:solidFill>
                <a:srgbClr val="C00000"/>
              </a:solidFill>
              <a:latin typeface="Calibri" panose="020F0502020204030204" pitchFamily="34" charset="0"/>
              <a:cs typeface="Calibri" panose="020F0502020204030204" pitchFamily="34" charset="0"/>
            </a:endParaRPr>
          </a:p>
          <a:p>
            <a:r>
              <a:rPr lang="es-CO" sz="2800" b="1" kern="0" dirty="0" smtClean="0">
                <a:solidFill>
                  <a:schemeClr val="accent6"/>
                </a:solidFill>
                <a:latin typeface="Calibri" panose="020F0502020204030204" pitchFamily="34" charset="0"/>
                <a:cs typeface="Calibri" panose="020F0502020204030204" pitchFamily="34" charset="0"/>
              </a:rPr>
              <a:t>Finalizada</a:t>
            </a:r>
            <a:endParaRPr lang="es-CO" sz="2800" b="1" kern="0" dirty="0">
              <a:solidFill>
                <a:schemeClr val="accent6"/>
              </a:solidFill>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t="19974"/>
          <a:stretch/>
        </p:blipFill>
        <p:spPr>
          <a:xfrm>
            <a:off x="428745" y="684439"/>
            <a:ext cx="5236445" cy="2668171"/>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t="29480"/>
          <a:stretch/>
        </p:blipFill>
        <p:spPr>
          <a:xfrm>
            <a:off x="421113" y="3373957"/>
            <a:ext cx="5244077" cy="3004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73044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200" b="1" dirty="0" smtClean="0">
                <a:solidFill>
                  <a:srgbClr val="C00000"/>
                </a:solidFill>
                <a:latin typeface="Calibri" panose="020F0502020204030204" pitchFamily="34" charset="0"/>
              </a:rPr>
              <a:t>Ampliación Edificio Terminal de pasajeros </a:t>
            </a:r>
            <a:endParaRPr lang="es-MX" sz="3200" b="1" dirty="0">
              <a:solidFill>
                <a:srgbClr val="C00000"/>
              </a:solidFill>
              <a:latin typeface="Calibri" panose="020F0502020204030204" pitchFamily="34" charset="0"/>
            </a:endParaRPr>
          </a:p>
        </p:txBody>
      </p:sp>
      <p:sp>
        <p:nvSpPr>
          <p:cNvPr id="4" name="Rectángulo 3"/>
          <p:cNvSpPr/>
          <p:nvPr/>
        </p:nvSpPr>
        <p:spPr>
          <a:xfrm>
            <a:off x="323528" y="1750092"/>
            <a:ext cx="8208912" cy="3501600"/>
          </a:xfrm>
          <a:prstGeom prst="rect">
            <a:avLst/>
          </a:prstGeom>
        </p:spPr>
        <p:txBody>
          <a:bodyPr wrap="square">
            <a:spAutoFit/>
          </a:bodyPr>
          <a:lstStyle/>
          <a:p>
            <a:pPr marL="342900" indent="-342900">
              <a:buFont typeface="Arial" panose="020B0604020202020204" pitchFamily="34" charset="0"/>
              <a:buChar char="•"/>
            </a:pPr>
            <a:r>
              <a:rPr lang="es-CO" sz="2200" dirty="0" smtClean="0">
                <a:latin typeface="Calibri" panose="020F0502020204030204" pitchFamily="34" charset="0"/>
                <a:ea typeface="Calibri" panose="020F0502020204030204" pitchFamily="34" charset="0"/>
                <a:cs typeface="Times New Roman" panose="02020603050405020304" pitchFamily="18" charset="0"/>
              </a:rPr>
              <a:t>Armado </a:t>
            </a:r>
            <a:r>
              <a:rPr lang="es-CO" sz="2200" dirty="0">
                <a:latin typeface="Calibri" panose="020F0502020204030204" pitchFamily="34" charset="0"/>
                <a:ea typeface="Calibri" panose="020F0502020204030204" pitchFamily="34" charset="0"/>
                <a:cs typeface="Times New Roman" panose="02020603050405020304" pitchFamily="18" charset="0"/>
              </a:rPr>
              <a:t>del acero de refuerzo para columnas y vigas aéreas, impermeabilización de vigas de cimentación y sobre cimientos. Se sigue con la construcción de los nuevos </a:t>
            </a:r>
            <a:r>
              <a:rPr lang="es-CO" sz="2200" dirty="0" smtClean="0">
                <a:latin typeface="Calibri" panose="020F0502020204030204" pitchFamily="34" charset="0"/>
                <a:ea typeface="Calibri" panose="020F0502020204030204" pitchFamily="34" charset="0"/>
                <a:cs typeface="Times New Roman" panose="02020603050405020304" pitchFamily="18" charset="0"/>
              </a:rPr>
              <a:t>caniles</a:t>
            </a:r>
          </a:p>
          <a:p>
            <a:pPr marL="342900" indent="-342900">
              <a:buFont typeface="Arial" panose="020B0604020202020204" pitchFamily="34" charset="0"/>
              <a:buChar char="•"/>
            </a:pPr>
            <a:r>
              <a:rPr lang="es-CO" sz="2200" dirty="0" smtClean="0">
                <a:latin typeface="Calibri" panose="020F0502020204030204" pitchFamily="34" charset="0"/>
              </a:rPr>
              <a:t>Llenos </a:t>
            </a:r>
            <a:r>
              <a:rPr lang="es-CO" sz="2200" dirty="0">
                <a:latin typeface="Calibri" panose="020F0502020204030204" pitchFamily="34" charset="0"/>
              </a:rPr>
              <a:t>del terreno para la caseta y  el tanque de la red contraincendios</a:t>
            </a:r>
            <a:r>
              <a:rPr lang="es-CO" sz="2200" dirty="0" smtClean="0">
                <a:latin typeface="Calibri" panose="020F0502020204030204" pitchFamily="34" charset="0"/>
              </a:rPr>
              <a:t>.</a:t>
            </a:r>
            <a:r>
              <a:rPr lang="es-CO" sz="2200" dirty="0">
                <a:latin typeface="Calibri" panose="020F0502020204030204" pitchFamily="34" charset="0"/>
              </a:rPr>
              <a:t> </a:t>
            </a:r>
            <a:endParaRPr lang="es-CO" sz="2200" dirty="0" smtClean="0">
              <a:latin typeface="Calibri" panose="020F0502020204030204" pitchFamily="34" charset="0"/>
            </a:endParaRPr>
          </a:p>
          <a:p>
            <a:pPr marL="342900" indent="-342900">
              <a:buFont typeface="Arial" panose="020B0604020202020204" pitchFamily="34" charset="0"/>
              <a:buChar char="•"/>
            </a:pPr>
            <a:r>
              <a:rPr lang="es-CO" sz="2200" dirty="0" smtClean="0">
                <a:latin typeface="Calibri" panose="020F0502020204030204" pitchFamily="34" charset="0"/>
              </a:rPr>
              <a:t>Armado de acero de refuerzo para pilotes:  se </a:t>
            </a:r>
            <a:r>
              <a:rPr lang="es-CO" sz="2200" dirty="0">
                <a:latin typeface="Calibri" panose="020F0502020204030204" pitchFamily="34" charset="0"/>
              </a:rPr>
              <a:t>continúa con  el armado del acero de refuerzo para los pilotes de todo el edificio. </a:t>
            </a:r>
            <a:endParaRPr lang="es-MX" sz="2200" dirty="0">
              <a:latin typeface="Calibri" panose="020F0502020204030204" pitchFamily="34" charset="0"/>
            </a:endParaRPr>
          </a:p>
          <a:p>
            <a:pPr marL="342900" indent="-342900">
              <a:buFont typeface="Arial" panose="020B0604020202020204" pitchFamily="34" charset="0"/>
              <a:buChar char="•"/>
            </a:pPr>
            <a:r>
              <a:rPr lang="es-CO" sz="2200" dirty="0" smtClean="0">
                <a:latin typeface="Calibri" panose="020F0502020204030204" pitchFamily="34" charset="0"/>
              </a:rPr>
              <a:t>Pilotaje: pilotes </a:t>
            </a:r>
            <a:r>
              <a:rPr lang="es-CO" sz="2200" dirty="0">
                <a:latin typeface="Calibri" panose="020F0502020204030204" pitchFamily="34" charset="0"/>
              </a:rPr>
              <a:t>para el edificio principal. </a:t>
            </a:r>
            <a:endParaRPr lang="es-CO" sz="2200" dirty="0" smtClean="0">
              <a:latin typeface="Calibri" panose="020F0502020204030204" pitchFamily="34" charset="0"/>
            </a:endParaRPr>
          </a:p>
          <a:p>
            <a:pPr marL="342900" indent="-342900">
              <a:buFont typeface="Arial" panose="020B0604020202020204" pitchFamily="34" charset="0"/>
              <a:buChar char="•"/>
            </a:pPr>
            <a:r>
              <a:rPr lang="es-CO" sz="2200" smtClean="0">
                <a:latin typeface="Calibri" panose="020F0502020204030204" pitchFamily="34" charset="0"/>
              </a:rPr>
              <a:t>Amarre y fundida </a:t>
            </a:r>
            <a:r>
              <a:rPr lang="es-CO" sz="2200" dirty="0" smtClean="0">
                <a:latin typeface="Calibri" panose="020F0502020204030204" pitchFamily="34" charset="0"/>
              </a:rPr>
              <a:t>de dados de cimentación</a:t>
            </a:r>
            <a:endParaRPr lang="es-MX" sz="2200" dirty="0">
              <a:latin typeface="Calibri" panose="020F0502020204030204" pitchFamily="34" charset="0"/>
            </a:endParaRPr>
          </a:p>
          <a:p>
            <a:pPr marL="342900" indent="-342900" algn="ctr">
              <a:lnSpc>
                <a:spcPct val="107000"/>
              </a:lnSpc>
              <a:spcAft>
                <a:spcPts val="800"/>
              </a:spcAft>
              <a:buFont typeface="Arial" panose="020B0604020202020204" pitchFamily="34" charset="0"/>
              <a:buChar char="•"/>
            </a:pPr>
            <a:endParaRPr lang="es-MX"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5318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Imagen 2" descr="C:\Users\mvidal\Desktop\informes\informe agosto 17-23\FOTOS SEMANA DEL 18 AL 24 DE AGOSTO\2015-8-20\20150820_1500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705" y="1124744"/>
            <a:ext cx="4346607" cy="2292619"/>
          </a:xfrm>
          <a:prstGeom prst="rect">
            <a:avLst/>
          </a:prstGeom>
          <a:ln>
            <a:noFill/>
          </a:ln>
          <a:effectLst>
            <a:outerShdw blurRad="292100" dist="139700" dir="2700000" algn="tl" rotWithShape="0">
              <a:srgbClr val="333333">
                <a:alpha val="65000"/>
              </a:srgbClr>
            </a:outerShdw>
          </a:effectLst>
        </p:spPr>
      </p:pic>
      <p:pic>
        <p:nvPicPr>
          <p:cNvPr id="4" name="Marcador de contenido 5" descr="C:\Users\mvidal\Desktop\informes\informe agosto 17-23\FOTOS SEMANA DEL 18 AL 24 DE AGOSTO\2015-8-20\20150820_101956.jpg"/>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9200" y="2204865"/>
            <a:ext cx="4256571" cy="2302108"/>
          </a:xfrm>
          <a:prstGeom prst="rect">
            <a:avLst/>
          </a:prstGeom>
          <a:ln>
            <a:noFill/>
          </a:ln>
          <a:effectLst>
            <a:outerShdw blurRad="292100" dist="139700" dir="2700000" algn="tl" rotWithShape="0">
              <a:srgbClr val="333333">
                <a:alpha val="65000"/>
              </a:srgbClr>
            </a:outerShdw>
          </a:effectLst>
        </p:spPr>
      </p:pic>
      <p:pic>
        <p:nvPicPr>
          <p:cNvPr id="5" name="Imagen 4" descr="C:\Users\mvidal\Desktop\informes\informe agosto 17-23\FOTOS SEMANA DEL 18 AL 24 DE AGOSTO\2015-8-21\20150821_10525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524" y="3645024"/>
            <a:ext cx="4374788" cy="2364387"/>
          </a:xfrm>
          <a:prstGeom prst="rect">
            <a:avLst/>
          </a:prstGeom>
          <a:ln>
            <a:noFill/>
          </a:ln>
          <a:effectLst>
            <a:outerShdw blurRad="292100" dist="139700" dir="2700000" algn="tl" rotWithShape="0">
              <a:srgbClr val="333333">
                <a:alpha val="65000"/>
              </a:srgbClr>
            </a:outerShdw>
          </a:effectLst>
        </p:spPr>
      </p:pic>
      <p:sp>
        <p:nvSpPr>
          <p:cNvPr id="6" name="Título 1"/>
          <p:cNvSpPr txBox="1">
            <a:spLocks/>
          </p:cNvSpPr>
          <p:nvPr/>
        </p:nvSpPr>
        <p:spPr bwMode="auto">
          <a:xfrm>
            <a:off x="512956" y="190422"/>
            <a:ext cx="8229600" cy="9929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MX" sz="3200" b="1" kern="0" dirty="0" smtClean="0">
                <a:solidFill>
                  <a:srgbClr val="C00000"/>
                </a:solidFill>
                <a:latin typeface="Calibri" panose="020F0502020204030204" pitchFamily="34" charset="0"/>
              </a:rPr>
              <a:t>Ampliación Edificio Terminal de pasajeros </a:t>
            </a:r>
            <a:endParaRPr lang="es-MX" sz="3200" b="1" kern="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9363790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4 Marcador de texto"/>
          <p:cNvSpPr txBox="1">
            <a:spLocks/>
          </p:cNvSpPr>
          <p:nvPr/>
        </p:nvSpPr>
        <p:spPr>
          <a:xfrm>
            <a:off x="848544" y="2276872"/>
            <a:ext cx="8064896" cy="17796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CO" sz="4800" b="1" dirty="0" smtClean="0">
                <a:solidFill>
                  <a:srgbClr val="C00000"/>
                </a:solidFill>
                <a:effectLst>
                  <a:outerShdw blurRad="38100" dist="38100" dir="2700000" algn="tl">
                    <a:srgbClr val="000000">
                      <a:alpha val="43137"/>
                    </a:srgbClr>
                  </a:outerShdw>
                </a:effectLst>
                <a:latin typeface="Calibri" pitchFamily="34" charset="0"/>
              </a:rPr>
              <a:t>AEROPUERTO EL CARAÑO</a:t>
            </a:r>
          </a:p>
          <a:p>
            <a:r>
              <a:rPr lang="es-CO" sz="4800" b="1" dirty="0" smtClean="0">
                <a:solidFill>
                  <a:srgbClr val="C00000"/>
                </a:solidFill>
                <a:effectLst>
                  <a:outerShdw blurRad="38100" dist="38100" dir="2700000" algn="tl">
                    <a:srgbClr val="000000">
                      <a:alpha val="43137"/>
                    </a:srgbClr>
                  </a:outerShdw>
                </a:effectLst>
                <a:latin typeface="Calibri" pitchFamily="34" charset="0"/>
              </a:rPr>
              <a:t>QUIBDÓ</a:t>
            </a:r>
            <a:endParaRPr lang="es-CO" sz="1200" dirty="0"/>
          </a:p>
        </p:txBody>
      </p:sp>
    </p:spTree>
    <p:extLst>
      <p:ext uri="{BB962C8B-B14F-4D97-AF65-F5344CB8AC3E}">
        <p14:creationId xmlns:p14="http://schemas.microsoft.com/office/powerpoint/2010/main" val="16599642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1208584" y="1412776"/>
            <a:ext cx="7488832" cy="4451347"/>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pPr>
            <a:endParaRPr lang="es-CO" dirty="0" smtClean="0">
              <a:latin typeface="TT185t00"/>
              <a:ea typeface="Calibri" panose="020F0502020204030204" pitchFamily="34" charset="0"/>
              <a:cs typeface="TT185t00"/>
            </a:endParaRPr>
          </a:p>
          <a:p>
            <a:r>
              <a:rPr lang="es-CO" sz="2400" b="1" dirty="0" smtClean="0">
                <a:solidFill>
                  <a:srgbClr val="C00000"/>
                </a:solidFill>
                <a:latin typeface="Calibri" panose="020F0502020204030204" pitchFamily="34" charset="0"/>
                <a:cs typeface="Calibri" panose="020F0502020204030204" pitchFamily="34" charset="0"/>
              </a:rPr>
              <a:t>Actividades realizadas:</a:t>
            </a:r>
          </a:p>
          <a:p>
            <a:pPr marL="342900" indent="-342900">
              <a:buFont typeface="Arial" panose="020B0604020202020204" pitchFamily="34" charset="0"/>
              <a:buChar char="•"/>
            </a:pPr>
            <a:endParaRPr lang="es-CO" sz="24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400" dirty="0" smtClean="0">
                <a:latin typeface="Calibri" panose="020F0502020204030204" pitchFamily="34" charset="0"/>
              </a:rPr>
              <a:t>Colocación </a:t>
            </a:r>
            <a:r>
              <a:rPr lang="es-CO" sz="2400" dirty="0">
                <a:latin typeface="Calibri" panose="020F0502020204030204" pitchFamily="34" charset="0"/>
              </a:rPr>
              <a:t>de mezcla asfáltica P-401 normalizada gradación 3 para capa de nivelación entre las abscisas K0+615 a la K0+510.</a:t>
            </a:r>
            <a:endParaRPr lang="es-MX" sz="2400" dirty="0">
              <a:latin typeface="Calibri" panose="020F0502020204030204" pitchFamily="34" charset="0"/>
            </a:endParaRPr>
          </a:p>
          <a:p>
            <a:pPr marL="342900" indent="-342900">
              <a:buFont typeface="Arial" panose="020B0604020202020204" pitchFamily="34" charset="0"/>
              <a:buChar char="•"/>
            </a:pPr>
            <a:endParaRPr lang="es-MX" sz="2400" dirty="0">
              <a:latin typeface="Calibri" panose="020F0502020204030204" pitchFamily="34" charset="0"/>
            </a:endParaRPr>
          </a:p>
          <a:p>
            <a:pPr marL="342900" lvl="0" indent="-342900">
              <a:buFont typeface="Arial" panose="020B0604020202020204" pitchFamily="34" charset="0"/>
              <a:buChar char="•"/>
            </a:pPr>
            <a:r>
              <a:rPr lang="es-CO" sz="2400" dirty="0">
                <a:latin typeface="Calibri" panose="020F0502020204030204" pitchFamily="34" charset="0"/>
              </a:rPr>
              <a:t>Demarcación provisional de pista.</a:t>
            </a:r>
            <a:endParaRPr lang="es-MX" sz="2400" dirty="0">
              <a:latin typeface="Calibri" panose="020F0502020204030204" pitchFamily="34" charset="0"/>
            </a:endParaRPr>
          </a:p>
          <a:p>
            <a:r>
              <a:rPr lang="es-CO" sz="2400" dirty="0">
                <a:latin typeface="Calibri" panose="020F0502020204030204" pitchFamily="34" charset="0"/>
              </a:rPr>
              <a:t> </a:t>
            </a:r>
            <a:endParaRPr lang="es-MX" sz="2400" dirty="0">
              <a:latin typeface="Calibri" panose="020F0502020204030204" pitchFamily="34" charset="0"/>
            </a:endParaRPr>
          </a:p>
          <a:p>
            <a:pPr marL="342900" lvl="0" indent="-342900">
              <a:buFont typeface="Arial" panose="020B0604020202020204" pitchFamily="34" charset="0"/>
              <a:buChar char="•"/>
            </a:pPr>
            <a:r>
              <a:rPr lang="es-CO" sz="2400" dirty="0">
                <a:latin typeface="Calibri" panose="020F0502020204030204" pitchFamily="34" charset="0"/>
              </a:rPr>
              <a:t>Controles de calidad por parte del Supervisor técnico del proyecto.</a:t>
            </a:r>
            <a:endParaRPr lang="es-MX" sz="2400" dirty="0">
              <a:latin typeface="Calibri" panose="020F0502020204030204" pitchFamily="34" charset="0"/>
            </a:endParaRPr>
          </a:p>
          <a:p>
            <a:pPr lvl="0"/>
            <a:endParaRPr lang="es-CO" sz="2400" b="1"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ítulo 1"/>
          <p:cNvSpPr txBox="1">
            <a:spLocks/>
          </p:cNvSpPr>
          <p:nvPr/>
        </p:nvSpPr>
        <p:spPr bwMode="auto">
          <a:xfrm>
            <a:off x="2904220" y="644423"/>
            <a:ext cx="4298032" cy="7950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Repavimentación Pista:</a:t>
            </a:r>
          </a:p>
          <a:p>
            <a:endParaRPr lang="es-CO" sz="2800" b="1" kern="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0675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bwMode="auto">
          <a:xfrm>
            <a:off x="1208584" y="459743"/>
            <a:ext cx="6876256" cy="6581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Repavimentación Pista:</a:t>
            </a:r>
          </a:p>
          <a:p>
            <a:endParaRPr lang="es-CO" sz="2800" b="1" kern="0" dirty="0">
              <a:solidFill>
                <a:srgbClr val="C00000"/>
              </a:solidFill>
              <a:latin typeface="Calibri" panose="020F0502020204030204" pitchFamily="34" charset="0"/>
              <a:cs typeface="Calibri" panose="020F0502020204030204" pitchFamily="34" charset="0"/>
            </a:endParaRPr>
          </a:p>
        </p:txBody>
      </p:sp>
      <p:pic>
        <p:nvPicPr>
          <p:cNvPr id="4" name="Imagen 3" descr="C:\Users\fcastro\Documents\PROYECTOS AIRPLAN\1. REPAVIMENTACIÓN PISTA - QUIBDÓ\3. AIRPLAN\2. INFORMES EL CARAÑO\1. SEMANALES\1. OBRA\3. Registro Fotográfico\Semana 29 - registro interventoría\DSCN225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64" y="1225935"/>
            <a:ext cx="3816424" cy="2448272"/>
          </a:xfrm>
          <a:prstGeom prst="rect">
            <a:avLst/>
          </a:prstGeom>
          <a:ln>
            <a:noFill/>
          </a:ln>
          <a:effectLst>
            <a:outerShdw blurRad="292100" dist="139700" dir="2700000" algn="tl" rotWithShape="0">
              <a:srgbClr val="333333">
                <a:alpha val="65000"/>
              </a:srgbClr>
            </a:outerShdw>
          </a:effectLst>
        </p:spPr>
      </p:pic>
      <p:pic>
        <p:nvPicPr>
          <p:cNvPr id="5" name="Imagen 4" descr="C:\Users\fcastro\Documents\PROYECTOS AIRPLAN\1. REPAVIMENTACIÓN PISTA - QUIBDÓ\3. AIRPLAN\2. INFORMES EL CARAÑO\1. SEMANALES\1. OBRA\3. Registro Fotográfico\Semana 29 - registro interventoría\DSCN228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514" y="1225935"/>
            <a:ext cx="4449950" cy="2448272"/>
          </a:xfrm>
          <a:prstGeom prst="rect">
            <a:avLst/>
          </a:prstGeom>
          <a:ln>
            <a:noFill/>
          </a:ln>
          <a:effectLst>
            <a:outerShdw blurRad="292100" dist="139700" dir="2700000" algn="tl" rotWithShape="0">
              <a:srgbClr val="333333">
                <a:alpha val="65000"/>
              </a:srgbClr>
            </a:outerShdw>
          </a:effectLst>
        </p:spPr>
      </p:pic>
      <p:pic>
        <p:nvPicPr>
          <p:cNvPr id="6" name="Imagen 5" descr="C:\Users\fcastro\Documents\PROYECTOS AIRPLAN\1. REPAVIMENTACIÓN PISTA - QUIBDÓ\3. AIRPLAN\2. INFORMES EL CARAÑO\1. SEMANALES\1. OBRA\3. Registro Fotográfico\Semana 29 - registro interventoría\DSCN226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264" y="3890231"/>
            <a:ext cx="3816424" cy="2565984"/>
          </a:xfrm>
          <a:prstGeom prst="rect">
            <a:avLst/>
          </a:prstGeom>
          <a:ln>
            <a:noFill/>
          </a:ln>
          <a:effectLst>
            <a:outerShdw blurRad="292100" dist="139700" dir="2700000" algn="tl" rotWithShape="0">
              <a:srgbClr val="333333">
                <a:alpha val="65000"/>
              </a:srgbClr>
            </a:outerShdw>
          </a:effectLst>
        </p:spPr>
      </p:pic>
      <p:pic>
        <p:nvPicPr>
          <p:cNvPr id="7" name="Imagen 6" descr="C:\Users\fcastro\Documents\PROYECTOS AIRPLAN\1. REPAVIMENTACIÓN PISTA - QUIBDÓ\3. AIRPLAN\2. INFORMES EL CARAÑO\1. SEMANALES\1. OBRA\3. Registro Fotográfico\Semana 30 - Resgistro interventoría\DSCN2352.JPG"/>
          <p:cNvPicPr/>
          <p:nvPr/>
        </p:nvPicPr>
        <p:blipFill rotWithShape="1">
          <a:blip r:embed="rId6" cstate="print">
            <a:extLst>
              <a:ext uri="{28A0092B-C50C-407E-A947-70E740481C1C}">
                <a14:useLocalDpi xmlns:a14="http://schemas.microsoft.com/office/drawing/2010/main" val="0"/>
              </a:ext>
            </a:extLst>
          </a:blip>
          <a:srcRect/>
          <a:stretch/>
        </p:blipFill>
        <p:spPr bwMode="auto">
          <a:xfrm>
            <a:off x="4703850" y="3776573"/>
            <a:ext cx="4425614" cy="2568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80976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bwMode="auto">
          <a:xfrm>
            <a:off x="517351" y="556132"/>
            <a:ext cx="6264696" cy="7950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Ampliación de la pista y la plataforma:</a:t>
            </a:r>
            <a:endParaRPr lang="es-CO" sz="2800" b="1" kern="0" dirty="0">
              <a:solidFill>
                <a:srgbClr val="C00000"/>
              </a:solidFill>
              <a:latin typeface="Calibri" panose="020F0502020204030204" pitchFamily="34" charset="0"/>
              <a:cs typeface="Calibri" panose="020F0502020204030204" pitchFamily="34" charset="0"/>
            </a:endParaRPr>
          </a:p>
        </p:txBody>
      </p:sp>
      <p:sp>
        <p:nvSpPr>
          <p:cNvPr id="4" name="Rectángulo 3"/>
          <p:cNvSpPr/>
          <p:nvPr/>
        </p:nvSpPr>
        <p:spPr>
          <a:xfrm>
            <a:off x="395536" y="1772816"/>
            <a:ext cx="8441156" cy="378424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07000"/>
              </a:lnSpc>
              <a:spcAft>
                <a:spcPts val="800"/>
              </a:spcAft>
            </a:pPr>
            <a:r>
              <a:rPr lang="es-CO" sz="2000" b="1" dirty="0">
                <a:latin typeface="Verdana" panose="020B0604030504040204" pitchFamily="34" charset="0"/>
                <a:ea typeface="Calibri" panose="020F0502020204030204" pitchFamily="34" charset="0"/>
                <a:cs typeface="Arial" panose="020B0604020202020204" pitchFamily="34" charset="0"/>
              </a:rPr>
              <a:t>Actividades realizadas</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CO" dirty="0">
                <a:latin typeface="Verdana" panose="020B0604030504040204" pitchFamily="34" charset="0"/>
                <a:ea typeface="Calibri" panose="020F0502020204030204" pitchFamily="34" charset="0"/>
                <a:cs typeface="Arial" panose="020B0604020202020204" pitchFamily="34" charset="0"/>
              </a:rPr>
              <a:t> </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dirty="0">
                <a:latin typeface="Calibri" panose="020F0502020204030204" pitchFamily="34" charset="0"/>
                <a:ea typeface="Calibri" panose="020F0502020204030204" pitchFamily="34" charset="0"/>
                <a:cs typeface="Arial" panose="020B0604020202020204" pitchFamily="34" charset="0"/>
              </a:rPr>
              <a:t>Aprovechamiento forestal (tala de árboles) en los predios de propiedad de la aeronáutica civil.</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dirty="0" smtClean="0">
                <a:latin typeface="Calibri" panose="020F0502020204030204" pitchFamily="34" charset="0"/>
                <a:ea typeface="Calibri" panose="020F0502020204030204" pitchFamily="34" charset="0"/>
                <a:cs typeface="Arial" panose="020B0604020202020204" pitchFamily="34" charset="0"/>
              </a:rPr>
              <a:t>Explanación </a:t>
            </a:r>
            <a:r>
              <a:rPr lang="es-CO" dirty="0">
                <a:latin typeface="Calibri" panose="020F0502020204030204" pitchFamily="34" charset="0"/>
                <a:ea typeface="Calibri" panose="020F0502020204030204" pitchFamily="34" charset="0"/>
                <a:cs typeface="Arial" panose="020B0604020202020204" pitchFamily="34" charset="0"/>
              </a:rPr>
              <a:t>costado occidental y oriental de la zona </a:t>
            </a:r>
            <a:r>
              <a:rPr lang="es-CO" dirty="0" err="1">
                <a:latin typeface="Calibri" panose="020F0502020204030204" pitchFamily="34" charset="0"/>
                <a:ea typeface="Calibri" panose="020F0502020204030204" pitchFamily="34" charset="0"/>
                <a:cs typeface="Arial" panose="020B0604020202020204" pitchFamily="34" charset="0"/>
              </a:rPr>
              <a:t>resa</a:t>
            </a:r>
            <a:r>
              <a:rPr lang="es-CO" dirty="0">
                <a:latin typeface="Calibri" panose="020F0502020204030204" pitchFamily="34" charset="0"/>
                <a:ea typeface="Calibri" panose="020F0502020204030204" pitchFamily="34" charset="0"/>
                <a:cs typeface="Arial" panose="020B0604020202020204" pitchFamily="34" charset="0"/>
              </a:rPr>
              <a:t>, transporte y disposición de material de la explanación hasta las zonas de depósito 1 y 2.</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dirty="0" smtClean="0">
                <a:latin typeface="Calibri" panose="020F0502020204030204" pitchFamily="34" charset="0"/>
                <a:ea typeface="Calibri" panose="020F0502020204030204" pitchFamily="34" charset="0"/>
                <a:cs typeface="Arial" panose="020B0604020202020204" pitchFamily="34" charset="0"/>
              </a:rPr>
              <a:t>Excavación </a:t>
            </a:r>
            <a:r>
              <a:rPr lang="es-CO" dirty="0">
                <a:latin typeface="Calibri" panose="020F0502020204030204" pitchFamily="34" charset="0"/>
                <a:ea typeface="Calibri" panose="020F0502020204030204" pitchFamily="34" charset="0"/>
                <a:cs typeface="Arial" panose="020B0604020202020204" pitchFamily="34" charset="0"/>
              </a:rPr>
              <a:t>de pilas de cimentación de muro de contención.</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dirty="0" smtClean="0">
                <a:latin typeface="Calibri" panose="020F0502020204030204" pitchFamily="34" charset="0"/>
                <a:ea typeface="Calibri" panose="020F0502020204030204" pitchFamily="34" charset="0"/>
                <a:cs typeface="Arial" panose="020B0604020202020204" pitchFamily="34" charset="0"/>
              </a:rPr>
              <a:t>Construcción </a:t>
            </a:r>
            <a:r>
              <a:rPr lang="es-CO" dirty="0">
                <a:latin typeface="Calibri" panose="020F0502020204030204" pitchFamily="34" charset="0"/>
                <a:ea typeface="Calibri" panose="020F0502020204030204" pitchFamily="34" charset="0"/>
                <a:cs typeface="Arial" panose="020B0604020202020204" pitchFamily="34" charset="0"/>
              </a:rPr>
              <a:t>de anillos de protección en concreto para pilas de cimentación del muro de contención.</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dirty="0" smtClean="0">
                <a:latin typeface="Calibri" panose="020F0502020204030204" pitchFamily="34" charset="0"/>
                <a:ea typeface="Calibri" panose="020F0502020204030204" pitchFamily="34" charset="0"/>
                <a:cs typeface="Arial" panose="020B0604020202020204" pitchFamily="34" charset="0"/>
              </a:rPr>
              <a:t>Construcción </a:t>
            </a:r>
            <a:r>
              <a:rPr lang="es-CO" dirty="0">
                <a:latin typeface="Calibri" panose="020F0502020204030204" pitchFamily="34" charset="0"/>
                <a:ea typeface="Calibri" panose="020F0502020204030204" pitchFamily="34" charset="0"/>
                <a:cs typeface="Arial" panose="020B0604020202020204" pitchFamily="34" charset="0"/>
              </a:rPr>
              <a:t>de filtros zona de depósito No. 2.</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dirty="0" smtClean="0">
                <a:latin typeface="Calibri" panose="020F0502020204030204" pitchFamily="34" charset="0"/>
                <a:ea typeface="Calibri" panose="020F0502020204030204" pitchFamily="34" charset="0"/>
                <a:cs typeface="Arial" panose="020B0604020202020204" pitchFamily="34" charset="0"/>
              </a:rPr>
              <a:t>Acopio </a:t>
            </a:r>
            <a:r>
              <a:rPr lang="es-CO" dirty="0">
                <a:latin typeface="Calibri" panose="020F0502020204030204" pitchFamily="34" charset="0"/>
                <a:ea typeface="Calibri" panose="020F0502020204030204" pitchFamily="34" charset="0"/>
                <a:cs typeface="Arial" panose="020B0604020202020204" pitchFamily="34" charset="0"/>
              </a:rPr>
              <a:t>de material de lleno</a:t>
            </a: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dirty="0" smtClean="0">
                <a:latin typeface="Calibri" panose="020F0502020204030204" pitchFamily="34" charset="0"/>
                <a:ea typeface="Calibri" panose="020F0502020204030204" pitchFamily="34" charset="0"/>
                <a:cs typeface="Arial" panose="020B0604020202020204" pitchFamily="34" charset="0"/>
              </a:rPr>
              <a:t>Construcción </a:t>
            </a:r>
            <a:r>
              <a:rPr lang="es-CO" dirty="0">
                <a:latin typeface="Calibri" panose="020F0502020204030204" pitchFamily="34" charset="0"/>
                <a:ea typeface="Calibri" panose="020F0502020204030204" pitchFamily="34" charset="0"/>
                <a:cs typeface="Arial" panose="020B0604020202020204" pitchFamily="34" charset="0"/>
              </a:rPr>
              <a:t>de vía industrial para acceder a otros frentes de trabajo.</a:t>
            </a:r>
            <a:endParaRPr lang="es-MX"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15383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Imagen 2" descr="C:\Users\fcastro\Documents\PROYECTOS AIRPLAN\2. PROYECTO AMPLIACION PISTA Y PLATAF-QUIBDÓ\3. AIRPLAN\2. INFORMES\1. INFORMES SEMANALES\3. Registro fotográfico\Semana 15 - Registro interventoría\foto 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908720"/>
            <a:ext cx="3744417" cy="2592288"/>
          </a:xfrm>
          <a:prstGeom prst="rect">
            <a:avLst/>
          </a:prstGeom>
          <a:ln>
            <a:noFill/>
          </a:ln>
          <a:effectLst>
            <a:outerShdw blurRad="292100" dist="139700" dir="2700000" algn="tl" rotWithShape="0">
              <a:srgbClr val="333333">
                <a:alpha val="65000"/>
              </a:srgbClr>
            </a:outerShdw>
          </a:effectLst>
        </p:spPr>
      </p:pic>
      <p:pic>
        <p:nvPicPr>
          <p:cNvPr id="4" name="Imagen 3" descr="C:\Users\fcastro\Documents\PROYECTOS AIRPLAN\2. PROYECTO AMPLIACION PISTA Y PLATAF-QUIBDÓ\3. AIRPLAN\2. INFORMES\1. INFORMES SEMANALES\3. Registro fotográfico\Semana 15 - Registro interventoría\foto 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717032"/>
            <a:ext cx="3744417" cy="2640951"/>
          </a:xfrm>
          <a:prstGeom prst="rect">
            <a:avLst/>
          </a:prstGeom>
          <a:ln>
            <a:noFill/>
          </a:ln>
          <a:effectLst>
            <a:outerShdw blurRad="292100" dist="139700" dir="2700000" algn="tl" rotWithShape="0">
              <a:srgbClr val="333333">
                <a:alpha val="65000"/>
              </a:srgbClr>
            </a:outerShdw>
          </a:effectLst>
        </p:spPr>
      </p:pic>
      <p:pic>
        <p:nvPicPr>
          <p:cNvPr id="5" name="Imagen 4" descr="C:\Users\fcastro\Documents\PROYECTOS AIRPLAN\2. PROYECTO AMPLIACION PISTA Y PLATAF-QUIBDÓ\3. AIRPLAN\2. INFORMES\1. INFORMES SEMANALES\3. Registro fotográfico\Semana 15 - Registro interventoría\foto 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717032"/>
            <a:ext cx="4032448" cy="2640602"/>
          </a:xfrm>
          <a:prstGeom prst="rect">
            <a:avLst/>
          </a:prstGeom>
          <a:ln>
            <a:noFill/>
          </a:ln>
          <a:effectLst>
            <a:outerShdw blurRad="292100" dist="139700" dir="2700000" algn="tl" rotWithShape="0">
              <a:srgbClr val="333333">
                <a:alpha val="65000"/>
              </a:srgbClr>
            </a:outerShdw>
          </a:effectLst>
        </p:spPr>
      </p:pic>
      <p:sp>
        <p:nvSpPr>
          <p:cNvPr id="6" name="Título 1"/>
          <p:cNvSpPr txBox="1">
            <a:spLocks/>
          </p:cNvSpPr>
          <p:nvPr/>
        </p:nvSpPr>
        <p:spPr bwMode="auto">
          <a:xfrm>
            <a:off x="1500168" y="221972"/>
            <a:ext cx="6236987" cy="6867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Ampliación de la pista y plataforma:</a:t>
            </a:r>
            <a:endParaRPr lang="es-CO" sz="2800" b="1" kern="0" dirty="0">
              <a:solidFill>
                <a:srgbClr val="C00000"/>
              </a:solidFill>
              <a:latin typeface="Calibri" panose="020F0502020204030204" pitchFamily="34" charset="0"/>
              <a:cs typeface="Calibri" panose="020F0502020204030204" pitchFamily="34" charset="0"/>
            </a:endParaRPr>
          </a:p>
        </p:txBody>
      </p:sp>
      <p:pic>
        <p:nvPicPr>
          <p:cNvPr id="7" name="Imagen 6" descr="C:\Users\fcastro\Documents\PROYECTOS AIRPLAN\2. PROYECTO AMPLIACION PISTA Y PLATAF-QUIBDÓ\3. AIRPLAN\2. INFORMES\1. INFORMES SEMANALES\3. Registro fotográfico\Semana 16\foto 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152" y="908720"/>
            <a:ext cx="4063816" cy="2592288"/>
          </a:xfrm>
          <a:prstGeom prst="rect">
            <a:avLst/>
          </a:prstGeom>
          <a:noFill/>
          <a:ln>
            <a:noFill/>
          </a:ln>
        </p:spPr>
      </p:pic>
    </p:spTree>
    <p:extLst>
      <p:ext uri="{BB962C8B-B14F-4D97-AF65-F5344CB8AC3E}">
        <p14:creationId xmlns:p14="http://schemas.microsoft.com/office/powerpoint/2010/main" val="22609680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8" name="Rectángulo 7"/>
          <p:cNvSpPr/>
          <p:nvPr/>
        </p:nvSpPr>
        <p:spPr>
          <a:xfrm>
            <a:off x="395536" y="908720"/>
            <a:ext cx="8352928" cy="5142177"/>
          </a:xfrm>
          <a:prstGeom prst="rect">
            <a:avLst/>
          </a:prstGeom>
        </p:spPr>
        <p:txBody>
          <a:bodyPr wrap="square">
            <a:spAutoFit/>
          </a:bodyPr>
          <a:lstStyle/>
          <a:p>
            <a:pPr algn="ctr">
              <a:lnSpc>
                <a:spcPct val="107000"/>
              </a:lnSpc>
              <a:spcAft>
                <a:spcPts val="800"/>
              </a:spcAft>
            </a:pPr>
            <a:r>
              <a:rPr lang="es-CO" sz="28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Ampliación Edificio Terminal de Pasajeros</a:t>
            </a:r>
            <a:endParaRPr lang="es-MX"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CO" sz="2000" dirty="0">
                <a:latin typeface="Calibri" panose="020F0502020204030204" pitchFamily="34" charset="0"/>
                <a:ea typeface="Calibri" panose="020F0502020204030204" pitchFamily="34" charset="0"/>
                <a:cs typeface="Times New Roman" panose="02020603050405020304" pitchFamily="18" charset="0"/>
              </a:rPr>
              <a:t> </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O" sz="2400" b="1" u="sng" dirty="0">
                <a:latin typeface="Calibri" panose="020F0502020204030204" pitchFamily="34" charset="0"/>
                <a:ea typeface="Calibri" panose="020F0502020204030204" pitchFamily="34" charset="0"/>
                <a:cs typeface="Arial" panose="020B0604020202020204" pitchFamily="34" charset="0"/>
              </a:rPr>
              <a:t>Actividades </a:t>
            </a:r>
            <a:r>
              <a:rPr lang="es-CO" sz="2400" b="1" u="sng" dirty="0" smtClean="0">
                <a:latin typeface="Calibri" panose="020F0502020204030204" pitchFamily="34" charset="0"/>
                <a:ea typeface="Calibri" panose="020F0502020204030204" pitchFamily="34" charset="0"/>
                <a:cs typeface="Arial" panose="020B0604020202020204" pitchFamily="34" charset="0"/>
              </a:rPr>
              <a:t>realizadas:</a:t>
            </a:r>
          </a:p>
          <a:p>
            <a:pPr>
              <a:lnSpc>
                <a:spcPct val="107000"/>
              </a:lnSpc>
              <a:spcAft>
                <a:spcPts val="800"/>
              </a:spcAft>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400" dirty="0">
                <a:latin typeface="Calibri" panose="020F0502020204030204" pitchFamily="34" charset="0"/>
                <a:ea typeface="Calibri" panose="020F0502020204030204" pitchFamily="34" charset="0"/>
                <a:cs typeface="Times New Roman" panose="02020603050405020304" pitchFamily="18" charset="0"/>
              </a:rPr>
              <a:t>Localización topográfica de la ampliación del terminal de pasajeros y replanteo de la PTAP.</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CO" sz="2400" dirty="0">
                <a:latin typeface="Calibri" panose="020F0502020204030204" pitchFamily="34" charset="0"/>
                <a:ea typeface="Calibri" panose="020F0502020204030204" pitchFamily="34" charset="0"/>
                <a:cs typeface="Times New Roman" panose="02020603050405020304" pitchFamily="18" charset="0"/>
              </a:rPr>
              <a:t> </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400" dirty="0">
                <a:latin typeface="Calibri" panose="020F0502020204030204" pitchFamily="34" charset="0"/>
                <a:ea typeface="Calibri" panose="020F0502020204030204" pitchFamily="34" charset="0"/>
                <a:cs typeface="Times New Roman" panose="02020603050405020304" pitchFamily="18" charset="0"/>
              </a:rPr>
              <a:t>Adecuación lote para implantación maquinas </a:t>
            </a:r>
            <a:r>
              <a:rPr lang="es-CO" sz="2400" dirty="0" err="1" smtClean="0">
                <a:latin typeface="Calibri" panose="020F0502020204030204" pitchFamily="34" charset="0"/>
                <a:ea typeface="Calibri" panose="020F0502020204030204" pitchFamily="34" charset="0"/>
                <a:cs typeface="Times New Roman" panose="02020603050405020304" pitchFamily="18" charset="0"/>
              </a:rPr>
              <a:t>piloteadoras</a:t>
            </a:r>
            <a:r>
              <a:rPr lang="es-CO" sz="2400" dirty="0" smtClean="0">
                <a:latin typeface="Calibri" panose="020F0502020204030204" pitchFamily="34" charset="0"/>
                <a:ea typeface="Calibri" panose="020F0502020204030204" pitchFamily="34" charset="0"/>
                <a:cs typeface="Times New Roman" panose="02020603050405020304" pitchFamily="18" charset="0"/>
              </a:rPr>
              <a:t>; D</a:t>
            </a:r>
            <a:r>
              <a:rPr lang="es-CO" sz="2400" dirty="0" smtClean="0">
                <a:latin typeface="Calibri" panose="020F0502020204030204" pitchFamily="34" charset="0"/>
                <a:ea typeface="Calibri" panose="020F0502020204030204" pitchFamily="34" charset="0"/>
                <a:cs typeface="Arial" panose="020B0604020202020204" pitchFamily="34" charset="0"/>
              </a:rPr>
              <a:t>emolición </a:t>
            </a:r>
            <a:r>
              <a:rPr lang="es-CO" sz="2400" dirty="0">
                <a:latin typeface="Calibri" panose="020F0502020204030204" pitchFamily="34" charset="0"/>
                <a:ea typeface="Calibri" panose="020F0502020204030204" pitchFamily="34" charset="0"/>
                <a:cs typeface="Arial" panose="020B0604020202020204" pitchFamily="34" charset="0"/>
              </a:rPr>
              <a:t>de estructuras.</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s-CO" sz="2400" dirty="0">
                <a:latin typeface="Calibri" panose="020F0502020204030204" pitchFamily="34" charset="0"/>
                <a:ea typeface="Calibri" panose="020F0502020204030204" pitchFamily="34" charset="0"/>
                <a:cs typeface="Arial" panose="020B0604020202020204" pitchFamily="34" charset="0"/>
              </a:rPr>
              <a:t> </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s-CO" sz="2400" dirty="0">
                <a:latin typeface="Calibri" panose="020F0502020204030204" pitchFamily="34" charset="0"/>
                <a:ea typeface="Calibri" panose="020F0502020204030204" pitchFamily="34" charset="0"/>
                <a:cs typeface="Arial" panose="020B0604020202020204" pitchFamily="34" charset="0"/>
              </a:rPr>
              <a:t>Excavación y vaciado de pilas en concreto </a:t>
            </a:r>
            <a:r>
              <a:rPr lang="es-CO" sz="2400" dirty="0" err="1">
                <a:latin typeface="Calibri" panose="020F0502020204030204" pitchFamily="34" charset="0"/>
                <a:ea typeface="Calibri" panose="020F0502020204030204" pitchFamily="34" charset="0"/>
                <a:cs typeface="Arial" panose="020B0604020202020204" pitchFamily="34" charset="0"/>
              </a:rPr>
              <a:t>tremie</a:t>
            </a:r>
            <a:r>
              <a:rPr lang="es-CO" sz="2400" dirty="0">
                <a:latin typeface="Calibri" panose="020F0502020204030204" pitchFamily="34" charset="0"/>
                <a:ea typeface="Calibri" panose="020F0502020204030204" pitchFamily="34" charset="0"/>
                <a:cs typeface="Arial" panose="020B0604020202020204" pitchFamily="34" charset="0"/>
              </a:rPr>
              <a:t> en la </a:t>
            </a:r>
            <a:r>
              <a:rPr lang="es-CO" sz="2400" dirty="0">
                <a:latin typeface="Calibri" panose="020F0502020204030204" pitchFamily="34" charset="0"/>
                <a:ea typeface="Calibri" panose="020F0502020204030204" pitchFamily="34" charset="0"/>
                <a:cs typeface="Times New Roman" panose="02020603050405020304" pitchFamily="18" charset="0"/>
              </a:rPr>
              <a:t>PTAP.</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s-CO" sz="2400" dirty="0">
                <a:latin typeface="Verdana" panose="020B0604030504040204" pitchFamily="34" charset="0"/>
                <a:ea typeface="Calibri" panose="020F0502020204030204" pitchFamily="34" charset="0"/>
                <a:cs typeface="Arial" panose="020B0604020202020204" pitchFamily="34" charset="0"/>
              </a:rPr>
              <a:t> </a:t>
            </a:r>
            <a:endParaRPr lang="es-MX"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53057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Imagen 2" descr="E:\DCIM\118_PANA\P118027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987" y="1052736"/>
            <a:ext cx="4631898" cy="2839506"/>
          </a:xfrm>
          <a:prstGeom prst="rect">
            <a:avLst/>
          </a:prstGeom>
          <a:ln>
            <a:noFill/>
          </a:ln>
          <a:effectLst>
            <a:outerShdw blurRad="292100" dist="139700" dir="2700000" algn="tl" rotWithShape="0">
              <a:srgbClr val="333333">
                <a:alpha val="65000"/>
              </a:srgbClr>
            </a:outerShdw>
          </a:effectLst>
        </p:spPr>
      </p:pic>
      <p:pic>
        <p:nvPicPr>
          <p:cNvPr id="4" name="Imagen 3" descr="E:\DCIM\118_PANA\P11802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561" y="3415445"/>
            <a:ext cx="4541107" cy="2856246"/>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1669082" y="383673"/>
            <a:ext cx="5919936" cy="470000"/>
          </a:xfrm>
          <a:prstGeom prst="rect">
            <a:avLst/>
          </a:prstGeom>
        </p:spPr>
        <p:txBody>
          <a:bodyPr wrap="square">
            <a:spAutoFit/>
          </a:bodyPr>
          <a:lstStyle/>
          <a:p>
            <a:pPr algn="ctr">
              <a:lnSpc>
                <a:spcPct val="107000"/>
              </a:lnSpc>
              <a:spcAft>
                <a:spcPts val="800"/>
              </a:spcAft>
            </a:pPr>
            <a:r>
              <a:rPr lang="es-CO"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Ampliación Edificio Terminal de Pasajeros</a:t>
            </a:r>
            <a:endParaRPr lang="es-MX"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2951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9944" y="944724"/>
            <a:ext cx="1107123" cy="594066"/>
          </a:xfrm>
          <a:prstGeom prst="rect">
            <a:avLst/>
          </a:prstGeom>
        </p:spPr>
      </p:pic>
      <p:pic>
        <p:nvPicPr>
          <p:cNvPr id="4" name="12 Imagen" descr="ICOCOLOR-02.png"/>
          <p:cNvPicPr>
            <a:picLocks noChangeAspect="1"/>
          </p:cNvPicPr>
          <p:nvPr/>
        </p:nvPicPr>
        <p:blipFill>
          <a:blip r:embed="rId3" cstate="print"/>
          <a:srcRect r="65521"/>
          <a:stretch>
            <a:fillRect/>
          </a:stretch>
        </p:blipFill>
        <p:spPr>
          <a:xfrm>
            <a:off x="379198" y="1538792"/>
            <a:ext cx="1594262" cy="4461959"/>
          </a:xfrm>
          <a:prstGeom prst="rect">
            <a:avLst/>
          </a:prstGeom>
        </p:spPr>
      </p:pic>
      <p:pic>
        <p:nvPicPr>
          <p:cNvPr id="5" name="14 Imagen" descr="ICOCOLOR-09.png"/>
          <p:cNvPicPr>
            <a:picLocks noChangeAspect="1"/>
          </p:cNvPicPr>
          <p:nvPr/>
        </p:nvPicPr>
        <p:blipFill>
          <a:blip r:embed="rId4" cstate="print"/>
          <a:srcRect l="4944" r="52150"/>
          <a:stretch>
            <a:fillRect/>
          </a:stretch>
        </p:blipFill>
        <p:spPr>
          <a:xfrm>
            <a:off x="633532" y="1549724"/>
            <a:ext cx="1353787" cy="4451027"/>
          </a:xfrm>
          <a:prstGeom prst="rect">
            <a:avLst/>
          </a:prstGeom>
        </p:spPr>
      </p:pic>
      <p:graphicFrame>
        <p:nvGraphicFramePr>
          <p:cNvPr id="10" name="4 Tabla"/>
          <p:cNvGraphicFramePr>
            <a:graphicFrameLocks noGrp="1"/>
          </p:cNvGraphicFramePr>
          <p:nvPr>
            <p:extLst/>
          </p:nvPr>
        </p:nvGraphicFramePr>
        <p:xfrm>
          <a:off x="2792760" y="2112722"/>
          <a:ext cx="5035022" cy="1288368"/>
        </p:xfrm>
        <a:graphic>
          <a:graphicData uri="http://schemas.openxmlformats.org/drawingml/2006/table">
            <a:tbl>
              <a:tblPr firstRow="1" bandRow="1">
                <a:tableStyleId>{5C22544A-7EE6-4342-B048-85BDC9FD1C3A}</a:tableStyleId>
              </a:tblPr>
              <a:tblGrid>
                <a:gridCol w="2592288"/>
                <a:gridCol w="947183"/>
                <a:gridCol w="1495551"/>
              </a:tblGrid>
              <a:tr h="256736">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dirty="0" smtClean="0"/>
                        <a:t>OBRAS</a:t>
                      </a:r>
                      <a:r>
                        <a:rPr lang="es-CO" sz="1100" baseline="0" dirty="0" smtClean="0"/>
                        <a:t> COMPLEMENTARIAS  FASE 2</a:t>
                      </a:r>
                      <a:endParaRPr lang="es-CO" sz="1100" dirty="0"/>
                    </a:p>
                  </a:txBody>
                  <a:tcPr marL="63305" marR="63305" marT="31652" marB="31652">
                    <a:solidFill>
                      <a:schemeClr val="accent1">
                        <a:lumMod val="2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dirty="0"/>
                    </a:p>
                  </a:txBody>
                  <a:tcPr/>
                </a:tc>
                <a:tc hMerge="1">
                  <a:txBody>
                    <a:bodyPr/>
                    <a:lstStyle/>
                    <a:p>
                      <a:endParaRPr lang="es-CO" dirty="0"/>
                    </a:p>
                  </a:txBody>
                  <a:tcPr/>
                </a:tc>
              </a:tr>
              <a:tr h="256736">
                <a:tc>
                  <a:txBody>
                    <a:bodyPr/>
                    <a:lstStyle/>
                    <a:p>
                      <a:r>
                        <a:rPr lang="es-CO" sz="1100" dirty="0" smtClean="0"/>
                        <a:t>Muelle</a:t>
                      </a:r>
                      <a:r>
                        <a:rPr lang="es-CO" sz="1100" baseline="0" dirty="0" smtClean="0"/>
                        <a:t> Internacional (N)</a:t>
                      </a:r>
                      <a:endParaRPr lang="es-CO" sz="1100" dirty="0"/>
                    </a:p>
                  </a:txBody>
                  <a:tcPr marL="63305" marR="63305" marT="31652" marB="31652"/>
                </a:tc>
                <a:tc>
                  <a:txBody>
                    <a:bodyPr/>
                    <a:lstStyle/>
                    <a:p>
                      <a:r>
                        <a:rPr lang="es-CO" sz="1100" dirty="0" smtClean="0"/>
                        <a:t>14.000 m²</a:t>
                      </a:r>
                      <a:endParaRPr lang="es-CO" sz="1100" dirty="0"/>
                    </a:p>
                  </a:txBody>
                  <a:tcPr marL="63305" marR="63305" marT="31652" marB="31652"/>
                </a:tc>
                <a:tc rowSpan="4">
                  <a:txBody>
                    <a:bodyPr/>
                    <a:lstStyle/>
                    <a:p>
                      <a:pPr algn="ctr"/>
                      <a:endParaRPr lang="es-CO" sz="1100" dirty="0" smtClean="0"/>
                    </a:p>
                    <a:p>
                      <a:pPr algn="ctr"/>
                      <a:r>
                        <a:rPr lang="es-CO" sz="1100" dirty="0" smtClean="0"/>
                        <a:t>CAPEX</a:t>
                      </a:r>
                    </a:p>
                    <a:p>
                      <a:pPr algn="ctr"/>
                      <a:r>
                        <a:rPr lang="es-CO" sz="1100" dirty="0" smtClean="0"/>
                        <a:t>COP 131.048.038,oo</a:t>
                      </a:r>
                    </a:p>
                    <a:p>
                      <a:pPr algn="ctr"/>
                      <a:r>
                        <a:rPr lang="es-CO" sz="1100" dirty="0" smtClean="0"/>
                        <a:t> </a:t>
                      </a:r>
                      <a:endParaRPr lang="es-CO" sz="1100" dirty="0"/>
                    </a:p>
                  </a:txBody>
                  <a:tcPr marL="63305" marR="63305" marT="31652" marB="31652"/>
                </a:tc>
              </a:tr>
              <a:tr h="257615">
                <a:tc>
                  <a:txBody>
                    <a:bodyPr/>
                    <a:lstStyle/>
                    <a:p>
                      <a:r>
                        <a:rPr lang="es-CO" sz="1100" dirty="0" smtClean="0"/>
                        <a:t>Plataforma Internacional </a:t>
                      </a:r>
                      <a:r>
                        <a:rPr lang="es-CO" sz="1300" dirty="0" smtClean="0"/>
                        <a:t>(N)</a:t>
                      </a:r>
                      <a:endParaRPr lang="es-CO" sz="1000" dirty="0"/>
                    </a:p>
                  </a:txBody>
                  <a:tcPr marL="63305" marR="63305" marT="31652" marB="31652"/>
                </a:tc>
                <a:tc>
                  <a:txBody>
                    <a:bodyPr/>
                    <a:lstStyle/>
                    <a:p>
                      <a:r>
                        <a:rPr lang="es-CO" sz="1100" dirty="0" smtClean="0"/>
                        <a:t>18.900 m²</a:t>
                      </a:r>
                      <a:endParaRPr lang="es-CO" sz="1100" dirty="0"/>
                    </a:p>
                  </a:txBody>
                  <a:tcPr marL="63305" marR="63305" marT="31652" marB="31652"/>
                </a:tc>
                <a:tc vMerge="1">
                  <a:txBody>
                    <a:bodyPr/>
                    <a:lstStyle/>
                    <a:p>
                      <a:endParaRPr lang="es-CO" dirty="0"/>
                    </a:p>
                  </a:txBody>
                  <a:tcPr/>
                </a:tc>
              </a:tr>
              <a:tr h="256736">
                <a:tc gridSpan="2">
                  <a:txBody>
                    <a:bodyPr/>
                    <a:lstStyle/>
                    <a:p>
                      <a:pPr algn="l"/>
                      <a:r>
                        <a:rPr lang="es-CO" sz="1100" dirty="0" smtClean="0"/>
                        <a:t>1 Puente</a:t>
                      </a:r>
                      <a:r>
                        <a:rPr lang="es-CO" sz="1100" baseline="0" dirty="0" smtClean="0"/>
                        <a:t> de Abordaje  Doble</a:t>
                      </a:r>
                      <a:endParaRPr lang="es-CO" sz="1100" dirty="0"/>
                    </a:p>
                  </a:txBody>
                  <a:tcPr marL="63305" marR="63305" marT="31652" marB="31652"/>
                </a:tc>
                <a:tc hMerge="1">
                  <a:txBody>
                    <a:bodyPr/>
                    <a:lstStyle/>
                    <a:p>
                      <a:endParaRPr lang="es-CO" dirty="0"/>
                    </a:p>
                  </a:txBody>
                  <a:tcPr/>
                </a:tc>
                <a:tc vMerge="1">
                  <a:txBody>
                    <a:bodyPr/>
                    <a:lstStyle/>
                    <a:p>
                      <a:pPr algn="ctr"/>
                      <a:endParaRPr lang="es-CO" dirty="0"/>
                    </a:p>
                  </a:txBody>
                  <a:tcPr/>
                </a:tc>
              </a:tr>
              <a:tr h="25673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t>Ajuste</a:t>
                      </a:r>
                      <a:r>
                        <a:rPr lang="es-CO" sz="1100" baseline="0" dirty="0" smtClean="0"/>
                        <a:t> Posición Red de Combustibles</a:t>
                      </a:r>
                      <a:endParaRPr lang="es-CO" sz="1100" dirty="0"/>
                    </a:p>
                  </a:txBody>
                  <a:tcPr marL="63305" marR="63305" marT="31652" marB="31652"/>
                </a:tc>
                <a:tc hMerge="1">
                  <a:txBody>
                    <a:bodyPr/>
                    <a:lstStyle/>
                    <a:p>
                      <a:endParaRPr lang="es-CO" dirty="0"/>
                    </a:p>
                  </a:txBody>
                  <a:tcPr/>
                </a:tc>
                <a:tc vMerge="1">
                  <a:txBody>
                    <a:bodyPr/>
                    <a:lstStyle/>
                    <a:p>
                      <a:pPr algn="ctr"/>
                      <a:endParaRPr lang="es-CO" dirty="0"/>
                    </a:p>
                  </a:txBody>
                  <a:tcPr/>
                </a:tc>
              </a:tr>
            </a:tbl>
          </a:graphicData>
        </a:graphic>
      </p:graphicFrame>
      <p:graphicFrame>
        <p:nvGraphicFramePr>
          <p:cNvPr id="11" name="5 Tabla"/>
          <p:cNvGraphicFramePr>
            <a:graphicFrameLocks noGrp="1"/>
          </p:cNvGraphicFramePr>
          <p:nvPr>
            <p:extLst/>
          </p:nvPr>
        </p:nvGraphicFramePr>
        <p:xfrm>
          <a:off x="2792761" y="3558421"/>
          <a:ext cx="4985169" cy="1283680"/>
        </p:xfrm>
        <a:graphic>
          <a:graphicData uri="http://schemas.openxmlformats.org/drawingml/2006/table">
            <a:tbl>
              <a:tblPr firstRow="1" bandRow="1">
                <a:tableStyleId>{5C22544A-7EE6-4342-B048-85BDC9FD1C3A}</a:tableStyleId>
              </a:tblPr>
              <a:tblGrid>
                <a:gridCol w="2182001"/>
                <a:gridCol w="1307617"/>
                <a:gridCol w="1495551"/>
              </a:tblGrid>
              <a:tr h="256736">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dirty="0" smtClean="0"/>
                        <a:t>OBRAS</a:t>
                      </a:r>
                      <a:r>
                        <a:rPr lang="es-CO" sz="1100" baseline="0" dirty="0" smtClean="0"/>
                        <a:t> COMPLEMENTARIAS  FASE 3</a:t>
                      </a:r>
                      <a:endParaRPr lang="es-CO" sz="1100" dirty="0"/>
                    </a:p>
                  </a:txBody>
                  <a:tcPr marL="63305" marR="63305" marT="31652" marB="31652">
                    <a:solidFill>
                      <a:schemeClr val="accent1">
                        <a:lumMod val="2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dirty="0"/>
                    </a:p>
                  </a:txBody>
                  <a:tcPr/>
                </a:tc>
                <a:tc hMerge="1">
                  <a:txBody>
                    <a:bodyPr/>
                    <a:lstStyle/>
                    <a:p>
                      <a:endParaRPr lang="es-CO" dirty="0"/>
                    </a:p>
                  </a:txBody>
                  <a:tcPr/>
                </a:tc>
              </a:tr>
              <a:tr h="256736">
                <a:tc>
                  <a:txBody>
                    <a:bodyPr/>
                    <a:lstStyle/>
                    <a:p>
                      <a:r>
                        <a:rPr lang="es-CO" sz="1100" dirty="0" smtClean="0"/>
                        <a:t>Plataforma Internacional (N)</a:t>
                      </a:r>
                      <a:endParaRPr lang="es-CO" sz="1100" dirty="0"/>
                    </a:p>
                  </a:txBody>
                  <a:tcPr marL="63305" marR="63305" marT="31652" marB="31652"/>
                </a:tc>
                <a:tc>
                  <a:txBody>
                    <a:bodyPr/>
                    <a:lstStyle/>
                    <a:p>
                      <a:r>
                        <a:rPr lang="es-CO" sz="1100" dirty="0" smtClean="0"/>
                        <a:t>30.200 m²</a:t>
                      </a:r>
                      <a:endParaRPr lang="es-CO" sz="1100" dirty="0"/>
                    </a:p>
                  </a:txBody>
                  <a:tcPr marL="63305" marR="63305" marT="31652" marB="31652"/>
                </a:tc>
                <a:tc rowSpan="4">
                  <a:txBody>
                    <a:bodyPr/>
                    <a:lstStyle/>
                    <a:p>
                      <a:endParaRPr lang="es-CO" sz="1100" dirty="0" smtClean="0"/>
                    </a:p>
                    <a:p>
                      <a:pPr algn="ctr"/>
                      <a:endParaRPr lang="es-CO" sz="1100" dirty="0" smtClean="0"/>
                    </a:p>
                    <a:p>
                      <a:pPr algn="ctr"/>
                      <a:r>
                        <a:rPr lang="es-CO" sz="1100" dirty="0" smtClean="0"/>
                        <a:t>CAPEX</a:t>
                      </a:r>
                    </a:p>
                    <a:p>
                      <a:pPr algn="ctr"/>
                      <a:r>
                        <a:rPr lang="es-CO" sz="1100" dirty="0" smtClean="0"/>
                        <a:t>COP 40.482.628,oo</a:t>
                      </a:r>
                    </a:p>
                    <a:p>
                      <a:pPr algn="ctr"/>
                      <a:r>
                        <a:rPr lang="es-CO" sz="1100" dirty="0" smtClean="0"/>
                        <a:t> </a:t>
                      </a:r>
                      <a:endParaRPr lang="es-CO" sz="1100" dirty="0"/>
                    </a:p>
                  </a:txBody>
                  <a:tcPr marL="63305" marR="63305" marT="31652" marB="31652"/>
                </a:tc>
              </a:tr>
              <a:tr h="256736">
                <a:tc gridSpan="2">
                  <a:txBody>
                    <a:bodyPr/>
                    <a:lstStyle/>
                    <a:p>
                      <a:pPr algn="l"/>
                      <a:r>
                        <a:rPr lang="es-CO" sz="1100" dirty="0" smtClean="0"/>
                        <a:t>3 Puentes</a:t>
                      </a:r>
                      <a:r>
                        <a:rPr lang="es-CO" sz="1100" baseline="0" dirty="0" smtClean="0"/>
                        <a:t> de Abordaje  Sencillos </a:t>
                      </a:r>
                      <a:endParaRPr lang="es-CO" sz="1100" dirty="0"/>
                    </a:p>
                  </a:txBody>
                  <a:tcPr marL="63305" marR="63305" marT="31652" marB="31652"/>
                </a:tc>
                <a:tc hMerge="1">
                  <a:txBody>
                    <a:bodyPr/>
                    <a:lstStyle/>
                    <a:p>
                      <a:endParaRPr lang="es-CO" dirty="0"/>
                    </a:p>
                  </a:txBody>
                  <a:tcPr/>
                </a:tc>
                <a:tc vMerge="1">
                  <a:txBody>
                    <a:bodyPr/>
                    <a:lstStyle/>
                    <a:p>
                      <a:pPr algn="ctr"/>
                      <a:endParaRPr lang="es-CO" dirty="0"/>
                    </a:p>
                  </a:txBody>
                  <a:tcPr/>
                </a:tc>
              </a:tr>
              <a:tr h="25673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t>Ajuste</a:t>
                      </a:r>
                      <a:r>
                        <a:rPr lang="es-CO" sz="1100" baseline="0" dirty="0" smtClean="0"/>
                        <a:t> Posición Red de Combustibles</a:t>
                      </a:r>
                      <a:endParaRPr lang="es-CO" sz="1100" dirty="0"/>
                    </a:p>
                  </a:txBody>
                  <a:tcPr marL="63305" marR="63305" marT="31652" marB="31652"/>
                </a:tc>
                <a:tc hMerge="1">
                  <a:txBody>
                    <a:bodyPr/>
                    <a:lstStyle/>
                    <a:p>
                      <a:endParaRPr lang="es-CO" dirty="0"/>
                    </a:p>
                  </a:txBody>
                  <a:tcPr/>
                </a:tc>
                <a:tc vMerge="1">
                  <a:txBody>
                    <a:bodyPr/>
                    <a:lstStyle/>
                    <a:p>
                      <a:pPr algn="ctr"/>
                      <a:endParaRPr lang="es-CO" dirty="0"/>
                    </a:p>
                  </a:txBody>
                  <a:tcPr/>
                </a:tc>
              </a:tr>
              <a:tr h="25673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t>Afectaciones</a:t>
                      </a:r>
                      <a:endParaRPr lang="es-CO" sz="1100" dirty="0"/>
                    </a:p>
                  </a:txBody>
                  <a:tcPr marL="63305" marR="63305" marT="31652" marB="31652"/>
                </a:tc>
                <a:tc hMerge="1">
                  <a:txBody>
                    <a:bodyPr/>
                    <a:lstStyle/>
                    <a:p>
                      <a:endParaRPr lang="es-CO"/>
                    </a:p>
                  </a:txBody>
                  <a:tcPr/>
                </a:tc>
                <a:tc vMerge="1">
                  <a:txBody>
                    <a:bodyPr/>
                    <a:lstStyle/>
                    <a:p>
                      <a:pPr algn="ctr"/>
                      <a:endParaRPr lang="es-CO" dirty="0"/>
                    </a:p>
                  </a:txBody>
                  <a:tcPr/>
                </a:tc>
              </a:tr>
            </a:tbl>
          </a:graphicData>
        </a:graphic>
      </p:graphicFrame>
      <p:sp>
        <p:nvSpPr>
          <p:cNvPr id="12" name="7 CuadroTexto"/>
          <p:cNvSpPr txBox="1"/>
          <p:nvPr/>
        </p:nvSpPr>
        <p:spPr>
          <a:xfrm>
            <a:off x="6879484" y="4912641"/>
            <a:ext cx="1153020" cy="220188"/>
          </a:xfrm>
          <a:prstGeom prst="rect">
            <a:avLst/>
          </a:prstGeom>
          <a:noFill/>
        </p:spPr>
        <p:txBody>
          <a:bodyPr wrap="square" rtlCol="0">
            <a:spAutoFit/>
          </a:bodyPr>
          <a:lstStyle/>
          <a:p>
            <a:pPr fontAlgn="base">
              <a:spcBef>
                <a:spcPct val="0"/>
              </a:spcBef>
              <a:spcAft>
                <a:spcPct val="0"/>
              </a:spcAft>
            </a:pPr>
            <a:r>
              <a:rPr lang="es-CO" sz="831" dirty="0">
                <a:solidFill>
                  <a:prstClr val="black"/>
                </a:solidFill>
                <a:latin typeface="Arial" pitchFamily="34" charset="0"/>
                <a:cs typeface="Arial" pitchFamily="34" charset="0"/>
              </a:rPr>
              <a:t>Fuente OPAIN S.A.</a:t>
            </a:r>
          </a:p>
        </p:txBody>
      </p:sp>
      <p:sp>
        <p:nvSpPr>
          <p:cNvPr id="13" name="4 CuadroTexto"/>
          <p:cNvSpPr txBox="1"/>
          <p:nvPr/>
        </p:nvSpPr>
        <p:spPr>
          <a:xfrm>
            <a:off x="2802332" y="4928909"/>
            <a:ext cx="1844513" cy="305340"/>
          </a:xfrm>
          <a:prstGeom prst="rect">
            <a:avLst/>
          </a:prstGeom>
          <a:noFill/>
        </p:spPr>
        <p:txBody>
          <a:bodyPr wrap="square" rtlCol="0">
            <a:spAutoFit/>
          </a:bodyPr>
          <a:lstStyle/>
          <a:p>
            <a:pPr marL="197832" indent="-197832">
              <a:buFont typeface="Arial" charset="0"/>
              <a:buChar char="•"/>
            </a:pPr>
            <a:r>
              <a:rPr lang="es-CO" sz="692" dirty="0">
                <a:solidFill>
                  <a:prstClr val="black"/>
                </a:solidFill>
                <a:latin typeface="Arial" pitchFamily="34" charset="0"/>
                <a:cs typeface="Arial" pitchFamily="34" charset="0"/>
              </a:rPr>
              <a:t>Expresado en MILES de pesos</a:t>
            </a:r>
          </a:p>
          <a:p>
            <a:pPr marL="197832" indent="-197832">
              <a:buFont typeface="Arial" charset="0"/>
              <a:buChar char="•"/>
            </a:pPr>
            <a:r>
              <a:rPr lang="es-CO" sz="692" dirty="0">
                <a:solidFill>
                  <a:prstClr val="black"/>
                </a:solidFill>
                <a:latin typeface="Arial" pitchFamily="34" charset="0"/>
                <a:cs typeface="Arial" pitchFamily="34" charset="0"/>
              </a:rPr>
              <a:t>Precios de 2015</a:t>
            </a:r>
          </a:p>
        </p:txBody>
      </p:sp>
    </p:spTree>
    <p:extLst>
      <p:ext uri="{BB962C8B-B14F-4D97-AF65-F5344CB8AC3E}">
        <p14:creationId xmlns:p14="http://schemas.microsoft.com/office/powerpoint/2010/main" val="22673989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333872" y="1484784"/>
            <a:ext cx="8352928" cy="41758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07000"/>
              </a:lnSpc>
              <a:spcAft>
                <a:spcPts val="0"/>
              </a:spcAft>
            </a:pPr>
            <a:r>
              <a:rPr lang="es-CO"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s-CO" sz="2400" b="1" u="sng" dirty="0" smtClean="0">
                <a:latin typeface="Calibri" panose="020F0502020204030204" pitchFamily="34" charset="0"/>
                <a:ea typeface="Calibri" panose="020F0502020204030204" pitchFamily="34" charset="0"/>
                <a:cs typeface="Arial" panose="020B0604020202020204" pitchFamily="34" charset="0"/>
              </a:rPr>
              <a:t>Actividades realizadas:</a:t>
            </a:r>
          </a:p>
          <a:p>
            <a:pPr algn="just">
              <a:lnSpc>
                <a:spcPct val="107000"/>
              </a:lnSpc>
              <a:spcAft>
                <a:spcPts val="0"/>
              </a:spcAft>
            </a:pPr>
            <a:endParaRPr lang="es-MX" sz="2000" u="sng"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a:latin typeface="Calibri" panose="020F0502020204030204" pitchFamily="34" charset="0"/>
                <a:ea typeface="Calibri" panose="020F0502020204030204" pitchFamily="34" charset="0"/>
                <a:cs typeface="Arial" panose="020B0604020202020204" pitchFamily="34" charset="0"/>
              </a:rPr>
              <a:t>Actividades Preliminares: </a:t>
            </a:r>
            <a:r>
              <a:rPr lang="es-CO" sz="2000" dirty="0" smtClean="0">
                <a:latin typeface="Calibri" panose="020F0502020204030204" pitchFamily="34" charset="0"/>
                <a:ea typeface="Calibri" panose="020F0502020204030204" pitchFamily="34" charset="0"/>
                <a:cs typeface="Arial" panose="020B0604020202020204" pitchFamily="34" charset="0"/>
              </a:rPr>
              <a:t>levantamiento </a:t>
            </a:r>
            <a:r>
              <a:rPr lang="es-CO" sz="2000" dirty="0">
                <a:latin typeface="Calibri" panose="020F0502020204030204" pitchFamily="34" charset="0"/>
                <a:ea typeface="Calibri" panose="020F0502020204030204" pitchFamily="34" charset="0"/>
                <a:cs typeface="Arial" panose="020B0604020202020204" pitchFamily="34" charset="0"/>
              </a:rPr>
              <a:t>topográfico del área del proyecto</a:t>
            </a:r>
            <a:r>
              <a:rPr lang="es-CO" sz="2000" dirty="0">
                <a:latin typeface="Calibri" panose="020F0502020204030204" pitchFamily="34" charset="0"/>
                <a:ea typeface="Calibri" panose="020F0502020204030204" pitchFamily="34" charset="0"/>
                <a:cs typeface="Times New Roman" panose="02020603050405020304" pitchFamily="18" charset="0"/>
              </a:rPr>
              <a:t> </a:t>
            </a:r>
            <a:r>
              <a:rPr lang="es-CO" sz="2000" dirty="0">
                <a:latin typeface="Calibri" panose="020F0502020204030204" pitchFamily="34" charset="0"/>
                <a:ea typeface="Calibri" panose="020F0502020204030204" pitchFamily="34" charset="0"/>
                <a:cs typeface="Arial" panose="020B0604020202020204" pitchFamily="34" charset="0"/>
              </a:rPr>
              <a:t>correspondiente al replanteo y localización de pilas, ejes. </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Arial" panose="020B0604020202020204" pitchFamily="34" charset="0"/>
              </a:rPr>
              <a:t>Excavaciones </a:t>
            </a:r>
            <a:r>
              <a:rPr lang="es-CO" sz="2000" dirty="0">
                <a:latin typeface="Calibri" panose="020F0502020204030204" pitchFamily="34" charset="0"/>
                <a:ea typeface="Calibri" panose="020F0502020204030204" pitchFamily="34" charset="0"/>
                <a:cs typeface="Arial" panose="020B0604020202020204" pitchFamily="34" charset="0"/>
              </a:rPr>
              <a:t>y cargué de materiales a zonas de deposición final.</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Arial" panose="020B0604020202020204" pitchFamily="34" charset="0"/>
              </a:rPr>
              <a:t>Adecuación </a:t>
            </a:r>
            <a:r>
              <a:rPr lang="es-CO" sz="2000" dirty="0">
                <a:latin typeface="Calibri" panose="020F0502020204030204" pitchFamily="34" charset="0"/>
                <a:ea typeface="Calibri" panose="020F0502020204030204" pitchFamily="34" charset="0"/>
                <a:cs typeface="Arial" panose="020B0604020202020204" pitchFamily="34" charset="0"/>
              </a:rPr>
              <a:t>de lote para implantación maquinas </a:t>
            </a:r>
            <a:r>
              <a:rPr lang="es-CO" sz="2000" dirty="0" err="1">
                <a:latin typeface="Calibri" panose="020F0502020204030204" pitchFamily="34" charset="0"/>
                <a:ea typeface="Calibri" panose="020F0502020204030204" pitchFamily="34" charset="0"/>
                <a:cs typeface="Arial" panose="020B0604020202020204" pitchFamily="34" charset="0"/>
              </a:rPr>
              <a:t>piloteadoras</a:t>
            </a:r>
            <a:r>
              <a:rPr lang="es-CO" sz="2000" dirty="0">
                <a:latin typeface="Calibri" panose="020F0502020204030204" pitchFamily="34" charset="0"/>
                <a:ea typeface="Calibri" panose="020F0502020204030204" pitchFamily="34" charset="0"/>
                <a:cs typeface="Arial" panose="020B0604020202020204" pitchFamily="34" charset="0"/>
              </a:rPr>
              <a:t> </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Arial" panose="020B0604020202020204" pitchFamily="34" charset="0"/>
              </a:rPr>
              <a:t>Armado </a:t>
            </a:r>
            <a:r>
              <a:rPr lang="es-CO" sz="2000" dirty="0">
                <a:latin typeface="Calibri" panose="020F0502020204030204" pitchFamily="34" charset="0"/>
                <a:ea typeface="Calibri" panose="020F0502020204030204" pitchFamily="34" charset="0"/>
                <a:cs typeface="Arial" panose="020B0604020202020204" pitchFamily="34" charset="0"/>
              </a:rPr>
              <a:t>de acero de refuerzo para pilas.</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Arial" panose="020B0604020202020204" pitchFamily="34" charset="0"/>
              </a:rPr>
              <a:t>Excavación </a:t>
            </a:r>
            <a:r>
              <a:rPr lang="es-CO" sz="2000" dirty="0">
                <a:latin typeface="Calibri" panose="020F0502020204030204" pitchFamily="34" charset="0"/>
                <a:ea typeface="Calibri" panose="020F0502020204030204" pitchFamily="34" charset="0"/>
                <a:cs typeface="Arial" panose="020B0604020202020204" pitchFamily="34" charset="0"/>
              </a:rPr>
              <a:t>y vaciado de pilas en concreto </a:t>
            </a:r>
            <a:r>
              <a:rPr lang="es-CO" sz="2000" dirty="0" err="1">
                <a:latin typeface="Calibri" panose="020F0502020204030204" pitchFamily="34" charset="0"/>
                <a:ea typeface="Calibri" panose="020F0502020204030204" pitchFamily="34" charset="0"/>
                <a:cs typeface="Arial" panose="020B0604020202020204" pitchFamily="34" charset="0"/>
              </a:rPr>
              <a:t>tremie</a:t>
            </a:r>
            <a:r>
              <a:rPr lang="es-CO" sz="2000" dirty="0">
                <a:latin typeface="Calibri" panose="020F0502020204030204" pitchFamily="34" charset="0"/>
                <a:ea typeface="Calibri" panose="020F0502020204030204" pitchFamily="34" charset="0"/>
                <a:cs typeface="Arial" panose="020B0604020202020204" pitchFamily="34" charset="0"/>
              </a:rPr>
              <a:t>.</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Arial" panose="020B0604020202020204" pitchFamily="34" charset="0"/>
              </a:rPr>
              <a:t>Descabece </a:t>
            </a:r>
            <a:r>
              <a:rPr lang="es-CO" sz="2000" dirty="0">
                <a:latin typeface="Calibri" panose="020F0502020204030204" pitchFamily="34" charset="0"/>
                <a:ea typeface="Calibri" panose="020F0502020204030204" pitchFamily="34" charset="0"/>
                <a:cs typeface="Arial" panose="020B0604020202020204" pitchFamily="34" charset="0"/>
              </a:rPr>
              <a:t>de pilas de concreto.</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Arial" panose="020B0604020202020204" pitchFamily="34" charset="0"/>
              </a:rPr>
              <a:t>Instalación </a:t>
            </a:r>
            <a:r>
              <a:rPr lang="es-CO" sz="2000" dirty="0">
                <a:latin typeface="Calibri" panose="020F0502020204030204" pitchFamily="34" charset="0"/>
                <a:ea typeface="Calibri" panose="020F0502020204030204" pitchFamily="34" charset="0"/>
                <a:cs typeface="Arial" panose="020B0604020202020204" pitchFamily="34" charset="0"/>
              </a:rPr>
              <a:t>de sistema eléctrico para planta de concreto en </a:t>
            </a:r>
            <a:r>
              <a:rPr lang="es-CO" sz="2000" dirty="0" smtClean="0">
                <a:latin typeface="Calibri" panose="020F0502020204030204" pitchFamily="34" charset="0"/>
                <a:ea typeface="Calibri" panose="020F0502020204030204" pitchFamily="34" charset="0"/>
                <a:cs typeface="Arial" panose="020B0604020202020204" pitchFamily="34" charset="0"/>
              </a:rPr>
              <a:t>patio.</a:t>
            </a: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Arial" panose="020B0604020202020204" pitchFamily="34" charset="0"/>
              </a:rPr>
              <a:t>Construcción de viga y columnas</a:t>
            </a:r>
          </a:p>
          <a:p>
            <a:pPr lvl="0" algn="just">
              <a:lnSpc>
                <a:spcPct val="107000"/>
              </a:lnSpc>
              <a:spcAft>
                <a:spcPts val="0"/>
              </a:spcAft>
            </a:pP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1612032" y="700761"/>
            <a:ext cx="5919936" cy="470000"/>
          </a:xfrm>
          <a:prstGeom prst="rect">
            <a:avLst/>
          </a:prstGeom>
        </p:spPr>
        <p:txBody>
          <a:bodyPr wrap="square">
            <a:spAutoFit/>
          </a:bodyPr>
          <a:lstStyle/>
          <a:p>
            <a:pPr algn="ctr">
              <a:lnSpc>
                <a:spcPct val="107000"/>
              </a:lnSpc>
              <a:spcAft>
                <a:spcPts val="800"/>
              </a:spcAft>
            </a:pPr>
            <a:r>
              <a:rPr lang="es-CO" sz="2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Nuevo Centro de Servicios Aeroportuarios  </a:t>
            </a:r>
            <a:endParaRPr lang="es-MX"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8959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Imagen 2" descr="C:\Users\rmena\Desktop\DSC_0647.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827584" y="1268760"/>
            <a:ext cx="7884000" cy="4464000"/>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1532971" y="567012"/>
            <a:ext cx="6477160" cy="553357"/>
          </a:xfrm>
          <a:prstGeom prst="rect">
            <a:avLst/>
          </a:prstGeom>
        </p:spPr>
        <p:txBody>
          <a:bodyPr wrap="square">
            <a:spAutoFit/>
          </a:bodyPr>
          <a:lstStyle/>
          <a:p>
            <a:pPr algn="ctr">
              <a:lnSpc>
                <a:spcPct val="107000"/>
              </a:lnSpc>
              <a:spcAft>
                <a:spcPts val="800"/>
              </a:spcAft>
            </a:pPr>
            <a:r>
              <a:rPr lang="es-CO" sz="28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Nuevo Centro de Servicios Aeroportuarios  </a:t>
            </a:r>
            <a:endParaRPr lang="es-MX"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542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Imagen 2" descr="C:\Users\rmena\Desktop\DSC_0653.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796454" y="1046881"/>
            <a:ext cx="4359250" cy="2433262"/>
          </a:xfrm>
          <a:prstGeom prst="rect">
            <a:avLst/>
          </a:prstGeom>
          <a:ln>
            <a:noFill/>
          </a:ln>
          <a:effectLst>
            <a:outerShdw blurRad="292100" dist="139700" dir="2700000" algn="tl" rotWithShape="0">
              <a:srgbClr val="333333">
                <a:alpha val="65000"/>
              </a:srgbClr>
            </a:outerShdw>
          </a:effectLst>
        </p:spPr>
      </p:pic>
      <p:pic>
        <p:nvPicPr>
          <p:cNvPr id="4" name="Imagen 3" descr="E:\DCIM\118_PANA\P1180281.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812251" y="3480143"/>
            <a:ext cx="4327656" cy="2862588"/>
          </a:xfrm>
          <a:prstGeom prst="rect">
            <a:avLst/>
          </a:prstGeom>
          <a:ln>
            <a:noFill/>
          </a:ln>
          <a:effectLst>
            <a:outerShdw blurRad="292100" dist="139700" dir="2700000" algn="tl" rotWithShape="0">
              <a:srgbClr val="333333">
                <a:alpha val="65000"/>
              </a:srgbClr>
            </a:outerShdw>
          </a:effectLst>
        </p:spPr>
      </p:pic>
      <p:pic>
        <p:nvPicPr>
          <p:cNvPr id="5" name="Imagen 4" descr="C:\Users\rmena\Desktop\DSC_0648.JPG"/>
          <p:cNvPicPr/>
          <p:nvPr/>
        </p:nvPicPr>
        <p:blipFill rotWithShape="1">
          <a:blip r:embed="rId5" cstate="print">
            <a:extLst>
              <a:ext uri="{28A0092B-C50C-407E-A947-70E740481C1C}">
                <a14:useLocalDpi xmlns:a14="http://schemas.microsoft.com/office/drawing/2010/main"/>
              </a:ext>
            </a:extLst>
          </a:blip>
          <a:srcRect/>
          <a:stretch/>
        </p:blipFill>
        <p:spPr bwMode="auto">
          <a:xfrm>
            <a:off x="5601072" y="1711484"/>
            <a:ext cx="3058270" cy="381642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Rectángulo 5"/>
          <p:cNvSpPr/>
          <p:nvPr/>
        </p:nvSpPr>
        <p:spPr>
          <a:xfrm>
            <a:off x="2195736" y="316056"/>
            <a:ext cx="5919936" cy="470000"/>
          </a:xfrm>
          <a:prstGeom prst="rect">
            <a:avLst/>
          </a:prstGeom>
        </p:spPr>
        <p:txBody>
          <a:bodyPr wrap="square">
            <a:spAutoFit/>
          </a:bodyPr>
          <a:lstStyle/>
          <a:p>
            <a:pPr algn="ctr">
              <a:lnSpc>
                <a:spcPct val="107000"/>
              </a:lnSpc>
              <a:spcAft>
                <a:spcPts val="800"/>
              </a:spcAft>
            </a:pPr>
            <a:r>
              <a:rPr lang="es-CO" sz="2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Nuevo Centro de Servicios Aeroportuarios  </a:t>
            </a:r>
            <a:endParaRPr lang="es-MX"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9287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4 Marcador de texto"/>
          <p:cNvSpPr txBox="1">
            <a:spLocks/>
          </p:cNvSpPr>
          <p:nvPr/>
        </p:nvSpPr>
        <p:spPr>
          <a:xfrm>
            <a:off x="1208584" y="2420888"/>
            <a:ext cx="8064896" cy="177968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CO" sz="4800" b="1" dirty="0" smtClean="0">
                <a:solidFill>
                  <a:srgbClr val="C00000"/>
                </a:solidFill>
                <a:effectLst>
                  <a:outerShdw blurRad="38100" dist="38100" dir="2700000" algn="tl">
                    <a:srgbClr val="000000">
                      <a:alpha val="43137"/>
                    </a:srgbClr>
                  </a:outerShdw>
                </a:effectLst>
                <a:latin typeface="Calibri" pitchFamily="34" charset="0"/>
              </a:rPr>
              <a:t>AEROPUERTO </a:t>
            </a:r>
          </a:p>
          <a:p>
            <a:r>
              <a:rPr lang="es-CO" sz="4800" b="1" dirty="0" smtClean="0">
                <a:solidFill>
                  <a:srgbClr val="C00000"/>
                </a:solidFill>
                <a:effectLst>
                  <a:outerShdw blurRad="38100" dist="38100" dir="2700000" algn="tl">
                    <a:srgbClr val="000000">
                      <a:alpha val="43137"/>
                    </a:srgbClr>
                  </a:outerShdw>
                </a:effectLst>
                <a:latin typeface="Calibri" pitchFamily="34" charset="0"/>
              </a:rPr>
              <a:t>ANTONIO ROLDÁN BETANCUR</a:t>
            </a:r>
          </a:p>
          <a:p>
            <a:r>
              <a:rPr lang="es-CO" sz="4800" b="1" dirty="0" smtClean="0">
                <a:solidFill>
                  <a:srgbClr val="C00000"/>
                </a:solidFill>
                <a:effectLst>
                  <a:outerShdw blurRad="38100" dist="38100" dir="2700000" algn="tl">
                    <a:srgbClr val="000000">
                      <a:alpha val="43137"/>
                    </a:srgbClr>
                  </a:outerShdw>
                </a:effectLst>
                <a:latin typeface="Calibri" pitchFamily="34" charset="0"/>
              </a:rPr>
              <a:t>CAREPA</a:t>
            </a:r>
            <a:endParaRPr lang="es-CO" sz="1200" dirty="0"/>
          </a:p>
        </p:txBody>
      </p:sp>
    </p:spTree>
    <p:extLst>
      <p:ext uri="{BB962C8B-B14F-4D97-AF65-F5344CB8AC3E}">
        <p14:creationId xmlns:p14="http://schemas.microsoft.com/office/powerpoint/2010/main" val="20080994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graphicFrame>
        <p:nvGraphicFramePr>
          <p:cNvPr id="3" name="Tabla 2"/>
          <p:cNvGraphicFramePr>
            <a:graphicFrameLocks noGrp="1"/>
          </p:cNvGraphicFramePr>
          <p:nvPr>
            <p:extLst/>
          </p:nvPr>
        </p:nvGraphicFramePr>
        <p:xfrm>
          <a:off x="683568" y="1268760"/>
          <a:ext cx="8208912" cy="2164080"/>
        </p:xfrm>
        <a:graphic>
          <a:graphicData uri="http://schemas.openxmlformats.org/drawingml/2006/table">
            <a:tbl>
              <a:tblPr firstRow="1" bandRow="1">
                <a:tableStyleId>{5940675A-B579-460E-94D1-54222C63F5DA}</a:tableStyleId>
              </a:tblPr>
              <a:tblGrid>
                <a:gridCol w="1622158"/>
                <a:gridCol w="2580003"/>
                <a:gridCol w="1544912"/>
                <a:gridCol w="1544912"/>
                <a:gridCol w="916927"/>
              </a:tblGrid>
              <a:tr h="488994">
                <a:tc>
                  <a:txBody>
                    <a:bodyPr/>
                    <a:lstStyle/>
                    <a:p>
                      <a:pPr algn="ctr"/>
                      <a:r>
                        <a:rPr lang="es-CO" sz="1600" b="1" dirty="0" smtClean="0">
                          <a:latin typeface="Calibri" panose="020F0502020204030204" pitchFamily="34" charset="0"/>
                          <a:cs typeface="Calibri" panose="020F0502020204030204" pitchFamily="34" charset="0"/>
                        </a:rPr>
                        <a:t>OBRA</a:t>
                      </a:r>
                      <a:endParaRPr lang="es-CO" sz="16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s-CO" sz="1600" b="1" dirty="0" smtClean="0">
                          <a:latin typeface="Calibri" panose="020F0502020204030204" pitchFamily="34" charset="0"/>
                          <a:cs typeface="Calibri" panose="020F0502020204030204" pitchFamily="34" charset="0"/>
                        </a:rPr>
                        <a:t>DESCRIPCION</a:t>
                      </a:r>
                      <a:endParaRPr lang="es-CO" sz="16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s-CO" sz="1600" b="1" dirty="0" smtClean="0">
                          <a:latin typeface="Calibri" panose="020F0502020204030204" pitchFamily="34" charset="0"/>
                          <a:cs typeface="Calibri" panose="020F0502020204030204" pitchFamily="34" charset="0"/>
                        </a:rPr>
                        <a:t>FECHA DE INICIO </a:t>
                      </a:r>
                      <a:endParaRPr lang="es-CO" sz="16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s-CO" sz="1600" b="1" dirty="0" smtClean="0">
                          <a:latin typeface="Calibri" panose="020F0502020204030204" pitchFamily="34" charset="0"/>
                          <a:cs typeface="Calibri" panose="020F0502020204030204" pitchFamily="34" charset="0"/>
                        </a:rPr>
                        <a:t>VALOR ESTIMADO</a:t>
                      </a:r>
                      <a:endParaRPr lang="es-CO" sz="16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s-CO" sz="1600" b="1" dirty="0" smtClean="0">
                          <a:latin typeface="Calibri" panose="020F0502020204030204" pitchFamily="34" charset="0"/>
                          <a:cs typeface="Calibri" panose="020F0502020204030204" pitchFamily="34" charset="0"/>
                        </a:rPr>
                        <a:t>AVANCE</a:t>
                      </a:r>
                      <a:endParaRPr lang="es-CO" sz="16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r>
              <a:tr h="13383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b="1" dirty="0" smtClean="0">
                          <a:latin typeface="Calibri" panose="020F0502020204030204" pitchFamily="34" charset="0"/>
                          <a:cs typeface="Calibri" panose="020F0502020204030204" pitchFamily="34" charset="0"/>
                        </a:rPr>
                        <a:t>Repavimentación de la pista (Contratista Construcciones el Cóndor S.A.)</a:t>
                      </a:r>
                    </a:p>
                    <a:p>
                      <a:pPr algn="ctr"/>
                      <a:endParaRPr lang="es-CO" sz="1400" b="1" dirty="0">
                        <a:latin typeface="Calibri" panose="020F0502020204030204" pitchFamily="34" charset="0"/>
                        <a:cs typeface="Calibri" panose="020F05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400" dirty="0" smtClean="0">
                          <a:latin typeface="Calibri" panose="020F0502020204030204" pitchFamily="34" charset="0"/>
                          <a:cs typeface="Calibri" panose="020F0502020204030204" pitchFamily="34" charset="0"/>
                        </a:rPr>
                        <a:t>con un incremento de su capacidad de soporte de un PCN23FDXT a un PCN 47FDXT, lo que permitirá que aterricen aviones tipo C, de 36 m de envergadura (A320 y B737).</a:t>
                      </a:r>
                    </a:p>
                    <a:p>
                      <a:endParaRPr lang="es-CO" sz="1400" dirty="0">
                        <a:latin typeface="Calibri" panose="020F0502020204030204" pitchFamily="34" charset="0"/>
                        <a:cs typeface="Calibri" panose="020F0502020204030204" pitchFamily="34" charset="0"/>
                      </a:endParaRPr>
                    </a:p>
                  </a:txBody>
                  <a:tcPr/>
                </a:tc>
                <a:tc>
                  <a:txBody>
                    <a:bodyPr/>
                    <a:lstStyle/>
                    <a:p>
                      <a:pPr algn="ctr"/>
                      <a:r>
                        <a:rPr lang="es-CO" sz="1400" b="1" dirty="0" smtClean="0">
                          <a:solidFill>
                            <a:schemeClr val="accent6">
                              <a:lumMod val="75000"/>
                            </a:schemeClr>
                          </a:solidFill>
                          <a:latin typeface="Calibri" panose="020F0502020204030204" pitchFamily="34" charset="0"/>
                          <a:cs typeface="Calibri" panose="020F0502020204030204" pitchFamily="34" charset="0"/>
                        </a:rPr>
                        <a:t>16-02-2015</a:t>
                      </a:r>
                      <a:endParaRPr lang="es-CO" sz="1400" b="1" dirty="0">
                        <a:solidFill>
                          <a:schemeClr val="accent6">
                            <a:lumMod val="75000"/>
                          </a:schemeClr>
                        </a:solidFill>
                        <a:latin typeface="Calibri" panose="020F0502020204030204" pitchFamily="34" charset="0"/>
                        <a:cs typeface="Calibri" panose="020F0502020204030204" pitchFamily="34" charset="0"/>
                      </a:endParaRPr>
                    </a:p>
                  </a:txBody>
                  <a:tcPr anchor="ctr"/>
                </a:tc>
                <a:tc>
                  <a:txBody>
                    <a:bodyPr/>
                    <a:lstStyle/>
                    <a:p>
                      <a:pPr algn="ctr"/>
                      <a:r>
                        <a:rPr lang="es-CO" sz="1400" b="1" kern="1200" dirty="0" smtClean="0">
                          <a:solidFill>
                            <a:schemeClr val="accent6">
                              <a:lumMod val="75000"/>
                            </a:schemeClr>
                          </a:solidFill>
                          <a:effectLst/>
                          <a:latin typeface="Calibri" panose="020F0502020204030204" pitchFamily="34" charset="0"/>
                          <a:ea typeface="+mn-ea"/>
                          <a:cs typeface="Calibri" panose="020F0502020204030204" pitchFamily="34" charset="0"/>
                        </a:rPr>
                        <a:t>$13.290.275.186 </a:t>
                      </a:r>
                      <a:endParaRPr lang="es-CO" sz="1400" b="1" dirty="0">
                        <a:solidFill>
                          <a:schemeClr val="accent6">
                            <a:lumMod val="75000"/>
                          </a:schemeClr>
                        </a:solidFill>
                        <a:latin typeface="Calibri" panose="020F0502020204030204" pitchFamily="34" charset="0"/>
                        <a:cs typeface="Calibri" panose="020F0502020204030204" pitchFamily="34" charset="0"/>
                      </a:endParaRPr>
                    </a:p>
                  </a:txBody>
                  <a:tcPr anchor="ctr"/>
                </a:tc>
                <a:tc>
                  <a:txBody>
                    <a:bodyPr/>
                    <a:lstStyle/>
                    <a:p>
                      <a:pPr algn="ctr"/>
                      <a:r>
                        <a:rPr lang="es-CO" sz="1400" dirty="0" smtClean="0"/>
                        <a:t>80%</a:t>
                      </a:r>
                      <a:endParaRPr lang="es-CO" sz="1400" dirty="0"/>
                    </a:p>
                  </a:txBody>
                  <a:tcPr anchor="ctr"/>
                </a:tc>
              </a:tr>
            </a:tbl>
          </a:graphicData>
        </a:graphic>
      </p:graphicFrame>
      <p:sp>
        <p:nvSpPr>
          <p:cNvPr id="4" name="CuadroTexto 3"/>
          <p:cNvSpPr txBox="1"/>
          <p:nvPr/>
        </p:nvSpPr>
        <p:spPr>
          <a:xfrm>
            <a:off x="2747737" y="534794"/>
            <a:ext cx="3912496" cy="523220"/>
          </a:xfrm>
          <a:prstGeom prst="rect">
            <a:avLst/>
          </a:prstGeom>
          <a:noFill/>
        </p:spPr>
        <p:txBody>
          <a:bodyPr wrap="square" rtlCol="0">
            <a:spAutoFit/>
          </a:bodyPr>
          <a:lstStyle/>
          <a:p>
            <a:r>
              <a:rPr lang="es-CO" sz="2800" b="1" dirty="0" smtClean="0">
                <a:solidFill>
                  <a:srgbClr val="C00000"/>
                </a:solidFill>
                <a:latin typeface="Calibri" panose="020F0502020204030204" pitchFamily="34" charset="0"/>
                <a:cs typeface="Calibri" panose="020F0502020204030204" pitchFamily="34" charset="0"/>
              </a:rPr>
              <a:t>Repavimentación Pista</a:t>
            </a:r>
          </a:p>
        </p:txBody>
      </p:sp>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bwMode="auto">
          <a:xfrm>
            <a:off x="670212" y="3643586"/>
            <a:ext cx="5040560" cy="2712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60476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pic>
        <p:nvPicPr>
          <p:cNvPr id="3" name="Imagen 2"/>
          <p:cNvPicPr/>
          <p:nvPr/>
        </p:nvPicPr>
        <p:blipFill>
          <a:blip r:embed="rId3" cstate="screen">
            <a:extLst>
              <a:ext uri="{28A0092B-C50C-407E-A947-70E740481C1C}">
                <a14:useLocalDpi xmlns:a14="http://schemas.microsoft.com/office/drawing/2010/main"/>
              </a:ext>
            </a:extLst>
          </a:blip>
          <a:stretch>
            <a:fillRect/>
          </a:stretch>
        </p:blipFill>
        <p:spPr bwMode="auto">
          <a:xfrm>
            <a:off x="192316" y="3530149"/>
            <a:ext cx="5509592" cy="26407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3475" y="431003"/>
            <a:ext cx="5509592" cy="3099146"/>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171874" y="1221073"/>
            <a:ext cx="2952327" cy="954107"/>
          </a:xfrm>
          <a:prstGeom prst="rect">
            <a:avLst/>
          </a:prstGeom>
          <a:noFill/>
        </p:spPr>
        <p:txBody>
          <a:bodyPr wrap="square" rtlCol="0">
            <a:spAutoFit/>
          </a:bodyPr>
          <a:lstStyle/>
          <a:p>
            <a:pPr algn="ctr"/>
            <a:r>
              <a:rPr lang="es-CO" sz="2800" b="1" dirty="0" smtClean="0">
                <a:solidFill>
                  <a:srgbClr val="C00000"/>
                </a:solidFill>
                <a:latin typeface="Calibri" panose="020F0502020204030204" pitchFamily="34" charset="0"/>
                <a:cs typeface="Calibri" panose="020F0502020204030204" pitchFamily="34" charset="0"/>
              </a:rPr>
              <a:t>Repavimentación Pista:</a:t>
            </a:r>
          </a:p>
        </p:txBody>
      </p:sp>
      <p:pic>
        <p:nvPicPr>
          <p:cNvPr id="4" name="Imagen 3"/>
          <p:cNvPicPr/>
          <p:nvPr/>
        </p:nvPicPr>
        <p:blipFill>
          <a:blip r:embed="rId5" cstate="screen">
            <a:extLst>
              <a:ext uri="{28A0092B-C50C-407E-A947-70E740481C1C}">
                <a14:useLocalDpi xmlns:a14="http://schemas.microsoft.com/office/drawing/2010/main"/>
              </a:ext>
            </a:extLst>
          </a:blip>
          <a:stretch>
            <a:fillRect/>
          </a:stretch>
        </p:blipFill>
        <p:spPr bwMode="auto">
          <a:xfrm>
            <a:off x="4939084" y="3356992"/>
            <a:ext cx="4320480" cy="255928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008505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4 Marcador de texto"/>
          <p:cNvSpPr txBox="1">
            <a:spLocks/>
          </p:cNvSpPr>
          <p:nvPr/>
        </p:nvSpPr>
        <p:spPr>
          <a:xfrm>
            <a:off x="1064568" y="2564904"/>
            <a:ext cx="8064896" cy="177968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CO" sz="4800" b="1" dirty="0" smtClean="0">
                <a:solidFill>
                  <a:srgbClr val="C00000"/>
                </a:solidFill>
                <a:effectLst>
                  <a:outerShdw blurRad="38100" dist="38100" dir="2700000" algn="tl">
                    <a:srgbClr val="000000">
                      <a:alpha val="43137"/>
                    </a:srgbClr>
                  </a:outerShdw>
                </a:effectLst>
                <a:latin typeface="Calibri" pitchFamily="34" charset="0"/>
              </a:rPr>
              <a:t>AEROPUERTO INTERNACIONAL JOSÉ MARÍA CÓRDOVA</a:t>
            </a:r>
          </a:p>
          <a:p>
            <a:r>
              <a:rPr lang="es-CO" sz="4800" b="1" dirty="0" smtClean="0">
                <a:solidFill>
                  <a:srgbClr val="C00000"/>
                </a:solidFill>
                <a:effectLst>
                  <a:outerShdw blurRad="38100" dist="38100" dir="2700000" algn="tl">
                    <a:srgbClr val="000000">
                      <a:alpha val="43137"/>
                    </a:srgbClr>
                  </a:outerShdw>
                </a:effectLst>
                <a:latin typeface="Calibri" pitchFamily="34" charset="0"/>
              </a:rPr>
              <a:t>RIONEGRO </a:t>
            </a:r>
            <a:endParaRPr lang="es-CO" sz="1200" dirty="0"/>
          </a:p>
        </p:txBody>
      </p:sp>
    </p:spTree>
    <p:extLst>
      <p:ext uri="{BB962C8B-B14F-4D97-AF65-F5344CB8AC3E}">
        <p14:creationId xmlns:p14="http://schemas.microsoft.com/office/powerpoint/2010/main" val="9183345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Rectángulo 2"/>
          <p:cNvSpPr/>
          <p:nvPr/>
        </p:nvSpPr>
        <p:spPr>
          <a:xfrm>
            <a:off x="814016" y="1830505"/>
            <a:ext cx="7776864" cy="4943789"/>
          </a:xfrm>
          <a:prstGeom prst="rect">
            <a:avLst/>
          </a:prstGeom>
        </p:spPr>
        <p:txBody>
          <a:bodyPr wrap="square">
            <a:spAutoFit/>
          </a:bodyPr>
          <a:lstStyle/>
          <a:p>
            <a:r>
              <a:rPr lang="es-CO" sz="2400" b="1" u="sng" dirty="0" smtClean="0">
                <a:latin typeface="Calibri" panose="020F0502020204030204" pitchFamily="34" charset="0"/>
                <a:cs typeface="Calibri" panose="020F0502020204030204" pitchFamily="34" charset="0"/>
              </a:rPr>
              <a:t>Actividades realizadas:</a:t>
            </a:r>
          </a:p>
          <a:p>
            <a:endParaRPr lang="es-CO" sz="2400" b="1" dirty="0" smtClean="0">
              <a:solidFill>
                <a:srgbClr val="C00000"/>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000" dirty="0">
                <a:latin typeface="Calibri" panose="020F0502020204030204" pitchFamily="34" charset="0"/>
              </a:rPr>
              <a:t>Instalación de mezcla asfáltica tipo FAA-P-401 con asfaltos modificados.</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a:latin typeface="Calibri" panose="020F0502020204030204" pitchFamily="34" charset="0"/>
              </a:rPr>
              <a:t>Instalación olla de lámpara de 8" o de 12", fijada al pavimento asfaltico.</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a:latin typeface="Calibri" panose="020F0502020204030204" pitchFamily="34" charset="0"/>
              </a:rPr>
              <a:t>Suministro e instalación de elemento de recrecido para las luces de borde y </a:t>
            </a:r>
            <a:r>
              <a:rPr lang="es-CO" sz="2000" dirty="0" err="1">
                <a:latin typeface="Calibri" panose="020F0502020204030204" pitchFamily="34" charset="0"/>
              </a:rPr>
              <a:t>taxeo</a:t>
            </a:r>
            <a:r>
              <a:rPr lang="es-CO" sz="2000" dirty="0">
                <a:latin typeface="Calibri" panose="020F0502020204030204" pitchFamily="34" charset="0"/>
              </a:rPr>
              <a:t> en olla profunda.</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a:latin typeface="Calibri" panose="020F0502020204030204" pitchFamily="34" charset="0"/>
              </a:rPr>
              <a:t>Instalación de fresado zona de seguridad para transición entre carpeta y franja de seguridad.</a:t>
            </a:r>
            <a:endParaRPr lang="es-MX" sz="2000" dirty="0">
              <a:latin typeface="Calibri" panose="020F0502020204030204" pitchFamily="34" charset="0"/>
            </a:endParaRPr>
          </a:p>
          <a:p>
            <a:pPr marL="342900" lvl="0" indent="-342900">
              <a:buFont typeface="Arial" panose="020B0604020202020204" pitchFamily="34" charset="0"/>
              <a:buChar char="•"/>
            </a:pPr>
            <a:r>
              <a:rPr lang="es-CO" sz="2000" dirty="0">
                <a:latin typeface="Calibri" panose="020F0502020204030204" pitchFamily="34" charset="0"/>
              </a:rPr>
              <a:t>Demarcación de la pista con pintura de tráfico (Números de indicación de la pista, Línea de información aeronáutica).</a:t>
            </a:r>
            <a:endParaRPr lang="es-MX" sz="2000" dirty="0">
              <a:latin typeface="Calibri" panose="020F0502020204030204" pitchFamily="34" charset="0"/>
            </a:endParaRPr>
          </a:p>
          <a:p>
            <a:endParaRPr lang="es-CO" sz="2400" b="1" dirty="0" smtClean="0">
              <a:solidFill>
                <a:srgbClr val="C00000"/>
              </a:solidFill>
              <a:latin typeface="Calibri" panose="020F0502020204030204" pitchFamily="34" charset="0"/>
              <a:cs typeface="Calibri" panose="020F0502020204030204" pitchFamily="34" charset="0"/>
            </a:endParaRPr>
          </a:p>
          <a:p>
            <a:endParaRPr lang="es-CO" sz="2400" dirty="0">
              <a:solidFill>
                <a:srgbClr val="C00000"/>
              </a:solidFill>
              <a:latin typeface="Calibri" panose="020F0502020204030204" pitchFamily="34" charset="0"/>
              <a:cs typeface="Calibri" panose="020F0502020204030204" pitchFamily="34" charset="0"/>
            </a:endParaRPr>
          </a:p>
          <a:p>
            <a:pPr lvl="0">
              <a:lnSpc>
                <a:spcPct val="107000"/>
              </a:lnSpc>
              <a:spcAft>
                <a:spcPts val="0"/>
              </a:spcAft>
            </a:pPr>
            <a:endParaRPr lang="es-CO" b="1" dirty="0" smtClean="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ítulo 1"/>
          <p:cNvSpPr txBox="1">
            <a:spLocks/>
          </p:cNvSpPr>
          <p:nvPr/>
        </p:nvSpPr>
        <p:spPr bwMode="auto">
          <a:xfrm>
            <a:off x="1712640" y="372340"/>
            <a:ext cx="5785792" cy="14683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s-CO" sz="2800" b="1" kern="0" dirty="0" smtClean="0">
                <a:solidFill>
                  <a:srgbClr val="C00000"/>
                </a:solidFill>
                <a:latin typeface="Calibri" panose="020F0502020204030204" pitchFamily="34" charset="0"/>
                <a:cs typeface="Calibri" panose="020F0502020204030204" pitchFamily="34" charset="0"/>
              </a:rPr>
              <a:t>Repavimentación de la pista:</a:t>
            </a:r>
            <a:endParaRPr lang="es-CO" sz="2800" b="1" kern="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04751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5" name="CuadroTexto 4"/>
          <p:cNvSpPr txBox="1"/>
          <p:nvPr/>
        </p:nvSpPr>
        <p:spPr>
          <a:xfrm>
            <a:off x="2784490" y="348895"/>
            <a:ext cx="4540469" cy="523220"/>
          </a:xfrm>
          <a:prstGeom prst="rect">
            <a:avLst/>
          </a:prstGeom>
          <a:noFill/>
        </p:spPr>
        <p:txBody>
          <a:bodyPr wrap="square" rtlCol="0">
            <a:spAutoFit/>
          </a:bodyPr>
          <a:lstStyle/>
          <a:p>
            <a:r>
              <a:rPr lang="es-CO" sz="2800" b="1" dirty="0" smtClean="0">
                <a:solidFill>
                  <a:srgbClr val="C00000"/>
                </a:solidFill>
                <a:latin typeface="Calibri" panose="020F0502020204030204" pitchFamily="34" charset="0"/>
                <a:cs typeface="Calibri" panose="020F0502020204030204" pitchFamily="34" charset="0"/>
              </a:rPr>
              <a:t>Repavimentación Pista</a:t>
            </a:r>
          </a:p>
        </p:txBody>
      </p:sp>
      <p:pic>
        <p:nvPicPr>
          <p:cNvPr id="6" name="Imagen 5"/>
          <p:cNvPicPr>
            <a:picLocks noChangeAspect="1"/>
          </p:cNvPicPr>
          <p:nvPr/>
        </p:nvPicPr>
        <p:blipFill>
          <a:blip r:embed="rId3"/>
          <a:stretch>
            <a:fillRect/>
          </a:stretch>
        </p:blipFill>
        <p:spPr>
          <a:xfrm>
            <a:off x="683568" y="961062"/>
            <a:ext cx="4125416" cy="2611954"/>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a:stretch>
            <a:fillRect/>
          </a:stretch>
        </p:blipFill>
        <p:spPr>
          <a:xfrm>
            <a:off x="5025008" y="951543"/>
            <a:ext cx="4206780" cy="2621473"/>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a:stretch>
            <a:fillRect/>
          </a:stretch>
        </p:blipFill>
        <p:spPr>
          <a:xfrm>
            <a:off x="5025008" y="3746223"/>
            <a:ext cx="4184581" cy="2568942"/>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6"/>
          <a:stretch>
            <a:fillRect/>
          </a:stretch>
        </p:blipFill>
        <p:spPr>
          <a:xfrm>
            <a:off x="683568" y="3789040"/>
            <a:ext cx="4125416" cy="2584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8783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8 Marcador de pie de página"/>
          <p:cNvSpPr txBox="1">
            <a:spLocks/>
          </p:cNvSpPr>
          <p:nvPr/>
        </p:nvSpPr>
        <p:spPr>
          <a:xfrm>
            <a:off x="390668" y="6453336"/>
            <a:ext cx="9144000" cy="311168"/>
          </a:xfrm>
          <a:prstGeom prst="rect">
            <a:avLst/>
          </a:prstGeom>
          <a:solidFill>
            <a:srgbClr val="002060"/>
          </a:solidFill>
        </p:spPr>
        <p:txBody>
          <a:bodyPr vert="horz" lIns="105176" tIns="52587" rIns="105176" bIns="52587" rtlCol="0" anchor="ctr"/>
          <a:lstStyle>
            <a:defPPr>
              <a:defRPr lang="es-CO"/>
            </a:defPPr>
            <a:lvl1pPr marL="0" algn="ct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108" b="1" dirty="0" smtClean="0">
                <a:solidFill>
                  <a:schemeClr val="bg1"/>
                </a:solidFill>
                <a:latin typeface="Trebuchet MS" panose="020B0603020202020204" pitchFamily="34" charset="0"/>
              </a:rPr>
              <a:t>Medellín               </a:t>
            </a:r>
            <a:r>
              <a:rPr lang="es-CO" sz="1108" b="1" dirty="0" err="1" smtClean="0">
                <a:solidFill>
                  <a:schemeClr val="bg1"/>
                </a:solidFill>
                <a:latin typeface="Trebuchet MS" panose="020B0603020202020204" pitchFamily="34" charset="0"/>
              </a:rPr>
              <a:t>Rionegro</a:t>
            </a:r>
            <a:r>
              <a:rPr lang="es-CO" sz="1108" b="1" dirty="0" smtClean="0">
                <a:solidFill>
                  <a:schemeClr val="bg1"/>
                </a:solidFill>
                <a:latin typeface="Trebuchet MS" panose="020B0603020202020204" pitchFamily="34" charset="0"/>
              </a:rPr>
              <a:t>               Quibdó             Montería             Corozal              </a:t>
            </a:r>
            <a:r>
              <a:rPr lang="es-CO" sz="1108" b="1" dirty="0" err="1" smtClean="0">
                <a:solidFill>
                  <a:schemeClr val="bg1"/>
                </a:solidFill>
                <a:latin typeface="Trebuchet MS" panose="020B0603020202020204" pitchFamily="34" charset="0"/>
              </a:rPr>
              <a:t>Carepa</a:t>
            </a:r>
            <a:r>
              <a:rPr lang="es-CO" sz="1108" b="1" dirty="0" smtClean="0">
                <a:solidFill>
                  <a:schemeClr val="bg1"/>
                </a:solidFill>
                <a:latin typeface="Trebuchet MS" panose="020B0603020202020204" pitchFamily="34" charset="0"/>
              </a:rPr>
              <a:t> </a:t>
            </a:r>
            <a:endParaRPr lang="es-CO" sz="1108" b="1" dirty="0">
              <a:solidFill>
                <a:schemeClr val="bg1"/>
              </a:solidFill>
              <a:latin typeface="Trebuchet MS" panose="020B0603020202020204" pitchFamily="34" charset="0"/>
            </a:endParaRPr>
          </a:p>
        </p:txBody>
      </p:sp>
      <p:sp>
        <p:nvSpPr>
          <p:cNvPr id="3" name="Título 1"/>
          <p:cNvSpPr txBox="1">
            <a:spLocks/>
          </p:cNvSpPr>
          <p:nvPr/>
        </p:nvSpPr>
        <p:spPr>
          <a:xfrm>
            <a:off x="1064568" y="739479"/>
            <a:ext cx="8229600" cy="11430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800" b="1" dirty="0" smtClean="0">
                <a:solidFill>
                  <a:srgbClr val="C00000"/>
                </a:solidFill>
                <a:latin typeface="Calibri" pitchFamily="34" charset="0"/>
                <a:ea typeface="Calibri" pitchFamily="34" charset="0"/>
                <a:cs typeface="Calibri" pitchFamily="34" charset="0"/>
              </a:rPr>
              <a:t>Ampliación Terminal de Pasajeros Internacional y módulos de conectividad exterior e interior</a:t>
            </a:r>
            <a:r>
              <a:rPr lang="es-CO" b="1" dirty="0" smtClean="0">
                <a:latin typeface="Calibri" pitchFamily="34" charset="0"/>
                <a:ea typeface="Calibri" pitchFamily="34" charset="0"/>
                <a:cs typeface="Calibri" pitchFamily="34" charset="0"/>
              </a:rPr>
              <a:t/>
            </a:r>
            <a:br>
              <a:rPr lang="es-CO" b="1" dirty="0" smtClean="0">
                <a:latin typeface="Calibri" pitchFamily="34" charset="0"/>
                <a:ea typeface="Calibri" pitchFamily="34" charset="0"/>
                <a:cs typeface="Calibri" pitchFamily="34" charset="0"/>
              </a:rPr>
            </a:br>
            <a:endParaRPr lang="es-MX" dirty="0"/>
          </a:p>
        </p:txBody>
      </p:sp>
      <p:sp>
        <p:nvSpPr>
          <p:cNvPr id="4" name="Rectángulo 3"/>
          <p:cNvSpPr/>
          <p:nvPr/>
        </p:nvSpPr>
        <p:spPr>
          <a:xfrm>
            <a:off x="858212" y="1895215"/>
            <a:ext cx="8208912" cy="2354491"/>
          </a:xfrm>
          <a:prstGeom prst="rect">
            <a:avLst/>
          </a:prstGeom>
        </p:spPr>
        <p:txBody>
          <a:bodyPr wrap="square">
            <a:spAutoFit/>
          </a:bodyPr>
          <a:lstStyle/>
          <a:p>
            <a:pPr>
              <a:spcAft>
                <a:spcPts val="0"/>
              </a:spcAft>
              <a:tabLst>
                <a:tab pos="2806065" algn="ctr"/>
                <a:tab pos="5612130" algn="r"/>
              </a:tabLst>
            </a:pPr>
            <a:r>
              <a:rPr lang="es-CO" sz="2000" b="1" u="sng" dirty="0">
                <a:latin typeface="Calibri" panose="020F0502020204030204" pitchFamily="34" charset="0"/>
                <a:ea typeface="Calibri" panose="020F0502020204030204" pitchFamily="34" charset="0"/>
                <a:cs typeface="Times New Roman" panose="02020603050405020304" pitchFamily="18" charset="0"/>
              </a:rPr>
              <a:t>ACTIVIDADES </a:t>
            </a:r>
            <a:r>
              <a:rPr lang="es-CO" sz="2000" b="1" u="sng" dirty="0" smtClean="0">
                <a:latin typeface="Calibri" panose="020F0502020204030204" pitchFamily="34" charset="0"/>
                <a:ea typeface="Calibri" panose="020F0502020204030204" pitchFamily="34" charset="0"/>
                <a:cs typeface="Times New Roman" panose="02020603050405020304" pitchFamily="18" charset="0"/>
              </a:rPr>
              <a:t>REALIZADAS:</a:t>
            </a:r>
            <a:endParaRPr lang="es-MX" sz="2000" b="1" u="sng" dirty="0">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0"/>
              </a:spcAft>
              <a:tabLst>
                <a:tab pos="2806065" algn="ctr"/>
                <a:tab pos="5612130" algn="r"/>
              </a:tabLst>
            </a:pPr>
            <a:r>
              <a:rPr lang="es-CO" sz="2000" dirty="0">
                <a:latin typeface="Calibri" panose="020F0502020204030204" pitchFamily="34" charset="0"/>
                <a:ea typeface="Calibri" panose="020F0502020204030204" pitchFamily="34" charset="0"/>
                <a:cs typeface="Times New Roman" panose="02020603050405020304" pitchFamily="18" charset="0"/>
              </a:rPr>
              <a:t> </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Times New Roman" panose="02020603050405020304" pitchFamily="18" charset="0"/>
              </a:rPr>
              <a:t>Excavación de las pilas en muro de contención.</a:t>
            </a:r>
            <a:endParaRPr lang="es-MX"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Times New Roman" panose="02020603050405020304" pitchFamily="18" charset="0"/>
              </a:rPr>
              <a:t>Armado </a:t>
            </a:r>
            <a:r>
              <a:rPr lang="es-CO" sz="2000" dirty="0">
                <a:latin typeface="Calibri" panose="020F0502020204030204" pitchFamily="34" charset="0"/>
                <a:ea typeface="Calibri" panose="020F0502020204030204" pitchFamily="34" charset="0"/>
                <a:cs typeface="Times New Roman" panose="02020603050405020304" pitchFamily="18" charset="0"/>
              </a:rPr>
              <a:t>de las </a:t>
            </a:r>
            <a:r>
              <a:rPr lang="es-CO" sz="2000" dirty="0" smtClean="0">
                <a:latin typeface="Calibri" panose="020F0502020204030204" pitchFamily="34" charset="0"/>
                <a:ea typeface="Calibri" panose="020F0502020204030204" pitchFamily="34" charset="0"/>
                <a:cs typeface="Times New Roman" panose="02020603050405020304" pitchFamily="18" charset="0"/>
              </a:rPr>
              <a:t>canastas para las pilas del muro de contención.</a:t>
            </a:r>
            <a:endParaRPr lang="es-MX"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Times New Roman" panose="02020603050405020304" pitchFamily="18" charset="0"/>
              </a:rPr>
              <a:t>Fundida de pilotaje.</a:t>
            </a:r>
          </a:p>
          <a:p>
            <a:pPr marL="342900" lvl="0" indent="-342900" algn="just">
              <a:lnSpc>
                <a:spcPct val="107000"/>
              </a:lnSpc>
              <a:spcAft>
                <a:spcPts val="0"/>
              </a:spcAft>
              <a:buFont typeface="Symbol" panose="05050102010706020507" pitchFamily="18" charset="2"/>
              <a:buChar char=""/>
            </a:pPr>
            <a:r>
              <a:rPr lang="es-CO" sz="2000" dirty="0" smtClean="0">
                <a:effectLst/>
                <a:latin typeface="Calibri" panose="020F0502020204030204" pitchFamily="34" charset="0"/>
                <a:ea typeface="Calibri" panose="020F0502020204030204" pitchFamily="34" charset="0"/>
                <a:cs typeface="Times New Roman" panose="02020603050405020304" pitchFamily="18" charset="0"/>
              </a:rPr>
              <a:t>Demoliciones</a:t>
            </a:r>
          </a:p>
          <a:p>
            <a:pPr marL="342900" lvl="0" indent="-342900" algn="just">
              <a:lnSpc>
                <a:spcPct val="107000"/>
              </a:lnSpc>
              <a:spcAft>
                <a:spcPts val="0"/>
              </a:spcAft>
              <a:buFont typeface="Symbol" panose="05050102010706020507" pitchFamily="18" charset="2"/>
              <a:buChar char=""/>
            </a:pPr>
            <a:r>
              <a:rPr lang="es-CO" sz="2000" dirty="0" smtClean="0">
                <a:latin typeface="Calibri" panose="020F0502020204030204" pitchFamily="34" charset="0"/>
                <a:ea typeface="Calibri" panose="020F0502020204030204" pitchFamily="34" charset="0"/>
                <a:cs typeface="Times New Roman" panose="02020603050405020304" pitchFamily="18" charset="0"/>
              </a:rPr>
              <a:t>Cerramientos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9403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ANI</Template>
  <TotalTime>10530</TotalTime>
  <Words>6823</Words>
  <Application>Microsoft Office PowerPoint</Application>
  <PresentationFormat>A4 (210 x 297 mm)</PresentationFormat>
  <Paragraphs>1211</Paragraphs>
  <Slides>117</Slides>
  <Notes>47</Notes>
  <HiddenSlides>0</HiddenSlides>
  <MMClips>0</MMClips>
  <ScaleCrop>false</ScaleCrop>
  <HeadingPairs>
    <vt:vector size="6" baseType="variant">
      <vt:variant>
        <vt:lpstr>Fuentes usadas</vt:lpstr>
      </vt:variant>
      <vt:variant>
        <vt:i4>19</vt:i4>
      </vt:variant>
      <vt:variant>
        <vt:lpstr>Tema</vt:lpstr>
      </vt:variant>
      <vt:variant>
        <vt:i4>1</vt:i4>
      </vt:variant>
      <vt:variant>
        <vt:lpstr>Títulos de diapositiva</vt:lpstr>
      </vt:variant>
      <vt:variant>
        <vt:i4>117</vt:i4>
      </vt:variant>
    </vt:vector>
  </HeadingPairs>
  <TitlesOfParts>
    <vt:vector size="137" baseType="lpstr">
      <vt:lpstr>MS Mincho</vt:lpstr>
      <vt:lpstr>ＭＳ Ｐゴシック</vt:lpstr>
      <vt:lpstr>Abadi MT Condensed Light</vt:lpstr>
      <vt:lpstr>Arial</vt:lpstr>
      <vt:lpstr>Arial Black</vt:lpstr>
      <vt:lpstr>BolsterBold</vt:lpstr>
      <vt:lpstr>Calibri</vt:lpstr>
      <vt:lpstr>Candara</vt:lpstr>
      <vt:lpstr>Century Gothic</vt:lpstr>
      <vt:lpstr>Franklin Gothic Demi Cond</vt:lpstr>
      <vt:lpstr>Franklin Gothic Medium</vt:lpstr>
      <vt:lpstr>Helvetica Neue Bold Condensed</vt:lpstr>
      <vt:lpstr>Impact</vt:lpstr>
      <vt:lpstr>Symbol</vt:lpstr>
      <vt:lpstr>Times New Roman</vt:lpstr>
      <vt:lpstr>Trebuchet MS</vt:lpstr>
      <vt:lpstr>TT185t00</vt:lpstr>
      <vt:lpstr>Verdana</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nrojas</dc:creator>
  <cp:lastModifiedBy>Ricardo Aguilera Wilches</cp:lastModifiedBy>
  <cp:revision>324</cp:revision>
  <cp:lastPrinted>2015-04-20T14:29:53Z</cp:lastPrinted>
  <dcterms:created xsi:type="dcterms:W3CDTF">2012-11-16T19:55:35Z</dcterms:created>
  <dcterms:modified xsi:type="dcterms:W3CDTF">2015-12-04T23:49:01Z</dcterms:modified>
</cp:coreProperties>
</file>