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76" r:id="rId2"/>
    <p:sldId id="437" r:id="rId3"/>
    <p:sldId id="438" r:id="rId4"/>
    <p:sldId id="436" r:id="rId5"/>
    <p:sldId id="417" r:id="rId6"/>
    <p:sldId id="422" r:id="rId7"/>
    <p:sldId id="428" r:id="rId8"/>
    <p:sldId id="418" r:id="rId9"/>
    <p:sldId id="419" r:id="rId10"/>
    <p:sldId id="420" r:id="rId11"/>
    <p:sldId id="421" r:id="rId12"/>
    <p:sldId id="388" r:id="rId13"/>
    <p:sldId id="412" r:id="rId14"/>
    <p:sldId id="413" r:id="rId15"/>
    <p:sldId id="414" r:id="rId16"/>
    <p:sldId id="415" r:id="rId17"/>
  </p:sldIdLst>
  <p:sldSz cx="9906000" cy="6858000" type="A4"/>
  <p:notesSz cx="7010400" cy="9296400"/>
  <p:defaultTextStyle>
    <a:defPPr>
      <a:defRPr lang="es-CO"/>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3581C"/>
    <a:srgbClr val="BB0512"/>
    <a:srgbClr val="D00614"/>
    <a:srgbClr val="336699"/>
    <a:srgbClr val="FFFFCC"/>
    <a:srgbClr val="66FFCC"/>
    <a:srgbClr val="E36B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7828" autoAdjust="0"/>
    <p:restoredTop sz="94660"/>
  </p:normalViewPr>
  <p:slideViewPr>
    <p:cSldViewPr>
      <p:cViewPr varScale="1">
        <p:scale>
          <a:sx n="68" d="100"/>
          <a:sy n="68" d="100"/>
        </p:scale>
        <p:origin x="1734" y="72"/>
      </p:cViewPr>
      <p:guideLst>
        <p:guide orient="horz" pos="2160"/>
        <p:guide pos="3120"/>
      </p:guideLst>
    </p:cSldViewPr>
  </p:slideViewPr>
  <p:notesTextViewPr>
    <p:cViewPr>
      <p:scale>
        <a:sx n="100" d="100"/>
        <a:sy n="100" d="100"/>
      </p:scale>
      <p:origin x="0" y="0"/>
    </p:cViewPr>
  </p:notesTextViewPr>
  <p:notesViewPr>
    <p:cSldViewPr>
      <p:cViewPr varScale="1">
        <p:scale>
          <a:sx n="82" d="100"/>
          <a:sy n="82" d="100"/>
        </p:scale>
        <p:origin x="-2064" y="-90"/>
      </p:cViewPr>
      <p:guideLst>
        <p:guide orient="horz" pos="2928"/>
        <p:guide pos="220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jpg"/></Relationships>
</file>

<file path=ppt/diagrams/_rels/data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image" Target="../media/image10.jpg"/><Relationship Id="rId4" Type="http://schemas.openxmlformats.org/officeDocument/2006/relationships/image" Target="../media/image13.jp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image" Target="../media/image10.jpg"/><Relationship Id="rId4" Type="http://schemas.openxmlformats.org/officeDocument/2006/relationships/image" Target="../media/image13.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2EC4F8-9916-49E5-8884-01049FA8C551}" type="doc">
      <dgm:prSet loTypeId="urn:microsoft.com/office/officeart/2005/8/layout/hList7" loCatId="list" qsTypeId="urn:microsoft.com/office/officeart/2005/8/quickstyle/simple1" qsCatId="simple" csTypeId="urn:microsoft.com/office/officeart/2005/8/colors/accent1_2" csCatId="accent1" phldr="1"/>
      <dgm:spPr/>
    </dgm:pt>
    <dgm:pt modelId="{0F87EF63-81F3-4FD6-82F5-00D481B08D1C}">
      <dgm:prSet phldrT="[Texto]">
        <dgm:style>
          <a:lnRef idx="0">
            <a:schemeClr val="accent3"/>
          </a:lnRef>
          <a:fillRef idx="3">
            <a:schemeClr val="accent3"/>
          </a:fillRef>
          <a:effectRef idx="3">
            <a:schemeClr val="accent3"/>
          </a:effectRef>
          <a:fontRef idx="minor">
            <a:schemeClr val="lt1"/>
          </a:fontRef>
        </dgm:style>
      </dgm:prSet>
      <dgm:spPr>
        <a:ln>
          <a:noFill/>
        </a:ln>
        <a:effectLst/>
        <a:scene3d>
          <a:camera prst="orthographicFront">
            <a:rot lat="0" lon="0" rev="0"/>
          </a:camera>
          <a:lightRig rig="contrasting" dir="t">
            <a:rot lat="0" lon="0" rev="7800000"/>
          </a:lightRig>
        </a:scene3d>
        <a:sp3d>
          <a:bevelT w="139700" h="139700"/>
        </a:sp3d>
      </dgm:spPr>
      <dgm:t>
        <a:bodyPr/>
        <a:lstStyle/>
        <a:p>
          <a:r>
            <a:rPr lang="es-CO" b="1" dirty="0">
              <a:solidFill>
                <a:schemeClr val="bg1"/>
              </a:solidFill>
              <a:latin typeface="+mn-lt"/>
            </a:rPr>
            <a:t>TRANSPARENCIA</a:t>
          </a:r>
          <a:endParaRPr lang="es-ES" dirty="0">
            <a:solidFill>
              <a:schemeClr val="bg1"/>
            </a:solidFill>
          </a:endParaRPr>
        </a:p>
      </dgm:t>
    </dgm:pt>
    <dgm:pt modelId="{19E6CA66-AEB7-4553-A425-794E60616450}" type="parTrans" cxnId="{551BF00F-342D-4A0A-B07B-9FB6D7B71307}">
      <dgm:prSet/>
      <dgm:spPr/>
      <dgm:t>
        <a:bodyPr/>
        <a:lstStyle/>
        <a:p>
          <a:endParaRPr lang="es-ES"/>
        </a:p>
      </dgm:t>
    </dgm:pt>
    <dgm:pt modelId="{8DDD52DC-F7F9-455A-95C1-47E580872C90}" type="sibTrans" cxnId="{551BF00F-342D-4A0A-B07B-9FB6D7B71307}">
      <dgm:prSet/>
      <dgm:spPr/>
      <dgm:t>
        <a:bodyPr/>
        <a:lstStyle/>
        <a:p>
          <a:endParaRPr lang="es-ES"/>
        </a:p>
      </dgm:t>
    </dgm:pt>
    <dgm:pt modelId="{E5E5C701-39A7-4B4F-BE7D-F3CF3A0C1DE4}">
      <dgm:prSet phldrT="[Texto]">
        <dgm:style>
          <a:lnRef idx="0">
            <a:schemeClr val="accent3"/>
          </a:lnRef>
          <a:fillRef idx="3">
            <a:schemeClr val="accent3"/>
          </a:fillRef>
          <a:effectRef idx="3">
            <a:schemeClr val="accent3"/>
          </a:effectRef>
          <a:fontRef idx="minor">
            <a:schemeClr val="lt1"/>
          </a:fontRef>
        </dgm:style>
      </dgm:prSet>
      <dgm:spPr>
        <a:ln>
          <a:noFill/>
        </a:ln>
        <a:effectLst/>
        <a:scene3d>
          <a:camera prst="orthographicFront">
            <a:rot lat="0" lon="0" rev="0"/>
          </a:camera>
          <a:lightRig rig="contrasting" dir="t">
            <a:rot lat="0" lon="0" rev="7800000"/>
          </a:lightRig>
        </a:scene3d>
        <a:sp3d>
          <a:bevelT w="139700" h="139700"/>
        </a:sp3d>
      </dgm:spPr>
      <dgm:t>
        <a:bodyPr/>
        <a:lstStyle/>
        <a:p>
          <a:r>
            <a:rPr lang="es-CO" b="1" dirty="0">
              <a:solidFill>
                <a:schemeClr val="bg1"/>
              </a:solidFill>
              <a:latin typeface="+mn-lt"/>
            </a:rPr>
            <a:t>TRABAJO EN EQUIPO</a:t>
          </a:r>
          <a:endParaRPr lang="es-ES" dirty="0">
            <a:solidFill>
              <a:schemeClr val="bg1"/>
            </a:solidFill>
          </a:endParaRPr>
        </a:p>
      </dgm:t>
    </dgm:pt>
    <dgm:pt modelId="{262ECF29-B7AD-4EB0-BAC1-F59A5504EB51}" type="parTrans" cxnId="{ABFDC97E-7E10-4D52-A302-DDFD302D4D6A}">
      <dgm:prSet/>
      <dgm:spPr/>
      <dgm:t>
        <a:bodyPr/>
        <a:lstStyle/>
        <a:p>
          <a:endParaRPr lang="es-ES"/>
        </a:p>
      </dgm:t>
    </dgm:pt>
    <dgm:pt modelId="{1A587E3E-DC5C-4EF2-9090-D5C8C9D1E4E4}" type="sibTrans" cxnId="{ABFDC97E-7E10-4D52-A302-DDFD302D4D6A}">
      <dgm:prSet/>
      <dgm:spPr/>
      <dgm:t>
        <a:bodyPr/>
        <a:lstStyle/>
        <a:p>
          <a:endParaRPr lang="es-ES"/>
        </a:p>
      </dgm:t>
    </dgm:pt>
    <dgm:pt modelId="{946B2F51-94BA-44D5-8F6F-9249527E4BBF}">
      <dgm:prSet phldrT="[Texto]">
        <dgm:style>
          <a:lnRef idx="0">
            <a:schemeClr val="accent3"/>
          </a:lnRef>
          <a:fillRef idx="3">
            <a:schemeClr val="accent3"/>
          </a:fillRef>
          <a:effectRef idx="3">
            <a:schemeClr val="accent3"/>
          </a:effectRef>
          <a:fontRef idx="minor">
            <a:schemeClr val="lt1"/>
          </a:fontRef>
        </dgm:style>
      </dgm:prSet>
      <dgm:spPr>
        <a:ln>
          <a:noFill/>
        </a:ln>
        <a:effectLst/>
        <a:scene3d>
          <a:camera prst="orthographicFront">
            <a:rot lat="0" lon="0" rev="0"/>
          </a:camera>
          <a:lightRig rig="contrasting" dir="t">
            <a:rot lat="0" lon="0" rev="7800000"/>
          </a:lightRig>
        </a:scene3d>
        <a:sp3d>
          <a:bevelT w="139700" h="139700"/>
        </a:sp3d>
      </dgm:spPr>
      <dgm:t>
        <a:bodyPr/>
        <a:lstStyle/>
        <a:p>
          <a:r>
            <a:rPr lang="es-ES" b="1" dirty="0">
              <a:solidFill>
                <a:schemeClr val="bg1"/>
              </a:solidFill>
              <a:latin typeface="+mn-lt"/>
            </a:rPr>
            <a:t>EL TALENTO HUMANO ES EL CAPITAL MÁS VALIOSO DE LA ENTIDAD</a:t>
          </a:r>
          <a:endParaRPr lang="es-ES" dirty="0">
            <a:solidFill>
              <a:schemeClr val="bg1"/>
            </a:solidFill>
          </a:endParaRPr>
        </a:p>
      </dgm:t>
    </dgm:pt>
    <dgm:pt modelId="{AD839A10-650F-4FD0-A653-75B5A1058863}" type="parTrans" cxnId="{48D2AAA2-0A76-497C-B7B5-F894EC80ED4E}">
      <dgm:prSet/>
      <dgm:spPr/>
      <dgm:t>
        <a:bodyPr/>
        <a:lstStyle/>
        <a:p>
          <a:endParaRPr lang="es-ES"/>
        </a:p>
      </dgm:t>
    </dgm:pt>
    <dgm:pt modelId="{F9F047D8-2D5A-4DB9-A547-F67E326C1E1C}" type="sibTrans" cxnId="{48D2AAA2-0A76-497C-B7B5-F894EC80ED4E}">
      <dgm:prSet/>
      <dgm:spPr/>
      <dgm:t>
        <a:bodyPr/>
        <a:lstStyle/>
        <a:p>
          <a:endParaRPr lang="es-ES"/>
        </a:p>
      </dgm:t>
    </dgm:pt>
    <dgm:pt modelId="{C57FE5C1-84CE-4257-B650-E8A07E922FF0}" type="pres">
      <dgm:prSet presAssocID="{5B2EC4F8-9916-49E5-8884-01049FA8C551}" presName="Name0" presStyleCnt="0">
        <dgm:presLayoutVars>
          <dgm:dir/>
          <dgm:resizeHandles val="exact"/>
        </dgm:presLayoutVars>
      </dgm:prSet>
      <dgm:spPr/>
    </dgm:pt>
    <dgm:pt modelId="{B8F06AAC-A1DB-486C-AD78-EE0808856835}" type="pres">
      <dgm:prSet presAssocID="{5B2EC4F8-9916-49E5-8884-01049FA8C551}" presName="fgShape" presStyleLbl="fgShp" presStyleIdx="0" presStyleCnt="1" custScaleY="129274"/>
      <dgm:spPr>
        <a:ln>
          <a:noFill/>
        </a:ln>
        <a:effectLst/>
        <a:scene3d>
          <a:camera prst="orthographicFront">
            <a:rot lat="0" lon="0" rev="0"/>
          </a:camera>
          <a:lightRig rig="contrasting" dir="t">
            <a:rot lat="0" lon="0" rev="7800000"/>
          </a:lightRig>
        </a:scene3d>
        <a:sp3d>
          <a:bevelT w="139700" h="139700"/>
        </a:sp3d>
      </dgm:spPr>
    </dgm:pt>
    <dgm:pt modelId="{15860F54-CF41-404B-A0D6-45544D85ABEF}" type="pres">
      <dgm:prSet presAssocID="{5B2EC4F8-9916-49E5-8884-01049FA8C551}" presName="linComp" presStyleCnt="0"/>
      <dgm:spPr/>
    </dgm:pt>
    <dgm:pt modelId="{678D5473-5AA7-439D-92EA-A264D6F1AECE}" type="pres">
      <dgm:prSet presAssocID="{0F87EF63-81F3-4FD6-82F5-00D481B08D1C}" presName="compNode" presStyleCnt="0"/>
      <dgm:spPr/>
    </dgm:pt>
    <dgm:pt modelId="{1C2FBDD7-0A67-455D-A701-1CE057DC549D}" type="pres">
      <dgm:prSet presAssocID="{0F87EF63-81F3-4FD6-82F5-00D481B08D1C}" presName="bkgdShape" presStyleLbl="node1" presStyleIdx="0" presStyleCnt="3"/>
      <dgm:spPr/>
    </dgm:pt>
    <dgm:pt modelId="{2ED08763-6C0A-4B37-A620-7CA356301456}" type="pres">
      <dgm:prSet presAssocID="{0F87EF63-81F3-4FD6-82F5-00D481B08D1C}" presName="nodeTx" presStyleLbl="node1" presStyleIdx="0" presStyleCnt="3">
        <dgm:presLayoutVars>
          <dgm:bulletEnabled val="1"/>
        </dgm:presLayoutVars>
      </dgm:prSet>
      <dgm:spPr/>
    </dgm:pt>
    <dgm:pt modelId="{3C9F338C-7FF6-4B9C-90A4-AFA98926F2D8}" type="pres">
      <dgm:prSet presAssocID="{0F87EF63-81F3-4FD6-82F5-00D481B08D1C}" presName="invisiNode" presStyleLbl="node1" presStyleIdx="0" presStyleCnt="3"/>
      <dgm:spPr/>
    </dgm:pt>
    <dgm:pt modelId="{C0B3579D-B564-481C-B9D8-B69A4552F03A}" type="pres">
      <dgm:prSet presAssocID="{0F87EF63-81F3-4FD6-82F5-00D481B08D1C}"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0E603D44-F245-414D-8CF1-5AD0F00A3DFE}" type="pres">
      <dgm:prSet presAssocID="{8DDD52DC-F7F9-455A-95C1-47E580872C90}" presName="sibTrans" presStyleLbl="sibTrans2D1" presStyleIdx="0" presStyleCnt="0"/>
      <dgm:spPr/>
    </dgm:pt>
    <dgm:pt modelId="{02DC9DB6-DCAF-46F4-9138-2231D6AE49E5}" type="pres">
      <dgm:prSet presAssocID="{E5E5C701-39A7-4B4F-BE7D-F3CF3A0C1DE4}" presName="compNode" presStyleCnt="0"/>
      <dgm:spPr/>
    </dgm:pt>
    <dgm:pt modelId="{827AE81D-F624-42F1-8CB9-9A8D1A9C4B21}" type="pres">
      <dgm:prSet presAssocID="{E5E5C701-39A7-4B4F-BE7D-F3CF3A0C1DE4}" presName="bkgdShape" presStyleLbl="node1" presStyleIdx="1" presStyleCnt="3"/>
      <dgm:spPr/>
    </dgm:pt>
    <dgm:pt modelId="{130DDF5A-6FC4-47A8-BBA8-2239EEF4FE0A}" type="pres">
      <dgm:prSet presAssocID="{E5E5C701-39A7-4B4F-BE7D-F3CF3A0C1DE4}" presName="nodeTx" presStyleLbl="node1" presStyleIdx="1" presStyleCnt="3">
        <dgm:presLayoutVars>
          <dgm:bulletEnabled val="1"/>
        </dgm:presLayoutVars>
      </dgm:prSet>
      <dgm:spPr/>
    </dgm:pt>
    <dgm:pt modelId="{A8CEC52E-87B9-473F-A0B5-31B89E2C5692}" type="pres">
      <dgm:prSet presAssocID="{E5E5C701-39A7-4B4F-BE7D-F3CF3A0C1DE4}" presName="invisiNode" presStyleLbl="node1" presStyleIdx="1" presStyleCnt="3"/>
      <dgm:spPr/>
    </dgm:pt>
    <dgm:pt modelId="{8219C2FA-6820-4861-A4FA-5E71B0667E85}" type="pres">
      <dgm:prSet presAssocID="{E5E5C701-39A7-4B4F-BE7D-F3CF3A0C1DE4}"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dgm:spPr>
    </dgm:pt>
    <dgm:pt modelId="{CF12DF53-0C37-4E93-ACFA-63E8F2DFB91C}" type="pres">
      <dgm:prSet presAssocID="{1A587E3E-DC5C-4EF2-9090-D5C8C9D1E4E4}" presName="sibTrans" presStyleLbl="sibTrans2D1" presStyleIdx="0" presStyleCnt="0"/>
      <dgm:spPr/>
    </dgm:pt>
    <dgm:pt modelId="{FCCCB46E-4C56-42E8-9889-28CFA583F3CD}" type="pres">
      <dgm:prSet presAssocID="{946B2F51-94BA-44D5-8F6F-9249527E4BBF}" presName="compNode" presStyleCnt="0"/>
      <dgm:spPr/>
    </dgm:pt>
    <dgm:pt modelId="{09AE1533-922D-4C1B-99B0-7CB462E5B604}" type="pres">
      <dgm:prSet presAssocID="{946B2F51-94BA-44D5-8F6F-9249527E4BBF}" presName="bkgdShape" presStyleLbl="node1" presStyleIdx="2" presStyleCnt="3"/>
      <dgm:spPr/>
    </dgm:pt>
    <dgm:pt modelId="{6D898361-4073-4A3A-A6D4-B8DD995AADBC}" type="pres">
      <dgm:prSet presAssocID="{946B2F51-94BA-44D5-8F6F-9249527E4BBF}" presName="nodeTx" presStyleLbl="node1" presStyleIdx="2" presStyleCnt="3">
        <dgm:presLayoutVars>
          <dgm:bulletEnabled val="1"/>
        </dgm:presLayoutVars>
      </dgm:prSet>
      <dgm:spPr/>
    </dgm:pt>
    <dgm:pt modelId="{FE0CD9EF-15CA-46F2-BE8D-17C59044B88E}" type="pres">
      <dgm:prSet presAssocID="{946B2F51-94BA-44D5-8F6F-9249527E4BBF}" presName="invisiNode" presStyleLbl="node1" presStyleIdx="2" presStyleCnt="3"/>
      <dgm:spPr/>
    </dgm:pt>
    <dgm:pt modelId="{F175BCA7-A0DA-424E-A222-4F1AD6224AE1}" type="pres">
      <dgm:prSet presAssocID="{946B2F51-94BA-44D5-8F6F-9249527E4BBF}"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pt>
  </dgm:ptLst>
  <dgm:cxnLst>
    <dgm:cxn modelId="{6F7D925E-6F6C-4260-B02C-BD097000AB0B}" type="presOf" srcId="{8DDD52DC-F7F9-455A-95C1-47E580872C90}" destId="{0E603D44-F245-414D-8CF1-5AD0F00A3DFE}" srcOrd="0" destOrd="0" presId="urn:microsoft.com/office/officeart/2005/8/layout/hList7"/>
    <dgm:cxn modelId="{F8D49D3A-9067-4396-BA68-2E9863B12098}" type="presOf" srcId="{0F87EF63-81F3-4FD6-82F5-00D481B08D1C}" destId="{1C2FBDD7-0A67-455D-A701-1CE057DC549D}" srcOrd="0" destOrd="0" presId="urn:microsoft.com/office/officeart/2005/8/layout/hList7"/>
    <dgm:cxn modelId="{190D2E70-06D3-4357-A7C1-425BA159C7EF}" type="presOf" srcId="{E5E5C701-39A7-4B4F-BE7D-F3CF3A0C1DE4}" destId="{827AE81D-F624-42F1-8CB9-9A8D1A9C4B21}" srcOrd="0" destOrd="0" presId="urn:microsoft.com/office/officeart/2005/8/layout/hList7"/>
    <dgm:cxn modelId="{9791D533-5678-4AE7-A7C1-71D35CB17B8D}" type="presOf" srcId="{0F87EF63-81F3-4FD6-82F5-00D481B08D1C}" destId="{2ED08763-6C0A-4B37-A620-7CA356301456}" srcOrd="1" destOrd="0" presId="urn:microsoft.com/office/officeart/2005/8/layout/hList7"/>
    <dgm:cxn modelId="{4EBB7E9A-1D55-411A-B509-F4BDF9A32499}" type="presOf" srcId="{946B2F51-94BA-44D5-8F6F-9249527E4BBF}" destId="{09AE1533-922D-4C1B-99B0-7CB462E5B604}" srcOrd="0" destOrd="0" presId="urn:microsoft.com/office/officeart/2005/8/layout/hList7"/>
    <dgm:cxn modelId="{551BF00F-342D-4A0A-B07B-9FB6D7B71307}" srcId="{5B2EC4F8-9916-49E5-8884-01049FA8C551}" destId="{0F87EF63-81F3-4FD6-82F5-00D481B08D1C}" srcOrd="0" destOrd="0" parTransId="{19E6CA66-AEB7-4553-A425-794E60616450}" sibTransId="{8DDD52DC-F7F9-455A-95C1-47E580872C90}"/>
    <dgm:cxn modelId="{F0F61448-7853-467B-9150-BE42B3C7E023}" type="presOf" srcId="{946B2F51-94BA-44D5-8F6F-9249527E4BBF}" destId="{6D898361-4073-4A3A-A6D4-B8DD995AADBC}" srcOrd="1" destOrd="0" presId="urn:microsoft.com/office/officeart/2005/8/layout/hList7"/>
    <dgm:cxn modelId="{48D2AAA2-0A76-497C-B7B5-F894EC80ED4E}" srcId="{5B2EC4F8-9916-49E5-8884-01049FA8C551}" destId="{946B2F51-94BA-44D5-8F6F-9249527E4BBF}" srcOrd="2" destOrd="0" parTransId="{AD839A10-650F-4FD0-A653-75B5A1058863}" sibTransId="{F9F047D8-2D5A-4DB9-A547-F67E326C1E1C}"/>
    <dgm:cxn modelId="{ABFDC97E-7E10-4D52-A302-DDFD302D4D6A}" srcId="{5B2EC4F8-9916-49E5-8884-01049FA8C551}" destId="{E5E5C701-39A7-4B4F-BE7D-F3CF3A0C1DE4}" srcOrd="1" destOrd="0" parTransId="{262ECF29-B7AD-4EB0-BAC1-F59A5504EB51}" sibTransId="{1A587E3E-DC5C-4EF2-9090-D5C8C9D1E4E4}"/>
    <dgm:cxn modelId="{A4446881-7D21-47A5-AB97-541A2EE23AB6}" type="presOf" srcId="{1A587E3E-DC5C-4EF2-9090-D5C8C9D1E4E4}" destId="{CF12DF53-0C37-4E93-ACFA-63E8F2DFB91C}" srcOrd="0" destOrd="0" presId="urn:microsoft.com/office/officeart/2005/8/layout/hList7"/>
    <dgm:cxn modelId="{A6CFA1DE-D4B8-4A83-A9F5-8C4B749D5B02}" type="presOf" srcId="{E5E5C701-39A7-4B4F-BE7D-F3CF3A0C1DE4}" destId="{130DDF5A-6FC4-47A8-BBA8-2239EEF4FE0A}" srcOrd="1" destOrd="0" presId="urn:microsoft.com/office/officeart/2005/8/layout/hList7"/>
    <dgm:cxn modelId="{31A9362D-5BED-4C95-AF90-D1883D0DA2BD}" type="presOf" srcId="{5B2EC4F8-9916-49E5-8884-01049FA8C551}" destId="{C57FE5C1-84CE-4257-B650-E8A07E922FF0}" srcOrd="0" destOrd="0" presId="urn:microsoft.com/office/officeart/2005/8/layout/hList7"/>
    <dgm:cxn modelId="{9F86FBB4-B1EE-4E89-B4CB-F0ACCD0570B3}" type="presParOf" srcId="{C57FE5C1-84CE-4257-B650-E8A07E922FF0}" destId="{B8F06AAC-A1DB-486C-AD78-EE0808856835}" srcOrd="0" destOrd="0" presId="urn:microsoft.com/office/officeart/2005/8/layout/hList7"/>
    <dgm:cxn modelId="{F5745A74-D691-41A1-A351-0476748FF259}" type="presParOf" srcId="{C57FE5C1-84CE-4257-B650-E8A07E922FF0}" destId="{15860F54-CF41-404B-A0D6-45544D85ABEF}" srcOrd="1" destOrd="0" presId="urn:microsoft.com/office/officeart/2005/8/layout/hList7"/>
    <dgm:cxn modelId="{218CEF89-1D7D-4663-B193-35972065BF02}" type="presParOf" srcId="{15860F54-CF41-404B-A0D6-45544D85ABEF}" destId="{678D5473-5AA7-439D-92EA-A264D6F1AECE}" srcOrd="0" destOrd="0" presId="urn:microsoft.com/office/officeart/2005/8/layout/hList7"/>
    <dgm:cxn modelId="{6BDA6649-4577-4295-9127-3F4C7418D289}" type="presParOf" srcId="{678D5473-5AA7-439D-92EA-A264D6F1AECE}" destId="{1C2FBDD7-0A67-455D-A701-1CE057DC549D}" srcOrd="0" destOrd="0" presId="urn:microsoft.com/office/officeart/2005/8/layout/hList7"/>
    <dgm:cxn modelId="{CA344DA7-299C-4F0C-BE13-D5A245790F84}" type="presParOf" srcId="{678D5473-5AA7-439D-92EA-A264D6F1AECE}" destId="{2ED08763-6C0A-4B37-A620-7CA356301456}" srcOrd="1" destOrd="0" presId="urn:microsoft.com/office/officeart/2005/8/layout/hList7"/>
    <dgm:cxn modelId="{FD26DE69-AB91-4D82-8BB5-E92C987FB531}" type="presParOf" srcId="{678D5473-5AA7-439D-92EA-A264D6F1AECE}" destId="{3C9F338C-7FF6-4B9C-90A4-AFA98926F2D8}" srcOrd="2" destOrd="0" presId="urn:microsoft.com/office/officeart/2005/8/layout/hList7"/>
    <dgm:cxn modelId="{7499CFED-531D-4A08-8D2F-DFA1E7C988C5}" type="presParOf" srcId="{678D5473-5AA7-439D-92EA-A264D6F1AECE}" destId="{C0B3579D-B564-481C-B9D8-B69A4552F03A}" srcOrd="3" destOrd="0" presId="urn:microsoft.com/office/officeart/2005/8/layout/hList7"/>
    <dgm:cxn modelId="{54CB2C7D-41F9-418C-839A-D6A6FC3BA52C}" type="presParOf" srcId="{15860F54-CF41-404B-A0D6-45544D85ABEF}" destId="{0E603D44-F245-414D-8CF1-5AD0F00A3DFE}" srcOrd="1" destOrd="0" presId="urn:microsoft.com/office/officeart/2005/8/layout/hList7"/>
    <dgm:cxn modelId="{DE5EF310-668A-43A8-9B04-D7CCA8D4A90A}" type="presParOf" srcId="{15860F54-CF41-404B-A0D6-45544D85ABEF}" destId="{02DC9DB6-DCAF-46F4-9138-2231D6AE49E5}" srcOrd="2" destOrd="0" presId="urn:microsoft.com/office/officeart/2005/8/layout/hList7"/>
    <dgm:cxn modelId="{05A32059-F8A1-4FB8-AD4D-F60813A736D3}" type="presParOf" srcId="{02DC9DB6-DCAF-46F4-9138-2231D6AE49E5}" destId="{827AE81D-F624-42F1-8CB9-9A8D1A9C4B21}" srcOrd="0" destOrd="0" presId="urn:microsoft.com/office/officeart/2005/8/layout/hList7"/>
    <dgm:cxn modelId="{F8F49654-3853-4D38-BDD5-8AF53A9B0BE9}" type="presParOf" srcId="{02DC9DB6-DCAF-46F4-9138-2231D6AE49E5}" destId="{130DDF5A-6FC4-47A8-BBA8-2239EEF4FE0A}" srcOrd="1" destOrd="0" presId="urn:microsoft.com/office/officeart/2005/8/layout/hList7"/>
    <dgm:cxn modelId="{BCDD4F73-2CCA-4433-8D0C-BB3D1EB97C68}" type="presParOf" srcId="{02DC9DB6-DCAF-46F4-9138-2231D6AE49E5}" destId="{A8CEC52E-87B9-473F-A0B5-31B89E2C5692}" srcOrd="2" destOrd="0" presId="urn:microsoft.com/office/officeart/2005/8/layout/hList7"/>
    <dgm:cxn modelId="{EA9B88F8-FF93-4178-939F-597665A0D53D}" type="presParOf" srcId="{02DC9DB6-DCAF-46F4-9138-2231D6AE49E5}" destId="{8219C2FA-6820-4861-A4FA-5E71B0667E85}" srcOrd="3" destOrd="0" presId="urn:microsoft.com/office/officeart/2005/8/layout/hList7"/>
    <dgm:cxn modelId="{91E7F73F-B9B8-4E32-BF8D-8F98F7E4529F}" type="presParOf" srcId="{15860F54-CF41-404B-A0D6-45544D85ABEF}" destId="{CF12DF53-0C37-4E93-ACFA-63E8F2DFB91C}" srcOrd="3" destOrd="0" presId="urn:microsoft.com/office/officeart/2005/8/layout/hList7"/>
    <dgm:cxn modelId="{E8A83728-CE81-4943-AA27-7A422323FBA3}" type="presParOf" srcId="{15860F54-CF41-404B-A0D6-45544D85ABEF}" destId="{FCCCB46E-4C56-42E8-9889-28CFA583F3CD}" srcOrd="4" destOrd="0" presId="urn:microsoft.com/office/officeart/2005/8/layout/hList7"/>
    <dgm:cxn modelId="{E31B5D79-C2CE-4CFF-89DC-6CB1CE41250A}" type="presParOf" srcId="{FCCCB46E-4C56-42E8-9889-28CFA583F3CD}" destId="{09AE1533-922D-4C1B-99B0-7CB462E5B604}" srcOrd="0" destOrd="0" presId="urn:microsoft.com/office/officeart/2005/8/layout/hList7"/>
    <dgm:cxn modelId="{BC81DC41-2ED4-42A2-A039-B311BF805D72}" type="presParOf" srcId="{FCCCB46E-4C56-42E8-9889-28CFA583F3CD}" destId="{6D898361-4073-4A3A-A6D4-B8DD995AADBC}" srcOrd="1" destOrd="0" presId="urn:microsoft.com/office/officeart/2005/8/layout/hList7"/>
    <dgm:cxn modelId="{10A70FAD-3A91-43FE-9748-CAA72267E9AE}" type="presParOf" srcId="{FCCCB46E-4C56-42E8-9889-28CFA583F3CD}" destId="{FE0CD9EF-15CA-46F2-BE8D-17C59044B88E}" srcOrd="2" destOrd="0" presId="urn:microsoft.com/office/officeart/2005/8/layout/hList7"/>
    <dgm:cxn modelId="{348E0CA5-34D9-466B-B40F-20B1EC8B79BC}" type="presParOf" srcId="{FCCCB46E-4C56-42E8-9889-28CFA583F3CD}" destId="{F175BCA7-A0DA-424E-A222-4F1AD6224AE1}"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2EC4F8-9916-49E5-8884-01049FA8C551}" type="doc">
      <dgm:prSet loTypeId="urn:microsoft.com/office/officeart/2005/8/layout/hList7" loCatId="list" qsTypeId="urn:microsoft.com/office/officeart/2005/8/quickstyle/simple1" qsCatId="simple" csTypeId="urn:microsoft.com/office/officeart/2005/8/colors/accent1_2" csCatId="accent1" phldr="1"/>
      <dgm:spPr/>
    </dgm:pt>
    <dgm:pt modelId="{0F87EF63-81F3-4FD6-82F5-00D481B08D1C}">
      <dgm:prSet phldrT="[Texto]" custT="1">
        <dgm:style>
          <a:lnRef idx="0">
            <a:schemeClr val="accent3"/>
          </a:lnRef>
          <a:fillRef idx="3">
            <a:schemeClr val="accent3"/>
          </a:fillRef>
          <a:effectRef idx="3">
            <a:schemeClr val="accent3"/>
          </a:effectRef>
          <a:fontRef idx="minor">
            <a:schemeClr val="lt1"/>
          </a:fontRef>
        </dgm:style>
      </dgm:prSet>
      <dgm:spPr>
        <a:ln>
          <a:noFill/>
        </a:ln>
        <a:effectLst/>
        <a:scene3d>
          <a:camera prst="orthographicFront">
            <a:rot lat="0" lon="0" rev="0"/>
          </a:camera>
          <a:lightRig rig="contrasting" dir="t">
            <a:rot lat="0" lon="0" rev="7800000"/>
          </a:lightRig>
        </a:scene3d>
        <a:sp3d>
          <a:bevelT w="139700" h="139700"/>
        </a:sp3d>
      </dgm:spPr>
      <dgm:t>
        <a:bodyPr/>
        <a:lstStyle/>
        <a:p>
          <a:r>
            <a:rPr lang="es-CO" sz="1600" b="1" spc="46" dirty="0">
              <a:ln w="11430"/>
              <a:solidFill>
                <a:schemeClr val="bg1"/>
              </a:solidFill>
              <a:latin typeface="+mn-lt"/>
              <a:ea typeface="Helvetica Neue Bold Condensed" charset="0"/>
              <a:cs typeface="Impact"/>
            </a:rPr>
            <a:t>RESPETO</a:t>
          </a:r>
          <a:endParaRPr lang="es-ES" sz="1600" b="1" dirty="0">
            <a:solidFill>
              <a:schemeClr val="bg1"/>
            </a:solidFill>
          </a:endParaRPr>
        </a:p>
      </dgm:t>
    </dgm:pt>
    <dgm:pt modelId="{19E6CA66-AEB7-4553-A425-794E60616450}" type="parTrans" cxnId="{551BF00F-342D-4A0A-B07B-9FB6D7B71307}">
      <dgm:prSet/>
      <dgm:spPr/>
      <dgm:t>
        <a:bodyPr/>
        <a:lstStyle/>
        <a:p>
          <a:endParaRPr lang="es-ES" sz="1600" b="1">
            <a:solidFill>
              <a:schemeClr val="bg1"/>
            </a:solidFill>
          </a:endParaRPr>
        </a:p>
      </dgm:t>
    </dgm:pt>
    <dgm:pt modelId="{8DDD52DC-F7F9-455A-95C1-47E580872C90}" type="sibTrans" cxnId="{551BF00F-342D-4A0A-B07B-9FB6D7B71307}">
      <dgm:prSet/>
      <dgm:spPr/>
      <dgm:t>
        <a:bodyPr/>
        <a:lstStyle/>
        <a:p>
          <a:endParaRPr lang="es-ES" sz="1600" b="1">
            <a:solidFill>
              <a:schemeClr val="bg1"/>
            </a:solidFill>
          </a:endParaRPr>
        </a:p>
      </dgm:t>
    </dgm:pt>
    <dgm:pt modelId="{E5E5C701-39A7-4B4F-BE7D-F3CF3A0C1DE4}">
      <dgm:prSet phldrT="[Texto]" custT="1">
        <dgm:style>
          <a:lnRef idx="0">
            <a:schemeClr val="accent3"/>
          </a:lnRef>
          <a:fillRef idx="3">
            <a:schemeClr val="accent3"/>
          </a:fillRef>
          <a:effectRef idx="3">
            <a:schemeClr val="accent3"/>
          </a:effectRef>
          <a:fontRef idx="minor">
            <a:schemeClr val="lt1"/>
          </a:fontRef>
        </dgm:style>
      </dgm:prSet>
      <dgm:spPr>
        <a:ln>
          <a:noFill/>
        </a:ln>
        <a:effectLst/>
        <a:scene3d>
          <a:camera prst="orthographicFront">
            <a:rot lat="0" lon="0" rev="0"/>
          </a:camera>
          <a:lightRig rig="contrasting" dir="t">
            <a:rot lat="0" lon="0" rev="7800000"/>
          </a:lightRig>
        </a:scene3d>
        <a:sp3d>
          <a:bevelT w="139700" h="139700"/>
        </a:sp3d>
      </dgm:spPr>
      <dgm:t>
        <a:bodyPr/>
        <a:lstStyle/>
        <a:p>
          <a:r>
            <a:rPr lang="es-CO" sz="1600" b="1" spc="46" dirty="0">
              <a:ln w="11430"/>
              <a:solidFill>
                <a:schemeClr val="bg1"/>
              </a:solidFill>
              <a:latin typeface="+mn-lt"/>
              <a:ea typeface="Helvetica Neue Bold Condensed" charset="0"/>
              <a:cs typeface="Impact"/>
            </a:rPr>
            <a:t>HONESTIDAD</a:t>
          </a:r>
          <a:endParaRPr lang="es-ES" sz="1600" b="1" dirty="0">
            <a:solidFill>
              <a:schemeClr val="bg1"/>
            </a:solidFill>
          </a:endParaRPr>
        </a:p>
      </dgm:t>
    </dgm:pt>
    <dgm:pt modelId="{262ECF29-B7AD-4EB0-BAC1-F59A5504EB51}" type="parTrans" cxnId="{ABFDC97E-7E10-4D52-A302-DDFD302D4D6A}">
      <dgm:prSet/>
      <dgm:spPr/>
      <dgm:t>
        <a:bodyPr/>
        <a:lstStyle/>
        <a:p>
          <a:endParaRPr lang="es-ES" sz="1600" b="1">
            <a:solidFill>
              <a:schemeClr val="bg1"/>
            </a:solidFill>
          </a:endParaRPr>
        </a:p>
      </dgm:t>
    </dgm:pt>
    <dgm:pt modelId="{1A587E3E-DC5C-4EF2-9090-D5C8C9D1E4E4}" type="sibTrans" cxnId="{ABFDC97E-7E10-4D52-A302-DDFD302D4D6A}">
      <dgm:prSet/>
      <dgm:spPr/>
      <dgm:t>
        <a:bodyPr/>
        <a:lstStyle/>
        <a:p>
          <a:endParaRPr lang="es-ES" sz="1600" b="1">
            <a:solidFill>
              <a:schemeClr val="bg1"/>
            </a:solidFill>
          </a:endParaRPr>
        </a:p>
      </dgm:t>
    </dgm:pt>
    <dgm:pt modelId="{946B2F51-94BA-44D5-8F6F-9249527E4BBF}">
      <dgm:prSet phldrT="[Texto]" custT="1">
        <dgm:style>
          <a:lnRef idx="0">
            <a:schemeClr val="accent3"/>
          </a:lnRef>
          <a:fillRef idx="3">
            <a:schemeClr val="accent3"/>
          </a:fillRef>
          <a:effectRef idx="3">
            <a:schemeClr val="accent3"/>
          </a:effectRef>
          <a:fontRef idx="minor">
            <a:schemeClr val="lt1"/>
          </a:fontRef>
        </dgm:style>
      </dgm:prSet>
      <dgm:spPr>
        <a:ln>
          <a:noFill/>
        </a:ln>
        <a:effectLst/>
        <a:scene3d>
          <a:camera prst="orthographicFront">
            <a:rot lat="0" lon="0" rev="0"/>
          </a:camera>
          <a:lightRig rig="contrasting" dir="t">
            <a:rot lat="0" lon="0" rev="7800000"/>
          </a:lightRig>
        </a:scene3d>
        <a:sp3d>
          <a:bevelT w="139700" h="139700"/>
        </a:sp3d>
      </dgm:spPr>
      <dgm:t>
        <a:bodyPr/>
        <a:lstStyle/>
        <a:p>
          <a:r>
            <a:rPr lang="es-CO" sz="1600" b="1" spc="46" dirty="0">
              <a:ln w="11430"/>
              <a:solidFill>
                <a:schemeClr val="bg1"/>
              </a:solidFill>
              <a:latin typeface="+mn-lt"/>
              <a:ea typeface="Helvetica Neue Bold Condensed" charset="0"/>
              <a:cs typeface="Impact"/>
            </a:rPr>
            <a:t>RESPONSABILIDAD</a:t>
          </a:r>
          <a:endParaRPr lang="es-ES" sz="1600" b="1" dirty="0">
            <a:solidFill>
              <a:schemeClr val="bg1"/>
            </a:solidFill>
          </a:endParaRPr>
        </a:p>
      </dgm:t>
    </dgm:pt>
    <dgm:pt modelId="{AD839A10-650F-4FD0-A653-75B5A1058863}" type="parTrans" cxnId="{48D2AAA2-0A76-497C-B7B5-F894EC80ED4E}">
      <dgm:prSet/>
      <dgm:spPr/>
      <dgm:t>
        <a:bodyPr/>
        <a:lstStyle/>
        <a:p>
          <a:endParaRPr lang="es-ES" sz="1600" b="1">
            <a:solidFill>
              <a:schemeClr val="bg1"/>
            </a:solidFill>
          </a:endParaRPr>
        </a:p>
      </dgm:t>
    </dgm:pt>
    <dgm:pt modelId="{F9F047D8-2D5A-4DB9-A547-F67E326C1E1C}" type="sibTrans" cxnId="{48D2AAA2-0A76-497C-B7B5-F894EC80ED4E}">
      <dgm:prSet/>
      <dgm:spPr/>
      <dgm:t>
        <a:bodyPr/>
        <a:lstStyle/>
        <a:p>
          <a:endParaRPr lang="es-ES" sz="1600" b="1">
            <a:solidFill>
              <a:schemeClr val="bg1"/>
            </a:solidFill>
          </a:endParaRPr>
        </a:p>
      </dgm:t>
    </dgm:pt>
    <dgm:pt modelId="{D5C4E4AB-C5A2-426C-8A9F-3D824AFBBDD5}">
      <dgm:prSet phldrT="[Texto]" custT="1">
        <dgm:style>
          <a:lnRef idx="0">
            <a:schemeClr val="accent3"/>
          </a:lnRef>
          <a:fillRef idx="3">
            <a:schemeClr val="accent3"/>
          </a:fillRef>
          <a:effectRef idx="3">
            <a:schemeClr val="accent3"/>
          </a:effectRef>
          <a:fontRef idx="minor">
            <a:schemeClr val="lt1"/>
          </a:fontRef>
        </dgm:style>
      </dgm:prSet>
      <dgm:spPr>
        <a:ln>
          <a:noFill/>
        </a:ln>
        <a:effectLst/>
        <a:scene3d>
          <a:camera prst="orthographicFront">
            <a:rot lat="0" lon="0" rev="0"/>
          </a:camera>
          <a:lightRig rig="contrasting" dir="t">
            <a:rot lat="0" lon="0" rev="7800000"/>
          </a:lightRig>
        </a:scene3d>
        <a:sp3d>
          <a:bevelT w="139700" h="139700"/>
        </a:sp3d>
      </dgm:spPr>
      <dgm:t>
        <a:bodyPr/>
        <a:lstStyle/>
        <a:p>
          <a:r>
            <a:rPr lang="es-ES" sz="1600" b="1" dirty="0">
              <a:solidFill>
                <a:schemeClr val="bg1"/>
              </a:solidFill>
            </a:rPr>
            <a:t>LEALTAD</a:t>
          </a:r>
        </a:p>
      </dgm:t>
    </dgm:pt>
    <dgm:pt modelId="{6C464F81-DD2E-441D-A6C9-8021623C4E21}" type="parTrans" cxnId="{2C0891E0-A2AF-4B18-8B71-31106C0CDBA9}">
      <dgm:prSet/>
      <dgm:spPr/>
      <dgm:t>
        <a:bodyPr/>
        <a:lstStyle/>
        <a:p>
          <a:endParaRPr lang="es-ES" sz="1600" b="1">
            <a:solidFill>
              <a:schemeClr val="bg1"/>
            </a:solidFill>
          </a:endParaRPr>
        </a:p>
      </dgm:t>
    </dgm:pt>
    <dgm:pt modelId="{0154AD60-E7D1-472B-B099-36D399A581FB}" type="sibTrans" cxnId="{2C0891E0-A2AF-4B18-8B71-31106C0CDBA9}">
      <dgm:prSet/>
      <dgm:spPr/>
      <dgm:t>
        <a:bodyPr/>
        <a:lstStyle/>
        <a:p>
          <a:endParaRPr lang="es-ES" sz="1600" b="1">
            <a:solidFill>
              <a:schemeClr val="bg1"/>
            </a:solidFill>
          </a:endParaRPr>
        </a:p>
      </dgm:t>
    </dgm:pt>
    <dgm:pt modelId="{C57FE5C1-84CE-4257-B650-E8A07E922FF0}" type="pres">
      <dgm:prSet presAssocID="{5B2EC4F8-9916-49E5-8884-01049FA8C551}" presName="Name0" presStyleCnt="0">
        <dgm:presLayoutVars>
          <dgm:dir/>
          <dgm:resizeHandles val="exact"/>
        </dgm:presLayoutVars>
      </dgm:prSet>
      <dgm:spPr/>
    </dgm:pt>
    <dgm:pt modelId="{B8F06AAC-A1DB-486C-AD78-EE0808856835}" type="pres">
      <dgm:prSet presAssocID="{5B2EC4F8-9916-49E5-8884-01049FA8C551}" presName="fgShape" presStyleLbl="fgShp" presStyleIdx="0" presStyleCnt="1" custScaleY="110607"/>
      <dgm:spPr>
        <a:ln>
          <a:noFill/>
        </a:ln>
        <a:effectLst/>
        <a:scene3d>
          <a:camera prst="orthographicFront">
            <a:rot lat="0" lon="0" rev="0"/>
          </a:camera>
          <a:lightRig rig="contrasting" dir="t">
            <a:rot lat="0" lon="0" rev="7800000"/>
          </a:lightRig>
        </a:scene3d>
        <a:sp3d>
          <a:bevelT w="139700" h="139700"/>
        </a:sp3d>
      </dgm:spPr>
    </dgm:pt>
    <dgm:pt modelId="{15860F54-CF41-404B-A0D6-45544D85ABEF}" type="pres">
      <dgm:prSet presAssocID="{5B2EC4F8-9916-49E5-8884-01049FA8C551}" presName="linComp" presStyleCnt="0"/>
      <dgm:spPr/>
    </dgm:pt>
    <dgm:pt modelId="{678D5473-5AA7-439D-92EA-A264D6F1AECE}" type="pres">
      <dgm:prSet presAssocID="{0F87EF63-81F3-4FD6-82F5-00D481B08D1C}" presName="compNode" presStyleCnt="0"/>
      <dgm:spPr/>
    </dgm:pt>
    <dgm:pt modelId="{1C2FBDD7-0A67-455D-A701-1CE057DC549D}" type="pres">
      <dgm:prSet presAssocID="{0F87EF63-81F3-4FD6-82F5-00D481B08D1C}" presName="bkgdShape" presStyleLbl="node1" presStyleIdx="0" presStyleCnt="4"/>
      <dgm:spPr/>
    </dgm:pt>
    <dgm:pt modelId="{2ED08763-6C0A-4B37-A620-7CA356301456}" type="pres">
      <dgm:prSet presAssocID="{0F87EF63-81F3-4FD6-82F5-00D481B08D1C}" presName="nodeTx" presStyleLbl="node1" presStyleIdx="0" presStyleCnt="4">
        <dgm:presLayoutVars>
          <dgm:bulletEnabled val="1"/>
        </dgm:presLayoutVars>
      </dgm:prSet>
      <dgm:spPr/>
    </dgm:pt>
    <dgm:pt modelId="{3C9F338C-7FF6-4B9C-90A4-AFA98926F2D8}" type="pres">
      <dgm:prSet presAssocID="{0F87EF63-81F3-4FD6-82F5-00D481B08D1C}" presName="invisiNode" presStyleLbl="node1" presStyleIdx="0" presStyleCnt="4"/>
      <dgm:spPr/>
    </dgm:pt>
    <dgm:pt modelId="{C0B3579D-B564-481C-B9D8-B69A4552F03A}" type="pres">
      <dgm:prSet presAssocID="{0F87EF63-81F3-4FD6-82F5-00D481B08D1C}"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pt>
    <dgm:pt modelId="{0E603D44-F245-414D-8CF1-5AD0F00A3DFE}" type="pres">
      <dgm:prSet presAssocID="{8DDD52DC-F7F9-455A-95C1-47E580872C90}" presName="sibTrans" presStyleLbl="sibTrans2D1" presStyleIdx="0" presStyleCnt="0"/>
      <dgm:spPr/>
    </dgm:pt>
    <dgm:pt modelId="{02DC9DB6-DCAF-46F4-9138-2231D6AE49E5}" type="pres">
      <dgm:prSet presAssocID="{E5E5C701-39A7-4B4F-BE7D-F3CF3A0C1DE4}" presName="compNode" presStyleCnt="0"/>
      <dgm:spPr/>
    </dgm:pt>
    <dgm:pt modelId="{827AE81D-F624-42F1-8CB9-9A8D1A9C4B21}" type="pres">
      <dgm:prSet presAssocID="{E5E5C701-39A7-4B4F-BE7D-F3CF3A0C1DE4}" presName="bkgdShape" presStyleLbl="node1" presStyleIdx="1" presStyleCnt="4"/>
      <dgm:spPr/>
    </dgm:pt>
    <dgm:pt modelId="{130DDF5A-6FC4-47A8-BBA8-2239EEF4FE0A}" type="pres">
      <dgm:prSet presAssocID="{E5E5C701-39A7-4B4F-BE7D-F3CF3A0C1DE4}" presName="nodeTx" presStyleLbl="node1" presStyleIdx="1" presStyleCnt="4">
        <dgm:presLayoutVars>
          <dgm:bulletEnabled val="1"/>
        </dgm:presLayoutVars>
      </dgm:prSet>
      <dgm:spPr/>
    </dgm:pt>
    <dgm:pt modelId="{A8CEC52E-87B9-473F-A0B5-31B89E2C5692}" type="pres">
      <dgm:prSet presAssocID="{E5E5C701-39A7-4B4F-BE7D-F3CF3A0C1DE4}" presName="invisiNode" presStyleLbl="node1" presStyleIdx="1" presStyleCnt="4"/>
      <dgm:spPr/>
    </dgm:pt>
    <dgm:pt modelId="{8219C2FA-6820-4861-A4FA-5E71B0667E85}" type="pres">
      <dgm:prSet presAssocID="{E5E5C701-39A7-4B4F-BE7D-F3CF3A0C1DE4}" presName="imagNode"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CF12DF53-0C37-4E93-ACFA-63E8F2DFB91C}" type="pres">
      <dgm:prSet presAssocID="{1A587E3E-DC5C-4EF2-9090-D5C8C9D1E4E4}" presName="sibTrans" presStyleLbl="sibTrans2D1" presStyleIdx="0" presStyleCnt="0"/>
      <dgm:spPr/>
    </dgm:pt>
    <dgm:pt modelId="{FCCCB46E-4C56-42E8-9889-28CFA583F3CD}" type="pres">
      <dgm:prSet presAssocID="{946B2F51-94BA-44D5-8F6F-9249527E4BBF}" presName="compNode" presStyleCnt="0"/>
      <dgm:spPr/>
    </dgm:pt>
    <dgm:pt modelId="{09AE1533-922D-4C1B-99B0-7CB462E5B604}" type="pres">
      <dgm:prSet presAssocID="{946B2F51-94BA-44D5-8F6F-9249527E4BBF}" presName="bkgdShape" presStyleLbl="node1" presStyleIdx="2" presStyleCnt="4" custLinFactNeighborX="-297" custLinFactNeighborY="933"/>
      <dgm:spPr/>
    </dgm:pt>
    <dgm:pt modelId="{6D898361-4073-4A3A-A6D4-B8DD995AADBC}" type="pres">
      <dgm:prSet presAssocID="{946B2F51-94BA-44D5-8F6F-9249527E4BBF}" presName="nodeTx" presStyleLbl="node1" presStyleIdx="2" presStyleCnt="4">
        <dgm:presLayoutVars>
          <dgm:bulletEnabled val="1"/>
        </dgm:presLayoutVars>
      </dgm:prSet>
      <dgm:spPr/>
    </dgm:pt>
    <dgm:pt modelId="{FE0CD9EF-15CA-46F2-BE8D-17C59044B88E}" type="pres">
      <dgm:prSet presAssocID="{946B2F51-94BA-44D5-8F6F-9249527E4BBF}" presName="invisiNode" presStyleLbl="node1" presStyleIdx="2" presStyleCnt="4"/>
      <dgm:spPr/>
    </dgm:pt>
    <dgm:pt modelId="{F175BCA7-A0DA-424E-A222-4F1AD6224AE1}" type="pres">
      <dgm:prSet presAssocID="{946B2F51-94BA-44D5-8F6F-9249527E4BBF}"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29000" r="-29000"/>
          </a:stretch>
        </a:blipFill>
      </dgm:spPr>
    </dgm:pt>
    <dgm:pt modelId="{6BF781E8-9200-45DB-9C20-599E834C3230}" type="pres">
      <dgm:prSet presAssocID="{F9F047D8-2D5A-4DB9-A547-F67E326C1E1C}" presName="sibTrans" presStyleLbl="sibTrans2D1" presStyleIdx="0" presStyleCnt="0"/>
      <dgm:spPr/>
    </dgm:pt>
    <dgm:pt modelId="{FCF646B0-C97F-4DA1-A771-8CA7B18F8DF0}" type="pres">
      <dgm:prSet presAssocID="{D5C4E4AB-C5A2-426C-8A9F-3D824AFBBDD5}" presName="compNode" presStyleCnt="0"/>
      <dgm:spPr/>
    </dgm:pt>
    <dgm:pt modelId="{0980D6CD-C9A4-46FA-8373-6DAB22DD05A8}" type="pres">
      <dgm:prSet presAssocID="{D5C4E4AB-C5A2-426C-8A9F-3D824AFBBDD5}" presName="bkgdShape" presStyleLbl="node1" presStyleIdx="3" presStyleCnt="4"/>
      <dgm:spPr/>
    </dgm:pt>
    <dgm:pt modelId="{86CABFA0-BE2D-49ED-852C-BB7BADB6E458}" type="pres">
      <dgm:prSet presAssocID="{D5C4E4AB-C5A2-426C-8A9F-3D824AFBBDD5}" presName="nodeTx" presStyleLbl="node1" presStyleIdx="3" presStyleCnt="4">
        <dgm:presLayoutVars>
          <dgm:bulletEnabled val="1"/>
        </dgm:presLayoutVars>
      </dgm:prSet>
      <dgm:spPr/>
    </dgm:pt>
    <dgm:pt modelId="{AB4800EA-D7A4-4AF7-A4F6-4149EB776F9D}" type="pres">
      <dgm:prSet presAssocID="{D5C4E4AB-C5A2-426C-8A9F-3D824AFBBDD5}" presName="invisiNode" presStyleLbl="node1" presStyleIdx="3" presStyleCnt="4"/>
      <dgm:spPr/>
    </dgm:pt>
    <dgm:pt modelId="{5841FF74-0205-402B-AB5E-CEF368BC528C}" type="pres">
      <dgm:prSet presAssocID="{D5C4E4AB-C5A2-426C-8A9F-3D824AFBBDD5}"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4000" r="-4000"/>
          </a:stretch>
        </a:blipFill>
      </dgm:spPr>
    </dgm:pt>
  </dgm:ptLst>
  <dgm:cxnLst>
    <dgm:cxn modelId="{48D2AAA2-0A76-497C-B7B5-F894EC80ED4E}" srcId="{5B2EC4F8-9916-49E5-8884-01049FA8C551}" destId="{946B2F51-94BA-44D5-8F6F-9249527E4BBF}" srcOrd="2" destOrd="0" parTransId="{AD839A10-650F-4FD0-A653-75B5A1058863}" sibTransId="{F9F047D8-2D5A-4DB9-A547-F67E326C1E1C}"/>
    <dgm:cxn modelId="{4AEA30E2-E3F3-43DF-A44C-A1A659B50D2A}" type="presOf" srcId="{1A587E3E-DC5C-4EF2-9090-D5C8C9D1E4E4}" destId="{CF12DF53-0C37-4E93-ACFA-63E8F2DFB91C}" srcOrd="0" destOrd="0" presId="urn:microsoft.com/office/officeart/2005/8/layout/hList7"/>
    <dgm:cxn modelId="{2C0891E0-A2AF-4B18-8B71-31106C0CDBA9}" srcId="{5B2EC4F8-9916-49E5-8884-01049FA8C551}" destId="{D5C4E4AB-C5A2-426C-8A9F-3D824AFBBDD5}" srcOrd="3" destOrd="0" parTransId="{6C464F81-DD2E-441D-A6C9-8021623C4E21}" sibTransId="{0154AD60-E7D1-472B-B099-36D399A581FB}"/>
    <dgm:cxn modelId="{97830180-AE25-4E4D-A225-B3A8109D0F79}" type="presOf" srcId="{F9F047D8-2D5A-4DB9-A547-F67E326C1E1C}" destId="{6BF781E8-9200-45DB-9C20-599E834C3230}" srcOrd="0" destOrd="0" presId="urn:microsoft.com/office/officeart/2005/8/layout/hList7"/>
    <dgm:cxn modelId="{B7D2F785-950A-44C9-8628-2E96F7B44C00}" type="presOf" srcId="{8DDD52DC-F7F9-455A-95C1-47E580872C90}" destId="{0E603D44-F245-414D-8CF1-5AD0F00A3DFE}" srcOrd="0" destOrd="0" presId="urn:microsoft.com/office/officeart/2005/8/layout/hList7"/>
    <dgm:cxn modelId="{12EAA8F2-63DD-4CE6-8467-BD27E001EB45}" type="presOf" srcId="{0F87EF63-81F3-4FD6-82F5-00D481B08D1C}" destId="{2ED08763-6C0A-4B37-A620-7CA356301456}" srcOrd="1" destOrd="0" presId="urn:microsoft.com/office/officeart/2005/8/layout/hList7"/>
    <dgm:cxn modelId="{ABFDC97E-7E10-4D52-A302-DDFD302D4D6A}" srcId="{5B2EC4F8-9916-49E5-8884-01049FA8C551}" destId="{E5E5C701-39A7-4B4F-BE7D-F3CF3A0C1DE4}" srcOrd="1" destOrd="0" parTransId="{262ECF29-B7AD-4EB0-BAC1-F59A5504EB51}" sibTransId="{1A587E3E-DC5C-4EF2-9090-D5C8C9D1E4E4}"/>
    <dgm:cxn modelId="{4D9B1DEF-B8FF-4AA9-995B-E55F6E754AE7}" type="presOf" srcId="{946B2F51-94BA-44D5-8F6F-9249527E4BBF}" destId="{09AE1533-922D-4C1B-99B0-7CB462E5B604}" srcOrd="0" destOrd="0" presId="urn:microsoft.com/office/officeart/2005/8/layout/hList7"/>
    <dgm:cxn modelId="{E03423CF-E9A2-43E6-A688-E098FCE05241}" type="presOf" srcId="{5B2EC4F8-9916-49E5-8884-01049FA8C551}" destId="{C57FE5C1-84CE-4257-B650-E8A07E922FF0}" srcOrd="0" destOrd="0" presId="urn:microsoft.com/office/officeart/2005/8/layout/hList7"/>
    <dgm:cxn modelId="{34E715CB-EF59-4D9E-9F4A-A274BFD63E31}" type="presOf" srcId="{E5E5C701-39A7-4B4F-BE7D-F3CF3A0C1DE4}" destId="{827AE81D-F624-42F1-8CB9-9A8D1A9C4B21}" srcOrd="0" destOrd="0" presId="urn:microsoft.com/office/officeart/2005/8/layout/hList7"/>
    <dgm:cxn modelId="{398E9680-E71D-40FE-9A71-124BE4E60420}" type="presOf" srcId="{E5E5C701-39A7-4B4F-BE7D-F3CF3A0C1DE4}" destId="{130DDF5A-6FC4-47A8-BBA8-2239EEF4FE0A}" srcOrd="1" destOrd="0" presId="urn:microsoft.com/office/officeart/2005/8/layout/hList7"/>
    <dgm:cxn modelId="{682D427D-E71F-4E68-B836-752B768CA330}" type="presOf" srcId="{D5C4E4AB-C5A2-426C-8A9F-3D824AFBBDD5}" destId="{0980D6CD-C9A4-46FA-8373-6DAB22DD05A8}" srcOrd="0" destOrd="0" presId="urn:microsoft.com/office/officeart/2005/8/layout/hList7"/>
    <dgm:cxn modelId="{11BB3E66-E17B-4A72-B5EA-29BE2BACFCC4}" type="presOf" srcId="{D5C4E4AB-C5A2-426C-8A9F-3D824AFBBDD5}" destId="{86CABFA0-BE2D-49ED-852C-BB7BADB6E458}" srcOrd="1" destOrd="0" presId="urn:microsoft.com/office/officeart/2005/8/layout/hList7"/>
    <dgm:cxn modelId="{19468405-4E98-4FEA-8092-66B291847349}" type="presOf" srcId="{0F87EF63-81F3-4FD6-82F5-00D481B08D1C}" destId="{1C2FBDD7-0A67-455D-A701-1CE057DC549D}" srcOrd="0" destOrd="0" presId="urn:microsoft.com/office/officeart/2005/8/layout/hList7"/>
    <dgm:cxn modelId="{551BF00F-342D-4A0A-B07B-9FB6D7B71307}" srcId="{5B2EC4F8-9916-49E5-8884-01049FA8C551}" destId="{0F87EF63-81F3-4FD6-82F5-00D481B08D1C}" srcOrd="0" destOrd="0" parTransId="{19E6CA66-AEB7-4553-A425-794E60616450}" sibTransId="{8DDD52DC-F7F9-455A-95C1-47E580872C90}"/>
    <dgm:cxn modelId="{39F08EA5-5E50-452B-9728-52A48015FC4E}" type="presOf" srcId="{946B2F51-94BA-44D5-8F6F-9249527E4BBF}" destId="{6D898361-4073-4A3A-A6D4-B8DD995AADBC}" srcOrd="1" destOrd="0" presId="urn:microsoft.com/office/officeart/2005/8/layout/hList7"/>
    <dgm:cxn modelId="{42CED9F7-4CBB-4494-954A-B4DA27D301FC}" type="presParOf" srcId="{C57FE5C1-84CE-4257-B650-E8A07E922FF0}" destId="{B8F06AAC-A1DB-486C-AD78-EE0808856835}" srcOrd="0" destOrd="0" presId="urn:microsoft.com/office/officeart/2005/8/layout/hList7"/>
    <dgm:cxn modelId="{83ABEE49-8383-4E74-B905-DD10892DA407}" type="presParOf" srcId="{C57FE5C1-84CE-4257-B650-E8A07E922FF0}" destId="{15860F54-CF41-404B-A0D6-45544D85ABEF}" srcOrd="1" destOrd="0" presId="urn:microsoft.com/office/officeart/2005/8/layout/hList7"/>
    <dgm:cxn modelId="{D06E65D5-DF25-4D89-B45B-1919CFE7B16F}" type="presParOf" srcId="{15860F54-CF41-404B-A0D6-45544D85ABEF}" destId="{678D5473-5AA7-439D-92EA-A264D6F1AECE}" srcOrd="0" destOrd="0" presId="urn:microsoft.com/office/officeart/2005/8/layout/hList7"/>
    <dgm:cxn modelId="{F746A982-A9A9-4E96-8CCD-40578DA245E7}" type="presParOf" srcId="{678D5473-5AA7-439D-92EA-A264D6F1AECE}" destId="{1C2FBDD7-0A67-455D-A701-1CE057DC549D}" srcOrd="0" destOrd="0" presId="urn:microsoft.com/office/officeart/2005/8/layout/hList7"/>
    <dgm:cxn modelId="{7AD1E28D-91F1-495E-9E64-4F22C98E7F5C}" type="presParOf" srcId="{678D5473-5AA7-439D-92EA-A264D6F1AECE}" destId="{2ED08763-6C0A-4B37-A620-7CA356301456}" srcOrd="1" destOrd="0" presId="urn:microsoft.com/office/officeart/2005/8/layout/hList7"/>
    <dgm:cxn modelId="{8CFD41BD-0363-480A-80A9-C469069F39D1}" type="presParOf" srcId="{678D5473-5AA7-439D-92EA-A264D6F1AECE}" destId="{3C9F338C-7FF6-4B9C-90A4-AFA98926F2D8}" srcOrd="2" destOrd="0" presId="urn:microsoft.com/office/officeart/2005/8/layout/hList7"/>
    <dgm:cxn modelId="{5CE7A3A1-E9DC-4D64-A2B1-8C2BE73A35A1}" type="presParOf" srcId="{678D5473-5AA7-439D-92EA-A264D6F1AECE}" destId="{C0B3579D-B564-481C-B9D8-B69A4552F03A}" srcOrd="3" destOrd="0" presId="urn:microsoft.com/office/officeart/2005/8/layout/hList7"/>
    <dgm:cxn modelId="{73182C46-1A2A-449B-A0B7-05D533AF585F}" type="presParOf" srcId="{15860F54-CF41-404B-A0D6-45544D85ABEF}" destId="{0E603D44-F245-414D-8CF1-5AD0F00A3DFE}" srcOrd="1" destOrd="0" presId="urn:microsoft.com/office/officeart/2005/8/layout/hList7"/>
    <dgm:cxn modelId="{292ED0FB-E836-447A-A9DE-8C68DAC1037E}" type="presParOf" srcId="{15860F54-CF41-404B-A0D6-45544D85ABEF}" destId="{02DC9DB6-DCAF-46F4-9138-2231D6AE49E5}" srcOrd="2" destOrd="0" presId="urn:microsoft.com/office/officeart/2005/8/layout/hList7"/>
    <dgm:cxn modelId="{BC6B4B25-AB41-496E-8AFE-A9413041B760}" type="presParOf" srcId="{02DC9DB6-DCAF-46F4-9138-2231D6AE49E5}" destId="{827AE81D-F624-42F1-8CB9-9A8D1A9C4B21}" srcOrd="0" destOrd="0" presId="urn:microsoft.com/office/officeart/2005/8/layout/hList7"/>
    <dgm:cxn modelId="{47FC0261-C93A-4101-9C70-462759BEC67A}" type="presParOf" srcId="{02DC9DB6-DCAF-46F4-9138-2231D6AE49E5}" destId="{130DDF5A-6FC4-47A8-BBA8-2239EEF4FE0A}" srcOrd="1" destOrd="0" presId="urn:microsoft.com/office/officeart/2005/8/layout/hList7"/>
    <dgm:cxn modelId="{F3F2A2C2-5456-46CF-ADF7-964F897BAF14}" type="presParOf" srcId="{02DC9DB6-DCAF-46F4-9138-2231D6AE49E5}" destId="{A8CEC52E-87B9-473F-A0B5-31B89E2C5692}" srcOrd="2" destOrd="0" presId="urn:microsoft.com/office/officeart/2005/8/layout/hList7"/>
    <dgm:cxn modelId="{5945575E-AEF2-4E98-B395-647736024F3F}" type="presParOf" srcId="{02DC9DB6-DCAF-46F4-9138-2231D6AE49E5}" destId="{8219C2FA-6820-4861-A4FA-5E71B0667E85}" srcOrd="3" destOrd="0" presId="urn:microsoft.com/office/officeart/2005/8/layout/hList7"/>
    <dgm:cxn modelId="{8C946F73-DFCA-4EF2-832E-7C49373A2FF7}" type="presParOf" srcId="{15860F54-CF41-404B-A0D6-45544D85ABEF}" destId="{CF12DF53-0C37-4E93-ACFA-63E8F2DFB91C}" srcOrd="3" destOrd="0" presId="urn:microsoft.com/office/officeart/2005/8/layout/hList7"/>
    <dgm:cxn modelId="{2197CE3B-143D-43D6-AB08-670C51618212}" type="presParOf" srcId="{15860F54-CF41-404B-A0D6-45544D85ABEF}" destId="{FCCCB46E-4C56-42E8-9889-28CFA583F3CD}" srcOrd="4" destOrd="0" presId="urn:microsoft.com/office/officeart/2005/8/layout/hList7"/>
    <dgm:cxn modelId="{830CC285-1A5E-476E-AE28-545AC5FEE030}" type="presParOf" srcId="{FCCCB46E-4C56-42E8-9889-28CFA583F3CD}" destId="{09AE1533-922D-4C1B-99B0-7CB462E5B604}" srcOrd="0" destOrd="0" presId="urn:microsoft.com/office/officeart/2005/8/layout/hList7"/>
    <dgm:cxn modelId="{FB0F5A69-BC19-41CD-9AC5-55D95EDAC4E8}" type="presParOf" srcId="{FCCCB46E-4C56-42E8-9889-28CFA583F3CD}" destId="{6D898361-4073-4A3A-A6D4-B8DD995AADBC}" srcOrd="1" destOrd="0" presId="urn:microsoft.com/office/officeart/2005/8/layout/hList7"/>
    <dgm:cxn modelId="{3BED34FE-39D1-4684-A088-DC12F3E3FD9B}" type="presParOf" srcId="{FCCCB46E-4C56-42E8-9889-28CFA583F3CD}" destId="{FE0CD9EF-15CA-46F2-BE8D-17C59044B88E}" srcOrd="2" destOrd="0" presId="urn:microsoft.com/office/officeart/2005/8/layout/hList7"/>
    <dgm:cxn modelId="{DC159C66-5505-40CA-A53E-2C7E1DDF5BF8}" type="presParOf" srcId="{FCCCB46E-4C56-42E8-9889-28CFA583F3CD}" destId="{F175BCA7-A0DA-424E-A222-4F1AD6224AE1}" srcOrd="3" destOrd="0" presId="urn:microsoft.com/office/officeart/2005/8/layout/hList7"/>
    <dgm:cxn modelId="{A1DA462F-B9E1-421D-9B8C-015359BD6830}" type="presParOf" srcId="{15860F54-CF41-404B-A0D6-45544D85ABEF}" destId="{6BF781E8-9200-45DB-9C20-599E834C3230}" srcOrd="5" destOrd="0" presId="urn:microsoft.com/office/officeart/2005/8/layout/hList7"/>
    <dgm:cxn modelId="{02532934-9B34-4610-86A6-CEF6745ACBD0}" type="presParOf" srcId="{15860F54-CF41-404B-A0D6-45544D85ABEF}" destId="{FCF646B0-C97F-4DA1-A771-8CA7B18F8DF0}" srcOrd="6" destOrd="0" presId="urn:microsoft.com/office/officeart/2005/8/layout/hList7"/>
    <dgm:cxn modelId="{A68664E7-8E48-4A5C-806A-8E1A808C30A8}" type="presParOf" srcId="{FCF646B0-C97F-4DA1-A771-8CA7B18F8DF0}" destId="{0980D6CD-C9A4-46FA-8373-6DAB22DD05A8}" srcOrd="0" destOrd="0" presId="urn:microsoft.com/office/officeart/2005/8/layout/hList7"/>
    <dgm:cxn modelId="{90C42445-9901-46A5-B267-96AF216EE656}" type="presParOf" srcId="{FCF646B0-C97F-4DA1-A771-8CA7B18F8DF0}" destId="{86CABFA0-BE2D-49ED-852C-BB7BADB6E458}" srcOrd="1" destOrd="0" presId="urn:microsoft.com/office/officeart/2005/8/layout/hList7"/>
    <dgm:cxn modelId="{ABA40C7D-1DB0-4451-BEB4-E96C3D0DB962}" type="presParOf" srcId="{FCF646B0-C97F-4DA1-A771-8CA7B18F8DF0}" destId="{AB4800EA-D7A4-4AF7-A4F6-4149EB776F9D}" srcOrd="2" destOrd="0" presId="urn:microsoft.com/office/officeart/2005/8/layout/hList7"/>
    <dgm:cxn modelId="{5C70CFED-2BFA-41CB-BA0F-1ECCBF1DC4ED}" type="presParOf" srcId="{FCF646B0-C97F-4DA1-A771-8CA7B18F8DF0}" destId="{5841FF74-0205-402B-AB5E-CEF368BC528C}"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2FBDD7-0A67-455D-A701-1CE057DC549D}">
      <dsp:nvSpPr>
        <dsp:cNvPr id="0" name=""/>
        <dsp:cNvSpPr/>
      </dsp:nvSpPr>
      <dsp:spPr>
        <a:xfrm>
          <a:off x="1386" y="0"/>
          <a:ext cx="2157263" cy="4402667"/>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scene3d>
          <a:camera prst="orthographicFront">
            <a:rot lat="0" lon="0" rev="0"/>
          </a:camera>
          <a:lightRig rig="contrasting" dir="t">
            <a:rot lat="0" lon="0" rev="7800000"/>
          </a:lightRig>
        </a:scene3d>
        <a:sp3d>
          <a:bevelT w="139700" h="139700"/>
        </a:sp3d>
      </dsp:spPr>
      <dsp:style>
        <a:lnRef idx="0">
          <a:schemeClr val="accent3"/>
        </a:lnRef>
        <a:fillRef idx="3">
          <a:schemeClr val="accent3"/>
        </a:fillRef>
        <a:effectRef idx="3">
          <a:schemeClr val="accent3"/>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CO" sz="2000" b="1" kern="1200" dirty="0">
              <a:solidFill>
                <a:schemeClr val="bg1"/>
              </a:solidFill>
              <a:latin typeface="+mn-lt"/>
            </a:rPr>
            <a:t>TRANSPARENCIA</a:t>
          </a:r>
          <a:endParaRPr lang="es-ES" sz="2000" kern="1200" dirty="0">
            <a:solidFill>
              <a:schemeClr val="bg1"/>
            </a:solidFill>
          </a:endParaRPr>
        </a:p>
      </dsp:txBody>
      <dsp:txXfrm>
        <a:off x="1386" y="1761066"/>
        <a:ext cx="2157263" cy="1761066"/>
      </dsp:txXfrm>
    </dsp:sp>
    <dsp:sp modelId="{C0B3579D-B564-481C-B9D8-B69A4552F03A}">
      <dsp:nvSpPr>
        <dsp:cNvPr id="0" name=""/>
        <dsp:cNvSpPr/>
      </dsp:nvSpPr>
      <dsp:spPr>
        <a:xfrm>
          <a:off x="346974" y="264160"/>
          <a:ext cx="1466088" cy="146608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7AE81D-F624-42F1-8CB9-9A8D1A9C4B21}">
      <dsp:nvSpPr>
        <dsp:cNvPr id="0" name=""/>
        <dsp:cNvSpPr/>
      </dsp:nvSpPr>
      <dsp:spPr>
        <a:xfrm>
          <a:off x="2223368" y="0"/>
          <a:ext cx="2157263" cy="4402667"/>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scene3d>
          <a:camera prst="orthographicFront">
            <a:rot lat="0" lon="0" rev="0"/>
          </a:camera>
          <a:lightRig rig="contrasting" dir="t">
            <a:rot lat="0" lon="0" rev="7800000"/>
          </a:lightRig>
        </a:scene3d>
        <a:sp3d>
          <a:bevelT w="139700" h="139700"/>
        </a:sp3d>
      </dsp:spPr>
      <dsp:style>
        <a:lnRef idx="0">
          <a:schemeClr val="accent3"/>
        </a:lnRef>
        <a:fillRef idx="3">
          <a:schemeClr val="accent3"/>
        </a:fillRef>
        <a:effectRef idx="3">
          <a:schemeClr val="accent3"/>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CO" sz="2000" b="1" kern="1200" dirty="0">
              <a:solidFill>
                <a:schemeClr val="bg1"/>
              </a:solidFill>
              <a:latin typeface="+mn-lt"/>
            </a:rPr>
            <a:t>TRABAJO EN EQUIPO</a:t>
          </a:r>
          <a:endParaRPr lang="es-ES" sz="2000" kern="1200" dirty="0">
            <a:solidFill>
              <a:schemeClr val="bg1"/>
            </a:solidFill>
          </a:endParaRPr>
        </a:p>
      </dsp:txBody>
      <dsp:txXfrm>
        <a:off x="2223368" y="1761066"/>
        <a:ext cx="2157263" cy="1761066"/>
      </dsp:txXfrm>
    </dsp:sp>
    <dsp:sp modelId="{8219C2FA-6820-4861-A4FA-5E71B0667E85}">
      <dsp:nvSpPr>
        <dsp:cNvPr id="0" name=""/>
        <dsp:cNvSpPr/>
      </dsp:nvSpPr>
      <dsp:spPr>
        <a:xfrm>
          <a:off x="2568955" y="264160"/>
          <a:ext cx="1466088" cy="146608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AE1533-922D-4C1B-99B0-7CB462E5B604}">
      <dsp:nvSpPr>
        <dsp:cNvPr id="0" name=""/>
        <dsp:cNvSpPr/>
      </dsp:nvSpPr>
      <dsp:spPr>
        <a:xfrm>
          <a:off x="4445349" y="0"/>
          <a:ext cx="2157263" cy="4402667"/>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scene3d>
          <a:camera prst="orthographicFront">
            <a:rot lat="0" lon="0" rev="0"/>
          </a:camera>
          <a:lightRig rig="contrasting" dir="t">
            <a:rot lat="0" lon="0" rev="7800000"/>
          </a:lightRig>
        </a:scene3d>
        <a:sp3d>
          <a:bevelT w="139700" h="139700"/>
        </a:sp3d>
      </dsp:spPr>
      <dsp:style>
        <a:lnRef idx="0">
          <a:schemeClr val="accent3"/>
        </a:lnRef>
        <a:fillRef idx="3">
          <a:schemeClr val="accent3"/>
        </a:fillRef>
        <a:effectRef idx="3">
          <a:schemeClr val="accent3"/>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bg1"/>
              </a:solidFill>
              <a:latin typeface="+mn-lt"/>
            </a:rPr>
            <a:t>EL TALENTO HUMANO ES EL CAPITAL MÁS VALIOSO DE LA ENTIDAD</a:t>
          </a:r>
          <a:endParaRPr lang="es-ES" sz="2000" kern="1200" dirty="0">
            <a:solidFill>
              <a:schemeClr val="bg1"/>
            </a:solidFill>
          </a:endParaRPr>
        </a:p>
      </dsp:txBody>
      <dsp:txXfrm>
        <a:off x="4445349" y="1761066"/>
        <a:ext cx="2157263" cy="1761066"/>
      </dsp:txXfrm>
    </dsp:sp>
    <dsp:sp modelId="{F175BCA7-A0DA-424E-A222-4F1AD6224AE1}">
      <dsp:nvSpPr>
        <dsp:cNvPr id="0" name=""/>
        <dsp:cNvSpPr/>
      </dsp:nvSpPr>
      <dsp:spPr>
        <a:xfrm>
          <a:off x="4790937" y="264160"/>
          <a:ext cx="1466088" cy="146608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F06AAC-A1DB-486C-AD78-EE0808856835}">
      <dsp:nvSpPr>
        <dsp:cNvPr id="0" name=""/>
        <dsp:cNvSpPr/>
      </dsp:nvSpPr>
      <dsp:spPr>
        <a:xfrm>
          <a:off x="264159" y="3425470"/>
          <a:ext cx="6075680" cy="853725"/>
        </a:xfrm>
        <a:prstGeom prst="leftRightArrow">
          <a:avLst/>
        </a:prstGeom>
        <a:solidFill>
          <a:schemeClr val="accent1">
            <a:tint val="60000"/>
            <a:hueOff val="0"/>
            <a:satOff val="0"/>
            <a:lumOff val="0"/>
            <a:alphaOff val="0"/>
          </a:schemeClr>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2FBDD7-0A67-455D-A701-1CE057DC549D}">
      <dsp:nvSpPr>
        <dsp:cNvPr id="0" name=""/>
        <dsp:cNvSpPr/>
      </dsp:nvSpPr>
      <dsp:spPr>
        <a:xfrm>
          <a:off x="1827" y="0"/>
          <a:ext cx="1915610" cy="4402667"/>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scene3d>
          <a:camera prst="orthographicFront">
            <a:rot lat="0" lon="0" rev="0"/>
          </a:camera>
          <a:lightRig rig="contrasting" dir="t">
            <a:rot lat="0" lon="0" rev="7800000"/>
          </a:lightRig>
        </a:scene3d>
        <a:sp3d>
          <a:bevelT w="139700" h="139700"/>
        </a:sp3d>
      </dsp:spPr>
      <dsp:style>
        <a:lnRef idx="0">
          <a:schemeClr val="accent3"/>
        </a:lnRef>
        <a:fillRef idx="3">
          <a:schemeClr val="accent3"/>
        </a:fillRef>
        <a:effectRef idx="3">
          <a:schemeClr val="accent3"/>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CO" sz="1600" b="1" kern="1200" spc="46" dirty="0">
              <a:ln w="11430"/>
              <a:solidFill>
                <a:schemeClr val="bg1"/>
              </a:solidFill>
              <a:latin typeface="+mn-lt"/>
              <a:ea typeface="Helvetica Neue Bold Condensed" charset="0"/>
              <a:cs typeface="Impact"/>
            </a:rPr>
            <a:t>RESPETO</a:t>
          </a:r>
          <a:endParaRPr lang="es-ES" sz="1600" b="1" kern="1200" dirty="0">
            <a:solidFill>
              <a:schemeClr val="bg1"/>
            </a:solidFill>
          </a:endParaRPr>
        </a:p>
      </dsp:txBody>
      <dsp:txXfrm>
        <a:off x="1827" y="1761066"/>
        <a:ext cx="1915610" cy="1761066"/>
      </dsp:txXfrm>
    </dsp:sp>
    <dsp:sp modelId="{C0B3579D-B564-481C-B9D8-B69A4552F03A}">
      <dsp:nvSpPr>
        <dsp:cNvPr id="0" name=""/>
        <dsp:cNvSpPr/>
      </dsp:nvSpPr>
      <dsp:spPr>
        <a:xfrm>
          <a:off x="226589" y="264160"/>
          <a:ext cx="1466088" cy="146608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7AE81D-F624-42F1-8CB9-9A8D1A9C4B21}">
      <dsp:nvSpPr>
        <dsp:cNvPr id="0" name=""/>
        <dsp:cNvSpPr/>
      </dsp:nvSpPr>
      <dsp:spPr>
        <a:xfrm>
          <a:off x="1974906" y="0"/>
          <a:ext cx="1915610" cy="4402667"/>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scene3d>
          <a:camera prst="orthographicFront">
            <a:rot lat="0" lon="0" rev="0"/>
          </a:camera>
          <a:lightRig rig="contrasting" dir="t">
            <a:rot lat="0" lon="0" rev="7800000"/>
          </a:lightRig>
        </a:scene3d>
        <a:sp3d>
          <a:bevelT w="139700" h="139700"/>
        </a:sp3d>
      </dsp:spPr>
      <dsp:style>
        <a:lnRef idx="0">
          <a:schemeClr val="accent3"/>
        </a:lnRef>
        <a:fillRef idx="3">
          <a:schemeClr val="accent3"/>
        </a:fillRef>
        <a:effectRef idx="3">
          <a:schemeClr val="accent3"/>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CO" sz="1600" b="1" kern="1200" spc="46" dirty="0">
              <a:ln w="11430"/>
              <a:solidFill>
                <a:schemeClr val="bg1"/>
              </a:solidFill>
              <a:latin typeface="+mn-lt"/>
              <a:ea typeface="Helvetica Neue Bold Condensed" charset="0"/>
              <a:cs typeface="Impact"/>
            </a:rPr>
            <a:t>HONESTIDAD</a:t>
          </a:r>
          <a:endParaRPr lang="es-ES" sz="1600" b="1" kern="1200" dirty="0">
            <a:solidFill>
              <a:schemeClr val="bg1"/>
            </a:solidFill>
          </a:endParaRPr>
        </a:p>
      </dsp:txBody>
      <dsp:txXfrm>
        <a:off x="1974906" y="1761066"/>
        <a:ext cx="1915610" cy="1761066"/>
      </dsp:txXfrm>
    </dsp:sp>
    <dsp:sp modelId="{8219C2FA-6820-4861-A4FA-5E71B0667E85}">
      <dsp:nvSpPr>
        <dsp:cNvPr id="0" name=""/>
        <dsp:cNvSpPr/>
      </dsp:nvSpPr>
      <dsp:spPr>
        <a:xfrm>
          <a:off x="2199668" y="264160"/>
          <a:ext cx="1466088" cy="1466088"/>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AE1533-922D-4C1B-99B0-7CB462E5B604}">
      <dsp:nvSpPr>
        <dsp:cNvPr id="0" name=""/>
        <dsp:cNvSpPr/>
      </dsp:nvSpPr>
      <dsp:spPr>
        <a:xfrm>
          <a:off x="3942296" y="0"/>
          <a:ext cx="1915610" cy="4402667"/>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scene3d>
          <a:camera prst="orthographicFront">
            <a:rot lat="0" lon="0" rev="0"/>
          </a:camera>
          <a:lightRig rig="contrasting" dir="t">
            <a:rot lat="0" lon="0" rev="7800000"/>
          </a:lightRig>
        </a:scene3d>
        <a:sp3d>
          <a:bevelT w="139700" h="139700"/>
        </a:sp3d>
      </dsp:spPr>
      <dsp:style>
        <a:lnRef idx="0">
          <a:schemeClr val="accent3"/>
        </a:lnRef>
        <a:fillRef idx="3">
          <a:schemeClr val="accent3"/>
        </a:fillRef>
        <a:effectRef idx="3">
          <a:schemeClr val="accent3"/>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CO" sz="1600" b="1" kern="1200" spc="46" dirty="0">
              <a:ln w="11430"/>
              <a:solidFill>
                <a:schemeClr val="bg1"/>
              </a:solidFill>
              <a:latin typeface="+mn-lt"/>
              <a:ea typeface="Helvetica Neue Bold Condensed" charset="0"/>
              <a:cs typeface="Impact"/>
            </a:rPr>
            <a:t>RESPONSABILIDAD</a:t>
          </a:r>
          <a:endParaRPr lang="es-ES" sz="1600" b="1" kern="1200" dirty="0">
            <a:solidFill>
              <a:schemeClr val="bg1"/>
            </a:solidFill>
          </a:endParaRPr>
        </a:p>
      </dsp:txBody>
      <dsp:txXfrm>
        <a:off x="3942296" y="1761066"/>
        <a:ext cx="1915610" cy="1761066"/>
      </dsp:txXfrm>
    </dsp:sp>
    <dsp:sp modelId="{F175BCA7-A0DA-424E-A222-4F1AD6224AE1}">
      <dsp:nvSpPr>
        <dsp:cNvPr id="0" name=""/>
        <dsp:cNvSpPr/>
      </dsp:nvSpPr>
      <dsp:spPr>
        <a:xfrm>
          <a:off x="4172747" y="264160"/>
          <a:ext cx="1466088" cy="146608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9000" r="-2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80D6CD-C9A4-46FA-8373-6DAB22DD05A8}">
      <dsp:nvSpPr>
        <dsp:cNvPr id="0" name=""/>
        <dsp:cNvSpPr/>
      </dsp:nvSpPr>
      <dsp:spPr>
        <a:xfrm>
          <a:off x="5921065" y="0"/>
          <a:ext cx="1915610" cy="4402667"/>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scene3d>
          <a:camera prst="orthographicFront">
            <a:rot lat="0" lon="0" rev="0"/>
          </a:camera>
          <a:lightRig rig="contrasting" dir="t">
            <a:rot lat="0" lon="0" rev="7800000"/>
          </a:lightRig>
        </a:scene3d>
        <a:sp3d>
          <a:bevelT w="139700" h="139700"/>
        </a:sp3d>
      </dsp:spPr>
      <dsp:style>
        <a:lnRef idx="0">
          <a:schemeClr val="accent3"/>
        </a:lnRef>
        <a:fillRef idx="3">
          <a:schemeClr val="accent3"/>
        </a:fillRef>
        <a:effectRef idx="3">
          <a:schemeClr val="accent3"/>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bg1"/>
              </a:solidFill>
            </a:rPr>
            <a:t>LEALTAD</a:t>
          </a:r>
        </a:p>
      </dsp:txBody>
      <dsp:txXfrm>
        <a:off x="5921065" y="1761066"/>
        <a:ext cx="1915610" cy="1761066"/>
      </dsp:txXfrm>
    </dsp:sp>
    <dsp:sp modelId="{5841FF74-0205-402B-AB5E-CEF368BC528C}">
      <dsp:nvSpPr>
        <dsp:cNvPr id="0" name=""/>
        <dsp:cNvSpPr/>
      </dsp:nvSpPr>
      <dsp:spPr>
        <a:xfrm>
          <a:off x="6145826" y="264160"/>
          <a:ext cx="1466088" cy="1466088"/>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4000" r="-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F06AAC-A1DB-486C-AD78-EE0808856835}">
      <dsp:nvSpPr>
        <dsp:cNvPr id="0" name=""/>
        <dsp:cNvSpPr/>
      </dsp:nvSpPr>
      <dsp:spPr>
        <a:xfrm>
          <a:off x="313540" y="3487109"/>
          <a:ext cx="7211423" cy="730448"/>
        </a:xfrm>
        <a:prstGeom prst="leftRightArrow">
          <a:avLst/>
        </a:prstGeom>
        <a:solidFill>
          <a:schemeClr val="accent1">
            <a:tint val="60000"/>
            <a:hueOff val="0"/>
            <a:satOff val="0"/>
            <a:lumOff val="0"/>
            <a:alphaOff val="0"/>
          </a:schemeClr>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5138"/>
          </a:xfrm>
          <a:prstGeom prst="rect">
            <a:avLst/>
          </a:prstGeom>
        </p:spPr>
        <p:txBody>
          <a:bodyPr vert="horz" wrap="square" lIns="91440" tIns="45720" rIns="91440" bIns="45720" numCol="1" anchor="t" anchorCtr="0" compatLnSpc="1">
            <a:prstTxWarp prst="textNoShape">
              <a:avLst/>
            </a:prstTxWarp>
          </a:bodyPr>
          <a:lstStyle>
            <a:lvl1pPr eaLnBrk="1" hangingPunct="1">
              <a:defRPr sz="1200" smtClean="0">
                <a:latin typeface="Arial" panose="020B0604020202020204" pitchFamily="34" charset="0"/>
                <a:cs typeface="Arial" panose="020B0604020202020204" pitchFamily="34" charset="0"/>
              </a:defRPr>
            </a:lvl1pPr>
          </a:lstStyle>
          <a:p>
            <a:pPr>
              <a:defRPr/>
            </a:pPr>
            <a:endParaRPr lang="es-ES_tradnl" altLang="es-MX" dirty="0"/>
          </a:p>
        </p:txBody>
      </p:sp>
      <p:sp>
        <p:nvSpPr>
          <p:cNvPr id="3" name="2 Marcador de fecha"/>
          <p:cNvSpPr>
            <a:spLocks noGrp="1"/>
          </p:cNvSpPr>
          <p:nvPr>
            <p:ph type="dt" sz="quarter"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Arial" panose="020B0604020202020204" pitchFamily="34" charset="0"/>
                <a:cs typeface="Arial" panose="020B0604020202020204" pitchFamily="34" charset="0"/>
              </a:defRPr>
            </a:lvl1pPr>
          </a:lstStyle>
          <a:p>
            <a:pPr>
              <a:defRPr/>
            </a:pPr>
            <a:fld id="{C2D9D911-8AA4-4244-85C3-F3A019EEA5EF}" type="datetime1">
              <a:rPr lang="es-CO" altLang="es-MX"/>
              <a:pPr>
                <a:defRPr/>
              </a:pPr>
              <a:t>15/02/2017</a:t>
            </a:fld>
            <a:endParaRPr lang="es-CO" altLang="es-MX" dirty="0"/>
          </a:p>
        </p:txBody>
      </p:sp>
      <p:sp>
        <p:nvSpPr>
          <p:cNvPr id="4" name="3 Marcador de pie de página"/>
          <p:cNvSpPr>
            <a:spLocks noGrp="1"/>
          </p:cNvSpPr>
          <p:nvPr>
            <p:ph type="ftr" sz="quarter" idx="2"/>
          </p:nvPr>
        </p:nvSpPr>
        <p:spPr>
          <a:xfrm>
            <a:off x="0" y="8829675"/>
            <a:ext cx="3038475" cy="465138"/>
          </a:xfrm>
          <a:prstGeom prst="rect">
            <a:avLst/>
          </a:prstGeom>
        </p:spPr>
        <p:txBody>
          <a:bodyPr vert="horz" wrap="square" lIns="91440" tIns="45720" rIns="91440" bIns="45720" numCol="1" anchor="b" anchorCtr="0" compatLnSpc="1">
            <a:prstTxWarp prst="textNoShape">
              <a:avLst/>
            </a:prstTxWarp>
          </a:bodyPr>
          <a:lstStyle>
            <a:lvl1pPr eaLnBrk="1" hangingPunct="1">
              <a:defRPr sz="1200" smtClean="0">
                <a:latin typeface="Arial" panose="020B0604020202020204" pitchFamily="34" charset="0"/>
                <a:cs typeface="Arial" panose="020B0604020202020204" pitchFamily="34" charset="0"/>
              </a:defRPr>
            </a:lvl1pPr>
          </a:lstStyle>
          <a:p>
            <a:pPr>
              <a:defRPr/>
            </a:pPr>
            <a:endParaRPr lang="es-ES_tradnl" altLang="es-MX" dirty="0"/>
          </a:p>
        </p:txBody>
      </p:sp>
      <p:sp>
        <p:nvSpPr>
          <p:cNvPr id="5" name="4 Marcador de número de diapositiva"/>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028A4540-40CF-4015-974D-5B27C66518DA}" type="slidenum">
              <a:rPr lang="es-CO" altLang="es-MX"/>
              <a:pPr/>
              <a:t>‹Nº›</a:t>
            </a:fld>
            <a:endParaRPr lang="es-CO" altLang="es-MX" dirty="0"/>
          </a:p>
        </p:txBody>
      </p:sp>
    </p:spTree>
    <p:extLst>
      <p:ext uri="{BB962C8B-B14F-4D97-AF65-F5344CB8AC3E}">
        <p14:creationId xmlns:p14="http://schemas.microsoft.com/office/powerpoint/2010/main" val="1679792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5138"/>
          </a:xfrm>
          <a:prstGeom prst="rect">
            <a:avLst/>
          </a:prstGeom>
        </p:spPr>
        <p:txBody>
          <a:bodyPr vert="horz" wrap="square" lIns="91440" tIns="45720" rIns="91440" bIns="45720" numCol="1" anchor="t" anchorCtr="0" compatLnSpc="1">
            <a:prstTxWarp prst="textNoShape">
              <a:avLst/>
            </a:prstTxWarp>
          </a:bodyPr>
          <a:lstStyle>
            <a:lvl1pPr eaLnBrk="1" hangingPunct="1">
              <a:defRPr sz="1200" smtClean="0">
                <a:latin typeface="Arial" panose="020B0604020202020204" pitchFamily="34" charset="0"/>
                <a:cs typeface="Arial" panose="020B0604020202020204" pitchFamily="34" charset="0"/>
              </a:defRPr>
            </a:lvl1pPr>
          </a:lstStyle>
          <a:p>
            <a:pPr>
              <a:defRPr/>
            </a:pPr>
            <a:endParaRPr lang="es-ES_tradnl" altLang="es-MX" dirty="0"/>
          </a:p>
        </p:txBody>
      </p:sp>
      <p:sp>
        <p:nvSpPr>
          <p:cNvPr id="3" name="2 Marcador de fecha"/>
          <p:cNvSpPr>
            <a:spLocks noGrp="1"/>
          </p:cNvSpPr>
          <p:nvPr>
            <p:ph type="dt"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Arial" panose="020B0604020202020204" pitchFamily="34" charset="0"/>
                <a:cs typeface="Arial" panose="020B0604020202020204" pitchFamily="34" charset="0"/>
              </a:defRPr>
            </a:lvl1pPr>
          </a:lstStyle>
          <a:p>
            <a:pPr>
              <a:defRPr/>
            </a:pPr>
            <a:fld id="{451DAD2E-35C7-4720-8C5E-90A72E954715}" type="datetime1">
              <a:rPr lang="es-CO" altLang="es-MX"/>
              <a:pPr>
                <a:defRPr/>
              </a:pPr>
              <a:t>15/02/2017</a:t>
            </a:fld>
            <a:endParaRPr lang="es-CO" altLang="es-MX" dirty="0"/>
          </a:p>
        </p:txBody>
      </p:sp>
      <p:sp>
        <p:nvSpPr>
          <p:cNvPr id="4" name="3 Marcador de imagen de diapositiva"/>
          <p:cNvSpPr>
            <a:spLocks noGrp="1" noRot="1" noChangeAspect="1"/>
          </p:cNvSpPr>
          <p:nvPr>
            <p:ph type="sldImg" idx="2"/>
          </p:nvPr>
        </p:nvSpPr>
        <p:spPr>
          <a:xfrm>
            <a:off x="987425" y="696913"/>
            <a:ext cx="5035550" cy="348615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s-MX" altLang="es-MX" noProof="0" dirty="0"/>
          </a:p>
        </p:txBody>
      </p:sp>
      <p:sp>
        <p:nvSpPr>
          <p:cNvPr id="5" name="4 Marcador de notas"/>
          <p:cNvSpPr>
            <a:spLocks noGrp="1"/>
          </p:cNvSpPr>
          <p:nvPr>
            <p:ph type="body" sz="quarter" idx="3"/>
          </p:nvPr>
        </p:nvSpPr>
        <p:spPr>
          <a:xfrm>
            <a:off x="700088" y="4414838"/>
            <a:ext cx="5610225" cy="4184650"/>
          </a:xfrm>
          <a:prstGeom prst="rect">
            <a:avLst/>
          </a:prstGeom>
        </p:spPr>
        <p:txBody>
          <a:bodyPr vert="horz" wrap="square" lIns="91440" tIns="45720" rIns="91440" bIns="45720" numCol="1" anchor="t" anchorCtr="0" compatLnSpc="1">
            <a:prstTxWarp prst="textNoShape">
              <a:avLst/>
            </a:prstTxWarp>
            <a:normAutofit/>
          </a:bodyPr>
          <a:lstStyle/>
          <a:p>
            <a:pPr lvl="0"/>
            <a:r>
              <a:rPr lang="es-ES" altLang="es-MX" noProof="0"/>
              <a:t>Haga clic para modificar el estilo de texto del patrón</a:t>
            </a:r>
          </a:p>
          <a:p>
            <a:pPr lvl="1"/>
            <a:r>
              <a:rPr lang="es-ES" altLang="es-MX" noProof="0"/>
              <a:t>Segundo nivel</a:t>
            </a:r>
          </a:p>
          <a:p>
            <a:pPr lvl="2"/>
            <a:r>
              <a:rPr lang="es-ES" altLang="es-MX" noProof="0"/>
              <a:t>Tercer nivel</a:t>
            </a:r>
          </a:p>
          <a:p>
            <a:pPr lvl="3"/>
            <a:r>
              <a:rPr lang="es-ES" altLang="es-MX" noProof="0"/>
              <a:t>Cuarto nivel</a:t>
            </a:r>
          </a:p>
          <a:p>
            <a:pPr lvl="4"/>
            <a:r>
              <a:rPr lang="es-ES" altLang="es-MX" noProof="0"/>
              <a:t>Quinto nivel</a:t>
            </a:r>
            <a:endParaRPr lang="es-CO" altLang="es-MX" noProof="0"/>
          </a:p>
        </p:txBody>
      </p:sp>
      <p:sp>
        <p:nvSpPr>
          <p:cNvPr id="6" name="5 Marcador de pie de página"/>
          <p:cNvSpPr>
            <a:spLocks noGrp="1"/>
          </p:cNvSpPr>
          <p:nvPr>
            <p:ph type="ftr" sz="quarter" idx="4"/>
          </p:nvPr>
        </p:nvSpPr>
        <p:spPr>
          <a:xfrm>
            <a:off x="0" y="8829675"/>
            <a:ext cx="3038475" cy="465138"/>
          </a:xfrm>
          <a:prstGeom prst="rect">
            <a:avLst/>
          </a:prstGeom>
        </p:spPr>
        <p:txBody>
          <a:bodyPr vert="horz" wrap="square" lIns="91440" tIns="45720" rIns="91440" bIns="45720" numCol="1" anchor="b" anchorCtr="0" compatLnSpc="1">
            <a:prstTxWarp prst="textNoShape">
              <a:avLst/>
            </a:prstTxWarp>
          </a:bodyPr>
          <a:lstStyle>
            <a:lvl1pPr eaLnBrk="1" hangingPunct="1">
              <a:defRPr sz="1200" smtClean="0">
                <a:latin typeface="Arial" panose="020B0604020202020204" pitchFamily="34" charset="0"/>
                <a:cs typeface="Arial" panose="020B0604020202020204" pitchFamily="34" charset="0"/>
              </a:defRPr>
            </a:lvl1pPr>
          </a:lstStyle>
          <a:p>
            <a:pPr>
              <a:defRPr/>
            </a:pPr>
            <a:endParaRPr lang="es-ES_tradnl" altLang="es-MX" dirty="0"/>
          </a:p>
        </p:txBody>
      </p:sp>
      <p:sp>
        <p:nvSpPr>
          <p:cNvPr id="7" name="6 Marcador de número de diapositiva"/>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561E266B-B6EB-42BC-AC60-E84BBEA31868}" type="slidenum">
              <a:rPr lang="es-CO" altLang="es-MX"/>
              <a:pPr/>
              <a:t>‹Nº›</a:t>
            </a:fld>
            <a:endParaRPr lang="es-CO" altLang="es-MX" dirty="0"/>
          </a:p>
        </p:txBody>
      </p:sp>
    </p:spTree>
    <p:extLst>
      <p:ext uri="{BB962C8B-B14F-4D97-AF65-F5344CB8AC3E}">
        <p14:creationId xmlns:p14="http://schemas.microsoft.com/office/powerpoint/2010/main" val="23191799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561E266B-B6EB-42BC-AC60-E84BBEA31868}" type="slidenum">
              <a:rPr lang="es-CO" altLang="es-MX" smtClean="0"/>
              <a:pPr/>
              <a:t>1</a:t>
            </a:fld>
            <a:endParaRPr lang="es-CO" altLang="es-MX" dirty="0"/>
          </a:p>
        </p:txBody>
      </p:sp>
    </p:spTree>
    <p:extLst>
      <p:ext uri="{BB962C8B-B14F-4D97-AF65-F5344CB8AC3E}">
        <p14:creationId xmlns:p14="http://schemas.microsoft.com/office/powerpoint/2010/main" val="2890893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MX" dirty="0"/>
          </a:p>
        </p:txBody>
      </p:sp>
      <p:sp>
        <p:nvSpPr>
          <p:cNvPr id="1638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24531D3-8E0F-475F-AC15-6DD9A5931E01}" type="slidenum">
              <a:rPr lang="es-CO" altLang="es-ES"/>
              <a:pPr/>
              <a:t>16</a:t>
            </a:fld>
            <a:endParaRPr lang="es-CO" altLang="es-ES" dirty="0"/>
          </a:p>
        </p:txBody>
      </p:sp>
    </p:spTree>
    <p:extLst>
      <p:ext uri="{BB962C8B-B14F-4D97-AF65-F5344CB8AC3E}">
        <p14:creationId xmlns:p14="http://schemas.microsoft.com/office/powerpoint/2010/main" val="2185302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42950" y="2130426"/>
            <a:ext cx="8420100" cy="1470025"/>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Tree>
    <p:extLst>
      <p:ext uri="{BB962C8B-B14F-4D97-AF65-F5344CB8AC3E}">
        <p14:creationId xmlns:p14="http://schemas.microsoft.com/office/powerpoint/2010/main" val="1926783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3328543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780337" y="274639"/>
            <a:ext cx="2414588" cy="5851525"/>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536575" y="274639"/>
            <a:ext cx="7078663"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1014437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4" name="Rectángulo 5"/>
          <p:cNvSpPr>
            <a:spLocks noChangeArrowheads="1"/>
          </p:cNvSpPr>
          <p:nvPr userDrawn="1"/>
        </p:nvSpPr>
        <p:spPr bwMode="auto">
          <a:xfrm>
            <a:off x="3524655" y="982469"/>
            <a:ext cx="272832" cy="646331"/>
          </a:xfrm>
          <a:prstGeom prst="rect">
            <a:avLst/>
          </a:prstGeom>
          <a:noFill/>
          <a:ln>
            <a:noFill/>
          </a:ln>
          <a:ex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r>
              <a:rPr lang="en-US" sz="3600" b="1" spc="50" dirty="0">
                <a:ln w="11430"/>
                <a:solidFill>
                  <a:srgbClr val="E36B1A"/>
                </a:solidFill>
                <a:effectLst>
                  <a:reflection blurRad="6350" stA="55000" endA="300" endPos="45500" dir="5400000" sy="-100000" algn="bl" rotWithShape="0"/>
                </a:effectLst>
                <a:latin typeface="Impact"/>
                <a:ea typeface="Helvetica Neue Bold Condensed" charset="0"/>
                <a:cs typeface="Impact"/>
              </a:rPr>
              <a:t> </a:t>
            </a:r>
          </a:p>
        </p:txBody>
      </p:sp>
      <p:sp>
        <p:nvSpPr>
          <p:cNvPr id="5" name="Rectángulo 5"/>
          <p:cNvSpPr>
            <a:spLocks noChangeArrowheads="1"/>
          </p:cNvSpPr>
          <p:nvPr userDrawn="1"/>
        </p:nvSpPr>
        <p:spPr bwMode="auto">
          <a:xfrm>
            <a:off x="2072680" y="404784"/>
            <a:ext cx="282450" cy="707886"/>
          </a:xfrm>
          <a:prstGeom prst="rect">
            <a:avLst/>
          </a:prstGeom>
          <a:noFill/>
          <a:ln>
            <a:noFill/>
          </a:ln>
          <a:ex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r>
              <a:rPr lang="en-US" sz="4000" b="1" spc="50" dirty="0">
                <a:ln w="11430"/>
                <a:solidFill>
                  <a:srgbClr val="1F497D">
                    <a:lumMod val="75000"/>
                  </a:srgbClr>
                </a:solidFill>
                <a:latin typeface="Impact"/>
                <a:ea typeface="Helvetica Neue Bold Condensed" charset="0"/>
                <a:cs typeface="Impact"/>
              </a:rPr>
              <a:t> </a:t>
            </a:r>
          </a:p>
        </p:txBody>
      </p:sp>
      <p:sp>
        <p:nvSpPr>
          <p:cNvPr id="3" name="2 Marcador de contenido"/>
          <p:cNvSpPr>
            <a:spLocks noGrp="1"/>
          </p:cNvSpPr>
          <p:nvPr>
            <p:ph idx="1"/>
          </p:nvPr>
        </p:nvSpPr>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Tree>
    <p:extLst>
      <p:ext uri="{BB962C8B-B14F-4D97-AF65-F5344CB8AC3E}">
        <p14:creationId xmlns:p14="http://schemas.microsoft.com/office/powerpoint/2010/main" val="895881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506" y="4406901"/>
            <a:ext cx="8420100" cy="1362075"/>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Tree>
    <p:extLst>
      <p:ext uri="{BB962C8B-B14F-4D97-AF65-F5344CB8AC3E}">
        <p14:creationId xmlns:p14="http://schemas.microsoft.com/office/powerpoint/2010/main" val="4055629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482972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3907541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3539763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920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3050"/>
            <a:ext cx="3259006" cy="1162050"/>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941186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645" y="4800600"/>
            <a:ext cx="5943600" cy="566738"/>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dirty="0"/>
              <a:t>Haga clic en el icono para agregar una imagen</a:t>
            </a:r>
            <a:endParaRPr lang="es-CO" noProof="0" dirty="0"/>
          </a:p>
        </p:txBody>
      </p:sp>
      <p:sp>
        <p:nvSpPr>
          <p:cNvPr id="4" name="3 Marcador de texto"/>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858738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MX"/>
              <a:t>Haga clic para modificar el estilo de título del patrón</a:t>
            </a:r>
            <a:endParaRPr lang="es-CO" altLang="es-MX"/>
          </a:p>
        </p:txBody>
      </p:sp>
      <p:sp>
        <p:nvSpPr>
          <p:cNvPr id="1028" name="2 Marcador de texto"/>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MX"/>
              <a:t>Haga clic para modificar el estilo de texto del patrón</a:t>
            </a:r>
          </a:p>
          <a:p>
            <a:pPr lvl="1"/>
            <a:r>
              <a:rPr lang="es-ES" altLang="es-MX"/>
              <a:t>Segundo nivel</a:t>
            </a:r>
          </a:p>
          <a:p>
            <a:pPr lvl="2"/>
            <a:r>
              <a:rPr lang="es-ES" altLang="es-MX"/>
              <a:t>Tercer nivel</a:t>
            </a:r>
          </a:p>
          <a:p>
            <a:pPr lvl="3"/>
            <a:r>
              <a:rPr lang="es-ES" altLang="es-MX"/>
              <a:t>Cuarto nivel</a:t>
            </a:r>
          </a:p>
          <a:p>
            <a:pPr lvl="4"/>
            <a:r>
              <a:rPr lang="es-ES" altLang="es-MX"/>
              <a:t>Quinto nivel</a:t>
            </a:r>
            <a:endParaRPr lang="es-CO" altLang="es-MX"/>
          </a:p>
        </p:txBody>
      </p:sp>
      <p:sp>
        <p:nvSpPr>
          <p:cNvPr id="11" name="Rectangle 18"/>
          <p:cNvSpPr/>
          <p:nvPr userDrawn="1">
            <p:custDataLst>
              <p:tags r:id="rId13"/>
            </p:custDataLst>
          </p:nvPr>
        </p:nvSpPr>
        <p:spPr>
          <a:xfrm rot="10800000" flipH="1" flipV="1">
            <a:off x="285252" y="1059059"/>
            <a:ext cx="8589667" cy="45721"/>
          </a:xfrm>
          <a:prstGeom prst="rect">
            <a:avLst/>
          </a:prstGeom>
          <a:gradFill flip="none" rotWithShape="1">
            <a:gsLst>
              <a:gs pos="0">
                <a:srgbClr val="B8CCE4">
                  <a:lumMod val="90000"/>
                  <a:alpha val="50000"/>
                </a:srgbClr>
              </a:gs>
              <a:gs pos="100000">
                <a:sysClr val="window" lastClr="FFFFFF"/>
              </a:gs>
            </a:gsLst>
            <a:lin ang="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ndara"/>
              <a:ea typeface="+mn-ea"/>
              <a:cs typeface="+mn-cs"/>
              <a:sym typeface="Candara"/>
            </a:endParaRPr>
          </a:p>
        </p:txBody>
      </p:sp>
      <p:sp>
        <p:nvSpPr>
          <p:cNvPr id="13" name="Rectangle 11"/>
          <p:cNvSpPr/>
          <p:nvPr userDrawn="1">
            <p:custDataLst>
              <p:tags r:id="rId14"/>
            </p:custDataLst>
          </p:nvPr>
        </p:nvSpPr>
        <p:spPr>
          <a:xfrm rot="10800000" flipH="1" flipV="1">
            <a:off x="-1" y="6724298"/>
            <a:ext cx="6717507" cy="141244"/>
          </a:xfrm>
          <a:prstGeom prst="rect">
            <a:avLst/>
          </a:prstGeom>
          <a:gradFill flip="none" rotWithShape="1">
            <a:gsLst>
              <a:gs pos="0">
                <a:sysClr val="window" lastClr="FFFFFF"/>
              </a:gs>
              <a:gs pos="100000">
                <a:srgbClr val="E36C09"/>
              </a:gs>
            </a:gsLst>
            <a:lin ang="108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ndara"/>
              <a:ea typeface="+mn-ea"/>
              <a:cs typeface="+mn-cs"/>
              <a:sym typeface="Candara"/>
            </a:endParaRPr>
          </a:p>
        </p:txBody>
      </p:sp>
      <p:sp>
        <p:nvSpPr>
          <p:cNvPr id="17" name="5 Marcador de número de diapositiva"/>
          <p:cNvSpPr txBox="1">
            <a:spLocks/>
          </p:cNvSpPr>
          <p:nvPr userDrawn="1">
            <p:custDataLst>
              <p:tags r:id="rId15"/>
            </p:custDataLst>
          </p:nvPr>
        </p:nvSpPr>
        <p:spPr>
          <a:xfrm>
            <a:off x="9416946" y="6451341"/>
            <a:ext cx="432598" cy="365125"/>
          </a:xfrm>
          <a:prstGeom prst="rect">
            <a:avLst/>
          </a:prstGeom>
        </p:spPr>
        <p:txBody>
          <a:bodyPr vert="horz" lIns="91440" tIns="45720" rIns="91440" bIns="45720" rtlCol="0" anchor="ctr"/>
          <a:lstStyle>
            <a:defPPr>
              <a:defRPr lang="es-CO"/>
            </a:defPPr>
            <a:lvl1pPr algn="ctr" rtl="0" eaLnBrk="0" fontAlgn="auto" hangingPunct="0">
              <a:spcBef>
                <a:spcPts val="0"/>
              </a:spcBef>
              <a:spcAft>
                <a:spcPts val="0"/>
              </a:spcAft>
              <a:defRPr sz="1100" kern="1200" smtClean="0">
                <a:solidFill>
                  <a:schemeClr val="tx1">
                    <a:tint val="75000"/>
                  </a:schemeClr>
                </a:solidFill>
                <a:latin typeface="Candara"/>
                <a:ea typeface="+mn-ea"/>
                <a:cs typeface="+mn-cs"/>
                <a:sym typeface="Candara"/>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C308BA6-CE2B-4543-82B0-7E6DCE132E0F}" type="slidenum">
              <a:rPr kumimoji="0" lang="es-CO" sz="1100" b="0" i="0" u="none" strike="noStrike" kern="1200" cap="none" spc="0" normalizeH="0" baseline="0" noProof="0" smtClean="0">
                <a:ln>
                  <a:noFill/>
                </a:ln>
                <a:solidFill>
                  <a:srgbClr val="244061">
                    <a:tint val="75000"/>
                  </a:srgbClr>
                </a:solidFill>
                <a:effectLst/>
                <a:uLnTx/>
                <a:uFillTx/>
                <a:latin typeface="Candara"/>
                <a:ea typeface="+mn-ea"/>
                <a:cs typeface="+mn-cs"/>
                <a:sym typeface="Candara"/>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CO" sz="1100" b="0" i="0" u="none" strike="noStrike" kern="1200" cap="none" spc="0" normalizeH="0" baseline="0" noProof="0" dirty="0">
              <a:ln>
                <a:noFill/>
              </a:ln>
              <a:solidFill>
                <a:srgbClr val="244061">
                  <a:tint val="75000"/>
                </a:srgbClr>
              </a:solidFill>
              <a:effectLst/>
              <a:uLnTx/>
              <a:uFillTx/>
              <a:latin typeface="Candara"/>
              <a:ea typeface="+mn-ea"/>
              <a:cs typeface="+mn-cs"/>
              <a:sym typeface="Candara"/>
            </a:endParaRPr>
          </a:p>
        </p:txBody>
      </p:sp>
      <p:pic>
        <p:nvPicPr>
          <p:cNvPr id="18" name="E719C35A-4CD6-4178-B0D0-8DA208F1799A" descr="E719C35A-4CD6-4178-B0D0-8DA208F1799A"/>
          <p:cNvPicPr>
            <a:picLocks noChangeAspect="1" noChangeArrowheads="1"/>
          </p:cNvPicPr>
          <p:nvPr userDrawn="1">
            <p:custDataLst>
              <p:tags r:id="rId16"/>
            </p:custDataLst>
          </p:nvPr>
        </p:nvPicPr>
        <p:blipFill rotWithShape="1">
          <a:blip r:embed="rId18" cstate="email">
            <a:clrChange>
              <a:clrFrom>
                <a:srgbClr val="FFFFFE"/>
              </a:clrFrom>
              <a:clrTo>
                <a:srgbClr val="FFFFFE">
                  <a:alpha val="0"/>
                </a:srgbClr>
              </a:clrTo>
            </a:clrChange>
          </a:blip>
          <a:srcRect l="16910" t="12070" r="20026" b="11812"/>
          <a:stretch/>
        </p:blipFill>
        <p:spPr bwMode="auto">
          <a:xfrm>
            <a:off x="7619896" y="6288821"/>
            <a:ext cx="618324" cy="576165"/>
          </a:xfrm>
          <a:prstGeom prst="rect">
            <a:avLst/>
          </a:prstGeom>
          <a:noFill/>
          <a:ln w="9525">
            <a:noFill/>
            <a:miter lim="800000"/>
            <a:headEnd/>
            <a:tailEnd/>
          </a:ln>
        </p:spPr>
      </p:pic>
      <p:pic>
        <p:nvPicPr>
          <p:cNvPr id="19" name="Picture 7" descr="http://www.mininterior.gov.co/sites/default/files/galeria-imagenes/2014-logo_web_eslogan.png"/>
          <p:cNvPicPr>
            <a:picLocks noChangeAspect="1" noChangeArrowheads="1"/>
          </p:cNvPicPr>
          <p:nvPr userDrawn="1">
            <p:custDataLst>
              <p:tags r:id="rId17"/>
            </p:custDataLst>
          </p:nvPr>
        </p:nvPicPr>
        <p:blipFill>
          <a:blip r:embed="rId19" cstate="print">
            <a:extLst>
              <a:ext uri="{28A0092B-C50C-407E-A947-70E740481C1C}">
                <a14:useLocalDpi xmlns:a14="http://schemas.microsoft.com/office/drawing/2010/main" val="0"/>
              </a:ext>
            </a:extLst>
          </a:blip>
          <a:srcRect/>
          <a:stretch>
            <a:fillRect/>
          </a:stretch>
        </p:blipFill>
        <p:spPr bwMode="auto">
          <a:xfrm>
            <a:off x="8346170" y="6363329"/>
            <a:ext cx="973145" cy="46524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276" r:id="rId1"/>
    <p:sldLayoutId id="2147484277" r:id="rId2"/>
    <p:sldLayoutId id="2147484267" r:id="rId3"/>
    <p:sldLayoutId id="2147484268" r:id="rId4"/>
    <p:sldLayoutId id="2147484269" r:id="rId5"/>
    <p:sldLayoutId id="2147484270" r:id="rId6"/>
    <p:sldLayoutId id="2147484271" r:id="rId7"/>
    <p:sldLayoutId id="2147484272" r:id="rId8"/>
    <p:sldLayoutId id="2147484273" r:id="rId9"/>
    <p:sldLayoutId id="2147484274" r:id="rId10"/>
    <p:sldLayoutId id="2147484275" r:id="rId11"/>
  </p:sldLayoutIdLst>
  <p:txStyles>
    <p:titleStyle>
      <a:lvl1pPr algn="ctr" rtl="0" eaLnBrk="0" fontAlgn="base" hangingPunct="0">
        <a:spcBef>
          <a:spcPct val="0"/>
        </a:spcBef>
        <a:spcAft>
          <a:spcPct val="0"/>
        </a:spcAft>
        <a:defRPr sz="4000" b="1" kern="1200">
          <a:solidFill>
            <a:schemeClr val="tx1"/>
          </a:solidFill>
          <a:latin typeface="Impact" pitchFamily="34" charset="0"/>
          <a:ea typeface="ＭＳ Ｐゴシック" pitchFamily="-65" charset="-128"/>
          <a:cs typeface="ＭＳ Ｐゴシック" pitchFamily="-65" charset="-128"/>
        </a:defRPr>
      </a:lvl1pPr>
      <a:lvl2pPr algn="ctr" rtl="0" eaLnBrk="0" fontAlgn="base" hangingPunct="0">
        <a:spcBef>
          <a:spcPct val="0"/>
        </a:spcBef>
        <a:spcAft>
          <a:spcPct val="0"/>
        </a:spcAft>
        <a:defRPr sz="4000" b="1">
          <a:solidFill>
            <a:schemeClr val="tx1"/>
          </a:solidFill>
          <a:latin typeface="Impact" pitchFamily="34" charset="0"/>
          <a:ea typeface="ＭＳ Ｐゴシック" pitchFamily="-65" charset="-128"/>
          <a:cs typeface="ＭＳ Ｐゴシック" pitchFamily="-65" charset="-128"/>
        </a:defRPr>
      </a:lvl2pPr>
      <a:lvl3pPr algn="ctr" rtl="0" eaLnBrk="0" fontAlgn="base" hangingPunct="0">
        <a:spcBef>
          <a:spcPct val="0"/>
        </a:spcBef>
        <a:spcAft>
          <a:spcPct val="0"/>
        </a:spcAft>
        <a:defRPr sz="4000" b="1">
          <a:solidFill>
            <a:schemeClr val="tx1"/>
          </a:solidFill>
          <a:latin typeface="Impact" pitchFamily="34" charset="0"/>
          <a:ea typeface="ＭＳ Ｐゴシック" pitchFamily="-65" charset="-128"/>
          <a:cs typeface="ＭＳ Ｐゴシック" pitchFamily="-65" charset="-128"/>
        </a:defRPr>
      </a:lvl3pPr>
      <a:lvl4pPr algn="ctr" rtl="0" eaLnBrk="0" fontAlgn="base" hangingPunct="0">
        <a:spcBef>
          <a:spcPct val="0"/>
        </a:spcBef>
        <a:spcAft>
          <a:spcPct val="0"/>
        </a:spcAft>
        <a:defRPr sz="4000" b="1">
          <a:solidFill>
            <a:schemeClr val="tx1"/>
          </a:solidFill>
          <a:latin typeface="Impact" pitchFamily="34" charset="0"/>
          <a:ea typeface="ＭＳ Ｐゴシック" pitchFamily="-65" charset="-128"/>
          <a:cs typeface="ＭＳ Ｐゴシック" pitchFamily="-65" charset="-128"/>
        </a:defRPr>
      </a:lvl4pPr>
      <a:lvl5pPr algn="ctr" rtl="0" eaLnBrk="0" fontAlgn="base" hangingPunct="0">
        <a:spcBef>
          <a:spcPct val="0"/>
        </a:spcBef>
        <a:spcAft>
          <a:spcPct val="0"/>
        </a:spcAft>
        <a:defRPr sz="4000" b="1">
          <a:solidFill>
            <a:schemeClr val="tx1"/>
          </a:solidFill>
          <a:latin typeface="Impact" pitchFamily="34" charset="0"/>
          <a:ea typeface="ＭＳ Ｐゴシック" pitchFamily="-65" charset="-128"/>
          <a:cs typeface="ＭＳ Ｐゴシック" pitchFamily="-65"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65"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65"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Objetivo%201.2.pptx" TargetMode="External"/><Relationship Id="rId2" Type="http://schemas.openxmlformats.org/officeDocument/2006/relationships/hyperlink" Target="Ejemplo%20Foco%201.xls"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Objetivo%202.2.pptx" TargetMode="External"/><Relationship Id="rId2" Type="http://schemas.openxmlformats.org/officeDocument/2006/relationships/hyperlink" Target="Ejemplo%20Foco%202.xls"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Ejemplo%20Foco%203.xls"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Ejemplo%20Foco%204.xl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ctrTitle"/>
          </p:nvPr>
        </p:nvSpPr>
        <p:spPr>
          <a:xfrm>
            <a:off x="742950" y="2130425"/>
            <a:ext cx="8420100" cy="1470025"/>
          </a:xfrm>
        </p:spPr>
        <p:txBody>
          <a:bodyPr/>
          <a:lstStyle/>
          <a:p>
            <a:pPr eaLnBrk="1" hangingPunct="1"/>
            <a:endParaRPr lang="es-ES" altLang="es-MX" dirty="0">
              <a:latin typeface="Impact" pitchFamily="-65" charset="0"/>
            </a:endParaRPr>
          </a:p>
        </p:txBody>
      </p:sp>
      <p:sp>
        <p:nvSpPr>
          <p:cNvPr id="6147" name="2 Subtítulo"/>
          <p:cNvSpPr>
            <a:spLocks noGrp="1"/>
          </p:cNvSpPr>
          <p:nvPr>
            <p:ph type="subTitle" idx="1"/>
          </p:nvPr>
        </p:nvSpPr>
        <p:spPr/>
        <p:txBody>
          <a:bodyPr/>
          <a:lstStyle/>
          <a:p>
            <a:pPr eaLnBrk="1" hangingPunct="1"/>
            <a:endParaRPr lang="es-ES_tradnl" altLang="es-MX" dirty="0">
              <a:solidFill>
                <a:srgbClr val="898D93"/>
              </a:solidFill>
            </a:endParaRPr>
          </a:p>
        </p:txBody>
      </p:sp>
      <p:pic>
        <p:nvPicPr>
          <p:cNvPr id="6148" name="Picture 2" descr="D:\Manual de Identidad Corporativa\Manual JPG\MANUAL ANI FINAL PRIMERA PARTE-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75" y="-373063"/>
            <a:ext cx="10023475" cy="723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nvPr>
        </p:nvGraphicFramePr>
        <p:xfrm>
          <a:off x="1136576" y="1227666"/>
          <a:ext cx="7838504" cy="4402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uadroTexto"/>
          <p:cNvSpPr txBox="1"/>
          <p:nvPr/>
        </p:nvSpPr>
        <p:spPr>
          <a:xfrm>
            <a:off x="4736976" y="4919192"/>
            <a:ext cx="953659" cy="338554"/>
          </a:xfrm>
          <a:prstGeom prst="rect">
            <a:avLst/>
          </a:prstGeom>
          <a:noFill/>
        </p:spPr>
        <p:txBody>
          <a:bodyPr wrap="none" rtlCol="0">
            <a:spAutoFit/>
          </a:bodyPr>
          <a:lstStyle/>
          <a:p>
            <a:r>
              <a:rPr lang="es-ES" sz="1600" b="1" dirty="0">
                <a:solidFill>
                  <a:srgbClr val="336699"/>
                </a:solidFill>
                <a:latin typeface="+mn-lt"/>
              </a:rPr>
              <a:t>VALORES</a:t>
            </a:r>
            <a:endParaRPr lang="es-ES" sz="1400" b="1" dirty="0">
              <a:solidFill>
                <a:srgbClr val="336699"/>
              </a:solidFill>
              <a:latin typeface="+mn-lt"/>
            </a:endParaRPr>
          </a:p>
        </p:txBody>
      </p:sp>
    </p:spTree>
    <p:extLst>
      <p:ext uri="{BB962C8B-B14F-4D97-AF65-F5344CB8AC3E}">
        <p14:creationId xmlns:p14="http://schemas.microsoft.com/office/powerpoint/2010/main" val="837731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1 Rectángulo"/>
          <p:cNvSpPr/>
          <p:nvPr/>
        </p:nvSpPr>
        <p:spPr>
          <a:xfrm>
            <a:off x="351761" y="553147"/>
            <a:ext cx="9144000" cy="490134"/>
          </a:xfrm>
          <a:prstGeom prst="rect">
            <a:avLst/>
          </a:prstGeom>
        </p:spPr>
        <p:txBody>
          <a:bodyPr>
            <a:spAutoFit/>
          </a:bodyPr>
          <a:lstStyle/>
          <a:p>
            <a:pPr algn="ctr" eaLnBrk="1" hangingPunct="1">
              <a:defRPr/>
            </a:pPr>
            <a:r>
              <a:rPr lang="es-CO" sz="2585" b="1" spc="46" dirty="0">
                <a:ln w="11430"/>
                <a:solidFill>
                  <a:schemeClr val="accent6">
                    <a:lumMod val="75000"/>
                  </a:schemeClr>
                </a:solidFill>
                <a:latin typeface="+mj-lt"/>
                <a:ea typeface="Helvetica Neue Bold Condensed" charset="0"/>
                <a:cs typeface="Impact"/>
              </a:rPr>
              <a:t>VALORES</a:t>
            </a:r>
          </a:p>
        </p:txBody>
      </p:sp>
      <p:sp>
        <p:nvSpPr>
          <p:cNvPr id="11" name="11 Rectángulo"/>
          <p:cNvSpPr/>
          <p:nvPr/>
        </p:nvSpPr>
        <p:spPr>
          <a:xfrm>
            <a:off x="898396" y="2784018"/>
            <a:ext cx="8260622" cy="1001621"/>
          </a:xfrm>
          <a:prstGeom prst="rect">
            <a:avLst/>
          </a:prstGeom>
        </p:spPr>
        <p:txBody>
          <a:bodyPr wrap="square">
            <a:spAutoFit/>
          </a:bodyPr>
          <a:lstStyle/>
          <a:p>
            <a:pPr algn="just" eaLnBrk="1" hangingPunct="1">
              <a:defRPr/>
            </a:pPr>
            <a:r>
              <a:rPr lang="es-CO" sz="1477" b="1" spc="46" dirty="0">
                <a:ln w="11430"/>
                <a:solidFill>
                  <a:schemeClr val="accent6">
                    <a:lumMod val="75000"/>
                  </a:schemeClr>
                </a:solidFill>
                <a:latin typeface="+mn-lt"/>
                <a:ea typeface="Helvetica Neue Bold Condensed" charset="0"/>
                <a:cs typeface="Impact"/>
              </a:rPr>
              <a:t>2. HONESTIDAD:</a:t>
            </a:r>
          </a:p>
          <a:p>
            <a:pPr algn="just" eaLnBrk="1" hangingPunct="1">
              <a:defRPr/>
            </a:pPr>
            <a:r>
              <a:rPr lang="es-ES" sz="1108" dirty="0">
                <a:solidFill>
                  <a:schemeClr val="accent6">
                    <a:lumMod val="75000"/>
                  </a:schemeClr>
                </a:solidFill>
                <a:latin typeface="+mn-lt"/>
              </a:rPr>
              <a:t>Constituye una cualidad de cada servidor público y contratista vinculado a la Agencia Nacional de Infraestructura. Consiste en comportarse y expresarse con sinceridad y coherencia, respetando los valores de la justicia y la verdad. Este es un valor imprescindible para que las relaciones en la Entidad se desarrollen en un ambiente de confianza y solidaridad. La honestidad afianza el respaldo, seguridad y credibilidad en las personas.</a:t>
            </a:r>
            <a:endParaRPr lang="es-CO" sz="1108" spc="46" dirty="0">
              <a:ln w="11430"/>
              <a:solidFill>
                <a:schemeClr val="accent6">
                  <a:lumMod val="75000"/>
                </a:schemeClr>
              </a:solidFill>
              <a:latin typeface="+mn-lt"/>
              <a:ea typeface="Helvetica Neue Bold Condensed" charset="0"/>
              <a:cs typeface="Impact"/>
            </a:endParaRPr>
          </a:p>
        </p:txBody>
      </p:sp>
      <p:sp>
        <p:nvSpPr>
          <p:cNvPr id="12" name="11 Rectángulo"/>
          <p:cNvSpPr/>
          <p:nvPr/>
        </p:nvSpPr>
        <p:spPr>
          <a:xfrm>
            <a:off x="898396" y="3871248"/>
            <a:ext cx="8289734" cy="1001621"/>
          </a:xfrm>
          <a:prstGeom prst="rect">
            <a:avLst/>
          </a:prstGeom>
        </p:spPr>
        <p:txBody>
          <a:bodyPr wrap="square">
            <a:spAutoFit/>
          </a:bodyPr>
          <a:lstStyle/>
          <a:p>
            <a:pPr algn="just" eaLnBrk="1" hangingPunct="1">
              <a:defRPr/>
            </a:pPr>
            <a:r>
              <a:rPr lang="es-CO" sz="1477" b="1" spc="46" dirty="0">
                <a:ln w="11430"/>
                <a:solidFill>
                  <a:schemeClr val="accent6">
                    <a:lumMod val="75000"/>
                  </a:schemeClr>
                </a:solidFill>
                <a:latin typeface="+mn-lt"/>
                <a:ea typeface="Helvetica Neue Bold Condensed" charset="0"/>
                <a:cs typeface="Impact"/>
              </a:rPr>
              <a:t>3. RESPONSABILIDAD:</a:t>
            </a:r>
          </a:p>
          <a:p>
            <a:pPr algn="just">
              <a:defRPr/>
            </a:pPr>
            <a:r>
              <a:rPr lang="es-ES" sz="1108" dirty="0">
                <a:solidFill>
                  <a:schemeClr val="accent6">
                    <a:lumMod val="75000"/>
                  </a:schemeClr>
                </a:solidFill>
                <a:latin typeface="+mn-lt"/>
              </a:rPr>
              <a:t>Es asumir los roles y actividades encomendadas con compromiso y solidaridad, haciendo el mejor esfuerzo por conseguir los objetivos de la Agencia Nacional de Infraestructura con un manejo eficiente de los recursos, asegurando la óptima gestión en las inversiones de infraestructura para el territorio nacional, prevaleciendo el bien común por encima de los intereses particulares. Es la obligación de todos los miembros de la Entidad, para responder por sus actos y contribuir </a:t>
            </a:r>
            <a:r>
              <a:rPr lang="es-CO" sz="1108" dirty="0">
                <a:solidFill>
                  <a:schemeClr val="accent6">
                    <a:lumMod val="75000"/>
                  </a:schemeClr>
                </a:solidFill>
                <a:latin typeface="+mn-lt"/>
              </a:rPr>
              <a:t>al bienestar de la sociedad</a:t>
            </a:r>
            <a:r>
              <a:rPr lang="es-ES" sz="1108" dirty="0">
                <a:solidFill>
                  <a:schemeClr val="accent6">
                    <a:lumMod val="75000"/>
                  </a:schemeClr>
                </a:solidFill>
                <a:latin typeface="+mn-lt"/>
              </a:rPr>
              <a:t>.</a:t>
            </a:r>
            <a:endParaRPr lang="es-CO" sz="1108" dirty="0">
              <a:solidFill>
                <a:schemeClr val="accent6">
                  <a:lumMod val="75000"/>
                </a:schemeClr>
              </a:solidFill>
              <a:latin typeface="+mn-lt"/>
            </a:endParaRPr>
          </a:p>
        </p:txBody>
      </p:sp>
      <p:sp>
        <p:nvSpPr>
          <p:cNvPr id="13" name="11 Rectángulo"/>
          <p:cNvSpPr/>
          <p:nvPr/>
        </p:nvSpPr>
        <p:spPr>
          <a:xfrm>
            <a:off x="898396" y="4953766"/>
            <a:ext cx="8260622" cy="831125"/>
          </a:xfrm>
          <a:prstGeom prst="rect">
            <a:avLst/>
          </a:prstGeom>
        </p:spPr>
        <p:txBody>
          <a:bodyPr wrap="square">
            <a:spAutoFit/>
          </a:bodyPr>
          <a:lstStyle/>
          <a:p>
            <a:pPr algn="just">
              <a:defRPr/>
            </a:pPr>
            <a:r>
              <a:rPr lang="es-CO" sz="1477" b="1" spc="46" dirty="0">
                <a:ln w="11430"/>
                <a:solidFill>
                  <a:schemeClr val="accent6">
                    <a:lumMod val="75000"/>
                  </a:schemeClr>
                </a:solidFill>
                <a:latin typeface="+mn-lt"/>
                <a:ea typeface="Helvetica Neue Bold Condensed" charset="0"/>
                <a:cs typeface="Impact"/>
              </a:rPr>
              <a:t>4. LEALTAD:</a:t>
            </a:r>
          </a:p>
          <a:p>
            <a:pPr algn="just">
              <a:defRPr/>
            </a:pPr>
            <a:r>
              <a:rPr lang="es-ES" sz="1108" dirty="0">
                <a:solidFill>
                  <a:schemeClr val="accent6">
                    <a:lumMod val="75000"/>
                  </a:schemeClr>
                </a:solidFill>
                <a:latin typeface="+mn-lt"/>
              </a:rPr>
              <a:t>Implica cumplir con un compromiso, aún frente a circunstancias cambiantes y adversas. Los Servidores Públicos y colaboradores de la Agencia Nacional de Infraestructura, manifiestan el compromiso institucional frente a cualquier circunstancia para desarrollar con los más altos estándares la misión y visión propuestos por la Entidad.</a:t>
            </a:r>
            <a:endParaRPr lang="es-CO" sz="1108" dirty="0">
              <a:solidFill>
                <a:schemeClr val="accent6">
                  <a:lumMod val="75000"/>
                </a:schemeClr>
              </a:solidFill>
              <a:latin typeface="+mn-lt"/>
            </a:endParaRPr>
          </a:p>
        </p:txBody>
      </p:sp>
      <p:sp>
        <p:nvSpPr>
          <p:cNvPr id="10" name="11 Rectángulo"/>
          <p:cNvSpPr/>
          <p:nvPr/>
        </p:nvSpPr>
        <p:spPr>
          <a:xfrm>
            <a:off x="890178" y="1829727"/>
            <a:ext cx="8260622" cy="831125"/>
          </a:xfrm>
          <a:prstGeom prst="rect">
            <a:avLst/>
          </a:prstGeom>
        </p:spPr>
        <p:txBody>
          <a:bodyPr wrap="square">
            <a:spAutoFit/>
          </a:bodyPr>
          <a:lstStyle/>
          <a:p>
            <a:pPr algn="just" eaLnBrk="1" hangingPunct="1">
              <a:defRPr/>
            </a:pPr>
            <a:r>
              <a:rPr lang="es-CO" sz="1477" b="1" spc="46" dirty="0">
                <a:ln w="11430"/>
                <a:solidFill>
                  <a:schemeClr val="accent6">
                    <a:lumMod val="75000"/>
                  </a:schemeClr>
                </a:solidFill>
                <a:latin typeface="+mn-lt"/>
                <a:ea typeface="Helvetica Neue Bold Condensed" charset="0"/>
                <a:cs typeface="Impact"/>
              </a:rPr>
              <a:t>1. RESPETO:</a:t>
            </a:r>
          </a:p>
          <a:p>
            <a:pPr algn="just" eaLnBrk="1" hangingPunct="1">
              <a:defRPr/>
            </a:pPr>
            <a:r>
              <a:rPr lang="es-CO" sz="1108" dirty="0">
                <a:solidFill>
                  <a:schemeClr val="accent6">
                    <a:lumMod val="75000"/>
                  </a:schemeClr>
                </a:solidFill>
                <a:latin typeface="+mn-lt"/>
              </a:rPr>
              <a:t>El respeto permite que podamos reconocer, aceptar, apreciar y valorar las cualidades del prójimo y sus derechos. El respeto es el reconocimiento del valor propio y de los derechos de los individuos y de la sociedad. Hace posible que nuestra Entidad  y la sociedad vivan en paz, en una sana convivencia con base en normas e instituciones. Implica reconocer en sí y en los demás los derechos y las obligaciones.</a:t>
            </a:r>
            <a:endParaRPr lang="es-CO" sz="1108" spc="46" dirty="0">
              <a:ln w="11430"/>
              <a:solidFill>
                <a:schemeClr val="accent6">
                  <a:lumMod val="75000"/>
                </a:schemeClr>
              </a:solidFill>
              <a:latin typeface="+mn-lt"/>
              <a:ea typeface="Helvetica Neue Bold Condensed" charset="0"/>
              <a:cs typeface="Impact"/>
            </a:endParaRPr>
          </a:p>
        </p:txBody>
      </p:sp>
      <p:sp>
        <p:nvSpPr>
          <p:cNvPr id="9" name="1 Rectángulo"/>
          <p:cNvSpPr/>
          <p:nvPr/>
        </p:nvSpPr>
        <p:spPr>
          <a:xfrm>
            <a:off x="898396" y="1169057"/>
            <a:ext cx="8220612" cy="603820"/>
          </a:xfrm>
          <a:prstGeom prst="rect">
            <a:avLst/>
          </a:prstGeom>
        </p:spPr>
        <p:txBody>
          <a:bodyPr wrap="square">
            <a:spAutoFit/>
          </a:bodyPr>
          <a:lstStyle/>
          <a:p>
            <a:pPr algn="just"/>
            <a:r>
              <a:rPr lang="es-CO" sz="1108" dirty="0">
                <a:solidFill>
                  <a:schemeClr val="accent6">
                    <a:lumMod val="75000"/>
                  </a:schemeClr>
                </a:solidFill>
                <a:latin typeface="+mn-lt"/>
              </a:rPr>
              <a:t>Los valores hacen referencia a la forma de ser y actuar de las personas que son altamente deseables como atributos o cualidades propias y de los demás, por cuanto posibilitan la construcción de una convivencia gratificante en el marco de la dignidad humana, permiten llevar a la práctica los principios éticos.</a:t>
            </a:r>
          </a:p>
        </p:txBody>
      </p:sp>
    </p:spTree>
    <p:extLst>
      <p:ext uri="{BB962C8B-B14F-4D97-AF65-F5344CB8AC3E}">
        <p14:creationId xmlns:p14="http://schemas.microsoft.com/office/powerpoint/2010/main" val="2846012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5 Rectángulo"/>
          <p:cNvSpPr>
            <a:spLocks noChangeArrowheads="1"/>
          </p:cNvSpPr>
          <p:nvPr/>
        </p:nvSpPr>
        <p:spPr bwMode="auto">
          <a:xfrm>
            <a:off x="0" y="2708920"/>
            <a:ext cx="9906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37931725" indent="-37474525">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s-MX" altLang="es-CO" sz="4400" b="1" dirty="0">
                <a:solidFill>
                  <a:schemeClr val="accent6">
                    <a:lumMod val="75000"/>
                  </a:schemeClr>
                </a:solidFill>
              </a:rPr>
              <a:t>FOCOS Y OBJETIVOS ESTRATEGICOS</a:t>
            </a:r>
          </a:p>
        </p:txBody>
      </p:sp>
    </p:spTree>
    <p:extLst>
      <p:ext uri="{BB962C8B-B14F-4D97-AF65-F5344CB8AC3E}">
        <p14:creationId xmlns:p14="http://schemas.microsoft.com/office/powerpoint/2010/main" val="460838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0" y="260648"/>
            <a:ext cx="9906000" cy="584200"/>
          </a:xfrm>
          <a:prstGeom prst="rect">
            <a:avLst/>
          </a:prstGeom>
        </p:spPr>
        <p:txBody>
          <a:bodyPr>
            <a:spAutoFit/>
          </a:bodyPr>
          <a:lstStyle/>
          <a:p>
            <a:pPr algn="ctr" eaLnBrk="1" hangingPunct="1">
              <a:defRPr/>
            </a:pPr>
            <a:r>
              <a:rPr lang="es-CO" sz="3200" b="1" spc="50" dirty="0">
                <a:ln w="11430"/>
                <a:solidFill>
                  <a:schemeClr val="accent6">
                    <a:lumMod val="75000"/>
                  </a:schemeClr>
                </a:solidFill>
                <a:latin typeface="+mj-lt"/>
                <a:ea typeface="Helvetica Neue Bold Condensed" charset="0"/>
                <a:cs typeface="Impact"/>
              </a:rPr>
              <a:t>FOCOS ESTRATÉGICOS</a:t>
            </a:r>
          </a:p>
        </p:txBody>
      </p:sp>
      <p:sp>
        <p:nvSpPr>
          <p:cNvPr id="2" name="Rectángulo redondeado 1"/>
          <p:cNvSpPr/>
          <p:nvPr/>
        </p:nvSpPr>
        <p:spPr>
          <a:xfrm>
            <a:off x="380492" y="938906"/>
            <a:ext cx="3528392" cy="445879"/>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fontAlgn="ctr" hangingPunct="1">
              <a:defRPr/>
            </a:pPr>
            <a:r>
              <a:rPr lang="es-CO" sz="1600" b="1" dirty="0">
                <a:solidFill>
                  <a:schemeClr val="bg1"/>
                </a:solidFill>
              </a:rPr>
              <a:t>FOCOS ESTRATÉGICOS</a:t>
            </a:r>
          </a:p>
        </p:txBody>
      </p:sp>
      <p:sp>
        <p:nvSpPr>
          <p:cNvPr id="14" name="Rectángulo redondeado 13">
            <a:hlinkClick r:id="rId2" action="ppaction://hlinkfile"/>
          </p:cNvPr>
          <p:cNvSpPr/>
          <p:nvPr/>
        </p:nvSpPr>
        <p:spPr>
          <a:xfrm>
            <a:off x="308484" y="1567520"/>
            <a:ext cx="3600400" cy="4813808"/>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algn="just" eaLnBrk="1" fontAlgn="ctr" hangingPunct="1">
              <a:defRPr/>
            </a:pPr>
            <a:r>
              <a:rPr lang="es-ES" sz="1600" dirty="0">
                <a:solidFill>
                  <a:schemeClr val="accent6">
                    <a:lumMod val="50000"/>
                  </a:schemeClr>
                </a:solidFill>
              </a:rPr>
              <a:t>1. Desarrollar infraestructura de transporte  generadora de conectividad, servicios de calidad, empleo y crecimiento sostenible, con responsabilidad social, mediante contratación de proyectos APP (Asociaciones Publico Privadas) en todos lo modos.</a:t>
            </a:r>
            <a:endParaRPr lang="es-CO" sz="1600" dirty="0">
              <a:solidFill>
                <a:schemeClr val="accent6">
                  <a:lumMod val="50000"/>
                </a:schemeClr>
              </a:solidFill>
            </a:endParaRPr>
          </a:p>
        </p:txBody>
      </p:sp>
      <p:sp>
        <p:nvSpPr>
          <p:cNvPr id="15" name="Rectángulo redondeado 14"/>
          <p:cNvSpPr/>
          <p:nvPr/>
        </p:nvSpPr>
        <p:spPr>
          <a:xfrm>
            <a:off x="4160912" y="966897"/>
            <a:ext cx="5400000" cy="445879"/>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fontAlgn="ctr" hangingPunct="1">
              <a:defRPr/>
            </a:pPr>
            <a:r>
              <a:rPr lang="es-CO" sz="1600" b="1" dirty="0">
                <a:solidFill>
                  <a:schemeClr val="bg1"/>
                </a:solidFill>
              </a:rPr>
              <a:t>OBJETIVOS</a:t>
            </a:r>
          </a:p>
        </p:txBody>
      </p:sp>
      <p:sp>
        <p:nvSpPr>
          <p:cNvPr id="17" name="Rectángulo redondeado 16"/>
          <p:cNvSpPr/>
          <p:nvPr/>
        </p:nvSpPr>
        <p:spPr>
          <a:xfrm>
            <a:off x="4160912" y="1567520"/>
            <a:ext cx="5400000" cy="527696"/>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algn="just" eaLnBrk="1" fontAlgn="ctr" hangingPunct="1">
              <a:defRPr/>
            </a:pPr>
            <a:r>
              <a:rPr lang="es-MX" sz="1400" dirty="0">
                <a:solidFill>
                  <a:schemeClr val="accent6">
                    <a:lumMod val="50000"/>
                  </a:schemeClr>
                </a:solidFill>
              </a:rPr>
              <a:t>1.1. </a:t>
            </a:r>
            <a:r>
              <a:rPr lang="es-ES" sz="1400" dirty="0">
                <a:solidFill>
                  <a:schemeClr val="accent6">
                    <a:lumMod val="50000"/>
                  </a:schemeClr>
                </a:solidFill>
              </a:rPr>
              <a:t>Finalizar la Estructuración y adjudicación de los proyectos restantes del programa 4G de INICIATIVA PUBLICA.</a:t>
            </a:r>
            <a:endParaRPr lang="es-CO" sz="1400" dirty="0">
              <a:solidFill>
                <a:schemeClr val="accent6">
                  <a:lumMod val="50000"/>
                </a:schemeClr>
              </a:solidFill>
            </a:endParaRPr>
          </a:p>
        </p:txBody>
      </p:sp>
      <p:sp>
        <p:nvSpPr>
          <p:cNvPr id="18" name="Rectángulo redondeado 17">
            <a:hlinkClick r:id="rId3" action="ppaction://hlinkpres?slideindex=1&amp;slidetitle="/>
          </p:cNvPr>
          <p:cNvSpPr/>
          <p:nvPr/>
        </p:nvSpPr>
        <p:spPr>
          <a:xfrm>
            <a:off x="4160912" y="2267488"/>
            <a:ext cx="5400000" cy="481837"/>
          </a:xfrm>
          <a:prstGeom prst="roundRect">
            <a:avLst>
              <a:gd name="adj" fmla="val 26745"/>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algn="just" eaLnBrk="1" fontAlgn="ctr" hangingPunct="1">
              <a:defRPr/>
            </a:pPr>
            <a:r>
              <a:rPr lang="es-MX" sz="1400" dirty="0">
                <a:solidFill>
                  <a:schemeClr val="accent6">
                    <a:lumMod val="50000"/>
                  </a:schemeClr>
                </a:solidFill>
              </a:rPr>
              <a:t>1.2. Realizar </a:t>
            </a:r>
            <a:r>
              <a:rPr lang="es-ES" sz="1400" dirty="0">
                <a:solidFill>
                  <a:schemeClr val="accent6">
                    <a:lumMod val="50000"/>
                  </a:schemeClr>
                </a:solidFill>
              </a:rPr>
              <a:t>adjudicación de proyectos del programa de 4G de INICIATIVA PRIVADA.</a:t>
            </a:r>
            <a:endParaRPr lang="es-CO" sz="1400" dirty="0">
              <a:solidFill>
                <a:schemeClr val="accent6">
                  <a:lumMod val="50000"/>
                </a:schemeClr>
              </a:solidFill>
            </a:endParaRPr>
          </a:p>
        </p:txBody>
      </p:sp>
      <p:sp>
        <p:nvSpPr>
          <p:cNvPr id="19" name="Rectángulo redondeado 18"/>
          <p:cNvSpPr/>
          <p:nvPr/>
        </p:nvSpPr>
        <p:spPr>
          <a:xfrm>
            <a:off x="4160912" y="2868502"/>
            <a:ext cx="5400000" cy="704514"/>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algn="just" eaLnBrk="1" fontAlgn="ctr" hangingPunct="1">
              <a:defRPr/>
            </a:pPr>
            <a:r>
              <a:rPr lang="es-MX" sz="1400" dirty="0">
                <a:solidFill>
                  <a:schemeClr val="accent6">
                    <a:lumMod val="50000"/>
                  </a:schemeClr>
                </a:solidFill>
              </a:rPr>
              <a:t>1.3. Articular Interinstitucionalmente, los principales MEGAPROYECTOS dirigidos a generar zonas de desarrollo económico y social, en los cuales el ancla principal es la infraestructura de transporte</a:t>
            </a:r>
            <a:endParaRPr lang="es-CO" sz="1400" dirty="0">
              <a:solidFill>
                <a:schemeClr val="accent6">
                  <a:lumMod val="50000"/>
                </a:schemeClr>
              </a:solidFill>
            </a:endParaRPr>
          </a:p>
        </p:txBody>
      </p:sp>
      <p:sp>
        <p:nvSpPr>
          <p:cNvPr id="16" name="Rectángulo redondeado 19"/>
          <p:cNvSpPr/>
          <p:nvPr/>
        </p:nvSpPr>
        <p:spPr>
          <a:xfrm>
            <a:off x="4160912" y="3681700"/>
            <a:ext cx="5400000" cy="686322"/>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algn="just" eaLnBrk="1" fontAlgn="ctr" hangingPunct="1">
              <a:defRPr/>
            </a:pPr>
            <a:r>
              <a:rPr lang="es-MX" sz="1400" dirty="0">
                <a:solidFill>
                  <a:schemeClr val="accent6">
                    <a:lumMod val="50000"/>
                  </a:schemeClr>
                </a:solidFill>
              </a:rPr>
              <a:t>1.4. </a:t>
            </a:r>
            <a:r>
              <a:rPr lang="es-ES" sz="1400" dirty="0">
                <a:solidFill>
                  <a:schemeClr val="accent6">
                    <a:lumMod val="50000"/>
                  </a:schemeClr>
                </a:solidFill>
              </a:rPr>
              <a:t>Desarrollar e implementar el Plan Maestro de Transporte en sus diferentes componentes, articulando a este los proyectos de la entidad. </a:t>
            </a:r>
            <a:endParaRPr lang="es-CO" sz="1400" dirty="0">
              <a:solidFill>
                <a:schemeClr val="accent6">
                  <a:lumMod val="50000"/>
                </a:schemeClr>
              </a:solidFill>
            </a:endParaRPr>
          </a:p>
        </p:txBody>
      </p:sp>
      <p:sp>
        <p:nvSpPr>
          <p:cNvPr id="11" name="Rectángulo redondeado 10"/>
          <p:cNvSpPr/>
          <p:nvPr/>
        </p:nvSpPr>
        <p:spPr>
          <a:xfrm>
            <a:off x="4160912" y="4476310"/>
            <a:ext cx="5400000" cy="517030"/>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algn="just">
              <a:defRPr/>
            </a:pPr>
            <a:r>
              <a:rPr lang="es-MX" sz="1400" dirty="0">
                <a:solidFill>
                  <a:schemeClr val="accent6">
                    <a:lumMod val="50000"/>
                  </a:schemeClr>
                </a:solidFill>
              </a:rPr>
              <a:t>1.5. </a:t>
            </a:r>
            <a:r>
              <a:rPr lang="es-ES" sz="1400" dirty="0">
                <a:solidFill>
                  <a:schemeClr val="accent6">
                    <a:lumMod val="50000"/>
                  </a:schemeClr>
                </a:solidFill>
              </a:rPr>
              <a:t>Garantizar sinergia, aprendizaje y transición entre los proyectos existentes y los nuevos proyectos.</a:t>
            </a:r>
            <a:endParaRPr lang="es-MX" sz="1400" dirty="0">
              <a:solidFill>
                <a:schemeClr val="accent6">
                  <a:lumMod val="50000"/>
                </a:schemeClr>
              </a:solidFill>
            </a:endParaRPr>
          </a:p>
        </p:txBody>
      </p:sp>
      <p:sp>
        <p:nvSpPr>
          <p:cNvPr id="21" name="Rectángulo redondeado 20"/>
          <p:cNvSpPr/>
          <p:nvPr/>
        </p:nvSpPr>
        <p:spPr>
          <a:xfrm>
            <a:off x="4160912" y="5137356"/>
            <a:ext cx="5400000" cy="606628"/>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algn="just">
              <a:defRPr/>
            </a:pPr>
            <a:r>
              <a:rPr lang="es-MX" sz="1400" dirty="0">
                <a:solidFill>
                  <a:schemeClr val="accent6">
                    <a:lumMod val="50000"/>
                  </a:schemeClr>
                </a:solidFill>
              </a:rPr>
              <a:t>1.6. </a:t>
            </a:r>
            <a:r>
              <a:rPr lang="es-ES" sz="1400" dirty="0">
                <a:solidFill>
                  <a:schemeClr val="accent6">
                    <a:lumMod val="50000"/>
                  </a:schemeClr>
                </a:solidFill>
              </a:rPr>
              <a:t>Asesorar otros sectores y entes territoriales en la estructuración y contratación de proyectos de infraestructura.</a:t>
            </a:r>
            <a:endParaRPr lang="es-MX" sz="1400" dirty="0">
              <a:solidFill>
                <a:schemeClr val="accent6">
                  <a:lumMod val="50000"/>
                </a:schemeClr>
              </a:solidFill>
            </a:endParaRPr>
          </a:p>
        </p:txBody>
      </p:sp>
      <p:sp>
        <p:nvSpPr>
          <p:cNvPr id="13" name="Rectángulo redondeado 16"/>
          <p:cNvSpPr/>
          <p:nvPr/>
        </p:nvSpPr>
        <p:spPr>
          <a:xfrm>
            <a:off x="4160912" y="5888000"/>
            <a:ext cx="5400000" cy="493328"/>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algn="just"/>
            <a:r>
              <a:rPr lang="es-MX" sz="1400" dirty="0">
                <a:solidFill>
                  <a:schemeClr val="accent6">
                    <a:lumMod val="50000"/>
                  </a:schemeClr>
                </a:solidFill>
              </a:rPr>
              <a:t>1.7. Generar nuevas fuentes de recursos propios para el desarrollo de los proyectos y operación de la ANI.</a:t>
            </a:r>
          </a:p>
        </p:txBody>
      </p:sp>
    </p:spTree>
    <p:extLst>
      <p:ext uri="{BB962C8B-B14F-4D97-AF65-F5344CB8AC3E}">
        <p14:creationId xmlns:p14="http://schemas.microsoft.com/office/powerpoint/2010/main" val="2754221700"/>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0" y="396528"/>
            <a:ext cx="9906000" cy="584200"/>
          </a:xfrm>
          <a:prstGeom prst="rect">
            <a:avLst/>
          </a:prstGeom>
        </p:spPr>
        <p:txBody>
          <a:bodyPr>
            <a:spAutoFit/>
          </a:bodyPr>
          <a:lstStyle/>
          <a:p>
            <a:pPr algn="ctr" eaLnBrk="1" hangingPunct="1">
              <a:defRPr/>
            </a:pPr>
            <a:r>
              <a:rPr lang="es-CO" sz="3200" b="1" spc="50" dirty="0">
                <a:ln w="11430"/>
                <a:solidFill>
                  <a:schemeClr val="accent6">
                    <a:lumMod val="75000"/>
                  </a:schemeClr>
                </a:solidFill>
                <a:latin typeface="+mj-lt"/>
                <a:ea typeface="Helvetica Neue Bold Condensed" charset="0"/>
                <a:cs typeface="Impact"/>
              </a:rPr>
              <a:t>FOCOS ESTRATÉGICOS</a:t>
            </a:r>
          </a:p>
        </p:txBody>
      </p:sp>
      <p:sp>
        <p:nvSpPr>
          <p:cNvPr id="2" name="Rectángulo redondeado 1"/>
          <p:cNvSpPr/>
          <p:nvPr/>
        </p:nvSpPr>
        <p:spPr>
          <a:xfrm>
            <a:off x="574366" y="1190929"/>
            <a:ext cx="3370522" cy="504056"/>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fontAlgn="ctr" hangingPunct="1">
              <a:defRPr/>
            </a:pPr>
            <a:r>
              <a:rPr lang="es-CO" sz="1600" b="1" dirty="0">
                <a:solidFill>
                  <a:schemeClr val="bg1"/>
                </a:solidFill>
              </a:rPr>
              <a:t>FOCOS ESTRATÉGICOS</a:t>
            </a:r>
          </a:p>
        </p:txBody>
      </p:sp>
      <p:sp>
        <p:nvSpPr>
          <p:cNvPr id="14" name="Rectángulo redondeado 13">
            <a:hlinkClick r:id="rId2" action="ppaction://hlinkfile"/>
          </p:cNvPr>
          <p:cNvSpPr/>
          <p:nvPr/>
        </p:nvSpPr>
        <p:spPr>
          <a:xfrm>
            <a:off x="488505" y="1844824"/>
            <a:ext cx="3456383" cy="4201646"/>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algn="just" eaLnBrk="1" fontAlgn="ctr" hangingPunct="1">
              <a:defRPr/>
            </a:pPr>
            <a:r>
              <a:rPr lang="es-MX" sz="1400" dirty="0">
                <a:solidFill>
                  <a:schemeClr val="accent6">
                    <a:lumMod val="50000"/>
                  </a:schemeClr>
                </a:solidFill>
              </a:rPr>
              <a:t>2. </a:t>
            </a:r>
            <a:r>
              <a:rPr lang="es-ES" sz="1400" dirty="0">
                <a:solidFill>
                  <a:schemeClr val="accent6">
                    <a:lumMod val="50000"/>
                  </a:schemeClr>
                </a:solidFill>
              </a:rPr>
              <a:t>Gestionar el desarrollo adecuado de los contratos de concesión en ejecución, facilitando la construcción y operación oportuna de la infraestructura, el desarrollo sostenible y el logro de los niveles de inversión propuestos en el PND</a:t>
            </a:r>
          </a:p>
          <a:p>
            <a:pPr algn="just" eaLnBrk="1" fontAlgn="ctr" hangingPunct="1">
              <a:defRPr/>
            </a:pPr>
            <a:endParaRPr lang="es-ES" sz="1400" dirty="0">
              <a:solidFill>
                <a:schemeClr val="accent6">
                  <a:lumMod val="50000"/>
                </a:schemeClr>
              </a:solidFill>
            </a:endParaRPr>
          </a:p>
        </p:txBody>
      </p:sp>
      <p:sp>
        <p:nvSpPr>
          <p:cNvPr id="15" name="Rectángulo redondeado 14"/>
          <p:cNvSpPr/>
          <p:nvPr/>
        </p:nvSpPr>
        <p:spPr>
          <a:xfrm>
            <a:off x="4209863" y="1189982"/>
            <a:ext cx="5400000" cy="504056"/>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fontAlgn="ctr" hangingPunct="1">
              <a:defRPr/>
            </a:pPr>
            <a:r>
              <a:rPr lang="es-CO" sz="1600" b="1" dirty="0">
                <a:solidFill>
                  <a:schemeClr val="bg1"/>
                </a:solidFill>
              </a:rPr>
              <a:t>OBJETIVOS</a:t>
            </a:r>
          </a:p>
        </p:txBody>
      </p:sp>
      <p:sp>
        <p:nvSpPr>
          <p:cNvPr id="17" name="Rectángulo redondeado 16"/>
          <p:cNvSpPr/>
          <p:nvPr/>
        </p:nvSpPr>
        <p:spPr>
          <a:xfrm>
            <a:off x="4210937" y="1844824"/>
            <a:ext cx="5400000" cy="727467"/>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algn="just" fontAlgn="ctr">
              <a:defRPr/>
            </a:pPr>
            <a:r>
              <a:rPr lang="es-MX" sz="1400" dirty="0">
                <a:solidFill>
                  <a:schemeClr val="accent6">
                    <a:lumMod val="50000"/>
                  </a:schemeClr>
                </a:solidFill>
              </a:rPr>
              <a:t>2.1. Gestionar adecuadamente la etapa de pre-construcción de los proyectos para su terminación oportuna, garantizando el uso eficiente de recursos. </a:t>
            </a:r>
            <a:endParaRPr lang="es-CO" sz="1400" dirty="0">
              <a:solidFill>
                <a:schemeClr val="accent6">
                  <a:lumMod val="50000"/>
                </a:schemeClr>
              </a:solidFill>
            </a:endParaRPr>
          </a:p>
        </p:txBody>
      </p:sp>
      <p:sp>
        <p:nvSpPr>
          <p:cNvPr id="18" name="Rectángulo redondeado 17">
            <a:hlinkClick r:id="rId3" action="ppaction://hlinkpres?slideindex=1&amp;slidetitle="/>
          </p:cNvPr>
          <p:cNvSpPr/>
          <p:nvPr/>
        </p:nvSpPr>
        <p:spPr>
          <a:xfrm>
            <a:off x="4209863" y="2716307"/>
            <a:ext cx="5400000" cy="568677"/>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algn="just" eaLnBrk="1" fontAlgn="ctr" hangingPunct="1">
              <a:defRPr/>
            </a:pPr>
            <a:r>
              <a:rPr lang="es-MX" sz="1400" dirty="0">
                <a:solidFill>
                  <a:schemeClr val="accent6">
                    <a:lumMod val="50000"/>
                  </a:schemeClr>
                </a:solidFill>
              </a:rPr>
              <a:t>2.2. Terminar en tiempo y calidad  las obras y planes de inversión programados, logrando el cumplimiento de las  metas del PND</a:t>
            </a:r>
            <a:r>
              <a:rPr lang="es-ES" sz="1400" dirty="0">
                <a:solidFill>
                  <a:schemeClr val="accent6">
                    <a:lumMod val="50000"/>
                  </a:schemeClr>
                </a:solidFill>
              </a:rPr>
              <a:t>.</a:t>
            </a:r>
            <a:endParaRPr lang="es-CO" sz="1400" dirty="0">
              <a:solidFill>
                <a:schemeClr val="accent6">
                  <a:lumMod val="50000"/>
                </a:schemeClr>
              </a:solidFill>
            </a:endParaRPr>
          </a:p>
        </p:txBody>
      </p:sp>
      <p:sp>
        <p:nvSpPr>
          <p:cNvPr id="19" name="Rectángulo redondeado 18"/>
          <p:cNvSpPr/>
          <p:nvPr/>
        </p:nvSpPr>
        <p:spPr>
          <a:xfrm>
            <a:off x="4209863" y="3446625"/>
            <a:ext cx="5400000" cy="545465"/>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algn="just" eaLnBrk="1" fontAlgn="ctr" hangingPunct="1">
              <a:defRPr/>
            </a:pPr>
            <a:r>
              <a:rPr lang="es-MX" sz="1400" dirty="0">
                <a:solidFill>
                  <a:schemeClr val="accent6">
                    <a:lumMod val="50000"/>
                  </a:schemeClr>
                </a:solidFill>
              </a:rPr>
              <a:t>2.3. Desarrollar e implementar herramientas, metodologías y sistemas para el  control y seguimiento integral  y eficiente de los proyectos.</a:t>
            </a:r>
            <a:endParaRPr lang="es-CO" sz="1400" dirty="0">
              <a:solidFill>
                <a:schemeClr val="accent6">
                  <a:lumMod val="50000"/>
                </a:schemeClr>
              </a:solidFill>
            </a:endParaRPr>
          </a:p>
        </p:txBody>
      </p:sp>
      <p:sp>
        <p:nvSpPr>
          <p:cNvPr id="10" name="Rectángulo redondeado 9"/>
          <p:cNvSpPr/>
          <p:nvPr/>
        </p:nvSpPr>
        <p:spPr>
          <a:xfrm>
            <a:off x="4209863" y="4136105"/>
            <a:ext cx="5400000" cy="576065"/>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algn="just" eaLnBrk="1" fontAlgn="ctr" hangingPunct="1">
              <a:defRPr/>
            </a:pPr>
            <a:r>
              <a:rPr lang="es-MX" sz="1400" dirty="0">
                <a:solidFill>
                  <a:schemeClr val="accent6">
                    <a:lumMod val="50000"/>
                  </a:schemeClr>
                </a:solidFill>
              </a:rPr>
              <a:t>2.4. </a:t>
            </a:r>
            <a:r>
              <a:rPr lang="es-MX" sz="1400" dirty="0">
                <a:solidFill>
                  <a:schemeClr val="tx1"/>
                </a:solidFill>
                <a:latin typeface="Calibri" panose="020F0502020204030204" pitchFamily="34" charset="0"/>
              </a:rPr>
              <a:t>Estandarizar los criterios y mecanismos legales para la resolución de conflictos,  optimizando la defensa de los intereses del Estado.</a:t>
            </a:r>
            <a:endParaRPr lang="es-CO" sz="1400" dirty="0">
              <a:solidFill>
                <a:schemeClr val="accent6">
                  <a:lumMod val="50000"/>
                </a:schemeClr>
              </a:solidFill>
            </a:endParaRPr>
          </a:p>
        </p:txBody>
      </p:sp>
      <p:sp>
        <p:nvSpPr>
          <p:cNvPr id="22" name="Rectángulo redondeado 9"/>
          <p:cNvSpPr/>
          <p:nvPr/>
        </p:nvSpPr>
        <p:spPr>
          <a:xfrm>
            <a:off x="4209863" y="5504258"/>
            <a:ext cx="5400000" cy="517030"/>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algn="just">
              <a:defRPr/>
            </a:pPr>
            <a:r>
              <a:rPr lang="es-MX" sz="1400" dirty="0">
                <a:solidFill>
                  <a:schemeClr val="accent6">
                    <a:lumMod val="50000"/>
                  </a:schemeClr>
                </a:solidFill>
              </a:rPr>
              <a:t>2.6. Mantener la articulación de las interventorías a los fines esenciales de la Agencia Nacional de Infraestructura-ANI</a:t>
            </a:r>
            <a:r>
              <a:rPr lang="es-ES" sz="1400" dirty="0">
                <a:solidFill>
                  <a:schemeClr val="accent6">
                    <a:lumMod val="50000"/>
                  </a:schemeClr>
                </a:solidFill>
              </a:rPr>
              <a:t>. </a:t>
            </a:r>
            <a:endParaRPr lang="es-MX" sz="1400" dirty="0">
              <a:solidFill>
                <a:schemeClr val="accent6">
                  <a:lumMod val="50000"/>
                </a:schemeClr>
              </a:solidFill>
            </a:endParaRPr>
          </a:p>
        </p:txBody>
      </p:sp>
      <p:sp>
        <p:nvSpPr>
          <p:cNvPr id="13" name="Rectángulo redondeado 19"/>
          <p:cNvSpPr/>
          <p:nvPr/>
        </p:nvSpPr>
        <p:spPr>
          <a:xfrm>
            <a:off x="4209863" y="4856186"/>
            <a:ext cx="5400000" cy="504056"/>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eaLnBrk="1" fontAlgn="ctr" hangingPunct="1">
              <a:defRPr/>
            </a:pPr>
            <a:r>
              <a:rPr lang="es-MX" sz="1400" dirty="0">
                <a:solidFill>
                  <a:schemeClr val="accent6">
                    <a:lumMod val="50000"/>
                  </a:schemeClr>
                </a:solidFill>
              </a:rPr>
              <a:t>2.5.</a:t>
            </a:r>
            <a:r>
              <a:rPr lang="es-ES" sz="1400" dirty="0">
                <a:solidFill>
                  <a:schemeClr val="accent6">
                    <a:lumMod val="50000"/>
                  </a:schemeClr>
                </a:solidFill>
              </a:rPr>
              <a:t> </a:t>
            </a:r>
            <a:r>
              <a:rPr lang="es-MX" sz="1400" dirty="0">
                <a:solidFill>
                  <a:schemeClr val="accent6">
                    <a:lumMod val="50000"/>
                  </a:schemeClr>
                </a:solidFill>
              </a:rPr>
              <a:t>Fortalecer estrategias y herramientas que garanticen una adecuada gestión de riesgos de la entidad</a:t>
            </a:r>
            <a:r>
              <a:rPr lang="es-ES" sz="1400" dirty="0">
                <a:solidFill>
                  <a:schemeClr val="accent6">
                    <a:lumMod val="50000"/>
                  </a:schemeClr>
                </a:solidFill>
              </a:rPr>
              <a:t>.</a:t>
            </a:r>
            <a:endParaRPr lang="es-CO" sz="1400" dirty="0">
              <a:solidFill>
                <a:schemeClr val="accent6">
                  <a:lumMod val="50000"/>
                </a:schemeClr>
              </a:solidFill>
            </a:endParaRPr>
          </a:p>
        </p:txBody>
      </p:sp>
    </p:spTree>
    <p:extLst>
      <p:ext uri="{BB962C8B-B14F-4D97-AF65-F5344CB8AC3E}">
        <p14:creationId xmlns:p14="http://schemas.microsoft.com/office/powerpoint/2010/main" val="740789720"/>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0" y="324520"/>
            <a:ext cx="9906000" cy="584200"/>
          </a:xfrm>
          <a:prstGeom prst="rect">
            <a:avLst/>
          </a:prstGeom>
        </p:spPr>
        <p:txBody>
          <a:bodyPr>
            <a:spAutoFit/>
          </a:bodyPr>
          <a:lstStyle/>
          <a:p>
            <a:pPr algn="ctr" eaLnBrk="1" hangingPunct="1">
              <a:defRPr/>
            </a:pPr>
            <a:r>
              <a:rPr lang="es-CO" sz="3200" b="1" spc="50" dirty="0">
                <a:ln w="11430"/>
                <a:solidFill>
                  <a:schemeClr val="accent6">
                    <a:lumMod val="75000"/>
                  </a:schemeClr>
                </a:solidFill>
                <a:latin typeface="+mj-lt"/>
                <a:ea typeface="Helvetica Neue Bold Condensed" charset="0"/>
                <a:cs typeface="Impact"/>
              </a:rPr>
              <a:t>FOCOS ESTRATÉGICOS</a:t>
            </a:r>
          </a:p>
        </p:txBody>
      </p:sp>
      <p:sp>
        <p:nvSpPr>
          <p:cNvPr id="2" name="Rectángulo redondeado 1"/>
          <p:cNvSpPr/>
          <p:nvPr/>
        </p:nvSpPr>
        <p:spPr>
          <a:xfrm>
            <a:off x="489943" y="1186542"/>
            <a:ext cx="3598960" cy="504056"/>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fontAlgn="ctr" hangingPunct="1">
              <a:defRPr/>
            </a:pPr>
            <a:r>
              <a:rPr lang="es-CO" b="1" dirty="0">
                <a:solidFill>
                  <a:schemeClr val="bg1"/>
                </a:solidFill>
              </a:rPr>
              <a:t>FOCOS ESTRATÉGICOS</a:t>
            </a:r>
          </a:p>
        </p:txBody>
      </p:sp>
      <p:sp>
        <p:nvSpPr>
          <p:cNvPr id="14" name="Rectángulo redondeado 13">
            <a:hlinkClick r:id="rId2" action="ppaction://hlinkfile"/>
          </p:cNvPr>
          <p:cNvSpPr/>
          <p:nvPr/>
        </p:nvSpPr>
        <p:spPr>
          <a:xfrm>
            <a:off x="416496" y="1968420"/>
            <a:ext cx="3672407" cy="3836844"/>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algn="just" eaLnBrk="1" fontAlgn="ctr" hangingPunct="1">
              <a:defRPr/>
            </a:pPr>
            <a:r>
              <a:rPr lang="es-MX" sz="1600" dirty="0">
                <a:solidFill>
                  <a:schemeClr val="accent6">
                    <a:lumMod val="50000"/>
                  </a:schemeClr>
                </a:solidFill>
              </a:rPr>
              <a:t>3.  Generar confianza en los ciudadanos, Estado, inversionistas, y usuarios de la infraestructura, promoviendo transparencia y participación.</a:t>
            </a:r>
            <a:endParaRPr lang="es-CO" sz="1600" dirty="0">
              <a:solidFill>
                <a:schemeClr val="accent6">
                  <a:lumMod val="50000"/>
                </a:schemeClr>
              </a:solidFill>
            </a:endParaRPr>
          </a:p>
        </p:txBody>
      </p:sp>
      <p:sp>
        <p:nvSpPr>
          <p:cNvPr id="15" name="Rectángulo redondeado 14"/>
          <p:cNvSpPr/>
          <p:nvPr/>
        </p:nvSpPr>
        <p:spPr>
          <a:xfrm>
            <a:off x="4305528" y="1186542"/>
            <a:ext cx="5400000" cy="504056"/>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fontAlgn="ctr" hangingPunct="1">
              <a:defRPr/>
            </a:pPr>
            <a:r>
              <a:rPr lang="es-CO" b="1" dirty="0">
                <a:solidFill>
                  <a:schemeClr val="bg1"/>
                </a:solidFill>
              </a:rPr>
              <a:t>OBJETIVOS</a:t>
            </a:r>
          </a:p>
        </p:txBody>
      </p:sp>
      <p:sp>
        <p:nvSpPr>
          <p:cNvPr id="17" name="Rectángulo redondeado 16"/>
          <p:cNvSpPr/>
          <p:nvPr/>
        </p:nvSpPr>
        <p:spPr>
          <a:xfrm>
            <a:off x="4305528" y="1988840"/>
            <a:ext cx="5400000" cy="576064"/>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eaLnBrk="1" fontAlgn="ctr" hangingPunct="1">
              <a:defRPr/>
            </a:pPr>
            <a:r>
              <a:rPr lang="es-MX" sz="1400" dirty="0">
                <a:solidFill>
                  <a:schemeClr val="accent6">
                    <a:lumMod val="50000"/>
                  </a:schemeClr>
                </a:solidFill>
              </a:rPr>
              <a:t>3.1. Fortalecer las estrategias y herramientas que garanticen transparencia y confiabilidad en todas las gestiones de la entidad</a:t>
            </a:r>
            <a:r>
              <a:rPr lang="es-ES" sz="1400" dirty="0">
                <a:solidFill>
                  <a:schemeClr val="accent6">
                    <a:lumMod val="50000"/>
                  </a:schemeClr>
                </a:solidFill>
              </a:rPr>
              <a:t>.</a:t>
            </a:r>
            <a:endParaRPr lang="es-CO" sz="1400" dirty="0">
              <a:solidFill>
                <a:schemeClr val="accent6">
                  <a:lumMod val="50000"/>
                </a:schemeClr>
              </a:solidFill>
            </a:endParaRPr>
          </a:p>
        </p:txBody>
      </p:sp>
      <p:sp>
        <p:nvSpPr>
          <p:cNvPr id="18" name="Rectángulo redondeado 17"/>
          <p:cNvSpPr/>
          <p:nvPr/>
        </p:nvSpPr>
        <p:spPr>
          <a:xfrm>
            <a:off x="4305528" y="2708920"/>
            <a:ext cx="5400000" cy="541544"/>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eaLnBrk="1" fontAlgn="ctr" hangingPunct="1">
              <a:defRPr/>
            </a:pPr>
            <a:r>
              <a:rPr lang="es-MX" sz="1400" dirty="0">
                <a:solidFill>
                  <a:schemeClr val="accent6">
                    <a:lumMod val="50000"/>
                  </a:schemeClr>
                </a:solidFill>
              </a:rPr>
              <a:t>3.2. Implementar mecanismos periódicos y participativos de rendición de cuentas.</a:t>
            </a:r>
            <a:endParaRPr lang="es-CO" sz="1400" dirty="0">
              <a:solidFill>
                <a:schemeClr val="accent6">
                  <a:lumMod val="50000"/>
                </a:schemeClr>
              </a:solidFill>
            </a:endParaRPr>
          </a:p>
        </p:txBody>
      </p:sp>
      <p:sp>
        <p:nvSpPr>
          <p:cNvPr id="19" name="Rectángulo redondeado 18"/>
          <p:cNvSpPr/>
          <p:nvPr/>
        </p:nvSpPr>
        <p:spPr>
          <a:xfrm>
            <a:off x="4305528" y="3365128"/>
            <a:ext cx="5400000" cy="511397"/>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eaLnBrk="1" fontAlgn="ctr" hangingPunct="1">
              <a:defRPr/>
            </a:pPr>
            <a:r>
              <a:rPr lang="es-MX" sz="1400" dirty="0">
                <a:solidFill>
                  <a:schemeClr val="accent6">
                    <a:lumMod val="50000"/>
                  </a:schemeClr>
                </a:solidFill>
              </a:rPr>
              <a:t>3.3. Mantener una comunicación, interacción y gestión efectiva con las demás Entidades Públicas.</a:t>
            </a:r>
            <a:endParaRPr lang="es-CO" sz="1400" dirty="0">
              <a:solidFill>
                <a:schemeClr val="accent6">
                  <a:lumMod val="50000"/>
                </a:schemeClr>
              </a:solidFill>
            </a:endParaRPr>
          </a:p>
        </p:txBody>
      </p:sp>
      <p:sp>
        <p:nvSpPr>
          <p:cNvPr id="11" name="Rectángulo redondeado 10"/>
          <p:cNvSpPr/>
          <p:nvPr/>
        </p:nvSpPr>
        <p:spPr>
          <a:xfrm>
            <a:off x="4305528" y="4005063"/>
            <a:ext cx="5400000" cy="474681"/>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eaLnBrk="1" fontAlgn="ctr" hangingPunct="1">
              <a:defRPr/>
            </a:pPr>
            <a:r>
              <a:rPr lang="es-MX" sz="1400" dirty="0">
                <a:solidFill>
                  <a:schemeClr val="accent6">
                    <a:lumMod val="50000"/>
                  </a:schemeClr>
                </a:solidFill>
              </a:rPr>
              <a:t>3.4. Desarrollar herramientas para la divulgación oportuna de información confiable y relevante.</a:t>
            </a:r>
            <a:endParaRPr lang="es-CO" sz="1400" dirty="0">
              <a:solidFill>
                <a:schemeClr val="accent6">
                  <a:lumMod val="50000"/>
                </a:schemeClr>
              </a:solidFill>
            </a:endParaRPr>
          </a:p>
        </p:txBody>
      </p:sp>
      <p:sp>
        <p:nvSpPr>
          <p:cNvPr id="25" name="Rectángulo redondeado 19"/>
          <p:cNvSpPr/>
          <p:nvPr/>
        </p:nvSpPr>
        <p:spPr>
          <a:xfrm>
            <a:off x="4305528" y="4599452"/>
            <a:ext cx="5400000" cy="485732"/>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eaLnBrk="1" fontAlgn="ctr" hangingPunct="1">
              <a:defRPr/>
            </a:pPr>
            <a:r>
              <a:rPr lang="es-MX" sz="1400" dirty="0">
                <a:solidFill>
                  <a:schemeClr val="accent6">
                    <a:lumMod val="50000"/>
                  </a:schemeClr>
                </a:solidFill>
              </a:rPr>
              <a:t>3.5. Desarrollar procesos efectivos para la gestión predial, social y ambiental.</a:t>
            </a:r>
          </a:p>
        </p:txBody>
      </p:sp>
      <p:sp>
        <p:nvSpPr>
          <p:cNvPr id="26" name="Rectángulo redondeado 10"/>
          <p:cNvSpPr/>
          <p:nvPr/>
        </p:nvSpPr>
        <p:spPr>
          <a:xfrm>
            <a:off x="4280738" y="5229200"/>
            <a:ext cx="5400000" cy="576064"/>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eaLnBrk="1" fontAlgn="ctr" hangingPunct="1">
              <a:defRPr/>
            </a:pPr>
            <a:r>
              <a:rPr lang="es-MX" sz="1400" dirty="0">
                <a:solidFill>
                  <a:schemeClr val="accent6">
                    <a:lumMod val="50000"/>
                  </a:schemeClr>
                </a:solidFill>
              </a:rPr>
              <a:t>3.6. Adelantar acciones para generar reconocimiento, favorabilidad y seguimiento por formadores de opinión</a:t>
            </a:r>
            <a:r>
              <a:rPr lang="es-ES" sz="1400" dirty="0">
                <a:solidFill>
                  <a:schemeClr val="accent6">
                    <a:lumMod val="50000"/>
                  </a:schemeClr>
                </a:solidFill>
              </a:rPr>
              <a:t>.</a:t>
            </a:r>
            <a:endParaRPr lang="es-CO" sz="1400" dirty="0">
              <a:solidFill>
                <a:schemeClr val="accent6">
                  <a:lumMod val="50000"/>
                </a:schemeClr>
              </a:solidFill>
            </a:endParaRPr>
          </a:p>
        </p:txBody>
      </p:sp>
    </p:spTree>
    <p:extLst>
      <p:ext uri="{BB962C8B-B14F-4D97-AF65-F5344CB8AC3E}">
        <p14:creationId xmlns:p14="http://schemas.microsoft.com/office/powerpoint/2010/main" val="1339134252"/>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200472" y="334643"/>
            <a:ext cx="9906000" cy="584200"/>
          </a:xfrm>
          <a:prstGeom prst="rect">
            <a:avLst/>
          </a:prstGeom>
        </p:spPr>
        <p:txBody>
          <a:bodyPr>
            <a:spAutoFit/>
          </a:bodyPr>
          <a:lstStyle/>
          <a:p>
            <a:pPr algn="ctr" eaLnBrk="1" hangingPunct="1">
              <a:defRPr/>
            </a:pPr>
            <a:r>
              <a:rPr lang="es-CO" sz="3200" b="1" spc="50" dirty="0">
                <a:ln w="11430"/>
                <a:solidFill>
                  <a:schemeClr val="accent6">
                    <a:lumMod val="75000"/>
                  </a:schemeClr>
                </a:solidFill>
                <a:latin typeface="+mj-lt"/>
                <a:ea typeface="Helvetica Neue Bold Condensed" charset="0"/>
                <a:cs typeface="Impact"/>
              </a:rPr>
              <a:t>FOCOS ESTRATÉGICOS</a:t>
            </a:r>
          </a:p>
        </p:txBody>
      </p:sp>
      <p:sp>
        <p:nvSpPr>
          <p:cNvPr id="14" name="Rectángulo redondeado 13">
            <a:hlinkClick r:id="rId3" action="ppaction://hlinkfile"/>
          </p:cNvPr>
          <p:cNvSpPr/>
          <p:nvPr/>
        </p:nvSpPr>
        <p:spPr>
          <a:xfrm>
            <a:off x="416496" y="1916832"/>
            <a:ext cx="3528392" cy="3800646"/>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algn="just" eaLnBrk="1" fontAlgn="ctr" hangingPunct="1">
              <a:defRPr/>
            </a:pPr>
            <a:r>
              <a:rPr lang="es-MX" sz="1600" dirty="0">
                <a:solidFill>
                  <a:schemeClr val="accent6">
                    <a:lumMod val="50000"/>
                  </a:schemeClr>
                </a:solidFill>
              </a:rPr>
              <a:t>4. Fortalecer la gestión y toma de decisiones oportunas, basados en el trabajo en equipo que permita la consolidación de una Agencia competitiva con solidez técnica y ética</a:t>
            </a:r>
            <a:r>
              <a:rPr lang="es-ES" sz="1600" dirty="0">
                <a:solidFill>
                  <a:schemeClr val="accent6">
                    <a:lumMod val="50000"/>
                  </a:schemeClr>
                </a:solidFill>
              </a:rPr>
              <a:t>.</a:t>
            </a:r>
          </a:p>
        </p:txBody>
      </p:sp>
      <p:sp>
        <p:nvSpPr>
          <p:cNvPr id="21" name="Rectángulo redondeado 16"/>
          <p:cNvSpPr/>
          <p:nvPr/>
        </p:nvSpPr>
        <p:spPr>
          <a:xfrm>
            <a:off x="4216021" y="2789659"/>
            <a:ext cx="5400000" cy="493328"/>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eaLnBrk="1" fontAlgn="ctr" hangingPunct="1">
              <a:defRPr/>
            </a:pPr>
            <a:r>
              <a:rPr lang="es-MX" sz="1400" dirty="0">
                <a:solidFill>
                  <a:schemeClr val="accent6">
                    <a:lumMod val="50000"/>
                  </a:schemeClr>
                </a:solidFill>
              </a:rPr>
              <a:t>4.2. Promover la administración digital de la Agencia Nacional de Infraestructura</a:t>
            </a:r>
            <a:r>
              <a:rPr lang="es-MX" sz="1400" dirty="0">
                <a:solidFill>
                  <a:schemeClr val="tx1"/>
                </a:solidFill>
                <a:latin typeface="Calibri" panose="020F0502020204030204" pitchFamily="34" charset="0"/>
              </a:rPr>
              <a:t> </a:t>
            </a:r>
            <a:r>
              <a:rPr lang="es-MX" sz="1400" dirty="0">
                <a:solidFill>
                  <a:schemeClr val="accent6">
                    <a:lumMod val="50000"/>
                  </a:schemeClr>
                </a:solidFill>
              </a:rPr>
              <a:t> </a:t>
            </a:r>
            <a:endParaRPr lang="es-CO" sz="1400" dirty="0">
              <a:solidFill>
                <a:schemeClr val="accent6">
                  <a:lumMod val="50000"/>
                </a:schemeClr>
              </a:solidFill>
            </a:endParaRPr>
          </a:p>
        </p:txBody>
      </p:sp>
      <p:sp>
        <p:nvSpPr>
          <p:cNvPr id="23" name="Rectángulo redondeado 19"/>
          <p:cNvSpPr/>
          <p:nvPr/>
        </p:nvSpPr>
        <p:spPr>
          <a:xfrm>
            <a:off x="4219543" y="3365723"/>
            <a:ext cx="5400000" cy="715868"/>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fontAlgn="ctr">
              <a:defRPr/>
            </a:pPr>
            <a:r>
              <a:rPr lang="es-MX" sz="1400" dirty="0">
                <a:solidFill>
                  <a:schemeClr val="accent6">
                    <a:lumMod val="50000"/>
                  </a:schemeClr>
                </a:solidFill>
              </a:rPr>
              <a:t>4.3.</a:t>
            </a:r>
            <a:r>
              <a:rPr lang="es-ES" sz="1400" dirty="0">
                <a:solidFill>
                  <a:schemeClr val="accent6">
                    <a:lumMod val="50000"/>
                  </a:schemeClr>
                </a:solidFill>
              </a:rPr>
              <a:t> </a:t>
            </a:r>
            <a:r>
              <a:rPr lang="es-MX" sz="1400" dirty="0">
                <a:solidFill>
                  <a:schemeClr val="accent6">
                    <a:lumMod val="50000"/>
                  </a:schemeClr>
                </a:solidFill>
              </a:rPr>
              <a:t>Fortalecer y mantener el Sistema Integrado de Gestión que optimice los procesos basados en el mejoramiento continuo,  articulando la gestión de los equipos a la planeación estratégica.</a:t>
            </a:r>
            <a:endParaRPr lang="es-ES" sz="1400" dirty="0">
              <a:solidFill>
                <a:schemeClr val="accent6">
                  <a:lumMod val="50000"/>
                </a:schemeClr>
              </a:solidFill>
            </a:endParaRPr>
          </a:p>
        </p:txBody>
      </p:sp>
      <p:sp>
        <p:nvSpPr>
          <p:cNvPr id="24" name="Rectángulo redondeado 19"/>
          <p:cNvSpPr/>
          <p:nvPr/>
        </p:nvSpPr>
        <p:spPr>
          <a:xfrm>
            <a:off x="4216022" y="4225607"/>
            <a:ext cx="5400000" cy="466007"/>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eaLnBrk="1" fontAlgn="ctr" hangingPunct="1">
              <a:defRPr/>
            </a:pPr>
            <a:r>
              <a:rPr lang="es-MX" sz="1400" dirty="0">
                <a:solidFill>
                  <a:schemeClr val="accent6">
                    <a:lumMod val="50000"/>
                  </a:schemeClr>
                </a:solidFill>
              </a:rPr>
              <a:t>4.4.</a:t>
            </a:r>
            <a:r>
              <a:rPr lang="es-ES" sz="1400" dirty="0">
                <a:solidFill>
                  <a:schemeClr val="accent6">
                    <a:lumMod val="50000"/>
                  </a:schemeClr>
                </a:solidFill>
              </a:rPr>
              <a:t> </a:t>
            </a:r>
            <a:r>
              <a:rPr lang="es-MX" sz="1400" dirty="0">
                <a:solidFill>
                  <a:schemeClr val="accent6">
                    <a:lumMod val="50000"/>
                  </a:schemeClr>
                </a:solidFill>
              </a:rPr>
              <a:t>Implementar estrategias y herramientas de gestión del conocimiento para fortalecer la toma de decisiones.</a:t>
            </a:r>
            <a:endParaRPr lang="es-CO" sz="1400" dirty="0">
              <a:solidFill>
                <a:schemeClr val="accent6">
                  <a:lumMod val="50000"/>
                </a:schemeClr>
              </a:solidFill>
            </a:endParaRPr>
          </a:p>
        </p:txBody>
      </p:sp>
      <p:sp>
        <p:nvSpPr>
          <p:cNvPr id="16" name="Rectángulo redondeado 9"/>
          <p:cNvSpPr/>
          <p:nvPr/>
        </p:nvSpPr>
        <p:spPr>
          <a:xfrm>
            <a:off x="4197424" y="4835630"/>
            <a:ext cx="5400000" cy="881848"/>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fontAlgn="ctr">
              <a:defRPr/>
            </a:pPr>
            <a:r>
              <a:rPr lang="es-MX" sz="1400" dirty="0">
                <a:solidFill>
                  <a:schemeClr val="accent6">
                    <a:lumMod val="50000"/>
                  </a:schemeClr>
                </a:solidFill>
              </a:rPr>
              <a:t>4.5. Gestionar la consecución, ejecución y control de los recursos físicos y financieros de manera  oportuna y eficiente, que permita el adecuado funcionamiento de la Entidad y  desarrollo de los proyectos a su cargo.</a:t>
            </a:r>
          </a:p>
        </p:txBody>
      </p:sp>
      <p:sp>
        <p:nvSpPr>
          <p:cNvPr id="19" name="Rectángulo redondeado 18"/>
          <p:cNvSpPr/>
          <p:nvPr/>
        </p:nvSpPr>
        <p:spPr>
          <a:xfrm>
            <a:off x="4216023" y="1929097"/>
            <a:ext cx="5400000" cy="721353"/>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fontAlgn="ctr">
              <a:defRPr/>
            </a:pPr>
            <a:r>
              <a:rPr lang="es-MX" sz="1400" dirty="0">
                <a:solidFill>
                  <a:schemeClr val="accent6">
                    <a:lumMod val="50000"/>
                  </a:schemeClr>
                </a:solidFill>
              </a:rPr>
              <a:t>4.1. Desarrollar estrategias y mecanismos de trabajo en equipo que fortalezcan el Talento Humano y  promuevan un clima organizacional motivado y armónico.</a:t>
            </a:r>
            <a:endParaRPr lang="es-CO" sz="1400" dirty="0">
              <a:solidFill>
                <a:schemeClr val="accent6">
                  <a:lumMod val="50000"/>
                </a:schemeClr>
              </a:solidFill>
            </a:endParaRPr>
          </a:p>
        </p:txBody>
      </p:sp>
      <p:sp>
        <p:nvSpPr>
          <p:cNvPr id="17" name="Rectángulo redondeado 16"/>
          <p:cNvSpPr/>
          <p:nvPr/>
        </p:nvSpPr>
        <p:spPr>
          <a:xfrm>
            <a:off x="574366" y="1268760"/>
            <a:ext cx="3370522" cy="504056"/>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fontAlgn="ctr" hangingPunct="1">
              <a:defRPr/>
            </a:pPr>
            <a:r>
              <a:rPr lang="es-CO" sz="1600" b="1" dirty="0">
                <a:solidFill>
                  <a:schemeClr val="bg1"/>
                </a:solidFill>
              </a:rPr>
              <a:t>FOCOS ESTRATÉGICOS</a:t>
            </a:r>
          </a:p>
        </p:txBody>
      </p:sp>
      <p:sp>
        <p:nvSpPr>
          <p:cNvPr id="18" name="Rectángulo redondeado 17"/>
          <p:cNvSpPr/>
          <p:nvPr/>
        </p:nvSpPr>
        <p:spPr>
          <a:xfrm>
            <a:off x="4209863" y="1267813"/>
            <a:ext cx="5400000" cy="504056"/>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fontAlgn="ctr" hangingPunct="1">
              <a:defRPr/>
            </a:pPr>
            <a:r>
              <a:rPr lang="es-CO" sz="1600" b="1" dirty="0">
                <a:solidFill>
                  <a:schemeClr val="bg1"/>
                </a:solidFill>
              </a:rPr>
              <a:t>OBJETIVOS</a:t>
            </a:r>
          </a:p>
        </p:txBody>
      </p:sp>
    </p:spTree>
    <p:extLst>
      <p:ext uri="{BB962C8B-B14F-4D97-AF65-F5344CB8AC3E}">
        <p14:creationId xmlns:p14="http://schemas.microsoft.com/office/powerpoint/2010/main" val="584841718"/>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l="21933" t="29974" r="23795" b="19643"/>
          <a:stretch>
            <a:fillRect/>
          </a:stretch>
        </p:blipFill>
        <p:spPr bwMode="auto">
          <a:xfrm>
            <a:off x="-4763" y="1341438"/>
            <a:ext cx="9910763" cy="552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4 Rectángulo"/>
          <p:cNvSpPr>
            <a:spLocks noChangeArrowheads="1"/>
          </p:cNvSpPr>
          <p:nvPr/>
        </p:nvSpPr>
        <p:spPr bwMode="auto">
          <a:xfrm>
            <a:off x="128464" y="189559"/>
            <a:ext cx="9906001"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37931725" indent="-37474525">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s-CO" altLang="es-MX" sz="2800" b="1" dirty="0">
                <a:solidFill>
                  <a:srgbClr val="406FA7"/>
                </a:solidFill>
                <a:latin typeface="Calibri" pitchFamily="-65" charset="0"/>
              </a:rPr>
              <a:t>ALINEACION PLANEACIÓN ESTRATEGICA</a:t>
            </a:r>
          </a:p>
          <a:p>
            <a:pPr algn="ctr"/>
            <a:r>
              <a:rPr lang="es-CO" altLang="es-MX" sz="2000" b="1" dirty="0">
                <a:solidFill>
                  <a:srgbClr val="406FA7"/>
                </a:solidFill>
                <a:latin typeface="Calibri" pitchFamily="-65" charset="0"/>
              </a:rPr>
              <a:t>Decreto 2482 de diciembre 3 de 2012</a:t>
            </a:r>
          </a:p>
          <a:p>
            <a:pPr algn="ctr"/>
            <a:endParaRPr lang="es-CO" altLang="es-MX" sz="2000" b="1" dirty="0">
              <a:solidFill>
                <a:srgbClr val="406FA7"/>
              </a:solidFill>
              <a:latin typeface="Calibri" pitchFamily="-65" charset="0"/>
            </a:endParaRPr>
          </a:p>
        </p:txBody>
      </p:sp>
      <p:sp>
        <p:nvSpPr>
          <p:cNvPr id="2" name="1 Rectángulo"/>
          <p:cNvSpPr/>
          <p:nvPr/>
        </p:nvSpPr>
        <p:spPr>
          <a:xfrm>
            <a:off x="1064568" y="1341438"/>
            <a:ext cx="792088" cy="863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solidFill>
                <a:schemeClr val="bg1"/>
              </a:solidFill>
            </a:endParaRPr>
          </a:p>
        </p:txBody>
      </p:sp>
      <p:pic>
        <p:nvPicPr>
          <p:cNvPr id="2150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438" y="1535237"/>
            <a:ext cx="1039579" cy="475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1758820" y="2204864"/>
            <a:ext cx="1301379"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solidFill>
                  <a:schemeClr val="accent2">
                    <a:lumMod val="75000"/>
                  </a:schemeClr>
                </a:solidFill>
              </a:rPr>
              <a:t>PMT</a:t>
            </a:r>
            <a:endParaRPr lang="es-CO" b="1" dirty="0">
              <a:solidFill>
                <a:schemeClr val="accent2">
                  <a:lumMod val="75000"/>
                </a:schemeClr>
              </a:solidFill>
            </a:endParaRPr>
          </a:p>
        </p:txBody>
      </p:sp>
      <p:pic>
        <p:nvPicPr>
          <p:cNvPr id="7" name="Picture 2" descr="D:\Cesar\Manual de imagen Gobierno 2014\Logos nuevos\MINTRANSPORTE-01.jpg"/>
          <p:cNvPicPr>
            <a:picLocks noChangeAspect="1" noChangeArrowheads="1"/>
          </p:cNvPicPr>
          <p:nvPr/>
        </p:nvPicPr>
        <p:blipFill>
          <a:blip r:embed="rId4" cstate="print"/>
          <a:srcRect l="6635" t="31484" r="4896" b="37032"/>
          <a:stretch>
            <a:fillRect/>
          </a:stretch>
        </p:blipFill>
        <p:spPr bwMode="auto">
          <a:xfrm>
            <a:off x="2288704" y="2204864"/>
            <a:ext cx="1335121" cy="445689"/>
          </a:xfrm>
          <a:prstGeom prst="rect">
            <a:avLst/>
          </a:prstGeom>
          <a:noFill/>
        </p:spPr>
      </p:pic>
    </p:spTree>
    <p:extLst>
      <p:ext uri="{BB962C8B-B14F-4D97-AF65-F5344CB8AC3E}">
        <p14:creationId xmlns:p14="http://schemas.microsoft.com/office/powerpoint/2010/main" val="1285143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96816" y="1124744"/>
            <a:ext cx="1368152" cy="1152128"/>
          </a:xfrm>
          <a:prstGeom prst="rect">
            <a:avLst/>
          </a:prstGeom>
          <a:solidFill>
            <a:schemeClr val="accent4">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sz="1700" b="1" dirty="0">
                <a:solidFill>
                  <a:schemeClr val="accent6">
                    <a:lumMod val="50000"/>
                  </a:schemeClr>
                </a:solidFill>
              </a:rPr>
              <a:t>Colombia en </a:t>
            </a:r>
            <a:r>
              <a:rPr lang="es-ES" sz="1700" b="1" dirty="0">
                <a:solidFill>
                  <a:srgbClr val="FF0000"/>
                </a:solidFill>
              </a:rPr>
              <a:t>paz</a:t>
            </a:r>
            <a:endParaRPr lang="es-CO" sz="1700" b="1" dirty="0">
              <a:solidFill>
                <a:srgbClr val="FF0000"/>
              </a:solidFill>
            </a:endParaRPr>
          </a:p>
        </p:txBody>
      </p:sp>
      <p:sp>
        <p:nvSpPr>
          <p:cNvPr id="6" name="5 Rectángulo"/>
          <p:cNvSpPr/>
          <p:nvPr/>
        </p:nvSpPr>
        <p:spPr>
          <a:xfrm>
            <a:off x="4989944" y="1124744"/>
            <a:ext cx="1368152" cy="1152128"/>
          </a:xfrm>
          <a:prstGeom prst="rect">
            <a:avLst/>
          </a:prstGeom>
          <a:solidFill>
            <a:schemeClr val="accent4">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sz="1700" b="1" dirty="0">
                <a:solidFill>
                  <a:schemeClr val="accent6">
                    <a:lumMod val="50000"/>
                  </a:schemeClr>
                </a:solidFill>
              </a:rPr>
              <a:t>Colombia </a:t>
            </a:r>
            <a:r>
              <a:rPr lang="es-ES" sz="1700" b="1" dirty="0">
                <a:solidFill>
                  <a:srgbClr val="FF0000"/>
                </a:solidFill>
              </a:rPr>
              <a:t>equitativa</a:t>
            </a:r>
            <a:r>
              <a:rPr lang="es-ES" sz="1700" b="1" dirty="0">
                <a:solidFill>
                  <a:schemeClr val="accent6">
                    <a:lumMod val="50000"/>
                  </a:schemeClr>
                </a:solidFill>
              </a:rPr>
              <a:t> y sin pobreza extrema</a:t>
            </a:r>
            <a:endParaRPr lang="es-CO" sz="1700" b="1" dirty="0">
              <a:solidFill>
                <a:schemeClr val="accent6">
                  <a:lumMod val="50000"/>
                </a:schemeClr>
              </a:solidFill>
            </a:endParaRPr>
          </a:p>
        </p:txBody>
      </p:sp>
      <p:sp>
        <p:nvSpPr>
          <p:cNvPr id="7" name="6 Rectángulo"/>
          <p:cNvSpPr/>
          <p:nvPr/>
        </p:nvSpPr>
        <p:spPr>
          <a:xfrm>
            <a:off x="6681192" y="1124744"/>
            <a:ext cx="1368152" cy="1152128"/>
          </a:xfrm>
          <a:prstGeom prst="rect">
            <a:avLst/>
          </a:prstGeom>
          <a:solidFill>
            <a:schemeClr val="accent4">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sz="1700" b="1" dirty="0">
                <a:solidFill>
                  <a:schemeClr val="accent6">
                    <a:lumMod val="50000"/>
                  </a:schemeClr>
                </a:solidFill>
              </a:rPr>
              <a:t>Colombia la más </a:t>
            </a:r>
            <a:r>
              <a:rPr lang="es-ES" sz="1700" b="1" dirty="0">
                <a:solidFill>
                  <a:srgbClr val="FF0000"/>
                </a:solidFill>
              </a:rPr>
              <a:t>educada</a:t>
            </a:r>
            <a:endParaRPr lang="es-CO" sz="1700" b="1" dirty="0">
              <a:solidFill>
                <a:srgbClr val="FF0000"/>
              </a:solidFill>
            </a:endParaRPr>
          </a:p>
        </p:txBody>
      </p:sp>
      <p:sp>
        <p:nvSpPr>
          <p:cNvPr id="8" name="7 Rectángulo"/>
          <p:cNvSpPr/>
          <p:nvPr/>
        </p:nvSpPr>
        <p:spPr>
          <a:xfrm>
            <a:off x="3728864" y="2492896"/>
            <a:ext cx="4680520" cy="36004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S" sz="1600" b="1" dirty="0">
                <a:solidFill>
                  <a:schemeClr val="accent6">
                    <a:lumMod val="50000"/>
                  </a:schemeClr>
                </a:solidFill>
              </a:rPr>
              <a:t>Competitividad Estratégica e Infraestructura</a:t>
            </a:r>
            <a:endParaRPr lang="es-CO" sz="1600" b="1" dirty="0">
              <a:solidFill>
                <a:schemeClr val="accent6">
                  <a:lumMod val="50000"/>
                </a:schemeClr>
              </a:solidFill>
            </a:endParaRPr>
          </a:p>
        </p:txBody>
      </p:sp>
      <p:sp>
        <p:nvSpPr>
          <p:cNvPr id="9" name="8 CuadroTexto"/>
          <p:cNvSpPr txBox="1"/>
          <p:nvPr/>
        </p:nvSpPr>
        <p:spPr>
          <a:xfrm>
            <a:off x="920552" y="1412776"/>
            <a:ext cx="1368152" cy="461665"/>
          </a:xfrm>
          <a:prstGeom prst="rect">
            <a:avLst/>
          </a:prstGeom>
          <a:noFill/>
        </p:spPr>
        <p:txBody>
          <a:bodyPr wrap="square" rtlCol="0">
            <a:spAutoFit/>
          </a:bodyPr>
          <a:lstStyle/>
          <a:p>
            <a:pPr algn="ctr"/>
            <a:r>
              <a:rPr lang="es-ES" sz="2400" b="1" dirty="0">
                <a:solidFill>
                  <a:srgbClr val="406FA7"/>
                </a:solidFill>
                <a:latin typeface="Calibri" pitchFamily="-65" charset="0"/>
              </a:rPr>
              <a:t>Pilares</a:t>
            </a:r>
            <a:endParaRPr lang="es-CO" sz="2400" b="1" dirty="0">
              <a:solidFill>
                <a:srgbClr val="406FA7"/>
              </a:solidFill>
              <a:latin typeface="Calibri" pitchFamily="-65" charset="0"/>
            </a:endParaRPr>
          </a:p>
        </p:txBody>
      </p:sp>
      <p:sp>
        <p:nvSpPr>
          <p:cNvPr id="10" name="9 CuadroTexto"/>
          <p:cNvSpPr txBox="1"/>
          <p:nvPr/>
        </p:nvSpPr>
        <p:spPr>
          <a:xfrm>
            <a:off x="560512" y="3240684"/>
            <a:ext cx="2232248" cy="830997"/>
          </a:xfrm>
          <a:prstGeom prst="rect">
            <a:avLst/>
          </a:prstGeom>
          <a:noFill/>
        </p:spPr>
        <p:txBody>
          <a:bodyPr wrap="square" rtlCol="0">
            <a:spAutoFit/>
          </a:bodyPr>
          <a:lstStyle/>
          <a:p>
            <a:pPr algn="ctr"/>
            <a:r>
              <a:rPr lang="es-ES" sz="2400" b="1" dirty="0">
                <a:solidFill>
                  <a:srgbClr val="406FA7"/>
                </a:solidFill>
                <a:latin typeface="Calibri" pitchFamily="-65" charset="0"/>
              </a:rPr>
              <a:t>Estrategias transversales</a:t>
            </a:r>
            <a:endParaRPr lang="es-CO" sz="2400" b="1" dirty="0">
              <a:solidFill>
                <a:srgbClr val="406FA7"/>
              </a:solidFill>
              <a:latin typeface="Calibri" pitchFamily="-65" charset="0"/>
            </a:endParaRPr>
          </a:p>
        </p:txBody>
      </p:sp>
      <p:cxnSp>
        <p:nvCxnSpPr>
          <p:cNvPr id="12" name="11 Conector recto"/>
          <p:cNvCxnSpPr/>
          <p:nvPr/>
        </p:nvCxnSpPr>
        <p:spPr>
          <a:xfrm>
            <a:off x="2816850" y="2420888"/>
            <a:ext cx="681667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3" name="12 Elipse"/>
          <p:cNvSpPr/>
          <p:nvPr/>
        </p:nvSpPr>
        <p:spPr>
          <a:xfrm>
            <a:off x="3080792" y="2492896"/>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rgbClr val="C00000"/>
                </a:solidFill>
              </a:rPr>
              <a:t>A</a:t>
            </a:r>
            <a:endParaRPr lang="es-CO" b="1" dirty="0">
              <a:solidFill>
                <a:srgbClr val="C00000"/>
              </a:solidFill>
            </a:endParaRPr>
          </a:p>
        </p:txBody>
      </p:sp>
      <p:sp>
        <p:nvSpPr>
          <p:cNvPr id="14" name="13 Rectángulo"/>
          <p:cNvSpPr/>
          <p:nvPr/>
        </p:nvSpPr>
        <p:spPr>
          <a:xfrm>
            <a:off x="3728864" y="2996952"/>
            <a:ext cx="4680520" cy="36004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S" sz="1600" b="1" dirty="0">
                <a:solidFill>
                  <a:schemeClr val="accent6">
                    <a:lumMod val="50000"/>
                  </a:schemeClr>
                </a:solidFill>
              </a:rPr>
              <a:t>Movilidad Social</a:t>
            </a:r>
            <a:endParaRPr lang="es-CO" sz="1600" b="1" dirty="0">
              <a:solidFill>
                <a:schemeClr val="accent6">
                  <a:lumMod val="50000"/>
                </a:schemeClr>
              </a:solidFill>
            </a:endParaRPr>
          </a:p>
        </p:txBody>
      </p:sp>
      <p:sp>
        <p:nvSpPr>
          <p:cNvPr id="15" name="14 Elipse"/>
          <p:cNvSpPr/>
          <p:nvPr/>
        </p:nvSpPr>
        <p:spPr>
          <a:xfrm>
            <a:off x="3080792" y="3006188"/>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rgbClr val="C00000"/>
                </a:solidFill>
              </a:rPr>
              <a:t>B</a:t>
            </a:r>
            <a:endParaRPr lang="es-CO" b="1" dirty="0">
              <a:solidFill>
                <a:srgbClr val="C00000"/>
              </a:solidFill>
            </a:endParaRPr>
          </a:p>
        </p:txBody>
      </p:sp>
      <p:sp>
        <p:nvSpPr>
          <p:cNvPr id="16" name="15 Rectángulo"/>
          <p:cNvSpPr/>
          <p:nvPr/>
        </p:nvSpPr>
        <p:spPr>
          <a:xfrm>
            <a:off x="3728864" y="3501008"/>
            <a:ext cx="4680520" cy="36004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S" sz="1600" b="1" dirty="0">
                <a:solidFill>
                  <a:schemeClr val="accent6">
                    <a:lumMod val="50000"/>
                  </a:schemeClr>
                </a:solidFill>
              </a:rPr>
              <a:t>Transformación del campo</a:t>
            </a:r>
            <a:endParaRPr lang="es-CO" sz="1600" b="1" dirty="0">
              <a:solidFill>
                <a:schemeClr val="accent6">
                  <a:lumMod val="50000"/>
                </a:schemeClr>
              </a:solidFill>
            </a:endParaRPr>
          </a:p>
        </p:txBody>
      </p:sp>
      <p:sp>
        <p:nvSpPr>
          <p:cNvPr id="17" name="16 Elipse"/>
          <p:cNvSpPr/>
          <p:nvPr/>
        </p:nvSpPr>
        <p:spPr>
          <a:xfrm>
            <a:off x="3080792" y="3501008"/>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rgbClr val="C00000"/>
                </a:solidFill>
              </a:rPr>
              <a:t>C</a:t>
            </a:r>
            <a:endParaRPr lang="es-CO" b="1" dirty="0">
              <a:solidFill>
                <a:srgbClr val="C00000"/>
              </a:solidFill>
            </a:endParaRPr>
          </a:p>
        </p:txBody>
      </p:sp>
      <p:sp>
        <p:nvSpPr>
          <p:cNvPr id="18" name="17 Rectángulo"/>
          <p:cNvSpPr/>
          <p:nvPr/>
        </p:nvSpPr>
        <p:spPr>
          <a:xfrm>
            <a:off x="3728864" y="4005064"/>
            <a:ext cx="4680520" cy="36004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CO" sz="1600" b="1" dirty="0">
                <a:solidFill>
                  <a:schemeClr val="accent6">
                    <a:lumMod val="50000"/>
                  </a:schemeClr>
                </a:solidFill>
              </a:rPr>
              <a:t>Seguridad y Justicia Para la Construcción de Paz</a:t>
            </a:r>
          </a:p>
        </p:txBody>
      </p:sp>
      <p:sp>
        <p:nvSpPr>
          <p:cNvPr id="19" name="18 Elipse"/>
          <p:cNvSpPr/>
          <p:nvPr/>
        </p:nvSpPr>
        <p:spPr>
          <a:xfrm>
            <a:off x="3080792" y="4005064"/>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rgbClr val="C00000"/>
                </a:solidFill>
              </a:rPr>
              <a:t>D</a:t>
            </a:r>
            <a:endParaRPr lang="es-CO" b="1" dirty="0">
              <a:solidFill>
                <a:srgbClr val="C00000"/>
              </a:solidFill>
            </a:endParaRPr>
          </a:p>
        </p:txBody>
      </p:sp>
      <p:sp>
        <p:nvSpPr>
          <p:cNvPr id="20" name="19 Rectángulo"/>
          <p:cNvSpPr/>
          <p:nvPr/>
        </p:nvSpPr>
        <p:spPr>
          <a:xfrm>
            <a:off x="3728864" y="4509120"/>
            <a:ext cx="4680520" cy="36004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CO" sz="1600" b="1" dirty="0">
                <a:solidFill>
                  <a:schemeClr val="accent6">
                    <a:lumMod val="50000"/>
                  </a:schemeClr>
                </a:solidFill>
              </a:rPr>
              <a:t>Buen Gobierno</a:t>
            </a:r>
          </a:p>
        </p:txBody>
      </p:sp>
      <p:sp>
        <p:nvSpPr>
          <p:cNvPr id="21" name="20 Elipse"/>
          <p:cNvSpPr/>
          <p:nvPr/>
        </p:nvSpPr>
        <p:spPr>
          <a:xfrm>
            <a:off x="3080792" y="4509120"/>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rgbClr val="C00000"/>
                </a:solidFill>
              </a:rPr>
              <a:t>E</a:t>
            </a:r>
            <a:endParaRPr lang="es-CO" b="1" dirty="0">
              <a:solidFill>
                <a:srgbClr val="C00000"/>
              </a:solidFill>
            </a:endParaRPr>
          </a:p>
        </p:txBody>
      </p:sp>
      <p:sp>
        <p:nvSpPr>
          <p:cNvPr id="22" name="21 Rectángulo"/>
          <p:cNvSpPr/>
          <p:nvPr/>
        </p:nvSpPr>
        <p:spPr>
          <a:xfrm>
            <a:off x="3728864" y="5013176"/>
            <a:ext cx="4680520" cy="36004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CO" sz="1600" b="1" dirty="0">
                <a:solidFill>
                  <a:schemeClr val="accent6">
                    <a:lumMod val="50000"/>
                  </a:schemeClr>
                </a:solidFill>
              </a:rPr>
              <a:t>Crecimiento Verde</a:t>
            </a:r>
          </a:p>
        </p:txBody>
      </p:sp>
      <p:sp>
        <p:nvSpPr>
          <p:cNvPr id="23" name="22 Elipse"/>
          <p:cNvSpPr/>
          <p:nvPr/>
        </p:nvSpPr>
        <p:spPr>
          <a:xfrm>
            <a:off x="3080792" y="5013176"/>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rgbClr val="C00000"/>
                </a:solidFill>
              </a:rPr>
              <a:t>F</a:t>
            </a:r>
            <a:endParaRPr lang="es-CO" b="1" dirty="0">
              <a:solidFill>
                <a:srgbClr val="C00000"/>
              </a:solidFill>
            </a:endParaRPr>
          </a:p>
        </p:txBody>
      </p:sp>
      <p:sp>
        <p:nvSpPr>
          <p:cNvPr id="24" name="23 CuadroTexto"/>
          <p:cNvSpPr txBox="1"/>
          <p:nvPr/>
        </p:nvSpPr>
        <p:spPr>
          <a:xfrm>
            <a:off x="584602" y="5592329"/>
            <a:ext cx="2232248" cy="830997"/>
          </a:xfrm>
          <a:prstGeom prst="rect">
            <a:avLst/>
          </a:prstGeom>
          <a:noFill/>
        </p:spPr>
        <p:txBody>
          <a:bodyPr wrap="square" rtlCol="0">
            <a:spAutoFit/>
          </a:bodyPr>
          <a:lstStyle/>
          <a:p>
            <a:pPr algn="ctr"/>
            <a:r>
              <a:rPr lang="es-ES" sz="2400" b="1" dirty="0">
                <a:solidFill>
                  <a:srgbClr val="406FA7"/>
                </a:solidFill>
                <a:latin typeface="Calibri" pitchFamily="-65" charset="0"/>
              </a:rPr>
              <a:t>Estrategias Regionales</a:t>
            </a:r>
            <a:endParaRPr lang="es-CO" sz="2400" b="1" dirty="0">
              <a:solidFill>
                <a:srgbClr val="406FA7"/>
              </a:solidFill>
              <a:latin typeface="Calibri" pitchFamily="-65" charset="0"/>
            </a:endParaRPr>
          </a:p>
        </p:txBody>
      </p:sp>
      <p:sp>
        <p:nvSpPr>
          <p:cNvPr id="25" name="24 Trapecio"/>
          <p:cNvSpPr/>
          <p:nvPr/>
        </p:nvSpPr>
        <p:spPr>
          <a:xfrm>
            <a:off x="3152800" y="5805264"/>
            <a:ext cx="835465" cy="360040"/>
          </a:xfrm>
          <a:prstGeom prst="trapezoid">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bg1"/>
                </a:solidFill>
              </a:rPr>
              <a:t>Caribe</a:t>
            </a:r>
            <a:endParaRPr lang="es-CO" sz="1200" b="1" dirty="0">
              <a:solidFill>
                <a:schemeClr val="bg1"/>
              </a:solidFill>
            </a:endParaRPr>
          </a:p>
        </p:txBody>
      </p:sp>
      <p:sp>
        <p:nvSpPr>
          <p:cNvPr id="26" name="25 Trapecio"/>
          <p:cNvSpPr/>
          <p:nvPr/>
        </p:nvSpPr>
        <p:spPr>
          <a:xfrm>
            <a:off x="4077930" y="5805264"/>
            <a:ext cx="1091094" cy="360040"/>
          </a:xfrm>
          <a:prstGeom prst="trapezoid">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bg1"/>
                </a:solidFill>
              </a:rPr>
              <a:t>Eje Cafetero y Antioquia</a:t>
            </a:r>
            <a:endParaRPr lang="es-CO" sz="1200" b="1" dirty="0">
              <a:solidFill>
                <a:schemeClr val="bg1"/>
              </a:solidFill>
            </a:endParaRPr>
          </a:p>
        </p:txBody>
      </p:sp>
      <p:sp>
        <p:nvSpPr>
          <p:cNvPr id="27" name="26 Trapecio"/>
          <p:cNvSpPr/>
          <p:nvPr/>
        </p:nvSpPr>
        <p:spPr>
          <a:xfrm>
            <a:off x="5302066" y="5805264"/>
            <a:ext cx="947078" cy="360040"/>
          </a:xfrm>
          <a:prstGeom prst="trapezoid">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bg1"/>
                </a:solidFill>
              </a:rPr>
              <a:t>Centro oriente</a:t>
            </a:r>
            <a:endParaRPr lang="es-CO" sz="1200" b="1" dirty="0">
              <a:solidFill>
                <a:schemeClr val="bg1"/>
              </a:solidFill>
            </a:endParaRPr>
          </a:p>
        </p:txBody>
      </p:sp>
      <p:sp>
        <p:nvSpPr>
          <p:cNvPr id="28" name="27 Trapecio"/>
          <p:cNvSpPr/>
          <p:nvPr/>
        </p:nvSpPr>
        <p:spPr>
          <a:xfrm>
            <a:off x="6382186" y="5805264"/>
            <a:ext cx="875070" cy="360040"/>
          </a:xfrm>
          <a:prstGeom prst="trapezoid">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bg1"/>
                </a:solidFill>
              </a:rPr>
              <a:t>Pacífico</a:t>
            </a:r>
            <a:endParaRPr lang="es-CO" sz="1200" b="1" dirty="0">
              <a:solidFill>
                <a:schemeClr val="bg1"/>
              </a:solidFill>
            </a:endParaRPr>
          </a:p>
        </p:txBody>
      </p:sp>
      <p:sp>
        <p:nvSpPr>
          <p:cNvPr id="29" name="28 Trapecio"/>
          <p:cNvSpPr/>
          <p:nvPr/>
        </p:nvSpPr>
        <p:spPr>
          <a:xfrm>
            <a:off x="7401272" y="5805264"/>
            <a:ext cx="875070" cy="360040"/>
          </a:xfrm>
          <a:prstGeom prst="trapezoid">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bg1"/>
                </a:solidFill>
              </a:rPr>
              <a:t>Llanos</a:t>
            </a:r>
            <a:endParaRPr lang="es-CO" sz="1200" b="1" dirty="0">
              <a:solidFill>
                <a:schemeClr val="bg1"/>
              </a:solidFill>
            </a:endParaRPr>
          </a:p>
        </p:txBody>
      </p:sp>
      <p:sp>
        <p:nvSpPr>
          <p:cNvPr id="30" name="29 Trapecio"/>
          <p:cNvSpPr/>
          <p:nvPr/>
        </p:nvSpPr>
        <p:spPr>
          <a:xfrm>
            <a:off x="8398410" y="5805264"/>
            <a:ext cx="875070" cy="360040"/>
          </a:xfrm>
          <a:prstGeom prst="trapezoid">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bg1"/>
                </a:solidFill>
              </a:rPr>
              <a:t>Sur</a:t>
            </a:r>
            <a:endParaRPr lang="es-CO" sz="1200" b="1" dirty="0">
              <a:solidFill>
                <a:schemeClr val="bg1"/>
              </a:solidFill>
            </a:endParaRPr>
          </a:p>
        </p:txBody>
      </p:sp>
      <p:sp>
        <p:nvSpPr>
          <p:cNvPr id="31" name="30 Rectángulo"/>
          <p:cNvSpPr/>
          <p:nvPr/>
        </p:nvSpPr>
        <p:spPr>
          <a:xfrm>
            <a:off x="1496616" y="116632"/>
            <a:ext cx="6670218" cy="461665"/>
          </a:xfrm>
          <a:prstGeom prst="rect">
            <a:avLst/>
          </a:prstGeom>
        </p:spPr>
        <p:txBody>
          <a:bodyPr wrap="square">
            <a:spAutoFit/>
          </a:bodyPr>
          <a:lstStyle/>
          <a:p>
            <a:pPr algn="ctr"/>
            <a:r>
              <a:rPr lang="es-CO" sz="2400" b="1" dirty="0">
                <a:solidFill>
                  <a:srgbClr val="406FA7"/>
                </a:solidFill>
                <a:latin typeface="Calibri" pitchFamily="-65" charset="0"/>
              </a:rPr>
              <a:t>Bases del Plan Nacional de Desarrollo 2014-2018</a:t>
            </a:r>
          </a:p>
        </p:txBody>
      </p:sp>
      <p:cxnSp>
        <p:nvCxnSpPr>
          <p:cNvPr id="32" name="31 Conector recto"/>
          <p:cNvCxnSpPr/>
          <p:nvPr/>
        </p:nvCxnSpPr>
        <p:spPr>
          <a:xfrm>
            <a:off x="2816850" y="5570199"/>
            <a:ext cx="681667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37" name="36 Flecha izquierda"/>
          <p:cNvSpPr/>
          <p:nvPr/>
        </p:nvSpPr>
        <p:spPr>
          <a:xfrm>
            <a:off x="8625408" y="2455952"/>
            <a:ext cx="792088" cy="432048"/>
          </a:xfrm>
          <a:prstGeom prst="leftArrow">
            <a:avLst>
              <a:gd name="adj1" fmla="val 67103"/>
              <a:gd name="adj2"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b="1" dirty="0">
                <a:solidFill>
                  <a:schemeClr val="bg1"/>
                </a:solidFill>
              </a:rPr>
              <a:t>ANI</a:t>
            </a:r>
            <a:endParaRPr lang="es-CO" b="1" dirty="0">
              <a:solidFill>
                <a:schemeClr val="bg1"/>
              </a:solidFill>
            </a:endParaRPr>
          </a:p>
        </p:txBody>
      </p:sp>
    </p:spTree>
    <p:extLst>
      <p:ext uri="{BB962C8B-B14F-4D97-AF65-F5344CB8AC3E}">
        <p14:creationId xmlns:p14="http://schemas.microsoft.com/office/powerpoint/2010/main" val="1992562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4389" y="2564904"/>
            <a:ext cx="9906001" cy="1569660"/>
          </a:xfrm>
          <a:prstGeom prst="rect">
            <a:avLst/>
          </a:prstGeom>
        </p:spPr>
        <p:txBody>
          <a:bodyPr>
            <a:spAutoFit/>
          </a:bodyPr>
          <a:lstStyle/>
          <a:p>
            <a:pPr algn="ctr" eaLnBrk="1" hangingPunct="1">
              <a:defRPr/>
            </a:pPr>
            <a:r>
              <a:rPr lang="es-CO" sz="4800" b="1" spc="50" dirty="0">
                <a:ln w="11430"/>
                <a:solidFill>
                  <a:schemeClr val="accent6">
                    <a:lumMod val="75000"/>
                  </a:schemeClr>
                </a:solidFill>
                <a:latin typeface="Calibri" pitchFamily="34" charset="0"/>
                <a:ea typeface="Helvetica Neue Bold Condensed" charset="0"/>
                <a:cs typeface="Calibri" pitchFamily="34" charset="0"/>
              </a:rPr>
              <a:t>PLAN ESTRATÉGICO</a:t>
            </a:r>
          </a:p>
          <a:p>
            <a:pPr algn="ctr" eaLnBrk="1" hangingPunct="1">
              <a:defRPr/>
            </a:pPr>
            <a:r>
              <a:rPr lang="es-CO" sz="4800" b="1" spc="50" dirty="0">
                <a:ln w="11430"/>
                <a:solidFill>
                  <a:schemeClr val="accent6">
                    <a:lumMod val="75000"/>
                  </a:schemeClr>
                </a:solidFill>
                <a:latin typeface="Calibri" pitchFamily="34" charset="0"/>
                <a:ea typeface="Helvetica Neue Bold Condensed" charset="0"/>
                <a:cs typeface="Calibri" pitchFamily="34" charset="0"/>
              </a:rPr>
              <a:t> 2017-2021</a:t>
            </a:r>
          </a:p>
        </p:txBody>
      </p:sp>
    </p:spTree>
    <p:extLst>
      <p:ext uri="{BB962C8B-B14F-4D97-AF65-F5344CB8AC3E}">
        <p14:creationId xmlns:p14="http://schemas.microsoft.com/office/powerpoint/2010/main" val="2204456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92560" y="1557367"/>
            <a:ext cx="8064500" cy="4031873"/>
          </a:xfrm>
          <a:prstGeom prst="rect">
            <a:avLst/>
          </a:prstGeom>
        </p:spPr>
        <p:txBody>
          <a:bodyPr>
            <a:spAutoFit/>
          </a:bodyPr>
          <a:lstStyle/>
          <a:p>
            <a:pPr algn="just">
              <a:defRPr/>
            </a:pPr>
            <a:r>
              <a:rPr lang="es-ES" sz="3200" spc="50" dirty="0">
                <a:ln w="11430"/>
                <a:solidFill>
                  <a:schemeClr val="accent6">
                    <a:lumMod val="75000"/>
                  </a:schemeClr>
                </a:solidFill>
                <a:latin typeface="+mj-lt"/>
                <a:ea typeface="Helvetica Neue Bold Condensed" charset="0"/>
                <a:cs typeface="Impact"/>
              </a:rPr>
              <a:t>Desarrollamos infraestructura a través de Asociaciones Público Privadas, para generar conectividad, servicios de calidad  y desarrollo sostenible.</a:t>
            </a:r>
          </a:p>
          <a:p>
            <a:pPr algn="just">
              <a:defRPr/>
            </a:pPr>
            <a:endParaRPr lang="es-ES" sz="3200" spc="50" dirty="0">
              <a:ln w="11430"/>
              <a:solidFill>
                <a:schemeClr val="accent6">
                  <a:lumMod val="75000"/>
                </a:schemeClr>
              </a:solidFill>
              <a:latin typeface="+mj-lt"/>
              <a:ea typeface="Helvetica Neue Bold Condensed" charset="0"/>
              <a:cs typeface="Impact"/>
            </a:endParaRPr>
          </a:p>
          <a:p>
            <a:pPr algn="just">
              <a:defRPr/>
            </a:pPr>
            <a:r>
              <a:rPr lang="es-CO" sz="3200" spc="50" dirty="0">
                <a:ln w="11430"/>
                <a:solidFill>
                  <a:schemeClr val="accent6">
                    <a:lumMod val="75000"/>
                  </a:schemeClr>
                </a:solidFill>
                <a:latin typeface="+mj-lt"/>
                <a:ea typeface="Helvetica Neue Bold Condensed" charset="0"/>
                <a:cs typeface="Impact"/>
              </a:rPr>
              <a:t>Nuestra gestión se basa en el trabajo en </a:t>
            </a:r>
            <a:r>
              <a:rPr lang="es-MX" sz="3200" spc="50" dirty="0">
                <a:ln w="11430"/>
                <a:solidFill>
                  <a:schemeClr val="accent6">
                    <a:lumMod val="75000"/>
                  </a:schemeClr>
                </a:solidFill>
                <a:latin typeface="+mj-lt"/>
                <a:ea typeface="Helvetica Neue Bold Condensed" charset="0"/>
                <a:cs typeface="Impact"/>
              </a:rPr>
              <a:t>equipo y el crecimiento personal y profesional de nuestro talento humano </a:t>
            </a:r>
            <a:r>
              <a:rPr lang="es-ES" sz="3200" spc="50" dirty="0">
                <a:ln w="11430"/>
                <a:solidFill>
                  <a:schemeClr val="accent6">
                    <a:lumMod val="75000"/>
                  </a:schemeClr>
                </a:solidFill>
                <a:latin typeface="+mj-lt"/>
                <a:ea typeface="Helvetica Neue Bold Condensed" charset="0"/>
                <a:cs typeface="Impact"/>
              </a:rPr>
              <a:t>. </a:t>
            </a:r>
          </a:p>
        </p:txBody>
      </p:sp>
      <p:sp>
        <p:nvSpPr>
          <p:cNvPr id="3" name="2 Rectángulo"/>
          <p:cNvSpPr/>
          <p:nvPr/>
        </p:nvSpPr>
        <p:spPr>
          <a:xfrm>
            <a:off x="-39690" y="332656"/>
            <a:ext cx="9906001" cy="830997"/>
          </a:xfrm>
          <a:prstGeom prst="rect">
            <a:avLst/>
          </a:prstGeom>
        </p:spPr>
        <p:txBody>
          <a:bodyPr>
            <a:spAutoFit/>
          </a:bodyPr>
          <a:lstStyle/>
          <a:p>
            <a:pPr algn="ctr" eaLnBrk="1" hangingPunct="1">
              <a:defRPr/>
            </a:pPr>
            <a:r>
              <a:rPr lang="es-CO" sz="4800" b="1" spc="50" dirty="0">
                <a:ln w="11430"/>
                <a:solidFill>
                  <a:schemeClr val="accent6">
                    <a:lumMod val="75000"/>
                  </a:schemeClr>
                </a:solidFill>
                <a:latin typeface="Calibri" pitchFamily="34" charset="0"/>
                <a:ea typeface="Helvetica Neue Bold Condensed" charset="0"/>
                <a:cs typeface="Calibri" pitchFamily="34" charset="0"/>
              </a:rPr>
              <a:t>MISIÓN</a:t>
            </a:r>
          </a:p>
        </p:txBody>
      </p:sp>
    </p:spTree>
    <p:extLst>
      <p:ext uri="{BB962C8B-B14F-4D97-AF65-F5344CB8AC3E}">
        <p14:creationId xmlns:p14="http://schemas.microsoft.com/office/powerpoint/2010/main" val="4280931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92560" y="1412776"/>
            <a:ext cx="8064500" cy="3539430"/>
          </a:xfrm>
          <a:prstGeom prst="rect">
            <a:avLst/>
          </a:prstGeom>
        </p:spPr>
        <p:txBody>
          <a:bodyPr>
            <a:spAutoFit/>
          </a:bodyPr>
          <a:lstStyle/>
          <a:p>
            <a:pPr>
              <a:defRPr/>
            </a:pPr>
            <a:endParaRPr lang="es-ES" sz="3200" spc="50" dirty="0">
              <a:ln w="11430"/>
              <a:solidFill>
                <a:schemeClr val="accent6">
                  <a:lumMod val="75000"/>
                </a:schemeClr>
              </a:solidFill>
              <a:ea typeface="Helvetica Neue Bold Condensed" charset="0"/>
              <a:cs typeface="Impact"/>
            </a:endParaRPr>
          </a:p>
          <a:p>
            <a:pPr algn="just">
              <a:defRPr/>
            </a:pPr>
            <a:r>
              <a:rPr lang="es-ES" sz="3200" spc="50" dirty="0">
                <a:ln w="11430"/>
                <a:solidFill>
                  <a:schemeClr val="accent6">
                    <a:lumMod val="75000"/>
                  </a:schemeClr>
                </a:solidFill>
                <a:latin typeface="+mj-lt"/>
                <a:ea typeface="Helvetica Neue Bold Condensed" charset="0"/>
                <a:cs typeface="Impact"/>
              </a:rPr>
              <a:t>Para el año 2021 la infraestructura de transporte nacional estará entre las mejores de Latinoamérica y la ANI será reconocida a nivel mundial como una entidad modelo en la estructuración y gestión de proyectos.</a:t>
            </a:r>
          </a:p>
          <a:p>
            <a:pPr algn="just">
              <a:defRPr/>
            </a:pPr>
            <a:endParaRPr lang="es-ES" sz="3200" spc="50" dirty="0">
              <a:ln w="11430"/>
              <a:solidFill>
                <a:schemeClr val="accent6">
                  <a:lumMod val="75000"/>
                </a:schemeClr>
              </a:solidFill>
              <a:latin typeface="+mj-lt"/>
              <a:ea typeface="Helvetica Neue Bold Condensed" charset="0"/>
              <a:cs typeface="Impact"/>
            </a:endParaRPr>
          </a:p>
        </p:txBody>
      </p:sp>
      <p:sp>
        <p:nvSpPr>
          <p:cNvPr id="3" name="2 Rectángulo"/>
          <p:cNvSpPr/>
          <p:nvPr/>
        </p:nvSpPr>
        <p:spPr>
          <a:xfrm>
            <a:off x="-39690" y="332656"/>
            <a:ext cx="9906001" cy="830997"/>
          </a:xfrm>
          <a:prstGeom prst="rect">
            <a:avLst/>
          </a:prstGeom>
        </p:spPr>
        <p:txBody>
          <a:bodyPr>
            <a:spAutoFit/>
          </a:bodyPr>
          <a:lstStyle/>
          <a:p>
            <a:pPr algn="ctr" eaLnBrk="1" hangingPunct="1">
              <a:defRPr/>
            </a:pPr>
            <a:r>
              <a:rPr lang="es-CO" sz="4800" b="1" spc="50" dirty="0">
                <a:ln w="11430"/>
                <a:solidFill>
                  <a:schemeClr val="accent6">
                    <a:lumMod val="75000"/>
                  </a:schemeClr>
                </a:solidFill>
                <a:latin typeface="Calibri" pitchFamily="34" charset="0"/>
                <a:ea typeface="Helvetica Neue Bold Condensed" charset="0"/>
                <a:cs typeface="Calibri" pitchFamily="34" charset="0"/>
              </a:rPr>
              <a:t>VISIÓN</a:t>
            </a:r>
          </a:p>
        </p:txBody>
      </p:sp>
    </p:spTree>
    <p:extLst>
      <p:ext uri="{BB962C8B-B14F-4D97-AF65-F5344CB8AC3E}">
        <p14:creationId xmlns:p14="http://schemas.microsoft.com/office/powerpoint/2010/main" val="823080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3030051"/>
            <a:ext cx="9906001" cy="830997"/>
          </a:xfrm>
          <a:prstGeom prst="rect">
            <a:avLst/>
          </a:prstGeom>
        </p:spPr>
        <p:txBody>
          <a:bodyPr>
            <a:spAutoFit/>
          </a:bodyPr>
          <a:lstStyle/>
          <a:p>
            <a:pPr algn="ctr" eaLnBrk="1" hangingPunct="1">
              <a:defRPr/>
            </a:pPr>
            <a:r>
              <a:rPr lang="es-CO" sz="4800" b="1" spc="50" dirty="0">
                <a:ln w="11430"/>
                <a:solidFill>
                  <a:schemeClr val="accent6">
                    <a:lumMod val="75000"/>
                  </a:schemeClr>
                </a:solidFill>
                <a:latin typeface="Calibri" pitchFamily="34" charset="0"/>
                <a:ea typeface="Helvetica Neue Bold Condensed" charset="0"/>
                <a:cs typeface="Calibri" pitchFamily="34" charset="0"/>
              </a:rPr>
              <a:t>PRINCIPIOS Y VALORES</a:t>
            </a:r>
          </a:p>
        </p:txBody>
      </p:sp>
    </p:spTree>
    <p:extLst>
      <p:ext uri="{BB962C8B-B14F-4D97-AF65-F5344CB8AC3E}">
        <p14:creationId xmlns:p14="http://schemas.microsoft.com/office/powerpoint/2010/main" val="497614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nvPr>
        </p:nvGraphicFramePr>
        <p:xfrm>
          <a:off x="1651000" y="1227666"/>
          <a:ext cx="6604000" cy="4402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uadroTexto"/>
          <p:cNvSpPr txBox="1"/>
          <p:nvPr/>
        </p:nvSpPr>
        <p:spPr>
          <a:xfrm>
            <a:off x="4232920" y="4890646"/>
            <a:ext cx="1282723" cy="369332"/>
          </a:xfrm>
          <a:prstGeom prst="rect">
            <a:avLst/>
          </a:prstGeom>
          <a:noFill/>
        </p:spPr>
        <p:txBody>
          <a:bodyPr wrap="none" rtlCol="0">
            <a:spAutoFit/>
          </a:bodyPr>
          <a:lstStyle/>
          <a:p>
            <a:r>
              <a:rPr lang="es-ES" b="1" dirty="0">
                <a:solidFill>
                  <a:srgbClr val="336699"/>
                </a:solidFill>
                <a:latin typeface="+mn-lt"/>
              </a:rPr>
              <a:t>PRINCIPIOS</a:t>
            </a:r>
            <a:endParaRPr lang="es-ES" sz="1600" b="1" dirty="0">
              <a:solidFill>
                <a:srgbClr val="336699"/>
              </a:solidFill>
              <a:latin typeface="+mn-lt"/>
            </a:endParaRPr>
          </a:p>
        </p:txBody>
      </p:sp>
    </p:spTree>
    <p:extLst>
      <p:ext uri="{BB962C8B-B14F-4D97-AF65-F5344CB8AC3E}">
        <p14:creationId xmlns:p14="http://schemas.microsoft.com/office/powerpoint/2010/main" val="3906265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1 Rectángulo"/>
          <p:cNvSpPr/>
          <p:nvPr/>
        </p:nvSpPr>
        <p:spPr>
          <a:xfrm>
            <a:off x="381000" y="570838"/>
            <a:ext cx="9144000" cy="546945"/>
          </a:xfrm>
          <a:prstGeom prst="rect">
            <a:avLst/>
          </a:prstGeom>
        </p:spPr>
        <p:txBody>
          <a:bodyPr>
            <a:spAutoFit/>
          </a:bodyPr>
          <a:lstStyle/>
          <a:p>
            <a:pPr algn="ctr" eaLnBrk="1" hangingPunct="1">
              <a:defRPr/>
            </a:pPr>
            <a:r>
              <a:rPr lang="es-CO" sz="2954" b="1" spc="46" dirty="0">
                <a:ln w="11430"/>
                <a:solidFill>
                  <a:schemeClr val="accent6">
                    <a:lumMod val="75000"/>
                  </a:schemeClr>
                </a:solidFill>
                <a:latin typeface="+mj-lt"/>
                <a:ea typeface="Helvetica Neue Bold Condensed" charset="0"/>
                <a:cs typeface="Impact"/>
              </a:rPr>
              <a:t>PRINCIPIOS</a:t>
            </a:r>
          </a:p>
        </p:txBody>
      </p:sp>
      <p:sp>
        <p:nvSpPr>
          <p:cNvPr id="8" name="1 Rectángulo"/>
          <p:cNvSpPr/>
          <p:nvPr/>
        </p:nvSpPr>
        <p:spPr>
          <a:xfrm>
            <a:off x="822689" y="1412777"/>
            <a:ext cx="8260622" cy="4401205"/>
          </a:xfrm>
          <a:prstGeom prst="rect">
            <a:avLst/>
          </a:prstGeom>
        </p:spPr>
        <p:txBody>
          <a:bodyPr wrap="square">
            <a:spAutoFit/>
          </a:bodyPr>
          <a:lstStyle/>
          <a:p>
            <a:pPr algn="just"/>
            <a:r>
              <a:rPr lang="es-CO" sz="1400" dirty="0">
                <a:solidFill>
                  <a:schemeClr val="accent6">
                    <a:lumMod val="75000"/>
                  </a:schemeClr>
                </a:solidFill>
                <a:latin typeface="+mn-lt"/>
              </a:rPr>
              <a:t>Los principios son las normas internas y creencias básicas sobre la forma correcta como nos debemos relacionar con los otros y con el mundo, desde las cuales se erige el sistema de valores éticos al cual se adscriben las personas y grupos de la Entidad Pública.</a:t>
            </a:r>
          </a:p>
          <a:p>
            <a:pPr algn="just"/>
            <a:endParaRPr lang="es-CO" sz="1400" b="1" dirty="0">
              <a:solidFill>
                <a:schemeClr val="accent6">
                  <a:lumMod val="75000"/>
                </a:schemeClr>
              </a:solidFill>
              <a:latin typeface="+mn-lt"/>
            </a:endParaRPr>
          </a:p>
          <a:p>
            <a:pPr lvl="0"/>
            <a:r>
              <a:rPr lang="es-CO" sz="1400" b="1" dirty="0">
                <a:solidFill>
                  <a:schemeClr val="accent6">
                    <a:lumMod val="75000"/>
                  </a:schemeClr>
                </a:solidFill>
                <a:latin typeface="+mn-lt"/>
              </a:rPr>
              <a:t>1. TRANSPARENCIA:</a:t>
            </a:r>
          </a:p>
          <a:p>
            <a:pPr algn="just"/>
            <a:r>
              <a:rPr lang="es-ES" sz="1400" dirty="0">
                <a:solidFill>
                  <a:schemeClr val="accent6">
                    <a:lumMod val="75000"/>
                  </a:schemeClr>
                </a:solidFill>
                <a:latin typeface="+mn-lt"/>
              </a:rPr>
              <a:t>Característica que deben tener toda personas de bien, consistente en comunicar sus pensamientos, sentimientos y propuestas sin ocultar nada, actuar de manera honrada, sencilla y directa. </a:t>
            </a:r>
            <a:endParaRPr lang="es-CO" sz="1400" dirty="0">
              <a:solidFill>
                <a:schemeClr val="accent6">
                  <a:lumMod val="75000"/>
                </a:schemeClr>
              </a:solidFill>
              <a:latin typeface="+mn-lt"/>
            </a:endParaRPr>
          </a:p>
          <a:p>
            <a:pPr algn="just"/>
            <a:endParaRPr lang="es-CO" sz="1400" dirty="0">
              <a:solidFill>
                <a:schemeClr val="accent6">
                  <a:lumMod val="75000"/>
                </a:schemeClr>
              </a:solidFill>
              <a:latin typeface="+mn-lt"/>
            </a:endParaRPr>
          </a:p>
          <a:p>
            <a:pPr lvl="0"/>
            <a:r>
              <a:rPr lang="es-CO" sz="1400" b="1" dirty="0">
                <a:solidFill>
                  <a:schemeClr val="accent6">
                    <a:lumMod val="75000"/>
                  </a:schemeClr>
                </a:solidFill>
                <a:latin typeface="+mn-lt"/>
              </a:rPr>
              <a:t>2. TRABAJO EN EQUIPO: </a:t>
            </a:r>
          </a:p>
          <a:p>
            <a:pPr algn="just"/>
            <a:r>
              <a:rPr lang="es-CO" sz="1400" dirty="0">
                <a:solidFill>
                  <a:schemeClr val="accent6">
                    <a:lumMod val="75000"/>
                  </a:schemeClr>
                </a:solidFill>
                <a:latin typeface="+mn-lt"/>
              </a:rPr>
              <a:t>Es una forma de trabajo organizado en donde la base fundamental es que las personas que lo constituyen adoptan una actitud compartida de colaboración y participación frente al logro de resultados específicos para lo cual deben realizar actividades interdependientes. </a:t>
            </a:r>
            <a:r>
              <a:rPr lang="es-ES" sz="1400" dirty="0">
                <a:solidFill>
                  <a:schemeClr val="accent6">
                    <a:lumMod val="75000"/>
                  </a:schemeClr>
                </a:solidFill>
                <a:latin typeface="+mn-lt"/>
              </a:rPr>
              <a:t>En la Agencia Nacional de Infraestructura, el trabajo en equipo es primordial, lo que lleva al desarrollo de las metas propuestas por el Gobierno Nacional, dejando en alto en nombre de la Entidad con reconocimiento de eficiencia, eficacia y efectividad.</a:t>
            </a:r>
            <a:endParaRPr lang="es-CO" sz="1400" dirty="0">
              <a:solidFill>
                <a:schemeClr val="accent6">
                  <a:lumMod val="75000"/>
                </a:schemeClr>
              </a:solidFill>
              <a:latin typeface="+mn-lt"/>
            </a:endParaRPr>
          </a:p>
          <a:p>
            <a:pPr algn="just"/>
            <a:r>
              <a:rPr lang="es-CO" sz="1400" b="1" dirty="0">
                <a:solidFill>
                  <a:schemeClr val="accent6">
                    <a:lumMod val="75000"/>
                  </a:schemeClr>
                </a:solidFill>
                <a:latin typeface="+mn-lt"/>
              </a:rPr>
              <a:t> </a:t>
            </a:r>
          </a:p>
          <a:p>
            <a:pPr lvl="0"/>
            <a:r>
              <a:rPr lang="es-CO" sz="1400" b="1" dirty="0">
                <a:solidFill>
                  <a:schemeClr val="accent6">
                    <a:lumMod val="75000"/>
                  </a:schemeClr>
                </a:solidFill>
                <a:latin typeface="+mn-lt"/>
              </a:rPr>
              <a:t>3. </a:t>
            </a:r>
            <a:r>
              <a:rPr lang="es-ES" sz="1400" b="1" dirty="0">
                <a:solidFill>
                  <a:schemeClr val="accent6">
                    <a:lumMod val="75000"/>
                  </a:schemeClr>
                </a:solidFill>
                <a:latin typeface="+mn-lt"/>
              </a:rPr>
              <a:t>EL TALENTO HUMANO ES EL CAPITAL MÁS VALIOSO DE LA ENTIDAD:</a:t>
            </a:r>
          </a:p>
          <a:p>
            <a:r>
              <a:rPr lang="es-ES" sz="1400" dirty="0">
                <a:solidFill>
                  <a:schemeClr val="accent6">
                    <a:lumMod val="75000"/>
                  </a:schemeClr>
                </a:solidFill>
                <a:latin typeface="+mn-lt"/>
              </a:rPr>
              <a:t>La Agencia Nacional de Infraestructura reconoce que el capital humano es el pilar fundamental que permite concretar las políticas, planes y programas formulados para cumplir la misión y la visión; </a:t>
            </a:r>
            <a:r>
              <a:rPr lang="es-CO" sz="1400" dirty="0">
                <a:solidFill>
                  <a:schemeClr val="accent6">
                    <a:lumMod val="75000"/>
                  </a:schemeClr>
                </a:solidFill>
                <a:latin typeface="+mn-lt"/>
              </a:rPr>
              <a:t>el capital humano es un recurso estratégico para los procesos de productividad de la Entidad.</a:t>
            </a:r>
          </a:p>
          <a:p>
            <a:pPr algn="just"/>
            <a:endParaRPr lang="es-CO" sz="1400" dirty="0">
              <a:solidFill>
                <a:schemeClr val="accent6">
                  <a:lumMod val="75000"/>
                </a:schemeClr>
              </a:solidFill>
              <a:latin typeface="+mn-lt"/>
            </a:endParaRPr>
          </a:p>
        </p:txBody>
      </p:sp>
    </p:spTree>
    <p:extLst>
      <p:ext uri="{BB962C8B-B14F-4D97-AF65-F5344CB8AC3E}">
        <p14:creationId xmlns:p14="http://schemas.microsoft.com/office/powerpoint/2010/main" val="13380110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zdaBqouLVE.2phnNOznu8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hQxFVzBCeky9IUK7A2vvj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sxtJt2Wj10eKpMgU4_al4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F9BheZNjg022f.xW_Zqxv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aFfuEWCH0E29iZh5ToItrA"/>
</p:tagLst>
</file>

<file path=ppt/theme/theme1.xml><?xml version="1.0" encoding="utf-8"?>
<a:theme xmlns:a="http://schemas.openxmlformats.org/drawingml/2006/main" name="plantilla ANI">
  <a:themeElements>
    <a:clrScheme name="Personalizado 5">
      <a:dk1>
        <a:srgbClr val="022B44"/>
      </a:dk1>
      <a:lt1>
        <a:sysClr val="window" lastClr="FFFFFF"/>
      </a:lt1>
      <a:dk2>
        <a:srgbClr val="FFFFFF"/>
      </a:dk2>
      <a:lt2>
        <a:srgbClr val="D8D8D8"/>
      </a:lt2>
      <a:accent1>
        <a:srgbClr val="B8CCE4"/>
      </a:accent1>
      <a:accent2>
        <a:srgbClr val="EFA674"/>
      </a:accent2>
      <a:accent3>
        <a:srgbClr val="366092"/>
      </a:accent3>
      <a:accent4>
        <a:srgbClr val="DB620F"/>
      </a:accent4>
      <a:accent5>
        <a:srgbClr val="FBD5B5"/>
      </a:accent5>
      <a:accent6>
        <a:srgbClr val="6D96C7"/>
      </a:accent6>
      <a:hlink>
        <a:srgbClr val="000000"/>
      </a:hlink>
      <a:folHlink>
        <a:srgbClr val="DB620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50000"/>
          </a:schemeClr>
        </a:solidFill>
      </a:spPr>
      <a:bodyPr rtlCol="0" anchor="ctr"/>
      <a:lstStyle>
        <a:defPPr algn="ctr">
          <a:defRPr b="1"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 ANI</Template>
  <TotalTime>16271</TotalTime>
  <Words>1367</Words>
  <Application>Microsoft Office PowerPoint</Application>
  <PresentationFormat>A4 (210 x 297 mm)</PresentationFormat>
  <Paragraphs>112</Paragraphs>
  <Slides>16</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16</vt:i4>
      </vt:variant>
    </vt:vector>
  </HeadingPairs>
  <TitlesOfParts>
    <vt:vector size="23" baseType="lpstr">
      <vt:lpstr>ＭＳ Ｐゴシック</vt:lpstr>
      <vt:lpstr>Arial</vt:lpstr>
      <vt:lpstr>Calibri</vt:lpstr>
      <vt:lpstr>Candara</vt:lpstr>
      <vt:lpstr>Helvetica Neue Bold Condensed</vt:lpstr>
      <vt:lpstr>Impact</vt:lpstr>
      <vt:lpstr>plantilla ANI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nrojas</dc:creator>
  <cp:lastModifiedBy>Ricardo Aguilera Wilches</cp:lastModifiedBy>
  <cp:revision>434</cp:revision>
  <cp:lastPrinted>2014-11-18T22:03:29Z</cp:lastPrinted>
  <dcterms:created xsi:type="dcterms:W3CDTF">2014-11-24T22:58:46Z</dcterms:created>
  <dcterms:modified xsi:type="dcterms:W3CDTF">2017-02-15T15:56:54Z</dcterms:modified>
</cp:coreProperties>
</file>