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92" r:id="rId2"/>
  </p:sldMasterIdLst>
  <p:notesMasterIdLst>
    <p:notesMasterId r:id="rId50"/>
  </p:notesMasterIdLst>
  <p:handoutMasterIdLst>
    <p:handoutMasterId r:id="rId51"/>
  </p:handoutMasterIdLst>
  <p:sldIdLst>
    <p:sldId id="402" r:id="rId3"/>
    <p:sldId id="408" r:id="rId4"/>
    <p:sldId id="413" r:id="rId5"/>
    <p:sldId id="403" r:id="rId6"/>
    <p:sldId id="404" r:id="rId7"/>
    <p:sldId id="410" r:id="rId8"/>
    <p:sldId id="411" r:id="rId9"/>
    <p:sldId id="412" r:id="rId10"/>
    <p:sldId id="429" r:id="rId11"/>
    <p:sldId id="425" r:id="rId12"/>
    <p:sldId id="426" r:id="rId13"/>
    <p:sldId id="427" r:id="rId14"/>
    <p:sldId id="415" r:id="rId15"/>
    <p:sldId id="416" r:id="rId16"/>
    <p:sldId id="419" r:id="rId17"/>
    <p:sldId id="453" r:id="rId18"/>
    <p:sldId id="417" r:id="rId19"/>
    <p:sldId id="418" r:id="rId20"/>
    <p:sldId id="454" r:id="rId21"/>
    <p:sldId id="455" r:id="rId22"/>
    <p:sldId id="422" r:id="rId23"/>
    <p:sldId id="423" r:id="rId24"/>
    <p:sldId id="424" r:id="rId25"/>
    <p:sldId id="431" r:id="rId26"/>
    <p:sldId id="406" r:id="rId27"/>
    <p:sldId id="434" r:id="rId28"/>
    <p:sldId id="432" r:id="rId29"/>
    <p:sldId id="433" r:id="rId30"/>
    <p:sldId id="435" r:id="rId31"/>
    <p:sldId id="436" r:id="rId32"/>
    <p:sldId id="437" r:id="rId33"/>
    <p:sldId id="438" r:id="rId34"/>
    <p:sldId id="439" r:id="rId35"/>
    <p:sldId id="440" r:id="rId36"/>
    <p:sldId id="441" r:id="rId37"/>
    <p:sldId id="442" r:id="rId38"/>
    <p:sldId id="443" r:id="rId39"/>
    <p:sldId id="444" r:id="rId40"/>
    <p:sldId id="445" r:id="rId41"/>
    <p:sldId id="446" r:id="rId42"/>
    <p:sldId id="447" r:id="rId43"/>
    <p:sldId id="448" r:id="rId44"/>
    <p:sldId id="449" r:id="rId45"/>
    <p:sldId id="450" r:id="rId46"/>
    <p:sldId id="451" r:id="rId47"/>
    <p:sldId id="452" r:id="rId48"/>
    <p:sldId id="430" r:id="rId49"/>
  </p:sldIdLst>
  <p:sldSz cx="12192000" cy="6858000"/>
  <p:notesSz cx="7010400" cy="92964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Camilo Sanabria Torres" initials="JCST" lastIdx="1" clrIdx="0">
    <p:extLst>
      <p:ext uri="{19B8F6BF-5375-455C-9EA6-DF929625EA0E}">
        <p15:presenceInfo xmlns:p15="http://schemas.microsoft.com/office/powerpoint/2012/main" userId="Juan Camilo Sanabria Tor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242"/>
    <a:srgbClr val="B04E0C"/>
    <a:srgbClr val="E9710D"/>
    <a:srgbClr val="0A4D7A"/>
    <a:srgbClr val="EB9357"/>
    <a:srgbClr val="E87F38"/>
    <a:srgbClr val="094677"/>
    <a:srgbClr val="264468"/>
    <a:srgbClr val="233E5F"/>
    <a:srgbClr val="06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6" autoAdjust="0"/>
    <p:restoredTop sz="96168" autoAdjust="0"/>
  </p:normalViewPr>
  <p:slideViewPr>
    <p:cSldViewPr>
      <p:cViewPr varScale="1">
        <p:scale>
          <a:sx n="81" d="100"/>
          <a:sy n="81" d="100"/>
        </p:scale>
        <p:origin x="126" y="5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60B17-5711-4398-A9CA-117F66D3A5D5}" type="doc">
      <dgm:prSet loTypeId="urn:microsoft.com/office/officeart/2005/8/layout/hList6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s-CO"/>
        </a:p>
      </dgm:t>
    </dgm:pt>
    <dgm:pt modelId="{61B81B6B-320F-45B0-A315-41BE1A0655BE}">
      <dgm:prSet phldrT="[Texto]"/>
      <dgm:spPr/>
      <dgm:t>
        <a:bodyPr/>
        <a:lstStyle/>
        <a:p>
          <a:r>
            <a:rPr lang="es-CO" dirty="0" smtClean="0"/>
            <a:t>Trabajamos de la mano con la Secretaria Transparencia Presidencia de la República</a:t>
          </a:r>
          <a:endParaRPr lang="es-CO" dirty="0"/>
        </a:p>
      </dgm:t>
    </dgm:pt>
    <dgm:pt modelId="{63E64B3D-5ECE-4FDE-82CA-F99974DE4C60}" type="parTrans" cxnId="{E8DE514C-F68F-4094-B064-F3B80277E021}">
      <dgm:prSet/>
      <dgm:spPr/>
      <dgm:t>
        <a:bodyPr/>
        <a:lstStyle/>
        <a:p>
          <a:endParaRPr lang="es-CO"/>
        </a:p>
      </dgm:t>
    </dgm:pt>
    <dgm:pt modelId="{5275E133-5DA3-4612-9C91-6D0566B7AC8A}" type="sibTrans" cxnId="{E8DE514C-F68F-4094-B064-F3B80277E021}">
      <dgm:prSet/>
      <dgm:spPr/>
      <dgm:t>
        <a:bodyPr/>
        <a:lstStyle/>
        <a:p>
          <a:endParaRPr lang="es-CO"/>
        </a:p>
      </dgm:t>
    </dgm:pt>
    <dgm:pt modelId="{4F1EB662-0285-43B1-8DFB-08503A08B60B}">
      <dgm:prSet phldrT="[Texto]"/>
      <dgm:spPr/>
      <dgm:t>
        <a:bodyPr/>
        <a:lstStyle/>
        <a:p>
          <a:r>
            <a:rPr lang="es-CO" dirty="0" smtClean="0"/>
            <a:t>Adoptamos las Mejores Practicas de la OCDE</a:t>
          </a:r>
          <a:endParaRPr lang="es-CO" dirty="0"/>
        </a:p>
      </dgm:t>
    </dgm:pt>
    <dgm:pt modelId="{1896391C-9971-4422-8574-A310D3BCE596}" type="parTrans" cxnId="{8976DCE4-9DA0-433F-B1AB-69E32805F3A2}">
      <dgm:prSet/>
      <dgm:spPr/>
      <dgm:t>
        <a:bodyPr/>
        <a:lstStyle/>
        <a:p>
          <a:endParaRPr lang="es-CO"/>
        </a:p>
      </dgm:t>
    </dgm:pt>
    <dgm:pt modelId="{21384BBF-EC46-48BC-B7D0-0948EABAE3D6}" type="sibTrans" cxnId="{8976DCE4-9DA0-433F-B1AB-69E32805F3A2}">
      <dgm:prSet/>
      <dgm:spPr/>
      <dgm:t>
        <a:bodyPr/>
        <a:lstStyle/>
        <a:p>
          <a:endParaRPr lang="es-CO"/>
        </a:p>
      </dgm:t>
    </dgm:pt>
    <dgm:pt modelId="{E7830A16-2B85-420C-94D6-CA601075814A}" type="pres">
      <dgm:prSet presAssocID="{74060B17-5711-4398-A9CA-117F66D3A5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F881365-3E14-4F4C-ABCE-E218E4DC3149}" type="pres">
      <dgm:prSet presAssocID="{61B81B6B-320F-45B0-A315-41BE1A0655B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66CE73-7DD6-4DF2-B3EE-56CBB4CFB92B}" type="pres">
      <dgm:prSet presAssocID="{5275E133-5DA3-4612-9C91-6D0566B7AC8A}" presName="sibTrans" presStyleCnt="0"/>
      <dgm:spPr/>
    </dgm:pt>
    <dgm:pt modelId="{AA2CF8AE-16A3-4558-8CA0-188459BEEBF6}" type="pres">
      <dgm:prSet presAssocID="{4F1EB662-0285-43B1-8DFB-08503A08B60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2586930-4D02-4BEE-9687-71B2040AB49D}" type="presOf" srcId="{4F1EB662-0285-43B1-8DFB-08503A08B60B}" destId="{AA2CF8AE-16A3-4558-8CA0-188459BEEBF6}" srcOrd="0" destOrd="0" presId="urn:microsoft.com/office/officeart/2005/8/layout/hList6"/>
    <dgm:cxn modelId="{8976DCE4-9DA0-433F-B1AB-69E32805F3A2}" srcId="{74060B17-5711-4398-A9CA-117F66D3A5D5}" destId="{4F1EB662-0285-43B1-8DFB-08503A08B60B}" srcOrd="1" destOrd="0" parTransId="{1896391C-9971-4422-8574-A310D3BCE596}" sibTransId="{21384BBF-EC46-48BC-B7D0-0948EABAE3D6}"/>
    <dgm:cxn modelId="{E8DE514C-F68F-4094-B064-F3B80277E021}" srcId="{74060B17-5711-4398-A9CA-117F66D3A5D5}" destId="{61B81B6B-320F-45B0-A315-41BE1A0655BE}" srcOrd="0" destOrd="0" parTransId="{63E64B3D-5ECE-4FDE-82CA-F99974DE4C60}" sibTransId="{5275E133-5DA3-4612-9C91-6D0566B7AC8A}"/>
    <dgm:cxn modelId="{4E5BACF7-C612-4ECC-B02B-195DFFEACADC}" type="presOf" srcId="{74060B17-5711-4398-A9CA-117F66D3A5D5}" destId="{E7830A16-2B85-420C-94D6-CA601075814A}" srcOrd="0" destOrd="0" presId="urn:microsoft.com/office/officeart/2005/8/layout/hList6"/>
    <dgm:cxn modelId="{799D6E84-140A-4C50-B67B-D39782B89218}" type="presOf" srcId="{61B81B6B-320F-45B0-A315-41BE1A0655BE}" destId="{8F881365-3E14-4F4C-ABCE-E218E4DC3149}" srcOrd="0" destOrd="0" presId="urn:microsoft.com/office/officeart/2005/8/layout/hList6"/>
    <dgm:cxn modelId="{70AD9929-781E-40AF-8C5D-8BE709E844DB}" type="presParOf" srcId="{E7830A16-2B85-420C-94D6-CA601075814A}" destId="{8F881365-3E14-4F4C-ABCE-E218E4DC3149}" srcOrd="0" destOrd="0" presId="urn:microsoft.com/office/officeart/2005/8/layout/hList6"/>
    <dgm:cxn modelId="{91655C8E-131E-494C-BE98-8B9BB0AD8B4C}" type="presParOf" srcId="{E7830A16-2B85-420C-94D6-CA601075814A}" destId="{DB66CE73-7DD6-4DF2-B3EE-56CBB4CFB92B}" srcOrd="1" destOrd="0" presId="urn:microsoft.com/office/officeart/2005/8/layout/hList6"/>
    <dgm:cxn modelId="{798AD79E-4B57-461D-9FCD-E36B8F0AB7E1}" type="presParOf" srcId="{E7830A16-2B85-420C-94D6-CA601075814A}" destId="{AA2CF8AE-16A3-4558-8CA0-188459BEEBF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81365-3E14-4F4C-ABCE-E218E4DC3149}">
      <dsp:nvSpPr>
        <dsp:cNvPr id="0" name=""/>
        <dsp:cNvSpPr/>
      </dsp:nvSpPr>
      <dsp:spPr>
        <a:xfrm rot="16200000">
          <a:off x="193557" y="-189196"/>
          <a:ext cx="3816424" cy="4194817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5879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/>
            <a:t>Trabajamos de la mano con la Secretaria Transparencia Presidencia de la República</a:t>
          </a:r>
          <a:endParaRPr lang="es-CO" sz="3200" kern="1200" dirty="0"/>
        </a:p>
      </dsp:txBody>
      <dsp:txXfrm rot="5400000">
        <a:off x="4361" y="763285"/>
        <a:ext cx="4194817" cy="2289854"/>
      </dsp:txXfrm>
    </dsp:sp>
    <dsp:sp modelId="{AA2CF8AE-16A3-4558-8CA0-188459BEEBF6}">
      <dsp:nvSpPr>
        <dsp:cNvPr id="0" name=""/>
        <dsp:cNvSpPr/>
      </dsp:nvSpPr>
      <dsp:spPr>
        <a:xfrm rot="16200000">
          <a:off x="4702986" y="-189196"/>
          <a:ext cx="3816424" cy="4194817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432915"/>
                <a:satOff val="-30197"/>
                <a:lumOff val="47897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432915"/>
                <a:satOff val="-30197"/>
                <a:lumOff val="4789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432915"/>
                <a:satOff val="-30197"/>
                <a:lumOff val="478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5879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/>
            <a:t>Adoptamos las Mejores Practicas de la OCDE</a:t>
          </a:r>
          <a:endParaRPr lang="es-CO" sz="3200" kern="1200" dirty="0"/>
        </a:p>
      </dsp:txBody>
      <dsp:txXfrm rot="5400000">
        <a:off x="4513790" y="763285"/>
        <a:ext cx="4194817" cy="2289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C3A2F-84CF-41A4-A882-29B94EC65656}" type="datetimeFigureOut">
              <a:rPr lang="es-CO"/>
              <a:pPr>
                <a:defRPr/>
              </a:pPr>
              <a:t>04/12/2015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17C769-987F-44FC-8799-969FD1BF840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449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6E04C2-2937-4629-B9AF-2D8FE3CFA728}" type="datetimeFigureOut">
              <a:rPr lang="es-CO"/>
              <a:pPr>
                <a:defRPr/>
              </a:pPr>
              <a:t>04/12/2015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2F1E3-85BB-4AD3-AAD2-C10CC4743F1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90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2F1E3-85BB-4AD3-AAD2-C10CC4743F15}" type="slidenum">
              <a:rPr lang="es-CO" smtClean="0"/>
              <a:pPr>
                <a:defRPr/>
              </a:pPr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552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2F1E3-85BB-4AD3-AAD2-C10CC4743F15}" type="slidenum">
              <a:rPr lang="es-CO" smtClean="0"/>
              <a:pPr>
                <a:defRPr/>
              </a:pPr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2401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0355-26A5-4923-A7FF-4852F58F83CA}" type="datetimeFigureOut">
              <a:rPr lang="es-CO"/>
              <a:pPr>
                <a:defRPr/>
              </a:pPr>
              <a:t>04/12/2015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CF29-C0DE-49D9-8F45-889FAB45E52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39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6677-3D09-45AE-A83A-B0678347935F}" type="datetimeFigureOut">
              <a:rPr lang="es-CO"/>
              <a:pPr>
                <a:defRPr/>
              </a:pPr>
              <a:t>04/12/2015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3907-615D-43EC-B056-925FD45450C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44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575799" y="274640"/>
            <a:ext cx="2971801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60400" y="274640"/>
            <a:ext cx="8712201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FEC7-C8AB-4F3D-91C6-25182E146705}" type="datetimeFigureOut">
              <a:rPr lang="es-CO"/>
              <a:pPr>
                <a:defRPr/>
              </a:pPr>
              <a:t>04/12/2015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C104-C271-4922-9FC2-3341AD69F88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30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B93A-9CC1-41C3-BF62-0DDD722B806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4404-275F-4ADB-8274-2F6990EAE7B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549B-8925-4D9D-9503-7BFBBDA54D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5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9433-6E4B-49F6-81BA-CC2661796BD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C9AA-B5D1-4D42-A354-5ACCA942FFD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07B-89A7-4658-B779-FE9C73ED662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57963" y="5676620"/>
            <a:ext cx="2743200" cy="365125"/>
          </a:xfrm>
        </p:spPr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D67-55C1-4939-A14D-5419D5C6922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4338037" y="982470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550991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/>
              <a:pPr>
                <a:defRPr/>
              </a:pPr>
              <a:t>04/12/2015</a:t>
            </a:fld>
            <a:endParaRPr lang="es-CO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16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E477-9A0C-4601-A817-EBEB43F6CAC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4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9280-3694-42CE-BF68-C790BB593B0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C35-D4D4-4419-81D8-07E839267FE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DC81-7317-452B-9405-5541A6BB74A7}" type="datetimeFigureOut">
              <a:rPr lang="es-CO"/>
              <a:pPr>
                <a:defRPr/>
              </a:pPr>
              <a:t>04/12/2015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6561-1D88-4C34-98FD-B7048EFBB73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231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604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7056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1BC-47E4-4861-BE15-594C7865B601}" type="datetimeFigureOut">
              <a:rPr lang="es-CO"/>
              <a:pPr>
                <a:defRPr/>
              </a:pPr>
              <a:t>04/12/2015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173D-9669-4A0E-85E4-36AE27FF230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9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A72E-ABC7-4FCF-AF24-9C07DAE45820}" type="datetimeFigureOut">
              <a:rPr lang="es-CO"/>
              <a:pPr>
                <a:defRPr/>
              </a:pPr>
              <a:t>04/12/2015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906C-CF78-44A0-9320-6C77DAF4A51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CD5E-953A-4870-A99B-4DA9B7B30237}" type="datetimeFigureOut">
              <a:rPr lang="es-CO"/>
              <a:pPr>
                <a:defRPr/>
              </a:pPr>
              <a:t>04/12/2015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7B63-2748-423D-83A5-BB10F6308C9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427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B672-67BC-4FAC-8850-3219C01847CD}" type="datetimeFigureOut">
              <a:rPr lang="es-CO"/>
              <a:pPr>
                <a:defRPr/>
              </a:pPr>
              <a:t>04/12/2015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B299-7353-42A4-B5CE-E512678E874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48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FA60-3E14-4470-B633-3EEF6DABC52F}" type="datetimeFigureOut">
              <a:rPr lang="es-CO"/>
              <a:pPr>
                <a:defRPr/>
              </a:pPr>
              <a:t>04/12/2015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04B6-64A3-4D4F-901E-2433E906C43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37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4B47-C5F1-441A-B1AC-72F85E5FA3A0}" type="datetimeFigureOut">
              <a:rPr lang="es-CO"/>
              <a:pPr>
                <a:defRPr/>
              </a:pPr>
              <a:t>04/12/2015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B9FE-C7BF-4A07-9104-9FB5F2F8D7F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37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pic>
        <p:nvPicPr>
          <p:cNvPr id="1027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12192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33866-6AF4-4A2D-ACAA-9F63535E8C2A}" type="datetimeFigureOut">
              <a:rPr lang="es-CO"/>
              <a:pPr>
                <a:defRPr/>
              </a:pPr>
              <a:t>04/12/2015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DFA6C-B1FB-4021-845A-52808C171FE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0" y="92077"/>
            <a:ext cx="1246822" cy="7426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2700" r="2941" b="22701"/>
          <a:stretch/>
        </p:blipFill>
        <p:spPr>
          <a:xfrm>
            <a:off x="10160000" y="44451"/>
            <a:ext cx="1748644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0730"/>
            <a:ext cx="12192000" cy="817271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2C25D948-6186-4E7B-AD67-C5CFF6A1185B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04/12/2015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5740" y="64402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8417" y="228602"/>
            <a:ext cx="2261443" cy="710205"/>
          </a:xfrm>
          <a:prstGeom prst="rect">
            <a:avLst/>
          </a:prstGeom>
        </p:spPr>
      </p:pic>
      <p:pic>
        <p:nvPicPr>
          <p:cNvPr id="12" name="1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600" y="6112275"/>
            <a:ext cx="3449400" cy="8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hyperlink" Target="mailto:contactenos@ani.gov.co" TargetMode="External"/><Relationship Id="rId5" Type="http://schemas.openxmlformats.org/officeDocument/2006/relationships/hyperlink" Target="http://www.ani.gov.co/" TargetMode="Externa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980728"/>
            <a:ext cx="74031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10" name="CuadroTexto 10"/>
          <p:cNvSpPr txBox="1"/>
          <p:nvPr/>
        </p:nvSpPr>
        <p:spPr>
          <a:xfrm>
            <a:off x="3931356" y="4687382"/>
            <a:ext cx="35327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MX" sz="1050" dirty="0"/>
              <a:t>Fuente: Interventorías del Modo Carretero</a:t>
            </a:r>
          </a:p>
        </p:txBody>
      </p:sp>
      <p:grpSp>
        <p:nvGrpSpPr>
          <p:cNvPr id="22" name="Grupo 2"/>
          <p:cNvGrpSpPr/>
          <p:nvPr/>
        </p:nvGrpSpPr>
        <p:grpSpPr>
          <a:xfrm>
            <a:off x="-27428" y="-99392"/>
            <a:ext cx="2499139" cy="6957392"/>
            <a:chOff x="-15552" y="-171400"/>
            <a:chExt cx="2160240" cy="7029400"/>
          </a:xfrm>
        </p:grpSpPr>
        <p:pic>
          <p:nvPicPr>
            <p:cNvPr id="23" name="Picture 3" descr="F:\RENDICIÓN CUENTAS\PPT\elementos ppt\ICOCOLOR-04.png"/>
            <p:cNvPicPr>
              <a:picLocks noChangeAspect="1" noChangeArrowheads="1"/>
            </p:cNvPicPr>
            <p:nvPr/>
          </p:nvPicPr>
          <p:blipFill>
            <a:blip r:embed="rId3" cstate="print"/>
            <a:srcRect l="73616"/>
            <a:stretch>
              <a:fillRect/>
            </a:stretch>
          </p:blipFill>
          <p:spPr bwMode="auto">
            <a:xfrm>
              <a:off x="-15552" y="-43550"/>
              <a:ext cx="2160240" cy="6901550"/>
            </a:xfrm>
            <a:prstGeom prst="rect">
              <a:avLst/>
            </a:prstGeom>
            <a:noFill/>
          </p:spPr>
        </p:pic>
        <p:pic>
          <p:nvPicPr>
            <p:cNvPr id="24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1" r="1218"/>
            <a:stretch/>
          </p:blipFill>
          <p:spPr>
            <a:xfrm>
              <a:off x="62311" y="-171400"/>
              <a:ext cx="1642662" cy="6776285"/>
            </a:xfrm>
            <a:prstGeom prst="rect">
              <a:avLst/>
            </a:prstGeom>
          </p:spPr>
        </p:pic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673568"/>
              </p:ext>
            </p:extLst>
          </p:nvPr>
        </p:nvGraphicFramePr>
        <p:xfrm>
          <a:off x="3935760" y="1628800"/>
          <a:ext cx="6120680" cy="304416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464496"/>
                <a:gridCol w="1656184"/>
              </a:tblGrid>
              <a:tr h="79412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dirty="0" smtClean="0"/>
                        <a:t>Km que aportan en Doble Calzada</a:t>
                      </a:r>
                      <a:endParaRPr lang="es-CO" sz="28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568347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Periodo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Avance</a:t>
                      </a:r>
                      <a:r>
                        <a:rPr lang="es-CO" b="1" baseline="0" dirty="0" smtClean="0"/>
                        <a:t> Km</a:t>
                      </a:r>
                      <a:endParaRPr lang="es-CO" b="1" dirty="0"/>
                    </a:p>
                  </a:txBody>
                  <a:tcPr/>
                </a:tc>
              </a:tr>
              <a:tr h="560562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Agosto</a:t>
                      </a:r>
                      <a:r>
                        <a:rPr lang="es-CO" baseline="0" dirty="0" smtClean="0"/>
                        <a:t> – Diciembre 2014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127,71</a:t>
                      </a:r>
                      <a:endParaRPr lang="es-CO" dirty="0"/>
                    </a:p>
                  </a:txBody>
                  <a:tcPr/>
                </a:tc>
              </a:tr>
              <a:tr h="560562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Enero – Octubre</a:t>
                      </a:r>
                      <a:r>
                        <a:rPr lang="es-CO" baseline="0" dirty="0" smtClean="0"/>
                        <a:t> 2015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167,22</a:t>
                      </a:r>
                      <a:endParaRPr lang="es-CO" dirty="0"/>
                    </a:p>
                  </a:txBody>
                  <a:tcPr/>
                </a:tc>
              </a:tr>
              <a:tr h="560562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Total</a:t>
                      </a:r>
                      <a:endParaRPr lang="es-CO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294,93</a:t>
                      </a:r>
                      <a:endParaRPr lang="es-CO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0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grpSp>
        <p:nvGrpSpPr>
          <p:cNvPr id="8" name="Grupo 2"/>
          <p:cNvGrpSpPr/>
          <p:nvPr/>
        </p:nvGrpSpPr>
        <p:grpSpPr>
          <a:xfrm>
            <a:off x="-27428" y="-99392"/>
            <a:ext cx="2499139" cy="6957392"/>
            <a:chOff x="-15552" y="-171400"/>
            <a:chExt cx="2160240" cy="7029400"/>
          </a:xfrm>
        </p:grpSpPr>
        <p:pic>
          <p:nvPicPr>
            <p:cNvPr id="9" name="Picture 3" descr="F:\RENDICIÓN CUENTAS\PPT\elementos ppt\ICOCOLOR-04.png"/>
            <p:cNvPicPr>
              <a:picLocks noChangeAspect="1" noChangeArrowheads="1"/>
            </p:cNvPicPr>
            <p:nvPr/>
          </p:nvPicPr>
          <p:blipFill>
            <a:blip r:embed="rId3" cstate="print"/>
            <a:srcRect l="73616"/>
            <a:stretch>
              <a:fillRect/>
            </a:stretch>
          </p:blipFill>
          <p:spPr bwMode="auto">
            <a:xfrm>
              <a:off x="-15552" y="-43550"/>
              <a:ext cx="2160240" cy="6901550"/>
            </a:xfrm>
            <a:prstGeom prst="rect">
              <a:avLst/>
            </a:prstGeom>
            <a:noFill/>
          </p:spPr>
        </p:pic>
        <p:pic>
          <p:nvPicPr>
            <p:cNvPr id="10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1" r="1218"/>
            <a:stretch/>
          </p:blipFill>
          <p:spPr>
            <a:xfrm>
              <a:off x="62311" y="-171400"/>
              <a:ext cx="1642662" cy="6776285"/>
            </a:xfrm>
            <a:prstGeom prst="rect">
              <a:avLst/>
            </a:prstGeom>
          </p:spPr>
        </p:pic>
      </p:grpSp>
      <p:sp>
        <p:nvSpPr>
          <p:cNvPr id="12" name="CuadroTexto 10"/>
          <p:cNvSpPr txBox="1"/>
          <p:nvPr/>
        </p:nvSpPr>
        <p:spPr>
          <a:xfrm>
            <a:off x="3851990" y="4687382"/>
            <a:ext cx="35327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MX" sz="1050" dirty="0"/>
              <a:t>Fuente: Interventorías del Modo Carretero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84890"/>
              </p:ext>
            </p:extLst>
          </p:nvPr>
        </p:nvGraphicFramePr>
        <p:xfrm>
          <a:off x="3827748" y="1492469"/>
          <a:ext cx="6120680" cy="3194913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464496"/>
                <a:gridCol w="1656184"/>
              </a:tblGrid>
              <a:tr h="79412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dirty="0" smtClean="0"/>
                        <a:t>Avance de ejecución</a:t>
                      </a:r>
                      <a:r>
                        <a:rPr lang="es-CO" sz="2800" baseline="0" dirty="0" smtClean="0"/>
                        <a:t> Km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aseline="0" dirty="0" smtClean="0"/>
                        <a:t>Calzada Sencilla</a:t>
                      </a:r>
                      <a:endParaRPr lang="es-CO" sz="28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56834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Periodo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Avance</a:t>
                      </a:r>
                      <a:r>
                        <a:rPr lang="es-CO" baseline="0" dirty="0" smtClean="0"/>
                        <a:t> Km</a:t>
                      </a:r>
                      <a:endParaRPr lang="es-CO" b="1" dirty="0"/>
                    </a:p>
                  </a:txBody>
                  <a:tcPr/>
                </a:tc>
              </a:tr>
              <a:tr h="560562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Agosto</a:t>
                      </a:r>
                      <a:r>
                        <a:rPr lang="es-CO" baseline="0" dirty="0" smtClean="0"/>
                        <a:t> – Diciembre 2014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16,24</a:t>
                      </a:r>
                      <a:endParaRPr lang="es-CO" dirty="0"/>
                    </a:p>
                  </a:txBody>
                  <a:tcPr/>
                </a:tc>
              </a:tr>
              <a:tr h="560562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Enero – Octubre</a:t>
                      </a:r>
                      <a:r>
                        <a:rPr lang="es-CO" baseline="0" dirty="0" smtClean="0"/>
                        <a:t> 2015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31,75</a:t>
                      </a:r>
                      <a:endParaRPr lang="es-CO" dirty="0"/>
                    </a:p>
                  </a:txBody>
                  <a:tcPr/>
                </a:tc>
              </a:tr>
              <a:tr h="560562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Total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0" dirty="0" smtClean="0"/>
                        <a:t>47,99</a:t>
                      </a:r>
                      <a:endParaRPr lang="es-CO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51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grpSp>
        <p:nvGrpSpPr>
          <p:cNvPr id="8" name="Grupo 2"/>
          <p:cNvGrpSpPr/>
          <p:nvPr/>
        </p:nvGrpSpPr>
        <p:grpSpPr>
          <a:xfrm>
            <a:off x="-27428" y="-99392"/>
            <a:ext cx="2499139" cy="6957392"/>
            <a:chOff x="-15552" y="-171400"/>
            <a:chExt cx="2160240" cy="7029400"/>
          </a:xfrm>
        </p:grpSpPr>
        <p:pic>
          <p:nvPicPr>
            <p:cNvPr id="9" name="Picture 3" descr="F:\RENDICIÓN CUENTAS\PPT\elementos ppt\ICOCOLOR-04.png"/>
            <p:cNvPicPr>
              <a:picLocks noChangeAspect="1" noChangeArrowheads="1"/>
            </p:cNvPicPr>
            <p:nvPr/>
          </p:nvPicPr>
          <p:blipFill>
            <a:blip r:embed="rId3" cstate="print"/>
            <a:srcRect l="73616"/>
            <a:stretch>
              <a:fillRect/>
            </a:stretch>
          </p:blipFill>
          <p:spPr bwMode="auto">
            <a:xfrm>
              <a:off x="-15552" y="-43550"/>
              <a:ext cx="2160240" cy="6901550"/>
            </a:xfrm>
            <a:prstGeom prst="rect">
              <a:avLst/>
            </a:prstGeom>
            <a:noFill/>
          </p:spPr>
        </p:pic>
        <p:pic>
          <p:nvPicPr>
            <p:cNvPr id="10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1" r="1218"/>
            <a:stretch/>
          </p:blipFill>
          <p:spPr>
            <a:xfrm>
              <a:off x="62311" y="-171400"/>
              <a:ext cx="1642662" cy="6776285"/>
            </a:xfrm>
            <a:prstGeom prst="rect">
              <a:avLst/>
            </a:prstGeom>
          </p:spPr>
        </p:pic>
      </p:grp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44887"/>
              </p:ext>
            </p:extLst>
          </p:nvPr>
        </p:nvGraphicFramePr>
        <p:xfrm>
          <a:off x="3719736" y="1731962"/>
          <a:ext cx="6120680" cy="304416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64496"/>
                <a:gridCol w="1656184"/>
              </a:tblGrid>
              <a:tr h="79412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dirty="0" smtClean="0"/>
                        <a:t>Avance de ejecución Mejoramiento Km</a:t>
                      </a:r>
                      <a:endParaRPr lang="es-CO" sz="28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56834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Periodo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Avance</a:t>
                      </a:r>
                      <a:r>
                        <a:rPr lang="es-CO" baseline="0" dirty="0" smtClean="0"/>
                        <a:t> Km</a:t>
                      </a:r>
                      <a:endParaRPr lang="es-CO" b="1" dirty="0"/>
                    </a:p>
                  </a:txBody>
                  <a:tcPr/>
                </a:tc>
              </a:tr>
              <a:tr h="560562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Agosto</a:t>
                      </a:r>
                      <a:r>
                        <a:rPr lang="es-CO" baseline="0" dirty="0" smtClean="0"/>
                        <a:t> – Diciembre 2014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96,07</a:t>
                      </a:r>
                      <a:endParaRPr lang="es-CO" dirty="0"/>
                    </a:p>
                  </a:txBody>
                  <a:tcPr/>
                </a:tc>
              </a:tr>
              <a:tr h="560562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Enero – Octubre</a:t>
                      </a:r>
                      <a:r>
                        <a:rPr lang="es-CO" baseline="0" dirty="0" smtClean="0"/>
                        <a:t> 2015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450,20</a:t>
                      </a:r>
                      <a:endParaRPr lang="es-CO" dirty="0"/>
                    </a:p>
                  </a:txBody>
                  <a:tcPr/>
                </a:tc>
              </a:tr>
              <a:tr h="560562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Total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546,27</a:t>
                      </a:r>
                      <a:endParaRPr lang="es-CO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uadroTexto 10"/>
          <p:cNvSpPr txBox="1"/>
          <p:nvPr/>
        </p:nvSpPr>
        <p:spPr>
          <a:xfrm>
            <a:off x="3719736" y="4759260"/>
            <a:ext cx="35327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MX" sz="1050" dirty="0"/>
              <a:t>Fuente: Interventorías del Modo Carretero</a:t>
            </a:r>
          </a:p>
        </p:txBody>
      </p:sp>
    </p:spTree>
    <p:extLst>
      <p:ext uri="{BB962C8B-B14F-4D97-AF65-F5344CB8AC3E}">
        <p14:creationId xmlns:p14="http://schemas.microsoft.com/office/powerpoint/2010/main" val="75839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3" name="Picture 8" descr="F:\RENDICIÓN CUENTAS\PPT\elementos ppt\ICOCOLOR-15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95400" y="1340768"/>
            <a:ext cx="2664296" cy="4222298"/>
          </a:xfrm>
          <a:prstGeom prst="ellipse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4237362" y="2528642"/>
            <a:ext cx="5301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Modo Portuario</a:t>
            </a:r>
            <a:endParaRPr lang="es-E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3" name="Picture 8" descr="F:\RENDICIÓN CUENTAS\PPT\elementos ppt\ICOCOLOR-15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7328" y="908720"/>
            <a:ext cx="2808312" cy="5375282"/>
          </a:xfrm>
          <a:prstGeom prst="ellipse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3287688" y="2564904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Puerto de Agua Dulce Us$51 millones</a:t>
            </a:r>
          </a:p>
          <a:p>
            <a:pPr lvl="0"/>
            <a:endParaRPr lang="es-CO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Puerto </a:t>
            </a:r>
            <a:r>
              <a:rPr lang="es-CO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Cayao</a:t>
            </a:r>
            <a:r>
              <a:rPr lang="es-C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Us$38 Millones </a:t>
            </a:r>
          </a:p>
          <a:p>
            <a:pPr lvl="0"/>
            <a:endParaRPr lang="es-CO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71864" y="1268760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Inversiones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1869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3" name="Picture 8" descr="F:\RENDICIÓN CUENTAS\PPT\elementos ppt\ICOCOLOR-15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7328" y="908720"/>
            <a:ext cx="2808312" cy="5375282"/>
          </a:xfrm>
          <a:prstGeom prst="ellipse">
            <a:avLst/>
          </a:prstGeom>
          <a:noFill/>
        </p:spPr>
      </p:pic>
      <p:sp>
        <p:nvSpPr>
          <p:cNvPr id="5" name="CuadroTexto 4"/>
          <p:cNvSpPr txBox="1"/>
          <p:nvPr/>
        </p:nvSpPr>
        <p:spPr>
          <a:xfrm>
            <a:off x="3503712" y="1196752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Fortalecimiento de la Sociedad Portuaria de Cartagena </a:t>
            </a:r>
            <a:r>
              <a:rPr lang="es-C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 la </a:t>
            </a:r>
            <a:r>
              <a:rPr lang="es-C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Terminal de Contenedores </a:t>
            </a:r>
            <a:r>
              <a:rPr lang="es-C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CONTECAR con la llegada de las nuevas grúas pórtico </a:t>
            </a:r>
            <a:r>
              <a:rPr lang="es-CO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</a:t>
            </a:r>
            <a:r>
              <a:rPr lang="es-C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O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Panamax</a:t>
            </a:r>
            <a:endParaRPr lang="es-C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08" y="3043244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3" name="Picture 8" descr="F:\RENDICIÓN CUENTAS\PPT\elementos ppt\ICOCOLOR-15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7328" y="908720"/>
            <a:ext cx="2808312" cy="5375282"/>
          </a:xfrm>
          <a:prstGeom prst="ellipse">
            <a:avLst/>
          </a:prstGeom>
          <a:noFill/>
        </p:spPr>
      </p:pic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052736"/>
            <a:ext cx="4464496" cy="2952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4005694"/>
            <a:ext cx="4392488" cy="262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01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480779" y="2528642"/>
            <a:ext cx="6814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Modo Aeroportuario</a:t>
            </a:r>
            <a:endParaRPr lang="es-ES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7" descr="F:\RENDICIÓN CUENTAS\PPT\elementos ppt\ICOCOLOR-14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-19922" y="877907"/>
            <a:ext cx="2855640" cy="536011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23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3" name="Picture 7" descr="F:\RENDICIÓN CUENTAS\PPT\elementos ppt\ICOCOLOR-14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-19922" y="877907"/>
            <a:ext cx="2855640" cy="5360118"/>
          </a:xfrm>
          <a:prstGeom prst="ellipse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2926620" y="951052"/>
            <a:ext cx="403347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s-ES" sz="3200" b="1" dirty="0" smtClean="0">
                <a:ln/>
                <a:solidFill>
                  <a:schemeClr val="accent3"/>
                </a:solidFill>
              </a:rPr>
              <a:t>Estamos realizando</a:t>
            </a:r>
          </a:p>
          <a:p>
            <a:pPr algn="just"/>
            <a:r>
              <a:rPr lang="es-ES" sz="3200" b="1" dirty="0" smtClean="0">
                <a:ln/>
                <a:solidFill>
                  <a:schemeClr val="accent3"/>
                </a:solidFill>
              </a:rPr>
              <a:t>inversiones en:</a:t>
            </a:r>
            <a:endParaRPr lang="es-E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83632" y="2041106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Bogotá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Barranquilla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Barrancabermeja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Cartagena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err="1" smtClean="0"/>
              <a:t>Carepa</a:t>
            </a:r>
            <a:endParaRPr lang="es-CO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Cali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Corozal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Cúcuta</a:t>
            </a:r>
          </a:p>
          <a:p>
            <a:endParaRPr lang="es-CO" sz="2400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5513096" y="2041106"/>
            <a:ext cx="27499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Medellín</a:t>
            </a:r>
            <a:endParaRPr lang="es-CO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Montería</a:t>
            </a:r>
            <a:endParaRPr lang="es-CO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Quibdó</a:t>
            </a:r>
            <a:endParaRPr lang="es-CO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/>
              <a:t>Riohacha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err="1"/>
              <a:t>Rionegro</a:t>
            </a:r>
            <a:endParaRPr lang="es-CO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/>
              <a:t>Santa Marta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/>
              <a:t>Valledupar</a:t>
            </a:r>
          </a:p>
          <a:p>
            <a:endParaRPr lang="es-CO" dirty="0"/>
          </a:p>
        </p:txBody>
      </p:sp>
      <p:sp>
        <p:nvSpPr>
          <p:cNvPr id="8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1496600" y="6591116"/>
            <a:ext cx="576797" cy="365125"/>
          </a:xfrm>
        </p:spPr>
        <p:txBody>
          <a:bodyPr/>
          <a:lstStyle/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18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6744072" y="256077"/>
            <a:ext cx="7344816" cy="6327312"/>
            <a:chOff x="0" y="-1"/>
            <a:chExt cx="4930650" cy="4201810"/>
          </a:xfrm>
        </p:grpSpPr>
        <p:pic>
          <p:nvPicPr>
            <p:cNvPr id="38" name="Imagen 37" descr="http://atencionalcliente.movistar.co/images/cobertura/mapa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19"/>
            <a:stretch/>
          </p:blipFill>
          <p:spPr bwMode="auto">
            <a:xfrm>
              <a:off x="0" y="-1"/>
              <a:ext cx="4930650" cy="4201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uadro de texto 2"/>
            <p:cNvSpPr txBox="1"/>
            <p:nvPr/>
          </p:nvSpPr>
          <p:spPr>
            <a:xfrm>
              <a:off x="1186962" y="2049341"/>
              <a:ext cx="445843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ysClr val="windowText" lastClr="00000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Cuadro de texto 2"/>
            <p:cNvSpPr txBox="1"/>
            <p:nvPr/>
          </p:nvSpPr>
          <p:spPr>
            <a:xfrm>
              <a:off x="1301261" y="605569"/>
              <a:ext cx="445843" cy="41124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200" dirty="0">
                  <a:solidFill>
                    <a:schemeClr val="bg1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Cuadro de texto 2"/>
            <p:cNvSpPr txBox="1"/>
            <p:nvPr/>
          </p:nvSpPr>
          <p:spPr>
            <a:xfrm>
              <a:off x="1635428" y="1366879"/>
              <a:ext cx="447675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E9710D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E971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Cuadro de texto 2"/>
            <p:cNvSpPr txBox="1"/>
            <p:nvPr/>
          </p:nvSpPr>
          <p:spPr>
            <a:xfrm>
              <a:off x="1926249" y="782175"/>
              <a:ext cx="445843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00B05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Cuadro de texto 2"/>
            <p:cNvSpPr txBox="1"/>
            <p:nvPr/>
          </p:nvSpPr>
          <p:spPr>
            <a:xfrm>
              <a:off x="626819" y="2593731"/>
              <a:ext cx="445843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FFFF0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Cuadro de texto 2"/>
            <p:cNvSpPr txBox="1"/>
            <p:nvPr/>
          </p:nvSpPr>
          <p:spPr>
            <a:xfrm>
              <a:off x="1008610" y="1385458"/>
              <a:ext cx="447675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FF000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Cuadro de texto 2"/>
            <p:cNvSpPr txBox="1"/>
            <p:nvPr/>
          </p:nvSpPr>
          <p:spPr>
            <a:xfrm>
              <a:off x="1680430" y="2842114"/>
              <a:ext cx="447675" cy="4351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00B0F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Cuadro de texto 2"/>
            <p:cNvSpPr txBox="1"/>
            <p:nvPr/>
          </p:nvSpPr>
          <p:spPr>
            <a:xfrm>
              <a:off x="2312925" y="234028"/>
              <a:ext cx="445843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7030A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CuadroTexto 13"/>
            <p:cNvSpPr txBox="1"/>
            <p:nvPr/>
          </p:nvSpPr>
          <p:spPr>
            <a:xfrm>
              <a:off x="1015512" y="472220"/>
              <a:ext cx="893517" cy="23959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/>
                <a:t>ATLÁNTICO</a:t>
              </a:r>
            </a:p>
          </p:txBody>
        </p:sp>
        <p:sp>
          <p:nvSpPr>
            <p:cNvPr id="48" name="CuadroTexto 14"/>
            <p:cNvSpPr txBox="1"/>
            <p:nvPr/>
          </p:nvSpPr>
          <p:spPr>
            <a:xfrm>
              <a:off x="920262" y="2307248"/>
              <a:ext cx="893517" cy="2388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ANTIOQUIA</a:t>
              </a:r>
            </a:p>
          </p:txBody>
        </p:sp>
        <p:sp>
          <p:nvSpPr>
            <p:cNvPr id="49" name="CuadroTexto 15"/>
            <p:cNvSpPr txBox="1"/>
            <p:nvPr/>
          </p:nvSpPr>
          <p:spPr>
            <a:xfrm>
              <a:off x="1387902" y="1633005"/>
              <a:ext cx="893517" cy="2388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BOLIVAR</a:t>
              </a:r>
            </a:p>
          </p:txBody>
        </p:sp>
        <p:sp>
          <p:nvSpPr>
            <p:cNvPr id="50" name="CuadroTexto 16"/>
            <p:cNvSpPr txBox="1"/>
            <p:nvPr/>
          </p:nvSpPr>
          <p:spPr>
            <a:xfrm>
              <a:off x="1677281" y="1042432"/>
              <a:ext cx="893517" cy="23849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CESAR</a:t>
              </a:r>
            </a:p>
          </p:txBody>
        </p:sp>
        <p:sp>
          <p:nvSpPr>
            <p:cNvPr id="51" name="CuadroTexto 17"/>
            <p:cNvSpPr txBox="1"/>
            <p:nvPr/>
          </p:nvSpPr>
          <p:spPr>
            <a:xfrm>
              <a:off x="369644" y="2871421"/>
              <a:ext cx="893517" cy="2388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CHOCÓ</a:t>
              </a:r>
            </a:p>
          </p:txBody>
        </p:sp>
        <p:sp>
          <p:nvSpPr>
            <p:cNvPr id="52" name="CuadroTexto 18"/>
            <p:cNvSpPr txBox="1"/>
            <p:nvPr/>
          </p:nvSpPr>
          <p:spPr>
            <a:xfrm>
              <a:off x="784490" y="1657040"/>
              <a:ext cx="891685" cy="2388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CÓRDOBA</a:t>
              </a:r>
            </a:p>
          </p:txBody>
        </p:sp>
        <p:sp>
          <p:nvSpPr>
            <p:cNvPr id="53" name="CuadroTexto 19"/>
            <p:cNvSpPr txBox="1"/>
            <p:nvPr/>
          </p:nvSpPr>
          <p:spPr>
            <a:xfrm>
              <a:off x="1372389" y="3110279"/>
              <a:ext cx="1053611" cy="23959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CUNDINAMARCA</a:t>
              </a:r>
            </a:p>
          </p:txBody>
        </p:sp>
        <p:sp>
          <p:nvSpPr>
            <p:cNvPr id="54" name="CuadroTexto 20"/>
            <p:cNvSpPr txBox="1"/>
            <p:nvPr/>
          </p:nvSpPr>
          <p:spPr>
            <a:xfrm>
              <a:off x="1804254" y="510320"/>
              <a:ext cx="893517" cy="23959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GUAJIRA</a:t>
              </a:r>
            </a:p>
          </p:txBody>
        </p:sp>
        <p:sp>
          <p:nvSpPr>
            <p:cNvPr id="55" name="Cuadro de texto 2"/>
            <p:cNvSpPr txBox="1"/>
            <p:nvPr/>
          </p:nvSpPr>
          <p:spPr>
            <a:xfrm>
              <a:off x="1612839" y="566780"/>
              <a:ext cx="447675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FF00FF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CuadroTexto 23"/>
            <p:cNvSpPr txBox="1"/>
            <p:nvPr/>
          </p:nvSpPr>
          <p:spPr>
            <a:xfrm>
              <a:off x="1282212" y="849111"/>
              <a:ext cx="893517" cy="23959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MAGDALENA</a:t>
              </a:r>
            </a:p>
          </p:txBody>
        </p:sp>
        <p:sp>
          <p:nvSpPr>
            <p:cNvPr id="57" name="Cuadro de texto 2"/>
            <p:cNvSpPr txBox="1"/>
            <p:nvPr/>
          </p:nvSpPr>
          <p:spPr>
            <a:xfrm>
              <a:off x="2096529" y="1371418"/>
              <a:ext cx="445843" cy="4351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99660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99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CuadroTexto 25"/>
            <p:cNvSpPr txBox="1"/>
            <p:nvPr/>
          </p:nvSpPr>
          <p:spPr>
            <a:xfrm>
              <a:off x="2013804" y="1543050"/>
              <a:ext cx="703018" cy="53486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</a:rPr>
                <a:t>NORTE</a:t>
              </a:r>
              <a:r>
                <a:rPr lang="es-MX" sz="1000" b="1" baseline="0" dirty="0"/>
                <a:t> </a:t>
              </a:r>
              <a:r>
                <a:rPr lang="es-MX" sz="1000" b="1" dirty="0">
                  <a:solidFill>
                    <a:schemeClr val="bg1"/>
                  </a:solidFill>
                </a:rPr>
                <a:t>DE</a:t>
              </a:r>
              <a:r>
                <a:rPr lang="es-MX" sz="1000" b="1" baseline="0" dirty="0"/>
                <a:t> </a:t>
              </a:r>
              <a:r>
                <a:rPr lang="es-MX" sz="1000" b="1" dirty="0" smtClean="0">
                  <a:solidFill>
                    <a:schemeClr val="bg1"/>
                  </a:solidFill>
                </a:rPr>
                <a:t>S/TNDER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Cuadro de texto 2"/>
            <p:cNvSpPr txBox="1"/>
            <p:nvPr/>
          </p:nvSpPr>
          <p:spPr>
            <a:xfrm>
              <a:off x="1966180" y="2068391"/>
              <a:ext cx="445843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 smtClean="0">
                  <a:solidFill>
                    <a:srgbClr val="00FFFF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00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CuadroTexto 27"/>
            <p:cNvSpPr txBox="1"/>
            <p:nvPr/>
          </p:nvSpPr>
          <p:spPr>
            <a:xfrm>
              <a:off x="1623280" y="2335823"/>
              <a:ext cx="893517" cy="2388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SANTANDER</a:t>
              </a:r>
            </a:p>
          </p:txBody>
        </p:sp>
        <p:sp>
          <p:nvSpPr>
            <p:cNvPr id="61" name="Cuadro de texto 2"/>
            <p:cNvSpPr txBox="1"/>
            <p:nvPr/>
          </p:nvSpPr>
          <p:spPr>
            <a:xfrm>
              <a:off x="1212536" y="1096935"/>
              <a:ext cx="445843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0000FF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1077241" y="1328004"/>
              <a:ext cx="893517" cy="2388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SUCRE</a:t>
              </a:r>
            </a:p>
          </p:txBody>
        </p:sp>
        <p:sp>
          <p:nvSpPr>
            <p:cNvPr id="63" name="Cuadro de texto 2"/>
            <p:cNvSpPr txBox="1"/>
            <p:nvPr/>
          </p:nvSpPr>
          <p:spPr>
            <a:xfrm>
              <a:off x="929787" y="3196006"/>
              <a:ext cx="447675" cy="4351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00FF0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00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CuadroTexto 63"/>
            <p:cNvSpPr txBox="1"/>
            <p:nvPr/>
          </p:nvSpPr>
          <p:spPr>
            <a:xfrm>
              <a:off x="541094" y="3415812"/>
              <a:ext cx="741118" cy="36286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</a:rPr>
                <a:t>VALLE DEL CAUCA</a:t>
              </a:r>
            </a:p>
          </p:txBody>
        </p:sp>
      </p:grpSp>
      <p:sp>
        <p:nvSpPr>
          <p:cNvPr id="36" name="Cuadro de texto 2"/>
          <p:cNvSpPr txBox="1"/>
          <p:nvPr/>
        </p:nvSpPr>
        <p:spPr>
          <a:xfrm>
            <a:off x="10109652" y="685460"/>
            <a:ext cx="666868" cy="65530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FF00"/>
                </a:solidFill>
                <a:effectLst/>
                <a:latin typeface="Wingdings" panose="05000000000000000000" pitchFamily="2" charset="2"/>
                <a:ea typeface="Calibri" panose="020F0502020204030204" pitchFamily="34" charset="0"/>
                <a:cs typeface="Browallia New" panose="020B0604020202020204" pitchFamily="34" charset="-34"/>
              </a:rPr>
              <a:t>Q</a:t>
            </a:r>
            <a:endParaRPr lang="es-MX" sz="3600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924014"/>
              </p:ext>
            </p:extLst>
          </p:nvPr>
        </p:nvGraphicFramePr>
        <p:xfrm>
          <a:off x="3287688" y="1412776"/>
          <a:ext cx="8127999" cy="50575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6224"/>
                <a:gridCol w="4568056"/>
                <a:gridCol w="1543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Aeropuerto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Obras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Valor</a:t>
                      </a:r>
                    </a:p>
                    <a:p>
                      <a:pPr algn="ctr"/>
                      <a:r>
                        <a:rPr lang="es-CO" sz="1100" b="1" dirty="0" smtClean="0"/>
                        <a:t>($</a:t>
                      </a:r>
                      <a:r>
                        <a:rPr lang="es-CO" sz="1100" b="1" baseline="0" dirty="0" smtClean="0"/>
                        <a:t> millones)</a:t>
                      </a:r>
                      <a:endParaRPr lang="es-CO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El Dorado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s-CO" sz="1100" b="0" i="0" u="none" dirty="0" smtClean="0"/>
                        <a:t>Etapa de Modernización y Expansión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Obras Voluntarias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Obras Complementarias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Hangar de Avianca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Construcción calles de salidas rápidas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Repavimentación Pista Norte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916.000</a:t>
                      </a:r>
                      <a:endParaRPr lang="es-CO" dirty="0"/>
                    </a:p>
                  </a:txBody>
                  <a:tcPr/>
                </a:tc>
              </a:tr>
              <a:tr h="457552">
                <a:tc>
                  <a:txBody>
                    <a:bodyPr/>
                    <a:lstStyle/>
                    <a:p>
                      <a:r>
                        <a:rPr lang="es-CO" dirty="0" smtClean="0"/>
                        <a:t>Ernesto </a:t>
                      </a:r>
                      <a:r>
                        <a:rPr lang="es-CO" dirty="0" err="1" smtClean="0"/>
                        <a:t>Cortisozz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s-CO" sz="1100" b="0" i="0" u="none" dirty="0" smtClean="0"/>
                        <a:t>Modernización y Ampliación - Lado Aire y Tierra</a:t>
                      </a:r>
                      <a:endParaRPr lang="es-CO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345.000</a:t>
                      </a:r>
                      <a:endParaRPr lang="es-CO" dirty="0"/>
                    </a:p>
                  </a:txBody>
                  <a:tcPr/>
                </a:tc>
              </a:tr>
              <a:tr h="719296">
                <a:tc>
                  <a:txBody>
                    <a:bodyPr/>
                    <a:lstStyle/>
                    <a:p>
                      <a:r>
                        <a:rPr lang="es-CO" dirty="0" smtClean="0"/>
                        <a:t>José María </a:t>
                      </a:r>
                      <a:r>
                        <a:rPr lang="es-CO" dirty="0" err="1" smtClean="0"/>
                        <a:t>Córboda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s-CO" sz="1100" b="0" i="0" u="none" dirty="0" smtClean="0"/>
                        <a:t>Repavimentación pista Ampliación muelle nacional e inter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Ampliación de Plataforma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Módulos de Conexión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Terminal de Carga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Taller de Mantenimiento de Avianca</a:t>
                      </a:r>
                      <a:endParaRPr lang="es-CO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244.000</a:t>
                      </a:r>
                      <a:endParaRPr lang="es-CO" dirty="0"/>
                    </a:p>
                  </a:txBody>
                  <a:tcPr/>
                </a:tc>
              </a:tr>
              <a:tr h="703664">
                <a:tc>
                  <a:txBody>
                    <a:bodyPr/>
                    <a:lstStyle/>
                    <a:p>
                      <a:r>
                        <a:rPr lang="es-CO" dirty="0" smtClean="0"/>
                        <a:t>El </a:t>
                      </a:r>
                      <a:r>
                        <a:rPr lang="es-CO" dirty="0" err="1" smtClean="0"/>
                        <a:t>Caraño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s-CO" sz="1100" b="0" i="0" u="none" dirty="0" smtClean="0"/>
                        <a:t>Repavimentación pista de aterrizaje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Ampliación de Pista y Plataforma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Centro de Servicios</a:t>
                      </a:r>
                      <a:endParaRPr lang="es-CO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169.000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Alfonso Bonilla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s-CO" sz="1100" b="0" i="0" u="none" dirty="0" smtClean="0"/>
                        <a:t>Modernización Terminal Nacional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Ampliación Terminal Internacional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Obras de Certificación</a:t>
                      </a:r>
                      <a:endParaRPr lang="es-CO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150.000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Simón</a:t>
                      </a:r>
                      <a:r>
                        <a:rPr lang="es-CO" baseline="0" dirty="0" smtClean="0"/>
                        <a:t> Bolivar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es-CO" sz="11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Construcción del Nuevo Terminal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109.500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Antonio Roldán</a:t>
                      </a:r>
                      <a:r>
                        <a:rPr lang="es-CO" baseline="0" dirty="0" smtClean="0"/>
                        <a:t>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es-CO" sz="11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Repavimentación pista de aterrizaje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13.000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7" descr="F:\RENDICIÓN CUENTAS\PPT\elementos ppt\ICOCOLOR-14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-19922" y="877907"/>
            <a:ext cx="2855640" cy="5360118"/>
          </a:xfrm>
          <a:prstGeom prst="ellipse">
            <a:avLst/>
          </a:prstGeom>
          <a:noFill/>
        </p:spPr>
      </p:pic>
      <p:sp>
        <p:nvSpPr>
          <p:cNvPr id="11" name="CuadroTexto 10"/>
          <p:cNvSpPr txBox="1"/>
          <p:nvPr/>
        </p:nvSpPr>
        <p:spPr>
          <a:xfrm>
            <a:off x="3503712" y="889556"/>
            <a:ext cx="5641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/>
              <a:t>PROYECTOS EN DESARROLLO</a:t>
            </a:r>
            <a:endParaRPr lang="es-CO" sz="28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1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775520" y="1016732"/>
            <a:ext cx="6581475" cy="54006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CO" sz="3733" dirty="0">
                <a:ln w="0"/>
                <a:solidFill>
                  <a:srgbClr val="832748"/>
                </a:solidFill>
                <a:latin typeface="Candara" panose="020E0502030303020204" pitchFamily="34" charset="0"/>
              </a:rPr>
              <a:t>¿Qué tenemos en la ANI?</a:t>
            </a:r>
            <a:endParaRPr lang="es-CO" sz="2667" dirty="0">
              <a:ln w="0"/>
              <a:solidFill>
                <a:srgbClr val="832748"/>
              </a:solidFill>
              <a:latin typeface="Candara" panose="020E0502030303020204" pitchFamily="34" charset="0"/>
              <a:ea typeface="Helvetica Neue Bold Condensed" charset="0"/>
              <a:cs typeface="Impact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1988896" y="1556792"/>
            <a:ext cx="9798383" cy="14783"/>
          </a:xfrm>
          <a:prstGeom prst="line">
            <a:avLst/>
          </a:prstGeom>
          <a:ln w="28575">
            <a:solidFill>
              <a:srgbClr val="8327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2521460" y="4141187"/>
            <a:ext cx="2251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Concesiones Carretero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17430" y="408979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 smtClean="0"/>
              <a:t>50</a:t>
            </a:r>
            <a:endParaRPr lang="es-ES" sz="4800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2918768" y="4195779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7445237" y="4195779"/>
            <a:ext cx="2251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Concesiones Portuarias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870339" y="41443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 smtClean="0"/>
              <a:t>56</a:t>
            </a:r>
            <a:endParaRPr lang="es-ES" sz="4800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7842545" y="4250371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4825957" y="4166207"/>
            <a:ext cx="2278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Concesiones Férreas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649473" y="4114817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/>
              <a:t>2</a:t>
            </a:r>
            <a:endParaRPr lang="es-ES" sz="4800" dirty="0"/>
          </a:p>
        </p:txBody>
      </p:sp>
      <p:cxnSp>
        <p:nvCxnSpPr>
          <p:cNvPr id="14" name="Conector recto 13"/>
          <p:cNvCxnSpPr/>
          <p:nvPr/>
        </p:nvCxnSpPr>
        <p:spPr>
          <a:xfrm>
            <a:off x="5223265" y="4220799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4825957" y="5127879"/>
            <a:ext cx="2046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Obra Pública Férrea</a:t>
            </a:r>
            <a:endParaRPr lang="es-MX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649473" y="507648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 smtClean="0"/>
              <a:t>2</a:t>
            </a:r>
            <a:endParaRPr lang="es-ES" sz="4800" dirty="0"/>
          </a:p>
        </p:txBody>
      </p:sp>
      <p:cxnSp>
        <p:nvCxnSpPr>
          <p:cNvPr id="17" name="Conector recto 16"/>
          <p:cNvCxnSpPr/>
          <p:nvPr/>
        </p:nvCxnSpPr>
        <p:spPr>
          <a:xfrm>
            <a:off x="5223265" y="5182471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9870684" y="4130772"/>
            <a:ext cx="2251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Contratos Concesión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9694201" y="4079382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/>
              <a:t>7</a:t>
            </a:r>
            <a:endParaRPr lang="es-ES" sz="4800" dirty="0"/>
          </a:p>
        </p:txBody>
      </p:sp>
      <p:cxnSp>
        <p:nvCxnSpPr>
          <p:cNvPr id="20" name="Conector recto 19"/>
          <p:cNvCxnSpPr/>
          <p:nvPr/>
        </p:nvCxnSpPr>
        <p:spPr>
          <a:xfrm>
            <a:off x="10267992" y="4185364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9870684" y="5092444"/>
            <a:ext cx="22511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Aeropuertos </a:t>
            </a:r>
          </a:p>
          <a:p>
            <a:pPr lvl="1"/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y 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2da pista</a:t>
            </a:r>
          </a:p>
          <a:p>
            <a:pPr lvl="1"/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Dorado</a:t>
            </a:r>
            <a:endParaRPr lang="es-MX" sz="2000" b="1" dirty="0">
              <a:solidFill>
                <a:srgbClr val="094677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9394156" y="504105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 smtClean="0"/>
              <a:t>17</a:t>
            </a:r>
            <a:endParaRPr lang="es-ES" sz="4800" dirty="0"/>
          </a:p>
        </p:txBody>
      </p:sp>
      <p:cxnSp>
        <p:nvCxnSpPr>
          <p:cNvPr id="23" name="Conector recto 22"/>
          <p:cNvCxnSpPr/>
          <p:nvPr/>
        </p:nvCxnSpPr>
        <p:spPr>
          <a:xfrm>
            <a:off x="10267992" y="5147036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223266" y="1860971"/>
            <a:ext cx="1549908" cy="2065420"/>
          </a:xfrm>
          <a:prstGeom prst="ellipse">
            <a:avLst/>
          </a:prstGeom>
          <a:noFill/>
        </p:spPr>
      </p:pic>
      <p:pic>
        <p:nvPicPr>
          <p:cNvPr id="25" name="Picture 6" descr="F:\RENDICIÓN CUENTAS\PPT\elementos ppt\ICOCOLOR-12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452593" y="1860971"/>
            <a:ext cx="1473661" cy="2065420"/>
          </a:xfrm>
          <a:prstGeom prst="ellipse">
            <a:avLst/>
          </a:prstGeom>
          <a:noFill/>
        </p:spPr>
      </p:pic>
      <p:pic>
        <p:nvPicPr>
          <p:cNvPr id="26" name="Picture 7" descr="F:\RENDICIÓN CUENTAS\PPT\elementos ppt\ICOCOLOR-14.pn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0049877" y="1861107"/>
            <a:ext cx="1334923" cy="2079189"/>
          </a:xfrm>
          <a:prstGeom prst="ellipse">
            <a:avLst/>
          </a:prstGeom>
          <a:noFill/>
        </p:spPr>
      </p:pic>
      <p:pic>
        <p:nvPicPr>
          <p:cNvPr id="27" name="Picture 8" descr="F:\RENDICIÓN CUENTAS\PPT\elementos ppt\ICOCOLOR-15.pn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7811532" y="1861107"/>
            <a:ext cx="1311981" cy="2079189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22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87041"/>
              </p:ext>
            </p:extLst>
          </p:nvPr>
        </p:nvGraphicFramePr>
        <p:xfrm>
          <a:off x="3287688" y="1556792"/>
          <a:ext cx="8127999" cy="4800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6224"/>
                <a:gridCol w="4568056"/>
                <a:gridCol w="1543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Aeropuerto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Obras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Valor</a:t>
                      </a:r>
                    </a:p>
                    <a:p>
                      <a:pPr algn="ctr"/>
                      <a:r>
                        <a:rPr lang="es-CO" sz="1100" b="1" dirty="0" smtClean="0"/>
                        <a:t>($</a:t>
                      </a:r>
                      <a:r>
                        <a:rPr lang="es-CO" sz="1100" b="1" baseline="0" dirty="0" smtClean="0"/>
                        <a:t> millones)</a:t>
                      </a:r>
                      <a:endParaRPr lang="es-CO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Los Garzones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s-CO" sz="1100" b="0" i="0" u="none" dirty="0" smtClean="0"/>
                        <a:t>Repavimentación pista de aterrizaje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Ampliación Edificio  Terminal de Pasajeros</a:t>
                      </a:r>
                      <a:endParaRPr lang="es-CO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39.000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Camilo Daza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s-CO" sz="1100" b="0" i="0" u="none" dirty="0" smtClean="0"/>
                        <a:t>Obras para la “Adecuación y expansión física y operativa” </a:t>
                      </a:r>
                      <a:endParaRPr lang="es-CO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34.002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Las Brujas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s-CO" sz="1100" b="0" i="0" u="none" dirty="0" smtClean="0"/>
                        <a:t>Repavimentación pista de aterrizaje Ampliación pista de aterrizaje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Climatización terminal de pasajeros</a:t>
                      </a:r>
                      <a:endParaRPr lang="es-CO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34.000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err="1" smtClean="0"/>
                        <a:t>Palonegro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dirty="0" smtClean="0"/>
                        <a:t>Obras de ampliación</a:t>
                      </a:r>
                      <a:endParaRPr lang="es-CO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23.290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Olaya Herrera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s-CO" sz="1100" b="0" i="0" u="none" dirty="0" smtClean="0"/>
                        <a:t>Repavimentación pista de aterrizaje aeropuerto Olaya Herrera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Torre de Control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Edificio parqueadero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Terminal VIP</a:t>
                      </a:r>
                      <a:endParaRPr lang="es-CO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17.000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Antonio Roldán</a:t>
                      </a:r>
                      <a:r>
                        <a:rPr lang="es-CO" baseline="0" dirty="0" smtClean="0"/>
                        <a:t>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es-CO" sz="11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Repavimentación pista de aterrizaje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13.000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Alfonzo Lopez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s-CO" sz="1100" b="0" i="0" u="none" dirty="0" smtClean="0"/>
                        <a:t>Obras de Climatización y ampliación de Salas</a:t>
                      </a:r>
                      <a:endParaRPr lang="es-CO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4.800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Rafael Núñez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s-CO" sz="1100" b="0" i="0" u="none" dirty="0" smtClean="0"/>
                        <a:t>Franjas de pista </a:t>
                      </a:r>
                      <a:endParaRPr lang="es-CO" sz="1100" dirty="0" smtClean="0"/>
                    </a:p>
                    <a:p>
                      <a:pPr lvl="1"/>
                      <a:r>
                        <a:rPr lang="es-CO" sz="1100" b="0" i="0" u="none" dirty="0" smtClean="0"/>
                        <a:t>Edificio SEI </a:t>
                      </a:r>
                      <a:endParaRPr lang="es-CO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3.200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err="1" smtClean="0"/>
                        <a:t>Yariguies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dirty="0" smtClean="0"/>
                        <a:t>Obras de Climatización</a:t>
                      </a:r>
                      <a:endParaRPr lang="es-CO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1.900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Almirante Padilla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dirty="0" smtClean="0"/>
                        <a:t>Obras de Climatización</a:t>
                      </a:r>
                      <a:endParaRPr lang="es-CO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1.800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7" descr="F:\RENDICIÓN CUENTAS\PPT\elementos ppt\ICOCOLOR-14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-19922" y="877907"/>
            <a:ext cx="2855640" cy="5360118"/>
          </a:xfrm>
          <a:prstGeom prst="ellipse">
            <a:avLst/>
          </a:prstGeom>
          <a:noFill/>
        </p:spPr>
      </p:pic>
      <p:sp>
        <p:nvSpPr>
          <p:cNvPr id="4" name="CuadroTexto 3"/>
          <p:cNvSpPr txBox="1"/>
          <p:nvPr/>
        </p:nvSpPr>
        <p:spPr>
          <a:xfrm>
            <a:off x="3503712" y="889556"/>
            <a:ext cx="5641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/>
              <a:t>PROYECTOS EN DESARROLLO</a:t>
            </a:r>
            <a:endParaRPr lang="es-CO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7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3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19336" y="1196752"/>
            <a:ext cx="1800200" cy="4680520"/>
          </a:xfrm>
          <a:prstGeom prst="ellipse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3960945" y="2492896"/>
            <a:ext cx="437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Modo Férreo</a:t>
            </a:r>
            <a:endParaRPr lang="es-E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3" name="Imagen 2" descr="C:\Supervisión FENOCO\Vigencia 2015\Informes de Comisión\Comisón Contraloria 418-2013\IMG_4780.JPG"/>
          <p:cNvPicPr/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836712"/>
            <a:ext cx="2894761" cy="207996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96" y="4028539"/>
            <a:ext cx="3024000" cy="22788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F:\Recorrido abril 2015\IMG_9893.JPG"/>
          <p:cNvPicPr/>
          <p:nvPr/>
        </p:nvPicPr>
        <p:blipFill>
          <a:blip r:embed="rId5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016406"/>
            <a:ext cx="3024000" cy="22788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3664390" y="1012086"/>
            <a:ext cx="4971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Corredor La Dorada - </a:t>
            </a:r>
            <a:r>
              <a:rPr lang="es-ES" sz="2400" b="1" dirty="0" err="1" smtClean="0">
                <a:ln/>
                <a:solidFill>
                  <a:schemeClr val="accent3"/>
                </a:solidFill>
              </a:rPr>
              <a:t>Chiriguaná</a:t>
            </a:r>
            <a:endParaRPr lang="es-E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287688" y="1533560"/>
            <a:ext cx="60609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Se realizó la rehabilitación de 522 Km de vía en los cuales existen </a:t>
            </a:r>
            <a:r>
              <a:rPr lang="es-CO" sz="2000" dirty="0" smtClean="0"/>
              <a:t>continuidad para el paso de trenes.</a:t>
            </a:r>
          </a:p>
          <a:p>
            <a:endParaRPr lang="es-CO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Se están invirtiendo $15.000 millones en la realización de obras complementarias para la atención de puntos críticos derivados de la Ola Invernal</a:t>
            </a:r>
            <a:endParaRPr lang="es-CO" sz="2000" dirty="0" smtClean="0"/>
          </a:p>
          <a:p>
            <a:endParaRPr lang="es-CO" dirty="0"/>
          </a:p>
        </p:txBody>
      </p:sp>
      <p:pic>
        <p:nvPicPr>
          <p:cNvPr id="9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119336" y="1196752"/>
            <a:ext cx="1800200" cy="4680520"/>
          </a:xfrm>
          <a:prstGeom prst="ellipse">
            <a:avLst/>
          </a:prstGeom>
          <a:noFill/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96" y="4246544"/>
            <a:ext cx="3024000" cy="22788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F:\Recorrido abril 2015\IMG_9893.JPG"/>
          <p:cNvPicPr/>
          <p:nvPr/>
        </p:nvPicPr>
        <p:blipFill>
          <a:blip r:embed="rId5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234411"/>
            <a:ext cx="3024000" cy="22788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997821" y="1012086"/>
            <a:ext cx="4304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Corredor Bogotá - Belencito</a:t>
            </a:r>
            <a:endParaRPr lang="es-E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19336" y="1196752"/>
            <a:ext cx="1800200" cy="4680520"/>
          </a:xfrm>
          <a:prstGeom prst="ellipse">
            <a:avLst/>
          </a:prstGeom>
          <a:noFill/>
        </p:spPr>
      </p:pic>
      <p:pic>
        <p:nvPicPr>
          <p:cNvPr id="6" name="Imagen 5"/>
          <p:cNvPicPr/>
          <p:nvPr/>
        </p:nvPicPr>
        <p:blipFill rotWithShape="1">
          <a:blip r:embed="rId4">
            <a:lum contrast="20000"/>
          </a:blip>
          <a:srcRect l="21681" t="18546" r="19107" b="18723"/>
          <a:stretch/>
        </p:blipFill>
        <p:spPr bwMode="auto">
          <a:xfrm>
            <a:off x="7320136" y="1468200"/>
            <a:ext cx="4829374" cy="440907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867980" y="2132856"/>
            <a:ext cx="42361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/>
              <a:t>Se </a:t>
            </a:r>
            <a:r>
              <a:rPr lang="es-CO" sz="2000" dirty="0" smtClean="0"/>
              <a:t>han realizado inversiones por $45.312 millones para la </a:t>
            </a:r>
            <a:r>
              <a:rPr lang="es-CO" sz="2000" dirty="0" smtClean="0"/>
              <a:t>atención </a:t>
            </a:r>
            <a:r>
              <a:rPr lang="es-CO" sz="2000" dirty="0" smtClean="0"/>
              <a:t>a los puntos críticos, obras que permiten la conexión y paso de trenes entre </a:t>
            </a:r>
            <a:r>
              <a:rPr lang="es-CO" sz="2000" dirty="0" err="1" smtClean="0"/>
              <a:t>Ventaquemada</a:t>
            </a:r>
            <a:r>
              <a:rPr lang="es-CO" sz="2000" dirty="0" smtClean="0"/>
              <a:t>  y Sogamoso a lo largo de 117 Kilómetros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92153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79599" y="2492896"/>
            <a:ext cx="9340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TEMAS ADMINISTRATIVOS</a:t>
            </a:r>
            <a:endParaRPr lang="es-E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5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181221" y="764704"/>
            <a:ext cx="66591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+mj-lt"/>
              </a:rPr>
              <a:t>Continuamos trabajando </a:t>
            </a:r>
          </a:p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+mj-lt"/>
              </a:rPr>
              <a:t>con transparencia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+mj-lt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5122924"/>
              </p:ext>
            </p:extLst>
          </p:nvPr>
        </p:nvGraphicFramePr>
        <p:xfrm>
          <a:off x="2495600" y="2296229"/>
          <a:ext cx="871296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13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CuadroTexto 11"/>
          <p:cNvSpPr txBox="1">
            <a:spLocks noChangeArrowheads="1"/>
          </p:cNvSpPr>
          <p:nvPr/>
        </p:nvSpPr>
        <p:spPr bwMode="auto">
          <a:xfrm>
            <a:off x="1770261" y="1340768"/>
            <a:ext cx="8358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dirty="0" smtClean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  <a:sym typeface="Helvetica Neue Bold Condensed" charset="0"/>
              </a:rPr>
              <a:t>PROCESOS DISCIPLINARIOS</a:t>
            </a:r>
            <a:endParaRPr lang="es-ES_tradnl" sz="3600" dirty="0">
              <a:solidFill>
                <a:srgbClr val="1F497D">
                  <a:lumMod val="50000"/>
                </a:srgbClr>
              </a:solidFill>
              <a:latin typeface="Impact"/>
              <a:ea typeface="Helvetica Neue Bold Condensed" charset="0"/>
              <a:cs typeface="Impact"/>
              <a:sym typeface="Helvetica Neue Bold Condensed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48955" y="2209053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781568"/>
              </p:ext>
            </p:extLst>
          </p:nvPr>
        </p:nvGraphicFramePr>
        <p:xfrm>
          <a:off x="3071664" y="2060845"/>
          <a:ext cx="6048672" cy="3816427"/>
        </p:xfrm>
        <a:graphic>
          <a:graphicData uri="http://schemas.openxmlformats.org/drawingml/2006/table">
            <a:tbl>
              <a:tblPr firstRow="1" firstCol="1" bandRow="1"/>
              <a:tblGrid>
                <a:gridCol w="5226387"/>
                <a:gridCol w="822285"/>
              </a:tblGrid>
              <a:tr h="32421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RESUMEN DE LA GESTIÓN PROCESAL </a:t>
                      </a:r>
                      <a:r>
                        <a:rPr lang="es-ES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24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DESCRIPCION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RECIBIDOS Y TRAMITADOS 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AUTO INDAGACIÓN PRELIMINAR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AUTO INVESTIGACIÓN FORMAL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AUTOS DE ARCHIVO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REMISIÓN POR COMPETENCIA 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AUTOS INHIBITORIOS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INCORPORACIONES 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7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ACTUACIONES DE IMPULSO PROCESAL </a:t>
                      </a:r>
                      <a:endParaRPr lang="es-CO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84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VISITAS ESPECIALES 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OFICIOS Y SOLICITUD DE PRUEBAS 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271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NOTIFICACIONES Y COMUNICACIONES 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3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CuadroTexto 11"/>
          <p:cNvSpPr txBox="1">
            <a:spLocks noChangeArrowheads="1"/>
          </p:cNvSpPr>
          <p:nvPr/>
        </p:nvSpPr>
        <p:spPr bwMode="auto">
          <a:xfrm>
            <a:off x="2010254" y="1260686"/>
            <a:ext cx="718681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_tradnl" sz="3200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  <a:sym typeface="Helvetica Neue Bold Condensed" charset="0"/>
              </a:rPr>
              <a:t>Atención Peticiones, Quejas y Reclamos</a:t>
            </a:r>
          </a:p>
        </p:txBody>
      </p:sp>
      <p:sp>
        <p:nvSpPr>
          <p:cNvPr id="4" name="AutoShape 13"/>
          <p:cNvSpPr>
            <a:spLocks noChangeArrowheads="1"/>
          </p:cNvSpPr>
          <p:nvPr>
            <p:custDataLst>
              <p:tags r:id="rId1"/>
            </p:custDataLst>
          </p:nvPr>
        </p:nvSpPr>
        <p:spPr bwMode="blackGray">
          <a:xfrm>
            <a:off x="4049245" y="3415184"/>
            <a:ext cx="209550" cy="898525"/>
          </a:xfrm>
          <a:prstGeom prst="rightArrow">
            <a:avLst>
              <a:gd name="adj1" fmla="val 55176"/>
              <a:gd name="adj2" fmla="val 100000"/>
            </a:avLst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5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23630" y="2143884"/>
            <a:ext cx="488473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2000" dirty="0" smtClean="0">
                <a:ea typeface="ＭＳ Ｐゴシック" pitchFamily="34" charset="-128"/>
                <a:cs typeface="+mn-cs"/>
              </a:rPr>
              <a:t>Ingresaron </a:t>
            </a:r>
            <a:r>
              <a:rPr lang="es-CO" sz="2000" b="1" dirty="0" smtClean="0">
                <a:ea typeface="ＭＳ Ｐゴシック" pitchFamily="34" charset="-128"/>
                <a:cs typeface="+mn-cs"/>
              </a:rPr>
              <a:t>38.714 </a:t>
            </a:r>
            <a:r>
              <a:rPr lang="es-CO" sz="2000" dirty="0" smtClean="0">
                <a:ea typeface="ＭＳ Ｐゴシック" pitchFamily="34" charset="-128"/>
                <a:cs typeface="+mn-cs"/>
              </a:rPr>
              <a:t>documentos.</a:t>
            </a:r>
          </a:p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2400" dirty="0" smtClean="0">
                <a:ea typeface="ＭＳ Ｐゴシック" pitchFamily="34" charset="-128"/>
                <a:cs typeface="+mn-cs"/>
              </a:rPr>
              <a:t>3.4%</a:t>
            </a:r>
            <a:r>
              <a:rPr lang="es-CO" sz="2400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s-CO" sz="2000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corresponden a derechos de petición, solicitudes de información, solicitudes de copias, sugerencias, consultas y demás PQRS.</a:t>
            </a:r>
            <a:endParaRPr lang="es-CO" sz="2000" dirty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2000" dirty="0">
                <a:ea typeface="ＭＳ Ｐゴシック" pitchFamily="34" charset="-128"/>
                <a:cs typeface="+mn-cs"/>
              </a:rPr>
              <a:t>Énfasis en </a:t>
            </a:r>
            <a:r>
              <a:rPr lang="es-CO" sz="2000" dirty="0" smtClean="0">
                <a:ea typeface="ＭＳ Ｐゴシック" pitchFamily="34" charset="-128"/>
                <a:cs typeface="+mn-cs"/>
              </a:rPr>
              <a:t>temas de Tarifa diferencial de peajes e información general de los proyectos  de concesión.</a:t>
            </a:r>
            <a:endParaRPr lang="es-CO" sz="2000" dirty="0">
              <a:ea typeface="ＭＳ Ｐゴシック" pitchFamily="34" charset="-128"/>
              <a:cs typeface="+mn-cs"/>
            </a:endParaRPr>
          </a:p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2000" dirty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El</a:t>
            </a:r>
            <a:r>
              <a:rPr lang="es-CO" sz="2400" dirty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s-CO" sz="2400" dirty="0" smtClean="0">
                <a:ea typeface="ＭＳ Ｐゴシック" pitchFamily="34" charset="-128"/>
                <a:cs typeface="+mn-cs"/>
              </a:rPr>
              <a:t>83.20%</a:t>
            </a:r>
            <a:r>
              <a:rPr lang="es-CO" sz="2400" dirty="0" smtClean="0">
                <a:solidFill>
                  <a:srgbClr val="FF0000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s-CO" sz="2000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atendidos oportunamente.</a:t>
            </a:r>
          </a:p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2000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Se han dictado charlas sobre Derecho de Petición a </a:t>
            </a:r>
            <a:r>
              <a:rPr lang="es-CO" sz="2000" b="1" dirty="0" smtClean="0">
                <a:ea typeface="ＭＳ Ｐゴシック" pitchFamily="34" charset="-128"/>
                <a:cs typeface="+mn-cs"/>
              </a:rPr>
              <a:t>235</a:t>
            </a:r>
            <a:r>
              <a:rPr lang="es-CO" sz="2000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 funcionarios y colaboradores de la Agencia.</a:t>
            </a: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defRPr/>
            </a:pPr>
            <a:endParaRPr lang="es-CO" dirty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6" name="10 Rectángulo"/>
          <p:cNvSpPr/>
          <p:nvPr/>
        </p:nvSpPr>
        <p:spPr bwMode="auto">
          <a:xfrm>
            <a:off x="1898683" y="3344435"/>
            <a:ext cx="1885727" cy="1000447"/>
          </a:xfrm>
          <a:prstGeom prst="rect">
            <a:avLst/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5720" tIns="22860" rIns="45720" bIns="22860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"/>
                <a:ea typeface="+mn-ea"/>
                <a:cs typeface="+mn-cs"/>
              </a:rPr>
              <a:t>Evaluación</a:t>
            </a:r>
          </a:p>
        </p:txBody>
      </p:sp>
    </p:spTree>
    <p:extLst>
      <p:ext uri="{BB962C8B-B14F-4D97-AF65-F5344CB8AC3E}">
        <p14:creationId xmlns:p14="http://schemas.microsoft.com/office/powerpoint/2010/main" val="428315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836" y="2941796"/>
            <a:ext cx="213378" cy="902286"/>
          </a:xfrm>
          <a:prstGeom prst="rect">
            <a:avLst/>
          </a:prstGeom>
        </p:spPr>
      </p:pic>
      <p:sp>
        <p:nvSpPr>
          <p:cNvPr id="4" name="Rectangle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87888" y="2060848"/>
            <a:ext cx="490378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3200" dirty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Línea 01 8000 </a:t>
            </a:r>
            <a:r>
              <a:rPr lang="es-CO" sz="3200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124626</a:t>
            </a: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3200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PBX 57 (1) 4848860</a:t>
            </a:r>
            <a:endParaRPr lang="es-CO" sz="3200" dirty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3200" dirty="0" smtClean="0">
                <a:solidFill>
                  <a:prstClr val="black"/>
                </a:solidFill>
                <a:ea typeface="ＭＳ Ｐゴシック" pitchFamily="34" charset="-128"/>
                <a:cs typeface="+mn-cs"/>
                <a:hlinkClick r:id="rId5"/>
              </a:rPr>
              <a:t>www.ani.gov.co</a:t>
            </a:r>
            <a:endParaRPr lang="es-CO" sz="3200" dirty="0" smtClean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3200" dirty="0" smtClean="0">
                <a:solidFill>
                  <a:prstClr val="black"/>
                </a:solidFill>
                <a:ea typeface="ＭＳ Ｐゴシック" pitchFamily="34" charset="-128"/>
                <a:cs typeface="+mn-cs"/>
                <a:hlinkClick r:id="rId6"/>
              </a:rPr>
              <a:t>contactenos@ani.gov.co</a:t>
            </a:r>
            <a:endParaRPr lang="es-CO" sz="3200" dirty="0" smtClean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3200" dirty="0" err="1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Flickr</a:t>
            </a:r>
            <a:r>
              <a:rPr lang="es-CO" sz="3200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, Facebook, Twitter</a:t>
            </a: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3200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Calle 26 N°59-51 piso 2</a:t>
            </a:r>
            <a:endParaRPr lang="es-CO" sz="3200" dirty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59496" y="2748725"/>
            <a:ext cx="2585044" cy="14723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</a:rPr>
              <a:t>Canales de Atención al Ciudadano</a:t>
            </a:r>
          </a:p>
        </p:txBody>
      </p:sp>
    </p:spTree>
    <p:extLst>
      <p:ext uri="{BB962C8B-B14F-4D97-AF65-F5344CB8AC3E}">
        <p14:creationId xmlns:p14="http://schemas.microsoft.com/office/powerpoint/2010/main" val="1259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5 Rectángulo"/>
          <p:cNvSpPr txBox="1">
            <a:spLocks/>
          </p:cNvSpPr>
          <p:nvPr/>
        </p:nvSpPr>
        <p:spPr bwMode="auto">
          <a:xfrm>
            <a:off x="4703626" y="1083181"/>
            <a:ext cx="2657500" cy="1481723"/>
          </a:xfrm>
          <a:prstGeom prst="rect">
            <a:avLst/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5720" tIns="22860" rIns="45720" bIns="22860" spcCol="127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FontTx/>
              <a:buNone/>
              <a:defRPr/>
            </a:pPr>
            <a:r>
              <a:rPr lang="es-CO" sz="1600" b="1" kern="0" dirty="0" smtClean="0">
                <a:solidFill>
                  <a:prstClr val="black"/>
                </a:solidFill>
                <a:latin typeface="Futura Lt"/>
              </a:rPr>
              <a:t>TOTAL CONTRATOS PRESTACION DE SERVICIOS PROFESIONALES Y/O APOYO A LA GESTION ELABORADOS 2015 = </a:t>
            </a:r>
            <a:r>
              <a:rPr lang="es-CO" sz="1600" b="1" kern="0" dirty="0" smtClean="0">
                <a:latin typeface="Futura Lt"/>
              </a:rPr>
              <a:t>131</a:t>
            </a:r>
            <a:endParaRPr lang="es-CO" sz="1600" b="1" kern="0" dirty="0">
              <a:latin typeface="Futura Lt"/>
            </a:endParaRPr>
          </a:p>
        </p:txBody>
      </p:sp>
      <p:sp>
        <p:nvSpPr>
          <p:cNvPr id="4" name="5 Rectángulo"/>
          <p:cNvSpPr txBox="1">
            <a:spLocks/>
          </p:cNvSpPr>
          <p:nvPr/>
        </p:nvSpPr>
        <p:spPr bwMode="auto">
          <a:xfrm>
            <a:off x="1574676" y="2852937"/>
            <a:ext cx="2736304" cy="50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5720" tIns="22860" rIns="45720" bIns="22860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FontTx/>
              <a:buNone/>
              <a:defRPr/>
            </a:pPr>
            <a:r>
              <a:rPr lang="es-CO" sz="1600" b="1" kern="0" dirty="0" smtClean="0">
                <a:solidFill>
                  <a:prstClr val="black"/>
                </a:solidFill>
                <a:latin typeface="Futura Lt"/>
              </a:rPr>
              <a:t>Total Actas Inicio =131</a:t>
            </a:r>
            <a:endParaRPr lang="es-CO" sz="1600" b="1" kern="0" dirty="0">
              <a:solidFill>
                <a:prstClr val="black"/>
              </a:solidFill>
              <a:latin typeface="Futura Lt"/>
            </a:endParaRPr>
          </a:p>
        </p:txBody>
      </p:sp>
      <p:sp>
        <p:nvSpPr>
          <p:cNvPr id="5" name="5 Rectángulo"/>
          <p:cNvSpPr txBox="1">
            <a:spLocks/>
          </p:cNvSpPr>
          <p:nvPr/>
        </p:nvSpPr>
        <p:spPr bwMode="auto">
          <a:xfrm>
            <a:off x="1574676" y="3538355"/>
            <a:ext cx="2736304" cy="5013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5720" tIns="22860" rIns="45720" bIns="22860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FontTx/>
              <a:buNone/>
              <a:defRPr/>
            </a:pPr>
            <a:r>
              <a:rPr lang="es-CO" sz="1600" b="1" kern="0" dirty="0" smtClean="0">
                <a:solidFill>
                  <a:prstClr val="black"/>
                </a:solidFill>
                <a:latin typeface="Futura Lt"/>
              </a:rPr>
              <a:t>Total Adiciones = 180</a:t>
            </a:r>
            <a:endParaRPr lang="es-CO" sz="1600" b="1" kern="0" dirty="0">
              <a:solidFill>
                <a:prstClr val="black"/>
              </a:solidFill>
              <a:latin typeface="Futura Lt"/>
            </a:endParaRPr>
          </a:p>
        </p:txBody>
      </p:sp>
      <p:sp>
        <p:nvSpPr>
          <p:cNvPr id="6" name="5 Rectángulo"/>
          <p:cNvSpPr txBox="1">
            <a:spLocks/>
          </p:cNvSpPr>
          <p:nvPr/>
        </p:nvSpPr>
        <p:spPr bwMode="auto">
          <a:xfrm>
            <a:off x="1574676" y="4207284"/>
            <a:ext cx="2736304" cy="5760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5720" tIns="22860" rIns="45720" bIns="22860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FontTx/>
              <a:buNone/>
              <a:defRPr/>
            </a:pPr>
            <a:r>
              <a:rPr lang="es-CO" sz="1600" b="1" kern="0" dirty="0" smtClean="0">
                <a:solidFill>
                  <a:prstClr val="black"/>
                </a:solidFill>
                <a:latin typeface="Futura Lt"/>
              </a:rPr>
              <a:t>Total Actas Liquidación = 119</a:t>
            </a:r>
            <a:endParaRPr lang="es-CO" sz="1600" b="1" kern="0" dirty="0">
              <a:solidFill>
                <a:prstClr val="black"/>
              </a:solidFill>
              <a:latin typeface="Futura Lt"/>
            </a:endParaRPr>
          </a:p>
        </p:txBody>
      </p:sp>
      <p:sp>
        <p:nvSpPr>
          <p:cNvPr id="7" name="5 Rectángulo"/>
          <p:cNvSpPr txBox="1">
            <a:spLocks/>
          </p:cNvSpPr>
          <p:nvPr/>
        </p:nvSpPr>
        <p:spPr bwMode="auto">
          <a:xfrm>
            <a:off x="4725338" y="2883381"/>
            <a:ext cx="2736304" cy="4736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5720" tIns="22860" rIns="45720" bIns="22860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FontTx/>
              <a:buNone/>
              <a:defRPr/>
            </a:pPr>
            <a:r>
              <a:rPr lang="es-CO" sz="1600" b="1" kern="0" dirty="0" smtClean="0">
                <a:solidFill>
                  <a:prstClr val="black"/>
                </a:solidFill>
                <a:latin typeface="Futura Lt"/>
              </a:rPr>
              <a:t>Total Actas Aprobación Pólizas = 311</a:t>
            </a:r>
            <a:endParaRPr lang="es-CO" sz="1600" b="1" kern="0" dirty="0">
              <a:solidFill>
                <a:prstClr val="black"/>
              </a:solidFill>
              <a:latin typeface="Futura Lt"/>
            </a:endParaRPr>
          </a:p>
        </p:txBody>
      </p:sp>
      <p:sp>
        <p:nvSpPr>
          <p:cNvPr id="8" name="5 Rectángulo"/>
          <p:cNvSpPr txBox="1">
            <a:spLocks/>
          </p:cNvSpPr>
          <p:nvPr/>
        </p:nvSpPr>
        <p:spPr bwMode="auto">
          <a:xfrm>
            <a:off x="4725338" y="3531454"/>
            <a:ext cx="2736304" cy="5013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5720" tIns="22860" rIns="45720" bIns="22860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FontTx/>
              <a:buNone/>
              <a:defRPr/>
            </a:pPr>
            <a:r>
              <a:rPr lang="es-CO" sz="1600" b="1" kern="0" dirty="0" smtClean="0">
                <a:solidFill>
                  <a:prstClr val="black"/>
                </a:solidFill>
                <a:latin typeface="Futura Lt"/>
              </a:rPr>
              <a:t>Total Prórrogas = </a:t>
            </a:r>
            <a:r>
              <a:rPr lang="es-CO" sz="1600" b="1" kern="0" dirty="0">
                <a:solidFill>
                  <a:prstClr val="black"/>
                </a:solidFill>
                <a:latin typeface="Futura Lt"/>
              </a:rPr>
              <a:t>3</a:t>
            </a:r>
          </a:p>
        </p:txBody>
      </p:sp>
      <p:sp>
        <p:nvSpPr>
          <p:cNvPr id="9" name="5 Rectángulo"/>
          <p:cNvSpPr txBox="1">
            <a:spLocks/>
          </p:cNvSpPr>
          <p:nvPr/>
        </p:nvSpPr>
        <p:spPr bwMode="auto">
          <a:xfrm>
            <a:off x="4721820" y="4207284"/>
            <a:ext cx="2736304" cy="5040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5720" tIns="22860" rIns="45720" bIns="22860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FontTx/>
              <a:buNone/>
              <a:defRPr/>
            </a:pPr>
            <a:r>
              <a:rPr lang="es-CO" sz="1600" b="1" kern="0" dirty="0" smtClean="0">
                <a:solidFill>
                  <a:prstClr val="black"/>
                </a:solidFill>
                <a:latin typeface="Futura Lt"/>
              </a:rPr>
              <a:t>Total Informes Presentados= </a:t>
            </a:r>
            <a:r>
              <a:rPr lang="es-CO" sz="1600" b="1" kern="0" dirty="0">
                <a:solidFill>
                  <a:prstClr val="black"/>
                </a:solidFill>
                <a:latin typeface="Futura Lt"/>
              </a:rPr>
              <a:t>6</a:t>
            </a:r>
          </a:p>
        </p:txBody>
      </p:sp>
      <p:sp>
        <p:nvSpPr>
          <p:cNvPr id="10" name="5 Rectángulo"/>
          <p:cNvSpPr txBox="1">
            <a:spLocks/>
          </p:cNvSpPr>
          <p:nvPr/>
        </p:nvSpPr>
        <p:spPr bwMode="auto">
          <a:xfrm>
            <a:off x="4721819" y="5013176"/>
            <a:ext cx="2736304" cy="5040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5720" tIns="22860" rIns="45720" bIns="22860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FontTx/>
              <a:buNone/>
              <a:defRPr/>
            </a:pPr>
            <a:r>
              <a:rPr lang="es-CO" sz="1600" b="1" kern="0" dirty="0" smtClean="0">
                <a:solidFill>
                  <a:prstClr val="black"/>
                </a:solidFill>
                <a:latin typeface="Futura Lt"/>
              </a:rPr>
              <a:t>Total Certificaciones = 205</a:t>
            </a:r>
            <a:endParaRPr lang="es-CO" sz="1600" b="1" kern="0" dirty="0">
              <a:solidFill>
                <a:prstClr val="black"/>
              </a:solidFill>
              <a:latin typeface="Futura Lt"/>
            </a:endParaRPr>
          </a:p>
        </p:txBody>
      </p:sp>
      <p:sp>
        <p:nvSpPr>
          <p:cNvPr id="11" name="5 Rectángulo"/>
          <p:cNvSpPr txBox="1">
            <a:spLocks/>
          </p:cNvSpPr>
          <p:nvPr/>
        </p:nvSpPr>
        <p:spPr bwMode="auto">
          <a:xfrm>
            <a:off x="7815808" y="2883381"/>
            <a:ext cx="2736304" cy="4736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5720" tIns="22860" rIns="45720" bIns="22860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FontTx/>
              <a:buNone/>
              <a:defRPr/>
            </a:pPr>
            <a:r>
              <a:rPr lang="es-CO" sz="1600" b="1" kern="0" dirty="0" smtClean="0">
                <a:solidFill>
                  <a:prstClr val="black"/>
                </a:solidFill>
                <a:latin typeface="Futura Lt"/>
              </a:rPr>
              <a:t>Total Otrosí = 63 </a:t>
            </a:r>
            <a:endParaRPr lang="es-CO" sz="1600" b="1" kern="0" dirty="0">
              <a:solidFill>
                <a:prstClr val="black"/>
              </a:solidFill>
              <a:latin typeface="Futura Lt"/>
            </a:endParaRPr>
          </a:p>
        </p:txBody>
      </p:sp>
      <p:sp>
        <p:nvSpPr>
          <p:cNvPr id="12" name="5 Rectángulo"/>
          <p:cNvSpPr txBox="1">
            <a:spLocks/>
          </p:cNvSpPr>
          <p:nvPr/>
        </p:nvSpPr>
        <p:spPr bwMode="auto">
          <a:xfrm>
            <a:off x="7832576" y="3510292"/>
            <a:ext cx="2719536" cy="5141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5720" tIns="22860" rIns="45720" bIns="22860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FontTx/>
              <a:buNone/>
              <a:defRPr/>
            </a:pPr>
            <a:r>
              <a:rPr lang="es-CO" sz="1600" b="1" kern="0" dirty="0" smtClean="0">
                <a:solidFill>
                  <a:prstClr val="black"/>
                </a:solidFill>
                <a:latin typeface="Futura Lt"/>
              </a:rPr>
              <a:t>Total Cesiones = 2</a:t>
            </a:r>
            <a:endParaRPr lang="es-CO" sz="1600" b="1" kern="0" dirty="0">
              <a:solidFill>
                <a:prstClr val="black"/>
              </a:solidFill>
              <a:latin typeface="Futura Lt"/>
            </a:endParaRPr>
          </a:p>
        </p:txBody>
      </p:sp>
      <p:sp>
        <p:nvSpPr>
          <p:cNvPr id="13" name="5 Rectángulo"/>
          <p:cNvSpPr txBox="1">
            <a:spLocks/>
          </p:cNvSpPr>
          <p:nvPr/>
        </p:nvSpPr>
        <p:spPr bwMode="auto">
          <a:xfrm>
            <a:off x="7824192" y="4160087"/>
            <a:ext cx="2736304" cy="480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5720" tIns="22860" rIns="45720" bIns="22860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FontTx/>
              <a:buNone/>
              <a:defRPr/>
            </a:pPr>
            <a:r>
              <a:rPr lang="es-CO" sz="1600" b="1" kern="0" dirty="0" smtClean="0">
                <a:solidFill>
                  <a:prstClr val="black"/>
                </a:solidFill>
                <a:latin typeface="Futura Lt"/>
              </a:rPr>
              <a:t>Total Terminación Mutuo Acuerdo = 122</a:t>
            </a:r>
            <a:endParaRPr lang="es-CO" sz="1600" b="1" kern="0" dirty="0">
              <a:solidFill>
                <a:prstClr val="black"/>
              </a:solidFill>
              <a:latin typeface="Futura Lt"/>
            </a:endParaRPr>
          </a:p>
        </p:txBody>
      </p:sp>
    </p:spTree>
    <p:extLst>
      <p:ext uri="{BB962C8B-B14F-4D97-AF65-F5344CB8AC3E}">
        <p14:creationId xmlns:p14="http://schemas.microsoft.com/office/powerpoint/2010/main" val="26491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3" name="Picture 6" descr="F:\RENDICIÓN CUENTAS\PPT\elementos ppt\ICOCOLOR-12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95400" y="1268760"/>
            <a:ext cx="3721388" cy="4999714"/>
          </a:xfrm>
          <a:prstGeom prst="ellipse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4418125" y="2845287"/>
            <a:ext cx="63914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Avances programa</a:t>
            </a:r>
          </a:p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4G</a:t>
            </a:r>
            <a:endParaRPr lang="es-E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CuadroTexto 11"/>
          <p:cNvSpPr txBox="1">
            <a:spLocks noChangeArrowheads="1"/>
          </p:cNvSpPr>
          <p:nvPr/>
        </p:nvSpPr>
        <p:spPr bwMode="auto">
          <a:xfrm>
            <a:off x="2058293" y="1412776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4000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  <a:sym typeface="Helvetica Neue Bold Condensed" charset="0"/>
              </a:rPr>
              <a:t>Gestión del Recurso Humano</a:t>
            </a:r>
          </a:p>
        </p:txBody>
      </p:sp>
      <p:sp>
        <p:nvSpPr>
          <p:cNvPr id="4" name="5 Rectángulo"/>
          <p:cNvSpPr/>
          <p:nvPr/>
        </p:nvSpPr>
        <p:spPr bwMode="auto">
          <a:xfrm>
            <a:off x="2352725" y="2779166"/>
            <a:ext cx="1296144" cy="1289050"/>
          </a:xfrm>
          <a:prstGeom prst="rect">
            <a:avLst/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5720" tIns="22860" rIns="45720" bIns="22860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"/>
                <a:ea typeface="+mn-ea"/>
                <a:cs typeface="+mn-cs"/>
              </a:rPr>
              <a:t>Planta de Personal</a:t>
            </a:r>
          </a:p>
        </p:txBody>
      </p:sp>
      <p:sp>
        <p:nvSpPr>
          <p:cNvPr id="5" name="AutoShape 13"/>
          <p:cNvSpPr>
            <a:spLocks noChangeArrowheads="1"/>
          </p:cNvSpPr>
          <p:nvPr>
            <p:custDataLst>
              <p:tags r:id="rId1"/>
            </p:custDataLst>
          </p:nvPr>
        </p:nvSpPr>
        <p:spPr bwMode="blackGray">
          <a:xfrm>
            <a:off x="4131568" y="2961503"/>
            <a:ext cx="209550" cy="898525"/>
          </a:xfrm>
          <a:prstGeom prst="rightArrow">
            <a:avLst>
              <a:gd name="adj1" fmla="val 55176"/>
              <a:gd name="adj2" fmla="val 100000"/>
            </a:avLst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6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95143" y="2869428"/>
            <a:ext cx="45910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2000" dirty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Agencia </a:t>
            </a:r>
            <a:r>
              <a:rPr lang="es-CO" sz="2000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creada mediante </a:t>
            </a:r>
            <a:r>
              <a:rPr lang="es-CO" sz="2000" dirty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Decreto 4165/11 y planta creada mediante </a:t>
            </a:r>
            <a:r>
              <a:rPr lang="es-CO" sz="2000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Decretos 0665/12,  Decreto </a:t>
            </a:r>
            <a:r>
              <a:rPr lang="es-CO" sz="2000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</a:rPr>
              <a:t>1745/13 y el Decreto 2468/13 </a:t>
            </a:r>
          </a:p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3200" dirty="0" smtClean="0">
                <a:latin typeface="Futura Lt"/>
                <a:ea typeface="ＭＳ Ｐゴシック" pitchFamily="34" charset="-128"/>
                <a:cs typeface="+mn-cs"/>
              </a:rPr>
              <a:t>246</a:t>
            </a:r>
            <a:r>
              <a:rPr lang="es-CO" sz="2000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 </a:t>
            </a:r>
            <a:r>
              <a:rPr lang="es-CO" sz="2000" dirty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cargos en Planta</a:t>
            </a: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3200" dirty="0" smtClean="0">
                <a:latin typeface="Futura Lt"/>
                <a:ea typeface="ＭＳ Ｐゴシック" pitchFamily="34" charset="-128"/>
                <a:cs typeface="+mn-cs"/>
              </a:rPr>
              <a:t>239</a:t>
            </a:r>
            <a:r>
              <a:rPr lang="es-CO" sz="2000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 cargos </a:t>
            </a:r>
            <a:r>
              <a:rPr lang="es-CO" sz="2000" dirty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provistos </a:t>
            </a:r>
            <a:r>
              <a:rPr lang="es-CO" sz="2000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a </a:t>
            </a:r>
            <a:r>
              <a:rPr lang="es-CO" sz="2000" dirty="0" smtClean="0">
                <a:latin typeface="Futura Lt"/>
                <a:ea typeface="ＭＳ Ｐゴシック" pitchFamily="34" charset="-128"/>
                <a:cs typeface="+mn-cs"/>
              </a:rPr>
              <a:t>julio</a:t>
            </a:r>
            <a:endParaRPr lang="es-CO" sz="2000" dirty="0">
              <a:latin typeface="Futura Lt"/>
              <a:ea typeface="ＭＳ Ｐゴシック" pitchFamily="34" charset="-128"/>
              <a:cs typeface="+mn-cs"/>
            </a:endParaRPr>
          </a:p>
        </p:txBody>
      </p:sp>
      <p:sp>
        <p:nvSpPr>
          <p:cNvPr id="7" name="AutoShape 13"/>
          <p:cNvSpPr>
            <a:spLocks noChangeArrowheads="1"/>
          </p:cNvSpPr>
          <p:nvPr>
            <p:custDataLst>
              <p:tags r:id="rId3"/>
            </p:custDataLst>
          </p:nvPr>
        </p:nvSpPr>
        <p:spPr bwMode="blackGray">
          <a:xfrm>
            <a:off x="4193384" y="5194771"/>
            <a:ext cx="209550" cy="898525"/>
          </a:xfrm>
          <a:prstGeom prst="rightArrow">
            <a:avLst>
              <a:gd name="adj1" fmla="val 55176"/>
              <a:gd name="adj2" fmla="val 100000"/>
            </a:avLst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" name="Rectangle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59636" y="5303530"/>
            <a:ext cx="45910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2800" dirty="0" smtClean="0">
                <a:latin typeface="Futura Lt"/>
                <a:ea typeface="ＭＳ Ｐゴシック" pitchFamily="34" charset="-128"/>
                <a:cs typeface="+mn-cs"/>
              </a:rPr>
              <a:t>241</a:t>
            </a:r>
            <a:r>
              <a:rPr lang="es-CO" sz="2800" dirty="0" smtClean="0">
                <a:solidFill>
                  <a:srgbClr val="FF0000"/>
                </a:solidFill>
                <a:latin typeface="Futura Lt"/>
                <a:ea typeface="ＭＳ Ｐゴシック" pitchFamily="34" charset="-128"/>
                <a:cs typeface="+mn-cs"/>
              </a:rPr>
              <a:t> </a:t>
            </a:r>
            <a:r>
              <a:rPr lang="es-CO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contratistas de apoyo a la gestión y </a:t>
            </a:r>
            <a:r>
              <a:rPr lang="es-CO" sz="2800" dirty="0">
                <a:latin typeface="Futura Lt"/>
                <a:ea typeface="ＭＳ Ｐゴシック" pitchFamily="34" charset="-128"/>
                <a:cs typeface="+mn-cs"/>
              </a:rPr>
              <a:t>23</a:t>
            </a:r>
            <a:r>
              <a:rPr lang="es-CO" sz="2800" dirty="0">
                <a:solidFill>
                  <a:srgbClr val="FF0000"/>
                </a:solidFill>
                <a:latin typeface="Futura Lt"/>
                <a:ea typeface="ＭＳ Ｐゴシック" pitchFamily="34" charset="-128"/>
                <a:cs typeface="+mn-cs"/>
              </a:rPr>
              <a:t> </a:t>
            </a:r>
            <a:r>
              <a:rPr lang="es-CO" sz="2800" dirty="0" smtClean="0">
                <a:solidFill>
                  <a:srgbClr val="FF0000"/>
                </a:solidFill>
                <a:latin typeface="Futura Lt"/>
                <a:ea typeface="ＭＳ Ｐゴシック" pitchFamily="34" charset="-128"/>
                <a:cs typeface="+mn-cs"/>
              </a:rPr>
              <a:t>	</a:t>
            </a:r>
            <a:r>
              <a:rPr lang="es-CO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por Fiducia</a:t>
            </a:r>
            <a:endParaRPr lang="es-CO" dirty="0">
              <a:solidFill>
                <a:prstClr val="black"/>
              </a:solidFill>
              <a:latin typeface="Futura Lt"/>
              <a:ea typeface="ＭＳ Ｐゴシック" pitchFamily="34" charset="-128"/>
              <a:cs typeface="+mn-cs"/>
            </a:endParaRPr>
          </a:p>
        </p:txBody>
      </p:sp>
      <p:sp>
        <p:nvSpPr>
          <p:cNvPr id="9" name="10 Rectángulo"/>
          <p:cNvSpPr/>
          <p:nvPr/>
        </p:nvSpPr>
        <p:spPr bwMode="auto">
          <a:xfrm>
            <a:off x="2352725" y="5011414"/>
            <a:ext cx="1296144" cy="1153890"/>
          </a:xfrm>
          <a:prstGeom prst="rect">
            <a:avLst/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5720" tIns="22860" rIns="45720" bIns="22860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"/>
                <a:ea typeface="+mn-ea"/>
                <a:cs typeface="+mn-cs"/>
              </a:rPr>
              <a:t>Contratos de Prestación de Servicios</a:t>
            </a:r>
          </a:p>
        </p:txBody>
      </p:sp>
    </p:spTree>
    <p:extLst>
      <p:ext uri="{BB962C8B-B14F-4D97-AF65-F5344CB8AC3E}">
        <p14:creationId xmlns:p14="http://schemas.microsoft.com/office/powerpoint/2010/main" val="30461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CuadroTexto 11"/>
          <p:cNvSpPr txBox="1">
            <a:spLocks noChangeArrowheads="1"/>
          </p:cNvSpPr>
          <p:nvPr/>
        </p:nvSpPr>
        <p:spPr bwMode="auto">
          <a:xfrm>
            <a:off x="2063552" y="1343277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4000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  <a:sym typeface="Helvetica Neue Bold Condensed" charset="0"/>
              </a:rPr>
              <a:t>Gestión del Recurso Humano</a:t>
            </a:r>
          </a:p>
        </p:txBody>
      </p:sp>
      <p:sp>
        <p:nvSpPr>
          <p:cNvPr id="4" name="5 Rectángulo"/>
          <p:cNvSpPr/>
          <p:nvPr/>
        </p:nvSpPr>
        <p:spPr bwMode="auto">
          <a:xfrm>
            <a:off x="2019772" y="2115427"/>
            <a:ext cx="1296144" cy="1289050"/>
          </a:xfrm>
          <a:prstGeom prst="rect">
            <a:avLst/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5720" tIns="22860" rIns="45720" bIns="22860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s-CO" sz="1400" b="1" kern="0" dirty="0" smtClean="0">
                <a:solidFill>
                  <a:prstClr val="black"/>
                </a:solidFill>
                <a:latin typeface="Futura Lt"/>
                <a:cs typeface="+mn-cs"/>
              </a:rPr>
              <a:t>Temas</a:t>
            </a:r>
          </a:p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s-CO" sz="1400" b="1" kern="0" dirty="0" smtClean="0">
                <a:solidFill>
                  <a:prstClr val="black"/>
                </a:solidFill>
                <a:latin typeface="Futura Lt"/>
                <a:cs typeface="+mn-cs"/>
              </a:rPr>
              <a:t>Capacitación</a:t>
            </a:r>
            <a:endParaRPr kumimoji="0" lang="es-CO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"/>
              <a:ea typeface="+mn-ea"/>
              <a:cs typeface="+mn-cs"/>
            </a:endParaRPr>
          </a:p>
        </p:txBody>
      </p:sp>
      <p:sp>
        <p:nvSpPr>
          <p:cNvPr id="5" name="AutoShape 13"/>
          <p:cNvSpPr>
            <a:spLocks noChangeArrowheads="1"/>
          </p:cNvSpPr>
          <p:nvPr>
            <p:custDataLst>
              <p:tags r:id="rId1"/>
            </p:custDataLst>
          </p:nvPr>
        </p:nvSpPr>
        <p:spPr bwMode="blackGray">
          <a:xfrm>
            <a:off x="3720366" y="2302258"/>
            <a:ext cx="209550" cy="898525"/>
          </a:xfrm>
          <a:prstGeom prst="rightArrow">
            <a:avLst>
              <a:gd name="adj1" fmla="val 55176"/>
              <a:gd name="adj2" fmla="val 100000"/>
            </a:avLst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6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05054" y="2075282"/>
            <a:ext cx="57319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smtClean="0">
                <a:latin typeface="Futura Lt"/>
                <a:ea typeface="ＭＳ Ｐゴシック" pitchFamily="34" charset="-128"/>
                <a:cs typeface="+mn-cs"/>
              </a:rPr>
              <a:t>A la fecha se han dictado 10 capacitaciones en diferentes temas a las cuales han asistido 312 servidores de la Agencia</a:t>
            </a:r>
          </a:p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smtClean="0">
                <a:latin typeface="Futura Lt"/>
                <a:ea typeface="ＭＳ Ｐゴシック" pitchFamily="34" charset="-128"/>
                <a:cs typeface="+mn-cs"/>
              </a:rPr>
              <a:t>En la presente vigencia por temas de restricción presupuestal no existen recursos destinados a la capacitación, sin embargo mediante diferentes mecanismos se ha logrado acceder a capacitaciones</a:t>
            </a:r>
            <a:endParaRPr lang="es-CO" dirty="0">
              <a:solidFill>
                <a:srgbClr val="FF0000"/>
              </a:solidFill>
              <a:latin typeface="Futura Lt"/>
              <a:ea typeface="ＭＳ Ｐゴシック" pitchFamily="34" charset="-128"/>
              <a:cs typeface="+mn-cs"/>
            </a:endParaRPr>
          </a:p>
        </p:txBody>
      </p:sp>
      <p:sp>
        <p:nvSpPr>
          <p:cNvPr id="7" name="5 Rectángulo"/>
          <p:cNvSpPr/>
          <p:nvPr/>
        </p:nvSpPr>
        <p:spPr bwMode="auto">
          <a:xfrm>
            <a:off x="2063552" y="4365104"/>
            <a:ext cx="1296144" cy="1289050"/>
          </a:xfrm>
          <a:prstGeom prst="rect">
            <a:avLst/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5720" tIns="22860" rIns="45720" bIns="22860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s-CO" sz="1400" b="1" kern="0" dirty="0" smtClean="0">
                <a:solidFill>
                  <a:prstClr val="black"/>
                </a:solidFill>
                <a:latin typeface="Futura Lt"/>
                <a:cs typeface="+mn-cs"/>
              </a:rPr>
              <a:t>Modificación Planta de Personal</a:t>
            </a:r>
            <a:endParaRPr kumimoji="0" lang="es-CO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"/>
              <a:ea typeface="+mn-ea"/>
              <a:cs typeface="+mn-cs"/>
            </a:endParaRPr>
          </a:p>
        </p:txBody>
      </p:sp>
      <p:sp>
        <p:nvSpPr>
          <p:cNvPr id="8" name="AutoShape 13"/>
          <p:cNvSpPr>
            <a:spLocks noChangeArrowheads="1"/>
          </p:cNvSpPr>
          <p:nvPr>
            <p:custDataLst>
              <p:tags r:id="rId3"/>
            </p:custDataLst>
          </p:nvPr>
        </p:nvSpPr>
        <p:spPr bwMode="blackGray">
          <a:xfrm>
            <a:off x="3797179" y="4618707"/>
            <a:ext cx="209550" cy="898525"/>
          </a:xfrm>
          <a:prstGeom prst="rightArrow">
            <a:avLst>
              <a:gd name="adj1" fmla="val 55176"/>
              <a:gd name="adj2" fmla="val 100000"/>
            </a:avLst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9" name="Rectangle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8086" y="4365104"/>
            <a:ext cx="601572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>
                <a:latin typeface="Futura Lt"/>
                <a:ea typeface="ＭＳ Ｐゴシック" pitchFamily="34" charset="-128"/>
                <a:cs typeface="+mn-cs"/>
              </a:rPr>
              <a:t>Se envió al DAFP y Ministerio de Transporte el Estudio Técnico para ampliación de Planta</a:t>
            </a:r>
          </a:p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>
                <a:latin typeface="Futura Lt"/>
                <a:ea typeface="ＭＳ Ｐゴシック" pitchFamily="34" charset="-128"/>
                <a:cs typeface="+mn-cs"/>
              </a:rPr>
              <a:t>El Manual se ha ajustado según lo establecido en el Decreto 1785 de 2014</a:t>
            </a:r>
          </a:p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smtClean="0">
                <a:latin typeface="Futura Lt"/>
                <a:ea typeface="ＭＳ Ｐゴシック" pitchFamily="34" charset="-128"/>
                <a:cs typeface="+mn-cs"/>
              </a:rPr>
              <a:t>Se </a:t>
            </a:r>
            <a:r>
              <a:rPr lang="es-CO" dirty="0">
                <a:latin typeface="Futura Lt"/>
                <a:ea typeface="ＭＳ Ｐゴシック" pitchFamily="34" charset="-128"/>
                <a:cs typeface="+mn-cs"/>
              </a:rPr>
              <a:t>ejecutó Plan de Bienestar Laboral, estímulos e incentivos con actividades acordes a lo disponible</a:t>
            </a:r>
            <a:r>
              <a:rPr lang="es-CO" dirty="0" smtClean="0">
                <a:latin typeface="Futura Lt"/>
                <a:ea typeface="ＭＳ Ｐゴシック" pitchFamily="34" charset="-128"/>
                <a:cs typeface="+mn-cs"/>
              </a:rPr>
              <a:t>.</a:t>
            </a:r>
            <a:endParaRPr lang="es-CO" dirty="0">
              <a:latin typeface="Futura Lt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80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60103" y="2492896"/>
            <a:ext cx="10379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AVANCES CONTROL INTERNO</a:t>
            </a:r>
            <a:endParaRPr lang="es-E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6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899786" y="1052736"/>
            <a:ext cx="7948742" cy="54006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</a:rPr>
              <a:t>Plan de Mejoramiento CGR</a:t>
            </a:r>
            <a:endParaRPr lang="es-CO" dirty="0">
              <a:solidFill>
                <a:srgbClr val="1F497D">
                  <a:lumMod val="50000"/>
                </a:srgbClr>
              </a:solidFill>
              <a:latin typeface="Impact"/>
              <a:ea typeface="Helvetica Neue Bold Condensed" charset="0"/>
              <a:cs typeface="Impact"/>
            </a:endParaRPr>
          </a:p>
          <a:p>
            <a:pPr algn="l"/>
            <a:endParaRPr lang="es-CO" sz="2000" dirty="0">
              <a:ln w="0"/>
              <a:solidFill>
                <a:srgbClr val="832748"/>
              </a:solidFill>
              <a:latin typeface="Candara" panose="020E0502030303020204" pitchFamily="34" charset="0"/>
              <a:ea typeface="Helvetica Neue Bold Condensed" charset="0"/>
              <a:cs typeface="Impac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81722" y="4869160"/>
            <a:ext cx="22511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En termino </a:t>
            </a:r>
            <a:endParaRPr lang="es-MX" sz="1400" b="1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65698" y="470185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 smtClean="0">
                <a:solidFill>
                  <a:srgbClr val="FF0000"/>
                </a:solidFill>
              </a:rPr>
              <a:t>32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6" name="Rectángulo redondeado 7"/>
          <p:cNvSpPr/>
          <p:nvPr/>
        </p:nvSpPr>
        <p:spPr>
          <a:xfrm>
            <a:off x="2051885" y="2346327"/>
            <a:ext cx="3729882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Administrativos: 181 Hallazgos</a:t>
            </a:r>
            <a:endParaRPr lang="es-CO" sz="2800" b="1" dirty="0"/>
          </a:p>
        </p:txBody>
      </p:sp>
      <p:grpSp>
        <p:nvGrpSpPr>
          <p:cNvPr id="7" name="Grupo 22"/>
          <p:cNvGrpSpPr/>
          <p:nvPr/>
        </p:nvGrpSpPr>
        <p:grpSpPr>
          <a:xfrm>
            <a:off x="1343472" y="2242277"/>
            <a:ext cx="796322" cy="739657"/>
            <a:chOff x="1988321" y="0"/>
            <a:chExt cx="810013" cy="1073007"/>
          </a:xfrm>
        </p:grpSpPr>
        <p:sp>
          <p:nvSpPr>
            <p:cNvPr id="8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9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0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42" y="2388304"/>
            <a:ext cx="398519" cy="252338"/>
          </a:xfrm>
          <a:prstGeom prst="rect">
            <a:avLst/>
          </a:prstGeom>
        </p:spPr>
      </p:pic>
      <p:sp>
        <p:nvSpPr>
          <p:cNvPr id="12" name="Rectángulo redondeado 7"/>
          <p:cNvSpPr/>
          <p:nvPr/>
        </p:nvSpPr>
        <p:spPr>
          <a:xfrm>
            <a:off x="6990248" y="2315904"/>
            <a:ext cx="3549163" cy="46049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Disciplinarios: 139 Hallazgos</a:t>
            </a:r>
            <a:endParaRPr lang="es-CO" b="1" dirty="0">
              <a:solidFill>
                <a:prstClr val="white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pSp>
        <p:nvGrpSpPr>
          <p:cNvPr id="13" name="Grupo 22"/>
          <p:cNvGrpSpPr/>
          <p:nvPr/>
        </p:nvGrpSpPr>
        <p:grpSpPr>
          <a:xfrm>
            <a:off x="6294951" y="2232624"/>
            <a:ext cx="796322" cy="739657"/>
            <a:chOff x="1988321" y="0"/>
            <a:chExt cx="810013" cy="1073007"/>
          </a:xfrm>
        </p:grpSpPr>
        <p:sp>
          <p:nvSpPr>
            <p:cNvPr id="14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5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6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53" y="2388304"/>
            <a:ext cx="398519" cy="252338"/>
          </a:xfrm>
          <a:prstGeom prst="rect">
            <a:avLst/>
          </a:prstGeom>
        </p:spPr>
      </p:pic>
      <p:sp>
        <p:nvSpPr>
          <p:cNvPr id="18" name="Rectángulo redondeado 7"/>
          <p:cNvSpPr/>
          <p:nvPr/>
        </p:nvSpPr>
        <p:spPr>
          <a:xfrm>
            <a:off x="2051885" y="3441465"/>
            <a:ext cx="3729882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Fiscales: 12 Hallazgos</a:t>
            </a:r>
            <a:endParaRPr lang="es-CO" sz="2800" b="1" dirty="0"/>
          </a:p>
        </p:txBody>
      </p:sp>
      <p:grpSp>
        <p:nvGrpSpPr>
          <p:cNvPr id="19" name="Grupo 22"/>
          <p:cNvGrpSpPr/>
          <p:nvPr/>
        </p:nvGrpSpPr>
        <p:grpSpPr>
          <a:xfrm>
            <a:off x="1343472" y="3337415"/>
            <a:ext cx="796322" cy="739657"/>
            <a:chOff x="1988321" y="0"/>
            <a:chExt cx="810013" cy="1073007"/>
          </a:xfrm>
        </p:grpSpPr>
        <p:sp>
          <p:nvSpPr>
            <p:cNvPr id="20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21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22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42" y="3483442"/>
            <a:ext cx="398519" cy="252338"/>
          </a:xfrm>
          <a:prstGeom prst="rect">
            <a:avLst/>
          </a:prstGeom>
        </p:spPr>
      </p:pic>
      <p:sp>
        <p:nvSpPr>
          <p:cNvPr id="24" name="Rectángulo redondeado 7"/>
          <p:cNvSpPr/>
          <p:nvPr/>
        </p:nvSpPr>
        <p:spPr>
          <a:xfrm>
            <a:off x="6990248" y="3411042"/>
            <a:ext cx="3558268" cy="46049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Fiscal y Penal: 1 Hallazgo</a:t>
            </a:r>
            <a:endParaRPr lang="es-CO" b="1" dirty="0">
              <a:solidFill>
                <a:prstClr val="white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pSp>
        <p:nvGrpSpPr>
          <p:cNvPr id="25" name="Grupo 22"/>
          <p:cNvGrpSpPr/>
          <p:nvPr/>
        </p:nvGrpSpPr>
        <p:grpSpPr>
          <a:xfrm>
            <a:off x="6294951" y="3327762"/>
            <a:ext cx="796322" cy="739657"/>
            <a:chOff x="1988321" y="0"/>
            <a:chExt cx="810013" cy="1073007"/>
          </a:xfrm>
        </p:grpSpPr>
        <p:sp>
          <p:nvSpPr>
            <p:cNvPr id="26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27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28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53" y="3483442"/>
            <a:ext cx="398519" cy="252338"/>
          </a:xfrm>
          <a:prstGeom prst="rect">
            <a:avLst/>
          </a:prstGeom>
        </p:spPr>
      </p:pic>
      <p:cxnSp>
        <p:nvCxnSpPr>
          <p:cNvPr id="30" name="Conector recto 29"/>
          <p:cNvCxnSpPr/>
          <p:nvPr/>
        </p:nvCxnSpPr>
        <p:spPr>
          <a:xfrm flipV="1">
            <a:off x="1930761" y="2058923"/>
            <a:ext cx="7666005" cy="3024"/>
          </a:xfrm>
          <a:prstGeom prst="line">
            <a:avLst/>
          </a:prstGeom>
          <a:ln w="28575">
            <a:solidFill>
              <a:srgbClr val="8327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arcador de número de diapositiva 4"/>
          <p:cNvSpPr txBox="1">
            <a:spLocks/>
          </p:cNvSpPr>
          <p:nvPr/>
        </p:nvSpPr>
        <p:spPr>
          <a:xfrm>
            <a:off x="10326732" y="64402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3898F0-28E6-4BE7-B955-1F8B7A1516EC}" type="slidenum">
              <a:rPr lang="es-ES" sz="1050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s-ES" sz="10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2685178" y="4691983"/>
            <a:ext cx="2432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MX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Hallazgos consolidados</a:t>
            </a:r>
          </a:p>
          <a:p>
            <a:pPr lvl="1" algn="ctr"/>
            <a:r>
              <a:rPr lang="es-MX" sz="1400" b="1" dirty="0" smtClean="0">
                <a:solidFill>
                  <a:srgbClr val="FF0000"/>
                </a:solidFill>
              </a:rPr>
              <a:t>2015</a:t>
            </a:r>
            <a:endParaRPr lang="es-MX" sz="1400" b="1" dirty="0">
              <a:solidFill>
                <a:srgbClr val="FF0000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639616" y="4773864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440</a:t>
            </a:r>
            <a:endParaRPr lang="es-ES" sz="3200" dirty="0">
              <a:solidFill>
                <a:srgbClr val="FF0000"/>
              </a:solidFill>
            </a:endParaRPr>
          </a:p>
        </p:txBody>
      </p:sp>
      <p:cxnSp>
        <p:nvCxnSpPr>
          <p:cNvPr id="34" name="Conector recto 33"/>
          <p:cNvCxnSpPr/>
          <p:nvPr/>
        </p:nvCxnSpPr>
        <p:spPr>
          <a:xfrm>
            <a:off x="3477266" y="4699108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8013770" y="4699107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ectángulo 35"/>
          <p:cNvSpPr/>
          <p:nvPr/>
        </p:nvSpPr>
        <p:spPr>
          <a:xfrm>
            <a:off x="5421482" y="4906846"/>
            <a:ext cx="2278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Avance </a:t>
            </a:r>
            <a:r>
              <a:rPr lang="es-MX" sz="1400" b="1" dirty="0" smtClean="0">
                <a:solidFill>
                  <a:srgbClr val="FF0000"/>
                </a:solidFill>
              </a:rPr>
              <a:t>100</a:t>
            </a:r>
            <a:r>
              <a:rPr lang="es-MX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%</a:t>
            </a:r>
            <a:endParaRPr lang="es-MX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4902811" y="4773864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 smtClean="0">
                <a:solidFill>
                  <a:srgbClr val="FF0000"/>
                </a:solidFill>
              </a:rPr>
              <a:t>408</a:t>
            </a:r>
            <a:endParaRPr lang="es-ES" sz="3200" dirty="0">
              <a:solidFill>
                <a:srgbClr val="FF0000"/>
              </a:solidFill>
            </a:endParaRPr>
          </a:p>
        </p:txBody>
      </p:sp>
      <p:cxnSp>
        <p:nvCxnSpPr>
          <p:cNvPr id="38" name="Conector recto 37"/>
          <p:cNvCxnSpPr/>
          <p:nvPr/>
        </p:nvCxnSpPr>
        <p:spPr>
          <a:xfrm>
            <a:off x="5781522" y="4689247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Rectángulo redondeado 7"/>
          <p:cNvSpPr/>
          <p:nvPr/>
        </p:nvSpPr>
        <p:spPr>
          <a:xfrm>
            <a:off x="2051885" y="2346327"/>
            <a:ext cx="3873898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Administrativos: </a:t>
            </a:r>
            <a:r>
              <a:rPr lang="es-CO" b="1" dirty="0" smtClean="0">
                <a:solidFill>
                  <a:srgbClr val="FF0000"/>
                </a:solidFill>
              </a:rPr>
              <a:t>186</a:t>
            </a:r>
            <a:r>
              <a:rPr lang="es-CO" b="1" dirty="0" smtClean="0"/>
              <a:t> Hallazgos</a:t>
            </a:r>
            <a:endParaRPr lang="es-CO" sz="2800" b="1" dirty="0"/>
          </a:p>
        </p:txBody>
      </p:sp>
      <p:grpSp>
        <p:nvGrpSpPr>
          <p:cNvPr id="40" name="Grupo 22"/>
          <p:cNvGrpSpPr/>
          <p:nvPr/>
        </p:nvGrpSpPr>
        <p:grpSpPr>
          <a:xfrm>
            <a:off x="1343472" y="2242277"/>
            <a:ext cx="796322" cy="739657"/>
            <a:chOff x="1988321" y="0"/>
            <a:chExt cx="810013" cy="1073007"/>
          </a:xfrm>
        </p:grpSpPr>
        <p:sp>
          <p:nvSpPr>
            <p:cNvPr id="41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2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3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Imagen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42" y="2388304"/>
            <a:ext cx="398519" cy="252338"/>
          </a:xfrm>
          <a:prstGeom prst="rect">
            <a:avLst/>
          </a:prstGeom>
        </p:spPr>
      </p:pic>
      <p:sp>
        <p:nvSpPr>
          <p:cNvPr id="45" name="Rectángulo redondeado 7"/>
          <p:cNvSpPr/>
          <p:nvPr/>
        </p:nvSpPr>
        <p:spPr>
          <a:xfrm>
            <a:off x="6990248" y="2315904"/>
            <a:ext cx="3549164" cy="46049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Disciplinarios: </a:t>
            </a:r>
            <a:r>
              <a:rPr lang="es-CO" b="1" dirty="0" smtClean="0">
                <a:solidFill>
                  <a:srgbClr val="FF0000"/>
                </a:solidFill>
              </a:rPr>
              <a:t>140</a:t>
            </a:r>
            <a:r>
              <a:rPr lang="es-CO" b="1" dirty="0" smtClean="0"/>
              <a:t> Hallazgos</a:t>
            </a:r>
            <a:endParaRPr lang="es-CO" b="1" dirty="0">
              <a:solidFill>
                <a:prstClr val="white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pSp>
        <p:nvGrpSpPr>
          <p:cNvPr id="46" name="Grupo 22"/>
          <p:cNvGrpSpPr/>
          <p:nvPr/>
        </p:nvGrpSpPr>
        <p:grpSpPr>
          <a:xfrm>
            <a:off x="6294951" y="2232624"/>
            <a:ext cx="796322" cy="739657"/>
            <a:chOff x="1988321" y="0"/>
            <a:chExt cx="810013" cy="1073007"/>
          </a:xfrm>
        </p:grpSpPr>
        <p:sp>
          <p:nvSpPr>
            <p:cNvPr id="47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8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9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0" name="Imagen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53" y="2388304"/>
            <a:ext cx="398519" cy="252338"/>
          </a:xfrm>
          <a:prstGeom prst="rect">
            <a:avLst/>
          </a:prstGeom>
        </p:spPr>
      </p:pic>
      <p:sp>
        <p:nvSpPr>
          <p:cNvPr id="51" name="Rectángulo redondeado 7"/>
          <p:cNvSpPr/>
          <p:nvPr/>
        </p:nvSpPr>
        <p:spPr>
          <a:xfrm>
            <a:off x="2051885" y="3441465"/>
            <a:ext cx="3873898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Fiscales: 81 Hallazgos</a:t>
            </a:r>
            <a:endParaRPr lang="es-CO" sz="2800" b="1" dirty="0"/>
          </a:p>
        </p:txBody>
      </p:sp>
      <p:grpSp>
        <p:nvGrpSpPr>
          <p:cNvPr id="52" name="Grupo 22"/>
          <p:cNvGrpSpPr/>
          <p:nvPr/>
        </p:nvGrpSpPr>
        <p:grpSpPr>
          <a:xfrm>
            <a:off x="1343472" y="3337415"/>
            <a:ext cx="796322" cy="739657"/>
            <a:chOff x="1988321" y="0"/>
            <a:chExt cx="810013" cy="1073007"/>
          </a:xfrm>
        </p:grpSpPr>
        <p:sp>
          <p:nvSpPr>
            <p:cNvPr id="53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54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55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Imagen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42" y="3483442"/>
            <a:ext cx="398519" cy="252338"/>
          </a:xfrm>
          <a:prstGeom prst="rect">
            <a:avLst/>
          </a:prstGeom>
        </p:spPr>
      </p:pic>
      <p:sp>
        <p:nvSpPr>
          <p:cNvPr id="57" name="Rectángulo redondeado 7"/>
          <p:cNvSpPr/>
          <p:nvPr/>
        </p:nvSpPr>
        <p:spPr>
          <a:xfrm>
            <a:off x="6990248" y="3411042"/>
            <a:ext cx="3549164" cy="46049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Penales: </a:t>
            </a:r>
            <a:r>
              <a:rPr lang="es-CO" b="1" dirty="0" smtClean="0">
                <a:solidFill>
                  <a:srgbClr val="FF0000"/>
                </a:solidFill>
              </a:rPr>
              <a:t>33</a:t>
            </a:r>
            <a:r>
              <a:rPr lang="es-CO" b="1" dirty="0" smtClean="0"/>
              <a:t> Hallazgo</a:t>
            </a:r>
            <a:endParaRPr lang="es-CO" b="1" dirty="0">
              <a:solidFill>
                <a:prstClr val="white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pSp>
        <p:nvGrpSpPr>
          <p:cNvPr id="58" name="Grupo 22"/>
          <p:cNvGrpSpPr/>
          <p:nvPr/>
        </p:nvGrpSpPr>
        <p:grpSpPr>
          <a:xfrm>
            <a:off x="6294951" y="3327762"/>
            <a:ext cx="796322" cy="739657"/>
            <a:chOff x="1988321" y="0"/>
            <a:chExt cx="810013" cy="1073007"/>
          </a:xfrm>
        </p:grpSpPr>
        <p:sp>
          <p:nvSpPr>
            <p:cNvPr id="59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60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61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Imagen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53" y="3483442"/>
            <a:ext cx="398519" cy="25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10478" y="2492896"/>
            <a:ext cx="78790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AVANCES TEMAS DE</a:t>
            </a:r>
          </a:p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DERECHOS HUMANOS</a:t>
            </a:r>
            <a:endParaRPr lang="es-E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79576" y="1916832"/>
            <a:ext cx="6667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/>
              <a:t>¿Y de los Derechos Humanos que?</a:t>
            </a:r>
            <a:endParaRPr lang="es-CO" sz="3200" dirty="0"/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2420888"/>
            <a:ext cx="5400600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1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07568" y="2420888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/>
              <a:t>La Agencia Nacional de Infraestructura en desarrollo de sus actividades aplica los principios establecidos en el artículo 123 de la Ley 1753 de 2015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01964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63552" y="1916832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/>
              <a:t>En desarrollo de la Política de Derechos Humanos, la Agencia garantiza que la implementación de nuestras acciones atiende este enfoque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80560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85466" y="2348880"/>
            <a:ext cx="79255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2800" dirty="0" smtClean="0"/>
              <a:t>Las acciones de la Agencia propenden por la </a:t>
            </a:r>
          </a:p>
          <a:p>
            <a:pPr algn="just"/>
            <a:r>
              <a:rPr lang="es-CO" sz="2800" dirty="0" smtClean="0"/>
              <a:t>reivindicación y reconocimiento de los derechos</a:t>
            </a:r>
          </a:p>
          <a:p>
            <a:pPr algn="just"/>
            <a:r>
              <a:rPr lang="es-CO" sz="2800" dirty="0" smtClean="0"/>
              <a:t>de los ciudadanos beneficiarios de los proyectos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167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839416" y="2649719"/>
            <a:ext cx="2592288" cy="208823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</a:rPr>
              <a:t>Acciones</a:t>
            </a:r>
          </a:p>
        </p:txBody>
      </p:sp>
      <p:sp>
        <p:nvSpPr>
          <p:cNvPr id="4" name="Flecha derecha 3"/>
          <p:cNvSpPr/>
          <p:nvPr/>
        </p:nvSpPr>
        <p:spPr>
          <a:xfrm rot="21239080">
            <a:off x="3594393" y="3187515"/>
            <a:ext cx="1440160" cy="43204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 smtClean="0">
              <a:solidFill>
                <a:schemeClr val="bg1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 rot="638527">
            <a:off x="3629221" y="4091823"/>
            <a:ext cx="1440160" cy="43204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 smtClean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88046" y="1626536"/>
            <a:ext cx="4320480" cy="165844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dirty="0">
                <a:solidFill>
                  <a:srgbClr val="233E5F"/>
                </a:solidFill>
              </a:rPr>
              <a:t>Enfoque Basado en Derechos Humanos</a:t>
            </a:r>
            <a:r>
              <a:rPr lang="es-CO" dirty="0"/>
              <a:t> </a:t>
            </a:r>
          </a:p>
          <a:p>
            <a:pPr algn="just">
              <a:defRPr/>
            </a:pPr>
            <a:r>
              <a:rPr lang="es-CO" dirty="0"/>
              <a:t>Las personas son reconocidas como actores claves en su propio desarrollo.</a:t>
            </a:r>
          </a:p>
          <a:p>
            <a:pPr algn="just">
              <a:defRPr/>
            </a:pPr>
            <a:r>
              <a:rPr lang="es-CO" dirty="0"/>
              <a:t>La participación constituye un elemento esencial</a:t>
            </a:r>
            <a:r>
              <a:rPr lang="es-CO" dirty="0" smtClean="0"/>
              <a:t>.</a:t>
            </a:r>
            <a:endParaRPr lang="es-CO" b="1" dirty="0" smtClean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47928" y="3727470"/>
            <a:ext cx="4320480" cy="230425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dirty="0">
                <a:solidFill>
                  <a:srgbClr val="233E5F"/>
                </a:solidFill>
              </a:rPr>
              <a:t>Enfoque Territorial</a:t>
            </a:r>
          </a:p>
          <a:p>
            <a:pPr algn="just">
              <a:defRPr/>
            </a:pPr>
            <a:r>
              <a:rPr lang="es-CO" dirty="0">
                <a:solidFill>
                  <a:srgbClr val="0070C0"/>
                </a:solidFill>
              </a:rPr>
              <a:t>Tiene en cuenta las </a:t>
            </a:r>
            <a:r>
              <a:rPr lang="es-CO" dirty="0" smtClean="0">
                <a:solidFill>
                  <a:srgbClr val="0070C0"/>
                </a:solidFill>
              </a:rPr>
              <a:t>características socio-históricas</a:t>
            </a:r>
            <a:r>
              <a:rPr lang="es-CO" dirty="0">
                <a:solidFill>
                  <a:srgbClr val="0070C0"/>
                </a:solidFill>
              </a:rPr>
              <a:t>, culturales, ambientales, y productivas de </a:t>
            </a:r>
            <a:r>
              <a:rPr lang="es-CO" dirty="0" smtClean="0">
                <a:solidFill>
                  <a:srgbClr val="0070C0"/>
                </a:solidFill>
              </a:rPr>
              <a:t>los territorios </a:t>
            </a:r>
            <a:r>
              <a:rPr lang="es-CO" dirty="0">
                <a:solidFill>
                  <a:srgbClr val="0070C0"/>
                </a:solidFill>
              </a:rPr>
              <a:t>y sus </a:t>
            </a:r>
            <a:r>
              <a:rPr lang="es-CO" dirty="0" smtClean="0">
                <a:solidFill>
                  <a:srgbClr val="0070C0"/>
                </a:solidFill>
              </a:rPr>
              <a:t>habitantes. Incorpora </a:t>
            </a:r>
            <a:r>
              <a:rPr lang="es-CO" dirty="0">
                <a:solidFill>
                  <a:srgbClr val="0070C0"/>
                </a:solidFill>
              </a:rPr>
              <a:t>elementos de la economía </a:t>
            </a:r>
            <a:r>
              <a:rPr lang="es-CO" dirty="0" smtClean="0">
                <a:solidFill>
                  <a:srgbClr val="0070C0"/>
                </a:solidFill>
              </a:rPr>
              <a:t>regional</a:t>
            </a:r>
            <a:r>
              <a:rPr lang="es-CO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26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5B9BD5">
                <a:tint val="45000"/>
                <a:satMod val="400000"/>
              </a:srgbClr>
            </a:duotone>
          </a:blip>
          <a:srcRect l="73616"/>
          <a:stretch>
            <a:fillRect/>
          </a:stretch>
        </p:blipFill>
        <p:spPr bwMode="auto">
          <a:xfrm>
            <a:off x="8996995" y="-27384"/>
            <a:ext cx="3219685" cy="6984776"/>
          </a:xfrm>
          <a:prstGeom prst="rect">
            <a:avLst/>
          </a:prstGeom>
          <a:noFill/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8996995" y="0"/>
            <a:ext cx="2448271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71464" y="939752"/>
            <a:ext cx="77989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/>
                <a:solidFill>
                  <a:schemeClr val="accent3"/>
                </a:solidFill>
              </a:rPr>
              <a:t>Primera Ola Cuarta </a:t>
            </a:r>
            <a:r>
              <a:rPr lang="es-ES" sz="4000" b="1" dirty="0" smtClean="0">
                <a:ln/>
                <a:solidFill>
                  <a:schemeClr val="accent3"/>
                </a:solidFill>
              </a:rPr>
              <a:t>Generación</a:t>
            </a:r>
            <a:endParaRPr lang="es-E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63552" y="2395346"/>
            <a:ext cx="7056784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  <a:latin typeface="Impact" panose="020B0806030902050204" pitchFamily="34" charset="0"/>
              </a:rPr>
              <a:t>Girardot - Honda - Puerto Salgar</a:t>
            </a: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  <a:latin typeface="Impact" panose="020B0806030902050204" pitchFamily="34" charset="0"/>
              </a:rPr>
              <a:t>Autopista Conexión Pacífico 1</a:t>
            </a: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b="1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  <a:latin typeface="Impact" panose="020B0806030902050204" pitchFamily="34" charset="0"/>
              </a:rPr>
              <a:t>Autopista Conexión Pacífico 2</a:t>
            </a: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CO" dirty="0">
                <a:solidFill>
                  <a:prstClr val="black"/>
                </a:solidFill>
                <a:latin typeface="Impact" panose="020B0806030902050204" pitchFamily="34" charset="0"/>
              </a:rPr>
              <a:t>Cartagena – Barranquilla y </a:t>
            </a:r>
            <a:r>
              <a:rPr lang="es-CO" dirty="0" smtClean="0">
                <a:solidFill>
                  <a:prstClr val="black"/>
                </a:solidFill>
                <a:latin typeface="Impact" panose="020B0806030902050204" pitchFamily="34" charset="0"/>
              </a:rPr>
              <a:t>Circunvalar</a:t>
            </a:r>
          </a:p>
          <a:p>
            <a:pPr lvl="1">
              <a:lnSpc>
                <a:spcPts val="1600"/>
              </a:lnSpc>
            </a:pPr>
            <a:r>
              <a:rPr lang="es-CO" dirty="0">
                <a:solidFill>
                  <a:prstClr val="black"/>
                </a:solidFill>
                <a:latin typeface="Impact" panose="020B0806030902050204" pitchFamily="34" charset="0"/>
              </a:rPr>
              <a:t> </a:t>
            </a:r>
            <a:r>
              <a:rPr lang="es-CO" dirty="0" smtClean="0">
                <a:solidFill>
                  <a:prstClr val="black"/>
                </a:solidFill>
                <a:latin typeface="Impact" panose="020B0806030902050204" pitchFamily="34" charset="0"/>
              </a:rPr>
              <a:t>        </a:t>
            </a:r>
            <a:r>
              <a:rPr lang="es-CO" dirty="0">
                <a:solidFill>
                  <a:prstClr val="black"/>
                </a:solidFill>
                <a:latin typeface="Impact" panose="020B0806030902050204" pitchFamily="34" charset="0"/>
              </a:rPr>
              <a:t>de la Prosperidad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063552" y="4043000"/>
            <a:ext cx="6096000" cy="26263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  <a:latin typeface="Impact" panose="020B0806030902050204" pitchFamily="34" charset="0"/>
              </a:rPr>
              <a:t>Autopista Conexión Pacífico 3</a:t>
            </a: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  <a:latin typeface="Impact" panose="020B0806030902050204" pitchFamily="34" charset="0"/>
              </a:rPr>
              <a:t>Perimetral del Oriente de Cundinamarca</a:t>
            </a: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ES" dirty="0" err="1">
                <a:solidFill>
                  <a:prstClr val="black"/>
                </a:solidFill>
                <a:latin typeface="Impact" panose="020B0806030902050204" pitchFamily="34" charset="0"/>
              </a:rPr>
              <a:t>Mulaló</a:t>
            </a:r>
            <a:r>
              <a:rPr lang="es-ES" dirty="0">
                <a:solidFill>
                  <a:prstClr val="black"/>
                </a:solidFill>
                <a:latin typeface="Impact" panose="020B0806030902050204" pitchFamily="34" charset="0"/>
              </a:rPr>
              <a:t> – Loboguerrero</a:t>
            </a: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  <a:latin typeface="Impact" panose="020B0806030902050204" pitchFamily="34" charset="0"/>
              </a:rPr>
              <a:t>Autopista Conexión Norte</a:t>
            </a: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  <a:latin typeface="Impact" panose="020B0806030902050204" pitchFamily="34" charset="0"/>
              </a:rPr>
              <a:t>Autopista al Río Magdalena </a:t>
            </a:r>
            <a:r>
              <a:rPr lang="es-ES" dirty="0" smtClean="0">
                <a:solidFill>
                  <a:prstClr val="black"/>
                </a:solidFill>
                <a:latin typeface="Impact" panose="020B0806030902050204" pitchFamily="34" charset="0"/>
              </a:rPr>
              <a:t>2</a:t>
            </a: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 smtClean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prstClr val="black"/>
                </a:solidFill>
                <a:latin typeface="Impact" panose="020B0806030902050204" pitchFamily="34" charset="0"/>
              </a:rPr>
              <a:t>Ocaña Gamarra</a:t>
            </a:r>
            <a:endParaRPr lang="es-ES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endParaRPr lang="es-CO" sz="1600" dirty="0">
              <a:solidFill>
                <a:srgbClr val="4F81BD"/>
              </a:solidFill>
              <a:latin typeface="Impact" panose="020B080603090205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150602" y="1666395"/>
            <a:ext cx="6288782" cy="659863"/>
            <a:chOff x="638434" y="1450927"/>
            <a:chExt cx="6288782" cy="659863"/>
          </a:xfrm>
        </p:grpSpPr>
        <p:sp>
          <p:nvSpPr>
            <p:cNvPr id="8" name="CuadroTexto 7"/>
            <p:cNvSpPr txBox="1"/>
            <p:nvPr/>
          </p:nvSpPr>
          <p:spPr>
            <a:xfrm>
              <a:off x="1191154" y="1450927"/>
              <a:ext cx="5736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</a:t>
              </a:r>
              <a:r>
                <a:rPr lang="es-MX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royec</a:t>
              </a:r>
              <a:r>
                <a:rPr lang="es-MX" sz="3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tos </a:t>
              </a:r>
              <a:r>
                <a:rPr lang="es-MX" sz="3600" dirty="0" smtClean="0"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Adjudicados</a:t>
              </a:r>
              <a:endParaRPr lang="es-MX" sz="3600" dirty="0">
                <a:solidFill>
                  <a:srgbClr val="1F497D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9" name="Lágrima 8"/>
            <p:cNvSpPr/>
            <p:nvPr/>
          </p:nvSpPr>
          <p:spPr>
            <a:xfrm>
              <a:off x="638434" y="1553543"/>
              <a:ext cx="561022" cy="548836"/>
            </a:xfrm>
            <a:prstGeom prst="teardrop">
              <a:avLst/>
            </a:prstGeom>
            <a:solidFill>
              <a:schemeClr val="accent1">
                <a:lumMod val="5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38434" y="1526015"/>
              <a:ext cx="666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200" dirty="0" smtClean="0">
                  <a:solidFill>
                    <a:prstClr val="white"/>
                  </a:solidFill>
                  <a:latin typeface="Impact" panose="020B0806030902050204" pitchFamily="34" charset="0"/>
                </a:rPr>
                <a:t>10</a:t>
              </a:r>
              <a:endParaRPr lang="es-CO" sz="32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503960" y="2253085"/>
            <a:ext cx="4712720" cy="2977314"/>
            <a:chOff x="7392144" y="2132856"/>
            <a:chExt cx="4464496" cy="2442631"/>
          </a:xfrm>
        </p:grpSpPr>
        <p:sp>
          <p:nvSpPr>
            <p:cNvPr id="12" name="Recortar rectángulo de esquina diagonal 11"/>
            <p:cNvSpPr/>
            <p:nvPr/>
          </p:nvSpPr>
          <p:spPr>
            <a:xfrm>
              <a:off x="7401228" y="2132856"/>
              <a:ext cx="4455412" cy="1107995"/>
            </a:xfrm>
            <a:prstGeom prst="snip2Diag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Recortar rectángulo de esquina diagonal 12"/>
            <p:cNvSpPr/>
            <p:nvPr/>
          </p:nvSpPr>
          <p:spPr>
            <a:xfrm>
              <a:off x="7392144" y="3467492"/>
              <a:ext cx="4455412" cy="1107995"/>
            </a:xfrm>
            <a:prstGeom prst="snip2Diag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7527076" y="2204864"/>
              <a:ext cx="4320480" cy="98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Inversiones</a:t>
              </a:r>
              <a:r>
                <a:rPr lang="en-US" sz="3600" dirty="0" smtClean="0"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 </a:t>
              </a:r>
              <a:r>
                <a:rPr lang="en-US" sz="3600" dirty="0" err="1" smtClean="0"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por</a:t>
              </a:r>
              <a:r>
                <a:rPr lang="en-US" sz="3600" dirty="0" smtClean="0"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 </a:t>
              </a:r>
              <a:r>
                <a:rPr lang="en-US" sz="3600" dirty="0"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$</a:t>
              </a:r>
              <a:r>
                <a:rPr lang="en-US" sz="3600" dirty="0" smtClean="0"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11.6 </a:t>
              </a:r>
              <a:r>
                <a:rPr lang="en-US" sz="3600" dirty="0" err="1">
                  <a:solidFill>
                    <a:schemeClr val="accent4">
                      <a:lumMod val="75000"/>
                    </a:scheme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billones</a:t>
              </a:r>
              <a:endParaRPr lang="en-US" sz="3600" dirty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527076" y="3498269"/>
              <a:ext cx="4320480" cy="98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Más de </a:t>
              </a:r>
              <a:r>
                <a:rPr lang="en-US" sz="3600" dirty="0" smtClean="0"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1.100 km</a:t>
              </a:r>
              <a:endParaRPr lang="en-US" sz="3600" dirty="0">
                <a:solidFill>
                  <a:srgbClr val="1F497D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  <a:p>
              <a:r>
                <a:rPr lang="en-US" sz="3600" dirty="0" smtClean="0">
                  <a:solidFill>
                    <a:schemeClr val="accent4">
                      <a:lumMod val="75000"/>
                    </a:scheme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a </a:t>
              </a:r>
              <a:r>
                <a:rPr lang="en-US" sz="3600" dirty="0" err="1" smtClean="0">
                  <a:solidFill>
                    <a:schemeClr val="accent4">
                      <a:lumMod val="75000"/>
                    </a:scheme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Intervenidos</a:t>
              </a:r>
              <a:r>
                <a:rPr lang="en-US" sz="3600" dirty="0" smtClean="0">
                  <a:solidFill>
                    <a:schemeClr val="accent4">
                      <a:lumMod val="75000"/>
                    </a:scheme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 </a:t>
              </a:r>
              <a:endParaRPr lang="en-US" sz="3600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8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7368" y="1340768"/>
            <a:ext cx="77768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¿Y como integramos el enfoque de derechos humanos?</a:t>
            </a:r>
          </a:p>
          <a:p>
            <a:endParaRPr lang="es-CO" dirty="0" smtClean="0"/>
          </a:p>
          <a:p>
            <a:r>
              <a:rPr lang="es-CO" dirty="0" smtClean="0"/>
              <a:t>A través de:</a:t>
            </a:r>
          </a:p>
          <a:p>
            <a:endParaRPr lang="es-CO" dirty="0"/>
          </a:p>
          <a:p>
            <a:pPr marL="285750" indent="-285750">
              <a:buFontTx/>
              <a:buChar char="-"/>
            </a:pPr>
            <a:r>
              <a:rPr lang="es-CO" sz="2000" dirty="0" smtClean="0"/>
              <a:t>Socialización de proyectos </a:t>
            </a:r>
          </a:p>
          <a:p>
            <a:pPr marL="285750" indent="-285750">
              <a:buFontTx/>
              <a:buChar char="-"/>
            </a:pPr>
            <a:r>
              <a:rPr lang="es-CO" sz="2000" dirty="0"/>
              <a:t>Concertación con las comunidades</a:t>
            </a:r>
          </a:p>
          <a:p>
            <a:pPr marL="285750" indent="-285750">
              <a:buFontTx/>
              <a:buChar char="-"/>
            </a:pPr>
            <a:r>
              <a:rPr lang="es-CO" sz="2000" dirty="0" smtClean="0"/>
              <a:t>Rendición de Cuentas en diferentes instancias y canales</a:t>
            </a:r>
          </a:p>
          <a:p>
            <a:pPr marL="285750" indent="-285750">
              <a:buFontTx/>
              <a:buChar char="-"/>
            </a:pPr>
            <a:endParaRPr lang="es-CO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268760"/>
            <a:ext cx="3191339" cy="23935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24" y="3933056"/>
            <a:ext cx="3323861" cy="24928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7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5360" y="1340768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Algunas de las acciones que desarrollamos son: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4011751" y="2014935"/>
            <a:ext cx="5832475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O" sz="1800" dirty="0" smtClean="0">
                <a:latin typeface="Tahoma Regular"/>
              </a:rPr>
              <a:t>Restablecimiento de Equipamiento Comunitario</a:t>
            </a:r>
            <a:endParaRPr lang="es-CO" sz="1800" dirty="0">
              <a:latin typeface="Tahoma Regular"/>
            </a:endParaRPr>
          </a:p>
        </p:txBody>
      </p:sp>
      <p:pic>
        <p:nvPicPr>
          <p:cNvPr id="4" name="Picture 4" descr="C:\Users\sramirez.CRDS0\Pictures\San Cayetano\Selección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062" y="3015221"/>
            <a:ext cx="3390943" cy="28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ramirez\AppData\Local\Microsoft\Windows\Temporary Internet Files\Content.Outlook\944WVN9L\DSC020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708" y="3015221"/>
            <a:ext cx="3401397" cy="28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ramirez\AppData\Local\Microsoft\Windows\Temporary Internet Files\Content.Outlook\944WVN9L\DSC02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4" y="3187714"/>
            <a:ext cx="3254157" cy="268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2 CuadroTexto"/>
          <p:cNvSpPr txBox="1"/>
          <p:nvPr/>
        </p:nvSpPr>
        <p:spPr>
          <a:xfrm>
            <a:off x="3142725" y="2433081"/>
            <a:ext cx="7155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FFFFFF">
                    <a:lumMod val="50000"/>
                  </a:srgbClr>
                </a:solidFill>
                <a:latin typeface="Tahoma"/>
                <a:cs typeface="Tahoma"/>
              </a:rPr>
              <a:t>S</a:t>
            </a:r>
            <a:r>
              <a:rPr lang="es-CO" sz="1600" b="1" dirty="0" smtClean="0">
                <a:solidFill>
                  <a:srgbClr val="FFFFFF">
                    <a:lumMod val="50000"/>
                  </a:srgbClr>
                </a:solidFill>
                <a:latin typeface="Tahoma"/>
                <a:ea typeface="+mn-ea"/>
                <a:cs typeface="Tahoma"/>
              </a:rPr>
              <a:t>ede educativa San Cayetano (Ruta del Sol)</a:t>
            </a:r>
            <a:endParaRPr lang="es-CO" sz="1600" b="1" dirty="0">
              <a:solidFill>
                <a:srgbClr val="FFFFFF">
                  <a:lumMod val="50000"/>
                </a:srgbClr>
              </a:solidFill>
              <a:latin typeface="Tahoma"/>
              <a:ea typeface="+mn-ea"/>
              <a:cs typeface="Tahoma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5360" y="1340768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Algunas de las acciones que desarrollamos son: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48000" y="19168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rgbClr val="FFFFFF">
                    <a:lumMod val="50000"/>
                  </a:srgbClr>
                </a:solidFill>
                <a:latin typeface="Tahoma"/>
                <a:cs typeface="Tahoma"/>
              </a:rPr>
              <a:t>Adecuaciones en la sede educativa El Triangulo </a:t>
            </a:r>
            <a:r>
              <a:rPr lang="es-CO" b="1" dirty="0" smtClean="0">
                <a:solidFill>
                  <a:srgbClr val="FFFFFF">
                    <a:lumMod val="50000"/>
                  </a:srgbClr>
                </a:solidFill>
                <a:latin typeface="Tahoma"/>
                <a:cs typeface="Tahoma"/>
              </a:rPr>
              <a:t>(Ruta del Sol)</a:t>
            </a:r>
            <a:endParaRPr lang="es-CO" b="1" dirty="0">
              <a:solidFill>
                <a:srgbClr val="FFFFFF">
                  <a:lumMod val="50000"/>
                </a:srgbClr>
              </a:solidFill>
              <a:latin typeface="Tahoma"/>
              <a:cs typeface="Tahoma"/>
            </a:endParaRPr>
          </a:p>
        </p:txBody>
      </p:sp>
      <p:pic>
        <p:nvPicPr>
          <p:cNvPr id="5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/>
          <a:stretch/>
        </p:blipFill>
        <p:spPr>
          <a:xfrm rot="16200000">
            <a:off x="1342602" y="2887912"/>
            <a:ext cx="2522023" cy="3384376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>
          <a:xfrm>
            <a:off x="4511824" y="3319088"/>
            <a:ext cx="3384376" cy="2558184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1"/>
          <a:stretch/>
        </p:blipFill>
        <p:spPr>
          <a:xfrm>
            <a:off x="8112224" y="3319088"/>
            <a:ext cx="3384376" cy="252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4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5360" y="1340768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Algunas de las acciones que desarrollamos son: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503712" y="1928445"/>
            <a:ext cx="5832475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O" sz="1800" dirty="0">
                <a:solidFill>
                  <a:schemeClr val="tx1"/>
                </a:solidFill>
                <a:latin typeface="Tahoma Regular"/>
                <a:cs typeface="Arial" charset="0"/>
              </a:rPr>
              <a:t>Restablecimiento de Viviendas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364203"/>
              </p:ext>
            </p:extLst>
          </p:nvPr>
        </p:nvGraphicFramePr>
        <p:xfrm>
          <a:off x="1942059" y="2564904"/>
          <a:ext cx="4330065" cy="2459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/>
                <a:gridCol w="20802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ANTES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DESPUES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6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  <a:endParaRPr lang="es-CO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10 Imagen" descr="IMG_0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67" y="2807965"/>
            <a:ext cx="2146205" cy="220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7" descr="100E53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22" y="2820722"/>
            <a:ext cx="1866900" cy="219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712070"/>
              </p:ext>
            </p:extLst>
          </p:nvPr>
        </p:nvGraphicFramePr>
        <p:xfrm>
          <a:off x="6518463" y="2564903"/>
          <a:ext cx="4330065" cy="2448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/>
                <a:gridCol w="2080260"/>
              </a:tblGrid>
              <a:tr h="296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ANTES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DESPUES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2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64 Imagen" descr="Ana Olivia Argumero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571" y="2924944"/>
            <a:ext cx="21980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12 Imagen" descr="28 FEBR 2013 0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819" y="2924944"/>
            <a:ext cx="2031509" cy="20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5360" y="1340768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Algunas de las acciones que desarrollamos son: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804343" y="2181290"/>
            <a:ext cx="5832475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O" sz="2000" dirty="0" smtClean="0">
                <a:solidFill>
                  <a:schemeClr val="tx1"/>
                </a:solidFill>
                <a:latin typeface="Tahoma Regular"/>
                <a:cs typeface="Arial" charset="0"/>
              </a:rPr>
              <a:t>Apoyo a proyectos productivos de la comunidad</a:t>
            </a:r>
            <a:endParaRPr lang="es-CO" sz="2000" dirty="0">
              <a:solidFill>
                <a:schemeClr val="tx1"/>
              </a:solidFill>
              <a:latin typeface="Tahoma Regular"/>
              <a:cs typeface="Arial" charset="0"/>
            </a:endParaRPr>
          </a:p>
        </p:txBody>
      </p:sp>
      <p:pic>
        <p:nvPicPr>
          <p:cNvPr id="5" name="2 Imagen"/>
          <p:cNvPicPr/>
          <p:nvPr/>
        </p:nvPicPr>
        <p:blipFill rotWithShape="1">
          <a:blip r:embed="rId3"/>
          <a:srcRect l="18515" t="15408" r="13372" b="19033"/>
          <a:stretch/>
        </p:blipFill>
        <p:spPr bwMode="auto">
          <a:xfrm>
            <a:off x="569278" y="2513801"/>
            <a:ext cx="2953658" cy="1779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3 Imagen"/>
          <p:cNvPicPr/>
          <p:nvPr/>
        </p:nvPicPr>
        <p:blipFill rotWithShape="1">
          <a:blip r:embed="rId4"/>
          <a:srcRect l="17835" t="19637" r="12014" b="17825"/>
          <a:stretch/>
        </p:blipFill>
        <p:spPr bwMode="auto">
          <a:xfrm>
            <a:off x="4529025" y="3408013"/>
            <a:ext cx="3038450" cy="1891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5"/>
          <a:srcRect l="17496" t="22054" r="11334" b="10876"/>
          <a:stretch/>
        </p:blipFill>
        <p:spPr bwMode="auto">
          <a:xfrm>
            <a:off x="8328248" y="4653136"/>
            <a:ext cx="3240360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21060" y="4431850"/>
            <a:ext cx="188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Tienda de Barrio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5090295" y="533256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Salón de Belleza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9126964" y="428380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Mini mercado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45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3352" y="1484784"/>
            <a:ext cx="707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 smtClean="0"/>
              <a:t>¿Y las rendiciones de cuentas?</a:t>
            </a:r>
            <a:endParaRPr lang="es-CO" sz="3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291" y="2852936"/>
            <a:ext cx="11618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La Agencia en desarrollo de su estrategia de Rendición de Cuentas a la Ciudadanía, permanentemente vincula a las comunidades al proceso de desarrollo de sus proyectos, es así como desde la estructuración y de manera permanente se comunica a las partes interesadas las intervenciones y características de los mismos.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9801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3352" y="1484784"/>
            <a:ext cx="707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 smtClean="0"/>
              <a:t>¿Y las rendiciones de cuentas?</a:t>
            </a:r>
            <a:endParaRPr lang="es-CO" sz="3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291" y="2852936"/>
            <a:ext cx="116183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Así mismo, y con el fin de lograr una mayor comprensión de la información divulgada, todas nuestras</a:t>
            </a:r>
          </a:p>
          <a:p>
            <a:pPr algn="just"/>
            <a:r>
              <a:rPr lang="es-CO" sz="2000" dirty="0" smtClean="0"/>
              <a:t>comunicaciones son emitidas en un lenguaje claro el cual facilita el entendimiento y retroalimentación</a:t>
            </a:r>
          </a:p>
          <a:p>
            <a:pPr algn="just"/>
            <a:r>
              <a:rPr lang="es-CO" sz="2000" dirty="0" smtClean="0"/>
              <a:t>de la ciudadanía.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 smtClean="0"/>
              <a:t>De igual manera, todos y cada uno de los concesionarios cuentan con distintos canales de atención al ciudadano, a través de los cuales la ciudadanía y partes interesadas pueden obtener información respecto de los temas de su interés.</a:t>
            </a:r>
          </a:p>
        </p:txBody>
      </p:sp>
    </p:spTree>
    <p:extLst>
      <p:ext uri="{BB962C8B-B14F-4D97-AF65-F5344CB8AC3E}">
        <p14:creationId xmlns:p14="http://schemas.microsoft.com/office/powerpoint/2010/main" val="71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980728"/>
            <a:ext cx="74031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015880" y="2420888"/>
            <a:ext cx="705678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pc="-100" dirty="0">
                <a:solidFill>
                  <a:prstClr val="black"/>
                </a:solidFill>
                <a:latin typeface="Impact" panose="020B0806030902050204" pitchFamily="34" charset="0"/>
              </a:rPr>
              <a:t>Puerta de Hierro – Carreto – Palmar de Varela; Carreto – Cruz del Viso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spc="-100" dirty="0">
                <a:solidFill>
                  <a:prstClr val="black"/>
                </a:solidFill>
                <a:latin typeface="Impact" panose="020B0806030902050204" pitchFamily="34" charset="0"/>
              </a:rPr>
              <a:t>Transversal del </a:t>
            </a:r>
            <a:r>
              <a:rPr lang="es-CO" spc="-100" dirty="0" err="1">
                <a:solidFill>
                  <a:prstClr val="black"/>
                </a:solidFill>
                <a:latin typeface="Impact" panose="020B0806030902050204" pitchFamily="34" charset="0"/>
              </a:rPr>
              <a:t>Sisga</a:t>
            </a:r>
            <a:endParaRPr lang="es-MX" spc="-100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pc="-100" dirty="0">
                <a:solidFill>
                  <a:prstClr val="black"/>
                </a:solidFill>
                <a:latin typeface="Impact" panose="020B0806030902050204" pitchFamily="34" charset="0"/>
              </a:rPr>
              <a:t>Villavicencio - Yopal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Santana </a:t>
            </a:r>
            <a:r>
              <a:rPr lang="es-ES" spc="-100" dirty="0">
                <a:solidFill>
                  <a:prstClr val="black"/>
                </a:solidFill>
                <a:latin typeface="Impact" panose="020B0806030902050204" pitchFamily="34" charset="0"/>
              </a:rPr>
              <a:t>– Mocoa – </a:t>
            </a:r>
            <a:r>
              <a:rPr lang="es-ES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Neiva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Santander de </a:t>
            </a:r>
            <a:r>
              <a:rPr lang="es-ES" spc="-100" dirty="0" err="1" smtClean="0">
                <a:solidFill>
                  <a:prstClr val="black"/>
                </a:solidFill>
                <a:latin typeface="Impact" panose="020B0806030902050204" pitchFamily="34" charset="0"/>
              </a:rPr>
              <a:t>Quilichao</a:t>
            </a:r>
            <a:r>
              <a:rPr lang="es-ES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 – Popayán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Autopista Mar 1 y 2 </a:t>
            </a:r>
            <a:endParaRPr lang="es-ES" spc="-100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spc="-100" dirty="0">
                <a:solidFill>
                  <a:prstClr val="black"/>
                </a:solidFill>
                <a:latin typeface="Impact" panose="020B0806030902050204" pitchFamily="34" charset="0"/>
              </a:rPr>
              <a:t>Bucaramanga - Barrancabermeja- </a:t>
            </a:r>
            <a:r>
              <a:rPr lang="es-CO" spc="-100" dirty="0" err="1" smtClean="0">
                <a:solidFill>
                  <a:prstClr val="black"/>
                </a:solidFill>
                <a:latin typeface="Impact" panose="020B0806030902050204" pitchFamily="34" charset="0"/>
              </a:rPr>
              <a:t>Yondó</a:t>
            </a:r>
            <a:endParaRPr lang="es-CO" spc="-100" dirty="0" smtClean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pc="-100" dirty="0">
                <a:solidFill>
                  <a:prstClr val="black"/>
                </a:solidFill>
                <a:latin typeface="Impact" panose="020B0806030902050204" pitchFamily="34" charset="0"/>
              </a:rPr>
              <a:t>Pasto – </a:t>
            </a:r>
            <a:r>
              <a:rPr lang="es-ES" spc="-100" dirty="0" err="1">
                <a:solidFill>
                  <a:prstClr val="black"/>
                </a:solidFill>
                <a:latin typeface="Impact" panose="020B0806030902050204" pitchFamily="34" charset="0"/>
              </a:rPr>
              <a:t>Rumichaca</a:t>
            </a:r>
            <a:endParaRPr lang="es-ES" spc="-100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MX" spc="-1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129653" y="1813661"/>
            <a:ext cx="7679315" cy="646331"/>
            <a:chOff x="638434" y="1484530"/>
            <a:chExt cx="6395756" cy="646331"/>
          </a:xfrm>
        </p:grpSpPr>
        <p:sp>
          <p:nvSpPr>
            <p:cNvPr id="8" name="CuadroTexto 7"/>
            <p:cNvSpPr txBox="1"/>
            <p:nvPr/>
          </p:nvSpPr>
          <p:spPr>
            <a:xfrm>
              <a:off x="1298128" y="1484530"/>
              <a:ext cx="5736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Proyectos </a:t>
              </a:r>
              <a:r>
                <a:rPr lang="en-US" sz="3600" dirty="0" err="1" smtClean="0"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Adjudicados</a:t>
              </a:r>
              <a:endParaRPr lang="en-US" sz="3200" dirty="0">
                <a:solidFill>
                  <a:srgbClr val="1F497D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9" name="Lágrima 8"/>
            <p:cNvSpPr/>
            <p:nvPr/>
          </p:nvSpPr>
          <p:spPr>
            <a:xfrm>
              <a:off x="638434" y="1553543"/>
              <a:ext cx="561022" cy="548836"/>
            </a:xfrm>
            <a:prstGeom prst="teardrop">
              <a:avLst/>
            </a:prstGeom>
            <a:solidFill>
              <a:schemeClr val="accent1">
                <a:lumMod val="5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710848" y="1515307"/>
              <a:ext cx="547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200" dirty="0" smtClean="0">
                  <a:solidFill>
                    <a:prstClr val="white"/>
                  </a:solidFill>
                  <a:latin typeface="Impact" panose="020B0806030902050204" pitchFamily="34" charset="0"/>
                </a:rPr>
                <a:t>9</a:t>
              </a:r>
              <a:endParaRPr lang="es-CO" sz="32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25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5B9BD5">
                <a:tint val="45000"/>
                <a:satMod val="400000"/>
              </a:srgbClr>
            </a:duotone>
          </a:blip>
          <a:srcRect l="73616"/>
          <a:stretch>
            <a:fillRect/>
          </a:stretch>
        </p:blipFill>
        <p:spPr bwMode="auto">
          <a:xfrm>
            <a:off x="-24680" y="-27384"/>
            <a:ext cx="3219685" cy="6984776"/>
          </a:xfrm>
          <a:prstGeom prst="rect">
            <a:avLst/>
          </a:prstGeom>
          <a:noFill/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-24680" y="0"/>
            <a:ext cx="2448271" cy="6858000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3223783" y="3099074"/>
            <a:ext cx="4712720" cy="2977314"/>
            <a:chOff x="7392144" y="2132856"/>
            <a:chExt cx="4464496" cy="2442631"/>
          </a:xfrm>
        </p:grpSpPr>
        <p:sp>
          <p:nvSpPr>
            <p:cNvPr id="12" name="Recortar rectángulo de esquina diagonal 11"/>
            <p:cNvSpPr/>
            <p:nvPr/>
          </p:nvSpPr>
          <p:spPr>
            <a:xfrm>
              <a:off x="7401228" y="2132856"/>
              <a:ext cx="4455412" cy="1107995"/>
            </a:xfrm>
            <a:prstGeom prst="snip2Diag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Recortar rectángulo de esquina diagonal 12"/>
            <p:cNvSpPr/>
            <p:nvPr/>
          </p:nvSpPr>
          <p:spPr>
            <a:xfrm>
              <a:off x="7392144" y="3467492"/>
              <a:ext cx="4455412" cy="1107995"/>
            </a:xfrm>
            <a:prstGeom prst="snip2Diag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7527076" y="2204864"/>
              <a:ext cx="4320480" cy="98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Inversiones</a:t>
              </a:r>
              <a:r>
                <a:rPr lang="en-US" sz="3600" dirty="0" smtClean="0"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 </a:t>
              </a:r>
              <a:r>
                <a:rPr lang="en-US" sz="3600" dirty="0" err="1" smtClean="0"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por</a:t>
              </a:r>
              <a:r>
                <a:rPr lang="en-US" sz="3600" dirty="0" smtClean="0"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 </a:t>
              </a:r>
              <a:r>
                <a:rPr lang="en-US" sz="3600" dirty="0"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$</a:t>
              </a:r>
              <a:r>
                <a:rPr lang="en-US" sz="3600" dirty="0" smtClean="0"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11.8 </a:t>
              </a:r>
              <a:r>
                <a:rPr lang="en-US" sz="3600" dirty="0" err="1">
                  <a:solidFill>
                    <a:schemeClr val="accent4">
                      <a:lumMod val="75000"/>
                    </a:scheme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billones</a:t>
              </a:r>
              <a:endParaRPr lang="en-US" sz="3600" dirty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527076" y="3498269"/>
              <a:ext cx="4320480" cy="98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Más de </a:t>
              </a:r>
              <a:r>
                <a:rPr lang="en-US" sz="3600" dirty="0" smtClean="0"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1.700 km</a:t>
              </a:r>
              <a:endParaRPr lang="en-US" sz="3600" dirty="0">
                <a:solidFill>
                  <a:srgbClr val="1F497D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  <a:p>
              <a:r>
                <a:rPr lang="en-US" sz="3600" dirty="0" smtClean="0">
                  <a:solidFill>
                    <a:schemeClr val="accent4">
                      <a:lumMod val="75000"/>
                    </a:scheme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a </a:t>
              </a:r>
              <a:r>
                <a:rPr lang="en-US" sz="3600" dirty="0" err="1" smtClean="0">
                  <a:solidFill>
                    <a:schemeClr val="accent4">
                      <a:lumMod val="75000"/>
                    </a:scheme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Intervenir</a:t>
              </a:r>
              <a:endParaRPr lang="en-US" sz="3600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3223783" y="908720"/>
            <a:ext cx="80489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3"/>
                </a:solidFill>
              </a:rPr>
              <a:t>Segunda </a:t>
            </a:r>
            <a:r>
              <a:rPr lang="es-ES" sz="4000" b="1" dirty="0">
                <a:ln/>
                <a:solidFill>
                  <a:schemeClr val="accent3"/>
                </a:solidFill>
              </a:rPr>
              <a:t>Ola Cuarta </a:t>
            </a:r>
            <a:r>
              <a:rPr lang="es-ES" sz="4000" b="1" dirty="0" smtClean="0">
                <a:ln/>
                <a:solidFill>
                  <a:schemeClr val="accent3"/>
                </a:solidFill>
              </a:rPr>
              <a:t>Generación</a:t>
            </a:r>
            <a:endParaRPr lang="es-ES" sz="4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367938" y="980728"/>
            <a:ext cx="77031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3"/>
                </a:solidFill>
              </a:rPr>
              <a:t>Tercera </a:t>
            </a:r>
            <a:r>
              <a:rPr lang="es-ES" sz="4000" b="1" dirty="0">
                <a:ln/>
                <a:solidFill>
                  <a:schemeClr val="accent3"/>
                </a:solidFill>
              </a:rPr>
              <a:t>Ola Cuarta </a:t>
            </a:r>
            <a:r>
              <a:rPr lang="es-ES" sz="4000" b="1" dirty="0" smtClean="0">
                <a:ln/>
                <a:solidFill>
                  <a:schemeClr val="accent3"/>
                </a:solidFill>
              </a:rPr>
              <a:t>Generación</a:t>
            </a:r>
            <a:endParaRPr lang="es-ES" sz="4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5B9BD5">
                <a:tint val="45000"/>
                <a:satMod val="400000"/>
              </a:srgbClr>
            </a:duotone>
          </a:blip>
          <a:srcRect l="73616"/>
          <a:stretch>
            <a:fillRect/>
          </a:stretch>
        </p:blipFill>
        <p:spPr bwMode="auto">
          <a:xfrm>
            <a:off x="-24680" y="-27384"/>
            <a:ext cx="3219685" cy="6984776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-24680" y="0"/>
            <a:ext cx="2448271" cy="6858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883109" y="2456793"/>
            <a:ext cx="1544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n w="0"/>
                <a:solidFill>
                  <a:srgbClr val="4F81BD"/>
                </a:solidFill>
                <a:latin typeface="Candara" panose="020E0502030303020204" pitchFamily="34" charset="0"/>
              </a:rPr>
              <a:t>Fase</a:t>
            </a:r>
            <a:r>
              <a:rPr lang="en-US" sz="4400" b="1" dirty="0" smtClean="0">
                <a:ln w="0"/>
                <a:solidFill>
                  <a:srgbClr val="4F81BD"/>
                </a:solidFill>
                <a:latin typeface="Candara" panose="020E0502030303020204" pitchFamily="34" charset="0"/>
              </a:rPr>
              <a:t> I</a:t>
            </a:r>
            <a:endParaRPr lang="es-CO" sz="4400" b="1" dirty="0"/>
          </a:p>
        </p:txBody>
      </p:sp>
      <p:sp>
        <p:nvSpPr>
          <p:cNvPr id="9" name="Rectángulo 8"/>
          <p:cNvSpPr/>
          <p:nvPr/>
        </p:nvSpPr>
        <p:spPr>
          <a:xfrm>
            <a:off x="5951984" y="303265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spc="-100" dirty="0">
                <a:solidFill>
                  <a:prstClr val="black"/>
                </a:solidFill>
                <a:latin typeface="Impact" panose="020B0806030902050204" pitchFamily="34" charset="0"/>
              </a:rPr>
              <a:t>Bucaramanga – Pamplona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spc="-100" dirty="0">
                <a:solidFill>
                  <a:prstClr val="black"/>
                </a:solidFill>
                <a:latin typeface="Impact" panose="020B0806030902050204" pitchFamily="34" charset="0"/>
              </a:rPr>
              <a:t>Pamplona – </a:t>
            </a:r>
            <a:r>
              <a:rPr lang="es-MX" sz="2000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Cúcuta</a:t>
            </a:r>
            <a:endParaRPr lang="es-MX" sz="2000" spc="-1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3791744" y="2428349"/>
            <a:ext cx="4712720" cy="2977314"/>
            <a:chOff x="7392144" y="2132856"/>
            <a:chExt cx="4464496" cy="2442631"/>
          </a:xfrm>
        </p:grpSpPr>
        <p:sp>
          <p:nvSpPr>
            <p:cNvPr id="11" name="Recortar rectángulo de esquina diagonal 10"/>
            <p:cNvSpPr/>
            <p:nvPr/>
          </p:nvSpPr>
          <p:spPr>
            <a:xfrm>
              <a:off x="7401228" y="2132856"/>
              <a:ext cx="4455412" cy="1107995"/>
            </a:xfrm>
            <a:prstGeom prst="snip2DiagRect">
              <a:avLst/>
            </a:prstGeom>
            <a:solidFill>
              <a:srgbClr val="A5A5A5">
                <a:lumMod val="20000"/>
                <a:lumOff val="80000"/>
              </a:srgbClr>
            </a:solidFill>
            <a:ln w="6350" cap="flat" cmpd="sng" algn="ctr">
              <a:noFill/>
              <a:prstDash val="solid"/>
              <a:miter lim="800000"/>
            </a:ln>
            <a:effectLst>
              <a:glow rad="63500">
                <a:srgbClr val="5B9BD5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ortar rectángulo de esquina diagonal 11"/>
            <p:cNvSpPr/>
            <p:nvPr/>
          </p:nvSpPr>
          <p:spPr>
            <a:xfrm>
              <a:off x="7392144" y="3467492"/>
              <a:ext cx="4455412" cy="1107995"/>
            </a:xfrm>
            <a:prstGeom prst="snip2DiagRect">
              <a:avLst/>
            </a:prstGeom>
            <a:solidFill>
              <a:srgbClr val="A5A5A5">
                <a:lumMod val="20000"/>
                <a:lumOff val="80000"/>
              </a:srgbClr>
            </a:solidFill>
            <a:ln w="6350" cap="flat" cmpd="sng" algn="ctr">
              <a:noFill/>
              <a:prstDash val="solid"/>
              <a:miter lim="800000"/>
            </a:ln>
            <a:effectLst>
              <a:glow rad="63500">
                <a:srgbClr val="5B9BD5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7527076" y="2204864"/>
              <a:ext cx="4320480" cy="98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Inversiones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por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$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2.81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billones</a:t>
              </a:r>
              <a:endPara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7527076" y="3498269"/>
              <a:ext cx="4320480" cy="98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Más de </a:t>
              </a:r>
              <a:r>
                <a:rPr lang="en-US" sz="3600" kern="0" dirty="0" smtClean="0"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cs typeface="+mn-cs"/>
                </a:rPr>
                <a:t>308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km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kern="0" dirty="0" smtClean="0"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cs typeface="+mn-cs"/>
                </a:rPr>
                <a:t>a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Intervenir</a:t>
              </a:r>
              <a:endPara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05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38640" y="924112"/>
            <a:ext cx="6173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3"/>
                </a:solidFill>
              </a:rPr>
              <a:t>Iniciativas Privadas - </a:t>
            </a:r>
            <a:r>
              <a:rPr lang="es-ES" sz="4000" b="1" dirty="0" err="1" smtClean="0">
                <a:ln/>
                <a:solidFill>
                  <a:schemeClr val="accent3"/>
                </a:solidFill>
              </a:rPr>
              <a:t>IPs</a:t>
            </a:r>
            <a:endParaRPr lang="es-ES" sz="4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5B9BD5">
                <a:tint val="45000"/>
                <a:satMod val="400000"/>
              </a:srgbClr>
            </a:duotone>
          </a:blip>
          <a:srcRect l="73616"/>
          <a:stretch>
            <a:fillRect/>
          </a:stretch>
        </p:blipFill>
        <p:spPr bwMode="auto">
          <a:xfrm>
            <a:off x="8972316" y="0"/>
            <a:ext cx="3219685" cy="6858000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0"/>
          <a:stretch>
            <a:fillRect/>
          </a:stretch>
        </p:blipFill>
        <p:spPr>
          <a:xfrm>
            <a:off x="9377133" y="0"/>
            <a:ext cx="2814867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470109" y="4611886"/>
            <a:ext cx="6938826" cy="1180888"/>
            <a:chOff x="629350" y="4828787"/>
            <a:chExt cx="6297084" cy="1180888"/>
          </a:xfrm>
        </p:grpSpPr>
        <p:sp>
          <p:nvSpPr>
            <p:cNvPr id="8" name="CuadroTexto 7"/>
            <p:cNvSpPr txBox="1"/>
            <p:nvPr/>
          </p:nvSpPr>
          <p:spPr>
            <a:xfrm>
              <a:off x="1190372" y="4932457"/>
              <a:ext cx="57360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Proyectos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en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etapa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de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factibilidad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</a:t>
              </a:r>
            </a:p>
          </p:txBody>
        </p:sp>
        <p:sp>
          <p:nvSpPr>
            <p:cNvPr id="9" name="Lágrima 8"/>
            <p:cNvSpPr/>
            <p:nvPr/>
          </p:nvSpPr>
          <p:spPr>
            <a:xfrm>
              <a:off x="629350" y="4857454"/>
              <a:ext cx="561022" cy="548836"/>
            </a:xfrm>
            <a:prstGeom prst="teardrop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glow rad="63500">
                <a:srgbClr val="5B9BD5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52806" y="4828787"/>
              <a:ext cx="710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+mn-cs"/>
                </a:rPr>
                <a:t> 8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498588" y="2962945"/>
            <a:ext cx="6297084" cy="681888"/>
            <a:chOff x="629350" y="4835344"/>
            <a:chExt cx="6297084" cy="681888"/>
          </a:xfrm>
        </p:grpSpPr>
        <p:sp>
          <p:nvSpPr>
            <p:cNvPr id="12" name="CuadroTexto 11"/>
            <p:cNvSpPr txBox="1"/>
            <p:nvPr/>
          </p:nvSpPr>
          <p:spPr>
            <a:xfrm>
              <a:off x="1190372" y="4932457"/>
              <a:ext cx="5736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Proyectos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aprobados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: </a:t>
              </a:r>
            </a:p>
          </p:txBody>
        </p:sp>
        <p:sp>
          <p:nvSpPr>
            <p:cNvPr id="13" name="Lágrima 12"/>
            <p:cNvSpPr/>
            <p:nvPr/>
          </p:nvSpPr>
          <p:spPr>
            <a:xfrm>
              <a:off x="629350" y="4857454"/>
              <a:ext cx="561022" cy="548836"/>
            </a:xfrm>
            <a:prstGeom prst="teardrop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glow rad="63500">
                <a:srgbClr val="5B9BD5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665299" y="4835344"/>
              <a:ext cx="547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+mn-cs"/>
                </a:rPr>
                <a:t> 9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204267" y="3644833"/>
            <a:ext cx="6297084" cy="600167"/>
            <a:chOff x="629350" y="4833630"/>
            <a:chExt cx="6297084" cy="600167"/>
          </a:xfrm>
        </p:grpSpPr>
        <p:sp>
          <p:nvSpPr>
            <p:cNvPr id="16" name="CuadroTexto 15"/>
            <p:cNvSpPr txBox="1"/>
            <p:nvPr/>
          </p:nvSpPr>
          <p:spPr>
            <a:xfrm>
              <a:off x="1190372" y="4849022"/>
              <a:ext cx="5736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Proyectos</a:t>
              </a:r>
              <a:r>
                <a:rPr kumimoji="0" lang="es-MX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adjudicados</a:t>
              </a: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endParaRPr>
            </a:p>
          </p:txBody>
        </p:sp>
        <p:sp>
          <p:nvSpPr>
            <p:cNvPr id="17" name="Lágrima 16"/>
            <p:cNvSpPr/>
            <p:nvPr/>
          </p:nvSpPr>
          <p:spPr>
            <a:xfrm>
              <a:off x="629350" y="4857454"/>
              <a:ext cx="561022" cy="548836"/>
            </a:xfrm>
            <a:prstGeom prst="teardrop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glow rad="63500">
                <a:srgbClr val="5B9BD5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659481" y="4833630"/>
              <a:ext cx="547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+mn-cs"/>
                </a:rPr>
                <a:t> 7</a:t>
              </a:r>
            </a:p>
          </p:txBody>
        </p:sp>
      </p:grpSp>
      <p:sp>
        <p:nvSpPr>
          <p:cNvPr id="19" name="1 Título"/>
          <p:cNvSpPr txBox="1">
            <a:spLocks/>
          </p:cNvSpPr>
          <p:nvPr/>
        </p:nvSpPr>
        <p:spPr>
          <a:xfrm>
            <a:off x="1343472" y="2393664"/>
            <a:ext cx="7065463" cy="54006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400" dirty="0" err="1" smtClean="0">
                <a:ln w="0"/>
                <a:solidFill>
                  <a:srgbClr val="8064A2">
                    <a:lumMod val="50000"/>
                  </a:srgbClr>
                </a:solidFill>
                <a:latin typeface="Candara" panose="020E0502030303020204" pitchFamily="34" charset="0"/>
              </a:rPr>
              <a:t>Por</a:t>
            </a:r>
            <a:r>
              <a:rPr lang="en-US" sz="2400" dirty="0" smtClean="0">
                <a:ln w="0"/>
                <a:solidFill>
                  <a:srgbClr val="8064A2">
                    <a:lumMod val="50000"/>
                  </a:srgb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n w="0"/>
                <a:solidFill>
                  <a:srgbClr val="8064A2">
                    <a:lumMod val="50000"/>
                  </a:srgbClr>
                </a:solidFill>
                <a:latin typeface="Candara" panose="020E0502030303020204" pitchFamily="34" charset="0"/>
              </a:rPr>
              <a:t>iniciativas</a:t>
            </a:r>
            <a:r>
              <a:rPr lang="en-US" sz="2400" dirty="0" smtClean="0">
                <a:ln w="0"/>
                <a:solidFill>
                  <a:srgbClr val="8064A2">
                    <a:lumMod val="50000"/>
                  </a:srgb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n w="0"/>
                <a:solidFill>
                  <a:srgbClr val="8064A2">
                    <a:lumMod val="50000"/>
                  </a:srgbClr>
                </a:solidFill>
                <a:latin typeface="Candara" panose="020E0502030303020204" pitchFamily="34" charset="0"/>
              </a:rPr>
              <a:t>privadas</a:t>
            </a:r>
            <a:r>
              <a:rPr lang="en-US" sz="2400" dirty="0" smtClean="0">
                <a:ln w="0"/>
                <a:solidFill>
                  <a:srgbClr val="8064A2">
                    <a:lumMod val="50000"/>
                  </a:srgbClr>
                </a:solidFill>
                <a:latin typeface="Candara" panose="020E0502030303020204" pitchFamily="34" charset="0"/>
              </a:rPr>
              <a:t>: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7311155" y="1736966"/>
            <a:ext cx="4703131" cy="1350531"/>
            <a:chOff x="7401228" y="2132856"/>
            <a:chExt cx="4455412" cy="1107995"/>
          </a:xfrm>
        </p:grpSpPr>
        <p:sp>
          <p:nvSpPr>
            <p:cNvPr id="21" name="Recortar rectángulo de esquina diagonal 20"/>
            <p:cNvSpPr/>
            <p:nvPr/>
          </p:nvSpPr>
          <p:spPr>
            <a:xfrm>
              <a:off x="7401228" y="2132856"/>
              <a:ext cx="4455412" cy="1107995"/>
            </a:xfrm>
            <a:prstGeom prst="snip2DiagRect">
              <a:avLst/>
            </a:prstGeom>
            <a:solidFill>
              <a:srgbClr val="A5A5A5">
                <a:lumMod val="20000"/>
                <a:lumOff val="80000"/>
              </a:srgbClr>
            </a:solidFill>
            <a:ln w="6350" cap="flat" cmpd="sng" algn="ctr">
              <a:noFill/>
              <a:prstDash val="solid"/>
              <a:miter lim="800000"/>
            </a:ln>
            <a:effectLst>
              <a:glow rad="63500">
                <a:srgbClr val="5B9BD5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7527076" y="2204864"/>
              <a:ext cx="4320480" cy="98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Inversiones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por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$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12.3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billones</a:t>
              </a:r>
              <a:endPara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7369532" y="5246821"/>
            <a:ext cx="4823937" cy="1350531"/>
            <a:chOff x="7277701" y="3488530"/>
            <a:chExt cx="4569855" cy="1107995"/>
          </a:xfrm>
        </p:grpSpPr>
        <p:sp>
          <p:nvSpPr>
            <p:cNvPr id="25" name="Recortar rectángulo de esquina diagonal 24"/>
            <p:cNvSpPr/>
            <p:nvPr/>
          </p:nvSpPr>
          <p:spPr>
            <a:xfrm>
              <a:off x="7277701" y="3488530"/>
              <a:ext cx="4455412" cy="1107995"/>
            </a:xfrm>
            <a:prstGeom prst="snip2DiagRect">
              <a:avLst/>
            </a:prstGeom>
            <a:solidFill>
              <a:srgbClr val="A5A5A5">
                <a:lumMod val="20000"/>
                <a:lumOff val="80000"/>
              </a:srgbClr>
            </a:solidFill>
            <a:ln w="6350" cap="flat" cmpd="sng" algn="ctr">
              <a:noFill/>
              <a:prstDash val="solid"/>
              <a:miter lim="800000"/>
            </a:ln>
            <a:effectLst>
              <a:glow rad="63500">
                <a:srgbClr val="5B9BD5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7527076" y="3498269"/>
              <a:ext cx="4320480" cy="98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Más de 1.800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km </a:t>
              </a:r>
              <a:endPara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kern="0" dirty="0" smtClean="0"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cs typeface="+mn-cs"/>
                </a:rPr>
                <a:t>a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Intervenir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</a:t>
              </a:r>
              <a:endPara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6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63924" y="1089336"/>
            <a:ext cx="6173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3"/>
                </a:solidFill>
              </a:rPr>
              <a:t>Iniciativas Privadas - </a:t>
            </a:r>
            <a:r>
              <a:rPr lang="es-ES" sz="4000" b="1" dirty="0" err="1" smtClean="0">
                <a:ln/>
                <a:solidFill>
                  <a:schemeClr val="accent3"/>
                </a:solidFill>
              </a:rPr>
              <a:t>IPs</a:t>
            </a:r>
            <a:endParaRPr lang="es-E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007768" y="2054195"/>
            <a:ext cx="688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Proyectos </a:t>
            </a:r>
            <a:r>
              <a:rPr lang="en-US" sz="3600" dirty="0" err="1" smtClean="0">
                <a:solidFill>
                  <a:srgbClr val="1F497D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Adjudicados</a:t>
            </a:r>
            <a:endParaRPr lang="en-US" sz="3200" dirty="0">
              <a:solidFill>
                <a:srgbClr val="1F497D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794" y="-27384"/>
            <a:ext cx="3218967" cy="68585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61398" y="2990299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spc="-100" dirty="0" err="1" smtClean="0">
                <a:solidFill>
                  <a:prstClr val="black"/>
                </a:solidFill>
                <a:latin typeface="Impact" panose="020B0806030902050204" pitchFamily="34" charset="0"/>
              </a:rPr>
              <a:t>Ibague</a:t>
            </a:r>
            <a:r>
              <a:rPr lang="es-MX" sz="2000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 - Cajamarca</a:t>
            </a:r>
            <a:endParaRPr lang="es-MX" sz="2000" spc="-100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Malla Vial del Meta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spc="-100" dirty="0" err="1" smtClean="0">
                <a:solidFill>
                  <a:prstClr val="black"/>
                </a:solidFill>
                <a:latin typeface="Impact" panose="020B0806030902050204" pitchFamily="34" charset="0"/>
              </a:rPr>
              <a:t>Chirajara</a:t>
            </a:r>
            <a:r>
              <a:rPr lang="es-MX" sz="2000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 - Fundadores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Cesar – Guajira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spc="-100" dirty="0" err="1" smtClean="0">
                <a:solidFill>
                  <a:prstClr val="black"/>
                </a:solidFill>
                <a:latin typeface="Impact" panose="020B0806030902050204" pitchFamily="34" charset="0"/>
              </a:rPr>
              <a:t>Cambao</a:t>
            </a:r>
            <a:r>
              <a:rPr lang="es-MX" sz="2000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 – Manizales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Neiva – Espinal –Girardot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Antioquia-Bolivar</a:t>
            </a:r>
            <a:endParaRPr lang="es-CO" dirty="0"/>
          </a:p>
        </p:txBody>
      </p:sp>
      <p:grpSp>
        <p:nvGrpSpPr>
          <p:cNvPr id="7" name="Grupo 6"/>
          <p:cNvGrpSpPr/>
          <p:nvPr/>
        </p:nvGrpSpPr>
        <p:grpSpPr>
          <a:xfrm>
            <a:off x="3203644" y="2054195"/>
            <a:ext cx="744599" cy="587072"/>
            <a:chOff x="638434" y="1515307"/>
            <a:chExt cx="620143" cy="587072"/>
          </a:xfrm>
        </p:grpSpPr>
        <p:sp>
          <p:nvSpPr>
            <p:cNvPr id="9" name="Lágrima 8"/>
            <p:cNvSpPr/>
            <p:nvPr/>
          </p:nvSpPr>
          <p:spPr>
            <a:xfrm>
              <a:off x="638434" y="1553543"/>
              <a:ext cx="561022" cy="548836"/>
            </a:xfrm>
            <a:prstGeom prst="teardrop">
              <a:avLst/>
            </a:prstGeom>
            <a:solidFill>
              <a:schemeClr val="accent1">
                <a:lumMod val="5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710848" y="1515307"/>
              <a:ext cx="547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200" dirty="0">
                  <a:solidFill>
                    <a:prstClr val="white"/>
                  </a:solidFill>
                  <a:latin typeface="Impact" panose="020B0806030902050204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701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RENDICIÓN CUENTAS\PPT\elementos ppt\ICOCOLOR-12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95400" y="1268760"/>
            <a:ext cx="3721388" cy="4999714"/>
          </a:xfrm>
          <a:prstGeom prst="ellipse">
            <a:avLst/>
          </a:prstGeom>
          <a:noFill/>
        </p:spPr>
      </p:pic>
      <p:sp>
        <p:nvSpPr>
          <p:cNvPr id="3" name="Rectángulo 3"/>
          <p:cNvSpPr/>
          <p:nvPr/>
        </p:nvSpPr>
        <p:spPr>
          <a:xfrm>
            <a:off x="4738757" y="2845287"/>
            <a:ext cx="575016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 Avances Físicos</a:t>
            </a:r>
          </a:p>
          <a:p>
            <a:pPr algn="ctr"/>
            <a:r>
              <a:rPr lang="es-ES" sz="1600" b="1" dirty="0" smtClean="0">
                <a:ln/>
                <a:solidFill>
                  <a:schemeClr val="accent3"/>
                </a:solidFill>
              </a:rPr>
              <a:t>Agosto 2014 a Octubre 2015</a:t>
            </a:r>
            <a:endParaRPr lang="es-ES" sz="1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heme/theme1.xml><?xml version="1.0" encoding="utf-8"?>
<a:theme xmlns:a="http://schemas.openxmlformats.org/drawingml/2006/main" name="plantilla ANI">
  <a:themeElements>
    <a:clrScheme name="Personalizado 5">
      <a:dk1>
        <a:srgbClr val="022B44"/>
      </a:dk1>
      <a:lt1>
        <a:sysClr val="window" lastClr="FFFFFF"/>
      </a:lt1>
      <a:dk2>
        <a:srgbClr val="FFFFFF"/>
      </a:dk2>
      <a:lt2>
        <a:srgbClr val="D8D8D8"/>
      </a:lt2>
      <a:accent1>
        <a:srgbClr val="B8CCE4"/>
      </a:accent1>
      <a:accent2>
        <a:srgbClr val="EFA674"/>
      </a:accent2>
      <a:accent3>
        <a:srgbClr val="366092"/>
      </a:accent3>
      <a:accent4>
        <a:srgbClr val="DB620F"/>
      </a:accent4>
      <a:accent5>
        <a:srgbClr val="FBD5B5"/>
      </a:accent5>
      <a:accent6>
        <a:srgbClr val="6D96C7"/>
      </a:accent6>
      <a:hlink>
        <a:srgbClr val="000000"/>
      </a:hlink>
      <a:folHlink>
        <a:srgbClr val="DB62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ANI</Template>
  <TotalTime>21403</TotalTime>
  <Words>1561</Words>
  <Application>Microsoft Office PowerPoint</Application>
  <PresentationFormat>Panorámica</PresentationFormat>
  <Paragraphs>397</Paragraphs>
  <Slides>47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47</vt:i4>
      </vt:variant>
    </vt:vector>
  </HeadingPairs>
  <TitlesOfParts>
    <vt:vector size="65" baseType="lpstr">
      <vt:lpstr>MS Mincho</vt:lpstr>
      <vt:lpstr>ＭＳ Ｐゴシック</vt:lpstr>
      <vt:lpstr>Arial</vt:lpstr>
      <vt:lpstr>Arial Black</vt:lpstr>
      <vt:lpstr>Arial Narrow</vt:lpstr>
      <vt:lpstr>Browallia New</vt:lpstr>
      <vt:lpstr>Calibri</vt:lpstr>
      <vt:lpstr>Calibri Light</vt:lpstr>
      <vt:lpstr>Candara</vt:lpstr>
      <vt:lpstr>Futura Lt</vt:lpstr>
      <vt:lpstr>Helvetica Neue Bold Condensed</vt:lpstr>
      <vt:lpstr>Impact</vt:lpstr>
      <vt:lpstr>Tahoma</vt:lpstr>
      <vt:lpstr>Tahoma Regular</vt:lpstr>
      <vt:lpstr>Times New Roman</vt:lpstr>
      <vt:lpstr>Wingdings</vt:lpstr>
      <vt:lpstr>plantilla ANI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nrojas</dc:creator>
  <cp:lastModifiedBy>Ricardo Aguilera Wilches</cp:lastModifiedBy>
  <cp:revision>568</cp:revision>
  <cp:lastPrinted>2015-11-26T19:58:22Z</cp:lastPrinted>
  <dcterms:created xsi:type="dcterms:W3CDTF">2012-11-16T19:55:35Z</dcterms:created>
  <dcterms:modified xsi:type="dcterms:W3CDTF">2015-12-04T23:16:22Z</dcterms:modified>
</cp:coreProperties>
</file>