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80" r:id="rId2"/>
    <p:sldId id="1292" r:id="rId3"/>
    <p:sldId id="1203" r:id="rId4"/>
    <p:sldId id="1204" r:id="rId5"/>
    <p:sldId id="1291" r:id="rId6"/>
  </p:sldIdLst>
  <p:sldSz cx="12192000" cy="6858000"/>
  <p:notesSz cx="7004050" cy="9296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a Quiroga Vergara" initials="LQV" lastIdx="2" clrIdx="0">
    <p:extLst>
      <p:ext uri="{19B8F6BF-5375-455C-9EA6-DF929625EA0E}">
        <p15:presenceInfo xmlns:p15="http://schemas.microsoft.com/office/powerpoint/2012/main" userId="S-1-5-21-3051965652-3127979759-413745243-53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F78"/>
    <a:srgbClr val="1C4BE8"/>
    <a:srgbClr val="FF3300"/>
    <a:srgbClr val="0D4677"/>
    <a:srgbClr val="D23730"/>
    <a:srgbClr val="EB6608"/>
    <a:srgbClr val="87D055"/>
    <a:srgbClr val="E2A10E"/>
    <a:srgbClr val="003D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4" autoAdjust="0"/>
    <p:restoredTop sz="94280" autoAdjust="0"/>
  </p:normalViewPr>
  <p:slideViewPr>
    <p:cSldViewPr snapToGrid="0" snapToObjects="1">
      <p:cViewPr varScale="1">
        <p:scale>
          <a:sx n="111" d="100"/>
          <a:sy n="111" d="100"/>
        </p:scale>
        <p:origin x="228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gutierrez\Desktop\Copia%20de%20Reporte%20econ&#243;mico%20arbitraje%202607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33993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85D3-4CD9-9E63-6B38A3A4689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85D3-4CD9-9E63-6B38A3A46890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4-85D3-4CD9-9E63-6B38A3A46890}"/>
              </c:ext>
            </c:extLst>
          </c:dPt>
          <c:cat>
            <c:strRef>
              <c:f>Hoja1!$A$2:$D$2</c:f>
              <c:strCache>
                <c:ptCount val="4"/>
                <c:pt idx="0">
                  <c:v>Valor Total de Pretensiones</c:v>
                </c:pt>
                <c:pt idx="1">
                  <c:v>Ahorro por Defensa</c:v>
                </c:pt>
                <c:pt idx="2">
                  <c:v> Pagos ordenados a la ANI </c:v>
                </c:pt>
                <c:pt idx="3">
                  <c:v>Pagos ordenados a favor de la ANI</c:v>
                </c:pt>
              </c:strCache>
            </c:strRef>
          </c:cat>
          <c:val>
            <c:numRef>
              <c:f>Hoja1!$A$3:$D$3</c:f>
              <c:numCache>
                <c:formatCode>_("$"* #,##0_);_("$"* \(#,##0\);_("$"* "-"_);_(@_)</c:formatCode>
                <c:ptCount val="4"/>
                <c:pt idx="0">
                  <c:v>3178779002548.457</c:v>
                </c:pt>
                <c:pt idx="1">
                  <c:v>2590169539756.8818</c:v>
                </c:pt>
                <c:pt idx="2">
                  <c:v>464886316484.38873</c:v>
                </c:pt>
                <c:pt idx="3">
                  <c:v>57000000000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D3-4CD9-9E63-6B38A3A46890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Hoja1!$A$2:$D$2</c:f>
              <c:strCache>
                <c:ptCount val="4"/>
                <c:pt idx="0">
                  <c:v>Valor Total de Pretensiones</c:v>
                </c:pt>
                <c:pt idx="1">
                  <c:v>Ahorro por Defensa</c:v>
                </c:pt>
                <c:pt idx="2">
                  <c:v> Pagos ordenados a la ANI </c:v>
                </c:pt>
                <c:pt idx="3">
                  <c:v>Pagos ordenados a favor de la ANI</c:v>
                </c:pt>
              </c:strCache>
            </c:strRef>
          </c:cat>
          <c:val>
            <c:numRef>
              <c:f>Hoja1!$A$4:$D$4</c:f>
              <c:numCache>
                <c:formatCode>General</c:formatCode>
                <c:ptCount val="4"/>
                <c:pt idx="2" formatCode="_(&quot;$&quot;* #,##0_);_(&quot;$&quot;* \(#,##0\);_(&quot;$&quot;* &quot;-&quot;_);_(@_)">
                  <c:v>123723146307.18672</c:v>
                </c:pt>
                <c:pt idx="3" formatCode="_(&quot;$&quot;* #,##0_);_(&quot;$&quot;* \(#,##0\);_(&quot;$&quot;* &quot;-&quot;_);_(@_)">
                  <c:v>221113025428.22769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D3-4CD9-9E63-6B38A3A46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30952408"/>
        <c:axId val="530951752"/>
        <c:axId val="0"/>
      </c:bar3DChart>
      <c:catAx>
        <c:axId val="530952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s-CO"/>
          </a:p>
        </c:txPr>
        <c:crossAx val="530951752"/>
        <c:crosses val="autoZero"/>
        <c:auto val="1"/>
        <c:lblAlgn val="ctr"/>
        <c:lblOffset val="100"/>
        <c:noMultiLvlLbl val="0"/>
      </c:catAx>
      <c:valAx>
        <c:axId val="5309517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1"/>
        <c:majorTickMark val="none"/>
        <c:minorTickMark val="none"/>
        <c:tickLblPos val="nextTo"/>
        <c:crossAx val="530952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ED276-5E50-44CF-8623-A26A69506830}" type="datetimeFigureOut">
              <a:rPr lang="es-CO" smtClean="0"/>
              <a:t>13/11/2018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088" y="4473575"/>
            <a:ext cx="5603875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67163" y="8829675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637C5-D9C7-41F6-BB7A-AA5656290E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9237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212DAF-E4F8-4516-96FC-C19113833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A49B3C-56D3-4909-97DA-8B44D9A83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15DCB8-2452-4AF8-A595-B88F7283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FC33-A9DB-4A8C-B380-7F65400DDE52}" type="datetimeFigureOut">
              <a:rPr lang="es-CO" smtClean="0"/>
              <a:t>13/11/2018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748330-0A48-46DE-98FD-C9E169311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D23275-3BE2-443E-8EAC-E5F8367E8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CE93-C46C-4EBA-BA91-6510A296A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11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664D5-044A-4E38-BDF8-41E1E76D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412E6C-F28C-4DDA-92B4-C61237E47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45F42-FB01-4A03-B860-9323C1F21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FC33-A9DB-4A8C-B380-7F65400DDE52}" type="datetimeFigureOut">
              <a:rPr lang="es-CO" smtClean="0"/>
              <a:t>13/11/2018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C04946-3B81-4661-AF61-D27EF5829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B08B0B-697C-4045-86A1-D457AD2A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CE93-C46C-4EBA-BA91-6510A296A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29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5C178D7-6137-4DDB-94BE-B7E9E0545C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C0B6D2-EC29-418B-B95E-B721251F6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DE391E-5E62-4045-A118-EDADA8F4B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FC33-A9DB-4A8C-B380-7F65400DDE52}" type="datetimeFigureOut">
              <a:rPr lang="es-CO" smtClean="0"/>
              <a:t>13/11/2018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98911F-483D-478F-B05B-CA8333E64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11954C-0287-48B7-B121-DB4AFED51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CE93-C46C-4EBA-BA91-6510A296A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629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23305A-AF70-4C3A-967B-404839053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DA9793-546E-4B93-A7A8-9837358DF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7EBAFF-6A30-472F-B04B-114428CF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FC33-A9DB-4A8C-B380-7F65400DDE52}" type="datetimeFigureOut">
              <a:rPr lang="es-CO" smtClean="0"/>
              <a:t>13/11/2018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4C2A4-5801-4A00-AF4C-342930A47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14C971-215A-48F2-850F-C6E04000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CE93-C46C-4EBA-BA91-6510A296A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654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B9EACE-4542-4229-AE57-36D30EFC8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813EB4-B3C7-46D5-BD35-80C847812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8865C4-6EC1-472B-A9FE-7FEB4498D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FC33-A9DB-4A8C-B380-7F65400DDE52}" type="datetimeFigureOut">
              <a:rPr lang="es-CO" smtClean="0"/>
              <a:t>13/11/2018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82A046-8BEA-48AB-A4B7-F5E6571A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BB47BB-003B-4DC6-8AB4-184D00293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CE93-C46C-4EBA-BA91-6510A296A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556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3C816B-4749-43C3-ADED-AC3633865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337D4F-B258-4FE9-8E14-783CBEBE42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718D22-F98E-46CC-ABE0-27D2FF12F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3212B9-FE82-4D07-B149-39883E1B0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FC33-A9DB-4A8C-B380-7F65400DDE52}" type="datetimeFigureOut">
              <a:rPr lang="es-CO" smtClean="0"/>
              <a:t>13/11/2018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066DF5-6412-4046-A779-7E0041AF2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0A5864-F4D1-4ED0-A1D3-EF84209AC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CE93-C46C-4EBA-BA91-6510A296A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702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DFD59-D83B-49BF-9180-BE6B514B0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8EC60-127D-4101-A1E4-C4074BA31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FF7022-142F-4D5F-80C2-3FB651E23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4CB6814-9866-41D7-812E-CCF840BEA9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75FB27-F6CC-4291-9EE1-FA5D5ED9E0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0E705F9-2531-4520-A34E-4F0D37591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FC33-A9DB-4A8C-B380-7F65400DDE52}" type="datetimeFigureOut">
              <a:rPr lang="es-CO" smtClean="0"/>
              <a:t>13/11/2018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2F3AA82-F686-4231-9F1B-FE173610C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1B69256-C713-4098-AB75-D9A6402D5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CE93-C46C-4EBA-BA91-6510A296A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8301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34467-4A1B-4ADB-BD37-A83A6B366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3B16760-0B80-4F2B-8662-8D1A4FEA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FC33-A9DB-4A8C-B380-7F65400DDE52}" type="datetimeFigureOut">
              <a:rPr lang="es-CO" smtClean="0"/>
              <a:t>13/11/2018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FCE95A-E886-432C-949C-428FFB3B4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503A15-06F1-45F0-9E06-F13AF4F97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CE93-C46C-4EBA-BA91-6510A296A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7154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0240EAF-9BE2-4FF3-BD3C-3F0823C82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FC33-A9DB-4A8C-B380-7F65400DDE52}" type="datetimeFigureOut">
              <a:rPr lang="es-CO" smtClean="0"/>
              <a:t>13/11/2018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6984DCD-A91E-4EA6-9D9C-C9C08AC4E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5070B7-E4AD-4E0C-91F1-F130C90A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CE93-C46C-4EBA-BA91-6510A296A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238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B4577-F200-436C-9037-6B2FD66B3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E3D2C9-EAD3-4F82-8171-80EAAD2B1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EC63D0-139F-4BD8-A687-326FAC1F0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A042C2-0930-4DB3-847E-3BDC7AAFD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FC33-A9DB-4A8C-B380-7F65400DDE52}" type="datetimeFigureOut">
              <a:rPr lang="es-CO" smtClean="0"/>
              <a:t>13/11/2018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2262CF-4423-4A34-B03B-24DA73104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21D79A-A3A3-4711-BA85-05F570319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CE93-C46C-4EBA-BA91-6510A296A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383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5929F4-A7AA-4038-A4E5-4CCD31BA4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6B224BA-AA13-4E97-B2F1-17E5C0BFC7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82AC51-B70F-4EC4-BA72-CEF74BF37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1EE50B-C2A3-4E8E-B296-549DB6B89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FC33-A9DB-4A8C-B380-7F65400DDE52}" type="datetimeFigureOut">
              <a:rPr lang="es-CO" smtClean="0"/>
              <a:t>13/11/2018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BA89E6-72BC-45CD-ACF8-4591A281D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AD75BD-71C5-47E5-889D-4FA27DF01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CE93-C46C-4EBA-BA91-6510A296A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065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6E277D8-30BA-4B00-9831-263014781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152658-FBAD-4146-AC80-EF0B58E09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779F2C-046A-40D7-BA92-5A75EAE66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AFC33-A9DB-4A8C-B380-7F65400DDE52}" type="datetimeFigureOut">
              <a:rPr lang="es-CO" smtClean="0"/>
              <a:t>13/11/2018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723C7E-61DE-4300-8E6F-2618ACD3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ECECD6-2347-429E-8626-D9277D3401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CE93-C46C-4EBA-BA91-6510A296A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2290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0" y="0"/>
            <a:ext cx="12192000" cy="10587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064"/>
            <a:ext cx="2683042" cy="1623282"/>
          </a:xfrm>
          <a:prstGeom prst="rect">
            <a:avLst/>
          </a:prstGeom>
        </p:spPr>
      </p:pic>
      <p:pic>
        <p:nvPicPr>
          <p:cNvPr id="8" name="Imagen 7" descr="FRANJA-GRI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863" y="3271810"/>
            <a:ext cx="5372100" cy="452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866" y="5579864"/>
            <a:ext cx="6635847" cy="564516"/>
          </a:xfrm>
          <a:prstGeom prst="rect">
            <a:avLst/>
          </a:prstGeom>
        </p:spPr>
      </p:pic>
      <p:sp>
        <p:nvSpPr>
          <p:cNvPr id="13" name="Title 38">
            <a:extLst>
              <a:ext uri="{FF2B5EF4-FFF2-40B4-BE49-F238E27FC236}">
                <a16:creationId xmlns:a16="http://schemas.microsoft.com/office/drawing/2014/main" id="{D0A056C0-1D56-4F8B-93FC-B912D8169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912" y="2354472"/>
            <a:ext cx="8673548" cy="1094412"/>
          </a:xfrm>
        </p:spPr>
        <p:txBody>
          <a:bodyPr>
            <a:normAutofit fontScale="90000"/>
          </a:bodyPr>
          <a:lstStyle/>
          <a:p>
            <a:r>
              <a:rPr lang="es-CO" sz="4000" b="1" dirty="0">
                <a:solidFill>
                  <a:srgbClr val="F06103"/>
                </a:solidFill>
                <a:latin typeface="Open Sans"/>
                <a:cs typeface="Open Sans"/>
              </a:rPr>
              <a:t>AVANCES TEMAS JURÍDICOS Y JUDICIALES</a:t>
            </a:r>
            <a:endParaRPr lang="en-US" sz="2400" dirty="0">
              <a:solidFill>
                <a:srgbClr val="082E65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361601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 descr="FONDO-01.png">
            <a:extLst>
              <a:ext uri="{FF2B5EF4-FFF2-40B4-BE49-F238E27FC236}">
                <a16:creationId xmlns:a16="http://schemas.microsoft.com/office/drawing/2014/main" id="{41153051-814F-4733-BEA1-03D7D39343F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92216" y="5566480"/>
            <a:ext cx="1999784" cy="129151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C8E53335-F9D4-4C8E-954F-BAB786034B1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8916" y="304573"/>
            <a:ext cx="371048" cy="442559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:a16="http://schemas.microsoft.com/office/drawing/2014/main" id="{F4659E91-2924-4B88-97A5-8639A4797B40}"/>
              </a:ext>
            </a:extLst>
          </p:cNvPr>
          <p:cNvSpPr/>
          <p:nvPr/>
        </p:nvSpPr>
        <p:spPr>
          <a:xfrm>
            <a:off x="472883" y="233464"/>
            <a:ext cx="77156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Arial" charset="0"/>
                <a:cs typeface="Arial" charset="0"/>
              </a:rPr>
              <a:t>Decisiones favorables en procesos judiciales:</a:t>
            </a:r>
          </a:p>
        </p:txBody>
      </p:sp>
      <p:pic>
        <p:nvPicPr>
          <p:cNvPr id="8" name="Imagen 8" descr="image002">
            <a:extLst>
              <a:ext uri="{FF2B5EF4-FFF2-40B4-BE49-F238E27FC236}">
                <a16:creationId xmlns:a16="http://schemas.microsoft.com/office/drawing/2014/main" id="{537DBB90-535A-4ECC-BCBF-2FCA148CE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512" y="60853"/>
            <a:ext cx="2968487" cy="264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5A72D89-1043-4EBD-8183-2AA118AF5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593553"/>
              </p:ext>
            </p:extLst>
          </p:nvPr>
        </p:nvGraphicFramePr>
        <p:xfrm>
          <a:off x="2278656" y="2761599"/>
          <a:ext cx="7634688" cy="231715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668616">
                  <a:extLst>
                    <a:ext uri="{9D8B030D-6E8A-4147-A177-3AD203B41FA5}">
                      <a16:colId xmlns:a16="http://schemas.microsoft.com/office/drawing/2014/main" val="2339978061"/>
                    </a:ext>
                  </a:extLst>
                </a:gridCol>
                <a:gridCol w="727113">
                  <a:extLst>
                    <a:ext uri="{9D8B030D-6E8A-4147-A177-3AD203B41FA5}">
                      <a16:colId xmlns:a16="http://schemas.microsoft.com/office/drawing/2014/main" val="2414793824"/>
                    </a:ext>
                  </a:extLst>
                </a:gridCol>
                <a:gridCol w="3238959">
                  <a:extLst>
                    <a:ext uri="{9D8B030D-6E8A-4147-A177-3AD203B41FA5}">
                      <a16:colId xmlns:a16="http://schemas.microsoft.com/office/drawing/2014/main" val="2075567189"/>
                    </a:ext>
                  </a:extLst>
                </a:gridCol>
              </a:tblGrid>
              <a:tr h="32504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TIPO DE PROCESO</a:t>
                      </a:r>
                      <a:endParaRPr lang="es-CO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No.</a:t>
                      </a:r>
                      <a:endParaRPr lang="es-CO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AHORRO</a:t>
                      </a:r>
                      <a:endParaRPr lang="es-CO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095981"/>
                  </a:ext>
                </a:extLst>
              </a:tr>
              <a:tr h="339598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ACCIÓN POPULAR</a:t>
                      </a:r>
                      <a:endParaRPr lang="es-CO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es-CO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$                              - </a:t>
                      </a:r>
                      <a:endParaRPr lang="es-CO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240485"/>
                  </a:ext>
                </a:extLst>
              </a:tr>
              <a:tr h="308472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CIVIL</a:t>
                      </a:r>
                      <a:endParaRPr lang="es-CO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$                              - </a:t>
                      </a:r>
                      <a:endParaRPr lang="es-CO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5634892"/>
                  </a:ext>
                </a:extLst>
              </a:tr>
              <a:tr h="374574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CONTROVERSIAS CONTRACTUALES</a:t>
                      </a:r>
                      <a:endParaRPr lang="es-CO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es-CO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$  19.333.466.519 </a:t>
                      </a:r>
                      <a:endParaRPr lang="es-CO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711790"/>
                  </a:ext>
                </a:extLst>
              </a:tr>
              <a:tr h="325049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ORDINARIO LABORAL</a:t>
                      </a:r>
                      <a:endParaRPr lang="es-CO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$          14.000.000 </a:t>
                      </a:r>
                      <a:endParaRPr lang="es-CO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0932125"/>
                  </a:ext>
                </a:extLst>
              </a:tr>
              <a:tr h="3910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REPARACIÓN DIRECTA</a:t>
                      </a:r>
                      <a:endParaRPr lang="es-CO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18</a:t>
                      </a:r>
                      <a:endParaRPr lang="es-CO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$  11.493.959.418 </a:t>
                      </a:r>
                      <a:endParaRPr lang="es-CO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966500"/>
                  </a:ext>
                </a:extLst>
              </a:tr>
              <a:tr h="14417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TOTAL GENERAL</a:t>
                      </a:r>
                      <a:endParaRPr lang="es-CO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29</a:t>
                      </a:r>
                      <a:endParaRPr lang="es-CO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$  30.841.425.937 </a:t>
                      </a:r>
                      <a:endParaRPr lang="es-CO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2934110"/>
                  </a:ext>
                </a:extLst>
              </a:tr>
            </a:tbl>
          </a:graphicData>
        </a:graphic>
      </p:graphicFrame>
      <p:sp>
        <p:nvSpPr>
          <p:cNvPr id="9" name="Título 1">
            <a:extLst>
              <a:ext uri="{FF2B5EF4-FFF2-40B4-BE49-F238E27FC236}">
                <a16:creationId xmlns:a16="http://schemas.microsoft.com/office/drawing/2014/main" id="{BC95F795-A174-4289-AEF2-8AE2F91CCE7C}"/>
              </a:ext>
            </a:extLst>
          </p:cNvPr>
          <p:cNvSpPr txBox="1">
            <a:spLocks/>
          </p:cNvSpPr>
          <p:nvPr/>
        </p:nvSpPr>
        <p:spPr>
          <a:xfrm>
            <a:off x="472883" y="1235147"/>
            <a:ext cx="10591800" cy="61700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>
                <a:latin typeface="+mn-lt"/>
              </a:rPr>
              <a:t>Durante la vigencia 2018, han terminado </a:t>
            </a:r>
            <a:r>
              <a:rPr lang="es-MX" sz="2000" b="1" dirty="0">
                <a:latin typeface="+mn-lt"/>
              </a:rPr>
              <a:t>29 procesos judiciales </a:t>
            </a:r>
            <a:r>
              <a:rPr lang="es-MX" sz="2000" dirty="0">
                <a:latin typeface="+mn-lt"/>
              </a:rPr>
              <a:t>con decisiones favorables a la Entidad, lo que genera un ahorro superior a los </a:t>
            </a:r>
            <a:r>
              <a:rPr lang="es-MX" sz="2000" b="1" dirty="0">
                <a:latin typeface="+mn-lt"/>
              </a:rPr>
              <a:t>30 mil millones de pesos.</a:t>
            </a:r>
            <a:endParaRPr lang="es-MX" sz="1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4299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 descr="FONDO-01.png">
            <a:extLst>
              <a:ext uri="{FF2B5EF4-FFF2-40B4-BE49-F238E27FC236}">
                <a16:creationId xmlns:a16="http://schemas.microsoft.com/office/drawing/2014/main" id="{41153051-814F-4733-BEA1-03D7D39343F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92216" y="5566480"/>
            <a:ext cx="1999784" cy="129151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C8E53335-F9D4-4C8E-954F-BAB786034B1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8916" y="304573"/>
            <a:ext cx="371048" cy="442559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:a16="http://schemas.microsoft.com/office/drawing/2014/main" id="{F4659E91-2924-4B88-97A5-8639A4797B40}"/>
              </a:ext>
            </a:extLst>
          </p:cNvPr>
          <p:cNvSpPr/>
          <p:nvPr/>
        </p:nvSpPr>
        <p:spPr>
          <a:xfrm>
            <a:off x="472883" y="233464"/>
            <a:ext cx="77156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Arial" charset="0"/>
                <a:cs typeface="Arial" charset="0"/>
              </a:rPr>
              <a:t>Tribunales arbitrales activos: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86FB648-7A59-47C6-9BBA-7842B08EE348}"/>
              </a:ext>
            </a:extLst>
          </p:cNvPr>
          <p:cNvSpPr txBox="1"/>
          <p:nvPr/>
        </p:nvSpPr>
        <p:spPr>
          <a:xfrm>
            <a:off x="7825453" y="4983002"/>
            <a:ext cx="1845489" cy="52322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/>
              <a:t>Total: 34</a:t>
            </a:r>
          </a:p>
        </p:txBody>
      </p:sp>
      <p:sp>
        <p:nvSpPr>
          <p:cNvPr id="10" name="Hexágono 9">
            <a:extLst>
              <a:ext uri="{FF2B5EF4-FFF2-40B4-BE49-F238E27FC236}">
                <a16:creationId xmlns:a16="http://schemas.microsoft.com/office/drawing/2014/main" id="{1948340A-F068-481C-9DE1-C2A5B9629CFA}"/>
              </a:ext>
            </a:extLst>
          </p:cNvPr>
          <p:cNvSpPr/>
          <p:nvPr/>
        </p:nvSpPr>
        <p:spPr>
          <a:xfrm>
            <a:off x="3653037" y="1348920"/>
            <a:ext cx="750066" cy="620024"/>
          </a:xfrm>
          <a:prstGeom prst="hexagon">
            <a:avLst>
              <a:gd name="adj" fmla="val 25000"/>
              <a:gd name="vf" fmla="val 115470"/>
            </a:avLst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hueOff val="4455721"/>
              <a:satOff val="-18806"/>
              <a:lumOff val="-2431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4455721"/>
              <a:satOff val="-18806"/>
              <a:lumOff val="-2431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s-CO" sz="1600" dirty="0">
              <a:ln w="0"/>
              <a:solidFill>
                <a:schemeClr val="tx1"/>
              </a:solidFill>
            </a:endParaRPr>
          </a:p>
        </p:txBody>
      </p:sp>
      <p:sp>
        <p:nvSpPr>
          <p:cNvPr id="11" name="Hexágono 10">
            <a:extLst>
              <a:ext uri="{FF2B5EF4-FFF2-40B4-BE49-F238E27FC236}">
                <a16:creationId xmlns:a16="http://schemas.microsoft.com/office/drawing/2014/main" id="{ADD5E0E7-1398-4FB9-A882-835656CA0C9C}"/>
              </a:ext>
            </a:extLst>
          </p:cNvPr>
          <p:cNvSpPr/>
          <p:nvPr/>
        </p:nvSpPr>
        <p:spPr>
          <a:xfrm>
            <a:off x="5283054" y="1348920"/>
            <a:ext cx="750066" cy="620024"/>
          </a:xfrm>
          <a:prstGeom prst="hexagon">
            <a:avLst>
              <a:gd name="adj" fmla="val 25000"/>
              <a:gd name="vf" fmla="val 115470"/>
            </a:avLst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hueOff val="4455721"/>
              <a:satOff val="-18806"/>
              <a:lumOff val="-2431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4455721"/>
              <a:satOff val="-18806"/>
              <a:lumOff val="-2431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s-CO" sz="160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Hexágono 11">
            <a:extLst>
              <a:ext uri="{FF2B5EF4-FFF2-40B4-BE49-F238E27FC236}">
                <a16:creationId xmlns:a16="http://schemas.microsoft.com/office/drawing/2014/main" id="{9E853A8F-9B15-4AF6-9A6C-2D3DA03AE11D}"/>
              </a:ext>
            </a:extLst>
          </p:cNvPr>
          <p:cNvSpPr/>
          <p:nvPr/>
        </p:nvSpPr>
        <p:spPr>
          <a:xfrm>
            <a:off x="6886567" y="1348920"/>
            <a:ext cx="750066" cy="620024"/>
          </a:xfrm>
          <a:prstGeom prst="hexagon">
            <a:avLst>
              <a:gd name="adj" fmla="val 25000"/>
              <a:gd name="vf" fmla="val 115470"/>
            </a:avLst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hueOff val="4455721"/>
              <a:satOff val="-18806"/>
              <a:lumOff val="-2431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4455721"/>
              <a:satOff val="-18806"/>
              <a:lumOff val="-2431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es-CO" sz="1600" dirty="0">
              <a:ln w="0"/>
              <a:solidFill>
                <a:schemeClr val="tx1"/>
              </a:solidFill>
            </a:endParaRPr>
          </a:p>
        </p:txBody>
      </p:sp>
      <p:sp>
        <p:nvSpPr>
          <p:cNvPr id="14" name="Hexágono 13">
            <a:extLst>
              <a:ext uri="{FF2B5EF4-FFF2-40B4-BE49-F238E27FC236}">
                <a16:creationId xmlns:a16="http://schemas.microsoft.com/office/drawing/2014/main" id="{3B09CE58-E976-4157-A15B-FCD432012C51}"/>
              </a:ext>
            </a:extLst>
          </p:cNvPr>
          <p:cNvSpPr/>
          <p:nvPr/>
        </p:nvSpPr>
        <p:spPr>
          <a:xfrm>
            <a:off x="8490080" y="1348920"/>
            <a:ext cx="750066" cy="620024"/>
          </a:xfrm>
          <a:prstGeom prst="hexagon">
            <a:avLst>
              <a:gd name="adj" fmla="val 25000"/>
              <a:gd name="vf" fmla="val 115470"/>
            </a:avLst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hueOff val="4455721"/>
              <a:satOff val="-18806"/>
              <a:lumOff val="-2431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4455721"/>
              <a:satOff val="-18806"/>
              <a:lumOff val="-2431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O" sz="1600" dirty="0">
                <a:ln w="0"/>
                <a:solidFill>
                  <a:schemeClr val="accent2">
                    <a:lumMod val="50000"/>
                  </a:schemeClr>
                </a:solidFill>
                <a:latin typeface="+mj-lt"/>
              </a:rPr>
              <a:t>10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1850AB7B-6180-429D-9900-5A654135C16A}"/>
              </a:ext>
            </a:extLst>
          </p:cNvPr>
          <p:cNvSpPr txBox="1"/>
          <p:nvPr/>
        </p:nvSpPr>
        <p:spPr>
          <a:xfrm>
            <a:off x="4429607" y="1345228"/>
            <a:ext cx="596638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s-CO" sz="2800" b="1" dirty="0">
                <a:solidFill>
                  <a:schemeClr val="bg1"/>
                </a:solidFill>
              </a:rPr>
              <a:t>1G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B028654-5AF1-45B2-B714-956C62C4DBFE}"/>
              </a:ext>
            </a:extLst>
          </p:cNvPr>
          <p:cNvSpPr txBox="1"/>
          <p:nvPr/>
        </p:nvSpPr>
        <p:spPr>
          <a:xfrm>
            <a:off x="6063596" y="1397322"/>
            <a:ext cx="596638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s-CO" sz="2800" b="1" dirty="0">
                <a:solidFill>
                  <a:schemeClr val="bg1"/>
                </a:solidFill>
              </a:rPr>
              <a:t>2G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5FF3E1D-970A-4A55-BF59-37634EFF1E8C}"/>
              </a:ext>
            </a:extLst>
          </p:cNvPr>
          <p:cNvSpPr txBox="1"/>
          <p:nvPr/>
        </p:nvSpPr>
        <p:spPr>
          <a:xfrm>
            <a:off x="7645903" y="1373405"/>
            <a:ext cx="596638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s-CO" sz="2800" b="1" dirty="0">
                <a:solidFill>
                  <a:schemeClr val="bg1"/>
                </a:solidFill>
              </a:rPr>
              <a:t>3G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308DD3A-E7AA-4D21-9CF5-D0A97C368970}"/>
              </a:ext>
            </a:extLst>
          </p:cNvPr>
          <p:cNvSpPr txBox="1"/>
          <p:nvPr/>
        </p:nvSpPr>
        <p:spPr>
          <a:xfrm>
            <a:off x="9269440" y="1375993"/>
            <a:ext cx="596638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s-CO" sz="2800" b="1" dirty="0">
                <a:solidFill>
                  <a:schemeClr val="bg1"/>
                </a:solidFill>
              </a:rPr>
              <a:t>4G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C9FD7CC-A5A8-412E-BA89-61D16AA306E5}"/>
              </a:ext>
            </a:extLst>
          </p:cNvPr>
          <p:cNvSpPr txBox="1"/>
          <p:nvPr/>
        </p:nvSpPr>
        <p:spPr>
          <a:xfrm>
            <a:off x="8752490" y="2049025"/>
            <a:ext cx="181699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O" sz="1200" dirty="0"/>
              <a:t>Villavicencio Yopal</a:t>
            </a:r>
          </a:p>
          <a:p>
            <a:pPr marL="342900" indent="-342900">
              <a:buAutoNum type="arabicPeriod"/>
            </a:pPr>
            <a:r>
              <a:rPr lang="es-CO" sz="1200" dirty="0"/>
              <a:t>Malla Vial del Meta</a:t>
            </a:r>
          </a:p>
          <a:p>
            <a:pPr marL="342900" indent="-342900">
              <a:buAutoNum type="arabicPeriod"/>
            </a:pPr>
            <a:r>
              <a:rPr lang="es-CO" sz="1200" dirty="0"/>
              <a:t>Cambao Manizales</a:t>
            </a:r>
          </a:p>
          <a:p>
            <a:pPr marL="342900" indent="-342900">
              <a:buAutoNum type="arabicPeriod"/>
            </a:pPr>
            <a:r>
              <a:rPr lang="es-CO" sz="1200" dirty="0" err="1"/>
              <a:t>Accenorte</a:t>
            </a:r>
            <a:endParaRPr lang="es-CO" sz="1200" dirty="0"/>
          </a:p>
          <a:p>
            <a:pPr marL="342900" indent="-342900">
              <a:buAutoNum type="arabicPeriod"/>
            </a:pPr>
            <a:r>
              <a:rPr lang="es-CO" sz="1200" dirty="0"/>
              <a:t>Cesar Guajira</a:t>
            </a:r>
          </a:p>
          <a:p>
            <a:pPr marL="342900" indent="-342900">
              <a:buAutoNum type="arabicPeriod"/>
            </a:pPr>
            <a:r>
              <a:rPr lang="es-CO" sz="1200" dirty="0"/>
              <a:t>Popayán Santander de Q.</a:t>
            </a:r>
          </a:p>
          <a:p>
            <a:pPr marL="342900" indent="-342900">
              <a:buAutoNum type="arabicPeriod"/>
            </a:pPr>
            <a:r>
              <a:rPr lang="es-CO" sz="1200" dirty="0"/>
              <a:t>Santana – Mocoa – Neiva</a:t>
            </a:r>
          </a:p>
          <a:p>
            <a:pPr marL="342900" indent="-342900">
              <a:buAutoNum type="arabicPeriod"/>
            </a:pPr>
            <a:r>
              <a:rPr lang="es-CO" sz="1200" dirty="0"/>
              <a:t>Antioquia Bolívar</a:t>
            </a:r>
          </a:p>
          <a:p>
            <a:pPr marL="342900" indent="-342900">
              <a:buAutoNum type="arabicPeriod"/>
            </a:pPr>
            <a:r>
              <a:rPr lang="es-CO" sz="1200" dirty="0"/>
              <a:t>Transversal del </a:t>
            </a:r>
            <a:r>
              <a:rPr lang="es-CO" sz="1200" dirty="0" err="1"/>
              <a:t>Sisga</a:t>
            </a:r>
            <a:endParaRPr lang="es-CO" sz="1200" dirty="0"/>
          </a:p>
          <a:p>
            <a:pPr marL="342900" indent="-342900">
              <a:buAutoNum type="arabicPeriod"/>
            </a:pPr>
            <a:r>
              <a:rPr lang="es-CO" sz="1200" dirty="0"/>
              <a:t>Tercer Carril Bogotá Girardot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2221F43-A298-422A-A7EF-79FA951F1D91}"/>
              </a:ext>
            </a:extLst>
          </p:cNvPr>
          <p:cNvSpPr txBox="1"/>
          <p:nvPr/>
        </p:nvSpPr>
        <p:spPr>
          <a:xfrm>
            <a:off x="6935491" y="2049025"/>
            <a:ext cx="18169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O" sz="1200" dirty="0"/>
              <a:t>Ruta del Sol 2</a:t>
            </a:r>
          </a:p>
          <a:p>
            <a:pPr marL="342900" indent="-342900">
              <a:buAutoNum type="arabicPeriod"/>
            </a:pPr>
            <a:r>
              <a:rPr lang="es-CO" sz="1200" dirty="0"/>
              <a:t>Bogotá Girardot</a:t>
            </a:r>
          </a:p>
          <a:p>
            <a:pPr marL="342900" indent="-342900">
              <a:buAutoNum type="arabicPeriod"/>
            </a:pPr>
            <a:r>
              <a:rPr lang="es-CO" sz="1200" dirty="0"/>
              <a:t>BTS (</a:t>
            </a:r>
            <a:r>
              <a:rPr lang="es-CO" sz="1200" b="1" u="sng" dirty="0"/>
              <a:t>2 trib</a:t>
            </a:r>
            <a:r>
              <a:rPr lang="es-CO" sz="1200" dirty="0"/>
              <a:t>)</a:t>
            </a:r>
          </a:p>
          <a:p>
            <a:pPr marL="342900" indent="-342900">
              <a:buAutoNum type="arabicPeriod"/>
            </a:pPr>
            <a:r>
              <a:rPr lang="es-CO" sz="1200" dirty="0"/>
              <a:t>Ruta del Sol 3 (</a:t>
            </a:r>
            <a:r>
              <a:rPr lang="es-CO" sz="1200" b="1" u="sng" dirty="0"/>
              <a:t>4 trib</a:t>
            </a:r>
            <a:r>
              <a:rPr lang="es-CO" sz="1200" dirty="0"/>
              <a:t>)</a:t>
            </a:r>
          </a:p>
          <a:p>
            <a:pPr marL="342900" indent="-342900">
              <a:buAutoNum type="arabicPeriod"/>
            </a:pPr>
            <a:r>
              <a:rPr lang="es-CO" sz="1200" dirty="0"/>
              <a:t>Ruta del Sol 1</a:t>
            </a:r>
          </a:p>
          <a:p>
            <a:pPr marL="342900" indent="-342900">
              <a:buAutoNum type="arabicPeriod"/>
            </a:pPr>
            <a:r>
              <a:rPr lang="es-CO" sz="1200" dirty="0"/>
              <a:t>Zona Metropolitana de Bucaramanga -</a:t>
            </a:r>
            <a:r>
              <a:rPr lang="es-CO" sz="1200" dirty="0" err="1"/>
              <a:t>ZMB</a:t>
            </a:r>
            <a:endParaRPr lang="es-CO" sz="1200" dirty="0"/>
          </a:p>
          <a:p>
            <a:pPr marL="342900" indent="-342900">
              <a:buAutoNum type="arabicPeriod"/>
            </a:pPr>
            <a:r>
              <a:rPr lang="es-CO" sz="1200" dirty="0"/>
              <a:t>Área Metropolitana de Cúcuta - </a:t>
            </a:r>
            <a:r>
              <a:rPr lang="es-CO" sz="1200" dirty="0" err="1"/>
              <a:t>AMC</a:t>
            </a:r>
            <a:endParaRPr lang="es-CO" sz="1200" dirty="0"/>
          </a:p>
          <a:p>
            <a:pPr marL="342900" indent="-342900">
              <a:buAutoNum type="arabicPeriod"/>
            </a:pPr>
            <a:r>
              <a:rPr lang="es-CO" sz="1200" dirty="0"/>
              <a:t>Zipaquirá Palenque</a:t>
            </a:r>
          </a:p>
          <a:p>
            <a:pPr marL="342900" indent="-342900">
              <a:buAutoNum type="arabicPeriod"/>
            </a:pPr>
            <a:r>
              <a:rPr lang="es-CO" sz="1200" dirty="0"/>
              <a:t>Córdoba  Sucre</a:t>
            </a:r>
          </a:p>
          <a:p>
            <a:pPr marL="342900" indent="-342900">
              <a:buAutoNum type="arabicPeriod"/>
            </a:pPr>
            <a:r>
              <a:rPr lang="es-CO" sz="1200" dirty="0"/>
              <a:t>Transversal de las Américas (</a:t>
            </a:r>
            <a:r>
              <a:rPr lang="es-CO" sz="1200" b="1" u="sng" dirty="0"/>
              <a:t>2 </a:t>
            </a:r>
            <a:r>
              <a:rPr lang="es-CO" sz="1200" b="1" u="sng" dirty="0" err="1"/>
              <a:t>trib</a:t>
            </a:r>
            <a:r>
              <a:rPr lang="es-CO" sz="1200" dirty="0"/>
              <a:t>)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B075CAA-082C-4F75-84B5-C272948FB40D}"/>
              </a:ext>
            </a:extLst>
          </p:cNvPr>
          <p:cNvSpPr txBox="1"/>
          <p:nvPr/>
        </p:nvSpPr>
        <p:spPr>
          <a:xfrm>
            <a:off x="5307994" y="2072942"/>
            <a:ext cx="1816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O" sz="1200" dirty="0"/>
              <a:t>Malla Vial del</a:t>
            </a:r>
          </a:p>
          <a:p>
            <a:r>
              <a:rPr lang="es-CO" sz="1200" dirty="0"/>
              <a:t>          Valle de Cauca y  </a:t>
            </a:r>
          </a:p>
          <a:p>
            <a:r>
              <a:rPr lang="es-CO" sz="1200" dirty="0"/>
              <a:t>          Cauca (</a:t>
            </a:r>
            <a:r>
              <a:rPr lang="es-CO" sz="1200" b="1" u="sng" dirty="0"/>
              <a:t>2 </a:t>
            </a:r>
            <a:r>
              <a:rPr lang="es-CO" sz="1200" b="1" u="sng" dirty="0" err="1"/>
              <a:t>trib</a:t>
            </a:r>
            <a:r>
              <a:rPr lang="es-CO" sz="1200" dirty="0"/>
              <a:t>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FB67CA76-3EE9-45FB-A5AE-F8246AF45BF3}"/>
              </a:ext>
            </a:extLst>
          </p:cNvPr>
          <p:cNvSpPr txBox="1"/>
          <p:nvPr/>
        </p:nvSpPr>
        <p:spPr>
          <a:xfrm>
            <a:off x="3680497" y="2072942"/>
            <a:ext cx="1816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Devinorte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61ADE81C-2966-4623-8F87-23B587CCC954}"/>
              </a:ext>
            </a:extLst>
          </p:cNvPr>
          <p:cNvSpPr txBox="1"/>
          <p:nvPr/>
        </p:nvSpPr>
        <p:spPr>
          <a:xfrm>
            <a:off x="3680497" y="3439738"/>
            <a:ext cx="1816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O" sz="1200" dirty="0"/>
              <a:t>El Dorado</a:t>
            </a:r>
          </a:p>
          <a:p>
            <a:pPr marL="342900" indent="-342900">
              <a:buAutoNum type="arabicPeriod"/>
            </a:pPr>
            <a:r>
              <a:rPr lang="es-CO" sz="1200" dirty="0" err="1"/>
              <a:t>Codad</a:t>
            </a:r>
            <a:r>
              <a:rPr lang="es-CO" sz="1200" dirty="0"/>
              <a:t> (</a:t>
            </a:r>
            <a:r>
              <a:rPr lang="es-CO" sz="1200" b="1" dirty="0"/>
              <a:t>2 </a:t>
            </a:r>
            <a:r>
              <a:rPr lang="es-CO" sz="1200" b="1" dirty="0" err="1"/>
              <a:t>trib</a:t>
            </a:r>
            <a:r>
              <a:rPr lang="es-CO" sz="1200" b="1" dirty="0"/>
              <a:t>)</a:t>
            </a:r>
            <a:endParaRPr lang="es-CO" sz="1200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5203022-869F-4D8D-8AFD-D6C343B119F0}"/>
              </a:ext>
            </a:extLst>
          </p:cNvPr>
          <p:cNvSpPr txBox="1"/>
          <p:nvPr/>
        </p:nvSpPr>
        <p:spPr>
          <a:xfrm>
            <a:off x="3680497" y="4675020"/>
            <a:ext cx="2004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O" sz="1200" dirty="0"/>
              <a:t>Argos</a:t>
            </a:r>
          </a:p>
          <a:p>
            <a:pPr marL="342900" indent="-342900">
              <a:buAutoNum type="arabicPeriod"/>
            </a:pPr>
            <a:r>
              <a:rPr lang="es-CO" sz="1200" dirty="0"/>
              <a:t>Puerto Buenaventura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FE105F8-3CE7-4075-AB44-8C99C612432A}"/>
              </a:ext>
            </a:extLst>
          </p:cNvPr>
          <p:cNvSpPr txBox="1"/>
          <p:nvPr/>
        </p:nvSpPr>
        <p:spPr>
          <a:xfrm>
            <a:off x="3680497" y="5665062"/>
            <a:ext cx="1816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O" sz="1200" dirty="0"/>
              <a:t>Red Férrea del Pacífico</a:t>
            </a:r>
          </a:p>
        </p:txBody>
      </p:sp>
      <p:sp>
        <p:nvSpPr>
          <p:cNvPr id="30" name="Hexágono 29">
            <a:extLst>
              <a:ext uri="{FF2B5EF4-FFF2-40B4-BE49-F238E27FC236}">
                <a16:creationId xmlns:a16="http://schemas.microsoft.com/office/drawing/2014/main" id="{5B69647E-E0F0-4A74-9138-5A3B8A52AA98}"/>
              </a:ext>
            </a:extLst>
          </p:cNvPr>
          <p:cNvSpPr/>
          <p:nvPr/>
        </p:nvSpPr>
        <p:spPr>
          <a:xfrm>
            <a:off x="841684" y="1400793"/>
            <a:ext cx="750066" cy="620024"/>
          </a:xfrm>
          <a:prstGeom prst="hexagon">
            <a:avLst>
              <a:gd name="adj" fmla="val 25000"/>
              <a:gd name="vf" fmla="val 115470"/>
            </a:avLst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hueOff val="4455721"/>
              <a:satOff val="-18806"/>
              <a:lumOff val="-2431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4455721"/>
              <a:satOff val="-18806"/>
              <a:lumOff val="-2431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29</a:t>
            </a:r>
            <a:endParaRPr lang="es-CO" sz="1600" dirty="0">
              <a:ln w="0"/>
              <a:solidFill>
                <a:schemeClr val="tx1"/>
              </a:solidFill>
            </a:endParaRPr>
          </a:p>
        </p:txBody>
      </p:sp>
      <p:sp>
        <p:nvSpPr>
          <p:cNvPr id="31" name="Hexágono 30">
            <a:extLst>
              <a:ext uri="{FF2B5EF4-FFF2-40B4-BE49-F238E27FC236}">
                <a16:creationId xmlns:a16="http://schemas.microsoft.com/office/drawing/2014/main" id="{08534E60-6ED6-49D7-B421-89A0B6FB6CF2}"/>
              </a:ext>
            </a:extLst>
          </p:cNvPr>
          <p:cNvSpPr/>
          <p:nvPr/>
        </p:nvSpPr>
        <p:spPr>
          <a:xfrm>
            <a:off x="782452" y="3434894"/>
            <a:ext cx="750066" cy="620024"/>
          </a:xfrm>
          <a:prstGeom prst="hexagon">
            <a:avLst>
              <a:gd name="adj" fmla="val 25000"/>
              <a:gd name="vf" fmla="val 115470"/>
            </a:avLst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hueOff val="4455721"/>
              <a:satOff val="-18806"/>
              <a:lumOff val="-2431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4455721"/>
              <a:satOff val="-18806"/>
              <a:lumOff val="-2431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s-CO" sz="1600" dirty="0">
              <a:ln w="0"/>
              <a:solidFill>
                <a:schemeClr val="tx1"/>
              </a:solidFill>
            </a:endParaRPr>
          </a:p>
        </p:txBody>
      </p:sp>
      <p:sp>
        <p:nvSpPr>
          <p:cNvPr id="32" name="Hexágono 31">
            <a:extLst>
              <a:ext uri="{FF2B5EF4-FFF2-40B4-BE49-F238E27FC236}">
                <a16:creationId xmlns:a16="http://schemas.microsoft.com/office/drawing/2014/main" id="{A6055B26-472F-44C5-AC20-5135EDD56698}"/>
              </a:ext>
            </a:extLst>
          </p:cNvPr>
          <p:cNvSpPr/>
          <p:nvPr/>
        </p:nvSpPr>
        <p:spPr>
          <a:xfrm>
            <a:off x="795197" y="4548283"/>
            <a:ext cx="750066" cy="620024"/>
          </a:xfrm>
          <a:prstGeom prst="hexagon">
            <a:avLst>
              <a:gd name="adj" fmla="val 25000"/>
              <a:gd name="vf" fmla="val 115470"/>
            </a:avLst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hueOff val="4455721"/>
              <a:satOff val="-18806"/>
              <a:lumOff val="-2431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4455721"/>
              <a:satOff val="-18806"/>
              <a:lumOff val="-2431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33" name="Hexágono 32">
            <a:extLst>
              <a:ext uri="{FF2B5EF4-FFF2-40B4-BE49-F238E27FC236}">
                <a16:creationId xmlns:a16="http://schemas.microsoft.com/office/drawing/2014/main" id="{569A2F10-C7B1-40F2-B3BC-15CADB57F87A}"/>
              </a:ext>
            </a:extLst>
          </p:cNvPr>
          <p:cNvSpPr/>
          <p:nvPr/>
        </p:nvSpPr>
        <p:spPr>
          <a:xfrm>
            <a:off x="792962" y="5695150"/>
            <a:ext cx="750066" cy="620024"/>
          </a:xfrm>
          <a:prstGeom prst="hexagon">
            <a:avLst>
              <a:gd name="adj" fmla="val 25000"/>
              <a:gd name="vf" fmla="val 115470"/>
            </a:avLst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hueOff val="4455721"/>
              <a:satOff val="-18806"/>
              <a:lumOff val="-2431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4455721"/>
              <a:satOff val="-18806"/>
              <a:lumOff val="-2431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s-CO" sz="1600" dirty="0">
              <a:ln w="0"/>
              <a:solidFill>
                <a:schemeClr val="tx1"/>
              </a:solidFill>
            </a:endParaRPr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EBEFA269-3C25-4692-B570-7DC50ADAD44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3440" y="1172861"/>
            <a:ext cx="1846207" cy="931730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5978FE0D-5C2D-42C4-922E-9AB98CBAA8C9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577224" y="3208705"/>
            <a:ext cx="1835966" cy="87736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C4907648-225F-43DE-9225-B453B86F994E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567700" y="4398501"/>
            <a:ext cx="1845490" cy="877365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CC2BD045-AE68-498D-9858-0F7A0668A5D3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591750" y="5566480"/>
            <a:ext cx="1816999" cy="877365"/>
          </a:xfrm>
          <a:prstGeom prst="rect">
            <a:avLst/>
          </a:prstGeom>
        </p:spPr>
      </p:pic>
      <p:pic>
        <p:nvPicPr>
          <p:cNvPr id="38" name="Imagen 8" descr="image002">
            <a:extLst>
              <a:ext uri="{FF2B5EF4-FFF2-40B4-BE49-F238E27FC236}">
                <a16:creationId xmlns:a16="http://schemas.microsoft.com/office/drawing/2014/main" id="{65A5276D-8EA6-4A81-A346-76077A77C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512" y="60853"/>
            <a:ext cx="2968487" cy="264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991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Gráfico 25">
            <a:extLst>
              <a:ext uri="{FF2B5EF4-FFF2-40B4-BE49-F238E27FC236}">
                <a16:creationId xmlns:a16="http://schemas.microsoft.com/office/drawing/2014/main" id="{4F2756F1-A213-4B4A-9691-EF408D3EC9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1005484"/>
              </p:ext>
            </p:extLst>
          </p:nvPr>
        </p:nvGraphicFramePr>
        <p:xfrm>
          <a:off x="1750965" y="1520483"/>
          <a:ext cx="8372475" cy="4510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Rectángulo 24">
            <a:extLst>
              <a:ext uri="{FF2B5EF4-FFF2-40B4-BE49-F238E27FC236}">
                <a16:creationId xmlns:a16="http://schemas.microsoft.com/office/drawing/2014/main" id="{02A84E1A-68DC-4CE3-AFA2-BCC1F723A8B6}"/>
              </a:ext>
            </a:extLst>
          </p:cNvPr>
          <p:cNvSpPr/>
          <p:nvPr/>
        </p:nvSpPr>
        <p:spPr>
          <a:xfrm>
            <a:off x="216399" y="893465"/>
            <a:ext cx="11039061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dirty="0">
                <a:ea typeface="Times New Roman" panose="02020603050405020304" pitchFamily="18" charset="0"/>
                <a:cs typeface="Arial" panose="020B0604020202020204" pitchFamily="34" charset="0"/>
              </a:rPr>
              <a:t>Total tribunales intervenidos entre 2012 – 2018: </a:t>
            </a:r>
            <a:r>
              <a:rPr lang="es-CO" b="1" dirty="0">
                <a:ea typeface="Times New Roman" panose="02020603050405020304" pitchFamily="18" charset="0"/>
                <a:cs typeface="Arial" panose="020B0604020202020204" pitchFamily="34" charset="0"/>
              </a:rPr>
              <a:t>88</a:t>
            </a:r>
            <a:r>
              <a:rPr lang="es-CO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CO" sz="1400" dirty="0">
                <a:ea typeface="Times New Roman" panose="02020603050405020304" pitchFamily="18" charset="0"/>
                <a:cs typeface="Arial" panose="020B0604020202020204" pitchFamily="34" charset="0"/>
              </a:rPr>
              <a:t>(35 activos a la fecha)</a:t>
            </a:r>
            <a:r>
              <a:rPr lang="es-CO" dirty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s-CO" dirty="0">
                <a:cs typeface="Arial" panose="020B0604020202020204" pitchFamily="34" charset="0"/>
              </a:rPr>
              <a:t>Ahorro patrimonial logrado en tribunales terminados: superior a los </a:t>
            </a:r>
            <a:r>
              <a:rPr lang="es-CO" b="1" dirty="0">
                <a:cs typeface="Arial" panose="020B0604020202020204" pitchFamily="34" charset="0"/>
              </a:rPr>
              <a:t>2,5 billones de pesos.</a:t>
            </a:r>
            <a:r>
              <a:rPr lang="es-CO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8BA0CC2-6DAA-419F-A681-026DF57C7F90}"/>
              </a:ext>
            </a:extLst>
          </p:cNvPr>
          <p:cNvSpPr txBox="1"/>
          <p:nvPr/>
        </p:nvSpPr>
        <p:spPr>
          <a:xfrm>
            <a:off x="1705708" y="2679107"/>
            <a:ext cx="1052531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100" b="1" dirty="0">
                <a:latin typeface="Arial" panose="020B0604020202020204" pitchFamily="34" charset="0"/>
                <a:cs typeface="Arial" panose="020B0604020202020204" pitchFamily="34" charset="0"/>
              </a:rPr>
              <a:t>VALOR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CCB620F-917B-4377-9D4E-6A76FA0CF245}"/>
              </a:ext>
            </a:extLst>
          </p:cNvPr>
          <p:cNvSpPr txBox="1"/>
          <p:nvPr/>
        </p:nvSpPr>
        <p:spPr>
          <a:xfrm>
            <a:off x="9433760" y="5619365"/>
            <a:ext cx="1052531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100" b="1" dirty="0">
                <a:latin typeface="+mj-lt"/>
                <a:cs typeface="Arial" panose="020B0604020202020204" pitchFamily="34" charset="0"/>
              </a:rPr>
              <a:t>CONCEPTO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6D38BFEA-63E0-4D56-896A-2F2F0C0A0BAB}"/>
              </a:ext>
            </a:extLst>
          </p:cNvPr>
          <p:cNvSpPr txBox="1"/>
          <p:nvPr/>
        </p:nvSpPr>
        <p:spPr>
          <a:xfrm>
            <a:off x="831393" y="6147171"/>
            <a:ext cx="45946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>
                <a:latin typeface="+mj-lt"/>
                <a:cs typeface="Arial" panose="020B0604020202020204" pitchFamily="34" charset="0"/>
              </a:rPr>
              <a:t>Valores</a:t>
            </a:r>
            <a:r>
              <a:rPr lang="es-CO" sz="1050" dirty="0">
                <a:latin typeface="+mj-lt"/>
                <a:cs typeface="Arial" panose="020B0604020202020204" pitchFamily="34" charset="0"/>
              </a:rPr>
              <a:t> </a:t>
            </a:r>
            <a:r>
              <a:rPr lang="es-CO" sz="1100" dirty="0">
                <a:latin typeface="+mj-lt"/>
                <a:cs typeface="Arial" panose="020B0604020202020204" pitchFamily="34" charset="0"/>
              </a:rPr>
              <a:t>expresados en </a:t>
            </a:r>
            <a:r>
              <a:rPr lang="es-CO" sz="1100" b="1" dirty="0">
                <a:latin typeface="+mj-lt"/>
                <a:cs typeface="Arial" panose="020B0604020202020204" pitchFamily="34" charset="0"/>
              </a:rPr>
              <a:t>miles de millones </a:t>
            </a:r>
            <a:r>
              <a:rPr lang="es-CO" sz="1100" dirty="0">
                <a:latin typeface="+mj-lt"/>
                <a:cs typeface="Arial" panose="020B0604020202020204" pitchFamily="34" charset="0"/>
              </a:rPr>
              <a:t>de pesos al momento de la demanda.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2809464-41DE-42B9-989A-3C9BCCE39E32}"/>
              </a:ext>
            </a:extLst>
          </p:cNvPr>
          <p:cNvSpPr/>
          <p:nvPr/>
        </p:nvSpPr>
        <p:spPr>
          <a:xfrm>
            <a:off x="10540182" y="4726307"/>
            <a:ext cx="198136" cy="229480"/>
          </a:xfrm>
          <a:prstGeom prst="rect">
            <a:avLst/>
          </a:prstGeom>
          <a:solidFill>
            <a:srgbClr val="E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A90BECE-64AD-4B07-9BFC-FD5EC4A98DF4}"/>
              </a:ext>
            </a:extLst>
          </p:cNvPr>
          <p:cNvSpPr/>
          <p:nvPr/>
        </p:nvSpPr>
        <p:spPr>
          <a:xfrm>
            <a:off x="10540182" y="5040638"/>
            <a:ext cx="198136" cy="2294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C8B980C-F0FF-4470-9AA2-9F4B97C3DE34}"/>
              </a:ext>
            </a:extLst>
          </p:cNvPr>
          <p:cNvSpPr txBox="1"/>
          <p:nvPr/>
        </p:nvSpPr>
        <p:spPr>
          <a:xfrm>
            <a:off x="10766265" y="4733324"/>
            <a:ext cx="97839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800" b="1" dirty="0">
                <a:latin typeface="+mj-lt"/>
                <a:cs typeface="Arial" panose="020B0604020202020204" pitchFamily="34" charset="0"/>
              </a:rPr>
              <a:t>Por laudo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8367E3D-4DCE-4AD8-9FA5-8E9728C2587A}"/>
              </a:ext>
            </a:extLst>
          </p:cNvPr>
          <p:cNvSpPr txBox="1"/>
          <p:nvPr/>
        </p:nvSpPr>
        <p:spPr>
          <a:xfrm>
            <a:off x="10766264" y="5042180"/>
            <a:ext cx="978392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800" b="1" dirty="0">
                <a:latin typeface="+mj-lt"/>
                <a:cs typeface="Arial" panose="020B0604020202020204" pitchFamily="34" charset="0"/>
              </a:rPr>
              <a:t>Por conciliación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B1B6EA2-5686-4014-91E4-BB6A90746C6E}"/>
              </a:ext>
            </a:extLst>
          </p:cNvPr>
          <p:cNvSpPr txBox="1"/>
          <p:nvPr/>
        </p:nvSpPr>
        <p:spPr>
          <a:xfrm>
            <a:off x="2822327" y="3893888"/>
            <a:ext cx="97839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sz="1100" b="1" dirty="0">
                <a:latin typeface="Arial" panose="020B0604020202020204" pitchFamily="34" charset="0"/>
                <a:cs typeface="Arial" panose="020B0604020202020204" pitchFamily="34" charset="0"/>
              </a:rPr>
              <a:t>$3.179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EBA4BF9-20C8-422B-B546-7B89F2B1A4FC}"/>
              </a:ext>
            </a:extLst>
          </p:cNvPr>
          <p:cNvSpPr txBox="1"/>
          <p:nvPr/>
        </p:nvSpPr>
        <p:spPr>
          <a:xfrm>
            <a:off x="4629651" y="3893888"/>
            <a:ext cx="97839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sz="1100" b="1" dirty="0">
                <a:latin typeface="Arial" panose="020B0604020202020204" pitchFamily="34" charset="0"/>
                <a:cs typeface="Arial" panose="020B0604020202020204" pitchFamily="34" charset="0"/>
              </a:rPr>
              <a:t>$2.590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18D4BEC-6CA2-4134-8EAC-2F4D0C7805EB}"/>
              </a:ext>
            </a:extLst>
          </p:cNvPr>
          <p:cNvSpPr txBox="1"/>
          <p:nvPr/>
        </p:nvSpPr>
        <p:spPr>
          <a:xfrm>
            <a:off x="6499693" y="5257624"/>
            <a:ext cx="978392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sz="1000" b="1" dirty="0">
                <a:latin typeface="Arial" panose="020B0604020202020204" pitchFamily="34" charset="0"/>
                <a:cs typeface="Arial" panose="020B0604020202020204" pitchFamily="34" charset="0"/>
              </a:rPr>
              <a:t>$465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75D8E9D-158B-4C6A-AA38-275B7CDDC39D}"/>
              </a:ext>
            </a:extLst>
          </p:cNvPr>
          <p:cNvSpPr txBox="1"/>
          <p:nvPr/>
        </p:nvSpPr>
        <p:spPr>
          <a:xfrm>
            <a:off x="6526704" y="4795959"/>
            <a:ext cx="978392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sz="1000" b="1" dirty="0">
                <a:latin typeface="Arial" panose="020B0604020202020204" pitchFamily="34" charset="0"/>
                <a:cs typeface="Arial" panose="020B0604020202020204" pitchFamily="34" charset="0"/>
              </a:rPr>
              <a:t>$124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A1AB3CE-923F-48E9-B0CF-BDEFA4BBD763}"/>
              </a:ext>
            </a:extLst>
          </p:cNvPr>
          <p:cNvSpPr txBox="1"/>
          <p:nvPr/>
        </p:nvSpPr>
        <p:spPr>
          <a:xfrm>
            <a:off x="8245368" y="5402876"/>
            <a:ext cx="978392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sz="1000" b="1" dirty="0">
                <a:latin typeface="Arial" panose="020B0604020202020204" pitchFamily="34" charset="0"/>
                <a:cs typeface="Arial" panose="020B0604020202020204" pitchFamily="34" charset="0"/>
              </a:rPr>
              <a:t>$57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034B8D7B-55EA-4222-B8D4-10FD1EB60E8F}"/>
              </a:ext>
            </a:extLst>
          </p:cNvPr>
          <p:cNvSpPr txBox="1"/>
          <p:nvPr/>
        </p:nvSpPr>
        <p:spPr>
          <a:xfrm>
            <a:off x="8245368" y="5090157"/>
            <a:ext cx="978392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sz="1000" b="1" dirty="0">
                <a:latin typeface="Arial" panose="020B0604020202020204" pitchFamily="34" charset="0"/>
                <a:cs typeface="Arial" panose="020B0604020202020204" pitchFamily="34" charset="0"/>
              </a:rPr>
              <a:t>$221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285412D2-5BE8-48D4-9BD6-38B013A058C8}"/>
              </a:ext>
            </a:extLst>
          </p:cNvPr>
          <p:cNvSpPr txBox="1"/>
          <p:nvPr/>
        </p:nvSpPr>
        <p:spPr>
          <a:xfrm>
            <a:off x="6593752" y="4492574"/>
            <a:ext cx="97839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sz="1100" b="1" dirty="0">
                <a:latin typeface="Arial" panose="020B0604020202020204" pitchFamily="34" charset="0"/>
                <a:cs typeface="Arial" panose="020B0604020202020204" pitchFamily="34" charset="0"/>
              </a:rPr>
              <a:t>$589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06CC406-2BF2-4B8F-A68C-4418E8AFEC3F}"/>
              </a:ext>
            </a:extLst>
          </p:cNvPr>
          <p:cNvSpPr txBox="1"/>
          <p:nvPr/>
        </p:nvSpPr>
        <p:spPr>
          <a:xfrm>
            <a:off x="8426794" y="4824982"/>
            <a:ext cx="97839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sz="1100" b="1" dirty="0">
                <a:latin typeface="Arial" panose="020B0604020202020204" pitchFamily="34" charset="0"/>
                <a:cs typeface="Arial" panose="020B0604020202020204" pitchFamily="34" charset="0"/>
              </a:rPr>
              <a:t>$278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74DF6909-BB2D-4A94-8894-6EF140EA7E6B}"/>
              </a:ext>
            </a:extLst>
          </p:cNvPr>
          <p:cNvSpPr/>
          <p:nvPr/>
        </p:nvSpPr>
        <p:spPr>
          <a:xfrm>
            <a:off x="472883" y="233464"/>
            <a:ext cx="77156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Arial" charset="0"/>
                <a:cs typeface="Arial" charset="0"/>
              </a:rPr>
              <a:t>Resultados arbitraje:</a:t>
            </a:r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34AB8DFC-BDFD-412D-B2CB-3F80C012B5B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9750" y="304573"/>
            <a:ext cx="371048" cy="442559"/>
          </a:xfrm>
          <a:prstGeom prst="rect">
            <a:avLst/>
          </a:prstGeom>
        </p:spPr>
      </p:pic>
      <p:pic>
        <p:nvPicPr>
          <p:cNvPr id="31" name="Imagen 30" descr="FONDO-01.png">
            <a:extLst>
              <a:ext uri="{FF2B5EF4-FFF2-40B4-BE49-F238E27FC236}">
                <a16:creationId xmlns:a16="http://schemas.microsoft.com/office/drawing/2014/main" id="{F0F2C681-9D00-4DBE-AC79-56809E3E3E3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92216" y="5566480"/>
            <a:ext cx="1999784" cy="1291519"/>
          </a:xfrm>
          <a:prstGeom prst="rect">
            <a:avLst/>
          </a:prstGeom>
        </p:spPr>
      </p:pic>
      <p:pic>
        <p:nvPicPr>
          <p:cNvPr id="32" name="Imagen 8" descr="image002">
            <a:extLst>
              <a:ext uri="{FF2B5EF4-FFF2-40B4-BE49-F238E27FC236}">
                <a16:creationId xmlns:a16="http://schemas.microsoft.com/office/drawing/2014/main" id="{5D8C94AA-5951-4C06-892B-4E3694184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512" y="60853"/>
            <a:ext cx="2968487" cy="264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548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 descr="FONDO-01.png">
            <a:extLst>
              <a:ext uri="{FF2B5EF4-FFF2-40B4-BE49-F238E27FC236}">
                <a16:creationId xmlns:a16="http://schemas.microsoft.com/office/drawing/2014/main" id="{41153051-814F-4733-BEA1-03D7D39343F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92216" y="5566480"/>
            <a:ext cx="1999784" cy="129151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C8E53335-F9D4-4C8E-954F-BAB786034B1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43663"/>
            <a:ext cx="371048" cy="442559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:a16="http://schemas.microsoft.com/office/drawing/2014/main" id="{F4659E91-2924-4B88-97A5-8639A4797B40}"/>
              </a:ext>
            </a:extLst>
          </p:cNvPr>
          <p:cNvSpPr/>
          <p:nvPr/>
        </p:nvSpPr>
        <p:spPr>
          <a:xfrm>
            <a:off x="472882" y="338296"/>
            <a:ext cx="10515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CO" sz="2800" b="1" dirty="0">
                <a:solidFill>
                  <a:srgbClr val="002060"/>
                </a:solidFill>
                <a:ea typeface="Arial" charset="0"/>
                <a:cs typeface="Arial" charset="0"/>
              </a:rPr>
              <a:t>Sanciones emitidas entre enero y septiembre de 2018 (ejecutoriadas):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Arial" charset="0"/>
              <a:cs typeface="Arial" charset="0"/>
            </a:endParaRPr>
          </a:p>
        </p:txBody>
      </p:sp>
      <p:pic>
        <p:nvPicPr>
          <p:cNvPr id="8" name="Imagen 8" descr="image002">
            <a:extLst>
              <a:ext uri="{FF2B5EF4-FFF2-40B4-BE49-F238E27FC236}">
                <a16:creationId xmlns:a16="http://schemas.microsoft.com/office/drawing/2014/main" id="{537DBB90-535A-4ECC-BCBF-2FCA148CE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512" y="60853"/>
            <a:ext cx="2968487" cy="264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9CA04657-46A4-4909-9189-12BD01F83ABB}"/>
              </a:ext>
            </a:extLst>
          </p:cNvPr>
          <p:cNvSpPr txBox="1">
            <a:spLocks/>
          </p:cNvSpPr>
          <p:nvPr/>
        </p:nvSpPr>
        <p:spPr>
          <a:xfrm>
            <a:off x="971600" y="851776"/>
            <a:ext cx="10591800" cy="61700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10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DDBCA0E-CC67-42ED-981D-317AD35D0500}"/>
              </a:ext>
            </a:extLst>
          </p:cNvPr>
          <p:cNvSpPr txBox="1"/>
          <p:nvPr/>
        </p:nvSpPr>
        <p:spPr>
          <a:xfrm>
            <a:off x="1119030" y="1657718"/>
            <a:ext cx="10296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sz="160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A60FE25-436B-4CD9-81F4-AC2868F38A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250716"/>
              </p:ext>
            </p:extLst>
          </p:nvPr>
        </p:nvGraphicFramePr>
        <p:xfrm>
          <a:off x="472883" y="1365965"/>
          <a:ext cx="10515601" cy="3071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9805">
                  <a:extLst>
                    <a:ext uri="{9D8B030D-6E8A-4147-A177-3AD203B41FA5}">
                      <a16:colId xmlns:a16="http://schemas.microsoft.com/office/drawing/2014/main" val="2252834938"/>
                    </a:ext>
                  </a:extLst>
                </a:gridCol>
                <a:gridCol w="1298185">
                  <a:extLst>
                    <a:ext uri="{9D8B030D-6E8A-4147-A177-3AD203B41FA5}">
                      <a16:colId xmlns:a16="http://schemas.microsoft.com/office/drawing/2014/main" val="2449947303"/>
                    </a:ext>
                  </a:extLst>
                </a:gridCol>
                <a:gridCol w="1851956">
                  <a:extLst>
                    <a:ext uri="{9D8B030D-6E8A-4147-A177-3AD203B41FA5}">
                      <a16:colId xmlns:a16="http://schemas.microsoft.com/office/drawing/2014/main" val="1921274366"/>
                    </a:ext>
                  </a:extLst>
                </a:gridCol>
                <a:gridCol w="2069833">
                  <a:extLst>
                    <a:ext uri="{9D8B030D-6E8A-4147-A177-3AD203B41FA5}">
                      <a16:colId xmlns:a16="http://schemas.microsoft.com/office/drawing/2014/main" val="4219473286"/>
                    </a:ext>
                  </a:extLst>
                </a:gridCol>
                <a:gridCol w="1525141">
                  <a:extLst>
                    <a:ext uri="{9D8B030D-6E8A-4147-A177-3AD203B41FA5}">
                      <a16:colId xmlns:a16="http://schemas.microsoft.com/office/drawing/2014/main" val="1951229975"/>
                    </a:ext>
                  </a:extLst>
                </a:gridCol>
                <a:gridCol w="1552375">
                  <a:extLst>
                    <a:ext uri="{9D8B030D-6E8A-4147-A177-3AD203B41FA5}">
                      <a16:colId xmlns:a16="http://schemas.microsoft.com/office/drawing/2014/main" val="1866830160"/>
                    </a:ext>
                  </a:extLst>
                </a:gridCol>
                <a:gridCol w="1428306">
                  <a:extLst>
                    <a:ext uri="{9D8B030D-6E8A-4147-A177-3AD203B41FA5}">
                      <a16:colId xmlns:a16="http://schemas.microsoft.com/office/drawing/2014/main" val="214388814"/>
                    </a:ext>
                  </a:extLst>
                </a:gridCol>
              </a:tblGrid>
              <a:tr h="58150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 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CONTRATO DE CONCESIÓN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CONCESIONARIO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ACTO ADMINISTRATIVO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TIPO DE SANCIÓN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VALOR DE LA SANCIÓN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FECHA DE FIRMEZA DE ACTO ADMINISTRATIVO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40105"/>
                  </a:ext>
                </a:extLst>
              </a:tr>
              <a:tr h="38161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1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09 - CONP-98 (Red Férrea del Pacífico)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SOCIEDAD FERROCARRIL DEL PACIFICO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RESOLUCIÓN 1052 - 2018 Y 1414 DE 2018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DECLARATORIA DE INCUMPLIMIENTO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$0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6/08/2018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642929"/>
                  </a:ext>
                </a:extLst>
              </a:tr>
              <a:tr h="7632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2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007-2015 (Puerta del Hierro - Palmar de Varela-Cuz del Viso)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SOCIEDAD CONCESIONARIA VIAL MONTES DE MARÌA SAS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RESOLUCIÓN 266  DE 2017 Y RESOLUCIÓN 339 DE 2018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DECLARATORIA DE INCUMPLIMIENTO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$0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26/02/2018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74387"/>
                  </a:ext>
                </a:extLst>
              </a:tr>
              <a:tr h="5724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3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012 - 2015 (Santana - Mocoa - Neiva)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SOCIEDAD ALIADAS PARA EL PROGRESO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RESOLUCIONES 1099   Y 1530 DE 2018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DECLARATORIA DE INCUMPLIMIENTO Y MULTA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$2.194.708.075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15/08/2018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257722"/>
                  </a:ext>
                </a:extLst>
              </a:tr>
              <a:tr h="77231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4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110-OP-1995 (Segunda pista aeropuerto el Dorado)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COMPAÑÌA AEROPUERTO EL DORADO CODAD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RESOLUCIÓN 1297 DE 2017 Y 1776 DE 2018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DECLARATORIA DE INCUMPLIMIENTO Y PENA PECUNIARIA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$21.223.762.230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20/09/2018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5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24152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16020</TotalTime>
  <Words>432</Words>
  <Application>Microsoft Office PowerPoint</Application>
  <PresentationFormat>Panorámica</PresentationFormat>
  <Paragraphs>121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Times New Roman</vt:lpstr>
      <vt:lpstr>Wingdings</vt:lpstr>
      <vt:lpstr>1_Tema de Office</vt:lpstr>
      <vt:lpstr>AVANCES TEMAS JURÍDICOS Y JUDICIALES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Vanessa Maria Vergara Dominguez</dc:creator>
  <cp:lastModifiedBy>Ricardo Aguilera Wilches</cp:lastModifiedBy>
  <cp:revision>313</cp:revision>
  <cp:lastPrinted>2018-07-10T17:35:42Z</cp:lastPrinted>
  <dcterms:created xsi:type="dcterms:W3CDTF">2018-01-12T20:27:41Z</dcterms:created>
  <dcterms:modified xsi:type="dcterms:W3CDTF">2018-11-13T12:44:38Z</dcterms:modified>
</cp:coreProperties>
</file>