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6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010400" cy="9296400"/>
  <p:custDataLst>
    <p:tags r:id="rId16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9">
          <p15:clr>
            <a:srgbClr val="A4A3A4"/>
          </p15:clr>
        </p15:guide>
        <p15:guide id="2" orient="horz" pos="810">
          <p15:clr>
            <a:srgbClr val="A4A3A4"/>
          </p15:clr>
        </p15:guide>
        <p15:guide id="3" orient="horz" pos="1493">
          <p15:clr>
            <a:srgbClr val="A4A3A4"/>
          </p15:clr>
        </p15:guide>
        <p15:guide id="4" pos="470">
          <p15:clr>
            <a:srgbClr val="A4A3A4"/>
          </p15:clr>
        </p15:guide>
        <p15:guide id="5" pos="1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E"/>
    <a:srgbClr val="CED2DC"/>
    <a:srgbClr val="CED2D2"/>
    <a:srgbClr val="FEF6F0"/>
    <a:srgbClr val="FBD5B5"/>
    <a:srgbClr val="B8CCE4"/>
    <a:srgbClr val="68CCE4"/>
    <a:srgbClr val="B9CDE5"/>
    <a:srgbClr val="95B3D7"/>
    <a:srgbClr val="1BA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39" autoAdjust="0"/>
  </p:normalViewPr>
  <p:slideViewPr>
    <p:cSldViewPr snapToGrid="0">
      <p:cViewPr varScale="1">
        <p:scale>
          <a:sx n="72" d="100"/>
          <a:sy n="72" d="100"/>
        </p:scale>
        <p:origin x="1518" y="72"/>
      </p:cViewPr>
      <p:guideLst>
        <p:guide orient="horz" pos="2629"/>
        <p:guide orient="horz" pos="810"/>
        <p:guide orient="horz" pos="1493"/>
        <p:guide pos="470"/>
        <p:guide pos="13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C05DC3C3-82F0-4D9B-905B-D410E9D2B4EF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922BCB6B-DDD0-410F-889F-FEC5002ABB1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5.png"/><Relationship Id="rId2" Type="http://schemas.openxmlformats.org/officeDocument/2006/relationships/tags" Target="../tags/tag10.xml"/><Relationship Id="rId16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1.emf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.emf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11" Type="http://schemas.openxmlformats.org/officeDocument/2006/relationships/image" Target="../media/image1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5.png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tags" Target="../tags/tag37.xml"/><Relationship Id="rId11" Type="http://schemas.openxmlformats.org/officeDocument/2006/relationships/image" Target="../media/image4.jpeg"/><Relationship Id="rId5" Type="http://schemas.openxmlformats.org/officeDocument/2006/relationships/tags" Target="../tags/tag36.xml"/><Relationship Id="rId10" Type="http://schemas.openxmlformats.org/officeDocument/2006/relationships/image" Target="../media/image1.emf"/><Relationship Id="rId4" Type="http://schemas.openxmlformats.org/officeDocument/2006/relationships/tags" Target="../tags/tag35.xml"/><Relationship Id="rId9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64386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>
            <p:custDataLst>
              <p:tags r:id="rId3"/>
            </p:custDataLst>
          </p:nvPr>
        </p:nvSpPr>
        <p:spPr>
          <a:xfrm>
            <a:off x="1" y="-9524"/>
            <a:ext cx="9144000" cy="3433762"/>
          </a:xfrm>
          <a:prstGeom prst="rect">
            <a:avLst/>
          </a:pr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>
            <p:custDataLst>
              <p:tags r:id="rId4"/>
            </p:custDataLst>
          </p:nvPr>
        </p:nvSpPr>
        <p:spPr>
          <a:xfrm>
            <a:off x="1838325" y="3383280"/>
            <a:ext cx="7305676" cy="4762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2313084" y="1690686"/>
            <a:ext cx="5833110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2313084" y="3467100"/>
            <a:ext cx="5852160" cy="619125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2313084" y="4248150"/>
            <a:ext cx="3219450" cy="361950"/>
          </a:xfrm>
        </p:spPr>
        <p:txBody>
          <a:bodyPr lIns="0" tIns="0" rIns="0" bIns="0" anchor="ctr"/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6" name="Pentagon 5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989056" cy="4619624"/>
          </a:xfrm>
          <a:custGeom>
            <a:avLst/>
            <a:gdLst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410691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036980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750733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592248 w 2095500"/>
              <a:gd name="connsiteY3" fmla="*/ 4622800 h 6867525"/>
              <a:gd name="connsiteX4" fmla="*/ 750733 w 2095500"/>
              <a:gd name="connsiteY4" fmla="*/ 6867525 h 6867525"/>
              <a:gd name="connsiteX5" fmla="*/ 0 w 2095500"/>
              <a:gd name="connsiteY5" fmla="*/ 6867525 h 6867525"/>
              <a:gd name="connsiteX6" fmla="*/ 0 w 2095500"/>
              <a:gd name="connsiteY6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58685 w 2103452"/>
              <a:gd name="connsiteY4" fmla="*/ 6867525 h 6867525"/>
              <a:gd name="connsiteX5" fmla="*/ 7952 w 2103452"/>
              <a:gd name="connsiteY5" fmla="*/ 6867525 h 6867525"/>
              <a:gd name="connsiteX6" fmla="*/ 0 w 2103452"/>
              <a:gd name="connsiteY6" fmla="*/ 4635500 h 6867525"/>
              <a:gd name="connsiteX7" fmla="*/ 7952 w 2103452"/>
              <a:gd name="connsiteY7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952 w 2103452"/>
              <a:gd name="connsiteY4" fmla="*/ 6867525 h 6867525"/>
              <a:gd name="connsiteX5" fmla="*/ 0 w 2103452"/>
              <a:gd name="connsiteY5" fmla="*/ 4635500 h 6867525"/>
              <a:gd name="connsiteX6" fmla="*/ 7952 w 2103452"/>
              <a:gd name="connsiteY6" fmla="*/ 0 h 6867525"/>
              <a:gd name="connsiteX0" fmla="*/ 7952 w 2103452"/>
              <a:gd name="connsiteY0" fmla="*/ 0 h 4635500"/>
              <a:gd name="connsiteX1" fmla="*/ 1418643 w 2103452"/>
              <a:gd name="connsiteY1" fmla="*/ 0 h 4635500"/>
              <a:gd name="connsiteX2" fmla="*/ 2103452 w 2103452"/>
              <a:gd name="connsiteY2" fmla="*/ 3433763 h 4635500"/>
              <a:gd name="connsiteX3" fmla="*/ 1600200 w 2103452"/>
              <a:gd name="connsiteY3" fmla="*/ 4622800 h 4635500"/>
              <a:gd name="connsiteX4" fmla="*/ 0 w 2103452"/>
              <a:gd name="connsiteY4" fmla="*/ 4635500 h 4635500"/>
              <a:gd name="connsiteX5" fmla="*/ 7952 w 2103452"/>
              <a:gd name="connsiteY5" fmla="*/ 0 h 463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452" h="4635500">
                <a:moveTo>
                  <a:pt x="7952" y="0"/>
                </a:moveTo>
                <a:lnTo>
                  <a:pt x="1418643" y="0"/>
                </a:lnTo>
                <a:lnTo>
                  <a:pt x="2103452" y="3433763"/>
                </a:lnTo>
                <a:lnTo>
                  <a:pt x="1600200" y="4622800"/>
                </a:lnTo>
                <a:lnTo>
                  <a:pt x="0" y="4635500"/>
                </a:lnTo>
                <a:cubicBezTo>
                  <a:pt x="2651" y="3090333"/>
                  <a:pt x="5301" y="1545167"/>
                  <a:pt x="79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9"/>
            </p:custDataLst>
          </p:nvPr>
        </p:nvGrpSpPr>
        <p:grpSpPr>
          <a:xfrm>
            <a:off x="-1057274" y="-484331"/>
            <a:ext cx="3046330" cy="4954730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6" name="Rectangle 15"/>
          <p:cNvSpPr/>
          <p:nvPr userDrawn="1">
            <p:custDataLst>
              <p:tags r:id="rId10"/>
            </p:custDataLst>
          </p:nvPr>
        </p:nvSpPr>
        <p:spPr>
          <a:xfrm>
            <a:off x="1" y="4619624"/>
            <a:ext cx="9144000" cy="2243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8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11"/>
            </p:custDataLst>
          </p:nvPr>
        </p:nvPicPr>
        <p:blipFill rotWithShape="1"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498248" y="5557688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1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93" y="5666307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0" y="4617720"/>
            <a:ext cx="9144001" cy="4762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1467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541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58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,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30944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>
            <p:custDataLst>
              <p:tags r:id="rId3"/>
            </p:custDataLst>
          </p:nvPr>
        </p:nvSpPr>
        <p:spPr>
          <a:xfrm>
            <a:off x="477678" y="0"/>
            <a:ext cx="8666321" cy="1200149"/>
          </a:xfrm>
          <a:custGeom>
            <a:avLst/>
            <a:gdLst>
              <a:gd name="connsiteX0" fmla="*/ 0 w 8404860"/>
              <a:gd name="connsiteY0" fmla="*/ 0 h 1209674"/>
              <a:gd name="connsiteX1" fmla="*/ 8404860 w 8404860"/>
              <a:gd name="connsiteY1" fmla="*/ 0 h 1209674"/>
              <a:gd name="connsiteX2" fmla="*/ 8404860 w 8404860"/>
              <a:gd name="connsiteY2" fmla="*/ 1209674 h 1209674"/>
              <a:gd name="connsiteX3" fmla="*/ 0 w 8404860"/>
              <a:gd name="connsiteY3" fmla="*/ 1209674 h 1209674"/>
              <a:gd name="connsiteX4" fmla="*/ 0 w 8404860"/>
              <a:gd name="connsiteY4" fmla="*/ 0 h 1209674"/>
              <a:gd name="connsiteX0" fmla="*/ 0 w 8656320"/>
              <a:gd name="connsiteY0" fmla="*/ 0 h 1217294"/>
              <a:gd name="connsiteX1" fmla="*/ 8656320 w 8656320"/>
              <a:gd name="connsiteY1" fmla="*/ 7620 h 1217294"/>
              <a:gd name="connsiteX2" fmla="*/ 8656320 w 8656320"/>
              <a:gd name="connsiteY2" fmla="*/ 1217294 h 1217294"/>
              <a:gd name="connsiteX3" fmla="*/ 251460 w 8656320"/>
              <a:gd name="connsiteY3" fmla="*/ 1217294 h 1217294"/>
              <a:gd name="connsiteX4" fmla="*/ 0 w 8656320"/>
              <a:gd name="connsiteY4" fmla="*/ 0 h 1217294"/>
              <a:gd name="connsiteX0" fmla="*/ 0 w 8663940"/>
              <a:gd name="connsiteY0" fmla="*/ 15240 h 1209674"/>
              <a:gd name="connsiteX1" fmla="*/ 8663940 w 8663940"/>
              <a:gd name="connsiteY1" fmla="*/ 0 h 1209674"/>
              <a:gd name="connsiteX2" fmla="*/ 8663940 w 8663940"/>
              <a:gd name="connsiteY2" fmla="*/ 1209674 h 1209674"/>
              <a:gd name="connsiteX3" fmla="*/ 259080 w 8663940"/>
              <a:gd name="connsiteY3" fmla="*/ 1209674 h 1209674"/>
              <a:gd name="connsiteX4" fmla="*/ 0 w 8663940"/>
              <a:gd name="connsiteY4" fmla="*/ 15240 h 1209674"/>
              <a:gd name="connsiteX0" fmla="*/ 0 w 8656796"/>
              <a:gd name="connsiteY0" fmla="*/ 5715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5715 h 1209674"/>
              <a:gd name="connsiteX0" fmla="*/ 0 w 8656796"/>
              <a:gd name="connsiteY0" fmla="*/ 8096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8096 h 1209674"/>
              <a:gd name="connsiteX0" fmla="*/ 0 w 8666321"/>
              <a:gd name="connsiteY0" fmla="*/ 0 h 1211103"/>
              <a:gd name="connsiteX1" fmla="*/ 8666321 w 8666321"/>
              <a:gd name="connsiteY1" fmla="*/ 1429 h 1211103"/>
              <a:gd name="connsiteX2" fmla="*/ 8666321 w 8666321"/>
              <a:gd name="connsiteY2" fmla="*/ 1211103 h 1211103"/>
              <a:gd name="connsiteX3" fmla="*/ 261461 w 8666321"/>
              <a:gd name="connsiteY3" fmla="*/ 1211103 h 1211103"/>
              <a:gd name="connsiteX4" fmla="*/ 0 w 8666321"/>
              <a:gd name="connsiteY4" fmla="*/ 0 h 1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6321" h="1211103">
                <a:moveTo>
                  <a:pt x="0" y="0"/>
                </a:moveTo>
                <a:lnTo>
                  <a:pt x="8666321" y="1429"/>
                </a:lnTo>
                <a:lnTo>
                  <a:pt x="8666321" y="1211103"/>
                </a:lnTo>
                <a:lnTo>
                  <a:pt x="261461" y="1211103"/>
                </a:lnTo>
                <a:lnTo>
                  <a:pt x="0" y="0"/>
                </a:lnTo>
                <a:close/>
              </a:path>
            </a:pathLst>
          </a:cu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19150" y="433512"/>
            <a:ext cx="7738274" cy="748669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2" name="Group 21"/>
          <p:cNvGrpSpPr/>
          <p:nvPr userDrawn="1">
            <p:custDataLst>
              <p:tags r:id="rId5"/>
            </p:custDataLst>
          </p:nvPr>
        </p:nvGrpSpPr>
        <p:grpSpPr>
          <a:xfrm>
            <a:off x="-352425" y="-398782"/>
            <a:ext cx="983076" cy="1598932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4" name="Rectangle 13"/>
          <p:cNvSpPr/>
          <p:nvPr userDrawn="1">
            <p:custDataLst>
              <p:tags r:id="rId6"/>
            </p:custDataLst>
          </p:nvPr>
        </p:nvSpPr>
        <p:spPr>
          <a:xfrm rot="10800000" flipH="1" flipV="1">
            <a:off x="-1" y="6724298"/>
            <a:ext cx="7038975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6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 rotWithShape="1">
            <a:blip r:embed="rId1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8"/>
              </p:custDataLst>
            </p:nvPr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08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2047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1F2-EFDD-4C4F-8749-0371D46E11D1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7227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06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374900" y="3683000"/>
            <a:ext cx="5956300" cy="1016000"/>
          </a:xfrm>
        </p:spPr>
        <p:txBody>
          <a:bodyPr anchor="t"/>
          <a:lstStyle>
            <a:lvl1pPr algn="l">
              <a:defRPr sz="3200" b="1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pic>
        <p:nvPicPr>
          <p:cNvPr id="11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 rotWithShape="1">
          <a:blip r:embed="rId11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358548" y="5811900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893" y="5920519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 userDrawn="1">
            <p:custDataLst>
              <p:tags r:id="rId7"/>
            </p:custDataLst>
          </p:nvPr>
        </p:nvGrpSpPr>
        <p:grpSpPr>
          <a:xfrm>
            <a:off x="391016" y="4632333"/>
            <a:ext cx="1368413" cy="2225667"/>
            <a:chOff x="-1250950" y="-268289"/>
            <a:chExt cx="3263900" cy="5308600"/>
          </a:xfrm>
          <a:solidFill>
            <a:schemeClr val="accent5">
              <a:lumMod val="60000"/>
              <a:lumOff val="40000"/>
              <a:alpha val="50000"/>
            </a:schemeClr>
          </a:solidFill>
        </p:grpSpPr>
        <p:sp>
          <p:nvSpPr>
            <p:cNvPr id="1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9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2261536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2 Marcador de texto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286246" y="1250344"/>
            <a:ext cx="8579458" cy="49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8674100" y="6451341"/>
            <a:ext cx="43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  <a:sym typeface="Candara"/>
              </a:defRPr>
            </a:lvl1pPr>
          </a:lstStyle>
          <a:p>
            <a:pPr>
              <a:defRPr/>
            </a:pPr>
            <a:fld id="{CC308BA6-CE2B-4543-82B0-7E6DCE132E0F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031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 rotWithShape="1">
            <a:blip r:embed="rId18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15"/>
              </p:custDataLst>
            </p:nvPr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1 Marcador de título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286246" y="262340"/>
            <a:ext cx="8595361" cy="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19" name="Rectangle 18"/>
          <p:cNvSpPr/>
          <p:nvPr userDrawn="1">
            <p:custDataLst>
              <p:tags r:id="rId12"/>
            </p:custDataLst>
          </p:nvPr>
        </p:nvSpPr>
        <p:spPr>
          <a:xfrm rot="10800000" flipH="1" flipV="1">
            <a:off x="285252" y="1059059"/>
            <a:ext cx="8589667" cy="4572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ectangle 11"/>
          <p:cNvSpPr/>
          <p:nvPr userDrawn="1">
            <p:custDataLst>
              <p:tags r:id="rId13"/>
            </p:custDataLst>
          </p:nvPr>
        </p:nvSpPr>
        <p:spPr>
          <a:xfrm rot="10800000" flipH="1" flipV="1">
            <a:off x="0" y="6716678"/>
            <a:ext cx="6577014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81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67" r:id="rId4"/>
    <p:sldLayoutId id="2147483674" r:id="rId5"/>
  </p:sldLayoutIdLst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4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7800" indent="-177800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3429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5175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6858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tabLst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8604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»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.emf"/><Relationship Id="rId2" Type="http://schemas.openxmlformats.org/officeDocument/2006/relationships/tags" Target="../tags/tag3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Object 1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928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itle 38"/>
          <p:cNvSpPr>
            <a:spLocks noGrp="1"/>
          </p:cNvSpPr>
          <p:nvPr>
            <p:ph type="ctrTitle"/>
          </p:nvPr>
        </p:nvSpPr>
        <p:spPr>
          <a:xfrm>
            <a:off x="2313084" y="1690686"/>
            <a:ext cx="583311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ESTADISTICAS GESTIÓN DEL TALENTO HUMANO.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313084" y="4248150"/>
            <a:ext cx="3219450" cy="361950"/>
          </a:xfrm>
        </p:spPr>
        <p:txBody>
          <a:bodyPr/>
          <a:lstStyle/>
          <a:p>
            <a:r>
              <a:rPr lang="es-ES" dirty="0"/>
              <a:t>Diciembre 31 de 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5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Declaración bienes y rentas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832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Declaración bienes y rentas-2017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18214"/>
              </p:ext>
            </p:extLst>
          </p:nvPr>
        </p:nvGraphicFramePr>
        <p:xfrm>
          <a:off x="596613" y="1634391"/>
          <a:ext cx="7385851" cy="3329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funcionarios a los que se les expidió al ingreso declaración de bienes y rentas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declaraciones actualizadas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/>
                        <a:t>236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388555" y="5475157"/>
            <a:ext cx="7747527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4075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capacitados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0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8798" y="404217"/>
            <a:ext cx="8595361" cy="789709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capacitados-2017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FFE3948-EEFA-4A07-B8ED-5AA09EC73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63112"/>
              </p:ext>
            </p:extLst>
          </p:nvPr>
        </p:nvGraphicFramePr>
        <p:xfrm>
          <a:off x="172278" y="1193927"/>
          <a:ext cx="8711881" cy="5055484"/>
        </p:xfrm>
        <a:graphic>
          <a:graphicData uri="http://schemas.openxmlformats.org/drawingml/2006/table">
            <a:tbl>
              <a:tblPr/>
              <a:tblGrid>
                <a:gridCol w="1899565">
                  <a:extLst>
                    <a:ext uri="{9D8B030D-6E8A-4147-A177-3AD203B41FA5}">
                      <a16:colId xmlns:a16="http://schemas.microsoft.com/office/drawing/2014/main" val="3199436722"/>
                    </a:ext>
                  </a:extLst>
                </a:gridCol>
                <a:gridCol w="1899565">
                  <a:extLst>
                    <a:ext uri="{9D8B030D-6E8A-4147-A177-3AD203B41FA5}">
                      <a16:colId xmlns:a16="http://schemas.microsoft.com/office/drawing/2014/main" val="3263407977"/>
                    </a:ext>
                  </a:extLst>
                </a:gridCol>
                <a:gridCol w="522381">
                  <a:extLst>
                    <a:ext uri="{9D8B030D-6E8A-4147-A177-3AD203B41FA5}">
                      <a16:colId xmlns:a16="http://schemas.microsoft.com/office/drawing/2014/main" val="2931770830"/>
                    </a:ext>
                  </a:extLst>
                </a:gridCol>
                <a:gridCol w="220824">
                  <a:extLst>
                    <a:ext uri="{9D8B030D-6E8A-4147-A177-3AD203B41FA5}">
                      <a16:colId xmlns:a16="http://schemas.microsoft.com/office/drawing/2014/main" val="820287874"/>
                    </a:ext>
                  </a:extLst>
                </a:gridCol>
                <a:gridCol w="208952">
                  <a:extLst>
                    <a:ext uri="{9D8B030D-6E8A-4147-A177-3AD203B41FA5}">
                      <a16:colId xmlns:a16="http://schemas.microsoft.com/office/drawing/2014/main" val="3489326749"/>
                    </a:ext>
                  </a:extLst>
                </a:gridCol>
                <a:gridCol w="876175">
                  <a:extLst>
                    <a:ext uri="{9D8B030D-6E8A-4147-A177-3AD203B41FA5}">
                      <a16:colId xmlns:a16="http://schemas.microsoft.com/office/drawing/2014/main" val="1452639393"/>
                    </a:ext>
                  </a:extLst>
                </a:gridCol>
                <a:gridCol w="180459">
                  <a:extLst>
                    <a:ext uri="{9D8B030D-6E8A-4147-A177-3AD203B41FA5}">
                      <a16:colId xmlns:a16="http://schemas.microsoft.com/office/drawing/2014/main" val="3821990812"/>
                    </a:ext>
                  </a:extLst>
                </a:gridCol>
                <a:gridCol w="294433">
                  <a:extLst>
                    <a:ext uri="{9D8B030D-6E8A-4147-A177-3AD203B41FA5}">
                      <a16:colId xmlns:a16="http://schemas.microsoft.com/office/drawing/2014/main" val="2199124657"/>
                    </a:ext>
                  </a:extLst>
                </a:gridCol>
                <a:gridCol w="180459">
                  <a:extLst>
                    <a:ext uri="{9D8B030D-6E8A-4147-A177-3AD203B41FA5}">
                      <a16:colId xmlns:a16="http://schemas.microsoft.com/office/drawing/2014/main" val="1140398016"/>
                    </a:ext>
                  </a:extLst>
                </a:gridCol>
                <a:gridCol w="192331">
                  <a:extLst>
                    <a:ext uri="{9D8B030D-6E8A-4147-A177-3AD203B41FA5}">
                      <a16:colId xmlns:a16="http://schemas.microsoft.com/office/drawing/2014/main" val="2919465332"/>
                    </a:ext>
                  </a:extLst>
                </a:gridCol>
                <a:gridCol w="275437">
                  <a:extLst>
                    <a:ext uri="{9D8B030D-6E8A-4147-A177-3AD203B41FA5}">
                      <a16:colId xmlns:a16="http://schemas.microsoft.com/office/drawing/2014/main" val="210645449"/>
                    </a:ext>
                  </a:extLst>
                </a:gridCol>
                <a:gridCol w="218450">
                  <a:extLst>
                    <a:ext uri="{9D8B030D-6E8A-4147-A177-3AD203B41FA5}">
                      <a16:colId xmlns:a16="http://schemas.microsoft.com/office/drawing/2014/main" val="4286431893"/>
                    </a:ext>
                  </a:extLst>
                </a:gridCol>
                <a:gridCol w="218450">
                  <a:extLst>
                    <a:ext uri="{9D8B030D-6E8A-4147-A177-3AD203B41FA5}">
                      <a16:colId xmlns:a16="http://schemas.microsoft.com/office/drawing/2014/main" val="3170750915"/>
                    </a:ext>
                  </a:extLst>
                </a:gridCol>
                <a:gridCol w="218450">
                  <a:extLst>
                    <a:ext uri="{9D8B030D-6E8A-4147-A177-3AD203B41FA5}">
                      <a16:colId xmlns:a16="http://schemas.microsoft.com/office/drawing/2014/main" val="2185970350"/>
                    </a:ext>
                  </a:extLst>
                </a:gridCol>
                <a:gridCol w="249318">
                  <a:extLst>
                    <a:ext uri="{9D8B030D-6E8A-4147-A177-3AD203B41FA5}">
                      <a16:colId xmlns:a16="http://schemas.microsoft.com/office/drawing/2014/main" val="2578240726"/>
                    </a:ext>
                  </a:extLst>
                </a:gridCol>
                <a:gridCol w="265939">
                  <a:extLst>
                    <a:ext uri="{9D8B030D-6E8A-4147-A177-3AD203B41FA5}">
                      <a16:colId xmlns:a16="http://schemas.microsoft.com/office/drawing/2014/main" val="2555708100"/>
                    </a:ext>
                  </a:extLst>
                </a:gridCol>
                <a:gridCol w="163837">
                  <a:extLst>
                    <a:ext uri="{9D8B030D-6E8A-4147-A177-3AD203B41FA5}">
                      <a16:colId xmlns:a16="http://schemas.microsoft.com/office/drawing/2014/main" val="3026827494"/>
                    </a:ext>
                  </a:extLst>
                </a:gridCol>
                <a:gridCol w="626856">
                  <a:extLst>
                    <a:ext uri="{9D8B030D-6E8A-4147-A177-3AD203B41FA5}">
                      <a16:colId xmlns:a16="http://schemas.microsoft.com/office/drawing/2014/main" val="108476040"/>
                    </a:ext>
                  </a:extLst>
                </a:gridCol>
              </a:tblGrid>
              <a:tr h="452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 de la capacitación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 la capacitación</a:t>
                      </a:r>
                    </a:p>
                  </a:txBody>
                  <a:tcPr marL="6720" marR="6720" marT="6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de horas de la capacitación</a:t>
                      </a:r>
                    </a:p>
                  </a:txBody>
                  <a:tcPr marL="6720" marR="6720" marT="6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386295"/>
                          </a:solidFill>
                          <a:effectLst/>
                          <a:latin typeface="Calibri" panose="020F0502020204030204" pitchFamily="34" charset="0"/>
                        </a:rPr>
                        <a:t>Interna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4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386295"/>
                          </a:solidFill>
                          <a:effectLst/>
                          <a:latin typeface="Calibri" panose="020F0502020204030204" pitchFamily="34" charset="0"/>
                        </a:rPr>
                        <a:t>Externa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4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</a:t>
                      </a:r>
                    </a:p>
                  </a:txBody>
                  <a:tcPr marL="6720" marR="6720" marT="6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SUPERVISOR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APOYO A LA SUPERVISION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Directivo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Asesor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Profesional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Técnico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A. Misional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A. Apoyo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Provisional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Contratista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Temporal</a:t>
                      </a:r>
                    </a:p>
                  </a:txBody>
                  <a:tcPr marL="6720" marR="6720" marT="67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 funcionarios capacitados por tema.</a:t>
                      </a:r>
                    </a:p>
                  </a:txBody>
                  <a:tcPr marL="6720" marR="6720" marT="6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41339"/>
                  </a:ext>
                </a:extLst>
              </a:tr>
              <a:tr h="135718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ADMINISTRATIVA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ORFEO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140870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ADOPCIÓN OFFICE 365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Junio-Julio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502639"/>
                  </a:ext>
                </a:extLst>
              </a:tr>
              <a:tr h="1967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CALIDAD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389104"/>
                  </a:ext>
                </a:extLst>
              </a:tr>
              <a:tr h="2714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SEGURIDAD Y SALUD EN EL TRABAJO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55168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PROTECCION DE DATOS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160215"/>
                  </a:ext>
                </a:extLst>
              </a:tr>
              <a:tr h="2614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PRESENTACIONES EFECTIVAS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784713"/>
                  </a:ext>
                </a:extLst>
              </a:tr>
              <a:tr h="271436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FINANCIERA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GERENCIA DE PROYECTOS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566789"/>
                  </a:ext>
                </a:extLst>
              </a:tr>
              <a:tr h="1357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VIAL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92705"/>
                  </a:ext>
                </a:extLst>
              </a:tr>
              <a:tr h="2714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ASPECTOS GENERALES DE UN AEROPUERTO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066852"/>
                  </a:ext>
                </a:extLst>
              </a:tr>
              <a:tr h="2530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REDACCION DE INFORMES Y ORTOGRAFÍA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0374"/>
                  </a:ext>
                </a:extLst>
              </a:tr>
              <a:tr h="27143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CONTRATACION  PÚBLICA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 CURSO SUPERVISIÓN DE CONTRATOS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01115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ACTUALIZACIÓN JURÍDICA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883112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SECOP II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12338"/>
                  </a:ext>
                </a:extLst>
              </a:tr>
              <a:tr h="13571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 ORGANIZACIONAL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 INDUCCIÓN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442177"/>
                  </a:ext>
                </a:extLst>
              </a:tr>
              <a:tr h="2646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REINDUCCIÓN: EVALUACIÓN DEL DESEMPEÑO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288290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 INSTITUCIONAL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725773"/>
                  </a:ext>
                </a:extLst>
              </a:tr>
              <a:tr h="26146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TALENTO HUMANO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CONVERSATORIO POR UNA VIDA SIN VIOLENCIA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78633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EN TACONES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57263"/>
                  </a:ext>
                </a:extLst>
              </a:tr>
              <a:tr h="2714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PRINCIPIOS Y VALORES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40976"/>
                  </a:ext>
                </a:extLst>
              </a:tr>
              <a:tr h="27822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LUCHA ANTICORRUPCION ANTICORRUPCIÓN / ATENCIÓN AL CIUDADANO / PARTICIPACION CIUDADANA</a:t>
                      </a:r>
                    </a:p>
                  </a:txBody>
                  <a:tcPr marL="6720" marR="6720" marT="6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FORMACION VIRTUAL: ATENCIÓN AL CIUDADANO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Enero-Diciembre 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89732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EN LINEA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407745"/>
                  </a:ext>
                </a:extLst>
              </a:tr>
              <a:tr h="1357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 MATINE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 - Mayo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10830"/>
                  </a:ext>
                </a:extLst>
              </a:tr>
              <a:tr h="23750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MEJORAMIENTO</a:t>
                      </a:r>
                    </a:p>
                  </a:txBody>
                  <a:tcPr marL="6720" marR="6720" marT="67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720" marR="6720" marT="6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9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6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Planta de personal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8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49873"/>
            <a:ext cx="8595361" cy="567035"/>
          </a:xfrm>
        </p:spPr>
        <p:txBody>
          <a:bodyPr/>
          <a:lstStyle/>
          <a:p>
            <a:r>
              <a:rPr lang="es-ES" dirty="0">
                <a:sym typeface="Candara"/>
              </a:rPr>
              <a:t>Planta de personal aprobada-2017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63511"/>
              </p:ext>
            </p:extLst>
          </p:nvPr>
        </p:nvGraphicFramePr>
        <p:xfrm>
          <a:off x="596613" y="1157416"/>
          <a:ext cx="7992210" cy="464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establecidos por la planta de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cargos provistos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vacantes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 (Presidente y Vicepresidentes)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 (Gerentes, Jefes de oficina y Expertos)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 (Gestores y Analistas)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596613" y="6114919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5711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07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75477"/>
              </p:ext>
            </p:extLst>
          </p:nvPr>
        </p:nvGraphicFramePr>
        <p:xfrm>
          <a:off x="1862074" y="2355360"/>
          <a:ext cx="5461287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funcionarios a los que se surtió un proceso de meritocrácia.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1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Cargos por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29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Cargos por nivel-2017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18735"/>
              </p:ext>
            </p:extLst>
          </p:nvPr>
        </p:nvGraphicFramePr>
        <p:xfrm>
          <a:off x="790831" y="1243252"/>
          <a:ext cx="7595287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Denominación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/>
                        <a:t>1.</a:t>
                      </a:r>
                      <a:r>
                        <a:rPr lang="es-CO" sz="1400" b="1" baseline="0" dirty="0"/>
                        <a:t> Funcionarios en la planta de personal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Funcionarios inscritos en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Funcionarios de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Funcionarios ordenadores de gasto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(persona natural-directa)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357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(cooperación internacional y outsoursing)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a través de outsoursing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Funcionarios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catalogados como trabajadores oficiales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Funcionarios provisionales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Funcionarios temporales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15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Evaluación desempeño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136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Evaluación desempeño-2017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75414"/>
              </p:ext>
            </p:extLst>
          </p:nvPr>
        </p:nvGraphicFramePr>
        <p:xfrm>
          <a:off x="596613" y="1634391"/>
          <a:ext cx="7992210" cy="353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</a:t>
                      </a:r>
                    </a:p>
                    <a:p>
                      <a:pPr algn="ctr"/>
                      <a:r>
                        <a:rPr lang="es-CO" sz="1600" dirty="0"/>
                        <a:t>Provisionales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</a:t>
                      </a:r>
                    </a:p>
                    <a:p>
                      <a:pPr algn="ctr"/>
                      <a:r>
                        <a:rPr lang="es-CO" sz="1600" dirty="0"/>
                        <a:t>Temporales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450900" y="5537503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81019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69891059609000020000E+000&quot;&gt;&lt;m_ppcolschidx val=&quot;0&quot;/&gt;&lt;m_rgb r=&quot;95&quot; g=&quot;b3&quot; b=&quot;d7&quot;/&gt;&lt;/elem&gt;&lt;elem m_fUsage=&quot;2.27611758283289990000E+000&quot;&gt;&lt;m_ppcolschidx val=&quot;0&quot;/&gt;&lt;m_rgb r=&quot;7f&quot; g=&quot;7f&quot; b=&quot;7f&quot;/&gt;&lt;/elem&gt;&lt;elem m_fUsage=&quot;1.94753203454961050000E+000&quot;&gt;&lt;m_ppcolschidx val=&quot;0&quot;/&gt;&lt;m_rgb r=&quot;bf&quot; g=&quot;bf&quot; b=&quot;bf&quot;/&gt;&lt;/elem&gt;&lt;elem m_fUsage=&quot;1.21361826373501590000E+000&quot;&gt;&lt;m_ppcolschidx val=&quot;0&quot;/&gt;&lt;m_rgb r=&quot;36&quot; g=&quot;60&quot; b=&quot;92&quot;/&gt;&lt;/elem&gt;&lt;elem m_fUsage=&quot;1.02635124360039480000E+000&quot;&gt;&lt;m_ppcolschidx val=&quot;0&quot;/&gt;&lt;m_rgb r=&quot;d9&quot; g=&quot;d9&quot; b=&quot;d9&quot;/&gt;&lt;/elem&gt;&lt;elem m_fUsage=&quot;2.88210765068180720000E-001&quot;&gt;&lt;m_ppcolschidx val=&quot;0&quot;/&gt;&lt;m_rgb r=&quot;24&quot; g=&quot;40&quot; b=&quot;61&quot;/&gt;&lt;/elem&gt;&lt;elem m_fUsage=&quot;2.05891132094649100000E-001&quot;&gt;&lt;m_ppcolschidx val=&quot;0&quot;/&gt;&lt;m_rgb r=&quot;a6&quot; g=&quot;a6&quot; b=&quot;a6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  <p:tag name="THINKCELLUNDODONOTDELETE" val="1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f1lz785029W5QenBo_G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UfAvxx5U6KroDGBWqzm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B37tIvZEGT8CuoODbv2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1R.JuqvUKq1ooSY0XBD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IG4Op1KUyZVFRdStyc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uloeukbkC27FQiS1qUE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bwo9AthUuE.91gUlFBk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AAsFFX1kuGGmmOOH7Og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O9Fm9zFUmjHR0rPyEQo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EyAmG.vU.tyllajF_Oe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NeayY3Gk.49_resxvD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VFNPLT8Ua98uLBCIL4c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HQrVme_EeqJHHqOdgxD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9EjtYRLEq.Sa1_uMAwu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tJt2Wj10eKpMgU4_al4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6YG7AWgUWRMd25FpTc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jxhAqMzkC79VmyB5OJ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aBqouLVE.2phnNOznu8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heme/theme1.xml><?xml version="1.0" encoding="utf-8"?>
<a:theme xmlns:a="http://schemas.openxmlformats.org/drawingml/2006/main" name="plantilla ANI">
  <a:themeElements>
    <a:clrScheme name="ANI2">
      <a:dk1>
        <a:srgbClr val="386295"/>
      </a:dk1>
      <a:lt1>
        <a:sysClr val="window" lastClr="FFFFFF"/>
      </a:lt1>
      <a:dk2>
        <a:srgbClr val="244061"/>
      </a:dk2>
      <a:lt2>
        <a:srgbClr val="B8CCE4"/>
      </a:lt2>
      <a:accent1>
        <a:srgbClr val="D9D9D9"/>
      </a:accent1>
      <a:accent2>
        <a:srgbClr val="A6A6A6"/>
      </a:accent2>
      <a:accent3>
        <a:srgbClr val="7F7F7F"/>
      </a:accent3>
      <a:accent4>
        <a:srgbClr val="424242"/>
      </a:accent4>
      <a:accent5>
        <a:srgbClr val="E36C09"/>
      </a:accent5>
      <a:accent6>
        <a:srgbClr val="366092"/>
      </a:accent6>
      <a:hlink>
        <a:srgbClr val="244061"/>
      </a:hlink>
      <a:folHlink>
        <a:srgbClr val="1C31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600"/>
          </a:spcBef>
          <a:spcAft>
            <a:spcPts val="600"/>
          </a:spcAft>
          <a:buClr>
            <a:schemeClr val="accent2"/>
          </a:buClr>
          <a:buSzPct val="120000"/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949</Words>
  <Application>Microsoft Office PowerPoint</Application>
  <PresentationFormat>Presentación en pantalla (4:3)</PresentationFormat>
  <Paragraphs>601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Candara</vt:lpstr>
      <vt:lpstr>plantilla ANI</vt:lpstr>
      <vt:lpstr>think-cell Slide</vt:lpstr>
      <vt:lpstr>ESTADISTICAS GESTIÓN DEL TALENTO HUMANO.</vt:lpstr>
      <vt:lpstr>Planta de personal</vt:lpstr>
      <vt:lpstr>Planta de personal aprobada-2017 </vt:lpstr>
      <vt:lpstr>Funcionarios de libre nombramiento y remoción seleccionados por meritocracia.</vt:lpstr>
      <vt:lpstr>Funcionarios de libre nombramiento y remoción seleccionados por meritocracia-2017 </vt:lpstr>
      <vt:lpstr>Cargos por nivel</vt:lpstr>
      <vt:lpstr>Cargos por nivel-2017 </vt:lpstr>
      <vt:lpstr>Evaluación desempeño</vt:lpstr>
      <vt:lpstr>Evaluación desempeño-2017 </vt:lpstr>
      <vt:lpstr>Declaración bienes y rentas</vt:lpstr>
      <vt:lpstr>Declaración bienes y rentas-2017 </vt:lpstr>
      <vt:lpstr>Funcionarios capacitados</vt:lpstr>
      <vt:lpstr>Funcionarios capacitados-2017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Margarita</dc:creator>
  <cp:lastModifiedBy>Diego Fernando Ramirez Sepulveda</cp:lastModifiedBy>
  <cp:revision>227</cp:revision>
  <cp:lastPrinted>2015-09-30T21:09:15Z</cp:lastPrinted>
  <dcterms:created xsi:type="dcterms:W3CDTF">2015-03-20T20:44:41Z</dcterms:created>
  <dcterms:modified xsi:type="dcterms:W3CDTF">2018-03-13T19:41:00Z</dcterms:modified>
</cp:coreProperties>
</file>