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heme/theme2.xml" ContentType="application/vnd.openxmlformats-officedocument.them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8" r:id="rId2"/>
    <p:sldId id="267" r:id="rId3"/>
    <p:sldId id="263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9144000" cy="6858000" type="screen4x3"/>
  <p:notesSz cx="7010400" cy="9296400"/>
  <p:custDataLst>
    <p:tags r:id="rId16"/>
  </p:custData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29">
          <p15:clr>
            <a:srgbClr val="A4A3A4"/>
          </p15:clr>
        </p15:guide>
        <p15:guide id="2" orient="horz" pos="810">
          <p15:clr>
            <a:srgbClr val="A4A3A4"/>
          </p15:clr>
        </p15:guide>
        <p15:guide id="3" orient="horz" pos="1493">
          <p15:clr>
            <a:srgbClr val="A4A3A4"/>
          </p15:clr>
        </p15:guide>
        <p15:guide id="4" pos="470">
          <p15:clr>
            <a:srgbClr val="A4A3A4"/>
          </p15:clr>
        </p15:guide>
        <p15:guide id="5" pos="13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AEE"/>
    <a:srgbClr val="CED2DC"/>
    <a:srgbClr val="CED2D2"/>
    <a:srgbClr val="FEF6F0"/>
    <a:srgbClr val="FBD5B5"/>
    <a:srgbClr val="B8CCE4"/>
    <a:srgbClr val="68CCE4"/>
    <a:srgbClr val="B9CDE5"/>
    <a:srgbClr val="95B3D7"/>
    <a:srgbClr val="1BA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67" autoAdjust="0"/>
    <p:restoredTop sz="94639" autoAdjust="0"/>
  </p:normalViewPr>
  <p:slideViewPr>
    <p:cSldViewPr snapToGrid="0">
      <p:cViewPr varScale="1">
        <p:scale>
          <a:sx n="72" d="100"/>
          <a:sy n="72" d="100"/>
        </p:scale>
        <p:origin x="1518" y="72"/>
      </p:cViewPr>
      <p:guideLst>
        <p:guide orient="horz" pos="2629"/>
        <p:guide orient="horz" pos="810"/>
        <p:guide orient="horz" pos="1493"/>
        <p:guide pos="470"/>
        <p:guide pos="13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ndara"/>
                <a:sym typeface="Candar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Candara"/>
                <a:sym typeface="Candara"/>
              </a:defRPr>
            </a:lvl1pPr>
          </a:lstStyle>
          <a:p>
            <a:fld id="{C05DC3C3-82F0-4D9B-905B-D410E9D2B4EF}" type="datetimeFigureOut">
              <a:rPr lang="en-US" smtClean="0"/>
              <a:pPr/>
              <a:t>3/13/2018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ndara"/>
                <a:sym typeface="Candar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Candara"/>
                <a:sym typeface="Candara"/>
              </a:defRPr>
            </a:lvl1pPr>
          </a:lstStyle>
          <a:p>
            <a:fld id="{922BCB6B-DDD0-410F-889F-FEC5002ABB1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08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BCB6B-DDD0-410F-889F-FEC5002ABB1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31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tags" Target="../tags/tag20.xml"/><Relationship Id="rId17" Type="http://schemas.openxmlformats.org/officeDocument/2006/relationships/image" Target="../media/image5.png"/><Relationship Id="rId2" Type="http://schemas.openxmlformats.org/officeDocument/2006/relationships/tags" Target="../tags/tag10.xml"/><Relationship Id="rId16" Type="http://schemas.openxmlformats.org/officeDocument/2006/relationships/image" Target="../media/image4.jpeg"/><Relationship Id="rId1" Type="http://schemas.openxmlformats.org/officeDocument/2006/relationships/vmlDrawing" Target="../drawings/vmlDrawing2.vml"/><Relationship Id="rId6" Type="http://schemas.openxmlformats.org/officeDocument/2006/relationships/tags" Target="../tags/tag14.xml"/><Relationship Id="rId11" Type="http://schemas.openxmlformats.org/officeDocument/2006/relationships/tags" Target="../tags/tag19.xml"/><Relationship Id="rId5" Type="http://schemas.openxmlformats.org/officeDocument/2006/relationships/tags" Target="../tags/tag13.xml"/><Relationship Id="rId15" Type="http://schemas.openxmlformats.org/officeDocument/2006/relationships/image" Target="../media/image1.emf"/><Relationship Id="rId10" Type="http://schemas.openxmlformats.org/officeDocument/2006/relationships/tags" Target="../tags/tag18.xml"/><Relationship Id="rId4" Type="http://schemas.openxmlformats.org/officeDocument/2006/relationships/tags" Target="../tags/tag12.xml"/><Relationship Id="rId9" Type="http://schemas.openxmlformats.org/officeDocument/2006/relationships/tags" Target="../tags/tag17.xml"/><Relationship Id="rId1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1.emf"/><Relationship Id="rId2" Type="http://schemas.openxmlformats.org/officeDocument/2006/relationships/tags" Target="../tags/tag2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13" Type="http://schemas.openxmlformats.org/officeDocument/2006/relationships/image" Target="../media/image3.png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image" Target="../media/image2.jpeg"/><Relationship Id="rId2" Type="http://schemas.openxmlformats.org/officeDocument/2006/relationships/tags" Target="../tags/tag24.xml"/><Relationship Id="rId1" Type="http://schemas.openxmlformats.org/officeDocument/2006/relationships/vmlDrawing" Target="../drawings/vmlDrawing4.vml"/><Relationship Id="rId6" Type="http://schemas.openxmlformats.org/officeDocument/2006/relationships/tags" Target="../tags/tag28.xml"/><Relationship Id="rId11" Type="http://schemas.openxmlformats.org/officeDocument/2006/relationships/image" Target="../media/image1.emf"/><Relationship Id="rId5" Type="http://schemas.openxmlformats.org/officeDocument/2006/relationships/tags" Target="../tags/tag27.xml"/><Relationship Id="rId10" Type="http://schemas.openxmlformats.org/officeDocument/2006/relationships/oleObject" Target="../embeddings/oleObject4.bin"/><Relationship Id="rId4" Type="http://schemas.openxmlformats.org/officeDocument/2006/relationships/tags" Target="../tags/tag26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12" Type="http://schemas.openxmlformats.org/officeDocument/2006/relationships/image" Target="../media/image5.png"/><Relationship Id="rId2" Type="http://schemas.openxmlformats.org/officeDocument/2006/relationships/tags" Target="../tags/tag33.xml"/><Relationship Id="rId1" Type="http://schemas.openxmlformats.org/officeDocument/2006/relationships/vmlDrawing" Target="../drawings/vmlDrawing6.vml"/><Relationship Id="rId6" Type="http://schemas.openxmlformats.org/officeDocument/2006/relationships/tags" Target="../tags/tag37.xml"/><Relationship Id="rId11" Type="http://schemas.openxmlformats.org/officeDocument/2006/relationships/image" Target="../media/image4.jpeg"/><Relationship Id="rId5" Type="http://schemas.openxmlformats.org/officeDocument/2006/relationships/tags" Target="../tags/tag36.xml"/><Relationship Id="rId10" Type="http://schemas.openxmlformats.org/officeDocument/2006/relationships/image" Target="../media/image1.emf"/><Relationship Id="rId4" Type="http://schemas.openxmlformats.org/officeDocument/2006/relationships/tags" Target="../tags/tag35.xml"/><Relationship Id="rId9" Type="http://schemas.openxmlformats.org/officeDocument/2006/relationships/oleObject" Target="../embeddings/oleObject6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5643863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" name="think-cell Slide" r:id="rId14" imgW="270" imgH="270" progId="TCLayout.ActiveDocument.1">
                  <p:embed/>
                </p:oleObj>
              </mc:Choice>
              <mc:Fallback>
                <p:oleObj name="think-cell Slide" r:id="rId1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 userDrawn="1">
            <p:custDataLst>
              <p:tags r:id="rId3"/>
            </p:custDataLst>
          </p:nvPr>
        </p:nvSpPr>
        <p:spPr>
          <a:xfrm>
            <a:off x="1" y="-9524"/>
            <a:ext cx="9144000" cy="3433762"/>
          </a:xfrm>
          <a:prstGeom prst="rect">
            <a:avLst/>
          </a:prstGeom>
          <a:solidFill>
            <a:srgbClr val="E4E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>
            <p:custDataLst>
              <p:tags r:id="rId4"/>
            </p:custDataLst>
          </p:nvPr>
        </p:nvSpPr>
        <p:spPr>
          <a:xfrm>
            <a:off x="1838325" y="3383280"/>
            <a:ext cx="7305676" cy="47625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2313084" y="1690686"/>
            <a:ext cx="5833110" cy="1470025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2313084" y="3467100"/>
            <a:ext cx="5852160" cy="619125"/>
          </a:xfrm>
        </p:spPr>
        <p:txBody>
          <a:bodyPr lIns="0" tIns="0" rIns="0" bIns="0"/>
          <a:lstStyle>
            <a:lvl1pPr marL="0" indent="0" algn="l">
              <a:buNone/>
              <a:defRPr sz="1800" b="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2313084" y="4248150"/>
            <a:ext cx="3219450" cy="361950"/>
          </a:xfrm>
        </p:spPr>
        <p:txBody>
          <a:bodyPr lIns="0" tIns="0" rIns="0" bIns="0" anchor="ctr"/>
          <a:lstStyle>
            <a:lvl1pPr marL="0" indent="0" algn="l">
              <a:buNone/>
              <a:defRPr sz="1400" b="0">
                <a:solidFill>
                  <a:schemeClr val="accent3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6" name="Pentagon 5"/>
          <p:cNvSpPr/>
          <p:nvPr userDrawn="1">
            <p:custDataLst>
              <p:tags r:id="rId8"/>
            </p:custDataLst>
          </p:nvPr>
        </p:nvSpPr>
        <p:spPr>
          <a:xfrm>
            <a:off x="0" y="0"/>
            <a:ext cx="1989056" cy="4619624"/>
          </a:xfrm>
          <a:custGeom>
            <a:avLst/>
            <a:gdLst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410691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036980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750733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592248 w 2095500"/>
              <a:gd name="connsiteY3" fmla="*/ 4622800 h 6867525"/>
              <a:gd name="connsiteX4" fmla="*/ 750733 w 2095500"/>
              <a:gd name="connsiteY4" fmla="*/ 6867525 h 6867525"/>
              <a:gd name="connsiteX5" fmla="*/ 0 w 2095500"/>
              <a:gd name="connsiteY5" fmla="*/ 6867525 h 6867525"/>
              <a:gd name="connsiteX6" fmla="*/ 0 w 2095500"/>
              <a:gd name="connsiteY6" fmla="*/ 0 h 6867525"/>
              <a:gd name="connsiteX0" fmla="*/ 7952 w 2103452"/>
              <a:gd name="connsiteY0" fmla="*/ 0 h 6867525"/>
              <a:gd name="connsiteX1" fmla="*/ 1418643 w 2103452"/>
              <a:gd name="connsiteY1" fmla="*/ 0 h 6867525"/>
              <a:gd name="connsiteX2" fmla="*/ 2103452 w 2103452"/>
              <a:gd name="connsiteY2" fmla="*/ 3433763 h 6867525"/>
              <a:gd name="connsiteX3" fmla="*/ 1600200 w 2103452"/>
              <a:gd name="connsiteY3" fmla="*/ 4622800 h 6867525"/>
              <a:gd name="connsiteX4" fmla="*/ 758685 w 2103452"/>
              <a:gd name="connsiteY4" fmla="*/ 6867525 h 6867525"/>
              <a:gd name="connsiteX5" fmla="*/ 7952 w 2103452"/>
              <a:gd name="connsiteY5" fmla="*/ 6867525 h 6867525"/>
              <a:gd name="connsiteX6" fmla="*/ 0 w 2103452"/>
              <a:gd name="connsiteY6" fmla="*/ 4635500 h 6867525"/>
              <a:gd name="connsiteX7" fmla="*/ 7952 w 2103452"/>
              <a:gd name="connsiteY7" fmla="*/ 0 h 6867525"/>
              <a:gd name="connsiteX0" fmla="*/ 7952 w 2103452"/>
              <a:gd name="connsiteY0" fmla="*/ 0 h 6867525"/>
              <a:gd name="connsiteX1" fmla="*/ 1418643 w 2103452"/>
              <a:gd name="connsiteY1" fmla="*/ 0 h 6867525"/>
              <a:gd name="connsiteX2" fmla="*/ 2103452 w 2103452"/>
              <a:gd name="connsiteY2" fmla="*/ 3433763 h 6867525"/>
              <a:gd name="connsiteX3" fmla="*/ 1600200 w 2103452"/>
              <a:gd name="connsiteY3" fmla="*/ 4622800 h 6867525"/>
              <a:gd name="connsiteX4" fmla="*/ 7952 w 2103452"/>
              <a:gd name="connsiteY4" fmla="*/ 6867525 h 6867525"/>
              <a:gd name="connsiteX5" fmla="*/ 0 w 2103452"/>
              <a:gd name="connsiteY5" fmla="*/ 4635500 h 6867525"/>
              <a:gd name="connsiteX6" fmla="*/ 7952 w 2103452"/>
              <a:gd name="connsiteY6" fmla="*/ 0 h 6867525"/>
              <a:gd name="connsiteX0" fmla="*/ 7952 w 2103452"/>
              <a:gd name="connsiteY0" fmla="*/ 0 h 4635500"/>
              <a:gd name="connsiteX1" fmla="*/ 1418643 w 2103452"/>
              <a:gd name="connsiteY1" fmla="*/ 0 h 4635500"/>
              <a:gd name="connsiteX2" fmla="*/ 2103452 w 2103452"/>
              <a:gd name="connsiteY2" fmla="*/ 3433763 h 4635500"/>
              <a:gd name="connsiteX3" fmla="*/ 1600200 w 2103452"/>
              <a:gd name="connsiteY3" fmla="*/ 4622800 h 4635500"/>
              <a:gd name="connsiteX4" fmla="*/ 0 w 2103452"/>
              <a:gd name="connsiteY4" fmla="*/ 4635500 h 4635500"/>
              <a:gd name="connsiteX5" fmla="*/ 7952 w 2103452"/>
              <a:gd name="connsiteY5" fmla="*/ 0 h 463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452" h="4635500">
                <a:moveTo>
                  <a:pt x="7952" y="0"/>
                </a:moveTo>
                <a:lnTo>
                  <a:pt x="1418643" y="0"/>
                </a:lnTo>
                <a:lnTo>
                  <a:pt x="2103452" y="3433763"/>
                </a:lnTo>
                <a:lnTo>
                  <a:pt x="1600200" y="4622800"/>
                </a:lnTo>
                <a:lnTo>
                  <a:pt x="0" y="4635500"/>
                </a:lnTo>
                <a:cubicBezTo>
                  <a:pt x="2651" y="3090333"/>
                  <a:pt x="5301" y="1545167"/>
                  <a:pt x="79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/>
          <p:cNvGrpSpPr/>
          <p:nvPr userDrawn="1">
            <p:custDataLst>
              <p:tags r:id="rId9"/>
            </p:custDataLst>
          </p:nvPr>
        </p:nvGrpSpPr>
        <p:grpSpPr>
          <a:xfrm>
            <a:off x="-1057274" y="-484331"/>
            <a:ext cx="3046330" cy="4954730"/>
            <a:chOff x="-1250950" y="-268289"/>
            <a:chExt cx="3263900" cy="53086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8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9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16" name="Rectangle 15"/>
          <p:cNvSpPr/>
          <p:nvPr userDrawn="1">
            <p:custDataLst>
              <p:tags r:id="rId10"/>
            </p:custDataLst>
          </p:nvPr>
        </p:nvSpPr>
        <p:spPr>
          <a:xfrm>
            <a:off x="1" y="4619624"/>
            <a:ext cx="9144000" cy="22431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pic>
        <p:nvPicPr>
          <p:cNvPr id="8" name="E719C35A-4CD6-4178-B0D0-8DA208F1799A" descr="E719C35A-4CD6-4178-B0D0-8DA208F1799A"/>
          <p:cNvPicPr>
            <a:picLocks noChangeAspect="1" noChangeArrowheads="1"/>
          </p:cNvPicPr>
          <p:nvPr userDrawn="1">
            <p:custDataLst>
              <p:tags r:id="rId11"/>
            </p:custDataLst>
          </p:nvPr>
        </p:nvPicPr>
        <p:blipFill rotWithShape="1">
          <a:blip r:embed="rId16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0" t="12070" r="20026" b="11812"/>
          <a:stretch/>
        </p:blipFill>
        <p:spPr bwMode="auto">
          <a:xfrm>
            <a:off x="5498248" y="5557688"/>
            <a:ext cx="1122645" cy="10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http://www.mininterior.gov.co/sites/default/files/galeria-imagenes/2014-logo_web_eslogan.png"/>
          <p:cNvPicPr>
            <a:picLocks noChangeAspect="1" noChangeArrowheads="1"/>
          </p:cNvPicPr>
          <p:nvPr userDrawn="1">
            <p:custDataLst>
              <p:tags r:id="rId12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593" y="5666307"/>
            <a:ext cx="1733700" cy="82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 userDrawn="1"/>
        </p:nvSpPr>
        <p:spPr>
          <a:xfrm>
            <a:off x="0" y="4617720"/>
            <a:ext cx="9144001" cy="47625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81467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8254186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6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5 Marcador de número de diapositiva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0588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ido,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3309448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1"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 userDrawn="1">
            <p:custDataLst>
              <p:tags r:id="rId3"/>
            </p:custDataLst>
          </p:nvPr>
        </p:nvSpPr>
        <p:spPr>
          <a:xfrm>
            <a:off x="477678" y="0"/>
            <a:ext cx="8666321" cy="1200149"/>
          </a:xfrm>
          <a:custGeom>
            <a:avLst/>
            <a:gdLst>
              <a:gd name="connsiteX0" fmla="*/ 0 w 8404860"/>
              <a:gd name="connsiteY0" fmla="*/ 0 h 1209674"/>
              <a:gd name="connsiteX1" fmla="*/ 8404860 w 8404860"/>
              <a:gd name="connsiteY1" fmla="*/ 0 h 1209674"/>
              <a:gd name="connsiteX2" fmla="*/ 8404860 w 8404860"/>
              <a:gd name="connsiteY2" fmla="*/ 1209674 h 1209674"/>
              <a:gd name="connsiteX3" fmla="*/ 0 w 8404860"/>
              <a:gd name="connsiteY3" fmla="*/ 1209674 h 1209674"/>
              <a:gd name="connsiteX4" fmla="*/ 0 w 8404860"/>
              <a:gd name="connsiteY4" fmla="*/ 0 h 1209674"/>
              <a:gd name="connsiteX0" fmla="*/ 0 w 8656320"/>
              <a:gd name="connsiteY0" fmla="*/ 0 h 1217294"/>
              <a:gd name="connsiteX1" fmla="*/ 8656320 w 8656320"/>
              <a:gd name="connsiteY1" fmla="*/ 7620 h 1217294"/>
              <a:gd name="connsiteX2" fmla="*/ 8656320 w 8656320"/>
              <a:gd name="connsiteY2" fmla="*/ 1217294 h 1217294"/>
              <a:gd name="connsiteX3" fmla="*/ 251460 w 8656320"/>
              <a:gd name="connsiteY3" fmla="*/ 1217294 h 1217294"/>
              <a:gd name="connsiteX4" fmla="*/ 0 w 8656320"/>
              <a:gd name="connsiteY4" fmla="*/ 0 h 1217294"/>
              <a:gd name="connsiteX0" fmla="*/ 0 w 8663940"/>
              <a:gd name="connsiteY0" fmla="*/ 15240 h 1209674"/>
              <a:gd name="connsiteX1" fmla="*/ 8663940 w 8663940"/>
              <a:gd name="connsiteY1" fmla="*/ 0 h 1209674"/>
              <a:gd name="connsiteX2" fmla="*/ 8663940 w 8663940"/>
              <a:gd name="connsiteY2" fmla="*/ 1209674 h 1209674"/>
              <a:gd name="connsiteX3" fmla="*/ 259080 w 8663940"/>
              <a:gd name="connsiteY3" fmla="*/ 1209674 h 1209674"/>
              <a:gd name="connsiteX4" fmla="*/ 0 w 8663940"/>
              <a:gd name="connsiteY4" fmla="*/ 15240 h 1209674"/>
              <a:gd name="connsiteX0" fmla="*/ 0 w 8656796"/>
              <a:gd name="connsiteY0" fmla="*/ 5715 h 1209674"/>
              <a:gd name="connsiteX1" fmla="*/ 8656796 w 8656796"/>
              <a:gd name="connsiteY1" fmla="*/ 0 h 1209674"/>
              <a:gd name="connsiteX2" fmla="*/ 8656796 w 8656796"/>
              <a:gd name="connsiteY2" fmla="*/ 1209674 h 1209674"/>
              <a:gd name="connsiteX3" fmla="*/ 251936 w 8656796"/>
              <a:gd name="connsiteY3" fmla="*/ 1209674 h 1209674"/>
              <a:gd name="connsiteX4" fmla="*/ 0 w 8656796"/>
              <a:gd name="connsiteY4" fmla="*/ 5715 h 1209674"/>
              <a:gd name="connsiteX0" fmla="*/ 0 w 8656796"/>
              <a:gd name="connsiteY0" fmla="*/ 8096 h 1209674"/>
              <a:gd name="connsiteX1" fmla="*/ 8656796 w 8656796"/>
              <a:gd name="connsiteY1" fmla="*/ 0 h 1209674"/>
              <a:gd name="connsiteX2" fmla="*/ 8656796 w 8656796"/>
              <a:gd name="connsiteY2" fmla="*/ 1209674 h 1209674"/>
              <a:gd name="connsiteX3" fmla="*/ 251936 w 8656796"/>
              <a:gd name="connsiteY3" fmla="*/ 1209674 h 1209674"/>
              <a:gd name="connsiteX4" fmla="*/ 0 w 8656796"/>
              <a:gd name="connsiteY4" fmla="*/ 8096 h 1209674"/>
              <a:gd name="connsiteX0" fmla="*/ 0 w 8666321"/>
              <a:gd name="connsiteY0" fmla="*/ 0 h 1211103"/>
              <a:gd name="connsiteX1" fmla="*/ 8666321 w 8666321"/>
              <a:gd name="connsiteY1" fmla="*/ 1429 h 1211103"/>
              <a:gd name="connsiteX2" fmla="*/ 8666321 w 8666321"/>
              <a:gd name="connsiteY2" fmla="*/ 1211103 h 1211103"/>
              <a:gd name="connsiteX3" fmla="*/ 261461 w 8666321"/>
              <a:gd name="connsiteY3" fmla="*/ 1211103 h 1211103"/>
              <a:gd name="connsiteX4" fmla="*/ 0 w 8666321"/>
              <a:gd name="connsiteY4" fmla="*/ 0 h 121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66321" h="1211103">
                <a:moveTo>
                  <a:pt x="0" y="0"/>
                </a:moveTo>
                <a:lnTo>
                  <a:pt x="8666321" y="1429"/>
                </a:lnTo>
                <a:lnTo>
                  <a:pt x="8666321" y="1211103"/>
                </a:lnTo>
                <a:lnTo>
                  <a:pt x="261461" y="1211103"/>
                </a:lnTo>
                <a:lnTo>
                  <a:pt x="0" y="0"/>
                </a:lnTo>
                <a:close/>
              </a:path>
            </a:pathLst>
          </a:custGeom>
          <a:solidFill>
            <a:srgbClr val="E4E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19150" y="433512"/>
            <a:ext cx="7738274" cy="748669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2" name="Group 21"/>
          <p:cNvGrpSpPr/>
          <p:nvPr userDrawn="1">
            <p:custDataLst>
              <p:tags r:id="rId5"/>
            </p:custDataLst>
          </p:nvPr>
        </p:nvGrpSpPr>
        <p:grpSpPr>
          <a:xfrm>
            <a:off x="-352425" y="-398782"/>
            <a:ext cx="983076" cy="1598932"/>
            <a:chOff x="-1250950" y="-268289"/>
            <a:chExt cx="3263900" cy="53086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23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4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14" name="Rectangle 13"/>
          <p:cNvSpPr/>
          <p:nvPr userDrawn="1">
            <p:custDataLst>
              <p:tags r:id="rId6"/>
            </p:custDataLst>
          </p:nvPr>
        </p:nvSpPr>
        <p:spPr>
          <a:xfrm rot="10800000" flipH="1" flipV="1">
            <a:off x="-1" y="6724298"/>
            <a:ext cx="7038975" cy="1412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6693696" y="6197601"/>
            <a:ext cx="1863728" cy="667386"/>
            <a:chOff x="6855280" y="6288821"/>
            <a:chExt cx="1703774" cy="576165"/>
          </a:xfrm>
        </p:grpSpPr>
        <p:pic>
          <p:nvPicPr>
            <p:cNvPr id="16" name="E719C35A-4CD6-4178-B0D0-8DA208F1799A" descr="E719C35A-4CD6-4178-B0D0-8DA208F1799A"/>
            <p:cNvPicPr>
              <a:picLocks noChangeAspect="1" noChangeArrowheads="1"/>
            </p:cNvPicPr>
            <p:nvPr>
              <p:custDataLst>
                <p:tags r:id="rId7"/>
              </p:custDataLst>
            </p:nvPr>
          </p:nvPicPr>
          <p:blipFill rotWithShape="1">
            <a:blip r:embed="rId12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6855280" y="6288821"/>
              <a:ext cx="618324" cy="576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7" descr="http://www.mininterior.gov.co/sites/default/files/galeria-imagenes/2014-logo_web_eslogan.png"/>
            <p:cNvPicPr>
              <a:picLocks noChangeAspect="1" noChangeArrowheads="1"/>
            </p:cNvPicPr>
            <p:nvPr userDrawn="1">
              <p:custDataLst>
                <p:tags r:id="rId8"/>
              </p:custDataLst>
            </p:nvPr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5909" y="6363329"/>
              <a:ext cx="973145" cy="465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8089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3204726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39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5 Marcador de número de diapositiva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201F2-EFDD-4C4F-8749-0371D46E11D1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99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ci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472275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7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06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1 Título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374900" y="3683000"/>
            <a:ext cx="5956300" cy="1016000"/>
          </a:xfrm>
        </p:spPr>
        <p:txBody>
          <a:bodyPr anchor="t"/>
          <a:lstStyle>
            <a:lvl1pPr algn="l">
              <a:defRPr sz="3200" b="1" cap="none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pic>
        <p:nvPicPr>
          <p:cNvPr id="11" name="E719C35A-4CD6-4178-B0D0-8DA208F1799A" descr="E719C35A-4CD6-4178-B0D0-8DA208F1799A"/>
          <p:cNvPicPr>
            <a:picLocks noChangeAspect="1" noChangeArrowheads="1"/>
          </p:cNvPicPr>
          <p:nvPr userDrawn="1">
            <p:custDataLst>
              <p:tags r:id="rId5"/>
            </p:custDataLst>
          </p:nvPr>
        </p:nvPicPr>
        <p:blipFill rotWithShape="1">
          <a:blip r:embed="rId11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0" t="12070" r="20026" b="11812"/>
          <a:stretch/>
        </p:blipFill>
        <p:spPr bwMode="auto">
          <a:xfrm>
            <a:off x="5358548" y="5811900"/>
            <a:ext cx="1122645" cy="10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http://www.mininterior.gov.co/sites/default/files/galeria-imagenes/2014-logo_web_eslogan.png"/>
          <p:cNvPicPr>
            <a:picLocks noChangeAspect="1" noChangeArrowheads="1"/>
          </p:cNvPicPr>
          <p:nvPr userDrawn="1">
            <p:custDataLst>
              <p:tags r:id="rId6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893" y="5920519"/>
            <a:ext cx="1733700" cy="82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 userDrawn="1">
            <p:custDataLst>
              <p:tags r:id="rId7"/>
            </p:custDataLst>
          </p:nvPr>
        </p:nvGrpSpPr>
        <p:grpSpPr>
          <a:xfrm>
            <a:off x="391016" y="4632333"/>
            <a:ext cx="1368413" cy="2225667"/>
            <a:chOff x="-1250950" y="-268289"/>
            <a:chExt cx="3263900" cy="5308600"/>
          </a:xfrm>
          <a:solidFill>
            <a:schemeClr val="accent5">
              <a:lumMod val="60000"/>
              <a:lumOff val="40000"/>
              <a:alpha val="50000"/>
            </a:schemeClr>
          </a:solidFill>
        </p:grpSpPr>
        <p:sp>
          <p:nvSpPr>
            <p:cNvPr id="13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4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995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tags" Target="../tags/tag7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12" Type="http://schemas.openxmlformats.org/officeDocument/2006/relationships/tags" Target="../tags/tag6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9.xml"/><Relationship Id="rId10" Type="http://schemas.openxmlformats.org/officeDocument/2006/relationships/tags" Target="../tags/tag4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Relationship Id="rId14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22615365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2 Marcador de texto"/>
          <p:cNvSpPr>
            <a:spLocks noGrp="1"/>
          </p:cNvSpPr>
          <p:nvPr>
            <p:ph type="body" idx="1"/>
            <p:custDataLst>
              <p:tags r:id="rId9"/>
            </p:custDataLst>
          </p:nvPr>
        </p:nvSpPr>
        <p:spPr bwMode="auto">
          <a:xfrm>
            <a:off x="286246" y="1250344"/>
            <a:ext cx="8579458" cy="4969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  <p:custDataLst>
              <p:tags r:id="rId10"/>
            </p:custDataLst>
          </p:nvPr>
        </p:nvSpPr>
        <p:spPr>
          <a:xfrm>
            <a:off x="8674100" y="6451341"/>
            <a:ext cx="432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+mj-lt"/>
                <a:cs typeface="+mn-cs"/>
                <a:sym typeface="Candara"/>
              </a:defRPr>
            </a:lvl1pPr>
          </a:lstStyle>
          <a:p>
            <a:pPr>
              <a:defRPr/>
            </a:pPr>
            <a:fld id="{CC308BA6-CE2B-4543-82B0-7E6DCE132E0F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grpSp>
        <p:nvGrpSpPr>
          <p:cNvPr id="2" name="Group 1"/>
          <p:cNvGrpSpPr/>
          <p:nvPr userDrawn="1"/>
        </p:nvGrpSpPr>
        <p:grpSpPr>
          <a:xfrm>
            <a:off x="6693696" y="6197601"/>
            <a:ext cx="1863728" cy="667386"/>
            <a:chOff x="6855280" y="6288821"/>
            <a:chExt cx="1703774" cy="576165"/>
          </a:xfrm>
        </p:grpSpPr>
        <p:pic>
          <p:nvPicPr>
            <p:cNvPr id="1031" name="E719C35A-4CD6-4178-B0D0-8DA208F1799A" descr="E719C35A-4CD6-4178-B0D0-8DA208F1799A"/>
            <p:cNvPicPr>
              <a:picLocks noChangeAspect="1" noChangeArrowheads="1"/>
            </p:cNvPicPr>
            <p:nvPr>
              <p:custDataLst>
                <p:tags r:id="rId14"/>
              </p:custDataLst>
            </p:nvPr>
          </p:nvPicPr>
          <p:blipFill rotWithShape="1">
            <a:blip r:embed="rId18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6855280" y="6288821"/>
              <a:ext cx="618324" cy="576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http://www.mininterior.gov.co/sites/default/files/galeria-imagenes/2014-logo_web_eslogan.png"/>
            <p:cNvPicPr>
              <a:picLocks noChangeAspect="1" noChangeArrowheads="1"/>
            </p:cNvPicPr>
            <p:nvPr userDrawn="1">
              <p:custDataLst>
                <p:tags r:id="rId15"/>
              </p:custDataLst>
            </p:nvPr>
          </p:nvPicPr>
          <p:blipFill>
            <a:blip r:embed="rId19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5909" y="6363329"/>
              <a:ext cx="973145" cy="465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26" name="1 Marcador de título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 bwMode="auto">
          <a:xfrm>
            <a:off x="286246" y="262340"/>
            <a:ext cx="8595361" cy="74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19" name="Rectangle 18"/>
          <p:cNvSpPr/>
          <p:nvPr userDrawn="1">
            <p:custDataLst>
              <p:tags r:id="rId12"/>
            </p:custDataLst>
          </p:nvPr>
        </p:nvSpPr>
        <p:spPr>
          <a:xfrm rot="10800000" flipH="1" flipV="1">
            <a:off x="285252" y="1059059"/>
            <a:ext cx="8589667" cy="4572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12" name="Rectangle 11"/>
          <p:cNvSpPr/>
          <p:nvPr userDrawn="1">
            <p:custDataLst>
              <p:tags r:id="rId13"/>
            </p:custDataLst>
          </p:nvPr>
        </p:nvSpPr>
        <p:spPr>
          <a:xfrm rot="10800000" flipH="1" flipV="1">
            <a:off x="0" y="6716678"/>
            <a:ext cx="6577014" cy="1412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78115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73" r:id="rId3"/>
    <p:sldLayoutId id="2147483667" r:id="rId4"/>
    <p:sldLayoutId id="2147483674" r:id="rId5"/>
  </p:sldLayoutIdLst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accent4"/>
          </a:solidFill>
          <a:latin typeface="Candara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177800" indent="-177800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charset="0"/>
        <a:buChar char="•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1pPr>
      <a:lvl2pPr marL="342900" indent="-168275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charset="0"/>
        <a:buChar char="–"/>
        <a:defRPr sz="1600" kern="1200">
          <a:solidFill>
            <a:schemeClr val="tx1"/>
          </a:solidFill>
          <a:latin typeface="+mj-lt"/>
          <a:ea typeface="+mn-ea"/>
          <a:cs typeface="+mn-cs"/>
        </a:defRPr>
      </a:lvl2pPr>
      <a:lvl3pPr marL="517525" indent="-174625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685800" indent="-168275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charset="0"/>
        <a:buChar char="–"/>
        <a:tabLst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860425" indent="-174625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charset="0"/>
        <a:buChar char="»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7" Type="http://schemas.openxmlformats.org/officeDocument/2006/relationships/image" Target="../media/image1.emf"/><Relationship Id="rId2" Type="http://schemas.openxmlformats.org/officeDocument/2006/relationships/tags" Target="../tags/tag39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Object 12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692862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itle 38"/>
          <p:cNvSpPr>
            <a:spLocks noGrp="1"/>
          </p:cNvSpPr>
          <p:nvPr>
            <p:ph type="ctrTitle"/>
          </p:nvPr>
        </p:nvSpPr>
        <p:spPr>
          <a:xfrm>
            <a:off x="2313084" y="1690686"/>
            <a:ext cx="583311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ESTADISTICAS GESTIÓN DEL TALENTO HUMANO.</a:t>
            </a:r>
          </a:p>
        </p:txBody>
      </p:sp>
      <p:sp>
        <p:nvSpPr>
          <p:cNvPr id="132" name="Text Placeholder 131"/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2313084" y="4248150"/>
            <a:ext cx="3219450" cy="361950"/>
          </a:xfrm>
        </p:spPr>
        <p:txBody>
          <a:bodyPr/>
          <a:lstStyle/>
          <a:p>
            <a:r>
              <a:rPr lang="es-ES" dirty="0"/>
              <a:t>Diciembre 31 de 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85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Declaración bienes y rentas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7832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11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Declaración bienes y rentas-2017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618214"/>
              </p:ext>
            </p:extLst>
          </p:nvPr>
        </p:nvGraphicFramePr>
        <p:xfrm>
          <a:off x="596613" y="1634391"/>
          <a:ext cx="7385851" cy="3329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75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6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es-CO" sz="1600" dirty="0"/>
                    </a:p>
                    <a:p>
                      <a:pPr algn="ctr"/>
                      <a:r>
                        <a:rPr lang="es-CO" sz="1600" dirty="0"/>
                        <a:t>NIVEL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de funcionarios a los que se les expidió al ingreso declaración de bienes y rentas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de declaraciones actualizadas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CO" sz="1600" b="1" dirty="0"/>
                        <a:t>Directivo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Asesor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Técnico* (Técnico Asistencial)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6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CO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Asistencial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280">
                <a:tc grid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/>
                        <a:t>236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ítulo 2"/>
          <p:cNvSpPr txBox="1">
            <a:spLocks/>
          </p:cNvSpPr>
          <p:nvPr/>
        </p:nvSpPr>
        <p:spPr bwMode="auto">
          <a:xfrm>
            <a:off x="388555" y="5475157"/>
            <a:ext cx="7747527" cy="51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2"/>
                </a:solidFill>
                <a:latin typeface="Candara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" sz="1200" dirty="0">
                <a:sym typeface="Candara"/>
              </a:rPr>
              <a:t>* Incluye asistenciales (secretarias, conductores, mensajeros, archivistas etc.)</a:t>
            </a:r>
            <a:br>
              <a:rPr lang="es-ES" sz="1200" dirty="0">
                <a:sym typeface="Candara"/>
              </a:rPr>
            </a:b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240754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Funcionarios capacitados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108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13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88798" y="404217"/>
            <a:ext cx="8595361" cy="789709"/>
          </a:xfrm>
        </p:spPr>
        <p:txBody>
          <a:bodyPr/>
          <a:lstStyle/>
          <a:p>
            <a:r>
              <a:rPr lang="es-ES" dirty="0">
                <a:sym typeface="Candara"/>
              </a:rPr>
              <a:t>Funcionarios capacitados-2017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FFE3948-EEFA-4A07-B8ED-5AA09EC73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863112"/>
              </p:ext>
            </p:extLst>
          </p:nvPr>
        </p:nvGraphicFramePr>
        <p:xfrm>
          <a:off x="172278" y="1193927"/>
          <a:ext cx="8711881" cy="5055484"/>
        </p:xfrm>
        <a:graphic>
          <a:graphicData uri="http://schemas.openxmlformats.org/drawingml/2006/table">
            <a:tbl>
              <a:tblPr/>
              <a:tblGrid>
                <a:gridCol w="1899565">
                  <a:extLst>
                    <a:ext uri="{9D8B030D-6E8A-4147-A177-3AD203B41FA5}">
                      <a16:colId xmlns:a16="http://schemas.microsoft.com/office/drawing/2014/main" val="3199436722"/>
                    </a:ext>
                  </a:extLst>
                </a:gridCol>
                <a:gridCol w="1899565">
                  <a:extLst>
                    <a:ext uri="{9D8B030D-6E8A-4147-A177-3AD203B41FA5}">
                      <a16:colId xmlns:a16="http://schemas.microsoft.com/office/drawing/2014/main" val="3263407977"/>
                    </a:ext>
                  </a:extLst>
                </a:gridCol>
                <a:gridCol w="522381">
                  <a:extLst>
                    <a:ext uri="{9D8B030D-6E8A-4147-A177-3AD203B41FA5}">
                      <a16:colId xmlns:a16="http://schemas.microsoft.com/office/drawing/2014/main" val="2931770830"/>
                    </a:ext>
                  </a:extLst>
                </a:gridCol>
                <a:gridCol w="220824">
                  <a:extLst>
                    <a:ext uri="{9D8B030D-6E8A-4147-A177-3AD203B41FA5}">
                      <a16:colId xmlns:a16="http://schemas.microsoft.com/office/drawing/2014/main" val="820287874"/>
                    </a:ext>
                  </a:extLst>
                </a:gridCol>
                <a:gridCol w="208952">
                  <a:extLst>
                    <a:ext uri="{9D8B030D-6E8A-4147-A177-3AD203B41FA5}">
                      <a16:colId xmlns:a16="http://schemas.microsoft.com/office/drawing/2014/main" val="3489326749"/>
                    </a:ext>
                  </a:extLst>
                </a:gridCol>
                <a:gridCol w="876175">
                  <a:extLst>
                    <a:ext uri="{9D8B030D-6E8A-4147-A177-3AD203B41FA5}">
                      <a16:colId xmlns:a16="http://schemas.microsoft.com/office/drawing/2014/main" val="1452639393"/>
                    </a:ext>
                  </a:extLst>
                </a:gridCol>
                <a:gridCol w="180459">
                  <a:extLst>
                    <a:ext uri="{9D8B030D-6E8A-4147-A177-3AD203B41FA5}">
                      <a16:colId xmlns:a16="http://schemas.microsoft.com/office/drawing/2014/main" val="3821990812"/>
                    </a:ext>
                  </a:extLst>
                </a:gridCol>
                <a:gridCol w="294433">
                  <a:extLst>
                    <a:ext uri="{9D8B030D-6E8A-4147-A177-3AD203B41FA5}">
                      <a16:colId xmlns:a16="http://schemas.microsoft.com/office/drawing/2014/main" val="2199124657"/>
                    </a:ext>
                  </a:extLst>
                </a:gridCol>
                <a:gridCol w="180459">
                  <a:extLst>
                    <a:ext uri="{9D8B030D-6E8A-4147-A177-3AD203B41FA5}">
                      <a16:colId xmlns:a16="http://schemas.microsoft.com/office/drawing/2014/main" val="1140398016"/>
                    </a:ext>
                  </a:extLst>
                </a:gridCol>
                <a:gridCol w="192331">
                  <a:extLst>
                    <a:ext uri="{9D8B030D-6E8A-4147-A177-3AD203B41FA5}">
                      <a16:colId xmlns:a16="http://schemas.microsoft.com/office/drawing/2014/main" val="2919465332"/>
                    </a:ext>
                  </a:extLst>
                </a:gridCol>
                <a:gridCol w="275437">
                  <a:extLst>
                    <a:ext uri="{9D8B030D-6E8A-4147-A177-3AD203B41FA5}">
                      <a16:colId xmlns:a16="http://schemas.microsoft.com/office/drawing/2014/main" val="210645449"/>
                    </a:ext>
                  </a:extLst>
                </a:gridCol>
                <a:gridCol w="218450">
                  <a:extLst>
                    <a:ext uri="{9D8B030D-6E8A-4147-A177-3AD203B41FA5}">
                      <a16:colId xmlns:a16="http://schemas.microsoft.com/office/drawing/2014/main" val="4286431893"/>
                    </a:ext>
                  </a:extLst>
                </a:gridCol>
                <a:gridCol w="218450">
                  <a:extLst>
                    <a:ext uri="{9D8B030D-6E8A-4147-A177-3AD203B41FA5}">
                      <a16:colId xmlns:a16="http://schemas.microsoft.com/office/drawing/2014/main" val="3170750915"/>
                    </a:ext>
                  </a:extLst>
                </a:gridCol>
                <a:gridCol w="218450">
                  <a:extLst>
                    <a:ext uri="{9D8B030D-6E8A-4147-A177-3AD203B41FA5}">
                      <a16:colId xmlns:a16="http://schemas.microsoft.com/office/drawing/2014/main" val="2185970350"/>
                    </a:ext>
                  </a:extLst>
                </a:gridCol>
                <a:gridCol w="249318">
                  <a:extLst>
                    <a:ext uri="{9D8B030D-6E8A-4147-A177-3AD203B41FA5}">
                      <a16:colId xmlns:a16="http://schemas.microsoft.com/office/drawing/2014/main" val="2578240726"/>
                    </a:ext>
                  </a:extLst>
                </a:gridCol>
                <a:gridCol w="265939">
                  <a:extLst>
                    <a:ext uri="{9D8B030D-6E8A-4147-A177-3AD203B41FA5}">
                      <a16:colId xmlns:a16="http://schemas.microsoft.com/office/drawing/2014/main" val="2555708100"/>
                    </a:ext>
                  </a:extLst>
                </a:gridCol>
                <a:gridCol w="163837">
                  <a:extLst>
                    <a:ext uri="{9D8B030D-6E8A-4147-A177-3AD203B41FA5}">
                      <a16:colId xmlns:a16="http://schemas.microsoft.com/office/drawing/2014/main" val="3026827494"/>
                    </a:ext>
                  </a:extLst>
                </a:gridCol>
                <a:gridCol w="626856">
                  <a:extLst>
                    <a:ext uri="{9D8B030D-6E8A-4147-A177-3AD203B41FA5}">
                      <a16:colId xmlns:a16="http://schemas.microsoft.com/office/drawing/2014/main" val="108476040"/>
                    </a:ext>
                  </a:extLst>
                </a:gridCol>
              </a:tblGrid>
              <a:tr h="4523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Tema de la capacitación</a:t>
                      </a:r>
                    </a:p>
                  </a:txBody>
                  <a:tcPr marL="6720" marR="6720" marT="67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de la capacitación</a:t>
                      </a:r>
                    </a:p>
                  </a:txBody>
                  <a:tcPr marL="6720" marR="6720" marT="67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de horas de la capacitación</a:t>
                      </a:r>
                    </a:p>
                  </a:txBody>
                  <a:tcPr marL="6720" marR="6720" marT="67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386295"/>
                          </a:solidFill>
                          <a:effectLst/>
                          <a:latin typeface="Calibri" panose="020F0502020204030204" pitchFamily="34" charset="0"/>
                        </a:rPr>
                        <a:t>Interna</a:t>
                      </a:r>
                    </a:p>
                  </a:txBody>
                  <a:tcPr marL="6720" marR="6720" marT="67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D4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386295"/>
                          </a:solidFill>
                          <a:effectLst/>
                          <a:latin typeface="Calibri" panose="020F0502020204030204" pitchFamily="34" charset="0"/>
                        </a:rPr>
                        <a:t>Externa</a:t>
                      </a:r>
                    </a:p>
                  </a:txBody>
                  <a:tcPr marL="6720" marR="6720" marT="67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D4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Fecha</a:t>
                      </a:r>
                    </a:p>
                  </a:txBody>
                  <a:tcPr marL="6720" marR="6720" marT="67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SUPERVISOR</a:t>
                      </a:r>
                    </a:p>
                  </a:txBody>
                  <a:tcPr marL="6720" marR="6720" marT="67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APOYO A LA SUPERVISION</a:t>
                      </a:r>
                    </a:p>
                  </a:txBody>
                  <a:tcPr marL="6720" marR="6720" marT="67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Directivo</a:t>
                      </a:r>
                    </a:p>
                  </a:txBody>
                  <a:tcPr marL="6720" marR="6720" marT="67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Asesor</a:t>
                      </a:r>
                    </a:p>
                  </a:txBody>
                  <a:tcPr marL="6720" marR="6720" marT="67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Profesional</a:t>
                      </a:r>
                    </a:p>
                  </a:txBody>
                  <a:tcPr marL="6720" marR="6720" marT="67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Técnico</a:t>
                      </a:r>
                    </a:p>
                  </a:txBody>
                  <a:tcPr marL="6720" marR="6720" marT="67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A. Misional</a:t>
                      </a:r>
                    </a:p>
                  </a:txBody>
                  <a:tcPr marL="6720" marR="6720" marT="67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A. Apoyo</a:t>
                      </a:r>
                    </a:p>
                  </a:txBody>
                  <a:tcPr marL="6720" marR="6720" marT="67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Provisional</a:t>
                      </a:r>
                    </a:p>
                  </a:txBody>
                  <a:tcPr marL="6720" marR="6720" marT="67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Contratista</a:t>
                      </a:r>
                    </a:p>
                  </a:txBody>
                  <a:tcPr marL="6720" marR="6720" marT="67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Temporal</a:t>
                      </a:r>
                    </a:p>
                  </a:txBody>
                  <a:tcPr marL="6720" marR="6720" marT="67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 funcionarios capacitados por tema.</a:t>
                      </a:r>
                    </a:p>
                  </a:txBody>
                  <a:tcPr marL="6720" marR="6720" marT="67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941339"/>
                  </a:ext>
                </a:extLst>
              </a:tr>
              <a:tr h="135718">
                <a:tc rowSpan="6"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ADMINISTRATIVA</a:t>
                      </a:r>
                    </a:p>
                  </a:txBody>
                  <a:tcPr marL="6720" marR="6720" marT="67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ORFEO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Enero-Diciembre 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140870"/>
                  </a:ext>
                </a:extLst>
              </a:tr>
              <a:tr h="1357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ADOPCIÓN OFFICE 365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Junio-Julio 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502639"/>
                  </a:ext>
                </a:extLst>
              </a:tr>
              <a:tr h="19679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CALIDAD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Enero-Diciembre 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389104"/>
                  </a:ext>
                </a:extLst>
              </a:tr>
              <a:tr h="27143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SEGURIDAD Y SALUD EN EL TRABAJO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Enero-Diciembre 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55168"/>
                  </a:ext>
                </a:extLst>
              </a:tr>
              <a:tr h="1357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PROTECCION DE DATOS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160215"/>
                  </a:ext>
                </a:extLst>
              </a:tr>
              <a:tr h="26146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PRESENTACIONES EFECTIVAS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Enero-Diciembre 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784713"/>
                  </a:ext>
                </a:extLst>
              </a:tr>
              <a:tr h="271436"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FINANCIERA</a:t>
                      </a:r>
                    </a:p>
                  </a:txBody>
                  <a:tcPr marL="6720" marR="6720" marT="67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GERENCIA DE PROYECTOS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Enero-Diciembre 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566789"/>
                  </a:ext>
                </a:extLst>
              </a:tr>
              <a:tr h="13571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6720" marR="6720" marT="67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SEGURIDAD VIAL 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92705"/>
                  </a:ext>
                </a:extLst>
              </a:tr>
              <a:tr h="27143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ASPECTOS GENERALES DE UN AEROPUERTO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066852"/>
                  </a:ext>
                </a:extLst>
              </a:tr>
              <a:tr h="25301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REDACCION DE INFORMES Y ORTOGRAFÍA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80374"/>
                  </a:ext>
                </a:extLst>
              </a:tr>
              <a:tr h="271436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CONTRATACION  PÚBLICA</a:t>
                      </a:r>
                    </a:p>
                  </a:txBody>
                  <a:tcPr marL="6720" marR="6720" marT="67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 CURSO SUPERVISIÓN DE CONTRATOS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Enero-Diciembre 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401115"/>
                  </a:ext>
                </a:extLst>
              </a:tr>
              <a:tr h="1357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ACTUALIZACIÓN JURÍDICA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883112"/>
                  </a:ext>
                </a:extLst>
              </a:tr>
              <a:tr h="1357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SECOP II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712338"/>
                  </a:ext>
                </a:extLst>
              </a:tr>
              <a:tr h="13571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CULTURA ORGANIZACIONAL</a:t>
                      </a:r>
                    </a:p>
                  </a:txBody>
                  <a:tcPr marL="6720" marR="6720" marT="67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 INDUCCIÓN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Enero-Diciembre 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442177"/>
                  </a:ext>
                </a:extLst>
              </a:tr>
              <a:tr h="26465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REINDUCCIÓN: EVALUACIÓN DEL DESEMPEÑO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288290"/>
                  </a:ext>
                </a:extLst>
              </a:tr>
              <a:tr h="1357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COMUNICACIÓN INSTITUCIONAL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725773"/>
                  </a:ext>
                </a:extLst>
              </a:tr>
              <a:tr h="261462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TALENTO HUMANO</a:t>
                      </a:r>
                    </a:p>
                  </a:txBody>
                  <a:tcPr marL="6720" marR="6720" marT="67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CONVERSATORIO POR UNA VIDA SIN VIOLENCIA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178633"/>
                  </a:ext>
                </a:extLst>
              </a:tr>
              <a:tr h="1357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LIDERAZGO EN TACONES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5457263"/>
                  </a:ext>
                </a:extLst>
              </a:tr>
              <a:tr h="27143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PRINCIPIOS Y VALORES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40976"/>
                  </a:ext>
                </a:extLst>
              </a:tr>
              <a:tr h="278222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LUCHA ANTICORRUPCION ANTICORRUPCIÓN / ATENCIÓN AL CIUDADANO / PARTICIPACION CIUDADANA</a:t>
                      </a:r>
                    </a:p>
                  </a:txBody>
                  <a:tcPr marL="6720" marR="6720" marT="67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FORMACION VIRTUAL: ATENCIÓN AL CIUDADANO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Enero-Diciembre 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289732"/>
                  </a:ext>
                </a:extLst>
              </a:tr>
              <a:tr h="1357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EN LINEA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407745"/>
                  </a:ext>
                </a:extLst>
              </a:tr>
              <a:tr h="1357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CINE MATINE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 - Mayo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410830"/>
                  </a:ext>
                </a:extLst>
              </a:tr>
              <a:tr h="2375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MEJORAMIENTO</a:t>
                      </a:r>
                    </a:p>
                  </a:txBody>
                  <a:tcPr marL="6720" marR="6720" marT="6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720" marR="6720" marT="67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094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16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Planta de personal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287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3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49873"/>
            <a:ext cx="8595361" cy="567035"/>
          </a:xfrm>
        </p:spPr>
        <p:txBody>
          <a:bodyPr/>
          <a:lstStyle/>
          <a:p>
            <a:r>
              <a:rPr lang="es-ES" dirty="0">
                <a:sym typeface="Candara"/>
              </a:rPr>
              <a:t>Planta de personal aprobada-2017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163511"/>
              </p:ext>
            </p:extLst>
          </p:nvPr>
        </p:nvGraphicFramePr>
        <p:xfrm>
          <a:off x="596613" y="1157416"/>
          <a:ext cx="7992210" cy="4649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9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55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es-CO" sz="1600" dirty="0"/>
                    </a:p>
                    <a:p>
                      <a:endParaRPr lang="es-CO" sz="1600" dirty="0"/>
                    </a:p>
                    <a:p>
                      <a:pPr algn="ctr"/>
                      <a:r>
                        <a:rPr lang="es-CO" sz="1600" dirty="0"/>
                        <a:t>NIVEL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 de cargos establecidos por la planta de personal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de cargos provistos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 de cargos vacantes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ingresos o vinculaciones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CO" sz="1600" b="1" dirty="0"/>
                        <a:t>Directivo (Presidente y Vicepresidentes)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Asesor (Gerentes, Jefes de oficina y Expertos)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Profesional (Gestores y Analistas)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Técnico* (Técnico Asistencial)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6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CO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Asistencial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280">
                <a:tc grid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ítulo 2"/>
          <p:cNvSpPr txBox="1">
            <a:spLocks/>
          </p:cNvSpPr>
          <p:nvPr/>
        </p:nvSpPr>
        <p:spPr bwMode="auto">
          <a:xfrm>
            <a:off x="596613" y="6114919"/>
            <a:ext cx="8595361" cy="51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2"/>
                </a:solidFill>
                <a:latin typeface="Candara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" sz="1200" dirty="0">
                <a:sym typeface="Candara"/>
              </a:rPr>
              <a:t>* Incluye asistenciales (secretarias, conductores, mensajeros, archivistas etc.)</a:t>
            </a:r>
            <a:br>
              <a:rPr lang="es-ES" sz="1200" dirty="0">
                <a:sym typeface="Candara"/>
              </a:rPr>
            </a:b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157117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Funcionarios de libre nombramiento y remoción seleccionados por meritocracia.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8074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5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Funcionarios de libre nombramiento y remoción seleccionados por meritocracia-2017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475477"/>
              </p:ext>
            </p:extLst>
          </p:nvPr>
        </p:nvGraphicFramePr>
        <p:xfrm>
          <a:off x="1862074" y="2355360"/>
          <a:ext cx="5461287" cy="2062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5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1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CO" sz="1600" dirty="0"/>
                    </a:p>
                    <a:p>
                      <a:pPr algn="ctr"/>
                      <a:r>
                        <a:rPr lang="es-CO" sz="1600" dirty="0"/>
                        <a:t>NIVEL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 de funcionarios a los que se surtió un proceso de meritocrácia.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/>
                        <a:t>Directivo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Asesor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Técnico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13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Cargos por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6292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7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Cargos por nivel-2017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518735"/>
              </p:ext>
            </p:extLst>
          </p:nvPr>
        </p:nvGraphicFramePr>
        <p:xfrm>
          <a:off x="790831" y="1243252"/>
          <a:ext cx="7595287" cy="4876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93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5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Denominación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ingresos o vinculaciones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/>
                        <a:t>1.</a:t>
                      </a:r>
                      <a:r>
                        <a:rPr lang="es-CO" sz="1400" b="1" baseline="0" dirty="0"/>
                        <a:t> Funcionarios en la planta de personal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Funcionarios inscritos en carrera administrativa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Funcionarios de libre nombramiento y remoción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Funcionarios ordenadores de gasto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Contratistas</a:t>
                      </a:r>
                      <a:r>
                        <a:rPr lang="es-CO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por servicios personales (persona natural-directa)</a:t>
                      </a:r>
                      <a:endParaRPr lang="es-CO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357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357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Contratistas</a:t>
                      </a:r>
                      <a:r>
                        <a:rPr lang="es-CO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por servicios personales (cooperación internacional y outsoursing)</a:t>
                      </a:r>
                      <a:endParaRPr lang="es-CO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Contratistas</a:t>
                      </a:r>
                      <a:r>
                        <a:rPr lang="es-CO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por servicios personales a través de outsoursing</a:t>
                      </a:r>
                      <a:endParaRPr lang="es-CO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Funcionarios</a:t>
                      </a:r>
                      <a:r>
                        <a:rPr lang="es-CO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catalogados como trabajadores oficiales</a:t>
                      </a:r>
                      <a:endParaRPr lang="es-CO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Funcionarios provisionales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153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Funcionarios temporales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15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Evaluación desempeño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6136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9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Evaluación desempeño-2017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975414"/>
              </p:ext>
            </p:extLst>
          </p:nvPr>
        </p:nvGraphicFramePr>
        <p:xfrm>
          <a:off x="596613" y="1634391"/>
          <a:ext cx="7992210" cy="3537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9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55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es-CO" sz="1600" dirty="0"/>
                    </a:p>
                    <a:p>
                      <a:endParaRPr lang="es-CO" sz="1600" dirty="0"/>
                    </a:p>
                    <a:p>
                      <a:pPr algn="ctr"/>
                      <a:r>
                        <a:rPr lang="es-CO" sz="1600" dirty="0"/>
                        <a:t>NIVEL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No. Libre nombramiento y remoción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No. Carrera administrativa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No. </a:t>
                      </a:r>
                    </a:p>
                    <a:p>
                      <a:pPr algn="ctr"/>
                      <a:r>
                        <a:rPr lang="es-CO" sz="1600" dirty="0"/>
                        <a:t>Provisionales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No.</a:t>
                      </a:r>
                    </a:p>
                    <a:p>
                      <a:pPr algn="ctr"/>
                      <a:r>
                        <a:rPr lang="es-CO" sz="1600" dirty="0"/>
                        <a:t>Temporales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CO" sz="1600" b="1" dirty="0"/>
                        <a:t>Directivo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Asesor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Técnico* (Técnico Asistencial)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6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CO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Asistencial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280">
                <a:tc grid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ítulo 2"/>
          <p:cNvSpPr txBox="1">
            <a:spLocks/>
          </p:cNvSpPr>
          <p:nvPr/>
        </p:nvSpPr>
        <p:spPr bwMode="auto">
          <a:xfrm>
            <a:off x="450900" y="5537503"/>
            <a:ext cx="8595361" cy="51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2"/>
                </a:solidFill>
                <a:latin typeface="Candara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" sz="1200" dirty="0">
                <a:sym typeface="Candara"/>
              </a:rPr>
              <a:t>* Incluye asistenciales (secretarias, conductores, mensajeros, archivistas etc.)</a:t>
            </a:r>
            <a:br>
              <a:rPr lang="es-ES" sz="1200" dirty="0">
                <a:sym typeface="Candara"/>
              </a:rPr>
            </a:b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181019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8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2.69891059609000020000E+000&quot;&gt;&lt;m_ppcolschidx val=&quot;0&quot;/&gt;&lt;m_rgb r=&quot;95&quot; g=&quot;b3&quot; b=&quot;d7&quot;/&gt;&lt;/elem&gt;&lt;elem m_fUsage=&quot;2.27611758283289990000E+000&quot;&gt;&lt;m_ppcolschidx val=&quot;0&quot;/&gt;&lt;m_rgb r=&quot;7f&quot; g=&quot;7f&quot; b=&quot;7f&quot;/&gt;&lt;/elem&gt;&lt;elem m_fUsage=&quot;1.94753203454961050000E+000&quot;&gt;&lt;m_ppcolschidx val=&quot;0&quot;/&gt;&lt;m_rgb r=&quot;bf&quot; g=&quot;bf&quot; b=&quot;bf&quot;/&gt;&lt;/elem&gt;&lt;elem m_fUsage=&quot;1.21361826373501590000E+000&quot;&gt;&lt;m_ppcolschidx val=&quot;0&quot;/&gt;&lt;m_rgb r=&quot;36&quot; g=&quot;60&quot; b=&quot;92&quot;/&gt;&lt;/elem&gt;&lt;elem m_fUsage=&quot;1.02635124360039480000E+000&quot;&gt;&lt;m_ppcolschidx val=&quot;0&quot;/&gt;&lt;m_rgb r=&quot;d9&quot; g=&quot;d9&quot; b=&quot;d9&quot;/&gt;&lt;/elem&gt;&lt;elem m_fUsage=&quot;2.88210765068180720000E-001&quot;&gt;&lt;m_ppcolschidx val=&quot;0&quot;/&gt;&lt;m_rgb r=&quot;24&quot; g=&quot;40&quot; b=&quot;61&quot;/&gt;&lt;/elem&gt;&lt;elem m_fUsage=&quot;2.05891132094649100000E-001&quot;&gt;&lt;m_ppcolschidx val=&quot;0&quot;/&gt;&lt;m_rgb r=&quot;a6&quot; g=&quot;a6&quot; b=&quot;a6&quot;/&gt;&lt;/elem&gt;&lt;/m_vecMRU&gt;&lt;/m_mruColor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/&gt;&lt;/CDefaultPrec&gt;&lt;/root&gt;"/>
  <p:tag name="THINKCELLUNDODONOTDELETE" val="19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of1lz785029W5QenBo_G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IUfAvxx5U6KroDGBWqzm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OB37tIvZEGT8CuoODbv2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1R.JuqvUKq1ooSY0XBD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0IG4Op1KUyZVFRdStyc2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auloeukbkC27FQiS1qUE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N5AWZ92ky9MEV0q8zww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bwo9AthUuE.91gUlFBk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SnmfNNVEqJPNl7AW2hV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YwZ1M7eG0.jNdzCVSD8O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AAsFFX1kuGGmmOOH7Og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9O9Fm9zFUmjHR0rPyEQo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EyAmG.vU.tyllajF_Oe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JNeayY3Gk.49_resxvDA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N5AWZ92ky9MEV0q8zww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QxFVzBCeky9IUK7A2vvj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9BheZNjg022f.xW_Zqxv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RVFNPLT8Ua98uLBCIL4c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FfuEWCH0E29iZh5ToItr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HQrVme_EeqJHHqOdgxD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9EjtYRLEq.Sa1_uMAwu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.8X9YeG6k.xnXVSAiJHV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SnmfNNVEqJPNl7AW2hV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YwZ1M7eG0.jNdzCVSD8O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N5AWZ92ky9MEV0q8zww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tJt2Wj10eKpMgU4_al4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6YG7AWgUWRMd25FpTcU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jxhAqMzkC79VmyB5OJP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daBqouLVE.2phnNOznu8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QxFVzBCeky9IUK7A2vvj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9BheZNjg022f.xW_Zqxv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FfuEWCH0E29iZh5ToItrA"/>
</p:tagLst>
</file>

<file path=ppt/theme/theme1.xml><?xml version="1.0" encoding="utf-8"?>
<a:theme xmlns:a="http://schemas.openxmlformats.org/drawingml/2006/main" name="plantilla ANI">
  <a:themeElements>
    <a:clrScheme name="ANI2">
      <a:dk1>
        <a:srgbClr val="386295"/>
      </a:dk1>
      <a:lt1>
        <a:sysClr val="window" lastClr="FFFFFF"/>
      </a:lt1>
      <a:dk2>
        <a:srgbClr val="244061"/>
      </a:dk2>
      <a:lt2>
        <a:srgbClr val="B8CCE4"/>
      </a:lt2>
      <a:accent1>
        <a:srgbClr val="D9D9D9"/>
      </a:accent1>
      <a:accent2>
        <a:srgbClr val="A6A6A6"/>
      </a:accent2>
      <a:accent3>
        <a:srgbClr val="7F7F7F"/>
      </a:accent3>
      <a:accent4>
        <a:srgbClr val="424242"/>
      </a:accent4>
      <a:accent5>
        <a:srgbClr val="E36C09"/>
      </a:accent5>
      <a:accent6>
        <a:srgbClr val="366092"/>
      </a:accent6>
      <a:hlink>
        <a:srgbClr val="244061"/>
      </a:hlink>
      <a:folHlink>
        <a:srgbClr val="1C31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spcBef>
            <a:spcPts val="600"/>
          </a:spcBef>
          <a:spcAft>
            <a:spcPts val="600"/>
          </a:spcAft>
          <a:buClr>
            <a:schemeClr val="accent2"/>
          </a:buClr>
          <a:buSzPct val="120000"/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2426</TotalTime>
  <Words>949</Words>
  <Application>Microsoft Office PowerPoint</Application>
  <PresentationFormat>Presentación en pantalla (4:3)</PresentationFormat>
  <Paragraphs>601</Paragraphs>
  <Slides>13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Candara</vt:lpstr>
      <vt:lpstr>plantilla ANI</vt:lpstr>
      <vt:lpstr>think-cell Slide</vt:lpstr>
      <vt:lpstr>ESTADISTICAS GESTIÓN DEL TALENTO HUMANO.</vt:lpstr>
      <vt:lpstr>Planta de personal</vt:lpstr>
      <vt:lpstr>Planta de personal aprobada-2017 </vt:lpstr>
      <vt:lpstr>Funcionarios de libre nombramiento y remoción seleccionados por meritocracia.</vt:lpstr>
      <vt:lpstr>Funcionarios de libre nombramiento y remoción seleccionados por meritocracia-2017 </vt:lpstr>
      <vt:lpstr>Cargos por nivel</vt:lpstr>
      <vt:lpstr>Cargos por nivel-2017 </vt:lpstr>
      <vt:lpstr>Evaluación desempeño</vt:lpstr>
      <vt:lpstr>Evaluación desempeño-2017 </vt:lpstr>
      <vt:lpstr>Declaración bienes y rentas</vt:lpstr>
      <vt:lpstr>Declaración bienes y rentas-2017 </vt:lpstr>
      <vt:lpstr>Funcionarios capacitados</vt:lpstr>
      <vt:lpstr>Funcionarios capacitados-2017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Margarita</dc:creator>
  <cp:lastModifiedBy>Diego Fernando Ramirez Sepulveda</cp:lastModifiedBy>
  <cp:revision>227</cp:revision>
  <cp:lastPrinted>2015-09-30T21:09:15Z</cp:lastPrinted>
  <dcterms:created xsi:type="dcterms:W3CDTF">2015-03-20T20:44:41Z</dcterms:created>
  <dcterms:modified xsi:type="dcterms:W3CDTF">2018-03-13T19:41:00Z</dcterms:modified>
</cp:coreProperties>
</file>