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07.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sldIdLst>
    <p:sldId id="309" r:id="rId2"/>
    <p:sldId id="263" r:id="rId3"/>
    <p:sldId id="261" r:id="rId4"/>
    <p:sldId id="318" r:id="rId5"/>
    <p:sldId id="319" r:id="rId6"/>
    <p:sldId id="317" r:id="rId7"/>
    <p:sldId id="314" r:id="rId8"/>
    <p:sldId id="315" r:id="rId9"/>
    <p:sldId id="321" r:id="rId10"/>
    <p:sldId id="320" r:id="rId11"/>
    <p:sldId id="322" r:id="rId12"/>
    <p:sldId id="323" r:id="rId13"/>
    <p:sldId id="324" r:id="rId14"/>
    <p:sldId id="329" r:id="rId15"/>
    <p:sldId id="289" r:id="rId16"/>
    <p:sldId id="325" r:id="rId17"/>
    <p:sldId id="326" r:id="rId18"/>
    <p:sldId id="327" r:id="rId19"/>
    <p:sldId id="328" r:id="rId20"/>
  </p:sldIdLst>
  <p:sldSz cx="9144000" cy="6858000" type="screen4x3"/>
  <p:notesSz cx="6858000" cy="9144000"/>
  <p:custDataLst>
    <p:tags r:id="rId22"/>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5B3D7"/>
    <a:srgbClr val="FBD5B5"/>
    <a:srgbClr val="00CC99"/>
    <a:srgbClr val="68CCE4"/>
    <a:srgbClr val="FEF6F0"/>
    <a:srgbClr val="B8CCE4"/>
    <a:srgbClr val="B9CDE5"/>
    <a:srgbClr val="1BA3B1"/>
    <a:srgbClr val="1CB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2" d="100"/>
          <a:sy n="92" d="100"/>
        </p:scale>
        <p:origin x="1374" y="90"/>
      </p:cViewPr>
      <p:guideLst>
        <p:guide orient="horz" pos="2160"/>
        <p:guide pos="2880"/>
        <p:guide pos="132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uribe\Documents\DOCUMENTOS%20VARIOS\Copia%20de%20Plan%20de%20bienestar%202015.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luribe\Documents\DOCUMENTOS%20VARIOS\Copia%20de%20Plan%20de%20bienestar%202015.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algn="ctr" defTabSz="914400" rtl="0" eaLnBrk="1" latinLnBrk="0" hangingPunct="1">
              <a:defRPr lang="es-MX" sz="1800" b="0" i="0" u="none" strike="noStrike" kern="1200" spc="0" baseline="0" dirty="0">
                <a:solidFill>
                  <a:schemeClr val="tx1"/>
                </a:solidFill>
                <a:latin typeface="+mn-lt"/>
                <a:ea typeface="+mn-ea"/>
                <a:cs typeface="+mn-cs"/>
              </a:defRPr>
            </a:pPr>
            <a:r>
              <a:rPr lang="es-MX" sz="1800" kern="1200" dirty="0">
                <a:solidFill>
                  <a:schemeClr val="tx1"/>
                </a:solidFill>
                <a:latin typeface="+mn-lt"/>
                <a:ea typeface="+mn-ea"/>
                <a:cs typeface="+mn-cs"/>
              </a:rPr>
              <a:t>PARTICIPACIÓN DE FUNCIONARIOS POR ACTIVIDAD.</a:t>
            </a:r>
          </a:p>
        </c:rich>
      </c:tx>
      <c:layout/>
      <c:overlay val="0"/>
      <c:spPr>
        <a:noFill/>
        <a:ln>
          <a:noFill/>
        </a:ln>
        <a:effectLst/>
      </c:spPr>
      <c:txPr>
        <a:bodyPr rot="0" spcFirstLastPara="1" vertOverflow="ellipsis" vert="horz" wrap="square" anchor="ctr" anchorCtr="1"/>
        <a:lstStyle/>
        <a:p>
          <a:pPr marL="0" algn="ctr" defTabSz="914400" rtl="0" eaLnBrk="1" latinLnBrk="0" hangingPunct="1">
            <a:defRPr lang="es-MX" sz="1800" b="0" i="0" u="none" strike="noStrike" kern="1200" spc="0" baseline="0" dirty="0">
              <a:solidFill>
                <a:schemeClr val="tx1"/>
              </a:solidFill>
              <a:latin typeface="+mn-lt"/>
              <a:ea typeface="+mn-ea"/>
              <a:cs typeface="+mn-cs"/>
            </a:defRPr>
          </a:pPr>
          <a:endParaRPr lang="es-MX"/>
        </a:p>
      </c:txPr>
    </c:title>
    <c:autoTitleDeleted val="0"/>
    <c:plotArea>
      <c:layout>
        <c:manualLayout>
          <c:layoutTarget val="inner"/>
          <c:xMode val="edge"/>
          <c:yMode val="edge"/>
          <c:x val="7.9247594050743664E-2"/>
          <c:y val="0.17171296296296296"/>
          <c:w val="0.89019685039370078"/>
          <c:h val="0.31173920968212304"/>
        </c:manualLayout>
      </c:layout>
      <c:barChart>
        <c:barDir val="col"/>
        <c:grouping val="clustered"/>
        <c:varyColors val="0"/>
        <c:ser>
          <c:idx val="0"/>
          <c:order val="0"/>
          <c:tx>
            <c:strRef>
              <c:f>Hoja1!$A$7</c:f>
              <c:strCache>
                <c:ptCount val="1"/>
                <c:pt idx="0">
                  <c:v>Futbol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Hoja1!$B$7</c:f>
              <c:numCache>
                <c:formatCode>General</c:formatCode>
                <c:ptCount val="1"/>
                <c:pt idx="0">
                  <c:v>30</c:v>
                </c:pt>
              </c:numCache>
            </c:numRef>
          </c:val>
        </c:ser>
        <c:ser>
          <c:idx val="1"/>
          <c:order val="1"/>
          <c:tx>
            <c:strRef>
              <c:f>Hoja1!$A$8</c:f>
              <c:strCache>
                <c:ptCount val="1"/>
                <c:pt idx="0">
                  <c:v>Natación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Hoja1!$B$8</c:f>
              <c:numCache>
                <c:formatCode>General</c:formatCode>
                <c:ptCount val="1"/>
                <c:pt idx="0">
                  <c:v>45</c:v>
                </c:pt>
              </c:numCache>
            </c:numRef>
          </c:val>
        </c:ser>
        <c:ser>
          <c:idx val="2"/>
          <c:order val="2"/>
          <c:tx>
            <c:strRef>
              <c:f>Hoja1!$A$9</c:f>
              <c:strCache>
                <c:ptCount val="1"/>
                <c:pt idx="0">
                  <c:v>Tenis de Campo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Hoja1!$B$9</c:f>
              <c:numCache>
                <c:formatCode>General</c:formatCode>
                <c:ptCount val="1"/>
                <c:pt idx="0">
                  <c:v>5</c:v>
                </c:pt>
              </c:numCache>
            </c:numRef>
          </c:val>
        </c:ser>
        <c:ser>
          <c:idx val="3"/>
          <c:order val="3"/>
          <c:tx>
            <c:strRef>
              <c:f>Hoja1!$A$10</c:f>
              <c:strCache>
                <c:ptCount val="1"/>
                <c:pt idx="0">
                  <c:v>Gimnasio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Hoja1!$B$10</c:f>
              <c:numCache>
                <c:formatCode>General</c:formatCode>
                <c:ptCount val="1"/>
                <c:pt idx="0">
                  <c:v>15</c:v>
                </c:pt>
              </c:numCache>
            </c:numRef>
          </c:val>
        </c:ser>
        <c:ser>
          <c:idx val="4"/>
          <c:order val="4"/>
          <c:tx>
            <c:strRef>
              <c:f>Hoja1!$A$11</c:f>
              <c:strCache>
                <c:ptCount val="1"/>
                <c:pt idx="0">
                  <c:v>Participación en torneo Función Publica (Futbol, Voleibol, Tenis de Campo y Mesa, Parqués)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Hoja1!$B$11</c:f>
              <c:numCache>
                <c:formatCode>General</c:formatCode>
                <c:ptCount val="1"/>
                <c:pt idx="0">
                  <c:v>52</c:v>
                </c:pt>
              </c:numCache>
            </c:numRef>
          </c:val>
        </c:ser>
        <c:ser>
          <c:idx val="5"/>
          <c:order val="5"/>
          <c:tx>
            <c:strRef>
              <c:f>Hoja1!$A$12</c:f>
              <c:strCache>
                <c:ptCount val="1"/>
                <c:pt idx="0">
                  <c:v>Vacaciones recreativas (Hijos Funcionarios)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Hoja1!$B$12</c:f>
              <c:numCache>
                <c:formatCode>General</c:formatCode>
                <c:ptCount val="1"/>
                <c:pt idx="0">
                  <c:v>20</c:v>
                </c:pt>
              </c:numCache>
            </c:numRef>
          </c:val>
        </c:ser>
        <c:dLbls>
          <c:showLegendKey val="0"/>
          <c:showVal val="0"/>
          <c:showCatName val="0"/>
          <c:showSerName val="0"/>
          <c:showPercent val="0"/>
          <c:showBubbleSize val="0"/>
        </c:dLbls>
        <c:gapWidth val="219"/>
        <c:overlap val="-27"/>
        <c:axId val="11777656"/>
        <c:axId val="11778440"/>
      </c:barChart>
      <c:catAx>
        <c:axId val="11777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1778440"/>
        <c:crosses val="autoZero"/>
        <c:auto val="1"/>
        <c:lblAlgn val="ctr"/>
        <c:lblOffset val="100"/>
        <c:noMultiLvlLbl val="0"/>
      </c:catAx>
      <c:valAx>
        <c:axId val="11778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1777656"/>
        <c:crosses val="autoZero"/>
        <c:crossBetween val="between"/>
      </c:valAx>
      <c:spPr>
        <a:noFill/>
        <a:ln>
          <a:noFill/>
        </a:ln>
        <a:effectLst/>
      </c:spPr>
    </c:plotArea>
    <c:legend>
      <c:legendPos val="b"/>
      <c:layout>
        <c:manualLayout>
          <c:xMode val="edge"/>
          <c:yMode val="edge"/>
          <c:x val="0.13675671287132485"/>
          <c:y val="0.55780783193926309"/>
          <c:w val="0.8616620734908137"/>
          <c:h val="0.413144273542444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b="1" dirty="0"/>
              <a:t>PARTICIPACIÓN DE LOS FUNCIONARIOS POR ACTIVIDAD</a:t>
            </a:r>
          </a:p>
        </c:rich>
      </c:tx>
      <c:layout>
        <c:manualLayout>
          <c:xMode val="edge"/>
          <c:yMode val="edge"/>
          <c:x val="0.22502201361181665"/>
          <c:y val="1.472990901148788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45735897042125051"/>
          <c:y val="3.3911369940385391E-2"/>
          <c:w val="0.52366939370991283"/>
          <c:h val="0.872653864321307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Hoja1!$A$13:$A$42</c:f>
              <c:strCache>
                <c:ptCount val="30"/>
                <c:pt idx="0">
                  <c:v>Total Participación Promoción y Prevención en Salud</c:v>
                </c:pt>
                <c:pt idx="1">
                  <c:v>Jornada de Salud Dermatológica</c:v>
                </c:pt>
                <c:pt idx="2">
                  <c:v>Capacitación Copasst</c:v>
                </c:pt>
                <c:pt idx="3">
                  <c:v>Asistencia técnica para la definición de la politica del S Y ST</c:v>
                </c:pt>
                <c:pt idx="4">
                  <c:v>Asistencia y/o Asesoría en la realización de simulacros </c:v>
                </c:pt>
                <c:pt idx="5">
                  <c:v>Capacitación Brigada</c:v>
                </c:pt>
                <c:pt idx="6">
                  <c:v>Capacitación Brigada ( Prevencíon de riesgos laborales)</c:v>
                </c:pt>
                <c:pt idx="7">
                  <c:v>Hidratación </c:v>
                </c:pt>
                <c:pt idx="8">
                  <c:v>Capacitación y Asesoría realización de simulacros</c:v>
                </c:pt>
                <c:pt idx="9">
                  <c:v>Capacitación Brigada (Control de Incendios)</c:v>
                </c:pt>
                <c:pt idx="10">
                  <c:v>Relajación facial</c:v>
                </c:pt>
                <c:pt idx="11">
                  <c:v>Terapia relajante de espalda</c:v>
                </c:pt>
                <c:pt idx="12">
                  <c:v>Reunión de Brigada de emergencia - Plan de evacuación -Simulacro Nacional</c:v>
                </c:pt>
                <c:pt idx="13">
                  <c:v>Manejo del Estrés</c:v>
                </c:pt>
                <c:pt idx="14">
                  <c:v>Manejo de estrés</c:v>
                </c:pt>
                <c:pt idx="15">
                  <c:v>Capacitación Brigada ( Prevencíon de riesgos laborales)</c:v>
                </c:pt>
                <c:pt idx="16">
                  <c:v>Odontología</c:v>
                </c:pt>
                <c:pt idx="17">
                  <c:v>Jornada de Relajación facial</c:v>
                </c:pt>
                <c:pt idx="18">
                  <c:v>Hidratación de manos y masaje relajante.</c:v>
                </c:pt>
                <c:pt idx="19">
                  <c:v>Jornada de Prevención de Osteoporosis</c:v>
                </c:pt>
                <c:pt idx="20">
                  <c:v>Pausas Activas</c:v>
                </c:pt>
                <c:pt idx="21">
                  <c:v>Pausas Activas</c:v>
                </c:pt>
                <c:pt idx="22">
                  <c:v>Brigada Salud Visual</c:v>
                </c:pt>
                <c:pt idx="23">
                  <c:v>Hábitos Nutricionales</c:v>
                </c:pt>
                <c:pt idx="24">
                  <c:v>Taller Autoestima</c:v>
                </c:pt>
                <c:pt idx="25">
                  <c:v>Asistencia y asesoría frente a la definción de intervenciones que se deben llevar a cabo</c:v>
                </c:pt>
                <c:pt idx="26">
                  <c:v>Promocion y Prevención en Salud</c:v>
                </c:pt>
                <c:pt idx="27">
                  <c:v>Factores psicosociales en el trabajo</c:v>
                </c:pt>
                <c:pt idx="28">
                  <c:v>Factores psicosociales en el trabajo</c:v>
                </c:pt>
                <c:pt idx="29">
                  <c:v>Prevención de riesgos laborales</c:v>
                </c:pt>
              </c:strCache>
            </c:strRef>
          </c:cat>
          <c:val>
            <c:numRef>
              <c:f>Hoja1!$B$13:$B$42</c:f>
              <c:numCache>
                <c:formatCode>General</c:formatCode>
                <c:ptCount val="30"/>
                <c:pt idx="0">
                  <c:v>547</c:v>
                </c:pt>
                <c:pt idx="1">
                  <c:v>15</c:v>
                </c:pt>
                <c:pt idx="2">
                  <c:v>2</c:v>
                </c:pt>
                <c:pt idx="3">
                  <c:v>2</c:v>
                </c:pt>
                <c:pt idx="4">
                  <c:v>2</c:v>
                </c:pt>
                <c:pt idx="5">
                  <c:v>4</c:v>
                </c:pt>
                <c:pt idx="6">
                  <c:v>5</c:v>
                </c:pt>
                <c:pt idx="7">
                  <c:v>5</c:v>
                </c:pt>
                <c:pt idx="8">
                  <c:v>6</c:v>
                </c:pt>
                <c:pt idx="9">
                  <c:v>7</c:v>
                </c:pt>
                <c:pt idx="10">
                  <c:v>7</c:v>
                </c:pt>
                <c:pt idx="11">
                  <c:v>7</c:v>
                </c:pt>
                <c:pt idx="12">
                  <c:v>8</c:v>
                </c:pt>
                <c:pt idx="13">
                  <c:v>10</c:v>
                </c:pt>
                <c:pt idx="14">
                  <c:v>11</c:v>
                </c:pt>
                <c:pt idx="15">
                  <c:v>11</c:v>
                </c:pt>
                <c:pt idx="16">
                  <c:v>12</c:v>
                </c:pt>
                <c:pt idx="17">
                  <c:v>13</c:v>
                </c:pt>
                <c:pt idx="18">
                  <c:v>14</c:v>
                </c:pt>
                <c:pt idx="19">
                  <c:v>15</c:v>
                </c:pt>
                <c:pt idx="20">
                  <c:v>24</c:v>
                </c:pt>
                <c:pt idx="21">
                  <c:v>24</c:v>
                </c:pt>
                <c:pt idx="22">
                  <c:v>26</c:v>
                </c:pt>
                <c:pt idx="23">
                  <c:v>28</c:v>
                </c:pt>
                <c:pt idx="24">
                  <c:v>35</c:v>
                </c:pt>
                <c:pt idx="25">
                  <c:v>38</c:v>
                </c:pt>
                <c:pt idx="26">
                  <c:v>41</c:v>
                </c:pt>
                <c:pt idx="27">
                  <c:v>47</c:v>
                </c:pt>
                <c:pt idx="28">
                  <c:v>49</c:v>
                </c:pt>
                <c:pt idx="29">
                  <c:v>79</c:v>
                </c:pt>
              </c:numCache>
            </c:numRef>
          </c:val>
        </c:ser>
        <c:dLbls>
          <c:showLegendKey val="0"/>
          <c:showVal val="0"/>
          <c:showCatName val="0"/>
          <c:showSerName val="0"/>
          <c:showPercent val="0"/>
          <c:showBubbleSize val="0"/>
        </c:dLbls>
        <c:gapWidth val="182"/>
        <c:axId val="262446968"/>
        <c:axId val="270896616"/>
      </c:barChart>
      <c:catAx>
        <c:axId val="262446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0896616"/>
        <c:crosses val="autoZero"/>
        <c:auto val="1"/>
        <c:lblAlgn val="ctr"/>
        <c:lblOffset val="100"/>
        <c:noMultiLvlLbl val="0"/>
      </c:catAx>
      <c:valAx>
        <c:axId val="270896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62446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b="1" dirty="0"/>
              <a:t>PARTICIPACIÓN</a:t>
            </a:r>
            <a:r>
              <a:rPr lang="es-MX" b="1" baseline="0" dirty="0"/>
              <a:t> DE LOS FUNCIONARIOS POR ACTIVIDAD</a:t>
            </a:r>
            <a:endParaRPr lang="es-MX"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Hoja1!$A$44:$A$50</c:f>
              <c:strCache>
                <c:ptCount val="7"/>
                <c:pt idx="0">
                  <c:v>Total Participación Artisticos y Culturales</c:v>
                </c:pt>
                <c:pt idx="1">
                  <c:v>Celebración día del servidor público</c:v>
                </c:pt>
                <c:pt idx="2">
                  <c:v>Integración Fin de Año</c:v>
                </c:pt>
                <c:pt idx="3">
                  <c:v>Día de La mujer </c:v>
                </c:pt>
                <c:pt idx="4">
                  <c:v>Día de los niños</c:v>
                </c:pt>
                <c:pt idx="5">
                  <c:v>Día de la Secretaría</c:v>
                </c:pt>
                <c:pt idx="6">
                  <c:v>Día del Conductor </c:v>
                </c:pt>
              </c:strCache>
            </c:strRef>
          </c:cat>
          <c:val>
            <c:numRef>
              <c:f>Hoja1!$B$44:$B$50</c:f>
              <c:numCache>
                <c:formatCode>General</c:formatCode>
                <c:ptCount val="7"/>
                <c:pt idx="0">
                  <c:v>594</c:v>
                </c:pt>
                <c:pt idx="1">
                  <c:v>70</c:v>
                </c:pt>
                <c:pt idx="2">
                  <c:v>254</c:v>
                </c:pt>
                <c:pt idx="3">
                  <c:v>150</c:v>
                </c:pt>
                <c:pt idx="4">
                  <c:v>75</c:v>
                </c:pt>
                <c:pt idx="5">
                  <c:v>37</c:v>
                </c:pt>
                <c:pt idx="6">
                  <c:v>8</c:v>
                </c:pt>
              </c:numCache>
            </c:numRef>
          </c:val>
        </c:ser>
        <c:dLbls>
          <c:showLegendKey val="0"/>
          <c:showVal val="0"/>
          <c:showCatName val="0"/>
          <c:showSerName val="0"/>
          <c:showPercent val="0"/>
          <c:showBubbleSize val="0"/>
        </c:dLbls>
        <c:gapWidth val="182"/>
        <c:axId val="270895048"/>
        <c:axId val="272698496"/>
      </c:barChart>
      <c:catAx>
        <c:axId val="270895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2698496"/>
        <c:crosses val="autoZero"/>
        <c:auto val="1"/>
        <c:lblAlgn val="ctr"/>
        <c:lblOffset val="100"/>
        <c:noMultiLvlLbl val="0"/>
      </c:catAx>
      <c:valAx>
        <c:axId val="272698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7089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solidFill>
                  <a:srgbClr val="000000"/>
                </a:solidFill>
              </a:rPr>
              <a:t>SATISFACCIÓN DE LOS FUNCIONARIOS SEGÚN</a:t>
            </a:r>
            <a:r>
              <a:rPr lang="en-US" b="1" baseline="0" dirty="0" smtClean="0">
                <a:solidFill>
                  <a:srgbClr val="000000"/>
                </a:solidFill>
              </a:rPr>
              <a:t> ACTIVIDADES DEL SISTEMA DE ESTÍMULOS 2015 </a:t>
            </a:r>
            <a:endParaRPr lang="en-US" b="1" dirty="0">
              <a:solidFill>
                <a:srgbClr val="000000"/>
              </a:solidFill>
            </a:endParaRPr>
          </a:p>
        </c:rich>
      </c:tx>
      <c:layout>
        <c:manualLayout>
          <c:xMode val="edge"/>
          <c:yMode val="edge"/>
          <c:x val="0.18199974392573062"/>
          <c:y val="1.95687608615977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Hoja2!$D$5</c:f>
              <c:strCache>
                <c:ptCount val="1"/>
                <c:pt idx="0">
                  <c:v>Cantidad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Hoja2!$A$6:$C$13</c:f>
              <c:multiLvlStrCache>
                <c:ptCount val="8"/>
                <c:lvl>
                  <c:pt idx="0">
                    <c:v>SI</c:v>
                  </c:pt>
                  <c:pt idx="1">
                    <c:v>NO</c:v>
                  </c:pt>
                  <c:pt idx="2">
                    <c:v>SI</c:v>
                  </c:pt>
                  <c:pt idx="3">
                    <c:v>NO</c:v>
                  </c:pt>
                  <c:pt idx="4">
                    <c:v>SI</c:v>
                  </c:pt>
                  <c:pt idx="5">
                    <c:v>NO</c:v>
                  </c:pt>
                  <c:pt idx="6">
                    <c:v>SI</c:v>
                  </c:pt>
                  <c:pt idx="7">
                    <c:v>NO</c:v>
                  </c:pt>
                </c:lvl>
                <c:lvl>
                  <c:pt idx="0">
                    <c:v>La metodología para desarrollar el evento fue adecuada.</c:v>
                  </c:pt>
                  <c:pt idx="2">
                    <c:v>La logística y organización del evento fueron adecuadas.</c:v>
                  </c:pt>
                  <c:pt idx="4">
                    <c:v>La información previa al desarrollo del evento fue oportuna y suficiente</c:v>
                  </c:pt>
                  <c:pt idx="6">
                    <c:v>Sus expectativas frente al evento se cumplieron.</c:v>
                  </c:pt>
                </c:lvl>
                <c:lvl>
                  <c:pt idx="0">
                    <c:v>1</c:v>
                  </c:pt>
                  <c:pt idx="2">
                    <c:v>2</c:v>
                  </c:pt>
                  <c:pt idx="4">
                    <c:v>3</c:v>
                  </c:pt>
                  <c:pt idx="6">
                    <c:v>4</c:v>
                  </c:pt>
                </c:lvl>
              </c:multiLvlStrCache>
            </c:multiLvlStrRef>
          </c:cat>
          <c:val>
            <c:numRef>
              <c:f>Hoja2!$D$6:$D$13</c:f>
              <c:numCache>
                <c:formatCode>General</c:formatCode>
                <c:ptCount val="8"/>
                <c:pt idx="0">
                  <c:v>80</c:v>
                </c:pt>
                <c:pt idx="1">
                  <c:v>3</c:v>
                </c:pt>
                <c:pt idx="2">
                  <c:v>80</c:v>
                </c:pt>
                <c:pt idx="3">
                  <c:v>3</c:v>
                </c:pt>
                <c:pt idx="4">
                  <c:v>76</c:v>
                </c:pt>
                <c:pt idx="5">
                  <c:v>7</c:v>
                </c:pt>
                <c:pt idx="6">
                  <c:v>80</c:v>
                </c:pt>
                <c:pt idx="7">
                  <c:v>3</c:v>
                </c:pt>
              </c:numCache>
            </c:numRef>
          </c:val>
        </c:ser>
        <c:dLbls>
          <c:showLegendKey val="0"/>
          <c:showVal val="0"/>
          <c:showCatName val="0"/>
          <c:showSerName val="0"/>
          <c:showPercent val="0"/>
          <c:showBubbleSize val="0"/>
        </c:dLbls>
        <c:gapWidth val="219"/>
        <c:overlap val="-27"/>
        <c:axId val="262447752"/>
        <c:axId val="365245496"/>
      </c:barChart>
      <c:catAx>
        <c:axId val="26244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365245496"/>
        <c:crosses val="autoZero"/>
        <c:auto val="1"/>
        <c:lblAlgn val="ctr"/>
        <c:lblOffset val="100"/>
        <c:noMultiLvlLbl val="0"/>
      </c:catAx>
      <c:valAx>
        <c:axId val="365245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262447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sym typeface="Candara"/>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sym typeface="Candara"/>
              </a:defRPr>
            </a:lvl1pPr>
          </a:lstStyle>
          <a:p>
            <a:fld id="{C05DC3C3-82F0-4D9B-905B-D410E9D2B4EF}" type="datetimeFigureOut">
              <a:rPr lang="en-US" smtClean="0"/>
              <a:pPr/>
              <a:t>4/7/2016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sym typeface="Candara"/>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sym typeface="Candara"/>
              </a:defRPr>
            </a:lvl1pPr>
          </a:lstStyle>
          <a:p>
            <a:fld id="{922BCB6B-DDD0-410F-889F-FEC5002ABB12}" type="slidenum">
              <a:rPr lang="en-US" smtClean="0"/>
              <a:pPr/>
              <a:t>‹Nº›</a:t>
            </a:fld>
            <a:endParaRPr lang="en-US"/>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2</a:t>
            </a:fld>
            <a:endParaRPr lang="en-US"/>
          </a:p>
        </p:txBody>
      </p:sp>
    </p:spTree>
    <p:extLst>
      <p:ext uri="{BB962C8B-B14F-4D97-AF65-F5344CB8AC3E}">
        <p14:creationId xmlns:p14="http://schemas.microsoft.com/office/powerpoint/2010/main" val="141739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3</a:t>
            </a:fld>
            <a:endParaRPr lang="en-US"/>
          </a:p>
        </p:txBody>
      </p:sp>
    </p:spTree>
    <p:extLst>
      <p:ext uri="{BB962C8B-B14F-4D97-AF65-F5344CB8AC3E}">
        <p14:creationId xmlns:p14="http://schemas.microsoft.com/office/powerpoint/2010/main" val="400654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68570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89719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15</a:t>
            </a:fld>
            <a:endParaRPr lang="en-US"/>
          </a:p>
        </p:txBody>
      </p:sp>
    </p:spTree>
    <p:extLst>
      <p:ext uri="{BB962C8B-B14F-4D97-AF65-F5344CB8AC3E}">
        <p14:creationId xmlns:p14="http://schemas.microsoft.com/office/powerpoint/2010/main" val="39753988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png"/><Relationship Id="rId2" Type="http://schemas.openxmlformats.org/officeDocument/2006/relationships/tags" Target="../tags/tag10.xml"/><Relationship Id="rId16"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70.xml"/><Relationship Id="rId7"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vmlDrawing" Target="../drawings/vmlDrawing11.v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image" Target="../media/image3.png"/><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jpeg"/><Relationship Id="rId2" Type="http://schemas.openxmlformats.org/officeDocument/2006/relationships/tags" Target="../tags/tag77.xml"/><Relationship Id="rId1" Type="http://schemas.openxmlformats.org/officeDocument/2006/relationships/vmlDrawing" Target="../drawings/vmlDrawing13.v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3.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4.png"/><Relationship Id="rId2" Type="http://schemas.openxmlformats.org/officeDocument/2006/relationships/tags" Target="../tags/tag84.xml"/><Relationship Id="rId1" Type="http://schemas.openxmlformats.org/officeDocument/2006/relationships/vmlDrawing" Target="../drawings/vmlDrawing14.vml"/><Relationship Id="rId6" Type="http://schemas.openxmlformats.org/officeDocument/2006/relationships/tags" Target="../tags/tag88.xml"/><Relationship Id="rId11" Type="http://schemas.openxmlformats.org/officeDocument/2006/relationships/image" Target="../media/image2.jpeg"/><Relationship Id="rId5" Type="http://schemas.openxmlformats.org/officeDocument/2006/relationships/tags" Target="../tags/tag87.xml"/><Relationship Id="rId10" Type="http://schemas.openxmlformats.org/officeDocument/2006/relationships/image" Target="../media/image1.emf"/><Relationship Id="rId4" Type="http://schemas.openxmlformats.org/officeDocument/2006/relationships/tags" Target="../tags/tag86.xml"/><Relationship Id="rId9"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emf"/><Relationship Id="rId4" Type="http://schemas.openxmlformats.org/officeDocument/2006/relationships/tags" Target="../tags/tag28.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image" Target="../media/image2.jpe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emf"/><Relationship Id="rId4" Type="http://schemas.openxmlformats.org/officeDocument/2006/relationships/tags" Target="../tags/tag54.xml"/><Relationship Id="rId9"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slideMaster" Target="../slideMasters/slideMaster1.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4.png"/><Relationship Id="rId2" Type="http://schemas.openxmlformats.org/officeDocument/2006/relationships/tags" Target="../tags/tag58.xml"/><Relationship Id="rId16" Type="http://schemas.openxmlformats.org/officeDocument/2006/relationships/image" Target="../media/image2.jpeg"/><Relationship Id="rId1" Type="http://schemas.openxmlformats.org/officeDocument/2006/relationships/vmlDrawing" Target="../drawings/vmlDrawing10.v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image" Target="../media/image1.emf"/><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48"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smtClean="0"/>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smtClean="0"/>
              <a:t>Date</a:t>
            </a:r>
            <a:endParaRPr lang="en-US" dirty="0"/>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sym typeface="Candara"/>
            </a:endParaRPr>
          </a:p>
        </p:txBody>
      </p:sp>
    </p:spTree>
    <p:extLst>
      <p:ext uri="{BB962C8B-B14F-4D97-AF65-F5344CB8AC3E}">
        <p14:creationId xmlns:p14="http://schemas.microsoft.com/office/powerpoint/2010/main" val="269203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4590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95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39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405881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3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smtClean="0"/>
              <a:t>Click to edit master title style</a:t>
            </a:r>
            <a:endParaRPr lang="en-US" dirty="0"/>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98089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047"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smtClean="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72"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391610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9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3 Marcador de fecha"/>
          <p:cNvSpPr>
            <a:spLocks noGrp="1"/>
          </p:cNvSpPr>
          <p:nvPr>
            <p:ph type="dt" sz="half" idx="10"/>
            <p:custDataLst>
              <p:tags r:id="rId7"/>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66084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32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0560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34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smtClean="0"/>
              <a:t>Click to edit master title style</a:t>
            </a:r>
            <a:endParaRPr lang="en-US" dirty="0"/>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sym typeface="Candara"/>
            </a:endParaRPr>
          </a:p>
        </p:txBody>
      </p:sp>
    </p:spTree>
    <p:extLst>
      <p:ext uri="{BB962C8B-B14F-4D97-AF65-F5344CB8AC3E}">
        <p14:creationId xmlns:p14="http://schemas.microsoft.com/office/powerpoint/2010/main" val="280746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68"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99400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92"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smtClean="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416"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smtClean="0"/>
              <a:t>Haga clic para modificar el estilo de título del patrón</a:t>
            </a:r>
            <a:endParaRPr lang="en-US"/>
          </a:p>
        </p:txBody>
      </p:sp>
      <p:sp>
        <p:nvSpPr>
          <p:cNvPr id="3" name="Content Placeholder 2"/>
          <p:cNvSpPr>
            <a:spLocks noGrp="1"/>
          </p:cNvSpPr>
          <p:nvPr>
            <p:ph idx="1"/>
            <p:custDataLst>
              <p:tags r:id="rId4"/>
            </p:custDataLst>
          </p:nvPr>
        </p:nvSpPr>
        <p:spPr>
          <a:xfrm>
            <a:off x="1256305" y="1250343"/>
            <a:ext cx="7529885" cy="5126603"/>
          </a:xfrm>
        </p:spPr>
        <p:txBody>
          <a:bodyPr/>
          <a:lstStyle>
            <a:lvl1pPr>
              <a:defRPr/>
            </a:lvl1pPr>
            <a:lvl2pPr>
              <a:defRPr/>
            </a:lvl2pPr>
            <a:lvl3pPr>
              <a:defRPr/>
            </a:lvl3pPr>
            <a:lvl4pPr>
              <a:defRPr/>
            </a:lvl4pPr>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4 Marcador de pie de página"/>
          <p:cNvSpPr>
            <a:spLocks noGrp="1"/>
          </p:cNvSpPr>
          <p:nvPr>
            <p:ph type="ftr" sz="quarter" idx="11"/>
            <p:custDataLst>
              <p:tags r:id="rId7"/>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258140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70"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smtClean="0"/>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smtClean="0"/>
              <a:t>Date</a:t>
            </a:r>
            <a:endParaRPr lang="en-US" dirty="0"/>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1467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vmlDrawing" Target="../drawings/vmlDrawing1.vml"/><Relationship Id="rId23"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tags" Target="../tags/tag8.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24" name="think-cell Slide" r:id="rId24" imgW="270" imgH="270" progId="TCLayout.ActiveDocument.1">
                  <p:embed/>
                </p:oleObj>
              </mc:Choice>
              <mc:Fallback>
                <p:oleObj name="think-cell Slide" r:id="rId24" imgW="270" imgH="270" progId="TCLayout.ActiveDocument.1">
                  <p:embed/>
                  <p:pic>
                    <p:nvPicPr>
                      <p:cNvPr id="0" name=""/>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17"/>
            </p:custDataLst>
          </p:nvPr>
        </p:nvSpPr>
        <p:spPr bwMode="auto">
          <a:xfrm>
            <a:off x="286246" y="1250344"/>
            <a:ext cx="8579458"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smtClean="0"/>
          </a:p>
        </p:txBody>
      </p:sp>
      <p:sp>
        <p:nvSpPr>
          <p:cNvPr id="6" name="5 Marcador de número de diapositiva"/>
          <p:cNvSpPr>
            <a:spLocks noGrp="1"/>
          </p:cNvSpPr>
          <p:nvPr>
            <p:ph type="sldNum" sz="quarter" idx="4"/>
            <p:custDataLst>
              <p:tags r:id="rId18"/>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9"/>
            </p:custDataLst>
          </p:nvPr>
        </p:nvPicPr>
        <p:blipFill rotWithShape="1">
          <a:blip r:embed="rId26" cstate="email">
            <a:clrChange>
              <a:clrFrom>
                <a:srgbClr val="FFFFFE"/>
              </a:clrFrom>
              <a:clrTo>
                <a:srgbClr val="FFFFFE">
                  <a:alpha val="0"/>
                </a:srgbClr>
              </a:clrTo>
            </a:clrChange>
          </a:blip>
          <a:srcRect l="16910" t="12070" r="20026" b="11812"/>
          <a:stretch/>
        </p:blipFill>
        <p:spPr bwMode="auto">
          <a:xfrm>
            <a:off x="687705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20"/>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7603324"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21"/>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smtClean="0"/>
              <a:t>Haga clic para modificar el estilo de título del patrón</a:t>
            </a:r>
            <a:endParaRPr lang="es-CO" dirty="0" smtClean="0"/>
          </a:p>
        </p:txBody>
      </p:sp>
      <p:sp>
        <p:nvSpPr>
          <p:cNvPr id="19" name="Rectangle 18"/>
          <p:cNvSpPr/>
          <p:nvPr userDrawn="1">
            <p:custDataLst>
              <p:tags r:id="rId22"/>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ndara"/>
              <a:sym typeface="Candara"/>
            </a:endParaRPr>
          </a:p>
        </p:txBody>
      </p:sp>
      <p:sp>
        <p:nvSpPr>
          <p:cNvPr id="12" name="Rectangle 11"/>
          <p:cNvSpPr/>
          <p:nvPr userDrawn="1">
            <p:custDataLst>
              <p:tags r:id="rId23"/>
            </p:custDataLst>
          </p:nvPr>
        </p:nvSpPr>
        <p:spPr>
          <a:xfrm rot="10800000" flipH="1" flipV="1">
            <a:off x="-1" y="6724298"/>
            <a:ext cx="6717507"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ndara"/>
              <a:sym typeface="Candara"/>
            </a:endParaRPr>
          </a:p>
        </p:txBody>
      </p:sp>
    </p:spTree>
    <p:extLst>
      <p:ext uri="{BB962C8B-B14F-4D97-AF65-F5344CB8AC3E}">
        <p14:creationId xmlns:p14="http://schemas.microsoft.com/office/powerpoint/2010/main" val="12269042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61" r:id="rId9"/>
    <p:sldLayoutId id="2147483662" r:id="rId10"/>
    <p:sldLayoutId id="2147483666" r:id="rId11"/>
    <p:sldLayoutId id="2147483673" r:id="rId12"/>
    <p:sldLayoutId id="2147483674" r:id="rId13"/>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4.xml"/><Relationship Id="rId2" Type="http://schemas.openxmlformats.org/officeDocument/2006/relationships/tags" Target="../tags/tag107.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PowerPoint_Presentation3.pptx"/><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91.xml"/><Relationship Id="rId7" Type="http://schemas.openxmlformats.org/officeDocument/2006/relationships/notesSlide" Target="../notesSlides/notesSlide1.xml"/><Relationship Id="rId2" Type="http://schemas.openxmlformats.org/officeDocument/2006/relationships/tags" Target="../tags/tag90.xml"/><Relationship Id="rId1" Type="http://schemas.openxmlformats.org/officeDocument/2006/relationships/vmlDrawing" Target="../drawings/vmlDrawing15.vml"/><Relationship Id="rId6" Type="http://schemas.openxmlformats.org/officeDocument/2006/relationships/slideLayout" Target="../slideLayouts/slideLayout4.xml"/><Relationship Id="rId5" Type="http://schemas.openxmlformats.org/officeDocument/2006/relationships/tags" Target="../tags/tag93.xml"/><Relationship Id="rId10" Type="http://schemas.openxmlformats.org/officeDocument/2006/relationships/image" Target="../media/image6.png"/><Relationship Id="rId4" Type="http://schemas.openxmlformats.org/officeDocument/2006/relationships/tags" Target="../tags/tag92.xml"/><Relationship Id="rId9"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95.xml"/><Relationship Id="rId7" Type="http://schemas.openxmlformats.org/officeDocument/2006/relationships/slideLayout" Target="../slideLayouts/slideLayout4.xml"/><Relationship Id="rId2" Type="http://schemas.openxmlformats.org/officeDocument/2006/relationships/tags" Target="../tags/tag94.xml"/><Relationship Id="rId1" Type="http://schemas.openxmlformats.org/officeDocument/2006/relationships/vmlDrawing" Target="../drawings/vmlDrawing16.v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image" Target="../media/image5.emf"/><Relationship Id="rId4" Type="http://schemas.openxmlformats.org/officeDocument/2006/relationships/tags" Target="../tags/tag96.xml"/><Relationship Id="rId9"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00.xml"/><Relationship Id="rId7" Type="http://schemas.openxmlformats.org/officeDocument/2006/relationships/notesSlide" Target="../notesSlides/notesSlide3.xml"/><Relationship Id="rId2" Type="http://schemas.openxmlformats.org/officeDocument/2006/relationships/tags" Target="../tags/tag99.xml"/><Relationship Id="rId1" Type="http://schemas.openxmlformats.org/officeDocument/2006/relationships/vmlDrawing" Target="../drawings/vmlDrawing17.vml"/><Relationship Id="rId6" Type="http://schemas.openxmlformats.org/officeDocument/2006/relationships/slideLayout" Target="../slideLayouts/slideLayout4.xml"/><Relationship Id="rId5" Type="http://schemas.openxmlformats.org/officeDocument/2006/relationships/tags" Target="../tags/tag102.xml"/><Relationship Id="rId10" Type="http://schemas.openxmlformats.org/officeDocument/2006/relationships/image" Target="../media/image7.jpeg"/><Relationship Id="rId4" Type="http://schemas.openxmlformats.org/officeDocument/2006/relationships/tags" Target="../tags/tag101.xml"/><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04.xml"/><Relationship Id="rId7" Type="http://schemas.openxmlformats.org/officeDocument/2006/relationships/notesSlide" Target="../notesSlides/notesSlide4.xml"/><Relationship Id="rId2" Type="http://schemas.openxmlformats.org/officeDocument/2006/relationships/tags" Target="../tags/tag103.xml"/><Relationship Id="rId1" Type="http://schemas.openxmlformats.org/officeDocument/2006/relationships/vmlDrawing" Target="../drawings/vmlDrawing18.vml"/><Relationship Id="rId6" Type="http://schemas.openxmlformats.org/officeDocument/2006/relationships/slideLayout" Target="../slideLayouts/slideLayout4.xml"/><Relationship Id="rId5" Type="http://schemas.openxmlformats.org/officeDocument/2006/relationships/tags" Target="../tags/tag106.xml"/><Relationship Id="rId10" Type="http://schemas.openxmlformats.org/officeDocument/2006/relationships/image" Target="../media/image8.jpeg"/><Relationship Id="rId4" Type="http://schemas.openxmlformats.org/officeDocument/2006/relationships/tags" Target="../tags/tag105.xml"/><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O" i="1" dirty="0" smtClean="0"/>
              <a:t>SISTEMA DE ESTÍMULOS </a:t>
            </a:r>
            <a:endParaRPr lang="es-CO" i="1" dirty="0"/>
          </a:p>
        </p:txBody>
      </p:sp>
      <p:sp>
        <p:nvSpPr>
          <p:cNvPr id="4" name="Marcador de texto 3"/>
          <p:cNvSpPr>
            <a:spLocks noGrp="1"/>
          </p:cNvSpPr>
          <p:nvPr>
            <p:ph type="body" sz="quarter" idx="10"/>
          </p:nvPr>
        </p:nvSpPr>
        <p:spPr/>
        <p:txBody>
          <a:bodyPr/>
          <a:lstStyle/>
          <a:p>
            <a:r>
              <a:rPr lang="es-CO" sz="1800" b="1" i="1" dirty="0" smtClean="0">
                <a:solidFill>
                  <a:srgbClr val="000000"/>
                </a:solidFill>
                <a:latin typeface="Arial" panose="020B0604020202020204" pitchFamily="34" charset="0"/>
                <a:cs typeface="Arial" panose="020B0604020202020204" pitchFamily="34" charset="0"/>
              </a:rPr>
              <a:t>AÑO </a:t>
            </a:r>
            <a:r>
              <a:rPr lang="es-CO" sz="2800" b="1" i="1" dirty="0" smtClean="0">
                <a:solidFill>
                  <a:srgbClr val="000000"/>
                </a:solidFill>
                <a:latin typeface="Arial" panose="020B0604020202020204" pitchFamily="34" charset="0"/>
                <a:cs typeface="Arial" panose="020B0604020202020204" pitchFamily="34" charset="0"/>
              </a:rPr>
              <a:t>2015</a:t>
            </a:r>
            <a:endParaRPr lang="es-CO" sz="2800" b="1"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395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10</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smtClean="0">
                <a:latin typeface="Arial" panose="020B0604020202020204" pitchFamily="34" charset="0"/>
              </a:rPr>
              <a:t>ARTISTÍCOS </a:t>
            </a:r>
            <a:r>
              <a:rPr lang="es-MX" i="1" u="sng" dirty="0">
                <a:latin typeface="Arial" panose="020B0604020202020204" pitchFamily="34" charset="0"/>
              </a:rPr>
              <a:t>Y CULTURALES</a:t>
            </a:r>
            <a:r>
              <a:rPr lang="es-MX" dirty="0"/>
              <a:t> </a:t>
            </a:r>
          </a:p>
        </p:txBody>
      </p:sp>
      <p:graphicFrame>
        <p:nvGraphicFramePr>
          <p:cNvPr id="6" name="Gráfico 5"/>
          <p:cNvGraphicFramePr>
            <a:graphicFrameLocks/>
          </p:cNvGraphicFramePr>
          <p:nvPr>
            <p:extLst>
              <p:ext uri="{D42A27DB-BD31-4B8C-83A1-F6EECF244321}">
                <p14:modId xmlns:p14="http://schemas.microsoft.com/office/powerpoint/2010/main" val="1959019292"/>
              </p:ext>
            </p:extLst>
          </p:nvPr>
        </p:nvGraphicFramePr>
        <p:xfrm>
          <a:off x="568901" y="1501270"/>
          <a:ext cx="7099589" cy="4390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9634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11</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smtClean="0">
                <a:solidFill>
                  <a:srgbClr val="244061"/>
                </a:solidFill>
                <a:latin typeface="Arial" panose="020B0604020202020204" pitchFamily="34" charset="0"/>
              </a:rPr>
              <a:t>ARTÍSTICOS </a:t>
            </a:r>
            <a:r>
              <a:rPr lang="es-MX" i="1" u="sng" dirty="0">
                <a:solidFill>
                  <a:srgbClr val="244061"/>
                </a:solidFill>
                <a:latin typeface="Arial" panose="020B0604020202020204" pitchFamily="34" charset="0"/>
              </a:rPr>
              <a:t>Y CULTURALES</a:t>
            </a:r>
            <a:r>
              <a:rPr lang="es-MX" dirty="0">
                <a:solidFill>
                  <a:srgbClr val="244061"/>
                </a:solidFill>
              </a:rPr>
              <a:t> </a:t>
            </a:r>
            <a:endParaRPr lang="es-MX"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245" y="1278081"/>
            <a:ext cx="3923803" cy="3003406"/>
          </a:xfrm>
          <a:prstGeom prst="rect">
            <a:avLst/>
          </a:prstGeom>
        </p:spPr>
      </p:pic>
      <p:sp>
        <p:nvSpPr>
          <p:cNvPr id="5" name="CuadroTexto 4"/>
          <p:cNvSpPr txBox="1"/>
          <p:nvPr/>
        </p:nvSpPr>
        <p:spPr>
          <a:xfrm>
            <a:off x="286246" y="4419986"/>
            <a:ext cx="3740728" cy="923330"/>
          </a:xfrm>
          <a:prstGeom prst="rect">
            <a:avLst/>
          </a:prstGeom>
          <a:noFill/>
        </p:spPr>
        <p:txBody>
          <a:bodyPr wrap="square" rtlCol="0">
            <a:spAutoFit/>
          </a:bodyPr>
          <a:lstStyle/>
          <a:p>
            <a:pPr algn="just"/>
            <a:r>
              <a:rPr lang="es-MX" dirty="0" smtClean="0">
                <a:solidFill>
                  <a:srgbClr val="000000"/>
                </a:solidFill>
              </a:rPr>
              <a:t>El día 16 de Julio día del conductor se les invito a un almuerzo a todos nuestros conductores.</a:t>
            </a:r>
            <a:endParaRPr lang="es-MX" dirty="0">
              <a:solidFill>
                <a:srgbClr val="000000"/>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1872" y="1278081"/>
            <a:ext cx="4221017" cy="3003406"/>
          </a:xfrm>
          <a:prstGeom prst="rect">
            <a:avLst/>
          </a:prstGeom>
        </p:spPr>
      </p:pic>
      <p:sp>
        <p:nvSpPr>
          <p:cNvPr id="7" name="CuadroTexto 6"/>
          <p:cNvSpPr txBox="1"/>
          <p:nvPr/>
        </p:nvSpPr>
        <p:spPr>
          <a:xfrm>
            <a:off x="4513693" y="4419986"/>
            <a:ext cx="3917373" cy="1477328"/>
          </a:xfrm>
          <a:prstGeom prst="rect">
            <a:avLst/>
          </a:prstGeom>
          <a:noFill/>
        </p:spPr>
        <p:txBody>
          <a:bodyPr wrap="square" rtlCol="0">
            <a:spAutoFit/>
          </a:bodyPr>
          <a:lstStyle/>
          <a:p>
            <a:pPr algn="just"/>
            <a:r>
              <a:rPr lang="es-MX" dirty="0" smtClean="0">
                <a:solidFill>
                  <a:srgbClr val="000000"/>
                </a:solidFill>
              </a:rPr>
              <a:t>El día del niño fue celebrado en las instalaciones de la ANI con acompañamiento de la Caja de Compensación familiar Compensar y se les compartió un delicioso refrigerio</a:t>
            </a:r>
            <a:r>
              <a:rPr lang="es-MX" dirty="0" smtClean="0"/>
              <a:t>.</a:t>
            </a:r>
            <a:endParaRPr lang="es-MX" dirty="0"/>
          </a:p>
        </p:txBody>
      </p:sp>
    </p:spTree>
    <p:extLst>
      <p:ext uri="{BB962C8B-B14F-4D97-AF65-F5344CB8AC3E}">
        <p14:creationId xmlns:p14="http://schemas.microsoft.com/office/powerpoint/2010/main" val="204101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12</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smtClean="0">
                <a:latin typeface="Arial" panose="020B0604020202020204" pitchFamily="34" charset="0"/>
              </a:rPr>
              <a:t>EDUCACIÓN </a:t>
            </a:r>
            <a:r>
              <a:rPr lang="es-MX" i="1" u="sng" dirty="0">
                <a:latin typeface="Arial" panose="020B0604020202020204" pitchFamily="34" charset="0"/>
              </a:rPr>
              <a:t>FORMAL</a:t>
            </a:r>
            <a:r>
              <a:rPr lang="es-MX" dirty="0"/>
              <a:t> </a:t>
            </a:r>
          </a:p>
        </p:txBody>
      </p:sp>
      <p:pic>
        <p:nvPicPr>
          <p:cNvPr id="63492" name="Picture 4" descr="http://practicopedia.lainformacion.com/files/celebracion_dia_libro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59753"/>
            <a:ext cx="4349381" cy="447058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278582" y="2161514"/>
            <a:ext cx="3312080" cy="3139321"/>
          </a:xfrm>
          <a:prstGeom prst="rect">
            <a:avLst/>
          </a:prstGeom>
          <a:noFill/>
        </p:spPr>
        <p:txBody>
          <a:bodyPr wrap="square" rtlCol="0">
            <a:spAutoFit/>
          </a:bodyPr>
          <a:lstStyle/>
          <a:p>
            <a:pPr algn="just"/>
            <a:r>
              <a:rPr lang="es-MX" dirty="0" smtClean="0">
                <a:solidFill>
                  <a:srgbClr val="000000"/>
                </a:solidFill>
              </a:rPr>
              <a:t>La ANI le brindo apoyo económico para educación formal a los siguientes funcionarios:</a:t>
            </a:r>
          </a:p>
          <a:p>
            <a:pPr algn="just"/>
            <a:endParaRPr lang="es-MX" dirty="0">
              <a:solidFill>
                <a:srgbClr val="000000"/>
              </a:solidFill>
            </a:endParaRPr>
          </a:p>
          <a:p>
            <a:pPr marL="285750" indent="-285750">
              <a:buFont typeface="Arial" panose="020B0604020202020204" pitchFamily="34" charset="0"/>
              <a:buChar char="•"/>
            </a:pPr>
            <a:r>
              <a:rPr lang="es-MX" dirty="0" smtClean="0">
                <a:solidFill>
                  <a:srgbClr val="000000"/>
                </a:solidFill>
              </a:rPr>
              <a:t>Maria Clara Garrido.</a:t>
            </a:r>
          </a:p>
          <a:p>
            <a:pPr marL="285750" indent="-285750">
              <a:buFont typeface="Arial" panose="020B0604020202020204" pitchFamily="34" charset="0"/>
              <a:buChar char="•"/>
            </a:pPr>
            <a:r>
              <a:rPr lang="es-MX" dirty="0" smtClean="0">
                <a:solidFill>
                  <a:srgbClr val="000000"/>
                </a:solidFill>
              </a:rPr>
              <a:t>Omar Augusto Camargo.</a:t>
            </a:r>
          </a:p>
          <a:p>
            <a:pPr marL="285750" indent="-285750">
              <a:buFont typeface="Arial" panose="020B0604020202020204" pitchFamily="34" charset="0"/>
              <a:buChar char="•"/>
            </a:pPr>
            <a:r>
              <a:rPr lang="es-MX" dirty="0" smtClean="0">
                <a:solidFill>
                  <a:srgbClr val="000000"/>
                </a:solidFill>
              </a:rPr>
              <a:t>Omaira Jiménez.</a:t>
            </a:r>
          </a:p>
          <a:p>
            <a:pPr marL="285750" indent="-285750">
              <a:buFont typeface="Arial" panose="020B0604020202020204" pitchFamily="34" charset="0"/>
              <a:buChar char="•"/>
            </a:pPr>
            <a:r>
              <a:rPr lang="es-MX" dirty="0" smtClean="0">
                <a:solidFill>
                  <a:srgbClr val="000000"/>
                </a:solidFill>
              </a:rPr>
              <a:t>Dargi Pérez.</a:t>
            </a:r>
            <a:r>
              <a:rPr lang="es-MX" dirty="0" smtClean="0"/>
              <a:t/>
            </a:r>
            <a:br>
              <a:rPr lang="es-MX" dirty="0" smtClean="0"/>
            </a:br>
            <a:r>
              <a:rPr lang="es-MX" dirty="0" smtClean="0"/>
              <a:t/>
            </a:r>
            <a:br>
              <a:rPr lang="es-MX" dirty="0" smtClean="0"/>
            </a:br>
            <a:r>
              <a:rPr lang="es-MX" dirty="0" smtClean="0"/>
              <a:t> </a:t>
            </a:r>
            <a:endParaRPr lang="es-MX" dirty="0"/>
          </a:p>
        </p:txBody>
      </p:sp>
    </p:spTree>
    <p:extLst>
      <p:ext uri="{BB962C8B-B14F-4D97-AF65-F5344CB8AC3E}">
        <p14:creationId xmlns:p14="http://schemas.microsoft.com/office/powerpoint/2010/main" val="3453295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13</a:t>
            </a:fld>
            <a:endParaRPr lang="es-CO" dirty="0">
              <a:solidFill>
                <a:srgbClr val="244061">
                  <a:tint val="75000"/>
                </a:srgbClr>
              </a:solidFill>
            </a:endParaRPr>
          </a:p>
        </p:txBody>
      </p:sp>
      <p:pic>
        <p:nvPicPr>
          <p:cNvPr id="6" name="Imagen 5"/>
          <p:cNvPicPr>
            <a:picLocks noChangeAspect="1"/>
          </p:cNvPicPr>
          <p:nvPr/>
        </p:nvPicPr>
        <p:blipFill>
          <a:blip r:embed="rId2"/>
          <a:stretch>
            <a:fillRect/>
          </a:stretch>
        </p:blipFill>
        <p:spPr>
          <a:xfrm>
            <a:off x="342899" y="46886"/>
            <a:ext cx="8417599" cy="6404455"/>
          </a:xfrm>
          <a:prstGeom prst="rect">
            <a:avLst/>
          </a:prstGeom>
        </p:spPr>
      </p:pic>
    </p:spTree>
    <p:extLst>
      <p:ext uri="{BB962C8B-B14F-4D97-AF65-F5344CB8AC3E}">
        <p14:creationId xmlns:p14="http://schemas.microsoft.com/office/powerpoint/2010/main" val="54346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14</a:t>
            </a:fld>
            <a:endParaRPr lang="es-CO" dirty="0">
              <a:solidFill>
                <a:srgbClr val="244061">
                  <a:tint val="75000"/>
                </a:srgbClr>
              </a:solidFill>
            </a:endParaRPr>
          </a:p>
        </p:txBody>
      </p:sp>
      <p:pic>
        <p:nvPicPr>
          <p:cNvPr id="4" name="Imagen 3"/>
          <p:cNvPicPr>
            <a:picLocks noChangeAspect="1"/>
          </p:cNvPicPr>
          <p:nvPr/>
        </p:nvPicPr>
        <p:blipFill>
          <a:blip r:embed="rId2"/>
          <a:stretch>
            <a:fillRect/>
          </a:stretch>
        </p:blipFill>
        <p:spPr>
          <a:xfrm>
            <a:off x="186219" y="1370300"/>
            <a:ext cx="8427846" cy="2245736"/>
          </a:xfrm>
          <a:prstGeom prst="rect">
            <a:avLst/>
          </a:prstGeom>
        </p:spPr>
      </p:pic>
      <p:sp>
        <p:nvSpPr>
          <p:cNvPr id="5" name="CuadroTexto 4"/>
          <p:cNvSpPr txBox="1"/>
          <p:nvPr/>
        </p:nvSpPr>
        <p:spPr>
          <a:xfrm>
            <a:off x="186219" y="654628"/>
            <a:ext cx="6328882" cy="369332"/>
          </a:xfrm>
          <a:prstGeom prst="rect">
            <a:avLst/>
          </a:prstGeom>
          <a:noFill/>
        </p:spPr>
        <p:txBody>
          <a:bodyPr wrap="square" rtlCol="0">
            <a:spAutoFit/>
          </a:bodyPr>
          <a:lstStyle/>
          <a:p>
            <a:r>
              <a:rPr lang="es-MX" b="1" i="1" dirty="0" smtClean="0"/>
              <a:t>PROTECCIÓN Y SERVICIOS SOCIALES</a:t>
            </a:r>
            <a:endParaRPr lang="es-MX" b="1" i="1" dirty="0"/>
          </a:p>
        </p:txBody>
      </p:sp>
    </p:spTree>
    <p:extLst>
      <p:ext uri="{BB962C8B-B14F-4D97-AF65-F5344CB8AC3E}">
        <p14:creationId xmlns:p14="http://schemas.microsoft.com/office/powerpoint/2010/main" val="188892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92"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15</a:t>
            </a:fld>
            <a:endParaRPr lang="es-CO" dirty="0">
              <a:solidFill>
                <a:srgbClr val="244061">
                  <a:tint val="75000"/>
                </a:srgbClr>
              </a:solidFill>
            </a:endParaRPr>
          </a:p>
        </p:txBody>
      </p:sp>
      <p:sp>
        <p:nvSpPr>
          <p:cNvPr id="5" name="CuadroTexto 4"/>
          <p:cNvSpPr txBox="1"/>
          <p:nvPr/>
        </p:nvSpPr>
        <p:spPr>
          <a:xfrm>
            <a:off x="332508" y="1650027"/>
            <a:ext cx="8104909" cy="5078313"/>
          </a:xfrm>
          <a:prstGeom prst="rect">
            <a:avLst/>
          </a:prstGeom>
          <a:noFill/>
        </p:spPr>
        <p:txBody>
          <a:bodyPr wrap="square" rtlCol="0">
            <a:spAutoFit/>
          </a:bodyPr>
          <a:lstStyle/>
          <a:p>
            <a:endParaRPr lang="es-MX" b="1" i="1" dirty="0" smtClean="0">
              <a:solidFill>
                <a:srgbClr val="000000"/>
              </a:solidFill>
            </a:endParaRPr>
          </a:p>
          <a:p>
            <a:endParaRPr lang="es-MX" b="1" i="1" dirty="0" smtClean="0">
              <a:solidFill>
                <a:srgbClr val="000000"/>
              </a:solidFill>
            </a:endParaRPr>
          </a:p>
          <a:p>
            <a:endParaRPr lang="es-MX" b="1" i="1" dirty="0"/>
          </a:p>
          <a:p>
            <a:endParaRPr lang="es-MX" b="1" i="1" dirty="0" smtClean="0"/>
          </a:p>
          <a:p>
            <a:endParaRPr lang="es-MX" b="1" i="1" dirty="0"/>
          </a:p>
          <a:p>
            <a:endParaRPr lang="es-MX" b="1" i="1" dirty="0" smtClean="0"/>
          </a:p>
          <a:p>
            <a:endParaRPr lang="es-MX" b="1" i="1" dirty="0"/>
          </a:p>
          <a:p>
            <a:endParaRPr lang="es-MX" b="1" i="1" dirty="0" smtClean="0"/>
          </a:p>
          <a:p>
            <a:endParaRPr lang="es-MX" b="1" i="1" dirty="0"/>
          </a:p>
          <a:p>
            <a:endParaRPr lang="es-MX" b="1" i="1" dirty="0" smtClean="0"/>
          </a:p>
          <a:p>
            <a:endParaRPr lang="es-MX" b="1" i="1" dirty="0"/>
          </a:p>
          <a:p>
            <a:endParaRPr lang="es-MX" b="1" i="1" dirty="0" smtClean="0"/>
          </a:p>
          <a:p>
            <a:endParaRPr lang="es-MX" b="1" i="1" dirty="0"/>
          </a:p>
          <a:p>
            <a:endParaRPr lang="es-MX" b="1" i="1" dirty="0" smtClean="0"/>
          </a:p>
          <a:p>
            <a:endParaRPr lang="es-MX" b="1" i="1" dirty="0"/>
          </a:p>
          <a:p>
            <a:endParaRPr lang="es-MX" b="1" i="1" dirty="0" smtClean="0"/>
          </a:p>
          <a:p>
            <a:endParaRPr lang="es-MX" b="1" i="1" dirty="0"/>
          </a:p>
          <a:p>
            <a:endParaRPr lang="es-MX" b="1" i="1" dirty="0"/>
          </a:p>
        </p:txBody>
      </p:sp>
      <p:graphicFrame>
        <p:nvGraphicFramePr>
          <p:cNvPr id="12" name="Gráfico 11"/>
          <p:cNvGraphicFramePr>
            <a:graphicFrameLocks/>
          </p:cNvGraphicFramePr>
          <p:nvPr>
            <p:extLst>
              <p:ext uri="{D42A27DB-BD31-4B8C-83A1-F6EECF244321}">
                <p14:modId xmlns:p14="http://schemas.microsoft.com/office/powerpoint/2010/main" val="841367056"/>
              </p:ext>
            </p:extLst>
          </p:nvPr>
        </p:nvGraphicFramePr>
        <p:xfrm>
          <a:off x="841664" y="1650027"/>
          <a:ext cx="7138554" cy="4542955"/>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ángulo 3"/>
          <p:cNvSpPr/>
          <p:nvPr/>
        </p:nvSpPr>
        <p:spPr>
          <a:xfrm>
            <a:off x="186800" y="745337"/>
            <a:ext cx="3565271" cy="369332"/>
          </a:xfrm>
          <a:prstGeom prst="rect">
            <a:avLst/>
          </a:prstGeom>
        </p:spPr>
        <p:txBody>
          <a:bodyPr wrap="none">
            <a:spAutoFit/>
          </a:bodyPr>
          <a:lstStyle/>
          <a:p>
            <a:r>
              <a:rPr lang="es-MX" sz="1400" b="1" i="1" dirty="0" smtClean="0">
                <a:solidFill>
                  <a:srgbClr val="000000"/>
                </a:solidFill>
                <a:latin typeface="Arial" panose="020B0604020202020204" pitchFamily="34" charset="0"/>
              </a:rPr>
              <a:t>PROTECCIÓN </a:t>
            </a:r>
            <a:r>
              <a:rPr lang="es-MX" sz="1400" b="1" i="1" dirty="0">
                <a:solidFill>
                  <a:srgbClr val="000000"/>
                </a:solidFill>
                <a:latin typeface="Arial" panose="020B0604020202020204" pitchFamily="34" charset="0"/>
              </a:rPr>
              <a:t>Y SERVICIOS SOCIALES</a:t>
            </a:r>
            <a:r>
              <a:rPr lang="es-MX" dirty="0">
                <a:solidFill>
                  <a:srgbClr val="000000"/>
                </a:solidFill>
              </a:rPr>
              <a:t> </a:t>
            </a:r>
          </a:p>
        </p:txBody>
      </p:sp>
    </p:spTree>
    <p:extLst>
      <p:ext uri="{BB962C8B-B14F-4D97-AF65-F5344CB8AC3E}">
        <p14:creationId xmlns:p14="http://schemas.microsoft.com/office/powerpoint/2010/main" val="201251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16</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a:latin typeface="Arial" panose="020B0604020202020204" pitchFamily="34" charset="0"/>
              </a:rPr>
              <a:t>PROGRAMA DE INCENTIVOS</a:t>
            </a:r>
          </a:p>
        </p:txBody>
      </p:sp>
      <p:sp>
        <p:nvSpPr>
          <p:cNvPr id="5" name="CuadroTexto 4"/>
          <p:cNvSpPr txBox="1"/>
          <p:nvPr/>
        </p:nvSpPr>
        <p:spPr>
          <a:xfrm>
            <a:off x="286245" y="1184562"/>
            <a:ext cx="8595361" cy="7017306"/>
          </a:xfrm>
          <a:prstGeom prst="rect">
            <a:avLst/>
          </a:prstGeom>
          <a:noFill/>
        </p:spPr>
        <p:txBody>
          <a:bodyPr wrap="square" rtlCol="0">
            <a:spAutoFit/>
          </a:bodyPr>
          <a:lstStyle/>
          <a:p>
            <a:pPr algn="just"/>
            <a:r>
              <a:rPr lang="es-MX" dirty="0" smtClean="0">
                <a:solidFill>
                  <a:srgbClr val="000000"/>
                </a:solidFill>
              </a:rPr>
              <a:t>Se proclamaron 51 funcionarios como mejores funcionarios de Carrera </a:t>
            </a:r>
            <a:r>
              <a:rPr lang="es-MX" dirty="0">
                <a:solidFill>
                  <a:srgbClr val="000000"/>
                </a:solidFill>
              </a:rPr>
              <a:t>A</a:t>
            </a:r>
            <a:r>
              <a:rPr lang="es-MX" dirty="0" smtClean="0">
                <a:solidFill>
                  <a:srgbClr val="000000"/>
                </a:solidFill>
              </a:rPr>
              <a:t>dministrativa y de Libre Nombramiento y Remoción, quienes cuentan con incentivos tales como:</a:t>
            </a:r>
          </a:p>
          <a:p>
            <a:endParaRPr lang="es-MX" dirty="0">
              <a:solidFill>
                <a:srgbClr val="000000"/>
              </a:solidFill>
            </a:endParaRPr>
          </a:p>
          <a:p>
            <a:pPr marL="285750" indent="-285750">
              <a:buFont typeface="Arial" panose="020B0604020202020204" pitchFamily="34" charset="0"/>
              <a:buChar char="•"/>
            </a:pPr>
            <a:r>
              <a:rPr lang="es-MX" dirty="0" smtClean="0">
                <a:solidFill>
                  <a:srgbClr val="000000"/>
                </a:solidFill>
              </a:rPr>
              <a:t>Comisión para desempeñar cargos de Libre Nombramiento y Remoción.</a:t>
            </a:r>
          </a:p>
          <a:p>
            <a:pPr marL="285750" indent="-285750">
              <a:buFont typeface="Arial" panose="020B0604020202020204" pitchFamily="34" charset="0"/>
              <a:buChar char="•"/>
            </a:pPr>
            <a:r>
              <a:rPr lang="es-MX" dirty="0" smtClean="0">
                <a:solidFill>
                  <a:srgbClr val="000000"/>
                </a:solidFill>
              </a:rPr>
              <a:t>Encargo.</a:t>
            </a:r>
          </a:p>
          <a:p>
            <a:endParaRPr lang="es-MX" b="1" i="1" dirty="0" smtClean="0">
              <a:solidFill>
                <a:srgbClr val="000000"/>
              </a:solidFill>
            </a:endParaRPr>
          </a:p>
          <a:p>
            <a:r>
              <a:rPr lang="es-MX" b="1" i="1" dirty="0" smtClean="0">
                <a:solidFill>
                  <a:srgbClr val="000000"/>
                </a:solidFill>
              </a:rPr>
              <a:t>Carrera Administrativa</a:t>
            </a:r>
          </a:p>
          <a:p>
            <a:endParaRPr lang="es-MX" b="1" i="1" dirty="0" smtClean="0">
              <a:solidFill>
                <a:srgbClr val="000000"/>
              </a:solidFill>
            </a:endParaRPr>
          </a:p>
          <a:p>
            <a:endParaRPr lang="es-MX" b="1" i="1" dirty="0" smtClean="0">
              <a:solidFill>
                <a:srgbClr val="000000"/>
              </a:solidFill>
            </a:endParaRPr>
          </a:p>
          <a:p>
            <a:endParaRPr lang="es-MX" b="1" i="1" dirty="0" smtClean="0">
              <a:solidFill>
                <a:srgbClr val="000000"/>
              </a:solidFill>
            </a:endParaRPr>
          </a:p>
          <a:p>
            <a:endParaRPr lang="es-MX" b="1" i="1" dirty="0">
              <a:solidFill>
                <a:srgbClr val="000000"/>
              </a:solidFill>
            </a:endParaRPr>
          </a:p>
          <a:p>
            <a:endParaRPr lang="es-MX" dirty="0" smtClean="0"/>
          </a:p>
          <a:p>
            <a:endParaRPr lang="es-MX" dirty="0" smtClean="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a:p>
        </p:txBody>
      </p:sp>
      <p:pic>
        <p:nvPicPr>
          <p:cNvPr id="9" name="Imagen 8"/>
          <p:cNvPicPr>
            <a:picLocks noChangeAspect="1"/>
          </p:cNvPicPr>
          <p:nvPr/>
        </p:nvPicPr>
        <p:blipFill>
          <a:blip r:embed="rId2"/>
          <a:stretch>
            <a:fillRect/>
          </a:stretch>
        </p:blipFill>
        <p:spPr>
          <a:xfrm>
            <a:off x="286244" y="3146236"/>
            <a:ext cx="8387855" cy="3131552"/>
          </a:xfrm>
          <a:prstGeom prst="rect">
            <a:avLst/>
          </a:prstGeom>
        </p:spPr>
      </p:pic>
    </p:spTree>
    <p:extLst>
      <p:ext uri="{BB962C8B-B14F-4D97-AF65-F5344CB8AC3E}">
        <p14:creationId xmlns:p14="http://schemas.microsoft.com/office/powerpoint/2010/main" val="189792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17</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a:solidFill>
                  <a:srgbClr val="244061"/>
                </a:solidFill>
                <a:latin typeface="Arial" panose="020B0604020202020204" pitchFamily="34" charset="0"/>
              </a:rPr>
              <a:t>PROGRAMA DE INCENTIVOS</a:t>
            </a:r>
            <a:endParaRPr lang="es-MX" dirty="0"/>
          </a:p>
        </p:txBody>
      </p:sp>
      <p:sp>
        <p:nvSpPr>
          <p:cNvPr id="8" name="CuadroTexto 7"/>
          <p:cNvSpPr txBox="1"/>
          <p:nvPr/>
        </p:nvSpPr>
        <p:spPr>
          <a:xfrm>
            <a:off x="182336" y="1099696"/>
            <a:ext cx="5615791" cy="369332"/>
          </a:xfrm>
          <a:prstGeom prst="rect">
            <a:avLst/>
          </a:prstGeom>
          <a:noFill/>
        </p:spPr>
        <p:txBody>
          <a:bodyPr wrap="square" rtlCol="0">
            <a:spAutoFit/>
          </a:bodyPr>
          <a:lstStyle/>
          <a:p>
            <a:r>
              <a:rPr lang="es-MX" b="1" i="1" dirty="0" smtClean="0">
                <a:solidFill>
                  <a:srgbClr val="000000"/>
                </a:solidFill>
              </a:rPr>
              <a:t>Carrera Administrativa nivel técnico</a:t>
            </a:r>
            <a:endParaRPr lang="es-MX" b="1" i="1" dirty="0">
              <a:solidFill>
                <a:srgbClr val="000000"/>
              </a:solidFill>
            </a:endParaRPr>
          </a:p>
        </p:txBody>
      </p:sp>
      <p:sp>
        <p:nvSpPr>
          <p:cNvPr id="9" name="CuadroTexto 8"/>
          <p:cNvSpPr txBox="1"/>
          <p:nvPr/>
        </p:nvSpPr>
        <p:spPr>
          <a:xfrm>
            <a:off x="182336" y="2524152"/>
            <a:ext cx="5002728" cy="369332"/>
          </a:xfrm>
          <a:prstGeom prst="rect">
            <a:avLst/>
          </a:prstGeom>
          <a:noFill/>
        </p:spPr>
        <p:txBody>
          <a:bodyPr wrap="square" rtlCol="0">
            <a:spAutoFit/>
          </a:bodyPr>
          <a:lstStyle/>
          <a:p>
            <a:r>
              <a:rPr lang="es-MX" b="1" i="1" dirty="0" smtClean="0">
                <a:solidFill>
                  <a:srgbClr val="000000"/>
                </a:solidFill>
              </a:rPr>
              <a:t>Libre Nombramiento y Remoción</a:t>
            </a:r>
            <a:endParaRPr lang="es-MX" b="1" i="1" dirty="0">
              <a:solidFill>
                <a:srgbClr val="000000"/>
              </a:solidFill>
            </a:endParaRPr>
          </a:p>
        </p:txBody>
      </p:sp>
      <p:pic>
        <p:nvPicPr>
          <p:cNvPr id="11" name="Imagen 10"/>
          <p:cNvPicPr>
            <a:picLocks noChangeAspect="1"/>
          </p:cNvPicPr>
          <p:nvPr/>
        </p:nvPicPr>
        <p:blipFill>
          <a:blip r:embed="rId2"/>
          <a:stretch>
            <a:fillRect/>
          </a:stretch>
        </p:blipFill>
        <p:spPr>
          <a:xfrm>
            <a:off x="378776" y="1486590"/>
            <a:ext cx="7788480" cy="1020000"/>
          </a:xfrm>
          <a:prstGeom prst="rect">
            <a:avLst/>
          </a:prstGeom>
        </p:spPr>
      </p:pic>
      <p:pic>
        <p:nvPicPr>
          <p:cNvPr id="12" name="Imagen 11"/>
          <p:cNvPicPr>
            <a:picLocks noChangeAspect="1"/>
          </p:cNvPicPr>
          <p:nvPr/>
        </p:nvPicPr>
        <p:blipFill>
          <a:blip r:embed="rId3"/>
          <a:stretch>
            <a:fillRect/>
          </a:stretch>
        </p:blipFill>
        <p:spPr>
          <a:xfrm>
            <a:off x="378774" y="2982171"/>
            <a:ext cx="7788481" cy="3553627"/>
          </a:xfrm>
          <a:prstGeom prst="rect">
            <a:avLst/>
          </a:prstGeom>
        </p:spPr>
      </p:pic>
    </p:spTree>
    <p:extLst>
      <p:ext uri="{BB962C8B-B14F-4D97-AF65-F5344CB8AC3E}">
        <p14:creationId xmlns:p14="http://schemas.microsoft.com/office/powerpoint/2010/main" val="162738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18</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a:solidFill>
                  <a:srgbClr val="244061"/>
                </a:solidFill>
                <a:latin typeface="Arial" panose="020B0604020202020204" pitchFamily="34" charset="0"/>
              </a:rPr>
              <a:t>PROGRAMA DE INCENTIVOS</a:t>
            </a:r>
            <a:endParaRPr lang="es-MX" dirty="0"/>
          </a:p>
        </p:txBody>
      </p:sp>
      <p:pic>
        <p:nvPicPr>
          <p:cNvPr id="6" name="Imagen 5"/>
          <p:cNvPicPr>
            <a:picLocks noChangeAspect="1"/>
          </p:cNvPicPr>
          <p:nvPr/>
        </p:nvPicPr>
        <p:blipFill>
          <a:blip r:embed="rId2"/>
          <a:stretch>
            <a:fillRect/>
          </a:stretch>
        </p:blipFill>
        <p:spPr>
          <a:xfrm>
            <a:off x="286246" y="2245026"/>
            <a:ext cx="8099218" cy="3293329"/>
          </a:xfrm>
          <a:prstGeom prst="rect">
            <a:avLst/>
          </a:prstGeom>
        </p:spPr>
      </p:pic>
      <p:pic>
        <p:nvPicPr>
          <p:cNvPr id="7" name="Imagen 6"/>
          <p:cNvPicPr>
            <a:picLocks noChangeAspect="1"/>
          </p:cNvPicPr>
          <p:nvPr/>
        </p:nvPicPr>
        <p:blipFill>
          <a:blip r:embed="rId3"/>
          <a:stretch>
            <a:fillRect/>
          </a:stretch>
        </p:blipFill>
        <p:spPr>
          <a:xfrm>
            <a:off x="161186" y="1529935"/>
            <a:ext cx="5060119" cy="493819"/>
          </a:xfrm>
          <a:prstGeom prst="rect">
            <a:avLst/>
          </a:prstGeom>
        </p:spPr>
      </p:pic>
    </p:spTree>
    <p:extLst>
      <p:ext uri="{BB962C8B-B14F-4D97-AF65-F5344CB8AC3E}">
        <p14:creationId xmlns:p14="http://schemas.microsoft.com/office/powerpoint/2010/main" val="344143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19</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a:solidFill>
                  <a:srgbClr val="244061"/>
                </a:solidFill>
                <a:latin typeface="Arial" panose="020B0604020202020204" pitchFamily="34" charset="0"/>
              </a:rPr>
              <a:t>PROGRAMA DE INCENTIVOS</a:t>
            </a:r>
            <a:endParaRPr lang="es-MX" dirty="0"/>
          </a:p>
        </p:txBody>
      </p:sp>
      <p:graphicFrame>
        <p:nvGraphicFramePr>
          <p:cNvPr id="4" name="Objeto 3">
            <a:hlinkClick r:id="" action="ppaction://ole?verb=0"/>
          </p:cNvPr>
          <p:cNvGraphicFramePr>
            <a:graphicFrameLocks noChangeAspect="1"/>
          </p:cNvGraphicFramePr>
          <p:nvPr>
            <p:extLst>
              <p:ext uri="{D42A27DB-BD31-4B8C-83A1-F6EECF244321}">
                <p14:modId xmlns:p14="http://schemas.microsoft.com/office/powerpoint/2010/main" val="768853375"/>
              </p:ext>
            </p:extLst>
          </p:nvPr>
        </p:nvGraphicFramePr>
        <p:xfrm>
          <a:off x="286246" y="1796185"/>
          <a:ext cx="8031307" cy="4516695"/>
        </p:xfrm>
        <a:graphic>
          <a:graphicData uri="http://schemas.openxmlformats.org/presentationml/2006/ole">
            <mc:AlternateContent xmlns:mc="http://schemas.openxmlformats.org/markup-compatibility/2006">
              <mc:Choice xmlns:v="urn:schemas-microsoft-com:vml" Requires="v">
                <p:oleObj spid="_x0000_s64522" name="Presentation" r:id="rId3" imgW="6094572" imgH="3427437" progId="PowerPoint.Show.12">
                  <p:embed/>
                </p:oleObj>
              </mc:Choice>
              <mc:Fallback>
                <p:oleObj name="Presentation" r:id="rId3" imgW="6094572" imgH="3427437" progId="PowerPoint.Show.12">
                  <p:embed/>
                  <p:pic>
                    <p:nvPicPr>
                      <p:cNvPr id="0" name=""/>
                      <p:cNvPicPr/>
                      <p:nvPr/>
                    </p:nvPicPr>
                    <p:blipFill>
                      <a:blip r:embed="rId4"/>
                      <a:stretch>
                        <a:fillRect/>
                      </a:stretch>
                    </p:blipFill>
                    <p:spPr>
                      <a:xfrm>
                        <a:off x="286246" y="1796185"/>
                        <a:ext cx="8031307" cy="4516695"/>
                      </a:xfrm>
                      <a:prstGeom prst="rect">
                        <a:avLst/>
                      </a:prstGeom>
                    </p:spPr>
                  </p:pic>
                </p:oleObj>
              </mc:Fallback>
            </mc:AlternateContent>
          </a:graphicData>
        </a:graphic>
      </p:graphicFrame>
      <p:sp>
        <p:nvSpPr>
          <p:cNvPr id="5" name="CuadroTexto 4"/>
          <p:cNvSpPr txBox="1"/>
          <p:nvPr/>
        </p:nvSpPr>
        <p:spPr>
          <a:xfrm>
            <a:off x="286246" y="1163782"/>
            <a:ext cx="8031307" cy="923330"/>
          </a:xfrm>
          <a:prstGeom prst="rect">
            <a:avLst/>
          </a:prstGeom>
          <a:noFill/>
        </p:spPr>
        <p:txBody>
          <a:bodyPr wrap="square" rtlCol="0">
            <a:spAutoFit/>
          </a:bodyPr>
          <a:lstStyle/>
          <a:p>
            <a:pPr algn="just"/>
            <a:r>
              <a:rPr lang="es-MX" dirty="0" smtClean="0">
                <a:solidFill>
                  <a:srgbClr val="000000"/>
                </a:solidFill>
              </a:rPr>
              <a:t>A cada funcionario se le entregó una chaqueta impermeable con el logotipo de la Agencia Nacional de Infraestructura.</a:t>
            </a:r>
          </a:p>
          <a:p>
            <a:endParaRPr lang="es-MX" dirty="0"/>
          </a:p>
        </p:txBody>
      </p:sp>
    </p:spTree>
    <p:extLst>
      <p:ext uri="{BB962C8B-B14F-4D97-AF65-F5344CB8AC3E}">
        <p14:creationId xmlns:p14="http://schemas.microsoft.com/office/powerpoint/2010/main" val="285544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62"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p:nvPr>
            <p:custDataLst>
              <p:tags r:id="rId3"/>
            </p:custDataLst>
          </p:nvPr>
        </p:nvCxnSpPr>
        <p:spPr>
          <a:xfrm>
            <a:off x="3818144" y="2143946"/>
            <a:ext cx="4814684" cy="0"/>
          </a:xfrm>
          <a:prstGeom prst="line">
            <a:avLst/>
          </a:prstGeom>
          <a:ln w="1270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custDataLst>
              <p:tags r:id="rId4"/>
            </p:custDataLst>
          </p:nvPr>
        </p:nvSpPr>
        <p:spPr>
          <a:xfrm>
            <a:off x="3714234" y="2197479"/>
            <a:ext cx="4987637" cy="5847755"/>
          </a:xfrm>
          <a:prstGeom prst="rect">
            <a:avLst/>
          </a:prstGeom>
          <a:noFill/>
        </p:spPr>
        <p:txBody>
          <a:bodyPr wrap="square" lIns="0" tIns="0" rIns="0" bIns="0" rtlCol="0">
            <a:spAutoFit/>
          </a:bodyPr>
          <a:lstStyle/>
          <a:p>
            <a:pPr algn="just">
              <a:spcBef>
                <a:spcPct val="0"/>
              </a:spcBef>
              <a:defRPr/>
            </a:pPr>
            <a:r>
              <a:rPr lang="es-CO" sz="2000" b="1" i="1" dirty="0" smtClean="0">
                <a:solidFill>
                  <a:prstClr val="black"/>
                </a:solidFill>
                <a:latin typeface="Candara" panose="020E0502030303020204" pitchFamily="34" charset="0"/>
                <a:cs typeface="Arial" charset="0"/>
              </a:rPr>
              <a:t>Programas de estímulos: </a:t>
            </a:r>
            <a:r>
              <a:rPr lang="es-CO" sz="2000" dirty="0" smtClean="0">
                <a:solidFill>
                  <a:prstClr val="black"/>
                </a:solidFill>
                <a:latin typeface="Candara" panose="020E0502030303020204" pitchFamily="34" charset="0"/>
                <a:cs typeface="Arial" charset="0"/>
              </a:rPr>
              <a:t>Las Entidades deberán organizar programas de estímulos con el fin de motivar el desempeño eficaz y el compromiso de sus empleados. Los estímulos se implementarán a través de programas de bienestar social.</a:t>
            </a:r>
          </a:p>
          <a:p>
            <a:pPr algn="just">
              <a:spcBef>
                <a:spcPct val="0"/>
              </a:spcBef>
              <a:defRPr/>
            </a:pPr>
            <a:r>
              <a:rPr lang="es-CO" sz="2000" dirty="0" smtClean="0">
                <a:solidFill>
                  <a:prstClr val="black"/>
                </a:solidFill>
                <a:latin typeface="Candara" panose="020E0502030303020204" pitchFamily="34" charset="0"/>
                <a:cs typeface="Arial" charset="0"/>
              </a:rPr>
              <a:t> </a:t>
            </a:r>
            <a:r>
              <a:rPr lang="es-CO" sz="2000" b="1" i="1" dirty="0" smtClean="0">
                <a:solidFill>
                  <a:prstClr val="black"/>
                </a:solidFill>
                <a:latin typeface="Candara" panose="020E0502030303020204" pitchFamily="34" charset="0"/>
                <a:cs typeface="Arial" charset="0"/>
              </a:rPr>
              <a:t>Bienestar Social: </a:t>
            </a:r>
            <a:r>
              <a:rPr lang="es-CO" sz="2000" dirty="0">
                <a:solidFill>
                  <a:prstClr val="black"/>
                </a:solidFill>
                <a:latin typeface="Candara" panose="020E0502030303020204" pitchFamily="34" charset="0"/>
                <a:cs typeface="Arial" charset="0"/>
              </a:rPr>
              <a:t>comprende el conjunto de programas y beneficios que se estructuran como </a:t>
            </a:r>
            <a:r>
              <a:rPr lang="es-CO" sz="2000" dirty="0" smtClean="0">
                <a:solidFill>
                  <a:prstClr val="black"/>
                </a:solidFill>
                <a:latin typeface="Candara" panose="020E0502030303020204" pitchFamily="34" charset="0"/>
                <a:cs typeface="Arial" charset="0"/>
              </a:rPr>
              <a:t>solución </a:t>
            </a:r>
            <a:r>
              <a:rPr lang="es-CO" sz="2000" dirty="0">
                <a:solidFill>
                  <a:prstClr val="black"/>
                </a:solidFill>
                <a:latin typeface="Candara" panose="020E0502030303020204" pitchFamily="34" charset="0"/>
                <a:cs typeface="Arial" charset="0"/>
              </a:rPr>
              <a:t>a las necesidades del individuo, que influyen como el elemento importante dentro de una comunidad funcional o empresa a la que se pertenece; reconociendo además que forma parte de un entorno social.</a:t>
            </a:r>
          </a:p>
          <a:p>
            <a:pPr algn="just">
              <a:spcBef>
                <a:spcPct val="0"/>
              </a:spcBef>
              <a:defRPr/>
            </a:pPr>
            <a:endParaRPr lang="es-CO" sz="2000" b="1" i="1" dirty="0">
              <a:solidFill>
                <a:prstClr val="black"/>
              </a:solidFill>
              <a:latin typeface="Candara" panose="020E0502030303020204" pitchFamily="34" charset="0"/>
              <a:cs typeface="Arial" charset="0"/>
            </a:endParaRPr>
          </a:p>
          <a:p>
            <a:pPr algn="just">
              <a:spcBef>
                <a:spcPct val="0"/>
              </a:spcBef>
              <a:defRPr/>
            </a:pPr>
            <a:endParaRPr lang="es-CO" sz="2000" dirty="0" smtClean="0">
              <a:solidFill>
                <a:prstClr val="black"/>
              </a:solidFill>
              <a:latin typeface="Candara" panose="020E0502030303020204" pitchFamily="34" charset="0"/>
              <a:cs typeface="Arial" charset="0"/>
            </a:endParaRPr>
          </a:p>
          <a:p>
            <a:pPr algn="just">
              <a:spcBef>
                <a:spcPct val="0"/>
              </a:spcBef>
              <a:defRPr/>
            </a:pPr>
            <a:endParaRPr lang="es-CO" sz="2000" dirty="0">
              <a:solidFill>
                <a:prstClr val="black"/>
              </a:solidFill>
              <a:latin typeface="Candara" panose="020E0502030303020204" pitchFamily="34" charset="0"/>
              <a:cs typeface="Arial" charset="0"/>
            </a:endParaRPr>
          </a:p>
          <a:p>
            <a:pPr algn="just">
              <a:spcBef>
                <a:spcPct val="0"/>
              </a:spcBef>
              <a:defRPr/>
            </a:pPr>
            <a:endParaRPr lang="es-CO" sz="2000" dirty="0" smtClean="0">
              <a:solidFill>
                <a:prstClr val="black"/>
              </a:solidFill>
              <a:latin typeface="Candara" panose="020E0502030303020204" pitchFamily="34" charset="0"/>
              <a:cs typeface="Arial" charset="0"/>
            </a:endParaRPr>
          </a:p>
          <a:p>
            <a:pPr algn="just">
              <a:spcBef>
                <a:spcPct val="0"/>
              </a:spcBef>
              <a:defRPr/>
            </a:pPr>
            <a:endParaRPr lang="es-CO" sz="2000" dirty="0">
              <a:solidFill>
                <a:prstClr val="black"/>
              </a:solidFill>
              <a:latin typeface="Candara" panose="020E0502030303020204" pitchFamily="34" charset="0"/>
              <a:cs typeface="Arial" charset="0"/>
            </a:endParaRPr>
          </a:p>
          <a:p>
            <a:pPr algn="just">
              <a:spcBef>
                <a:spcPct val="0"/>
              </a:spcBef>
              <a:defRPr/>
            </a:pPr>
            <a:r>
              <a:rPr lang="es-CO" sz="2000" dirty="0" smtClean="0">
                <a:solidFill>
                  <a:prstClr val="black"/>
                </a:solidFill>
                <a:latin typeface="Candara" panose="020E0502030303020204" pitchFamily="34" charset="0"/>
                <a:cs typeface="Arial" charset="0"/>
              </a:rPr>
              <a:t> </a:t>
            </a:r>
            <a:endParaRPr lang="es-CO" sz="2000" dirty="0">
              <a:solidFill>
                <a:prstClr val="black"/>
              </a:solidFill>
              <a:latin typeface="Candara" panose="020E0502030303020204" pitchFamily="34" charset="0"/>
              <a:cs typeface="Arial" charset="0"/>
            </a:endParaRPr>
          </a:p>
        </p:txBody>
      </p:sp>
      <p:sp>
        <p:nvSpPr>
          <p:cNvPr id="2" name="Slide Number Placeholder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2</a:t>
            </a:fld>
            <a:endParaRPr lang="es-CO" dirty="0">
              <a:solidFill>
                <a:srgbClr val="244061">
                  <a:tint val="75000"/>
                </a:srgbClr>
              </a:solidFill>
            </a:endParaRPr>
          </a:p>
        </p:txBody>
      </p:sp>
      <p:sp>
        <p:nvSpPr>
          <p:cNvPr id="22" name="McK 3. Unit of measure"/>
          <p:cNvSpPr txBox="1">
            <a:spLocks noChangeArrowheads="1"/>
          </p:cNvSpPr>
          <p:nvPr>
            <p:custDataLst>
              <p:tags r:id="rId5"/>
            </p:custDataLst>
          </p:nvPr>
        </p:nvSpPr>
        <p:spPr bwMode="auto">
          <a:xfrm>
            <a:off x="364510" y="705819"/>
            <a:ext cx="4285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eaLnBrk="1" fontAlgn="base" hangingPunct="1">
              <a:spcBef>
                <a:spcPct val="0"/>
              </a:spcBef>
              <a:spcAft>
                <a:spcPct val="0"/>
              </a:spcAft>
            </a:pPr>
            <a:r>
              <a:rPr lang="en-US" altLang="zh-CN" sz="2400" b="1" i="1" dirty="0" smtClean="0">
                <a:solidFill>
                  <a:schemeClr val="tx2"/>
                </a:solidFill>
                <a:latin typeface="Candara" pitchFamily="34" charset="0"/>
                <a:ea typeface="+mj-ea"/>
                <a:cs typeface="+mj-cs"/>
                <a:sym typeface="Museo Sans 500"/>
              </a:rPr>
              <a:t>SISTEMAS DE ESTÍMULOS</a:t>
            </a:r>
            <a:endParaRPr lang="es-ES_tradnl" altLang="zh-CN" sz="2400" b="1" i="1" dirty="0">
              <a:solidFill>
                <a:schemeClr val="tx2"/>
              </a:solidFill>
              <a:latin typeface="Candara" pitchFamily="34" charset="0"/>
              <a:ea typeface="+mj-ea"/>
              <a:cs typeface="+mj-cs"/>
              <a:sym typeface="Museo Sans 500"/>
            </a:endParaRPr>
          </a:p>
        </p:txBody>
      </p:sp>
      <p:sp>
        <p:nvSpPr>
          <p:cNvPr id="3" name="CuadroTexto 2"/>
          <p:cNvSpPr txBox="1"/>
          <p:nvPr/>
        </p:nvSpPr>
        <p:spPr>
          <a:xfrm>
            <a:off x="3714234" y="1889702"/>
            <a:ext cx="4987637" cy="307777"/>
          </a:xfrm>
          <a:prstGeom prst="rect">
            <a:avLst/>
          </a:prstGeom>
          <a:noFill/>
        </p:spPr>
        <p:txBody>
          <a:bodyPr wrap="square" rtlCol="0">
            <a:spAutoFit/>
          </a:bodyPr>
          <a:lstStyle/>
          <a:p>
            <a:r>
              <a:rPr lang="es-MX" sz="1400" b="1" dirty="0" smtClean="0"/>
              <a:t>DECRETO 1083 DE 2015 – TITULO 10 ART 2.2.10.1</a:t>
            </a:r>
            <a:endParaRPr lang="es-MX" sz="1400" b="1" dirty="0"/>
          </a:p>
        </p:txBody>
      </p:sp>
      <p:pic>
        <p:nvPicPr>
          <p:cNvPr id="5" name="Imagen 4"/>
          <p:cNvPicPr>
            <a:picLocks noChangeAspect="1"/>
          </p:cNvPicPr>
          <p:nvPr/>
        </p:nvPicPr>
        <p:blipFill>
          <a:blip r:embed="rId10"/>
          <a:stretch>
            <a:fillRect/>
          </a:stretch>
        </p:blipFill>
        <p:spPr>
          <a:xfrm>
            <a:off x="364510" y="2197479"/>
            <a:ext cx="3198046" cy="3370913"/>
          </a:xfrm>
          <a:prstGeom prst="rect">
            <a:avLst/>
          </a:prstGeom>
        </p:spPr>
      </p:pic>
    </p:spTree>
    <p:extLst>
      <p:ext uri="{BB962C8B-B14F-4D97-AF65-F5344CB8AC3E}">
        <p14:creationId xmlns:p14="http://schemas.microsoft.com/office/powerpoint/2010/main" val="403907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ext uri="{D42A27DB-BD31-4B8C-83A1-F6EECF244321}">
                <p14:modId xmlns:p14="http://schemas.microsoft.com/office/powerpoint/2010/main" val="22712722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13"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custDataLst>
              <p:tags r:id="rId3"/>
            </p:custDataLst>
          </p:nvPr>
        </p:nvSpPr>
        <p:spPr>
          <a:xfrm>
            <a:off x="1412241" y="1801752"/>
            <a:ext cx="6074522" cy="3887848"/>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dk1"/>
              </a:solidFill>
              <a:latin typeface="Candara"/>
              <a:sym typeface="Candara"/>
            </a:endParaRPr>
          </a:p>
        </p:txBody>
      </p:sp>
      <p:sp>
        <p:nvSpPr>
          <p:cNvPr id="2" name="Slide Number Placeholder 1"/>
          <p:cNvSpPr>
            <a:spLocks noGrp="1"/>
          </p:cNvSpPr>
          <p:nvPr>
            <p:ph type="sldNum" sz="quarter" idx="12"/>
          </p:nvPr>
        </p:nvSpPr>
        <p:spPr/>
        <p:txBody>
          <a:bodyPr/>
          <a:lstStyle/>
          <a:p>
            <a:fld id="{C2C0D9B7-3709-4AA7-BC15-71609CD14C4E}" type="slidenum">
              <a:rPr lang="es-CO" smtClean="0"/>
              <a:pPr/>
              <a:t>3</a:t>
            </a:fld>
            <a:endParaRPr lang="es-CO" dirty="0"/>
          </a:p>
        </p:txBody>
      </p:sp>
      <p:sp>
        <p:nvSpPr>
          <p:cNvPr id="22531" name="Rectangle 8"/>
          <p:cNvSpPr>
            <a:spLocks noGrp="1"/>
          </p:cNvSpPr>
          <p:nvPr>
            <p:ph type="title"/>
            <p:custDataLst>
              <p:tags r:id="rId4"/>
            </p:custDataLst>
          </p:nvPr>
        </p:nvSpPr>
        <p:spPr/>
        <p:txBody>
          <a:bodyPr/>
          <a:lstStyle/>
          <a:p>
            <a:r>
              <a:rPr lang="es-MX" i="1" u="sng" dirty="0">
                <a:latin typeface="Arial" panose="020B0604020202020204" pitchFamily="34" charset="0"/>
              </a:rPr>
              <a:t>DEPORTIVOS RECREATIVOS Y </a:t>
            </a:r>
            <a:r>
              <a:rPr lang="es-MX" i="1" u="sng" dirty="0" smtClean="0">
                <a:latin typeface="Arial" panose="020B0604020202020204" pitchFamily="34" charset="0"/>
              </a:rPr>
              <a:t>VACACIONALES</a:t>
            </a:r>
            <a:r>
              <a:rPr lang="es-MX" dirty="0" smtClean="0"/>
              <a:t> </a:t>
            </a:r>
            <a:endParaRPr lang="es-ES_tradnl" i="1" dirty="0" smtClean="0">
              <a:sym typeface="Museo Sans 500"/>
            </a:endParaRPr>
          </a:p>
        </p:txBody>
      </p:sp>
      <p:cxnSp>
        <p:nvCxnSpPr>
          <p:cNvPr id="9" name="Straight Connector 8"/>
          <p:cNvCxnSpPr/>
          <p:nvPr>
            <p:custDataLst>
              <p:tags r:id="rId5"/>
            </p:custDataLst>
          </p:nvPr>
        </p:nvCxnSpPr>
        <p:spPr>
          <a:xfrm>
            <a:off x="1645227" y="2509747"/>
            <a:ext cx="4610793" cy="0"/>
          </a:xfrm>
          <a:prstGeom prst="line">
            <a:avLst/>
          </a:prstGeom>
          <a:ln w="1270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custDataLst>
              <p:tags r:id="rId6"/>
            </p:custDataLst>
          </p:nvPr>
        </p:nvSpPr>
        <p:spPr>
          <a:xfrm>
            <a:off x="1570297" y="2607286"/>
            <a:ext cx="5916466" cy="4154984"/>
          </a:xfrm>
          <a:prstGeom prst="rect">
            <a:avLst/>
          </a:prstGeom>
          <a:noFill/>
        </p:spPr>
        <p:txBody>
          <a:bodyPr wrap="square" lIns="0" tIns="0" rIns="0" bIns="0" rtlCol="0">
            <a:spAutoFit/>
          </a:bodyPr>
          <a:lstStyle/>
          <a:p>
            <a:pPr algn="just"/>
            <a:r>
              <a:rPr lang="es-MX" sz="2000" dirty="0" smtClean="0">
                <a:solidFill>
                  <a:srgbClr val="000000"/>
                </a:solidFill>
                <a:latin typeface="+mj-lt"/>
              </a:rPr>
              <a:t>En el plan de bienestar de la vigencia 2015 de la Agencia Nacional de Infraestructura a cargo del Grupo Interno de Trabajo de Talento Humano, se establecieron las siguientes actividades:</a:t>
            </a:r>
          </a:p>
          <a:p>
            <a:pPr algn="just"/>
            <a:endParaRPr lang="es-MX" sz="2000" dirty="0" smtClean="0">
              <a:solidFill>
                <a:srgbClr val="000000"/>
              </a:solidFill>
              <a:latin typeface="+mj-lt"/>
            </a:endParaRPr>
          </a:p>
          <a:p>
            <a:pPr marL="342900" indent="-342900" algn="just">
              <a:buAutoNum type="arabicPeriod"/>
            </a:pPr>
            <a:r>
              <a:rPr lang="es-MX" sz="2000" dirty="0" smtClean="0">
                <a:solidFill>
                  <a:srgbClr val="000000"/>
                </a:solidFill>
                <a:latin typeface="+mj-lt"/>
              </a:rPr>
              <a:t>Deportivos, Recreativos y vacacionales.</a:t>
            </a:r>
          </a:p>
          <a:p>
            <a:pPr marL="342900" indent="-342900" algn="just">
              <a:buAutoNum type="arabicPeriod"/>
            </a:pPr>
            <a:r>
              <a:rPr lang="es-MX" sz="2000" dirty="0" smtClean="0">
                <a:solidFill>
                  <a:srgbClr val="000000"/>
                </a:solidFill>
                <a:latin typeface="+mj-lt"/>
              </a:rPr>
              <a:t>Promoción y prevención de la Salud.</a:t>
            </a:r>
          </a:p>
          <a:p>
            <a:pPr marL="342900" indent="-342900" algn="just">
              <a:buAutoNum type="arabicPeriod"/>
            </a:pPr>
            <a:r>
              <a:rPr lang="es-MX" sz="2000" dirty="0" smtClean="0">
                <a:solidFill>
                  <a:srgbClr val="000000"/>
                </a:solidFill>
                <a:latin typeface="+mj-lt"/>
              </a:rPr>
              <a:t>Artísticos y culturales.</a:t>
            </a:r>
          </a:p>
          <a:p>
            <a:pPr marL="342900" indent="-342900" algn="just">
              <a:buAutoNum type="arabicPeriod"/>
            </a:pPr>
            <a:r>
              <a:rPr lang="es-MX" sz="2000" dirty="0" smtClean="0">
                <a:solidFill>
                  <a:srgbClr val="000000"/>
                </a:solidFill>
                <a:latin typeface="+mj-lt"/>
              </a:rPr>
              <a:t>Educación</a:t>
            </a:r>
            <a:r>
              <a:rPr lang="es-MX" sz="2000" dirty="0" smtClean="0">
                <a:solidFill>
                  <a:srgbClr val="000000"/>
                </a:solidFill>
                <a:latin typeface="+mj-lt"/>
              </a:rPr>
              <a:t> </a:t>
            </a:r>
            <a:r>
              <a:rPr lang="es-MX" sz="2000" dirty="0" smtClean="0">
                <a:solidFill>
                  <a:srgbClr val="000000"/>
                </a:solidFill>
                <a:latin typeface="+mj-lt"/>
              </a:rPr>
              <a:t>formal.</a:t>
            </a:r>
          </a:p>
          <a:p>
            <a:pPr algn="just"/>
            <a:endParaRPr lang="es-MX" dirty="0" smtClean="0"/>
          </a:p>
          <a:p>
            <a:pPr marL="342900" indent="-342900" algn="just">
              <a:buAutoNum type="arabicPeriod"/>
            </a:pPr>
            <a:endParaRPr lang="es-MX" dirty="0" smtClean="0"/>
          </a:p>
          <a:p>
            <a:pPr marL="342900" indent="-342900" algn="just">
              <a:buAutoNum type="arabicPeriod"/>
            </a:pPr>
            <a:endParaRPr lang="es-MX" dirty="0"/>
          </a:p>
          <a:p>
            <a:pPr algn="just"/>
            <a:endParaRPr lang="es-MX" dirty="0" smtClean="0"/>
          </a:p>
          <a:p>
            <a:pPr algn="just"/>
            <a:endParaRPr lang="es-MX" dirty="0"/>
          </a:p>
        </p:txBody>
      </p:sp>
    </p:spTree>
    <p:extLst>
      <p:ext uri="{BB962C8B-B14F-4D97-AF65-F5344CB8AC3E}">
        <p14:creationId xmlns:p14="http://schemas.microsoft.com/office/powerpoint/2010/main" val="1989843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81"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p:nvPr>
            <p:custDataLst>
              <p:tags r:id="rId3"/>
            </p:custDataLst>
          </p:nvPr>
        </p:nvCxnSpPr>
        <p:spPr>
          <a:xfrm>
            <a:off x="3818144" y="2143946"/>
            <a:ext cx="4814684" cy="0"/>
          </a:xfrm>
          <a:prstGeom prst="line">
            <a:avLst/>
          </a:prstGeom>
          <a:ln w="1270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custDataLst>
              <p:tags r:id="rId4"/>
            </p:custDataLst>
          </p:nvPr>
        </p:nvSpPr>
        <p:spPr>
          <a:xfrm>
            <a:off x="2888673" y="1446683"/>
            <a:ext cx="6041380" cy="5847755"/>
          </a:xfrm>
          <a:prstGeom prst="rect">
            <a:avLst/>
          </a:prstGeom>
          <a:noFill/>
        </p:spPr>
        <p:txBody>
          <a:bodyPr wrap="square" lIns="0" tIns="0" rIns="0" bIns="0" rtlCol="0">
            <a:spAutoFit/>
          </a:bodyPr>
          <a:lstStyle/>
          <a:p>
            <a:pPr algn="just">
              <a:spcBef>
                <a:spcPct val="0"/>
              </a:spcBef>
              <a:defRPr/>
            </a:pPr>
            <a:r>
              <a:rPr lang="es-CO" sz="2000" dirty="0" smtClean="0">
                <a:solidFill>
                  <a:prstClr val="black"/>
                </a:solidFill>
                <a:latin typeface="+mj-lt"/>
                <a:cs typeface="Arial" charset="0"/>
              </a:rPr>
              <a:t>La Agencia Nacional de Infraestructura realizó las siguientes actividades deportivas:</a:t>
            </a:r>
          </a:p>
          <a:p>
            <a:pPr algn="just">
              <a:spcBef>
                <a:spcPct val="0"/>
              </a:spcBef>
              <a:defRPr/>
            </a:pPr>
            <a:endParaRPr lang="es-CO" sz="2000" dirty="0">
              <a:solidFill>
                <a:prstClr val="black"/>
              </a:solidFill>
              <a:latin typeface="+mj-lt"/>
              <a:cs typeface="Arial" charset="0"/>
            </a:endParaRPr>
          </a:p>
          <a:p>
            <a:pPr marL="457200" indent="-457200" algn="just">
              <a:spcBef>
                <a:spcPct val="0"/>
              </a:spcBef>
              <a:buAutoNum type="arabicPeriod"/>
              <a:defRPr/>
            </a:pPr>
            <a:r>
              <a:rPr lang="es-CO" sz="2000" dirty="0" smtClean="0">
                <a:solidFill>
                  <a:prstClr val="black"/>
                </a:solidFill>
                <a:latin typeface="+mj-lt"/>
                <a:cs typeface="Arial" charset="0"/>
              </a:rPr>
              <a:t>Participación en los juegos deportivos del Departamento Administrativo de la Función Pública:</a:t>
            </a:r>
          </a:p>
          <a:p>
            <a:pPr algn="just">
              <a:spcBef>
                <a:spcPct val="0"/>
              </a:spcBef>
              <a:defRPr/>
            </a:pPr>
            <a:endParaRPr lang="es-CO" sz="2000" dirty="0" smtClean="0">
              <a:solidFill>
                <a:prstClr val="black"/>
              </a:solidFill>
              <a:latin typeface="+mj-lt"/>
              <a:cs typeface="Arial" charset="0"/>
            </a:endParaRPr>
          </a:p>
          <a:p>
            <a:pPr algn="just">
              <a:spcBef>
                <a:spcPct val="0"/>
              </a:spcBef>
              <a:defRPr/>
            </a:pPr>
            <a:r>
              <a:rPr lang="es-CO" sz="2000" dirty="0" smtClean="0">
                <a:solidFill>
                  <a:prstClr val="black"/>
                </a:solidFill>
                <a:latin typeface="+mj-lt"/>
                <a:cs typeface="Arial" charset="0"/>
              </a:rPr>
              <a:t>. Futbol.</a:t>
            </a:r>
          </a:p>
          <a:p>
            <a:pPr algn="just">
              <a:spcBef>
                <a:spcPct val="0"/>
              </a:spcBef>
              <a:defRPr/>
            </a:pPr>
            <a:r>
              <a:rPr lang="es-CO" sz="2000" dirty="0">
                <a:solidFill>
                  <a:prstClr val="black"/>
                </a:solidFill>
                <a:latin typeface="+mj-lt"/>
                <a:cs typeface="Arial" charset="0"/>
              </a:rPr>
              <a:t>.</a:t>
            </a:r>
            <a:r>
              <a:rPr lang="es-CO" sz="2000" dirty="0" smtClean="0">
                <a:solidFill>
                  <a:prstClr val="black"/>
                </a:solidFill>
                <a:latin typeface="+mj-lt"/>
                <a:cs typeface="Arial" charset="0"/>
              </a:rPr>
              <a:t> Voleibol. </a:t>
            </a:r>
          </a:p>
          <a:p>
            <a:pPr algn="just">
              <a:spcBef>
                <a:spcPct val="0"/>
              </a:spcBef>
              <a:defRPr/>
            </a:pPr>
            <a:r>
              <a:rPr lang="es-CO" sz="2000" dirty="0">
                <a:solidFill>
                  <a:prstClr val="black"/>
                </a:solidFill>
                <a:latin typeface="+mj-lt"/>
                <a:cs typeface="Arial" charset="0"/>
              </a:rPr>
              <a:t>.</a:t>
            </a:r>
            <a:r>
              <a:rPr lang="es-CO" sz="2000" dirty="0" smtClean="0">
                <a:solidFill>
                  <a:prstClr val="black"/>
                </a:solidFill>
                <a:latin typeface="+mj-lt"/>
                <a:cs typeface="Arial" charset="0"/>
              </a:rPr>
              <a:t>Tenis de campo.</a:t>
            </a:r>
          </a:p>
          <a:p>
            <a:pPr algn="just">
              <a:spcBef>
                <a:spcPct val="0"/>
              </a:spcBef>
              <a:defRPr/>
            </a:pPr>
            <a:r>
              <a:rPr lang="es-CO" sz="2000" dirty="0" smtClean="0">
                <a:solidFill>
                  <a:prstClr val="black"/>
                </a:solidFill>
                <a:latin typeface="+mj-lt"/>
                <a:cs typeface="Arial" charset="0"/>
              </a:rPr>
              <a:t>.Tenis de mesa</a:t>
            </a:r>
          </a:p>
          <a:p>
            <a:pPr algn="just">
              <a:spcBef>
                <a:spcPct val="0"/>
              </a:spcBef>
              <a:defRPr/>
            </a:pPr>
            <a:endParaRPr lang="es-CO" sz="2000" dirty="0">
              <a:solidFill>
                <a:prstClr val="black"/>
              </a:solidFill>
              <a:latin typeface="+mj-lt"/>
              <a:cs typeface="Arial" charset="0"/>
            </a:endParaRPr>
          </a:p>
          <a:p>
            <a:pPr algn="just">
              <a:spcBef>
                <a:spcPct val="0"/>
              </a:spcBef>
              <a:defRPr/>
            </a:pPr>
            <a:r>
              <a:rPr lang="es-CO" sz="2000" dirty="0" smtClean="0">
                <a:solidFill>
                  <a:prstClr val="black"/>
                </a:solidFill>
                <a:latin typeface="+mj-lt"/>
                <a:cs typeface="Arial" charset="0"/>
              </a:rPr>
              <a:t>2. Convenio con  la Caja de Compensación Compensar para entrenamientos de los siguientes deportes:</a:t>
            </a:r>
          </a:p>
          <a:p>
            <a:pPr algn="just">
              <a:spcBef>
                <a:spcPct val="0"/>
              </a:spcBef>
              <a:defRPr/>
            </a:pPr>
            <a:endParaRPr lang="es-CO" sz="2000" dirty="0" smtClean="0">
              <a:solidFill>
                <a:prstClr val="black"/>
              </a:solidFill>
              <a:latin typeface="+mj-lt"/>
              <a:cs typeface="Arial" charset="0"/>
            </a:endParaRPr>
          </a:p>
          <a:p>
            <a:pPr marL="342900" indent="-342900" algn="just">
              <a:spcBef>
                <a:spcPct val="0"/>
              </a:spcBef>
              <a:buFont typeface="Arial" panose="020B0604020202020204" pitchFamily="34" charset="0"/>
              <a:buChar char="•"/>
              <a:defRPr/>
            </a:pPr>
            <a:r>
              <a:rPr lang="es-CO" sz="2000" dirty="0" smtClean="0">
                <a:solidFill>
                  <a:prstClr val="black"/>
                </a:solidFill>
                <a:latin typeface="+mj-lt"/>
                <a:cs typeface="Arial" charset="0"/>
              </a:rPr>
              <a:t>Natación .</a:t>
            </a:r>
          </a:p>
          <a:p>
            <a:pPr marL="342900" indent="-342900" algn="just">
              <a:spcBef>
                <a:spcPct val="0"/>
              </a:spcBef>
              <a:buFont typeface="Arial" panose="020B0604020202020204" pitchFamily="34" charset="0"/>
              <a:buChar char="•"/>
              <a:defRPr/>
            </a:pPr>
            <a:r>
              <a:rPr lang="es-CO" sz="2000" dirty="0" smtClean="0">
                <a:solidFill>
                  <a:prstClr val="black"/>
                </a:solidFill>
                <a:latin typeface="+mj-lt"/>
                <a:cs typeface="Arial" charset="0"/>
              </a:rPr>
              <a:t>Tenis .</a:t>
            </a:r>
          </a:p>
          <a:p>
            <a:pPr marL="342900" indent="-342900" algn="just">
              <a:spcBef>
                <a:spcPct val="0"/>
              </a:spcBef>
              <a:buFont typeface="Arial" panose="020B0604020202020204" pitchFamily="34" charset="0"/>
              <a:buChar char="•"/>
              <a:defRPr/>
            </a:pPr>
            <a:r>
              <a:rPr lang="es-CO" sz="2000" dirty="0" smtClean="0">
                <a:solidFill>
                  <a:prstClr val="black"/>
                </a:solidFill>
                <a:latin typeface="+mj-lt"/>
                <a:cs typeface="Arial" charset="0"/>
              </a:rPr>
              <a:t>Futbol.</a:t>
            </a:r>
          </a:p>
          <a:p>
            <a:pPr algn="just">
              <a:spcBef>
                <a:spcPct val="0"/>
              </a:spcBef>
              <a:defRPr/>
            </a:pPr>
            <a:endParaRPr lang="es-CO" sz="2000" dirty="0" smtClean="0">
              <a:solidFill>
                <a:prstClr val="black"/>
              </a:solidFill>
              <a:latin typeface="Candara" panose="020E0502030303020204" pitchFamily="34" charset="0"/>
              <a:cs typeface="Arial" charset="0"/>
            </a:endParaRPr>
          </a:p>
          <a:p>
            <a:pPr algn="just">
              <a:spcBef>
                <a:spcPct val="0"/>
              </a:spcBef>
              <a:defRPr/>
            </a:pPr>
            <a:endParaRPr lang="es-CO" sz="2000" dirty="0">
              <a:solidFill>
                <a:prstClr val="black"/>
              </a:solidFill>
              <a:latin typeface="Candara" panose="020E0502030303020204" pitchFamily="34" charset="0"/>
              <a:cs typeface="Arial" charset="0"/>
            </a:endParaRPr>
          </a:p>
        </p:txBody>
      </p:sp>
      <p:sp>
        <p:nvSpPr>
          <p:cNvPr id="2" name="Slide Number Placeholder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4</a:t>
            </a:fld>
            <a:endParaRPr lang="es-CO" dirty="0">
              <a:solidFill>
                <a:srgbClr val="244061">
                  <a:tint val="75000"/>
                </a:srgbClr>
              </a:solidFill>
            </a:endParaRPr>
          </a:p>
        </p:txBody>
      </p:sp>
      <p:sp>
        <p:nvSpPr>
          <p:cNvPr id="22" name="McK 3. Unit of measure"/>
          <p:cNvSpPr txBox="1">
            <a:spLocks noChangeArrowheads="1"/>
          </p:cNvSpPr>
          <p:nvPr>
            <p:custDataLst>
              <p:tags r:id="rId5"/>
            </p:custDataLst>
          </p:nvPr>
        </p:nvSpPr>
        <p:spPr bwMode="auto">
          <a:xfrm>
            <a:off x="229427" y="728720"/>
            <a:ext cx="8309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eaLnBrk="1" fontAlgn="base" hangingPunct="1">
              <a:spcBef>
                <a:spcPct val="0"/>
              </a:spcBef>
              <a:spcAft>
                <a:spcPct val="0"/>
              </a:spcAft>
            </a:pPr>
            <a:r>
              <a:rPr lang="es-MX" sz="2400" b="1" i="1" u="sng" dirty="0">
                <a:latin typeface="Arial" panose="020B0604020202020204" pitchFamily="34" charset="0"/>
              </a:rPr>
              <a:t>DEPORTIVOS RECREATIVOS Y </a:t>
            </a:r>
            <a:r>
              <a:rPr lang="es-MX" sz="2400" b="1" i="1" u="sng" dirty="0" smtClean="0">
                <a:latin typeface="Arial" panose="020B0604020202020204" pitchFamily="34" charset="0"/>
              </a:rPr>
              <a:t>VACACIONALES</a:t>
            </a:r>
            <a:r>
              <a:rPr lang="es-MX" sz="2400" dirty="0" smtClean="0"/>
              <a:t> </a:t>
            </a:r>
            <a:endParaRPr lang="es-ES_tradnl" altLang="zh-CN" sz="2400" b="1" i="1" dirty="0">
              <a:solidFill>
                <a:srgbClr val="244061"/>
              </a:solidFill>
              <a:latin typeface="Candara" pitchFamily="34" charset="0"/>
              <a:ea typeface="宋体" panose="02010600030101010101" pitchFamily="2" charset="-122"/>
              <a:sym typeface="Museo Sans 500"/>
            </a:endParaRPr>
          </a:p>
        </p:txBody>
      </p:sp>
      <p:pic>
        <p:nvPicPr>
          <p:cNvPr id="61444" name="Picture 4" descr="https://piedradeaguaaserri.files.wordpress.com/2013/02/afichee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691" y="1359007"/>
            <a:ext cx="2763982"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507"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p:nvPr>
            <p:custDataLst>
              <p:tags r:id="rId3"/>
            </p:custDataLst>
          </p:nvPr>
        </p:nvCxnSpPr>
        <p:spPr>
          <a:xfrm>
            <a:off x="3818144" y="2143946"/>
            <a:ext cx="4814684" cy="0"/>
          </a:xfrm>
          <a:prstGeom prst="line">
            <a:avLst/>
          </a:prstGeom>
          <a:ln w="1270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custDataLst>
              <p:tags r:id="rId4"/>
            </p:custDataLst>
          </p:nvPr>
        </p:nvSpPr>
        <p:spPr>
          <a:xfrm>
            <a:off x="3938155" y="1924665"/>
            <a:ext cx="4364182" cy="4001095"/>
          </a:xfrm>
          <a:prstGeom prst="rect">
            <a:avLst/>
          </a:prstGeom>
          <a:noFill/>
        </p:spPr>
        <p:txBody>
          <a:bodyPr wrap="square" lIns="0" tIns="0" rIns="0" bIns="0" rtlCol="0">
            <a:spAutoFit/>
          </a:bodyPr>
          <a:lstStyle/>
          <a:p>
            <a:pPr algn="just">
              <a:spcBef>
                <a:spcPct val="0"/>
              </a:spcBef>
              <a:defRPr/>
            </a:pPr>
            <a:endParaRPr lang="es-CO" sz="2000" dirty="0">
              <a:solidFill>
                <a:prstClr val="black"/>
              </a:solidFill>
              <a:latin typeface="Candara" panose="020E0502030303020204" pitchFamily="34" charset="0"/>
              <a:cs typeface="Arial" charset="0"/>
            </a:endParaRPr>
          </a:p>
          <a:p>
            <a:pPr algn="just">
              <a:spcBef>
                <a:spcPct val="0"/>
              </a:spcBef>
              <a:defRPr/>
            </a:pPr>
            <a:endParaRPr lang="es-CO" sz="2000" dirty="0" smtClean="0">
              <a:solidFill>
                <a:prstClr val="black"/>
              </a:solidFill>
              <a:latin typeface="Candara" panose="020E0502030303020204" pitchFamily="34" charset="0"/>
              <a:cs typeface="Arial" charset="0"/>
            </a:endParaRPr>
          </a:p>
          <a:p>
            <a:pPr algn="just">
              <a:spcBef>
                <a:spcPct val="0"/>
              </a:spcBef>
              <a:defRPr/>
            </a:pPr>
            <a:endParaRPr lang="es-CO" sz="2000" dirty="0" smtClean="0">
              <a:solidFill>
                <a:prstClr val="black"/>
              </a:solidFill>
              <a:latin typeface="Candara" panose="020E0502030303020204" pitchFamily="34" charset="0"/>
              <a:cs typeface="Arial" charset="0"/>
            </a:endParaRPr>
          </a:p>
          <a:p>
            <a:pPr algn="just">
              <a:spcBef>
                <a:spcPct val="0"/>
              </a:spcBef>
              <a:defRPr/>
            </a:pPr>
            <a:r>
              <a:rPr lang="es-CO" sz="2000" dirty="0">
                <a:solidFill>
                  <a:prstClr val="black"/>
                </a:solidFill>
                <a:latin typeface="+mj-lt"/>
                <a:cs typeface="Arial" charset="0"/>
              </a:rPr>
              <a:t>3. Convenio con el Ministerio de Transporte:</a:t>
            </a:r>
          </a:p>
          <a:p>
            <a:pPr algn="just">
              <a:spcBef>
                <a:spcPct val="0"/>
              </a:spcBef>
              <a:defRPr/>
            </a:pPr>
            <a:endParaRPr lang="es-CO" sz="2000" dirty="0">
              <a:solidFill>
                <a:prstClr val="black"/>
              </a:solidFill>
              <a:latin typeface="+mj-lt"/>
              <a:cs typeface="Arial" charset="0"/>
            </a:endParaRPr>
          </a:p>
          <a:p>
            <a:pPr algn="just">
              <a:spcBef>
                <a:spcPct val="0"/>
              </a:spcBef>
              <a:defRPr/>
            </a:pPr>
            <a:r>
              <a:rPr lang="es-CO" sz="2000" dirty="0">
                <a:solidFill>
                  <a:prstClr val="black"/>
                </a:solidFill>
                <a:latin typeface="+mj-lt"/>
                <a:cs typeface="Arial" charset="0"/>
              </a:rPr>
              <a:t>.Voleibol. </a:t>
            </a:r>
          </a:p>
          <a:p>
            <a:pPr algn="just">
              <a:spcBef>
                <a:spcPct val="0"/>
              </a:spcBef>
              <a:defRPr/>
            </a:pPr>
            <a:r>
              <a:rPr lang="es-CO" sz="2000" dirty="0">
                <a:solidFill>
                  <a:prstClr val="black"/>
                </a:solidFill>
                <a:latin typeface="+mj-lt"/>
                <a:cs typeface="Arial" charset="0"/>
              </a:rPr>
              <a:t>.Baloncesto</a:t>
            </a:r>
          </a:p>
          <a:p>
            <a:pPr algn="just">
              <a:spcBef>
                <a:spcPct val="0"/>
              </a:spcBef>
              <a:defRPr/>
            </a:pPr>
            <a:r>
              <a:rPr lang="es-CO" sz="2000" dirty="0">
                <a:solidFill>
                  <a:prstClr val="black"/>
                </a:solidFill>
                <a:latin typeface="+mj-lt"/>
                <a:cs typeface="Arial" charset="0"/>
              </a:rPr>
              <a:t>.Gimnasio</a:t>
            </a:r>
          </a:p>
          <a:p>
            <a:pPr algn="just">
              <a:spcBef>
                <a:spcPct val="0"/>
              </a:spcBef>
              <a:defRPr/>
            </a:pPr>
            <a:endParaRPr lang="es-CO" sz="2000" dirty="0">
              <a:solidFill>
                <a:prstClr val="black"/>
              </a:solidFill>
              <a:latin typeface="Candara" panose="020E0502030303020204" pitchFamily="34" charset="0"/>
              <a:cs typeface="Arial" charset="0"/>
            </a:endParaRPr>
          </a:p>
          <a:p>
            <a:pPr algn="just">
              <a:spcBef>
                <a:spcPct val="0"/>
              </a:spcBef>
              <a:defRPr/>
            </a:pPr>
            <a:endParaRPr lang="es-CO" sz="2000" dirty="0" smtClean="0">
              <a:solidFill>
                <a:prstClr val="black"/>
              </a:solidFill>
              <a:latin typeface="Candara" panose="020E0502030303020204" pitchFamily="34" charset="0"/>
              <a:cs typeface="Arial" charset="0"/>
            </a:endParaRPr>
          </a:p>
          <a:p>
            <a:pPr algn="just">
              <a:spcBef>
                <a:spcPct val="0"/>
              </a:spcBef>
              <a:defRPr/>
            </a:pPr>
            <a:endParaRPr lang="es-CO" sz="2000" dirty="0">
              <a:solidFill>
                <a:prstClr val="black"/>
              </a:solidFill>
              <a:latin typeface="Candara" panose="020E0502030303020204" pitchFamily="34" charset="0"/>
              <a:cs typeface="Arial" charset="0"/>
            </a:endParaRPr>
          </a:p>
          <a:p>
            <a:pPr algn="just">
              <a:spcBef>
                <a:spcPct val="0"/>
              </a:spcBef>
              <a:defRPr/>
            </a:pPr>
            <a:endParaRPr lang="es-CO" sz="2000" dirty="0">
              <a:solidFill>
                <a:prstClr val="black"/>
              </a:solidFill>
              <a:latin typeface="Candara" panose="020E0502030303020204" pitchFamily="34" charset="0"/>
              <a:cs typeface="Arial" charset="0"/>
            </a:endParaRPr>
          </a:p>
        </p:txBody>
      </p:sp>
      <p:sp>
        <p:nvSpPr>
          <p:cNvPr id="2" name="Slide Number Placeholder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5</a:t>
            </a:fld>
            <a:endParaRPr lang="es-CO" dirty="0">
              <a:solidFill>
                <a:srgbClr val="244061">
                  <a:tint val="75000"/>
                </a:srgbClr>
              </a:solidFill>
            </a:endParaRPr>
          </a:p>
        </p:txBody>
      </p:sp>
      <p:sp>
        <p:nvSpPr>
          <p:cNvPr id="22" name="McK 3. Unit of measure"/>
          <p:cNvSpPr txBox="1">
            <a:spLocks noChangeArrowheads="1"/>
          </p:cNvSpPr>
          <p:nvPr>
            <p:custDataLst>
              <p:tags r:id="rId5"/>
            </p:custDataLst>
          </p:nvPr>
        </p:nvSpPr>
        <p:spPr bwMode="auto">
          <a:xfrm>
            <a:off x="364509" y="705819"/>
            <a:ext cx="842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912813" eaLnBrk="0" hangingPunct="0">
              <a:defRPr sz="1300">
                <a:solidFill>
                  <a:schemeClr val="tx1"/>
                </a:solidFill>
                <a:latin typeface="Arial" charset="0"/>
                <a:ea typeface="MS PGothic" pitchFamily="34" charset="-128"/>
              </a:defRPr>
            </a:lvl1pPr>
            <a:lvl2pPr marL="742950" indent="-285750" defTabSz="912813" eaLnBrk="0" hangingPunct="0">
              <a:defRPr sz="1300">
                <a:solidFill>
                  <a:schemeClr val="tx1"/>
                </a:solidFill>
                <a:latin typeface="Arial" charset="0"/>
                <a:ea typeface="MS PGothic" pitchFamily="34" charset="-128"/>
              </a:defRPr>
            </a:lvl2pPr>
            <a:lvl3pPr marL="1143000" indent="-228600" defTabSz="912813" eaLnBrk="0" hangingPunct="0">
              <a:defRPr sz="1300">
                <a:solidFill>
                  <a:schemeClr val="tx1"/>
                </a:solidFill>
                <a:latin typeface="Arial" charset="0"/>
                <a:ea typeface="MS PGothic" pitchFamily="34" charset="-128"/>
              </a:defRPr>
            </a:lvl3pPr>
            <a:lvl4pPr marL="1600200" indent="-228600" defTabSz="912813" eaLnBrk="0" hangingPunct="0">
              <a:defRPr sz="1300">
                <a:solidFill>
                  <a:schemeClr val="tx1"/>
                </a:solidFill>
                <a:latin typeface="Arial" charset="0"/>
                <a:ea typeface="MS PGothic" pitchFamily="34" charset="-128"/>
              </a:defRPr>
            </a:lvl4pPr>
            <a:lvl5pPr marL="2057400" indent="-228600" defTabSz="912813" eaLnBrk="0" hangingPunct="0">
              <a:defRPr sz="1300">
                <a:solidFill>
                  <a:schemeClr val="tx1"/>
                </a:solidFill>
                <a:latin typeface="Arial" charset="0"/>
                <a:ea typeface="MS PGothic" pitchFamily="34" charset="-128"/>
              </a:defRPr>
            </a:lvl5pPr>
            <a:lvl6pPr marL="2514600" indent="-228600" defTabSz="912813" eaLnBrk="0" fontAlgn="base" hangingPunct="0">
              <a:spcBef>
                <a:spcPct val="0"/>
              </a:spcBef>
              <a:spcAft>
                <a:spcPct val="0"/>
              </a:spcAft>
              <a:defRPr sz="1300">
                <a:solidFill>
                  <a:schemeClr val="tx1"/>
                </a:solidFill>
                <a:latin typeface="Arial" charset="0"/>
                <a:ea typeface="MS PGothic" pitchFamily="34" charset="-128"/>
              </a:defRPr>
            </a:lvl6pPr>
            <a:lvl7pPr marL="2971800" indent="-228600" defTabSz="912813" eaLnBrk="0" fontAlgn="base" hangingPunct="0">
              <a:spcBef>
                <a:spcPct val="0"/>
              </a:spcBef>
              <a:spcAft>
                <a:spcPct val="0"/>
              </a:spcAft>
              <a:defRPr sz="1300">
                <a:solidFill>
                  <a:schemeClr val="tx1"/>
                </a:solidFill>
                <a:latin typeface="Arial" charset="0"/>
                <a:ea typeface="MS PGothic" pitchFamily="34" charset="-128"/>
              </a:defRPr>
            </a:lvl7pPr>
            <a:lvl8pPr marL="3429000" indent="-228600" defTabSz="912813" eaLnBrk="0" fontAlgn="base" hangingPunct="0">
              <a:spcBef>
                <a:spcPct val="0"/>
              </a:spcBef>
              <a:spcAft>
                <a:spcPct val="0"/>
              </a:spcAft>
              <a:defRPr sz="1300">
                <a:solidFill>
                  <a:schemeClr val="tx1"/>
                </a:solidFill>
                <a:latin typeface="Arial" charset="0"/>
                <a:ea typeface="MS PGothic" pitchFamily="34" charset="-128"/>
              </a:defRPr>
            </a:lvl8pPr>
            <a:lvl9pPr marL="3886200" indent="-228600" defTabSz="912813" eaLnBrk="0" fontAlgn="base" hangingPunct="0">
              <a:spcBef>
                <a:spcPct val="0"/>
              </a:spcBef>
              <a:spcAft>
                <a:spcPct val="0"/>
              </a:spcAft>
              <a:defRPr sz="1300">
                <a:solidFill>
                  <a:schemeClr val="tx1"/>
                </a:solidFill>
                <a:latin typeface="Arial" charset="0"/>
                <a:ea typeface="MS PGothic" pitchFamily="34" charset="-128"/>
              </a:defRPr>
            </a:lvl9pPr>
          </a:lstStyle>
          <a:p>
            <a:pPr lvl="0" defTabSz="914400" eaLnBrk="1" fontAlgn="base" hangingPunct="1">
              <a:spcBef>
                <a:spcPct val="0"/>
              </a:spcBef>
              <a:spcAft>
                <a:spcPct val="0"/>
              </a:spcAft>
            </a:pPr>
            <a:r>
              <a:rPr lang="es-MX" sz="2400" b="1" i="1" u="sng" dirty="0">
                <a:latin typeface="Arial" panose="020B0604020202020204" pitchFamily="34" charset="0"/>
              </a:rPr>
              <a:t>DEPORTIVOS RECREATIVOS Y </a:t>
            </a:r>
            <a:r>
              <a:rPr lang="es-MX" sz="2400" b="1" i="1" u="sng" dirty="0" smtClean="0">
                <a:latin typeface="Arial" panose="020B0604020202020204" pitchFamily="34" charset="0"/>
              </a:rPr>
              <a:t>VACACIONALES</a:t>
            </a:r>
            <a:r>
              <a:rPr lang="es-MX" sz="2400" dirty="0" smtClean="0"/>
              <a:t> </a:t>
            </a:r>
            <a:endParaRPr lang="es-ES_tradnl" altLang="zh-CN" sz="2400" b="1" i="1" dirty="0">
              <a:solidFill>
                <a:srgbClr val="244061"/>
              </a:solidFill>
              <a:latin typeface="Candara" pitchFamily="34" charset="0"/>
              <a:ea typeface="宋体" panose="02010600030101010101" pitchFamily="2" charset="-122"/>
              <a:sym typeface="Museo Sans 500"/>
            </a:endParaRPr>
          </a:p>
        </p:txBody>
      </p:sp>
      <p:pic>
        <p:nvPicPr>
          <p:cNvPr id="62472" name="Picture 8" descr="https://encrypted-tbn1.gstatic.com/images?q=tbn:ANd9GcQZRpxCjRRkMbSLEnB3ki7hAOpA1JDS8LYOK64mMKiJ0H2Ku-u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241" y="2387619"/>
            <a:ext cx="3576333" cy="323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6</a:t>
            </a:fld>
            <a:endParaRPr lang="es-CO" dirty="0">
              <a:solidFill>
                <a:srgbClr val="244061">
                  <a:tint val="75000"/>
                </a:srgbClr>
              </a:solidFill>
            </a:endParaRPr>
          </a:p>
        </p:txBody>
      </p:sp>
      <p:sp>
        <p:nvSpPr>
          <p:cNvPr id="3" name="Título 2"/>
          <p:cNvSpPr>
            <a:spLocks noGrp="1"/>
          </p:cNvSpPr>
          <p:nvPr>
            <p:ph type="title"/>
          </p:nvPr>
        </p:nvSpPr>
        <p:spPr/>
        <p:txBody>
          <a:bodyPr/>
          <a:lstStyle/>
          <a:p>
            <a:pPr lvl="0"/>
            <a:r>
              <a:rPr lang="es-MX" i="1" u="sng" dirty="0">
                <a:latin typeface="Arial" panose="020B0604020202020204" pitchFamily="34" charset="0"/>
              </a:rPr>
              <a:t>DEPORTIVOS RECREATIVOS Y </a:t>
            </a:r>
            <a:r>
              <a:rPr lang="es-MX" i="1" u="sng" dirty="0" smtClean="0">
                <a:latin typeface="Arial" panose="020B0604020202020204" pitchFamily="34" charset="0"/>
              </a:rPr>
              <a:t>VACACIONALES</a:t>
            </a:r>
            <a:r>
              <a:rPr lang="es-MX" dirty="0" smtClean="0"/>
              <a:t> </a:t>
            </a:r>
            <a:endParaRPr lang="es-ES_tradnl" altLang="zh-CN" i="1" dirty="0">
              <a:solidFill>
                <a:srgbClr val="244061"/>
              </a:solidFill>
              <a:cs typeface="+mn-cs"/>
              <a:sym typeface="Museo Sans 50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50" y="1267691"/>
            <a:ext cx="3592447" cy="2639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3925" y="1267690"/>
            <a:ext cx="3519055" cy="263929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550" y="3939567"/>
            <a:ext cx="3592448" cy="2694336"/>
          </a:xfrm>
          <a:prstGeom prst="rect">
            <a:avLst/>
          </a:prstGeom>
        </p:spPr>
      </p:pic>
      <p:sp>
        <p:nvSpPr>
          <p:cNvPr id="4" name="CuadroTexto 3"/>
          <p:cNvSpPr txBox="1"/>
          <p:nvPr/>
        </p:nvSpPr>
        <p:spPr>
          <a:xfrm>
            <a:off x="4447309" y="4540827"/>
            <a:ext cx="4301836" cy="1323439"/>
          </a:xfrm>
          <a:prstGeom prst="rect">
            <a:avLst/>
          </a:prstGeom>
          <a:noFill/>
        </p:spPr>
        <p:txBody>
          <a:bodyPr wrap="square" rtlCol="0">
            <a:spAutoFit/>
          </a:bodyPr>
          <a:lstStyle/>
          <a:p>
            <a:pPr algn="just"/>
            <a:r>
              <a:rPr lang="es-MX" sz="2000" dirty="0" smtClean="0">
                <a:solidFill>
                  <a:srgbClr val="000000"/>
                </a:solidFill>
              </a:rPr>
              <a:t>En los juegos y prácticas deportivas organizados por la Agencia Nacional de Infraestructura, participaron 147 funcionarios.  </a:t>
            </a:r>
            <a:endParaRPr lang="es-MX" sz="2000" dirty="0">
              <a:solidFill>
                <a:srgbClr val="000000"/>
              </a:solidFill>
            </a:endParaRPr>
          </a:p>
        </p:txBody>
      </p:sp>
    </p:spTree>
    <p:extLst>
      <p:ext uri="{BB962C8B-B14F-4D97-AF65-F5344CB8AC3E}">
        <p14:creationId xmlns:p14="http://schemas.microsoft.com/office/powerpoint/2010/main" val="3376421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7</a:t>
            </a:fld>
            <a:endParaRPr lang="es-CO" dirty="0">
              <a:solidFill>
                <a:srgbClr val="244061">
                  <a:tint val="75000"/>
                </a:srgbClr>
              </a:solidFill>
            </a:endParaRPr>
          </a:p>
        </p:txBody>
      </p:sp>
      <p:sp>
        <p:nvSpPr>
          <p:cNvPr id="3" name="Título 2"/>
          <p:cNvSpPr>
            <a:spLocks noGrp="1"/>
          </p:cNvSpPr>
          <p:nvPr>
            <p:ph type="title"/>
          </p:nvPr>
        </p:nvSpPr>
        <p:spPr>
          <a:xfrm>
            <a:off x="124691" y="262340"/>
            <a:ext cx="8769927" cy="748669"/>
          </a:xfrm>
        </p:spPr>
        <p:txBody>
          <a:bodyPr/>
          <a:lstStyle/>
          <a:p>
            <a:pPr lvl="0"/>
            <a:r>
              <a:rPr lang="es-MX" i="1" u="sng" dirty="0">
                <a:latin typeface="Arial" panose="020B0604020202020204" pitchFamily="34" charset="0"/>
              </a:rPr>
              <a:t>DEPORTIVOS RECREATIVOS Y </a:t>
            </a:r>
            <a:r>
              <a:rPr lang="es-MX" i="1" u="sng" dirty="0" smtClean="0">
                <a:latin typeface="Arial" panose="020B0604020202020204" pitchFamily="34" charset="0"/>
              </a:rPr>
              <a:t>VACACIONALES</a:t>
            </a:r>
            <a:r>
              <a:rPr lang="es-MX" dirty="0" smtClean="0"/>
              <a:t> </a:t>
            </a:r>
            <a:endParaRPr lang="es-ES_tradnl" altLang="zh-CN" i="1" dirty="0">
              <a:solidFill>
                <a:srgbClr val="244061"/>
              </a:solidFill>
              <a:cs typeface="+mn-cs"/>
              <a:sym typeface="Museo Sans 50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991" y="1163784"/>
            <a:ext cx="4395354" cy="3740726"/>
          </a:xfrm>
          <a:prstGeom prst="rect">
            <a:avLst/>
          </a:prstGeom>
        </p:spPr>
      </p:pic>
      <p:sp>
        <p:nvSpPr>
          <p:cNvPr id="4" name="CuadroTexto 3"/>
          <p:cNvSpPr txBox="1"/>
          <p:nvPr/>
        </p:nvSpPr>
        <p:spPr>
          <a:xfrm>
            <a:off x="359463" y="5299317"/>
            <a:ext cx="8530936" cy="1323439"/>
          </a:xfrm>
          <a:prstGeom prst="rect">
            <a:avLst/>
          </a:prstGeom>
          <a:noFill/>
        </p:spPr>
        <p:txBody>
          <a:bodyPr wrap="square" rtlCol="0">
            <a:spAutoFit/>
          </a:bodyPr>
          <a:lstStyle/>
          <a:p>
            <a:pPr algn="just"/>
            <a:r>
              <a:rPr lang="es-MX" sz="2000" dirty="0" smtClean="0">
                <a:solidFill>
                  <a:srgbClr val="000000"/>
                </a:solidFill>
              </a:rPr>
              <a:t>La Agencia Nacional de Infraestructura con convenio con la Caja de Compensación Familiar Compensar, realizaron actividades recreativas con los hijos de los funcionarios el día 02 de julio de 2015, con una participación de 20 niños.</a:t>
            </a:r>
            <a:endParaRPr lang="es-MX" sz="2000" dirty="0">
              <a:solidFill>
                <a:srgbClr val="000000"/>
              </a:solidFill>
            </a:endParaRPr>
          </a:p>
        </p:txBody>
      </p:sp>
      <p:sp>
        <p:nvSpPr>
          <p:cNvPr id="6" name="CuadroTexto 5"/>
          <p:cNvSpPr txBox="1"/>
          <p:nvPr/>
        </p:nvSpPr>
        <p:spPr>
          <a:xfrm>
            <a:off x="2524992" y="4929985"/>
            <a:ext cx="4395354" cy="369332"/>
          </a:xfrm>
          <a:prstGeom prst="rect">
            <a:avLst/>
          </a:prstGeom>
          <a:noFill/>
        </p:spPr>
        <p:txBody>
          <a:bodyPr wrap="square" rtlCol="0">
            <a:spAutoFit/>
          </a:bodyPr>
          <a:lstStyle/>
          <a:p>
            <a:pPr algn="ctr"/>
            <a:r>
              <a:rPr lang="es-MX" dirty="0" smtClean="0"/>
              <a:t>Vacaciones Recreativas ANI</a:t>
            </a:r>
            <a:endParaRPr lang="es-MX" dirty="0"/>
          </a:p>
        </p:txBody>
      </p:sp>
    </p:spTree>
    <p:extLst>
      <p:ext uri="{BB962C8B-B14F-4D97-AF65-F5344CB8AC3E}">
        <p14:creationId xmlns:p14="http://schemas.microsoft.com/office/powerpoint/2010/main" val="3707943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8</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a:latin typeface="Arial" panose="020B0604020202020204" pitchFamily="34" charset="0"/>
              </a:rPr>
              <a:t>DEPORTIVOS RECREATIVOS Y </a:t>
            </a:r>
            <a:r>
              <a:rPr lang="es-MX" i="1" u="sng" dirty="0" smtClean="0">
                <a:latin typeface="Arial" panose="020B0604020202020204" pitchFamily="34" charset="0"/>
              </a:rPr>
              <a:t>VACACIONALES</a:t>
            </a:r>
            <a:r>
              <a:rPr lang="es-MX" dirty="0" smtClean="0"/>
              <a:t> </a:t>
            </a:r>
            <a:endParaRPr lang="es-MX" dirty="0"/>
          </a:p>
        </p:txBody>
      </p:sp>
      <p:graphicFrame>
        <p:nvGraphicFramePr>
          <p:cNvPr id="4" name="Gráfico 3"/>
          <p:cNvGraphicFramePr>
            <a:graphicFrameLocks/>
          </p:cNvGraphicFramePr>
          <p:nvPr>
            <p:extLst>
              <p:ext uri="{D42A27DB-BD31-4B8C-83A1-F6EECF244321}">
                <p14:modId xmlns:p14="http://schemas.microsoft.com/office/powerpoint/2010/main" val="592352202"/>
              </p:ext>
            </p:extLst>
          </p:nvPr>
        </p:nvGraphicFramePr>
        <p:xfrm>
          <a:off x="749877" y="1463819"/>
          <a:ext cx="7353299" cy="45732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511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9</a:t>
            </a:fld>
            <a:endParaRPr lang="es-CO" dirty="0">
              <a:solidFill>
                <a:srgbClr val="244061">
                  <a:tint val="75000"/>
                </a:srgbClr>
              </a:solidFill>
            </a:endParaRPr>
          </a:p>
        </p:txBody>
      </p:sp>
      <p:sp>
        <p:nvSpPr>
          <p:cNvPr id="3" name="Título 2"/>
          <p:cNvSpPr>
            <a:spLocks noGrp="1"/>
          </p:cNvSpPr>
          <p:nvPr>
            <p:ph type="title"/>
          </p:nvPr>
        </p:nvSpPr>
        <p:spPr/>
        <p:txBody>
          <a:bodyPr/>
          <a:lstStyle/>
          <a:p>
            <a:r>
              <a:rPr lang="es-MX" i="1" u="sng" dirty="0">
                <a:latin typeface="Arial" panose="020B0604020202020204" pitchFamily="34" charset="0"/>
              </a:rPr>
              <a:t>PROMOCIÓN Y PREVENCIÓN </a:t>
            </a:r>
            <a:r>
              <a:rPr lang="es-MX" i="1" u="sng" dirty="0" smtClean="0">
                <a:latin typeface="Arial" panose="020B0604020202020204" pitchFamily="34" charset="0"/>
              </a:rPr>
              <a:t>EN SALUD</a:t>
            </a:r>
            <a:r>
              <a:rPr lang="es-MX" dirty="0" smtClean="0"/>
              <a:t> </a:t>
            </a:r>
            <a:endParaRPr lang="es-MX" dirty="0"/>
          </a:p>
        </p:txBody>
      </p:sp>
      <p:graphicFrame>
        <p:nvGraphicFramePr>
          <p:cNvPr id="6" name="Gráfico 5"/>
          <p:cNvGraphicFramePr>
            <a:graphicFrameLocks/>
          </p:cNvGraphicFramePr>
          <p:nvPr>
            <p:extLst>
              <p:ext uri="{D42A27DB-BD31-4B8C-83A1-F6EECF244321}">
                <p14:modId xmlns:p14="http://schemas.microsoft.com/office/powerpoint/2010/main" val="2032416314"/>
              </p:ext>
            </p:extLst>
          </p:nvPr>
        </p:nvGraphicFramePr>
        <p:xfrm>
          <a:off x="0" y="1011009"/>
          <a:ext cx="8595360" cy="5805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5240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DXGjONOuN0CQ6n1FsVeLZ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M4OXauN7ykqpMJ2E1perDA"/>
</p:tagLst>
</file>

<file path=ppt/tags/tag102.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DXGjONOuN0CQ6n1FsVeLZ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M4OXauN7ykqpMJ2E1perDA"/>
</p:tagLst>
</file>

<file path=ppt/tags/tag106.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DXGjONOuN0CQ6n1FsVeLZ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M4OXauN7ykqpMJ2E1perDA"/>
</p:tagLst>
</file>

<file path=ppt/tags/tag93.xml><?xml version="1.0" encoding="utf-8"?>
<p:tagLst xmlns:a="http://schemas.openxmlformats.org/drawingml/2006/main" xmlns:r="http://schemas.openxmlformats.org/officeDocument/2006/relationships" xmlns:p="http://schemas.openxmlformats.org/presentationml/2006/main">
  <p:tag name="RESIZE" val="Yes"/>
  <p:tag name="THINKCELLSHAPEDONOTDELETE" val="pZflju56HB0GvcIAw.J8.t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PILdGTLAUekm5HgCrag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NIig1uS5bEq5u2SvP.FIK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h.ytRRrGBE2kmxk44cW2C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4OXauN7ykqpMJ2E1perD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2748</TotalTime>
  <Words>546</Words>
  <Application>Microsoft Office PowerPoint</Application>
  <PresentationFormat>Presentación en pantalla (4:3)</PresentationFormat>
  <Paragraphs>140</Paragraphs>
  <Slides>19</Slides>
  <Notes>5</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19</vt:i4>
      </vt:variant>
    </vt:vector>
  </HeadingPairs>
  <TitlesOfParts>
    <vt:vector size="30" baseType="lpstr">
      <vt:lpstr>MS PGothic</vt:lpstr>
      <vt:lpstr>宋体</vt:lpstr>
      <vt:lpstr>Arial</vt:lpstr>
      <vt:lpstr>Calibri</vt:lpstr>
      <vt:lpstr>Candara</vt:lpstr>
      <vt:lpstr>Helvetica Neue Bold Condensed</vt:lpstr>
      <vt:lpstr>Impact</vt:lpstr>
      <vt:lpstr>Museo Sans 500</vt:lpstr>
      <vt:lpstr>1_plantilla ANI</vt:lpstr>
      <vt:lpstr>think-cell Slide</vt:lpstr>
      <vt:lpstr>Presentation</vt:lpstr>
      <vt:lpstr>SISTEMA DE ESTÍMULOS </vt:lpstr>
      <vt:lpstr>Presentación de PowerPoint</vt:lpstr>
      <vt:lpstr>DEPORTIVOS RECREATIVOS Y VACACIONALES </vt:lpstr>
      <vt:lpstr>Presentación de PowerPoint</vt:lpstr>
      <vt:lpstr>Presentación de PowerPoint</vt:lpstr>
      <vt:lpstr>DEPORTIVOS RECREATIVOS Y VACACIONALES </vt:lpstr>
      <vt:lpstr>DEPORTIVOS RECREATIVOS Y VACACIONALES </vt:lpstr>
      <vt:lpstr>DEPORTIVOS RECREATIVOS Y VACACIONALES </vt:lpstr>
      <vt:lpstr>PROMOCIÓN Y PREVENCIÓN EN SALUD </vt:lpstr>
      <vt:lpstr>ARTISTÍCOS Y CULTURALES </vt:lpstr>
      <vt:lpstr>ARTÍSTICOS Y CULTURALES </vt:lpstr>
      <vt:lpstr>EDUCACIÓN FORMAL </vt:lpstr>
      <vt:lpstr>Presentación de PowerPoint</vt:lpstr>
      <vt:lpstr>Presentación de PowerPoint</vt:lpstr>
      <vt:lpstr>Presentación de PowerPoint</vt:lpstr>
      <vt:lpstr>PROGRAMA DE INCENTIVOS</vt:lpstr>
      <vt:lpstr>PROGRAMA DE INCENTIVOS</vt:lpstr>
      <vt:lpstr>PROGRAMA DE INCENTIVOS</vt:lpstr>
      <vt:lpstr>PROGRAMA DE INCENTIVOS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documento</dc:title>
  <dc:creator>Leonardo Garcia Duarte</dc:creator>
  <cp:lastModifiedBy>Luz Amparo Uribe Cardona</cp:lastModifiedBy>
  <cp:revision>150</cp:revision>
  <dcterms:created xsi:type="dcterms:W3CDTF">2015-06-23T21:46:26Z</dcterms:created>
  <dcterms:modified xsi:type="dcterms:W3CDTF">2016-04-07T21:25:58Z</dcterms:modified>
</cp:coreProperties>
</file>