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5"/>
  </p:notesMasterIdLst>
  <p:sldIdLst>
    <p:sldId id="257" r:id="rId3"/>
    <p:sldId id="289" r:id="rId4"/>
    <p:sldId id="290" r:id="rId5"/>
    <p:sldId id="291" r:id="rId6"/>
    <p:sldId id="292" r:id="rId7"/>
    <p:sldId id="280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6858000" type="screen4x3"/>
  <p:notesSz cx="7010400" cy="9296400"/>
  <p:custDataLst>
    <p:tags r:id="rId16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3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61"/>
    <a:srgbClr val="FEF6F0"/>
    <a:srgbClr val="FBD5B5"/>
    <a:srgbClr val="B8CCE4"/>
    <a:srgbClr val="68CCE4"/>
    <a:srgbClr val="B9CDE5"/>
    <a:srgbClr val="95B3D7"/>
    <a:srgbClr val="1BA3B1"/>
    <a:srgbClr val="1CB0A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52" y="102"/>
      </p:cViewPr>
      <p:guideLst>
        <p:guide orient="horz" pos="2160"/>
        <p:guide pos="2880"/>
        <p:guide pos="13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[Libro1]Hoja1!$B$10</c:f>
              <c:strCache>
                <c:ptCount val="1"/>
                <c:pt idx="0">
                  <c:v>TIPIFICADOS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[Libro1]Hoja1!$A$11:$A$15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[Libro1]Hoja1!$B$11:$B$15</c:f>
              <c:numCache>
                <c:formatCode>General</c:formatCode>
                <c:ptCount val="5"/>
                <c:pt idx="0">
                  <c:v>3129</c:v>
                </c:pt>
                <c:pt idx="1">
                  <c:v>3301</c:v>
                </c:pt>
                <c:pt idx="2">
                  <c:v>3321</c:v>
                </c:pt>
                <c:pt idx="3">
                  <c:v>4861</c:v>
                </c:pt>
                <c:pt idx="4">
                  <c:v>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9-47D9-9344-631F6A4252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25899504"/>
        <c:axId val="153977248"/>
        <c:axId val="0"/>
      </c:bar3DChart>
      <c:catAx>
        <c:axId val="22589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977248"/>
        <c:crosses val="autoZero"/>
        <c:auto val="1"/>
        <c:lblAlgn val="ctr"/>
        <c:lblOffset val="100"/>
        <c:noMultiLvlLbl val="0"/>
      </c:catAx>
      <c:valAx>
        <c:axId val="15397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589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i="1" baseline="0" dirty="0">
                <a:solidFill>
                  <a:schemeClr val="bg2">
                    <a:lumMod val="25000"/>
                  </a:schemeClr>
                </a:solidFill>
              </a:rPr>
              <a:t>Solicitudes de información atendidas: 			438</a:t>
            </a:r>
          </a:p>
          <a:p>
            <a:pPr algn="l">
              <a:defRPr/>
            </a:pPr>
            <a:r>
              <a:rPr lang="es-ES" i="1" baseline="0" dirty="0">
                <a:solidFill>
                  <a:schemeClr val="bg2">
                    <a:lumMod val="25000"/>
                  </a:schemeClr>
                </a:solidFill>
              </a:rPr>
              <a:t>Requerimientos atendidos en virtud de las solicitudes: 	1359</a:t>
            </a:r>
          </a:p>
          <a:p>
            <a:pPr algn="l">
              <a:defRPr/>
            </a:pPr>
            <a:r>
              <a:rPr lang="es-ES" i="1" baseline="0" dirty="0">
                <a:solidFill>
                  <a:schemeClr val="bg2">
                    <a:lumMod val="25000"/>
                  </a:schemeClr>
                </a:solidFill>
              </a:rPr>
              <a:t>		         	    Solicitudes en trámite:	11</a:t>
            </a:r>
            <a:endParaRPr lang="es-ES" i="1" dirty="0">
              <a:solidFill>
                <a:schemeClr val="bg2">
                  <a:lumMod val="25000"/>
                </a:schemeClr>
              </a:solidFill>
            </a:endParaRPr>
          </a:p>
        </c:rich>
      </c:tx>
      <c:layout>
        <c:manualLayout>
          <c:xMode val="edge"/>
          <c:yMode val="edge"/>
          <c:x val="1.604580549056403E-2"/>
          <c:y val="1.0197868765875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7505107431488243E-2"/>
          <c:y val="0.26853172252547947"/>
          <c:w val="0.96498978513702349"/>
          <c:h val="0.55997314897659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Procuraduría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Ingresos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0-464E-A215-501DD403C65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Contraloría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Ingresos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B0-464E-A215-501DD403C65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Superpuertos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Ingresos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B0-464E-A215-501DD403C65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Congreso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Ingresos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B0-464E-A215-501DD403C655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Fiscalía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Ingresos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B0-464E-A215-501DD403C655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Defensoría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Ingresos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B0-464E-A215-501DD403C6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496600"/>
        <c:axId val="267495816"/>
      </c:barChart>
      <c:catAx>
        <c:axId val="267496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7495816"/>
        <c:crosses val="autoZero"/>
        <c:auto val="1"/>
        <c:lblAlgn val="ctr"/>
        <c:lblOffset val="100"/>
        <c:noMultiLvlLbl val="0"/>
      </c:catAx>
      <c:valAx>
        <c:axId val="267495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6749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C05DC3C3-82F0-4D9B-905B-D410E9D2B4EF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922BCB6B-DDD0-410F-889F-FEC5002ABB1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2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0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4.png"/><Relationship Id="rId2" Type="http://schemas.openxmlformats.org/officeDocument/2006/relationships/tags" Target="../tags/tag10.xml"/><Relationship Id="rId16" Type="http://schemas.openxmlformats.org/officeDocument/2006/relationships/image" Target="../media/image2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1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tags" Target="../tags/tag39.xml"/><Relationship Id="rId11" Type="http://schemas.openxmlformats.org/officeDocument/2006/relationships/image" Target="../media/image1.emf"/><Relationship Id="rId5" Type="http://schemas.openxmlformats.org/officeDocument/2006/relationships/tags" Target="../tags/tag38.xml"/><Relationship Id="rId10" Type="http://schemas.openxmlformats.org/officeDocument/2006/relationships/oleObject" Target="../embeddings/oleObject6.bin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3.xml"/><Relationship Id="rId7" Type="http://schemas.openxmlformats.org/officeDocument/2006/relationships/oleObject" Target="../embeddings/oleObject7.bin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vmlDrawing" Target="../drawings/vmlDrawing8.vml"/><Relationship Id="rId6" Type="http://schemas.openxmlformats.org/officeDocument/2006/relationships/tags" Target="../tags/tag50.xml"/><Relationship Id="rId11" Type="http://schemas.openxmlformats.org/officeDocument/2006/relationships/image" Target="../media/image2.jpeg"/><Relationship Id="rId5" Type="http://schemas.openxmlformats.org/officeDocument/2006/relationships/tags" Target="../tags/tag49.xml"/><Relationship Id="rId10" Type="http://schemas.openxmlformats.org/officeDocument/2006/relationships/image" Target="../media/image1.emf"/><Relationship Id="rId4" Type="http://schemas.openxmlformats.org/officeDocument/2006/relationships/tags" Target="../tags/tag48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9.v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.emf"/><Relationship Id="rId4" Type="http://schemas.openxmlformats.org/officeDocument/2006/relationships/tags" Target="../tags/tag54.xml"/><Relationship Id="rId9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438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9144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1838325" y="3383280"/>
            <a:ext cx="7305676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2313084" y="1690686"/>
            <a:ext cx="583311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313084" y="3467100"/>
            <a:ext cx="585216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2313084" y="4248150"/>
            <a:ext cx="321945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989056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057274" y="-484331"/>
            <a:ext cx="3046330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4"/>
            <a:ext cx="9144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5498248" y="5557688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93" y="5666307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0" y="4617720"/>
            <a:ext cx="9144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1467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3253528" y="982470"/>
            <a:ext cx="265907" cy="60369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323" b="1" spc="46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1913244" y="404784"/>
            <a:ext cx="273921" cy="66050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92" b="1" spc="46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521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4376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768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689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400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814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489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4335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2609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8635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590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43900" y="6356351"/>
            <a:ext cx="542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253528" y="982470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913243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6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063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2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5418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094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477678" y="0"/>
            <a:ext cx="8666321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19150" y="433512"/>
            <a:ext cx="7318788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352425" y="-398782"/>
            <a:ext cx="983076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12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7181853" y="6198201"/>
            <a:ext cx="684423" cy="6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38" y="6305273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>
            <p:custDataLst>
              <p:tags r:id="rId8"/>
            </p:custDataLst>
          </p:nvPr>
        </p:nvSpPr>
        <p:spPr>
          <a:xfrm rot="10800000" flipH="1" flipV="1">
            <a:off x="-1" y="6724298"/>
            <a:ext cx="7038975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808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20472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72275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06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374900" y="3683000"/>
            <a:ext cx="5956300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5358548" y="5811900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93" y="5920519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344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256305" y="1250343"/>
            <a:ext cx="7529885" cy="5126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18E1EC-63BD-4A12-BF8A-3B41A5EE0EAA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/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879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vmlDrawing" Target="../drawings/vmlDrawing1.v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2261536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286246" y="1250344"/>
            <a:ext cx="8579458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674100" y="6451341"/>
            <a:ext cx="43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1031" name="E719C35A-4CD6-4178-B0D0-8DA208F1799A" descr="E719C35A-4CD6-4178-B0D0-8DA208F1799A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2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6877050" y="6288821"/>
            <a:ext cx="618324" cy="5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24" y="6363329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286246" y="262340"/>
            <a:ext cx="859536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9" name="Rectangle 18"/>
          <p:cNvSpPr/>
          <p:nvPr userDrawn="1">
            <p:custDataLst>
              <p:tags r:id="rId17"/>
            </p:custDataLst>
          </p:nvPr>
        </p:nvSpPr>
        <p:spPr>
          <a:xfrm rot="10800000" flipH="1" flipV="1">
            <a:off x="285252" y="1059059"/>
            <a:ext cx="8589667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8"/>
            </p:custDataLst>
          </p:nvPr>
        </p:nvSpPr>
        <p:spPr>
          <a:xfrm rot="10800000" flipH="1" flipV="1">
            <a:off x="-1" y="6724298"/>
            <a:ext cx="6717507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811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73" r:id="rId5"/>
    <p:sldLayoutId id="2147483667" r:id="rId6"/>
    <p:sldLayoutId id="2147483674" r:id="rId7"/>
    <p:sldLayoutId id="2147483672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30/08/2017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2" y="92077"/>
            <a:ext cx="935117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7620000" y="44451"/>
            <a:ext cx="131148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92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92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92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92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92" b="1">
          <a:solidFill>
            <a:schemeClr val="tx1"/>
          </a:solidFill>
          <a:latin typeface="Impact" pitchFamily="34" charset="0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tags" Target="../tags/tag6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tags" Target="../tags/tag7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1.vml"/><Relationship Id="rId6" Type="http://schemas.openxmlformats.org/officeDocument/2006/relationships/tags" Target="../tags/tag63.xml"/><Relationship Id="rId11" Type="http://schemas.openxmlformats.org/officeDocument/2006/relationships/image" Target="../media/image11.emf"/><Relationship Id="rId5" Type="http://schemas.openxmlformats.org/officeDocument/2006/relationships/tags" Target="../tags/tag62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61.xml"/><Relationship Id="rId9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1.emf"/><Relationship Id="rId2" Type="http://schemas.openxmlformats.org/officeDocument/2006/relationships/tags" Target="../tags/tag6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tags" Target="../tags/tag6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771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136576" y="2885653"/>
            <a:ext cx="6493242" cy="8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b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>
                <a:effectLst/>
                <a:latin typeface="Calibri"/>
                <a:ea typeface="Times New Roman"/>
                <a:cs typeface="Times New Roman"/>
              </a:rPr>
              <a:t>AVANCES TEMAS ADMINISTRATIVOS</a:t>
            </a:r>
            <a:endParaRPr lang="es-CO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224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ángulo redondeado 7"/>
          <p:cNvSpPr/>
          <p:nvPr/>
        </p:nvSpPr>
        <p:spPr>
          <a:xfrm>
            <a:off x="4837436" y="1794815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Administrativos: 181 Hallazgos</a:t>
            </a:r>
            <a:endParaRPr lang="es-CO" sz="2800" b="1" dirty="0"/>
          </a:p>
        </p:txBody>
      </p:sp>
      <p:grpSp>
        <p:nvGrpSpPr>
          <p:cNvPr id="23" name="Grupo 22"/>
          <p:cNvGrpSpPr/>
          <p:nvPr/>
        </p:nvGrpSpPr>
        <p:grpSpPr>
          <a:xfrm>
            <a:off x="4129023" y="1690765"/>
            <a:ext cx="796322" cy="739657"/>
            <a:chOff x="1988321" y="0"/>
            <a:chExt cx="810013" cy="1073007"/>
          </a:xfrm>
        </p:grpSpPr>
        <p:sp>
          <p:nvSpPr>
            <p:cNvPr id="24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5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6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93" y="1836792"/>
            <a:ext cx="398519" cy="252338"/>
          </a:xfrm>
          <a:prstGeom prst="rect">
            <a:avLst/>
          </a:prstGeom>
        </p:spPr>
      </p:pic>
      <p:sp>
        <p:nvSpPr>
          <p:cNvPr id="34" name="Rectángulo redondeado 7"/>
          <p:cNvSpPr/>
          <p:nvPr/>
        </p:nvSpPr>
        <p:spPr>
          <a:xfrm>
            <a:off x="4837436" y="2529913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Fiscales: 12 Hallazgos</a:t>
            </a:r>
            <a:endParaRPr lang="es-CO" sz="2800" b="1" dirty="0"/>
          </a:p>
        </p:txBody>
      </p:sp>
      <p:grpSp>
        <p:nvGrpSpPr>
          <p:cNvPr id="35" name="Grupo 22"/>
          <p:cNvGrpSpPr/>
          <p:nvPr/>
        </p:nvGrpSpPr>
        <p:grpSpPr>
          <a:xfrm>
            <a:off x="4129023" y="2425863"/>
            <a:ext cx="796322" cy="739657"/>
            <a:chOff x="1988321" y="0"/>
            <a:chExt cx="810013" cy="1073007"/>
          </a:xfrm>
        </p:grpSpPr>
        <p:sp>
          <p:nvSpPr>
            <p:cNvPr id="36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37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38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93" y="2571890"/>
            <a:ext cx="398519" cy="252338"/>
          </a:xfrm>
          <a:prstGeom prst="rect">
            <a:avLst/>
          </a:prstGeom>
        </p:spPr>
      </p:pic>
      <p:sp>
        <p:nvSpPr>
          <p:cNvPr id="72" name="Rectángulo redondeado 7"/>
          <p:cNvSpPr/>
          <p:nvPr/>
        </p:nvSpPr>
        <p:spPr>
          <a:xfrm>
            <a:off x="4837436" y="1794815"/>
            <a:ext cx="3873898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Técnicas: 19</a:t>
            </a:r>
            <a:endParaRPr lang="es-CO" sz="2800" b="1" dirty="0"/>
          </a:p>
        </p:txBody>
      </p:sp>
      <p:grpSp>
        <p:nvGrpSpPr>
          <p:cNvPr id="73" name="Grupo 22"/>
          <p:cNvGrpSpPr/>
          <p:nvPr/>
        </p:nvGrpSpPr>
        <p:grpSpPr>
          <a:xfrm>
            <a:off x="4129023" y="1690765"/>
            <a:ext cx="796322" cy="739657"/>
            <a:chOff x="1988321" y="0"/>
            <a:chExt cx="810013" cy="1073007"/>
          </a:xfrm>
        </p:grpSpPr>
        <p:sp>
          <p:nvSpPr>
            <p:cNvPr id="74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75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76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Rectángulo redondeado 7"/>
          <p:cNvSpPr/>
          <p:nvPr/>
        </p:nvSpPr>
        <p:spPr>
          <a:xfrm>
            <a:off x="4837436" y="2529913"/>
            <a:ext cx="3873898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Organizacionales: 33</a:t>
            </a:r>
            <a:endParaRPr lang="es-CO" sz="2800" b="1" dirty="0"/>
          </a:p>
        </p:txBody>
      </p:sp>
      <p:grpSp>
        <p:nvGrpSpPr>
          <p:cNvPr id="85" name="Grupo 22"/>
          <p:cNvGrpSpPr/>
          <p:nvPr/>
        </p:nvGrpSpPr>
        <p:grpSpPr>
          <a:xfrm>
            <a:off x="4129023" y="2425863"/>
            <a:ext cx="796322" cy="739657"/>
            <a:chOff x="1988321" y="0"/>
            <a:chExt cx="810013" cy="1073007"/>
          </a:xfrm>
        </p:grpSpPr>
        <p:sp>
          <p:nvSpPr>
            <p:cNvPr id="86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87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88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Abrir llave 1"/>
          <p:cNvSpPr/>
          <p:nvPr/>
        </p:nvSpPr>
        <p:spPr>
          <a:xfrm>
            <a:off x="3527922" y="1841037"/>
            <a:ext cx="356641" cy="1080000"/>
          </a:xfrm>
          <a:prstGeom prst="leftBrac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859769" y="1579851"/>
            <a:ext cx="26190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accent5"/>
                </a:solidFill>
              </a:rPr>
              <a:t>Para la vigencia 2017 se tienen programadas 86 auditorías de las cuales se han rea</a:t>
            </a:r>
            <a:r>
              <a:rPr lang="es-ES" dirty="0">
                <a:solidFill>
                  <a:schemeClr val="accent5"/>
                </a:solidFill>
              </a:rPr>
              <a:t>l</a:t>
            </a:r>
            <a:r>
              <a:rPr lang="es-ES" sz="1600" dirty="0">
                <a:solidFill>
                  <a:schemeClr val="accent5"/>
                </a:solidFill>
              </a:rPr>
              <a:t>izado 54 en el período comprendido entre  enero y julio de 2017.</a:t>
            </a:r>
            <a:endParaRPr lang="es-CO" b="1" dirty="0">
              <a:solidFill>
                <a:schemeClr val="accent5"/>
              </a:solidFill>
            </a:endParaRPr>
          </a:p>
        </p:txBody>
      </p:sp>
      <p:sp>
        <p:nvSpPr>
          <p:cNvPr id="52" name="1 Título"/>
          <p:cNvSpPr txBox="1">
            <a:spLocks/>
          </p:cNvSpPr>
          <p:nvPr/>
        </p:nvSpPr>
        <p:spPr>
          <a:xfrm>
            <a:off x="859769" y="278077"/>
            <a:ext cx="7948742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Auditorías  de la OCI</a:t>
            </a:r>
          </a:p>
          <a:p>
            <a:endParaRPr lang="es-CO" sz="2000" dirty="0">
              <a:ln w="0"/>
              <a:solidFill>
                <a:srgbClr val="832748"/>
              </a:solidFill>
              <a:latin typeface="Candara" panose="020E0502030303020204" pitchFamily="34" charset="0"/>
              <a:ea typeface="Helvetica Neue Bold Condensed" charset="0"/>
              <a:cs typeface="Impact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30" y="1836792"/>
            <a:ext cx="398519" cy="25233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23" y="2590016"/>
            <a:ext cx="398519" cy="25233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5744" y="4323702"/>
            <a:ext cx="834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altLang="es-CO" sz="1200" dirty="0"/>
              <a:t>Las auditorías técnicas evalúan y verifican el cumplimiento de las funciones públicas de interventoría y de supervisión de los proyectos de concesión de la Agencia Nacional de Infraestructura, con sujeción a los principios de la función pública y a las normas que orientan el desarrollo y el servicio de las interventorías y de la supervisión. </a:t>
            </a:r>
          </a:p>
        </p:txBody>
      </p:sp>
      <p:sp>
        <p:nvSpPr>
          <p:cNvPr id="31" name="Rectángulo redondeado 7"/>
          <p:cNvSpPr/>
          <p:nvPr/>
        </p:nvSpPr>
        <p:spPr>
          <a:xfrm>
            <a:off x="4819347" y="3446177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800" b="1" dirty="0"/>
              <a:t>Fiscales: 12 Hallazgos</a:t>
            </a:r>
            <a:endParaRPr lang="es-CO" sz="4000" b="1" dirty="0"/>
          </a:p>
        </p:txBody>
      </p:sp>
      <p:grpSp>
        <p:nvGrpSpPr>
          <p:cNvPr id="32" name="Grupo 22"/>
          <p:cNvGrpSpPr/>
          <p:nvPr/>
        </p:nvGrpSpPr>
        <p:grpSpPr>
          <a:xfrm>
            <a:off x="4110934" y="3342127"/>
            <a:ext cx="796322" cy="739657"/>
            <a:chOff x="1988321" y="0"/>
            <a:chExt cx="810013" cy="1073007"/>
          </a:xfrm>
        </p:grpSpPr>
        <p:sp>
          <p:nvSpPr>
            <p:cNvPr id="33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0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1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04" y="3488154"/>
            <a:ext cx="398519" cy="252338"/>
          </a:xfrm>
          <a:prstGeom prst="rect">
            <a:avLst/>
          </a:prstGeom>
        </p:spPr>
      </p:pic>
      <p:sp>
        <p:nvSpPr>
          <p:cNvPr id="43" name="Rectángulo redondeado 7"/>
          <p:cNvSpPr/>
          <p:nvPr/>
        </p:nvSpPr>
        <p:spPr>
          <a:xfrm>
            <a:off x="4819347" y="3446177"/>
            <a:ext cx="3873898" cy="430073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Especiales: 2</a:t>
            </a:r>
            <a:endParaRPr lang="es-CO" sz="2800" b="1" dirty="0"/>
          </a:p>
        </p:txBody>
      </p:sp>
      <p:grpSp>
        <p:nvGrpSpPr>
          <p:cNvPr id="44" name="Grupo 22"/>
          <p:cNvGrpSpPr/>
          <p:nvPr/>
        </p:nvGrpSpPr>
        <p:grpSpPr>
          <a:xfrm>
            <a:off x="4110934" y="3342127"/>
            <a:ext cx="796322" cy="739657"/>
            <a:chOff x="1988321" y="0"/>
            <a:chExt cx="810013" cy="1073007"/>
          </a:xfrm>
        </p:grpSpPr>
        <p:sp>
          <p:nvSpPr>
            <p:cNvPr id="45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6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7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4" y="3506280"/>
            <a:ext cx="398519" cy="252338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335744" y="5002850"/>
            <a:ext cx="832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altLang="es-CO" sz="1200" dirty="0"/>
              <a:t>Las auditorías organizacionales son aquellas labores de evaluación y verificación sobre los procesos internos de la entidad basada en riesgos. 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335744" y="5522585"/>
            <a:ext cx="8231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altLang="es-CO" sz="1200" dirty="0"/>
              <a:t>Las auditorías especiales son labores de evaluación y verificación sobre situaciones coyunturales de la entidad.</a:t>
            </a:r>
          </a:p>
        </p:txBody>
      </p:sp>
    </p:spTree>
    <p:extLst>
      <p:ext uri="{BB962C8B-B14F-4D97-AF65-F5344CB8AC3E}">
        <p14:creationId xmlns:p14="http://schemas.microsoft.com/office/powerpoint/2010/main" val="70913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789864" y="-109716"/>
            <a:ext cx="7772400" cy="11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8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Solicitudes contestadas a los entes de control a </a:t>
            </a:r>
          </a:p>
          <a:p>
            <a:pPr algn="ctr"/>
            <a:r>
              <a:rPr lang="es-ES" sz="28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31 de julio de 2017</a:t>
            </a:r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581736" y="1192696"/>
          <a:ext cx="7980528" cy="525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65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 Título"/>
          <p:cNvSpPr txBox="1">
            <a:spLocks/>
          </p:cNvSpPr>
          <p:nvPr/>
        </p:nvSpPr>
        <p:spPr>
          <a:xfrm>
            <a:off x="132522" y="371595"/>
            <a:ext cx="8814050" cy="5851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P</a:t>
            </a:r>
            <a:r>
              <a:rPr lang="es-CO" sz="3600" dirty="0" err="1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rograma</a:t>
            </a:r>
            <a:r>
              <a:rPr lang="es-CO" sz="36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 de incorporación de interventorías</a:t>
            </a:r>
          </a:p>
          <a:p>
            <a:endParaRPr lang="es-CO" sz="1800" dirty="0">
              <a:ln w="0"/>
              <a:solidFill>
                <a:srgbClr val="832748"/>
              </a:solidFill>
              <a:latin typeface="Candara" panose="020E0502030303020204" pitchFamily="34" charset="0"/>
              <a:ea typeface="Helvetica Neue Bold Condensed" charset="0"/>
              <a:cs typeface="Impact"/>
            </a:endParaRPr>
          </a:p>
        </p:txBody>
      </p:sp>
      <p:sp>
        <p:nvSpPr>
          <p:cNvPr id="20" name="Rectángulo redondeado 7"/>
          <p:cNvSpPr/>
          <p:nvPr/>
        </p:nvSpPr>
        <p:spPr>
          <a:xfrm>
            <a:off x="4260249" y="1835724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Administrativos: 181 Hallazgos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3551836" y="1731674"/>
            <a:ext cx="796322" cy="739657"/>
            <a:chOff x="1988321" y="0"/>
            <a:chExt cx="810013" cy="1073007"/>
          </a:xfrm>
        </p:grpSpPr>
        <p:sp>
          <p:nvSpPr>
            <p:cNvPr id="24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25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26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1877701"/>
            <a:ext cx="398519" cy="252338"/>
          </a:xfrm>
          <a:prstGeom prst="rect">
            <a:avLst/>
          </a:prstGeom>
        </p:spPr>
      </p:pic>
      <p:sp>
        <p:nvSpPr>
          <p:cNvPr id="34" name="Rectángulo redondeado 7"/>
          <p:cNvSpPr/>
          <p:nvPr/>
        </p:nvSpPr>
        <p:spPr>
          <a:xfrm>
            <a:off x="4260249" y="2570822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Fiscales: 12 Hallazgos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35" name="Grupo 22"/>
          <p:cNvGrpSpPr/>
          <p:nvPr/>
        </p:nvGrpSpPr>
        <p:grpSpPr>
          <a:xfrm>
            <a:off x="3551836" y="2466772"/>
            <a:ext cx="796322" cy="739657"/>
            <a:chOff x="1988321" y="0"/>
            <a:chExt cx="810013" cy="1073007"/>
          </a:xfrm>
        </p:grpSpPr>
        <p:sp>
          <p:nvSpPr>
            <p:cNvPr id="36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37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38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2612799"/>
            <a:ext cx="398519" cy="252338"/>
          </a:xfrm>
          <a:prstGeom prst="rect">
            <a:avLst/>
          </a:prstGeom>
        </p:spPr>
      </p:pic>
      <p:sp>
        <p:nvSpPr>
          <p:cNvPr id="46" name="Rectángulo redondeado 7"/>
          <p:cNvSpPr/>
          <p:nvPr/>
        </p:nvSpPr>
        <p:spPr>
          <a:xfrm>
            <a:off x="4260249" y="3275621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Disciplinario y Fiscal: 69 Hallazgos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47" name="Grupo 22"/>
          <p:cNvGrpSpPr/>
          <p:nvPr/>
        </p:nvGrpSpPr>
        <p:grpSpPr>
          <a:xfrm>
            <a:off x="3551836" y="3171571"/>
            <a:ext cx="796322" cy="739657"/>
            <a:chOff x="1988321" y="0"/>
            <a:chExt cx="810013" cy="1073007"/>
          </a:xfrm>
        </p:grpSpPr>
        <p:sp>
          <p:nvSpPr>
            <p:cNvPr id="48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49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50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Imagen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3317598"/>
            <a:ext cx="398519" cy="252338"/>
          </a:xfrm>
          <a:prstGeom prst="rect">
            <a:avLst/>
          </a:prstGeom>
        </p:spPr>
      </p:pic>
      <p:sp>
        <p:nvSpPr>
          <p:cNvPr id="72" name="Rectángulo redondeado 7"/>
          <p:cNvSpPr/>
          <p:nvPr/>
        </p:nvSpPr>
        <p:spPr>
          <a:xfrm>
            <a:off x="4260248" y="1835724"/>
            <a:ext cx="4486187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Interventorías auditadas: 19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73" name="Grupo 22"/>
          <p:cNvGrpSpPr/>
          <p:nvPr/>
        </p:nvGrpSpPr>
        <p:grpSpPr>
          <a:xfrm>
            <a:off x="3551836" y="1731674"/>
            <a:ext cx="796322" cy="739657"/>
            <a:chOff x="1988321" y="0"/>
            <a:chExt cx="810013" cy="1073007"/>
          </a:xfrm>
        </p:grpSpPr>
        <p:sp>
          <p:nvSpPr>
            <p:cNvPr id="74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75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76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Imagen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1877701"/>
            <a:ext cx="398519" cy="252338"/>
          </a:xfrm>
          <a:prstGeom prst="rect">
            <a:avLst/>
          </a:prstGeom>
        </p:spPr>
      </p:pic>
      <p:sp>
        <p:nvSpPr>
          <p:cNvPr id="84" name="Rectángulo redondeado 7"/>
          <p:cNvSpPr/>
          <p:nvPr/>
        </p:nvSpPr>
        <p:spPr>
          <a:xfrm>
            <a:off x="4260249" y="2570822"/>
            <a:ext cx="4486186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Interventorías postuladas al premio: 14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85" name="Grupo 22"/>
          <p:cNvGrpSpPr/>
          <p:nvPr/>
        </p:nvGrpSpPr>
        <p:grpSpPr>
          <a:xfrm>
            <a:off x="3551836" y="2466772"/>
            <a:ext cx="796322" cy="739657"/>
            <a:chOff x="1988321" y="0"/>
            <a:chExt cx="810013" cy="1073007"/>
          </a:xfrm>
        </p:grpSpPr>
        <p:sp>
          <p:nvSpPr>
            <p:cNvPr id="86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87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88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9" name="Imagen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2612799"/>
            <a:ext cx="398519" cy="252338"/>
          </a:xfrm>
          <a:prstGeom prst="rect">
            <a:avLst/>
          </a:prstGeom>
        </p:spPr>
      </p:pic>
      <p:sp>
        <p:nvSpPr>
          <p:cNvPr id="96" name="Rectángulo redondeado 7"/>
          <p:cNvSpPr/>
          <p:nvPr/>
        </p:nvSpPr>
        <p:spPr>
          <a:xfrm>
            <a:off x="4260249" y="3275621"/>
            <a:ext cx="4486186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Cuarta versión del premio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97" name="Grupo 22"/>
          <p:cNvGrpSpPr/>
          <p:nvPr/>
        </p:nvGrpSpPr>
        <p:grpSpPr>
          <a:xfrm>
            <a:off x="3551836" y="3171571"/>
            <a:ext cx="796322" cy="739657"/>
            <a:chOff x="1988321" y="0"/>
            <a:chExt cx="810013" cy="1073007"/>
          </a:xfrm>
        </p:grpSpPr>
        <p:sp>
          <p:nvSpPr>
            <p:cNvPr id="98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99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100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1" name="Imagen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3317598"/>
            <a:ext cx="398519" cy="252338"/>
          </a:xfrm>
          <a:prstGeom prst="rect">
            <a:avLst/>
          </a:prstGeom>
        </p:spPr>
      </p:pic>
      <p:sp>
        <p:nvSpPr>
          <p:cNvPr id="108" name="Rectángulo redondeado 7"/>
          <p:cNvSpPr/>
          <p:nvPr/>
        </p:nvSpPr>
        <p:spPr>
          <a:xfrm>
            <a:off x="4539547" y="4146199"/>
            <a:ext cx="3344194" cy="149164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Ceremonia de premiación: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21 de octubre de 2017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Auditorio Mario </a:t>
            </a:r>
            <a:r>
              <a:rPr lang="es-CO" b="1" dirty="0" err="1">
                <a:solidFill>
                  <a:schemeClr val="bg1"/>
                </a:solidFill>
              </a:rPr>
              <a:t>Laserna</a:t>
            </a:r>
            <a:endParaRPr lang="es-CO" b="1" dirty="0">
              <a:solidFill>
                <a:schemeClr val="bg1"/>
              </a:solidFill>
            </a:endParaRP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Universidad de los Andes</a:t>
            </a:r>
          </a:p>
        </p:txBody>
      </p:sp>
      <p:sp>
        <p:nvSpPr>
          <p:cNvPr id="2" name="Abrir llave 1"/>
          <p:cNvSpPr/>
          <p:nvPr/>
        </p:nvSpPr>
        <p:spPr>
          <a:xfrm>
            <a:off x="2880292" y="1765552"/>
            <a:ext cx="356641" cy="4029158"/>
          </a:xfrm>
          <a:prstGeom prst="leftBrac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52851" y="3145284"/>
            <a:ext cx="232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/>
                </a:solidFill>
              </a:rPr>
              <a:t>70 interventorías en la ANI</a:t>
            </a:r>
            <a:endParaRPr lang="es-CO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9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752" t="5237" r="2071" b="42994"/>
          <a:stretch/>
        </p:blipFill>
        <p:spPr>
          <a:xfrm>
            <a:off x="-80825" y="172023"/>
            <a:ext cx="9224825" cy="402932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77932" y="4356776"/>
            <a:ext cx="5916781" cy="1257300"/>
          </a:xfrm>
        </p:spPr>
        <p:txBody>
          <a:bodyPr/>
          <a:lstStyle/>
          <a:p>
            <a:pPr algn="r"/>
            <a:r>
              <a:rPr lang="es-MX" sz="2954" b="0" dirty="0"/>
              <a:t>Git disciplinario, atención al ciudadano y apoyo a la gestión</a:t>
            </a:r>
            <a:br>
              <a:rPr lang="es-MX" sz="2954" b="0" dirty="0"/>
            </a:br>
            <a:br>
              <a:rPr lang="es-MX" sz="2954" b="0" dirty="0"/>
            </a:br>
            <a:r>
              <a:rPr lang="es-MX" sz="1662" b="0" dirty="0"/>
              <a:t>Coordinadora: Nazly janne delgado Villamil</a:t>
            </a:r>
            <a:endParaRPr lang="es-MX" sz="2954" b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s-MX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81389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572070"/>
            <a:ext cx="8229600" cy="4177812"/>
          </a:xfrm>
        </p:spPr>
        <p:txBody>
          <a:bodyPr/>
          <a:lstStyle/>
          <a:p>
            <a:pPr algn="just"/>
            <a:r>
              <a:rPr lang="es-MX" sz="1846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la fecha se han abierto </a:t>
            </a:r>
            <a:r>
              <a:rPr lang="es-MX" sz="1846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411</a:t>
            </a:r>
            <a:r>
              <a:rPr lang="es-MX" sz="1846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procesos disciplinarios, distribuidos en las siguientes vigencias: </a:t>
            </a:r>
          </a:p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994" y="2365497"/>
            <a:ext cx="4516490" cy="318497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81492" y="732251"/>
            <a:ext cx="6381017" cy="59658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s-MX" sz="3323" b="1" dirty="0">
                <a:ln w="12700" cmpd="sng">
                  <a:solidFill>
                    <a:srgbClr val="DB620F"/>
                  </a:solidFill>
                  <a:prstDash val="solid"/>
                </a:ln>
                <a:gradFill>
                  <a:gsLst>
                    <a:gs pos="0">
                      <a:srgbClr val="DB620F"/>
                    </a:gs>
                    <a:gs pos="4000">
                      <a:srgbClr val="DB620F">
                        <a:lumMod val="60000"/>
                        <a:lumOff val="40000"/>
                      </a:srgbClr>
                    </a:gs>
                    <a:gs pos="87000">
                      <a:srgbClr val="DB620F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Disciplinario</a:t>
            </a:r>
          </a:p>
        </p:txBody>
      </p:sp>
    </p:spTree>
    <p:extLst>
      <p:ext uri="{BB962C8B-B14F-4D97-AF65-F5344CB8AC3E}">
        <p14:creationId xmlns:p14="http://schemas.microsoft.com/office/powerpoint/2010/main" val="254708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745302"/>
            <a:ext cx="8229600" cy="4173388"/>
          </a:xfrm>
        </p:spPr>
        <p:txBody>
          <a:bodyPr/>
          <a:lstStyle/>
          <a:p>
            <a:pPr algn="just"/>
            <a:r>
              <a:rPr lang="es-MX" sz="1846" dirty="0">
                <a:latin typeface="Arial" panose="020B0604020202020204" pitchFamily="34" charset="0"/>
                <a:cs typeface="Arial" panose="020B0604020202020204" pitchFamily="34" charset="0"/>
              </a:rPr>
              <a:t>Desde el año 2013 y hasta el  30 de junio de 2017, han ingresado a la Agencia </a:t>
            </a:r>
            <a:r>
              <a:rPr lang="es-MX" sz="1846" b="1" dirty="0">
                <a:latin typeface="Arial" panose="020B0604020202020204" pitchFamily="34" charset="0"/>
                <a:cs typeface="Arial" panose="020B0604020202020204" pitchFamily="34" charset="0"/>
              </a:rPr>
              <a:t>394.704</a:t>
            </a:r>
            <a:r>
              <a:rPr lang="es-MX" sz="1846" dirty="0">
                <a:latin typeface="Arial" panose="020B0604020202020204" pitchFamily="34" charset="0"/>
                <a:cs typeface="Arial" panose="020B0604020202020204" pitchFamily="34" charset="0"/>
              </a:rPr>
              <a:t> documentos, de los cuales el Grupo de Atención al Ciudadano tipificó como peticiones, quejas, reclamos, consultas, solicitud de Información, sugerencias, etc., un total de </a:t>
            </a:r>
            <a:r>
              <a:rPr lang="es-MX" sz="1846" b="1" dirty="0">
                <a:latin typeface="Arial" panose="020B0604020202020204" pitchFamily="34" charset="0"/>
                <a:cs typeface="Arial" panose="020B0604020202020204" pitchFamily="34" charset="0"/>
              </a:rPr>
              <a:t>16.858, </a:t>
            </a:r>
            <a:r>
              <a:rPr lang="es-MX" sz="1846" dirty="0">
                <a:latin typeface="Arial" panose="020B0604020202020204" pitchFamily="34" charset="0"/>
                <a:cs typeface="Arial" panose="020B0604020202020204" pitchFamily="34" charset="0"/>
              </a:rPr>
              <a:t>lo que porcentualmente corresponde al </a:t>
            </a:r>
            <a:r>
              <a:rPr lang="es-MX" sz="1846" b="1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r>
              <a:rPr lang="es-MX" sz="1846" dirty="0">
                <a:latin typeface="Arial" panose="020B0604020202020204" pitchFamily="34" charset="0"/>
                <a:cs typeface="Arial" panose="020B0604020202020204" pitchFamily="34" charset="0"/>
              </a:rPr>
              <a:t> del total de los documentos ingresados así  lo muestra el siguiente cuadro:</a:t>
            </a:r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381492" y="637306"/>
            <a:ext cx="6381017" cy="1107946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s-MX" sz="3323" b="1" dirty="0">
                <a:ln w="12700" cmpd="sng">
                  <a:solidFill>
                    <a:srgbClr val="DB620F"/>
                  </a:solidFill>
                  <a:prstDash val="solid"/>
                </a:ln>
                <a:gradFill>
                  <a:gsLst>
                    <a:gs pos="0">
                      <a:srgbClr val="DB620F"/>
                    </a:gs>
                    <a:gs pos="4000">
                      <a:srgbClr val="DB620F">
                        <a:lumMod val="60000"/>
                        <a:lumOff val="40000"/>
                      </a:srgbClr>
                    </a:gs>
                    <a:gs pos="87000">
                      <a:srgbClr val="DB620F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Atención Peticiones, Quejas y Reclamos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1" y="3628407"/>
            <a:ext cx="3155305" cy="172819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4306124" y="3561938"/>
          <a:ext cx="3722260" cy="226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786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Rectángulo"/>
          <p:cNvSpPr txBox="1">
            <a:spLocks/>
          </p:cNvSpPr>
          <p:nvPr/>
        </p:nvSpPr>
        <p:spPr bwMode="auto">
          <a:xfrm>
            <a:off x="2378526" y="1437747"/>
            <a:ext cx="4610767" cy="973459"/>
          </a:xfrm>
          <a:prstGeom prst="rect">
            <a:avLst/>
          </a:prstGeom>
          <a:solidFill>
            <a:schemeClr val="bg2">
              <a:lumMod val="75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2203" tIns="21102" rIns="42203" bIns="21102" spcCol="1270" anchor="ctr"/>
          <a:lstStyle>
            <a:lvl1pPr marL="177800" indent="-1778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622300" indent="-1651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079500" indent="-1651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524000" indent="-1524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968500" indent="-1397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477" kern="0" dirty="0">
                <a:solidFill>
                  <a:prstClr val="black"/>
                </a:solidFill>
                <a:latin typeface="Futura Lt"/>
              </a:rPr>
              <a:t>TOTAL CONTRATOS PRESTACION DE SERVICIOS PROFESIONALES Y/O APOYO A LA GESTION ELABORADOS  </a:t>
            </a:r>
          </a:p>
          <a:p>
            <a:pPr marL="0" indent="0" algn="ctr" defTabSz="49238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477" kern="0" dirty="0">
                <a:solidFill>
                  <a:prstClr val="black"/>
                </a:solidFill>
                <a:latin typeface="Futura Lt"/>
              </a:rPr>
              <a:t>ENERO – AGOSTO 2017= 346</a:t>
            </a:r>
            <a:endParaRPr lang="es-CO" sz="1477" kern="0" dirty="0">
              <a:solidFill>
                <a:srgbClr val="FF0000"/>
              </a:solidFill>
              <a:latin typeface="Futura Lt"/>
            </a:endParaRPr>
          </a:p>
        </p:txBody>
      </p:sp>
      <p:sp>
        <p:nvSpPr>
          <p:cNvPr id="4" name="5 Rectángulo"/>
          <p:cNvSpPr txBox="1">
            <a:spLocks/>
          </p:cNvSpPr>
          <p:nvPr/>
        </p:nvSpPr>
        <p:spPr bwMode="auto">
          <a:xfrm>
            <a:off x="384458" y="2623392"/>
            <a:ext cx="2658757" cy="4652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Actas Inicio = 346</a:t>
            </a:r>
          </a:p>
        </p:txBody>
      </p:sp>
      <p:sp>
        <p:nvSpPr>
          <p:cNvPr id="5" name="5 Rectángulo"/>
          <p:cNvSpPr txBox="1">
            <a:spLocks/>
          </p:cNvSpPr>
          <p:nvPr/>
        </p:nvSpPr>
        <p:spPr bwMode="auto">
          <a:xfrm>
            <a:off x="3567831" y="2633441"/>
            <a:ext cx="2525819" cy="4371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Actas Aprobación Pólizas = 624</a:t>
            </a:r>
          </a:p>
        </p:txBody>
      </p:sp>
      <p:sp>
        <p:nvSpPr>
          <p:cNvPr id="6" name="5 Rectángulo"/>
          <p:cNvSpPr txBox="1">
            <a:spLocks/>
          </p:cNvSpPr>
          <p:nvPr/>
        </p:nvSpPr>
        <p:spPr bwMode="auto">
          <a:xfrm>
            <a:off x="6564533" y="2628333"/>
            <a:ext cx="2261477" cy="442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Actas de Suspensión = 9 </a:t>
            </a:r>
          </a:p>
        </p:txBody>
      </p:sp>
      <p:sp>
        <p:nvSpPr>
          <p:cNvPr id="7" name="5 Rectángulo"/>
          <p:cNvSpPr txBox="1">
            <a:spLocks/>
          </p:cNvSpPr>
          <p:nvPr/>
        </p:nvSpPr>
        <p:spPr bwMode="auto">
          <a:xfrm>
            <a:off x="3567831" y="3282807"/>
            <a:ext cx="2525819" cy="4628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Contratos Registrados SIGEP = 421</a:t>
            </a:r>
          </a:p>
        </p:txBody>
      </p:sp>
      <p:sp>
        <p:nvSpPr>
          <p:cNvPr id="8" name="5 Rectángulo"/>
          <p:cNvSpPr txBox="1">
            <a:spLocks/>
          </p:cNvSpPr>
          <p:nvPr/>
        </p:nvSpPr>
        <p:spPr bwMode="auto">
          <a:xfrm>
            <a:off x="384457" y="3274621"/>
            <a:ext cx="2658758" cy="4628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Actas de Reanudación = 9</a:t>
            </a:r>
          </a:p>
        </p:txBody>
      </p:sp>
      <p:sp>
        <p:nvSpPr>
          <p:cNvPr id="9" name="5 Rectángulo"/>
          <p:cNvSpPr txBox="1">
            <a:spLocks/>
          </p:cNvSpPr>
          <p:nvPr/>
        </p:nvSpPr>
        <p:spPr bwMode="auto">
          <a:xfrm>
            <a:off x="6594800" y="3282807"/>
            <a:ext cx="2231211" cy="4746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Certificados de Idoneidad = 97</a:t>
            </a:r>
          </a:p>
        </p:txBody>
      </p:sp>
      <p:sp>
        <p:nvSpPr>
          <p:cNvPr id="10" name="5 Rectángulo"/>
          <p:cNvSpPr txBox="1">
            <a:spLocks/>
          </p:cNvSpPr>
          <p:nvPr/>
        </p:nvSpPr>
        <p:spPr bwMode="auto">
          <a:xfrm>
            <a:off x="384458" y="3894750"/>
            <a:ext cx="2658757" cy="460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Adiciones= 272</a:t>
            </a:r>
          </a:p>
        </p:txBody>
      </p:sp>
      <p:sp>
        <p:nvSpPr>
          <p:cNvPr id="11" name="5 Rectángulo"/>
          <p:cNvSpPr txBox="1">
            <a:spLocks/>
          </p:cNvSpPr>
          <p:nvPr/>
        </p:nvSpPr>
        <p:spPr bwMode="auto">
          <a:xfrm>
            <a:off x="3567831" y="3905364"/>
            <a:ext cx="2525819" cy="4436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Prorrogas= 6</a:t>
            </a:r>
          </a:p>
        </p:txBody>
      </p:sp>
      <p:sp>
        <p:nvSpPr>
          <p:cNvPr id="12" name="5 Rectángulo"/>
          <p:cNvSpPr txBox="1">
            <a:spLocks/>
          </p:cNvSpPr>
          <p:nvPr/>
        </p:nvSpPr>
        <p:spPr bwMode="auto">
          <a:xfrm>
            <a:off x="6601552" y="3911454"/>
            <a:ext cx="2224458" cy="4436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Cesiones= 6</a:t>
            </a:r>
          </a:p>
        </p:txBody>
      </p:sp>
      <p:sp>
        <p:nvSpPr>
          <p:cNvPr id="13" name="5 Rectángulo"/>
          <p:cNvSpPr txBox="1">
            <a:spLocks/>
          </p:cNvSpPr>
          <p:nvPr/>
        </p:nvSpPr>
        <p:spPr bwMode="auto">
          <a:xfrm>
            <a:off x="384458" y="4531710"/>
            <a:ext cx="2658757" cy="4652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Actas Liquidación = 25</a:t>
            </a:r>
          </a:p>
        </p:txBody>
      </p:sp>
      <p:sp>
        <p:nvSpPr>
          <p:cNvPr id="14" name="5 Rectángulo"/>
          <p:cNvSpPr txBox="1">
            <a:spLocks/>
          </p:cNvSpPr>
          <p:nvPr/>
        </p:nvSpPr>
        <p:spPr bwMode="auto">
          <a:xfrm>
            <a:off x="3593600" y="5158564"/>
            <a:ext cx="2525819" cy="4652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Estudios= 97</a:t>
            </a:r>
          </a:p>
        </p:txBody>
      </p:sp>
      <p:sp>
        <p:nvSpPr>
          <p:cNvPr id="15" name="5 Rectángulo"/>
          <p:cNvSpPr txBox="1">
            <a:spLocks/>
          </p:cNvSpPr>
          <p:nvPr/>
        </p:nvSpPr>
        <p:spPr bwMode="auto">
          <a:xfrm>
            <a:off x="384458" y="5173629"/>
            <a:ext cx="2658757" cy="4652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Certificaciones = 303</a:t>
            </a:r>
          </a:p>
        </p:txBody>
      </p:sp>
      <p:sp>
        <p:nvSpPr>
          <p:cNvPr id="16" name="5 Rectángulo"/>
          <p:cNvSpPr txBox="1">
            <a:spLocks/>
          </p:cNvSpPr>
          <p:nvPr/>
        </p:nvSpPr>
        <p:spPr bwMode="auto">
          <a:xfrm>
            <a:off x="3567831" y="4522373"/>
            <a:ext cx="2525819" cy="4628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Informes Presentados= 3</a:t>
            </a:r>
          </a:p>
        </p:txBody>
      </p:sp>
      <p:sp>
        <p:nvSpPr>
          <p:cNvPr id="17" name="5 Rectángulo"/>
          <p:cNvSpPr txBox="1">
            <a:spLocks/>
          </p:cNvSpPr>
          <p:nvPr/>
        </p:nvSpPr>
        <p:spPr bwMode="auto">
          <a:xfrm>
            <a:off x="6626567" y="4522373"/>
            <a:ext cx="2224458" cy="4746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Carencias Personales = 97</a:t>
            </a:r>
          </a:p>
        </p:txBody>
      </p:sp>
      <p:sp>
        <p:nvSpPr>
          <p:cNvPr id="18" name="5 Rectángulo"/>
          <p:cNvSpPr txBox="1">
            <a:spLocks/>
          </p:cNvSpPr>
          <p:nvPr/>
        </p:nvSpPr>
        <p:spPr bwMode="auto">
          <a:xfrm>
            <a:off x="6626567" y="5164293"/>
            <a:ext cx="2224800" cy="4746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42203" tIns="21102" rIns="42203" bIns="21102" numCol="1" spcCol="127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238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s-CO" sz="1292" b="1" kern="0" dirty="0">
                <a:solidFill>
                  <a:prstClr val="black"/>
                </a:solidFill>
                <a:latin typeface="Futura Lt"/>
              </a:rPr>
              <a:t>Total Terminación Mutuo Acuerdo = 26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493401" y="667744"/>
            <a:ext cx="6381017" cy="59658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s-ES" sz="3323" b="1" dirty="0">
                <a:ln w="12700" cmpd="sng">
                  <a:solidFill>
                    <a:srgbClr val="DB620F"/>
                  </a:solidFill>
                  <a:prstDash val="solid"/>
                </a:ln>
                <a:gradFill>
                  <a:gsLst>
                    <a:gs pos="0">
                      <a:srgbClr val="DB620F"/>
                    </a:gs>
                    <a:gs pos="4000">
                      <a:srgbClr val="DB620F">
                        <a:lumMod val="60000"/>
                        <a:lumOff val="40000"/>
                      </a:srgbClr>
                    </a:gs>
                    <a:gs pos="87000">
                      <a:srgbClr val="DB620F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Apoyo a la Gestión</a:t>
            </a:r>
          </a:p>
        </p:txBody>
      </p:sp>
    </p:spTree>
    <p:extLst>
      <p:ext uri="{BB962C8B-B14F-4D97-AF65-F5344CB8AC3E}">
        <p14:creationId xmlns:p14="http://schemas.microsoft.com/office/powerpoint/2010/main" val="168652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23554" name="Object 9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sp>
        <p:nvSpPr>
          <p:cNvPr id="29" name="CuadroTexto 11"/>
          <p:cNvSpPr txBox="1">
            <a:spLocks noChangeArrowheads="1"/>
          </p:cNvSpPr>
          <p:nvPr/>
        </p:nvSpPr>
        <p:spPr bwMode="auto">
          <a:xfrm>
            <a:off x="106363" y="1808071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0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Gestión del Recurso Humano</a:t>
            </a:r>
          </a:p>
        </p:txBody>
      </p:sp>
      <p:sp>
        <p:nvSpPr>
          <p:cNvPr id="30" name="5 Rectángulo"/>
          <p:cNvSpPr/>
          <p:nvPr/>
        </p:nvSpPr>
        <p:spPr bwMode="auto">
          <a:xfrm>
            <a:off x="1259632" y="2779166"/>
            <a:ext cx="1296144" cy="128905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Planta de Personal</a:t>
            </a:r>
          </a:p>
        </p:txBody>
      </p:sp>
      <p:sp>
        <p:nvSpPr>
          <p:cNvPr id="31" name="AutoShape 13"/>
          <p:cNvSpPr>
            <a:spLocks noChangeArrowheads="1"/>
          </p:cNvSpPr>
          <p:nvPr>
            <p:custDataLst>
              <p:tags r:id="rId4"/>
            </p:custDataLst>
          </p:nvPr>
        </p:nvSpPr>
        <p:spPr bwMode="blackGray">
          <a:xfrm>
            <a:off x="3038475" y="2961503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02050" y="2869428"/>
            <a:ext cx="459105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Agencia creada mediante Decreto 4165/11 y planta creada mediante Decretos 0665/12,  Decreto </a:t>
            </a: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</a:rPr>
              <a:t>1745/13 y el Decreto 2468/13 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800" dirty="0">
                <a:solidFill>
                  <a:schemeClr val="bg2">
                    <a:lumMod val="10000"/>
                  </a:schemeClr>
                </a:solidFill>
                <a:latin typeface="Futura Lt"/>
                <a:ea typeface="ＭＳ Ｐゴシック" pitchFamily="34" charset="-128"/>
                <a:cs typeface="+mn-cs"/>
              </a:rPr>
              <a:t>246</a:t>
            </a:r>
            <a:r>
              <a:rPr lang="es-CO" dirty="0">
                <a:solidFill>
                  <a:schemeClr val="bg2">
                    <a:lumMod val="10000"/>
                  </a:schemeClr>
                </a:solidFill>
                <a:latin typeface="Futura Lt"/>
                <a:ea typeface="ＭＳ Ｐゴシック" pitchFamily="34" charset="-128"/>
                <a:cs typeface="+mn-cs"/>
              </a:rPr>
              <a:t> cargos en Planta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800" dirty="0">
                <a:solidFill>
                  <a:schemeClr val="bg2">
                    <a:lumMod val="10000"/>
                  </a:schemeClr>
                </a:solidFill>
                <a:latin typeface="Futura Lt"/>
                <a:ea typeface="ＭＳ Ｐゴシック" pitchFamily="34" charset="-128"/>
                <a:cs typeface="+mn-cs"/>
              </a:rPr>
              <a:t>241</a:t>
            </a:r>
            <a:r>
              <a:rPr lang="es-CO" dirty="0">
                <a:solidFill>
                  <a:schemeClr val="bg2">
                    <a:lumMod val="10000"/>
                  </a:schemeClr>
                </a:solidFill>
                <a:latin typeface="Futura Lt"/>
                <a:ea typeface="ＭＳ Ｐゴシック" pitchFamily="34" charset="-128"/>
                <a:cs typeface="+mn-cs"/>
              </a:rPr>
              <a:t> cargos provistos a </a:t>
            </a:r>
            <a:r>
              <a:rPr lang="es-CO" dirty="0" err="1">
                <a:solidFill>
                  <a:schemeClr val="bg2">
                    <a:lumMod val="10000"/>
                  </a:schemeClr>
                </a:solidFill>
                <a:latin typeface="Futura Lt"/>
                <a:ea typeface="ＭＳ Ｐゴシック" pitchFamily="34" charset="-128"/>
              </a:rPr>
              <a:t>Ago</a:t>
            </a:r>
            <a:r>
              <a:rPr lang="es-CO" dirty="0">
                <a:solidFill>
                  <a:schemeClr val="bg2">
                    <a:lumMod val="10000"/>
                  </a:schemeClr>
                </a:solidFill>
                <a:latin typeface="Futura Lt"/>
                <a:ea typeface="ＭＳ Ｐゴシック" pitchFamily="34" charset="-128"/>
                <a:cs typeface="+mn-cs"/>
              </a:rPr>
              <a:t>/16</a:t>
            </a:r>
          </a:p>
        </p:txBody>
      </p:sp>
      <p:sp>
        <p:nvSpPr>
          <p:cNvPr id="33" name="AutoShape 13"/>
          <p:cNvSpPr>
            <a:spLocks noChangeArrowheads="1"/>
          </p:cNvSpPr>
          <p:nvPr>
            <p:custDataLst>
              <p:tags r:id="rId6"/>
            </p:custDataLst>
          </p:nvPr>
        </p:nvSpPr>
        <p:spPr bwMode="blackGray">
          <a:xfrm>
            <a:off x="3024138" y="4966880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4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66543" y="5062199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800" dirty="0">
                <a:solidFill>
                  <a:schemeClr val="bg2">
                    <a:lumMod val="10000"/>
                  </a:schemeClr>
                </a:solidFill>
                <a:latin typeface="Futura Lt"/>
                <a:ea typeface="ＭＳ Ｐゴシック" pitchFamily="34" charset="-128"/>
                <a:cs typeface="+mn-cs"/>
              </a:rPr>
              <a:t>152</a:t>
            </a:r>
            <a:r>
              <a:rPr lang="es-CO" dirty="0">
                <a:solidFill>
                  <a:schemeClr val="bg2">
                    <a:lumMod val="10000"/>
                  </a:schemeClr>
                </a:solidFill>
                <a:latin typeface="Futura Lt"/>
                <a:ea typeface="ＭＳ Ｐゴシック" pitchFamily="34" charset="-128"/>
                <a:cs typeface="+mn-cs"/>
              </a:rPr>
              <a:t> contratistas de apoyo a la </a:t>
            </a: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gestión</a:t>
            </a:r>
          </a:p>
        </p:txBody>
      </p:sp>
      <p:sp>
        <p:nvSpPr>
          <p:cNvPr id="35" name="10 Rectángulo"/>
          <p:cNvSpPr/>
          <p:nvPr/>
        </p:nvSpPr>
        <p:spPr bwMode="auto">
          <a:xfrm>
            <a:off x="1259632" y="4839198"/>
            <a:ext cx="1296144" cy="115389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Contratos de Prestación de Servicios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920552" y="484632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Temas Administrativos</a:t>
            </a:r>
          </a:p>
        </p:txBody>
      </p:sp>
    </p:spTree>
    <p:extLst>
      <p:ext uri="{BB962C8B-B14F-4D97-AF65-F5344CB8AC3E}">
        <p14:creationId xmlns:p14="http://schemas.microsoft.com/office/powerpoint/2010/main" val="127045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25602" name="Object 10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ndara"/>
              <a:ea typeface="MS PGothic"/>
              <a:cs typeface="Arial"/>
              <a:sym typeface="Candara"/>
            </a:endParaRPr>
          </a:p>
        </p:txBody>
      </p:sp>
      <p:sp>
        <p:nvSpPr>
          <p:cNvPr id="38" name="Marcador de contenido 1"/>
          <p:cNvSpPr txBox="1">
            <a:spLocks/>
          </p:cNvSpPr>
          <p:nvPr/>
        </p:nvSpPr>
        <p:spPr>
          <a:xfrm>
            <a:off x="549393" y="1241537"/>
            <a:ext cx="8915400" cy="4525963"/>
          </a:xfrm>
          <a:prstGeom prst="rect">
            <a:avLst/>
          </a:prstGeom>
        </p:spPr>
        <p:txBody>
          <a:bodyPr/>
          <a:lstStyle>
            <a:lvl1pPr marL="177800" indent="-1778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622300" indent="-1651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079500" indent="-1651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524000" indent="-1524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968500" indent="-1397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/>
              <a:t>Capacitaciones 2017:</a:t>
            </a:r>
          </a:p>
          <a:p>
            <a:pPr marL="0" indent="0">
              <a:buNone/>
            </a:pPr>
            <a:endParaRPr lang="es-CO" sz="2000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s-CO" sz="2000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s-CO" sz="2000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s-CO" sz="2000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s-CO" sz="2000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s-CO" sz="2000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s-CO" sz="2000" dirty="0">
              <a:latin typeface="Arial Narrow" panose="020B0606020202030204" pitchFamily="34" charset="0"/>
            </a:endParaRPr>
          </a:p>
          <a:p>
            <a:pPr marL="0" indent="0">
              <a:buFont typeface="Arial" charset="0"/>
              <a:buNone/>
            </a:pPr>
            <a:endParaRPr lang="es-CO" sz="2000" dirty="0">
              <a:latin typeface="Arial Narrow" panose="020B060602020203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920552" y="438912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Temas Administrativos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83355"/>
              </p:ext>
            </p:extLst>
          </p:nvPr>
        </p:nvGraphicFramePr>
        <p:xfrm>
          <a:off x="549393" y="1706481"/>
          <a:ext cx="7908807" cy="4061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9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r>
                        <a:rPr lang="es-CO" sz="14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INSTITUCIONAL DE CAPACITACIÓN 2017</a:t>
                      </a:r>
                      <a:endParaRPr lang="es-CO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DEPENDENCIA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  <a:effectLst/>
                        </a:rPr>
                        <a:t>Líneas Programáticas</a:t>
                      </a:r>
                      <a:endParaRPr lang="es-CO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2"/>
                          </a:solidFill>
                          <a:effectLst/>
                        </a:rPr>
                        <a:t>PROGRAMAS</a:t>
                      </a:r>
                      <a:endParaRPr lang="es-CO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68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  <a:effectLst/>
                        </a:rPr>
                        <a:t>Vocación por el servicio y ética del servidor público.</a:t>
                      </a:r>
                      <a:endParaRPr lang="es-CO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Atención al ciudadano.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2"/>
                          </a:solidFill>
                          <a:effectLst/>
                        </a:rPr>
                        <a:t>Todas las Unidades Organizacionales.</a:t>
                      </a:r>
                      <a:endParaRPr lang="es-CO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Plan Institucional Anticorrupción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68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  <a:effectLst/>
                        </a:rPr>
                        <a:t>Técnicas de Comunicación</a:t>
                      </a:r>
                      <a:endParaRPr lang="es-CO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Comunicación efectiva digital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2"/>
                          </a:solidFill>
                          <a:effectLst/>
                        </a:rPr>
                        <a:t>Todas las Unidades Organizacionales.</a:t>
                      </a:r>
                      <a:endParaRPr lang="es-CO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9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Redacción 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5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  <a:effectLst/>
                        </a:rPr>
                        <a:t>Herramientas para la Planeación, Control y Seguimiento de la gestión</a:t>
                      </a:r>
                      <a:endParaRPr lang="es-CO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Herramientas para el seguimiento a la gestión  y uso adecuado del tiempo.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2"/>
                          </a:solidFill>
                          <a:effectLst/>
                        </a:rPr>
                        <a:t>VPRE, todas las unidades organizacionales</a:t>
                      </a:r>
                      <a:endParaRPr lang="es-CO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5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Taller planes de mejoramiento por procesos y planes de mejoramiento institucional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68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  <a:effectLst/>
                        </a:rPr>
                        <a:t>Fortalecimiento a la gestión Institucional</a:t>
                      </a:r>
                      <a:endParaRPr lang="es-CO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Mecanismos del Sistema de Control Interno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Todas las Unidades Organizacionales.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Curso de Supervisión.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Curso Gestión Documental ORFEO.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5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Sistema Integrado de Gestión (Calidad - Seguridad y Salud en el Trabajo SG- SST)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  <a:effectLst/>
                        </a:rPr>
                        <a:t>Políticas Públicas</a:t>
                      </a:r>
                      <a:endParaRPr lang="es-CO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Equidad e Inclusión Social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Todas las Unidades Organizacionales.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6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  <a:effectLst/>
                        </a:rPr>
                        <a:t>Cultura Organizacional, innovación y gestión del cambio</a:t>
                      </a:r>
                      <a:endParaRPr lang="es-CO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Inducción y Reinducción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effectLst/>
                        </a:rPr>
                        <a:t>Todas las unidades Organizacionales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9" marR="324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01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Object 1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2313084" y="1690686"/>
            <a:ext cx="5833110" cy="1470025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Avances Oficina de Control Interno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sz="2000" b="1" dirty="0"/>
              <a:t>31 de Julio de 2017</a:t>
            </a:r>
          </a:p>
        </p:txBody>
      </p:sp>
    </p:spTree>
    <p:extLst>
      <p:ext uri="{BB962C8B-B14F-4D97-AF65-F5344CB8AC3E}">
        <p14:creationId xmlns:p14="http://schemas.microsoft.com/office/powerpoint/2010/main" val="376557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 Título"/>
          <p:cNvSpPr txBox="1">
            <a:spLocks/>
          </p:cNvSpPr>
          <p:nvPr/>
        </p:nvSpPr>
        <p:spPr>
          <a:xfrm>
            <a:off x="859769" y="371595"/>
            <a:ext cx="7948742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Plan de Mejoramiento </a:t>
            </a:r>
            <a:r>
              <a:rPr lang="es-CO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Institucional</a:t>
            </a:r>
          </a:p>
          <a:p>
            <a:endParaRPr lang="es-CO" sz="2000" dirty="0">
              <a:ln w="0"/>
              <a:solidFill>
                <a:srgbClr val="832748"/>
              </a:solidFill>
              <a:latin typeface="Candara" panose="020E0502030303020204" pitchFamily="34" charset="0"/>
              <a:ea typeface="Helvetica Neue Bold Condensed" charset="0"/>
              <a:cs typeface="Impact"/>
            </a:endParaRPr>
          </a:p>
        </p:txBody>
      </p:sp>
      <p:sp>
        <p:nvSpPr>
          <p:cNvPr id="20" name="Rectángulo redondeado 7"/>
          <p:cNvSpPr/>
          <p:nvPr/>
        </p:nvSpPr>
        <p:spPr>
          <a:xfrm>
            <a:off x="4260249" y="1835724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Administrativos: 181 Hallazgos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3551836" y="1731674"/>
            <a:ext cx="796322" cy="739657"/>
            <a:chOff x="1988321" y="0"/>
            <a:chExt cx="810013" cy="1073007"/>
          </a:xfrm>
        </p:grpSpPr>
        <p:sp>
          <p:nvSpPr>
            <p:cNvPr id="24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25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26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1877701"/>
            <a:ext cx="398519" cy="252338"/>
          </a:xfrm>
          <a:prstGeom prst="rect">
            <a:avLst/>
          </a:prstGeom>
        </p:spPr>
      </p:pic>
      <p:sp>
        <p:nvSpPr>
          <p:cNvPr id="34" name="Rectángulo redondeado 7"/>
          <p:cNvSpPr/>
          <p:nvPr/>
        </p:nvSpPr>
        <p:spPr>
          <a:xfrm>
            <a:off x="4260249" y="2570822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Fiscales: 12 Hallazgos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35" name="Grupo 22"/>
          <p:cNvGrpSpPr/>
          <p:nvPr/>
        </p:nvGrpSpPr>
        <p:grpSpPr>
          <a:xfrm>
            <a:off x="3551836" y="2466772"/>
            <a:ext cx="796322" cy="739657"/>
            <a:chOff x="1988321" y="0"/>
            <a:chExt cx="810013" cy="1073007"/>
          </a:xfrm>
        </p:grpSpPr>
        <p:sp>
          <p:nvSpPr>
            <p:cNvPr id="36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37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38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2612799"/>
            <a:ext cx="398519" cy="252338"/>
          </a:xfrm>
          <a:prstGeom prst="rect">
            <a:avLst/>
          </a:prstGeom>
        </p:spPr>
      </p:pic>
      <p:sp>
        <p:nvSpPr>
          <p:cNvPr id="46" name="Rectángulo redondeado 7"/>
          <p:cNvSpPr/>
          <p:nvPr/>
        </p:nvSpPr>
        <p:spPr>
          <a:xfrm>
            <a:off x="4260249" y="3275621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Disciplinario y Fiscal: 69 Hallazgos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47" name="Grupo 22"/>
          <p:cNvGrpSpPr/>
          <p:nvPr/>
        </p:nvGrpSpPr>
        <p:grpSpPr>
          <a:xfrm>
            <a:off x="3551836" y="3171571"/>
            <a:ext cx="796322" cy="739657"/>
            <a:chOff x="1988321" y="0"/>
            <a:chExt cx="810013" cy="1073007"/>
          </a:xfrm>
        </p:grpSpPr>
        <p:sp>
          <p:nvSpPr>
            <p:cNvPr id="48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49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50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Imagen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3317598"/>
            <a:ext cx="398519" cy="252338"/>
          </a:xfrm>
          <a:prstGeom prst="rect">
            <a:avLst/>
          </a:prstGeom>
        </p:spPr>
      </p:pic>
      <p:sp>
        <p:nvSpPr>
          <p:cNvPr id="58" name="Rectángulo redondeado 7"/>
          <p:cNvSpPr/>
          <p:nvPr/>
        </p:nvSpPr>
        <p:spPr>
          <a:xfrm>
            <a:off x="4858676" y="4021259"/>
            <a:ext cx="3312000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Disciplinario, Fiscal y Penal: 16 Hallazgo</a:t>
            </a:r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83" y="4063236"/>
            <a:ext cx="398519" cy="252338"/>
          </a:xfrm>
          <a:prstGeom prst="rect">
            <a:avLst/>
          </a:prstGeom>
        </p:spPr>
      </p:pic>
      <p:sp>
        <p:nvSpPr>
          <p:cNvPr id="72" name="Rectángulo redondeado 7"/>
          <p:cNvSpPr/>
          <p:nvPr/>
        </p:nvSpPr>
        <p:spPr>
          <a:xfrm>
            <a:off x="4260249" y="1835724"/>
            <a:ext cx="3873898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Hallazgos con plan cumplido: 266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73" name="Grupo 22"/>
          <p:cNvGrpSpPr/>
          <p:nvPr/>
        </p:nvGrpSpPr>
        <p:grpSpPr>
          <a:xfrm>
            <a:off x="3551836" y="1731674"/>
            <a:ext cx="796322" cy="739657"/>
            <a:chOff x="1988321" y="0"/>
            <a:chExt cx="810013" cy="1073007"/>
          </a:xfrm>
        </p:grpSpPr>
        <p:sp>
          <p:nvSpPr>
            <p:cNvPr id="74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75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76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Imagen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1877701"/>
            <a:ext cx="398519" cy="252338"/>
          </a:xfrm>
          <a:prstGeom prst="rect">
            <a:avLst/>
          </a:prstGeom>
        </p:spPr>
      </p:pic>
      <p:sp>
        <p:nvSpPr>
          <p:cNvPr id="84" name="Rectángulo redondeado 7"/>
          <p:cNvSpPr/>
          <p:nvPr/>
        </p:nvSpPr>
        <p:spPr>
          <a:xfrm>
            <a:off x="4260249" y="2570822"/>
            <a:ext cx="3873898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Hallazgos con un plan en trámite: 99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85" name="Grupo 22"/>
          <p:cNvGrpSpPr/>
          <p:nvPr/>
        </p:nvGrpSpPr>
        <p:grpSpPr>
          <a:xfrm>
            <a:off x="3551836" y="2466772"/>
            <a:ext cx="796322" cy="739657"/>
            <a:chOff x="1988321" y="0"/>
            <a:chExt cx="810013" cy="1073007"/>
          </a:xfrm>
        </p:grpSpPr>
        <p:sp>
          <p:nvSpPr>
            <p:cNvPr id="86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87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88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9" name="Imagen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2612799"/>
            <a:ext cx="398519" cy="252338"/>
          </a:xfrm>
          <a:prstGeom prst="rect">
            <a:avLst/>
          </a:prstGeom>
        </p:spPr>
      </p:pic>
      <p:sp>
        <p:nvSpPr>
          <p:cNvPr id="96" name="Rectángulo redondeado 7"/>
          <p:cNvSpPr/>
          <p:nvPr/>
        </p:nvSpPr>
        <p:spPr>
          <a:xfrm>
            <a:off x="4260249" y="3275621"/>
            <a:ext cx="3873898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Hallazgos sin plan: 0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97" name="Grupo 22"/>
          <p:cNvGrpSpPr/>
          <p:nvPr/>
        </p:nvGrpSpPr>
        <p:grpSpPr>
          <a:xfrm>
            <a:off x="3551836" y="3171571"/>
            <a:ext cx="796322" cy="739657"/>
            <a:chOff x="1988321" y="0"/>
            <a:chExt cx="810013" cy="1073007"/>
          </a:xfrm>
        </p:grpSpPr>
        <p:sp>
          <p:nvSpPr>
            <p:cNvPr id="98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99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100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1" name="Imagen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06" y="3317598"/>
            <a:ext cx="398519" cy="252338"/>
          </a:xfrm>
          <a:prstGeom prst="rect">
            <a:avLst/>
          </a:prstGeom>
        </p:spPr>
      </p:pic>
      <p:sp>
        <p:nvSpPr>
          <p:cNvPr id="108" name="Rectángulo redondeado 7"/>
          <p:cNvSpPr/>
          <p:nvPr/>
        </p:nvSpPr>
        <p:spPr>
          <a:xfrm>
            <a:off x="4240369" y="4021259"/>
            <a:ext cx="4706204" cy="46982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77% de los hallazgos tienen incidencia administrativa y disciplinaria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109" name="Grupo 22"/>
          <p:cNvGrpSpPr/>
          <p:nvPr/>
        </p:nvGrpSpPr>
        <p:grpSpPr>
          <a:xfrm>
            <a:off x="3531957" y="3917209"/>
            <a:ext cx="796322" cy="739657"/>
            <a:chOff x="1988321" y="0"/>
            <a:chExt cx="810013" cy="1073007"/>
          </a:xfrm>
        </p:grpSpPr>
        <p:sp>
          <p:nvSpPr>
            <p:cNvPr id="110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111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schemeClr val="tx1"/>
                </a:solidFill>
              </a:endParaRPr>
            </a:p>
          </p:txBody>
        </p:sp>
        <p:sp>
          <p:nvSpPr>
            <p:cNvPr id="112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3" name="Imagen 1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27" y="4063236"/>
            <a:ext cx="398519" cy="252338"/>
          </a:xfrm>
          <a:prstGeom prst="rect">
            <a:avLst/>
          </a:prstGeom>
        </p:spPr>
      </p:pic>
      <p:sp>
        <p:nvSpPr>
          <p:cNvPr id="2" name="Abrir llave 1"/>
          <p:cNvSpPr/>
          <p:nvPr/>
        </p:nvSpPr>
        <p:spPr>
          <a:xfrm>
            <a:off x="2880292" y="1765552"/>
            <a:ext cx="356641" cy="4029158"/>
          </a:xfrm>
          <a:prstGeom prst="leftBrac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14886" y="3382528"/>
            <a:ext cx="232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/>
                </a:solidFill>
              </a:rPr>
              <a:t>365 </a:t>
            </a:r>
            <a:r>
              <a:rPr lang="es-ES" dirty="0">
                <a:solidFill>
                  <a:schemeClr val="accent5"/>
                </a:solidFill>
              </a:rPr>
              <a:t>Hallazgos vigentes  a 31 de julio 2017:</a:t>
            </a:r>
            <a:endParaRPr lang="es-CO" sz="2000" b="1" dirty="0">
              <a:solidFill>
                <a:schemeClr val="accent5"/>
              </a:solidFill>
            </a:endParaRPr>
          </a:p>
        </p:txBody>
      </p:sp>
      <p:sp>
        <p:nvSpPr>
          <p:cNvPr id="52" name="Rectángulo redondeado 7"/>
          <p:cNvSpPr/>
          <p:nvPr/>
        </p:nvSpPr>
        <p:spPr>
          <a:xfrm>
            <a:off x="4875608" y="4692948"/>
            <a:ext cx="3312000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Disciplinario, Fiscal y Penal: 16 Hallazgo</a:t>
            </a:r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15" y="4734925"/>
            <a:ext cx="398519" cy="252338"/>
          </a:xfrm>
          <a:prstGeom prst="rect">
            <a:avLst/>
          </a:prstGeom>
        </p:spPr>
      </p:pic>
      <p:sp>
        <p:nvSpPr>
          <p:cNvPr id="54" name="Rectángulo redondeado 7"/>
          <p:cNvSpPr/>
          <p:nvPr/>
        </p:nvSpPr>
        <p:spPr>
          <a:xfrm>
            <a:off x="4257301" y="4692948"/>
            <a:ext cx="4689271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19% de los hallazgos tienen incidencia fiscal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55" name="Grupo 22"/>
          <p:cNvGrpSpPr/>
          <p:nvPr/>
        </p:nvGrpSpPr>
        <p:grpSpPr>
          <a:xfrm>
            <a:off x="3548889" y="4588898"/>
            <a:ext cx="796322" cy="739657"/>
            <a:chOff x="1988321" y="0"/>
            <a:chExt cx="810013" cy="1073007"/>
          </a:xfrm>
        </p:grpSpPr>
        <p:sp>
          <p:nvSpPr>
            <p:cNvPr id="56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57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60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Imagen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59" y="4734925"/>
            <a:ext cx="398519" cy="252338"/>
          </a:xfrm>
          <a:prstGeom prst="rect">
            <a:avLst/>
          </a:prstGeom>
        </p:spPr>
      </p:pic>
      <p:sp>
        <p:nvSpPr>
          <p:cNvPr id="62" name="Rectángulo redondeado 7"/>
          <p:cNvSpPr/>
          <p:nvPr/>
        </p:nvSpPr>
        <p:spPr>
          <a:xfrm>
            <a:off x="4257301" y="5364637"/>
            <a:ext cx="4689271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</a:rPr>
              <a:t>4% de los hallazgos tienen incidencia penal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pSp>
        <p:nvGrpSpPr>
          <p:cNvPr id="63" name="Grupo 22"/>
          <p:cNvGrpSpPr/>
          <p:nvPr/>
        </p:nvGrpSpPr>
        <p:grpSpPr>
          <a:xfrm>
            <a:off x="3548889" y="5260587"/>
            <a:ext cx="796322" cy="739657"/>
            <a:chOff x="1988321" y="0"/>
            <a:chExt cx="810013" cy="1073007"/>
          </a:xfrm>
        </p:grpSpPr>
        <p:sp>
          <p:nvSpPr>
            <p:cNvPr id="64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65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66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Imagen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63" y="5414747"/>
            <a:ext cx="398519" cy="2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766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2.69891059609000020000E+000&quot;&gt;&lt;m_ppcolschidx val=&quot;0&quot;/&gt;&lt;m_rgb r=&quot;95&quot; g=&quot;b3&quot; b=&quot;d7&quot;/&gt;&lt;/elem&gt;&lt;elem m_fUsage=&quot;2.27611758283289990000E+000&quot;&gt;&lt;m_ppcolschidx val=&quot;0&quot;/&gt;&lt;m_rgb r=&quot;7f&quot; g=&quot;7f&quot; b=&quot;7f&quot;/&gt;&lt;/elem&gt;&lt;elem m_fUsage=&quot;1.94753203454961050000E+000&quot;&gt;&lt;m_ppcolschidx val=&quot;0&quot;/&gt;&lt;m_rgb r=&quot;bf&quot; g=&quot;bf&quot; b=&quot;bf&quot;/&gt;&lt;/elem&gt;&lt;elem m_fUsage=&quot;1.21361826373501590000E+000&quot;&gt;&lt;m_ppcolschidx val=&quot;0&quot;/&gt;&lt;m_rgb r=&quot;36&quot; g=&quot;60&quot; b=&quot;92&quot;/&gt;&lt;/elem&gt;&lt;elem m_fUsage=&quot;1.02635124360039480000E+000&quot;&gt;&lt;m_ppcolschidx val=&quot;0&quot;/&gt;&lt;m_rgb r=&quot;d9&quot; g=&quot;d9&quot; b=&quot;d9&quot;/&gt;&lt;/elem&gt;&lt;elem m_fUsage=&quot;2.88210765068180720000E-001&quot;&gt;&lt;m_ppcolschidx val=&quot;0&quot;/&gt;&lt;m_rgb r=&quot;24&quot; g=&quot;40&quot; b=&quot;61&quot;/&gt;&lt;/elem&gt;&lt;elem m_fUsage=&quot;2.05891132094649100000E-001&quot;&gt;&lt;m_ppcolschidx val=&quot;0&quot;/&gt;&lt;m_rgb r=&quot;a6&quot; g=&quot;a6&quot; b=&quot;a6&quot;/&gt;&lt;/elem&gt;&lt;/m_vecMRU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1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VFNPLT8Ua98uLBCIL4c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Jt2Wj10eKpMgU4_al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G8OQMxAU2fzgqyNFJw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CPDM1Nm0.ULHT78o0iA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5l6lrWhUSfZ7CJUHmAr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hCPHSx0unBsk906R7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Ql5OiYLE29QVV.CfTU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4OrOpCUU6qxIVX3yhLE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RCDqDLnUKKaWj8jgUrB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bpHK1zfkyv__oiEBzGn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xhAqMzkC79VmyB5OJ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aBqouLVE.2phnNOznu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heme/theme1.xml><?xml version="1.0" encoding="utf-8"?>
<a:theme xmlns:a="http://schemas.openxmlformats.org/drawingml/2006/main" name="plantilla ANI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ANI PPT</Template>
  <TotalTime>963</TotalTime>
  <Words>746</Words>
  <Application>Microsoft Office PowerPoint</Application>
  <PresentationFormat>Presentación en pantalla (4:3)</PresentationFormat>
  <Paragraphs>122</Paragraphs>
  <Slides>12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Black</vt:lpstr>
      <vt:lpstr>Arial Narrow</vt:lpstr>
      <vt:lpstr>Calibri</vt:lpstr>
      <vt:lpstr>Candara</vt:lpstr>
      <vt:lpstr>Futura Lt</vt:lpstr>
      <vt:lpstr>Helvetica Neue Bold Condensed</vt:lpstr>
      <vt:lpstr>Impact</vt:lpstr>
      <vt:lpstr>Times New Roman</vt:lpstr>
      <vt:lpstr>plantilla ANI</vt:lpstr>
      <vt:lpstr>1_plantilla ANI</vt:lpstr>
      <vt:lpstr>think-cell Slide</vt:lpstr>
      <vt:lpstr>Presentación de PowerPoint</vt:lpstr>
      <vt:lpstr>Git disciplinario, atención al ciudadano y apoyo a la gestión  Coordinadora: Nazly janne delgado Villamil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Avances Oficina de Control Interno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documento</dc:title>
  <dc:creator>Leonardo Garcia Duarte</dc:creator>
  <cp:lastModifiedBy>Hector Eduardo Vanegas Gàmez</cp:lastModifiedBy>
  <cp:revision>43</cp:revision>
  <cp:lastPrinted>2016-05-23T13:27:38Z</cp:lastPrinted>
  <dcterms:created xsi:type="dcterms:W3CDTF">2015-06-23T21:46:26Z</dcterms:created>
  <dcterms:modified xsi:type="dcterms:W3CDTF">2017-08-30T15:07:28Z</dcterms:modified>
</cp:coreProperties>
</file>