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60" r:id="rId3"/>
    <p:sldId id="287" r:id="rId4"/>
    <p:sldId id="288" r:id="rId5"/>
    <p:sldId id="304" r:id="rId6"/>
    <p:sldId id="290" r:id="rId7"/>
    <p:sldId id="291" r:id="rId8"/>
    <p:sldId id="292" r:id="rId9"/>
    <p:sldId id="293" r:id="rId10"/>
    <p:sldId id="294" r:id="rId11"/>
    <p:sldId id="295" r:id="rId12"/>
    <p:sldId id="298" r:id="rId13"/>
    <p:sldId id="296" r:id="rId14"/>
    <p:sldId id="299" r:id="rId15"/>
    <p:sldId id="300" r:id="rId16"/>
    <p:sldId id="305" r:id="rId17"/>
    <p:sldId id="301" r:id="rId18"/>
    <p:sldId id="306" r:id="rId19"/>
    <p:sldId id="302" r:id="rId20"/>
    <p:sldId id="303" r:id="rId21"/>
  </p:sldIdLst>
  <p:sldSz cx="9144000" cy="6858000" type="screen4x3"/>
  <p:notesSz cx="6858000" cy="9144000"/>
  <p:custDataLst>
    <p:tags r:id="rId23"/>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61"/>
    <a:srgbClr val="00CC99"/>
    <a:srgbClr val="FEF6F0"/>
    <a:srgbClr val="FBD5B5"/>
    <a:srgbClr val="B8CCE4"/>
    <a:srgbClr val="68CCE4"/>
    <a:srgbClr val="B9CDE5"/>
    <a:srgbClr val="95B3D7"/>
    <a:srgbClr val="1BA3B1"/>
    <a:srgbClr val="1CB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07" d="100"/>
          <a:sy n="107" d="100"/>
        </p:scale>
        <p:origin x="252" y="102"/>
      </p:cViewPr>
      <p:guideLst>
        <p:guide orient="horz" pos="2160"/>
        <p:guide pos="2880"/>
        <p:guide pos="13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44061"/>
                </a:solidFill>
                <a:latin typeface="+mn-lt"/>
                <a:ea typeface="+mn-ea"/>
                <a:cs typeface="+mn-cs"/>
              </a:defRPr>
            </a:pPr>
            <a:r>
              <a:rPr lang="es-CO"/>
              <a:t>Eventos de rendición de cuentas 2014-2016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44061"/>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2014</c:v>
                </c:pt>
              </c:strCache>
            </c:strRef>
          </c:tx>
          <c:spPr>
            <a:solidFill>
              <a:srgbClr val="00B050"/>
            </a:solidFill>
            <a:ln>
              <a:noFill/>
            </a:ln>
            <a:effectLst/>
          </c:spPr>
          <c:invertIfNegative val="0"/>
          <c:cat>
            <c:strRef>
              <c:f>Hoja1!$A$2:$A$5</c:f>
              <c:strCache>
                <c:ptCount val="3"/>
                <c:pt idx="0">
                  <c:v>Presenciales</c:v>
                </c:pt>
                <c:pt idx="1">
                  <c:v>Virtuales</c:v>
                </c:pt>
                <c:pt idx="2">
                  <c:v>Otros</c:v>
                </c:pt>
              </c:strCache>
            </c:strRef>
          </c:cat>
          <c:val>
            <c:numRef>
              <c:f>Hoja1!$B$2:$B$5</c:f>
              <c:numCache>
                <c:formatCode>General</c:formatCode>
                <c:ptCount val="4"/>
                <c:pt idx="0">
                  <c:v>0</c:v>
                </c:pt>
                <c:pt idx="1">
                  <c:v>1</c:v>
                </c:pt>
                <c:pt idx="2">
                  <c:v>0</c:v>
                </c:pt>
              </c:numCache>
            </c:numRef>
          </c:val>
          <c:extLst>
            <c:ext xmlns:c16="http://schemas.microsoft.com/office/drawing/2014/chart" uri="{C3380CC4-5D6E-409C-BE32-E72D297353CC}">
              <c16:uniqueId val="{00000000-75E4-464C-B714-F0A8955E4231}"/>
            </c:ext>
          </c:extLst>
        </c:ser>
        <c:ser>
          <c:idx val="1"/>
          <c:order val="1"/>
          <c:tx>
            <c:strRef>
              <c:f>Hoja1!$C$1</c:f>
              <c:strCache>
                <c:ptCount val="1"/>
                <c:pt idx="0">
                  <c:v>2015</c:v>
                </c:pt>
              </c:strCache>
            </c:strRef>
          </c:tx>
          <c:spPr>
            <a:solidFill>
              <a:srgbClr val="FFC000"/>
            </a:solidFill>
            <a:ln>
              <a:noFill/>
            </a:ln>
            <a:effectLst/>
          </c:spPr>
          <c:invertIfNegative val="0"/>
          <c:cat>
            <c:strRef>
              <c:f>Hoja1!$A$2:$A$5</c:f>
              <c:strCache>
                <c:ptCount val="3"/>
                <c:pt idx="0">
                  <c:v>Presenciales</c:v>
                </c:pt>
                <c:pt idx="1">
                  <c:v>Virtuales</c:v>
                </c:pt>
                <c:pt idx="2">
                  <c:v>Otros</c:v>
                </c:pt>
              </c:strCache>
            </c:strRef>
          </c:cat>
          <c:val>
            <c:numRef>
              <c:f>Hoja1!$C$2:$C$5</c:f>
              <c:numCache>
                <c:formatCode>General</c:formatCode>
                <c:ptCount val="4"/>
                <c:pt idx="0">
                  <c:v>1</c:v>
                </c:pt>
                <c:pt idx="1">
                  <c:v>2</c:v>
                </c:pt>
                <c:pt idx="2">
                  <c:v>3</c:v>
                </c:pt>
              </c:numCache>
            </c:numRef>
          </c:val>
          <c:extLst>
            <c:ext xmlns:c16="http://schemas.microsoft.com/office/drawing/2014/chart" uri="{C3380CC4-5D6E-409C-BE32-E72D297353CC}">
              <c16:uniqueId val="{00000001-75E4-464C-B714-F0A8955E4231}"/>
            </c:ext>
          </c:extLst>
        </c:ser>
        <c:ser>
          <c:idx val="2"/>
          <c:order val="2"/>
          <c:tx>
            <c:strRef>
              <c:f>Hoja1!$D$1</c:f>
              <c:strCache>
                <c:ptCount val="1"/>
                <c:pt idx="0">
                  <c:v>2016</c:v>
                </c:pt>
              </c:strCache>
            </c:strRef>
          </c:tx>
          <c:spPr>
            <a:solidFill>
              <a:srgbClr val="0070C0"/>
            </a:solidFill>
            <a:ln>
              <a:noFill/>
            </a:ln>
            <a:effectLst/>
          </c:spPr>
          <c:invertIfNegative val="0"/>
          <c:cat>
            <c:strRef>
              <c:f>Hoja1!$A$2:$A$5</c:f>
              <c:strCache>
                <c:ptCount val="3"/>
                <c:pt idx="0">
                  <c:v>Presenciales</c:v>
                </c:pt>
                <c:pt idx="1">
                  <c:v>Virtuales</c:v>
                </c:pt>
                <c:pt idx="2">
                  <c:v>Otros</c:v>
                </c:pt>
              </c:strCache>
            </c:strRef>
          </c:cat>
          <c:val>
            <c:numRef>
              <c:f>Hoja1!$D$2:$D$5</c:f>
              <c:numCache>
                <c:formatCode>General</c:formatCode>
                <c:ptCount val="4"/>
                <c:pt idx="0">
                  <c:v>1</c:v>
                </c:pt>
                <c:pt idx="1">
                  <c:v>2</c:v>
                </c:pt>
                <c:pt idx="2">
                  <c:v>7</c:v>
                </c:pt>
              </c:numCache>
            </c:numRef>
          </c:val>
          <c:extLst>
            <c:ext xmlns:c16="http://schemas.microsoft.com/office/drawing/2014/chart" uri="{C3380CC4-5D6E-409C-BE32-E72D297353CC}">
              <c16:uniqueId val="{00000002-75E4-464C-B714-F0A8955E4231}"/>
            </c:ext>
          </c:extLst>
        </c:ser>
        <c:dLbls>
          <c:showLegendKey val="0"/>
          <c:showVal val="0"/>
          <c:showCatName val="0"/>
          <c:showSerName val="0"/>
          <c:showPercent val="0"/>
          <c:showBubbleSize val="0"/>
        </c:dLbls>
        <c:gapWidth val="219"/>
        <c:overlap val="-27"/>
        <c:axId val="176761488"/>
        <c:axId val="176763840"/>
      </c:barChart>
      <c:catAx>
        <c:axId val="17676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44061"/>
                </a:solidFill>
                <a:latin typeface="+mn-lt"/>
                <a:ea typeface="+mn-ea"/>
                <a:cs typeface="+mn-cs"/>
              </a:defRPr>
            </a:pPr>
            <a:endParaRPr lang="es-CO"/>
          </a:p>
        </c:txPr>
        <c:crossAx val="176763840"/>
        <c:crosses val="autoZero"/>
        <c:auto val="1"/>
        <c:lblAlgn val="ctr"/>
        <c:lblOffset val="100"/>
        <c:noMultiLvlLbl val="0"/>
      </c:catAx>
      <c:valAx>
        <c:axId val="17676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44061"/>
                </a:solidFill>
                <a:latin typeface="+mn-lt"/>
                <a:ea typeface="+mn-ea"/>
                <a:cs typeface="+mn-cs"/>
              </a:defRPr>
            </a:pPr>
            <a:endParaRPr lang="es-CO"/>
          </a:p>
        </c:txPr>
        <c:crossAx val="17676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4406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rgbClr val="24406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8/30/2017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34346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18</a:t>
            </a:fld>
            <a:endParaRPr lang="en-US"/>
          </a:p>
        </p:txBody>
      </p:sp>
    </p:spTree>
    <p:extLst>
      <p:ext uri="{BB962C8B-B14F-4D97-AF65-F5344CB8AC3E}">
        <p14:creationId xmlns:p14="http://schemas.microsoft.com/office/powerpoint/2010/main" val="426379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2</a:t>
            </a:fld>
            <a:endParaRPr lang="en-US"/>
          </a:p>
        </p:txBody>
      </p:sp>
    </p:spTree>
    <p:extLst>
      <p:ext uri="{BB962C8B-B14F-4D97-AF65-F5344CB8AC3E}">
        <p14:creationId xmlns:p14="http://schemas.microsoft.com/office/powerpoint/2010/main" val="20898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3</a:t>
            </a:fld>
            <a:endParaRPr lang="en-US"/>
          </a:p>
        </p:txBody>
      </p:sp>
    </p:spTree>
    <p:extLst>
      <p:ext uri="{BB962C8B-B14F-4D97-AF65-F5344CB8AC3E}">
        <p14:creationId xmlns:p14="http://schemas.microsoft.com/office/powerpoint/2010/main" val="201617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5</a:t>
            </a:fld>
            <a:endParaRPr lang="en-US"/>
          </a:p>
        </p:txBody>
      </p:sp>
    </p:spTree>
    <p:extLst>
      <p:ext uri="{BB962C8B-B14F-4D97-AF65-F5344CB8AC3E}">
        <p14:creationId xmlns:p14="http://schemas.microsoft.com/office/powerpoint/2010/main" val="99558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6</a:t>
            </a:fld>
            <a:endParaRPr lang="en-US"/>
          </a:p>
        </p:txBody>
      </p:sp>
    </p:spTree>
    <p:extLst>
      <p:ext uri="{BB962C8B-B14F-4D97-AF65-F5344CB8AC3E}">
        <p14:creationId xmlns:p14="http://schemas.microsoft.com/office/powerpoint/2010/main" val="415230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7</a:t>
            </a:fld>
            <a:endParaRPr lang="en-US"/>
          </a:p>
        </p:txBody>
      </p:sp>
    </p:spTree>
    <p:extLst>
      <p:ext uri="{BB962C8B-B14F-4D97-AF65-F5344CB8AC3E}">
        <p14:creationId xmlns:p14="http://schemas.microsoft.com/office/powerpoint/2010/main" val="385156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8</a:t>
            </a:fld>
            <a:endParaRPr lang="en-US"/>
          </a:p>
        </p:txBody>
      </p:sp>
    </p:spTree>
    <p:extLst>
      <p:ext uri="{BB962C8B-B14F-4D97-AF65-F5344CB8AC3E}">
        <p14:creationId xmlns:p14="http://schemas.microsoft.com/office/powerpoint/2010/main" val="197331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9</a:t>
            </a:fld>
            <a:endParaRPr lang="en-US"/>
          </a:p>
        </p:txBody>
      </p:sp>
    </p:spTree>
    <p:extLst>
      <p:ext uri="{BB962C8B-B14F-4D97-AF65-F5344CB8AC3E}">
        <p14:creationId xmlns:p14="http://schemas.microsoft.com/office/powerpoint/2010/main" val="423544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16</a:t>
            </a:fld>
            <a:endParaRPr lang="en-US"/>
          </a:p>
        </p:txBody>
      </p:sp>
    </p:spTree>
    <p:extLst>
      <p:ext uri="{BB962C8B-B14F-4D97-AF65-F5344CB8AC3E}">
        <p14:creationId xmlns:p14="http://schemas.microsoft.com/office/powerpoint/2010/main" val="1866399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5"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a:t>Date</a:t>
            </a:r>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a:t>Click to edit master title style</a:t>
            </a:r>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7"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4"/>
            <p:custDataLst>
              <p:tags r:id="rId13"/>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a:t>Haga clic para modificar el estilo de título del patrón</a:t>
            </a:r>
            <a:endParaRPr lang="es-CO" dirty="0"/>
          </a:p>
        </p:txBody>
      </p:sp>
      <p:sp>
        <p:nvSpPr>
          <p:cNvPr id="19" name="Rectangle 18"/>
          <p:cNvSpPr/>
          <p:nvPr userDrawn="1">
            <p:custDataLst>
              <p:tags r:id="rId17"/>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8"/>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9.xml"/><Relationship Id="rId7" Type="http://schemas.openxmlformats.org/officeDocument/2006/relationships/oleObject" Target="../embeddings/oleObject10.bin"/><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0.xml"/></Relationships>
</file>

<file path=ppt/slides/_rels/slide10.xml.rels><?xml version="1.0" encoding="UTF-8" standalone="yes"?>
<Relationships xmlns="http://schemas.openxmlformats.org/package/2006/relationships"><Relationship Id="rId3" Type="http://schemas.openxmlformats.org/officeDocument/2006/relationships/hyperlink" Target="http://www.ani.gov.co/marco-legal/decreto-creacion-ani" TargetMode="External"/><Relationship Id="rId2" Type="http://schemas.openxmlformats.org/officeDocument/2006/relationships/slideLayout" Target="../slideLayouts/slideLayout4.xml"/><Relationship Id="rId1" Type="http://schemas.openxmlformats.org/officeDocument/2006/relationships/tags" Target="../tags/tag82.xml"/><Relationship Id="rId6" Type="http://schemas.openxmlformats.org/officeDocument/2006/relationships/hyperlink" Target="https://www.ani.gov.co/sites/default/files/sig/sepg-p-001_bitacora_de_proyecto_v2.pdf" TargetMode="External"/><Relationship Id="rId5" Type="http://schemas.openxmlformats.org/officeDocument/2006/relationships/hyperlink" Target="https://www.ani.gov.co/sites/default/files/sig/gcsp-p-024_reuniones_equipo_supervision_proyectos_v1.pdf" TargetMode="External"/><Relationship Id="rId4" Type="http://schemas.openxmlformats.org/officeDocument/2006/relationships/hyperlink" Target="http://www.ani.gov.co/sites/default/files/u233/manual_de_contratacion_v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ni.gov.co/contratacion/mecanismos-de-denuncia-de-alto-nivel" TargetMode="External"/><Relationship Id="rId2" Type="http://schemas.openxmlformats.org/officeDocument/2006/relationships/slideLayout" Target="../slideLayouts/slideLayout4.xml"/><Relationship Id="rId1" Type="http://schemas.openxmlformats.org/officeDocument/2006/relationships/tags" Target="../tags/tag8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hyperlink" Target="http://www.anticorrupcion.gov.co/SiteAssets/Paginas/Publicaciones/informe_secretaria_transparencia2014.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8.xml"/><Relationship Id="rId7"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vmlDrawing" Target="../drawings/vmlDrawing18.v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emf"/><Relationship Id="rId4" Type="http://schemas.openxmlformats.org/officeDocument/2006/relationships/tags" Target="../tags/tag89.xml"/><Relationship Id="rId9"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4.xml"/><Relationship Id="rId7" Type="http://schemas.openxmlformats.org/officeDocument/2006/relationships/slideLayout" Target="../slideLayouts/slideLayout5.xml"/><Relationship Id="rId2" Type="http://schemas.openxmlformats.org/officeDocument/2006/relationships/tags" Target="../tags/tag93.xml"/><Relationship Id="rId1" Type="http://schemas.openxmlformats.org/officeDocument/2006/relationships/vmlDrawing" Target="../drawings/vmlDrawing19.v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1.emf"/><Relationship Id="rId4" Type="http://schemas.openxmlformats.org/officeDocument/2006/relationships/tags" Target="../tags/tag95.xml"/><Relationship Id="rId9"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2.xml"/><Relationship Id="rId7" Type="http://schemas.openxmlformats.org/officeDocument/2006/relationships/slideLayout" Target="../slideLayouts/slideLayout5.xml"/><Relationship Id="rId2" Type="http://schemas.openxmlformats.org/officeDocument/2006/relationships/tags" Target="../tags/tag61.xml"/><Relationship Id="rId1" Type="http://schemas.openxmlformats.org/officeDocument/2006/relationships/vmlDrawing" Target="../drawings/vmlDrawing11.v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1.emf"/><Relationship Id="rId4" Type="http://schemas.openxmlformats.org/officeDocument/2006/relationships/tags" Target="../tags/tag63.xml"/><Relationship Id="rId9"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atos.gov.co/" TargetMode="External"/><Relationship Id="rId2" Type="http://schemas.openxmlformats.org/officeDocument/2006/relationships/slideLayout" Target="../slideLayouts/slideLayout4.xml"/><Relationship Id="rId1" Type="http://schemas.openxmlformats.org/officeDocument/2006/relationships/tags" Target="../tags/tag6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70.xml"/><Relationship Id="rId7" Type="http://schemas.openxmlformats.org/officeDocument/2006/relationships/slideLayout" Target="../slideLayouts/slideLayout5.xml"/><Relationship Id="rId2" Type="http://schemas.openxmlformats.org/officeDocument/2006/relationships/tags" Target="../tags/tag69.xml"/><Relationship Id="rId1" Type="http://schemas.openxmlformats.org/officeDocument/2006/relationships/vmlDrawing" Target="../drawings/vmlDrawing13.v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1.emf"/><Relationship Id="rId4" Type="http://schemas.openxmlformats.org/officeDocument/2006/relationships/tags" Target="../tags/tag71.xml"/><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6.xml"/><Relationship Id="rId4" Type="http://schemas.openxmlformats.org/officeDocument/2006/relationships/slideLayout" Target="../slideLayouts/slideLayout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www.ani.gov.co/contratacion/contratos-4g" TargetMode="External"/><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8.xml"/><Relationship Id="rId4" Type="http://schemas.openxmlformats.org/officeDocument/2006/relationships/slideLayout" Target="../slideLayouts/slideLayout4.xml"/><Relationship Id="rId9" Type="http://schemas.openxmlformats.org/officeDocument/2006/relationships/hyperlink" Target="http://www.ani.gov.co/contratacion/contratos-interventor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690686"/>
            <a:ext cx="5833110" cy="1470025"/>
          </a:xfrm>
        </p:spPr>
        <p:txBody>
          <a:bodyPr/>
          <a:lstStyle/>
          <a:p>
            <a:r>
              <a:rPr lang="es-419" dirty="0">
                <a:solidFill>
                  <a:schemeClr val="tx2"/>
                </a:solidFill>
              </a:rPr>
              <a:t>Acciones por la transparencia</a:t>
            </a:r>
            <a:endParaRPr lang="en-US" dirty="0">
              <a:solidFill>
                <a:schemeClr val="tx2"/>
              </a:solidFill>
            </a:endParaRPr>
          </a:p>
        </p:txBody>
      </p:sp>
      <p:sp>
        <p:nvSpPr>
          <p:cNvPr id="6" name="Subtitle 5"/>
          <p:cNvSpPr>
            <a:spLocks noGrp="1"/>
          </p:cNvSpPr>
          <p:nvPr>
            <p:ph type="subTitle" idx="1"/>
            <p:custDataLst>
              <p:tags r:id="rId3"/>
            </p:custDataLst>
          </p:nvPr>
        </p:nvSpPr>
        <p:spPr>
          <a:xfrm>
            <a:off x="2313084" y="3467100"/>
            <a:ext cx="5852160" cy="619125"/>
          </a:xfrm>
        </p:spPr>
        <p:txBody>
          <a:bodyPr/>
          <a:lstStyle/>
          <a:p>
            <a:r>
              <a:rPr lang="es-ES" dirty="0"/>
              <a:t>ANI 2012 - 2017</a:t>
            </a:r>
            <a:endParaRPr lang="en-US" dirty="0"/>
          </a:p>
        </p:txBody>
      </p:sp>
      <p:sp>
        <p:nvSpPr>
          <p:cNvPr id="132" name="Text Placeholder 131"/>
          <p:cNvSpPr>
            <a:spLocks noGrp="1"/>
          </p:cNvSpPr>
          <p:nvPr>
            <p:ph type="body" sz="quarter" idx="10"/>
            <p:custDataLst>
              <p:tags r:id="rId4"/>
            </p:custDataLst>
          </p:nvPr>
        </p:nvSpPr>
        <p:spPr>
          <a:xfrm>
            <a:off x="2313084" y="4248150"/>
            <a:ext cx="3219450" cy="361950"/>
          </a:xfrm>
        </p:spPr>
        <p:txBody>
          <a:bodyPr/>
          <a:lstStyle/>
          <a:p>
            <a:r>
              <a:rPr lang="es-ES" dirty="0"/>
              <a:t>Agosto 28 de 2017</a:t>
            </a:r>
            <a:endParaRPr lang="en-US" dirty="0"/>
          </a:p>
        </p:txBody>
      </p:sp>
    </p:spTree>
    <p:extLst>
      <p:ext uri="{BB962C8B-B14F-4D97-AF65-F5344CB8AC3E}">
        <p14:creationId xmlns:p14="http://schemas.microsoft.com/office/powerpoint/2010/main" val="398285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9E48A7A-B8C1-4DC8-9707-1CE39A033685}"/>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10</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706B1B97-D31C-4E92-8C58-D64A837568D0}"/>
              </a:ext>
            </a:extLst>
          </p:cNvPr>
          <p:cNvSpPr>
            <a:spLocks noGrp="1"/>
          </p:cNvSpPr>
          <p:nvPr>
            <p:ph type="title"/>
          </p:nvPr>
        </p:nvSpPr>
        <p:spPr/>
        <p:txBody>
          <a:bodyPr/>
          <a:lstStyle/>
          <a:p>
            <a:r>
              <a:rPr lang="es-CO" dirty="0">
                <a:latin typeface="Candara"/>
              </a:rPr>
              <a:t>Buenas prácticas para mejorar la función pública y prevenir la corrupción</a:t>
            </a:r>
            <a:endParaRPr lang="es-CO" dirty="0"/>
          </a:p>
        </p:txBody>
      </p:sp>
      <p:sp>
        <p:nvSpPr>
          <p:cNvPr id="5" name="McK 3. Unit of measure">
            <a:extLst>
              <a:ext uri="{FF2B5EF4-FFF2-40B4-BE49-F238E27FC236}">
                <a16:creationId xmlns:a16="http://schemas.microsoft.com/office/drawing/2014/main" id="{08441A63-6C37-4ADF-B670-2DECA4479373}"/>
              </a:ext>
            </a:extLst>
          </p:cNvPr>
          <p:cNvSpPr txBox="1">
            <a:spLocks noChangeArrowheads="1"/>
          </p:cNvSpPr>
          <p:nvPr>
            <p:custDataLst>
              <p:tags r:id="rId1"/>
            </p:custDataLst>
          </p:nvPr>
        </p:nvSpPr>
        <p:spPr bwMode="auto">
          <a:xfrm>
            <a:off x="286246" y="122382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CO" altLang="es-CO" sz="1600" dirty="0">
                <a:solidFill>
                  <a:srgbClr val="0563C1"/>
                </a:solidFill>
                <a:latin typeface="Candara" panose="020E0502030303020204" pitchFamily="34" charset="0"/>
                <a:ea typeface="Times New Roman" panose="02020603050405020304" pitchFamily="18" charset="0"/>
              </a:rPr>
              <a:t>Reducción de la discrecionalidad: </a:t>
            </a:r>
            <a:r>
              <a:rPr lang="es-ES"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rPr>
              <a:t>(comités – consejos asesores – equipos / bitácora)</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10912C92-8E9A-4D61-A981-3E73F0AB7222}"/>
              </a:ext>
            </a:extLst>
          </p:cNvPr>
          <p:cNvSpPr/>
          <p:nvPr/>
        </p:nvSpPr>
        <p:spPr>
          <a:xfrm>
            <a:off x="0" y="2231826"/>
            <a:ext cx="4512035" cy="266842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Estructura matricial de la entidad. </a:t>
            </a: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Existencia de comités para la toma de las decisiones de la entidad.</a:t>
            </a: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Elaboración de bitácoras como metodología para la trazabilidad de los procesos de estructuración y celebración de contratos, así como para la suscripción de modificaciones contractuales. </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8B7F4639-0508-4AC7-A07A-9ABDBE4791D3}"/>
              </a:ext>
            </a:extLst>
          </p:cNvPr>
          <p:cNvSpPr txBox="1"/>
          <p:nvPr/>
        </p:nvSpPr>
        <p:spPr>
          <a:xfrm>
            <a:off x="5473325" y="2965872"/>
            <a:ext cx="3417074" cy="1200329"/>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Reducen la discrecionalidad de cada área y </a:t>
            </a:r>
          </a:p>
          <a:p>
            <a:pPr marL="285750"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Genera un sistema de control recíproco entre las áreas. </a:t>
            </a:r>
            <a:endParaRPr lang="es-CO" dirty="0"/>
          </a:p>
        </p:txBody>
      </p:sp>
      <p:sp>
        <p:nvSpPr>
          <p:cNvPr id="8" name="Cerrar llave 7">
            <a:extLst>
              <a:ext uri="{FF2B5EF4-FFF2-40B4-BE49-F238E27FC236}">
                <a16:creationId xmlns:a16="http://schemas.microsoft.com/office/drawing/2014/main" id="{B4829956-043C-4ACF-9056-5FE89936F992}"/>
              </a:ext>
            </a:extLst>
          </p:cNvPr>
          <p:cNvSpPr/>
          <p:nvPr/>
        </p:nvSpPr>
        <p:spPr>
          <a:xfrm>
            <a:off x="4683483" y="1927025"/>
            <a:ext cx="609602" cy="2973224"/>
          </a:xfrm>
          <a:prstGeom prst="righ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Rectángulo 8">
            <a:extLst>
              <a:ext uri="{FF2B5EF4-FFF2-40B4-BE49-F238E27FC236}">
                <a16:creationId xmlns:a16="http://schemas.microsoft.com/office/drawing/2014/main" id="{3B967939-8374-49A0-B99D-860ECFDBF607}"/>
              </a:ext>
            </a:extLst>
          </p:cNvPr>
          <p:cNvSpPr/>
          <p:nvPr/>
        </p:nvSpPr>
        <p:spPr>
          <a:xfrm>
            <a:off x="149583" y="5141256"/>
            <a:ext cx="8778916" cy="1384995"/>
          </a:xfrm>
          <a:prstGeom prst="rect">
            <a:avLst/>
          </a:prstGeom>
        </p:spPr>
        <p:txBody>
          <a:bodyPr wrap="square">
            <a:spAutoFit/>
          </a:bodyPr>
          <a:lstStyle/>
          <a:p>
            <a:r>
              <a:rPr lang="es-ES" sz="1400" dirty="0">
                <a:latin typeface="Calibri" panose="020F0502020204030204" pitchFamily="34" charset="0"/>
                <a:ea typeface="Calibri" panose="020F0502020204030204" pitchFamily="34" charset="0"/>
                <a:cs typeface="Times New Roman" panose="02020603050405020304" pitchFamily="18" charset="0"/>
              </a:rPr>
              <a:t>Sobre la estructura puede consultarse: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http://www.ani.gov.co/marco-legal/decreto-creacion-ani</a:t>
            </a:r>
            <a:r>
              <a:rPr lang="es-ES" sz="1400" dirty="0">
                <a:latin typeface="Calibri" panose="020F0502020204030204" pitchFamily="34" charset="0"/>
                <a:ea typeface="Calibri" panose="020F0502020204030204" pitchFamily="34" charset="0"/>
                <a:cs typeface="Times New Roman" panose="02020603050405020304" pitchFamily="18" charset="0"/>
              </a:rPr>
              <a:t> ; </a:t>
            </a:r>
          </a:p>
          <a:p>
            <a:r>
              <a:rPr lang="es-ES" sz="1400" dirty="0">
                <a:latin typeface="Calibri" panose="020F0502020204030204" pitchFamily="34" charset="0"/>
                <a:ea typeface="Calibri" panose="020F0502020204030204" pitchFamily="34" charset="0"/>
                <a:cs typeface="Times New Roman" panose="02020603050405020304" pitchFamily="18" charset="0"/>
              </a:rPr>
              <a:t>Sobre la existencia de comités: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http://www.ani.gov.co/sites/default/files/u233/manual_de_contratacion_v3.pdf</a:t>
            </a:r>
            <a:r>
              <a:rPr lang="es-ES" sz="1400" dirty="0">
                <a:latin typeface="Calibri" panose="020F0502020204030204" pitchFamily="34" charset="0"/>
                <a:ea typeface="Calibri" panose="020F0502020204030204" pitchFamily="34" charset="0"/>
                <a:cs typeface="Times New Roman" panose="02020603050405020304" pitchFamily="18" charset="0"/>
              </a:rPr>
              <a:t> ; </a:t>
            </a:r>
          </a:p>
          <a:p>
            <a:r>
              <a:rPr lang="es-ES" sz="1400" dirty="0">
                <a:latin typeface="Calibri" panose="020F0502020204030204" pitchFamily="34" charset="0"/>
                <a:ea typeface="Calibri" panose="020F0502020204030204" pitchFamily="34" charset="0"/>
                <a:cs typeface="Times New Roman" panose="02020603050405020304" pitchFamily="18" charset="0"/>
              </a:rPr>
              <a:t>Sobre la gestión de equipos de trabajo: </a:t>
            </a:r>
            <a:r>
              <a:rPr lang="es-ES" sz="1400" dirty="0">
                <a:latin typeface="Calibri" panose="020F0502020204030204" pitchFamily="34" charset="0"/>
                <a:ea typeface="Calibri" panose="020F0502020204030204" pitchFamily="34" charset="0"/>
                <a:cs typeface="Times New Roman" panose="02020603050405020304" pitchFamily="18" charset="0"/>
                <a:hlinkClick r:id="rId5"/>
              </a:rPr>
              <a:t>https://www.ani.gov.co/sites/default/files/sig//gcsp-p-024_reuniones_equipo_supervision_proyectos_v1.pdf</a:t>
            </a:r>
            <a:r>
              <a:rPr lang="es-ES" sz="1400" dirty="0">
                <a:latin typeface="Calibri" panose="020F0502020204030204" pitchFamily="34" charset="0"/>
                <a:ea typeface="Calibri" panose="020F0502020204030204" pitchFamily="34" charset="0"/>
                <a:cs typeface="Times New Roman" panose="02020603050405020304" pitchFamily="18" charset="0"/>
              </a:rPr>
              <a:t> </a:t>
            </a:r>
          </a:p>
          <a:p>
            <a:r>
              <a:rPr lang="es-ES" sz="1400" dirty="0">
                <a:latin typeface="Calibri" panose="020F0502020204030204" pitchFamily="34" charset="0"/>
                <a:ea typeface="Calibri" panose="020F0502020204030204" pitchFamily="34" charset="0"/>
                <a:cs typeface="Times New Roman" panose="02020603050405020304" pitchFamily="18" charset="0"/>
              </a:rPr>
              <a:t>Sobre la bitácora de proyectos: </a:t>
            </a:r>
            <a:r>
              <a:rPr lang="es-ES" sz="1400" dirty="0">
                <a:latin typeface="Calibri" panose="020F0502020204030204" pitchFamily="34" charset="0"/>
                <a:ea typeface="Calibri" panose="020F0502020204030204" pitchFamily="34" charset="0"/>
                <a:cs typeface="Times New Roman" panose="02020603050405020304" pitchFamily="18" charset="0"/>
                <a:hlinkClick r:id="rId6"/>
              </a:rPr>
              <a:t>https://www.ani.gov.co/sites/default/files/sig//sepg-p-001_bitacora_de_proyecto_v2.pdf</a:t>
            </a:r>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46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735F25-4904-481C-A4CD-6D4A7B403A82}"/>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11</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D1CF69AC-ED57-4FDA-997B-F2B47D030C73}"/>
              </a:ext>
            </a:extLst>
          </p:cNvPr>
          <p:cNvSpPr>
            <a:spLocks noGrp="1"/>
          </p:cNvSpPr>
          <p:nvPr>
            <p:ph type="title"/>
          </p:nvPr>
        </p:nvSpPr>
        <p:spPr/>
        <p:txBody>
          <a:bodyPr/>
          <a:lstStyle/>
          <a:p>
            <a:r>
              <a:rPr lang="es-CO" dirty="0">
                <a:latin typeface="Candara"/>
              </a:rPr>
              <a:t>Buenas prácticas para mejorar la función pública y prevenir la corrupción</a:t>
            </a:r>
            <a:endParaRPr lang="es-CO" dirty="0"/>
          </a:p>
        </p:txBody>
      </p:sp>
      <p:sp>
        <p:nvSpPr>
          <p:cNvPr id="4" name="Rectángulo 3">
            <a:extLst>
              <a:ext uri="{FF2B5EF4-FFF2-40B4-BE49-F238E27FC236}">
                <a16:creationId xmlns:a16="http://schemas.microsoft.com/office/drawing/2014/main" id="{AA289972-C93F-4DBD-A0A1-DEEC983D4CD2}"/>
              </a:ext>
            </a:extLst>
          </p:cNvPr>
          <p:cNvSpPr/>
          <p:nvPr/>
        </p:nvSpPr>
        <p:spPr>
          <a:xfrm>
            <a:off x="286246" y="1662805"/>
            <a:ext cx="8152904" cy="1574214"/>
          </a:xfrm>
          <a:prstGeom prst="rect">
            <a:avLst/>
          </a:prstGeom>
        </p:spPr>
        <p:txBody>
          <a:bodyPr wrap="square">
            <a:spAutoFit/>
          </a:bodyPr>
          <a:lstStyle/>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La ANI asumió un compromiso expreso en contra de la corrupción innovando en la adopción de medidas como el Mecanismo de Reporte de Alto Nivel, propuesto por la OCDE. </a:t>
            </a:r>
            <a:r>
              <a:rPr lang="es-ES" sz="3600"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ANI es la entidad piloto en el mundo</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http://www.ani.gov.co/contratacion/mecanismos-de-denuncia-de-alto-nivel</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McK 3. Unit of measure">
            <a:extLst>
              <a:ext uri="{FF2B5EF4-FFF2-40B4-BE49-F238E27FC236}">
                <a16:creationId xmlns:a16="http://schemas.microsoft.com/office/drawing/2014/main" id="{76667D0A-A0F5-44D4-BD59-B408BC1BD574}"/>
              </a:ext>
            </a:extLst>
          </p:cNvPr>
          <p:cNvSpPr txBox="1">
            <a:spLocks noChangeArrowheads="1"/>
          </p:cNvSpPr>
          <p:nvPr>
            <p:custDataLst>
              <p:tags r:id="rId1"/>
            </p:custDataLst>
          </p:nvPr>
        </p:nvSpPr>
        <p:spPr bwMode="auto">
          <a:xfrm>
            <a:off x="305296" y="121379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419" altLang="es-CO" sz="1600" dirty="0">
                <a:solidFill>
                  <a:srgbClr val="0563C1"/>
                </a:solidFill>
                <a:latin typeface="Candara" panose="020E0502030303020204" pitchFamily="34" charset="0"/>
                <a:ea typeface="Times New Roman" panose="02020603050405020304" pitchFamily="18" charset="0"/>
              </a:rPr>
              <a:t>Compromiso expreso por la transparencia</a:t>
            </a:r>
            <a:r>
              <a:rPr lang="es-ES" alt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rPr>
              <a:t>: </a:t>
            </a:r>
            <a:r>
              <a:rPr lang="es-ES" altLang="es-CO" sz="1600" b="1" dirty="0">
                <a:solidFill>
                  <a:srgbClr val="2E74B5"/>
                </a:solidFill>
                <a:latin typeface="Candara" panose="020E0502030303020204" pitchFamily="34" charset="0"/>
                <a:ea typeface="Times New Roman" panose="02020603050405020304" pitchFamily="18" charset="0"/>
                <a:cs typeface="Times New Roman" panose="02020603050405020304" pitchFamily="18" charset="0"/>
              </a:rPr>
              <a:t> MECANISMO DE REPORTE DE ALTO NIVEL</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grpSp>
        <p:nvGrpSpPr>
          <p:cNvPr id="8" name="Grupo 7">
            <a:extLst>
              <a:ext uri="{FF2B5EF4-FFF2-40B4-BE49-F238E27FC236}">
                <a16:creationId xmlns:a16="http://schemas.microsoft.com/office/drawing/2014/main" id="{374C62F9-B96D-461E-B403-E4F2886EEC06}"/>
              </a:ext>
            </a:extLst>
          </p:cNvPr>
          <p:cNvGrpSpPr/>
          <p:nvPr/>
        </p:nvGrpSpPr>
        <p:grpSpPr>
          <a:xfrm>
            <a:off x="814842" y="3697880"/>
            <a:ext cx="4233407" cy="2851663"/>
            <a:chOff x="286246" y="3426598"/>
            <a:chExt cx="5333504" cy="3122945"/>
          </a:xfrm>
        </p:grpSpPr>
        <p:pic>
          <p:nvPicPr>
            <p:cNvPr id="6" name="Imagen 5">
              <a:extLst>
                <a:ext uri="{FF2B5EF4-FFF2-40B4-BE49-F238E27FC236}">
                  <a16:creationId xmlns:a16="http://schemas.microsoft.com/office/drawing/2014/main" id="{71D3FC4C-D2C9-411C-89ED-8779B158164D}"/>
                </a:ext>
              </a:extLst>
            </p:cNvPr>
            <p:cNvPicPr>
              <a:picLocks noChangeAspect="1"/>
            </p:cNvPicPr>
            <p:nvPr/>
          </p:nvPicPr>
          <p:blipFill>
            <a:blip r:embed="rId4"/>
            <a:stretch>
              <a:fillRect/>
            </a:stretch>
          </p:blipFill>
          <p:spPr>
            <a:xfrm>
              <a:off x="286246" y="3426598"/>
              <a:ext cx="5333504" cy="3122945"/>
            </a:xfrm>
            <a:prstGeom prst="rect">
              <a:avLst/>
            </a:prstGeom>
          </p:spPr>
        </p:pic>
        <p:sp>
          <p:nvSpPr>
            <p:cNvPr id="7" name="Elipse 6">
              <a:extLst>
                <a:ext uri="{FF2B5EF4-FFF2-40B4-BE49-F238E27FC236}">
                  <a16:creationId xmlns:a16="http://schemas.microsoft.com/office/drawing/2014/main" id="{4F7AA660-0A9F-4948-9C37-7A7AC9AD2940}"/>
                </a:ext>
              </a:extLst>
            </p:cNvPr>
            <p:cNvSpPr/>
            <p:nvPr/>
          </p:nvSpPr>
          <p:spPr>
            <a:xfrm>
              <a:off x="1828800" y="4800600"/>
              <a:ext cx="3048000"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9" name="Imagen 8">
            <a:extLst>
              <a:ext uri="{FF2B5EF4-FFF2-40B4-BE49-F238E27FC236}">
                <a16:creationId xmlns:a16="http://schemas.microsoft.com/office/drawing/2014/main" id="{56C93A54-76A3-4558-A3F4-795B16446E95}"/>
              </a:ext>
            </a:extLst>
          </p:cNvPr>
          <p:cNvPicPr>
            <a:picLocks noChangeAspect="1"/>
          </p:cNvPicPr>
          <p:nvPr/>
        </p:nvPicPr>
        <p:blipFill rotWithShape="1">
          <a:blip r:embed="rId5"/>
          <a:srcRect l="12499" r="13127" b="-1137"/>
          <a:stretch/>
        </p:blipFill>
        <p:spPr>
          <a:xfrm>
            <a:off x="5996874" y="3697880"/>
            <a:ext cx="2884733" cy="2205440"/>
          </a:xfrm>
          <a:prstGeom prst="rect">
            <a:avLst/>
          </a:prstGeom>
        </p:spPr>
      </p:pic>
      <p:sp>
        <p:nvSpPr>
          <p:cNvPr id="10" name="Flecha: curvada hacia abajo 9">
            <a:extLst>
              <a:ext uri="{FF2B5EF4-FFF2-40B4-BE49-F238E27FC236}">
                <a16:creationId xmlns:a16="http://schemas.microsoft.com/office/drawing/2014/main" id="{89292053-08ED-4D6C-A743-FC154BAF5792}"/>
              </a:ext>
            </a:extLst>
          </p:cNvPr>
          <p:cNvSpPr/>
          <p:nvPr/>
        </p:nvSpPr>
        <p:spPr>
          <a:xfrm>
            <a:off x="3657600" y="4076700"/>
            <a:ext cx="2381250" cy="91137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38252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2506E1E8-899A-4EC0-8EB7-308EA0A8D60E}" type="slidenum">
              <a:rPr lang="es-CO" smtClean="0">
                <a:solidFill>
                  <a:srgbClr val="244061">
                    <a:tint val="75000"/>
                  </a:srgbClr>
                </a:solidFill>
              </a:rPr>
              <a:pPr>
                <a:defRPr/>
              </a:pPr>
              <a:t>12</a:t>
            </a:fld>
            <a:endParaRPr lang="es-CO" dirty="0">
              <a:solidFill>
                <a:srgbClr val="244061">
                  <a:tint val="75000"/>
                </a:srgbClr>
              </a:solidFill>
            </a:endParaRPr>
          </a:p>
        </p:txBody>
      </p:sp>
      <p:sp>
        <p:nvSpPr>
          <p:cNvPr id="5" name="1 Rectángulo"/>
          <p:cNvSpPr/>
          <p:nvPr/>
        </p:nvSpPr>
        <p:spPr>
          <a:xfrm>
            <a:off x="282270" y="250986"/>
            <a:ext cx="8861730" cy="46166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fontAlgn="base">
              <a:spcBef>
                <a:spcPct val="0"/>
              </a:spcBef>
              <a:spcAft>
                <a:spcPct val="0"/>
              </a:spcAft>
            </a:pPr>
            <a:r>
              <a:rPr lang="es-ES" sz="2400" b="1" dirty="0">
                <a:solidFill>
                  <a:schemeClr val="tx2"/>
                </a:solidFill>
                <a:latin typeface="Candara"/>
                <a:ea typeface="+mj-ea"/>
                <a:cs typeface="+mj-cs"/>
              </a:rPr>
              <a:t>Mecanismo de Reporte de Alto Nivel</a:t>
            </a:r>
            <a:endParaRPr lang="es-CO" sz="2400" b="1" dirty="0">
              <a:solidFill>
                <a:schemeClr val="tx2"/>
              </a:solidFill>
              <a:latin typeface="Candara"/>
              <a:ea typeface="+mj-ea"/>
              <a:cs typeface="+mj-cs"/>
            </a:endParaRPr>
          </a:p>
        </p:txBody>
      </p:sp>
      <p:sp>
        <p:nvSpPr>
          <p:cNvPr id="6" name="Marcador de contenido 1"/>
          <p:cNvSpPr>
            <a:spLocks noGrp="1"/>
          </p:cNvSpPr>
          <p:nvPr>
            <p:ph idx="1"/>
          </p:nvPr>
        </p:nvSpPr>
        <p:spPr>
          <a:xfrm>
            <a:off x="282271" y="1385417"/>
            <a:ext cx="8579458" cy="972193"/>
          </a:xfrm>
        </p:spPr>
        <p:txBody>
          <a:bodyPr/>
          <a:lstStyle/>
          <a:p>
            <a:pPr marL="0" indent="0">
              <a:buNone/>
            </a:pPr>
            <a:r>
              <a:rPr lang="es-CO" sz="2800" b="0" dirty="0"/>
              <a:t>Publicaciones que dan cuenta del compromiso de la ANI con el uso del Mecanismo de Reporte de Alto Nivel:</a:t>
            </a:r>
            <a:endParaRPr lang="es-CO" sz="2800" b="0" dirty="0">
              <a:hlinkClick r:id="rId2"/>
            </a:endParaRPr>
          </a:p>
          <a:p>
            <a:endParaRPr lang="es-CO" sz="2800" b="0" dirty="0">
              <a:latin typeface="Calibri" panose="020F0502020204030204" pitchFamily="34" charset="0"/>
            </a:endParaRPr>
          </a:p>
        </p:txBody>
      </p:sp>
      <p:sp>
        <p:nvSpPr>
          <p:cNvPr id="7" name="Marcador de contenido 1"/>
          <p:cNvSpPr txBox="1">
            <a:spLocks/>
          </p:cNvSpPr>
          <p:nvPr/>
        </p:nvSpPr>
        <p:spPr bwMode="auto">
          <a:xfrm>
            <a:off x="282272" y="2506777"/>
            <a:ext cx="2832404"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400" b="0" dirty="0" err="1"/>
              <a:t>Basel</a:t>
            </a:r>
            <a:r>
              <a:rPr lang="es-CO" sz="1400" b="0" dirty="0"/>
              <a:t> </a:t>
            </a:r>
            <a:r>
              <a:rPr lang="es-CO" sz="1400" b="0" dirty="0" err="1"/>
              <a:t>Institute</a:t>
            </a:r>
            <a:r>
              <a:rPr lang="es-CO" sz="1400" b="0" dirty="0"/>
              <a:t> </a:t>
            </a:r>
            <a:r>
              <a:rPr lang="es-CO" sz="1400" b="0" dirty="0" err="1"/>
              <a:t>on</a:t>
            </a:r>
            <a:r>
              <a:rPr lang="es-CO" sz="1400" b="0" dirty="0"/>
              <a:t> </a:t>
            </a:r>
            <a:r>
              <a:rPr lang="es-CO" sz="1400" b="0" dirty="0" err="1"/>
              <a:t>Governance</a:t>
            </a:r>
            <a:r>
              <a:rPr lang="es-CO" sz="1400" b="0" dirty="0"/>
              <a:t>: </a:t>
            </a:r>
            <a:r>
              <a:rPr lang="en-US" sz="1400" b="0" dirty="0"/>
              <a:t>Working Paper 19 on High Level Reporting Mechanisms in Colombia and Ukraine</a:t>
            </a:r>
            <a:endParaRPr lang="es-ES" sz="1400" b="0" dirty="0"/>
          </a:p>
          <a:p>
            <a:pPr marL="0" indent="0">
              <a:buFont typeface="Arial" charset="0"/>
              <a:buNone/>
            </a:pPr>
            <a:endParaRPr lang="es-MX" sz="1200" b="0" dirty="0">
              <a:latin typeface="Calibri" panose="020F0502020204030204" pitchFamily="34" charset="0"/>
            </a:endParaRPr>
          </a:p>
        </p:txBody>
      </p:sp>
      <p:sp>
        <p:nvSpPr>
          <p:cNvPr id="8" name="Marcador de contenido 1"/>
          <p:cNvSpPr txBox="1">
            <a:spLocks/>
          </p:cNvSpPr>
          <p:nvPr/>
        </p:nvSpPr>
        <p:spPr bwMode="auto">
          <a:xfrm>
            <a:off x="282270" y="3439669"/>
            <a:ext cx="2832405"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400" b="0" dirty="0"/>
              <a:t>Secretaría de Transparencia de la Presidencia de la República: Informe de Gestión.</a:t>
            </a:r>
            <a:endParaRPr lang="es-ES" sz="1400" b="0" dirty="0"/>
          </a:p>
        </p:txBody>
      </p:sp>
      <p:sp>
        <p:nvSpPr>
          <p:cNvPr id="9" name="Marcador de contenido 1"/>
          <p:cNvSpPr txBox="1">
            <a:spLocks/>
          </p:cNvSpPr>
          <p:nvPr/>
        </p:nvSpPr>
        <p:spPr bwMode="auto">
          <a:xfrm>
            <a:off x="394675" y="4941166"/>
            <a:ext cx="2720000"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400" b="0" dirty="0">
                <a:solidFill>
                  <a:srgbClr val="FF0000"/>
                </a:solidFill>
              </a:rPr>
              <a:t>Noticias </a:t>
            </a:r>
            <a:r>
              <a:rPr lang="es-CO" sz="1400" b="0" dirty="0"/>
              <a:t>sobre el lanzamiento del Mecanismo en el programa de concesiones 4G</a:t>
            </a:r>
            <a:endParaRPr lang="es-ES" sz="1400" b="0" dirty="0"/>
          </a:p>
          <a:p>
            <a:pPr marL="0" indent="0">
              <a:buFont typeface="Arial" charset="0"/>
              <a:buNone/>
            </a:pPr>
            <a:endParaRPr lang="es-MX" sz="1200" b="0" dirty="0">
              <a:latin typeface="Calibri" panose="020F0502020204030204" pitchFamily="34" charset="0"/>
            </a:endParaRPr>
          </a:p>
        </p:txBody>
      </p:sp>
      <p:sp>
        <p:nvSpPr>
          <p:cNvPr id="10" name="Marcador de contenido 1"/>
          <p:cNvSpPr txBox="1">
            <a:spLocks/>
          </p:cNvSpPr>
          <p:nvPr/>
        </p:nvSpPr>
        <p:spPr bwMode="auto">
          <a:xfrm>
            <a:off x="3910988" y="2492495"/>
            <a:ext cx="4307596"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0" dirty="0"/>
              <a:t>https://www.baselgovernance.org/news/icar/new-working-paper-19-high-level-reporting-mechanisms-colombia-and-ukraine</a:t>
            </a:r>
          </a:p>
          <a:p>
            <a:pPr marL="0" indent="0">
              <a:buFont typeface="Arial" charset="0"/>
              <a:buNone/>
            </a:pPr>
            <a:endParaRPr lang="es-MX" sz="1200" b="0" dirty="0">
              <a:latin typeface="Calibri" panose="020F0502020204030204" pitchFamily="34" charset="0"/>
            </a:endParaRPr>
          </a:p>
        </p:txBody>
      </p:sp>
      <p:sp>
        <p:nvSpPr>
          <p:cNvPr id="11" name="Marcador de contenido 1"/>
          <p:cNvSpPr txBox="1">
            <a:spLocks/>
          </p:cNvSpPr>
          <p:nvPr/>
        </p:nvSpPr>
        <p:spPr bwMode="auto">
          <a:xfrm>
            <a:off x="3910987" y="3384481"/>
            <a:ext cx="4307596"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0" dirty="0">
                <a:hlinkClick r:id="rId2"/>
              </a:rPr>
              <a:t>http://www.anticorrupcion.gov.co/SiteAssets/Paginas/Publicaciones/informe_secretaria_transparencia2014.pdf</a:t>
            </a:r>
            <a:endParaRPr lang="es-ES" sz="1400" b="0" dirty="0"/>
          </a:p>
          <a:p>
            <a:pPr marL="0" indent="0">
              <a:buFont typeface="Arial" charset="0"/>
              <a:buNone/>
            </a:pPr>
            <a:endParaRPr lang="es-MX" sz="1200" b="0" dirty="0">
              <a:latin typeface="Calibri" panose="020F0502020204030204" pitchFamily="34" charset="0"/>
            </a:endParaRPr>
          </a:p>
        </p:txBody>
      </p:sp>
      <p:sp>
        <p:nvSpPr>
          <p:cNvPr id="12" name="Marcador de contenido 1"/>
          <p:cNvSpPr txBox="1">
            <a:spLocks/>
          </p:cNvSpPr>
          <p:nvPr/>
        </p:nvSpPr>
        <p:spPr bwMode="auto">
          <a:xfrm>
            <a:off x="3910987" y="4255747"/>
            <a:ext cx="4307596" cy="561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0" dirty="0"/>
              <a:t>http://wsp.presidencia.gov.co/Prensa/2013/Abril/Paginas/20130402_07.aspx</a:t>
            </a:r>
          </a:p>
          <a:p>
            <a:pPr marL="0" indent="0">
              <a:buFont typeface="Arial" charset="0"/>
              <a:buNone/>
            </a:pPr>
            <a:endParaRPr lang="es-MX" sz="1200" b="0" dirty="0">
              <a:latin typeface="Calibri" panose="020F0502020204030204" pitchFamily="34" charset="0"/>
            </a:endParaRPr>
          </a:p>
        </p:txBody>
      </p:sp>
      <p:sp>
        <p:nvSpPr>
          <p:cNvPr id="13" name="Marcador de contenido 1"/>
          <p:cNvSpPr txBox="1">
            <a:spLocks/>
          </p:cNvSpPr>
          <p:nvPr/>
        </p:nvSpPr>
        <p:spPr bwMode="auto">
          <a:xfrm>
            <a:off x="3910987" y="4998421"/>
            <a:ext cx="4307596" cy="561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0" dirty="0"/>
              <a:t>http://www.eltiempo.com/archivo/documento/CMS-12722159</a:t>
            </a:r>
          </a:p>
          <a:p>
            <a:pPr marL="0" indent="0">
              <a:buFont typeface="Arial" charset="0"/>
              <a:buNone/>
            </a:pPr>
            <a:endParaRPr lang="es-MX" sz="1200" b="0" dirty="0">
              <a:latin typeface="Calibri" panose="020F0502020204030204" pitchFamily="34" charset="0"/>
            </a:endParaRPr>
          </a:p>
        </p:txBody>
      </p:sp>
      <p:sp>
        <p:nvSpPr>
          <p:cNvPr id="14" name="Marcador de contenido 1"/>
          <p:cNvSpPr txBox="1">
            <a:spLocks/>
          </p:cNvSpPr>
          <p:nvPr/>
        </p:nvSpPr>
        <p:spPr bwMode="auto">
          <a:xfrm>
            <a:off x="3910987" y="5683840"/>
            <a:ext cx="4307596" cy="742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0" dirty="0"/>
              <a:t>http://www.ani.gov.co/nota-de-interes/general/licitaciones-4g-de-ani-las-primeras-en-usar-mecanismo-de-transparencia-de-la</a:t>
            </a:r>
          </a:p>
          <a:p>
            <a:pPr marL="0" indent="0">
              <a:buFont typeface="Arial" charset="0"/>
              <a:buNone/>
            </a:pPr>
            <a:endParaRPr lang="es-MX" sz="1200" b="0" dirty="0">
              <a:latin typeface="Calibri" panose="020F0502020204030204" pitchFamily="34" charset="0"/>
            </a:endParaRPr>
          </a:p>
        </p:txBody>
      </p:sp>
      <p:sp>
        <p:nvSpPr>
          <p:cNvPr id="2" name="Abrir llave 1"/>
          <p:cNvSpPr/>
          <p:nvPr/>
        </p:nvSpPr>
        <p:spPr>
          <a:xfrm>
            <a:off x="3671888" y="4357688"/>
            <a:ext cx="239099" cy="2068826"/>
          </a:xfrm>
          <a:prstGeom prst="lef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42558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12BC96-55A6-41F0-B1CC-95F791C58E54}"/>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13</a:t>
            </a:fld>
            <a:endParaRPr lang="es-CO" dirty="0">
              <a:solidFill>
                <a:srgbClr val="244061">
                  <a:tint val="75000"/>
                </a:srgbClr>
              </a:solidFill>
            </a:endParaRPr>
          </a:p>
        </p:txBody>
      </p:sp>
      <p:sp>
        <p:nvSpPr>
          <p:cNvPr id="4" name="Rectángulo 3">
            <a:extLst>
              <a:ext uri="{FF2B5EF4-FFF2-40B4-BE49-F238E27FC236}">
                <a16:creationId xmlns:a16="http://schemas.microsoft.com/office/drawing/2014/main" id="{619DA0EF-3D7C-4328-B635-7684E6F9F1DF}"/>
              </a:ext>
            </a:extLst>
          </p:cNvPr>
          <p:cNvSpPr/>
          <p:nvPr/>
        </p:nvSpPr>
        <p:spPr>
          <a:xfrm>
            <a:off x="286246" y="1762750"/>
            <a:ext cx="8576311" cy="405546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Por solicitud de la ANI Acompañamiento de la Procuraduría Delegada para la Vigilancia Preventiva de la Función Pública.</a:t>
            </a: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Uso del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polígrafo </a:t>
            </a:r>
            <a:r>
              <a:rPr lang="es-ES" dirty="0">
                <a:latin typeface="Calibri" panose="020F0502020204030204" pitchFamily="34" charset="0"/>
                <a:ea typeface="Calibri" panose="020F0502020204030204" pitchFamily="34" charset="0"/>
                <a:cs typeface="Times New Roman" panose="02020603050405020304" pitchFamily="18" charset="0"/>
              </a:rPr>
              <a:t>en el proceso de selección de personal y la firma de acuerdos de buena conducta y transparencia con los participantes en las licitaciones. De 2012 a hoy se han hecho más de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440 </a:t>
            </a:r>
            <a:r>
              <a:rPr lang="es-ES" dirty="0">
                <a:latin typeface="Calibri" panose="020F0502020204030204" pitchFamily="34" charset="0"/>
                <a:ea typeface="Calibri" panose="020F0502020204030204" pitchFamily="34" charset="0"/>
                <a:cs typeface="Times New Roman" panose="02020603050405020304" pitchFamily="18" charset="0"/>
              </a:rPr>
              <a:t>pruebas.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Reformas en la arquitectura de las oficinas de la ANI (abiertas, correctamente iluminadas, la zona de radicación transparente, construcción de una sala especial para la evaluación de las ofertas de contratación o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urna de cristal</a:t>
            </a:r>
            <a:r>
              <a:rPr lang="es-ES"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Así mismo se adoptaron procedimientos para los procesos de contratación como la contratación de una firma de seguridad para la custodia de las ofertas.</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2">
            <a:extLst>
              <a:ext uri="{FF2B5EF4-FFF2-40B4-BE49-F238E27FC236}">
                <a16:creationId xmlns:a16="http://schemas.microsoft.com/office/drawing/2014/main" id="{023F7FFF-8730-4CF5-A50D-4AC8B4CC1201}"/>
              </a:ext>
            </a:extLst>
          </p:cNvPr>
          <p:cNvSpPr>
            <a:spLocks noGrp="1"/>
          </p:cNvSpPr>
          <p:nvPr>
            <p:ph type="title"/>
          </p:nvPr>
        </p:nvSpPr>
        <p:spPr/>
        <p:txBody>
          <a:bodyPr/>
          <a:lstStyle/>
          <a:p>
            <a:r>
              <a:rPr lang="es-CO" dirty="0">
                <a:latin typeface="Candara"/>
              </a:rPr>
              <a:t>Buenas prácticas para mejorar la función pública y prevenir la corrupción</a:t>
            </a:r>
            <a:endParaRPr lang="es-CO" dirty="0"/>
          </a:p>
        </p:txBody>
      </p:sp>
      <p:sp>
        <p:nvSpPr>
          <p:cNvPr id="6" name="McK 3. Unit of measure">
            <a:extLst>
              <a:ext uri="{FF2B5EF4-FFF2-40B4-BE49-F238E27FC236}">
                <a16:creationId xmlns:a16="http://schemas.microsoft.com/office/drawing/2014/main" id="{EDF6C50B-2456-4767-BD74-AE63193173D8}"/>
              </a:ext>
            </a:extLst>
          </p:cNvPr>
          <p:cNvSpPr txBox="1">
            <a:spLocks noChangeArrowheads="1"/>
          </p:cNvSpPr>
          <p:nvPr>
            <p:custDataLst>
              <p:tags r:id="rId1"/>
            </p:custDataLst>
          </p:nvPr>
        </p:nvSpPr>
        <p:spPr bwMode="auto">
          <a:xfrm>
            <a:off x="305296" y="121379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419" altLang="es-CO" sz="1600" dirty="0">
                <a:solidFill>
                  <a:srgbClr val="0563C1"/>
                </a:solidFill>
                <a:latin typeface="Candara" panose="020E0502030303020204" pitchFamily="34" charset="0"/>
                <a:ea typeface="Times New Roman" panose="02020603050405020304" pitchFamily="18" charset="0"/>
              </a:rPr>
              <a:t>Compromiso expreso por la transparencia</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47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7361BD-6DA0-47E5-8286-AF9FC1AC3760}"/>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14</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3DB176E6-D69C-40E8-804D-B33AFE372074}"/>
              </a:ext>
            </a:extLst>
          </p:cNvPr>
          <p:cNvSpPr>
            <a:spLocks noGrp="1"/>
          </p:cNvSpPr>
          <p:nvPr>
            <p:ph type="title"/>
          </p:nvPr>
        </p:nvSpPr>
        <p:spPr/>
        <p:txBody>
          <a:bodyPr/>
          <a:lstStyle/>
          <a:p>
            <a:r>
              <a:rPr lang="es-CO" dirty="0">
                <a:latin typeface="Candara"/>
              </a:rPr>
              <a:t>Buenas prácticas para mejorar la función pública y prevenir la corrupción</a:t>
            </a:r>
            <a:endParaRPr lang="es-CO" dirty="0"/>
          </a:p>
        </p:txBody>
      </p:sp>
      <p:sp>
        <p:nvSpPr>
          <p:cNvPr id="4" name="McK 3. Unit of measure">
            <a:extLst>
              <a:ext uri="{FF2B5EF4-FFF2-40B4-BE49-F238E27FC236}">
                <a16:creationId xmlns:a16="http://schemas.microsoft.com/office/drawing/2014/main" id="{85333784-328C-48CD-904F-F058B45C72D7}"/>
              </a:ext>
            </a:extLst>
          </p:cNvPr>
          <p:cNvSpPr txBox="1">
            <a:spLocks noChangeArrowheads="1"/>
          </p:cNvSpPr>
          <p:nvPr>
            <p:custDataLst>
              <p:tags r:id="rId1"/>
            </p:custDataLst>
          </p:nvPr>
        </p:nvSpPr>
        <p:spPr bwMode="auto">
          <a:xfrm>
            <a:off x="305296" y="121379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419" altLang="es-CO" sz="1600" dirty="0">
                <a:solidFill>
                  <a:srgbClr val="0563C1"/>
                </a:solidFill>
                <a:latin typeface="Candara" panose="020E0502030303020204" pitchFamily="34" charset="0"/>
                <a:ea typeface="Times New Roman" panose="02020603050405020304" pitchFamily="18" charset="0"/>
              </a:rPr>
              <a:t>Fortalecimiento institucional</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BC2F6C32-C885-4085-89DD-A4B4A561804D}"/>
              </a:ext>
            </a:extLst>
          </p:cNvPr>
          <p:cNvSpPr/>
          <p:nvPr/>
        </p:nvSpPr>
        <p:spPr>
          <a:xfrm>
            <a:off x="286246" y="1801227"/>
            <a:ext cx="8387854" cy="667106"/>
          </a:xfrm>
          <a:prstGeom prst="rect">
            <a:avLst/>
          </a:prstGeom>
        </p:spPr>
        <p:txBody>
          <a:bodyPr wrap="square">
            <a:spAutoFit/>
          </a:bodyPr>
          <a:lstStyle/>
          <a:p>
            <a:pPr marL="285750" indent="-285750">
              <a:lnSpc>
                <a:spcPct val="106000"/>
              </a:lnSpc>
              <a:spcBef>
                <a:spcPts val="200"/>
              </a:spcBef>
              <a:spcAft>
                <a:spcPts val="0"/>
              </a:spcAft>
              <a:buFont typeface="Arial" panose="020B0604020202020204" pitchFamily="34" charset="0"/>
              <a:buChar char="•"/>
            </a:pPr>
            <a:r>
              <a:rPr lang="es-ES"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Recursos humanos suficientes, tanto en número como en destrezas para planear y llevar a cabo procesos de contratación y herramientas electrónicas apropiadas. </a:t>
            </a:r>
          </a:p>
        </p:txBody>
      </p:sp>
      <p:sp>
        <p:nvSpPr>
          <p:cNvPr id="8" name="Rectángulo 7">
            <a:extLst>
              <a:ext uri="{FF2B5EF4-FFF2-40B4-BE49-F238E27FC236}">
                <a16:creationId xmlns:a16="http://schemas.microsoft.com/office/drawing/2014/main" id="{821595BC-B305-4F90-89E0-FD2131D2F346}"/>
              </a:ext>
            </a:extLst>
          </p:cNvPr>
          <p:cNvSpPr/>
          <p:nvPr/>
        </p:nvSpPr>
        <p:spPr>
          <a:xfrm>
            <a:off x="3072059" y="3928153"/>
            <a:ext cx="533400" cy="32385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highlight>
                  <a:srgbClr val="00CC99"/>
                </a:highlight>
              </a:rPr>
              <a:t>60</a:t>
            </a:r>
            <a:endParaRPr lang="es-CO" dirty="0">
              <a:highlight>
                <a:srgbClr val="00CC99"/>
              </a:highlight>
            </a:endParaRPr>
          </a:p>
        </p:txBody>
      </p:sp>
      <p:sp>
        <p:nvSpPr>
          <p:cNvPr id="9" name="Rectángulo 8">
            <a:extLst>
              <a:ext uri="{FF2B5EF4-FFF2-40B4-BE49-F238E27FC236}">
                <a16:creationId xmlns:a16="http://schemas.microsoft.com/office/drawing/2014/main" id="{776FCC2F-27A9-473B-B09C-39DC40C05883}"/>
              </a:ext>
            </a:extLst>
          </p:cNvPr>
          <p:cNvSpPr/>
          <p:nvPr/>
        </p:nvSpPr>
        <p:spPr>
          <a:xfrm>
            <a:off x="5631683" y="2910223"/>
            <a:ext cx="616717" cy="1364683"/>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2">
                    <a:lumMod val="50000"/>
                  </a:schemeClr>
                </a:solidFill>
              </a:rPr>
              <a:t>246</a:t>
            </a:r>
          </a:p>
          <a:p>
            <a:pPr algn="ctr"/>
            <a:endParaRPr lang="es-419" b="1" dirty="0"/>
          </a:p>
          <a:p>
            <a:pPr algn="ctr"/>
            <a:endParaRPr lang="es-419" b="1" dirty="0"/>
          </a:p>
          <a:p>
            <a:pPr algn="ctr"/>
            <a:endParaRPr lang="es-CO" b="1" dirty="0"/>
          </a:p>
        </p:txBody>
      </p:sp>
      <p:sp>
        <p:nvSpPr>
          <p:cNvPr id="10" name="CuadroTexto 9">
            <a:extLst>
              <a:ext uri="{FF2B5EF4-FFF2-40B4-BE49-F238E27FC236}">
                <a16:creationId xmlns:a16="http://schemas.microsoft.com/office/drawing/2014/main" id="{0E207A3C-1BD0-416B-9DDC-BB0D96BA5477}"/>
              </a:ext>
            </a:extLst>
          </p:cNvPr>
          <p:cNvSpPr txBox="1"/>
          <p:nvPr/>
        </p:nvSpPr>
        <p:spPr>
          <a:xfrm>
            <a:off x="2229345" y="4337766"/>
            <a:ext cx="2218829" cy="646331"/>
          </a:xfrm>
          <a:prstGeom prst="rect">
            <a:avLst/>
          </a:prstGeom>
          <a:noFill/>
        </p:spPr>
        <p:txBody>
          <a:bodyPr wrap="square" rtlCol="0">
            <a:spAutoFit/>
          </a:bodyPr>
          <a:lstStyle/>
          <a:p>
            <a:r>
              <a:rPr lang="es-419" dirty="0"/>
              <a:t>Planta de personal INCO 2003 - 2011</a:t>
            </a:r>
            <a:endParaRPr lang="es-CO" dirty="0"/>
          </a:p>
        </p:txBody>
      </p:sp>
      <p:sp>
        <p:nvSpPr>
          <p:cNvPr id="11" name="Rectángulo 10">
            <a:extLst>
              <a:ext uri="{FF2B5EF4-FFF2-40B4-BE49-F238E27FC236}">
                <a16:creationId xmlns:a16="http://schemas.microsoft.com/office/drawing/2014/main" id="{6269B2B0-EE36-41F5-AE30-87C640845C50}"/>
              </a:ext>
            </a:extLst>
          </p:cNvPr>
          <p:cNvSpPr/>
          <p:nvPr/>
        </p:nvSpPr>
        <p:spPr>
          <a:xfrm>
            <a:off x="4943493" y="4337766"/>
            <a:ext cx="2200257" cy="646331"/>
          </a:xfrm>
          <a:prstGeom prst="rect">
            <a:avLst/>
          </a:prstGeom>
        </p:spPr>
        <p:txBody>
          <a:bodyPr wrap="square">
            <a:spAutoFit/>
          </a:bodyPr>
          <a:lstStyle/>
          <a:p>
            <a:r>
              <a:rPr lang="es-419" dirty="0"/>
              <a:t>Planta de personal ANI 2012 – 2017</a:t>
            </a:r>
            <a:endParaRPr lang="es-CO" dirty="0"/>
          </a:p>
        </p:txBody>
      </p:sp>
      <p:sp>
        <p:nvSpPr>
          <p:cNvPr id="12" name="Flecha: a la derecha 11">
            <a:extLst>
              <a:ext uri="{FF2B5EF4-FFF2-40B4-BE49-F238E27FC236}">
                <a16:creationId xmlns:a16="http://schemas.microsoft.com/office/drawing/2014/main" id="{55CB2D44-423B-4A0C-AE67-4FE58D2F58E4}"/>
              </a:ext>
            </a:extLst>
          </p:cNvPr>
          <p:cNvSpPr/>
          <p:nvPr/>
        </p:nvSpPr>
        <p:spPr>
          <a:xfrm rot="20562362">
            <a:off x="4210050" y="3524250"/>
            <a:ext cx="533400" cy="309303"/>
          </a:xfrm>
          <a:prstGeom prst="rightArrow">
            <a:avLst/>
          </a:prstGeom>
          <a:solidFill>
            <a:srgbClr val="244061"/>
          </a:solidFill>
          <a:ln>
            <a:solidFill>
              <a:srgbClr val="24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3555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FB334CC-A5C2-479D-B8FB-DA42D7376F7A}"/>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15</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4A22F4E1-F0FE-45F6-860A-7017A540C7E1}"/>
              </a:ext>
            </a:extLst>
          </p:cNvPr>
          <p:cNvSpPr>
            <a:spLocks noGrp="1"/>
          </p:cNvSpPr>
          <p:nvPr>
            <p:ph type="title"/>
          </p:nvPr>
        </p:nvSpPr>
        <p:spPr/>
        <p:txBody>
          <a:bodyPr/>
          <a:lstStyle/>
          <a:p>
            <a:r>
              <a:rPr lang="es-CO" dirty="0">
                <a:latin typeface="Candara"/>
              </a:rPr>
              <a:t>Buenas prácticas para mejorar la función pública y prevenir la corrupción</a:t>
            </a:r>
            <a:endParaRPr lang="es-CO" dirty="0"/>
          </a:p>
        </p:txBody>
      </p:sp>
      <p:sp>
        <p:nvSpPr>
          <p:cNvPr id="9" name="Rectángulo 8">
            <a:extLst>
              <a:ext uri="{FF2B5EF4-FFF2-40B4-BE49-F238E27FC236}">
                <a16:creationId xmlns:a16="http://schemas.microsoft.com/office/drawing/2014/main" id="{9AD87D74-3560-4018-BA6E-A79DE852F012}"/>
              </a:ext>
            </a:extLst>
          </p:cNvPr>
          <p:cNvSpPr/>
          <p:nvPr/>
        </p:nvSpPr>
        <p:spPr>
          <a:xfrm>
            <a:off x="196598" y="1842098"/>
            <a:ext cx="8595361" cy="4348242"/>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ES" dirty="0"/>
              <a:t>El reconocimiento a la ANI por las publicaciones especializadas P3 a la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“mejor agencia gubernamental de APP” </a:t>
            </a:r>
            <a:r>
              <a:rPr lang="es-ES" dirty="0"/>
              <a:t>en el continente en 2014 y </a:t>
            </a:r>
            <a:r>
              <a:rPr lang="es-ES" dirty="0" err="1"/>
              <a:t>World</a:t>
            </a:r>
            <a:r>
              <a:rPr lang="es-ES" dirty="0"/>
              <a:t> </a:t>
            </a:r>
            <a:r>
              <a:rPr lang="es-ES" dirty="0" err="1"/>
              <a:t>Finance</a:t>
            </a:r>
            <a:r>
              <a:rPr lang="es-ES" dirty="0"/>
              <a:t> con el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Project </a:t>
            </a:r>
            <a:r>
              <a:rPr lang="es-ES" sz="3200" dirty="0" err="1">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Finance</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s-ES" sz="3200" dirty="0" err="1">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Deal</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s-ES" sz="3200" dirty="0" err="1">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of</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s-ES" sz="3200" dirty="0" err="1">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the</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s-ES" sz="3200" dirty="0" err="1">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Year</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2013” </a:t>
            </a:r>
            <a:r>
              <a:rPr lang="es-ES" dirty="0"/>
              <a:t>por la estructuración de los proyectos de Autopistas de la Prosperidad (parte del programa 4G).</a:t>
            </a:r>
            <a:endParaRPr lang="es-CO" dirty="0"/>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En 2016 la ANI fue reconocida por </a:t>
            </a:r>
            <a:r>
              <a:rPr lang="es-ES" i="1" dirty="0">
                <a:latin typeface="Calibri" panose="020F0502020204030204" pitchFamily="34" charset="0"/>
                <a:ea typeface="Calibri" panose="020F0502020204030204" pitchFamily="34" charset="0"/>
                <a:cs typeface="Times New Roman" panose="02020603050405020304" pitchFamily="18" charset="0"/>
              </a:rPr>
              <a:t>Microsoft</a:t>
            </a:r>
            <a:r>
              <a:rPr lang="es-ES" dirty="0">
                <a:latin typeface="Calibri" panose="020F0502020204030204" pitchFamily="34" charset="0"/>
                <a:ea typeface="Calibri" panose="020F0502020204030204" pitchFamily="34" charset="0"/>
                <a:cs typeface="Times New Roman" panose="02020603050405020304" pitchFamily="18" charset="0"/>
              </a:rPr>
              <a:t> como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caso de éxito </a:t>
            </a:r>
            <a:r>
              <a:rPr lang="es-ES" dirty="0">
                <a:latin typeface="Calibri" panose="020F0502020204030204" pitchFamily="34" charset="0"/>
                <a:ea typeface="Calibri" panose="020F0502020204030204" pitchFamily="34" charset="0"/>
                <a:cs typeface="Times New Roman" panose="02020603050405020304" pitchFamily="18" charset="0"/>
              </a:rPr>
              <a:t>la implementación de la herramienta de seguimiento de proyectos de APP de carreteras.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La Agencia obtuvo la </a:t>
            </a:r>
            <a:r>
              <a:rPr lang="es-ES"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certificación de calidad </a:t>
            </a:r>
            <a:r>
              <a:rPr lang="es-ES" dirty="0">
                <a:latin typeface="Calibri" panose="020F0502020204030204" pitchFamily="34" charset="0"/>
                <a:ea typeface="Calibri" panose="020F0502020204030204" pitchFamily="34" charset="0"/>
                <a:cs typeface="Times New Roman" panose="02020603050405020304" pitchFamily="18" charset="0"/>
              </a:rPr>
              <a:t>conforme a las normas ISO 9001:2008 y NTC GP 1000:2009 en octubre de 2015.</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McK 3. Unit of measure">
            <a:extLst>
              <a:ext uri="{FF2B5EF4-FFF2-40B4-BE49-F238E27FC236}">
                <a16:creationId xmlns:a16="http://schemas.microsoft.com/office/drawing/2014/main" id="{FC10EFCF-D0E4-4678-915C-1B3CD9312A0F}"/>
              </a:ext>
            </a:extLst>
          </p:cNvPr>
          <p:cNvSpPr txBox="1">
            <a:spLocks noChangeArrowheads="1"/>
          </p:cNvSpPr>
          <p:nvPr>
            <p:custDataLst>
              <p:tags r:id="rId1"/>
            </p:custDataLst>
          </p:nvPr>
        </p:nvSpPr>
        <p:spPr bwMode="auto">
          <a:xfrm>
            <a:off x="305296" y="121379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419" altLang="es-CO" sz="1600" dirty="0">
                <a:solidFill>
                  <a:srgbClr val="0563C1"/>
                </a:solidFill>
                <a:latin typeface="Candara" panose="020E0502030303020204" pitchFamily="34" charset="0"/>
                <a:ea typeface="Times New Roman" panose="02020603050405020304" pitchFamily="18" charset="0"/>
              </a:rPr>
              <a:t>Fortalecimiento institucional</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68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7" name="think-cell Slide" r:id="rId9" imgW="270" imgH="270" progId="TCLayout.ActiveDocument.1">
                  <p:embed/>
                </p:oleObj>
              </mc:Choice>
              <mc:Fallback>
                <p:oleObj name="think-cell Slide" r:id="rId9" imgW="270" imgH="270" progId="TCLayout.ActiveDocument.1">
                  <p:embed/>
                  <p:pic>
                    <p:nvPicPr>
                      <p:cNvPr id="7" name="Object 6"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4" name="Rectangle 23"/>
          <p:cNvSpPr/>
          <p:nvPr>
            <p:custDataLst>
              <p:tags r:id="rId3"/>
            </p:custDataLst>
          </p:nvPr>
        </p:nvSpPr>
        <p:spPr>
          <a:xfrm>
            <a:off x="1632743" y="3726180"/>
            <a:ext cx="6110873" cy="7696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3" name="Title 2"/>
          <p:cNvSpPr>
            <a:spLocks noGrp="1"/>
          </p:cNvSpPr>
          <p:nvPr>
            <p:ph type="title"/>
            <p:custDataLst>
              <p:tags r:id="rId4"/>
            </p:custDataLst>
          </p:nvPr>
        </p:nvSpPr>
        <p:spPr/>
        <p:txBody>
          <a:bodyPr/>
          <a:lstStyle/>
          <a:p>
            <a:r>
              <a:rPr lang="es-ES" dirty="0"/>
              <a:t>Agenda</a:t>
            </a:r>
            <a:endParaRPr lang="en-US" dirty="0"/>
          </a:p>
        </p:txBody>
      </p:sp>
      <p:sp>
        <p:nvSpPr>
          <p:cNvPr id="5" name="TextBox 4"/>
          <p:cNvSpPr txBox="1"/>
          <p:nvPr>
            <p:custDataLst>
              <p:tags r:id="rId5"/>
            </p:custDataLst>
          </p:nvPr>
        </p:nvSpPr>
        <p:spPr>
          <a:xfrm>
            <a:off x="1625600" y="2082800"/>
            <a:ext cx="5892800" cy="3139321"/>
          </a:xfrm>
          <a:prstGeom prst="rect">
            <a:avLst/>
          </a:prstGeom>
          <a:noFill/>
        </p:spPr>
        <p:txBody>
          <a:bodyPr wrap="square" lIns="0" tIns="0" rIns="0" bIns="0" rtlCol="0">
            <a:spAutoFit/>
          </a:bodyPr>
          <a:lstStyle/>
          <a:p>
            <a:pPr marL="228600" indent="-228600">
              <a:spcBef>
                <a:spcPts val="1200"/>
              </a:spcBef>
              <a:spcAft>
                <a:spcPts val="1200"/>
              </a:spcAft>
              <a:buClr>
                <a:schemeClr val="accent2"/>
              </a:buClr>
              <a:buSzPct val="120000"/>
              <a:buFont typeface="Arial" pitchFamily="34" charset="0"/>
              <a:buChar char="•"/>
            </a:pPr>
            <a:r>
              <a:rPr lang="es-ES" b="1" dirty="0">
                <a:latin typeface="Candara"/>
                <a:sym typeface="Candara"/>
              </a:rPr>
              <a:t>Acciones de transparencia para el acceso a información pública.</a:t>
            </a:r>
          </a:p>
          <a:p>
            <a:pPr marL="228600" indent="-228600">
              <a:spcBef>
                <a:spcPts val="1200"/>
              </a:spcBef>
              <a:spcAft>
                <a:spcPts val="1200"/>
              </a:spcAft>
              <a:buClr>
                <a:schemeClr val="accent2"/>
              </a:buClr>
              <a:buSzPct val="120000"/>
              <a:buFont typeface="Arial" pitchFamily="34" charset="0"/>
              <a:buChar char="•"/>
            </a:pPr>
            <a:r>
              <a:rPr lang="es-CO" b="1" dirty="0">
                <a:latin typeface="Candara"/>
              </a:rPr>
              <a:t>Buenas prácticas para mejorar la función pública y prevenir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t>Aumentar la incidencia del control social en la prevención de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latin typeface="Candara"/>
              </a:rPr>
              <a:t>Promover la integridad y la cultura de la legalidad en el Estado y la sociedad.</a:t>
            </a:r>
            <a:endParaRPr lang="en-US" b="1" dirty="0">
              <a:latin typeface="Candara"/>
              <a:sym typeface="Candara"/>
            </a:endParaRPr>
          </a:p>
        </p:txBody>
      </p:sp>
      <p:sp>
        <p:nvSpPr>
          <p:cNvPr id="9" name="Rounded Rectangle 8"/>
          <p:cNvSpPr/>
          <p:nvPr>
            <p:custDataLst>
              <p:tags r:id="rId6"/>
            </p:custDataLst>
          </p:nvPr>
        </p:nvSpPr>
        <p:spPr>
          <a:xfrm rot="8100000">
            <a:off x="1457421" y="3803534"/>
            <a:ext cx="275396" cy="275396"/>
          </a:xfrm>
          <a:custGeom>
            <a:avLst/>
            <a:gdLst>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832553 w 999068"/>
              <a:gd name="connsiteY5" fmla="*/ 999068 h 999068"/>
              <a:gd name="connsiteX6" fmla="*/ 166515 w 999068"/>
              <a:gd name="connsiteY6" fmla="*/ 999068 h 999068"/>
              <a:gd name="connsiteX7" fmla="*/ 0 w 999068"/>
              <a:gd name="connsiteY7" fmla="*/ 832553 h 999068"/>
              <a:gd name="connsiteX8" fmla="*/ 0 w 999068"/>
              <a:gd name="connsiteY8"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166515 w 999068"/>
              <a:gd name="connsiteY5" fmla="*/ 999068 h 999068"/>
              <a:gd name="connsiteX6" fmla="*/ 0 w 999068"/>
              <a:gd name="connsiteY6" fmla="*/ 832553 h 999068"/>
              <a:gd name="connsiteX7" fmla="*/ 0 w 999068"/>
              <a:gd name="connsiteY7"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166515 w 999068"/>
              <a:gd name="connsiteY4" fmla="*/ 999068 h 999068"/>
              <a:gd name="connsiteX5" fmla="*/ 0 w 999068"/>
              <a:gd name="connsiteY5" fmla="*/ 832553 h 999068"/>
              <a:gd name="connsiteX6" fmla="*/ 0 w 999068"/>
              <a:gd name="connsiteY6" fmla="*/ 166515 h 99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068" h="999068">
                <a:moveTo>
                  <a:pt x="0" y="166515"/>
                </a:moveTo>
                <a:cubicBezTo>
                  <a:pt x="0" y="74551"/>
                  <a:pt x="74551" y="0"/>
                  <a:pt x="166515" y="0"/>
                </a:cubicBezTo>
                <a:lnTo>
                  <a:pt x="832553" y="0"/>
                </a:lnTo>
                <a:cubicBezTo>
                  <a:pt x="924517" y="0"/>
                  <a:pt x="999068" y="74551"/>
                  <a:pt x="999068" y="166515"/>
                </a:cubicBezTo>
                <a:lnTo>
                  <a:pt x="166515" y="999068"/>
                </a:lnTo>
                <a:cubicBezTo>
                  <a:pt x="74551" y="999068"/>
                  <a:pt x="0" y="924517"/>
                  <a:pt x="0" y="832553"/>
                </a:cubicBezTo>
                <a:lnTo>
                  <a:pt x="0" y="166515"/>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330897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7ECB707-4095-4491-A428-B44A2DD0279B}"/>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17</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25923154-4E9F-4250-9065-D0F5DEEA318D}"/>
              </a:ext>
            </a:extLst>
          </p:cNvPr>
          <p:cNvSpPr>
            <a:spLocks noGrp="1"/>
          </p:cNvSpPr>
          <p:nvPr>
            <p:ph type="title"/>
          </p:nvPr>
        </p:nvSpPr>
        <p:spPr/>
        <p:txBody>
          <a:bodyPr/>
          <a:lstStyle/>
          <a:p>
            <a:r>
              <a:rPr lang="es-ES" dirty="0"/>
              <a:t>Aumentar la incidencia del control social en la prevención de la corrupción</a:t>
            </a:r>
            <a:endParaRPr lang="es-CO" dirty="0"/>
          </a:p>
        </p:txBody>
      </p:sp>
      <p:sp>
        <p:nvSpPr>
          <p:cNvPr id="4" name="Rectángulo 3">
            <a:extLst>
              <a:ext uri="{FF2B5EF4-FFF2-40B4-BE49-F238E27FC236}">
                <a16:creationId xmlns:a16="http://schemas.microsoft.com/office/drawing/2014/main" id="{E8805444-4DFB-4107-B4CC-8A9B92BF16FB}"/>
              </a:ext>
            </a:extLst>
          </p:cNvPr>
          <p:cNvSpPr/>
          <p:nvPr/>
        </p:nvSpPr>
        <p:spPr>
          <a:xfrm>
            <a:off x="286245" y="1662804"/>
            <a:ext cx="8595361" cy="671915"/>
          </a:xfrm>
          <a:prstGeom prst="rect">
            <a:avLst/>
          </a:prstGeom>
        </p:spPr>
        <p:txBody>
          <a:bodyPr wrap="square">
            <a:spAutoFit/>
          </a:bodyPr>
          <a:lstStyle/>
          <a:p>
            <a:pPr marL="171450" indent="-171450" algn="just">
              <a:lnSpc>
                <a:spcPct val="107000"/>
              </a:lnSpc>
              <a:spcAft>
                <a:spcPts val="800"/>
              </a:spcAft>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El compromiso por la rendición de cuentas ha llevado a un incremento de los espacios de participación.</a:t>
            </a:r>
          </a:p>
        </p:txBody>
      </p:sp>
      <p:sp>
        <p:nvSpPr>
          <p:cNvPr id="5" name="McK 3. Unit of measure">
            <a:extLst>
              <a:ext uri="{FF2B5EF4-FFF2-40B4-BE49-F238E27FC236}">
                <a16:creationId xmlns:a16="http://schemas.microsoft.com/office/drawing/2014/main" id="{A587B024-0F8D-4A21-B6AB-8242F9E94F3A}"/>
              </a:ext>
            </a:extLst>
          </p:cNvPr>
          <p:cNvSpPr txBox="1">
            <a:spLocks noChangeArrowheads="1"/>
          </p:cNvSpPr>
          <p:nvPr>
            <p:custDataLst>
              <p:tags r:id="rId1"/>
            </p:custDataLst>
          </p:nvPr>
        </p:nvSpPr>
        <p:spPr bwMode="auto">
          <a:xfrm>
            <a:off x="305296" y="1213796"/>
            <a:ext cx="8152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fontAlgn="base">
              <a:spcBef>
                <a:spcPct val="0"/>
              </a:spcBef>
              <a:spcAft>
                <a:spcPct val="0"/>
              </a:spcAft>
              <a:tabLst>
                <a:tab pos="838200" algn="l"/>
                <a:tab pos="5605463" algn="r"/>
              </a:tabLst>
            </a:pPr>
            <a:r>
              <a:rPr lang="es-419" sz="1600" dirty="0">
                <a:solidFill>
                  <a:srgbClr val="0563C1"/>
                </a:solidFill>
                <a:latin typeface="Candara" panose="020E0502030303020204" pitchFamily="34" charset="0"/>
                <a:ea typeface="Times New Roman" panose="02020603050405020304" pitchFamily="18" charset="0"/>
                <a:cs typeface="Times New Roman" panose="02020603050405020304" pitchFamily="18" charset="0"/>
              </a:rPr>
              <a:t>Rendición de cuentas</a:t>
            </a:r>
            <a:endParaRPr lang="es-CO" sz="1600" dirty="0">
              <a:solidFill>
                <a:srgbClr val="2E74B5"/>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13" name="Flecha: a la derecha 12">
            <a:extLst>
              <a:ext uri="{FF2B5EF4-FFF2-40B4-BE49-F238E27FC236}">
                <a16:creationId xmlns:a16="http://schemas.microsoft.com/office/drawing/2014/main" id="{DE4F03FC-3334-4DEA-8A40-97667CA363E4}"/>
              </a:ext>
            </a:extLst>
          </p:cNvPr>
          <p:cNvSpPr/>
          <p:nvPr/>
        </p:nvSpPr>
        <p:spPr>
          <a:xfrm rot="20562362">
            <a:off x="4029399" y="3430656"/>
            <a:ext cx="533400" cy="309303"/>
          </a:xfrm>
          <a:prstGeom prst="rightArrow">
            <a:avLst/>
          </a:prstGeom>
          <a:solidFill>
            <a:srgbClr val="244061"/>
          </a:solidFill>
          <a:ln>
            <a:solidFill>
              <a:srgbClr val="24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6" name="Gráfico 15">
            <a:extLst>
              <a:ext uri="{FF2B5EF4-FFF2-40B4-BE49-F238E27FC236}">
                <a16:creationId xmlns:a16="http://schemas.microsoft.com/office/drawing/2014/main" id="{151AB1EC-0A2B-4FF9-9457-96DD37895102}"/>
              </a:ext>
            </a:extLst>
          </p:cNvPr>
          <p:cNvGraphicFramePr/>
          <p:nvPr>
            <p:extLst>
              <p:ext uri="{D42A27DB-BD31-4B8C-83A1-F6EECF244321}">
                <p14:modId xmlns:p14="http://schemas.microsoft.com/office/powerpoint/2010/main" val="4144082346"/>
              </p:ext>
            </p:extLst>
          </p:nvPr>
        </p:nvGraphicFramePr>
        <p:xfrm>
          <a:off x="2241564" y="2270343"/>
          <a:ext cx="5295900" cy="2622809"/>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ángulo 16">
            <a:extLst>
              <a:ext uri="{FF2B5EF4-FFF2-40B4-BE49-F238E27FC236}">
                <a16:creationId xmlns:a16="http://schemas.microsoft.com/office/drawing/2014/main" id="{B6984AAD-7EE7-402F-985F-0C3E0CE1FCC4}"/>
              </a:ext>
            </a:extLst>
          </p:cNvPr>
          <p:cNvSpPr/>
          <p:nvPr/>
        </p:nvSpPr>
        <p:spPr>
          <a:xfrm>
            <a:off x="305296" y="5009979"/>
            <a:ext cx="8576310" cy="1508362"/>
          </a:xfrm>
          <a:prstGeom prst="rect">
            <a:avLst/>
          </a:prstGeom>
        </p:spPr>
        <p:txBody>
          <a:bodyPr wrap="square">
            <a:spAutoFit/>
          </a:bodyPr>
          <a:lstStyle/>
          <a:p>
            <a:pPr marL="171450" indent="-171450" algn="just">
              <a:lnSpc>
                <a:spcPct val="107000"/>
              </a:lnSpc>
              <a:spcAft>
                <a:spcPts val="800"/>
              </a:spcAft>
              <a:buFont typeface="Arial" panose="020B0604020202020204" pitchFamily="34" charset="0"/>
              <a:buChar char="•"/>
            </a:pPr>
            <a:r>
              <a:rPr lang="es-CO" b="1" dirty="0"/>
              <a:t>Bogotá, 31 de agosto de 2016.</a:t>
            </a:r>
            <a:r>
              <a:rPr lang="es-CO" dirty="0"/>
              <a:t> - La Agencia Nacional de Infraestructura (ANI), recibió una </a:t>
            </a:r>
            <a:r>
              <a:rPr lang="es-CO" sz="32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Mención de Honor </a:t>
            </a:r>
            <a:r>
              <a:rPr lang="es-CO" dirty="0"/>
              <a:t>que la cataloga como una de las 10 mejores entidades públicas con buenas prácticas de Rendición de Cuentas en Colombia, al construir espacios de confianza y paz.</a:t>
            </a:r>
            <a:r>
              <a:rPr lang="es-ES"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728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61" name="think-cell Slide" r:id="rId9" imgW="270" imgH="270" progId="TCLayout.ActiveDocument.1">
                  <p:embed/>
                </p:oleObj>
              </mc:Choice>
              <mc:Fallback>
                <p:oleObj name="think-cell Slide" r:id="rId9" imgW="270" imgH="270" progId="TCLayout.ActiveDocument.1">
                  <p:embed/>
                  <p:pic>
                    <p:nvPicPr>
                      <p:cNvPr id="7" name="Object 6"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4" name="Rectangle 23"/>
          <p:cNvSpPr/>
          <p:nvPr>
            <p:custDataLst>
              <p:tags r:id="rId3"/>
            </p:custDataLst>
          </p:nvPr>
        </p:nvSpPr>
        <p:spPr>
          <a:xfrm>
            <a:off x="1632743" y="4564380"/>
            <a:ext cx="6110873" cy="7696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3" name="Title 2"/>
          <p:cNvSpPr>
            <a:spLocks noGrp="1"/>
          </p:cNvSpPr>
          <p:nvPr>
            <p:ph type="title"/>
            <p:custDataLst>
              <p:tags r:id="rId4"/>
            </p:custDataLst>
          </p:nvPr>
        </p:nvSpPr>
        <p:spPr/>
        <p:txBody>
          <a:bodyPr/>
          <a:lstStyle/>
          <a:p>
            <a:r>
              <a:rPr lang="es-ES" dirty="0"/>
              <a:t>Agenda</a:t>
            </a:r>
            <a:endParaRPr lang="en-US" dirty="0"/>
          </a:p>
        </p:txBody>
      </p:sp>
      <p:sp>
        <p:nvSpPr>
          <p:cNvPr id="5" name="TextBox 4"/>
          <p:cNvSpPr txBox="1"/>
          <p:nvPr>
            <p:custDataLst>
              <p:tags r:id="rId5"/>
            </p:custDataLst>
          </p:nvPr>
        </p:nvSpPr>
        <p:spPr>
          <a:xfrm>
            <a:off x="1625600" y="2082800"/>
            <a:ext cx="5892800" cy="3139321"/>
          </a:xfrm>
          <a:prstGeom prst="rect">
            <a:avLst/>
          </a:prstGeom>
          <a:noFill/>
        </p:spPr>
        <p:txBody>
          <a:bodyPr wrap="square" lIns="0" tIns="0" rIns="0" bIns="0" rtlCol="0">
            <a:spAutoFit/>
          </a:bodyPr>
          <a:lstStyle/>
          <a:p>
            <a:pPr marL="228600" indent="-228600">
              <a:spcBef>
                <a:spcPts val="1200"/>
              </a:spcBef>
              <a:spcAft>
                <a:spcPts val="1200"/>
              </a:spcAft>
              <a:buClr>
                <a:schemeClr val="accent2"/>
              </a:buClr>
              <a:buSzPct val="120000"/>
              <a:buFont typeface="Arial" pitchFamily="34" charset="0"/>
              <a:buChar char="•"/>
            </a:pPr>
            <a:r>
              <a:rPr lang="es-ES" b="1" dirty="0">
                <a:latin typeface="Candara"/>
                <a:sym typeface="Candara"/>
              </a:rPr>
              <a:t>Acciones de transparencia para el acceso a información pública.</a:t>
            </a:r>
          </a:p>
          <a:p>
            <a:pPr marL="228600" indent="-228600">
              <a:spcBef>
                <a:spcPts val="1200"/>
              </a:spcBef>
              <a:spcAft>
                <a:spcPts val="1200"/>
              </a:spcAft>
              <a:buClr>
                <a:schemeClr val="accent2"/>
              </a:buClr>
              <a:buSzPct val="120000"/>
              <a:buFont typeface="Arial" pitchFamily="34" charset="0"/>
              <a:buChar char="•"/>
            </a:pPr>
            <a:r>
              <a:rPr lang="es-CO" b="1" dirty="0">
                <a:latin typeface="Candara"/>
              </a:rPr>
              <a:t>Buenas prácticas para mejorar la función pública y prevenir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t>Aumentar la incidencia del control social en la prevención de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latin typeface="Candara"/>
              </a:rPr>
              <a:t>Promover la integridad y la cultura de la legalidad en el Estado y la sociedad.</a:t>
            </a:r>
            <a:endParaRPr lang="en-US" b="1" dirty="0">
              <a:latin typeface="Candara"/>
              <a:sym typeface="Candara"/>
            </a:endParaRPr>
          </a:p>
        </p:txBody>
      </p:sp>
      <p:sp>
        <p:nvSpPr>
          <p:cNvPr id="9" name="Rounded Rectangle 8"/>
          <p:cNvSpPr/>
          <p:nvPr>
            <p:custDataLst>
              <p:tags r:id="rId6"/>
            </p:custDataLst>
          </p:nvPr>
        </p:nvSpPr>
        <p:spPr>
          <a:xfrm rot="8100000">
            <a:off x="1457421" y="4679834"/>
            <a:ext cx="275396" cy="275396"/>
          </a:xfrm>
          <a:custGeom>
            <a:avLst/>
            <a:gdLst>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832553 w 999068"/>
              <a:gd name="connsiteY5" fmla="*/ 999068 h 999068"/>
              <a:gd name="connsiteX6" fmla="*/ 166515 w 999068"/>
              <a:gd name="connsiteY6" fmla="*/ 999068 h 999068"/>
              <a:gd name="connsiteX7" fmla="*/ 0 w 999068"/>
              <a:gd name="connsiteY7" fmla="*/ 832553 h 999068"/>
              <a:gd name="connsiteX8" fmla="*/ 0 w 999068"/>
              <a:gd name="connsiteY8"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166515 w 999068"/>
              <a:gd name="connsiteY5" fmla="*/ 999068 h 999068"/>
              <a:gd name="connsiteX6" fmla="*/ 0 w 999068"/>
              <a:gd name="connsiteY6" fmla="*/ 832553 h 999068"/>
              <a:gd name="connsiteX7" fmla="*/ 0 w 999068"/>
              <a:gd name="connsiteY7"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166515 w 999068"/>
              <a:gd name="connsiteY4" fmla="*/ 999068 h 999068"/>
              <a:gd name="connsiteX5" fmla="*/ 0 w 999068"/>
              <a:gd name="connsiteY5" fmla="*/ 832553 h 999068"/>
              <a:gd name="connsiteX6" fmla="*/ 0 w 999068"/>
              <a:gd name="connsiteY6" fmla="*/ 166515 h 99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068" h="999068">
                <a:moveTo>
                  <a:pt x="0" y="166515"/>
                </a:moveTo>
                <a:cubicBezTo>
                  <a:pt x="0" y="74551"/>
                  <a:pt x="74551" y="0"/>
                  <a:pt x="166515" y="0"/>
                </a:cubicBezTo>
                <a:lnTo>
                  <a:pt x="832553" y="0"/>
                </a:lnTo>
                <a:cubicBezTo>
                  <a:pt x="924517" y="0"/>
                  <a:pt x="999068" y="74551"/>
                  <a:pt x="999068" y="166515"/>
                </a:cubicBezTo>
                <a:lnTo>
                  <a:pt x="166515" y="999068"/>
                </a:lnTo>
                <a:cubicBezTo>
                  <a:pt x="74551" y="999068"/>
                  <a:pt x="0" y="924517"/>
                  <a:pt x="0" y="832553"/>
                </a:cubicBezTo>
                <a:lnTo>
                  <a:pt x="0" y="166515"/>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417855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ADBE228-2931-48F6-B5E9-6BE0DE1CD248}"/>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19</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8670D8C4-9148-433D-A8D8-B1BA5B14BA6E}"/>
              </a:ext>
            </a:extLst>
          </p:cNvPr>
          <p:cNvSpPr>
            <a:spLocks noGrp="1"/>
          </p:cNvSpPr>
          <p:nvPr>
            <p:ph type="title"/>
          </p:nvPr>
        </p:nvSpPr>
        <p:spPr/>
        <p:txBody>
          <a:bodyPr/>
          <a:lstStyle/>
          <a:p>
            <a:r>
              <a:rPr lang="es-ES" dirty="0">
                <a:latin typeface="Candara"/>
              </a:rPr>
              <a:t>Promover la integridad y la cultura de la legalidad en el Estado y la sociedad.</a:t>
            </a:r>
            <a:endParaRPr lang="es-CO" dirty="0">
              <a:latin typeface="Candara"/>
            </a:endParaRPr>
          </a:p>
        </p:txBody>
      </p:sp>
      <p:sp>
        <p:nvSpPr>
          <p:cNvPr id="4" name="Rectángulo 3">
            <a:extLst>
              <a:ext uri="{FF2B5EF4-FFF2-40B4-BE49-F238E27FC236}">
                <a16:creationId xmlns:a16="http://schemas.microsoft.com/office/drawing/2014/main" id="{D645C832-5505-41C9-86B0-43D88A8C8FD6}"/>
              </a:ext>
            </a:extLst>
          </p:cNvPr>
          <p:cNvSpPr/>
          <p:nvPr/>
        </p:nvSpPr>
        <p:spPr>
          <a:xfrm>
            <a:off x="286246" y="1317106"/>
            <a:ext cx="8171954" cy="2445991"/>
          </a:xfrm>
          <a:prstGeom prst="rect">
            <a:avLst/>
          </a:prstGeom>
        </p:spPr>
        <p:txBody>
          <a:bodyPr wrap="square">
            <a:spAutoFit/>
          </a:bodyPr>
          <a:lstStyle/>
          <a:p>
            <a:pPr marL="171450" lvl="2" indent="-171450">
              <a:lnSpc>
                <a:spcPct val="106000"/>
              </a:lnSpc>
              <a:spcBef>
                <a:spcPts val="200"/>
              </a:spcBef>
              <a:spcAft>
                <a:spcPts val="600"/>
              </a:spcAft>
              <a:buFont typeface="Arial" panose="020B0604020202020204" pitchFamily="34" charset="0"/>
              <a:buChar char="•"/>
            </a:pPr>
            <a:r>
              <a:rPr lang="es-ES" sz="20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Código de Ética y valores institucionales.</a:t>
            </a:r>
            <a:endParaRPr lang="es-CO" sz="20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La Agencia cuenta desde 2013 con su Código de Ética y Buen Gobierno el cual es difundido entre los funcionarios. Así mismo en el desarrollo de la planeación </a:t>
            </a:r>
            <a:r>
              <a:rPr lang="es-ES" dirty="0">
                <a:latin typeface="Calibri" panose="020F0502020204030204" pitchFamily="34" charset="0"/>
              </a:rPr>
              <a:t>estratégica</a:t>
            </a:r>
            <a:r>
              <a:rPr lang="es-ES" dirty="0">
                <a:latin typeface="Calibri" panose="020F0502020204030204" pitchFamily="34" charset="0"/>
                <a:ea typeface="Calibri" panose="020F0502020204030204" pitchFamily="34" charset="0"/>
                <a:cs typeface="Times New Roman" panose="02020603050405020304" pitchFamily="18" charset="0"/>
              </a:rPr>
              <a:t> se plantearon los valores institucionales entre los que están la transparencia y la honestidad. </a:t>
            </a: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la página Web se encuentran las capacitaciones y socializaciones realizadas en 2015 y 2016.</a:t>
            </a:r>
          </a:p>
        </p:txBody>
      </p:sp>
      <p:pic>
        <p:nvPicPr>
          <p:cNvPr id="5" name="Imagen 4">
            <a:extLst>
              <a:ext uri="{FF2B5EF4-FFF2-40B4-BE49-F238E27FC236}">
                <a16:creationId xmlns:a16="http://schemas.microsoft.com/office/drawing/2014/main" id="{3BF4A3CC-3343-46B8-9440-D7CAFEA885D2}"/>
              </a:ext>
            </a:extLst>
          </p:cNvPr>
          <p:cNvPicPr>
            <a:picLocks noChangeAspect="1"/>
          </p:cNvPicPr>
          <p:nvPr/>
        </p:nvPicPr>
        <p:blipFill>
          <a:blip r:embed="rId2"/>
          <a:stretch>
            <a:fillRect/>
          </a:stretch>
        </p:blipFill>
        <p:spPr>
          <a:xfrm>
            <a:off x="2400796" y="4081435"/>
            <a:ext cx="3866654" cy="2369906"/>
          </a:xfrm>
          <a:prstGeom prst="rect">
            <a:avLst/>
          </a:prstGeom>
        </p:spPr>
      </p:pic>
      <p:sp>
        <p:nvSpPr>
          <p:cNvPr id="6" name="Elipse 5">
            <a:extLst>
              <a:ext uri="{FF2B5EF4-FFF2-40B4-BE49-F238E27FC236}">
                <a16:creationId xmlns:a16="http://schemas.microsoft.com/office/drawing/2014/main" id="{3701257F-0413-40F3-B3FA-BAEE3506F74C}"/>
              </a:ext>
            </a:extLst>
          </p:cNvPr>
          <p:cNvSpPr/>
          <p:nvPr/>
        </p:nvSpPr>
        <p:spPr>
          <a:xfrm>
            <a:off x="3467100" y="4914900"/>
            <a:ext cx="2324100" cy="11811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7586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1591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4" name="Rectangle 23"/>
          <p:cNvSpPr/>
          <p:nvPr>
            <p:custDataLst>
              <p:tags r:id="rId3"/>
            </p:custDataLst>
          </p:nvPr>
        </p:nvSpPr>
        <p:spPr>
          <a:xfrm>
            <a:off x="1632743" y="1973580"/>
            <a:ext cx="6110873" cy="7696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3" name="Title 2"/>
          <p:cNvSpPr>
            <a:spLocks noGrp="1"/>
          </p:cNvSpPr>
          <p:nvPr>
            <p:ph type="title"/>
            <p:custDataLst>
              <p:tags r:id="rId4"/>
            </p:custDataLst>
          </p:nvPr>
        </p:nvSpPr>
        <p:spPr/>
        <p:txBody>
          <a:bodyPr/>
          <a:lstStyle/>
          <a:p>
            <a:r>
              <a:rPr lang="es-ES" dirty="0"/>
              <a:t>Agenda</a:t>
            </a:r>
            <a:endParaRPr lang="en-US" dirty="0"/>
          </a:p>
        </p:txBody>
      </p:sp>
      <p:sp>
        <p:nvSpPr>
          <p:cNvPr id="5" name="TextBox 4"/>
          <p:cNvSpPr txBox="1"/>
          <p:nvPr>
            <p:custDataLst>
              <p:tags r:id="rId5"/>
            </p:custDataLst>
          </p:nvPr>
        </p:nvSpPr>
        <p:spPr>
          <a:xfrm>
            <a:off x="1625600" y="2082800"/>
            <a:ext cx="5892800" cy="3139321"/>
          </a:xfrm>
          <a:prstGeom prst="rect">
            <a:avLst/>
          </a:prstGeom>
          <a:noFill/>
        </p:spPr>
        <p:txBody>
          <a:bodyPr wrap="square" lIns="0" tIns="0" rIns="0" bIns="0" rtlCol="0">
            <a:spAutoFit/>
          </a:bodyPr>
          <a:lstStyle/>
          <a:p>
            <a:pPr marL="228600" indent="-228600">
              <a:spcBef>
                <a:spcPts val="1200"/>
              </a:spcBef>
              <a:spcAft>
                <a:spcPts val="1200"/>
              </a:spcAft>
              <a:buClr>
                <a:schemeClr val="accent2"/>
              </a:buClr>
              <a:buSzPct val="120000"/>
              <a:buFont typeface="Arial" pitchFamily="34" charset="0"/>
              <a:buChar char="•"/>
            </a:pPr>
            <a:r>
              <a:rPr lang="es-ES" b="1" dirty="0">
                <a:latin typeface="Candara"/>
                <a:sym typeface="Candara"/>
              </a:rPr>
              <a:t>Acciones de transparencia para el acceso a información pública.</a:t>
            </a:r>
          </a:p>
          <a:p>
            <a:pPr marL="228600" indent="-228600">
              <a:spcBef>
                <a:spcPts val="1200"/>
              </a:spcBef>
              <a:spcAft>
                <a:spcPts val="1200"/>
              </a:spcAft>
              <a:buClr>
                <a:schemeClr val="accent2"/>
              </a:buClr>
              <a:buSzPct val="120000"/>
              <a:buFont typeface="Arial" pitchFamily="34" charset="0"/>
              <a:buChar char="•"/>
            </a:pPr>
            <a:r>
              <a:rPr lang="es-CO" b="1" dirty="0">
                <a:latin typeface="Candara"/>
              </a:rPr>
              <a:t>Buenas prácticas para mejorar la función pública y prevenir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t>Aumentar la incidencia del control social en la prevención de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latin typeface="Candara"/>
              </a:rPr>
              <a:t>Promover la integridad y la cultura de la legalidad en el Estado y la sociedad.</a:t>
            </a:r>
            <a:endParaRPr lang="en-US" b="1" dirty="0">
              <a:latin typeface="Candara"/>
              <a:sym typeface="Candara"/>
            </a:endParaRPr>
          </a:p>
        </p:txBody>
      </p:sp>
      <p:sp>
        <p:nvSpPr>
          <p:cNvPr id="9" name="Rounded Rectangle 8"/>
          <p:cNvSpPr/>
          <p:nvPr>
            <p:custDataLst>
              <p:tags r:id="rId6"/>
            </p:custDataLst>
          </p:nvPr>
        </p:nvSpPr>
        <p:spPr>
          <a:xfrm rot="8100000">
            <a:off x="1457421" y="2089034"/>
            <a:ext cx="275396" cy="275396"/>
          </a:xfrm>
          <a:custGeom>
            <a:avLst/>
            <a:gdLst>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832553 w 999068"/>
              <a:gd name="connsiteY5" fmla="*/ 999068 h 999068"/>
              <a:gd name="connsiteX6" fmla="*/ 166515 w 999068"/>
              <a:gd name="connsiteY6" fmla="*/ 999068 h 999068"/>
              <a:gd name="connsiteX7" fmla="*/ 0 w 999068"/>
              <a:gd name="connsiteY7" fmla="*/ 832553 h 999068"/>
              <a:gd name="connsiteX8" fmla="*/ 0 w 999068"/>
              <a:gd name="connsiteY8"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166515 w 999068"/>
              <a:gd name="connsiteY5" fmla="*/ 999068 h 999068"/>
              <a:gd name="connsiteX6" fmla="*/ 0 w 999068"/>
              <a:gd name="connsiteY6" fmla="*/ 832553 h 999068"/>
              <a:gd name="connsiteX7" fmla="*/ 0 w 999068"/>
              <a:gd name="connsiteY7"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166515 w 999068"/>
              <a:gd name="connsiteY4" fmla="*/ 999068 h 999068"/>
              <a:gd name="connsiteX5" fmla="*/ 0 w 999068"/>
              <a:gd name="connsiteY5" fmla="*/ 832553 h 999068"/>
              <a:gd name="connsiteX6" fmla="*/ 0 w 999068"/>
              <a:gd name="connsiteY6" fmla="*/ 166515 h 99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068" h="999068">
                <a:moveTo>
                  <a:pt x="0" y="166515"/>
                </a:moveTo>
                <a:cubicBezTo>
                  <a:pt x="0" y="74551"/>
                  <a:pt x="74551" y="0"/>
                  <a:pt x="166515" y="0"/>
                </a:cubicBezTo>
                <a:lnTo>
                  <a:pt x="832553" y="0"/>
                </a:lnTo>
                <a:cubicBezTo>
                  <a:pt x="924517" y="0"/>
                  <a:pt x="999068" y="74551"/>
                  <a:pt x="999068" y="166515"/>
                </a:cubicBezTo>
                <a:lnTo>
                  <a:pt x="166515" y="999068"/>
                </a:lnTo>
                <a:cubicBezTo>
                  <a:pt x="74551" y="999068"/>
                  <a:pt x="0" y="924517"/>
                  <a:pt x="0" y="832553"/>
                </a:cubicBezTo>
                <a:lnTo>
                  <a:pt x="0" y="166515"/>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159739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C68A1AD-B6D3-4C57-B44D-D62CFD88E7D2}"/>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20</a:t>
            </a:fld>
            <a:endParaRPr lang="es-CO" dirty="0">
              <a:solidFill>
                <a:srgbClr val="244061">
                  <a:tint val="75000"/>
                </a:srgbClr>
              </a:solidFill>
            </a:endParaRPr>
          </a:p>
        </p:txBody>
      </p:sp>
      <p:sp>
        <p:nvSpPr>
          <p:cNvPr id="4" name="Rectángulo 3">
            <a:extLst>
              <a:ext uri="{FF2B5EF4-FFF2-40B4-BE49-F238E27FC236}">
                <a16:creationId xmlns:a16="http://schemas.microsoft.com/office/drawing/2014/main" id="{36061EF9-8522-4962-BA1F-C58CDD616105}"/>
              </a:ext>
            </a:extLst>
          </p:cNvPr>
          <p:cNvSpPr/>
          <p:nvPr/>
        </p:nvSpPr>
        <p:spPr>
          <a:xfrm>
            <a:off x="286246" y="1634840"/>
            <a:ext cx="8387854" cy="3935052"/>
          </a:xfrm>
          <a:prstGeom prst="rect">
            <a:avLst/>
          </a:prstGeom>
        </p:spPr>
        <p:txBody>
          <a:bodyPr wrap="square">
            <a:spAutoFit/>
          </a:bodyPr>
          <a:lstStyle/>
          <a:p>
            <a:pPr marL="171450" lvl="2" indent="-171450">
              <a:lnSpc>
                <a:spcPct val="106000"/>
              </a:lnSpc>
              <a:spcBef>
                <a:spcPts val="200"/>
              </a:spcBef>
              <a:spcAft>
                <a:spcPts val="600"/>
              </a:spcAft>
              <a:buFont typeface="Arial" panose="020B0604020202020204" pitchFamily="34" charset="0"/>
              <a:buChar char="•"/>
            </a:pPr>
            <a:r>
              <a:rPr lang="es-CO" sz="2400" b="1" dirty="0">
                <a:solidFill>
                  <a:srgbClr val="1F4D78"/>
                </a:solidFill>
                <a:latin typeface="Calibri Light" panose="020F0302020204030204" pitchFamily="34" charset="0"/>
                <a:cs typeface="Times New Roman" panose="02020603050405020304" pitchFamily="18" charset="0"/>
              </a:rPr>
              <a:t>Programa incorporación de las interventorías a los fines esenciales del Estado: </a:t>
            </a:r>
            <a:r>
              <a:rPr lang="es-CO" sz="2000" dirty="0">
                <a:latin typeface="Calibri" panose="020F0502020204030204" pitchFamily="34" charset="0"/>
                <a:cs typeface="Times New Roman" panose="02020603050405020304" pitchFamily="18" charset="0"/>
              </a:rPr>
              <a:t>Para promover una adecuada vigilancia y control de los proyectos, mediante el arraigo de buenas prácticas, el establecimiento de niveles de servicio. </a:t>
            </a:r>
          </a:p>
          <a:p>
            <a:pPr marL="285750" indent="-285750">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 realización en tres ocasiones (2014-2015-2016) del </a:t>
            </a:r>
            <a:r>
              <a:rPr lang="es-ES" sz="36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Premio Nacional de Interventoría </a:t>
            </a:r>
            <a:r>
              <a:rPr lang="es-ES" sz="2000" dirty="0">
                <a:latin typeface="Calibri" panose="020F0502020204030204" pitchFamily="34" charset="0"/>
                <a:ea typeface="Calibri" panose="020F0502020204030204" pitchFamily="34" charset="0"/>
                <a:cs typeface="Times New Roman" panose="02020603050405020304" pitchFamily="18" charset="0"/>
              </a:rPr>
              <a:t>– capítulo concesiones</a:t>
            </a:r>
            <a:endParaRPr lang="es-CO" sz="2000" dirty="0"/>
          </a:p>
          <a:p>
            <a:pPr algn="just">
              <a:lnSpc>
                <a:spcPct val="107000"/>
              </a:lnSpc>
              <a:spcAft>
                <a:spcPts val="800"/>
              </a:spcAft>
            </a:pPr>
            <a:endParaRPr lang="es-CO" sz="20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O" sz="2000" dirty="0">
                <a:latin typeface="Calibri" panose="020F0502020204030204" pitchFamily="34" charset="0"/>
                <a:cs typeface="Times New Roman" panose="02020603050405020304" pitchFamily="18" charset="0"/>
              </a:rPr>
              <a:t> </a:t>
            </a:r>
            <a:r>
              <a:rPr lang="es-ES" sz="2400" dirty="0">
                <a:latin typeface="Calibri" panose="020F0502020204030204" pitchFamily="34" charset="0"/>
                <a:ea typeface="Calibri" panose="020F0502020204030204" pitchFamily="34" charset="0"/>
                <a:cs typeface="Times New Roman" panose="02020603050405020304" pitchFamily="18" charset="0"/>
              </a:rPr>
              <a:t>La realización en dos ocasiones (2016 - 2017) </a:t>
            </a:r>
            <a:r>
              <a:rPr lang="es-CO" sz="2400" b="1" dirty="0">
                <a:solidFill>
                  <a:srgbClr val="1F4D78"/>
                </a:solidFill>
                <a:latin typeface="Calibri Light" panose="020F0302020204030204" pitchFamily="34" charset="0"/>
                <a:cs typeface="Times New Roman" panose="02020603050405020304" pitchFamily="18" charset="0"/>
              </a:rPr>
              <a:t>Premio a la gestión de apoyo a la supervisión.</a:t>
            </a:r>
            <a:r>
              <a:rPr lang="es-CO" sz="2000" dirty="0">
                <a:latin typeface="Calibri" panose="020F0502020204030204" pitchFamily="34" charset="0"/>
                <a:cs typeface="Times New Roman" panose="02020603050405020304" pitchFamily="18" charset="0"/>
              </a:rPr>
              <a:t> </a:t>
            </a:r>
          </a:p>
        </p:txBody>
      </p:sp>
      <p:sp>
        <p:nvSpPr>
          <p:cNvPr id="6" name="Título 2">
            <a:extLst>
              <a:ext uri="{FF2B5EF4-FFF2-40B4-BE49-F238E27FC236}">
                <a16:creationId xmlns:a16="http://schemas.microsoft.com/office/drawing/2014/main" id="{982033E7-C19B-40C4-97C3-D11385592F47}"/>
              </a:ext>
            </a:extLst>
          </p:cNvPr>
          <p:cNvSpPr>
            <a:spLocks noGrp="1"/>
          </p:cNvSpPr>
          <p:nvPr>
            <p:ph type="title"/>
          </p:nvPr>
        </p:nvSpPr>
        <p:spPr/>
        <p:txBody>
          <a:bodyPr/>
          <a:lstStyle/>
          <a:p>
            <a:r>
              <a:rPr lang="es-ES" dirty="0">
                <a:latin typeface="Candara"/>
              </a:rPr>
              <a:t>Promover la integridad y la cultura de la legalidad en el Estado y la sociedad.</a:t>
            </a:r>
            <a:endParaRPr lang="es-CO" dirty="0">
              <a:latin typeface="Candara"/>
            </a:endParaRPr>
          </a:p>
        </p:txBody>
      </p:sp>
    </p:spTree>
    <p:extLst>
      <p:ext uri="{BB962C8B-B14F-4D97-AF65-F5344CB8AC3E}">
        <p14:creationId xmlns:p14="http://schemas.microsoft.com/office/powerpoint/2010/main" val="16654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6"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11"/>
          <p:cNvSpPr>
            <a:spLocks noGrp="1"/>
          </p:cNvSpPr>
          <p:nvPr>
            <p:ph type="title"/>
          </p:nvPr>
        </p:nvSpPr>
        <p:spPr/>
        <p:txBody>
          <a:bodyPr/>
          <a:lstStyle/>
          <a:p>
            <a:r>
              <a:rPr lang="en-US" dirty="0" err="1"/>
              <a:t>Acciones</a:t>
            </a:r>
            <a:r>
              <a:rPr lang="en-US" dirty="0"/>
              <a:t> de </a:t>
            </a:r>
            <a:r>
              <a:rPr lang="en-US" dirty="0" err="1"/>
              <a:t>transparencia</a:t>
            </a:r>
            <a:r>
              <a:rPr lang="en-US" dirty="0"/>
              <a:t>: </a:t>
            </a:r>
            <a:r>
              <a:rPr lang="en-US" dirty="0" err="1"/>
              <a:t>acceso</a:t>
            </a:r>
            <a:r>
              <a:rPr lang="en-US" dirty="0"/>
              <a:t> a </a:t>
            </a:r>
            <a:r>
              <a:rPr lang="en-US" dirty="0" err="1"/>
              <a:t>información</a:t>
            </a:r>
            <a:r>
              <a:rPr lang="en-US" dirty="0"/>
              <a:t> </a:t>
            </a:r>
            <a:r>
              <a:rPr lang="en-US" dirty="0" err="1"/>
              <a:t>pública</a:t>
            </a:r>
            <a:r>
              <a:rPr lang="en-US" dirty="0"/>
              <a:t>.</a:t>
            </a:r>
          </a:p>
        </p:txBody>
      </p:sp>
      <p:sp>
        <p:nvSpPr>
          <p:cNvPr id="13" name="Slide Number Placeholder 1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3</a:t>
            </a:fld>
            <a:endParaRPr lang="es-CO" dirty="0">
              <a:solidFill>
                <a:srgbClr val="244061">
                  <a:tint val="75000"/>
                </a:srgbClr>
              </a:solidFill>
            </a:endParaRPr>
          </a:p>
        </p:txBody>
      </p:sp>
      <p:sp>
        <p:nvSpPr>
          <p:cNvPr id="2" name="CuadroTexto 1">
            <a:extLst>
              <a:ext uri="{FF2B5EF4-FFF2-40B4-BE49-F238E27FC236}">
                <a16:creationId xmlns:a16="http://schemas.microsoft.com/office/drawing/2014/main" id="{973B4BDA-F8B9-485A-A758-3BE7FE0CB661}"/>
              </a:ext>
            </a:extLst>
          </p:cNvPr>
          <p:cNvSpPr txBox="1"/>
          <p:nvPr/>
        </p:nvSpPr>
        <p:spPr>
          <a:xfrm>
            <a:off x="274319" y="1542375"/>
            <a:ext cx="8595361" cy="2862322"/>
          </a:xfrm>
          <a:prstGeom prst="rect">
            <a:avLst/>
          </a:prstGeom>
          <a:noFill/>
        </p:spPr>
        <p:txBody>
          <a:bodyPr wrap="square" rtlCol="0">
            <a:spAutoFit/>
          </a:bodyPr>
          <a:lstStyle/>
          <a:p>
            <a:pPr marL="285750" indent="-285750">
              <a:buFont typeface="Arial" panose="020B0604020202020204" pitchFamily="34" charset="0"/>
              <a:buChar char="•"/>
            </a:pPr>
            <a:r>
              <a:rPr lang="es-419" sz="2000" dirty="0"/>
              <a:t>La ANI se comprometió con mejorar en el Índice de Transparencia Nacional - ITN que evalúa la ONG Transparencia por Colombia. </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Para ello divulga la mayor cantidad posible de información sobre la entidad y los aspectos que ayudan al control social para prevenir la corrupción.</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Ello nos ha permitido reducir el nivel de riesgo de la entidad y subir en el </a:t>
            </a:r>
            <a:r>
              <a:rPr lang="es-419" sz="2000" i="1" dirty="0"/>
              <a:t>ranking</a:t>
            </a:r>
            <a:r>
              <a:rPr lang="es-419" sz="2000" dirty="0"/>
              <a:t> del ITN.</a:t>
            </a:r>
            <a:endParaRPr lang="es-419" sz="2000" i="1" dirty="0"/>
          </a:p>
          <a:p>
            <a:pPr marL="742950" lvl="1" indent="-285750">
              <a:buFont typeface="Calibri" panose="020F0502020204030204" pitchFamily="34" charset="0"/>
              <a:buChar char="‒"/>
            </a:pPr>
            <a:endParaRPr lang="es-CO" sz="2000" dirty="0"/>
          </a:p>
        </p:txBody>
      </p:sp>
      <p:sp>
        <p:nvSpPr>
          <p:cNvPr id="6" name="Rectángulo 5">
            <a:extLst>
              <a:ext uri="{FF2B5EF4-FFF2-40B4-BE49-F238E27FC236}">
                <a16:creationId xmlns:a16="http://schemas.microsoft.com/office/drawing/2014/main" id="{9F6E7A56-37A1-4C07-977D-E1CF23210B23}"/>
              </a:ext>
            </a:extLst>
          </p:cNvPr>
          <p:cNvSpPr/>
          <p:nvPr/>
        </p:nvSpPr>
        <p:spPr>
          <a:xfrm>
            <a:off x="1128959" y="5242603"/>
            <a:ext cx="533400" cy="32385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highlight>
                  <a:srgbClr val="00CC99"/>
                </a:highlight>
              </a:rPr>
              <a:t>82</a:t>
            </a:r>
            <a:endParaRPr lang="es-CO" dirty="0">
              <a:highlight>
                <a:srgbClr val="00CC99"/>
              </a:highlight>
            </a:endParaRPr>
          </a:p>
        </p:txBody>
      </p:sp>
      <p:sp>
        <p:nvSpPr>
          <p:cNvPr id="7" name="Rectángulo 6">
            <a:extLst>
              <a:ext uri="{FF2B5EF4-FFF2-40B4-BE49-F238E27FC236}">
                <a16:creationId xmlns:a16="http://schemas.microsoft.com/office/drawing/2014/main" id="{DC7B6289-0C82-440D-9AB5-BD4727AF1B75}"/>
              </a:ext>
            </a:extLst>
          </p:cNvPr>
          <p:cNvSpPr/>
          <p:nvPr/>
        </p:nvSpPr>
        <p:spPr>
          <a:xfrm>
            <a:off x="3688583" y="4224673"/>
            <a:ext cx="500063" cy="1364683"/>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2">
                    <a:lumMod val="50000"/>
                  </a:schemeClr>
                </a:solidFill>
              </a:rPr>
              <a:t>24</a:t>
            </a:r>
          </a:p>
          <a:p>
            <a:pPr algn="ctr"/>
            <a:endParaRPr lang="es-419" b="1" dirty="0"/>
          </a:p>
          <a:p>
            <a:pPr algn="ctr"/>
            <a:endParaRPr lang="es-419" b="1" dirty="0"/>
          </a:p>
          <a:p>
            <a:pPr algn="ctr"/>
            <a:endParaRPr lang="es-CO" b="1" dirty="0"/>
          </a:p>
        </p:txBody>
      </p:sp>
      <p:sp>
        <p:nvSpPr>
          <p:cNvPr id="8" name="Rectángulo 7">
            <a:extLst>
              <a:ext uri="{FF2B5EF4-FFF2-40B4-BE49-F238E27FC236}">
                <a16:creationId xmlns:a16="http://schemas.microsoft.com/office/drawing/2014/main" id="{9B87FD9A-BEF6-45A2-B20E-955ACEC28FCE}"/>
              </a:ext>
            </a:extLst>
          </p:cNvPr>
          <p:cNvSpPr/>
          <p:nvPr/>
        </p:nvSpPr>
        <p:spPr>
          <a:xfrm>
            <a:off x="6162713" y="4076701"/>
            <a:ext cx="519152" cy="1512656"/>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419" b="1" dirty="0">
              <a:solidFill>
                <a:schemeClr val="bg2">
                  <a:lumMod val="50000"/>
                </a:schemeClr>
              </a:solidFill>
            </a:endParaRPr>
          </a:p>
          <a:p>
            <a:pPr algn="ctr"/>
            <a:r>
              <a:rPr lang="es-419" b="1" dirty="0">
                <a:solidFill>
                  <a:schemeClr val="bg2">
                    <a:lumMod val="50000"/>
                  </a:schemeClr>
                </a:solidFill>
              </a:rPr>
              <a:t>11</a:t>
            </a:r>
          </a:p>
          <a:p>
            <a:pPr algn="ctr"/>
            <a:endParaRPr lang="es-419" b="1" dirty="0">
              <a:solidFill>
                <a:schemeClr val="bg2">
                  <a:lumMod val="50000"/>
                </a:schemeClr>
              </a:solidFill>
            </a:endParaRPr>
          </a:p>
          <a:p>
            <a:pPr algn="ctr"/>
            <a:endParaRPr lang="es-419" b="1" dirty="0">
              <a:solidFill>
                <a:schemeClr val="bg2">
                  <a:lumMod val="50000"/>
                </a:schemeClr>
              </a:solidFill>
            </a:endParaRPr>
          </a:p>
          <a:p>
            <a:pPr algn="ctr"/>
            <a:endParaRPr lang="es-419" b="1" dirty="0">
              <a:solidFill>
                <a:schemeClr val="bg2">
                  <a:lumMod val="50000"/>
                </a:schemeClr>
              </a:solidFill>
            </a:endParaRPr>
          </a:p>
          <a:p>
            <a:pPr algn="ctr"/>
            <a:endParaRPr lang="es-419" b="1" dirty="0">
              <a:solidFill>
                <a:schemeClr val="bg2">
                  <a:lumMod val="50000"/>
                </a:schemeClr>
              </a:solidFill>
            </a:endParaRPr>
          </a:p>
          <a:p>
            <a:pPr algn="ctr"/>
            <a:endParaRPr lang="es-CO" b="1" dirty="0">
              <a:solidFill>
                <a:schemeClr val="bg2">
                  <a:lumMod val="50000"/>
                </a:schemeClr>
              </a:solidFill>
            </a:endParaRPr>
          </a:p>
        </p:txBody>
      </p:sp>
      <p:sp>
        <p:nvSpPr>
          <p:cNvPr id="9" name="CuadroTexto 8">
            <a:extLst>
              <a:ext uri="{FF2B5EF4-FFF2-40B4-BE49-F238E27FC236}">
                <a16:creationId xmlns:a16="http://schemas.microsoft.com/office/drawing/2014/main" id="{8EDDA0B8-8F4C-410C-B839-8A886F8968EC}"/>
              </a:ext>
            </a:extLst>
          </p:cNvPr>
          <p:cNvSpPr txBox="1"/>
          <p:nvPr/>
        </p:nvSpPr>
        <p:spPr>
          <a:xfrm>
            <a:off x="286245" y="5710573"/>
            <a:ext cx="2218829" cy="923330"/>
          </a:xfrm>
          <a:prstGeom prst="rect">
            <a:avLst/>
          </a:prstGeom>
          <a:noFill/>
        </p:spPr>
        <p:txBody>
          <a:bodyPr wrap="square" rtlCol="0">
            <a:spAutoFit/>
          </a:bodyPr>
          <a:lstStyle/>
          <a:p>
            <a:r>
              <a:rPr lang="es-419" dirty="0"/>
              <a:t>INCO en el ranking – evaluación 2008-2009</a:t>
            </a:r>
            <a:endParaRPr lang="es-CO" dirty="0"/>
          </a:p>
        </p:txBody>
      </p:sp>
      <p:sp>
        <p:nvSpPr>
          <p:cNvPr id="10" name="Rectángulo 9">
            <a:extLst>
              <a:ext uri="{FF2B5EF4-FFF2-40B4-BE49-F238E27FC236}">
                <a16:creationId xmlns:a16="http://schemas.microsoft.com/office/drawing/2014/main" id="{039386FF-1A2C-44DD-8691-73572F056707}"/>
              </a:ext>
            </a:extLst>
          </p:cNvPr>
          <p:cNvSpPr/>
          <p:nvPr/>
        </p:nvSpPr>
        <p:spPr>
          <a:xfrm>
            <a:off x="3000393" y="5652216"/>
            <a:ext cx="2200257" cy="923330"/>
          </a:xfrm>
          <a:prstGeom prst="rect">
            <a:avLst/>
          </a:prstGeom>
        </p:spPr>
        <p:txBody>
          <a:bodyPr wrap="square">
            <a:spAutoFit/>
          </a:bodyPr>
          <a:lstStyle/>
          <a:p>
            <a:r>
              <a:rPr lang="es-419" dirty="0"/>
              <a:t>ANI en el ranking – evaluación 2013 - 2014</a:t>
            </a:r>
            <a:endParaRPr lang="es-CO" dirty="0"/>
          </a:p>
        </p:txBody>
      </p:sp>
      <p:sp>
        <p:nvSpPr>
          <p:cNvPr id="14" name="Rectángulo 13">
            <a:extLst>
              <a:ext uri="{FF2B5EF4-FFF2-40B4-BE49-F238E27FC236}">
                <a16:creationId xmlns:a16="http://schemas.microsoft.com/office/drawing/2014/main" id="{B862AB59-C39B-4F68-AEB5-53D2D3493EFE}"/>
              </a:ext>
            </a:extLst>
          </p:cNvPr>
          <p:cNvSpPr/>
          <p:nvPr/>
        </p:nvSpPr>
        <p:spPr>
          <a:xfrm>
            <a:off x="6974717" y="4224673"/>
            <a:ext cx="1906889" cy="923330"/>
          </a:xfrm>
          <a:prstGeom prst="rect">
            <a:avLst/>
          </a:prstGeom>
        </p:spPr>
        <p:txBody>
          <a:bodyPr wrap="square">
            <a:spAutoFit/>
          </a:bodyPr>
          <a:lstStyle/>
          <a:p>
            <a:r>
              <a:rPr lang="es-419" dirty="0"/>
              <a:t>ANI en el ranking – evaluación 2015 2016</a:t>
            </a:r>
            <a:endParaRPr lang="es-CO" dirty="0"/>
          </a:p>
        </p:txBody>
      </p:sp>
      <p:sp>
        <p:nvSpPr>
          <p:cNvPr id="11" name="Flecha: a la derecha 10">
            <a:extLst>
              <a:ext uri="{FF2B5EF4-FFF2-40B4-BE49-F238E27FC236}">
                <a16:creationId xmlns:a16="http://schemas.microsoft.com/office/drawing/2014/main" id="{ED71626B-F958-4A12-8E59-A24E03AFE12F}"/>
              </a:ext>
            </a:extLst>
          </p:cNvPr>
          <p:cNvSpPr/>
          <p:nvPr/>
        </p:nvSpPr>
        <p:spPr>
          <a:xfrm rot="20562362">
            <a:off x="2266950" y="4838700"/>
            <a:ext cx="533400" cy="309303"/>
          </a:xfrm>
          <a:prstGeom prst="rightArrow">
            <a:avLst/>
          </a:prstGeom>
          <a:solidFill>
            <a:srgbClr val="244061"/>
          </a:solidFill>
          <a:ln>
            <a:solidFill>
              <a:srgbClr val="24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 la derecha 15">
            <a:extLst>
              <a:ext uri="{FF2B5EF4-FFF2-40B4-BE49-F238E27FC236}">
                <a16:creationId xmlns:a16="http://schemas.microsoft.com/office/drawing/2014/main" id="{DDFB3496-99C0-49E6-9207-35360C01DB3B}"/>
              </a:ext>
            </a:extLst>
          </p:cNvPr>
          <p:cNvSpPr/>
          <p:nvPr/>
        </p:nvSpPr>
        <p:spPr>
          <a:xfrm rot="20562362">
            <a:off x="5029200" y="4210050"/>
            <a:ext cx="533400" cy="309303"/>
          </a:xfrm>
          <a:prstGeom prst="rightArrow">
            <a:avLst/>
          </a:prstGeom>
          <a:solidFill>
            <a:srgbClr val="244061"/>
          </a:solidFill>
          <a:ln>
            <a:solidFill>
              <a:srgbClr val="24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89511642-3C50-4849-AF6D-41DB2E48863D}"/>
              </a:ext>
            </a:extLst>
          </p:cNvPr>
          <p:cNvSpPr txBox="1"/>
          <p:nvPr/>
        </p:nvSpPr>
        <p:spPr>
          <a:xfrm>
            <a:off x="286245" y="6638406"/>
            <a:ext cx="6309732" cy="276999"/>
          </a:xfrm>
          <a:prstGeom prst="rect">
            <a:avLst/>
          </a:prstGeom>
          <a:noFill/>
        </p:spPr>
        <p:txBody>
          <a:bodyPr wrap="square" rtlCol="0">
            <a:spAutoFit/>
          </a:bodyPr>
          <a:lstStyle/>
          <a:p>
            <a:r>
              <a:rPr lang="es-419" sz="1200" dirty="0">
                <a:solidFill>
                  <a:srgbClr val="244061"/>
                </a:solidFill>
              </a:rPr>
              <a:t>Fuente de los datos: http://indicedetransparencia.org.co/Documentos</a:t>
            </a:r>
            <a:endParaRPr lang="es-CO" sz="1200" dirty="0">
              <a:solidFill>
                <a:srgbClr val="244061"/>
              </a:solidFill>
            </a:endParaRPr>
          </a:p>
        </p:txBody>
      </p:sp>
      <p:sp>
        <p:nvSpPr>
          <p:cNvPr id="18" name="McK 3. Unit of measure">
            <a:extLst>
              <a:ext uri="{FF2B5EF4-FFF2-40B4-BE49-F238E27FC236}">
                <a16:creationId xmlns:a16="http://schemas.microsoft.com/office/drawing/2014/main" id="{2FFE153D-2EEB-4D9D-B98F-EAB624EB8C1A}"/>
              </a:ext>
            </a:extLst>
          </p:cNvPr>
          <p:cNvSpPr txBox="1">
            <a:spLocks noChangeArrowheads="1"/>
          </p:cNvSpPr>
          <p:nvPr>
            <p:custDataLst>
              <p:tags r:id="rId3"/>
            </p:custDataLst>
          </p:nvPr>
        </p:nvSpPr>
        <p:spPr bwMode="auto">
          <a:xfrm>
            <a:off x="286246" y="1166676"/>
            <a:ext cx="4285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eaLnBrk="1" hangingPunct="1"/>
            <a:r>
              <a:rPr lang="es-ES_tradnl" altLang="zh-CN" sz="1600" dirty="0">
                <a:latin typeface="Candara" pitchFamily="34" charset="0"/>
                <a:ea typeface="SimSun" pitchFamily="2" charset="-122"/>
                <a:sym typeface="Museo Sans 500"/>
              </a:rPr>
              <a:t>Índice de Transparencia Nacional </a:t>
            </a:r>
          </a:p>
        </p:txBody>
      </p:sp>
    </p:spTree>
    <p:extLst>
      <p:ext uri="{BB962C8B-B14F-4D97-AF65-F5344CB8AC3E}">
        <p14:creationId xmlns:p14="http://schemas.microsoft.com/office/powerpoint/2010/main" val="128397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7FC3F64-139C-4F56-989F-8BC44EA951F9}"/>
              </a:ext>
            </a:extLst>
          </p:cNvPr>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4</a:t>
            </a:fld>
            <a:endParaRPr lang="es-CO" dirty="0">
              <a:solidFill>
                <a:srgbClr val="244061">
                  <a:tint val="75000"/>
                </a:srgbClr>
              </a:solidFill>
            </a:endParaRPr>
          </a:p>
        </p:txBody>
      </p:sp>
      <p:sp>
        <p:nvSpPr>
          <p:cNvPr id="3" name="Título 2">
            <a:extLst>
              <a:ext uri="{FF2B5EF4-FFF2-40B4-BE49-F238E27FC236}">
                <a16:creationId xmlns:a16="http://schemas.microsoft.com/office/drawing/2014/main" id="{0513E576-8CCF-4726-BA15-05A95D1D144E}"/>
              </a:ext>
            </a:extLst>
          </p:cNvPr>
          <p:cNvSpPr>
            <a:spLocks noGrp="1"/>
          </p:cNvSpPr>
          <p:nvPr>
            <p:ph type="title"/>
          </p:nvPr>
        </p:nvSpPr>
        <p:spPr/>
        <p:txBody>
          <a:bodyPr/>
          <a:lstStyle/>
          <a:p>
            <a:r>
              <a:rPr lang="en-US" dirty="0" err="1"/>
              <a:t>Acciones</a:t>
            </a:r>
            <a:r>
              <a:rPr lang="en-US" dirty="0"/>
              <a:t> de </a:t>
            </a:r>
            <a:r>
              <a:rPr lang="en-US" dirty="0" err="1"/>
              <a:t>transparencia</a:t>
            </a:r>
            <a:r>
              <a:rPr lang="en-US" dirty="0"/>
              <a:t>: </a:t>
            </a:r>
            <a:r>
              <a:rPr lang="en-US" dirty="0" err="1"/>
              <a:t>acceso</a:t>
            </a:r>
            <a:r>
              <a:rPr lang="en-US" dirty="0"/>
              <a:t> a </a:t>
            </a:r>
            <a:r>
              <a:rPr lang="en-US" dirty="0" err="1"/>
              <a:t>información</a:t>
            </a:r>
            <a:r>
              <a:rPr lang="en-US" dirty="0"/>
              <a:t> </a:t>
            </a:r>
            <a:r>
              <a:rPr lang="en-US" dirty="0" err="1"/>
              <a:t>pública</a:t>
            </a:r>
            <a:r>
              <a:rPr lang="en-US" dirty="0"/>
              <a:t>.</a:t>
            </a:r>
            <a:endParaRPr lang="es-CO" dirty="0"/>
          </a:p>
        </p:txBody>
      </p:sp>
      <p:sp>
        <p:nvSpPr>
          <p:cNvPr id="4" name="McK 3. Unit of measure">
            <a:extLst>
              <a:ext uri="{FF2B5EF4-FFF2-40B4-BE49-F238E27FC236}">
                <a16:creationId xmlns:a16="http://schemas.microsoft.com/office/drawing/2014/main" id="{3924ED60-AC2E-4A68-A4A3-74BFC51C86D2}"/>
              </a:ext>
            </a:extLst>
          </p:cNvPr>
          <p:cNvSpPr txBox="1">
            <a:spLocks noChangeArrowheads="1"/>
          </p:cNvSpPr>
          <p:nvPr>
            <p:custDataLst>
              <p:tags r:id="rId1"/>
            </p:custDataLst>
          </p:nvPr>
        </p:nvSpPr>
        <p:spPr bwMode="auto">
          <a:xfrm>
            <a:off x="286246" y="1166676"/>
            <a:ext cx="4285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eaLnBrk="1" hangingPunct="1"/>
            <a:r>
              <a:rPr lang="es-ES_tradnl" altLang="zh-CN" sz="1600" dirty="0">
                <a:latin typeface="Candara" pitchFamily="34" charset="0"/>
                <a:ea typeface="SimSun" pitchFamily="2" charset="-122"/>
                <a:sym typeface="Museo Sans 500"/>
              </a:rPr>
              <a:t>Más y mejor información en la Web</a:t>
            </a:r>
          </a:p>
        </p:txBody>
      </p:sp>
      <p:sp>
        <p:nvSpPr>
          <p:cNvPr id="5" name="Rectángulo 4">
            <a:extLst>
              <a:ext uri="{FF2B5EF4-FFF2-40B4-BE49-F238E27FC236}">
                <a16:creationId xmlns:a16="http://schemas.microsoft.com/office/drawing/2014/main" id="{0DBFA384-AE51-4DCC-86E8-DE4EEC619DD4}"/>
              </a:ext>
            </a:extLst>
          </p:cNvPr>
          <p:cNvSpPr/>
          <p:nvPr/>
        </p:nvSpPr>
        <p:spPr>
          <a:xfrm>
            <a:off x="286245" y="1720840"/>
            <a:ext cx="8595361" cy="1538883"/>
          </a:xfrm>
          <a:prstGeom prst="rect">
            <a:avLst/>
          </a:prstGeom>
        </p:spPr>
        <p:txBody>
          <a:bodyPr wrap="square">
            <a:spAutoFit/>
          </a:bodyPr>
          <a:lstStyle/>
          <a:p>
            <a:pPr marL="285750" indent="-285750">
              <a:buFont typeface="Arial" panose="020B0604020202020204" pitchFamily="34" charset="0"/>
              <a:buChar char="•"/>
            </a:pPr>
            <a:r>
              <a:rPr lang="es-419" dirty="0"/>
              <a:t>La evolución del contenido de la página web y  </a:t>
            </a:r>
            <a:r>
              <a:rPr lang="es-419" dirty="0">
                <a:hlinkClick r:id="rId3"/>
              </a:rPr>
              <a:t>www.datos.gov.co</a:t>
            </a:r>
            <a:r>
              <a:rPr lang="es-419" dirty="0"/>
              <a:t> muestra nuestro compromiso con brindar más y mejor información pública de calidad.</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Entre el 26 Dic-12 a hoy se han subido a la Web </a:t>
            </a:r>
            <a:r>
              <a:rPr lang="es-419" sz="4000" b="1" dirty="0">
                <a:solidFill>
                  <a:srgbClr val="FFC000"/>
                </a:solidFill>
                <a:effectLst>
                  <a:outerShdw blurRad="38100" dist="38100" dir="2700000" algn="tl">
                    <a:srgbClr val="000000">
                      <a:alpha val="43137"/>
                    </a:srgbClr>
                  </a:outerShdw>
                </a:effectLst>
              </a:rPr>
              <a:t>40472</a:t>
            </a:r>
            <a:r>
              <a:rPr lang="es-419" dirty="0"/>
              <a:t> documentos. </a:t>
            </a:r>
          </a:p>
        </p:txBody>
      </p:sp>
      <p:pic>
        <p:nvPicPr>
          <p:cNvPr id="6" name="Imagen 5">
            <a:extLst>
              <a:ext uri="{FF2B5EF4-FFF2-40B4-BE49-F238E27FC236}">
                <a16:creationId xmlns:a16="http://schemas.microsoft.com/office/drawing/2014/main" id="{2B2BDE95-6DFE-47DF-B75B-267718BC7DBB}"/>
              </a:ext>
            </a:extLst>
          </p:cNvPr>
          <p:cNvPicPr>
            <a:picLocks noChangeAspect="1"/>
          </p:cNvPicPr>
          <p:nvPr/>
        </p:nvPicPr>
        <p:blipFill>
          <a:blip r:embed="rId4"/>
          <a:stretch>
            <a:fillRect/>
          </a:stretch>
        </p:blipFill>
        <p:spPr>
          <a:xfrm>
            <a:off x="4743450" y="3525393"/>
            <a:ext cx="4138156" cy="2474101"/>
          </a:xfrm>
          <a:prstGeom prst="rect">
            <a:avLst/>
          </a:prstGeom>
        </p:spPr>
      </p:pic>
      <p:sp>
        <p:nvSpPr>
          <p:cNvPr id="7" name="Elipse 6">
            <a:extLst>
              <a:ext uri="{FF2B5EF4-FFF2-40B4-BE49-F238E27FC236}">
                <a16:creationId xmlns:a16="http://schemas.microsoft.com/office/drawing/2014/main" id="{28602AFD-C359-4C5E-9CAB-E36FCC8E1C20}"/>
              </a:ext>
            </a:extLst>
          </p:cNvPr>
          <p:cNvSpPr/>
          <p:nvPr/>
        </p:nvSpPr>
        <p:spPr>
          <a:xfrm>
            <a:off x="7429500" y="4343400"/>
            <a:ext cx="1244600" cy="304800"/>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EA4B6E9F-0651-4B80-B7E8-58980816647E}"/>
              </a:ext>
            </a:extLst>
          </p:cNvPr>
          <p:cNvSpPr txBox="1"/>
          <p:nvPr/>
        </p:nvSpPr>
        <p:spPr>
          <a:xfrm>
            <a:off x="286245" y="3771900"/>
            <a:ext cx="3942855" cy="1477328"/>
          </a:xfrm>
          <a:prstGeom prst="rect">
            <a:avLst/>
          </a:prstGeom>
          <a:noFill/>
        </p:spPr>
        <p:txBody>
          <a:bodyPr wrap="square" rtlCol="0">
            <a:spAutoFit/>
          </a:bodyPr>
          <a:lstStyle/>
          <a:p>
            <a:pPr marL="285750" indent="-285750">
              <a:buFont typeface="Arial" panose="020B0604020202020204" pitchFamily="34" charset="0"/>
              <a:buChar char="•"/>
            </a:pPr>
            <a:r>
              <a:rPr lang="es-419" dirty="0"/>
              <a:t>Los sets de datos de la ANI subidos a </a:t>
            </a:r>
            <a:r>
              <a:rPr lang="es-419" dirty="0">
                <a:hlinkClick r:id="rId3"/>
              </a:rPr>
              <a:t>www.datos.gov.co</a:t>
            </a:r>
            <a:r>
              <a:rPr lang="es-419" dirty="0"/>
              <a:t> fueron escogidos para el Plan de Acción de Apropiación de Datos Abiertos por la Academia en 2017</a:t>
            </a:r>
            <a:endParaRPr lang="es-CO" dirty="0"/>
          </a:p>
        </p:txBody>
      </p:sp>
    </p:spTree>
    <p:extLst>
      <p:ext uri="{BB962C8B-B14F-4D97-AF65-F5344CB8AC3E}">
        <p14:creationId xmlns:p14="http://schemas.microsoft.com/office/powerpoint/2010/main" val="297098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13" name="think-cell Slide" r:id="rId9" imgW="270" imgH="270" progId="TCLayout.ActiveDocument.1">
                  <p:embed/>
                </p:oleObj>
              </mc:Choice>
              <mc:Fallback>
                <p:oleObj name="think-cell Slide" r:id="rId9" imgW="270" imgH="270" progId="TCLayout.ActiveDocument.1">
                  <p:embed/>
                  <p:pic>
                    <p:nvPicPr>
                      <p:cNvPr id="7" name="Object 6"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4" name="Rectangle 23"/>
          <p:cNvSpPr/>
          <p:nvPr>
            <p:custDataLst>
              <p:tags r:id="rId3"/>
            </p:custDataLst>
          </p:nvPr>
        </p:nvSpPr>
        <p:spPr>
          <a:xfrm>
            <a:off x="1632743" y="2811780"/>
            <a:ext cx="6110873" cy="7696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3" name="Title 2"/>
          <p:cNvSpPr>
            <a:spLocks noGrp="1"/>
          </p:cNvSpPr>
          <p:nvPr>
            <p:ph type="title"/>
            <p:custDataLst>
              <p:tags r:id="rId4"/>
            </p:custDataLst>
          </p:nvPr>
        </p:nvSpPr>
        <p:spPr/>
        <p:txBody>
          <a:bodyPr/>
          <a:lstStyle/>
          <a:p>
            <a:r>
              <a:rPr lang="es-ES" dirty="0"/>
              <a:t>Agenda</a:t>
            </a:r>
            <a:endParaRPr lang="en-US" dirty="0"/>
          </a:p>
        </p:txBody>
      </p:sp>
      <p:sp>
        <p:nvSpPr>
          <p:cNvPr id="5" name="TextBox 4"/>
          <p:cNvSpPr txBox="1"/>
          <p:nvPr>
            <p:custDataLst>
              <p:tags r:id="rId5"/>
            </p:custDataLst>
          </p:nvPr>
        </p:nvSpPr>
        <p:spPr>
          <a:xfrm>
            <a:off x="1625600" y="2082800"/>
            <a:ext cx="5892800" cy="3139321"/>
          </a:xfrm>
          <a:prstGeom prst="rect">
            <a:avLst/>
          </a:prstGeom>
          <a:noFill/>
        </p:spPr>
        <p:txBody>
          <a:bodyPr wrap="square" lIns="0" tIns="0" rIns="0" bIns="0" rtlCol="0">
            <a:spAutoFit/>
          </a:bodyPr>
          <a:lstStyle/>
          <a:p>
            <a:pPr marL="228600" indent="-228600">
              <a:spcBef>
                <a:spcPts val="1200"/>
              </a:spcBef>
              <a:spcAft>
                <a:spcPts val="1200"/>
              </a:spcAft>
              <a:buClr>
                <a:schemeClr val="accent2"/>
              </a:buClr>
              <a:buSzPct val="120000"/>
              <a:buFont typeface="Arial" pitchFamily="34" charset="0"/>
              <a:buChar char="•"/>
            </a:pPr>
            <a:r>
              <a:rPr lang="es-ES" b="1" dirty="0">
                <a:latin typeface="Candara"/>
                <a:sym typeface="Candara"/>
              </a:rPr>
              <a:t>Acciones de transparencia para el acceso a información pública.</a:t>
            </a:r>
          </a:p>
          <a:p>
            <a:pPr marL="228600" indent="-228600">
              <a:spcBef>
                <a:spcPts val="1200"/>
              </a:spcBef>
              <a:spcAft>
                <a:spcPts val="1200"/>
              </a:spcAft>
              <a:buClr>
                <a:schemeClr val="accent2"/>
              </a:buClr>
              <a:buSzPct val="120000"/>
              <a:buFont typeface="Arial" pitchFamily="34" charset="0"/>
              <a:buChar char="•"/>
            </a:pPr>
            <a:r>
              <a:rPr lang="es-CO" b="1" dirty="0">
                <a:latin typeface="Candara"/>
              </a:rPr>
              <a:t>Buenas prácticas para mejorar la función pública y prevenir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t>Aumentar la incidencia del control social en la prevención de la corrupción</a:t>
            </a:r>
            <a:endParaRPr lang="es-ES" b="1" dirty="0">
              <a:latin typeface="Candara"/>
              <a:sym typeface="Candara"/>
            </a:endParaRPr>
          </a:p>
          <a:p>
            <a:pPr marL="228600" indent="-228600">
              <a:spcBef>
                <a:spcPts val="1200"/>
              </a:spcBef>
              <a:spcAft>
                <a:spcPts val="1200"/>
              </a:spcAft>
              <a:buClr>
                <a:schemeClr val="accent2"/>
              </a:buClr>
              <a:buSzPct val="120000"/>
              <a:buFont typeface="Arial" pitchFamily="34" charset="0"/>
              <a:buChar char="•"/>
            </a:pPr>
            <a:r>
              <a:rPr lang="es-ES" b="1" dirty="0">
                <a:latin typeface="Candara"/>
              </a:rPr>
              <a:t>Promover la integridad y la cultura de la legalidad en el Estado y la sociedad.</a:t>
            </a:r>
            <a:endParaRPr lang="en-US" b="1" dirty="0">
              <a:latin typeface="Candara"/>
              <a:sym typeface="Candara"/>
            </a:endParaRPr>
          </a:p>
        </p:txBody>
      </p:sp>
      <p:sp>
        <p:nvSpPr>
          <p:cNvPr id="9" name="Rounded Rectangle 8"/>
          <p:cNvSpPr/>
          <p:nvPr>
            <p:custDataLst>
              <p:tags r:id="rId6"/>
            </p:custDataLst>
          </p:nvPr>
        </p:nvSpPr>
        <p:spPr>
          <a:xfrm rot="8100000">
            <a:off x="1457421" y="2965334"/>
            <a:ext cx="275396" cy="275396"/>
          </a:xfrm>
          <a:custGeom>
            <a:avLst/>
            <a:gdLst>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832553 w 999068"/>
              <a:gd name="connsiteY5" fmla="*/ 999068 h 999068"/>
              <a:gd name="connsiteX6" fmla="*/ 166515 w 999068"/>
              <a:gd name="connsiteY6" fmla="*/ 999068 h 999068"/>
              <a:gd name="connsiteX7" fmla="*/ 0 w 999068"/>
              <a:gd name="connsiteY7" fmla="*/ 832553 h 999068"/>
              <a:gd name="connsiteX8" fmla="*/ 0 w 999068"/>
              <a:gd name="connsiteY8"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999068 w 999068"/>
              <a:gd name="connsiteY4" fmla="*/ 832553 h 999068"/>
              <a:gd name="connsiteX5" fmla="*/ 166515 w 999068"/>
              <a:gd name="connsiteY5" fmla="*/ 999068 h 999068"/>
              <a:gd name="connsiteX6" fmla="*/ 0 w 999068"/>
              <a:gd name="connsiteY6" fmla="*/ 832553 h 999068"/>
              <a:gd name="connsiteX7" fmla="*/ 0 w 999068"/>
              <a:gd name="connsiteY7" fmla="*/ 166515 h 999068"/>
              <a:gd name="connsiteX0" fmla="*/ 0 w 999068"/>
              <a:gd name="connsiteY0" fmla="*/ 166515 h 999068"/>
              <a:gd name="connsiteX1" fmla="*/ 166515 w 999068"/>
              <a:gd name="connsiteY1" fmla="*/ 0 h 999068"/>
              <a:gd name="connsiteX2" fmla="*/ 832553 w 999068"/>
              <a:gd name="connsiteY2" fmla="*/ 0 h 999068"/>
              <a:gd name="connsiteX3" fmla="*/ 999068 w 999068"/>
              <a:gd name="connsiteY3" fmla="*/ 166515 h 999068"/>
              <a:gd name="connsiteX4" fmla="*/ 166515 w 999068"/>
              <a:gd name="connsiteY4" fmla="*/ 999068 h 999068"/>
              <a:gd name="connsiteX5" fmla="*/ 0 w 999068"/>
              <a:gd name="connsiteY5" fmla="*/ 832553 h 999068"/>
              <a:gd name="connsiteX6" fmla="*/ 0 w 999068"/>
              <a:gd name="connsiteY6" fmla="*/ 166515 h 99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068" h="999068">
                <a:moveTo>
                  <a:pt x="0" y="166515"/>
                </a:moveTo>
                <a:cubicBezTo>
                  <a:pt x="0" y="74551"/>
                  <a:pt x="74551" y="0"/>
                  <a:pt x="166515" y="0"/>
                </a:cubicBezTo>
                <a:lnTo>
                  <a:pt x="832553" y="0"/>
                </a:lnTo>
                <a:cubicBezTo>
                  <a:pt x="924517" y="0"/>
                  <a:pt x="999068" y="74551"/>
                  <a:pt x="999068" y="166515"/>
                </a:cubicBezTo>
                <a:lnTo>
                  <a:pt x="166515" y="999068"/>
                </a:lnTo>
                <a:cubicBezTo>
                  <a:pt x="74551" y="999068"/>
                  <a:pt x="0" y="924517"/>
                  <a:pt x="0" y="832553"/>
                </a:cubicBezTo>
                <a:lnTo>
                  <a:pt x="0" y="166515"/>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776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9"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11"/>
          <p:cNvSpPr>
            <a:spLocks noGrp="1"/>
          </p:cNvSpPr>
          <p:nvPr>
            <p:ph type="title"/>
          </p:nvPr>
        </p:nvSpPr>
        <p:spPr/>
        <p:txBody>
          <a:bodyPr/>
          <a:lstStyle/>
          <a:p>
            <a:pPr>
              <a:spcBef>
                <a:spcPts val="1200"/>
              </a:spcBef>
              <a:spcAft>
                <a:spcPts val="1200"/>
              </a:spcAft>
              <a:buClr>
                <a:schemeClr val="accent2"/>
              </a:buClr>
              <a:buSzPct val="120000"/>
            </a:pPr>
            <a:r>
              <a:rPr lang="es-CO" dirty="0">
                <a:latin typeface="Candara"/>
              </a:rPr>
              <a:t>Buenas prácticas para mejorar la función pública y prevenir la corrupción</a:t>
            </a:r>
            <a:endParaRPr lang="es-ES" dirty="0">
              <a:latin typeface="Candara"/>
              <a:sym typeface="Candara"/>
            </a:endParaRPr>
          </a:p>
        </p:txBody>
      </p:sp>
      <p:sp>
        <p:nvSpPr>
          <p:cNvPr id="2" name="CuadroTexto 1">
            <a:extLst>
              <a:ext uri="{FF2B5EF4-FFF2-40B4-BE49-F238E27FC236}">
                <a16:creationId xmlns:a16="http://schemas.microsoft.com/office/drawing/2014/main" id="{973B4BDA-F8B9-485A-A758-3BE7FE0CB661}"/>
              </a:ext>
            </a:extLst>
          </p:cNvPr>
          <p:cNvSpPr txBox="1"/>
          <p:nvPr/>
        </p:nvSpPr>
        <p:spPr>
          <a:xfrm>
            <a:off x="286245" y="1948136"/>
            <a:ext cx="8595361" cy="3693319"/>
          </a:xfrm>
          <a:prstGeom prst="rect">
            <a:avLst/>
          </a:prstGeom>
          <a:noFill/>
        </p:spPr>
        <p:txBody>
          <a:bodyPr wrap="square" rtlCol="0">
            <a:spAutoFit/>
          </a:bodyPr>
          <a:lstStyle/>
          <a:p>
            <a:pPr marL="285750" lvl="2" indent="-285750">
              <a:buFont typeface="Arial" panose="020B0604020202020204" pitchFamily="34" charset="0"/>
              <a:buChar char="•"/>
            </a:pPr>
            <a:r>
              <a:rPr lang="es-ES" dirty="0"/>
              <a:t>El Gobierno Nacional y la Agencia Nacional de Infraestructura han desarrollado las siguientes acciones en aras de contar con un marco regulatorio adecuado que facilite la competencia en el proceso de contratación y que facilite la ejecución de los proyectos eliminando cuellos de botella que pueden incentivar prácticas corruptas:</a:t>
            </a:r>
          </a:p>
          <a:p>
            <a:pPr marL="742950" lvl="3" indent="-285750">
              <a:buFont typeface="Arial" panose="020B0604020202020204" pitchFamily="34" charset="0"/>
              <a:buChar char="•"/>
            </a:pPr>
            <a:endParaRPr lang="es-ES" b="1" i="1" dirty="0"/>
          </a:p>
          <a:p>
            <a:pPr marL="742950" lvl="3" indent="-285750">
              <a:buFont typeface="Arial" panose="020B0604020202020204" pitchFamily="34" charset="0"/>
              <a:buChar char="•"/>
            </a:pPr>
            <a:r>
              <a:rPr lang="es-ES" b="1" i="1" dirty="0"/>
              <a:t>Expedición de la Ley 1508 de 2012 o ley APP que incluye aspectos como:</a:t>
            </a:r>
            <a:endParaRPr lang="es-CO" b="1" i="1" dirty="0"/>
          </a:p>
          <a:p>
            <a:pPr marL="1200150" lvl="4" indent="-285750">
              <a:buFont typeface="Arial" panose="020B0604020202020204" pitchFamily="34" charset="0"/>
              <a:buChar char="•"/>
            </a:pPr>
            <a:r>
              <a:rPr lang="es-ES" dirty="0"/>
              <a:t>(1) el desarrollo legislativo específico para las iniciativas de carácter privado (con o sin necesidad de recursos públicos), extendiendo a otros sectores y mejorando el modelo que existe para el sector portuario desde la ley 1 de 1991; y </a:t>
            </a:r>
            <a:endParaRPr lang="es-CO" dirty="0"/>
          </a:p>
          <a:p>
            <a:pPr marL="1200150" lvl="4" indent="-285750">
              <a:buFont typeface="Arial" panose="020B0604020202020204" pitchFamily="34" charset="0"/>
              <a:buChar char="•"/>
            </a:pPr>
            <a:r>
              <a:rPr lang="es-ES" dirty="0"/>
              <a:t>(2) el “pago por disponibilidad” de la infraestructura, acentuando los incentivos hacia la ejecución de las obras.</a:t>
            </a:r>
            <a:endParaRPr lang="es-CO" dirty="0"/>
          </a:p>
          <a:p>
            <a:r>
              <a:rPr lang="es-ES" dirty="0"/>
              <a:t> </a:t>
            </a:r>
            <a:endParaRPr lang="es-CO" dirty="0"/>
          </a:p>
        </p:txBody>
      </p:sp>
      <p:sp>
        <p:nvSpPr>
          <p:cNvPr id="18" name="McK 3. Unit of measure">
            <a:extLst>
              <a:ext uri="{FF2B5EF4-FFF2-40B4-BE49-F238E27FC236}">
                <a16:creationId xmlns:a16="http://schemas.microsoft.com/office/drawing/2014/main" id="{2FFE153D-2EEB-4D9D-B98F-EAB624EB8C1A}"/>
              </a:ext>
            </a:extLst>
          </p:cNvPr>
          <p:cNvSpPr txBox="1">
            <a:spLocks noChangeArrowheads="1"/>
          </p:cNvSpPr>
          <p:nvPr>
            <p:custDataLst>
              <p:tags r:id="rId3"/>
            </p:custDataLst>
          </p:nvPr>
        </p:nvSpPr>
        <p:spPr bwMode="auto">
          <a:xfrm>
            <a:off x="286246" y="1166676"/>
            <a:ext cx="81529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lvl="0" fontAlgn="base">
              <a:spcBef>
                <a:spcPct val="0"/>
              </a:spcBef>
              <a:spcAft>
                <a:spcPct val="0"/>
              </a:spcAft>
              <a:tabLst>
                <a:tab pos="838200" algn="l"/>
                <a:tab pos="5605463" algn="r"/>
              </a:tabLst>
            </a:pPr>
            <a:r>
              <a:rPr lang="es-ES" sz="1600" dirty="0">
                <a:latin typeface="Candara" panose="020E0502030303020204" pitchFamily="34" charset="0"/>
              </a:rPr>
              <a:t>Reglas y procedimientos claros, simples y que garanticen un acceso a las oportunidades de contratación</a:t>
            </a:r>
            <a:r>
              <a:rPr lang="es-CO" altLang="es-CO" sz="1600" dirty="0">
                <a:solidFill>
                  <a:srgbClr val="0563C1"/>
                </a:solidFill>
                <a:latin typeface="Candara" panose="020E0502030303020204" pitchFamily="34" charset="0"/>
                <a:ea typeface="Times New Roman" panose="02020603050405020304" pitchFamily="18" charset="0"/>
              </a:rPr>
              <a:t>. </a:t>
            </a:r>
            <a:r>
              <a:rPr lang="es-CO" altLang="es-CO" sz="1600" b="1" dirty="0">
                <a:solidFill>
                  <a:srgbClr val="0563C1"/>
                </a:solidFill>
                <a:latin typeface="Candara" panose="020E0502030303020204" pitchFamily="34" charset="0"/>
                <a:ea typeface="Times New Roman" panose="02020603050405020304" pitchFamily="18" charset="0"/>
              </a:rPr>
              <a:t>LEY de Asociaciones Público – Privadas APP</a:t>
            </a:r>
            <a:endParaRPr lang="es-CO" altLang="es-CO" sz="1200" dirty="0">
              <a:latin typeface="Candara" panose="020E0502030303020204" pitchFamily="34" charset="0"/>
            </a:endParaRPr>
          </a:p>
        </p:txBody>
      </p:sp>
    </p:spTree>
    <p:extLst>
      <p:ext uri="{BB962C8B-B14F-4D97-AF65-F5344CB8AC3E}">
        <p14:creationId xmlns:p14="http://schemas.microsoft.com/office/powerpoint/2010/main" val="328867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5"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11"/>
          <p:cNvSpPr>
            <a:spLocks noGrp="1"/>
          </p:cNvSpPr>
          <p:nvPr>
            <p:ph type="title"/>
          </p:nvPr>
        </p:nvSpPr>
        <p:spPr/>
        <p:txBody>
          <a:bodyPr/>
          <a:lstStyle/>
          <a:p>
            <a:pPr>
              <a:spcBef>
                <a:spcPts val="1200"/>
              </a:spcBef>
              <a:spcAft>
                <a:spcPts val="1200"/>
              </a:spcAft>
              <a:buClr>
                <a:schemeClr val="accent2"/>
              </a:buClr>
              <a:buSzPct val="120000"/>
            </a:pPr>
            <a:r>
              <a:rPr lang="es-CO" dirty="0">
                <a:latin typeface="Candara"/>
              </a:rPr>
              <a:t>Buenas prácticas para mejorar la función pública y prevenir la corrupción</a:t>
            </a:r>
            <a:endParaRPr lang="es-ES" dirty="0">
              <a:latin typeface="Candara"/>
              <a:sym typeface="Candara"/>
            </a:endParaRPr>
          </a:p>
        </p:txBody>
      </p:sp>
      <p:sp>
        <p:nvSpPr>
          <p:cNvPr id="2" name="CuadroTexto 1">
            <a:extLst>
              <a:ext uri="{FF2B5EF4-FFF2-40B4-BE49-F238E27FC236}">
                <a16:creationId xmlns:a16="http://schemas.microsoft.com/office/drawing/2014/main" id="{973B4BDA-F8B9-485A-A758-3BE7FE0CB661}"/>
              </a:ext>
            </a:extLst>
          </p:cNvPr>
          <p:cNvSpPr txBox="1"/>
          <p:nvPr/>
        </p:nvSpPr>
        <p:spPr>
          <a:xfrm>
            <a:off x="286245" y="1831585"/>
            <a:ext cx="8595361" cy="2585323"/>
          </a:xfrm>
          <a:prstGeom prst="rect">
            <a:avLst/>
          </a:prstGeom>
          <a:noFill/>
        </p:spPr>
        <p:txBody>
          <a:bodyPr wrap="square" rtlCol="0">
            <a:spAutoFit/>
          </a:bodyPr>
          <a:lstStyle/>
          <a:p>
            <a:pPr marL="742950" lvl="1" indent="-285750">
              <a:buFont typeface="Arial" panose="020B0604020202020204" pitchFamily="34" charset="0"/>
              <a:buChar char="•"/>
            </a:pPr>
            <a:r>
              <a:rPr lang="es-ES" b="1" i="1" dirty="0"/>
              <a:t>Plan Maestro de Transporte Intermodal.</a:t>
            </a:r>
            <a:endParaRPr lang="es-CO" b="1" i="1" dirty="0"/>
          </a:p>
          <a:p>
            <a:r>
              <a:rPr lang="es-ES" dirty="0"/>
              <a:t>Parte del éxito de un proceso de contratación está en que se haya dado un acertado proceso de toma de decisión y planeación. </a:t>
            </a:r>
          </a:p>
          <a:p>
            <a:endParaRPr lang="es-ES" dirty="0"/>
          </a:p>
          <a:p>
            <a:r>
              <a:rPr lang="es-ES" dirty="0"/>
              <a:t>Para ello es indispensable contar una definición clara de la política pública y una base de proyectos que orienten las decisiones del sector público y los particulares. Esto le cierra la puerta al oportunismo y la arbitrariedad. El Plan Maestro de Transporte Intermodal cumple esa función.</a:t>
            </a:r>
          </a:p>
          <a:p>
            <a:endParaRPr lang="es-CO" dirty="0"/>
          </a:p>
        </p:txBody>
      </p:sp>
      <p:sp>
        <p:nvSpPr>
          <p:cNvPr id="18" name="McK 3. Unit of measure">
            <a:extLst>
              <a:ext uri="{FF2B5EF4-FFF2-40B4-BE49-F238E27FC236}">
                <a16:creationId xmlns:a16="http://schemas.microsoft.com/office/drawing/2014/main" id="{2FFE153D-2EEB-4D9D-B98F-EAB624EB8C1A}"/>
              </a:ext>
            </a:extLst>
          </p:cNvPr>
          <p:cNvSpPr txBox="1">
            <a:spLocks noChangeArrowheads="1"/>
          </p:cNvSpPr>
          <p:nvPr>
            <p:custDataLst>
              <p:tags r:id="rId3"/>
            </p:custDataLst>
          </p:nvPr>
        </p:nvSpPr>
        <p:spPr bwMode="auto">
          <a:xfrm>
            <a:off x="286246" y="1166676"/>
            <a:ext cx="81529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lvl="0" fontAlgn="base">
              <a:spcBef>
                <a:spcPct val="0"/>
              </a:spcBef>
              <a:spcAft>
                <a:spcPct val="0"/>
              </a:spcAft>
              <a:tabLst>
                <a:tab pos="838200" algn="l"/>
                <a:tab pos="5605463" algn="r"/>
              </a:tabLst>
            </a:pPr>
            <a:r>
              <a:rPr lang="es-ES" sz="1600" dirty="0">
                <a:latin typeface="Candara" panose="020E0502030303020204" pitchFamily="34" charset="0"/>
              </a:rPr>
              <a:t>Reglas y procedimientos claros, simples y que garanticen un acceso a las oportunidades de contratación</a:t>
            </a:r>
            <a:r>
              <a:rPr lang="es-CO" altLang="es-CO" sz="1600" dirty="0">
                <a:solidFill>
                  <a:srgbClr val="0563C1"/>
                </a:solidFill>
                <a:latin typeface="Arial" panose="020B0604020202020204" pitchFamily="34" charset="0"/>
                <a:ea typeface="Times New Roman" panose="02020603050405020304" pitchFamily="18" charset="0"/>
              </a:rPr>
              <a:t>.</a:t>
            </a:r>
            <a:endParaRPr lang="es-CO" altLang="es-CO" sz="1200" dirty="0">
              <a:latin typeface="Arial" panose="020B0604020202020204" pitchFamily="34" charset="0"/>
            </a:endParaRPr>
          </a:p>
        </p:txBody>
      </p:sp>
      <p:pic>
        <p:nvPicPr>
          <p:cNvPr id="5" name="Imagen 4">
            <a:extLst>
              <a:ext uri="{FF2B5EF4-FFF2-40B4-BE49-F238E27FC236}">
                <a16:creationId xmlns:a16="http://schemas.microsoft.com/office/drawing/2014/main" id="{8EE0CA6F-EE81-41DA-863F-F6A09F99B5DB}"/>
              </a:ext>
            </a:extLst>
          </p:cNvPr>
          <p:cNvPicPr>
            <a:picLocks noChangeAspect="1"/>
          </p:cNvPicPr>
          <p:nvPr/>
        </p:nvPicPr>
        <p:blipFill rotWithShape="1">
          <a:blip r:embed="rId8"/>
          <a:srcRect l="34167" t="15573" r="35625" b="11833"/>
          <a:stretch/>
        </p:blipFill>
        <p:spPr>
          <a:xfrm>
            <a:off x="5675910" y="3923547"/>
            <a:ext cx="1880031" cy="2540080"/>
          </a:xfrm>
          <a:prstGeom prst="rect">
            <a:avLst/>
          </a:prstGeom>
        </p:spPr>
      </p:pic>
      <p:grpSp>
        <p:nvGrpSpPr>
          <p:cNvPr id="7" name="Grupo 6">
            <a:extLst>
              <a:ext uri="{FF2B5EF4-FFF2-40B4-BE49-F238E27FC236}">
                <a16:creationId xmlns:a16="http://schemas.microsoft.com/office/drawing/2014/main" id="{36CABCC5-CBDD-46CE-9F54-5A0B4597B19D}"/>
              </a:ext>
            </a:extLst>
          </p:cNvPr>
          <p:cNvGrpSpPr/>
          <p:nvPr/>
        </p:nvGrpSpPr>
        <p:grpSpPr>
          <a:xfrm>
            <a:off x="514845" y="4256460"/>
            <a:ext cx="5466855" cy="2444078"/>
            <a:chOff x="514845" y="4256460"/>
            <a:chExt cx="5466855" cy="2444078"/>
          </a:xfrm>
        </p:grpSpPr>
        <p:pic>
          <p:nvPicPr>
            <p:cNvPr id="3" name="Imagen 2">
              <a:extLst>
                <a:ext uri="{FF2B5EF4-FFF2-40B4-BE49-F238E27FC236}">
                  <a16:creationId xmlns:a16="http://schemas.microsoft.com/office/drawing/2014/main" id="{50DBA0B8-5866-46C6-8239-C8368A4AAD61}"/>
                </a:ext>
              </a:extLst>
            </p:cNvPr>
            <p:cNvPicPr>
              <a:picLocks noChangeAspect="1"/>
            </p:cNvPicPr>
            <p:nvPr/>
          </p:nvPicPr>
          <p:blipFill>
            <a:blip r:embed="rId9"/>
            <a:stretch>
              <a:fillRect/>
            </a:stretch>
          </p:blipFill>
          <p:spPr>
            <a:xfrm>
              <a:off x="514845" y="4366228"/>
              <a:ext cx="4151910" cy="2334310"/>
            </a:xfrm>
            <a:prstGeom prst="rect">
              <a:avLst/>
            </a:prstGeom>
          </p:spPr>
        </p:pic>
        <p:sp>
          <p:nvSpPr>
            <p:cNvPr id="4" name="Elipse 3">
              <a:extLst>
                <a:ext uri="{FF2B5EF4-FFF2-40B4-BE49-F238E27FC236}">
                  <a16:creationId xmlns:a16="http://schemas.microsoft.com/office/drawing/2014/main" id="{63120162-EECB-489A-92AB-40AC7832D09F}"/>
                </a:ext>
              </a:extLst>
            </p:cNvPr>
            <p:cNvSpPr/>
            <p:nvPr/>
          </p:nvSpPr>
          <p:spPr>
            <a:xfrm>
              <a:off x="1638300" y="5250737"/>
              <a:ext cx="2133600" cy="52141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curvada hacia abajo 5">
              <a:extLst>
                <a:ext uri="{FF2B5EF4-FFF2-40B4-BE49-F238E27FC236}">
                  <a16:creationId xmlns:a16="http://schemas.microsoft.com/office/drawing/2014/main" id="{E62D08C5-DFF9-4D44-888B-87D8AE4AF518}"/>
                </a:ext>
              </a:extLst>
            </p:cNvPr>
            <p:cNvSpPr/>
            <p:nvPr/>
          </p:nvSpPr>
          <p:spPr>
            <a:xfrm>
              <a:off x="3429000" y="4256460"/>
              <a:ext cx="2552700" cy="1197833"/>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spTree>
    <p:extLst>
      <p:ext uri="{BB962C8B-B14F-4D97-AF65-F5344CB8AC3E}">
        <p14:creationId xmlns:p14="http://schemas.microsoft.com/office/powerpoint/2010/main" val="4591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71"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11"/>
          <p:cNvSpPr>
            <a:spLocks noGrp="1"/>
          </p:cNvSpPr>
          <p:nvPr>
            <p:ph type="title"/>
          </p:nvPr>
        </p:nvSpPr>
        <p:spPr/>
        <p:txBody>
          <a:bodyPr/>
          <a:lstStyle/>
          <a:p>
            <a:pPr>
              <a:spcBef>
                <a:spcPts val="1200"/>
              </a:spcBef>
              <a:spcAft>
                <a:spcPts val="1200"/>
              </a:spcAft>
              <a:buClr>
                <a:schemeClr val="accent2"/>
              </a:buClr>
              <a:buSzPct val="120000"/>
            </a:pPr>
            <a:r>
              <a:rPr lang="es-CO" dirty="0">
                <a:latin typeface="Candara"/>
              </a:rPr>
              <a:t>Buenas prácticas para mejorar la función pública y prevenir la corrupción</a:t>
            </a:r>
            <a:endParaRPr lang="es-ES" dirty="0">
              <a:latin typeface="Candara"/>
              <a:sym typeface="Candara"/>
            </a:endParaRPr>
          </a:p>
        </p:txBody>
      </p:sp>
      <p:sp>
        <p:nvSpPr>
          <p:cNvPr id="2" name="CuadroTexto 1">
            <a:extLst>
              <a:ext uri="{FF2B5EF4-FFF2-40B4-BE49-F238E27FC236}">
                <a16:creationId xmlns:a16="http://schemas.microsoft.com/office/drawing/2014/main" id="{973B4BDA-F8B9-485A-A758-3BE7FE0CB661}"/>
              </a:ext>
            </a:extLst>
          </p:cNvPr>
          <p:cNvSpPr txBox="1"/>
          <p:nvPr/>
        </p:nvSpPr>
        <p:spPr>
          <a:xfrm>
            <a:off x="286245" y="1702255"/>
            <a:ext cx="8595361" cy="4801314"/>
          </a:xfrm>
          <a:prstGeom prst="rect">
            <a:avLst/>
          </a:prstGeom>
          <a:noFill/>
        </p:spPr>
        <p:txBody>
          <a:bodyPr wrap="square" rtlCol="0">
            <a:spAutoFit/>
          </a:bodyPr>
          <a:lstStyle/>
          <a:p>
            <a:pPr marL="285750" indent="-285750">
              <a:buFont typeface="Arial" panose="020B0604020202020204" pitchFamily="34" charset="0"/>
              <a:buChar char="•"/>
            </a:pPr>
            <a:r>
              <a:rPr lang="es-ES" b="1" i="1" dirty="0"/>
              <a:t>Cuellos de botella superados.</a:t>
            </a:r>
            <a:endParaRPr lang="es-CO" b="1" i="1" dirty="0"/>
          </a:p>
          <a:p>
            <a:pPr lvl="0"/>
            <a:endParaRPr lang="es-ES" dirty="0"/>
          </a:p>
          <a:p>
            <a:pPr lvl="1" indent="-285750" algn="just">
              <a:buFont typeface="Calibri" panose="020F0502020204030204" pitchFamily="34" charset="0"/>
              <a:buChar char="‒"/>
            </a:pPr>
            <a:r>
              <a:rPr lang="es-ES" dirty="0"/>
              <a:t>Leyes 1682 de 2013 y 1742 de 2014. Ambas buscan prevenir y clarificar la solución de conflictos entre los proyectos de infraestructura y la presencia de redes de servicios públicos etc. Así mismo agiliza los trámites de adquisición predial, y reitera que el licenciamiento ambiental es posible con estudios a nivel de fase 2 (factibilidad).</a:t>
            </a:r>
            <a:endParaRPr lang="es-CO" dirty="0"/>
          </a:p>
          <a:p>
            <a:pPr lvl="1" indent="-285750" algn="just">
              <a:buFont typeface="Calibri" panose="020F0502020204030204" pitchFamily="34" charset="0"/>
              <a:buChar char="‒"/>
            </a:pPr>
            <a:endParaRPr lang="es-ES" dirty="0"/>
          </a:p>
          <a:p>
            <a:pPr lvl="1" indent="-285750" algn="just">
              <a:buFont typeface="Calibri" panose="020F0502020204030204" pitchFamily="34" charset="0"/>
              <a:buChar char="‒"/>
            </a:pPr>
            <a:r>
              <a:rPr lang="es-ES" dirty="0"/>
              <a:t>Decreto 769 de 2014 (que lista las actividades consideradas como de mejoramiento y que no requieren licencia ambiental) y el decreto 2041 de 2014 que regula aspectos relacionados con las solicitudes de información adicional que impactaban negativamente la duración del trámite de licencias ambientales. </a:t>
            </a:r>
          </a:p>
          <a:p>
            <a:pPr lvl="1" indent="-285750" algn="just">
              <a:buFont typeface="Calibri" panose="020F0502020204030204" pitchFamily="34" charset="0"/>
              <a:buChar char="‒"/>
            </a:pPr>
            <a:endParaRPr lang="es-CO" dirty="0"/>
          </a:p>
          <a:p>
            <a:pPr lvl="1" indent="-285750" algn="just">
              <a:buFont typeface="Calibri" panose="020F0502020204030204" pitchFamily="34" charset="0"/>
              <a:buChar char="‒"/>
            </a:pPr>
            <a:r>
              <a:rPr lang="es-ES" dirty="0"/>
              <a:t>Actualización de la normatividad para hacer más eficaz y eficientes los pagos de las contingencias y evitar la parálisis de los proyectos (Ley 1753 de 2015, artículo 35).</a:t>
            </a:r>
            <a:endParaRPr lang="es-CO" dirty="0"/>
          </a:p>
          <a:p>
            <a:pPr lvl="1" indent="-285750" algn="just">
              <a:buFont typeface="Calibri" panose="020F0502020204030204" pitchFamily="34" charset="0"/>
              <a:buChar char="‒"/>
            </a:pPr>
            <a:endParaRPr lang="es-ES" dirty="0"/>
          </a:p>
          <a:p>
            <a:pPr lvl="1" indent="-285750" algn="just">
              <a:buFont typeface="Calibri" panose="020F0502020204030204" pitchFamily="34" charset="0"/>
              <a:buChar char="‒"/>
            </a:pPr>
            <a:r>
              <a:rPr lang="es-ES" dirty="0"/>
              <a:t>Se expidió el decreto 474 de 2015 para eliminar demoras en el trámite de las concesiones portuarias.</a:t>
            </a:r>
            <a:endParaRPr lang="es-CO" dirty="0"/>
          </a:p>
        </p:txBody>
      </p:sp>
      <p:sp>
        <p:nvSpPr>
          <p:cNvPr id="18" name="McK 3. Unit of measure">
            <a:extLst>
              <a:ext uri="{FF2B5EF4-FFF2-40B4-BE49-F238E27FC236}">
                <a16:creationId xmlns:a16="http://schemas.microsoft.com/office/drawing/2014/main" id="{2FFE153D-2EEB-4D9D-B98F-EAB624EB8C1A}"/>
              </a:ext>
            </a:extLst>
          </p:cNvPr>
          <p:cNvSpPr txBox="1">
            <a:spLocks noChangeArrowheads="1"/>
          </p:cNvSpPr>
          <p:nvPr>
            <p:custDataLst>
              <p:tags r:id="rId3"/>
            </p:custDataLst>
          </p:nvPr>
        </p:nvSpPr>
        <p:spPr bwMode="auto">
          <a:xfrm>
            <a:off x="286246" y="1166676"/>
            <a:ext cx="81529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lvl="0" fontAlgn="base">
              <a:spcBef>
                <a:spcPct val="0"/>
              </a:spcBef>
              <a:spcAft>
                <a:spcPct val="0"/>
              </a:spcAft>
              <a:tabLst>
                <a:tab pos="838200" algn="l"/>
                <a:tab pos="5605463" algn="r"/>
              </a:tabLst>
            </a:pPr>
            <a:r>
              <a:rPr lang="es-ES" sz="1600" dirty="0">
                <a:latin typeface="Candara" panose="020E0502030303020204" pitchFamily="34" charset="0"/>
              </a:rPr>
              <a:t>Reglas y procedimientos claros, simples y que garanticen un acceso a las oportunidades de contratación</a:t>
            </a:r>
            <a:r>
              <a:rPr lang="es-CO" altLang="es-CO" sz="1600" dirty="0">
                <a:solidFill>
                  <a:srgbClr val="0563C1"/>
                </a:solidFill>
                <a:latin typeface="Candara" panose="020E0502030303020204" pitchFamily="34" charset="0"/>
                <a:ea typeface="Times New Roman" panose="02020603050405020304" pitchFamily="18" charset="0"/>
              </a:rPr>
              <a:t>.</a:t>
            </a:r>
            <a:endParaRPr lang="es-CO" altLang="es-CO" sz="1200" dirty="0">
              <a:latin typeface="Candara" panose="020E0502030303020204" pitchFamily="34" charset="0"/>
            </a:endParaRPr>
          </a:p>
        </p:txBody>
      </p:sp>
    </p:spTree>
    <p:extLst>
      <p:ext uri="{BB962C8B-B14F-4D97-AF65-F5344CB8AC3E}">
        <p14:creationId xmlns:p14="http://schemas.microsoft.com/office/powerpoint/2010/main" val="385782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94"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11"/>
          <p:cNvSpPr>
            <a:spLocks noGrp="1"/>
          </p:cNvSpPr>
          <p:nvPr>
            <p:ph type="title"/>
          </p:nvPr>
        </p:nvSpPr>
        <p:spPr/>
        <p:txBody>
          <a:bodyPr/>
          <a:lstStyle/>
          <a:p>
            <a:pPr>
              <a:spcBef>
                <a:spcPts val="1200"/>
              </a:spcBef>
              <a:spcAft>
                <a:spcPts val="1200"/>
              </a:spcAft>
              <a:buClr>
                <a:schemeClr val="accent2"/>
              </a:buClr>
              <a:buSzPct val="120000"/>
            </a:pPr>
            <a:r>
              <a:rPr lang="es-CO" dirty="0">
                <a:latin typeface="Candara"/>
              </a:rPr>
              <a:t>Buenas prácticas para mejorar la función pública y prevenir la corrupción</a:t>
            </a:r>
            <a:endParaRPr lang="es-ES" dirty="0">
              <a:latin typeface="Candara"/>
              <a:sym typeface="Candara"/>
            </a:endParaRPr>
          </a:p>
        </p:txBody>
      </p:sp>
      <p:sp>
        <p:nvSpPr>
          <p:cNvPr id="2" name="CuadroTexto 1">
            <a:extLst>
              <a:ext uri="{FF2B5EF4-FFF2-40B4-BE49-F238E27FC236}">
                <a16:creationId xmlns:a16="http://schemas.microsoft.com/office/drawing/2014/main" id="{973B4BDA-F8B9-485A-A758-3BE7FE0CB661}"/>
              </a:ext>
            </a:extLst>
          </p:cNvPr>
          <p:cNvSpPr txBox="1"/>
          <p:nvPr/>
        </p:nvSpPr>
        <p:spPr>
          <a:xfrm>
            <a:off x="286245" y="1721305"/>
            <a:ext cx="8595361" cy="2862322"/>
          </a:xfrm>
          <a:prstGeom prst="rect">
            <a:avLst/>
          </a:prstGeom>
          <a:noFill/>
        </p:spPr>
        <p:txBody>
          <a:bodyPr wrap="square" rtlCol="0">
            <a:spAutoFit/>
          </a:bodyPr>
          <a:lstStyle/>
          <a:p>
            <a:endParaRPr lang="es-ES" b="1" i="1" dirty="0"/>
          </a:p>
          <a:p>
            <a:pPr marL="285750" indent="-285750">
              <a:buFont typeface="Arial" panose="020B0604020202020204" pitchFamily="34" charset="0"/>
              <a:buChar char="•"/>
            </a:pPr>
            <a:r>
              <a:rPr lang="es-ES" b="1" i="1" dirty="0"/>
              <a:t>Términos de referencia y minutas estandarizadas para concesión e interventoría.</a:t>
            </a:r>
            <a:endParaRPr lang="es-CO" b="1" i="1" dirty="0"/>
          </a:p>
          <a:p>
            <a:endParaRPr lang="es-ES" dirty="0"/>
          </a:p>
          <a:p>
            <a:r>
              <a:rPr lang="es-ES" dirty="0"/>
              <a:t>En lo que respecta a la ANI, la entidad adoptó modelos de contractuales de concesión e interventoría estándar o (que sirven de referencia).</a:t>
            </a:r>
          </a:p>
          <a:p>
            <a:r>
              <a:rPr lang="es-ES" u="sng" dirty="0">
                <a:hlinkClick r:id="rId8"/>
              </a:rPr>
              <a:t>http://www.ani.gov.co/contratacion/contratos-4g</a:t>
            </a:r>
            <a:r>
              <a:rPr lang="es-ES" dirty="0"/>
              <a:t> </a:t>
            </a:r>
            <a:endParaRPr lang="es-CO" dirty="0"/>
          </a:p>
          <a:p>
            <a:r>
              <a:rPr lang="es-ES" dirty="0"/>
              <a:t> </a:t>
            </a:r>
            <a:r>
              <a:rPr lang="es-ES" u="sng" dirty="0">
                <a:hlinkClick r:id="rId9"/>
              </a:rPr>
              <a:t>http://www.ani.gov.co/contratacion/contratos-interventoria</a:t>
            </a:r>
            <a:r>
              <a:rPr lang="es-ES" dirty="0"/>
              <a:t> ; </a:t>
            </a:r>
          </a:p>
          <a:p>
            <a:endParaRPr lang="es-ES" dirty="0"/>
          </a:p>
          <a:p>
            <a:r>
              <a:rPr lang="es-ES" dirty="0"/>
              <a:t>La relevancia de la estandarización se observa por ejemplo en la reducción de observaciones a los términos de referencia, en el caso de las concesiones 4G :</a:t>
            </a:r>
          </a:p>
        </p:txBody>
      </p:sp>
      <p:sp>
        <p:nvSpPr>
          <p:cNvPr id="18" name="McK 3. Unit of measure">
            <a:extLst>
              <a:ext uri="{FF2B5EF4-FFF2-40B4-BE49-F238E27FC236}">
                <a16:creationId xmlns:a16="http://schemas.microsoft.com/office/drawing/2014/main" id="{2FFE153D-2EEB-4D9D-B98F-EAB624EB8C1A}"/>
              </a:ext>
            </a:extLst>
          </p:cNvPr>
          <p:cNvSpPr txBox="1">
            <a:spLocks noChangeArrowheads="1"/>
          </p:cNvSpPr>
          <p:nvPr>
            <p:custDataLst>
              <p:tags r:id="rId3"/>
            </p:custDataLst>
          </p:nvPr>
        </p:nvSpPr>
        <p:spPr bwMode="auto">
          <a:xfrm>
            <a:off x="286246" y="1166676"/>
            <a:ext cx="81529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lvl="0" fontAlgn="base">
              <a:spcBef>
                <a:spcPct val="0"/>
              </a:spcBef>
              <a:spcAft>
                <a:spcPct val="0"/>
              </a:spcAft>
              <a:tabLst>
                <a:tab pos="838200" algn="l"/>
                <a:tab pos="5605463" algn="r"/>
              </a:tabLst>
            </a:pPr>
            <a:r>
              <a:rPr lang="es-ES" sz="1600" dirty="0">
                <a:latin typeface="Candara" panose="020E0502030303020204" pitchFamily="34" charset="0"/>
              </a:rPr>
              <a:t>Reglas y procedimientos claros, simples y que garanticen un acceso a las oportunidades de contratación</a:t>
            </a:r>
            <a:r>
              <a:rPr lang="es-CO" altLang="es-CO" sz="1600" dirty="0">
                <a:solidFill>
                  <a:srgbClr val="0563C1"/>
                </a:solidFill>
                <a:latin typeface="Candara" panose="020E0502030303020204" pitchFamily="34" charset="0"/>
                <a:ea typeface="Times New Roman" panose="02020603050405020304" pitchFamily="18" charset="0"/>
              </a:rPr>
              <a:t>.</a:t>
            </a:r>
            <a:endParaRPr lang="es-CO" altLang="es-CO" sz="1200" dirty="0">
              <a:latin typeface="Candara" panose="020E0502030303020204" pitchFamily="34" charset="0"/>
            </a:endParaRPr>
          </a:p>
        </p:txBody>
      </p:sp>
      <p:sp>
        <p:nvSpPr>
          <p:cNvPr id="3" name="Rectángulo 2">
            <a:extLst>
              <a:ext uri="{FF2B5EF4-FFF2-40B4-BE49-F238E27FC236}">
                <a16:creationId xmlns:a16="http://schemas.microsoft.com/office/drawing/2014/main" id="{8FCD8159-F300-4C45-A102-F2F08A061028}"/>
              </a:ext>
            </a:extLst>
          </p:cNvPr>
          <p:cNvSpPr/>
          <p:nvPr/>
        </p:nvSpPr>
        <p:spPr>
          <a:xfrm>
            <a:off x="3191703" y="4767120"/>
            <a:ext cx="710688" cy="1545437"/>
          </a:xfrm>
          <a:prstGeom prst="rect">
            <a:avLst/>
          </a:prstGeom>
          <a:solidFill>
            <a:srgbClr val="FFC000"/>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2">
                    <a:lumMod val="50000"/>
                  </a:schemeClr>
                </a:solidFill>
              </a:rPr>
              <a:t>1184</a:t>
            </a:r>
          </a:p>
          <a:p>
            <a:pPr algn="ctr"/>
            <a:endParaRPr lang="es-419" b="1" dirty="0">
              <a:solidFill>
                <a:schemeClr val="bg2">
                  <a:lumMod val="50000"/>
                </a:schemeClr>
              </a:solidFill>
            </a:endParaRPr>
          </a:p>
          <a:p>
            <a:pPr algn="ctr"/>
            <a:endParaRPr lang="es-419" b="1" dirty="0">
              <a:solidFill>
                <a:schemeClr val="bg2">
                  <a:lumMod val="50000"/>
                </a:schemeClr>
              </a:solidFill>
            </a:endParaRPr>
          </a:p>
          <a:p>
            <a:pPr algn="ctr"/>
            <a:endParaRPr lang="es-419" b="1" dirty="0">
              <a:solidFill>
                <a:schemeClr val="bg2">
                  <a:lumMod val="50000"/>
                </a:schemeClr>
              </a:solidFill>
            </a:endParaRPr>
          </a:p>
          <a:p>
            <a:pPr algn="ctr"/>
            <a:endParaRPr lang="es-CO" b="1" dirty="0">
              <a:solidFill>
                <a:schemeClr val="bg2">
                  <a:lumMod val="50000"/>
                </a:schemeClr>
              </a:solidFill>
            </a:endParaRPr>
          </a:p>
        </p:txBody>
      </p:sp>
      <p:sp>
        <p:nvSpPr>
          <p:cNvPr id="4" name="Rectángulo 3">
            <a:extLst>
              <a:ext uri="{FF2B5EF4-FFF2-40B4-BE49-F238E27FC236}">
                <a16:creationId xmlns:a16="http://schemas.microsoft.com/office/drawing/2014/main" id="{F6ADC861-A12D-4D10-95F6-019FCF0F185C}"/>
              </a:ext>
            </a:extLst>
          </p:cNvPr>
          <p:cNvSpPr/>
          <p:nvPr/>
        </p:nvSpPr>
        <p:spPr>
          <a:xfrm>
            <a:off x="4583925" y="5905499"/>
            <a:ext cx="666750" cy="407057"/>
          </a:xfrm>
          <a:prstGeom prst="rect">
            <a:avLst/>
          </a:prstGeom>
          <a:solidFill>
            <a:srgbClr val="FFC000"/>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b="1" dirty="0">
                <a:solidFill>
                  <a:schemeClr val="bg2">
                    <a:lumMod val="50000"/>
                  </a:schemeClr>
                </a:solidFill>
              </a:rPr>
              <a:t>114</a:t>
            </a:r>
            <a:endParaRPr lang="es-CO" b="1" dirty="0">
              <a:solidFill>
                <a:schemeClr val="bg2">
                  <a:lumMod val="50000"/>
                </a:schemeClr>
              </a:solidFill>
            </a:endParaRPr>
          </a:p>
        </p:txBody>
      </p:sp>
      <p:sp>
        <p:nvSpPr>
          <p:cNvPr id="5" name="Rectángulo 4">
            <a:extLst>
              <a:ext uri="{FF2B5EF4-FFF2-40B4-BE49-F238E27FC236}">
                <a16:creationId xmlns:a16="http://schemas.microsoft.com/office/drawing/2014/main" id="{7484DED8-6001-4359-9B56-3549D4AEF223}"/>
              </a:ext>
            </a:extLst>
          </p:cNvPr>
          <p:cNvSpPr/>
          <p:nvPr/>
        </p:nvSpPr>
        <p:spPr>
          <a:xfrm>
            <a:off x="5868103" y="6000750"/>
            <a:ext cx="704850" cy="348734"/>
          </a:xfrm>
          <a:prstGeom prst="rect">
            <a:avLst/>
          </a:prstGeom>
          <a:solidFill>
            <a:srgbClr val="FFC000"/>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b="1">
                <a:solidFill>
                  <a:schemeClr val="bg2">
                    <a:lumMod val="50000"/>
                  </a:schemeClr>
                </a:solidFill>
              </a:rPr>
              <a:t>82</a:t>
            </a:r>
            <a:endParaRPr lang="es-CO" b="1" dirty="0">
              <a:solidFill>
                <a:schemeClr val="bg2">
                  <a:lumMod val="50000"/>
                </a:schemeClr>
              </a:solidFill>
            </a:endParaRPr>
          </a:p>
        </p:txBody>
      </p:sp>
      <p:sp>
        <p:nvSpPr>
          <p:cNvPr id="6" name="CuadroTexto 5">
            <a:extLst>
              <a:ext uri="{FF2B5EF4-FFF2-40B4-BE49-F238E27FC236}">
                <a16:creationId xmlns:a16="http://schemas.microsoft.com/office/drawing/2014/main" id="{06C54ACB-889C-4B43-AEE0-7384C985DF6F}"/>
              </a:ext>
            </a:extLst>
          </p:cNvPr>
          <p:cNvSpPr txBox="1"/>
          <p:nvPr/>
        </p:nvSpPr>
        <p:spPr>
          <a:xfrm>
            <a:off x="286246" y="5148560"/>
            <a:ext cx="2456954" cy="923330"/>
          </a:xfrm>
          <a:prstGeom prst="rect">
            <a:avLst/>
          </a:prstGeom>
          <a:noFill/>
        </p:spPr>
        <p:txBody>
          <a:bodyPr wrap="square" rtlCol="0">
            <a:spAutoFit/>
          </a:bodyPr>
          <a:lstStyle/>
          <a:p>
            <a:r>
              <a:rPr lang="es-419" dirty="0"/>
              <a:t>Observaciones promedio por proyecto olas 4G</a:t>
            </a:r>
            <a:endParaRPr lang="es-CO" dirty="0"/>
          </a:p>
        </p:txBody>
      </p:sp>
      <p:sp>
        <p:nvSpPr>
          <p:cNvPr id="7" name="CuadroTexto 6">
            <a:extLst>
              <a:ext uri="{FF2B5EF4-FFF2-40B4-BE49-F238E27FC236}">
                <a16:creationId xmlns:a16="http://schemas.microsoft.com/office/drawing/2014/main" id="{3E1D0CE5-36BD-4476-8AA9-73ABE6F592C6}"/>
              </a:ext>
            </a:extLst>
          </p:cNvPr>
          <p:cNvSpPr txBox="1"/>
          <p:nvPr/>
        </p:nvSpPr>
        <p:spPr>
          <a:xfrm>
            <a:off x="3052266" y="6330434"/>
            <a:ext cx="850125" cy="369332"/>
          </a:xfrm>
          <a:prstGeom prst="rect">
            <a:avLst/>
          </a:prstGeom>
          <a:noFill/>
        </p:spPr>
        <p:txBody>
          <a:bodyPr wrap="square" rtlCol="0">
            <a:spAutoFit/>
          </a:bodyPr>
          <a:lstStyle/>
          <a:p>
            <a:pPr algn="ctr"/>
            <a:r>
              <a:rPr lang="es-419" dirty="0"/>
              <a:t>Ola 1</a:t>
            </a:r>
            <a:endParaRPr lang="es-CO" dirty="0"/>
          </a:p>
        </p:txBody>
      </p:sp>
      <p:sp>
        <p:nvSpPr>
          <p:cNvPr id="11" name="CuadroTexto 10">
            <a:extLst>
              <a:ext uri="{FF2B5EF4-FFF2-40B4-BE49-F238E27FC236}">
                <a16:creationId xmlns:a16="http://schemas.microsoft.com/office/drawing/2014/main" id="{11EEC20A-747A-4F36-8FC5-969180A0B23A}"/>
              </a:ext>
            </a:extLst>
          </p:cNvPr>
          <p:cNvSpPr txBox="1"/>
          <p:nvPr/>
        </p:nvSpPr>
        <p:spPr>
          <a:xfrm>
            <a:off x="4519116" y="6330434"/>
            <a:ext cx="850125" cy="369332"/>
          </a:xfrm>
          <a:prstGeom prst="rect">
            <a:avLst/>
          </a:prstGeom>
          <a:noFill/>
        </p:spPr>
        <p:txBody>
          <a:bodyPr wrap="square" rtlCol="0">
            <a:spAutoFit/>
          </a:bodyPr>
          <a:lstStyle/>
          <a:p>
            <a:pPr algn="ctr"/>
            <a:r>
              <a:rPr lang="es-419" dirty="0"/>
              <a:t>Ola 2</a:t>
            </a:r>
            <a:endParaRPr lang="es-CO" dirty="0"/>
          </a:p>
        </p:txBody>
      </p:sp>
      <p:sp>
        <p:nvSpPr>
          <p:cNvPr id="13" name="CuadroTexto 12">
            <a:extLst>
              <a:ext uri="{FF2B5EF4-FFF2-40B4-BE49-F238E27FC236}">
                <a16:creationId xmlns:a16="http://schemas.microsoft.com/office/drawing/2014/main" id="{AA7910C1-A3E8-4FFB-AAE0-B947E8711D63}"/>
              </a:ext>
            </a:extLst>
          </p:cNvPr>
          <p:cNvSpPr txBox="1"/>
          <p:nvPr/>
        </p:nvSpPr>
        <p:spPr>
          <a:xfrm>
            <a:off x="5795465" y="6349484"/>
            <a:ext cx="850125" cy="369332"/>
          </a:xfrm>
          <a:prstGeom prst="rect">
            <a:avLst/>
          </a:prstGeom>
          <a:noFill/>
        </p:spPr>
        <p:txBody>
          <a:bodyPr wrap="square" rtlCol="0">
            <a:spAutoFit/>
          </a:bodyPr>
          <a:lstStyle/>
          <a:p>
            <a:pPr algn="ctr"/>
            <a:r>
              <a:rPr lang="es-419" dirty="0"/>
              <a:t>Ola 3</a:t>
            </a:r>
            <a:endParaRPr lang="es-CO" dirty="0"/>
          </a:p>
        </p:txBody>
      </p:sp>
      <p:sp>
        <p:nvSpPr>
          <p:cNvPr id="8" name="Flecha: a la derecha 7">
            <a:extLst>
              <a:ext uri="{FF2B5EF4-FFF2-40B4-BE49-F238E27FC236}">
                <a16:creationId xmlns:a16="http://schemas.microsoft.com/office/drawing/2014/main" id="{A97F1D07-706C-4C43-8616-E878163E75E8}"/>
              </a:ext>
            </a:extLst>
          </p:cNvPr>
          <p:cNvSpPr/>
          <p:nvPr/>
        </p:nvSpPr>
        <p:spPr>
          <a:xfrm rot="3163482">
            <a:off x="4210050" y="5148560"/>
            <a:ext cx="373875" cy="204490"/>
          </a:xfrm>
          <a:prstGeom prst="rightArrow">
            <a:avLst/>
          </a:prstGeom>
          <a:solidFill>
            <a:srgbClr val="24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a la derecha 13">
            <a:extLst>
              <a:ext uri="{FF2B5EF4-FFF2-40B4-BE49-F238E27FC236}">
                <a16:creationId xmlns:a16="http://schemas.microsoft.com/office/drawing/2014/main" id="{CBA3310C-CC72-4FE2-A832-30C97707910B}"/>
              </a:ext>
            </a:extLst>
          </p:cNvPr>
          <p:cNvSpPr/>
          <p:nvPr/>
        </p:nvSpPr>
        <p:spPr>
          <a:xfrm rot="2183503">
            <a:off x="5391150" y="5662910"/>
            <a:ext cx="373875" cy="204490"/>
          </a:xfrm>
          <a:prstGeom prst="rightArrow">
            <a:avLst/>
          </a:prstGeom>
          <a:solidFill>
            <a:srgbClr val="24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5849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9N5EhUBZrUe.6bQ08g6v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16YG7AWgUWRMd25FpTc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fcWsvmEokSaesBeg8dAx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mbGt9aRmU.JzfakDQy1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1c7AiHwREWUMJPYujJV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OJz7FBYSI0K.AhFlKogRx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68.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SfcWsvmEokSaesBeg8dAx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9mbGt9aRmU.JzfakDQy1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1c7AiHwREWUMJPYujJVq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OJz7FBYSI0K.AhFlKogRx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2.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3.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4.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5.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6.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fcWsvmEokSaesBeg8dAx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9mbGt9aRmU.JzfakDQy1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1c7AiHwREWUMJPYujJVq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OJz7FBYSI0K.AhFlKogRxQ"/>
</p:tagLst>
</file>

<file path=ppt/tags/tag92.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fcWsvmEokSaesBeg8dAx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9mbGt9aRmU.JzfakDQy1x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1c7AiHwREWUMJPYujJV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Jz7FBYSI0K.AhFlKogRxQ"/>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 PPT</Template>
  <TotalTime>418</TotalTime>
  <Words>1988</Words>
  <Application>Microsoft Office PowerPoint</Application>
  <PresentationFormat>Presentación en pantalla (4:3)</PresentationFormat>
  <Paragraphs>171</Paragraphs>
  <Slides>20</Slides>
  <Notes>10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32" baseType="lpstr">
      <vt:lpstr>MS PGothic</vt:lpstr>
      <vt:lpstr>SimSun</vt:lpstr>
      <vt:lpstr>Arial</vt:lpstr>
      <vt:lpstr>Calibri</vt:lpstr>
      <vt:lpstr>Calibri Light</vt:lpstr>
      <vt:lpstr>Candara</vt:lpstr>
      <vt:lpstr>Helvetica Neue Bold Condensed</vt:lpstr>
      <vt:lpstr>Impact</vt:lpstr>
      <vt:lpstr>Museo Sans 500</vt:lpstr>
      <vt:lpstr>Times New Roman</vt:lpstr>
      <vt:lpstr>plantilla ANI</vt:lpstr>
      <vt:lpstr>think-cell Slide</vt:lpstr>
      <vt:lpstr>Acciones por la transparencia</vt:lpstr>
      <vt:lpstr>Agenda</vt:lpstr>
      <vt:lpstr>Acciones de transparencia: acceso a información pública.</vt:lpstr>
      <vt:lpstr>Acciones de transparencia: acceso a información pública.</vt:lpstr>
      <vt:lpstr>Agenda</vt:lpstr>
      <vt:lpstr>Buenas prácticas para mejorar la función pública y prevenir la corrupción</vt:lpstr>
      <vt:lpstr>Buenas prácticas para mejorar la función pública y prevenir la corrupción</vt:lpstr>
      <vt:lpstr>Buenas prácticas para mejorar la función pública y prevenir la corrupción</vt:lpstr>
      <vt:lpstr>Buenas prácticas para mejorar la función pública y prevenir la corrupción</vt:lpstr>
      <vt:lpstr>Buenas prácticas para mejorar la función pública y prevenir la corrupción</vt:lpstr>
      <vt:lpstr>Buenas prácticas para mejorar la función pública y prevenir la corrupción</vt:lpstr>
      <vt:lpstr>Presentación de PowerPoint</vt:lpstr>
      <vt:lpstr>Buenas prácticas para mejorar la función pública y prevenir la corrupción</vt:lpstr>
      <vt:lpstr>Buenas prácticas para mejorar la función pública y prevenir la corrupción</vt:lpstr>
      <vt:lpstr>Buenas prácticas para mejorar la función pública y prevenir la corrupción</vt:lpstr>
      <vt:lpstr>Agenda</vt:lpstr>
      <vt:lpstr>Aumentar la incidencia del control social en la prevención de la corrupción</vt:lpstr>
      <vt:lpstr>Agenda</vt:lpstr>
      <vt:lpstr>Promover la integridad y la cultura de la legalidad en el Estado y la sociedad.</vt:lpstr>
      <vt:lpstr>Promover la integridad y la cultura de la legalidad en el Estado y la sociedad.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Hector Eduardo Vanegas Gàmez</cp:lastModifiedBy>
  <cp:revision>29</cp:revision>
  <dcterms:created xsi:type="dcterms:W3CDTF">2015-06-23T21:46:26Z</dcterms:created>
  <dcterms:modified xsi:type="dcterms:W3CDTF">2017-08-30T20:40:36Z</dcterms:modified>
</cp:coreProperties>
</file>