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21"/>
  </p:notesMasterIdLst>
  <p:handoutMasterIdLst>
    <p:handoutMasterId r:id="rId22"/>
  </p:handoutMasterIdLst>
  <p:sldIdLst>
    <p:sldId id="259" r:id="rId2"/>
    <p:sldId id="263" r:id="rId3"/>
    <p:sldId id="264" r:id="rId4"/>
    <p:sldId id="272" r:id="rId5"/>
    <p:sldId id="265" r:id="rId6"/>
    <p:sldId id="266" r:id="rId7"/>
    <p:sldId id="273" r:id="rId8"/>
    <p:sldId id="267" r:id="rId9"/>
    <p:sldId id="274" r:id="rId10"/>
    <p:sldId id="268" r:id="rId11"/>
    <p:sldId id="275" r:id="rId12"/>
    <p:sldId id="269" r:id="rId13"/>
    <p:sldId id="276" r:id="rId14"/>
    <p:sldId id="270" r:id="rId15"/>
    <p:sldId id="277" r:id="rId16"/>
    <p:sldId id="271" r:id="rId17"/>
    <p:sldId id="278" r:id="rId18"/>
    <p:sldId id="279" r:id="rId19"/>
    <p:sldId id="280" r:id="rId20"/>
  </p:sldIdLst>
  <p:sldSz cx="9144000" cy="5143500" type="screen16x9"/>
  <p:notesSz cx="700405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00FF"/>
    <a:srgbClr val="2D6DF4"/>
    <a:srgbClr val="0054BC"/>
    <a:srgbClr val="069169"/>
    <a:srgbClr val="DCE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9EA9D6-EF4F-40C0-A31A-A992C744053D}" v="4" dt="2019-08-22T22:18:46.2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218"/>
    <p:restoredTop sz="96642"/>
  </p:normalViewPr>
  <p:slideViewPr>
    <p:cSldViewPr snapToGrid="0" snapToObjects="1">
      <p:cViewPr varScale="1">
        <p:scale>
          <a:sx n="137" d="100"/>
          <a:sy n="137" d="100"/>
        </p:scale>
        <p:origin x="256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7" d="100"/>
          <a:sy n="67" d="100"/>
        </p:scale>
        <p:origin x="322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5088" cy="466434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67341" y="1"/>
            <a:ext cx="3035088" cy="466434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r">
              <a:defRPr sz="1200"/>
            </a:lvl1pPr>
          </a:lstStyle>
          <a:p>
            <a:fld id="{1912686D-009B-4755-BF3C-B1645D0A938E}" type="datetimeFigureOut">
              <a:rPr lang="es-ES" smtClean="0"/>
              <a:t>23/8/19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5088" cy="466433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67341" y="8829967"/>
            <a:ext cx="3035088" cy="466433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r">
              <a:defRPr sz="1200"/>
            </a:lvl1pPr>
          </a:lstStyle>
          <a:p>
            <a:fld id="{1CDAE71F-6302-4695-A732-5DA60A1BF971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66418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0405" y="4415790"/>
            <a:ext cx="560324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6" tIns="93126" rIns="93126" bIns="93126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84170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495ef59f35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495ef59f35_0_42:notes"/>
          <p:cNvSpPr txBox="1">
            <a:spLocks noGrp="1"/>
          </p:cNvSpPr>
          <p:nvPr>
            <p:ph type="body" idx="1"/>
          </p:nvPr>
        </p:nvSpPr>
        <p:spPr>
          <a:xfrm>
            <a:off x="700405" y="4415790"/>
            <a:ext cx="5603240" cy="4183380"/>
          </a:xfrm>
          <a:prstGeom prst="rect">
            <a:avLst/>
          </a:prstGeom>
        </p:spPr>
        <p:txBody>
          <a:bodyPr spcFirstLastPara="1" wrap="square" lIns="93126" tIns="93126" rIns="93126" bIns="9312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9262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>
            <a:spLocks noGrp="1"/>
          </p:cNvSpPr>
          <p:nvPr>
            <p:ph type="body" idx="1"/>
          </p:nvPr>
        </p:nvSpPr>
        <p:spPr>
          <a:xfrm>
            <a:off x="700405" y="4415790"/>
            <a:ext cx="5603240" cy="4183380"/>
          </a:xfrm>
          <a:prstGeom prst="rect">
            <a:avLst/>
          </a:prstGeom>
        </p:spPr>
        <p:txBody>
          <a:bodyPr spcFirstLastPara="1" wrap="square" lIns="93126" tIns="93126" rIns="93126" bIns="9312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47" name="Google Shape;1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733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>
            <a:spLocks noGrp="1"/>
          </p:cNvSpPr>
          <p:nvPr>
            <p:ph type="body" idx="1"/>
          </p:nvPr>
        </p:nvSpPr>
        <p:spPr>
          <a:xfrm>
            <a:off x="700405" y="4415790"/>
            <a:ext cx="5603240" cy="4183380"/>
          </a:xfrm>
          <a:prstGeom prst="rect">
            <a:avLst/>
          </a:prstGeom>
        </p:spPr>
        <p:txBody>
          <a:bodyPr spcFirstLastPara="1" wrap="square" lIns="93126" tIns="93126" rIns="93126" bIns="9312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47" name="Google Shape;1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2387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>
            <a:spLocks noGrp="1"/>
          </p:cNvSpPr>
          <p:nvPr>
            <p:ph type="body" idx="1"/>
          </p:nvPr>
        </p:nvSpPr>
        <p:spPr>
          <a:xfrm>
            <a:off x="700405" y="4415790"/>
            <a:ext cx="5603240" cy="4183380"/>
          </a:xfrm>
          <a:prstGeom prst="rect">
            <a:avLst/>
          </a:prstGeom>
        </p:spPr>
        <p:txBody>
          <a:bodyPr spcFirstLastPara="1" wrap="square" lIns="93126" tIns="93126" rIns="93126" bIns="9312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47" name="Google Shape;1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30777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>
            <a:spLocks noGrp="1"/>
          </p:cNvSpPr>
          <p:nvPr>
            <p:ph type="body" idx="1"/>
          </p:nvPr>
        </p:nvSpPr>
        <p:spPr>
          <a:xfrm>
            <a:off x="700405" y="4415790"/>
            <a:ext cx="5603240" cy="4183380"/>
          </a:xfrm>
          <a:prstGeom prst="rect">
            <a:avLst/>
          </a:prstGeom>
        </p:spPr>
        <p:txBody>
          <a:bodyPr spcFirstLastPara="1" wrap="square" lIns="93126" tIns="93126" rIns="93126" bIns="9312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47" name="Google Shape;1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1877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>
            <a:spLocks noGrp="1"/>
          </p:cNvSpPr>
          <p:nvPr>
            <p:ph type="body" idx="1"/>
          </p:nvPr>
        </p:nvSpPr>
        <p:spPr>
          <a:xfrm>
            <a:off x="700405" y="4415790"/>
            <a:ext cx="5603240" cy="4183380"/>
          </a:xfrm>
          <a:prstGeom prst="rect">
            <a:avLst/>
          </a:prstGeom>
        </p:spPr>
        <p:txBody>
          <a:bodyPr spcFirstLastPara="1" wrap="square" lIns="93126" tIns="93126" rIns="93126" bIns="9312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47" name="Google Shape;1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29254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>
            <a:spLocks noGrp="1"/>
          </p:cNvSpPr>
          <p:nvPr>
            <p:ph type="body" idx="1"/>
          </p:nvPr>
        </p:nvSpPr>
        <p:spPr>
          <a:xfrm>
            <a:off x="700405" y="4415790"/>
            <a:ext cx="5603240" cy="4183380"/>
          </a:xfrm>
          <a:prstGeom prst="rect">
            <a:avLst/>
          </a:prstGeom>
        </p:spPr>
        <p:txBody>
          <a:bodyPr spcFirstLastPara="1" wrap="square" lIns="93126" tIns="93126" rIns="93126" bIns="9312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47" name="Google Shape;1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04042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>
            <a:spLocks noGrp="1"/>
          </p:cNvSpPr>
          <p:nvPr>
            <p:ph type="body" idx="1"/>
          </p:nvPr>
        </p:nvSpPr>
        <p:spPr>
          <a:xfrm>
            <a:off x="700405" y="4415790"/>
            <a:ext cx="5603240" cy="4183380"/>
          </a:xfrm>
          <a:prstGeom prst="rect">
            <a:avLst/>
          </a:prstGeom>
        </p:spPr>
        <p:txBody>
          <a:bodyPr spcFirstLastPara="1" wrap="square" lIns="93126" tIns="93126" rIns="93126" bIns="9312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47" name="Google Shape;1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79141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>
            <a:spLocks noGrp="1"/>
          </p:cNvSpPr>
          <p:nvPr>
            <p:ph type="body" idx="1"/>
          </p:nvPr>
        </p:nvSpPr>
        <p:spPr>
          <a:xfrm>
            <a:off x="700405" y="4415790"/>
            <a:ext cx="5603240" cy="4183380"/>
          </a:xfrm>
          <a:prstGeom prst="rect">
            <a:avLst/>
          </a:prstGeom>
        </p:spPr>
        <p:txBody>
          <a:bodyPr spcFirstLastPara="1" wrap="square" lIns="93126" tIns="93126" rIns="93126" bIns="9312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47" name="Google Shape;1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9811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>
            <a:spLocks noGrp="1"/>
          </p:cNvSpPr>
          <p:nvPr>
            <p:ph type="body" idx="1"/>
          </p:nvPr>
        </p:nvSpPr>
        <p:spPr>
          <a:xfrm>
            <a:off x="700405" y="4415790"/>
            <a:ext cx="5603240" cy="4183380"/>
          </a:xfrm>
          <a:prstGeom prst="rect">
            <a:avLst/>
          </a:prstGeom>
        </p:spPr>
        <p:txBody>
          <a:bodyPr spcFirstLastPara="1" wrap="square" lIns="93126" tIns="93126" rIns="93126" bIns="9312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47" name="Google Shape;1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3656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>
            <a:spLocks noGrp="1"/>
          </p:cNvSpPr>
          <p:nvPr>
            <p:ph type="body" idx="1"/>
          </p:nvPr>
        </p:nvSpPr>
        <p:spPr>
          <a:xfrm>
            <a:off x="700405" y="4415790"/>
            <a:ext cx="5603240" cy="4183380"/>
          </a:xfrm>
          <a:prstGeom prst="rect">
            <a:avLst/>
          </a:prstGeom>
        </p:spPr>
        <p:txBody>
          <a:bodyPr spcFirstLastPara="1" wrap="square" lIns="93126" tIns="93126" rIns="93126" bIns="9312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47" name="Google Shape;1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0642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>
            <a:spLocks noGrp="1"/>
          </p:cNvSpPr>
          <p:nvPr>
            <p:ph type="body" idx="1"/>
          </p:nvPr>
        </p:nvSpPr>
        <p:spPr>
          <a:xfrm>
            <a:off x="700405" y="4415790"/>
            <a:ext cx="5603240" cy="4183380"/>
          </a:xfrm>
          <a:prstGeom prst="rect">
            <a:avLst/>
          </a:prstGeom>
        </p:spPr>
        <p:txBody>
          <a:bodyPr spcFirstLastPara="1" wrap="square" lIns="93126" tIns="93126" rIns="93126" bIns="9312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47" name="Google Shape;1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8275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>
            <a:spLocks noGrp="1"/>
          </p:cNvSpPr>
          <p:nvPr>
            <p:ph type="body" idx="1"/>
          </p:nvPr>
        </p:nvSpPr>
        <p:spPr>
          <a:xfrm>
            <a:off x="700405" y="4415790"/>
            <a:ext cx="5603240" cy="4183380"/>
          </a:xfrm>
          <a:prstGeom prst="rect">
            <a:avLst/>
          </a:prstGeom>
        </p:spPr>
        <p:txBody>
          <a:bodyPr spcFirstLastPara="1" wrap="square" lIns="93126" tIns="93126" rIns="93126" bIns="9312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47" name="Google Shape;1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7724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>
            <a:spLocks noGrp="1"/>
          </p:cNvSpPr>
          <p:nvPr>
            <p:ph type="body" idx="1"/>
          </p:nvPr>
        </p:nvSpPr>
        <p:spPr>
          <a:xfrm>
            <a:off x="700405" y="4415790"/>
            <a:ext cx="5603240" cy="4183380"/>
          </a:xfrm>
          <a:prstGeom prst="rect">
            <a:avLst/>
          </a:prstGeom>
        </p:spPr>
        <p:txBody>
          <a:bodyPr spcFirstLastPara="1" wrap="square" lIns="93126" tIns="93126" rIns="93126" bIns="9312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47" name="Google Shape;1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4858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>
            <a:spLocks noGrp="1"/>
          </p:cNvSpPr>
          <p:nvPr>
            <p:ph type="body" idx="1"/>
          </p:nvPr>
        </p:nvSpPr>
        <p:spPr>
          <a:xfrm>
            <a:off x="700405" y="4415790"/>
            <a:ext cx="5603240" cy="4183380"/>
          </a:xfrm>
          <a:prstGeom prst="rect">
            <a:avLst/>
          </a:prstGeom>
        </p:spPr>
        <p:txBody>
          <a:bodyPr spcFirstLastPara="1" wrap="square" lIns="93126" tIns="93126" rIns="93126" bIns="9312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47" name="Google Shape;1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8983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>
            <a:spLocks noGrp="1"/>
          </p:cNvSpPr>
          <p:nvPr>
            <p:ph type="body" idx="1"/>
          </p:nvPr>
        </p:nvSpPr>
        <p:spPr>
          <a:xfrm>
            <a:off x="700405" y="4415790"/>
            <a:ext cx="5603240" cy="4183380"/>
          </a:xfrm>
          <a:prstGeom prst="rect">
            <a:avLst/>
          </a:prstGeom>
        </p:spPr>
        <p:txBody>
          <a:bodyPr spcFirstLastPara="1" wrap="square" lIns="93126" tIns="93126" rIns="93126" bIns="9312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47" name="Google Shape;1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9397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>
            <a:spLocks noGrp="1"/>
          </p:cNvSpPr>
          <p:nvPr>
            <p:ph type="body" idx="1"/>
          </p:nvPr>
        </p:nvSpPr>
        <p:spPr>
          <a:xfrm>
            <a:off x="700405" y="4415790"/>
            <a:ext cx="5603240" cy="4183380"/>
          </a:xfrm>
          <a:prstGeom prst="rect">
            <a:avLst/>
          </a:prstGeom>
        </p:spPr>
        <p:txBody>
          <a:bodyPr spcFirstLastPara="1" wrap="square" lIns="93126" tIns="93126" rIns="93126" bIns="9312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47" name="Google Shape;1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8460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1 1 1" preserve="1" userDrawn="1">
  <p:cSld name="1_Diapositiva de título 1 1 1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/>
        </p:nvSpPr>
        <p:spPr>
          <a:xfrm>
            <a:off x="8336496" y="5464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7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rPr>
              <a:t>‹Nº›</a:t>
            </a:fld>
            <a:endParaRPr sz="700" b="0" i="0" u="none" strike="noStrike" cap="none" dirty="0">
              <a:solidFill>
                <a:srgbClr val="0054B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1" name="Google Shape;31;p5"/>
          <p:cNvSpPr txBox="1"/>
          <p:nvPr userDrawn="1"/>
        </p:nvSpPr>
        <p:spPr>
          <a:xfrm>
            <a:off x="8336496" y="-2155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7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‹Nº›</a:t>
            </a:fld>
            <a:endParaRPr sz="700" b="0" i="0" u="none" strike="noStrike" cap="none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32" name="Google Shape;32;p5"/>
          <p:cNvSpPr/>
          <p:nvPr/>
        </p:nvSpPr>
        <p:spPr>
          <a:xfrm>
            <a:off x="3213694" y="0"/>
            <a:ext cx="5935223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5"/>
          <p:cNvSpPr txBox="1"/>
          <p:nvPr/>
        </p:nvSpPr>
        <p:spPr>
          <a:xfrm>
            <a:off x="1098468" y="4856142"/>
            <a:ext cx="42930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b="0" i="0" u="none" strike="noStrike" cap="none" dirty="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Esta presentación es propiedad intelectual controlada y producida por la Presidencia de la República.</a:t>
            </a:r>
            <a:endParaRPr sz="600" b="0" i="0" u="none" strike="noStrike" cap="none" dirty="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FAB7457-61BC-0144-984D-ACFC03D1DF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892" y="346605"/>
            <a:ext cx="2616953" cy="746654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9EBB03E-157E-1743-86F1-8874FFB41B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61004" y="1439863"/>
            <a:ext cx="5149596" cy="1349375"/>
          </a:xfrm>
        </p:spPr>
        <p:txBody>
          <a:bodyPr/>
          <a:lstStyle>
            <a:lvl1pPr marL="95250" indent="0" algn="r">
              <a:buNone/>
              <a:defRPr sz="3000">
                <a:solidFill>
                  <a:srgbClr val="0054BC"/>
                </a:solidFill>
              </a:defRPr>
            </a:lvl1pPr>
          </a:lstStyle>
          <a:p>
            <a:r>
              <a:rPr lang="es-ES" dirty="0"/>
              <a:t>Editar los estilos de texto del patrón</a:t>
            </a:r>
            <a:endParaRPr lang="es-CO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6C4BAFA-CF82-7743-AB31-DAA7A61A6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66" y="3771884"/>
            <a:ext cx="3904083" cy="73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14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1497026" y="995328"/>
            <a:ext cx="1853423" cy="953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Font typeface="Work Sans Light"/>
              <a:buNone/>
              <a:defRPr sz="72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3200" lvl="5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200400" lvl="6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600" lvl="7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800" lvl="8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 dirty="0"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 hasCustomPrompt="1"/>
          </p:nvPr>
        </p:nvSpPr>
        <p:spPr>
          <a:xfrm>
            <a:off x="3768725" y="1714364"/>
            <a:ext cx="47526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30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es-ES" dirty="0"/>
              <a:t> </a:t>
            </a:r>
            <a:endParaRPr dirty="0"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3761125" y="2526597"/>
            <a:ext cx="4752600" cy="1336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None/>
              <a:defRPr sz="1500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600" lvl="2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800" lvl="3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6000" lvl="4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3200" lvl="5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200400" lvl="6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600" lvl="7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800" lvl="8" indent="-2984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Work Sans Light"/>
              <a:buChar char="•"/>
              <a:defRPr sz="11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/>
          <p:nvPr/>
        </p:nvSpPr>
        <p:spPr>
          <a:xfrm>
            <a:off x="8332725" y="623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7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rPr>
              <a:t>‹Nº›</a:t>
            </a:fld>
            <a:endParaRPr sz="700" b="0" i="0" u="none" strike="noStrike" cap="none" dirty="0">
              <a:solidFill>
                <a:srgbClr val="0054B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FAB7457-61BC-0144-984D-ACFC03D1DF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618" y="287254"/>
            <a:ext cx="1118402" cy="31909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6C4BAFA-CF82-7743-AB31-DAA7A61A6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789" y="4523448"/>
            <a:ext cx="1870211" cy="3506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/>
          <p:nvPr/>
        </p:nvSpPr>
        <p:spPr>
          <a:xfrm>
            <a:off x="8299683" y="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700" b="0" i="0" u="none" strike="noStrike" cap="none">
                <a:solidFill>
                  <a:srgbClr val="0066CD"/>
                </a:solidFill>
                <a:latin typeface="Work Sans"/>
                <a:ea typeface="Work Sans"/>
                <a:cs typeface="Work Sans"/>
                <a:sym typeface="Work Sans"/>
              </a:rPr>
              <a:t>‹Nº›</a:t>
            </a:fld>
            <a:endParaRPr sz="700" b="0" i="0" u="none" strike="noStrike" cap="none" dirty="0">
              <a:solidFill>
                <a:srgbClr val="0066CD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FAB7457-61BC-0144-984D-ACFC03D1DF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618" y="287254"/>
            <a:ext cx="1118402" cy="31909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6C4BAFA-CF82-7743-AB31-DAA7A61A6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789" y="4523448"/>
            <a:ext cx="1870211" cy="35066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300"/>
              <a:buFont typeface="Work Sans"/>
              <a:buNone/>
              <a:defRPr sz="33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 dirty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 dirty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53" r:id="rId2"/>
    <p:sldLayoutId id="214748366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9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6D347CD6-CE1C-436B-9B1D-DEA0651D7AE1}"/>
              </a:ext>
            </a:extLst>
          </p:cNvPr>
          <p:cNvSpPr txBox="1"/>
          <p:nvPr/>
        </p:nvSpPr>
        <p:spPr>
          <a:xfrm>
            <a:off x="3304673" y="1845393"/>
            <a:ext cx="59034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Franklin Gothic Demi Cond" panose="020B0706030402020204" pitchFamily="34" charset="0"/>
              </a:rPr>
              <a:t>Vicepresidencia Administrativa y Financiera</a:t>
            </a:r>
          </a:p>
          <a:p>
            <a:pPr algn="ctr"/>
            <a:endParaRPr lang="es-MX" sz="2000" b="1" dirty="0">
              <a:latin typeface="Franklin Gothic Demi Cond" panose="020B0706030402020204" pitchFamily="34" charset="0"/>
            </a:endParaRPr>
          </a:p>
          <a:p>
            <a:pPr algn="ctr"/>
            <a:r>
              <a:rPr lang="es-MX" sz="2000" b="1" dirty="0">
                <a:latin typeface="Franklin Gothic Demi Cond" panose="020B0706030402020204" pitchFamily="34" charset="0"/>
              </a:rPr>
              <a:t>GIT Talento Humano</a:t>
            </a:r>
          </a:p>
          <a:p>
            <a:pPr algn="ctr"/>
            <a:endParaRPr lang="es-MX" sz="2000" b="1" dirty="0">
              <a:latin typeface="Franklin Gothic Demi Cond" panose="020B0706030402020204" pitchFamily="34" charset="0"/>
            </a:endParaRPr>
          </a:p>
          <a:p>
            <a:pPr algn="ctr"/>
            <a:r>
              <a:rPr lang="es-MX" sz="2000" b="1" dirty="0">
                <a:latin typeface="Franklin Gothic Demi Cond" panose="020B0706030402020204" pitchFamily="34" charset="0"/>
              </a:rPr>
              <a:t>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61;p34">
            <a:extLst>
              <a:ext uri="{FF2B5EF4-FFF2-40B4-BE49-F238E27FC236}">
                <a16:creationId xmlns:a16="http://schemas.microsoft.com/office/drawing/2014/main" id="{34ABF094-7407-4975-94E2-91FCDAD3B1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84766" y="897271"/>
            <a:ext cx="4307700" cy="643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/>
            <a:r>
              <a:rPr lang="es-CO" dirty="0">
                <a:latin typeface="Franklin Gothic Demi Cond" panose="020B0706030402020204" pitchFamily="34" charset="0"/>
              </a:rPr>
              <a:t>3. Compromiso</a:t>
            </a:r>
            <a:endParaRPr dirty="0">
              <a:latin typeface="Franklin Gothic Demi Cond" panose="020B0706030402020204" pitchFamily="34" charset="0"/>
            </a:endParaRPr>
          </a:p>
        </p:txBody>
      </p:sp>
      <p:sp>
        <p:nvSpPr>
          <p:cNvPr id="6" name="Google Shape;259;p34">
            <a:extLst>
              <a:ext uri="{FF2B5EF4-FFF2-40B4-BE49-F238E27FC236}">
                <a16:creationId xmlns:a16="http://schemas.microsoft.com/office/drawing/2014/main" id="{A7916D6C-5A86-4F75-B48F-0A90B5EF4C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64977" y="1760145"/>
            <a:ext cx="4227489" cy="2242359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just">
              <a:lnSpc>
                <a:spcPct val="115000"/>
              </a:lnSpc>
              <a:buSzPts val="2100"/>
            </a:pPr>
            <a:r>
              <a:rPr lang="es-MX" sz="1200" b="0" dirty="0">
                <a:solidFill>
                  <a:schemeClr val="bg1">
                    <a:lumMod val="50000"/>
                  </a:schemeClr>
                </a:solidFill>
              </a:rPr>
              <a:t>"Soy consciente de la importancia de mi rol como servidor público y estoy en disposición permanente para comprender y resolver las necesidades de las personas con las que me relaciono en mis labores cotidianas, buscando siempre mejorar su bienestar.”.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3098BB9-5ACF-4D37-8FCC-6F0734C17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47" y="226503"/>
            <a:ext cx="3296873" cy="47817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4298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9099D264-2A39-4AFC-A3E7-23A09CC99C26}"/>
              </a:ext>
            </a:extLst>
          </p:cNvPr>
          <p:cNvCxnSpPr>
            <a:cxnSpLocks/>
          </p:cNvCxnSpPr>
          <p:nvPr/>
        </p:nvCxnSpPr>
        <p:spPr>
          <a:xfrm>
            <a:off x="3870158" y="719888"/>
            <a:ext cx="0" cy="401855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BC2A6D5-2CAB-4855-962C-6599078FE6C9}"/>
              </a:ext>
            </a:extLst>
          </p:cNvPr>
          <p:cNvSpPr txBox="1"/>
          <p:nvPr/>
        </p:nvSpPr>
        <p:spPr>
          <a:xfrm>
            <a:off x="1432884" y="832699"/>
            <a:ext cx="1378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>
                <a:latin typeface="Franklin Gothic Demi Cond" panose="020B0706030402020204" pitchFamily="34" charset="0"/>
              </a:rPr>
              <a:t>Lo que Hago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4ADD717-ADED-4F6D-83CD-3FBB383F3549}"/>
              </a:ext>
            </a:extLst>
          </p:cNvPr>
          <p:cNvSpPr txBox="1"/>
          <p:nvPr/>
        </p:nvSpPr>
        <p:spPr>
          <a:xfrm>
            <a:off x="5201651" y="786532"/>
            <a:ext cx="1715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>
                <a:latin typeface="Franklin Gothic Demi Cond" panose="020B0706030402020204" pitchFamily="34" charset="0"/>
              </a:rPr>
              <a:t>Lo que NO Hago</a:t>
            </a:r>
          </a:p>
        </p:txBody>
      </p:sp>
      <p:pic>
        <p:nvPicPr>
          <p:cNvPr id="15" name="Gráfico 14" descr="Cara sonriente sin relleno">
            <a:extLst>
              <a:ext uri="{FF2B5EF4-FFF2-40B4-BE49-F238E27FC236}">
                <a16:creationId xmlns:a16="http://schemas.microsoft.com/office/drawing/2014/main" id="{22B9F4EB-C795-4010-87F7-81EB459ED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938" y="529387"/>
            <a:ext cx="914400" cy="914400"/>
          </a:xfrm>
          <a:prstGeom prst="rect">
            <a:avLst/>
          </a:prstGeom>
        </p:spPr>
      </p:pic>
      <p:pic>
        <p:nvPicPr>
          <p:cNvPr id="17" name="Gráfico 16" descr="Cara triste sin relleno">
            <a:extLst>
              <a:ext uri="{FF2B5EF4-FFF2-40B4-BE49-F238E27FC236}">
                <a16:creationId xmlns:a16="http://schemas.microsoft.com/office/drawing/2014/main" id="{48091D30-9F76-454B-B758-4CAED41B5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78705" y="529389"/>
            <a:ext cx="914400" cy="91440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146AD072-DA24-417F-BD90-B82863321224}"/>
              </a:ext>
            </a:extLst>
          </p:cNvPr>
          <p:cNvSpPr txBox="1"/>
          <p:nvPr/>
        </p:nvSpPr>
        <p:spPr>
          <a:xfrm>
            <a:off x="201780" y="1223950"/>
            <a:ext cx="35275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sz="1000" dirty="0">
              <a:latin typeface="Calibri Light" panose="020F0302020204030204" pitchFamily="34" charset="0"/>
            </a:endParaRP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1. Asumo mi papel como servidor público, entendiendo el valor de los compromisos y responsabilidades que he adquirido frente a la ciudadanía y al país.</a:t>
            </a:r>
          </a:p>
          <a:p>
            <a:pPr algn="just"/>
            <a:endParaRPr lang="es-MX" sz="1000" dirty="0">
              <a:latin typeface="Calibri Light" panose="020F0302020204030204" pitchFamily="34" charset="0"/>
            </a:endParaRP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2. Siempre estoy dispuesto a ponerme en los zapatos de las personas. Entender su contexto, necesidades y requerimientos es el fundamento de mi servicio y valor.</a:t>
            </a:r>
          </a:p>
          <a:p>
            <a:pPr algn="just"/>
            <a:endParaRPr lang="es-MX" sz="1000" dirty="0">
              <a:latin typeface="Calibri Light" panose="020F0302020204030204" pitchFamily="34" charset="0"/>
            </a:endParaRP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3. Escucho, atiendo y oriento a quien necesite cualquier información o guía en algún asunto público.</a:t>
            </a:r>
          </a:p>
          <a:p>
            <a:pPr algn="just"/>
            <a:endParaRPr lang="es-MX" sz="1000" dirty="0">
              <a:latin typeface="Calibri Light" panose="020F0302020204030204" pitchFamily="34" charset="0"/>
            </a:endParaRP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4. Estoy atento siempre que interactúo con otras personas, sin distracciones de ningún tipo.</a:t>
            </a:r>
          </a:p>
          <a:p>
            <a:pPr algn="just"/>
            <a:endParaRPr lang="es-MX" sz="1000" dirty="0">
              <a:latin typeface="Calibri Light" panose="020F0302020204030204" pitchFamily="34" charset="0"/>
            </a:endParaRP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5. Presto un servicio ágil, amable y de calidad.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B6CF9F1-891D-4FF7-AF32-8751F24E2E8C}"/>
              </a:ext>
            </a:extLst>
          </p:cNvPr>
          <p:cNvSpPr txBox="1"/>
          <p:nvPr/>
        </p:nvSpPr>
        <p:spPr>
          <a:xfrm>
            <a:off x="4151899" y="1223950"/>
            <a:ext cx="35275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sz="1000" dirty="0">
              <a:latin typeface="Calibri Light" panose="020F0302020204030204" pitchFamily="34" charset="0"/>
            </a:endParaRP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1. Nunca trabajo con una actitud negativa. No se vale afectar mi trabajo por no ponerle ganas a las cosas.</a:t>
            </a:r>
          </a:p>
          <a:p>
            <a:pPr algn="just"/>
            <a:endParaRPr lang="es-MX" sz="1000" dirty="0">
              <a:latin typeface="Calibri Light" panose="020F0302020204030204" pitchFamily="34" charset="0"/>
            </a:endParaRP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2. No llego nunca a pensar que mi trabajo como servidor es un “favor” que le hago a la ciudadanía. Es un compromiso y un orgullo.</a:t>
            </a:r>
          </a:p>
          <a:p>
            <a:pPr algn="just"/>
            <a:endParaRPr lang="es-MX" sz="1000" dirty="0">
              <a:latin typeface="Calibri Light" panose="020F0302020204030204" pitchFamily="34" charset="0"/>
            </a:endParaRP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3. No asumo que mi trabajo como servidor es irrelevante para la sociedad.</a:t>
            </a:r>
          </a:p>
          <a:p>
            <a:pPr algn="just"/>
            <a:endParaRPr lang="es-MX" sz="1000" dirty="0">
              <a:latin typeface="Calibri Light" panose="020F0302020204030204" pitchFamily="34" charset="0"/>
            </a:endParaRP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4. Jamás ignoro a un ciudadano y sus inquietudes.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1B309A3-B594-45E0-9A4D-2A84AF133764}"/>
              </a:ext>
            </a:extLst>
          </p:cNvPr>
          <p:cNvSpPr txBox="1"/>
          <p:nvPr/>
        </p:nvSpPr>
        <p:spPr>
          <a:xfrm>
            <a:off x="2690989" y="111322"/>
            <a:ext cx="2358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dirty="0">
                <a:solidFill>
                  <a:schemeClr val="bg2"/>
                </a:solidFill>
                <a:latin typeface="Franklin Gothic Demi" panose="020B0703020102020204" pitchFamily="34" charset="0"/>
              </a:rPr>
              <a:t>Conductas Asociadas</a:t>
            </a:r>
          </a:p>
        </p:txBody>
      </p:sp>
    </p:spTree>
    <p:extLst>
      <p:ext uri="{BB962C8B-B14F-4D97-AF65-F5344CB8AC3E}">
        <p14:creationId xmlns:p14="http://schemas.microsoft.com/office/powerpoint/2010/main" val="4040950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61;p34">
            <a:extLst>
              <a:ext uri="{FF2B5EF4-FFF2-40B4-BE49-F238E27FC236}">
                <a16:creationId xmlns:a16="http://schemas.microsoft.com/office/drawing/2014/main" id="{34ABF094-7407-4975-94E2-91FCDAD3B1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84766" y="897271"/>
            <a:ext cx="4307700" cy="643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/>
            <a:r>
              <a:rPr lang="es-CO" dirty="0">
                <a:latin typeface="Franklin Gothic Demi Cond" panose="020B0706030402020204" pitchFamily="34" charset="0"/>
              </a:rPr>
              <a:t>4. Diligencia</a:t>
            </a:r>
            <a:endParaRPr dirty="0">
              <a:latin typeface="Franklin Gothic Demi Cond" panose="020B0706030402020204" pitchFamily="34" charset="0"/>
            </a:endParaRPr>
          </a:p>
        </p:txBody>
      </p:sp>
      <p:sp>
        <p:nvSpPr>
          <p:cNvPr id="6" name="Google Shape;259;p34">
            <a:extLst>
              <a:ext uri="{FF2B5EF4-FFF2-40B4-BE49-F238E27FC236}">
                <a16:creationId xmlns:a16="http://schemas.microsoft.com/office/drawing/2014/main" id="{A7916D6C-5A86-4F75-B48F-0A90B5EF4C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64977" y="1760145"/>
            <a:ext cx="4227489" cy="2242359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just">
              <a:lnSpc>
                <a:spcPct val="115000"/>
              </a:lnSpc>
              <a:buSzPts val="2100"/>
            </a:pPr>
            <a:r>
              <a:rPr lang="es-MX" sz="1200" b="0" dirty="0">
                <a:solidFill>
                  <a:schemeClr val="bg1">
                    <a:lumMod val="50000"/>
                  </a:schemeClr>
                </a:solidFill>
              </a:rPr>
              <a:t>"Cumplo con los deberes, funciones y responsabilidades asignadas a mi cargo de la mejor manera posible, con atención, prontitud, destreza y eficiencia, para así optimizar el uso de los recursos del Estado.”.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2D7676-D4B3-445F-9C08-641BF2A71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80" y="134224"/>
            <a:ext cx="3313651" cy="4806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8577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9099D264-2A39-4AFC-A3E7-23A09CC99C26}"/>
              </a:ext>
            </a:extLst>
          </p:cNvPr>
          <p:cNvCxnSpPr>
            <a:cxnSpLocks/>
          </p:cNvCxnSpPr>
          <p:nvPr/>
        </p:nvCxnSpPr>
        <p:spPr>
          <a:xfrm>
            <a:off x="3870158" y="719888"/>
            <a:ext cx="0" cy="401855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BC2A6D5-2CAB-4855-962C-6599078FE6C9}"/>
              </a:ext>
            </a:extLst>
          </p:cNvPr>
          <p:cNvSpPr txBox="1"/>
          <p:nvPr/>
        </p:nvSpPr>
        <p:spPr>
          <a:xfrm>
            <a:off x="1432884" y="832699"/>
            <a:ext cx="1378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>
                <a:latin typeface="Franklin Gothic Demi Cond" panose="020B0706030402020204" pitchFamily="34" charset="0"/>
              </a:rPr>
              <a:t>Lo que Hago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4ADD717-ADED-4F6D-83CD-3FBB383F3549}"/>
              </a:ext>
            </a:extLst>
          </p:cNvPr>
          <p:cNvSpPr txBox="1"/>
          <p:nvPr/>
        </p:nvSpPr>
        <p:spPr>
          <a:xfrm>
            <a:off x="5201651" y="786532"/>
            <a:ext cx="1715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>
                <a:latin typeface="Franklin Gothic Demi Cond" panose="020B0706030402020204" pitchFamily="34" charset="0"/>
              </a:rPr>
              <a:t>Lo que NO Hago</a:t>
            </a:r>
          </a:p>
        </p:txBody>
      </p:sp>
      <p:pic>
        <p:nvPicPr>
          <p:cNvPr id="15" name="Gráfico 14" descr="Cara sonriente sin relleno">
            <a:extLst>
              <a:ext uri="{FF2B5EF4-FFF2-40B4-BE49-F238E27FC236}">
                <a16:creationId xmlns:a16="http://schemas.microsoft.com/office/drawing/2014/main" id="{22B9F4EB-C795-4010-87F7-81EB459ED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938" y="529387"/>
            <a:ext cx="914400" cy="914400"/>
          </a:xfrm>
          <a:prstGeom prst="rect">
            <a:avLst/>
          </a:prstGeom>
        </p:spPr>
      </p:pic>
      <p:pic>
        <p:nvPicPr>
          <p:cNvPr id="17" name="Gráfico 16" descr="Cara triste sin relleno">
            <a:extLst>
              <a:ext uri="{FF2B5EF4-FFF2-40B4-BE49-F238E27FC236}">
                <a16:creationId xmlns:a16="http://schemas.microsoft.com/office/drawing/2014/main" id="{48091D30-9F76-454B-B758-4CAED41B5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78705" y="529389"/>
            <a:ext cx="914400" cy="91440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146AD072-DA24-417F-BD90-B82863321224}"/>
              </a:ext>
            </a:extLst>
          </p:cNvPr>
          <p:cNvSpPr txBox="1"/>
          <p:nvPr/>
        </p:nvSpPr>
        <p:spPr>
          <a:xfrm>
            <a:off x="201780" y="1223950"/>
            <a:ext cx="35275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sz="1000" dirty="0">
              <a:latin typeface="Calibri Light" panose="020F0302020204030204" pitchFamily="34" charset="0"/>
            </a:endParaRP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1. Uso responsablemente los recursos públicos para cumplir con mis obligaciones. Lo público es de todos y no se desperdicia.</a:t>
            </a:r>
          </a:p>
          <a:p>
            <a:pPr algn="just"/>
            <a:endParaRPr lang="es-MX" sz="1000" dirty="0">
              <a:latin typeface="Calibri Light" panose="020F0302020204030204" pitchFamily="34" charset="0"/>
            </a:endParaRP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2. Cumplo con los tiempos estipulados para el logro de mis objetivos, a fin de cuentas, el tiempo de todos es oro.</a:t>
            </a:r>
          </a:p>
          <a:p>
            <a:pPr algn="just"/>
            <a:endParaRPr lang="es-MX" sz="1000" dirty="0">
              <a:latin typeface="Calibri Light" panose="020F0302020204030204" pitchFamily="34" charset="0"/>
            </a:endParaRP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3. Aseguro la calidad en cada uno de los productos que entrego bajo los estándares del servicio público. No se valen cosas a medias.</a:t>
            </a:r>
          </a:p>
          <a:p>
            <a:pPr algn="just"/>
            <a:endParaRPr lang="es-MX" sz="1000" dirty="0">
              <a:latin typeface="Calibri Light" panose="020F0302020204030204" pitchFamily="34" charset="0"/>
            </a:endParaRP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4. Siempre soy proactivo comunicando a tiempo propuestas para mejorar continuamente mi labor y la de mis compañeros de trabajo.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B6CF9F1-891D-4FF7-AF32-8751F24E2E8C}"/>
              </a:ext>
            </a:extLst>
          </p:cNvPr>
          <p:cNvSpPr txBox="1"/>
          <p:nvPr/>
        </p:nvSpPr>
        <p:spPr>
          <a:xfrm>
            <a:off x="4151899" y="1223950"/>
            <a:ext cx="352750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sz="1000" dirty="0">
              <a:latin typeface="Calibri Light" panose="020F0302020204030204" pitchFamily="34" charset="0"/>
            </a:endParaRP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1. No malgasto ningún recurso público.</a:t>
            </a:r>
          </a:p>
          <a:p>
            <a:pPr algn="just"/>
            <a:endParaRPr lang="es-MX" sz="1000" dirty="0">
              <a:latin typeface="Calibri Light" panose="020F0302020204030204" pitchFamily="34" charset="0"/>
            </a:endParaRP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2. No postergo las decisiones ni actividades que den solución a problemáticas ciudadanas o que hagan parte del funcionamiento de mi cargo. Hay cosas que sencillamente no se dejan para otro día.</a:t>
            </a:r>
          </a:p>
          <a:p>
            <a:pPr algn="just"/>
            <a:endParaRPr lang="es-MX" sz="1000" dirty="0">
              <a:latin typeface="Calibri Light" panose="020F0302020204030204" pitchFamily="34" charset="0"/>
            </a:endParaRP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3. No demuestro desinterés en mis actuaciones ante los ciudadanos y demás servidores públicos.</a:t>
            </a:r>
          </a:p>
          <a:p>
            <a:pPr algn="just"/>
            <a:endParaRPr lang="es-MX" sz="1000" dirty="0">
              <a:latin typeface="Calibri Light" panose="020F0302020204030204" pitchFamily="34" charset="0"/>
            </a:endParaRP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4. No evado mis funciones y responsabilidades por ningún motivo.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1B309A3-B594-45E0-9A4D-2A84AF133764}"/>
              </a:ext>
            </a:extLst>
          </p:cNvPr>
          <p:cNvSpPr txBox="1"/>
          <p:nvPr/>
        </p:nvSpPr>
        <p:spPr>
          <a:xfrm>
            <a:off x="2690989" y="111322"/>
            <a:ext cx="2358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dirty="0">
                <a:solidFill>
                  <a:schemeClr val="bg2"/>
                </a:solidFill>
                <a:latin typeface="Franklin Gothic Demi" panose="020B0703020102020204" pitchFamily="34" charset="0"/>
              </a:rPr>
              <a:t>Conductas Asociadas</a:t>
            </a:r>
          </a:p>
        </p:txBody>
      </p:sp>
    </p:spTree>
    <p:extLst>
      <p:ext uri="{BB962C8B-B14F-4D97-AF65-F5344CB8AC3E}">
        <p14:creationId xmlns:p14="http://schemas.microsoft.com/office/powerpoint/2010/main" val="390958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61;p34">
            <a:extLst>
              <a:ext uri="{FF2B5EF4-FFF2-40B4-BE49-F238E27FC236}">
                <a16:creationId xmlns:a16="http://schemas.microsoft.com/office/drawing/2014/main" id="{34ABF094-7407-4975-94E2-91FCDAD3B1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84766" y="897271"/>
            <a:ext cx="4307700" cy="643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/>
            <a:r>
              <a:rPr lang="es-CO" dirty="0">
                <a:latin typeface="Franklin Gothic Demi Cond" panose="020B0706030402020204" pitchFamily="34" charset="0"/>
              </a:rPr>
              <a:t>5. Justicia</a:t>
            </a:r>
            <a:endParaRPr dirty="0">
              <a:latin typeface="Franklin Gothic Demi Cond" panose="020B0706030402020204" pitchFamily="34" charset="0"/>
            </a:endParaRPr>
          </a:p>
        </p:txBody>
      </p:sp>
      <p:sp>
        <p:nvSpPr>
          <p:cNvPr id="6" name="Google Shape;259;p34">
            <a:extLst>
              <a:ext uri="{FF2B5EF4-FFF2-40B4-BE49-F238E27FC236}">
                <a16:creationId xmlns:a16="http://schemas.microsoft.com/office/drawing/2014/main" id="{A7916D6C-5A86-4F75-B48F-0A90B5EF4C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64977" y="1760145"/>
            <a:ext cx="4227489" cy="2242359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just">
              <a:lnSpc>
                <a:spcPct val="115000"/>
              </a:lnSpc>
              <a:buSzPts val="2100"/>
            </a:pPr>
            <a:r>
              <a:rPr lang="es-MX" sz="1200" b="0" dirty="0">
                <a:solidFill>
                  <a:schemeClr val="bg1">
                    <a:lumMod val="50000"/>
                  </a:schemeClr>
                </a:solidFill>
              </a:rPr>
              <a:t>"Actúo con imparcialidad garantizando los derechos de las personas, con equidad, igualdad y sin discriminación.”.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A0BAD7E-3F2A-4602-83EC-3821097C2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24" y="142613"/>
            <a:ext cx="3389152" cy="48152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6678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9099D264-2A39-4AFC-A3E7-23A09CC99C26}"/>
              </a:ext>
            </a:extLst>
          </p:cNvPr>
          <p:cNvCxnSpPr>
            <a:cxnSpLocks/>
          </p:cNvCxnSpPr>
          <p:nvPr/>
        </p:nvCxnSpPr>
        <p:spPr>
          <a:xfrm>
            <a:off x="3870158" y="719888"/>
            <a:ext cx="0" cy="401855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BC2A6D5-2CAB-4855-962C-6599078FE6C9}"/>
              </a:ext>
            </a:extLst>
          </p:cNvPr>
          <p:cNvSpPr txBox="1"/>
          <p:nvPr/>
        </p:nvSpPr>
        <p:spPr>
          <a:xfrm>
            <a:off x="1432884" y="832699"/>
            <a:ext cx="1378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>
                <a:latin typeface="Franklin Gothic Demi Cond" panose="020B0706030402020204" pitchFamily="34" charset="0"/>
              </a:rPr>
              <a:t>Lo que Hago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4ADD717-ADED-4F6D-83CD-3FBB383F3549}"/>
              </a:ext>
            </a:extLst>
          </p:cNvPr>
          <p:cNvSpPr txBox="1"/>
          <p:nvPr/>
        </p:nvSpPr>
        <p:spPr>
          <a:xfrm>
            <a:off x="5201651" y="786532"/>
            <a:ext cx="1715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>
                <a:latin typeface="Franklin Gothic Demi Cond" panose="020B0706030402020204" pitchFamily="34" charset="0"/>
              </a:rPr>
              <a:t>Lo que NO Hago</a:t>
            </a:r>
          </a:p>
        </p:txBody>
      </p:sp>
      <p:pic>
        <p:nvPicPr>
          <p:cNvPr id="15" name="Gráfico 14" descr="Cara sonriente sin relleno">
            <a:extLst>
              <a:ext uri="{FF2B5EF4-FFF2-40B4-BE49-F238E27FC236}">
                <a16:creationId xmlns:a16="http://schemas.microsoft.com/office/drawing/2014/main" id="{22B9F4EB-C795-4010-87F7-81EB459ED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938" y="529387"/>
            <a:ext cx="914400" cy="914400"/>
          </a:xfrm>
          <a:prstGeom prst="rect">
            <a:avLst/>
          </a:prstGeom>
        </p:spPr>
      </p:pic>
      <p:pic>
        <p:nvPicPr>
          <p:cNvPr id="17" name="Gráfico 16" descr="Cara triste sin relleno">
            <a:extLst>
              <a:ext uri="{FF2B5EF4-FFF2-40B4-BE49-F238E27FC236}">
                <a16:creationId xmlns:a16="http://schemas.microsoft.com/office/drawing/2014/main" id="{48091D30-9F76-454B-B758-4CAED41B5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78705" y="529389"/>
            <a:ext cx="914400" cy="91440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146AD072-DA24-417F-BD90-B82863321224}"/>
              </a:ext>
            </a:extLst>
          </p:cNvPr>
          <p:cNvSpPr txBox="1"/>
          <p:nvPr/>
        </p:nvSpPr>
        <p:spPr>
          <a:xfrm>
            <a:off x="201780" y="1223950"/>
            <a:ext cx="35275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sz="1000" dirty="0">
              <a:latin typeface="Calibri Light" panose="020F0302020204030204" pitchFamily="34" charset="0"/>
            </a:endParaRP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1. Tomo decisiones informadas y objetivas basadas en evidencias y datos confiables. Es muy grave fallar en mis actuaciones por no tener las cosas claras.</a:t>
            </a:r>
          </a:p>
          <a:p>
            <a:pPr marL="228600" indent="-228600" algn="just">
              <a:buAutoNum type="arabicPeriod"/>
            </a:pPr>
            <a:endParaRPr lang="es-MX" sz="1000" dirty="0">
              <a:latin typeface="Calibri Light" panose="020F0302020204030204" pitchFamily="34" charset="0"/>
            </a:endParaRP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2. Asumo mi papel como servidor público, entendiendo el valor de los compromisos y responsabilidades que he adquirido frente a la ciudadanía y al país.</a:t>
            </a: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 </a:t>
            </a: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3. Reconozco y protejo los derechos de cada persona, de acuerdo con sus necesidades y condiciones.</a:t>
            </a:r>
          </a:p>
          <a:p>
            <a:pPr algn="just"/>
            <a:endParaRPr lang="es-MX" sz="1000" dirty="0">
              <a:latin typeface="Calibri Light" panose="020F0302020204030204" pitchFamily="34" charset="0"/>
            </a:endParaRP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4. Tomo decisiones estableciendo mecanismos de diálogo y concertación con todas las partes involucradas.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B6CF9F1-891D-4FF7-AF32-8751F24E2E8C}"/>
              </a:ext>
            </a:extLst>
          </p:cNvPr>
          <p:cNvSpPr txBox="1"/>
          <p:nvPr/>
        </p:nvSpPr>
        <p:spPr>
          <a:xfrm>
            <a:off x="4151899" y="1223950"/>
            <a:ext cx="352750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sz="1000" dirty="0">
              <a:latin typeface="Calibri Light" panose="020F0302020204030204" pitchFamily="34" charset="0"/>
            </a:endParaRP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1. No promuevo ni ejecuto políticas, programas o medidas que afectan la igualdad y libertad de las personas.</a:t>
            </a:r>
          </a:p>
          <a:p>
            <a:pPr algn="just"/>
            <a:endParaRPr lang="es-MX" sz="1000" dirty="0">
              <a:latin typeface="Calibri Light" panose="020F0302020204030204" pitchFamily="34" charset="0"/>
            </a:endParaRP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2. No favorezco el punto de vista de un grupo de interés sin tener en cuenta a todos los actores involucrados en una situación. </a:t>
            </a:r>
          </a:p>
          <a:p>
            <a:pPr algn="just"/>
            <a:endParaRPr lang="es-MX" sz="1000" dirty="0">
              <a:latin typeface="Calibri Light" panose="020F0302020204030204" pitchFamily="34" charset="0"/>
            </a:endParaRP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3. Nunca permito que odios simpatías, antipatías, caprichos, presiones o intereses de orden personal o grupal interfieran en mi criterio, toma de decisión y gestión pública.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1B309A3-B594-45E0-9A4D-2A84AF133764}"/>
              </a:ext>
            </a:extLst>
          </p:cNvPr>
          <p:cNvSpPr txBox="1"/>
          <p:nvPr/>
        </p:nvSpPr>
        <p:spPr>
          <a:xfrm>
            <a:off x="2690989" y="111322"/>
            <a:ext cx="2358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dirty="0">
                <a:solidFill>
                  <a:schemeClr val="bg2"/>
                </a:solidFill>
                <a:latin typeface="Franklin Gothic Demi" panose="020B0703020102020204" pitchFamily="34" charset="0"/>
              </a:rPr>
              <a:t>Conductas Asociadas</a:t>
            </a:r>
          </a:p>
        </p:txBody>
      </p:sp>
    </p:spTree>
    <p:extLst>
      <p:ext uri="{BB962C8B-B14F-4D97-AF65-F5344CB8AC3E}">
        <p14:creationId xmlns:p14="http://schemas.microsoft.com/office/powerpoint/2010/main" val="3327691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61;p34">
            <a:extLst>
              <a:ext uri="{FF2B5EF4-FFF2-40B4-BE49-F238E27FC236}">
                <a16:creationId xmlns:a16="http://schemas.microsoft.com/office/drawing/2014/main" id="{34ABF094-7407-4975-94E2-91FCDAD3B1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84766" y="897271"/>
            <a:ext cx="4307700" cy="643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/>
            <a:r>
              <a:rPr lang="es-CO" dirty="0">
                <a:latin typeface="Franklin Gothic Demi Cond" panose="020B0706030402020204" pitchFamily="34" charset="0"/>
              </a:rPr>
              <a:t>6. Cooperación</a:t>
            </a:r>
            <a:endParaRPr dirty="0">
              <a:latin typeface="Franklin Gothic Demi Cond" panose="020B0706030402020204" pitchFamily="34" charset="0"/>
            </a:endParaRPr>
          </a:p>
        </p:txBody>
      </p:sp>
      <p:sp>
        <p:nvSpPr>
          <p:cNvPr id="6" name="Google Shape;259;p34">
            <a:extLst>
              <a:ext uri="{FF2B5EF4-FFF2-40B4-BE49-F238E27FC236}">
                <a16:creationId xmlns:a16="http://schemas.microsoft.com/office/drawing/2014/main" id="{A7916D6C-5A86-4F75-B48F-0A90B5EF4C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64977" y="1760145"/>
            <a:ext cx="4227489" cy="2242359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just">
              <a:lnSpc>
                <a:spcPct val="115000"/>
              </a:lnSpc>
              <a:buSzPts val="2100"/>
            </a:pPr>
            <a:r>
              <a:rPr lang="es-MX" sz="1200" b="0" dirty="0">
                <a:solidFill>
                  <a:schemeClr val="bg1">
                    <a:lumMod val="50000"/>
                  </a:schemeClr>
                </a:solidFill>
              </a:rPr>
              <a:t>"Trabajo en equipo hacia un objetivo compartido, colaboro y apoyo a mis compañeros contribuyendo al bienestar y eficiencia en la Entidad.”.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BD83CDB-F1A8-4ABC-8502-AEC681E1B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57" y="192947"/>
            <a:ext cx="3397541" cy="4748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3327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9099D264-2A39-4AFC-A3E7-23A09CC99C26}"/>
              </a:ext>
            </a:extLst>
          </p:cNvPr>
          <p:cNvCxnSpPr>
            <a:cxnSpLocks/>
          </p:cNvCxnSpPr>
          <p:nvPr/>
        </p:nvCxnSpPr>
        <p:spPr>
          <a:xfrm>
            <a:off x="3870158" y="719888"/>
            <a:ext cx="0" cy="401855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BC2A6D5-2CAB-4855-962C-6599078FE6C9}"/>
              </a:ext>
            </a:extLst>
          </p:cNvPr>
          <p:cNvSpPr txBox="1"/>
          <p:nvPr/>
        </p:nvSpPr>
        <p:spPr>
          <a:xfrm>
            <a:off x="1432884" y="832699"/>
            <a:ext cx="1378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>
                <a:latin typeface="Franklin Gothic Demi Cond" panose="020B0706030402020204" pitchFamily="34" charset="0"/>
              </a:rPr>
              <a:t>Lo que Hago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4ADD717-ADED-4F6D-83CD-3FBB383F3549}"/>
              </a:ext>
            </a:extLst>
          </p:cNvPr>
          <p:cNvSpPr txBox="1"/>
          <p:nvPr/>
        </p:nvSpPr>
        <p:spPr>
          <a:xfrm>
            <a:off x="5201651" y="786532"/>
            <a:ext cx="1715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>
                <a:latin typeface="Franklin Gothic Demi Cond" panose="020B0706030402020204" pitchFamily="34" charset="0"/>
              </a:rPr>
              <a:t>Lo que NO Hago</a:t>
            </a:r>
          </a:p>
        </p:txBody>
      </p:sp>
      <p:pic>
        <p:nvPicPr>
          <p:cNvPr id="15" name="Gráfico 14" descr="Cara sonriente sin relleno">
            <a:extLst>
              <a:ext uri="{FF2B5EF4-FFF2-40B4-BE49-F238E27FC236}">
                <a16:creationId xmlns:a16="http://schemas.microsoft.com/office/drawing/2014/main" id="{22B9F4EB-C795-4010-87F7-81EB459ED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938" y="529387"/>
            <a:ext cx="914400" cy="914400"/>
          </a:xfrm>
          <a:prstGeom prst="rect">
            <a:avLst/>
          </a:prstGeom>
        </p:spPr>
      </p:pic>
      <p:pic>
        <p:nvPicPr>
          <p:cNvPr id="17" name="Gráfico 16" descr="Cara triste sin relleno">
            <a:extLst>
              <a:ext uri="{FF2B5EF4-FFF2-40B4-BE49-F238E27FC236}">
                <a16:creationId xmlns:a16="http://schemas.microsoft.com/office/drawing/2014/main" id="{48091D30-9F76-454B-B758-4CAED41B5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78705" y="529389"/>
            <a:ext cx="914400" cy="91440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146AD072-DA24-417F-BD90-B82863321224}"/>
              </a:ext>
            </a:extLst>
          </p:cNvPr>
          <p:cNvSpPr txBox="1"/>
          <p:nvPr/>
        </p:nvSpPr>
        <p:spPr>
          <a:xfrm>
            <a:off x="201780" y="1223950"/>
            <a:ext cx="35275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sz="1000" dirty="0">
              <a:latin typeface="Calibri Light" panose="020F0302020204030204" pitchFamily="34" charset="0"/>
            </a:endParaRP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1. Colaboro y apoyo a mis compañeros en lo que necesiten, fomentando siempre una cultura de cordialidad y asistencia. ¡Ayudo a los nuevos integrantes!</a:t>
            </a:r>
          </a:p>
          <a:p>
            <a:pPr algn="just"/>
            <a:endParaRPr lang="es-MX" sz="1000" dirty="0">
              <a:latin typeface="Calibri Light" panose="020F0302020204030204" pitchFamily="34" charset="0"/>
            </a:endParaRP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2. Transmito mis conocimientos con paciencia y de manera clara, fortaleciendo la gestión y la obtención eficiente de resultados.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B6CF9F1-891D-4FF7-AF32-8751F24E2E8C}"/>
              </a:ext>
            </a:extLst>
          </p:cNvPr>
          <p:cNvSpPr txBox="1"/>
          <p:nvPr/>
        </p:nvSpPr>
        <p:spPr>
          <a:xfrm>
            <a:off x="4151899" y="1223950"/>
            <a:ext cx="35275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sz="1000" dirty="0">
              <a:latin typeface="Calibri Light" panose="020F0302020204030204" pitchFamily="34" charset="0"/>
            </a:endParaRP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1. No evito a mis compañeros para prestarles mi apoyo, ni reservo información pública para el cumplimiento de sus objetivos laborales.</a:t>
            </a:r>
          </a:p>
          <a:p>
            <a:pPr algn="just"/>
            <a:endParaRPr lang="es-MX" sz="1000" dirty="0">
              <a:latin typeface="Calibri Light" panose="020F0302020204030204" pitchFamily="34" charset="0"/>
            </a:endParaRP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2. Jamás me dirijo a mis compañeros de manera hostil para explicarles algo que desconocen.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1B309A3-B594-45E0-9A4D-2A84AF133764}"/>
              </a:ext>
            </a:extLst>
          </p:cNvPr>
          <p:cNvSpPr txBox="1"/>
          <p:nvPr/>
        </p:nvSpPr>
        <p:spPr>
          <a:xfrm>
            <a:off x="2690989" y="111322"/>
            <a:ext cx="2358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dirty="0">
                <a:solidFill>
                  <a:schemeClr val="bg2"/>
                </a:solidFill>
                <a:latin typeface="Franklin Gothic Demi" panose="020B0703020102020204" pitchFamily="34" charset="0"/>
              </a:rPr>
              <a:t>Conductas Asociadas</a:t>
            </a:r>
          </a:p>
        </p:txBody>
      </p:sp>
    </p:spTree>
    <p:extLst>
      <p:ext uri="{BB962C8B-B14F-4D97-AF65-F5344CB8AC3E}">
        <p14:creationId xmlns:p14="http://schemas.microsoft.com/office/powerpoint/2010/main" val="1043889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53112DD-E802-4933-BD33-0AC805B0A2B1}"/>
              </a:ext>
            </a:extLst>
          </p:cNvPr>
          <p:cNvSpPr txBox="1"/>
          <p:nvPr/>
        </p:nvSpPr>
        <p:spPr>
          <a:xfrm>
            <a:off x="4429387" y="587824"/>
            <a:ext cx="411357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latin typeface="AR BLANCA" panose="02000000000000000000" pitchFamily="2" charset="0"/>
              </a:rPr>
              <a:t>Un servidor ANI es: </a:t>
            </a:r>
            <a:r>
              <a:rPr lang="es-MX" sz="3200" dirty="0">
                <a:solidFill>
                  <a:srgbClr val="FFC000"/>
                </a:solidFill>
                <a:latin typeface="AR BLANCA" panose="02000000000000000000" pitchFamily="2" charset="0"/>
              </a:rPr>
              <a:t>Honesto</a:t>
            </a:r>
            <a:r>
              <a:rPr lang="es-MX" sz="3200" dirty="0">
                <a:latin typeface="AR BLANCA" panose="02000000000000000000" pitchFamily="2" charset="0"/>
              </a:rPr>
              <a:t>, </a:t>
            </a:r>
          </a:p>
          <a:p>
            <a:pPr algn="ctr"/>
            <a:r>
              <a:rPr lang="es-MX" sz="3200" dirty="0">
                <a:solidFill>
                  <a:srgbClr val="92D050"/>
                </a:solidFill>
                <a:latin typeface="AR BLANCA" panose="02000000000000000000" pitchFamily="2" charset="0"/>
              </a:rPr>
              <a:t>Respetuoso</a:t>
            </a:r>
            <a:r>
              <a:rPr lang="es-MX" sz="3200" dirty="0">
                <a:latin typeface="AR BLANCA" panose="02000000000000000000" pitchFamily="2" charset="0"/>
              </a:rPr>
              <a:t>, </a:t>
            </a:r>
            <a:r>
              <a:rPr lang="es-MX" sz="3200" dirty="0">
                <a:solidFill>
                  <a:srgbClr val="0070C0"/>
                </a:solidFill>
                <a:latin typeface="AR BLANCA" panose="02000000000000000000" pitchFamily="2" charset="0"/>
              </a:rPr>
              <a:t>Comprometido</a:t>
            </a:r>
            <a:r>
              <a:rPr lang="es-MX" sz="3200" dirty="0">
                <a:latin typeface="AR BLANCA" panose="02000000000000000000" pitchFamily="2" charset="0"/>
              </a:rPr>
              <a:t>, </a:t>
            </a:r>
            <a:r>
              <a:rPr lang="es-MX" sz="3200" dirty="0">
                <a:solidFill>
                  <a:srgbClr val="7030A0"/>
                </a:solidFill>
                <a:latin typeface="AR BLANCA" panose="02000000000000000000" pitchFamily="2" charset="0"/>
              </a:rPr>
              <a:t>Diligente</a:t>
            </a:r>
            <a:r>
              <a:rPr lang="es-MX" sz="3200" dirty="0">
                <a:latin typeface="AR BLANCA" panose="02000000000000000000" pitchFamily="2" charset="0"/>
              </a:rPr>
              <a:t>, </a:t>
            </a:r>
          </a:p>
          <a:p>
            <a:pPr algn="ctr"/>
            <a:r>
              <a:rPr lang="es-MX" sz="3200" dirty="0">
                <a:solidFill>
                  <a:srgbClr val="FF00FF"/>
                </a:solidFill>
                <a:latin typeface="AR BLANCA" panose="02000000000000000000" pitchFamily="2" charset="0"/>
              </a:rPr>
              <a:t>Justo</a:t>
            </a:r>
            <a:r>
              <a:rPr lang="es-MX" sz="3200" dirty="0">
                <a:latin typeface="AR BLANCA" panose="02000000000000000000" pitchFamily="2" charset="0"/>
              </a:rPr>
              <a:t> y </a:t>
            </a:r>
          </a:p>
          <a:p>
            <a:pPr algn="ctr"/>
            <a:r>
              <a:rPr lang="es-MX" sz="3200" dirty="0">
                <a:solidFill>
                  <a:srgbClr val="FF9900"/>
                </a:solidFill>
                <a:latin typeface="AR BLANCA" panose="02000000000000000000" pitchFamily="2" charset="0"/>
              </a:rPr>
              <a:t>Cooperativo</a:t>
            </a:r>
            <a:r>
              <a:rPr lang="es-MX" sz="3200" dirty="0">
                <a:latin typeface="AR BLANCA" panose="02000000000000000000" pitchFamily="2" charset="0"/>
              </a:rPr>
              <a:t>.</a:t>
            </a:r>
            <a:endParaRPr lang="es-CO" sz="3200" dirty="0">
              <a:latin typeface="AR BLANCA" panose="02000000000000000000" pitchFamily="2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2D3C342-206A-4415-9DA1-88E8E35B8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81" y="268448"/>
            <a:ext cx="3783435" cy="47649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8982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27FB81F-CBBF-4AEF-8D88-F74AA3B0FB2C}"/>
              </a:ext>
            </a:extLst>
          </p:cNvPr>
          <p:cNvSpPr txBox="1"/>
          <p:nvPr/>
        </p:nvSpPr>
        <p:spPr>
          <a:xfrm>
            <a:off x="1147415" y="723719"/>
            <a:ext cx="2494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dirty="0">
                <a:solidFill>
                  <a:schemeClr val="bg2"/>
                </a:solidFill>
                <a:latin typeface="Franklin Gothic Demi" panose="020B0703020102020204" pitchFamily="34" charset="0"/>
              </a:rPr>
              <a:t>Fuente de la Imágenes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836A4FD-29E7-466F-A2F7-F48074244629}"/>
              </a:ext>
            </a:extLst>
          </p:cNvPr>
          <p:cNvSpPr txBox="1"/>
          <p:nvPr/>
        </p:nvSpPr>
        <p:spPr>
          <a:xfrm>
            <a:off x="604450" y="1500786"/>
            <a:ext cx="48567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000" b="1" dirty="0">
                <a:latin typeface="Calibri Light" panose="020F0302020204030204" pitchFamily="34" charset="0"/>
              </a:rPr>
              <a:t>https://pixabay.com</a:t>
            </a:r>
          </a:p>
        </p:txBody>
      </p:sp>
    </p:spTree>
    <p:extLst>
      <p:ext uri="{BB962C8B-B14F-4D97-AF65-F5344CB8AC3E}">
        <p14:creationId xmlns:p14="http://schemas.microsoft.com/office/powerpoint/2010/main" val="2359725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FBD473FA-C0EC-49F4-BCCE-2206983D4DDF}"/>
              </a:ext>
            </a:extLst>
          </p:cNvPr>
          <p:cNvSpPr txBox="1"/>
          <p:nvPr/>
        </p:nvSpPr>
        <p:spPr>
          <a:xfrm>
            <a:off x="766010" y="1541349"/>
            <a:ext cx="76119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b="1" dirty="0">
                <a:solidFill>
                  <a:srgbClr val="2D6DF4"/>
                </a:solidFill>
                <a:latin typeface="Franklin Gothic Demi Cond" panose="020B0706030402020204" pitchFamily="34" charset="0"/>
              </a:rPr>
              <a:t>C</a:t>
            </a:r>
            <a:r>
              <a:rPr lang="es-MX" sz="6000" b="1" dirty="0">
                <a:solidFill>
                  <a:schemeClr val="accent1">
                    <a:lumMod val="10000"/>
                  </a:schemeClr>
                </a:solidFill>
                <a:latin typeface="Franklin Gothic Demi Cond" panose="020B0706030402020204" pitchFamily="34" charset="0"/>
              </a:rPr>
              <a:t>ódigo de Integridad </a:t>
            </a:r>
          </a:p>
          <a:p>
            <a:pPr algn="ctr"/>
            <a:r>
              <a:rPr lang="es-MX" sz="7200" dirty="0">
                <a:solidFill>
                  <a:srgbClr val="FF9900"/>
                </a:solidFill>
                <a:latin typeface="Franklin Gothic Demi Cond" panose="020B0706030402020204" pitchFamily="34" charset="0"/>
              </a:rPr>
              <a:t>ANI</a:t>
            </a:r>
          </a:p>
        </p:txBody>
      </p:sp>
      <p:pic>
        <p:nvPicPr>
          <p:cNvPr id="3" name="Gráfico 2" descr="Libros">
            <a:extLst>
              <a:ext uri="{FF2B5EF4-FFF2-40B4-BE49-F238E27FC236}">
                <a16:creationId xmlns:a16="http://schemas.microsoft.com/office/drawing/2014/main" id="{24A43CC3-F7C3-428F-BA6F-B0A774AE0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799" y="3788855"/>
            <a:ext cx="914400" cy="914400"/>
          </a:xfrm>
          <a:prstGeom prst="rect">
            <a:avLst/>
          </a:prstGeom>
        </p:spPr>
      </p:pic>
      <p:pic>
        <p:nvPicPr>
          <p:cNvPr id="5" name="Gráfico 4" descr="Balanza de la justicia">
            <a:extLst>
              <a:ext uri="{FF2B5EF4-FFF2-40B4-BE49-F238E27FC236}">
                <a16:creationId xmlns:a16="http://schemas.microsoft.com/office/drawing/2014/main" id="{C4C0A1AF-2FD8-412F-9163-E2AD8E81BA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0799" y="3834971"/>
            <a:ext cx="914400" cy="914400"/>
          </a:xfrm>
          <a:prstGeom prst="rect">
            <a:avLst/>
          </a:prstGeom>
        </p:spPr>
      </p:pic>
      <p:pic>
        <p:nvPicPr>
          <p:cNvPr id="7" name="Gráfico 6" descr="Martillo de juez">
            <a:extLst>
              <a:ext uri="{FF2B5EF4-FFF2-40B4-BE49-F238E27FC236}">
                <a16:creationId xmlns:a16="http://schemas.microsoft.com/office/drawing/2014/main" id="{2DFB3FD1-3B15-4C71-8116-CDAC5708FE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10024" y="3730196"/>
            <a:ext cx="1123950" cy="112395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7E90663-A161-402D-A744-2942044F9A9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/>
          <a:stretch/>
        </p:blipFill>
        <p:spPr>
          <a:xfrm>
            <a:off x="256081" y="1561992"/>
            <a:ext cx="1051351" cy="10461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59;p34">
            <a:extLst>
              <a:ext uri="{FF2B5EF4-FFF2-40B4-BE49-F238E27FC236}">
                <a16:creationId xmlns:a16="http://schemas.microsoft.com/office/drawing/2014/main" id="{A7916D6C-5A86-4F75-B48F-0A90B5EF4C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495675" y="1760145"/>
            <a:ext cx="4596791" cy="2242359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>
              <a:lnSpc>
                <a:spcPct val="115000"/>
              </a:lnSpc>
              <a:buSzPts val="2100"/>
            </a:pPr>
            <a:r>
              <a:rPr lang="es-MX" sz="4000" b="0" dirty="0">
                <a:solidFill>
                  <a:schemeClr val="bg2"/>
                </a:solidFill>
                <a:latin typeface="Franklin Gothic Demi Cond" panose="020B0706030402020204" pitchFamily="34" charset="0"/>
              </a:rPr>
              <a:t>“Un Servidor ANI, trabaja con Integridad”.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1F8F2C3-C4CC-4A8B-8B81-475911ADF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01" y="176169"/>
            <a:ext cx="3562745" cy="48152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7567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61;p34">
            <a:extLst>
              <a:ext uri="{FF2B5EF4-FFF2-40B4-BE49-F238E27FC236}">
                <a16:creationId xmlns:a16="http://schemas.microsoft.com/office/drawing/2014/main" id="{34ABF094-7407-4975-94E2-91FCDAD3B1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84766" y="897271"/>
            <a:ext cx="4307700" cy="643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>
                <a:solidFill>
                  <a:schemeClr val="accent6"/>
                </a:solidFill>
                <a:latin typeface="Franklin Gothic Demi Cond" panose="020B0706030402020204" pitchFamily="34" charset="0"/>
              </a:rPr>
              <a:t>Objetivo</a:t>
            </a:r>
            <a:endParaRPr dirty="0">
              <a:solidFill>
                <a:schemeClr val="accent6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6" name="Google Shape;259;p34">
            <a:extLst>
              <a:ext uri="{FF2B5EF4-FFF2-40B4-BE49-F238E27FC236}">
                <a16:creationId xmlns:a16="http://schemas.microsoft.com/office/drawing/2014/main" id="{A7916D6C-5A86-4F75-B48F-0A90B5EF4C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64977" y="1760145"/>
            <a:ext cx="4227489" cy="2242359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just">
              <a:lnSpc>
                <a:spcPct val="115000"/>
              </a:lnSpc>
              <a:buSzPts val="2100"/>
            </a:pPr>
            <a:r>
              <a:rPr lang="es-MX" sz="1200" b="0" dirty="0">
                <a:solidFill>
                  <a:schemeClr val="bg1">
                    <a:lumMod val="50000"/>
                  </a:schemeClr>
                </a:solidFill>
              </a:rPr>
              <a:t>"Definir y consolidar las pautas mínimas de comportamiento de las personas a quiénes se dirige, promoviendo una cultura de integridad pública y transparencia en la gestión de la Agencia Nacional de Infraestructura, que genere confianza en la ciudadanía hacia la Entidad y hacia el grupo de personas que la conforman, y evidencie el compromiso, seriedad y buenas prácticas que garantizan los derechos de la sociedad, los resultados y objetivos de la Agencia”.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817CDA2-CFF7-499B-8370-26E67820C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79" y="151001"/>
            <a:ext cx="3499653" cy="48572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1223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61;p34">
            <a:extLst>
              <a:ext uri="{FF2B5EF4-FFF2-40B4-BE49-F238E27FC236}">
                <a16:creationId xmlns:a16="http://schemas.microsoft.com/office/drawing/2014/main" id="{34ABF094-7407-4975-94E2-91FCDAD3B1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84766" y="897271"/>
            <a:ext cx="4307700" cy="643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>
                <a:latin typeface="Franklin Gothic Demi Cond" panose="020B0706030402020204" pitchFamily="34" charset="0"/>
              </a:rPr>
              <a:t>¿Qué es un Valor?</a:t>
            </a:r>
            <a:endParaRPr dirty="0">
              <a:latin typeface="Franklin Gothic Demi Cond" panose="020B0706030402020204" pitchFamily="34" charset="0"/>
            </a:endParaRPr>
          </a:p>
        </p:txBody>
      </p:sp>
      <p:sp>
        <p:nvSpPr>
          <p:cNvPr id="6" name="Google Shape;259;p34">
            <a:extLst>
              <a:ext uri="{FF2B5EF4-FFF2-40B4-BE49-F238E27FC236}">
                <a16:creationId xmlns:a16="http://schemas.microsoft.com/office/drawing/2014/main" id="{A7916D6C-5A86-4F75-B48F-0A90B5EF4C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64977" y="1760145"/>
            <a:ext cx="4227489" cy="2242359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just">
              <a:lnSpc>
                <a:spcPct val="115000"/>
              </a:lnSpc>
              <a:buSzPts val="2100"/>
            </a:pPr>
            <a:r>
              <a:rPr lang="es-MX" sz="1200" b="0" dirty="0">
                <a:solidFill>
                  <a:schemeClr val="bg1">
                    <a:lumMod val="50000"/>
                  </a:schemeClr>
                </a:solidFill>
              </a:rPr>
              <a:t>"Los valores hacen referencia a la forma de ser y actuar de las personas que son altamente deseables como atributos o cualidades propias y de los demás, por cuanto posibilitan la construcción de una convivencia gratificante en el marco de la dignidad humana, pues permiten llevar a la práctica los principios éticos”.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7135EEA-72BE-4C82-871C-B63D89D44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25" y="151001"/>
            <a:ext cx="3389152" cy="48740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3694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61;p34">
            <a:extLst>
              <a:ext uri="{FF2B5EF4-FFF2-40B4-BE49-F238E27FC236}">
                <a16:creationId xmlns:a16="http://schemas.microsoft.com/office/drawing/2014/main" id="{34ABF094-7407-4975-94E2-91FCDAD3B1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84766" y="897271"/>
            <a:ext cx="4307700" cy="643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/>
            <a:r>
              <a:rPr lang="es-CO" dirty="0">
                <a:latin typeface="Franklin Gothic Demi Cond" panose="020B0706030402020204" pitchFamily="34" charset="0"/>
              </a:rPr>
              <a:t>1. Honestidad</a:t>
            </a:r>
            <a:endParaRPr dirty="0">
              <a:latin typeface="Franklin Gothic Demi Cond" panose="020B0706030402020204" pitchFamily="34" charset="0"/>
            </a:endParaRPr>
          </a:p>
        </p:txBody>
      </p:sp>
      <p:sp>
        <p:nvSpPr>
          <p:cNvPr id="6" name="Google Shape;259;p34">
            <a:extLst>
              <a:ext uri="{FF2B5EF4-FFF2-40B4-BE49-F238E27FC236}">
                <a16:creationId xmlns:a16="http://schemas.microsoft.com/office/drawing/2014/main" id="{A7916D6C-5A86-4F75-B48F-0A90B5EF4C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64977" y="1760145"/>
            <a:ext cx="4227489" cy="2242359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just">
              <a:lnSpc>
                <a:spcPct val="115000"/>
              </a:lnSpc>
              <a:buSzPts val="2100"/>
            </a:pPr>
            <a:r>
              <a:rPr lang="es-MX" sz="1200" b="0" dirty="0">
                <a:solidFill>
                  <a:schemeClr val="bg1">
                    <a:lumMod val="50000"/>
                  </a:schemeClr>
                </a:solidFill>
              </a:rPr>
              <a:t>"Actúo siempre con fundamento en la verdad, cumpliendo mis deberes con transparencia y rectitud, y siempre favoreciendo el interés general.”.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C31ED15-E8E0-47A0-98EE-AC84FF6AA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46" y="184558"/>
            <a:ext cx="3372374" cy="4840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7939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9099D264-2A39-4AFC-A3E7-23A09CC99C26}"/>
              </a:ext>
            </a:extLst>
          </p:cNvPr>
          <p:cNvCxnSpPr>
            <a:cxnSpLocks/>
          </p:cNvCxnSpPr>
          <p:nvPr/>
        </p:nvCxnSpPr>
        <p:spPr>
          <a:xfrm>
            <a:off x="3870158" y="719888"/>
            <a:ext cx="0" cy="401855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BC2A6D5-2CAB-4855-962C-6599078FE6C9}"/>
              </a:ext>
            </a:extLst>
          </p:cNvPr>
          <p:cNvSpPr txBox="1"/>
          <p:nvPr/>
        </p:nvSpPr>
        <p:spPr>
          <a:xfrm>
            <a:off x="1432884" y="832699"/>
            <a:ext cx="1378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>
                <a:latin typeface="Franklin Gothic Demi Cond" panose="020B0706030402020204" pitchFamily="34" charset="0"/>
              </a:rPr>
              <a:t>Lo que Hago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4ADD717-ADED-4F6D-83CD-3FBB383F3549}"/>
              </a:ext>
            </a:extLst>
          </p:cNvPr>
          <p:cNvSpPr txBox="1"/>
          <p:nvPr/>
        </p:nvSpPr>
        <p:spPr>
          <a:xfrm>
            <a:off x="5201651" y="786532"/>
            <a:ext cx="1715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>
                <a:latin typeface="Franklin Gothic Demi Cond" panose="020B0706030402020204" pitchFamily="34" charset="0"/>
              </a:rPr>
              <a:t>Lo que NO Hago</a:t>
            </a:r>
          </a:p>
        </p:txBody>
      </p:sp>
      <p:pic>
        <p:nvPicPr>
          <p:cNvPr id="15" name="Gráfico 14" descr="Cara sonriente sin relleno">
            <a:extLst>
              <a:ext uri="{FF2B5EF4-FFF2-40B4-BE49-F238E27FC236}">
                <a16:creationId xmlns:a16="http://schemas.microsoft.com/office/drawing/2014/main" id="{22B9F4EB-C795-4010-87F7-81EB459ED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938" y="529387"/>
            <a:ext cx="914400" cy="914400"/>
          </a:xfrm>
          <a:prstGeom prst="rect">
            <a:avLst/>
          </a:prstGeom>
        </p:spPr>
      </p:pic>
      <p:pic>
        <p:nvPicPr>
          <p:cNvPr id="17" name="Gráfico 16" descr="Cara triste sin relleno">
            <a:extLst>
              <a:ext uri="{FF2B5EF4-FFF2-40B4-BE49-F238E27FC236}">
                <a16:creationId xmlns:a16="http://schemas.microsoft.com/office/drawing/2014/main" id="{48091D30-9F76-454B-B758-4CAED41B5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78705" y="529389"/>
            <a:ext cx="914400" cy="91440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146AD072-DA24-417F-BD90-B82863321224}"/>
              </a:ext>
            </a:extLst>
          </p:cNvPr>
          <p:cNvSpPr txBox="1"/>
          <p:nvPr/>
        </p:nvSpPr>
        <p:spPr>
          <a:xfrm>
            <a:off x="201780" y="1223950"/>
            <a:ext cx="352750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sz="1000" dirty="0">
              <a:latin typeface="Calibri Light" panose="020F0302020204030204" pitchFamily="34" charset="0"/>
            </a:endParaRP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1. Siempre digo la verdad, incluso cuando cometo errores, porque es humano cometerlos, pero no es correcto esconderlos.</a:t>
            </a: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 </a:t>
            </a: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2. Cuando tengo dudas respecto a la aplicación de mis deberes busco orientación en las instancias pertinentes al interior de mi entidad. Se vale no saberlo todo, y también se vale pedir ayuda. </a:t>
            </a:r>
          </a:p>
          <a:p>
            <a:pPr algn="just"/>
            <a:endParaRPr lang="es-MX" sz="1000" dirty="0">
              <a:latin typeface="Calibri Light" panose="020F0302020204030204" pitchFamily="34" charset="0"/>
            </a:endParaRP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3. Facilito el acceso a la información pública completa, veraz, oportuna y comprensible a través de los medios destinados para ello.</a:t>
            </a:r>
          </a:p>
          <a:p>
            <a:pPr algn="just"/>
            <a:endParaRPr lang="es-MX" sz="1000" dirty="0">
              <a:latin typeface="Calibri Light" panose="020F0302020204030204" pitchFamily="34" charset="0"/>
            </a:endParaRP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4. Denuncio las faltas, delitos o violación de derechos de los que tengo conocimiento en el ejercicio de mi cargo, siempre. </a:t>
            </a:r>
          </a:p>
          <a:p>
            <a:pPr algn="just"/>
            <a:endParaRPr lang="es-MX" sz="1000" dirty="0">
              <a:latin typeface="Calibri Light" panose="020F0302020204030204" pitchFamily="34" charset="0"/>
            </a:endParaRP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5. Apoyo y promuevo los espacios de participación para que los ciudadanos hagan parte de la toma de decisiones que los afecten.</a:t>
            </a:r>
          </a:p>
          <a:p>
            <a:pPr algn="just"/>
            <a:endParaRPr lang="es-MX" sz="1000" dirty="0">
              <a:latin typeface="Calibri Light" panose="020F0302020204030204" pitchFamily="34" charset="0"/>
            </a:endParaRP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6. Informo sobre cualquier conflicto de interés en el que esté inmerso o del que tenga conocimiento.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B6CF9F1-891D-4FF7-AF32-8751F24E2E8C}"/>
              </a:ext>
            </a:extLst>
          </p:cNvPr>
          <p:cNvSpPr txBox="1"/>
          <p:nvPr/>
        </p:nvSpPr>
        <p:spPr>
          <a:xfrm>
            <a:off x="4151899" y="1223950"/>
            <a:ext cx="35275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sz="1000" dirty="0">
              <a:latin typeface="Calibri Light" panose="020F0302020204030204" pitchFamily="34" charset="0"/>
            </a:endParaRP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1. No le doy trato preferencial a personas cercanas para favorecerlos en un proceso en igualdad de condiciones.</a:t>
            </a:r>
          </a:p>
          <a:p>
            <a:pPr marL="228600" indent="-228600" algn="just">
              <a:buAutoNum type="arabicPeriod"/>
            </a:pPr>
            <a:endParaRPr lang="es-MX" sz="1000" dirty="0">
              <a:latin typeface="Calibri Light" panose="020F0302020204030204" pitchFamily="34" charset="0"/>
            </a:endParaRP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2. No acepto, ni solicito incentivos, favores, ni ningún otro tipo de beneficio a y/o de personas o grupos que estén interesados en un proceso de toma de decisiones.</a:t>
            </a:r>
          </a:p>
          <a:p>
            <a:pPr algn="just"/>
            <a:endParaRPr lang="es-MX" sz="1000" dirty="0">
              <a:latin typeface="Calibri Light" panose="020F0302020204030204" pitchFamily="34" charset="0"/>
            </a:endParaRP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3. No uso recursos públicos para fines personales relacionados con mi familia, mis estudios y mis pasatiempos (esto incluye el tiempo de mi jornada laboral, los elementos y bienes asignados para cumplir con mi labor, entre otros).</a:t>
            </a:r>
          </a:p>
          <a:p>
            <a:pPr algn="just"/>
            <a:endParaRPr lang="es-MX" sz="1000" dirty="0">
              <a:latin typeface="Calibri Light" panose="020F0302020204030204" pitchFamily="34" charset="0"/>
            </a:endParaRP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4. No hago publica ni comparto información que mantiene reserva o carácter confidencial.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1B309A3-B594-45E0-9A4D-2A84AF133764}"/>
              </a:ext>
            </a:extLst>
          </p:cNvPr>
          <p:cNvSpPr txBox="1"/>
          <p:nvPr/>
        </p:nvSpPr>
        <p:spPr>
          <a:xfrm>
            <a:off x="2690989" y="111322"/>
            <a:ext cx="2358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dirty="0">
                <a:solidFill>
                  <a:schemeClr val="bg2"/>
                </a:solidFill>
                <a:latin typeface="Franklin Gothic Demi" panose="020B0703020102020204" pitchFamily="34" charset="0"/>
              </a:rPr>
              <a:t>Conductas Asociadas</a:t>
            </a:r>
          </a:p>
        </p:txBody>
      </p:sp>
    </p:spTree>
    <p:extLst>
      <p:ext uri="{BB962C8B-B14F-4D97-AF65-F5344CB8AC3E}">
        <p14:creationId xmlns:p14="http://schemas.microsoft.com/office/powerpoint/2010/main" val="3526928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61;p34">
            <a:extLst>
              <a:ext uri="{FF2B5EF4-FFF2-40B4-BE49-F238E27FC236}">
                <a16:creationId xmlns:a16="http://schemas.microsoft.com/office/drawing/2014/main" id="{34ABF094-7407-4975-94E2-91FCDAD3B1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84766" y="897271"/>
            <a:ext cx="4307700" cy="643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/>
            <a:r>
              <a:rPr lang="es-CO" dirty="0">
                <a:latin typeface="Franklin Gothic Demi Cond" panose="020B0706030402020204" pitchFamily="34" charset="0"/>
              </a:rPr>
              <a:t>2. Respeto</a:t>
            </a:r>
            <a:endParaRPr dirty="0">
              <a:latin typeface="Franklin Gothic Demi Cond" panose="020B0706030402020204" pitchFamily="34" charset="0"/>
            </a:endParaRPr>
          </a:p>
        </p:txBody>
      </p:sp>
      <p:sp>
        <p:nvSpPr>
          <p:cNvPr id="6" name="Google Shape;259;p34">
            <a:extLst>
              <a:ext uri="{FF2B5EF4-FFF2-40B4-BE49-F238E27FC236}">
                <a16:creationId xmlns:a16="http://schemas.microsoft.com/office/drawing/2014/main" id="{A7916D6C-5A86-4F75-B48F-0A90B5EF4C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64977" y="1760145"/>
            <a:ext cx="4227489" cy="2242359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just">
              <a:lnSpc>
                <a:spcPct val="115000"/>
              </a:lnSpc>
              <a:buSzPts val="2100"/>
            </a:pPr>
            <a:r>
              <a:rPr lang="es-MX" sz="1200" b="0" dirty="0">
                <a:solidFill>
                  <a:schemeClr val="bg1">
                    <a:lumMod val="50000"/>
                  </a:schemeClr>
                </a:solidFill>
              </a:rPr>
              <a:t>"Reconozco, valoro y trato de manera digna a todas las personas, con sus virtudes y defectos, sin importar su labor, su procedencia, títulos o cualquier otra condición.”.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86C566EB-65EB-4B95-8789-58895B55D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68" y="159390"/>
            <a:ext cx="3596261" cy="48823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0728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9099D264-2A39-4AFC-A3E7-23A09CC99C26}"/>
              </a:ext>
            </a:extLst>
          </p:cNvPr>
          <p:cNvCxnSpPr>
            <a:cxnSpLocks/>
          </p:cNvCxnSpPr>
          <p:nvPr/>
        </p:nvCxnSpPr>
        <p:spPr>
          <a:xfrm>
            <a:off x="3870158" y="719888"/>
            <a:ext cx="0" cy="4018550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BC2A6D5-2CAB-4855-962C-6599078FE6C9}"/>
              </a:ext>
            </a:extLst>
          </p:cNvPr>
          <p:cNvSpPr txBox="1"/>
          <p:nvPr/>
        </p:nvSpPr>
        <p:spPr>
          <a:xfrm>
            <a:off x="1432884" y="832699"/>
            <a:ext cx="1378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>
                <a:latin typeface="Franklin Gothic Demi Cond" panose="020B0706030402020204" pitchFamily="34" charset="0"/>
              </a:rPr>
              <a:t>Lo que Hago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4ADD717-ADED-4F6D-83CD-3FBB383F3549}"/>
              </a:ext>
            </a:extLst>
          </p:cNvPr>
          <p:cNvSpPr txBox="1"/>
          <p:nvPr/>
        </p:nvSpPr>
        <p:spPr>
          <a:xfrm>
            <a:off x="5201651" y="786532"/>
            <a:ext cx="1715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>
                <a:latin typeface="Franklin Gothic Demi Cond" panose="020B0706030402020204" pitchFamily="34" charset="0"/>
              </a:rPr>
              <a:t>Lo que NO Hago</a:t>
            </a:r>
          </a:p>
        </p:txBody>
      </p:sp>
      <p:pic>
        <p:nvPicPr>
          <p:cNvPr id="15" name="Gráfico 14" descr="Cara sonriente sin relleno">
            <a:extLst>
              <a:ext uri="{FF2B5EF4-FFF2-40B4-BE49-F238E27FC236}">
                <a16:creationId xmlns:a16="http://schemas.microsoft.com/office/drawing/2014/main" id="{22B9F4EB-C795-4010-87F7-81EB459ED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938" y="529387"/>
            <a:ext cx="914400" cy="914400"/>
          </a:xfrm>
          <a:prstGeom prst="rect">
            <a:avLst/>
          </a:prstGeom>
        </p:spPr>
      </p:pic>
      <p:pic>
        <p:nvPicPr>
          <p:cNvPr id="17" name="Gráfico 16" descr="Cara triste sin relleno">
            <a:extLst>
              <a:ext uri="{FF2B5EF4-FFF2-40B4-BE49-F238E27FC236}">
                <a16:creationId xmlns:a16="http://schemas.microsoft.com/office/drawing/2014/main" id="{48091D30-9F76-454B-B758-4CAED41B5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78705" y="529389"/>
            <a:ext cx="914400" cy="91440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146AD072-DA24-417F-BD90-B82863321224}"/>
              </a:ext>
            </a:extLst>
          </p:cNvPr>
          <p:cNvSpPr txBox="1"/>
          <p:nvPr/>
        </p:nvSpPr>
        <p:spPr>
          <a:xfrm>
            <a:off x="201780" y="1364945"/>
            <a:ext cx="35275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000" dirty="0">
                <a:latin typeface="Calibri Light" panose="020F0302020204030204" pitchFamily="34" charset="0"/>
              </a:rPr>
              <a:t>1. Atiendo con amabilidad, igualdad y equidad a todas las personas en cualquier situación a través de mis palabras, gestos y actitudes, sin importar su condición social, económica, religiosa, étnica o de cualquier otro orden. Soy amable todos los días, esa es la clave, siempre.</a:t>
            </a:r>
          </a:p>
          <a:p>
            <a:pPr marL="228600" indent="-228600" algn="just">
              <a:buAutoNum type="arabicPeriod"/>
            </a:pPr>
            <a:endParaRPr lang="es-MX" sz="1000" dirty="0">
              <a:latin typeface="Calibri Light" panose="020F0302020204030204" pitchFamily="34" charset="0"/>
            </a:endParaRP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2. Estoy abierto al diálogo y a la comprensión a pesar de perspectivas y opiniones distintas a las mías. No hay nada que no se pueda solucionar hablando y escuchando al otro.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B6CF9F1-891D-4FF7-AF32-8751F24E2E8C}"/>
              </a:ext>
            </a:extLst>
          </p:cNvPr>
          <p:cNvSpPr txBox="1"/>
          <p:nvPr/>
        </p:nvSpPr>
        <p:spPr>
          <a:xfrm>
            <a:off x="4078705" y="1364945"/>
            <a:ext cx="35275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000" dirty="0">
                <a:latin typeface="Calibri Light" panose="020F0302020204030204" pitchFamily="34" charset="0"/>
              </a:rPr>
              <a:t>1. Jamás baso mis decisiones en presunciones, estereotipos, o prejuicios.</a:t>
            </a:r>
          </a:p>
          <a:p>
            <a:pPr marL="228600" indent="-228600" algn="just">
              <a:buAutoNum type="arabicPeriod"/>
            </a:pPr>
            <a:endParaRPr lang="es-MX" sz="1000" dirty="0">
              <a:latin typeface="Calibri Light" panose="020F0302020204030204" pitchFamily="34" charset="0"/>
            </a:endParaRPr>
          </a:p>
          <a:p>
            <a:pPr algn="just"/>
            <a:r>
              <a:rPr lang="es-MX" sz="1000" dirty="0">
                <a:latin typeface="Calibri Light" panose="020F0302020204030204" pitchFamily="34" charset="0"/>
              </a:rPr>
              <a:t>2. No agredo, discrimino, ignoro o maltrato de ninguna manera a los ciudadanos ni a otros servidores públicos bajo ninguna circunstancia.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1B309A3-B594-45E0-9A4D-2A84AF133764}"/>
              </a:ext>
            </a:extLst>
          </p:cNvPr>
          <p:cNvSpPr txBox="1"/>
          <p:nvPr/>
        </p:nvSpPr>
        <p:spPr>
          <a:xfrm>
            <a:off x="2690989" y="111322"/>
            <a:ext cx="2358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dirty="0">
                <a:solidFill>
                  <a:schemeClr val="bg2"/>
                </a:solidFill>
                <a:latin typeface="Franklin Gothic Demi" panose="020B0703020102020204" pitchFamily="34" charset="0"/>
              </a:rPr>
              <a:t>Conductas Asociadas</a:t>
            </a:r>
          </a:p>
        </p:txBody>
      </p:sp>
    </p:spTree>
    <p:extLst>
      <p:ext uri="{BB962C8B-B14F-4D97-AF65-F5344CB8AC3E}">
        <p14:creationId xmlns:p14="http://schemas.microsoft.com/office/powerpoint/2010/main" val="213007430"/>
      </p:ext>
    </p:extLst>
  </p:cSld>
  <p:clrMapOvr>
    <a:masterClrMapping/>
  </p:clrMapOvr>
</p:sld>
</file>

<file path=ppt/theme/theme1.xml><?xml version="1.0" encoding="utf-8"?>
<a:theme xmlns:a="http://schemas.openxmlformats.org/drawingml/2006/main" name="Presidencia de Colomba">
  <a:themeElements>
    <a:clrScheme name="Presidencia">
      <a:dk1>
        <a:srgbClr val="073763"/>
      </a:dk1>
      <a:lt1>
        <a:srgbClr val="FFFFFF"/>
      </a:lt1>
      <a:dk2>
        <a:srgbClr val="3C78D8"/>
      </a:dk2>
      <a:lt2>
        <a:srgbClr val="A4C2F4"/>
      </a:lt2>
      <a:accent1>
        <a:srgbClr val="E4EDFE"/>
      </a:accent1>
      <a:accent2>
        <a:srgbClr val="B7CFFF"/>
      </a:accent2>
      <a:accent3>
        <a:srgbClr val="88ACF8"/>
      </a:accent3>
      <a:accent4>
        <a:srgbClr val="5B8BFF"/>
      </a:accent4>
      <a:accent5>
        <a:srgbClr val="6D98FF"/>
      </a:accent5>
      <a:accent6>
        <a:srgbClr val="2A54A7"/>
      </a:accent6>
      <a:hlink>
        <a:srgbClr val="F45721"/>
      </a:hlink>
      <a:folHlink>
        <a:srgbClr val="FFA06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1459</Words>
  <Application>Microsoft Macintosh PowerPoint</Application>
  <PresentationFormat>Presentación en pantalla (16:9)</PresentationFormat>
  <Paragraphs>130</Paragraphs>
  <Slides>19</Slides>
  <Notes>17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8" baseType="lpstr">
      <vt:lpstr>AR BLANCA</vt:lpstr>
      <vt:lpstr>Arial</vt:lpstr>
      <vt:lpstr>Calibri Light</vt:lpstr>
      <vt:lpstr>Franklin Gothic Demi</vt:lpstr>
      <vt:lpstr>Franklin Gothic Demi Cond</vt:lpstr>
      <vt:lpstr>Work Sans</vt:lpstr>
      <vt:lpstr>Work Sans Light</vt:lpstr>
      <vt:lpstr>Work Sans SemiBold</vt:lpstr>
      <vt:lpstr>Presidencia de Colomba</vt:lpstr>
      <vt:lpstr>Presentación de PowerPoint</vt:lpstr>
      <vt:lpstr>Presentación de PowerPoint</vt:lpstr>
      <vt:lpstr>Presentación de PowerPoint</vt:lpstr>
      <vt:lpstr>Objetivo</vt:lpstr>
      <vt:lpstr>¿Qué es un Valor?</vt:lpstr>
      <vt:lpstr>1. Honestidad</vt:lpstr>
      <vt:lpstr>Presentación de PowerPoint</vt:lpstr>
      <vt:lpstr>2. Respeto</vt:lpstr>
      <vt:lpstr>Presentación de PowerPoint</vt:lpstr>
      <vt:lpstr>3. Compromiso</vt:lpstr>
      <vt:lpstr>Presentación de PowerPoint</vt:lpstr>
      <vt:lpstr>4. Diligencia</vt:lpstr>
      <vt:lpstr>Presentación de PowerPoint</vt:lpstr>
      <vt:lpstr>5. Justicia</vt:lpstr>
      <vt:lpstr>Presentación de PowerPoint</vt:lpstr>
      <vt:lpstr>6. Cooperación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Jhon Deiby Arevalo Zabala</dc:creator>
  <cp:lastModifiedBy>Microsoft Office User</cp:lastModifiedBy>
  <cp:revision>105</cp:revision>
  <cp:lastPrinted>2019-03-11T16:54:42Z</cp:lastPrinted>
  <dcterms:modified xsi:type="dcterms:W3CDTF">2019-08-23T20:54:51Z</dcterms:modified>
</cp:coreProperties>
</file>