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6" r:id="rId11"/>
    <p:sldId id="273" r:id="rId12"/>
    <p:sldId id="274" r:id="rId13"/>
    <p:sldId id="275" r:id="rId14"/>
    <p:sldId id="272" r:id="rId15"/>
    <p:sldId id="277" r:id="rId16"/>
    <p:sldId id="278" r:id="rId17"/>
  </p:sldIdLst>
  <p:sldSz cx="12192000" cy="6858000"/>
  <p:notesSz cx="6858000" cy="9144000"/>
  <p:embeddedFontLst>
    <p:embeddedFont>
      <p:font typeface="Nunito Black" pitchFamily="2" charset="0"/>
      <p:bold r:id="rId20"/>
      <p:boldItalic r:id="rId21"/>
    </p:embeddedFont>
    <p:embeddedFont>
      <p:font typeface="Nunito Light" pitchFamily="2" charset="0"/>
      <p:regular r:id="rId22"/>
      <p:italic r:id="rId23"/>
    </p:embeddedFont>
    <p:embeddedFont>
      <p:font typeface="Nunito Medium" pitchFamily="2" charset="0"/>
      <p:regular r:id="rId24"/>
      <p:italic r:id="rId25"/>
    </p:embeddedFont>
    <p:embeddedFont>
      <p:font typeface="Verdana" panose="020B0604030504040204" pitchFamily="34" charset="0"/>
      <p:regular r:id="rId26"/>
      <p:bold r:id="rId27"/>
      <p:italic r:id="rId28"/>
      <p:boldItalic r:id="rId29"/>
    </p:embeddedFont>
  </p:embeddedFontLst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7848"/>
    <a:srgbClr val="F68E60"/>
    <a:srgbClr val="00FF99"/>
    <a:srgbClr val="00BCB8"/>
    <a:srgbClr val="009999"/>
    <a:srgbClr val="4472C4"/>
    <a:srgbClr val="006699"/>
    <a:srgbClr val="003399"/>
    <a:srgbClr val="00007A"/>
    <a:srgbClr val="0000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0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9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8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7DE8F55E-3564-59E0-6AB4-0A68F599327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 dirty="0">
              <a:latin typeface="Verdana" panose="020B0604030504040204" pitchFamily="34" charset="0"/>
            </a:endParaRP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2C491CA-AD82-21DA-B6AF-104C3C64927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65CE21-4FFD-43E4-9BE1-44B69E389DE4}" type="datetimeFigureOut">
              <a:rPr lang="es-CO" smtClean="0">
                <a:latin typeface="Verdana" panose="020B0604030504040204" pitchFamily="34" charset="0"/>
              </a:rPr>
              <a:t>26/06/2024</a:t>
            </a:fld>
            <a:endParaRPr lang="es-CO" dirty="0">
              <a:latin typeface="Verdana" panose="020B0604030504040204" pitchFamily="34" charset="0"/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4018EA8-D50D-6048-06A1-98CC923A5FF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 dirty="0">
              <a:latin typeface="Verdana" panose="020B0604030504040204" pitchFamily="34" charset="0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F885154-3EB1-CC47-4591-C970E8A909C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5897CF-0428-44F3-9C91-0685A4FB6EB6}" type="slidenum">
              <a:rPr lang="es-CO" smtClean="0">
                <a:latin typeface="Verdana" panose="020B0604030504040204" pitchFamily="34" charset="0"/>
              </a:rPr>
              <a:t>‹Nº›</a:t>
            </a:fld>
            <a:endParaRPr lang="es-CO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0616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Verdana" panose="020B0604030504040204" pitchFamily="34" charset="0"/>
              </a:defRPr>
            </a:lvl1pPr>
          </a:lstStyle>
          <a:p>
            <a:fld id="{548FE027-FF15-4B35-A3A3-F388589304CA}" type="datetimeFigureOut">
              <a:rPr lang="es-CO" smtClean="0"/>
              <a:pPr/>
              <a:t>26/06/2024</a:t>
            </a:fld>
            <a:endParaRPr lang="es-CO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Verdana" panose="020B0604030504040204" pitchFamily="34" charset="0"/>
              </a:defRPr>
            </a:lvl1pPr>
          </a:lstStyle>
          <a:p>
            <a:fld id="{996BEE05-6087-46F1-95A9-FFABE4696862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58213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060181D9-5A21-AE27-197A-E4399349395E}"/>
              </a:ext>
            </a:extLst>
          </p:cNvPr>
          <p:cNvSpPr/>
          <p:nvPr userDrawn="1"/>
        </p:nvSpPr>
        <p:spPr>
          <a:xfrm>
            <a:off x="0" y="6721474"/>
            <a:ext cx="12192000" cy="136525"/>
          </a:xfrm>
          <a:prstGeom prst="rect">
            <a:avLst/>
          </a:prstGeom>
          <a:solidFill>
            <a:srgbClr val="F5815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C6DBEC1F-2BCA-C7EE-B4D1-AC93A96266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05522" y="1638979"/>
            <a:ext cx="1980957" cy="3580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56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C092A5-DE25-767F-031F-CE0639AC53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1259010-DBE2-D34D-D879-AC7A1D2833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28C31B2-286A-C9C4-E01D-E40D72576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26/06/2024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91D1DDB-6CC7-9360-8F7F-08FF87C5D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C3D685-36E9-396E-8492-722E755FA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49AFD091-953C-4B8E-5508-A2D6A3D77D1D}"/>
              </a:ext>
            </a:extLst>
          </p:cNvPr>
          <p:cNvSpPr/>
          <p:nvPr userDrawn="1"/>
        </p:nvSpPr>
        <p:spPr>
          <a:xfrm>
            <a:off x="0" y="819253"/>
            <a:ext cx="12192000" cy="5219493"/>
          </a:xfrm>
          <a:prstGeom prst="rect">
            <a:avLst/>
          </a:prstGeom>
          <a:solidFill>
            <a:srgbClr val="E578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915255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C092A5-DE25-767F-031F-CE0639AC53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1259010-DBE2-D34D-D879-AC7A1D2833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28C31B2-286A-C9C4-E01D-E40D72576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26/06/2024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91D1DDB-6CC7-9360-8F7F-08FF87C5D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C3D685-36E9-396E-8492-722E755FA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F663A175-52FA-6661-1F93-E14E5215D728}"/>
              </a:ext>
            </a:extLst>
          </p:cNvPr>
          <p:cNvSpPr/>
          <p:nvPr userDrawn="1"/>
        </p:nvSpPr>
        <p:spPr>
          <a:xfrm>
            <a:off x="0" y="6721474"/>
            <a:ext cx="12192000" cy="136525"/>
          </a:xfrm>
          <a:prstGeom prst="rect">
            <a:avLst/>
          </a:prstGeom>
          <a:solidFill>
            <a:srgbClr val="E578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572207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3D0CCB-4FFD-D76C-2516-7E388FCAB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1E21056-E582-22D1-6201-8C5FC793E5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EB76F7-CED7-0277-AFCB-6886CB518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26/06/2024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C8B0CA-24C5-6F63-CBFA-9062B6F26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3FA383-2ECC-136F-2454-358FD4FC2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 dirty="0"/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61E59206-B501-7C42-4613-C8C535460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94872" y="259959"/>
            <a:ext cx="402256" cy="726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37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3D0CCB-4FFD-D76C-2516-7E388FCAB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1E21056-E582-22D1-6201-8C5FC793E5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EB76F7-CED7-0277-AFCB-6886CB518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26/06/2024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C8B0CA-24C5-6F63-CBFA-9062B6F26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3FA383-2ECC-136F-2454-358FD4FC2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 dirty="0"/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82138A61-318F-3CEB-D851-D0A9904704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52672" y="277544"/>
            <a:ext cx="402256" cy="726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523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3D0CCB-4FFD-D76C-2516-7E388FCAB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1E21056-E582-22D1-6201-8C5FC793E5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EB76F7-CED7-0277-AFCB-6886CB518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26/06/2024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C8B0CA-24C5-6F63-CBFA-9062B6F26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3FA383-2ECC-136F-2454-358FD4FC2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 dirty="0"/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E5EDE441-E0C5-0182-57F3-D13C15C10D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9594" y="5811943"/>
            <a:ext cx="402256" cy="726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129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F842174-351A-5C35-E775-1CDC59E17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5D2E68F-9A0D-D89E-ED06-73EDB9E63B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0A95696-420C-C45E-6F3E-ED258E8D8B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26/06/2024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BEF4216-2A8E-0656-28FD-6CAD51853C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6FEC2FF-6B1B-D345-F657-95FAADED47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326068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49" r:id="rId2"/>
    <p:sldLayoutId id="2147483660" r:id="rId3"/>
    <p:sldLayoutId id="2147483651" r:id="rId4"/>
    <p:sldLayoutId id="2147483663" r:id="rId5"/>
    <p:sldLayoutId id="2147483665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Verdana" panose="020B060403050404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7" Type="http://schemas.openxmlformats.org/officeDocument/2006/relationships/image" Target="../media/image22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7" Type="http://schemas.openxmlformats.org/officeDocument/2006/relationships/image" Target="../media/image22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7" Type="http://schemas.openxmlformats.org/officeDocument/2006/relationships/image" Target="../media/image22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7" Type="http://schemas.openxmlformats.org/officeDocument/2006/relationships/image" Target="../media/image3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sv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2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7" Type="http://schemas.openxmlformats.org/officeDocument/2006/relationships/image" Target="../media/image22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80961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EF6CDE60-C937-95B5-FF98-4C859C8D104E}"/>
              </a:ext>
            </a:extLst>
          </p:cNvPr>
          <p:cNvSpPr/>
          <p:nvPr/>
        </p:nvSpPr>
        <p:spPr>
          <a:xfrm>
            <a:off x="1331926" y="753468"/>
            <a:ext cx="10502266" cy="5652316"/>
          </a:xfrm>
          <a:prstGeom prst="roundRect">
            <a:avLst>
              <a:gd name="adj" fmla="val 2418"/>
            </a:avLst>
          </a:prstGeom>
          <a:solidFill>
            <a:schemeClr val="bg1"/>
          </a:solidFill>
          <a:ln w="28575">
            <a:solidFill>
              <a:srgbClr val="3FCD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FDCEAD89-4F41-F01E-36CA-C98BA3082BCD}"/>
              </a:ext>
            </a:extLst>
          </p:cNvPr>
          <p:cNvSpPr/>
          <p:nvPr/>
        </p:nvSpPr>
        <p:spPr>
          <a:xfrm>
            <a:off x="507996" y="928970"/>
            <a:ext cx="1718369" cy="1314162"/>
          </a:xfrm>
          <a:prstGeom prst="roundRect">
            <a:avLst>
              <a:gd name="adj" fmla="val 7546"/>
            </a:avLst>
          </a:prstGeom>
          <a:solidFill>
            <a:srgbClr val="3FCD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471BE228-BFC4-D3A2-5092-9B73BE358997}"/>
              </a:ext>
            </a:extLst>
          </p:cNvPr>
          <p:cNvSpPr/>
          <p:nvPr/>
        </p:nvSpPr>
        <p:spPr>
          <a:xfrm>
            <a:off x="507996" y="6016465"/>
            <a:ext cx="1718367" cy="93320"/>
          </a:xfrm>
          <a:prstGeom prst="roundRect">
            <a:avLst>
              <a:gd name="adj" fmla="val 20572"/>
            </a:avLst>
          </a:prstGeom>
          <a:solidFill>
            <a:srgbClr val="3FCD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A3099F5C-55F3-B9A1-ECF5-C2F28F2E970C}"/>
              </a:ext>
            </a:extLst>
          </p:cNvPr>
          <p:cNvSpPr/>
          <p:nvPr/>
        </p:nvSpPr>
        <p:spPr>
          <a:xfrm>
            <a:off x="507995" y="2243132"/>
            <a:ext cx="1718369" cy="3773333"/>
          </a:xfrm>
          <a:prstGeom prst="roundRect">
            <a:avLst>
              <a:gd name="adj" fmla="val 754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90783C2-B63A-B49D-D500-AA67BDFBB785}"/>
              </a:ext>
            </a:extLst>
          </p:cNvPr>
          <p:cNvSpPr txBox="1"/>
          <p:nvPr/>
        </p:nvSpPr>
        <p:spPr>
          <a:xfrm>
            <a:off x="507996" y="2732184"/>
            <a:ext cx="1932958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400" dirty="0">
                <a:latin typeface="Nunito Medium" pitchFamily="2" charset="0"/>
              </a:rPr>
              <a:t>Soy consciente de la importancia de mi rol como servidor público y estoy en disposición permanente para comprender y resolver las necesidades de las personas con las que me relaciono en mis labores cotidianas, buscando siempre mejorar su bienestar.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52419C5-5334-7170-4B36-6B6F90D33AA5}"/>
              </a:ext>
            </a:extLst>
          </p:cNvPr>
          <p:cNvSpPr txBox="1"/>
          <p:nvPr/>
        </p:nvSpPr>
        <p:spPr>
          <a:xfrm>
            <a:off x="507996" y="2335326"/>
            <a:ext cx="193295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000" dirty="0">
                <a:latin typeface="Nunito Black" pitchFamily="2" charset="0"/>
              </a:rPr>
              <a:t>Compromiso</a:t>
            </a:r>
            <a:endParaRPr lang="es-CO" sz="2000" dirty="0"/>
          </a:p>
        </p:txBody>
      </p:sp>
      <p:pic>
        <p:nvPicPr>
          <p:cNvPr id="8" name="Gráfico 7" descr="Apretón de manos contorno">
            <a:extLst>
              <a:ext uri="{FF2B5EF4-FFF2-40B4-BE49-F238E27FC236}">
                <a16:creationId xmlns:a16="http://schemas.microsoft.com/office/drawing/2014/main" id="{1A1359A3-65F0-21FB-11B8-DA590B38F7F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5113" y="1160190"/>
            <a:ext cx="989622" cy="989622"/>
          </a:xfrm>
          <a:prstGeom prst="rect">
            <a:avLst/>
          </a:prstGeom>
        </p:spPr>
      </p:pic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3D169ADF-6A89-7E1B-5499-E4725E615F4A}"/>
              </a:ext>
            </a:extLst>
          </p:cNvPr>
          <p:cNvSpPr/>
          <p:nvPr/>
        </p:nvSpPr>
        <p:spPr>
          <a:xfrm>
            <a:off x="4458577" y="1830387"/>
            <a:ext cx="1718369" cy="408776"/>
          </a:xfrm>
          <a:prstGeom prst="roundRect">
            <a:avLst>
              <a:gd name="adj" fmla="val 7546"/>
            </a:avLst>
          </a:prstGeom>
          <a:solidFill>
            <a:srgbClr val="3FCD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0" name="Gráfico 9" descr="Marca de insignia1 con relleno sólido">
            <a:extLst>
              <a:ext uri="{FF2B5EF4-FFF2-40B4-BE49-F238E27FC236}">
                <a16:creationId xmlns:a16="http://schemas.microsoft.com/office/drawing/2014/main" id="{37A476B0-B191-B50F-F0A6-839FF79E73C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38722" y="1830387"/>
            <a:ext cx="425897" cy="425897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3F8C8AE5-BC85-4827-6285-1DE676E737E2}"/>
              </a:ext>
            </a:extLst>
          </p:cNvPr>
          <p:cNvSpPr txBox="1"/>
          <p:nvPr/>
        </p:nvSpPr>
        <p:spPr>
          <a:xfrm>
            <a:off x="2996153" y="1900649"/>
            <a:ext cx="4682814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600" dirty="0">
                <a:solidFill>
                  <a:schemeClr val="bg1"/>
                </a:solidFill>
                <a:latin typeface="Nunito Black" pitchFamily="2" charset="0"/>
              </a:rPr>
              <a:t>Lo que hago</a:t>
            </a:r>
          </a:p>
          <a:p>
            <a:endParaRPr lang="es-CO" sz="1300" dirty="0">
              <a:latin typeface="Nunito Black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300" dirty="0">
                <a:latin typeface="Nunito Black" pitchFamily="2" charset="0"/>
              </a:rPr>
              <a:t>Asumo mi papel como servidor público, </a:t>
            </a:r>
            <a:r>
              <a:rPr lang="es-MX" sz="1300" dirty="0">
                <a:latin typeface="Nunito Light" pitchFamily="2" charset="0"/>
              </a:rPr>
              <a:t>entendiendo el valor de los compromisos y responsabilidades que he adquirido frente a la ciudadanía y al país.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1300" dirty="0">
              <a:latin typeface="Nunito Black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300" dirty="0">
                <a:latin typeface="Nunito Black" pitchFamily="2" charset="0"/>
              </a:rPr>
              <a:t>Siempre estoy dispuesto a ponerme en los zapatos de las personas. </a:t>
            </a:r>
            <a:r>
              <a:rPr lang="es-MX" sz="1300" dirty="0">
                <a:latin typeface="Nunito Light" pitchFamily="2" charset="0"/>
              </a:rPr>
              <a:t>Entender su contexto, necesidades y requerimientos es el fundamento de mi servicio y valor.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1300" dirty="0">
              <a:latin typeface="Nunito Black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300" dirty="0">
                <a:latin typeface="Nunito Black" pitchFamily="2" charset="0"/>
              </a:rPr>
              <a:t>Escucho, atiendo y oriento a quien necesite cualquier información o guía </a:t>
            </a:r>
            <a:r>
              <a:rPr lang="es-MX" sz="1300" dirty="0">
                <a:latin typeface="Nunito Light" pitchFamily="2" charset="0"/>
              </a:rPr>
              <a:t>en algún asunto público.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1300" dirty="0">
              <a:latin typeface="Nunito Black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300" dirty="0">
                <a:latin typeface="Nunito Black" pitchFamily="2" charset="0"/>
              </a:rPr>
              <a:t>Estoy atento siempre que interactúo con otras personas, sin distracciones de ningún tipo.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1300" dirty="0">
              <a:latin typeface="Nunito Black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300" dirty="0">
                <a:latin typeface="Nunito Black" pitchFamily="2" charset="0"/>
              </a:rPr>
              <a:t>Presto un servicio ágil, amable y de calidad.</a:t>
            </a:r>
            <a:endParaRPr lang="es-CO" sz="1300" dirty="0">
              <a:latin typeface="Nunito Light" pitchFamily="2" charset="0"/>
            </a:endParaRPr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213D54B3-DF07-B113-36CE-4F341FC2D379}"/>
              </a:ext>
            </a:extLst>
          </p:cNvPr>
          <p:cNvSpPr/>
          <p:nvPr/>
        </p:nvSpPr>
        <p:spPr>
          <a:xfrm>
            <a:off x="8560907" y="1830387"/>
            <a:ext cx="2113638" cy="408776"/>
          </a:xfrm>
          <a:prstGeom prst="roundRect">
            <a:avLst>
              <a:gd name="adj" fmla="val 7546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3" name="Gráfico 12" descr="Insignia de cruz con relleno sólido">
            <a:extLst>
              <a:ext uri="{FF2B5EF4-FFF2-40B4-BE49-F238E27FC236}">
                <a16:creationId xmlns:a16="http://schemas.microsoft.com/office/drawing/2014/main" id="{4454C8E4-FDF4-28A3-2CD8-4D54BD2B1438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903223" y="1830387"/>
            <a:ext cx="465064" cy="465064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B890B9EB-EA51-D39F-7BEB-72A4312144A5}"/>
              </a:ext>
            </a:extLst>
          </p:cNvPr>
          <p:cNvSpPr txBox="1"/>
          <p:nvPr/>
        </p:nvSpPr>
        <p:spPr>
          <a:xfrm>
            <a:off x="7893557" y="1874683"/>
            <a:ext cx="3453329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600" dirty="0">
                <a:solidFill>
                  <a:schemeClr val="bg1"/>
                </a:solidFill>
                <a:latin typeface="Nunito Black" pitchFamily="2" charset="0"/>
              </a:rPr>
              <a:t>Lo que NO hago</a:t>
            </a:r>
          </a:p>
          <a:p>
            <a:endParaRPr lang="es-CO" sz="1300" dirty="0">
              <a:latin typeface="Nunito Black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300" dirty="0">
                <a:latin typeface="Nunito Black" pitchFamily="2" charset="0"/>
              </a:rPr>
              <a:t>Nunca trabajo con una actitud negativa. </a:t>
            </a:r>
            <a:r>
              <a:rPr lang="es-MX" sz="1300" dirty="0">
                <a:latin typeface="Nunito Light" pitchFamily="2" charset="0"/>
              </a:rPr>
              <a:t>No se vale afectar mi trabajo por no ponerle ganas a las cosas.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1300" dirty="0">
              <a:latin typeface="Nunito Black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300" dirty="0">
                <a:latin typeface="Nunito Black" pitchFamily="2" charset="0"/>
              </a:rPr>
              <a:t>No llego nunca a pensar que mi trabajo como servidor es un "favor" que le hago a la ciudadanía. </a:t>
            </a:r>
            <a:r>
              <a:rPr lang="es-MX" sz="1300" dirty="0">
                <a:latin typeface="Nunito Light" pitchFamily="2" charset="0"/>
              </a:rPr>
              <a:t>Es un compromiso y un orgullo.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1300" dirty="0">
              <a:latin typeface="Nunito Black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300" dirty="0">
                <a:latin typeface="Nunito Black" pitchFamily="2" charset="0"/>
              </a:rPr>
              <a:t>No asumo que mi trabajo como servidor es irrelevante para la sociedad.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1300" dirty="0">
              <a:latin typeface="Nunito Black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300" dirty="0">
                <a:latin typeface="Nunito Black" pitchFamily="2" charset="0"/>
              </a:rPr>
              <a:t>Jamás ignoro a un ciudadano y sus inquietudes.</a:t>
            </a:r>
            <a:endParaRPr lang="es-CO" sz="1300" dirty="0">
              <a:latin typeface="Nunito Blac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17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56A63FCD-1F19-7993-75A8-604335DD6937}"/>
              </a:ext>
            </a:extLst>
          </p:cNvPr>
          <p:cNvSpPr/>
          <p:nvPr/>
        </p:nvSpPr>
        <p:spPr>
          <a:xfrm>
            <a:off x="1331926" y="577299"/>
            <a:ext cx="10502266" cy="5652316"/>
          </a:xfrm>
          <a:prstGeom prst="roundRect">
            <a:avLst>
              <a:gd name="adj" fmla="val 2418"/>
            </a:avLst>
          </a:prstGeom>
          <a:solidFill>
            <a:schemeClr val="bg1"/>
          </a:solidFill>
          <a:ln w="28575">
            <a:solidFill>
              <a:srgbClr val="FF66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973586EC-762F-F7D2-446F-66B8A96343B7}"/>
              </a:ext>
            </a:extLst>
          </p:cNvPr>
          <p:cNvSpPr/>
          <p:nvPr/>
        </p:nvSpPr>
        <p:spPr>
          <a:xfrm>
            <a:off x="507996" y="752801"/>
            <a:ext cx="1718369" cy="1314162"/>
          </a:xfrm>
          <a:prstGeom prst="roundRect">
            <a:avLst>
              <a:gd name="adj" fmla="val 7546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32CF897A-BEE9-77B7-B87E-55874912E8F1}"/>
              </a:ext>
            </a:extLst>
          </p:cNvPr>
          <p:cNvSpPr/>
          <p:nvPr/>
        </p:nvSpPr>
        <p:spPr>
          <a:xfrm>
            <a:off x="507996" y="5840296"/>
            <a:ext cx="1718367" cy="93320"/>
          </a:xfrm>
          <a:prstGeom prst="roundRect">
            <a:avLst>
              <a:gd name="adj" fmla="val 20572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CE9E0B7C-6C4F-1902-56E0-CE6EC2A1864C}"/>
              </a:ext>
            </a:extLst>
          </p:cNvPr>
          <p:cNvSpPr/>
          <p:nvPr/>
        </p:nvSpPr>
        <p:spPr>
          <a:xfrm>
            <a:off x="507995" y="2066963"/>
            <a:ext cx="1718369" cy="3773333"/>
          </a:xfrm>
          <a:prstGeom prst="roundRect">
            <a:avLst>
              <a:gd name="adj" fmla="val 754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B777625A-A551-2734-043A-D5D5054406A8}"/>
              </a:ext>
            </a:extLst>
          </p:cNvPr>
          <p:cNvSpPr txBox="1"/>
          <p:nvPr/>
        </p:nvSpPr>
        <p:spPr>
          <a:xfrm>
            <a:off x="507996" y="2556015"/>
            <a:ext cx="1718366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400" dirty="0">
                <a:latin typeface="Nunito Medium" pitchFamily="2" charset="0"/>
              </a:rPr>
              <a:t>Cumplo con los deberes, funciones y </a:t>
            </a:r>
            <a:r>
              <a:rPr lang="es-MX" sz="1400" dirty="0" err="1">
                <a:latin typeface="Nunito Medium" pitchFamily="2" charset="0"/>
              </a:rPr>
              <a:t>responsabili</a:t>
            </a:r>
            <a:r>
              <a:rPr lang="es-MX" sz="1400" dirty="0">
                <a:latin typeface="Nunito Medium" pitchFamily="2" charset="0"/>
              </a:rPr>
              <a:t>-dades asignadas a mi cargo de la mejor manera posible, con atención, prontitud, destreza y eficiencia, para así optimizar el uso de los recursos del Estado. 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CFFAFEDF-7CD9-73EA-7F40-673DDE1484DA}"/>
              </a:ext>
            </a:extLst>
          </p:cNvPr>
          <p:cNvSpPr txBox="1"/>
          <p:nvPr/>
        </p:nvSpPr>
        <p:spPr>
          <a:xfrm>
            <a:off x="507996" y="2159157"/>
            <a:ext cx="193295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000" dirty="0">
                <a:latin typeface="Nunito Black" pitchFamily="2" charset="0"/>
              </a:rPr>
              <a:t>Diligencia</a:t>
            </a:r>
            <a:endParaRPr lang="es-CO" sz="2000" dirty="0"/>
          </a:p>
        </p:txBody>
      </p:sp>
      <p:pic>
        <p:nvPicPr>
          <p:cNvPr id="21" name="Gráfico 20" descr="Apretón de manos contorno">
            <a:extLst>
              <a:ext uri="{FF2B5EF4-FFF2-40B4-BE49-F238E27FC236}">
                <a16:creationId xmlns:a16="http://schemas.microsoft.com/office/drawing/2014/main" id="{D236E8BE-9AC2-BF51-994B-19313B9177B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5113" y="984021"/>
            <a:ext cx="989622" cy="989622"/>
          </a:xfrm>
          <a:prstGeom prst="rect">
            <a:avLst/>
          </a:prstGeom>
        </p:spPr>
      </p:pic>
      <p:sp>
        <p:nvSpPr>
          <p:cNvPr id="22" name="Rectángulo: esquinas redondeadas 21">
            <a:extLst>
              <a:ext uri="{FF2B5EF4-FFF2-40B4-BE49-F238E27FC236}">
                <a16:creationId xmlns:a16="http://schemas.microsoft.com/office/drawing/2014/main" id="{00411FD9-3380-4FA3-E870-8E16DDCE479D}"/>
              </a:ext>
            </a:extLst>
          </p:cNvPr>
          <p:cNvSpPr/>
          <p:nvPr/>
        </p:nvSpPr>
        <p:spPr>
          <a:xfrm>
            <a:off x="3916564" y="1614462"/>
            <a:ext cx="1718369" cy="408776"/>
          </a:xfrm>
          <a:prstGeom prst="roundRect">
            <a:avLst>
              <a:gd name="adj" fmla="val 7546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3" name="Gráfico 22" descr="Marca de insignia1 con relleno sólido">
            <a:extLst>
              <a:ext uri="{FF2B5EF4-FFF2-40B4-BE49-F238E27FC236}">
                <a16:creationId xmlns:a16="http://schemas.microsoft.com/office/drawing/2014/main" id="{4FE0A17F-2629-DA7B-799E-7268DFDCDDF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42492" y="1614462"/>
            <a:ext cx="425897" cy="425897"/>
          </a:xfrm>
          <a:prstGeom prst="rect">
            <a:avLst/>
          </a:prstGeom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377ECB29-B2E6-C9C4-FE2F-42180D153421}"/>
              </a:ext>
            </a:extLst>
          </p:cNvPr>
          <p:cNvSpPr txBox="1"/>
          <p:nvPr/>
        </p:nvSpPr>
        <p:spPr>
          <a:xfrm>
            <a:off x="2699923" y="1667306"/>
            <a:ext cx="4177955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600" dirty="0">
                <a:solidFill>
                  <a:schemeClr val="bg1"/>
                </a:solidFill>
                <a:latin typeface="Nunito Black" pitchFamily="2" charset="0"/>
              </a:rPr>
              <a:t>Lo que hago</a:t>
            </a:r>
          </a:p>
          <a:p>
            <a:endParaRPr lang="es-CO" sz="1300" dirty="0">
              <a:latin typeface="Nunito Black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300" dirty="0">
                <a:latin typeface="Nunito Black" pitchFamily="2" charset="0"/>
              </a:rPr>
              <a:t>Uso responsablemente los recursos públicos para cumplir con mis obligaciones. </a:t>
            </a:r>
            <a:r>
              <a:rPr lang="es-MX" sz="1300" dirty="0">
                <a:latin typeface="Nunito Light" pitchFamily="2" charset="0"/>
              </a:rPr>
              <a:t>Lo público es de todos y no se desperdicia.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1300" dirty="0">
              <a:latin typeface="Nunito Black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300" dirty="0">
                <a:latin typeface="Nunito Black" pitchFamily="2" charset="0"/>
              </a:rPr>
              <a:t>Cumplo con los tiempos estipulados para el logro de mis objetivos, </a:t>
            </a:r>
            <a:r>
              <a:rPr lang="es-MX" sz="1300" dirty="0">
                <a:latin typeface="Nunito Light" pitchFamily="2" charset="0"/>
              </a:rPr>
              <a:t>a fin de cuentas, el tiempo de todos es oro.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1300" dirty="0">
              <a:latin typeface="Nunito Black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300" dirty="0">
                <a:latin typeface="Nunito Black" pitchFamily="2" charset="0"/>
              </a:rPr>
              <a:t>Aseguro la calidad en cada uno de los productos que entrego bajo los estándares del servicio público. </a:t>
            </a:r>
            <a:r>
              <a:rPr lang="es-MX" sz="1300" dirty="0">
                <a:latin typeface="Nunito Light" pitchFamily="2" charset="0"/>
              </a:rPr>
              <a:t>No se valen cosas a medias. </a:t>
            </a:r>
            <a:br>
              <a:rPr lang="es-MX" sz="1300" dirty="0">
                <a:latin typeface="Nunito Black" pitchFamily="2" charset="0"/>
              </a:rPr>
            </a:br>
            <a:endParaRPr lang="es-MX" sz="1300" dirty="0">
              <a:latin typeface="Nunito Black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300" dirty="0">
                <a:latin typeface="Nunito Black" pitchFamily="2" charset="0"/>
              </a:rPr>
              <a:t>Siempre soy proactivo </a:t>
            </a:r>
            <a:r>
              <a:rPr lang="es-MX" sz="1300" dirty="0">
                <a:latin typeface="Nunito Light" pitchFamily="2" charset="0"/>
              </a:rPr>
              <a:t>comunicando a tiempo propuestas para mejorar continuamente mi labor y la de mis compañeros de trabajo.</a:t>
            </a:r>
            <a:endParaRPr lang="es-CO" sz="1300" dirty="0">
              <a:latin typeface="Nunito Light" pitchFamily="2" charset="0"/>
            </a:endParaRPr>
          </a:p>
        </p:txBody>
      </p:sp>
      <p:sp>
        <p:nvSpPr>
          <p:cNvPr id="25" name="Rectángulo: esquinas redondeadas 24">
            <a:extLst>
              <a:ext uri="{FF2B5EF4-FFF2-40B4-BE49-F238E27FC236}">
                <a16:creationId xmlns:a16="http://schemas.microsoft.com/office/drawing/2014/main" id="{50F3CE4C-77BC-BE62-CAC8-807FE8EBF1B6}"/>
              </a:ext>
            </a:extLst>
          </p:cNvPr>
          <p:cNvSpPr/>
          <p:nvPr/>
        </p:nvSpPr>
        <p:spPr>
          <a:xfrm>
            <a:off x="8441639" y="1614462"/>
            <a:ext cx="2113638" cy="408776"/>
          </a:xfrm>
          <a:prstGeom prst="roundRect">
            <a:avLst>
              <a:gd name="adj" fmla="val 7546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6" name="Gráfico 25" descr="Insignia de cruz con relleno sólido">
            <a:extLst>
              <a:ext uri="{FF2B5EF4-FFF2-40B4-BE49-F238E27FC236}">
                <a16:creationId xmlns:a16="http://schemas.microsoft.com/office/drawing/2014/main" id="{0A1D5A37-A410-A3FF-FDA7-41B061EA1EC8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903223" y="1601210"/>
            <a:ext cx="465064" cy="465064"/>
          </a:xfrm>
          <a:prstGeom prst="rect">
            <a:avLst/>
          </a:prstGeom>
        </p:spPr>
      </p:pic>
      <p:sp>
        <p:nvSpPr>
          <p:cNvPr id="27" name="CuadroTexto 26">
            <a:extLst>
              <a:ext uri="{FF2B5EF4-FFF2-40B4-BE49-F238E27FC236}">
                <a16:creationId xmlns:a16="http://schemas.microsoft.com/office/drawing/2014/main" id="{D261E5F0-54B0-73FD-846B-965DB2139239}"/>
              </a:ext>
            </a:extLst>
          </p:cNvPr>
          <p:cNvSpPr txBox="1"/>
          <p:nvPr/>
        </p:nvSpPr>
        <p:spPr>
          <a:xfrm>
            <a:off x="7712765" y="1667306"/>
            <a:ext cx="3591339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600" dirty="0">
                <a:solidFill>
                  <a:schemeClr val="bg1"/>
                </a:solidFill>
                <a:latin typeface="Nunito Black" pitchFamily="2" charset="0"/>
              </a:rPr>
              <a:t>Lo que NO hago</a:t>
            </a:r>
          </a:p>
          <a:p>
            <a:endParaRPr lang="es-CO" sz="1300" dirty="0">
              <a:latin typeface="Nunito Black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300" dirty="0">
                <a:latin typeface="Nunito Black" pitchFamily="2" charset="0"/>
              </a:rPr>
              <a:t>No malgasto ningún recurso público.</a:t>
            </a:r>
            <a:br>
              <a:rPr lang="es-MX" sz="1300" dirty="0">
                <a:latin typeface="Nunito Black" pitchFamily="2" charset="0"/>
              </a:rPr>
            </a:br>
            <a:endParaRPr lang="es-MX" sz="1300" dirty="0">
              <a:latin typeface="Nunito Black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300" dirty="0">
                <a:latin typeface="Nunito Black" pitchFamily="2" charset="0"/>
              </a:rPr>
              <a:t>No postergo las decisiones </a:t>
            </a:r>
            <a:br>
              <a:rPr lang="es-MX" sz="1300" dirty="0">
                <a:latin typeface="Nunito Black" pitchFamily="2" charset="0"/>
              </a:rPr>
            </a:br>
            <a:r>
              <a:rPr lang="es-MX" sz="1300" dirty="0">
                <a:latin typeface="Nunito Black" pitchFamily="2" charset="0"/>
              </a:rPr>
              <a:t>ni actividades que den solución a problemáticas ciudadanas </a:t>
            </a:r>
            <a:br>
              <a:rPr lang="es-MX" sz="1300" dirty="0">
                <a:latin typeface="Nunito Black" pitchFamily="2" charset="0"/>
              </a:rPr>
            </a:br>
            <a:r>
              <a:rPr lang="es-MX" sz="1300" dirty="0">
                <a:latin typeface="Nunito Light" pitchFamily="2" charset="0"/>
              </a:rPr>
              <a:t>o que hagan parte del funcionamiento de mi cargo. Hay cosas que sencillamente no se dejan para otro día.</a:t>
            </a:r>
            <a:br>
              <a:rPr lang="es-MX" sz="1300" dirty="0">
                <a:latin typeface="Nunito Light" pitchFamily="2" charset="0"/>
              </a:rPr>
            </a:br>
            <a:endParaRPr lang="es-MX" sz="1300" dirty="0">
              <a:latin typeface="Nunito Light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300" dirty="0">
                <a:latin typeface="Nunito Black" pitchFamily="2" charset="0"/>
              </a:rPr>
              <a:t>No demuestro desinterés en mis actuaciones </a:t>
            </a:r>
            <a:r>
              <a:rPr lang="es-MX" sz="1300" dirty="0">
                <a:latin typeface="Nunito Light" pitchFamily="2" charset="0"/>
              </a:rPr>
              <a:t>ante los ciudadanos y demás servidores públicos.</a:t>
            </a:r>
            <a:br>
              <a:rPr lang="es-MX" sz="1300" dirty="0">
                <a:latin typeface="Nunito Light" pitchFamily="2" charset="0"/>
              </a:rPr>
            </a:br>
            <a:endParaRPr lang="es-MX" sz="1300" dirty="0">
              <a:latin typeface="Nunito Light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300" dirty="0">
                <a:latin typeface="Nunito Black" pitchFamily="2" charset="0"/>
              </a:rPr>
              <a:t>No evado mis funciones y responsabilidades </a:t>
            </a:r>
            <a:r>
              <a:rPr lang="es-MX" sz="1300" dirty="0">
                <a:latin typeface="Nunito Light" pitchFamily="2" charset="0"/>
              </a:rPr>
              <a:t>por ningún motivo.</a:t>
            </a:r>
            <a:endParaRPr lang="es-CO" sz="1300" dirty="0">
              <a:latin typeface="Nunito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8733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1BE4CC97-F2C1-610A-C812-8DF10703D8C2}"/>
              </a:ext>
            </a:extLst>
          </p:cNvPr>
          <p:cNvSpPr/>
          <p:nvPr/>
        </p:nvSpPr>
        <p:spPr>
          <a:xfrm>
            <a:off x="1331926" y="594077"/>
            <a:ext cx="10502266" cy="5652316"/>
          </a:xfrm>
          <a:prstGeom prst="roundRect">
            <a:avLst>
              <a:gd name="adj" fmla="val 2418"/>
            </a:avLst>
          </a:prstGeom>
          <a:solidFill>
            <a:schemeClr val="bg1"/>
          </a:solidFill>
          <a:ln w="28575">
            <a:solidFill>
              <a:srgbClr val="FFCC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DC7BC687-5474-A4B5-A0EC-760833CB57AC}"/>
              </a:ext>
            </a:extLst>
          </p:cNvPr>
          <p:cNvSpPr/>
          <p:nvPr/>
        </p:nvSpPr>
        <p:spPr>
          <a:xfrm>
            <a:off x="507996" y="769579"/>
            <a:ext cx="1718369" cy="1314162"/>
          </a:xfrm>
          <a:prstGeom prst="roundRect">
            <a:avLst>
              <a:gd name="adj" fmla="val 7546"/>
            </a:avLst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14C9DC3F-FDA8-520A-2C23-952FCD83DA8E}"/>
              </a:ext>
            </a:extLst>
          </p:cNvPr>
          <p:cNvSpPr/>
          <p:nvPr/>
        </p:nvSpPr>
        <p:spPr>
          <a:xfrm>
            <a:off x="507996" y="5857074"/>
            <a:ext cx="1718367" cy="93320"/>
          </a:xfrm>
          <a:prstGeom prst="roundRect">
            <a:avLst>
              <a:gd name="adj" fmla="val 20572"/>
            </a:avLst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3DB1CBC7-E9A2-03A4-59AB-E71CC5E2764D}"/>
              </a:ext>
            </a:extLst>
          </p:cNvPr>
          <p:cNvSpPr/>
          <p:nvPr/>
        </p:nvSpPr>
        <p:spPr>
          <a:xfrm>
            <a:off x="507995" y="2083741"/>
            <a:ext cx="1718369" cy="3773333"/>
          </a:xfrm>
          <a:prstGeom prst="roundRect">
            <a:avLst>
              <a:gd name="adj" fmla="val 754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4601AF2-DC12-8A9F-73F2-C4339E087A8C}"/>
              </a:ext>
            </a:extLst>
          </p:cNvPr>
          <p:cNvSpPr txBox="1"/>
          <p:nvPr/>
        </p:nvSpPr>
        <p:spPr>
          <a:xfrm>
            <a:off x="507996" y="3207636"/>
            <a:ext cx="152529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400" dirty="0">
                <a:latin typeface="Nunito Medium" pitchFamily="2" charset="0"/>
              </a:rPr>
              <a:t>Actúo con imparcialidad garantizando </a:t>
            </a:r>
            <a:br>
              <a:rPr lang="es-MX" sz="1400" dirty="0">
                <a:latin typeface="Nunito Medium" pitchFamily="2" charset="0"/>
              </a:rPr>
            </a:br>
            <a:r>
              <a:rPr lang="es-MX" sz="1400" dirty="0">
                <a:latin typeface="Nunito Medium" pitchFamily="2" charset="0"/>
              </a:rPr>
              <a:t>los derechos </a:t>
            </a:r>
            <a:br>
              <a:rPr lang="es-MX" sz="1400" dirty="0">
                <a:latin typeface="Nunito Medium" pitchFamily="2" charset="0"/>
              </a:rPr>
            </a:br>
            <a:r>
              <a:rPr lang="es-MX" sz="1400" dirty="0">
                <a:latin typeface="Nunito Medium" pitchFamily="2" charset="0"/>
              </a:rPr>
              <a:t>de las personas, con equidad, igualdad </a:t>
            </a:r>
            <a:br>
              <a:rPr lang="es-MX" sz="1400" dirty="0">
                <a:latin typeface="Nunito Medium" pitchFamily="2" charset="0"/>
              </a:rPr>
            </a:br>
            <a:r>
              <a:rPr lang="es-MX" sz="1400" dirty="0">
                <a:latin typeface="Nunito Medium" pitchFamily="2" charset="0"/>
              </a:rPr>
              <a:t>y sin discriminación.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401456D-8579-9D88-C1E5-CFEAF222E3EC}"/>
              </a:ext>
            </a:extLst>
          </p:cNvPr>
          <p:cNvSpPr txBox="1"/>
          <p:nvPr/>
        </p:nvSpPr>
        <p:spPr>
          <a:xfrm>
            <a:off x="507996" y="2810778"/>
            <a:ext cx="193295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000" dirty="0">
                <a:latin typeface="Nunito Black" pitchFamily="2" charset="0"/>
              </a:rPr>
              <a:t>Justicia</a:t>
            </a:r>
            <a:endParaRPr lang="es-CO" sz="2000" dirty="0"/>
          </a:p>
        </p:txBody>
      </p:sp>
      <p:pic>
        <p:nvPicPr>
          <p:cNvPr id="8" name="Gráfico 7" descr="Pesos desiguales contorno">
            <a:extLst>
              <a:ext uri="{FF2B5EF4-FFF2-40B4-BE49-F238E27FC236}">
                <a16:creationId xmlns:a16="http://schemas.microsoft.com/office/drawing/2014/main" id="{F458C665-452C-EE19-2529-F8EA4D66C46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8807" y="1000763"/>
            <a:ext cx="976743" cy="976743"/>
          </a:xfrm>
          <a:prstGeom prst="rect">
            <a:avLst/>
          </a:prstGeom>
        </p:spPr>
      </p:pic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6003F4A5-6BCF-C413-6797-1FFD91580B97}"/>
              </a:ext>
            </a:extLst>
          </p:cNvPr>
          <p:cNvSpPr/>
          <p:nvPr/>
        </p:nvSpPr>
        <p:spPr>
          <a:xfrm>
            <a:off x="4158869" y="1567629"/>
            <a:ext cx="1718369" cy="408776"/>
          </a:xfrm>
          <a:prstGeom prst="roundRect">
            <a:avLst>
              <a:gd name="adj" fmla="val 7546"/>
            </a:avLst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0" name="Gráfico 9" descr="Marca de insignia1 con relleno sólido">
            <a:extLst>
              <a:ext uri="{FF2B5EF4-FFF2-40B4-BE49-F238E27FC236}">
                <a16:creationId xmlns:a16="http://schemas.microsoft.com/office/drawing/2014/main" id="{85390EC8-1E8C-487A-A73F-18F9CA57DB3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84797" y="1574561"/>
            <a:ext cx="425897" cy="425897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2D0550F5-3EA4-6692-955D-75F8F77C084B}"/>
              </a:ext>
            </a:extLst>
          </p:cNvPr>
          <p:cNvSpPr txBox="1"/>
          <p:nvPr/>
        </p:nvSpPr>
        <p:spPr>
          <a:xfrm>
            <a:off x="2690436" y="1609947"/>
            <a:ext cx="4436924" cy="3939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600" dirty="0">
                <a:solidFill>
                  <a:schemeClr val="bg1"/>
                </a:solidFill>
                <a:latin typeface="Nunito Black" pitchFamily="2" charset="0"/>
              </a:rPr>
              <a:t>Lo que hago</a:t>
            </a:r>
          </a:p>
          <a:p>
            <a:endParaRPr lang="es-CO" sz="1300" dirty="0">
              <a:latin typeface="Nunito Black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300" dirty="0">
                <a:latin typeface="Nunito Black" pitchFamily="2" charset="0"/>
              </a:rPr>
              <a:t>Tomo decisiones informadas y objetivas basadas en evidencias y datos confiables. </a:t>
            </a:r>
            <a:r>
              <a:rPr lang="es-MX" sz="1300" dirty="0">
                <a:latin typeface="Nunito Light" pitchFamily="2" charset="0"/>
              </a:rPr>
              <a:t>Es muy grave fallar en mis actuaciones por no tener las cosas claras.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1300" dirty="0">
              <a:latin typeface="Nunito Black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300" dirty="0">
                <a:latin typeface="Nunito Black" pitchFamily="2" charset="0"/>
              </a:rPr>
              <a:t>Asumo mi papel como servidor público, </a:t>
            </a:r>
            <a:r>
              <a:rPr lang="es-MX" sz="1300" dirty="0">
                <a:latin typeface="Nunito Light" pitchFamily="2" charset="0"/>
              </a:rPr>
              <a:t>entendiendo el valor de los compromisos y responsabilidades que he adquirido frente a la ciudadanía y al país.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1300" dirty="0">
              <a:latin typeface="Nunito Black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300" dirty="0">
                <a:latin typeface="Nunito Black" pitchFamily="2" charset="0"/>
              </a:rPr>
              <a:t>Reconozco y protejo los derechos de cada persona, </a:t>
            </a:r>
            <a:r>
              <a:rPr lang="es-MX" sz="1300" dirty="0">
                <a:latin typeface="Nunito Light" pitchFamily="2" charset="0"/>
              </a:rPr>
              <a:t>de acuerdo con sus necesidades y condiciones, sin basarme en presunciones, estereotipos o prejuicios.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1300" dirty="0">
              <a:latin typeface="Nunito Light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300" dirty="0">
                <a:latin typeface="Nunito Black" pitchFamily="2" charset="0"/>
              </a:rPr>
              <a:t>Tomo decisiones estableciendo mecanismos de diálogo y concertación </a:t>
            </a:r>
            <a:r>
              <a:rPr lang="es-MX" sz="1300" dirty="0">
                <a:latin typeface="Nunito Light" pitchFamily="2" charset="0"/>
              </a:rPr>
              <a:t>con todas las partes involucradas.</a:t>
            </a:r>
            <a:endParaRPr lang="es-CO" sz="1300" dirty="0">
              <a:latin typeface="Nunito Light" pitchFamily="2" charset="0"/>
            </a:endParaRPr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2CD6579D-0B90-0AD3-8426-3B47942120BA}"/>
              </a:ext>
            </a:extLst>
          </p:cNvPr>
          <p:cNvSpPr/>
          <p:nvPr/>
        </p:nvSpPr>
        <p:spPr>
          <a:xfrm>
            <a:off x="8441639" y="1449263"/>
            <a:ext cx="2113638" cy="408776"/>
          </a:xfrm>
          <a:prstGeom prst="roundRect">
            <a:avLst>
              <a:gd name="adj" fmla="val 7546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3" name="Gráfico 12" descr="Insignia de cruz con relleno sólido">
            <a:extLst>
              <a:ext uri="{FF2B5EF4-FFF2-40B4-BE49-F238E27FC236}">
                <a16:creationId xmlns:a16="http://schemas.microsoft.com/office/drawing/2014/main" id="{6B8B0456-0DB1-7703-0F3F-B487650490A0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903223" y="1422759"/>
            <a:ext cx="465064" cy="465064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85D5141D-1E99-C06E-1E26-C45A214EC70F}"/>
              </a:ext>
            </a:extLst>
          </p:cNvPr>
          <p:cNvSpPr txBox="1"/>
          <p:nvPr/>
        </p:nvSpPr>
        <p:spPr>
          <a:xfrm>
            <a:off x="7712765" y="1489134"/>
            <a:ext cx="3591339" cy="41395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600" dirty="0">
                <a:solidFill>
                  <a:schemeClr val="bg1"/>
                </a:solidFill>
                <a:latin typeface="Nunito Black" pitchFamily="2" charset="0"/>
              </a:rPr>
              <a:t>Lo que NO hago</a:t>
            </a:r>
          </a:p>
          <a:p>
            <a:endParaRPr lang="es-CO" sz="1300" dirty="0">
              <a:latin typeface="Nunito Black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300" dirty="0">
                <a:latin typeface="Nunito Black" pitchFamily="2" charset="0"/>
              </a:rPr>
              <a:t>No promuevo ni ejecuto políticas, programas o medidas que afectan la igualdad y libertad de las personas. </a:t>
            </a:r>
            <a:br>
              <a:rPr lang="es-MX" sz="1300" dirty="0">
                <a:latin typeface="Nunito Black" pitchFamily="2" charset="0"/>
              </a:rPr>
            </a:br>
            <a:endParaRPr lang="es-MX" sz="1300" dirty="0">
              <a:latin typeface="Nunito Black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300" dirty="0">
                <a:latin typeface="Nunito Black" pitchFamily="2" charset="0"/>
              </a:rPr>
              <a:t>No replico </a:t>
            </a:r>
            <a:r>
              <a:rPr lang="es-MX" sz="1300" dirty="0">
                <a:latin typeface="Nunito Light" pitchFamily="2" charset="0"/>
              </a:rPr>
              <a:t>estereotipos que lleven a generar prejuicios y no promuevo los prejuicios.</a:t>
            </a:r>
            <a:br>
              <a:rPr lang="es-MX" sz="1300" dirty="0">
                <a:latin typeface="Nunito Light" pitchFamily="2" charset="0"/>
              </a:rPr>
            </a:br>
            <a:endParaRPr lang="es-MX" sz="1300" dirty="0">
              <a:latin typeface="Nunito Light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300" dirty="0">
                <a:latin typeface="Nunito Black" pitchFamily="2" charset="0"/>
              </a:rPr>
              <a:t>No favorezco el punto de vista de un grupo de interés </a:t>
            </a:r>
            <a:r>
              <a:rPr lang="es-MX" sz="1300" dirty="0">
                <a:latin typeface="Nunito Light" pitchFamily="2" charset="0"/>
              </a:rPr>
              <a:t>sin tener en cuenta a todos los actores involucrados en una situación.</a:t>
            </a:r>
            <a:br>
              <a:rPr lang="es-MX" sz="1300" dirty="0">
                <a:latin typeface="Nunito Light" pitchFamily="2" charset="0"/>
              </a:rPr>
            </a:br>
            <a:endParaRPr lang="es-MX" sz="1300" dirty="0">
              <a:latin typeface="Nunito Light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300" dirty="0">
                <a:latin typeface="Nunito Black" pitchFamily="2" charset="0"/>
              </a:rPr>
              <a:t>Nunca permito que odios simpatías, antipatías, caprichos, presiones o intereses de orden personal o grupal interfieran en mi criterio, toma de decisión y gestión pública.</a:t>
            </a:r>
            <a:endParaRPr lang="es-CO" sz="1300" dirty="0">
              <a:latin typeface="Nunito Blac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68218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5037AF83-8EFE-A67C-97E0-709FCBB34CA7}"/>
              </a:ext>
            </a:extLst>
          </p:cNvPr>
          <p:cNvSpPr/>
          <p:nvPr/>
        </p:nvSpPr>
        <p:spPr>
          <a:xfrm>
            <a:off x="1331926" y="585688"/>
            <a:ext cx="10502266" cy="5652316"/>
          </a:xfrm>
          <a:prstGeom prst="roundRect">
            <a:avLst>
              <a:gd name="adj" fmla="val 2418"/>
            </a:avLst>
          </a:prstGeom>
          <a:solidFill>
            <a:schemeClr val="bg1"/>
          </a:solidFill>
          <a:ln w="28575">
            <a:solidFill>
              <a:srgbClr val="CC66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320B49F4-F09F-170E-02DF-87C8ED1EDCCE}"/>
              </a:ext>
            </a:extLst>
          </p:cNvPr>
          <p:cNvSpPr/>
          <p:nvPr/>
        </p:nvSpPr>
        <p:spPr>
          <a:xfrm>
            <a:off x="8746436" y="892089"/>
            <a:ext cx="2113638" cy="408776"/>
          </a:xfrm>
          <a:prstGeom prst="roundRect">
            <a:avLst>
              <a:gd name="adj" fmla="val 7546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799C2AA5-D9A8-010D-1500-0D48A3CDA1A2}"/>
              </a:ext>
            </a:extLst>
          </p:cNvPr>
          <p:cNvSpPr/>
          <p:nvPr/>
        </p:nvSpPr>
        <p:spPr>
          <a:xfrm>
            <a:off x="4431053" y="759569"/>
            <a:ext cx="1673781" cy="408776"/>
          </a:xfrm>
          <a:prstGeom prst="roundRect">
            <a:avLst>
              <a:gd name="adj" fmla="val 7546"/>
            </a:avLst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50C83D9B-7458-6D27-5304-DAAD7D5E01B5}"/>
              </a:ext>
            </a:extLst>
          </p:cNvPr>
          <p:cNvSpPr/>
          <p:nvPr/>
        </p:nvSpPr>
        <p:spPr>
          <a:xfrm>
            <a:off x="507996" y="761190"/>
            <a:ext cx="1718369" cy="1314162"/>
          </a:xfrm>
          <a:prstGeom prst="roundRect">
            <a:avLst>
              <a:gd name="adj" fmla="val 7546"/>
            </a:avLst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FDCE44E-4F6F-E168-96E1-40CCF1D9E0AD}"/>
              </a:ext>
            </a:extLst>
          </p:cNvPr>
          <p:cNvSpPr txBox="1"/>
          <p:nvPr/>
        </p:nvSpPr>
        <p:spPr>
          <a:xfrm>
            <a:off x="8174347" y="934410"/>
            <a:ext cx="3249027" cy="49398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600" dirty="0">
                <a:solidFill>
                  <a:schemeClr val="bg1"/>
                </a:solidFill>
                <a:latin typeface="Nunito Black" pitchFamily="2" charset="0"/>
              </a:rPr>
              <a:t>Lo que NO hago</a:t>
            </a:r>
          </a:p>
          <a:p>
            <a:endParaRPr lang="es-CO" sz="1300" dirty="0">
              <a:latin typeface="Nunito Black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300" dirty="0">
                <a:latin typeface="Nunito Black" pitchFamily="2" charset="0"/>
              </a:rPr>
              <a:t>No evito a mis compañeros para prestarles mi apoyo, </a:t>
            </a:r>
            <a:r>
              <a:rPr lang="es-MX" sz="1300" dirty="0">
                <a:latin typeface="Nunito Light" pitchFamily="2" charset="0"/>
              </a:rPr>
              <a:t>ni reservo información pública para el cumplimiento de sus objetivos laborales.</a:t>
            </a:r>
            <a:br>
              <a:rPr lang="es-MX" sz="1300" dirty="0">
                <a:latin typeface="Nunito Light" pitchFamily="2" charset="0"/>
              </a:rPr>
            </a:br>
            <a:endParaRPr lang="es-MX" sz="1300" dirty="0">
              <a:latin typeface="Nunito Light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300" dirty="0">
                <a:latin typeface="Nunito Black" pitchFamily="2" charset="0"/>
              </a:rPr>
              <a:t>No discrimino a mis compañeros </a:t>
            </a:r>
            <a:r>
              <a:rPr lang="es-MX" sz="1300" dirty="0">
                <a:latin typeface="Nunito Light" pitchFamily="2" charset="0"/>
              </a:rPr>
              <a:t>por su origen, raza, religión, edad, orientación sexual, estado de salud, labor, procedencia, títulos, tener una discapacidad o por cualquier otra condición.</a:t>
            </a:r>
            <a:br>
              <a:rPr lang="es-MX" sz="1300" dirty="0">
                <a:latin typeface="Nunito Light" pitchFamily="2" charset="0"/>
              </a:rPr>
            </a:br>
            <a:endParaRPr lang="es-MX" sz="1300" dirty="0">
              <a:latin typeface="Nunito Light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300" dirty="0">
                <a:latin typeface="Nunito Black" pitchFamily="2" charset="0"/>
              </a:rPr>
              <a:t>No replico estereotipos de género </a:t>
            </a:r>
            <a:r>
              <a:rPr lang="es-MX" sz="1300" i="1" dirty="0">
                <a:latin typeface="Nunito Light" pitchFamily="2" charset="0"/>
              </a:rPr>
              <a:t>(las mujeres son muy sensibles y no pueden tomar decisiones difíciles, los hombres no se encargan de las tareas del hogar ni de la crianza de los hijos)</a:t>
            </a:r>
            <a:br>
              <a:rPr lang="es-MX" sz="1300" i="1" dirty="0">
                <a:latin typeface="Nunito Light" pitchFamily="2" charset="0"/>
              </a:rPr>
            </a:br>
            <a:endParaRPr lang="es-MX" sz="1300" i="1" dirty="0">
              <a:latin typeface="Nunito Light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300" dirty="0">
                <a:latin typeface="Nunito Black" pitchFamily="2" charset="0"/>
              </a:rPr>
              <a:t>Jamás me dirijo a mis compañeros de manera hostil </a:t>
            </a:r>
            <a:r>
              <a:rPr lang="es-MX" sz="1300" dirty="0">
                <a:latin typeface="Nunito Light" pitchFamily="2" charset="0"/>
              </a:rPr>
              <a:t>para explicarles algo que desconocen.</a:t>
            </a:r>
            <a:endParaRPr lang="es-CO" sz="1300" dirty="0">
              <a:latin typeface="Nunito Light" pitchFamily="2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CD6DBB9-474E-E09A-6859-3B4ECC0F3CA1}"/>
              </a:ext>
            </a:extLst>
          </p:cNvPr>
          <p:cNvSpPr txBox="1"/>
          <p:nvPr/>
        </p:nvSpPr>
        <p:spPr>
          <a:xfrm>
            <a:off x="2454206" y="801890"/>
            <a:ext cx="5607031" cy="5339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600" dirty="0">
                <a:solidFill>
                  <a:schemeClr val="bg1"/>
                </a:solidFill>
                <a:latin typeface="Nunito Black" pitchFamily="2" charset="0"/>
              </a:rPr>
              <a:t>Lo que hago</a:t>
            </a:r>
          </a:p>
          <a:p>
            <a:endParaRPr lang="es-CO" sz="1300" dirty="0">
              <a:latin typeface="Nunito Black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300" dirty="0">
                <a:latin typeface="Nunito Black" pitchFamily="2" charset="0"/>
              </a:rPr>
              <a:t>Colaboro y apoyo a mis compañeros en lo que necesiten, </a:t>
            </a:r>
            <a:r>
              <a:rPr lang="es-MX" sz="1300" dirty="0">
                <a:latin typeface="Nunito Light" pitchFamily="2" charset="0"/>
              </a:rPr>
              <a:t>fomentando siempre una cultura de cordialidad y asistencia. </a:t>
            </a:r>
            <a:br>
              <a:rPr lang="es-MX" sz="1300" dirty="0">
                <a:latin typeface="Nunito Light" pitchFamily="2" charset="0"/>
              </a:rPr>
            </a:br>
            <a:r>
              <a:rPr lang="es-MX" sz="1300" dirty="0">
                <a:latin typeface="Nunito Light" pitchFamily="2" charset="0"/>
              </a:rPr>
              <a:t>¡Ayudo a los nuevos integrantes!</a:t>
            </a:r>
            <a:br>
              <a:rPr lang="es-MX" sz="1300" dirty="0">
                <a:latin typeface="Nunito Light" pitchFamily="2" charset="0"/>
              </a:rPr>
            </a:br>
            <a:endParaRPr lang="es-MX" sz="1300" dirty="0">
              <a:latin typeface="Nunito Light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300" dirty="0">
                <a:latin typeface="Nunito Black" pitchFamily="2" charset="0"/>
              </a:rPr>
              <a:t>Transmito mis conocimientos con paciencia y de manera clara, </a:t>
            </a:r>
            <a:r>
              <a:rPr lang="es-MX" sz="1300" dirty="0">
                <a:latin typeface="Nunito Light" pitchFamily="2" charset="0"/>
              </a:rPr>
              <a:t>fortaleciendo la gestión y la obtención eficiente de resultados.</a:t>
            </a:r>
            <a:br>
              <a:rPr lang="es-MX" sz="1300" dirty="0">
                <a:latin typeface="Nunito Light" pitchFamily="2" charset="0"/>
              </a:rPr>
            </a:br>
            <a:endParaRPr lang="es-MX" sz="1300" dirty="0">
              <a:latin typeface="Nunito Light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300" dirty="0">
                <a:latin typeface="Nunito Black" pitchFamily="2" charset="0"/>
              </a:rPr>
              <a:t>Contribuyo a establecer espacios de interacción en el trabajo</a:t>
            </a:r>
            <a:br>
              <a:rPr lang="es-MX" sz="1300" dirty="0">
                <a:latin typeface="Nunito Black" pitchFamily="2" charset="0"/>
              </a:rPr>
            </a:br>
            <a:r>
              <a:rPr lang="es-MX" sz="1300" dirty="0">
                <a:latin typeface="Nunito Black" pitchFamily="2" charset="0"/>
              </a:rPr>
              <a:t> </a:t>
            </a:r>
            <a:r>
              <a:rPr lang="es-MX" sz="1300" dirty="0">
                <a:latin typeface="Nunito Light" pitchFamily="2" charset="0"/>
              </a:rPr>
              <a:t>en los que se promueva la diversidad y la inclusión.</a:t>
            </a:r>
            <a:br>
              <a:rPr lang="es-MX" sz="1300" dirty="0">
                <a:latin typeface="Nunito Light" pitchFamily="2" charset="0"/>
              </a:rPr>
            </a:br>
            <a:endParaRPr lang="es-MX" sz="1300" dirty="0">
              <a:latin typeface="Nunito Light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300" dirty="0">
                <a:latin typeface="Nunito Black" pitchFamily="2" charset="0"/>
              </a:rPr>
              <a:t>Desarrollo el trato justo y equitativo en el trabajo y fomento </a:t>
            </a:r>
            <a:br>
              <a:rPr lang="es-MX" sz="1300" dirty="0">
                <a:latin typeface="Nunito Black" pitchFamily="2" charset="0"/>
              </a:rPr>
            </a:br>
            <a:r>
              <a:rPr lang="es-MX" sz="1300" dirty="0">
                <a:latin typeface="Nunito Black" pitchFamily="2" charset="0"/>
              </a:rPr>
              <a:t>la igualdad de oportunidades para todos.</a:t>
            </a:r>
            <a:br>
              <a:rPr lang="es-MX" sz="1300" dirty="0">
                <a:latin typeface="Nunito Black" pitchFamily="2" charset="0"/>
              </a:rPr>
            </a:br>
            <a:endParaRPr lang="es-MX" sz="1300" dirty="0">
              <a:latin typeface="Nunito Black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300" dirty="0">
                <a:latin typeface="Nunito Black" pitchFamily="2" charset="0"/>
              </a:rPr>
              <a:t>Logro una buena convivencia con mis compañeros  </a:t>
            </a:r>
            <a:r>
              <a:rPr lang="es-MX" sz="1300" dirty="0">
                <a:latin typeface="Nunito Light" pitchFamily="2" charset="0"/>
              </a:rPr>
              <a:t>para que </a:t>
            </a:r>
            <a:br>
              <a:rPr lang="es-MX" sz="1300" dirty="0">
                <a:latin typeface="Nunito Light" pitchFamily="2" charset="0"/>
              </a:rPr>
            </a:br>
            <a:r>
              <a:rPr lang="es-MX" sz="1300" dirty="0">
                <a:latin typeface="Nunito Light" pitchFamily="2" charset="0"/>
              </a:rPr>
              <a:t>el lugar de trabajo sea un lugar grato y fructífero.</a:t>
            </a:r>
            <a:br>
              <a:rPr lang="es-MX" sz="1300" dirty="0">
                <a:latin typeface="Nunito Light" pitchFamily="2" charset="0"/>
              </a:rPr>
            </a:br>
            <a:endParaRPr lang="es-MX" sz="1300" dirty="0">
              <a:latin typeface="Nunito Light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300" dirty="0">
                <a:latin typeface="Nunito Black" pitchFamily="2" charset="0"/>
              </a:rPr>
              <a:t>Tomo en cuenta la opinión de mis compañeros </a:t>
            </a:r>
            <a:r>
              <a:rPr lang="es-MX" sz="1300" dirty="0">
                <a:latin typeface="Nunito Light" pitchFamily="2" charset="0"/>
              </a:rPr>
              <a:t>sin importar su origen, raza, religión, género, edad, orientación sexual, estado de salud, labor, procedencia, títulos, si tienen una discapacidad o cualquier otra condición.</a:t>
            </a:r>
            <a:br>
              <a:rPr lang="es-MX" sz="1300" dirty="0">
                <a:latin typeface="Nunito Light" pitchFamily="2" charset="0"/>
              </a:rPr>
            </a:br>
            <a:endParaRPr lang="es-MX" sz="1300" dirty="0">
              <a:latin typeface="Nunito Light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300" dirty="0">
                <a:latin typeface="Nunito Black" pitchFamily="2" charset="0"/>
              </a:rPr>
              <a:t>Acepto a mis compañeros con sus diferencias </a:t>
            </a:r>
            <a:r>
              <a:rPr lang="es-MX" sz="1300" dirty="0">
                <a:latin typeface="Nunito Light" pitchFamily="2" charset="0"/>
              </a:rPr>
              <a:t>entendiéndolas como rasgos distintivos y no como defectos o actitudes que conlleve </a:t>
            </a:r>
            <a:br>
              <a:rPr lang="es-MX" sz="1300" dirty="0">
                <a:latin typeface="Nunito Light" pitchFamily="2" charset="0"/>
              </a:rPr>
            </a:br>
            <a:r>
              <a:rPr lang="es-MX" sz="1300" dirty="0">
                <a:latin typeface="Nunito Light" pitchFamily="2" charset="0"/>
              </a:rPr>
              <a:t>a algún tipo de discriminación.</a:t>
            </a:r>
            <a:endParaRPr lang="es-CO" sz="1300" dirty="0">
              <a:latin typeface="Nunito Light" pitchFamily="2" charset="0"/>
            </a:endParaRP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93E86673-0C76-82BC-000F-6105AAFE36D1}"/>
              </a:ext>
            </a:extLst>
          </p:cNvPr>
          <p:cNvSpPr/>
          <p:nvPr/>
        </p:nvSpPr>
        <p:spPr>
          <a:xfrm>
            <a:off x="507996" y="5848685"/>
            <a:ext cx="1718367" cy="93320"/>
          </a:xfrm>
          <a:prstGeom prst="roundRect">
            <a:avLst>
              <a:gd name="adj" fmla="val 20572"/>
            </a:avLst>
          </a:prstGeom>
          <a:solidFill>
            <a:srgbClr val="CC66FF"/>
          </a:solidFill>
          <a:ln>
            <a:solidFill>
              <a:srgbClr val="CC66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B20F67AF-D075-E7A0-B66E-679E95FE7889}"/>
              </a:ext>
            </a:extLst>
          </p:cNvPr>
          <p:cNvSpPr/>
          <p:nvPr/>
        </p:nvSpPr>
        <p:spPr>
          <a:xfrm>
            <a:off x="507995" y="2075352"/>
            <a:ext cx="1718369" cy="3773333"/>
          </a:xfrm>
          <a:prstGeom prst="roundRect">
            <a:avLst>
              <a:gd name="adj" fmla="val 754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8E6E67C-3EFC-3C24-1C62-724DBFAC2689}"/>
              </a:ext>
            </a:extLst>
          </p:cNvPr>
          <p:cNvSpPr txBox="1"/>
          <p:nvPr/>
        </p:nvSpPr>
        <p:spPr>
          <a:xfrm>
            <a:off x="507996" y="3209807"/>
            <a:ext cx="1525292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400" dirty="0">
                <a:latin typeface="Nunito Medium" pitchFamily="2" charset="0"/>
              </a:rPr>
              <a:t>Trabajo en equipo hacia un objetivo compartido, colaboro y apoyo a mis compañeros contribuyendo al bienestar y eficiencia en la Entidad. 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ADA083B-1078-657C-5A70-0475770D2DBC}"/>
              </a:ext>
            </a:extLst>
          </p:cNvPr>
          <p:cNvSpPr txBox="1"/>
          <p:nvPr/>
        </p:nvSpPr>
        <p:spPr>
          <a:xfrm>
            <a:off x="507996" y="2812949"/>
            <a:ext cx="193295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000" dirty="0">
                <a:latin typeface="Nunito Black" pitchFamily="2" charset="0"/>
              </a:rPr>
              <a:t>Cooperación</a:t>
            </a:r>
            <a:endParaRPr lang="es-CO" sz="2000" dirty="0"/>
          </a:p>
        </p:txBody>
      </p:sp>
      <p:pic>
        <p:nvPicPr>
          <p:cNvPr id="12" name="Gráfico 11" descr="Marca de insignia1 con relleno sólido">
            <a:extLst>
              <a:ext uri="{FF2B5EF4-FFF2-40B4-BE49-F238E27FC236}">
                <a16:creationId xmlns:a16="http://schemas.microsoft.com/office/drawing/2014/main" id="{0D4BEE59-1B00-79F4-431E-E682E38D4CE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91905" y="766501"/>
            <a:ext cx="425897" cy="425897"/>
          </a:xfrm>
          <a:prstGeom prst="rect">
            <a:avLst/>
          </a:prstGeom>
        </p:spPr>
      </p:pic>
      <p:pic>
        <p:nvPicPr>
          <p:cNvPr id="13" name="Gráfico 12" descr="Insignia de cruz con relleno sólido">
            <a:extLst>
              <a:ext uri="{FF2B5EF4-FFF2-40B4-BE49-F238E27FC236}">
                <a16:creationId xmlns:a16="http://schemas.microsoft.com/office/drawing/2014/main" id="{042A545D-088E-477F-3A13-0D67FBEAE20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08020" y="865585"/>
            <a:ext cx="465064" cy="465064"/>
          </a:xfrm>
          <a:prstGeom prst="rect">
            <a:avLst/>
          </a:prstGeom>
        </p:spPr>
      </p:pic>
      <p:pic>
        <p:nvPicPr>
          <p:cNvPr id="14" name="Gráfico 13" descr="Piezas de rompecabezas contorno">
            <a:extLst>
              <a:ext uri="{FF2B5EF4-FFF2-40B4-BE49-F238E27FC236}">
                <a16:creationId xmlns:a16="http://schemas.microsoft.com/office/drawing/2014/main" id="{64B00B0D-3997-C0C9-DCA3-4E53C4262D24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56977" y="970255"/>
            <a:ext cx="1015892" cy="1015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2156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A3BDCFE-4181-2782-B6A1-631A3F74B02E}"/>
              </a:ext>
            </a:extLst>
          </p:cNvPr>
          <p:cNvSpPr txBox="1"/>
          <p:nvPr/>
        </p:nvSpPr>
        <p:spPr>
          <a:xfrm>
            <a:off x="5973809" y="2110040"/>
            <a:ext cx="5558971" cy="37625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es-MX" dirty="0">
                <a:latin typeface="Nunito Light" pitchFamily="2" charset="0"/>
              </a:rPr>
              <a:t>La "Caja Transparente" hace referencia a todos los documentos elaborados por la entidad con el propósito de promover y apropiar la cultura y el ejercicio de la transparencia en la Entidad y regular las actividades que surjan para dicho fin, y está compuesta especialmente por los siguientes:</a:t>
            </a:r>
          </a:p>
          <a:p>
            <a:pPr>
              <a:lnSpc>
                <a:spcPts val="2400"/>
              </a:lnSpc>
            </a:pPr>
            <a:r>
              <a:rPr lang="es-MX" dirty="0">
                <a:latin typeface="Nunito Light" pitchFamily="2" charset="0"/>
              </a:rPr>
              <a:t> </a:t>
            </a:r>
            <a:endParaRPr lang="es-MX" sz="1400" dirty="0">
              <a:latin typeface="Nunito Light" pitchFamily="2" charset="0"/>
            </a:endParaRPr>
          </a:p>
          <a:p>
            <a:pPr marL="285750" indent="-28575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es-MX" sz="1400" dirty="0">
                <a:latin typeface="Nunito Light" pitchFamily="2" charset="0"/>
              </a:rPr>
              <a:t>Código de Integridad (Código SEPG-M-001)</a:t>
            </a:r>
          </a:p>
          <a:p>
            <a:pPr marL="285750" indent="-28575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es-MX" sz="1400" dirty="0">
                <a:latin typeface="Nunito Light" pitchFamily="2" charset="0"/>
              </a:rPr>
              <a:t>Política de Transparencia (Código TPSC-PT-003)</a:t>
            </a:r>
          </a:p>
          <a:p>
            <a:pPr marL="285750" indent="-28575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es-MX" sz="1400" dirty="0">
                <a:latin typeface="Nunito Light" pitchFamily="2" charset="0"/>
              </a:rPr>
              <a:t>Documento "Manual de Relacionamiento" (Código TPSC-M-002)</a:t>
            </a:r>
          </a:p>
          <a:p>
            <a:pPr marL="285750" indent="-28575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es-MX" sz="1400" dirty="0">
                <a:latin typeface="Nunito Light" pitchFamily="2" charset="0"/>
              </a:rPr>
              <a:t>Compromiso de Transparencia y Confidencialidad (Código TPSC-F-007)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F10E207-0D7B-F8B5-8039-ED77D7010FFA}"/>
              </a:ext>
            </a:extLst>
          </p:cNvPr>
          <p:cNvSpPr txBox="1"/>
          <p:nvPr/>
        </p:nvSpPr>
        <p:spPr>
          <a:xfrm>
            <a:off x="659220" y="2110040"/>
            <a:ext cx="4507868" cy="37779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es-CO" dirty="0">
                <a:latin typeface="Nunito Light" pitchFamily="2" charset="0"/>
              </a:rPr>
              <a:t>Para generar una transparente y efectiva interacción entre quienes están vinculados a la entidad y los ciudadanos, partes interesadas y contratistas, y asegurar el desarrollo ajustado de las actividades y compromisos a cargo, se incluye el documento: Manual de Relacionamiento (Código TPSC-M-002), que establece las pautas de comportamiento para ser asumidas por los destinatarios de la Política de Transparencia como del presente Código. </a:t>
            </a: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EBDB206E-BB15-BB0E-318A-5118DE87E20E}"/>
              </a:ext>
            </a:extLst>
          </p:cNvPr>
          <p:cNvSpPr txBox="1">
            <a:spLocks/>
          </p:cNvSpPr>
          <p:nvPr/>
        </p:nvSpPr>
        <p:spPr>
          <a:xfrm>
            <a:off x="659220" y="1457187"/>
            <a:ext cx="3239891" cy="5077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800" b="0" dirty="0">
                <a:solidFill>
                  <a:schemeClr val="tx1">
                    <a:lumMod val="90000"/>
                    <a:lumOff val="10000"/>
                  </a:schemeClr>
                </a:solidFill>
                <a:latin typeface="Nunito Black" pitchFamily="2" charset="0"/>
              </a:rPr>
              <a:t>Relacionamiento</a:t>
            </a:r>
            <a:endParaRPr lang="es-CO" sz="2800" b="0" dirty="0">
              <a:solidFill>
                <a:schemeClr val="tx1">
                  <a:lumMod val="90000"/>
                  <a:lumOff val="10000"/>
                </a:schemeClr>
              </a:solidFill>
              <a:latin typeface="Nunito Black" pitchFamily="2" charset="0"/>
            </a:endParaRPr>
          </a:p>
        </p:txBody>
      </p:sp>
      <p:sp>
        <p:nvSpPr>
          <p:cNvPr id="5" name="Título 3">
            <a:extLst>
              <a:ext uri="{FF2B5EF4-FFF2-40B4-BE49-F238E27FC236}">
                <a16:creationId xmlns:a16="http://schemas.microsoft.com/office/drawing/2014/main" id="{F31ED501-5279-6A18-92CB-24F12D96BC36}"/>
              </a:ext>
            </a:extLst>
          </p:cNvPr>
          <p:cNvSpPr txBox="1">
            <a:spLocks/>
          </p:cNvSpPr>
          <p:nvPr/>
        </p:nvSpPr>
        <p:spPr>
          <a:xfrm>
            <a:off x="5973809" y="1457187"/>
            <a:ext cx="3559627" cy="5077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800" b="0" dirty="0">
                <a:solidFill>
                  <a:schemeClr val="tx1">
                    <a:lumMod val="90000"/>
                    <a:lumOff val="10000"/>
                  </a:schemeClr>
                </a:solidFill>
                <a:latin typeface="Nunito Black" pitchFamily="2" charset="0"/>
              </a:rPr>
              <a:t>Caja transparente</a:t>
            </a:r>
            <a:endParaRPr lang="es-CO" sz="2800" b="0" dirty="0">
              <a:solidFill>
                <a:schemeClr val="tx1">
                  <a:lumMod val="90000"/>
                  <a:lumOff val="10000"/>
                </a:schemeClr>
              </a:solidFill>
              <a:latin typeface="Nunito Blac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9329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Una persona sentado en un escritorio&#10;&#10;Descripción generada automáticamente con confianza baja">
            <a:extLst>
              <a:ext uri="{FF2B5EF4-FFF2-40B4-BE49-F238E27FC236}">
                <a16:creationId xmlns:a16="http://schemas.microsoft.com/office/drawing/2014/main" id="{6F8A2445-4890-4014-BFE0-7F64916998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t="11628" r="-3" b="34679"/>
          <a:stretch/>
        </p:blipFill>
        <p:spPr>
          <a:xfrm>
            <a:off x="389380" y="1161321"/>
            <a:ext cx="11413240" cy="4085422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13942A4B-24B3-2A40-CB01-B1C44E31E080}"/>
              </a:ext>
            </a:extLst>
          </p:cNvPr>
          <p:cNvSpPr txBox="1"/>
          <p:nvPr/>
        </p:nvSpPr>
        <p:spPr>
          <a:xfrm>
            <a:off x="1504619" y="5536659"/>
            <a:ext cx="918276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Nunito Medium" pitchFamily="2" charset="0"/>
              </a:rPr>
              <a:t>Un servidor ANI es: </a:t>
            </a:r>
            <a:r>
              <a:rPr lang="es-MX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Nunito Black" pitchFamily="2" charset="0"/>
              </a:rPr>
              <a:t>Honesto, </a:t>
            </a:r>
          </a:p>
          <a:p>
            <a:pPr algn="ctr"/>
            <a:r>
              <a:rPr lang="es-MX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Nunito Black" pitchFamily="2" charset="0"/>
              </a:rPr>
              <a:t>Respetuoso, Comprometido, Diligente, Justo y Cooperativo.</a:t>
            </a:r>
            <a:endParaRPr lang="es-CO" sz="2200" dirty="0">
              <a:solidFill>
                <a:schemeClr val="tx1">
                  <a:lumMod val="75000"/>
                  <a:lumOff val="25000"/>
                </a:schemeClr>
              </a:solidFill>
              <a:latin typeface="Nunito Blac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9928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65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08F7C533-5DE6-D0AA-B5E3-34DFA805EA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013"/>
          <a:stretch/>
        </p:blipFill>
        <p:spPr>
          <a:xfrm>
            <a:off x="4991310" y="6261739"/>
            <a:ext cx="2209380" cy="160233"/>
          </a:xfrm>
          <a:prstGeom prst="rect">
            <a:avLst/>
          </a:prstGeom>
        </p:spPr>
      </p:pic>
      <p:sp>
        <p:nvSpPr>
          <p:cNvPr id="3" name="Título 3">
            <a:extLst>
              <a:ext uri="{FF2B5EF4-FFF2-40B4-BE49-F238E27FC236}">
                <a16:creationId xmlns:a16="http://schemas.microsoft.com/office/drawing/2014/main" id="{7AD19802-F9D4-78C8-6D27-F15AB4FCBC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278" y="2817463"/>
            <a:ext cx="7271322" cy="746194"/>
          </a:xfrm>
        </p:spPr>
        <p:txBody>
          <a:bodyPr>
            <a:noAutofit/>
          </a:bodyPr>
          <a:lstStyle/>
          <a:p>
            <a:pPr algn="l"/>
            <a:r>
              <a:rPr lang="es-MX" sz="4000" b="1" dirty="0">
                <a:solidFill>
                  <a:schemeClr val="bg1"/>
                </a:solidFill>
                <a:latin typeface="Nunito Black" pitchFamily="2" charset="0"/>
              </a:rPr>
              <a:t>C</a:t>
            </a:r>
            <a:r>
              <a:rPr lang="es-CO" sz="4000" b="1" dirty="0" err="1">
                <a:solidFill>
                  <a:schemeClr val="bg1"/>
                </a:solidFill>
                <a:latin typeface="Nunito Black" pitchFamily="2" charset="0"/>
              </a:rPr>
              <a:t>ódigo</a:t>
            </a:r>
            <a:r>
              <a:rPr lang="es-CO" sz="4000" b="1" dirty="0">
                <a:solidFill>
                  <a:schemeClr val="bg1"/>
                </a:solidFill>
                <a:latin typeface="Nunito Black" pitchFamily="2" charset="0"/>
              </a:rPr>
              <a:t> de integridad</a:t>
            </a:r>
            <a:endParaRPr lang="es-ES" sz="4000" b="1" dirty="0">
              <a:solidFill>
                <a:schemeClr val="bg1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C8C0689-0C16-5F50-A6EA-3CFA3497A139}"/>
              </a:ext>
            </a:extLst>
          </p:cNvPr>
          <p:cNvSpPr txBox="1"/>
          <p:nvPr/>
        </p:nvSpPr>
        <p:spPr>
          <a:xfrm>
            <a:off x="831278" y="3563657"/>
            <a:ext cx="39370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s-MX" sz="1800" dirty="0">
                <a:solidFill>
                  <a:schemeClr val="bg1"/>
                </a:solidFill>
                <a:latin typeface="Nunito Light" pitchFamily="2" charset="0"/>
              </a:rPr>
              <a:t>Vicepresidencia de Gestión Corporativa</a:t>
            </a:r>
          </a:p>
          <a:p>
            <a:pPr>
              <a:lnSpc>
                <a:spcPct val="100000"/>
              </a:lnSpc>
            </a:pPr>
            <a:r>
              <a:rPr lang="es-CO" sz="1800" dirty="0">
                <a:solidFill>
                  <a:schemeClr val="bg1"/>
                </a:solidFill>
                <a:latin typeface="Nunito Light" pitchFamily="2" charset="0"/>
              </a:rPr>
              <a:t>2023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6429A8F-1247-657D-581A-29777A50217D}"/>
              </a:ext>
            </a:extLst>
          </p:cNvPr>
          <p:cNvSpPr txBox="1"/>
          <p:nvPr/>
        </p:nvSpPr>
        <p:spPr>
          <a:xfrm>
            <a:off x="3028669" y="5567682"/>
            <a:ext cx="8840187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lvl="1" indent="-342900" algn="r">
              <a:defRPr/>
            </a:pPr>
            <a:r>
              <a:rPr lang="es-CO" sz="1200" dirty="0">
                <a:solidFill>
                  <a:schemeClr val="bg1"/>
                </a:solidFill>
                <a:ea typeface="+mj-ea"/>
                <a:cs typeface="+mj-cs"/>
              </a:rPr>
              <a:t>AGENCIA NACIONAL DE INFRAESTRUCTURA</a:t>
            </a:r>
          </a:p>
        </p:txBody>
      </p:sp>
    </p:spTree>
    <p:extLst>
      <p:ext uri="{BB962C8B-B14F-4D97-AF65-F5344CB8AC3E}">
        <p14:creationId xmlns:p14="http://schemas.microsoft.com/office/powerpoint/2010/main" val="1482975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FF21126-B06C-9F77-E9B1-188DC04FCB9D}"/>
              </a:ext>
            </a:extLst>
          </p:cNvPr>
          <p:cNvSpPr txBox="1"/>
          <p:nvPr/>
        </p:nvSpPr>
        <p:spPr>
          <a:xfrm>
            <a:off x="954738" y="1608935"/>
            <a:ext cx="10285569" cy="3920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s-CO" sz="1600" dirty="0">
                <a:latin typeface="Nunito Light" pitchFamily="2" charset="0"/>
              </a:rPr>
              <a:t>El servicio público debe ser sinónimo de confianza para los ciudadanos, razón por la que los servidores públicos de la Agencia Nacional de Infraestructura tienen la responsabilidad hacia los ciudadanos y partes interesadas de anteponer la lealtad al Estado, a las leyes, así como a los valores éticos, antes que al beneficio propio, para crear y mantener la confianza del público, debiendo regirse por estrictas normas de integridad en sus tratos con los ciudadanos, los empresarios y otros servidores del Estado, así como en su vida personal. </a:t>
            </a:r>
          </a:p>
          <a:p>
            <a:pPr>
              <a:lnSpc>
                <a:spcPts val="2500"/>
              </a:lnSpc>
            </a:pPr>
            <a:endParaRPr lang="es-CO" sz="1600" dirty="0">
              <a:latin typeface="Nunito Light" pitchFamily="2" charset="0"/>
            </a:endParaRPr>
          </a:p>
          <a:p>
            <a:pPr>
              <a:lnSpc>
                <a:spcPts val="2500"/>
              </a:lnSpc>
            </a:pPr>
            <a:r>
              <a:rPr lang="es-CO" sz="1600" dirty="0">
                <a:latin typeface="Nunito Light" pitchFamily="2" charset="0"/>
              </a:rPr>
              <a:t>Esta versión del Código de Integridad acoge las recomendaciones del Modelo de Gestión Ética para Entidades del Estado, publicado por el Programa Eficiencia y Rendición de Cuentas en Colombia </a:t>
            </a:r>
            <a:br>
              <a:rPr lang="es-CO" sz="1600" dirty="0">
                <a:latin typeface="Nunito Light" pitchFamily="2" charset="0"/>
              </a:rPr>
            </a:br>
            <a:r>
              <a:rPr lang="es-CO" sz="1600" dirty="0">
                <a:latin typeface="Nunito Light" pitchFamily="2" charset="0"/>
              </a:rPr>
              <a:t>de USAID (2006). Aunado a ello, responde a lo incorporado por el Departamento </a:t>
            </a:r>
            <a:br>
              <a:rPr lang="es-CO" sz="1600" dirty="0">
                <a:latin typeface="Nunito Light" pitchFamily="2" charset="0"/>
              </a:rPr>
            </a:br>
            <a:r>
              <a:rPr lang="es-CO" sz="1600" dirty="0">
                <a:latin typeface="Nunito Light" pitchFamily="2" charset="0"/>
              </a:rPr>
              <a:t>Administrativo de la Función Pública - DAFP mediante Decreto 1499 de 2017, </a:t>
            </a:r>
            <a:br>
              <a:rPr lang="es-CO" sz="1600" dirty="0">
                <a:latin typeface="Nunito Light" pitchFamily="2" charset="0"/>
              </a:rPr>
            </a:br>
            <a:r>
              <a:rPr lang="es-CO" sz="1600" dirty="0">
                <a:latin typeface="Nunito Light" pitchFamily="2" charset="0"/>
              </a:rPr>
              <a:t>en cuanto al manual operativo del Modelo Integrado de Planeación y Gestión, </a:t>
            </a:r>
            <a:br>
              <a:rPr lang="es-CO" sz="1600" dirty="0">
                <a:latin typeface="Nunito Light" pitchFamily="2" charset="0"/>
              </a:rPr>
            </a:br>
            <a:r>
              <a:rPr lang="es-CO" sz="1600" dirty="0">
                <a:latin typeface="Nunito Light" pitchFamily="2" charset="0"/>
              </a:rPr>
              <a:t>que implementa el Código de Integridad para todas las entidades del Estado. </a:t>
            </a:r>
          </a:p>
        </p:txBody>
      </p:sp>
      <p:sp>
        <p:nvSpPr>
          <p:cNvPr id="3" name="Título 3">
            <a:extLst>
              <a:ext uri="{FF2B5EF4-FFF2-40B4-BE49-F238E27FC236}">
                <a16:creationId xmlns:a16="http://schemas.microsoft.com/office/drawing/2014/main" id="{022DD783-2AC9-639E-A3F4-C0CF743F2916}"/>
              </a:ext>
            </a:extLst>
          </p:cNvPr>
          <p:cNvSpPr txBox="1">
            <a:spLocks/>
          </p:cNvSpPr>
          <p:nvPr/>
        </p:nvSpPr>
        <p:spPr>
          <a:xfrm>
            <a:off x="954738" y="1101225"/>
            <a:ext cx="2493000" cy="5077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800" b="0" dirty="0">
                <a:solidFill>
                  <a:schemeClr val="tx1">
                    <a:lumMod val="90000"/>
                    <a:lumOff val="10000"/>
                  </a:schemeClr>
                </a:solidFill>
                <a:latin typeface="Nunito Black" pitchFamily="2" charset="0"/>
              </a:rPr>
              <a:t>Presentación</a:t>
            </a:r>
            <a:endParaRPr lang="es-CO" sz="2800" b="0" dirty="0">
              <a:solidFill>
                <a:schemeClr val="tx1">
                  <a:lumMod val="90000"/>
                  <a:lumOff val="10000"/>
                </a:schemeClr>
              </a:solidFill>
              <a:latin typeface="Nunito Black" pitchFamily="2" charset="0"/>
            </a:endParaRPr>
          </a:p>
        </p:txBody>
      </p:sp>
      <p:pic>
        <p:nvPicPr>
          <p:cNvPr id="6" name="Imagen 5" descr="Imagen que contiene Forma&#10;&#10;Descripción generada automáticamente">
            <a:extLst>
              <a:ext uri="{FF2B5EF4-FFF2-40B4-BE49-F238E27FC236}">
                <a16:creationId xmlns:a16="http://schemas.microsoft.com/office/drawing/2014/main" id="{440BF795-889D-E583-B352-9AA5ED5A49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8" t="5431" r="23400" b="20733"/>
          <a:stretch/>
        </p:blipFill>
        <p:spPr>
          <a:xfrm>
            <a:off x="8831116" y="4051220"/>
            <a:ext cx="2406146" cy="2395689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D8374FD2-C8B4-A6D1-146A-67E30BA272B5}"/>
              </a:ext>
            </a:extLst>
          </p:cNvPr>
          <p:cNvSpPr txBox="1"/>
          <p:nvPr/>
        </p:nvSpPr>
        <p:spPr>
          <a:xfrm>
            <a:off x="4423229" y="5829781"/>
            <a:ext cx="47352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200" dirty="0">
                <a:latin typeface="Nunito Black" pitchFamily="2" charset="0"/>
              </a:rPr>
              <a:t>Cada vez que veas este sello, sabrás que estamos hablando de integridad; esto es lo que nos identifica y nos moviliza. </a:t>
            </a:r>
          </a:p>
        </p:txBody>
      </p:sp>
    </p:spTree>
    <p:extLst>
      <p:ext uri="{BB962C8B-B14F-4D97-AF65-F5344CB8AC3E}">
        <p14:creationId xmlns:p14="http://schemas.microsoft.com/office/powerpoint/2010/main" val="3079004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hombre, persona, sostener, elefante&#10;&#10;Descripción generada automáticamente">
            <a:extLst>
              <a:ext uri="{FF2B5EF4-FFF2-40B4-BE49-F238E27FC236}">
                <a16:creationId xmlns:a16="http://schemas.microsoft.com/office/drawing/2014/main" id="{5D3ACE6E-1019-0B23-70A0-BDA32FDEE90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0" r="6489"/>
          <a:stretch/>
        </p:blipFill>
        <p:spPr>
          <a:xfrm>
            <a:off x="419724" y="1159943"/>
            <a:ext cx="6835514" cy="539454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1031D60C-0000-7791-209A-D0EC4C2EE613}"/>
              </a:ext>
            </a:extLst>
          </p:cNvPr>
          <p:cNvSpPr txBox="1"/>
          <p:nvPr/>
        </p:nvSpPr>
        <p:spPr>
          <a:xfrm>
            <a:off x="7677645" y="1862723"/>
            <a:ext cx="3894762" cy="43935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es-MX" dirty="0">
                <a:latin typeface="Nunito Light" pitchFamily="2" charset="0"/>
              </a:rPr>
              <a:t>Definir y consolidar las pautas mínimas de comportamiento de las personas a quiénes se dirige, promoviendo una cultura de integridad pública y transparencia en la gestión de la Agencia Nacional de Infraestructura, que genere confianza en la ciudadanía hacia la Entidad y hacia el grupo de personas que la conforman, y evidencie el compromiso, seriedad y buenas prácticas que garantizan los derechos de la sociedad, los resultados y objetivos de la Agencia. </a:t>
            </a:r>
            <a:endParaRPr lang="es-CO" dirty="0">
              <a:latin typeface="Nunito Light" pitchFamily="2" charset="0"/>
            </a:endParaRPr>
          </a:p>
        </p:txBody>
      </p:sp>
      <p:sp>
        <p:nvSpPr>
          <p:cNvPr id="6" name="Título 3">
            <a:extLst>
              <a:ext uri="{FF2B5EF4-FFF2-40B4-BE49-F238E27FC236}">
                <a16:creationId xmlns:a16="http://schemas.microsoft.com/office/drawing/2014/main" id="{2DAAE2E0-F9E0-67B3-CE97-071B2644063A}"/>
              </a:ext>
            </a:extLst>
          </p:cNvPr>
          <p:cNvSpPr txBox="1">
            <a:spLocks/>
          </p:cNvSpPr>
          <p:nvPr/>
        </p:nvSpPr>
        <p:spPr>
          <a:xfrm>
            <a:off x="7677644" y="1297863"/>
            <a:ext cx="2493000" cy="5077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800" b="0" dirty="0">
                <a:solidFill>
                  <a:schemeClr val="tx1">
                    <a:lumMod val="90000"/>
                    <a:lumOff val="10000"/>
                  </a:schemeClr>
                </a:solidFill>
                <a:latin typeface="Nunito Black" pitchFamily="2" charset="0"/>
              </a:rPr>
              <a:t>Objetivo</a:t>
            </a:r>
            <a:endParaRPr lang="es-CO" sz="2800" b="0" dirty="0">
              <a:solidFill>
                <a:schemeClr val="tx1">
                  <a:lumMod val="90000"/>
                  <a:lumOff val="10000"/>
                </a:schemeClr>
              </a:solidFill>
              <a:latin typeface="Nunito Blac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026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4BA1D657-DA49-4B35-26D5-00DA9AA72533}"/>
              </a:ext>
            </a:extLst>
          </p:cNvPr>
          <p:cNvSpPr txBox="1"/>
          <p:nvPr/>
        </p:nvSpPr>
        <p:spPr>
          <a:xfrm>
            <a:off x="6879421" y="2441068"/>
            <a:ext cx="4782927" cy="29668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s-MX" dirty="0">
                <a:latin typeface="Nunito Light" pitchFamily="2" charset="0"/>
              </a:rPr>
              <a:t>Son las disposiciones de quienes forman parte de las Entidades Públicas que a manera de compromiso ético buscan promover una gestión eficiente, integra y transparente de la Administración Pública. Este documento formaliza el comportamiento del día a día de la Agencia y se conforma por los valores que todo servidor público o colaborador está llamado a observar (DAFP, 2017)</a:t>
            </a:r>
            <a:r>
              <a:rPr lang="es-MX" sz="1400" dirty="0">
                <a:latin typeface="Nunito Light" pitchFamily="2" charset="0"/>
              </a:rPr>
              <a:t>1</a:t>
            </a:r>
            <a:r>
              <a:rPr lang="es-MX" dirty="0">
                <a:latin typeface="Nunito Light" pitchFamily="2" charset="0"/>
              </a:rPr>
              <a:t>. </a:t>
            </a:r>
          </a:p>
        </p:txBody>
      </p:sp>
      <p:sp>
        <p:nvSpPr>
          <p:cNvPr id="7" name="Título 3">
            <a:extLst>
              <a:ext uri="{FF2B5EF4-FFF2-40B4-BE49-F238E27FC236}">
                <a16:creationId xmlns:a16="http://schemas.microsoft.com/office/drawing/2014/main" id="{8C0BD83E-72E0-1BEB-80E7-1A2597948606}"/>
              </a:ext>
            </a:extLst>
          </p:cNvPr>
          <p:cNvSpPr txBox="1">
            <a:spLocks/>
          </p:cNvSpPr>
          <p:nvPr/>
        </p:nvSpPr>
        <p:spPr>
          <a:xfrm>
            <a:off x="6879421" y="1469763"/>
            <a:ext cx="3768688" cy="71454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s-MX" sz="2600" b="0" dirty="0">
                <a:solidFill>
                  <a:srgbClr val="D9723E"/>
                </a:solidFill>
                <a:latin typeface="Nunito Black" pitchFamily="2" charset="0"/>
              </a:rPr>
              <a:t>¿Qué entendemos por Código de Integridad? </a:t>
            </a:r>
            <a:endParaRPr lang="es-CO" sz="2600" b="0" dirty="0">
              <a:solidFill>
                <a:srgbClr val="D9723E"/>
              </a:solidFill>
              <a:latin typeface="Nunito Black" pitchFamily="2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AC3434F-6404-D19E-28A3-2F9209A3E863}"/>
              </a:ext>
            </a:extLst>
          </p:cNvPr>
          <p:cNvSpPr txBox="1"/>
          <p:nvPr/>
        </p:nvSpPr>
        <p:spPr>
          <a:xfrm>
            <a:off x="6879421" y="5921428"/>
            <a:ext cx="47829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200" b="1" dirty="0">
                <a:latin typeface="Nunito Light" pitchFamily="2" charset="0"/>
              </a:rPr>
              <a:t>1 </a:t>
            </a:r>
            <a:r>
              <a:rPr lang="es-CO" sz="1200" dirty="0">
                <a:latin typeface="Nunito Light" pitchFamily="2" charset="0"/>
              </a:rPr>
              <a:t>Departamento Administrativo de la Función Pública. Parafraseado del documento "Valores del servicio público" (Pág. 2). </a:t>
            </a:r>
          </a:p>
        </p:txBody>
      </p:sp>
      <p:pic>
        <p:nvPicPr>
          <p:cNvPr id="9" name="Imagen 8" descr="Imagen que contiene persona, mujer, tabla, usando&#10;&#10;Descripción generada automáticamente">
            <a:extLst>
              <a:ext uri="{FF2B5EF4-FFF2-40B4-BE49-F238E27FC236}">
                <a16:creationId xmlns:a16="http://schemas.microsoft.com/office/drawing/2014/main" id="{1948DEC8-6B9F-A3D1-80A1-6007BFB1886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0" r="13948"/>
          <a:stretch/>
        </p:blipFill>
        <p:spPr>
          <a:xfrm>
            <a:off x="419724" y="1094210"/>
            <a:ext cx="6250899" cy="5301842"/>
          </a:xfrm>
          <a:prstGeom prst="rect">
            <a:avLst/>
          </a:prstGeom>
        </p:spPr>
      </p:pic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F0E7E95F-CF25-5717-7135-D2BCDA349D43}"/>
              </a:ext>
            </a:extLst>
          </p:cNvPr>
          <p:cNvCxnSpPr>
            <a:cxnSpLocks/>
          </p:cNvCxnSpPr>
          <p:nvPr/>
        </p:nvCxnSpPr>
        <p:spPr>
          <a:xfrm>
            <a:off x="6879421" y="5764062"/>
            <a:ext cx="1319135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27148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6E93F2A-D869-CB31-6278-8136AA4ADE61}"/>
              </a:ext>
            </a:extLst>
          </p:cNvPr>
          <p:cNvSpPr txBox="1"/>
          <p:nvPr/>
        </p:nvSpPr>
        <p:spPr>
          <a:xfrm>
            <a:off x="6864431" y="2295566"/>
            <a:ext cx="4294311" cy="29668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s-MX" dirty="0">
                <a:latin typeface="Nunito Light" pitchFamily="2" charset="0"/>
              </a:rPr>
              <a:t>A todos los servidores públicos y colaboradores vinculados a la Agencia Nacional de Infraestructura - ANI, sin distingo de cargo o ubicación geográfica. Igualmente, a las entidades, empresas proveedoras y partes interesadas de la Entidad, a quienes se les da a conocer su contenido para que se hagan partícipes del mismo. </a:t>
            </a:r>
          </a:p>
        </p:txBody>
      </p:sp>
      <p:sp>
        <p:nvSpPr>
          <p:cNvPr id="3" name="Título 3">
            <a:extLst>
              <a:ext uri="{FF2B5EF4-FFF2-40B4-BE49-F238E27FC236}">
                <a16:creationId xmlns:a16="http://schemas.microsoft.com/office/drawing/2014/main" id="{11D5C6F4-BD01-E643-095E-DE8404666A3E}"/>
              </a:ext>
            </a:extLst>
          </p:cNvPr>
          <p:cNvSpPr txBox="1">
            <a:spLocks/>
          </p:cNvSpPr>
          <p:nvPr/>
        </p:nvSpPr>
        <p:spPr>
          <a:xfrm>
            <a:off x="1138188" y="1406707"/>
            <a:ext cx="4573063" cy="71454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500"/>
              </a:lnSpc>
            </a:pPr>
            <a:r>
              <a:rPr lang="es-MX" sz="2000" dirty="0">
                <a:solidFill>
                  <a:srgbClr val="D9723E"/>
                </a:solidFill>
                <a:latin typeface="Nunito Black" pitchFamily="2" charset="0"/>
              </a:rPr>
              <a:t>¿Por qué debemos tener un Código de Integridad?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2DBFF0F-8C22-8E65-E840-612711FE941A}"/>
              </a:ext>
            </a:extLst>
          </p:cNvPr>
          <p:cNvSpPr txBox="1"/>
          <p:nvPr/>
        </p:nvSpPr>
        <p:spPr>
          <a:xfrm>
            <a:off x="1138188" y="5611035"/>
            <a:ext cx="478292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200" b="1" dirty="0">
                <a:latin typeface="Nunito Light" pitchFamily="2" charset="0"/>
              </a:rPr>
              <a:t>2</a:t>
            </a:r>
            <a:r>
              <a:rPr lang="es-MX" sz="1200" dirty="0">
                <a:latin typeface="Nunito Light" pitchFamily="2" charset="0"/>
              </a:rPr>
              <a:t>  Manual de Inducción ANI </a:t>
            </a:r>
            <a:endParaRPr lang="es-CO" sz="1200" dirty="0">
              <a:latin typeface="Nunito Light" pitchFamily="2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BA452C0-CEB1-40FD-EAB2-1F6C31E4AB02}"/>
              </a:ext>
            </a:extLst>
          </p:cNvPr>
          <p:cNvSpPr txBox="1"/>
          <p:nvPr/>
        </p:nvSpPr>
        <p:spPr>
          <a:xfrm>
            <a:off x="1138189" y="2295566"/>
            <a:ext cx="5217641" cy="29668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s-MX" dirty="0">
                <a:latin typeface="Nunito Light" pitchFamily="2" charset="0"/>
              </a:rPr>
              <a:t>Porque en la búsqueda de identidad y responsabilidad social de los servidores públicos, la Agencia Nacional de Infraestructura -ANI, debe adoptar y fortalecer los valores éticos de los miembros que la integran. </a:t>
            </a:r>
          </a:p>
          <a:p>
            <a:pPr>
              <a:lnSpc>
                <a:spcPts val="2500"/>
              </a:lnSpc>
            </a:pPr>
            <a:r>
              <a:rPr lang="es-MX" dirty="0">
                <a:latin typeface="Nunito Light" pitchFamily="2" charset="0"/>
              </a:rPr>
              <a:t>Porque así mismo se define lo que la organización espera de sus servidores y colaboradores, independientemente de su trabajo, formación y/o cargo desempeñado. </a:t>
            </a:r>
            <a:r>
              <a:rPr lang="es-MX" sz="1400" dirty="0">
                <a:latin typeface="Nunito Light" pitchFamily="2" charset="0"/>
              </a:rPr>
              <a:t>2</a:t>
            </a:r>
            <a:endParaRPr lang="es-MX" dirty="0">
              <a:latin typeface="Nunito Light" pitchFamily="2" charset="0"/>
            </a:endParaRPr>
          </a:p>
        </p:txBody>
      </p:sp>
      <p:sp>
        <p:nvSpPr>
          <p:cNvPr id="6" name="Título 3">
            <a:extLst>
              <a:ext uri="{FF2B5EF4-FFF2-40B4-BE49-F238E27FC236}">
                <a16:creationId xmlns:a16="http://schemas.microsoft.com/office/drawing/2014/main" id="{099ABAAE-E094-AFDE-3CB7-8B0EAE8BC6BE}"/>
              </a:ext>
            </a:extLst>
          </p:cNvPr>
          <p:cNvSpPr txBox="1">
            <a:spLocks/>
          </p:cNvSpPr>
          <p:nvPr/>
        </p:nvSpPr>
        <p:spPr>
          <a:xfrm>
            <a:off x="6864431" y="1406707"/>
            <a:ext cx="2954126" cy="71454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500"/>
              </a:lnSpc>
            </a:pPr>
            <a:r>
              <a:rPr lang="es-MX" dirty="0">
                <a:solidFill>
                  <a:srgbClr val="D9723E"/>
                </a:solidFill>
                <a:latin typeface="Nunito Black" pitchFamily="2" charset="0"/>
              </a:rPr>
              <a:t>¿A quiénes se aplica este Código? 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4BA6D9FD-361D-A859-6BBC-F9C3A5C8811A}"/>
              </a:ext>
            </a:extLst>
          </p:cNvPr>
          <p:cNvCxnSpPr>
            <a:cxnSpLocks/>
          </p:cNvCxnSpPr>
          <p:nvPr/>
        </p:nvCxnSpPr>
        <p:spPr>
          <a:xfrm>
            <a:off x="1138188" y="5453669"/>
            <a:ext cx="1319135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41122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A9406754-C970-0743-C56B-FFBD2B04AC7B}"/>
              </a:ext>
            </a:extLst>
          </p:cNvPr>
          <p:cNvSpPr/>
          <p:nvPr/>
        </p:nvSpPr>
        <p:spPr>
          <a:xfrm>
            <a:off x="7751458" y="3172114"/>
            <a:ext cx="1495339" cy="1211101"/>
          </a:xfrm>
          <a:prstGeom prst="roundRect">
            <a:avLst>
              <a:gd name="adj" fmla="val 7546"/>
            </a:avLst>
          </a:prstGeom>
          <a:solidFill>
            <a:srgbClr val="99FF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761B1B0-2000-14B5-6199-6347B57E7E2A}"/>
              </a:ext>
            </a:extLst>
          </p:cNvPr>
          <p:cNvSpPr txBox="1"/>
          <p:nvPr/>
        </p:nvSpPr>
        <p:spPr>
          <a:xfrm>
            <a:off x="954737" y="2271547"/>
            <a:ext cx="3236855" cy="36080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s-MX" dirty="0">
                <a:latin typeface="Nunito Light" pitchFamily="2" charset="0"/>
              </a:rPr>
              <a:t>Los valores hacen referencia a la forma de ser y actuar de las personas que son altamente deseables como atributos o cualidades propias y de los demás, por cuanto posibilitan la construcción de una convivencia gratificante en el marco de la dignidad humana, pues permiten llevar a la práctica los principios éticos. </a:t>
            </a: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2435788E-DA05-7081-51D9-0A6CE0FCA582}"/>
              </a:ext>
            </a:extLst>
          </p:cNvPr>
          <p:cNvSpPr txBox="1">
            <a:spLocks/>
          </p:cNvSpPr>
          <p:nvPr/>
        </p:nvSpPr>
        <p:spPr>
          <a:xfrm>
            <a:off x="954737" y="864451"/>
            <a:ext cx="4782927" cy="6858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4000" b="0" dirty="0">
                <a:solidFill>
                  <a:schemeClr val="tx1">
                    <a:lumMod val="90000"/>
                    <a:lumOff val="10000"/>
                  </a:schemeClr>
                </a:solidFill>
                <a:latin typeface="Nunito Black" pitchFamily="2" charset="0"/>
              </a:rPr>
              <a:t>Valores de la ANI</a:t>
            </a:r>
            <a:endParaRPr lang="es-CO" sz="4000" b="0" dirty="0">
              <a:solidFill>
                <a:schemeClr val="tx1">
                  <a:lumMod val="90000"/>
                  <a:lumOff val="10000"/>
                </a:schemeClr>
              </a:solidFill>
              <a:latin typeface="Nunito Black" pitchFamily="2" charset="0"/>
            </a:endParaRPr>
          </a:p>
        </p:txBody>
      </p:sp>
      <p:sp>
        <p:nvSpPr>
          <p:cNvPr id="5" name="Título 3">
            <a:extLst>
              <a:ext uri="{FF2B5EF4-FFF2-40B4-BE49-F238E27FC236}">
                <a16:creationId xmlns:a16="http://schemas.microsoft.com/office/drawing/2014/main" id="{E9D7F80A-40D4-3C52-548D-2AC850EF5ECA}"/>
              </a:ext>
            </a:extLst>
          </p:cNvPr>
          <p:cNvSpPr txBox="1">
            <a:spLocks/>
          </p:cNvSpPr>
          <p:nvPr/>
        </p:nvSpPr>
        <p:spPr>
          <a:xfrm>
            <a:off x="954737" y="1763837"/>
            <a:ext cx="2493000" cy="5077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800" b="0" dirty="0">
                <a:solidFill>
                  <a:srgbClr val="D9723E"/>
                </a:solidFill>
                <a:latin typeface="Nunito Black" pitchFamily="2" charset="0"/>
              </a:rPr>
              <a:t>Valores</a:t>
            </a:r>
            <a:endParaRPr lang="es-CO" sz="2800" b="0" dirty="0">
              <a:solidFill>
                <a:srgbClr val="D9723E"/>
              </a:solidFill>
              <a:latin typeface="Nunito Black" pitchFamily="2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ED351FE-E0C5-D3FE-03B8-73F9B82926D6}"/>
              </a:ext>
            </a:extLst>
          </p:cNvPr>
          <p:cNvSpPr txBox="1"/>
          <p:nvPr/>
        </p:nvSpPr>
        <p:spPr>
          <a:xfrm>
            <a:off x="5261548" y="2000805"/>
            <a:ext cx="5975715" cy="10432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500"/>
              </a:lnSpc>
            </a:pPr>
            <a:r>
              <a:rPr lang="es-MX" sz="1700" dirty="0">
                <a:latin typeface="Nunito Light" pitchFamily="2" charset="0"/>
              </a:rPr>
              <a:t>Los valores priorizados en la ANI para el código de integridad son </a:t>
            </a:r>
            <a:r>
              <a:rPr lang="es-MX" sz="1700" dirty="0">
                <a:latin typeface="Nunito Black" pitchFamily="2" charset="0"/>
              </a:rPr>
              <a:t>la honestidad, el respeto, el compromiso, la diligencia, la justicia y la cooperación. </a:t>
            </a: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717E104B-0D0B-9714-3946-F268E7A95923}"/>
              </a:ext>
            </a:extLst>
          </p:cNvPr>
          <p:cNvSpPr/>
          <p:nvPr/>
        </p:nvSpPr>
        <p:spPr>
          <a:xfrm>
            <a:off x="6100426" y="3178577"/>
            <a:ext cx="1495339" cy="1211101"/>
          </a:xfrm>
          <a:prstGeom prst="roundRect">
            <a:avLst>
              <a:gd name="adj" fmla="val 7546"/>
            </a:avLst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8" name="Gráfico 7" descr="Cuidado contorno">
            <a:extLst>
              <a:ext uri="{FF2B5EF4-FFF2-40B4-BE49-F238E27FC236}">
                <a16:creationId xmlns:a16="http://schemas.microsoft.com/office/drawing/2014/main" id="{4C75F008-CCA8-30B7-FE31-FB7F210D54D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88333" y="3308279"/>
            <a:ext cx="719525" cy="719525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32EBBF67-7A64-4D32-583D-E35CB85959D6}"/>
              </a:ext>
            </a:extLst>
          </p:cNvPr>
          <p:cNvSpPr txBox="1"/>
          <p:nvPr/>
        </p:nvSpPr>
        <p:spPr>
          <a:xfrm>
            <a:off x="6100426" y="3916948"/>
            <a:ext cx="149533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600" dirty="0">
                <a:latin typeface="Nunito Black" pitchFamily="2" charset="0"/>
              </a:rPr>
              <a:t>honestidad</a:t>
            </a:r>
            <a:endParaRPr lang="es-CO" sz="1600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B210604-2104-6A14-00B2-C6A8D9D0028A}"/>
              </a:ext>
            </a:extLst>
          </p:cNvPr>
          <p:cNvSpPr txBox="1"/>
          <p:nvPr/>
        </p:nvSpPr>
        <p:spPr>
          <a:xfrm>
            <a:off x="7915500" y="3916948"/>
            <a:ext cx="116725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600" dirty="0">
                <a:latin typeface="Nunito Black" pitchFamily="2" charset="0"/>
              </a:rPr>
              <a:t>respeto</a:t>
            </a:r>
            <a:endParaRPr lang="es-CO" sz="1600" dirty="0"/>
          </a:p>
        </p:txBody>
      </p:sp>
      <p:pic>
        <p:nvPicPr>
          <p:cNvPr id="11" name="Gráfico 10" descr="Manos aplaudiendo contorno">
            <a:extLst>
              <a:ext uri="{FF2B5EF4-FFF2-40B4-BE49-F238E27FC236}">
                <a16:creationId xmlns:a16="http://schemas.microsoft.com/office/drawing/2014/main" id="{5DB8741D-70D8-6937-7558-219AB60868A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39365" y="3308279"/>
            <a:ext cx="719525" cy="719525"/>
          </a:xfrm>
          <a:prstGeom prst="rect">
            <a:avLst/>
          </a:prstGeom>
        </p:spPr>
      </p:pic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FB95BC6A-6536-F900-D39B-40CC9839658E}"/>
              </a:ext>
            </a:extLst>
          </p:cNvPr>
          <p:cNvSpPr/>
          <p:nvPr/>
        </p:nvSpPr>
        <p:spPr>
          <a:xfrm>
            <a:off x="9410839" y="3178577"/>
            <a:ext cx="1495339" cy="1211101"/>
          </a:xfrm>
          <a:prstGeom prst="roundRect">
            <a:avLst>
              <a:gd name="adj" fmla="val 7546"/>
            </a:avLst>
          </a:prstGeom>
          <a:solidFill>
            <a:srgbClr val="3FCD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3" name="Gráfico 12" descr="Apretón de manos contorno">
            <a:extLst>
              <a:ext uri="{FF2B5EF4-FFF2-40B4-BE49-F238E27FC236}">
                <a16:creationId xmlns:a16="http://schemas.microsoft.com/office/drawing/2014/main" id="{487DFE0D-6C53-DCF8-71D2-05F1476697F1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775054" y="3308279"/>
            <a:ext cx="719525" cy="719525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A3DB0297-48B2-5586-9D43-8BE59AE26DF2}"/>
              </a:ext>
            </a:extLst>
          </p:cNvPr>
          <p:cNvSpPr txBox="1"/>
          <p:nvPr/>
        </p:nvSpPr>
        <p:spPr>
          <a:xfrm>
            <a:off x="9410839" y="3916948"/>
            <a:ext cx="149533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600" dirty="0">
                <a:latin typeface="Nunito Black" pitchFamily="2" charset="0"/>
              </a:rPr>
              <a:t>compromiso</a:t>
            </a:r>
            <a:endParaRPr lang="es-CO" sz="1600" dirty="0"/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866D4AFF-6BAA-4B93-7E3C-EF56DB4138E7}"/>
              </a:ext>
            </a:extLst>
          </p:cNvPr>
          <p:cNvSpPr/>
          <p:nvPr/>
        </p:nvSpPr>
        <p:spPr>
          <a:xfrm>
            <a:off x="6100426" y="4525763"/>
            <a:ext cx="1495339" cy="1211101"/>
          </a:xfrm>
          <a:prstGeom prst="roundRect">
            <a:avLst>
              <a:gd name="adj" fmla="val 7546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85838D3C-B3B7-E019-65F9-CA757509D4B6}"/>
              </a:ext>
            </a:extLst>
          </p:cNvPr>
          <p:cNvSpPr txBox="1"/>
          <p:nvPr/>
        </p:nvSpPr>
        <p:spPr>
          <a:xfrm>
            <a:off x="6096000" y="5226034"/>
            <a:ext cx="149533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600" dirty="0">
                <a:latin typeface="Nunito Black" pitchFamily="2" charset="0"/>
              </a:rPr>
              <a:t>diligencia</a:t>
            </a:r>
            <a:endParaRPr lang="es-CO" sz="1600" dirty="0"/>
          </a:p>
        </p:txBody>
      </p:sp>
      <p:pic>
        <p:nvPicPr>
          <p:cNvPr id="17" name="Gráfico 16" descr="Investigación contorno">
            <a:extLst>
              <a:ext uri="{FF2B5EF4-FFF2-40B4-BE49-F238E27FC236}">
                <a16:creationId xmlns:a16="http://schemas.microsoft.com/office/drawing/2014/main" id="{9369DBD1-7FBC-84B0-91A1-7D4498C7922A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20906662">
            <a:off x="6541335" y="4770400"/>
            <a:ext cx="604669" cy="604669"/>
          </a:xfrm>
          <a:prstGeom prst="rect">
            <a:avLst/>
          </a:prstGeom>
        </p:spPr>
      </p:pic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8B8CAD87-D5F4-AD79-7A48-B84E4EF0C416}"/>
              </a:ext>
            </a:extLst>
          </p:cNvPr>
          <p:cNvSpPr/>
          <p:nvPr/>
        </p:nvSpPr>
        <p:spPr>
          <a:xfrm>
            <a:off x="7751458" y="4523430"/>
            <a:ext cx="1495339" cy="1211101"/>
          </a:xfrm>
          <a:prstGeom prst="roundRect">
            <a:avLst>
              <a:gd name="adj" fmla="val 7546"/>
            </a:avLst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A5362266-A86D-25B4-E4E6-7E240F2DFD12}"/>
              </a:ext>
            </a:extLst>
          </p:cNvPr>
          <p:cNvSpPr txBox="1"/>
          <p:nvPr/>
        </p:nvSpPr>
        <p:spPr>
          <a:xfrm>
            <a:off x="7751458" y="5264808"/>
            <a:ext cx="149533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600" dirty="0">
                <a:latin typeface="Nunito Black" pitchFamily="2" charset="0"/>
              </a:rPr>
              <a:t>justicia</a:t>
            </a:r>
            <a:endParaRPr lang="es-CO" sz="1600" dirty="0"/>
          </a:p>
        </p:txBody>
      </p:sp>
      <p:pic>
        <p:nvPicPr>
          <p:cNvPr id="20" name="Gráfico 19" descr="Pesos desiguales contorno">
            <a:extLst>
              <a:ext uri="{FF2B5EF4-FFF2-40B4-BE49-F238E27FC236}">
                <a16:creationId xmlns:a16="http://schemas.microsoft.com/office/drawing/2014/main" id="{50D925BF-8692-9263-3A07-3DC4B410F43A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165858" y="4689480"/>
            <a:ext cx="666539" cy="666539"/>
          </a:xfrm>
          <a:prstGeom prst="rect">
            <a:avLst/>
          </a:prstGeom>
        </p:spPr>
      </p:pic>
      <p:sp>
        <p:nvSpPr>
          <p:cNvPr id="21" name="Rectángulo: esquinas redondeadas 20">
            <a:extLst>
              <a:ext uri="{FF2B5EF4-FFF2-40B4-BE49-F238E27FC236}">
                <a16:creationId xmlns:a16="http://schemas.microsoft.com/office/drawing/2014/main" id="{2D4C73CA-D551-C18E-8C8D-B4E78C49D014}"/>
              </a:ext>
            </a:extLst>
          </p:cNvPr>
          <p:cNvSpPr/>
          <p:nvPr/>
        </p:nvSpPr>
        <p:spPr>
          <a:xfrm>
            <a:off x="9409158" y="4523430"/>
            <a:ext cx="1495339" cy="1211101"/>
          </a:xfrm>
          <a:prstGeom prst="roundRect">
            <a:avLst>
              <a:gd name="adj" fmla="val 7546"/>
            </a:avLst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2" name="Gráfico 21" descr="Piezas de rompecabezas contorno">
            <a:extLst>
              <a:ext uri="{FF2B5EF4-FFF2-40B4-BE49-F238E27FC236}">
                <a16:creationId xmlns:a16="http://schemas.microsoft.com/office/drawing/2014/main" id="{841B46C7-4D62-4E2E-4A65-0C3AEC0DA06C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823558" y="4689481"/>
            <a:ext cx="666538" cy="666538"/>
          </a:xfrm>
          <a:prstGeom prst="rect">
            <a:avLst/>
          </a:prstGeom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81D14916-181E-0BFE-7C82-8ED2C611F8C4}"/>
              </a:ext>
            </a:extLst>
          </p:cNvPr>
          <p:cNvSpPr txBox="1"/>
          <p:nvPr/>
        </p:nvSpPr>
        <p:spPr>
          <a:xfrm>
            <a:off x="9409158" y="5264808"/>
            <a:ext cx="149533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600" dirty="0">
                <a:latin typeface="Nunito Black" pitchFamily="2" charset="0"/>
              </a:rPr>
              <a:t>cooperación</a:t>
            </a:r>
            <a:endParaRPr lang="es-CO" sz="1600" dirty="0"/>
          </a:p>
        </p:txBody>
      </p:sp>
    </p:spTree>
    <p:extLst>
      <p:ext uri="{BB962C8B-B14F-4D97-AF65-F5344CB8AC3E}">
        <p14:creationId xmlns:p14="http://schemas.microsoft.com/office/powerpoint/2010/main" val="3913930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99DBE039-4321-B980-5BC0-1B1E2A447D0F}"/>
              </a:ext>
            </a:extLst>
          </p:cNvPr>
          <p:cNvSpPr/>
          <p:nvPr/>
        </p:nvSpPr>
        <p:spPr>
          <a:xfrm>
            <a:off x="1331926" y="703134"/>
            <a:ext cx="10502266" cy="5634016"/>
          </a:xfrm>
          <a:prstGeom prst="roundRect">
            <a:avLst>
              <a:gd name="adj" fmla="val 2418"/>
            </a:avLst>
          </a:prstGeom>
          <a:solidFill>
            <a:schemeClr val="bg1"/>
          </a:solidFill>
          <a:ln w="28575">
            <a:solidFill>
              <a:srgbClr val="FFFF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1A7DBC17-D29A-D31A-EC0B-BFCD5A00163E}"/>
              </a:ext>
            </a:extLst>
          </p:cNvPr>
          <p:cNvSpPr/>
          <p:nvPr/>
        </p:nvSpPr>
        <p:spPr>
          <a:xfrm>
            <a:off x="507996" y="878636"/>
            <a:ext cx="1718369" cy="1314162"/>
          </a:xfrm>
          <a:prstGeom prst="roundRect">
            <a:avLst>
              <a:gd name="adj" fmla="val 7546"/>
            </a:avLst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4" name="Gráfico 3" descr="Cuidado contorno">
            <a:extLst>
              <a:ext uri="{FF2B5EF4-FFF2-40B4-BE49-F238E27FC236}">
                <a16:creationId xmlns:a16="http://schemas.microsoft.com/office/drawing/2014/main" id="{DF9BC325-F35C-E7E3-479B-BE375DD2CDD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4223" y="1027771"/>
            <a:ext cx="1015892" cy="1015892"/>
          </a:xfrm>
          <a:prstGeom prst="rect">
            <a:avLst/>
          </a:prstGeom>
        </p:spPr>
      </p:pic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BD325CD3-D7C1-ADD1-15FF-6367B8C72582}"/>
              </a:ext>
            </a:extLst>
          </p:cNvPr>
          <p:cNvSpPr/>
          <p:nvPr/>
        </p:nvSpPr>
        <p:spPr>
          <a:xfrm>
            <a:off x="507996" y="5966131"/>
            <a:ext cx="1718367" cy="93320"/>
          </a:xfrm>
          <a:prstGeom prst="roundRect">
            <a:avLst>
              <a:gd name="adj" fmla="val 20572"/>
            </a:avLst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2528F042-26F5-7725-8ABC-545006E3B445}"/>
              </a:ext>
            </a:extLst>
          </p:cNvPr>
          <p:cNvSpPr/>
          <p:nvPr/>
        </p:nvSpPr>
        <p:spPr>
          <a:xfrm>
            <a:off x="507995" y="2192798"/>
            <a:ext cx="1718369" cy="3773333"/>
          </a:xfrm>
          <a:prstGeom prst="roundRect">
            <a:avLst>
              <a:gd name="adj" fmla="val 754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077E33A-2081-E45C-46F0-34E07200571D}"/>
              </a:ext>
            </a:extLst>
          </p:cNvPr>
          <p:cNvSpPr txBox="1"/>
          <p:nvPr/>
        </p:nvSpPr>
        <p:spPr>
          <a:xfrm>
            <a:off x="507996" y="3161390"/>
            <a:ext cx="1585847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400" dirty="0">
                <a:latin typeface="Nunito Medium" pitchFamily="2" charset="0"/>
              </a:rPr>
              <a:t>Actúo siempre con fundamento en la verdad, cumpliendo mis deberes con transparencia y rectitud, y siempre favoreciendo el interés general.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DC32B85-6868-F22B-68C9-5AD25AA1B5AD}"/>
              </a:ext>
            </a:extLst>
          </p:cNvPr>
          <p:cNvSpPr txBox="1"/>
          <p:nvPr/>
        </p:nvSpPr>
        <p:spPr>
          <a:xfrm>
            <a:off x="507996" y="2750770"/>
            <a:ext cx="193295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000" dirty="0">
                <a:latin typeface="Nunito Black" pitchFamily="2" charset="0"/>
              </a:rPr>
              <a:t>Honestidad</a:t>
            </a:r>
            <a:endParaRPr lang="es-CO" sz="2000" dirty="0"/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AFE5844B-ADEB-D8A5-40EA-999C279B53A9}"/>
              </a:ext>
            </a:extLst>
          </p:cNvPr>
          <p:cNvSpPr/>
          <p:nvPr/>
        </p:nvSpPr>
        <p:spPr>
          <a:xfrm>
            <a:off x="4394575" y="998848"/>
            <a:ext cx="1718369" cy="408776"/>
          </a:xfrm>
          <a:prstGeom prst="roundRect">
            <a:avLst>
              <a:gd name="adj" fmla="val 7546"/>
            </a:avLst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0" name="Gráfico 9" descr="Marca de insignia1 con relleno sólido">
            <a:extLst>
              <a:ext uri="{FF2B5EF4-FFF2-40B4-BE49-F238E27FC236}">
                <a16:creationId xmlns:a16="http://schemas.microsoft.com/office/drawing/2014/main" id="{BE437697-1531-17B4-7ECB-38D61235580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97748" y="972344"/>
            <a:ext cx="425897" cy="425897"/>
          </a:xfrm>
          <a:prstGeom prst="rect">
            <a:avLst/>
          </a:prstGeom>
        </p:spPr>
      </p:pic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B6B794A3-EBC7-315D-B7F0-5A30F811C816}"/>
              </a:ext>
            </a:extLst>
          </p:cNvPr>
          <p:cNvSpPr/>
          <p:nvPr/>
        </p:nvSpPr>
        <p:spPr>
          <a:xfrm>
            <a:off x="8767929" y="985596"/>
            <a:ext cx="2113638" cy="408776"/>
          </a:xfrm>
          <a:prstGeom prst="roundRect">
            <a:avLst>
              <a:gd name="adj" fmla="val 7546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2" name="Gráfico 11" descr="Insignia de cruz con relleno sólido">
            <a:extLst>
              <a:ext uri="{FF2B5EF4-FFF2-40B4-BE49-F238E27FC236}">
                <a16:creationId xmlns:a16="http://schemas.microsoft.com/office/drawing/2014/main" id="{7A88E83B-C678-DD1B-FD9E-A8C448E9270B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098915" y="952760"/>
            <a:ext cx="465064" cy="465064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47DDF53A-7506-A0B6-FB85-6DF649AEF188}"/>
              </a:ext>
            </a:extLst>
          </p:cNvPr>
          <p:cNvSpPr txBox="1"/>
          <p:nvPr/>
        </p:nvSpPr>
        <p:spPr>
          <a:xfrm>
            <a:off x="8175704" y="1025352"/>
            <a:ext cx="3233430" cy="49398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600" dirty="0">
                <a:solidFill>
                  <a:schemeClr val="bg1"/>
                </a:solidFill>
                <a:latin typeface="Nunito Black" pitchFamily="2" charset="0"/>
              </a:rPr>
              <a:t>Lo que NO hago</a:t>
            </a:r>
          </a:p>
          <a:p>
            <a:endParaRPr lang="es-CO" sz="1300" dirty="0">
              <a:latin typeface="Nunito Black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300" dirty="0">
                <a:latin typeface="Nunito Black" pitchFamily="2" charset="0"/>
              </a:rPr>
              <a:t>No le doy trato preferencial a personas cercanas para favorecerlos </a:t>
            </a:r>
            <a:r>
              <a:rPr lang="es-MX" sz="1300" dirty="0">
                <a:latin typeface="Nunito Light" pitchFamily="2" charset="0"/>
              </a:rPr>
              <a:t>en un proceso en igualdad de condiciones.</a:t>
            </a:r>
            <a:br>
              <a:rPr lang="es-MX" sz="1300" dirty="0">
                <a:latin typeface="Nunito Light" pitchFamily="2" charset="0"/>
              </a:rPr>
            </a:br>
            <a:endParaRPr lang="es-MX" sz="1300" dirty="0">
              <a:latin typeface="Nunito Light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300" dirty="0">
                <a:latin typeface="Nunito Black" pitchFamily="2" charset="0"/>
              </a:rPr>
              <a:t>No acepto, ni solicito incentivos, favores, ni ningún otro tipo de beneficio </a:t>
            </a:r>
            <a:r>
              <a:rPr lang="es-MX" sz="1300" dirty="0">
                <a:latin typeface="Nunito Light" pitchFamily="2" charset="0"/>
              </a:rPr>
              <a:t>a y/o de personas o grupos que estén interesados en un proceso de toma de decisiones.</a:t>
            </a:r>
            <a:br>
              <a:rPr lang="es-MX" sz="1300" dirty="0">
                <a:latin typeface="Nunito Light" pitchFamily="2" charset="0"/>
              </a:rPr>
            </a:br>
            <a:endParaRPr lang="es-MX" sz="1300" dirty="0">
              <a:latin typeface="Nunito Light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300" dirty="0">
                <a:latin typeface="Nunito Black" pitchFamily="2" charset="0"/>
              </a:rPr>
              <a:t>No uso recursos públicos para fines personales relacionados con mi familia, mis estudios y mis pasatiempos </a:t>
            </a:r>
            <a:r>
              <a:rPr lang="es-MX" sz="1300" dirty="0">
                <a:latin typeface="Nunito Light" pitchFamily="2" charset="0"/>
              </a:rPr>
              <a:t>(esto incluye el tiempo de mi jornada laboral, los elementos y bienes asignados para cumplir con mi labor, entre otros).</a:t>
            </a:r>
            <a:br>
              <a:rPr lang="es-MX" sz="1300" dirty="0">
                <a:latin typeface="Nunito Light" pitchFamily="2" charset="0"/>
              </a:rPr>
            </a:br>
            <a:endParaRPr lang="es-MX" sz="1300" dirty="0">
              <a:latin typeface="Nunito Light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300" dirty="0">
                <a:latin typeface="Nunito Black" pitchFamily="2" charset="0"/>
              </a:rPr>
              <a:t>No hago publica ni comparto información que mantiene reserva o carácter confidencial.</a:t>
            </a:r>
            <a:endParaRPr lang="es-CO" sz="1300" dirty="0">
              <a:latin typeface="Nunito Black" pitchFamily="2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01437A34-0CF4-9E5B-1B7A-84EC114781B8}"/>
              </a:ext>
            </a:extLst>
          </p:cNvPr>
          <p:cNvSpPr txBox="1"/>
          <p:nvPr/>
        </p:nvSpPr>
        <p:spPr>
          <a:xfrm>
            <a:off x="2747562" y="1038604"/>
            <a:ext cx="5081029" cy="49398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Nunito Black" pitchFamily="2" charset="0"/>
              </a:rPr>
              <a:t>Lo que hago</a:t>
            </a:r>
          </a:p>
          <a:p>
            <a:endParaRPr lang="es-CO" sz="1300" dirty="0">
              <a:latin typeface="Nunito Black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300" dirty="0">
                <a:latin typeface="Nunito Black" pitchFamily="2" charset="0"/>
              </a:rPr>
              <a:t>Siempre digo la verdad, </a:t>
            </a:r>
            <a:r>
              <a:rPr lang="es-CO" sz="1300" dirty="0">
                <a:latin typeface="Nunito Light" pitchFamily="2" charset="0"/>
              </a:rPr>
              <a:t>incluso cuando cometo errores, porque es humano cometerlos, pero no es correcto esconderlos.</a:t>
            </a:r>
            <a:br>
              <a:rPr lang="es-CO" sz="1300" dirty="0">
                <a:latin typeface="Nunito Light" pitchFamily="2" charset="0"/>
              </a:rPr>
            </a:br>
            <a:endParaRPr lang="es-CO" sz="1300" dirty="0">
              <a:latin typeface="Nunito Light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300" dirty="0">
                <a:latin typeface="Nunito Black" pitchFamily="2" charset="0"/>
              </a:rPr>
              <a:t>Cuando tengo dudas respecto a la aplicación de mis deberes busco orientación en las instancias pertinentes al interior de mi entidad. </a:t>
            </a:r>
            <a:r>
              <a:rPr lang="es-CO" sz="1300" dirty="0">
                <a:latin typeface="Nunito Light" pitchFamily="2" charset="0"/>
              </a:rPr>
              <a:t>Se vale no saberlo todo, y también se vale pedir ayuda.</a:t>
            </a:r>
            <a:br>
              <a:rPr lang="es-CO" sz="1300" dirty="0">
                <a:latin typeface="Nunito Light" pitchFamily="2" charset="0"/>
              </a:rPr>
            </a:br>
            <a:endParaRPr lang="es-CO" sz="1300" dirty="0">
              <a:latin typeface="Nunito Light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300" dirty="0">
                <a:latin typeface="Nunito Black" pitchFamily="2" charset="0"/>
              </a:rPr>
              <a:t>Facilito el acceso a la información pública completa, </a:t>
            </a:r>
            <a:r>
              <a:rPr lang="es-CO" sz="1300" dirty="0">
                <a:latin typeface="Nunito Light" pitchFamily="2" charset="0"/>
              </a:rPr>
              <a:t>veraz, oportuna y comprensible a través de los medios destinados para ello.</a:t>
            </a:r>
            <a:br>
              <a:rPr lang="es-CO" sz="1300" dirty="0">
                <a:latin typeface="Nunito Light" pitchFamily="2" charset="0"/>
              </a:rPr>
            </a:br>
            <a:endParaRPr lang="es-CO" sz="1300" dirty="0">
              <a:latin typeface="Nunito Light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300" dirty="0">
                <a:latin typeface="Nunito Black" pitchFamily="2" charset="0"/>
              </a:rPr>
              <a:t>Denuncio las faltas, delitos o violación de derechos </a:t>
            </a:r>
            <a:r>
              <a:rPr lang="es-CO" sz="1300" dirty="0">
                <a:latin typeface="Nunito Light" pitchFamily="2" charset="0"/>
              </a:rPr>
              <a:t>de los que tengo conocimiento en el ejercicio de mi cargo, siempre.</a:t>
            </a:r>
            <a:br>
              <a:rPr lang="es-CO" sz="1300" dirty="0">
                <a:latin typeface="Nunito Light" pitchFamily="2" charset="0"/>
              </a:rPr>
            </a:br>
            <a:endParaRPr lang="es-CO" sz="1300" dirty="0">
              <a:latin typeface="Nunito Light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300" dirty="0">
                <a:latin typeface="Nunito Black" pitchFamily="2" charset="0"/>
              </a:rPr>
              <a:t>Apoyo y promuevo los espacios de participación </a:t>
            </a:r>
            <a:br>
              <a:rPr lang="es-CO" sz="1300" dirty="0">
                <a:latin typeface="Nunito Light" pitchFamily="2" charset="0"/>
              </a:rPr>
            </a:br>
            <a:r>
              <a:rPr lang="es-CO" sz="1300" dirty="0">
                <a:latin typeface="Nunito Light" pitchFamily="2" charset="0"/>
              </a:rPr>
              <a:t>para que los ciudadanos hagan parte de la toma de decisiones que los afecten.</a:t>
            </a:r>
            <a:br>
              <a:rPr lang="es-CO" sz="1300" dirty="0">
                <a:latin typeface="Nunito Light" pitchFamily="2" charset="0"/>
              </a:rPr>
            </a:br>
            <a:endParaRPr lang="es-CO" sz="1300" dirty="0">
              <a:latin typeface="Nunito Light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300" dirty="0">
                <a:latin typeface="Nunito Black" pitchFamily="2" charset="0"/>
              </a:rPr>
              <a:t>Informo sobre cualquier conflicto de interés </a:t>
            </a:r>
            <a:r>
              <a:rPr lang="es-MX" sz="1300" dirty="0">
                <a:latin typeface="Nunito Light" pitchFamily="2" charset="0"/>
              </a:rPr>
              <a:t>en el </a:t>
            </a:r>
            <a:br>
              <a:rPr lang="es-MX" sz="1300" dirty="0">
                <a:latin typeface="Nunito Light" pitchFamily="2" charset="0"/>
              </a:rPr>
            </a:br>
            <a:r>
              <a:rPr lang="es-MX" sz="1300" dirty="0">
                <a:latin typeface="Nunito Light" pitchFamily="2" charset="0"/>
              </a:rPr>
              <a:t>que esté inmerso o del que tenga conocimiento.</a:t>
            </a:r>
            <a:endParaRPr lang="es-CO" sz="1300" dirty="0">
              <a:latin typeface="Nunito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0592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FF9DB0A6-603D-FD77-A8D1-E436E2E6AA15}"/>
              </a:ext>
            </a:extLst>
          </p:cNvPr>
          <p:cNvSpPr/>
          <p:nvPr/>
        </p:nvSpPr>
        <p:spPr>
          <a:xfrm>
            <a:off x="1331926" y="753468"/>
            <a:ext cx="10502266" cy="5652316"/>
          </a:xfrm>
          <a:prstGeom prst="roundRect">
            <a:avLst>
              <a:gd name="adj" fmla="val 2418"/>
            </a:avLst>
          </a:prstGeom>
          <a:solidFill>
            <a:schemeClr val="bg1"/>
          </a:solidFill>
          <a:ln w="28575">
            <a:solidFill>
              <a:srgbClr val="99FF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170D6C82-677B-9732-79E9-14B0957D117A}"/>
              </a:ext>
            </a:extLst>
          </p:cNvPr>
          <p:cNvSpPr/>
          <p:nvPr/>
        </p:nvSpPr>
        <p:spPr>
          <a:xfrm>
            <a:off x="507996" y="928970"/>
            <a:ext cx="1718369" cy="1314162"/>
          </a:xfrm>
          <a:prstGeom prst="roundRect">
            <a:avLst>
              <a:gd name="adj" fmla="val 7546"/>
            </a:avLst>
          </a:prstGeom>
          <a:solidFill>
            <a:srgbClr val="99FF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4B36E8C6-E425-F628-A877-C5DF2690C6F2}"/>
              </a:ext>
            </a:extLst>
          </p:cNvPr>
          <p:cNvSpPr/>
          <p:nvPr/>
        </p:nvSpPr>
        <p:spPr>
          <a:xfrm>
            <a:off x="507996" y="6016465"/>
            <a:ext cx="1718367" cy="93320"/>
          </a:xfrm>
          <a:prstGeom prst="roundRect">
            <a:avLst>
              <a:gd name="adj" fmla="val 20572"/>
            </a:avLst>
          </a:prstGeom>
          <a:solidFill>
            <a:srgbClr val="99FF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3630A98E-FA99-1B2E-A1F0-FDE823EAE9CE}"/>
              </a:ext>
            </a:extLst>
          </p:cNvPr>
          <p:cNvSpPr/>
          <p:nvPr/>
        </p:nvSpPr>
        <p:spPr>
          <a:xfrm>
            <a:off x="507995" y="2243132"/>
            <a:ext cx="1718369" cy="3773333"/>
          </a:xfrm>
          <a:prstGeom prst="roundRect">
            <a:avLst>
              <a:gd name="adj" fmla="val 754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5CEEBD6-04AB-7B8F-F92E-F26FC7B24CCE}"/>
              </a:ext>
            </a:extLst>
          </p:cNvPr>
          <p:cNvSpPr txBox="1"/>
          <p:nvPr/>
        </p:nvSpPr>
        <p:spPr>
          <a:xfrm>
            <a:off x="507996" y="2664662"/>
            <a:ext cx="1932958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400" dirty="0">
                <a:latin typeface="Nunito Medium" pitchFamily="2" charset="0"/>
              </a:rPr>
              <a:t>Reconozco, valoro y trato de manera digna a todas las personas, con sus virtudes y defectos, sin importar el origen, la raza, la religión, la edad, la orientación sexual, su estado de salud, su labor, su procedencia, títulos, que tengan una discapacidad o por cualquier otra condición.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961E823-7583-3E75-46EC-44A74B8FFFDD}"/>
              </a:ext>
            </a:extLst>
          </p:cNvPr>
          <p:cNvSpPr txBox="1"/>
          <p:nvPr/>
        </p:nvSpPr>
        <p:spPr>
          <a:xfrm>
            <a:off x="507996" y="2320812"/>
            <a:ext cx="193295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000" dirty="0">
                <a:latin typeface="Nunito Black" pitchFamily="2" charset="0"/>
              </a:rPr>
              <a:t>Respeto</a:t>
            </a:r>
            <a:endParaRPr lang="es-CO" sz="2000" dirty="0"/>
          </a:p>
        </p:txBody>
      </p:sp>
      <p:pic>
        <p:nvPicPr>
          <p:cNvPr id="8" name="Gráfico 7" descr="Manos aplaudiendo contorno">
            <a:extLst>
              <a:ext uri="{FF2B5EF4-FFF2-40B4-BE49-F238E27FC236}">
                <a16:creationId xmlns:a16="http://schemas.microsoft.com/office/drawing/2014/main" id="{15E03810-BD49-C674-9DCF-C733F6A9803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5113" y="1148825"/>
            <a:ext cx="988861" cy="988861"/>
          </a:xfrm>
          <a:prstGeom prst="rect">
            <a:avLst/>
          </a:prstGeom>
        </p:spPr>
      </p:pic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9C6D7886-04C5-3F4D-8174-A3AF6AA9C2C5}"/>
              </a:ext>
            </a:extLst>
          </p:cNvPr>
          <p:cNvSpPr/>
          <p:nvPr/>
        </p:nvSpPr>
        <p:spPr>
          <a:xfrm>
            <a:off x="4273049" y="1830387"/>
            <a:ext cx="1718369" cy="408776"/>
          </a:xfrm>
          <a:prstGeom prst="roundRect">
            <a:avLst>
              <a:gd name="adj" fmla="val 7546"/>
            </a:avLst>
          </a:prstGeom>
          <a:solidFill>
            <a:srgbClr val="99FF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0" name="Gráfico 9" descr="Marca de insignia1 con relleno sólido">
            <a:extLst>
              <a:ext uri="{FF2B5EF4-FFF2-40B4-BE49-F238E27FC236}">
                <a16:creationId xmlns:a16="http://schemas.microsoft.com/office/drawing/2014/main" id="{D67F934E-7C47-5489-857E-DBFB400CBB0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38722" y="1830387"/>
            <a:ext cx="425897" cy="425897"/>
          </a:xfrm>
          <a:prstGeom prst="rect">
            <a:avLst/>
          </a:prstGeom>
        </p:spPr>
      </p:pic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606ADDA6-B39D-8E09-0175-FCE3866EF116}"/>
              </a:ext>
            </a:extLst>
          </p:cNvPr>
          <p:cNvSpPr/>
          <p:nvPr/>
        </p:nvSpPr>
        <p:spPr>
          <a:xfrm>
            <a:off x="8337392" y="1830387"/>
            <a:ext cx="2113638" cy="408776"/>
          </a:xfrm>
          <a:prstGeom prst="roundRect">
            <a:avLst>
              <a:gd name="adj" fmla="val 7546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2" name="Gráfico 11" descr="Insignia de cruz con relleno sólido">
            <a:extLst>
              <a:ext uri="{FF2B5EF4-FFF2-40B4-BE49-F238E27FC236}">
                <a16:creationId xmlns:a16="http://schemas.microsoft.com/office/drawing/2014/main" id="{E979629B-CA05-104C-C552-936B7D1B33ED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732715" y="1830387"/>
            <a:ext cx="465064" cy="465064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F1AAFDDC-8F8C-8568-AF2F-05573426C690}"/>
              </a:ext>
            </a:extLst>
          </p:cNvPr>
          <p:cNvSpPr txBox="1"/>
          <p:nvPr/>
        </p:nvSpPr>
        <p:spPr>
          <a:xfrm>
            <a:off x="3370901" y="1880668"/>
            <a:ext cx="3485501" cy="33393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600" dirty="0">
                <a:solidFill>
                  <a:schemeClr val="bg1"/>
                </a:solidFill>
                <a:latin typeface="Nunito Black" pitchFamily="2" charset="0"/>
              </a:rPr>
              <a:t>Lo que hago</a:t>
            </a:r>
          </a:p>
          <a:p>
            <a:endParaRPr lang="es-CO" sz="1300" dirty="0">
              <a:latin typeface="Nunito Black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300" dirty="0">
                <a:latin typeface="Nunito Black" pitchFamily="2" charset="0"/>
              </a:rPr>
              <a:t>Atiendo con amabilidad, igualdad y equidad a todas las personas </a:t>
            </a:r>
            <a:r>
              <a:rPr lang="es-MX" sz="1300" dirty="0">
                <a:latin typeface="Nunito Light" pitchFamily="2" charset="0"/>
              </a:rPr>
              <a:t>en cualquier situación a través de mis palabras, gestos y actitudes, sin importar su condición social, económica, religiosa, étnica o de cualquier otro orden. Soy amable todos los días, esa es la clave, siempre.</a:t>
            </a:r>
            <a:br>
              <a:rPr lang="es-MX" sz="1300" dirty="0">
                <a:latin typeface="Nunito Light" pitchFamily="2" charset="0"/>
              </a:rPr>
            </a:br>
            <a:endParaRPr lang="es-MX" sz="1300" dirty="0">
              <a:latin typeface="Nunito Light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300" dirty="0">
                <a:latin typeface="Nunito Black" pitchFamily="2" charset="0"/>
              </a:rPr>
              <a:t>Estoy abierto al diálogo y a la comprensión a pesar de perspectivas y opiniones distintas a las mías. </a:t>
            </a:r>
            <a:r>
              <a:rPr lang="es-MX" sz="1300" dirty="0">
                <a:latin typeface="Nunito Light" pitchFamily="2" charset="0"/>
              </a:rPr>
              <a:t>No hay nada que no se pueda solucionar hablando y escuchando al otro.</a:t>
            </a:r>
            <a:endParaRPr lang="es-CO" sz="1300" dirty="0">
              <a:latin typeface="Nunito Light" pitchFamily="2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977A7A21-E01C-92DE-A582-F9C4F5B15C75}"/>
              </a:ext>
            </a:extLst>
          </p:cNvPr>
          <p:cNvSpPr txBox="1"/>
          <p:nvPr/>
        </p:nvSpPr>
        <p:spPr>
          <a:xfrm>
            <a:off x="7463383" y="1859946"/>
            <a:ext cx="3883504" cy="41395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600" dirty="0">
                <a:solidFill>
                  <a:schemeClr val="bg1"/>
                </a:solidFill>
                <a:latin typeface="Nunito Black" pitchFamily="2" charset="0"/>
              </a:rPr>
              <a:t>Lo que NO hago</a:t>
            </a:r>
          </a:p>
          <a:p>
            <a:endParaRPr lang="es-CO" sz="1300" dirty="0">
              <a:latin typeface="Nunito Black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300" dirty="0">
                <a:latin typeface="Nunito Black" pitchFamily="2" charset="0"/>
              </a:rPr>
              <a:t>Jamás baso mis decisiones en presunciones </a:t>
            </a:r>
            <a:r>
              <a:rPr lang="es-MX" sz="1300" i="1" dirty="0">
                <a:latin typeface="Nunito Light" pitchFamily="2" charset="0"/>
              </a:rPr>
              <a:t>(es madre o padre cabeza de familia, no va a tener tiempo para asumir la coordinación}, </a:t>
            </a:r>
            <a:r>
              <a:rPr lang="es-MX" sz="1300" dirty="0">
                <a:latin typeface="Nunito Black" pitchFamily="2" charset="0"/>
              </a:rPr>
              <a:t>estereotipos </a:t>
            </a:r>
            <a:r>
              <a:rPr lang="es-MX" sz="1300" i="1" dirty="0">
                <a:latin typeface="Nunito Light" pitchFamily="2" charset="0"/>
              </a:rPr>
              <a:t>(los jóvenes no saben de nada, los adultos mayores son muy poco productivos),</a:t>
            </a:r>
            <a:r>
              <a:rPr lang="es-MX" sz="1300" dirty="0">
                <a:latin typeface="Nunito Black" pitchFamily="2" charset="0"/>
              </a:rPr>
              <a:t> o prejuicios </a:t>
            </a:r>
            <a:r>
              <a:rPr lang="es-MX" sz="1300" i="1" dirty="0">
                <a:latin typeface="Nunito Light" pitchFamily="2" charset="0"/>
              </a:rPr>
              <a:t>(las mujeres son muy emocionales, los hombres son los que deben proveer a sus familias, las personas atractivas son antipáticas). </a:t>
            </a:r>
            <a:br>
              <a:rPr lang="es-MX" sz="1300" i="1" dirty="0">
                <a:latin typeface="Nunito Light" pitchFamily="2" charset="0"/>
              </a:rPr>
            </a:br>
            <a:endParaRPr lang="es-MX" sz="1300" i="1" dirty="0">
              <a:latin typeface="Nunito Light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300" dirty="0">
                <a:latin typeface="Nunito Black" pitchFamily="2" charset="0"/>
              </a:rPr>
              <a:t>No agredo, discrimino, ignoro o maltrato de ninguna </a:t>
            </a:r>
            <a:r>
              <a:rPr lang="es-MX" sz="1300" dirty="0">
                <a:latin typeface="Nunito Light" pitchFamily="2" charset="0"/>
              </a:rPr>
              <a:t>manera a los ciudadanos ni a otros servidores públicos en ninguna circunstancia.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1300" dirty="0">
              <a:latin typeface="Nunito Black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300" dirty="0">
                <a:latin typeface="Nunito Black" pitchFamily="2" charset="0"/>
              </a:rPr>
              <a:t>No contribuyo ni fomento el mantenimiento de estereotipos ni de prejuicios.</a:t>
            </a:r>
            <a:endParaRPr lang="es-CO" sz="1300" dirty="0">
              <a:latin typeface="Nunito Blac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8336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mt">
      <a:dk1>
        <a:srgbClr val="262626"/>
      </a:dk1>
      <a:lt1>
        <a:sysClr val="window" lastClr="FFFFFF"/>
      </a:lt1>
      <a:dk2>
        <a:srgbClr val="DC7240"/>
      </a:dk2>
      <a:lt2>
        <a:srgbClr val="E7E6E6"/>
      </a:lt2>
      <a:accent1>
        <a:srgbClr val="DC7240"/>
      </a:accent1>
      <a:accent2>
        <a:srgbClr val="262626"/>
      </a:accent2>
      <a:accent3>
        <a:srgbClr val="E38D67"/>
      </a:accent3>
      <a:accent4>
        <a:srgbClr val="595959"/>
      </a:accent4>
      <a:accent5>
        <a:srgbClr val="EFA725"/>
      </a:accent5>
      <a:accent6>
        <a:srgbClr val="0C0C0C"/>
      </a:accent6>
      <a:hlink>
        <a:srgbClr val="43B1A4"/>
      </a:hlink>
      <a:folHlink>
        <a:srgbClr val="DC7240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2564</TotalTime>
  <Words>2322</Words>
  <Application>Microsoft Office PowerPoint</Application>
  <PresentationFormat>Panorámica</PresentationFormat>
  <Paragraphs>141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2" baseType="lpstr">
      <vt:lpstr>Nunito Black</vt:lpstr>
      <vt:lpstr>Nunito Medium</vt:lpstr>
      <vt:lpstr>Verdana</vt:lpstr>
      <vt:lpstr>Nunito Light</vt:lpstr>
      <vt:lpstr>Arial</vt:lpstr>
      <vt:lpstr>Tema de Office</vt:lpstr>
      <vt:lpstr>Presentación de PowerPoint</vt:lpstr>
      <vt:lpstr>Código de integridad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William Camilo  Baracaldo Godoy</dc:creator>
  <cp:lastModifiedBy>Adrian Mauricio Rojas Maldonado</cp:lastModifiedBy>
  <cp:revision>22</cp:revision>
  <dcterms:created xsi:type="dcterms:W3CDTF">2023-05-08T00:34:42Z</dcterms:created>
  <dcterms:modified xsi:type="dcterms:W3CDTF">2024-06-26T16:20:38Z</dcterms:modified>
</cp:coreProperties>
</file>