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309" r:id="rId3"/>
    <p:sldId id="297" r:id="rId4"/>
    <p:sldId id="310" r:id="rId5"/>
    <p:sldId id="311" r:id="rId6"/>
    <p:sldId id="300" r:id="rId7"/>
    <p:sldId id="304" r:id="rId8"/>
    <p:sldId id="312" r:id="rId9"/>
    <p:sldId id="313" r:id="rId10"/>
    <p:sldId id="301" r:id="rId11"/>
    <p:sldId id="314" r:id="rId12"/>
    <p:sldId id="273" r:id="rId1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r>
              <a:rPr lang="en-US" sz="1800" dirty="0" err="1">
                <a:latin typeface="Nunito ExtraBold" pitchFamily="2" charset="0"/>
              </a:rPr>
              <a:t>Cajas</a:t>
            </a:r>
            <a:endParaRPr lang="en-US" sz="1800" dirty="0">
              <a:latin typeface="Nunito ExtraBol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endParaRPr lang="es-CO"/>
        </a:p>
      </c:txPr>
    </c:title>
    <c:autoTitleDeleted val="0"/>
    <c:plotArea>
      <c:layout/>
      <c:barChart>
        <c:barDir val="bar"/>
        <c:grouping val="clustered"/>
        <c:varyColors val="0"/>
        <c:ser>
          <c:idx val="0"/>
          <c:order val="0"/>
          <c:tx>
            <c:strRef>
              <c:f>Hoja7!$L$1:$L$5</c:f>
              <c:strCache>
                <c:ptCount val="5"/>
                <c:pt idx="0">
                  <c:v>Cajas</c:v>
                </c:pt>
              </c:strCache>
            </c:strRef>
          </c:tx>
          <c:spPr>
            <a:solidFill>
              <a:srgbClr val="00B8A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Nunito ExtraBold" pitchFamily="2"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Hoja7!$K$6:$K$18</c:f>
              <c:strCache>
                <c:ptCount val="13"/>
                <c:pt idx="0">
                  <c:v>Vicep Gestión Corporativa </c:v>
                </c:pt>
                <c:pt idx="1">
                  <c:v>GIT Administrativo y Financiero</c:v>
                </c:pt>
                <c:pt idx="2">
                  <c:v>GIT Permisos y Modificaciones</c:v>
                </c:pt>
                <c:pt idx="3">
                  <c:v>Presidencia </c:v>
                </c:pt>
                <c:pt idx="4">
                  <c:v>GAF Tesorería</c:v>
                </c:pt>
                <c:pt idx="5">
                  <c:v>Vicep. Estructuración </c:v>
                </c:pt>
                <c:pt idx="6">
                  <c:v>GAF Gestión Documental</c:v>
                </c:pt>
                <c:pt idx="7">
                  <c:v>GAF Presupuesto </c:v>
                </c:pt>
                <c:pt idx="8">
                  <c:v>GIT Talento Humano </c:v>
                </c:pt>
                <c:pt idx="9">
                  <c:v>GIT Sancionatorios Contractuales </c:v>
                </c:pt>
                <c:pt idx="10">
                  <c:v>GIT Predial y Jurídico Predial </c:v>
                </c:pt>
                <c:pt idx="11">
                  <c:v>GAF Contabilidad </c:v>
                </c:pt>
                <c:pt idx="12">
                  <c:v>GIT Defensa Judicial </c:v>
                </c:pt>
              </c:strCache>
            </c:strRef>
          </c:cat>
          <c:val>
            <c:numRef>
              <c:f>Hoja7!$L$6:$L$18</c:f>
              <c:numCache>
                <c:formatCode>General</c:formatCode>
                <c:ptCount val="13"/>
                <c:pt idx="0">
                  <c:v>1</c:v>
                </c:pt>
                <c:pt idx="1">
                  <c:v>1</c:v>
                </c:pt>
                <c:pt idx="2">
                  <c:v>4</c:v>
                </c:pt>
                <c:pt idx="3">
                  <c:v>6</c:v>
                </c:pt>
                <c:pt idx="4">
                  <c:v>15</c:v>
                </c:pt>
                <c:pt idx="5">
                  <c:v>21</c:v>
                </c:pt>
                <c:pt idx="6">
                  <c:v>16</c:v>
                </c:pt>
                <c:pt idx="7">
                  <c:v>29</c:v>
                </c:pt>
                <c:pt idx="8">
                  <c:v>69</c:v>
                </c:pt>
                <c:pt idx="9">
                  <c:v>40</c:v>
                </c:pt>
                <c:pt idx="10">
                  <c:v>58</c:v>
                </c:pt>
                <c:pt idx="11">
                  <c:v>60</c:v>
                </c:pt>
                <c:pt idx="12">
                  <c:v>88</c:v>
                </c:pt>
              </c:numCache>
            </c:numRef>
          </c:val>
          <c:extLst>
            <c:ext xmlns:c16="http://schemas.microsoft.com/office/drawing/2014/chart" uri="{C3380CC4-5D6E-409C-BE32-E72D297353CC}">
              <c16:uniqueId val="{00000000-30B9-4655-9B27-B4C656A74C14}"/>
            </c:ext>
          </c:extLst>
        </c:ser>
        <c:dLbls>
          <c:dLblPos val="outEnd"/>
          <c:showLegendKey val="0"/>
          <c:showVal val="1"/>
          <c:showCatName val="0"/>
          <c:showSerName val="0"/>
          <c:showPercent val="0"/>
          <c:showBubbleSize val="0"/>
        </c:dLbls>
        <c:gapWidth val="182"/>
        <c:axId val="477726703"/>
        <c:axId val="1738650256"/>
      </c:barChart>
      <c:catAx>
        <c:axId val="47772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Nunito ExtraBold" pitchFamily="2" charset="0"/>
                <a:ea typeface="+mn-ea"/>
                <a:cs typeface="+mn-cs"/>
              </a:defRPr>
            </a:pPr>
            <a:endParaRPr lang="es-CO"/>
          </a:p>
        </c:txPr>
        <c:crossAx val="1738650256"/>
        <c:crosses val="autoZero"/>
        <c:auto val="1"/>
        <c:lblAlgn val="ctr"/>
        <c:lblOffset val="100"/>
        <c:noMultiLvlLbl val="0"/>
      </c:catAx>
      <c:valAx>
        <c:axId val="1738650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477726703"/>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r>
              <a:rPr lang="en-US" sz="1800" dirty="0" err="1">
                <a:solidFill>
                  <a:schemeClr val="tx1"/>
                </a:solidFill>
                <a:latin typeface="Nunito ExtraBold" pitchFamily="2" charset="0"/>
              </a:rPr>
              <a:t>Carpetas</a:t>
            </a:r>
            <a:r>
              <a:rPr lang="en-US" sz="1800" dirty="0">
                <a:solidFill>
                  <a:schemeClr val="tx1"/>
                </a:solidFill>
                <a:latin typeface="Nunito ExtraBold" pitchFamily="2"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endParaRPr lang="es-CO"/>
        </a:p>
      </c:txPr>
    </c:title>
    <c:autoTitleDeleted val="0"/>
    <c:plotArea>
      <c:layout/>
      <c:barChart>
        <c:barDir val="bar"/>
        <c:grouping val="clustered"/>
        <c:varyColors val="0"/>
        <c:ser>
          <c:idx val="0"/>
          <c:order val="0"/>
          <c:tx>
            <c:strRef>
              <c:f>Hoja7!$I$1:$I$5</c:f>
              <c:strCache>
                <c:ptCount val="5"/>
                <c:pt idx="0">
                  <c:v>Carpetas </c:v>
                </c:pt>
              </c:strCache>
            </c:strRef>
          </c:tx>
          <c:spPr>
            <a:solidFill>
              <a:srgbClr val="57D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Nunito ExtraBold" pitchFamily="2"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Hoja7!$H$6:$H$18</c:f>
              <c:strCache>
                <c:ptCount val="13"/>
                <c:pt idx="0">
                  <c:v>Vicep Gestión Corporativa </c:v>
                </c:pt>
                <c:pt idx="1">
                  <c:v>GIT Administrativo y Financiero</c:v>
                </c:pt>
                <c:pt idx="2">
                  <c:v>GIT Permisos y Modificaciones</c:v>
                </c:pt>
                <c:pt idx="3">
                  <c:v>Presidencia </c:v>
                </c:pt>
                <c:pt idx="4">
                  <c:v>GAF Tesorería</c:v>
                </c:pt>
                <c:pt idx="5">
                  <c:v>Vicep. Estructuración </c:v>
                </c:pt>
                <c:pt idx="6">
                  <c:v>GAF Gestión Documental</c:v>
                </c:pt>
                <c:pt idx="7">
                  <c:v>GAF Presupuesto </c:v>
                </c:pt>
                <c:pt idx="8">
                  <c:v>GIT Talento Humano </c:v>
                </c:pt>
                <c:pt idx="9">
                  <c:v>GIT Sancionatorios Contractuales </c:v>
                </c:pt>
                <c:pt idx="10">
                  <c:v>GIT Predial y Jurídico Predial </c:v>
                </c:pt>
                <c:pt idx="11">
                  <c:v>GAF Contabilidad </c:v>
                </c:pt>
                <c:pt idx="12">
                  <c:v>GIT Defensa Judicial </c:v>
                </c:pt>
              </c:strCache>
            </c:strRef>
          </c:cat>
          <c:val>
            <c:numRef>
              <c:f>Hoja7!$I$6:$I$18</c:f>
              <c:numCache>
                <c:formatCode>General</c:formatCode>
                <c:ptCount val="13"/>
                <c:pt idx="0">
                  <c:v>5</c:v>
                </c:pt>
                <c:pt idx="1">
                  <c:v>7</c:v>
                </c:pt>
                <c:pt idx="2">
                  <c:v>34</c:v>
                </c:pt>
                <c:pt idx="3">
                  <c:v>40</c:v>
                </c:pt>
                <c:pt idx="4">
                  <c:v>100</c:v>
                </c:pt>
                <c:pt idx="5">
                  <c:v>130</c:v>
                </c:pt>
                <c:pt idx="6">
                  <c:v>147</c:v>
                </c:pt>
                <c:pt idx="7">
                  <c:v>182</c:v>
                </c:pt>
                <c:pt idx="8">
                  <c:v>292</c:v>
                </c:pt>
                <c:pt idx="9">
                  <c:v>360</c:v>
                </c:pt>
                <c:pt idx="10">
                  <c:v>388</c:v>
                </c:pt>
                <c:pt idx="11">
                  <c:v>411</c:v>
                </c:pt>
                <c:pt idx="12">
                  <c:v>1125</c:v>
                </c:pt>
              </c:numCache>
            </c:numRef>
          </c:val>
          <c:extLst>
            <c:ext xmlns:c16="http://schemas.microsoft.com/office/drawing/2014/chart" uri="{C3380CC4-5D6E-409C-BE32-E72D297353CC}">
              <c16:uniqueId val="{00000000-00D9-43C6-A1BD-FE67008ABB47}"/>
            </c:ext>
          </c:extLst>
        </c:ser>
        <c:dLbls>
          <c:showLegendKey val="0"/>
          <c:showVal val="0"/>
          <c:showCatName val="0"/>
          <c:showSerName val="0"/>
          <c:showPercent val="0"/>
          <c:showBubbleSize val="0"/>
        </c:dLbls>
        <c:gapWidth val="182"/>
        <c:axId val="1461777024"/>
        <c:axId val="1611637072"/>
      </c:barChart>
      <c:catAx>
        <c:axId val="1461777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Nunito ExtraBold" pitchFamily="2" charset="0"/>
                <a:ea typeface="+mn-ea"/>
                <a:cs typeface="+mn-cs"/>
              </a:defRPr>
            </a:pPr>
            <a:endParaRPr lang="es-CO"/>
          </a:p>
        </c:txPr>
        <c:crossAx val="1611637072"/>
        <c:crosses val="autoZero"/>
        <c:auto val="1"/>
        <c:lblAlgn val="ctr"/>
        <c:lblOffset val="100"/>
        <c:noMultiLvlLbl val="0"/>
      </c:catAx>
      <c:valAx>
        <c:axId val="1611637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461777024"/>
        <c:crosses val="autoZero"/>
        <c:crossBetween val="between"/>
      </c:valAx>
      <c:spPr>
        <a:noFill/>
        <a:ln>
          <a:noFill/>
        </a:ln>
        <a:effectLst/>
      </c:spPr>
    </c:plotArea>
    <c:plotVisOnly val="1"/>
    <c:dispBlanksAs val="gap"/>
    <c:showDLblsOverMax val="0"/>
  </c:chart>
  <c:spPr>
    <a:solidFill>
      <a:srgbClr val="DDF6FF">
        <a:alpha val="15000"/>
      </a:srgbClr>
    </a:solid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r>
              <a:rPr lang="en-US" sz="1800" dirty="0" err="1">
                <a:latin typeface="Nunito ExtraBold" pitchFamily="2" charset="0"/>
              </a:rPr>
              <a:t>Magnético</a:t>
            </a:r>
            <a:endParaRPr lang="en-US" sz="1800" dirty="0">
              <a:latin typeface="Nunito ExtraBol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endParaRPr lang="es-CO"/>
        </a:p>
      </c:txPr>
    </c:title>
    <c:autoTitleDeleted val="0"/>
    <c:plotArea>
      <c:layout/>
      <c:barChart>
        <c:barDir val="bar"/>
        <c:grouping val="clustered"/>
        <c:varyColors val="0"/>
        <c:ser>
          <c:idx val="0"/>
          <c:order val="0"/>
          <c:tx>
            <c:strRef>
              <c:f>Hoja7!$O$1:$O$2</c:f>
              <c:strCache>
                <c:ptCount val="2"/>
                <c:pt idx="0">
                  <c:v>Magnético</c:v>
                </c:pt>
              </c:strCache>
            </c:strRef>
          </c:tx>
          <c:spPr>
            <a:solidFill>
              <a:srgbClr val="6B7C85"/>
            </a:solidFill>
            <a:ln>
              <a:noFill/>
            </a:ln>
            <a:effectLst/>
          </c:spPr>
          <c:invertIfNegative val="0"/>
          <c:cat>
            <c:strRef>
              <c:f>Hoja7!$N$3:$N$18</c:f>
              <c:strCache>
                <c:ptCount val="16"/>
                <c:pt idx="0">
                  <c:v>GIT Asesoria Legal Gestión Contractual 2</c:v>
                </c:pt>
                <c:pt idx="1">
                  <c:v>Vicep Ejecutiva</c:v>
                </c:pt>
                <c:pt idx="2">
                  <c:v>GIT Asesoria Legal Gestión Contractual 2</c:v>
                </c:pt>
                <c:pt idx="3">
                  <c:v>Vicep Gestión Corporativa </c:v>
                </c:pt>
                <c:pt idx="4">
                  <c:v>GIT Administrativo y Financiero</c:v>
                </c:pt>
                <c:pt idx="5">
                  <c:v>GIT Permisos y Modificaciones</c:v>
                </c:pt>
                <c:pt idx="6">
                  <c:v>Presidencia </c:v>
                </c:pt>
                <c:pt idx="7">
                  <c:v>GAF Tesorería</c:v>
                </c:pt>
                <c:pt idx="8">
                  <c:v>Vicep. Estructuración </c:v>
                </c:pt>
                <c:pt idx="9">
                  <c:v>GAF Gestión Documental</c:v>
                </c:pt>
                <c:pt idx="10">
                  <c:v>GAF Presupuesto </c:v>
                </c:pt>
                <c:pt idx="11">
                  <c:v>GIT Talento Humano </c:v>
                </c:pt>
                <c:pt idx="12">
                  <c:v>GIT Sancionatorios Contractuales </c:v>
                </c:pt>
                <c:pt idx="13">
                  <c:v>GIT Predial y Jurídico Predial </c:v>
                </c:pt>
                <c:pt idx="14">
                  <c:v>GAF Contabilidad </c:v>
                </c:pt>
                <c:pt idx="15">
                  <c:v>GIT Defensa Judicial </c:v>
                </c:pt>
              </c:strCache>
            </c:strRef>
          </c:cat>
          <c:val>
            <c:numRef>
              <c:f>Hoja7!$O$3:$O$18</c:f>
              <c:numCache>
                <c:formatCode>General</c:formatCode>
                <c:ptCount val="16"/>
                <c:pt idx="0">
                  <c:v>1</c:v>
                </c:pt>
                <c:pt idx="2">
                  <c:v>1</c:v>
                </c:pt>
                <c:pt idx="4">
                  <c:v>37</c:v>
                </c:pt>
                <c:pt idx="5">
                  <c:v>11</c:v>
                </c:pt>
                <c:pt idx="8">
                  <c:v>133</c:v>
                </c:pt>
                <c:pt idx="12">
                  <c:v>991</c:v>
                </c:pt>
                <c:pt idx="15">
                  <c:v>153</c:v>
                </c:pt>
              </c:numCache>
            </c:numRef>
          </c:val>
          <c:extLst>
            <c:ext xmlns:c16="http://schemas.microsoft.com/office/drawing/2014/chart" uri="{C3380CC4-5D6E-409C-BE32-E72D297353CC}">
              <c16:uniqueId val="{00000000-D40C-42F9-A036-D764E0164400}"/>
            </c:ext>
          </c:extLst>
        </c:ser>
        <c:dLbls>
          <c:showLegendKey val="0"/>
          <c:showVal val="0"/>
          <c:showCatName val="0"/>
          <c:showSerName val="0"/>
          <c:showPercent val="0"/>
          <c:showBubbleSize val="0"/>
        </c:dLbls>
        <c:gapWidth val="182"/>
        <c:axId val="1731832896"/>
        <c:axId val="1732104656"/>
      </c:barChart>
      <c:catAx>
        <c:axId val="173183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unito ExtraBold" pitchFamily="2" charset="0"/>
                <a:ea typeface="+mn-ea"/>
                <a:cs typeface="+mn-cs"/>
              </a:defRPr>
            </a:pPr>
            <a:endParaRPr lang="es-CO"/>
          </a:p>
        </c:txPr>
        <c:crossAx val="1732104656"/>
        <c:crosses val="autoZero"/>
        <c:auto val="1"/>
        <c:lblAlgn val="ctr"/>
        <c:lblOffset val="100"/>
        <c:noMultiLvlLbl val="0"/>
      </c:catAx>
      <c:valAx>
        <c:axId val="1732104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73183289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ExtraBold" pitchFamily="2" charset="0"/>
                <a:ea typeface="+mn-ea"/>
                <a:cs typeface="+mn-cs"/>
              </a:defRPr>
            </a:pPr>
            <a:r>
              <a:rPr lang="en-US" sz="1800" dirty="0" err="1">
                <a:latin typeface="Nunito ExtraBold" pitchFamily="2" charset="0"/>
              </a:rPr>
              <a:t>Planos</a:t>
            </a:r>
            <a:r>
              <a:rPr lang="en-US" dirty="0">
                <a:latin typeface="Nunito ExtraBold" pitchFamily="2"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ExtraBold" pitchFamily="2" charset="0"/>
              <a:ea typeface="+mn-ea"/>
              <a:cs typeface="+mn-cs"/>
            </a:defRPr>
          </a:pPr>
          <a:endParaRPr lang="es-CO"/>
        </a:p>
      </c:txPr>
    </c:title>
    <c:autoTitleDeleted val="0"/>
    <c:plotArea>
      <c:layout/>
      <c:barChart>
        <c:barDir val="bar"/>
        <c:grouping val="clustered"/>
        <c:varyColors val="0"/>
        <c:ser>
          <c:idx val="0"/>
          <c:order val="0"/>
          <c:tx>
            <c:strRef>
              <c:f>Hoja7!$R$1:$R$7</c:f>
              <c:strCache>
                <c:ptCount val="7"/>
                <c:pt idx="0">
                  <c:v>Planos </c:v>
                </c:pt>
              </c:strCache>
            </c:strRef>
          </c:tx>
          <c:spPr>
            <a:solidFill>
              <a:srgbClr val="00FFFF"/>
            </a:solidFill>
            <a:ln>
              <a:noFill/>
            </a:ln>
            <a:effectLst/>
          </c:spPr>
          <c:invertIfNegative val="0"/>
          <c:cat>
            <c:strRef>
              <c:f>Hoja7!$Q$8:$Q$18</c:f>
              <c:strCache>
                <c:ptCount val="11"/>
                <c:pt idx="0">
                  <c:v>GIT Permisos y Modificaciones</c:v>
                </c:pt>
                <c:pt idx="1">
                  <c:v>Presidencia </c:v>
                </c:pt>
                <c:pt idx="2">
                  <c:v>GAF Tesorería</c:v>
                </c:pt>
                <c:pt idx="3">
                  <c:v>Vicep. Estructuración </c:v>
                </c:pt>
                <c:pt idx="4">
                  <c:v>GAF Gestión Documental</c:v>
                </c:pt>
                <c:pt idx="5">
                  <c:v>GAF Presupuesto </c:v>
                </c:pt>
                <c:pt idx="6">
                  <c:v>GIT Talento Humano </c:v>
                </c:pt>
                <c:pt idx="7">
                  <c:v>GIT Sancionatorios Contractuales </c:v>
                </c:pt>
                <c:pt idx="8">
                  <c:v>GIT Predial y Jurídico Predial </c:v>
                </c:pt>
                <c:pt idx="9">
                  <c:v>GAF Contabilidad </c:v>
                </c:pt>
                <c:pt idx="10">
                  <c:v>GIT Defensa Judicial </c:v>
                </c:pt>
              </c:strCache>
            </c:strRef>
          </c:cat>
          <c:val>
            <c:numRef>
              <c:f>Hoja7!$R$8:$R$18</c:f>
              <c:numCache>
                <c:formatCode>General</c:formatCode>
                <c:ptCount val="11"/>
                <c:pt idx="0">
                  <c:v>32</c:v>
                </c:pt>
              </c:numCache>
            </c:numRef>
          </c:val>
          <c:extLst>
            <c:ext xmlns:c16="http://schemas.microsoft.com/office/drawing/2014/chart" uri="{C3380CC4-5D6E-409C-BE32-E72D297353CC}">
              <c16:uniqueId val="{00000000-99C4-4187-9E23-8ACB393A9A5B}"/>
            </c:ext>
          </c:extLst>
        </c:ser>
        <c:dLbls>
          <c:showLegendKey val="0"/>
          <c:showVal val="0"/>
          <c:showCatName val="0"/>
          <c:showSerName val="0"/>
          <c:showPercent val="0"/>
          <c:showBubbleSize val="0"/>
        </c:dLbls>
        <c:gapWidth val="182"/>
        <c:axId val="1617385776"/>
        <c:axId val="1613260432"/>
      </c:barChart>
      <c:catAx>
        <c:axId val="1617385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unito ExtraBold" pitchFamily="2" charset="0"/>
                <a:ea typeface="+mn-ea"/>
                <a:cs typeface="+mn-cs"/>
              </a:defRPr>
            </a:pPr>
            <a:endParaRPr lang="es-CO"/>
          </a:p>
        </c:txPr>
        <c:crossAx val="1613260432"/>
        <c:crosses val="autoZero"/>
        <c:auto val="1"/>
        <c:lblAlgn val="ctr"/>
        <c:lblOffset val="100"/>
        <c:noMultiLvlLbl val="0"/>
      </c:catAx>
      <c:valAx>
        <c:axId val="161326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6173857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Nunito ExtraBold" pitchFamily="2" charset="0"/>
              <a:ea typeface="+mn-ea"/>
              <a:cs typeface="+mn-cs"/>
            </a:defRPr>
          </a:pPr>
          <a:endParaRPr lang="es-CO"/>
        </a:p>
      </c:txPr>
    </c:title>
    <c:autoTitleDeleted val="0"/>
    <c:plotArea>
      <c:layout/>
      <c:barChart>
        <c:barDir val="bar"/>
        <c:grouping val="clustered"/>
        <c:varyColors val="0"/>
        <c:ser>
          <c:idx val="0"/>
          <c:order val="0"/>
          <c:tx>
            <c:strRef>
              <c:f>Hoja7!$U$1:$U$3</c:f>
              <c:strCache>
                <c:ptCount val="3"/>
                <c:pt idx="0">
                  <c:v>Electrónico</c:v>
                </c:pt>
              </c:strCache>
            </c:strRef>
          </c:tx>
          <c:spPr>
            <a:solidFill>
              <a:srgbClr val="0070C0"/>
            </a:solidFill>
            <a:ln>
              <a:noFill/>
            </a:ln>
            <a:effectLst/>
          </c:spPr>
          <c:invertIfNegative val="0"/>
          <c:cat>
            <c:strRef>
              <c:f>Hoja7!$T$4:$T$18</c:f>
              <c:strCache>
                <c:ptCount val="15"/>
                <c:pt idx="0">
                  <c:v>Vicep Ejecutiva</c:v>
                </c:pt>
                <c:pt idx="1">
                  <c:v>GIT Asesoria Legal Gestión Contractual 2</c:v>
                </c:pt>
                <c:pt idx="2">
                  <c:v>Vicep Gestión Corporativa </c:v>
                </c:pt>
                <c:pt idx="3">
                  <c:v>GIT Administrativo y Financiero</c:v>
                </c:pt>
                <c:pt idx="4">
                  <c:v>GIT Permisos y Modificaciones</c:v>
                </c:pt>
                <c:pt idx="5">
                  <c:v>Presidencia </c:v>
                </c:pt>
                <c:pt idx="6">
                  <c:v>GAF Tesorería</c:v>
                </c:pt>
                <c:pt idx="7">
                  <c:v>Vicep. Estructuración </c:v>
                </c:pt>
                <c:pt idx="8">
                  <c:v>GAF Gestión Documental</c:v>
                </c:pt>
                <c:pt idx="9">
                  <c:v>GAF Presupuesto </c:v>
                </c:pt>
                <c:pt idx="10">
                  <c:v>GIT Talento Humano </c:v>
                </c:pt>
                <c:pt idx="11">
                  <c:v>GIT Sancionatorios Contractuales </c:v>
                </c:pt>
                <c:pt idx="12">
                  <c:v>GIT Predial y Jurídico Predial </c:v>
                </c:pt>
                <c:pt idx="13">
                  <c:v>GAF Contabilidad </c:v>
                </c:pt>
                <c:pt idx="14">
                  <c:v>GIT Defensa Judicial </c:v>
                </c:pt>
              </c:strCache>
            </c:strRef>
          </c:cat>
          <c:val>
            <c:numRef>
              <c:f>Hoja7!$U$4:$U$18</c:f>
              <c:numCache>
                <c:formatCode>General</c:formatCode>
                <c:ptCount val="15"/>
                <c:pt idx="0">
                  <c:v>1</c:v>
                </c:pt>
                <c:pt idx="2">
                  <c:v>1</c:v>
                </c:pt>
                <c:pt idx="10">
                  <c:v>15</c:v>
                </c:pt>
                <c:pt idx="11">
                  <c:v>10</c:v>
                </c:pt>
              </c:numCache>
            </c:numRef>
          </c:val>
          <c:extLst>
            <c:ext xmlns:c16="http://schemas.microsoft.com/office/drawing/2014/chart" uri="{C3380CC4-5D6E-409C-BE32-E72D297353CC}">
              <c16:uniqueId val="{00000000-2175-4C20-89F8-BC229D3CFDB6}"/>
            </c:ext>
          </c:extLst>
        </c:ser>
        <c:dLbls>
          <c:showLegendKey val="0"/>
          <c:showVal val="0"/>
          <c:showCatName val="0"/>
          <c:showSerName val="0"/>
          <c:showPercent val="0"/>
          <c:showBubbleSize val="0"/>
        </c:dLbls>
        <c:gapWidth val="182"/>
        <c:axId val="1462581200"/>
        <c:axId val="1610204864"/>
      </c:barChart>
      <c:catAx>
        <c:axId val="1462581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unito ExtraBold" pitchFamily="2" charset="0"/>
                <a:ea typeface="+mn-ea"/>
                <a:cs typeface="+mn-cs"/>
              </a:defRPr>
            </a:pPr>
            <a:endParaRPr lang="es-CO"/>
          </a:p>
        </c:txPr>
        <c:crossAx val="1610204864"/>
        <c:crosses val="autoZero"/>
        <c:auto val="1"/>
        <c:lblAlgn val="ctr"/>
        <c:lblOffset val="100"/>
        <c:noMultiLvlLbl val="0"/>
      </c:catAx>
      <c:valAx>
        <c:axId val="1610204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462581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B0731-BEA5-4358-8B50-1259C1C185DE}" type="datetimeFigureOut">
              <a:rPr lang="es-CO" smtClean="0"/>
              <a:t>20/03/2024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42E76-8540-4B1A-A994-215C175E7FF4}" type="slidenum">
              <a:rPr lang="es-CO" smtClean="0"/>
              <a:t>‹Nº›</a:t>
            </a:fld>
            <a:endParaRPr lang="es-CO"/>
          </a:p>
        </p:txBody>
      </p:sp>
    </p:spTree>
    <p:extLst>
      <p:ext uri="{BB962C8B-B14F-4D97-AF65-F5344CB8AC3E}">
        <p14:creationId xmlns:p14="http://schemas.microsoft.com/office/powerpoint/2010/main" val="1141437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6EA79BE-5038-424C-A6C1-00D4146D65B5}" type="slidenum">
              <a:rPr lang="es-CO" smtClean="0"/>
              <a:t>4</a:t>
            </a:fld>
            <a:endParaRPr lang="es-CO"/>
          </a:p>
        </p:txBody>
      </p:sp>
    </p:spTree>
    <p:extLst>
      <p:ext uri="{BB962C8B-B14F-4D97-AF65-F5344CB8AC3E}">
        <p14:creationId xmlns:p14="http://schemas.microsoft.com/office/powerpoint/2010/main" val="238652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E8991-C366-5870-F39D-56EC3CC7CE9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50C34427-F0C8-20A2-9C50-C748431566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C1A31D8-15E4-7CDE-1EFE-E6B944242E5A}"/>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5" name="Marcador de pie de página 4">
            <a:extLst>
              <a:ext uri="{FF2B5EF4-FFF2-40B4-BE49-F238E27FC236}">
                <a16:creationId xmlns:a16="http://schemas.microsoft.com/office/drawing/2014/main" id="{D9694371-EBE3-E69D-8044-702EFEC9675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964D675-5CB9-E006-B014-51C057035F52}"/>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57439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4617C-C9C1-1D10-5980-C0033F41064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53D4F2C-F912-B9B6-3DE9-ADB634F2A75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6F12A90-6CDD-6378-A425-3C94886F61C6}"/>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5" name="Marcador de pie de página 4">
            <a:extLst>
              <a:ext uri="{FF2B5EF4-FFF2-40B4-BE49-F238E27FC236}">
                <a16:creationId xmlns:a16="http://schemas.microsoft.com/office/drawing/2014/main" id="{BDA38A2F-F925-4F68-0AEE-3CB8752186D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E3C7F41-859A-2A66-3A7A-A5C6688C1DC8}"/>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298255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B0AA94-233B-504A-AA24-39FED10070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82AA509-4E13-95AB-A814-F4D93F5FEF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40AB5EE-4DF9-53C5-A25A-8B18F08EAAEB}"/>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5" name="Marcador de pie de página 4">
            <a:extLst>
              <a:ext uri="{FF2B5EF4-FFF2-40B4-BE49-F238E27FC236}">
                <a16:creationId xmlns:a16="http://schemas.microsoft.com/office/drawing/2014/main" id="{A1DA4466-E5A9-2821-8694-5B762E0898E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8FFDC72-F442-E949-43C6-9D94D0360073}"/>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3894954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8FD7526-619F-BD7B-CB5E-0F5C9F4B9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860" cy="6858000"/>
          </a:xfrm>
          <a:prstGeom prst="rect">
            <a:avLst/>
          </a:prstGeom>
        </p:spPr>
      </p:pic>
    </p:spTree>
    <p:extLst>
      <p:ext uri="{BB962C8B-B14F-4D97-AF65-F5344CB8AC3E}">
        <p14:creationId xmlns:p14="http://schemas.microsoft.com/office/powerpoint/2010/main" val="326151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340AE20-2AA5-B9DE-5713-5CA18A861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100"/>
            <a:ext cx="12191733" cy="6858149"/>
          </a:xfrm>
          <a:prstGeom prst="rect">
            <a:avLst/>
          </a:prstGeom>
        </p:spPr>
      </p:pic>
      <p:sp>
        <p:nvSpPr>
          <p:cNvPr id="7" name="Título 3">
            <a:extLst>
              <a:ext uri="{FF2B5EF4-FFF2-40B4-BE49-F238E27FC236}">
                <a16:creationId xmlns:a16="http://schemas.microsoft.com/office/drawing/2014/main" id="{3F1BF8D3-BB40-7DD9-6710-A634566F34B4}"/>
              </a:ext>
            </a:extLst>
          </p:cNvPr>
          <p:cNvSpPr>
            <a:spLocks noGrp="1"/>
          </p:cNvSpPr>
          <p:nvPr>
            <p:ph type="ctrTitle"/>
          </p:nvPr>
        </p:nvSpPr>
        <p:spPr>
          <a:xfrm>
            <a:off x="477672" y="3165085"/>
            <a:ext cx="8560904" cy="746194"/>
          </a:xfrm>
        </p:spPr>
        <p:txBody>
          <a:bodyPr>
            <a:normAutofit fontScale="90000"/>
          </a:bodyPr>
          <a:lstStyle/>
          <a:p>
            <a:r>
              <a:rPr lang="es-CO" sz="4800" b="1">
                <a:solidFill>
                  <a:schemeClr val="bg1"/>
                </a:solidFill>
              </a:rPr>
              <a:t>Título de la presentación</a:t>
            </a:r>
          </a:p>
        </p:txBody>
      </p:sp>
    </p:spTree>
    <p:extLst>
      <p:ext uri="{BB962C8B-B14F-4D97-AF65-F5344CB8AC3E}">
        <p14:creationId xmlns:p14="http://schemas.microsoft.com/office/powerpoint/2010/main" val="335129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B9C4D-5BDD-4529-BDFB-87CC82F2E9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A0FCA09-9DDD-267E-17E4-80CFE60E790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14F8A20-281B-C808-3877-7FFB455BC45D}"/>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5" name="Marcador de pie de página 4">
            <a:extLst>
              <a:ext uri="{FF2B5EF4-FFF2-40B4-BE49-F238E27FC236}">
                <a16:creationId xmlns:a16="http://schemas.microsoft.com/office/drawing/2014/main" id="{6EC4D1F9-92D1-3CA0-7335-658656901A0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710E07B-9B9F-2197-F977-B90F65C7CA75}"/>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126150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FF3772-1B9F-1890-57A4-7D41EEAE2F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66444B8-065D-10FC-567A-057C1DE11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22DD345-A472-4493-BDC7-6C80FF7A14A6}"/>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5" name="Marcador de pie de página 4">
            <a:extLst>
              <a:ext uri="{FF2B5EF4-FFF2-40B4-BE49-F238E27FC236}">
                <a16:creationId xmlns:a16="http://schemas.microsoft.com/office/drawing/2014/main" id="{191AE457-D7B4-06A3-CE69-11987B0D2A2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A4B377F-76D2-83DB-4980-240802D1BE13}"/>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7995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E755E7-5478-19EA-25C1-6DABF9BA94B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CF4347F-7A7A-48D8-D88E-707526E778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2788851E-67FB-E513-B846-624E796872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A69EBAA7-9BD5-9B19-1501-B96EAEFEC5CC}"/>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6" name="Marcador de pie de página 5">
            <a:extLst>
              <a:ext uri="{FF2B5EF4-FFF2-40B4-BE49-F238E27FC236}">
                <a16:creationId xmlns:a16="http://schemas.microsoft.com/office/drawing/2014/main" id="{018E3601-5F50-1B4C-40EF-C2A46BF4D9E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CB56948-B94E-EADA-96E3-3AA9F172DC5D}"/>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224371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F3A89-2F65-3720-1982-3250D615312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ACF2322-1C11-40AD-C915-7B6E13282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547D8BA-721E-F420-7FE5-CB0F926122F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6B88C81-979E-8D42-627B-1DBB4D6AF3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C10F32D-5199-443B-4054-74C34E70E88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3771114A-E006-BABC-2E15-C11F07D22FEF}"/>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8" name="Marcador de pie de página 7">
            <a:extLst>
              <a:ext uri="{FF2B5EF4-FFF2-40B4-BE49-F238E27FC236}">
                <a16:creationId xmlns:a16="http://schemas.microsoft.com/office/drawing/2014/main" id="{41AF038C-39F2-49FD-5383-5F8BA799E13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42C7E40-0FC3-F1DF-F2C5-89134A826CCC}"/>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133695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FC4F98-2811-C3D8-F21A-F9C51DAF279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D5FE94D-E613-13B3-25B0-6132AFA16D4E}"/>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4" name="Marcador de pie de página 3">
            <a:extLst>
              <a:ext uri="{FF2B5EF4-FFF2-40B4-BE49-F238E27FC236}">
                <a16:creationId xmlns:a16="http://schemas.microsoft.com/office/drawing/2014/main" id="{0628F893-1655-8EA2-37BA-94E6637F2F43}"/>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C520435A-1521-6066-B45C-79B2230691E1}"/>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167715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388B135-15B1-802C-9F1C-4686D8DC9A37}"/>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3" name="Marcador de pie de página 2">
            <a:extLst>
              <a:ext uri="{FF2B5EF4-FFF2-40B4-BE49-F238E27FC236}">
                <a16:creationId xmlns:a16="http://schemas.microsoft.com/office/drawing/2014/main" id="{9EFBBAE7-D35E-889A-1213-A2610FB4F3F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3D0909C7-1E8D-1FFB-A440-B9BEB09FE977}"/>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318845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102A4-09F0-D638-BD86-FC62CA43771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3DABD3-274C-0254-CCEF-DD1C146977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1BCEA49-DE82-5C08-E2D8-E82D233A8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835763-C771-B878-0D99-7346ACCD48A0}"/>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6" name="Marcador de pie de página 5">
            <a:extLst>
              <a:ext uri="{FF2B5EF4-FFF2-40B4-BE49-F238E27FC236}">
                <a16:creationId xmlns:a16="http://schemas.microsoft.com/office/drawing/2014/main" id="{0F4BE9BE-F92A-8884-8492-066618CA8B9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7089B23-610E-AB9C-B666-2163D269111C}"/>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163895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703D4-51B5-25A1-9233-834F7290EB5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838AAE5C-9A8C-131D-5DDF-0B18013FA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F951269-0A9B-0C7A-0931-044BA6ACE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F790C3-9ABF-BD7B-CBBD-57428C826228}"/>
              </a:ext>
            </a:extLst>
          </p:cNvPr>
          <p:cNvSpPr>
            <a:spLocks noGrp="1"/>
          </p:cNvSpPr>
          <p:nvPr>
            <p:ph type="dt" sz="half" idx="10"/>
          </p:nvPr>
        </p:nvSpPr>
        <p:spPr/>
        <p:txBody>
          <a:bodyPr/>
          <a:lstStyle/>
          <a:p>
            <a:fld id="{6BAD2CA0-BE0D-47B0-99ED-C646B34FDAD0}" type="datetimeFigureOut">
              <a:rPr lang="es-CO" smtClean="0"/>
              <a:t>20/03/2024</a:t>
            </a:fld>
            <a:endParaRPr lang="es-CO"/>
          </a:p>
        </p:txBody>
      </p:sp>
      <p:sp>
        <p:nvSpPr>
          <p:cNvPr id="6" name="Marcador de pie de página 5">
            <a:extLst>
              <a:ext uri="{FF2B5EF4-FFF2-40B4-BE49-F238E27FC236}">
                <a16:creationId xmlns:a16="http://schemas.microsoft.com/office/drawing/2014/main" id="{DD4FB618-8960-F41B-383E-F395DD6086F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8F80BEC-A150-E468-292C-196D025DBDE0}"/>
              </a:ext>
            </a:extLst>
          </p:cNvPr>
          <p:cNvSpPr>
            <a:spLocks noGrp="1"/>
          </p:cNvSpPr>
          <p:nvPr>
            <p:ph type="sldNum" sz="quarter" idx="12"/>
          </p:nvPr>
        </p:nvSpPr>
        <p:spPr/>
        <p:txBody>
          <a:bodyPr/>
          <a:lstStyle/>
          <a:p>
            <a:fld id="{69B8E4CC-E811-4346-8D77-B6413F28D998}" type="slidenum">
              <a:rPr lang="es-CO" smtClean="0"/>
              <a:t>‹Nº›</a:t>
            </a:fld>
            <a:endParaRPr lang="es-CO"/>
          </a:p>
        </p:txBody>
      </p:sp>
    </p:spTree>
    <p:extLst>
      <p:ext uri="{BB962C8B-B14F-4D97-AF65-F5344CB8AC3E}">
        <p14:creationId xmlns:p14="http://schemas.microsoft.com/office/powerpoint/2010/main" val="35004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54DB7-FB26-CB50-36ED-F3585606AD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ADB8E20-CF92-C30E-864A-617B1EAB6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6B59E9C-5057-1C4E-0838-9C59690F7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D2CA0-BE0D-47B0-99ED-C646B34FDAD0}" type="datetimeFigureOut">
              <a:rPr lang="es-CO" smtClean="0"/>
              <a:t>20/03/2024</a:t>
            </a:fld>
            <a:endParaRPr lang="es-CO"/>
          </a:p>
        </p:txBody>
      </p:sp>
      <p:sp>
        <p:nvSpPr>
          <p:cNvPr id="5" name="Marcador de pie de página 4">
            <a:extLst>
              <a:ext uri="{FF2B5EF4-FFF2-40B4-BE49-F238E27FC236}">
                <a16:creationId xmlns:a16="http://schemas.microsoft.com/office/drawing/2014/main" id="{D6A2DFD4-55C0-5B8D-75F2-87D800EAE3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4F7A57D-371F-FA74-F00A-AB7287B05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8E4CC-E811-4346-8D77-B6413F28D998}" type="slidenum">
              <a:rPr lang="es-CO" smtClean="0"/>
              <a:t>‹Nº›</a:t>
            </a:fld>
            <a:endParaRPr lang="es-CO"/>
          </a:p>
        </p:txBody>
      </p:sp>
    </p:spTree>
    <p:extLst>
      <p:ext uri="{BB962C8B-B14F-4D97-AF65-F5344CB8AC3E}">
        <p14:creationId xmlns:p14="http://schemas.microsoft.com/office/powerpoint/2010/main" val="2318573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09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0CD8A90F-8109-39B8-C967-B6E35ECE64B5}"/>
              </a:ext>
            </a:extLst>
          </p:cNvPr>
          <p:cNvSpPr/>
          <p:nvPr/>
        </p:nvSpPr>
        <p:spPr>
          <a:xfrm>
            <a:off x="755374" y="1532330"/>
            <a:ext cx="10575236" cy="5071116"/>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BF06130C-8C28-DD49-FACB-A7EEDCF10176}"/>
              </a:ext>
            </a:extLst>
          </p:cNvPr>
          <p:cNvSpPr txBox="1"/>
          <p:nvPr/>
        </p:nvSpPr>
        <p:spPr>
          <a:xfrm>
            <a:off x="1693572" y="1771199"/>
            <a:ext cx="9368525" cy="4247317"/>
          </a:xfrm>
          <a:prstGeom prst="rect">
            <a:avLst/>
          </a:prstGeom>
          <a:noFill/>
        </p:spPr>
        <p:txBody>
          <a:bodyPr wrap="square" rtlCol="0">
            <a:spAutoFit/>
          </a:bodyPr>
          <a:lstStyle/>
          <a:p>
            <a:r>
              <a:rPr lang="es-CO" dirty="0">
                <a:solidFill>
                  <a:srgbClr val="00CAB0"/>
                </a:solidFill>
                <a:latin typeface="Nunito Black" pitchFamily="2" charset="0"/>
              </a:rPr>
              <a:t>Actividades por ejecutar:</a:t>
            </a:r>
          </a:p>
          <a:p>
            <a:endParaRPr lang="es-CO" sz="1400" dirty="0">
              <a:latin typeface="Nunito Black" pitchFamily="2" charset="0"/>
            </a:endParaRPr>
          </a:p>
          <a:p>
            <a:r>
              <a:rPr lang="es-CO" sz="1400" dirty="0">
                <a:latin typeface="Nunito Black" pitchFamily="2" charset="0"/>
              </a:rPr>
              <a:t>Actualizar las tablas de retención documental del INCO y ANI.</a:t>
            </a:r>
            <a:br>
              <a:rPr lang="es-CO" sz="1400" dirty="0">
                <a:latin typeface="Nunito Medium" pitchFamily="2" charset="0"/>
              </a:rPr>
            </a:br>
            <a:endParaRPr lang="es-CO" sz="1400" dirty="0">
              <a:latin typeface="Nunito Medium" pitchFamily="2" charset="0"/>
            </a:endParaRPr>
          </a:p>
          <a:p>
            <a:r>
              <a:rPr lang="es-CO" sz="1400" dirty="0">
                <a:latin typeface="Nunito Black" pitchFamily="2" charset="0"/>
              </a:rPr>
              <a:t>Continuar con la organización de 77.000 planos aprox.</a:t>
            </a:r>
            <a:br>
              <a:rPr lang="es-CO" sz="1400" dirty="0">
                <a:latin typeface="Nunito Medium" pitchFamily="2" charset="0"/>
              </a:rPr>
            </a:br>
            <a:endParaRPr lang="es-CO" sz="1400" dirty="0">
              <a:latin typeface="Nunito Medium" pitchFamily="2" charset="0"/>
            </a:endParaRPr>
          </a:p>
          <a:p>
            <a:r>
              <a:rPr lang="es-CO" sz="1400" dirty="0">
                <a:latin typeface="Nunito Black" pitchFamily="2" charset="0"/>
              </a:rPr>
              <a:t>Cumplir con el cronograma de transferencias documentales.</a:t>
            </a:r>
          </a:p>
          <a:p>
            <a:endParaRPr lang="es-CO" sz="1400" dirty="0">
              <a:latin typeface="Nunito Medium" pitchFamily="2" charset="0"/>
            </a:endParaRPr>
          </a:p>
          <a:p>
            <a:r>
              <a:rPr lang="es-CO" sz="1400" dirty="0">
                <a:latin typeface="Nunito Black" pitchFamily="2" charset="0"/>
              </a:rPr>
              <a:t>Realizar el diagnóstico </a:t>
            </a:r>
            <a:r>
              <a:rPr lang="es-CO" sz="1400" dirty="0">
                <a:latin typeface="Nunito Medium" pitchFamily="2" charset="0"/>
              </a:rPr>
              <a:t>de planos con deterioro biológico.</a:t>
            </a:r>
            <a:br>
              <a:rPr lang="es-CO" sz="1400" dirty="0">
                <a:latin typeface="Nunito Medium" pitchFamily="2" charset="0"/>
              </a:rPr>
            </a:br>
            <a:endParaRPr lang="es-CO" sz="1400" dirty="0">
              <a:latin typeface="Nunito Medium" pitchFamily="2" charset="0"/>
            </a:endParaRPr>
          </a:p>
          <a:p>
            <a:r>
              <a:rPr lang="es-ES" sz="1400" dirty="0">
                <a:latin typeface="Nunito Black" pitchFamily="2" charset="0"/>
              </a:rPr>
              <a:t>Digitalizar más de 3.000 expedientes prediales </a:t>
            </a:r>
            <a:r>
              <a:rPr lang="es-ES" sz="1400" dirty="0">
                <a:latin typeface="Nunito Medium" pitchFamily="2" charset="0"/>
              </a:rPr>
              <a:t>por solicitud de la Contraloría General de la República.</a:t>
            </a:r>
          </a:p>
          <a:p>
            <a:endParaRPr lang="es-ES" sz="1400" dirty="0">
              <a:latin typeface="Nunito Medium" pitchFamily="2" charset="0"/>
            </a:endParaRPr>
          </a:p>
          <a:p>
            <a:r>
              <a:rPr lang="es-CO" sz="1400" dirty="0">
                <a:latin typeface="Nunito Medium" pitchFamily="2" charset="0"/>
              </a:rPr>
              <a:t>Continuar el proceso para </a:t>
            </a:r>
            <a:r>
              <a:rPr lang="es-CO" sz="1400" dirty="0">
                <a:latin typeface="Nunito Black" pitchFamily="2" charset="0"/>
              </a:rPr>
              <a:t>realizar la trasferencia segundaria al Archivo General de la Nación.</a:t>
            </a:r>
          </a:p>
          <a:p>
            <a:endParaRPr lang="es-CO" sz="1400" dirty="0">
              <a:latin typeface="Nunito Medium" pitchFamily="2" charset="0"/>
            </a:endParaRPr>
          </a:p>
          <a:p>
            <a:r>
              <a:rPr lang="es-ES" sz="1400" dirty="0">
                <a:latin typeface="Nunito Black" pitchFamily="2" charset="0"/>
              </a:rPr>
              <a:t>Migrar la información ubicada en más de 35.000 medios magnéticos </a:t>
            </a:r>
            <a:r>
              <a:rPr lang="es-ES" sz="1400" dirty="0">
                <a:latin typeface="Nunito Medium" pitchFamily="2" charset="0"/>
              </a:rPr>
              <a:t>conforme la normatividad archivística.</a:t>
            </a:r>
            <a:br>
              <a:rPr lang="es-ES" sz="1400" dirty="0">
                <a:latin typeface="Nunito Medium" pitchFamily="2" charset="0"/>
              </a:rPr>
            </a:br>
            <a:endParaRPr lang="es-ES" sz="1400" dirty="0">
              <a:latin typeface="Nunito Medium" pitchFamily="2" charset="0"/>
            </a:endParaRPr>
          </a:p>
          <a:p>
            <a:r>
              <a:rPr lang="es-MX" sz="1400" dirty="0">
                <a:latin typeface="Nunito Black" pitchFamily="2" charset="0"/>
              </a:rPr>
              <a:t>Actualizar la circular para las reversiones de archivo una vez terminados los contratos . </a:t>
            </a:r>
          </a:p>
          <a:p>
            <a:endParaRPr lang="es-MX" sz="1400" dirty="0">
              <a:latin typeface="Nunito Black" pitchFamily="2" charset="0"/>
            </a:endParaRPr>
          </a:p>
          <a:p>
            <a:r>
              <a:rPr lang="es-CO" sz="1400" dirty="0">
                <a:latin typeface="Nunito Black" pitchFamily="2" charset="0"/>
              </a:rPr>
              <a:t>Implementar el Sistema de Gestión de documentos electrónicos de archivo SGDEA.</a:t>
            </a:r>
            <a:endParaRPr lang="es-CO" sz="1400" dirty="0">
              <a:latin typeface="Nunito Medium" pitchFamily="2" charset="0"/>
            </a:endParaRPr>
          </a:p>
        </p:txBody>
      </p:sp>
      <p:sp>
        <p:nvSpPr>
          <p:cNvPr id="5" name="CuadroTexto 4">
            <a:extLst>
              <a:ext uri="{FF2B5EF4-FFF2-40B4-BE49-F238E27FC236}">
                <a16:creationId xmlns:a16="http://schemas.microsoft.com/office/drawing/2014/main" id="{CC9AE00E-9D36-B0AA-D8A8-820D4D3FB0C3}"/>
              </a:ext>
            </a:extLst>
          </p:cNvPr>
          <p:cNvSpPr txBox="1"/>
          <p:nvPr/>
        </p:nvSpPr>
        <p:spPr>
          <a:xfrm>
            <a:off x="244375" y="1008919"/>
            <a:ext cx="11218755" cy="515526"/>
          </a:xfrm>
          <a:prstGeom prst="rect">
            <a:avLst/>
          </a:prstGeom>
          <a:noFill/>
        </p:spPr>
        <p:txBody>
          <a:bodyPr wrap="square" rtlCol="0">
            <a:spAutoFit/>
          </a:bodyPr>
          <a:lstStyle/>
          <a:p>
            <a:pPr marL="126997" defTabSz="1219170">
              <a:lnSpc>
                <a:spcPts val="3200"/>
              </a:lnSpc>
              <a:spcBef>
                <a:spcPts val="600"/>
              </a:spcBef>
              <a:buClr>
                <a:srgbClr val="0054BC"/>
              </a:buClr>
              <a:buSzPts val="2100"/>
              <a:defRPr/>
            </a:pPr>
            <a:r>
              <a:rPr lang="es-CO" sz="3000" b="1" kern="0" dirty="0">
                <a:solidFill>
                  <a:srgbClr val="00CAB0"/>
                </a:solidFill>
                <a:latin typeface="Nunito Black" pitchFamily="2" charset="0"/>
                <a:cs typeface="Arial"/>
                <a:sym typeface="Work Sans"/>
              </a:rPr>
              <a:t>Resumen actividades pendientes para la vigencia 2024</a:t>
            </a:r>
          </a:p>
        </p:txBody>
      </p:sp>
      <p:sp>
        <p:nvSpPr>
          <p:cNvPr id="7" name="Rectángulo: esquinas redondeadas 6">
            <a:extLst>
              <a:ext uri="{FF2B5EF4-FFF2-40B4-BE49-F238E27FC236}">
                <a16:creationId xmlns:a16="http://schemas.microsoft.com/office/drawing/2014/main" id="{4430C228-B186-E60F-5957-E81529DD01B2}"/>
              </a:ext>
            </a:extLst>
          </p:cNvPr>
          <p:cNvSpPr/>
          <p:nvPr/>
        </p:nvSpPr>
        <p:spPr>
          <a:xfrm>
            <a:off x="1327288" y="2250962"/>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7AF9887D-6A93-A4C5-88AB-BB76444F7425}"/>
              </a:ext>
            </a:extLst>
          </p:cNvPr>
          <p:cNvSpPr/>
          <p:nvPr/>
        </p:nvSpPr>
        <p:spPr>
          <a:xfrm>
            <a:off x="1327288" y="2674936"/>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D7097FFF-FADB-8BF2-8909-6EA41D05D2D2}"/>
              </a:ext>
            </a:extLst>
          </p:cNvPr>
          <p:cNvSpPr/>
          <p:nvPr/>
        </p:nvSpPr>
        <p:spPr>
          <a:xfrm>
            <a:off x="1327288" y="3098910"/>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355B3309-2EF5-7AC9-F955-8718F1B04CDE}"/>
              </a:ext>
            </a:extLst>
          </p:cNvPr>
          <p:cNvSpPr/>
          <p:nvPr/>
        </p:nvSpPr>
        <p:spPr>
          <a:xfrm>
            <a:off x="1327288" y="3522884"/>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515959D5-9F2D-C51E-B07F-F4DA1B19DB36}"/>
              </a:ext>
            </a:extLst>
          </p:cNvPr>
          <p:cNvSpPr/>
          <p:nvPr/>
        </p:nvSpPr>
        <p:spPr>
          <a:xfrm>
            <a:off x="1327288" y="3946858"/>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543B14CD-1EDE-AB7F-7B62-395029FB5856}"/>
              </a:ext>
            </a:extLst>
          </p:cNvPr>
          <p:cNvSpPr/>
          <p:nvPr/>
        </p:nvSpPr>
        <p:spPr>
          <a:xfrm>
            <a:off x="1327288" y="4370832"/>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AC994E27-FAB0-C3CE-7A43-63EC38A6016F}"/>
              </a:ext>
            </a:extLst>
          </p:cNvPr>
          <p:cNvSpPr/>
          <p:nvPr/>
        </p:nvSpPr>
        <p:spPr>
          <a:xfrm>
            <a:off x="1327288" y="4794806"/>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48D7E848-B2C6-A904-3FFA-CBDABED97CCB}"/>
              </a:ext>
            </a:extLst>
          </p:cNvPr>
          <p:cNvSpPr/>
          <p:nvPr/>
        </p:nvSpPr>
        <p:spPr>
          <a:xfrm>
            <a:off x="1327288" y="5223654"/>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CE5D8BB9-CC99-1198-DC45-D182A359FE04}"/>
              </a:ext>
            </a:extLst>
          </p:cNvPr>
          <p:cNvSpPr/>
          <p:nvPr/>
        </p:nvSpPr>
        <p:spPr>
          <a:xfrm>
            <a:off x="1327288" y="5704781"/>
            <a:ext cx="226376" cy="222274"/>
          </a:xfrm>
          <a:prstGeom prst="roundRect">
            <a:avLst/>
          </a:prstGeom>
          <a:solidFill>
            <a:schemeClr val="bg1"/>
          </a:solidFill>
          <a:ln w="28575">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93185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FE3C8FC-E1F5-6566-3015-D6D3CB910F63}"/>
              </a:ext>
            </a:extLst>
          </p:cNvPr>
          <p:cNvSpPr/>
          <p:nvPr/>
        </p:nvSpPr>
        <p:spPr>
          <a:xfrm>
            <a:off x="666172" y="4889501"/>
            <a:ext cx="3555824" cy="1536700"/>
          </a:xfrm>
          <a:prstGeom prst="rect">
            <a:avLst/>
          </a:prstGeom>
          <a:solidFill>
            <a:srgbClr val="E7F9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9C90442D-5424-66E6-A893-AF9B073BEEAF}"/>
              </a:ext>
            </a:extLst>
          </p:cNvPr>
          <p:cNvSpPr txBox="1"/>
          <p:nvPr/>
        </p:nvSpPr>
        <p:spPr>
          <a:xfrm>
            <a:off x="484884" y="2689514"/>
            <a:ext cx="3256603" cy="3293209"/>
          </a:xfrm>
          <a:prstGeom prst="rect">
            <a:avLst/>
          </a:prstGeom>
          <a:noFill/>
        </p:spPr>
        <p:txBody>
          <a:bodyPr wrap="square" rtlCol="0">
            <a:spAutoFit/>
          </a:bodyPr>
          <a:lstStyle/>
          <a:p>
            <a:r>
              <a:rPr lang="es-CO" sz="1600" dirty="0">
                <a:latin typeface="Nunito ExtraBold" pitchFamily="2" charset="0"/>
              </a:rPr>
              <a:t>Se estima que para los próximos 5 años se van a recibir aproximadamente 35.000 cajas de archivos de reversión de los concesionarios e interventorías, la bodega actual no tiene la capacidad para ello, cuando se contrató </a:t>
            </a:r>
            <a:br>
              <a:rPr lang="es-CO" sz="1600" dirty="0">
                <a:latin typeface="Nunito ExtraBold" pitchFamily="2" charset="0"/>
              </a:rPr>
            </a:br>
            <a:r>
              <a:rPr lang="es-CO" sz="1600" dirty="0">
                <a:latin typeface="Nunito ExtraBold" pitchFamily="2" charset="0"/>
              </a:rPr>
              <a:t>se tenía proyectado un crecimiento de 5.000 cajas. </a:t>
            </a:r>
          </a:p>
          <a:p>
            <a:endParaRPr lang="es-CO" sz="1600" dirty="0">
              <a:latin typeface="Nunito" pitchFamily="2" charset="0"/>
            </a:endParaRPr>
          </a:p>
          <a:p>
            <a:r>
              <a:rPr lang="es-CO" sz="1600" dirty="0">
                <a:latin typeface="Nunito" pitchFamily="2" charset="0"/>
              </a:rPr>
              <a:t>Se están buscando alternativas de solución.</a:t>
            </a:r>
          </a:p>
        </p:txBody>
      </p:sp>
      <p:sp>
        <p:nvSpPr>
          <p:cNvPr id="2" name="CuadroTexto 1">
            <a:extLst>
              <a:ext uri="{FF2B5EF4-FFF2-40B4-BE49-F238E27FC236}">
                <a16:creationId xmlns:a16="http://schemas.microsoft.com/office/drawing/2014/main" id="{8DEF305C-37FD-EC6B-B167-5EF9D575339C}"/>
              </a:ext>
            </a:extLst>
          </p:cNvPr>
          <p:cNvSpPr txBox="1"/>
          <p:nvPr/>
        </p:nvSpPr>
        <p:spPr>
          <a:xfrm>
            <a:off x="265586" y="999823"/>
            <a:ext cx="3555824" cy="1273426"/>
          </a:xfrm>
          <a:prstGeom prst="rect">
            <a:avLst/>
          </a:prstGeom>
          <a:noFill/>
        </p:spPr>
        <p:txBody>
          <a:bodyPr wrap="square" rtlCol="0">
            <a:spAutoFit/>
          </a:bodyPr>
          <a:lstStyle/>
          <a:p>
            <a:pPr marL="126997" defTabSz="1219170">
              <a:lnSpc>
                <a:spcPts val="3000"/>
              </a:lnSpc>
              <a:spcBef>
                <a:spcPts val="600"/>
              </a:spcBef>
              <a:buClr>
                <a:srgbClr val="0054BC"/>
              </a:buClr>
              <a:buSzPts val="2100"/>
              <a:defRPr/>
            </a:pPr>
            <a:r>
              <a:rPr lang="es-CO" sz="3200" b="1" kern="0" dirty="0">
                <a:solidFill>
                  <a:srgbClr val="00CAB0"/>
                </a:solidFill>
                <a:latin typeface="Nunito Black" pitchFamily="2" charset="0"/>
                <a:cs typeface="Arial"/>
                <a:sym typeface="Work Sans"/>
              </a:rPr>
              <a:t>Bodega y capacidad de almacenamiento</a:t>
            </a:r>
          </a:p>
        </p:txBody>
      </p:sp>
      <p:pic>
        <p:nvPicPr>
          <p:cNvPr id="3" name="Imagen 2" descr="Imagen que contiene edificio, plataforma, tren, carril&#10;&#10;Descripción generada automáticamente">
            <a:extLst>
              <a:ext uri="{FF2B5EF4-FFF2-40B4-BE49-F238E27FC236}">
                <a16:creationId xmlns:a16="http://schemas.microsoft.com/office/drawing/2014/main" id="{1258BED4-3D3F-C5A1-9E56-382D164D8E0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contrast="19000"/>
                    </a14:imgEffect>
                  </a14:imgLayer>
                </a14:imgProps>
              </a:ext>
              <a:ext uri="{28A0092B-C50C-407E-A947-70E740481C1C}">
                <a14:useLocalDpi xmlns:a14="http://schemas.microsoft.com/office/drawing/2010/main" val="0"/>
              </a:ext>
            </a:extLst>
          </a:blip>
          <a:srcRect t="8230" b="9812"/>
          <a:stretch/>
        </p:blipFill>
        <p:spPr>
          <a:xfrm>
            <a:off x="4523143" y="936832"/>
            <a:ext cx="3791870" cy="5527468"/>
          </a:xfrm>
          <a:prstGeom prst="rect">
            <a:avLst/>
          </a:prstGeom>
        </p:spPr>
      </p:pic>
      <p:pic>
        <p:nvPicPr>
          <p:cNvPr id="4" name="Imagen 3" descr="Un hombre parado enfrente de una pantalla&#10;&#10;Descripción generada automáticamente con confianza media">
            <a:extLst>
              <a:ext uri="{FF2B5EF4-FFF2-40B4-BE49-F238E27FC236}">
                <a16:creationId xmlns:a16="http://schemas.microsoft.com/office/drawing/2014/main" id="{F9E02A64-82F5-2B17-3C11-48AB0857A83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9000" contrast="-24000"/>
                    </a14:imgEffect>
                  </a14:imgLayer>
                </a14:imgProps>
              </a:ext>
              <a:ext uri="{28A0092B-C50C-407E-A947-70E740481C1C}">
                <a14:useLocalDpi xmlns:a14="http://schemas.microsoft.com/office/drawing/2010/main" val="0"/>
              </a:ext>
            </a:extLst>
          </a:blip>
          <a:srcRect t="13629" b="21674"/>
          <a:stretch/>
        </p:blipFill>
        <p:spPr>
          <a:xfrm>
            <a:off x="8496301" y="936832"/>
            <a:ext cx="3356532" cy="4463844"/>
          </a:xfrm>
          <a:prstGeom prst="rect">
            <a:avLst/>
          </a:prstGeom>
        </p:spPr>
      </p:pic>
      <p:sp>
        <p:nvSpPr>
          <p:cNvPr id="6" name="CuadroTexto 5">
            <a:extLst>
              <a:ext uri="{FF2B5EF4-FFF2-40B4-BE49-F238E27FC236}">
                <a16:creationId xmlns:a16="http://schemas.microsoft.com/office/drawing/2014/main" id="{E344AD0D-05A7-0A20-505F-19BB46982167}"/>
              </a:ext>
            </a:extLst>
          </p:cNvPr>
          <p:cNvSpPr txBox="1"/>
          <p:nvPr/>
        </p:nvSpPr>
        <p:spPr>
          <a:xfrm>
            <a:off x="8662077" y="5521058"/>
            <a:ext cx="2013786" cy="461665"/>
          </a:xfrm>
          <a:prstGeom prst="rect">
            <a:avLst/>
          </a:prstGeom>
          <a:noFill/>
        </p:spPr>
        <p:txBody>
          <a:bodyPr wrap="square" rtlCol="0">
            <a:spAutoFit/>
          </a:bodyPr>
          <a:lstStyle/>
          <a:p>
            <a:r>
              <a:rPr lang="es-CO" sz="1200" dirty="0" err="1">
                <a:latin typeface="Nunito" pitchFamily="2" charset="0"/>
              </a:rPr>
              <a:t>Datalogger</a:t>
            </a:r>
            <a:r>
              <a:rPr lang="es-CO" sz="1200" dirty="0">
                <a:latin typeface="Nunito" pitchFamily="2" charset="0"/>
              </a:rPr>
              <a:t> – cuarto </a:t>
            </a:r>
            <a:br>
              <a:rPr lang="es-CO" sz="1200" dirty="0">
                <a:latin typeface="Nunito" pitchFamily="2" charset="0"/>
              </a:rPr>
            </a:br>
            <a:r>
              <a:rPr lang="es-CO" sz="1200" dirty="0">
                <a:latin typeface="Nunito" pitchFamily="2" charset="0"/>
              </a:rPr>
              <a:t>de medios magnéticos</a:t>
            </a:r>
          </a:p>
        </p:txBody>
      </p:sp>
      <p:pic>
        <p:nvPicPr>
          <p:cNvPr id="9" name="Gráfico 8" descr="Flecha arriba con relleno sólido">
            <a:extLst>
              <a:ext uri="{FF2B5EF4-FFF2-40B4-BE49-F238E27FC236}">
                <a16:creationId xmlns:a16="http://schemas.microsoft.com/office/drawing/2014/main" id="{C6134933-A942-7292-F176-CBFDF93A6B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17289" y="5524511"/>
            <a:ext cx="387506" cy="387506"/>
          </a:xfrm>
          <a:prstGeom prst="rect">
            <a:avLst/>
          </a:prstGeom>
        </p:spPr>
      </p:pic>
    </p:spTree>
    <p:extLst>
      <p:ext uri="{BB962C8B-B14F-4D97-AF65-F5344CB8AC3E}">
        <p14:creationId xmlns:p14="http://schemas.microsoft.com/office/powerpoint/2010/main" val="50552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E6994F-E70D-B961-4704-FA386032A156}"/>
              </a:ext>
            </a:extLst>
          </p:cNvPr>
          <p:cNvSpPr txBox="1"/>
          <p:nvPr/>
        </p:nvSpPr>
        <p:spPr>
          <a:xfrm>
            <a:off x="347493" y="1104899"/>
            <a:ext cx="10805416" cy="553998"/>
          </a:xfrm>
          <a:prstGeom prst="rect">
            <a:avLst/>
          </a:prstGeom>
          <a:noFill/>
        </p:spPr>
        <p:txBody>
          <a:bodyPr wrap="square">
            <a:spAutoFit/>
          </a:bodyPr>
          <a:lstStyle/>
          <a:p>
            <a:r>
              <a:rPr lang="es-MX" sz="1600" b="0" i="0" dirty="0">
                <a:solidFill>
                  <a:srgbClr val="00CAB0"/>
                </a:solidFill>
                <a:effectLst/>
                <a:latin typeface="Nunito Black" pitchFamily="2" charset="0"/>
              </a:rPr>
              <a:t>Archivo Central: </a:t>
            </a:r>
            <a:r>
              <a:rPr lang="es-MX" sz="1400" b="0" i="0" dirty="0">
                <a:solidFill>
                  <a:srgbClr val="000000"/>
                </a:solidFill>
                <a:effectLst/>
                <a:latin typeface="Nunito" pitchFamily="2" charset="0"/>
              </a:rPr>
              <a:t>Donde se conservan </a:t>
            </a:r>
            <a:r>
              <a:rPr lang="es-ES" sz="1400" dirty="0">
                <a:latin typeface="Nunito" pitchFamily="2" charset="0"/>
                <a:cs typeface="Times New Roman" panose="02020603050405020304" pitchFamily="18" charset="0"/>
              </a:rPr>
              <a:t>los documentos trasferidos por las dependencias y el archivo de gestión centralizado misional. Imágenes de las Bodegas de Fontibón y de Montevideo:</a:t>
            </a:r>
          </a:p>
        </p:txBody>
      </p:sp>
      <p:sp>
        <p:nvSpPr>
          <p:cNvPr id="4" name="AutoShape 4">
            <a:extLst>
              <a:ext uri="{FF2B5EF4-FFF2-40B4-BE49-F238E27FC236}">
                <a16:creationId xmlns:a16="http://schemas.microsoft.com/office/drawing/2014/main" id="{300D130C-B1CD-3F29-FCD2-25540732FC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a:extLst>
              <a:ext uri="{FF2B5EF4-FFF2-40B4-BE49-F238E27FC236}">
                <a16:creationId xmlns:a16="http://schemas.microsoft.com/office/drawing/2014/main" id="{EA93BAB0-C1F9-1055-FADE-DF96893A8930}"/>
              </a:ext>
            </a:extLst>
          </p:cNvPr>
          <p:cNvPicPr>
            <a:picLocks noChangeAspect="1"/>
          </p:cNvPicPr>
          <p:nvPr/>
        </p:nvPicPr>
        <p:blipFill rotWithShape="1">
          <a:blip r:embed="rId2"/>
          <a:srcRect l="13036" t="12279" r="10498"/>
          <a:stretch/>
        </p:blipFill>
        <p:spPr>
          <a:xfrm>
            <a:off x="5126051" y="1920365"/>
            <a:ext cx="3222450" cy="4312950"/>
          </a:xfrm>
          <a:prstGeom prst="rect">
            <a:avLst/>
          </a:prstGeom>
        </p:spPr>
      </p:pic>
      <p:pic>
        <p:nvPicPr>
          <p:cNvPr id="8" name="Imagen 7">
            <a:extLst>
              <a:ext uri="{FF2B5EF4-FFF2-40B4-BE49-F238E27FC236}">
                <a16:creationId xmlns:a16="http://schemas.microsoft.com/office/drawing/2014/main" id="{DC483ED9-0E3E-6416-303D-EA6F40264126}"/>
              </a:ext>
            </a:extLst>
          </p:cNvPr>
          <p:cNvPicPr>
            <a:picLocks noChangeAspect="1"/>
          </p:cNvPicPr>
          <p:nvPr/>
        </p:nvPicPr>
        <p:blipFill rotWithShape="1">
          <a:blip r:embed="rId3"/>
          <a:srcRect l="105" t="14744" r="685" b="9875"/>
          <a:stretch/>
        </p:blipFill>
        <p:spPr>
          <a:xfrm>
            <a:off x="440257" y="1920365"/>
            <a:ext cx="4579541" cy="2810176"/>
          </a:xfrm>
          <a:prstGeom prst="rect">
            <a:avLst/>
          </a:prstGeom>
        </p:spPr>
      </p:pic>
      <p:sp>
        <p:nvSpPr>
          <p:cNvPr id="10" name="CuadroTexto 9">
            <a:extLst>
              <a:ext uri="{FF2B5EF4-FFF2-40B4-BE49-F238E27FC236}">
                <a16:creationId xmlns:a16="http://schemas.microsoft.com/office/drawing/2014/main" id="{93B4DBF2-549C-4BBC-FD6B-B2B09A236FB0}"/>
              </a:ext>
            </a:extLst>
          </p:cNvPr>
          <p:cNvSpPr txBox="1"/>
          <p:nvPr/>
        </p:nvSpPr>
        <p:spPr>
          <a:xfrm>
            <a:off x="440257" y="4862291"/>
            <a:ext cx="2386070" cy="1384995"/>
          </a:xfrm>
          <a:prstGeom prst="rect">
            <a:avLst/>
          </a:prstGeom>
          <a:noFill/>
        </p:spPr>
        <p:txBody>
          <a:bodyPr wrap="square" rtlCol="0">
            <a:spAutoFit/>
          </a:bodyPr>
          <a:lstStyle/>
          <a:p>
            <a:r>
              <a:rPr lang="es-MX" sz="1400" dirty="0">
                <a:latin typeface="Nunito" pitchFamily="2" charset="0"/>
              </a:rPr>
              <a:t>En los depósitos se realizan constantemente actividades de limpieza, control de Plagas y roedores con proceso </a:t>
            </a:r>
            <a:br>
              <a:rPr lang="es-MX" sz="1400" dirty="0">
                <a:latin typeface="Nunito" pitchFamily="2" charset="0"/>
              </a:rPr>
            </a:br>
            <a:r>
              <a:rPr lang="es-MX" sz="1400" dirty="0">
                <a:latin typeface="Nunito" pitchFamily="2" charset="0"/>
              </a:rPr>
              <a:t>de fumigación </a:t>
            </a:r>
            <a:endParaRPr lang="es-CO" sz="1400" dirty="0">
              <a:latin typeface="Nunito" pitchFamily="2" charset="0"/>
            </a:endParaRPr>
          </a:p>
        </p:txBody>
      </p:sp>
      <p:pic>
        <p:nvPicPr>
          <p:cNvPr id="5" name="Imagen 4" descr="Imagen que contiene interior, edificio, ventana, cuarto&#10;&#10;Descripción generada automáticamente">
            <a:extLst>
              <a:ext uri="{FF2B5EF4-FFF2-40B4-BE49-F238E27FC236}">
                <a16:creationId xmlns:a16="http://schemas.microsoft.com/office/drawing/2014/main" id="{AA2D4B91-35BB-C228-F2BB-D6E8786CAF09}"/>
              </a:ext>
            </a:extLst>
          </p:cNvPr>
          <p:cNvPicPr>
            <a:picLocks noChangeAspect="1"/>
          </p:cNvPicPr>
          <p:nvPr/>
        </p:nvPicPr>
        <p:blipFill rotWithShape="1">
          <a:blip r:embed="rId4">
            <a:extLst>
              <a:ext uri="{28A0092B-C50C-407E-A947-70E740481C1C}">
                <a14:useLocalDpi xmlns:a14="http://schemas.microsoft.com/office/drawing/2010/main" val="0"/>
              </a:ext>
            </a:extLst>
          </a:blip>
          <a:srcRect t="17660" b="27865"/>
          <a:stretch/>
        </p:blipFill>
        <p:spPr>
          <a:xfrm>
            <a:off x="8454753" y="1940458"/>
            <a:ext cx="3155609" cy="4292857"/>
          </a:xfrm>
          <a:prstGeom prst="rect">
            <a:avLst/>
          </a:prstGeom>
        </p:spPr>
      </p:pic>
    </p:spTree>
    <p:extLst>
      <p:ext uri="{BB962C8B-B14F-4D97-AF65-F5344CB8AC3E}">
        <p14:creationId xmlns:p14="http://schemas.microsoft.com/office/powerpoint/2010/main" val="119969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ED4369D-6414-318E-76F7-57BE0461DE33}"/>
              </a:ext>
            </a:extLst>
          </p:cNvPr>
          <p:cNvSpPr>
            <a:spLocks noGrp="1"/>
          </p:cNvSpPr>
          <p:nvPr>
            <p:ph type="ctrTitle"/>
          </p:nvPr>
        </p:nvSpPr>
        <p:spPr>
          <a:xfrm>
            <a:off x="701138" y="2819282"/>
            <a:ext cx="6405998" cy="2108129"/>
          </a:xfrm>
        </p:spPr>
        <p:txBody>
          <a:bodyPr anchor="t">
            <a:noAutofit/>
          </a:bodyPr>
          <a:lstStyle/>
          <a:p>
            <a:r>
              <a:rPr lang="es-MX" sz="4800" b="1" dirty="0">
                <a:solidFill>
                  <a:schemeClr val="bg1"/>
                </a:solidFill>
                <a:latin typeface="Nunito Black" pitchFamily="2" charset="0"/>
              </a:rPr>
              <a:t>INFORME GESTIÓN DOCUMENTAL </a:t>
            </a:r>
            <a:br>
              <a:rPr lang="es-MX" sz="4800" b="1" dirty="0">
                <a:solidFill>
                  <a:schemeClr val="bg1"/>
                </a:solidFill>
                <a:latin typeface="Nunito Black" pitchFamily="2" charset="0"/>
              </a:rPr>
            </a:br>
            <a:r>
              <a:rPr lang="es-MX" sz="4800" b="1" dirty="0">
                <a:solidFill>
                  <a:schemeClr val="bg1"/>
                </a:solidFill>
                <a:latin typeface="Nunito Black" pitchFamily="2" charset="0"/>
              </a:rPr>
              <a:t>2023 </a:t>
            </a:r>
            <a:endParaRPr lang="es-CO" sz="4800" b="1" dirty="0">
              <a:solidFill>
                <a:schemeClr val="bg1"/>
              </a:solidFill>
              <a:latin typeface="Nunito Black" pitchFamily="2" charset="0"/>
            </a:endParaRPr>
          </a:p>
        </p:txBody>
      </p:sp>
      <p:sp>
        <p:nvSpPr>
          <p:cNvPr id="2" name="Título 3">
            <a:extLst>
              <a:ext uri="{FF2B5EF4-FFF2-40B4-BE49-F238E27FC236}">
                <a16:creationId xmlns:a16="http://schemas.microsoft.com/office/drawing/2014/main" id="{FB230C30-B09A-6DE8-FC79-11EC02A94C69}"/>
              </a:ext>
            </a:extLst>
          </p:cNvPr>
          <p:cNvSpPr txBox="1">
            <a:spLocks/>
          </p:cNvSpPr>
          <p:nvPr/>
        </p:nvSpPr>
        <p:spPr>
          <a:xfrm>
            <a:off x="701138" y="4927412"/>
            <a:ext cx="5102762" cy="3739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dirty="0">
                <a:solidFill>
                  <a:schemeClr val="bg1"/>
                </a:solidFill>
                <a:latin typeface="Nunito" pitchFamily="2" charset="0"/>
              </a:rPr>
              <a:t>Vicepresidencia de Gestión Corporativa</a:t>
            </a:r>
          </a:p>
        </p:txBody>
      </p:sp>
    </p:spTree>
    <p:extLst>
      <p:ext uri="{BB962C8B-B14F-4D97-AF65-F5344CB8AC3E}">
        <p14:creationId xmlns:p14="http://schemas.microsoft.com/office/powerpoint/2010/main" val="212639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0259361-4F67-E7BE-FD92-A692480FA505}"/>
              </a:ext>
            </a:extLst>
          </p:cNvPr>
          <p:cNvSpPr/>
          <p:nvPr/>
        </p:nvSpPr>
        <p:spPr>
          <a:xfrm>
            <a:off x="8638023" y="1543089"/>
            <a:ext cx="2640048" cy="325468"/>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30" name="Rectángulo 29">
            <a:extLst>
              <a:ext uri="{FF2B5EF4-FFF2-40B4-BE49-F238E27FC236}">
                <a16:creationId xmlns:a16="http://schemas.microsoft.com/office/drawing/2014/main" id="{DC288CCB-D4F5-B55B-189B-041F02CDD499}"/>
              </a:ext>
            </a:extLst>
          </p:cNvPr>
          <p:cNvSpPr/>
          <p:nvPr/>
        </p:nvSpPr>
        <p:spPr>
          <a:xfrm>
            <a:off x="557251" y="1753056"/>
            <a:ext cx="3995592" cy="2985355"/>
          </a:xfrm>
          <a:prstGeom prst="rect">
            <a:avLst/>
          </a:prstGeom>
          <a:solidFill>
            <a:schemeClr val="bg1">
              <a:lumMod val="75000"/>
              <a:alpha val="203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08C6248B-C030-36DD-6685-19F4FC7F8CE1}"/>
              </a:ext>
            </a:extLst>
          </p:cNvPr>
          <p:cNvSpPr/>
          <p:nvPr/>
        </p:nvSpPr>
        <p:spPr>
          <a:xfrm>
            <a:off x="4737100" y="4083504"/>
            <a:ext cx="6728125" cy="2296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637069E5-AAE2-2B4D-BCE0-C3192F1D8A3D}"/>
              </a:ext>
            </a:extLst>
          </p:cNvPr>
          <p:cNvSpPr txBox="1"/>
          <p:nvPr/>
        </p:nvSpPr>
        <p:spPr>
          <a:xfrm>
            <a:off x="170863" y="1103254"/>
            <a:ext cx="4270508"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Gestión documental</a:t>
            </a:r>
          </a:p>
        </p:txBody>
      </p:sp>
      <p:sp>
        <p:nvSpPr>
          <p:cNvPr id="15" name="Rectángulo 14">
            <a:extLst>
              <a:ext uri="{FF2B5EF4-FFF2-40B4-BE49-F238E27FC236}">
                <a16:creationId xmlns:a16="http://schemas.microsoft.com/office/drawing/2014/main" id="{B9ECDDAD-82DD-6228-DEA9-9311248A86FF}"/>
              </a:ext>
            </a:extLst>
          </p:cNvPr>
          <p:cNvSpPr/>
          <p:nvPr/>
        </p:nvSpPr>
        <p:spPr>
          <a:xfrm>
            <a:off x="5949917" y="4738411"/>
            <a:ext cx="1732721" cy="285539"/>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rgbClr val="00CAB0"/>
              </a:solidFill>
            </a:endParaRPr>
          </a:p>
        </p:txBody>
      </p:sp>
      <p:sp>
        <p:nvSpPr>
          <p:cNvPr id="20" name="Rectángulo 19">
            <a:extLst>
              <a:ext uri="{FF2B5EF4-FFF2-40B4-BE49-F238E27FC236}">
                <a16:creationId xmlns:a16="http://schemas.microsoft.com/office/drawing/2014/main" id="{B0CB424B-E89A-D81A-4D4D-07436DBC1A06}"/>
              </a:ext>
            </a:extLst>
          </p:cNvPr>
          <p:cNvSpPr/>
          <p:nvPr/>
        </p:nvSpPr>
        <p:spPr>
          <a:xfrm>
            <a:off x="5434174" y="5050881"/>
            <a:ext cx="2577261" cy="304802"/>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rgbClr val="00CAB0"/>
              </a:solidFill>
            </a:endParaRPr>
          </a:p>
        </p:txBody>
      </p:sp>
      <p:sp>
        <p:nvSpPr>
          <p:cNvPr id="2" name="CuadroTexto 1">
            <a:extLst>
              <a:ext uri="{FF2B5EF4-FFF2-40B4-BE49-F238E27FC236}">
                <a16:creationId xmlns:a16="http://schemas.microsoft.com/office/drawing/2014/main" id="{81605042-EC64-2FFB-5076-2D82D84CD8FE}"/>
              </a:ext>
            </a:extLst>
          </p:cNvPr>
          <p:cNvSpPr txBox="1"/>
          <p:nvPr/>
        </p:nvSpPr>
        <p:spPr>
          <a:xfrm>
            <a:off x="5434174" y="4425941"/>
            <a:ext cx="2577261" cy="929742"/>
          </a:xfrm>
          <a:prstGeom prst="rect">
            <a:avLst/>
          </a:prstGeom>
          <a:noFill/>
        </p:spPr>
        <p:txBody>
          <a:bodyPr wrap="square" rtlCol="0">
            <a:spAutoFit/>
          </a:bodyPr>
          <a:lstStyle/>
          <a:p>
            <a:pPr>
              <a:lnSpc>
                <a:spcPts val="2220"/>
              </a:lnSpc>
            </a:pPr>
            <a:r>
              <a:rPr lang="es-CO" sz="1600" b="1" dirty="0">
                <a:latin typeface="Nunito Black" pitchFamily="2" charset="77"/>
              </a:rPr>
              <a:t>Recepción de archivo por   </a:t>
            </a:r>
            <a:r>
              <a:rPr lang="es-CO" sz="1600" b="1" dirty="0">
                <a:solidFill>
                  <a:schemeClr val="bg1"/>
                </a:solidFill>
                <a:latin typeface="Nunito Black" pitchFamily="2" charset="77"/>
              </a:rPr>
              <a:t>Transferencias documentales primarias</a:t>
            </a:r>
          </a:p>
        </p:txBody>
      </p:sp>
      <p:sp>
        <p:nvSpPr>
          <p:cNvPr id="3" name="CuadroTexto 2">
            <a:extLst>
              <a:ext uri="{FF2B5EF4-FFF2-40B4-BE49-F238E27FC236}">
                <a16:creationId xmlns:a16="http://schemas.microsoft.com/office/drawing/2014/main" id="{0F53C430-88AC-FA0B-052E-C3A216FD44A0}"/>
              </a:ext>
            </a:extLst>
          </p:cNvPr>
          <p:cNvSpPr txBox="1"/>
          <p:nvPr/>
        </p:nvSpPr>
        <p:spPr>
          <a:xfrm>
            <a:off x="8775726" y="5012680"/>
            <a:ext cx="1715066" cy="830997"/>
          </a:xfrm>
          <a:prstGeom prst="rect">
            <a:avLst/>
          </a:prstGeom>
          <a:noFill/>
        </p:spPr>
        <p:txBody>
          <a:bodyPr wrap="square" rtlCol="0">
            <a:spAutoFit/>
          </a:bodyPr>
          <a:lstStyle/>
          <a:p>
            <a:pPr algn="ctr"/>
            <a:r>
              <a:rPr lang="es-MX" sz="2000" b="1" dirty="0">
                <a:latin typeface="Nunito Black" pitchFamily="2" charset="0"/>
              </a:rPr>
              <a:t>460 cajas </a:t>
            </a:r>
            <a:r>
              <a:rPr lang="es-MX" sz="2000" dirty="0">
                <a:latin typeface="Nunito Black" pitchFamily="2" charset="0"/>
              </a:rPr>
              <a:t> </a:t>
            </a:r>
            <a:r>
              <a:rPr lang="es-MX" sz="2000" dirty="0">
                <a:latin typeface="Nunito" pitchFamily="2" charset="0"/>
              </a:rPr>
              <a:t> </a:t>
            </a:r>
          </a:p>
          <a:p>
            <a:pPr algn="ctr"/>
            <a:r>
              <a:rPr lang="es-MX" sz="1400" dirty="0">
                <a:latin typeface="Nunito" pitchFamily="2" charset="0"/>
              </a:rPr>
              <a:t>con 2.748 carpetas y 2 discos duros</a:t>
            </a:r>
          </a:p>
        </p:txBody>
      </p:sp>
      <p:sp>
        <p:nvSpPr>
          <p:cNvPr id="4" name="CuadroTexto 3">
            <a:extLst>
              <a:ext uri="{FF2B5EF4-FFF2-40B4-BE49-F238E27FC236}">
                <a16:creationId xmlns:a16="http://schemas.microsoft.com/office/drawing/2014/main" id="{CDD067E8-85CE-D763-B003-BC50B2FB11FA}"/>
              </a:ext>
            </a:extLst>
          </p:cNvPr>
          <p:cNvSpPr txBox="1"/>
          <p:nvPr/>
        </p:nvSpPr>
        <p:spPr>
          <a:xfrm>
            <a:off x="5492220" y="5436748"/>
            <a:ext cx="2259351" cy="830997"/>
          </a:xfrm>
          <a:prstGeom prst="rect">
            <a:avLst/>
          </a:prstGeom>
          <a:noFill/>
        </p:spPr>
        <p:txBody>
          <a:bodyPr wrap="square" rtlCol="0">
            <a:spAutoFit/>
          </a:bodyPr>
          <a:lstStyle/>
          <a:p>
            <a:pPr algn="ctr"/>
            <a:r>
              <a:rPr lang="es-CO" sz="2000" dirty="0">
                <a:latin typeface="Nunito Black" pitchFamily="2" charset="0"/>
              </a:rPr>
              <a:t>408 cajas </a:t>
            </a:r>
            <a:br>
              <a:rPr lang="es-CO" sz="1600" dirty="0">
                <a:latin typeface="Nunito Black" pitchFamily="2" charset="0"/>
              </a:rPr>
            </a:br>
            <a:r>
              <a:rPr lang="es-CO" sz="1400" dirty="0">
                <a:latin typeface="Nunito" pitchFamily="2" charset="0"/>
              </a:rPr>
              <a:t>con 3.221 carpetas y 1.332 medios magnéticos</a:t>
            </a:r>
            <a:endParaRPr lang="es-MX" sz="1400" dirty="0">
              <a:latin typeface="Nunito" pitchFamily="2" charset="0"/>
            </a:endParaRPr>
          </a:p>
        </p:txBody>
      </p:sp>
      <p:sp>
        <p:nvSpPr>
          <p:cNvPr id="21" name="Rectángulo 20">
            <a:extLst>
              <a:ext uri="{FF2B5EF4-FFF2-40B4-BE49-F238E27FC236}">
                <a16:creationId xmlns:a16="http://schemas.microsoft.com/office/drawing/2014/main" id="{26A2ADE5-A030-81CF-5700-7E1D35AB1B90}"/>
              </a:ext>
            </a:extLst>
          </p:cNvPr>
          <p:cNvSpPr/>
          <p:nvPr/>
        </p:nvSpPr>
        <p:spPr>
          <a:xfrm>
            <a:off x="9084186" y="4694618"/>
            <a:ext cx="1152428" cy="285539"/>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9" name="CuadroTexto 8">
            <a:extLst>
              <a:ext uri="{FF2B5EF4-FFF2-40B4-BE49-F238E27FC236}">
                <a16:creationId xmlns:a16="http://schemas.microsoft.com/office/drawing/2014/main" id="{F168F39D-A4A1-8D1E-61AB-69D493B4C2B3}"/>
              </a:ext>
            </a:extLst>
          </p:cNvPr>
          <p:cNvSpPr txBox="1"/>
          <p:nvPr/>
        </p:nvSpPr>
        <p:spPr>
          <a:xfrm>
            <a:off x="8606690" y="4425941"/>
            <a:ext cx="2286600" cy="584775"/>
          </a:xfrm>
          <a:prstGeom prst="rect">
            <a:avLst/>
          </a:prstGeom>
          <a:noFill/>
        </p:spPr>
        <p:txBody>
          <a:bodyPr wrap="square" rtlCol="0">
            <a:spAutoFit/>
          </a:bodyPr>
          <a:lstStyle/>
          <a:p>
            <a:r>
              <a:rPr lang="es-CO" sz="1600" b="1" dirty="0">
                <a:latin typeface="Nunito Black" pitchFamily="2" charset="77"/>
              </a:rPr>
              <a:t>Recepción de archivo </a:t>
            </a:r>
            <a:br>
              <a:rPr lang="es-CO" sz="1600" b="1" dirty="0">
                <a:latin typeface="Nunito Black" pitchFamily="2" charset="77"/>
              </a:rPr>
            </a:br>
            <a:r>
              <a:rPr lang="es-CO" sz="1600" b="1" dirty="0">
                <a:latin typeface="Nunito Black" pitchFamily="2" charset="77"/>
              </a:rPr>
              <a:t>por  </a:t>
            </a:r>
            <a:r>
              <a:rPr lang="es-CO" sz="1600" b="1" dirty="0">
                <a:solidFill>
                  <a:schemeClr val="bg1"/>
                </a:solidFill>
                <a:latin typeface="Nunito Black" pitchFamily="2" charset="77"/>
              </a:rPr>
              <a:t>Reversión*</a:t>
            </a:r>
          </a:p>
        </p:txBody>
      </p:sp>
      <p:sp>
        <p:nvSpPr>
          <p:cNvPr id="28" name="CuadroTexto 27">
            <a:extLst>
              <a:ext uri="{FF2B5EF4-FFF2-40B4-BE49-F238E27FC236}">
                <a16:creationId xmlns:a16="http://schemas.microsoft.com/office/drawing/2014/main" id="{709FDA1D-F7D4-315C-701F-5342EA7F309C}"/>
              </a:ext>
            </a:extLst>
          </p:cNvPr>
          <p:cNvSpPr txBox="1"/>
          <p:nvPr/>
        </p:nvSpPr>
        <p:spPr>
          <a:xfrm>
            <a:off x="7170731" y="3081288"/>
            <a:ext cx="4464018" cy="830997"/>
          </a:xfrm>
          <a:prstGeom prst="rect">
            <a:avLst/>
          </a:prstGeom>
          <a:noFill/>
        </p:spPr>
        <p:txBody>
          <a:bodyPr wrap="square" rtlCol="0">
            <a:spAutoFit/>
          </a:bodyPr>
          <a:lstStyle/>
          <a:p>
            <a:r>
              <a:rPr lang="es-MX" sz="1600" dirty="0">
                <a:latin typeface="Nunito Black" pitchFamily="2" charset="0"/>
              </a:rPr>
              <a:t>Migración de 3.170 links enviados a Orfeo, </a:t>
            </a:r>
            <a:br>
              <a:rPr lang="es-MX" sz="1600" dirty="0">
                <a:latin typeface="Nunito Black" pitchFamily="2" charset="0"/>
              </a:rPr>
            </a:br>
            <a:r>
              <a:rPr lang="es-MX" sz="1600" dirty="0">
                <a:latin typeface="Nunito Medium" pitchFamily="2" charset="77"/>
              </a:rPr>
              <a:t>y </a:t>
            </a:r>
            <a:r>
              <a:rPr lang="es-MX" sz="1600" dirty="0">
                <a:latin typeface="Nunito Black" pitchFamily="2" charset="0"/>
              </a:rPr>
              <a:t>1.249 medios magnéticos cds, dvds, usb y discos duros</a:t>
            </a:r>
            <a:r>
              <a:rPr lang="es-CO" sz="1600" dirty="0">
                <a:latin typeface="Nunito Black" pitchFamily="2" charset="0"/>
              </a:rPr>
              <a:t>.</a:t>
            </a:r>
          </a:p>
        </p:txBody>
      </p:sp>
      <p:sp>
        <p:nvSpPr>
          <p:cNvPr id="32" name="CuadroTexto 31">
            <a:extLst>
              <a:ext uri="{FF2B5EF4-FFF2-40B4-BE49-F238E27FC236}">
                <a16:creationId xmlns:a16="http://schemas.microsoft.com/office/drawing/2014/main" id="{02C8E55A-3E3B-FF0D-730B-5D870F838C06}"/>
              </a:ext>
            </a:extLst>
          </p:cNvPr>
          <p:cNvSpPr txBox="1"/>
          <p:nvPr/>
        </p:nvSpPr>
        <p:spPr>
          <a:xfrm>
            <a:off x="4901933" y="1754676"/>
            <a:ext cx="2095967" cy="2123658"/>
          </a:xfrm>
          <a:prstGeom prst="rect">
            <a:avLst/>
          </a:prstGeom>
          <a:noFill/>
        </p:spPr>
        <p:txBody>
          <a:bodyPr wrap="square">
            <a:spAutoFit/>
          </a:bodyPr>
          <a:lstStyle/>
          <a:p>
            <a:r>
              <a:rPr lang="es-MX" sz="2000" b="1" dirty="0">
                <a:latin typeface="Nunito Black" pitchFamily="2" charset="77"/>
              </a:rPr>
              <a:t>30.703</a:t>
            </a:r>
          </a:p>
          <a:p>
            <a:r>
              <a:rPr lang="es-MX" sz="1600" b="1" dirty="0">
                <a:latin typeface="Nunito Black" pitchFamily="2" charset="77"/>
              </a:rPr>
              <a:t>Planos inventariados</a:t>
            </a:r>
          </a:p>
          <a:p>
            <a:r>
              <a:rPr lang="es-MX" sz="1600" dirty="0">
                <a:latin typeface="Nunito Medium" pitchFamily="2" charset="77"/>
              </a:rPr>
              <a:t>8.000 </a:t>
            </a:r>
            <a:r>
              <a:rPr lang="es-CO" sz="1600" dirty="0">
                <a:latin typeface="Nunito Medium" pitchFamily="2" charset="77"/>
              </a:rPr>
              <a:t>en la </a:t>
            </a:r>
            <a:br>
              <a:rPr lang="es-CO" sz="1600" dirty="0">
                <a:latin typeface="Nunito Medium" pitchFamily="2" charset="77"/>
              </a:rPr>
            </a:br>
            <a:r>
              <a:rPr lang="es-CO" sz="1600" dirty="0">
                <a:latin typeface="Nunito Medium" pitchFamily="2" charset="77"/>
              </a:rPr>
              <a:t>Bodega de Fontibón </a:t>
            </a:r>
            <a:br>
              <a:rPr lang="es-CO" sz="1600" dirty="0">
                <a:latin typeface="Nunito Medium" pitchFamily="2" charset="77"/>
              </a:rPr>
            </a:br>
            <a:r>
              <a:rPr lang="es-CO" sz="1600" dirty="0">
                <a:latin typeface="Nunito Medium" pitchFamily="2" charset="77"/>
              </a:rPr>
              <a:t>y 22.703 de la </a:t>
            </a:r>
            <a:br>
              <a:rPr lang="es-CO" sz="1600" dirty="0">
                <a:latin typeface="Nunito Medium" pitchFamily="2" charset="77"/>
              </a:rPr>
            </a:br>
            <a:r>
              <a:rPr lang="es-CO" sz="1600" dirty="0">
                <a:latin typeface="Nunito Medium" pitchFamily="2" charset="77"/>
              </a:rPr>
              <a:t>Bodega de Montevideo.</a:t>
            </a:r>
          </a:p>
        </p:txBody>
      </p:sp>
      <p:sp>
        <p:nvSpPr>
          <p:cNvPr id="5" name="CuadroTexto 4">
            <a:extLst>
              <a:ext uri="{FF2B5EF4-FFF2-40B4-BE49-F238E27FC236}">
                <a16:creationId xmlns:a16="http://schemas.microsoft.com/office/drawing/2014/main" id="{39FD7C76-85C2-E40F-3893-4E3738DBD909}"/>
              </a:ext>
            </a:extLst>
          </p:cNvPr>
          <p:cNvSpPr txBox="1"/>
          <p:nvPr/>
        </p:nvSpPr>
        <p:spPr>
          <a:xfrm>
            <a:off x="8606690" y="5818145"/>
            <a:ext cx="2286600" cy="402033"/>
          </a:xfrm>
          <a:prstGeom prst="rect">
            <a:avLst/>
          </a:prstGeom>
          <a:noFill/>
        </p:spPr>
        <p:txBody>
          <a:bodyPr wrap="square" rtlCol="0">
            <a:spAutoFit/>
          </a:bodyPr>
          <a:lstStyle/>
          <a:p>
            <a:pPr algn="ctr">
              <a:lnSpc>
                <a:spcPts val="1200"/>
              </a:lnSpc>
            </a:pPr>
            <a:r>
              <a:rPr lang="es-MX" sz="1000" dirty="0">
                <a:latin typeface="Nunito" pitchFamily="2" charset="0"/>
              </a:rPr>
              <a:t>*Entrega de archivo por parte de las concesiones una vez finalizan </a:t>
            </a:r>
            <a:endParaRPr lang="es-MX" sz="1000" dirty="0"/>
          </a:p>
        </p:txBody>
      </p:sp>
      <p:sp>
        <p:nvSpPr>
          <p:cNvPr id="8" name="CuadroTexto 7">
            <a:extLst>
              <a:ext uri="{FF2B5EF4-FFF2-40B4-BE49-F238E27FC236}">
                <a16:creationId xmlns:a16="http://schemas.microsoft.com/office/drawing/2014/main" id="{34C4899F-391E-B8E8-23DC-C30FF26BF5E6}"/>
              </a:ext>
            </a:extLst>
          </p:cNvPr>
          <p:cNvSpPr txBox="1"/>
          <p:nvPr/>
        </p:nvSpPr>
        <p:spPr>
          <a:xfrm>
            <a:off x="836215" y="4917888"/>
            <a:ext cx="3575877" cy="1384995"/>
          </a:xfrm>
          <a:prstGeom prst="rect">
            <a:avLst/>
          </a:prstGeom>
          <a:noFill/>
        </p:spPr>
        <p:txBody>
          <a:bodyPr wrap="square">
            <a:spAutoFit/>
          </a:bodyPr>
          <a:lstStyle/>
          <a:p>
            <a:r>
              <a:rPr lang="es-MX" b="1" dirty="0">
                <a:latin typeface="Nunito Black" pitchFamily="2" charset="77"/>
              </a:rPr>
              <a:t>Se atendieron 1.510 consultas aprox. </a:t>
            </a:r>
            <a:r>
              <a:rPr lang="es-MX" sz="1600" dirty="0">
                <a:latin typeface="Nunito Medium" pitchFamily="2" charset="77"/>
              </a:rPr>
              <a:t>relacionadas con correspondencia y archivo, que incluyen información para entidades de control, Fiscalía y Tribunales.</a:t>
            </a:r>
            <a:endParaRPr lang="es-CO" sz="1600" dirty="0">
              <a:latin typeface="Nunito Medium" pitchFamily="2" charset="77"/>
            </a:endParaRPr>
          </a:p>
        </p:txBody>
      </p:sp>
      <p:sp>
        <p:nvSpPr>
          <p:cNvPr id="10" name="CuadroTexto 9">
            <a:extLst>
              <a:ext uri="{FF2B5EF4-FFF2-40B4-BE49-F238E27FC236}">
                <a16:creationId xmlns:a16="http://schemas.microsoft.com/office/drawing/2014/main" id="{72FC35F0-B2DA-D76E-10C8-4ADCC77106B1}"/>
              </a:ext>
            </a:extLst>
          </p:cNvPr>
          <p:cNvSpPr txBox="1"/>
          <p:nvPr/>
        </p:nvSpPr>
        <p:spPr>
          <a:xfrm>
            <a:off x="7170731" y="1571557"/>
            <a:ext cx="4094088" cy="1323439"/>
          </a:xfrm>
          <a:prstGeom prst="rect">
            <a:avLst/>
          </a:prstGeom>
          <a:noFill/>
        </p:spPr>
        <p:txBody>
          <a:bodyPr wrap="square" rtlCol="0">
            <a:spAutoFit/>
          </a:bodyPr>
          <a:lstStyle/>
          <a:p>
            <a:r>
              <a:rPr lang="es-MX" sz="1600" dirty="0">
                <a:latin typeface="Nunito Black" pitchFamily="2" charset="0"/>
              </a:rPr>
              <a:t>Se realizaron   </a:t>
            </a:r>
            <a:r>
              <a:rPr lang="es-MX" sz="1600" dirty="0">
                <a:solidFill>
                  <a:schemeClr val="bg1"/>
                </a:solidFill>
                <a:latin typeface="Nunito Black" pitchFamily="2" charset="0"/>
              </a:rPr>
              <a:t>29 visitas y 67 reuniones</a:t>
            </a:r>
            <a:r>
              <a:rPr lang="es-MX" sz="1600" dirty="0">
                <a:latin typeface="Nunito Black" pitchFamily="2" charset="0"/>
              </a:rPr>
              <a:t> virtuales a los concesionarios e interventorías </a:t>
            </a:r>
            <a:r>
              <a:rPr lang="es-MX" sz="1600" dirty="0">
                <a:latin typeface="Nunito" pitchFamily="2" charset="0"/>
              </a:rPr>
              <a:t>para seguimiento y asesoría en el proceso de reversión de archivos una vez terminados los contratos.</a:t>
            </a:r>
            <a:endParaRPr lang="es-CO" sz="1600" dirty="0">
              <a:latin typeface="Nunito" pitchFamily="2" charset="0"/>
            </a:endParaRPr>
          </a:p>
        </p:txBody>
      </p:sp>
      <p:sp>
        <p:nvSpPr>
          <p:cNvPr id="11" name="Rectángulo 10">
            <a:extLst>
              <a:ext uri="{FF2B5EF4-FFF2-40B4-BE49-F238E27FC236}">
                <a16:creationId xmlns:a16="http://schemas.microsoft.com/office/drawing/2014/main" id="{B2072B97-F729-300A-CFC3-91BF5AA7C29E}"/>
              </a:ext>
            </a:extLst>
          </p:cNvPr>
          <p:cNvSpPr/>
          <p:nvPr/>
        </p:nvSpPr>
        <p:spPr>
          <a:xfrm>
            <a:off x="841858" y="2027076"/>
            <a:ext cx="3186802" cy="325468"/>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12" name="Rectángulo 11">
            <a:extLst>
              <a:ext uri="{FF2B5EF4-FFF2-40B4-BE49-F238E27FC236}">
                <a16:creationId xmlns:a16="http://schemas.microsoft.com/office/drawing/2014/main" id="{52A7C90E-C824-B0AC-0DC4-963A947607BD}"/>
              </a:ext>
            </a:extLst>
          </p:cNvPr>
          <p:cNvSpPr/>
          <p:nvPr/>
        </p:nvSpPr>
        <p:spPr>
          <a:xfrm>
            <a:off x="841858" y="2397656"/>
            <a:ext cx="3186802" cy="325468"/>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29" name="CuadroTexto 28">
            <a:extLst>
              <a:ext uri="{FF2B5EF4-FFF2-40B4-BE49-F238E27FC236}">
                <a16:creationId xmlns:a16="http://schemas.microsoft.com/office/drawing/2014/main" id="{467B52D5-1097-A948-4A75-9B9F9E1A0ED6}"/>
              </a:ext>
            </a:extLst>
          </p:cNvPr>
          <p:cNvSpPr txBox="1"/>
          <p:nvPr/>
        </p:nvSpPr>
        <p:spPr>
          <a:xfrm>
            <a:off x="855566" y="1981964"/>
            <a:ext cx="3796667" cy="2604559"/>
          </a:xfrm>
          <a:prstGeom prst="rect">
            <a:avLst/>
          </a:prstGeom>
          <a:noFill/>
        </p:spPr>
        <p:txBody>
          <a:bodyPr wrap="square" rtlCol="0">
            <a:spAutoFit/>
          </a:bodyPr>
          <a:lstStyle/>
          <a:p>
            <a:pPr>
              <a:lnSpc>
                <a:spcPts val="2600"/>
              </a:lnSpc>
            </a:pPr>
            <a:r>
              <a:rPr lang="es-MX" b="1" dirty="0">
                <a:solidFill>
                  <a:schemeClr val="bg1"/>
                </a:solidFill>
                <a:latin typeface="Nunito Black" pitchFamily="2" charset="77"/>
              </a:rPr>
              <a:t>Radicación por el sistema </a:t>
            </a:r>
            <a:br>
              <a:rPr lang="es-MX" b="1" dirty="0">
                <a:solidFill>
                  <a:schemeClr val="bg1"/>
                </a:solidFill>
                <a:latin typeface="Nunito Black" pitchFamily="2" charset="77"/>
              </a:rPr>
            </a:br>
            <a:r>
              <a:rPr lang="es-MX" b="1" dirty="0">
                <a:solidFill>
                  <a:schemeClr val="bg1"/>
                </a:solidFill>
                <a:latin typeface="Nunito Black" pitchFamily="2" charset="77"/>
              </a:rPr>
              <a:t>gestor documental Orfeo:</a:t>
            </a:r>
          </a:p>
          <a:p>
            <a:endParaRPr lang="es-MX" sz="1200" b="1" dirty="0">
              <a:latin typeface="Nunito Black" pitchFamily="2" charset="77"/>
            </a:endParaRPr>
          </a:p>
          <a:p>
            <a:pPr>
              <a:lnSpc>
                <a:spcPts val="2600"/>
              </a:lnSpc>
            </a:pPr>
            <a:r>
              <a:rPr lang="es-MX" sz="2000" b="1" dirty="0">
                <a:latin typeface="Nunito Black" pitchFamily="2" charset="77"/>
              </a:rPr>
              <a:t>150.426 </a:t>
            </a:r>
            <a:r>
              <a:rPr lang="es-MX" sz="1600" dirty="0">
                <a:latin typeface="Nunito" pitchFamily="2" charset="0"/>
              </a:rPr>
              <a:t>oficios de entrada  </a:t>
            </a:r>
            <a:br>
              <a:rPr lang="es-MX" sz="1600" dirty="0">
                <a:latin typeface="Nunito" pitchFamily="2" charset="0"/>
              </a:rPr>
            </a:br>
            <a:r>
              <a:rPr lang="es-MX" sz="2000" b="1" dirty="0">
                <a:latin typeface="Nunito Black" pitchFamily="2" charset="77"/>
              </a:rPr>
              <a:t>47.428</a:t>
            </a:r>
            <a:r>
              <a:rPr lang="es-MX" sz="1600" dirty="0">
                <a:latin typeface="Nunito" pitchFamily="2" charset="0"/>
              </a:rPr>
              <a:t> oficios de salida  </a:t>
            </a:r>
          </a:p>
          <a:p>
            <a:pPr>
              <a:lnSpc>
                <a:spcPts val="2600"/>
              </a:lnSpc>
            </a:pPr>
            <a:r>
              <a:rPr lang="es-MX" sz="2000" b="1" dirty="0">
                <a:latin typeface="Nunito Black" pitchFamily="2" charset="77"/>
              </a:rPr>
              <a:t>21.339 </a:t>
            </a:r>
            <a:r>
              <a:rPr lang="es-MX" sz="1600" dirty="0">
                <a:latin typeface="Nunito" pitchFamily="2" charset="0"/>
              </a:rPr>
              <a:t>memorandos, </a:t>
            </a:r>
            <a:br>
              <a:rPr lang="es-MX" sz="1600" dirty="0">
                <a:latin typeface="Nunito" pitchFamily="2" charset="0"/>
              </a:rPr>
            </a:br>
            <a:r>
              <a:rPr lang="es-MX" sz="2000" b="1" dirty="0">
                <a:latin typeface="Nunito Black" pitchFamily="2" charset="77"/>
              </a:rPr>
              <a:t>68 </a:t>
            </a:r>
            <a:r>
              <a:rPr lang="es-MX" sz="1600" dirty="0">
                <a:latin typeface="Nunito" pitchFamily="2" charset="0"/>
              </a:rPr>
              <a:t>circulares y </a:t>
            </a:r>
          </a:p>
          <a:p>
            <a:pPr>
              <a:lnSpc>
                <a:spcPts val="2600"/>
              </a:lnSpc>
            </a:pPr>
            <a:r>
              <a:rPr lang="es-MX" sz="2000" b="1" dirty="0">
                <a:latin typeface="Nunito Black" pitchFamily="2" charset="77"/>
              </a:rPr>
              <a:t>1.880</a:t>
            </a:r>
            <a:r>
              <a:rPr lang="es-MX" sz="1600" b="1" dirty="0">
                <a:latin typeface="Nunito Black" pitchFamily="2" charset="77"/>
              </a:rPr>
              <a:t> </a:t>
            </a:r>
            <a:r>
              <a:rPr lang="es-MX" sz="1600" dirty="0">
                <a:latin typeface="Nunito" pitchFamily="2" charset="0"/>
              </a:rPr>
              <a:t>Resoluciones</a:t>
            </a:r>
          </a:p>
        </p:txBody>
      </p:sp>
    </p:spTree>
    <p:extLst>
      <p:ext uri="{BB962C8B-B14F-4D97-AF65-F5344CB8AC3E}">
        <p14:creationId xmlns:p14="http://schemas.microsoft.com/office/powerpoint/2010/main" val="312530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34EF8DA2-2364-33E5-46D2-2688310E58FD}"/>
              </a:ext>
            </a:extLst>
          </p:cNvPr>
          <p:cNvSpPr/>
          <p:nvPr/>
        </p:nvSpPr>
        <p:spPr>
          <a:xfrm>
            <a:off x="6094276" y="1897743"/>
            <a:ext cx="5657601" cy="4546600"/>
          </a:xfrm>
          <a:prstGeom prst="rect">
            <a:avLst/>
          </a:prstGeom>
          <a:solidFill>
            <a:srgbClr val="00B8A2">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15B7E32F-683D-A0E5-B4AB-B0A753F002BA}"/>
              </a:ext>
            </a:extLst>
          </p:cNvPr>
          <p:cNvSpPr/>
          <p:nvPr/>
        </p:nvSpPr>
        <p:spPr>
          <a:xfrm>
            <a:off x="258454" y="1897743"/>
            <a:ext cx="5657601" cy="4546600"/>
          </a:xfrm>
          <a:prstGeom prst="rect">
            <a:avLst/>
          </a:prstGeom>
          <a:solidFill>
            <a:srgbClr val="E7F9FF">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 name="Gráfico 3">
            <a:extLst>
              <a:ext uri="{FF2B5EF4-FFF2-40B4-BE49-F238E27FC236}">
                <a16:creationId xmlns:a16="http://schemas.microsoft.com/office/drawing/2014/main" id="{34C4E506-3FF8-F7F0-FE7E-E082DA5750C3}"/>
              </a:ext>
            </a:extLst>
          </p:cNvPr>
          <p:cNvGraphicFramePr>
            <a:graphicFrameLocks/>
          </p:cNvGraphicFramePr>
          <p:nvPr/>
        </p:nvGraphicFramePr>
        <p:xfrm>
          <a:off x="6157022" y="1959308"/>
          <a:ext cx="5657601" cy="4267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387B9FC7-B66F-2FC1-CE0E-14D2DC74E251}"/>
              </a:ext>
            </a:extLst>
          </p:cNvPr>
          <p:cNvGraphicFramePr>
            <a:graphicFrameLocks/>
          </p:cNvGraphicFramePr>
          <p:nvPr/>
        </p:nvGraphicFramePr>
        <p:xfrm>
          <a:off x="445418" y="1959308"/>
          <a:ext cx="5316754"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a:extLst>
              <a:ext uri="{FF2B5EF4-FFF2-40B4-BE49-F238E27FC236}">
                <a16:creationId xmlns:a16="http://schemas.microsoft.com/office/drawing/2014/main" id="{616BED93-BC3F-7D50-28B0-490399651627}"/>
              </a:ext>
            </a:extLst>
          </p:cNvPr>
          <p:cNvSpPr txBox="1"/>
          <p:nvPr/>
        </p:nvSpPr>
        <p:spPr>
          <a:xfrm>
            <a:off x="469288" y="1373657"/>
            <a:ext cx="1238985" cy="400110"/>
          </a:xfrm>
          <a:prstGeom prst="rect">
            <a:avLst/>
          </a:prstGeom>
          <a:noFill/>
        </p:spPr>
        <p:txBody>
          <a:bodyPr wrap="square">
            <a:spAutoFit/>
          </a:bodyPr>
          <a:lstStyle/>
          <a:p>
            <a:r>
              <a:rPr lang="es-MX" sz="2000" b="1" dirty="0">
                <a:latin typeface="Nunito Black" pitchFamily="2" charset="77"/>
              </a:rPr>
              <a:t>por tipo </a:t>
            </a:r>
            <a:endParaRPr lang="es-CO" sz="2000" dirty="0">
              <a:latin typeface="Nunito Medium" pitchFamily="2" charset="77"/>
            </a:endParaRPr>
          </a:p>
        </p:txBody>
      </p:sp>
      <p:sp>
        <p:nvSpPr>
          <p:cNvPr id="14" name="CuadroTexto 13">
            <a:extLst>
              <a:ext uri="{FF2B5EF4-FFF2-40B4-BE49-F238E27FC236}">
                <a16:creationId xmlns:a16="http://schemas.microsoft.com/office/drawing/2014/main" id="{C9D5DEED-D7ED-1C5A-431A-E3A105E0BDB5}"/>
              </a:ext>
            </a:extLst>
          </p:cNvPr>
          <p:cNvSpPr txBox="1"/>
          <p:nvPr/>
        </p:nvSpPr>
        <p:spPr>
          <a:xfrm>
            <a:off x="318601" y="974423"/>
            <a:ext cx="6679880"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Transferencias recibidas 2023</a:t>
            </a:r>
          </a:p>
        </p:txBody>
      </p:sp>
    </p:spTree>
    <p:extLst>
      <p:ext uri="{BB962C8B-B14F-4D97-AF65-F5344CB8AC3E}">
        <p14:creationId xmlns:p14="http://schemas.microsoft.com/office/powerpoint/2010/main" val="267180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04A5A73-C14C-AF24-D5DF-8A4C22518BD9}"/>
              </a:ext>
            </a:extLst>
          </p:cNvPr>
          <p:cNvSpPr/>
          <p:nvPr/>
        </p:nvSpPr>
        <p:spPr>
          <a:xfrm>
            <a:off x="1231930" y="977899"/>
            <a:ext cx="5154355" cy="2926445"/>
          </a:xfrm>
          <a:prstGeom prst="rect">
            <a:avLst/>
          </a:prstGeom>
          <a:solidFill>
            <a:srgbClr val="6B7C85">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8404056A-CF19-5284-659F-A16173D0A490}"/>
              </a:ext>
            </a:extLst>
          </p:cNvPr>
          <p:cNvSpPr/>
          <p:nvPr/>
        </p:nvSpPr>
        <p:spPr>
          <a:xfrm>
            <a:off x="1282679" y="4005943"/>
            <a:ext cx="5103606" cy="2626621"/>
          </a:xfrm>
          <a:prstGeom prst="rect">
            <a:avLst/>
          </a:prstGeom>
          <a:solidFill>
            <a:srgbClr val="E7F9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95D6C81A-D725-A977-8609-07B3F8BB6DE3}"/>
              </a:ext>
            </a:extLst>
          </p:cNvPr>
          <p:cNvSpPr/>
          <p:nvPr/>
        </p:nvSpPr>
        <p:spPr>
          <a:xfrm>
            <a:off x="6575073" y="977899"/>
            <a:ext cx="4958464" cy="2926445"/>
          </a:xfrm>
          <a:prstGeom prst="rect">
            <a:avLst/>
          </a:prstGeom>
          <a:solidFill>
            <a:srgbClr val="E7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8" name="Gráfico 7">
            <a:extLst>
              <a:ext uri="{FF2B5EF4-FFF2-40B4-BE49-F238E27FC236}">
                <a16:creationId xmlns:a16="http://schemas.microsoft.com/office/drawing/2014/main" id="{013A5CA1-E8CE-6102-84D6-16718F4FD8F0}"/>
              </a:ext>
            </a:extLst>
          </p:cNvPr>
          <p:cNvGraphicFramePr>
            <a:graphicFrameLocks/>
          </p:cNvGraphicFramePr>
          <p:nvPr/>
        </p:nvGraphicFramePr>
        <p:xfrm>
          <a:off x="1308079" y="1138024"/>
          <a:ext cx="4958464" cy="26266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6E780964-B7C4-E8C6-85A9-FD6956B08F9C}"/>
              </a:ext>
            </a:extLst>
          </p:cNvPr>
          <p:cNvGraphicFramePr>
            <a:graphicFrameLocks/>
          </p:cNvGraphicFramePr>
          <p:nvPr/>
        </p:nvGraphicFramePr>
        <p:xfrm>
          <a:off x="1903080" y="4078976"/>
          <a:ext cx="4076806" cy="24629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028E3E23-A1F0-088B-14D1-22DB2C259849}"/>
              </a:ext>
            </a:extLst>
          </p:cNvPr>
          <p:cNvGraphicFramePr>
            <a:graphicFrameLocks/>
          </p:cNvGraphicFramePr>
          <p:nvPr/>
        </p:nvGraphicFramePr>
        <p:xfrm>
          <a:off x="6876241" y="1226625"/>
          <a:ext cx="4334247" cy="2538020"/>
        </p:xfrm>
        <a:graphic>
          <a:graphicData uri="http://schemas.openxmlformats.org/drawingml/2006/chart">
            <c:chart xmlns:c="http://schemas.openxmlformats.org/drawingml/2006/chart" xmlns:r="http://schemas.openxmlformats.org/officeDocument/2006/relationships" r:id="rId4"/>
          </a:graphicData>
        </a:graphic>
      </p:graphicFrame>
      <p:sp>
        <p:nvSpPr>
          <p:cNvPr id="11" name="Marcador de contenido 2">
            <a:extLst>
              <a:ext uri="{FF2B5EF4-FFF2-40B4-BE49-F238E27FC236}">
                <a16:creationId xmlns:a16="http://schemas.microsoft.com/office/drawing/2014/main" id="{2D17DE5C-8E62-7FEF-0381-2FEA58AD3F3D}"/>
              </a:ext>
            </a:extLst>
          </p:cNvPr>
          <p:cNvSpPr>
            <a:spLocks noGrp="1"/>
          </p:cNvSpPr>
          <p:nvPr>
            <p:ph idx="1"/>
          </p:nvPr>
        </p:nvSpPr>
        <p:spPr>
          <a:xfrm>
            <a:off x="6979561" y="4327065"/>
            <a:ext cx="4076806" cy="1984375"/>
          </a:xfrm>
        </p:spPr>
        <p:txBody>
          <a:bodyPr>
            <a:noAutofit/>
          </a:bodyPr>
          <a:lstStyle/>
          <a:p>
            <a:pPr marL="0" indent="0">
              <a:lnSpc>
                <a:spcPct val="100000"/>
              </a:lnSpc>
              <a:buNone/>
            </a:pPr>
            <a:r>
              <a:rPr lang="es-MX" sz="1400" dirty="0">
                <a:latin typeface="Nunito" pitchFamily="2" charset="0"/>
              </a:rPr>
              <a:t>En el año 2023 de acuerdo con el volumen de la documentación a transferir, se dio prioridad a las dependencias con mayor cantidad.</a:t>
            </a:r>
          </a:p>
          <a:p>
            <a:pPr marL="0" indent="0">
              <a:lnSpc>
                <a:spcPct val="100000"/>
              </a:lnSpc>
              <a:buNone/>
            </a:pPr>
            <a:r>
              <a:rPr lang="es-MX" sz="1400" dirty="0">
                <a:latin typeface="Nunito" pitchFamily="2" charset="0"/>
              </a:rPr>
              <a:t>Es importante cumplir con los compromisos de las transferencias, con el fin de que se reciban todas las series y subseries que han cumplido con los tiempos en el archivo de gestión. </a:t>
            </a:r>
            <a:endParaRPr lang="es-CO" dirty="0"/>
          </a:p>
        </p:txBody>
      </p:sp>
    </p:spTree>
    <p:extLst>
      <p:ext uri="{BB962C8B-B14F-4D97-AF65-F5344CB8AC3E}">
        <p14:creationId xmlns:p14="http://schemas.microsoft.com/office/powerpoint/2010/main" val="103454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B39D928-A9BE-D87E-F45D-A0F83A626A20}"/>
              </a:ext>
            </a:extLst>
          </p:cNvPr>
          <p:cNvSpPr txBox="1"/>
          <p:nvPr/>
        </p:nvSpPr>
        <p:spPr>
          <a:xfrm>
            <a:off x="4733388" y="2657966"/>
            <a:ext cx="3076642" cy="3539430"/>
          </a:xfrm>
          <a:prstGeom prst="rect">
            <a:avLst/>
          </a:prstGeom>
          <a:noFill/>
        </p:spPr>
        <p:txBody>
          <a:bodyPr wrap="square">
            <a:spAutoFit/>
          </a:bodyPr>
          <a:lstStyle/>
          <a:p>
            <a:r>
              <a:rPr lang="es-MX" sz="1600" dirty="0">
                <a:latin typeface="Nunito" pitchFamily="2" charset="0"/>
              </a:rPr>
              <a:t>Se creó y se adoptó el </a:t>
            </a:r>
            <a:r>
              <a:rPr lang="es-MX" sz="1600" dirty="0">
                <a:latin typeface="Nunito Black" pitchFamily="2" charset="0"/>
              </a:rPr>
              <a:t>procedimiento</a:t>
            </a:r>
            <a:r>
              <a:rPr lang="es-MX" sz="1600" dirty="0">
                <a:latin typeface="Nunito" pitchFamily="2" charset="0"/>
              </a:rPr>
              <a:t> de eliminación documental y el formato de cierre de expedientes</a:t>
            </a:r>
          </a:p>
          <a:p>
            <a:endParaRPr lang="es-MX" sz="1600" dirty="0">
              <a:latin typeface="Nunito" pitchFamily="2" charset="0"/>
            </a:endParaRPr>
          </a:p>
          <a:p>
            <a:r>
              <a:rPr lang="es-MX" sz="1600" dirty="0">
                <a:latin typeface="Nunito" pitchFamily="2" charset="0"/>
              </a:rPr>
              <a:t>Se crearon los </a:t>
            </a:r>
            <a:r>
              <a:rPr lang="es-MX" sz="1600" dirty="0">
                <a:latin typeface="Nunito Black" pitchFamily="2" charset="0"/>
              </a:rPr>
              <a:t>programas: </a:t>
            </a:r>
            <a:br>
              <a:rPr lang="es-MX" sz="1600" dirty="0">
                <a:latin typeface="Nunito" pitchFamily="2" charset="0"/>
              </a:rPr>
            </a:br>
            <a:r>
              <a:rPr lang="es-MX" sz="1600" dirty="0">
                <a:latin typeface="Nunito" pitchFamily="2" charset="0"/>
              </a:rPr>
              <a:t>- de reprografía </a:t>
            </a:r>
            <a:br>
              <a:rPr lang="es-MX" sz="1600" dirty="0">
                <a:latin typeface="Nunito" pitchFamily="2" charset="0"/>
              </a:rPr>
            </a:br>
            <a:r>
              <a:rPr lang="es-MX" sz="1600" dirty="0">
                <a:latin typeface="Nunito" pitchFamily="2" charset="0"/>
              </a:rPr>
              <a:t>- de auditoría y control</a:t>
            </a:r>
          </a:p>
          <a:p>
            <a:r>
              <a:rPr lang="es-MX" sz="1600" dirty="0">
                <a:latin typeface="Nunito" pitchFamily="2" charset="0"/>
              </a:rPr>
              <a:t>- de preservación a largo plazo</a:t>
            </a:r>
          </a:p>
          <a:p>
            <a:endParaRPr lang="es-MX" sz="1600" dirty="0">
              <a:latin typeface="Nunito" pitchFamily="2" charset="0"/>
            </a:endParaRPr>
          </a:p>
          <a:p>
            <a:r>
              <a:rPr lang="es-MX" sz="1600" dirty="0">
                <a:latin typeface="Nunito" pitchFamily="2" charset="0"/>
              </a:rPr>
              <a:t>Se elaboró una </a:t>
            </a:r>
            <a:r>
              <a:rPr lang="es-MX" sz="1600" dirty="0">
                <a:latin typeface="Nunito Black" pitchFamily="2" charset="0"/>
              </a:rPr>
              <a:t>propuesta para la migración y/o conversión de documentos electrónicos.</a:t>
            </a:r>
          </a:p>
        </p:txBody>
      </p:sp>
      <p:sp>
        <p:nvSpPr>
          <p:cNvPr id="7" name="CuadroTexto 6">
            <a:extLst>
              <a:ext uri="{FF2B5EF4-FFF2-40B4-BE49-F238E27FC236}">
                <a16:creationId xmlns:a16="http://schemas.microsoft.com/office/drawing/2014/main" id="{DF7255CF-52EE-B369-1CF6-8870FDC985AA}"/>
              </a:ext>
            </a:extLst>
          </p:cNvPr>
          <p:cNvSpPr txBox="1"/>
          <p:nvPr/>
        </p:nvSpPr>
        <p:spPr>
          <a:xfrm>
            <a:off x="635542" y="2657966"/>
            <a:ext cx="3834857" cy="3539430"/>
          </a:xfrm>
          <a:prstGeom prst="rect">
            <a:avLst/>
          </a:prstGeom>
          <a:noFill/>
        </p:spPr>
        <p:txBody>
          <a:bodyPr wrap="square">
            <a:spAutoFit/>
          </a:bodyPr>
          <a:lstStyle/>
          <a:p>
            <a:r>
              <a:rPr lang="es-MX" sz="1600" dirty="0">
                <a:latin typeface="Nunito Black" pitchFamily="2" charset="0"/>
              </a:rPr>
              <a:t>Actualizaciones:</a:t>
            </a:r>
          </a:p>
          <a:p>
            <a:r>
              <a:rPr lang="es-MX" sz="1600" dirty="0">
                <a:latin typeface="Nunito" pitchFamily="2" charset="0"/>
              </a:rPr>
              <a:t>- Diagnóstico </a:t>
            </a:r>
            <a:br>
              <a:rPr lang="es-MX" sz="1600" dirty="0">
                <a:latin typeface="Nunito" pitchFamily="2" charset="0"/>
              </a:rPr>
            </a:br>
            <a:r>
              <a:rPr lang="es-MX" sz="1600" dirty="0">
                <a:latin typeface="Nunito" pitchFamily="2" charset="0"/>
              </a:rPr>
              <a:t>- PINAR</a:t>
            </a:r>
            <a:br>
              <a:rPr lang="es-MX" sz="1600" dirty="0">
                <a:latin typeface="Nunito" pitchFamily="2" charset="0"/>
              </a:rPr>
            </a:br>
            <a:r>
              <a:rPr lang="es-MX" sz="1600" dirty="0">
                <a:latin typeface="Nunito" pitchFamily="2" charset="0"/>
              </a:rPr>
              <a:t>- Manual de organización de archivos de gestión</a:t>
            </a:r>
          </a:p>
          <a:p>
            <a:r>
              <a:rPr lang="es-MX" sz="1600" dirty="0">
                <a:latin typeface="Nunito" pitchFamily="2" charset="0"/>
              </a:rPr>
              <a:t>- Manual del sistema de integrado de conservación</a:t>
            </a:r>
          </a:p>
          <a:p>
            <a:r>
              <a:rPr lang="es-MX" sz="1600" dirty="0">
                <a:latin typeface="Nunito" pitchFamily="2" charset="0"/>
              </a:rPr>
              <a:t>- Procedimiento de correspondencia </a:t>
            </a:r>
          </a:p>
          <a:p>
            <a:r>
              <a:rPr lang="es-MX" sz="1600" dirty="0">
                <a:latin typeface="Nunito" pitchFamily="2" charset="0"/>
              </a:rPr>
              <a:t>- Formatos de limpieza y hoja de control</a:t>
            </a:r>
          </a:p>
          <a:p>
            <a:endParaRPr lang="es-MX" sz="1600" dirty="0">
              <a:latin typeface="Nunito" pitchFamily="2" charset="0"/>
            </a:endParaRPr>
          </a:p>
          <a:p>
            <a:r>
              <a:rPr lang="es-MX" sz="1600" dirty="0">
                <a:latin typeface="Nunito Black" pitchFamily="2" charset="0"/>
              </a:rPr>
              <a:t>Se capacitaron 115 </a:t>
            </a:r>
            <a:br>
              <a:rPr lang="es-MX" sz="1600" dirty="0">
                <a:latin typeface="Nunito Black" pitchFamily="2" charset="0"/>
              </a:rPr>
            </a:br>
            <a:r>
              <a:rPr lang="es-MX" sz="1600" dirty="0">
                <a:latin typeface="Nunito Black" pitchFamily="2" charset="0"/>
              </a:rPr>
              <a:t>personas en manejo de Orfeo </a:t>
            </a:r>
            <a:br>
              <a:rPr lang="es-MX" sz="1600" dirty="0">
                <a:latin typeface="Nunito Black" pitchFamily="2" charset="0"/>
              </a:rPr>
            </a:br>
            <a:r>
              <a:rPr lang="es-MX" sz="1600" dirty="0">
                <a:latin typeface="Nunito Black" pitchFamily="2" charset="0"/>
              </a:rPr>
              <a:t>y respuesta a PQRS</a:t>
            </a:r>
          </a:p>
        </p:txBody>
      </p:sp>
      <p:sp>
        <p:nvSpPr>
          <p:cNvPr id="8" name="CuadroTexto 7">
            <a:extLst>
              <a:ext uri="{FF2B5EF4-FFF2-40B4-BE49-F238E27FC236}">
                <a16:creationId xmlns:a16="http://schemas.microsoft.com/office/drawing/2014/main" id="{9B430027-50CE-0601-5D59-34E7689731FF}"/>
              </a:ext>
            </a:extLst>
          </p:cNvPr>
          <p:cNvSpPr txBox="1"/>
          <p:nvPr/>
        </p:nvSpPr>
        <p:spPr>
          <a:xfrm>
            <a:off x="8169578" y="2657966"/>
            <a:ext cx="3397716" cy="3539430"/>
          </a:xfrm>
          <a:prstGeom prst="rect">
            <a:avLst/>
          </a:prstGeom>
          <a:noFill/>
        </p:spPr>
        <p:txBody>
          <a:bodyPr wrap="square" rtlCol="0">
            <a:spAutoFit/>
          </a:bodyPr>
          <a:lstStyle/>
          <a:p>
            <a:r>
              <a:rPr lang="es-MX" sz="1600" dirty="0">
                <a:latin typeface="Nunito" pitchFamily="2" charset="0"/>
              </a:rPr>
              <a:t>Se realizó el </a:t>
            </a:r>
            <a:r>
              <a:rPr lang="es-MX" sz="1600" b="1" dirty="0">
                <a:latin typeface="Nunito Black" pitchFamily="2" charset="77"/>
              </a:rPr>
              <a:t>análisis microbiológico y fumigación </a:t>
            </a:r>
            <a:br>
              <a:rPr lang="es-MX" sz="1600" b="1" dirty="0">
                <a:latin typeface="Nunito Black" pitchFamily="2" charset="77"/>
              </a:rPr>
            </a:br>
            <a:r>
              <a:rPr lang="es-MX" sz="1600" dirty="0">
                <a:latin typeface="Nunito" pitchFamily="2" charset="0"/>
              </a:rPr>
              <a:t>en el mes de agosto, y se realizó una segunda fumigación del depósito de Fontibón, en el mes </a:t>
            </a:r>
            <a:br>
              <a:rPr lang="es-MX" sz="1600" dirty="0">
                <a:latin typeface="Nunito" pitchFamily="2" charset="0"/>
              </a:rPr>
            </a:br>
            <a:r>
              <a:rPr lang="es-MX" sz="1600" dirty="0">
                <a:latin typeface="Nunito" pitchFamily="2" charset="0"/>
              </a:rPr>
              <a:t>de diciembre.</a:t>
            </a:r>
            <a:r>
              <a:rPr lang="es-CO" sz="1600" dirty="0">
                <a:latin typeface="Nunito" pitchFamily="2" charset="0"/>
              </a:rPr>
              <a:t> </a:t>
            </a:r>
          </a:p>
          <a:p>
            <a:endParaRPr lang="es-CO" sz="1600" dirty="0">
              <a:latin typeface="Nunito" pitchFamily="2" charset="0"/>
            </a:endParaRPr>
          </a:p>
          <a:p>
            <a:r>
              <a:rPr lang="es-MX" sz="1600" b="1" dirty="0">
                <a:latin typeface="Nunito Black" pitchFamily="2" charset="77"/>
              </a:rPr>
              <a:t>Se han cambiado 2.477 cajas </a:t>
            </a:r>
            <a:br>
              <a:rPr lang="es-MX" sz="1600" b="1" dirty="0">
                <a:latin typeface="Nunito Black" pitchFamily="2" charset="77"/>
              </a:rPr>
            </a:br>
            <a:r>
              <a:rPr lang="es-MX" sz="1600" dirty="0">
                <a:latin typeface="Nunito Medium" pitchFamily="2" charset="77"/>
              </a:rPr>
              <a:t>que se encontraban deterioradas.</a:t>
            </a:r>
          </a:p>
          <a:p>
            <a:endParaRPr lang="es-MX" sz="1600" dirty="0">
              <a:latin typeface="Nunito Medium" pitchFamily="2" charset="77"/>
            </a:endParaRPr>
          </a:p>
          <a:p>
            <a:r>
              <a:rPr lang="es-MX" sz="1600" b="1" dirty="0">
                <a:latin typeface="Nunito Black" pitchFamily="2" charset="77"/>
              </a:rPr>
              <a:t>Se ha aplicado el programa de limpieza de archivos, </a:t>
            </a:r>
            <a:r>
              <a:rPr lang="es-MX" sz="1600" dirty="0">
                <a:latin typeface="Nunito Medium" pitchFamily="2" charset="77"/>
              </a:rPr>
              <a:t>en la sede central, archivo de Fontibón y de Montevideo.</a:t>
            </a:r>
          </a:p>
        </p:txBody>
      </p:sp>
      <p:sp>
        <p:nvSpPr>
          <p:cNvPr id="10" name="Elipse 9">
            <a:extLst>
              <a:ext uri="{FF2B5EF4-FFF2-40B4-BE49-F238E27FC236}">
                <a16:creationId xmlns:a16="http://schemas.microsoft.com/office/drawing/2014/main" id="{1442318F-00D8-225A-7DCE-61223F292AA6}"/>
              </a:ext>
            </a:extLst>
          </p:cNvPr>
          <p:cNvSpPr/>
          <p:nvPr/>
        </p:nvSpPr>
        <p:spPr>
          <a:xfrm>
            <a:off x="2036387" y="21525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85F96F70-BC34-19E5-04B0-903566D48BAD}"/>
              </a:ext>
            </a:extLst>
          </p:cNvPr>
          <p:cNvSpPr txBox="1"/>
          <p:nvPr/>
        </p:nvSpPr>
        <p:spPr>
          <a:xfrm>
            <a:off x="1956600" y="2194973"/>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MX" sz="1600" b="1" kern="0" dirty="0">
                <a:solidFill>
                  <a:schemeClr val="tx1">
                    <a:lumMod val="75000"/>
                    <a:lumOff val="25000"/>
                  </a:schemeClr>
                </a:solidFill>
                <a:latin typeface="Nunito Black" pitchFamily="2" charset="0"/>
                <a:cs typeface="Arial"/>
                <a:sym typeface="Work Sans"/>
              </a:rPr>
              <a:t>A</a:t>
            </a:r>
            <a:endParaRPr lang="es-CO" sz="1600" b="1" kern="0" dirty="0">
              <a:solidFill>
                <a:schemeClr val="tx1">
                  <a:lumMod val="75000"/>
                  <a:lumOff val="25000"/>
                </a:schemeClr>
              </a:solidFill>
              <a:latin typeface="Nunito Black" pitchFamily="2" charset="0"/>
              <a:cs typeface="Arial"/>
              <a:sym typeface="Work Sans"/>
            </a:endParaRPr>
          </a:p>
        </p:txBody>
      </p:sp>
      <p:sp>
        <p:nvSpPr>
          <p:cNvPr id="12" name="Elipse 11">
            <a:extLst>
              <a:ext uri="{FF2B5EF4-FFF2-40B4-BE49-F238E27FC236}">
                <a16:creationId xmlns:a16="http://schemas.microsoft.com/office/drawing/2014/main" id="{67273ECF-A440-14CE-FC3D-5E49A5F10A26}"/>
              </a:ext>
            </a:extLst>
          </p:cNvPr>
          <p:cNvSpPr/>
          <p:nvPr/>
        </p:nvSpPr>
        <p:spPr>
          <a:xfrm>
            <a:off x="5839883" y="21525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9B1F2238-1A3A-99D1-DDEE-984AF7116BA8}"/>
              </a:ext>
            </a:extLst>
          </p:cNvPr>
          <p:cNvSpPr txBox="1"/>
          <p:nvPr/>
        </p:nvSpPr>
        <p:spPr>
          <a:xfrm>
            <a:off x="5780920" y="2194973"/>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CO" sz="1600" b="1" kern="0" dirty="0">
                <a:solidFill>
                  <a:schemeClr val="tx1">
                    <a:lumMod val="75000"/>
                    <a:lumOff val="25000"/>
                  </a:schemeClr>
                </a:solidFill>
                <a:latin typeface="Nunito Black" pitchFamily="2" charset="0"/>
                <a:cs typeface="Arial"/>
                <a:sym typeface="Work Sans"/>
              </a:rPr>
              <a:t>B</a:t>
            </a:r>
          </a:p>
        </p:txBody>
      </p:sp>
      <p:sp>
        <p:nvSpPr>
          <p:cNvPr id="14" name="Elipse 13">
            <a:extLst>
              <a:ext uri="{FF2B5EF4-FFF2-40B4-BE49-F238E27FC236}">
                <a16:creationId xmlns:a16="http://schemas.microsoft.com/office/drawing/2014/main" id="{54B7F0DD-BE79-9EFE-B3D6-62CAC89DCE1D}"/>
              </a:ext>
            </a:extLst>
          </p:cNvPr>
          <p:cNvSpPr/>
          <p:nvPr/>
        </p:nvSpPr>
        <p:spPr>
          <a:xfrm>
            <a:off x="9652523" y="21525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CE89F178-E2B8-CF6A-E693-E2067B43D78D}"/>
              </a:ext>
            </a:extLst>
          </p:cNvPr>
          <p:cNvSpPr txBox="1"/>
          <p:nvPr/>
        </p:nvSpPr>
        <p:spPr>
          <a:xfrm>
            <a:off x="9577524" y="2194973"/>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CO" sz="1600" b="1" kern="0" dirty="0">
                <a:solidFill>
                  <a:schemeClr val="tx1">
                    <a:lumMod val="75000"/>
                    <a:lumOff val="25000"/>
                  </a:schemeClr>
                </a:solidFill>
                <a:latin typeface="Nunito Black" pitchFamily="2" charset="0"/>
                <a:cs typeface="Arial"/>
                <a:sym typeface="Work Sans"/>
              </a:rPr>
              <a:t>C</a:t>
            </a:r>
          </a:p>
        </p:txBody>
      </p:sp>
      <p:sp>
        <p:nvSpPr>
          <p:cNvPr id="2" name="CuadroTexto 1">
            <a:extLst>
              <a:ext uri="{FF2B5EF4-FFF2-40B4-BE49-F238E27FC236}">
                <a16:creationId xmlns:a16="http://schemas.microsoft.com/office/drawing/2014/main" id="{24F848BF-EFCA-90EB-6A80-F30C94D492F7}"/>
              </a:ext>
            </a:extLst>
          </p:cNvPr>
          <p:cNvSpPr txBox="1"/>
          <p:nvPr/>
        </p:nvSpPr>
        <p:spPr>
          <a:xfrm>
            <a:off x="278841" y="974423"/>
            <a:ext cx="5557086" cy="1077218"/>
          </a:xfrm>
          <a:prstGeom prst="rect">
            <a:avLst/>
          </a:prstGeom>
          <a:noFill/>
        </p:spPr>
        <p:txBody>
          <a:bodyPr wrap="square" rtlCol="0">
            <a:spAutoFit/>
          </a:bodyPr>
          <a:lstStyle/>
          <a:p>
            <a:pPr marL="126997" defTabSz="1219170">
              <a:spcBef>
                <a:spcPts val="600"/>
              </a:spcBef>
              <a:buClr>
                <a:srgbClr val="0054BC"/>
              </a:buClr>
              <a:buSzPts val="2100"/>
              <a:defRPr/>
            </a:pPr>
            <a:r>
              <a:rPr lang="es-MX" sz="3200" b="1" kern="0" dirty="0">
                <a:solidFill>
                  <a:srgbClr val="00CAB0"/>
                </a:solidFill>
                <a:latin typeface="Nunito Black" pitchFamily="2" charset="0"/>
                <a:cs typeface="Arial"/>
                <a:sym typeface="Work Sans"/>
              </a:rPr>
              <a:t>Procesos, procedimientos y buenas prácticas</a:t>
            </a:r>
            <a:endParaRPr lang="es-CO" sz="3200" b="1" kern="0" dirty="0">
              <a:solidFill>
                <a:srgbClr val="00CAB0"/>
              </a:solidFill>
              <a:latin typeface="Nunito Black" pitchFamily="2" charset="0"/>
              <a:cs typeface="Arial"/>
              <a:sym typeface="Work Sans"/>
            </a:endParaRPr>
          </a:p>
        </p:txBody>
      </p:sp>
    </p:spTree>
    <p:extLst>
      <p:ext uri="{BB962C8B-B14F-4D97-AF65-F5344CB8AC3E}">
        <p14:creationId xmlns:p14="http://schemas.microsoft.com/office/powerpoint/2010/main" val="257780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0F7E784-CD3A-F0D4-D564-A7AECE509D05}"/>
              </a:ext>
            </a:extLst>
          </p:cNvPr>
          <p:cNvSpPr txBox="1"/>
          <p:nvPr/>
        </p:nvSpPr>
        <p:spPr>
          <a:xfrm>
            <a:off x="749843" y="2657966"/>
            <a:ext cx="3022057" cy="2308324"/>
          </a:xfrm>
          <a:prstGeom prst="rect">
            <a:avLst/>
          </a:prstGeom>
          <a:noFill/>
        </p:spPr>
        <p:txBody>
          <a:bodyPr wrap="square">
            <a:spAutoFit/>
          </a:bodyPr>
          <a:lstStyle/>
          <a:p>
            <a:r>
              <a:rPr lang="es-MX" sz="1600" dirty="0">
                <a:latin typeface="Nunito Black" pitchFamily="2" charset="0"/>
              </a:rPr>
              <a:t>Se revisaron 6 sistemas de Gestión Documental: </a:t>
            </a:r>
          </a:p>
          <a:p>
            <a:pPr marL="285750" indent="-285750">
              <a:buFont typeface="Arial" panose="020B0604020202020204" pitchFamily="34" charset="0"/>
              <a:buChar char="•"/>
            </a:pPr>
            <a:r>
              <a:rPr lang="es-MX" sz="1600" dirty="0">
                <a:latin typeface="Nunito" pitchFamily="2" charset="0"/>
              </a:rPr>
              <a:t>Control </a:t>
            </a:r>
            <a:r>
              <a:rPr lang="es-MX" sz="1600" dirty="0" err="1">
                <a:latin typeface="Nunito" pitchFamily="2" charset="0"/>
              </a:rPr>
              <a:t>Doc</a:t>
            </a:r>
            <a:r>
              <a:rPr lang="es-MX" sz="1600" dirty="0">
                <a:latin typeface="Nunito" pitchFamily="2" charset="0"/>
              </a:rPr>
              <a:t>  de 4-72</a:t>
            </a:r>
          </a:p>
          <a:p>
            <a:pPr marL="285750" indent="-285750">
              <a:buFont typeface="Arial" panose="020B0604020202020204" pitchFamily="34" charset="0"/>
              <a:buChar char="•"/>
            </a:pPr>
            <a:r>
              <a:rPr lang="es-MX" sz="1600" dirty="0">
                <a:latin typeface="Nunito" pitchFamily="2" charset="0"/>
              </a:rPr>
              <a:t>Doc4AS de 4-72</a:t>
            </a:r>
          </a:p>
          <a:p>
            <a:pPr marL="285750" indent="-285750">
              <a:buFont typeface="Arial" panose="020B0604020202020204" pitchFamily="34" charset="0"/>
              <a:buChar char="•"/>
            </a:pPr>
            <a:r>
              <a:rPr lang="es-MX" sz="1600" dirty="0">
                <a:latin typeface="Nunito" pitchFamily="2" charset="0"/>
              </a:rPr>
              <a:t>Orfeo Supersalud</a:t>
            </a:r>
          </a:p>
          <a:p>
            <a:pPr marL="285750" indent="-285750">
              <a:buFont typeface="Arial" panose="020B0604020202020204" pitchFamily="34" charset="0"/>
              <a:buChar char="•"/>
            </a:pPr>
            <a:r>
              <a:rPr lang="es-MX" sz="1600" dirty="0" err="1">
                <a:latin typeface="Nunito" pitchFamily="2" charset="0"/>
              </a:rPr>
              <a:t>Onbase</a:t>
            </a:r>
            <a:endParaRPr lang="es-MX" sz="1600" dirty="0">
              <a:latin typeface="Nunito" pitchFamily="2" charset="0"/>
            </a:endParaRPr>
          </a:p>
          <a:p>
            <a:pPr marL="285750" indent="-285750">
              <a:buFont typeface="Arial" panose="020B0604020202020204" pitchFamily="34" charset="0"/>
              <a:buChar char="•"/>
            </a:pPr>
            <a:r>
              <a:rPr lang="es-MX" sz="1600" dirty="0">
                <a:latin typeface="Nunito" pitchFamily="2" charset="0"/>
              </a:rPr>
              <a:t>Mercurio</a:t>
            </a:r>
          </a:p>
          <a:p>
            <a:pPr marL="285750" indent="-285750">
              <a:buFont typeface="Arial" panose="020B0604020202020204" pitchFamily="34" charset="0"/>
              <a:buChar char="•"/>
            </a:pPr>
            <a:r>
              <a:rPr lang="es-MX" sz="1600" dirty="0">
                <a:latin typeface="Nunito" pitchFamily="2" charset="0"/>
              </a:rPr>
              <a:t>Oracle</a:t>
            </a:r>
          </a:p>
          <a:p>
            <a:endParaRPr lang="es-MX" sz="1600" dirty="0">
              <a:latin typeface="Nunito Black" pitchFamily="2" charset="0"/>
            </a:endParaRPr>
          </a:p>
        </p:txBody>
      </p:sp>
      <p:sp>
        <p:nvSpPr>
          <p:cNvPr id="7" name="CuadroTexto 6">
            <a:extLst>
              <a:ext uri="{FF2B5EF4-FFF2-40B4-BE49-F238E27FC236}">
                <a16:creationId xmlns:a16="http://schemas.microsoft.com/office/drawing/2014/main" id="{AAA4A3FE-DB8A-00A4-FC26-CDD1A3EEE526}"/>
              </a:ext>
            </a:extLst>
          </p:cNvPr>
          <p:cNvSpPr txBox="1"/>
          <p:nvPr/>
        </p:nvSpPr>
        <p:spPr>
          <a:xfrm>
            <a:off x="7832574" y="2587065"/>
            <a:ext cx="3352261" cy="3293209"/>
          </a:xfrm>
          <a:prstGeom prst="rect">
            <a:avLst/>
          </a:prstGeom>
          <a:noFill/>
        </p:spPr>
        <p:txBody>
          <a:bodyPr wrap="square" rtlCol="0">
            <a:spAutoFit/>
          </a:bodyPr>
          <a:lstStyle/>
          <a:p>
            <a:r>
              <a:rPr lang="es-MX" sz="1600" dirty="0">
                <a:latin typeface="Nunito" pitchFamily="2" charset="0"/>
              </a:rPr>
              <a:t>A través del proyecto de inversión de Gestión Documental la VGCOR se apoyó </a:t>
            </a:r>
            <a:r>
              <a:rPr lang="es-MX" sz="1600" b="1" dirty="0">
                <a:latin typeface="Nunito" pitchFamily="2" charset="0"/>
              </a:rPr>
              <a:t>con personal profesional y de apoyo </a:t>
            </a:r>
            <a:r>
              <a:rPr lang="es-MX" sz="1600" dirty="0">
                <a:latin typeface="Nunito" pitchFamily="2" charset="0"/>
              </a:rPr>
              <a:t>para la organización del archivo de Gestión de los </a:t>
            </a:r>
            <a:r>
              <a:rPr lang="es-MX" sz="1600" dirty="0" err="1">
                <a:latin typeface="Nunito" pitchFamily="2" charset="0"/>
              </a:rPr>
              <a:t>GITs</a:t>
            </a:r>
            <a:r>
              <a:rPr lang="es-MX" sz="1600" dirty="0">
                <a:latin typeface="Nunito" pitchFamily="2" charset="0"/>
              </a:rPr>
              <a:t> de Permisos y de Contratación, de los archivos misionales de la Vicepresidencia Ejecutiva lo que propende por mejorar la calidad en el proceso de archivo, también se apoyó con recursos a las demás Vicepresidencias.</a:t>
            </a:r>
            <a:endParaRPr lang="es-MX" sz="1600" dirty="0">
              <a:latin typeface="Nunito Medium" pitchFamily="2" charset="77"/>
            </a:endParaRPr>
          </a:p>
        </p:txBody>
      </p:sp>
      <p:sp>
        <p:nvSpPr>
          <p:cNvPr id="8" name="Elipse 7">
            <a:extLst>
              <a:ext uri="{FF2B5EF4-FFF2-40B4-BE49-F238E27FC236}">
                <a16:creationId xmlns:a16="http://schemas.microsoft.com/office/drawing/2014/main" id="{60AB0C20-4520-6A09-9077-FA2D973F9F38}"/>
              </a:ext>
            </a:extLst>
          </p:cNvPr>
          <p:cNvSpPr/>
          <p:nvPr/>
        </p:nvSpPr>
        <p:spPr>
          <a:xfrm>
            <a:off x="2036387" y="19874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0BD39701-8FA8-E394-EE1B-5467A49C54D4}"/>
              </a:ext>
            </a:extLst>
          </p:cNvPr>
          <p:cNvSpPr txBox="1"/>
          <p:nvPr/>
        </p:nvSpPr>
        <p:spPr>
          <a:xfrm>
            <a:off x="1956600" y="2034037"/>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MX" sz="1600" b="1" kern="0" dirty="0">
                <a:solidFill>
                  <a:schemeClr val="tx1">
                    <a:lumMod val="75000"/>
                    <a:lumOff val="25000"/>
                  </a:schemeClr>
                </a:solidFill>
                <a:latin typeface="Nunito Black" pitchFamily="2" charset="0"/>
                <a:cs typeface="Arial"/>
                <a:sym typeface="Work Sans"/>
              </a:rPr>
              <a:t>D</a:t>
            </a:r>
            <a:endParaRPr lang="es-CO" sz="1600" b="1" kern="0" dirty="0">
              <a:solidFill>
                <a:schemeClr val="tx1">
                  <a:lumMod val="75000"/>
                  <a:lumOff val="25000"/>
                </a:schemeClr>
              </a:solidFill>
              <a:latin typeface="Nunito Black" pitchFamily="2" charset="0"/>
              <a:cs typeface="Arial"/>
              <a:sym typeface="Work Sans"/>
            </a:endParaRPr>
          </a:p>
        </p:txBody>
      </p:sp>
      <p:sp>
        <p:nvSpPr>
          <p:cNvPr id="10" name="Elipse 9">
            <a:extLst>
              <a:ext uri="{FF2B5EF4-FFF2-40B4-BE49-F238E27FC236}">
                <a16:creationId xmlns:a16="http://schemas.microsoft.com/office/drawing/2014/main" id="{261FCD66-C83D-0D63-394D-0590134C7FAC}"/>
              </a:ext>
            </a:extLst>
          </p:cNvPr>
          <p:cNvSpPr/>
          <p:nvPr/>
        </p:nvSpPr>
        <p:spPr>
          <a:xfrm>
            <a:off x="5395383" y="19874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292EB4FC-DE83-3D03-B732-5973DA488329}"/>
              </a:ext>
            </a:extLst>
          </p:cNvPr>
          <p:cNvSpPr txBox="1"/>
          <p:nvPr/>
        </p:nvSpPr>
        <p:spPr>
          <a:xfrm>
            <a:off x="5336420" y="2034037"/>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CO" sz="1600" b="1" kern="0" dirty="0">
                <a:solidFill>
                  <a:schemeClr val="tx1">
                    <a:lumMod val="75000"/>
                    <a:lumOff val="25000"/>
                  </a:schemeClr>
                </a:solidFill>
                <a:latin typeface="Nunito Black" pitchFamily="2" charset="0"/>
                <a:cs typeface="Arial"/>
                <a:sym typeface="Work Sans"/>
              </a:rPr>
              <a:t>E</a:t>
            </a:r>
          </a:p>
        </p:txBody>
      </p:sp>
      <p:sp>
        <p:nvSpPr>
          <p:cNvPr id="12" name="Elipse 11">
            <a:extLst>
              <a:ext uri="{FF2B5EF4-FFF2-40B4-BE49-F238E27FC236}">
                <a16:creationId xmlns:a16="http://schemas.microsoft.com/office/drawing/2014/main" id="{B12CD900-1B9B-41BD-5000-A8BDB1E15A4D}"/>
              </a:ext>
            </a:extLst>
          </p:cNvPr>
          <p:cNvSpPr/>
          <p:nvPr/>
        </p:nvSpPr>
        <p:spPr>
          <a:xfrm>
            <a:off x="9005559" y="19874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A66706D8-FD9C-DADC-29D7-0A6F31B1B225}"/>
              </a:ext>
            </a:extLst>
          </p:cNvPr>
          <p:cNvSpPr txBox="1"/>
          <p:nvPr/>
        </p:nvSpPr>
        <p:spPr>
          <a:xfrm>
            <a:off x="8924824" y="2034037"/>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MX" sz="1600" b="1" kern="0" dirty="0">
                <a:solidFill>
                  <a:schemeClr val="tx1">
                    <a:lumMod val="75000"/>
                    <a:lumOff val="25000"/>
                  </a:schemeClr>
                </a:solidFill>
                <a:latin typeface="Nunito Black" pitchFamily="2" charset="0"/>
                <a:cs typeface="Arial"/>
                <a:sym typeface="Work Sans"/>
              </a:rPr>
              <a:t>F</a:t>
            </a:r>
            <a:endParaRPr lang="es-CO" sz="1600" b="1" kern="0" dirty="0">
              <a:solidFill>
                <a:schemeClr val="tx1">
                  <a:lumMod val="75000"/>
                  <a:lumOff val="25000"/>
                </a:schemeClr>
              </a:solidFill>
              <a:latin typeface="Nunito Black" pitchFamily="2" charset="0"/>
              <a:cs typeface="Arial"/>
              <a:sym typeface="Work Sans"/>
            </a:endParaRPr>
          </a:p>
        </p:txBody>
      </p:sp>
      <p:sp>
        <p:nvSpPr>
          <p:cNvPr id="15" name="CuadroTexto 14">
            <a:extLst>
              <a:ext uri="{FF2B5EF4-FFF2-40B4-BE49-F238E27FC236}">
                <a16:creationId xmlns:a16="http://schemas.microsoft.com/office/drawing/2014/main" id="{D96B0CB3-D38B-CF82-DCC8-CA360F08E023}"/>
              </a:ext>
            </a:extLst>
          </p:cNvPr>
          <p:cNvSpPr txBox="1"/>
          <p:nvPr/>
        </p:nvSpPr>
        <p:spPr>
          <a:xfrm>
            <a:off x="4254815" y="2657966"/>
            <a:ext cx="2782089" cy="2554545"/>
          </a:xfrm>
          <a:prstGeom prst="rect">
            <a:avLst/>
          </a:prstGeom>
          <a:noFill/>
        </p:spPr>
        <p:txBody>
          <a:bodyPr wrap="square">
            <a:spAutoFit/>
          </a:bodyPr>
          <a:lstStyle/>
          <a:p>
            <a:r>
              <a:rPr lang="es-MX" sz="1600" dirty="0">
                <a:latin typeface="Nunito" pitchFamily="2" charset="0"/>
              </a:rPr>
              <a:t>La ANI celebró un convenio con la Agencia Nacional Digital para la mejora de infraestructura tecnológica, en el marco del cual se espera la </a:t>
            </a:r>
            <a:r>
              <a:rPr lang="es-MX" sz="1600" b="1" dirty="0">
                <a:latin typeface="Nunito" pitchFamily="2" charset="0"/>
              </a:rPr>
              <a:t>adecuación necesaria para la adquisición de un Sistema </a:t>
            </a:r>
            <a:r>
              <a:rPr lang="es-MX" sz="1600" dirty="0">
                <a:latin typeface="Nunito" pitchFamily="2" charset="0"/>
              </a:rPr>
              <a:t>de Gestión de Documentos Electrónicos de Archivo</a:t>
            </a:r>
          </a:p>
        </p:txBody>
      </p:sp>
    </p:spTree>
    <p:extLst>
      <p:ext uri="{BB962C8B-B14F-4D97-AF65-F5344CB8AC3E}">
        <p14:creationId xmlns:p14="http://schemas.microsoft.com/office/powerpoint/2010/main" val="296915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B3BBA2C-5235-76D5-97A5-A9204C4AE958}"/>
              </a:ext>
            </a:extLst>
          </p:cNvPr>
          <p:cNvSpPr/>
          <p:nvPr/>
        </p:nvSpPr>
        <p:spPr>
          <a:xfrm>
            <a:off x="769255" y="4328065"/>
            <a:ext cx="10929259" cy="2077537"/>
          </a:xfrm>
          <a:prstGeom prst="rect">
            <a:avLst/>
          </a:prstGeom>
          <a:solidFill>
            <a:srgbClr val="00CAB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2FFCD380-69DF-B796-7030-C5CBF85886AC}"/>
              </a:ext>
            </a:extLst>
          </p:cNvPr>
          <p:cNvSpPr/>
          <p:nvPr/>
        </p:nvSpPr>
        <p:spPr>
          <a:xfrm>
            <a:off x="5862984" y="1752600"/>
            <a:ext cx="5835530" cy="2411361"/>
          </a:xfrm>
          <a:prstGeom prst="rect">
            <a:avLst/>
          </a:prstGeom>
          <a:solidFill>
            <a:schemeClr val="bg1">
              <a:lumMod val="75000"/>
              <a:alpha val="203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3F756159-0876-77C4-03EF-CD7758110E95}"/>
              </a:ext>
            </a:extLst>
          </p:cNvPr>
          <p:cNvSpPr txBox="1"/>
          <p:nvPr/>
        </p:nvSpPr>
        <p:spPr>
          <a:xfrm>
            <a:off x="358354" y="974423"/>
            <a:ext cx="6679880"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Principales dificultades 2023</a:t>
            </a:r>
          </a:p>
        </p:txBody>
      </p:sp>
      <p:sp>
        <p:nvSpPr>
          <p:cNvPr id="3" name="CuadroTexto 2">
            <a:extLst>
              <a:ext uri="{FF2B5EF4-FFF2-40B4-BE49-F238E27FC236}">
                <a16:creationId xmlns:a16="http://schemas.microsoft.com/office/drawing/2014/main" id="{05C3ADDA-AB2F-3DFB-B298-4BFEF873300E}"/>
              </a:ext>
            </a:extLst>
          </p:cNvPr>
          <p:cNvSpPr txBox="1"/>
          <p:nvPr/>
        </p:nvSpPr>
        <p:spPr>
          <a:xfrm>
            <a:off x="1103936" y="4674863"/>
            <a:ext cx="10231722" cy="1323439"/>
          </a:xfrm>
          <a:prstGeom prst="rect">
            <a:avLst/>
          </a:prstGeom>
          <a:noFill/>
        </p:spPr>
        <p:txBody>
          <a:bodyPr wrap="square">
            <a:spAutoFit/>
          </a:bodyPr>
          <a:lstStyle/>
          <a:p>
            <a:r>
              <a:rPr lang="es-MX" sz="1600" dirty="0">
                <a:latin typeface="Nunito ExtraBold" pitchFamily="2" charset="0"/>
              </a:rPr>
              <a:t>El sistema Orfeo de la ANI está en obsolescencia, </a:t>
            </a:r>
            <a:r>
              <a:rPr lang="es-MX" sz="1600" dirty="0">
                <a:latin typeface="Nunito" pitchFamily="2" charset="0"/>
              </a:rPr>
              <a:t>la imposibilidad de adaptar el sistema a las necesidades actuales de la ANI genera riesgos en la gestión de la información, como perdida de radicados, demoras en los envíos, documentos que no aparecen en las bandejas, fallas en el proceso de firmado digital y radicados que aparecen sin imagen, lo que implica anulaciones innecesarias, reprocesos y dificultades en la defensa jurídica de la entidad. Se han identificado y reportado </a:t>
            </a:r>
            <a:r>
              <a:rPr lang="es-MX" sz="1600" dirty="0">
                <a:latin typeface="Nunito ExtraBold" pitchFamily="2" charset="0"/>
              </a:rPr>
              <a:t>más de 100 fallas del sistema, las cuales persisten.</a:t>
            </a:r>
            <a:endParaRPr lang="es-MX" sz="1600" dirty="0">
              <a:latin typeface="Nunito" pitchFamily="2" charset="0"/>
            </a:endParaRPr>
          </a:p>
        </p:txBody>
      </p:sp>
      <p:sp>
        <p:nvSpPr>
          <p:cNvPr id="4" name="CuadroTexto 3">
            <a:extLst>
              <a:ext uri="{FF2B5EF4-FFF2-40B4-BE49-F238E27FC236}">
                <a16:creationId xmlns:a16="http://schemas.microsoft.com/office/drawing/2014/main" id="{A49E39CD-37D7-292B-09E0-0E0FB822591A}"/>
              </a:ext>
            </a:extLst>
          </p:cNvPr>
          <p:cNvSpPr txBox="1"/>
          <p:nvPr/>
        </p:nvSpPr>
        <p:spPr>
          <a:xfrm>
            <a:off x="6306200" y="2173449"/>
            <a:ext cx="4909359" cy="1569660"/>
          </a:xfrm>
          <a:prstGeom prst="rect">
            <a:avLst/>
          </a:prstGeom>
          <a:noFill/>
        </p:spPr>
        <p:txBody>
          <a:bodyPr wrap="square">
            <a:spAutoFit/>
          </a:bodyPr>
          <a:lstStyle/>
          <a:p>
            <a:r>
              <a:rPr lang="es-MX" sz="1600" dirty="0">
                <a:latin typeface="Nunito ExtraBold" pitchFamily="2" charset="0"/>
              </a:rPr>
              <a:t>La actualización de la plataforma de envíos de correo electrónico certificado de 4-72 ha generado reprocesos y retrasos. </a:t>
            </a:r>
            <a:r>
              <a:rPr lang="es-MX" sz="1600" dirty="0">
                <a:latin typeface="Nunito" pitchFamily="2" charset="0"/>
              </a:rPr>
              <a:t>Actualmente se encuentra estable, pero ha requerido la asignación de personal adicional para el proceso, toda vez que la plataforma requiere de registros adicionales.</a:t>
            </a:r>
          </a:p>
        </p:txBody>
      </p:sp>
      <p:sp>
        <p:nvSpPr>
          <p:cNvPr id="8" name="CuadroTexto 7">
            <a:extLst>
              <a:ext uri="{FF2B5EF4-FFF2-40B4-BE49-F238E27FC236}">
                <a16:creationId xmlns:a16="http://schemas.microsoft.com/office/drawing/2014/main" id="{D2A93A09-F7D9-6891-A7D7-27A00DAAFFF6}"/>
              </a:ext>
            </a:extLst>
          </p:cNvPr>
          <p:cNvSpPr txBox="1"/>
          <p:nvPr/>
        </p:nvSpPr>
        <p:spPr>
          <a:xfrm>
            <a:off x="876300" y="1927228"/>
            <a:ext cx="4503730" cy="2062103"/>
          </a:xfrm>
          <a:prstGeom prst="rect">
            <a:avLst/>
          </a:prstGeom>
          <a:noFill/>
        </p:spPr>
        <p:txBody>
          <a:bodyPr wrap="square">
            <a:spAutoFit/>
          </a:bodyPr>
          <a:lstStyle/>
          <a:p>
            <a:r>
              <a:rPr lang="es-MX" sz="1600" dirty="0">
                <a:latin typeface="Nunito ExtraBold" pitchFamily="2" charset="0"/>
              </a:rPr>
              <a:t>Históricamente existe </a:t>
            </a:r>
            <a:r>
              <a:rPr lang="es-MX" sz="1600" b="1" dirty="0">
                <a:latin typeface="Nunito" pitchFamily="2" charset="0"/>
              </a:rPr>
              <a:t>un rezago documental </a:t>
            </a:r>
            <a:r>
              <a:rPr lang="es-MX" sz="1600" dirty="0">
                <a:latin typeface="Nunito" pitchFamily="2" charset="0"/>
              </a:rPr>
              <a:t>superior a un año en algunos proyectos. Esta </a:t>
            </a:r>
            <a:r>
              <a:rPr lang="es-MX" sz="1600" b="1" dirty="0">
                <a:latin typeface="Nunito" pitchFamily="2" charset="0"/>
              </a:rPr>
              <a:t>situación se presenta principalmente por limitaciones en la cantidad del personal </a:t>
            </a:r>
            <a:r>
              <a:rPr lang="es-MX" sz="1600" dirty="0">
                <a:latin typeface="Nunito" pitchFamily="2" charset="0"/>
              </a:rPr>
              <a:t>del archivo, especialmente al comienzo de cada vigencia, lo cual genera dificultad en la búsqueda de información y la atención oportuna de solicitudes. </a:t>
            </a:r>
          </a:p>
        </p:txBody>
      </p:sp>
    </p:spTree>
    <p:extLst>
      <p:ext uri="{BB962C8B-B14F-4D97-AF65-F5344CB8AC3E}">
        <p14:creationId xmlns:p14="http://schemas.microsoft.com/office/powerpoint/2010/main" val="3938255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D96A3D1-5560-B09A-BA56-37B6D58489E7}"/>
              </a:ext>
            </a:extLst>
          </p:cNvPr>
          <p:cNvSpPr/>
          <p:nvPr/>
        </p:nvSpPr>
        <p:spPr>
          <a:xfrm>
            <a:off x="3803043" y="1942652"/>
            <a:ext cx="3233861" cy="2934148"/>
          </a:xfrm>
          <a:prstGeom prst="rect">
            <a:avLst/>
          </a:prstGeom>
          <a:solidFill>
            <a:srgbClr val="E7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638517F8-1970-AC1C-FF0F-C41C8C95BAAC}"/>
              </a:ext>
            </a:extLst>
          </p:cNvPr>
          <p:cNvSpPr txBox="1"/>
          <p:nvPr/>
        </p:nvSpPr>
        <p:spPr>
          <a:xfrm>
            <a:off x="684259" y="2419639"/>
            <a:ext cx="2679097" cy="1815882"/>
          </a:xfrm>
          <a:prstGeom prst="rect">
            <a:avLst/>
          </a:prstGeom>
          <a:noFill/>
        </p:spPr>
        <p:txBody>
          <a:bodyPr wrap="square" rtlCol="0">
            <a:spAutoFit/>
          </a:bodyPr>
          <a:lstStyle/>
          <a:p>
            <a:r>
              <a:rPr lang="es-CO" sz="1400" b="1" dirty="0">
                <a:latin typeface="Nunito" pitchFamily="2" charset="0"/>
              </a:rPr>
              <a:t>Dar cumplimiento y actualizar la Resolución 959 de 2013, en la cual se adopta la Bitácora de Proyecto</a:t>
            </a:r>
            <a:r>
              <a:rPr lang="es-CO" sz="1400" dirty="0">
                <a:latin typeface="Nunito" pitchFamily="2" charset="0"/>
              </a:rPr>
              <a:t>. Se ha evidenciado que las bitácoras llegan incompletas, mal diligenciadas o no se remiten al archivo. </a:t>
            </a:r>
          </a:p>
        </p:txBody>
      </p:sp>
      <p:sp>
        <p:nvSpPr>
          <p:cNvPr id="8" name="CuadroTexto 7">
            <a:extLst>
              <a:ext uri="{FF2B5EF4-FFF2-40B4-BE49-F238E27FC236}">
                <a16:creationId xmlns:a16="http://schemas.microsoft.com/office/drawing/2014/main" id="{A0B1CBD3-05DE-590E-E7B7-BE50DF41840B}"/>
              </a:ext>
            </a:extLst>
          </p:cNvPr>
          <p:cNvSpPr txBox="1"/>
          <p:nvPr/>
        </p:nvSpPr>
        <p:spPr>
          <a:xfrm>
            <a:off x="3962868" y="2649501"/>
            <a:ext cx="2941513" cy="2031325"/>
          </a:xfrm>
          <a:prstGeom prst="rect">
            <a:avLst/>
          </a:prstGeom>
          <a:noFill/>
        </p:spPr>
        <p:txBody>
          <a:bodyPr wrap="square" rtlCol="0">
            <a:spAutoFit/>
          </a:bodyPr>
          <a:lstStyle/>
          <a:p>
            <a:r>
              <a:rPr lang="es-MX" sz="1400" b="1" dirty="0">
                <a:latin typeface="Nunito" pitchFamily="2" charset="0"/>
              </a:rPr>
              <a:t>Implementar acciones para garantizar que todos los documentos </a:t>
            </a:r>
            <a:r>
              <a:rPr lang="es-MX" sz="1400" dirty="0">
                <a:latin typeface="Nunito" pitchFamily="2" charset="0"/>
              </a:rPr>
              <a:t>(actos administrativos, actas de reunión, contratos y demás) </a:t>
            </a:r>
            <a:r>
              <a:rPr lang="es-MX" sz="1400" b="1" dirty="0">
                <a:latin typeface="Nunito" pitchFamily="2" charset="0"/>
              </a:rPr>
              <a:t>cumplan con los requerimientos normativos de autenticidad y de integridad</a:t>
            </a:r>
            <a:r>
              <a:rPr lang="es-MX" sz="1400" dirty="0">
                <a:latin typeface="Nunito" pitchFamily="2" charset="0"/>
              </a:rPr>
              <a:t>. Para esto es indispensable evitar el uso de firmas escaneadas.</a:t>
            </a:r>
          </a:p>
        </p:txBody>
      </p:sp>
      <p:sp>
        <p:nvSpPr>
          <p:cNvPr id="2" name="CuadroTexto 1">
            <a:extLst>
              <a:ext uri="{FF2B5EF4-FFF2-40B4-BE49-F238E27FC236}">
                <a16:creationId xmlns:a16="http://schemas.microsoft.com/office/drawing/2014/main" id="{E41DBD2C-CA52-CC09-BA1D-693C11215E00}"/>
              </a:ext>
            </a:extLst>
          </p:cNvPr>
          <p:cNvSpPr txBox="1"/>
          <p:nvPr/>
        </p:nvSpPr>
        <p:spPr>
          <a:xfrm>
            <a:off x="146318" y="974423"/>
            <a:ext cx="9038700"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Oportunidades de mejora priorizadas</a:t>
            </a:r>
          </a:p>
        </p:txBody>
      </p:sp>
      <p:sp>
        <p:nvSpPr>
          <p:cNvPr id="3" name="CuadroTexto 2">
            <a:extLst>
              <a:ext uri="{FF2B5EF4-FFF2-40B4-BE49-F238E27FC236}">
                <a16:creationId xmlns:a16="http://schemas.microsoft.com/office/drawing/2014/main" id="{4673BED2-9DDA-5303-7815-394724690B86}"/>
              </a:ext>
            </a:extLst>
          </p:cNvPr>
          <p:cNvSpPr txBox="1"/>
          <p:nvPr/>
        </p:nvSpPr>
        <p:spPr>
          <a:xfrm>
            <a:off x="297005" y="1373657"/>
            <a:ext cx="5027213" cy="400110"/>
          </a:xfrm>
          <a:prstGeom prst="rect">
            <a:avLst/>
          </a:prstGeom>
          <a:noFill/>
        </p:spPr>
        <p:txBody>
          <a:bodyPr wrap="square">
            <a:spAutoFit/>
          </a:bodyPr>
          <a:lstStyle/>
          <a:p>
            <a:r>
              <a:rPr lang="es-MX" sz="2000" b="1" dirty="0">
                <a:latin typeface="Nunito Black" pitchFamily="2" charset="77"/>
              </a:rPr>
              <a:t>Generación y recibo de documentos</a:t>
            </a:r>
            <a:endParaRPr lang="es-CO" sz="2000" dirty="0">
              <a:latin typeface="Nunito Medium" pitchFamily="2" charset="77"/>
            </a:endParaRPr>
          </a:p>
        </p:txBody>
      </p:sp>
      <p:sp>
        <p:nvSpPr>
          <p:cNvPr id="4" name="CuadroTexto 3">
            <a:extLst>
              <a:ext uri="{FF2B5EF4-FFF2-40B4-BE49-F238E27FC236}">
                <a16:creationId xmlns:a16="http://schemas.microsoft.com/office/drawing/2014/main" id="{53B0BBAC-1D45-2B3E-BE43-8903AD1A8038}"/>
              </a:ext>
            </a:extLst>
          </p:cNvPr>
          <p:cNvSpPr txBox="1"/>
          <p:nvPr/>
        </p:nvSpPr>
        <p:spPr>
          <a:xfrm>
            <a:off x="684259" y="2059652"/>
            <a:ext cx="1420613" cy="369332"/>
          </a:xfrm>
          <a:prstGeom prst="rect">
            <a:avLst/>
          </a:prstGeom>
          <a:noFill/>
        </p:spPr>
        <p:txBody>
          <a:bodyPr wrap="square">
            <a:spAutoFit/>
          </a:bodyPr>
          <a:lstStyle/>
          <a:p>
            <a:r>
              <a:rPr lang="es-MX" b="1" dirty="0">
                <a:solidFill>
                  <a:srgbClr val="00B8A2"/>
                </a:solidFill>
                <a:latin typeface="Nunito Black" pitchFamily="2" charset="77"/>
              </a:rPr>
              <a:t>Bitácoras</a:t>
            </a:r>
            <a:endParaRPr lang="es-CO" dirty="0">
              <a:solidFill>
                <a:srgbClr val="00B8A2"/>
              </a:solidFill>
              <a:latin typeface="Nunito Medium" pitchFamily="2" charset="77"/>
            </a:endParaRPr>
          </a:p>
        </p:txBody>
      </p:sp>
      <p:sp>
        <p:nvSpPr>
          <p:cNvPr id="5" name="CuadroTexto 4">
            <a:extLst>
              <a:ext uri="{FF2B5EF4-FFF2-40B4-BE49-F238E27FC236}">
                <a16:creationId xmlns:a16="http://schemas.microsoft.com/office/drawing/2014/main" id="{BC9E7C88-02C2-A749-7688-32ECE61A9805}"/>
              </a:ext>
            </a:extLst>
          </p:cNvPr>
          <p:cNvSpPr txBox="1"/>
          <p:nvPr/>
        </p:nvSpPr>
        <p:spPr>
          <a:xfrm>
            <a:off x="3962868" y="2182827"/>
            <a:ext cx="2941513" cy="369332"/>
          </a:xfrm>
          <a:prstGeom prst="rect">
            <a:avLst/>
          </a:prstGeom>
          <a:noFill/>
        </p:spPr>
        <p:txBody>
          <a:bodyPr wrap="square">
            <a:spAutoFit/>
          </a:bodyPr>
          <a:lstStyle/>
          <a:p>
            <a:r>
              <a:rPr lang="es-MX" b="1" dirty="0">
                <a:solidFill>
                  <a:srgbClr val="00B8A2"/>
                </a:solidFill>
                <a:latin typeface="Nunito Black" pitchFamily="2" charset="77"/>
              </a:rPr>
              <a:t>Firmas escaneadas</a:t>
            </a:r>
            <a:endParaRPr lang="es-CO" dirty="0">
              <a:solidFill>
                <a:srgbClr val="00B8A2"/>
              </a:solidFill>
              <a:latin typeface="Nunito Medium" pitchFamily="2" charset="77"/>
            </a:endParaRPr>
          </a:p>
        </p:txBody>
      </p:sp>
      <p:sp>
        <p:nvSpPr>
          <p:cNvPr id="12" name="CuadroTexto 11">
            <a:extLst>
              <a:ext uri="{FF2B5EF4-FFF2-40B4-BE49-F238E27FC236}">
                <a16:creationId xmlns:a16="http://schemas.microsoft.com/office/drawing/2014/main" id="{1898517D-93AE-61C9-B16C-4A2251307425}"/>
              </a:ext>
            </a:extLst>
          </p:cNvPr>
          <p:cNvSpPr txBox="1"/>
          <p:nvPr/>
        </p:nvSpPr>
        <p:spPr>
          <a:xfrm>
            <a:off x="7415721" y="2428984"/>
            <a:ext cx="4047408" cy="2677656"/>
          </a:xfrm>
          <a:prstGeom prst="rect">
            <a:avLst/>
          </a:prstGeom>
          <a:noFill/>
        </p:spPr>
        <p:txBody>
          <a:bodyPr wrap="square" rtlCol="0">
            <a:spAutoFit/>
          </a:bodyPr>
          <a:lstStyle/>
          <a:p>
            <a:r>
              <a:rPr lang="es-MX" sz="1400" b="1" dirty="0">
                <a:latin typeface="Nunito" pitchFamily="2" charset="0"/>
              </a:rPr>
              <a:t>Adoptar las medidas necesarias por parte de los líderes, supervisores, interventores y receptores finales de la información para garantizar la correcta disposición de los archivos digitales</a:t>
            </a:r>
            <a:r>
              <a:rPr lang="es-MX" sz="1400" dirty="0">
                <a:latin typeface="Nunito" pitchFamily="2" charset="0"/>
              </a:rPr>
              <a:t>. Muchos documentos que recibe, e incluso que genera la ANI, hacen referencia  a enlaces que remiten a carpetas de </a:t>
            </a:r>
            <a:r>
              <a:rPr lang="es-MX" sz="1400" dirty="0" err="1">
                <a:latin typeface="Nunito" pitchFamily="2" charset="0"/>
              </a:rPr>
              <a:t>Onedrive</a:t>
            </a:r>
            <a:r>
              <a:rPr lang="es-MX" sz="1400" dirty="0">
                <a:latin typeface="Nunito" pitchFamily="2" charset="0"/>
              </a:rPr>
              <a:t> o a sitios Web externos, por lo que los expedientes en  donde debe reposar la información quedan incompletos y genera el riesgo de pérdida de información o su falta de validez probatoria.</a:t>
            </a:r>
          </a:p>
        </p:txBody>
      </p:sp>
      <p:sp>
        <p:nvSpPr>
          <p:cNvPr id="14" name="CuadroTexto 13">
            <a:extLst>
              <a:ext uri="{FF2B5EF4-FFF2-40B4-BE49-F238E27FC236}">
                <a16:creationId xmlns:a16="http://schemas.microsoft.com/office/drawing/2014/main" id="{2D1CA803-B929-6F00-7558-FBE685DF9D05}"/>
              </a:ext>
            </a:extLst>
          </p:cNvPr>
          <p:cNvSpPr txBox="1"/>
          <p:nvPr/>
        </p:nvSpPr>
        <p:spPr>
          <a:xfrm>
            <a:off x="7415721" y="1997921"/>
            <a:ext cx="4440174" cy="369332"/>
          </a:xfrm>
          <a:prstGeom prst="rect">
            <a:avLst/>
          </a:prstGeom>
          <a:noFill/>
        </p:spPr>
        <p:txBody>
          <a:bodyPr wrap="square">
            <a:spAutoFit/>
          </a:bodyPr>
          <a:lstStyle/>
          <a:p>
            <a:r>
              <a:rPr lang="es-MX" b="1" dirty="0">
                <a:solidFill>
                  <a:srgbClr val="00B8A2"/>
                </a:solidFill>
                <a:latin typeface="Nunito Black" pitchFamily="2" charset="77"/>
              </a:rPr>
              <a:t>Links de </a:t>
            </a:r>
            <a:r>
              <a:rPr lang="es-MX" b="1" dirty="0" err="1">
                <a:solidFill>
                  <a:srgbClr val="00B8A2"/>
                </a:solidFill>
                <a:latin typeface="Nunito Black" pitchFamily="2" charset="77"/>
              </a:rPr>
              <a:t>One</a:t>
            </a:r>
            <a:r>
              <a:rPr lang="es-MX" b="1" dirty="0">
                <a:solidFill>
                  <a:srgbClr val="00B8A2"/>
                </a:solidFill>
                <a:latin typeface="Nunito Black" pitchFamily="2" charset="77"/>
              </a:rPr>
              <a:t> Drive y Páginas web</a:t>
            </a:r>
            <a:endParaRPr lang="es-CO" dirty="0">
              <a:solidFill>
                <a:srgbClr val="00B8A2"/>
              </a:solidFill>
              <a:latin typeface="Nunito Medium" pitchFamily="2" charset="77"/>
            </a:endParaRPr>
          </a:p>
        </p:txBody>
      </p:sp>
      <p:sp>
        <p:nvSpPr>
          <p:cNvPr id="15" name="Rectángulo 14">
            <a:extLst>
              <a:ext uri="{FF2B5EF4-FFF2-40B4-BE49-F238E27FC236}">
                <a16:creationId xmlns:a16="http://schemas.microsoft.com/office/drawing/2014/main" id="{51F4FEFF-444C-0DFD-F525-054D258DE880}"/>
              </a:ext>
            </a:extLst>
          </p:cNvPr>
          <p:cNvSpPr/>
          <p:nvPr/>
        </p:nvSpPr>
        <p:spPr>
          <a:xfrm>
            <a:off x="475597" y="4593793"/>
            <a:ext cx="3233861" cy="2063485"/>
          </a:xfrm>
          <a:prstGeom prst="rect">
            <a:avLst/>
          </a:prstGeom>
          <a:solidFill>
            <a:srgbClr val="E7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4C67C38C-7614-56EB-BAA9-0B6E0C77085C}"/>
              </a:ext>
            </a:extLst>
          </p:cNvPr>
          <p:cNvSpPr txBox="1"/>
          <p:nvPr/>
        </p:nvSpPr>
        <p:spPr>
          <a:xfrm>
            <a:off x="713160" y="5105139"/>
            <a:ext cx="2650196" cy="1384995"/>
          </a:xfrm>
          <a:prstGeom prst="rect">
            <a:avLst/>
          </a:prstGeom>
          <a:noFill/>
        </p:spPr>
        <p:txBody>
          <a:bodyPr wrap="square" rtlCol="0">
            <a:spAutoFit/>
          </a:bodyPr>
          <a:lstStyle/>
          <a:p>
            <a:r>
              <a:rPr lang="es-MX" sz="1400" b="1" dirty="0">
                <a:latin typeface="Nunito" pitchFamily="2" charset="0"/>
              </a:rPr>
              <a:t>Ampliar el espacio disponible para el almacenamiento físico de archivo</a:t>
            </a:r>
            <a:r>
              <a:rPr lang="es-MX" sz="1400" dirty="0">
                <a:latin typeface="Nunito" pitchFamily="2" charset="0"/>
              </a:rPr>
              <a:t>. Se espera recibir más de 10.000 cajas en los próximos 2 años y la cifra seguirá en aumento.</a:t>
            </a:r>
          </a:p>
        </p:txBody>
      </p:sp>
      <p:sp>
        <p:nvSpPr>
          <p:cNvPr id="16" name="CuadroTexto 15">
            <a:extLst>
              <a:ext uri="{FF2B5EF4-FFF2-40B4-BE49-F238E27FC236}">
                <a16:creationId xmlns:a16="http://schemas.microsoft.com/office/drawing/2014/main" id="{6386787B-ABAD-0EC0-9D86-5966671BF076}"/>
              </a:ext>
            </a:extLst>
          </p:cNvPr>
          <p:cNvSpPr txBox="1"/>
          <p:nvPr/>
        </p:nvSpPr>
        <p:spPr>
          <a:xfrm>
            <a:off x="729414" y="4714902"/>
            <a:ext cx="2462902" cy="369332"/>
          </a:xfrm>
          <a:prstGeom prst="rect">
            <a:avLst/>
          </a:prstGeom>
          <a:noFill/>
        </p:spPr>
        <p:txBody>
          <a:bodyPr wrap="square">
            <a:spAutoFit/>
          </a:bodyPr>
          <a:lstStyle/>
          <a:p>
            <a:r>
              <a:rPr lang="es-MX" b="1" dirty="0">
                <a:solidFill>
                  <a:srgbClr val="00B8A2"/>
                </a:solidFill>
                <a:latin typeface="Nunito Black" pitchFamily="2" charset="77"/>
              </a:rPr>
              <a:t>Archivo Físico</a:t>
            </a:r>
            <a:endParaRPr lang="es-CO" dirty="0">
              <a:solidFill>
                <a:srgbClr val="00B8A2"/>
              </a:solidFill>
              <a:latin typeface="Nunito Medium" pitchFamily="2" charset="77"/>
            </a:endParaRPr>
          </a:p>
        </p:txBody>
      </p:sp>
      <p:sp>
        <p:nvSpPr>
          <p:cNvPr id="18" name="CuadroTexto 17">
            <a:extLst>
              <a:ext uri="{FF2B5EF4-FFF2-40B4-BE49-F238E27FC236}">
                <a16:creationId xmlns:a16="http://schemas.microsoft.com/office/drawing/2014/main" id="{C6CD701D-DC2B-11E6-8F17-30329D563C10}"/>
              </a:ext>
            </a:extLst>
          </p:cNvPr>
          <p:cNvSpPr txBox="1"/>
          <p:nvPr/>
        </p:nvSpPr>
        <p:spPr>
          <a:xfrm>
            <a:off x="4325842" y="5689907"/>
            <a:ext cx="6720172" cy="738664"/>
          </a:xfrm>
          <a:prstGeom prst="rect">
            <a:avLst/>
          </a:prstGeom>
          <a:noFill/>
        </p:spPr>
        <p:txBody>
          <a:bodyPr wrap="square" rtlCol="0">
            <a:spAutoFit/>
          </a:bodyPr>
          <a:lstStyle/>
          <a:p>
            <a:r>
              <a:rPr lang="es-MX" sz="1400" b="1" dirty="0">
                <a:latin typeface="Nunito" pitchFamily="2" charset="0"/>
              </a:rPr>
              <a:t>Implementar un Sistema de Gestión de Documentos Electrónicos de Archivo (SGDEA)</a:t>
            </a:r>
            <a:r>
              <a:rPr lang="es-MX" sz="1400" dirty="0">
                <a:latin typeface="Nunito" pitchFamily="2" charset="0"/>
              </a:rPr>
              <a:t>. El sistema ORFEO actual no cumple con los requerimientos para garantizar la adecuada gestión documental de la entidad.</a:t>
            </a:r>
            <a:endParaRPr lang="es-CO" sz="1400" dirty="0">
              <a:latin typeface="Nunito" pitchFamily="2" charset="0"/>
            </a:endParaRPr>
          </a:p>
        </p:txBody>
      </p:sp>
      <p:sp>
        <p:nvSpPr>
          <p:cNvPr id="19" name="CuadroTexto 18">
            <a:extLst>
              <a:ext uri="{FF2B5EF4-FFF2-40B4-BE49-F238E27FC236}">
                <a16:creationId xmlns:a16="http://schemas.microsoft.com/office/drawing/2014/main" id="{4778635C-FBE5-6BAF-3FE1-EFBE9836E414}"/>
              </a:ext>
            </a:extLst>
          </p:cNvPr>
          <p:cNvSpPr txBox="1"/>
          <p:nvPr/>
        </p:nvSpPr>
        <p:spPr>
          <a:xfrm>
            <a:off x="4325841" y="5299670"/>
            <a:ext cx="1420613" cy="369332"/>
          </a:xfrm>
          <a:prstGeom prst="rect">
            <a:avLst/>
          </a:prstGeom>
          <a:noFill/>
        </p:spPr>
        <p:txBody>
          <a:bodyPr wrap="square">
            <a:spAutoFit/>
          </a:bodyPr>
          <a:lstStyle/>
          <a:p>
            <a:r>
              <a:rPr lang="es-MX" b="1" dirty="0" err="1">
                <a:solidFill>
                  <a:srgbClr val="00B8A2"/>
                </a:solidFill>
                <a:latin typeface="Nunito Black" pitchFamily="2" charset="77"/>
              </a:rPr>
              <a:t>SGDEA</a:t>
            </a:r>
            <a:endParaRPr lang="es-CO" dirty="0">
              <a:solidFill>
                <a:srgbClr val="00B8A2"/>
              </a:solidFill>
              <a:latin typeface="Nunito Medium" pitchFamily="2" charset="77"/>
            </a:endParaRPr>
          </a:p>
        </p:txBody>
      </p:sp>
    </p:spTree>
    <p:extLst>
      <p:ext uri="{BB962C8B-B14F-4D97-AF65-F5344CB8AC3E}">
        <p14:creationId xmlns:p14="http://schemas.microsoft.com/office/powerpoint/2010/main" val="362432643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1244</Words>
  <Application>Microsoft Office PowerPoint</Application>
  <PresentationFormat>Panorámica</PresentationFormat>
  <Paragraphs>103</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Calibri</vt:lpstr>
      <vt:lpstr>Calibri Light</vt:lpstr>
      <vt:lpstr>Nunito</vt:lpstr>
      <vt:lpstr>Nunito Black</vt:lpstr>
      <vt:lpstr>Nunito ExtraBold</vt:lpstr>
      <vt:lpstr>Nunito Medium</vt:lpstr>
      <vt:lpstr>Tema de Office</vt:lpstr>
      <vt:lpstr>Presentación de PowerPoint</vt:lpstr>
      <vt:lpstr>INFORME GESTIÓN DOCUMENTAL  2023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Rocío Murcia Gómez</dc:creator>
  <cp:lastModifiedBy>Carmen Janneth Rodriguez Mora</cp:lastModifiedBy>
  <cp:revision>2</cp:revision>
  <dcterms:created xsi:type="dcterms:W3CDTF">2024-03-20T14:11:28Z</dcterms:created>
  <dcterms:modified xsi:type="dcterms:W3CDTF">2024-03-20T14:38:09Z</dcterms:modified>
</cp:coreProperties>
</file>